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</p:sldIdLst>
  <p:sldSz cx="10369550" cy="7205663"/>
  <p:notesSz cx="6781800" cy="99187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936">
          <p15:clr>
            <a:srgbClr val="A4A3A4"/>
          </p15:clr>
        </p15:guide>
        <p15:guide id="2" pos="604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5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i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BEA6D"/>
    <a:srgbClr val="FFEBEB"/>
    <a:srgbClr val="89FF89"/>
    <a:srgbClr val="FFFFE5"/>
    <a:srgbClr val="FFFFEF"/>
    <a:srgbClr val="1515F5"/>
    <a:srgbClr val="FFB3FF"/>
    <a:srgbClr val="FF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84" d="100"/>
          <a:sy n="84" d="100"/>
        </p:scale>
        <p:origin x="612" y="360"/>
      </p:cViewPr>
      <p:guideLst>
        <p:guide orient="horz" pos="3936"/>
        <p:guide pos="604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706" y="-90"/>
      </p:cViewPr>
      <p:guideLst>
        <p:guide orient="horz" pos="3125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236A4C79-1143-4E0C-9799-8EDDA49FAD2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788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FA21CDB3-DDC7-4AA1-A7F1-339EFE3E5039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24400"/>
            <a:ext cx="4972050" cy="448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0" tIns="45964" rIns="91930" bIns="459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die Formate des Vorlagentextes zu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1488" y="568325"/>
            <a:ext cx="5834062" cy="4054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620961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8E12A-2E29-47A5-9CF5-A3444E75AFBC}" type="slidenum">
              <a:rPr lang="en-GB"/>
              <a:pPr/>
              <a:t>1</a:t>
            </a:fld>
            <a:endParaRPr lang="en-GB"/>
          </a:p>
        </p:txBody>
      </p:sp>
      <p:sp>
        <p:nvSpPr>
          <p:cNvPr id="119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447B5-286A-4093-9CEC-A92600E92662}" type="slidenum">
              <a:rPr lang="en-GB" smtClean="0">
                <a:latin typeface="Arial" pitchFamily="34" charset="0"/>
              </a:rPr>
              <a:pPr/>
              <a:t>10</a:t>
            </a:fld>
            <a:endParaRPr lang="en-GB">
              <a:latin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EEE33B-565A-4D00-BC93-AC625F24F69D}" type="slidenum">
              <a:rPr lang="en-GB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33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1488" y="568325"/>
            <a:ext cx="5834062" cy="4054475"/>
          </a:xfrm>
          <a:ln/>
        </p:spPr>
      </p:sp>
      <p:sp>
        <p:nvSpPr>
          <p:cNvPr id="133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72DCA9-CD33-44B5-9B40-A2E1BF9832B7}" type="slidenum">
              <a:rPr lang="en-GB" smtClean="0">
                <a:latin typeface="Arial" pitchFamily="34" charset="0"/>
              </a:rPr>
              <a:pPr/>
              <a:t>12</a:t>
            </a:fld>
            <a:endParaRPr lang="en-GB"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65AAB8-FCC8-4102-8890-F72171061186}" type="slidenum">
              <a:rPr lang="en-GB" smtClean="0">
                <a:latin typeface="Arial" pitchFamily="34" charset="0"/>
              </a:rPr>
              <a:pPr/>
              <a:t>13</a:t>
            </a:fld>
            <a:endParaRPr lang="en-GB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4FEB7F-6E6A-42BF-A443-0A99E038E343}" type="slidenum">
              <a:rPr lang="en-GB" smtClean="0">
                <a:latin typeface="Arial" pitchFamily="34" charset="0"/>
              </a:rPr>
              <a:pPr/>
              <a:t>14</a:t>
            </a:fld>
            <a:endParaRPr lang="en-GB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4FEB7F-6E6A-42BF-A443-0A99E038E343}" type="slidenum">
              <a:rPr lang="en-GB" smtClean="0">
                <a:latin typeface="Arial" pitchFamily="34" charset="0"/>
              </a:rPr>
              <a:pPr/>
              <a:t>15</a:t>
            </a:fld>
            <a:endParaRPr lang="en-GB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72DCA9-CD33-44B5-9B40-A2E1BF9832B7}" type="slidenum">
              <a:rPr lang="en-GB" smtClean="0">
                <a:latin typeface="Arial" pitchFamily="34" charset="0"/>
              </a:rPr>
              <a:pPr/>
              <a:t>16</a:t>
            </a:fld>
            <a:endParaRPr lang="en-GB"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F286C-6A01-4A7A-BE59-8994458557DB}" type="slidenum">
              <a:rPr lang="en-GB" smtClean="0">
                <a:latin typeface="Arial" pitchFamily="34" charset="0"/>
              </a:rPr>
              <a:pPr/>
              <a:t>17</a:t>
            </a:fld>
            <a:endParaRPr lang="en-GB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36DFE9-6832-404C-BAE2-D76ED5ACB28B}" type="slidenum">
              <a:rPr lang="en-GB" smtClean="0">
                <a:latin typeface="Arial" pitchFamily="34" charset="0"/>
              </a:rPr>
              <a:pPr/>
              <a:t>18</a:t>
            </a:fld>
            <a:endParaRPr lang="en-GB">
              <a:latin typeface="Arial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58CE57-032F-4ACA-BFBD-EF2821C337C2}" type="slidenum">
              <a:rPr lang="en-GB" smtClean="0">
                <a:latin typeface="Arial" pitchFamily="34" charset="0"/>
              </a:rPr>
              <a:pPr/>
              <a:t>19</a:t>
            </a:fld>
            <a:endParaRPr lang="en-GB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87D2E3-384C-4C68-98B5-098CC7976E15}" type="slidenum">
              <a:rPr lang="en-GB" smtClean="0">
                <a:latin typeface="Arial" pitchFamily="34" charset="0"/>
              </a:rPr>
              <a:pPr/>
              <a:t>2</a:t>
            </a:fld>
            <a:endParaRPr lang="en-GB">
              <a:latin typeface="Arial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51937B-0BC5-4A58-BAC1-66CF1EA23799}" type="slidenum">
              <a:rPr lang="en-GB" smtClean="0">
                <a:latin typeface="Arial" pitchFamily="34" charset="0"/>
              </a:rPr>
              <a:pPr/>
              <a:t>3</a:t>
            </a:fld>
            <a:endParaRPr lang="en-GB">
              <a:latin typeface="Arial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BB6F3E-F328-4198-96F4-7546EB302A9C}" type="slidenum">
              <a:rPr lang="en-GB" smtClean="0">
                <a:latin typeface="Arial" pitchFamily="34" charset="0"/>
              </a:rPr>
              <a:pPr/>
              <a:t>4</a:t>
            </a:fld>
            <a:endParaRPr lang="en-GB">
              <a:latin typeface="Arial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948D8E-7BEA-45EA-9007-087EEADFDF7F}" type="slidenum">
              <a:rPr lang="en-GB" smtClean="0">
                <a:latin typeface="Arial" pitchFamily="34" charset="0"/>
              </a:rPr>
              <a:pPr/>
              <a:t>5</a:t>
            </a:fld>
            <a:endParaRPr lang="en-GB">
              <a:latin typeface="Arial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3075" y="569913"/>
            <a:ext cx="5835650" cy="4054475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4400"/>
            <a:ext cx="4968875" cy="4483100"/>
          </a:xfrm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BD0727-E7FA-4D3B-92DE-66ECED0416C8}" type="slidenum">
              <a:rPr lang="en-GB" smtClean="0">
                <a:latin typeface="Arial" pitchFamily="34" charset="0"/>
              </a:rPr>
              <a:pPr/>
              <a:t>6</a:t>
            </a:fld>
            <a:endParaRPr lang="en-GB">
              <a:latin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BA99D5-2A2E-4BD5-8042-FCB467D4528D}" type="slidenum">
              <a:rPr lang="en-GB" smtClean="0">
                <a:latin typeface="Arial" pitchFamily="34" charset="0"/>
              </a:rPr>
              <a:pPr/>
              <a:t>7</a:t>
            </a:fld>
            <a:endParaRPr lang="en-GB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7E5AAC-1081-4A29-BD93-2AA36164BA32}" type="slidenum">
              <a:rPr lang="en-GB" smtClean="0">
                <a:latin typeface="Arial" pitchFamily="34" charset="0"/>
              </a:rPr>
              <a:pPr/>
              <a:t>8</a:t>
            </a:fld>
            <a:endParaRPr lang="en-GB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8D0552-F2F2-40F6-978C-9D842FD24686}" type="slidenum">
              <a:rPr lang="en-GB" smtClean="0">
                <a:latin typeface="Arial" pitchFamily="34" charset="0"/>
              </a:rPr>
              <a:pPr/>
              <a:t>9</a:t>
            </a:fld>
            <a:endParaRPr lang="en-GB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9113" y="288925"/>
            <a:ext cx="9331325" cy="120015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219200" y="1295400"/>
            <a:ext cx="4038600" cy="42989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410200" y="1295400"/>
            <a:ext cx="4040188" cy="2073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410200" y="3521075"/>
            <a:ext cx="4040188" cy="2073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26653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440613" y="6683375"/>
            <a:ext cx="23574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331" tIns="55794" rIns="113331" bIns="55794">
            <a:spAutoFit/>
          </a:bodyPr>
          <a:lstStyle/>
          <a:p>
            <a:pPr algn="r"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Page :  </a:t>
            </a:r>
            <a:fld id="{86C36744-7167-400A-AFA1-1FC68E718614}" type="slidenum"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pPr algn="r" defTabSz="938213"/>
              <a:t>‹Nr.›</a:t>
            </a:fld>
            <a:endParaRPr lang="en-GB" sz="1200" u="none">
              <a:solidFill>
                <a:srgbClr val="000000"/>
              </a:solidFill>
              <a:latin typeface="Arial Narrow" pitchFamily="34" charset="0"/>
            </a:endParaRPr>
          </a:p>
          <a:p>
            <a:pPr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                               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1780838" y="6867525"/>
            <a:ext cx="65405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3331" tIns="55794" rIns="113331" bIns="55794">
            <a:spAutoFit/>
          </a:bodyPr>
          <a:lstStyle/>
          <a:p>
            <a:pPr algn="r" defTabSz="938213"/>
            <a:r>
              <a:rPr lang="en-GB" sz="700" b="0" u="none">
                <a:solidFill>
                  <a:srgbClr val="000000"/>
                </a:solidFill>
              </a:rPr>
              <a:t>bfolieq.drw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 flipV="1">
            <a:off x="885411" y="6710891"/>
            <a:ext cx="8763000" cy="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50" name="Text Box 26"/>
          <p:cNvSpPr txBox="1">
            <a:spLocks noChangeArrowheads="1"/>
          </p:cNvSpPr>
          <p:nvPr userDrawn="1"/>
        </p:nvSpPr>
        <p:spPr bwMode="auto">
          <a:xfrm>
            <a:off x="1152525" y="4683125"/>
            <a:ext cx="51117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GB" sz="1000" i="1" u="none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1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hf sldNum="0" hdr="0"/>
  <p:txStyles>
    <p:titleStyle>
      <a:lvl1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76238" indent="-376238" algn="l" defTabSz="83661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5975" indent="-3143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557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57363" indent="-2508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590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5pPr>
      <a:lvl6pPr marL="27162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6pPr>
      <a:lvl7pPr marL="31734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7pPr>
      <a:lvl8pPr marL="36306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8pPr>
      <a:lvl9pPr marL="40878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81" name="Text Box 153"/>
          <p:cNvSpPr txBox="1">
            <a:spLocks noChangeArrowheads="1"/>
          </p:cNvSpPr>
          <p:nvPr/>
        </p:nvSpPr>
        <p:spPr bwMode="auto">
          <a:xfrm>
            <a:off x="725862" y="362471"/>
            <a:ext cx="891782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Introduction to Cryptology</a:t>
            </a:r>
            <a:endParaRPr lang="en-US" sz="44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en-US" sz="28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en-US" sz="24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r>
              <a:rPr lang="en-US" sz="16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09.05.2023</a:t>
            </a:r>
            <a:r>
              <a:rPr lang="en-US" sz="16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, </a:t>
            </a:r>
            <a:r>
              <a:rPr lang="en-US" sz="16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v41</a:t>
            </a:r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Text Box 152"/>
          <p:cNvSpPr txBox="1">
            <a:spLocks noChangeArrowheads="1"/>
          </p:cNvSpPr>
          <p:nvPr/>
        </p:nvSpPr>
        <p:spPr bwMode="auto">
          <a:xfrm>
            <a:off x="2404057" y="2993960"/>
            <a:ext cx="5561436" cy="1448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defTabSz="762000">
              <a:defRPr/>
            </a:pPr>
            <a:r>
              <a:rPr lang="en-GB" sz="32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Lecture-0</a:t>
            </a:r>
            <a:r>
              <a:rPr lang="de-DE" sz="32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9</a:t>
            </a:r>
            <a:endParaRPr lang="de-DE" sz="3200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>
              <a:defRPr/>
            </a:pPr>
            <a:r>
              <a:rPr lang="de-DE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Public-Key </a:t>
            </a:r>
            <a:r>
              <a:rPr lang="de-DE" sz="280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Cryptography</a:t>
            </a:r>
            <a:endParaRPr lang="en-GB" sz="2800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>
              <a:defRPr/>
            </a:pPr>
            <a:r>
              <a:rPr lang="de-DE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Diffie-Hellman Key-Exchange System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0594" name="Text Box 2"/>
          <p:cNvSpPr txBox="1">
            <a:spLocks noChangeArrowheads="1"/>
          </p:cNvSpPr>
          <p:nvPr/>
        </p:nvSpPr>
        <p:spPr bwMode="auto">
          <a:xfrm>
            <a:off x="1069975" y="1295400"/>
            <a:ext cx="73212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US" sz="2400" dirty="0">
                <a:latin typeface="Arial Narrow" panose="020B0606020202030204" pitchFamily="34" charset="0"/>
              </a:rPr>
              <a:t>Key idea:</a:t>
            </a:r>
            <a:r>
              <a:rPr lang="en-US" sz="2400" u="none" dirty="0">
                <a:latin typeface="Arial Narrow" panose="020B0606020202030204" pitchFamily="34" charset="0"/>
              </a:rPr>
              <a:t> by using the so called</a:t>
            </a:r>
            <a:r>
              <a:rPr lang="en-US" sz="2400" u="none" dirty="0">
                <a:solidFill>
                  <a:schemeClr val="accent1"/>
                </a:solidFill>
                <a:latin typeface="Arial Narrow" panose="020B0606020202030204" pitchFamily="34" charset="0"/>
              </a:rPr>
              <a:t>  </a:t>
            </a:r>
            <a:r>
              <a:rPr lang="en-US" sz="2400" i="1" dirty="0">
                <a:solidFill>
                  <a:schemeClr val="hlink"/>
                </a:solidFill>
                <a:latin typeface="Arial Narrow" panose="020B0606020202030204" pitchFamily="34" charset="0"/>
              </a:rPr>
              <a:t>One-way</a:t>
            </a:r>
            <a:r>
              <a:rPr lang="en-US" sz="2400" i="1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 Functions (OWF)</a:t>
            </a:r>
            <a:endParaRPr lang="en-US" i="1" u="none" dirty="0">
              <a:solidFill>
                <a:schemeClr val="hlink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715001" y="3162302"/>
            <a:ext cx="3589338" cy="1027113"/>
            <a:chOff x="3744" y="2112"/>
            <a:chExt cx="2261" cy="647"/>
          </a:xfrm>
        </p:grpSpPr>
        <p:sp>
          <p:nvSpPr>
            <p:cNvPr id="12330" name="Text Box 4"/>
            <p:cNvSpPr txBox="1">
              <a:spLocks noChangeArrowheads="1"/>
            </p:cNvSpPr>
            <p:nvPr/>
          </p:nvSpPr>
          <p:spPr bwMode="auto">
            <a:xfrm>
              <a:off x="4272" y="2352"/>
              <a:ext cx="1733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762000"/>
              <a:r>
                <a:rPr lang="en-US" altLang="ar-SA" sz="1800" u="none" dirty="0">
                  <a:latin typeface="Arial Narrow" panose="020B0606020202030204" pitchFamily="34" charset="0"/>
                  <a:cs typeface="Times New Roman (Arabic)" charset="-78"/>
                </a:rPr>
                <a:t>SHIELD = </a:t>
              </a:r>
              <a:r>
                <a:rPr lang="en-US" altLang="ar-SA" sz="1800" u="none" dirty="0">
                  <a:solidFill>
                    <a:schemeClr val="hlink"/>
                  </a:solidFill>
                  <a:latin typeface="Arial Narrow" panose="020B0606020202030204" pitchFamily="34" charset="0"/>
                  <a:cs typeface="Times New Roman (Arabic)" charset="-78"/>
                </a:rPr>
                <a:t>One Way Function</a:t>
              </a:r>
            </a:p>
            <a:p>
              <a:pPr defTabSz="762000"/>
              <a:r>
                <a:rPr lang="en-US" altLang="ar-SA" sz="1800" u="none" dirty="0">
                  <a:solidFill>
                    <a:schemeClr val="hlink"/>
                  </a:solidFill>
                  <a:latin typeface="Arial Narrow" panose="020B0606020202030204" pitchFamily="34" charset="0"/>
                  <a:cs typeface="Times New Roman (Arabic)" charset="-78"/>
                </a:rPr>
                <a:t>                   </a:t>
              </a:r>
              <a:endParaRPr lang="en-US" altLang="ar-SA" sz="1800" u="none" dirty="0">
                <a:solidFill>
                  <a:schemeClr val="accent1"/>
                </a:solidFill>
                <a:latin typeface="Arial Narrow" panose="020B0606020202030204" pitchFamily="34" charset="0"/>
                <a:cs typeface="Times New Roman (Arabic)" charset="-78"/>
              </a:endParaRPr>
            </a:p>
          </p:txBody>
        </p:sp>
        <p:sp>
          <p:nvSpPr>
            <p:cNvPr id="12331" name="Line 5"/>
            <p:cNvSpPr>
              <a:spLocks noChangeShapeType="1"/>
            </p:cNvSpPr>
            <p:nvPr/>
          </p:nvSpPr>
          <p:spPr bwMode="auto">
            <a:xfrm flipH="1" flipV="1">
              <a:off x="3744" y="2112"/>
              <a:ext cx="720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</p:grpSp>
      <p:sp>
        <p:nvSpPr>
          <p:cNvPr id="1390598" name="Text Box 6"/>
          <p:cNvSpPr txBox="1">
            <a:spLocks noChangeArrowheads="1"/>
          </p:cNvSpPr>
          <p:nvPr/>
        </p:nvSpPr>
        <p:spPr bwMode="auto">
          <a:xfrm>
            <a:off x="2748476" y="3417740"/>
            <a:ext cx="322822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altLang="de-DE" sz="2400" u="none">
                <a:solidFill>
                  <a:schemeClr val="hlink"/>
                </a:solidFill>
                <a:latin typeface="Arial Narrow" panose="020B0606020202030204" pitchFamily="34" charset="0"/>
                <a:cs typeface="Times New Roman (Arabic)" charset="-78"/>
              </a:rPr>
              <a:t>6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066800" y="3864162"/>
            <a:ext cx="4017963" cy="1565100"/>
            <a:chOff x="733" y="2866"/>
            <a:chExt cx="2531" cy="985"/>
          </a:xfrm>
        </p:grpSpPr>
        <p:sp>
          <p:nvSpPr>
            <p:cNvPr id="12327" name="Text Box 9"/>
            <p:cNvSpPr txBox="1">
              <a:spLocks noChangeArrowheads="1"/>
            </p:cNvSpPr>
            <p:nvPr/>
          </p:nvSpPr>
          <p:spPr bwMode="auto">
            <a:xfrm>
              <a:off x="733" y="2941"/>
              <a:ext cx="2145" cy="9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762000"/>
              <a:r>
                <a:rPr lang="en-US" altLang="ar-SA" sz="2400" u="none" dirty="0">
                  <a:latin typeface="Arial Narrow" panose="020B0606020202030204" pitchFamily="34" charset="0"/>
                  <a:cs typeface="Times New Roman (Arabic)" charset="-78"/>
                </a:rPr>
                <a:t>  </a:t>
              </a:r>
              <a:r>
                <a:rPr lang="en-US" altLang="ar-SA" sz="2400" dirty="0">
                  <a:latin typeface="Arial Narrow" panose="020B0606020202030204" pitchFamily="34" charset="0"/>
                  <a:cs typeface="Times New Roman (Arabic)" charset="-78"/>
                </a:rPr>
                <a:t>How</a:t>
              </a:r>
              <a:r>
                <a:rPr lang="en-US" altLang="ar-SA" sz="2400" u="none" dirty="0">
                  <a:latin typeface="Arial Narrow" panose="020B0606020202030204" pitchFamily="34" charset="0"/>
                  <a:cs typeface="Times New Roman (Arabic)" charset="-78"/>
                </a:rPr>
                <a:t>:</a:t>
              </a:r>
            </a:p>
            <a:p>
              <a:pPr defTabSz="762000"/>
              <a:r>
                <a:rPr lang="en-US" altLang="ar-SA" sz="2400" u="none" dirty="0">
                  <a:latin typeface="Arial Narrow" panose="020B0606020202030204" pitchFamily="34" charset="0"/>
                  <a:cs typeface="Times New Roman (Arabic)" charset="-78"/>
                </a:rPr>
                <a:t>	      2 </a:t>
              </a:r>
              <a:r>
                <a:rPr lang="en-US" altLang="ar-SA" sz="2400" u="none" baseline="30000" dirty="0">
                  <a:solidFill>
                    <a:schemeClr val="hlink"/>
                  </a:solidFill>
                  <a:latin typeface="Arial Narrow" panose="020B0606020202030204" pitchFamily="34" charset="0"/>
                  <a:cs typeface="Times New Roman (Arabic)" charset="-78"/>
                </a:rPr>
                <a:t>6</a:t>
              </a:r>
              <a:r>
                <a:rPr lang="en-US" altLang="ar-SA" sz="2400" u="none" dirty="0">
                  <a:latin typeface="Arial Narrow" panose="020B0606020202030204" pitchFamily="34" charset="0"/>
                  <a:cs typeface="Times New Roman (Arabic)" charset="-78"/>
                </a:rPr>
                <a:t>  mod 11   =   </a:t>
              </a:r>
              <a:r>
                <a:rPr lang="en-US" altLang="ar-SA" sz="2400" u="none" dirty="0">
                  <a:solidFill>
                    <a:srgbClr val="023DD0"/>
                  </a:solidFill>
                  <a:latin typeface="Arial Narrow" panose="020B0606020202030204" pitchFamily="34" charset="0"/>
                  <a:cs typeface="Times New Roman (Arabic)" charset="-78"/>
                </a:rPr>
                <a:t>9</a:t>
              </a:r>
              <a:endParaRPr lang="en-US" altLang="ar-SA" sz="2400" u="none" baseline="30000" dirty="0">
                <a:solidFill>
                  <a:schemeClr val="hlink"/>
                </a:solidFill>
                <a:latin typeface="Arial Narrow" panose="020B0606020202030204" pitchFamily="34" charset="0"/>
                <a:cs typeface="Times New Roman (Arabic)" charset="-78"/>
              </a:endParaRPr>
            </a:p>
            <a:p>
              <a:pPr defTabSz="762000"/>
              <a:endParaRPr lang="en-US" altLang="ar-SA" sz="2400" u="none" baseline="30000" dirty="0">
                <a:solidFill>
                  <a:schemeClr val="hlink"/>
                </a:solidFill>
                <a:latin typeface="Arial Narrow" panose="020B0606020202030204" pitchFamily="34" charset="0"/>
                <a:cs typeface="Times New Roman (Arabic)" charset="-78"/>
              </a:endParaRPr>
            </a:p>
            <a:p>
              <a:pPr defTabSz="762000"/>
              <a:r>
                <a:rPr lang="en-US" altLang="ar-SA" sz="2400" u="none" dirty="0">
                  <a:latin typeface="Arial Narrow" panose="020B0606020202030204" pitchFamily="34" charset="0"/>
                  <a:cs typeface="Times New Roman (Arabic)" charset="-78"/>
                </a:rPr>
                <a:t>                                          </a:t>
              </a:r>
              <a:endParaRPr lang="en-US" altLang="de-DE" sz="2400" u="none" dirty="0">
                <a:solidFill>
                  <a:srgbClr val="A43A0A"/>
                </a:solidFill>
                <a:latin typeface="Arial Narrow" panose="020B0606020202030204" pitchFamily="34" charset="0"/>
                <a:cs typeface="Times New Roman (Arabic)" charset="-78"/>
              </a:endParaRPr>
            </a:p>
          </p:txBody>
        </p:sp>
        <p:sp>
          <p:nvSpPr>
            <p:cNvPr id="12328" name="Line 10"/>
            <p:cNvSpPr>
              <a:spLocks noChangeShapeType="1"/>
            </p:cNvSpPr>
            <p:nvPr/>
          </p:nvSpPr>
          <p:spPr bwMode="auto">
            <a:xfrm flipH="1">
              <a:off x="1680" y="2866"/>
              <a:ext cx="144" cy="30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12329" name="Line 11"/>
            <p:cNvSpPr>
              <a:spLocks noChangeShapeType="1"/>
            </p:cNvSpPr>
            <p:nvPr/>
          </p:nvSpPr>
          <p:spPr bwMode="auto">
            <a:xfrm flipH="1">
              <a:off x="3086" y="2866"/>
              <a:ext cx="178" cy="30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</p:grpSp>
      <p:sp>
        <p:nvSpPr>
          <p:cNvPr id="1390604" name="Text Box 12"/>
          <p:cNvSpPr txBox="1">
            <a:spLocks noChangeArrowheads="1"/>
          </p:cNvSpPr>
          <p:nvPr/>
        </p:nvSpPr>
        <p:spPr bwMode="auto">
          <a:xfrm>
            <a:off x="1756350" y="58304"/>
            <a:ext cx="708399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762000">
              <a:defRPr/>
            </a:pPr>
            <a:r>
              <a:rPr lang="en-US" altLang="ar-SA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The key-question in Public-key systems is</a:t>
            </a:r>
          </a:p>
          <a:p>
            <a:pPr defTabSz="762000">
              <a:defRPr/>
            </a:pPr>
            <a:r>
              <a:rPr lang="en-US" altLang="ar-SA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How to </a:t>
            </a:r>
            <a:r>
              <a:rPr lang="en-US" altLang="ar-SA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“</a:t>
            </a:r>
            <a:r>
              <a:rPr lang="en-US" altLang="ar-SA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publicly</a:t>
            </a:r>
            <a:r>
              <a:rPr lang="en-US" altLang="ar-SA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” hide (shield) </a:t>
            </a:r>
            <a:r>
              <a:rPr lang="en-US" altLang="ar-SA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a secret ?</a:t>
            </a:r>
            <a:endParaRPr lang="en-US" altLang="ar-SA" sz="32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65644" y="4706940"/>
            <a:ext cx="9345620" cy="1741490"/>
            <a:chOff x="1248" y="3381"/>
            <a:chExt cx="5887" cy="1097"/>
          </a:xfrm>
          <a:solidFill>
            <a:srgbClr val="FFFFE5"/>
          </a:solidFill>
        </p:grpSpPr>
        <p:sp>
          <p:nvSpPr>
            <p:cNvPr id="12326" name="Text Box 15"/>
            <p:cNvSpPr txBox="1">
              <a:spLocks noChangeArrowheads="1"/>
            </p:cNvSpPr>
            <p:nvPr/>
          </p:nvSpPr>
          <p:spPr bwMode="auto">
            <a:xfrm>
              <a:off x="1248" y="3488"/>
              <a:ext cx="5887" cy="99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defTabSz="762000"/>
              <a:r>
                <a:rPr lang="en-IN" altLang="ar-SA" u="none" dirty="0">
                  <a:latin typeface="Arial Narrow" panose="020B0606020202030204" pitchFamily="34" charset="0"/>
                  <a:cs typeface="Times New Roman (Arabic)" charset="-78"/>
                </a:rPr>
                <a:t>To </a:t>
              </a:r>
              <a:r>
                <a:rPr lang="en-IN" altLang="ar-SA" u="none" dirty="0" smtClean="0">
                  <a:latin typeface="Arial Narrow" panose="020B0606020202030204" pitchFamily="34" charset="0"/>
                  <a:cs typeface="Times New Roman (Arabic)" charset="-78"/>
                </a:rPr>
                <a:t>reveal </a:t>
              </a:r>
              <a:r>
                <a:rPr lang="en-IN" altLang="ar-SA" u="none" dirty="0">
                  <a:latin typeface="Arial Narrow" panose="020B0606020202030204" pitchFamily="34" charset="0"/>
                  <a:cs typeface="Times New Roman (Arabic)" charset="-78"/>
                </a:rPr>
                <a:t>the secret </a:t>
              </a:r>
              <a:r>
                <a:rPr lang="en-IN" altLang="ar-SA" u="none" dirty="0" smtClean="0">
                  <a:latin typeface="Arial Narrow" panose="020B0606020202030204" pitchFamily="34" charset="0"/>
                  <a:cs typeface="Times New Roman (Arabic)" charset="-78"/>
                </a:rPr>
                <a:t> </a:t>
              </a:r>
              <a:r>
                <a:rPr lang="en-IN" altLang="ar-SA" u="none" dirty="0" smtClean="0">
                  <a:solidFill>
                    <a:srgbClr val="FF0000"/>
                  </a:solidFill>
                  <a:latin typeface="Arial Narrow" panose="020B0606020202030204" pitchFamily="34" charset="0"/>
                  <a:cs typeface="Times New Roman (Arabic)" charset="-78"/>
                </a:rPr>
                <a:t>6</a:t>
              </a:r>
              <a:r>
                <a:rPr lang="en-IN" altLang="ar-SA" u="none" dirty="0">
                  <a:latin typeface="Arial Narrow" panose="020B0606020202030204" pitchFamily="34" charset="0"/>
                  <a:cs typeface="Times New Roman (Arabic)" charset="-78"/>
                </a:rPr>
                <a:t>:</a:t>
              </a:r>
            </a:p>
            <a:p>
              <a:pPr defTabSz="762000"/>
              <a:r>
                <a:rPr lang="en-IN" altLang="ar-SA" u="none" dirty="0">
                  <a:latin typeface="Arial Narrow" panose="020B0606020202030204" pitchFamily="34" charset="0"/>
                  <a:cs typeface="Times New Roman (Arabic)" charset="-78"/>
                </a:rPr>
                <a:t>Compute    log</a:t>
              </a:r>
              <a:r>
                <a:rPr lang="en-IN" altLang="ar-SA" u="none" baseline="-25000" dirty="0">
                  <a:latin typeface="Arial Narrow" panose="020B0606020202030204" pitchFamily="34" charset="0"/>
                  <a:cs typeface="Times New Roman (Arabic)" charset="-78"/>
                </a:rPr>
                <a:t>2</a:t>
              </a:r>
              <a:r>
                <a:rPr lang="en-IN" altLang="ar-SA" u="none" dirty="0">
                  <a:latin typeface="Arial Narrow" panose="020B0606020202030204" pitchFamily="34" charset="0"/>
                  <a:cs typeface="Times New Roman (Arabic)" charset="-78"/>
                </a:rPr>
                <a:t>  </a:t>
              </a:r>
              <a:r>
                <a:rPr lang="en-IN" altLang="ar-SA" u="none" dirty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  <a:cs typeface="Times New Roman (Arabic)" charset="-78"/>
                </a:rPr>
                <a:t>9</a:t>
              </a:r>
              <a:r>
                <a:rPr lang="en-IN" altLang="ar-SA" u="none" dirty="0">
                  <a:latin typeface="Arial Narrow" panose="020B0606020202030204" pitchFamily="34" charset="0"/>
                  <a:cs typeface="Times New Roman (Arabic)" charset="-78"/>
                </a:rPr>
                <a:t>  (mod 11) = </a:t>
              </a:r>
              <a:r>
                <a:rPr lang="en-IN" altLang="ar-SA" u="none" dirty="0">
                  <a:solidFill>
                    <a:srgbClr val="FF0000"/>
                  </a:solidFill>
                  <a:latin typeface="Arial Narrow" panose="020B0606020202030204" pitchFamily="34" charset="0"/>
                  <a:cs typeface="Times New Roman (Arabic)" charset="-78"/>
                </a:rPr>
                <a:t>6</a:t>
              </a:r>
            </a:p>
            <a:p>
              <a:pPr defTabSz="762000"/>
              <a:endParaRPr lang="en-IN" altLang="ar-SA" sz="1600" u="none" dirty="0">
                <a:solidFill>
                  <a:schemeClr val="hlink"/>
                </a:solidFill>
                <a:latin typeface="Arial Narrow" panose="020B0606020202030204" pitchFamily="34" charset="0"/>
                <a:cs typeface="Times New Roman (Arabic)" charset="-78"/>
              </a:endParaRPr>
            </a:p>
            <a:p>
              <a:pPr defTabSz="762000"/>
              <a:r>
                <a:rPr lang="en-IN" altLang="ar-SA" u="none" dirty="0">
                  <a:solidFill>
                    <a:schemeClr val="tx2"/>
                  </a:solidFill>
                  <a:latin typeface="Arial Narrow" panose="020B0606020202030204" pitchFamily="34" charset="0"/>
                  <a:cs typeface="Times New Roman (Arabic)" charset="-78"/>
                </a:rPr>
                <a:t>This </a:t>
              </a:r>
              <a:r>
                <a:rPr lang="en-IN" altLang="ar-SA" dirty="0">
                  <a:solidFill>
                    <a:schemeClr val="tx2"/>
                  </a:solidFill>
                  <a:latin typeface="Arial Narrow" panose="020B0606020202030204" pitchFamily="34" charset="0"/>
                  <a:cs typeface="Times New Roman (Arabic)" charset="-78"/>
                </a:rPr>
                <a:t>“</a:t>
              </a:r>
              <a:r>
                <a:rPr lang="en-IN" altLang="ar-SA" dirty="0">
                  <a:solidFill>
                    <a:srgbClr val="FF0000"/>
                  </a:solidFill>
                  <a:latin typeface="Arial Narrow" panose="020B0606020202030204" pitchFamily="34" charset="0"/>
                  <a:cs typeface="Times New Roman (Arabic)" charset="-78"/>
                </a:rPr>
                <a:t>Discrete Logarithm” computation </a:t>
              </a:r>
              <a:r>
                <a:rPr lang="en-IN" altLang="ar-SA" u="none" dirty="0">
                  <a:solidFill>
                    <a:schemeClr val="tx2"/>
                  </a:solidFill>
                  <a:latin typeface="Arial Narrow" panose="020B0606020202030204" pitchFamily="34" charset="0"/>
                  <a:cs typeface="Times New Roman (Arabic)" charset="-78"/>
                </a:rPr>
                <a:t>is still one </a:t>
              </a:r>
              <a:r>
                <a:rPr lang="en-IN" altLang="ar-SA" dirty="0">
                  <a:solidFill>
                    <a:srgbClr val="FF0000"/>
                  </a:solidFill>
                  <a:latin typeface="Arial Narrow" panose="020B0606020202030204" pitchFamily="34" charset="0"/>
                  <a:cs typeface="Times New Roman (Arabic)" charset="-78"/>
                </a:rPr>
                <a:t>unsolved problem</a:t>
              </a:r>
              <a:r>
                <a:rPr lang="en-IN" altLang="ar-SA" dirty="0">
                  <a:solidFill>
                    <a:schemeClr val="tx2"/>
                  </a:solidFill>
                  <a:latin typeface="Arial Narrow" panose="020B0606020202030204" pitchFamily="34" charset="0"/>
                  <a:cs typeface="Times New Roman (Arabic)" charset="-78"/>
                </a:rPr>
                <a:t>! (claim: no proof!) :</a:t>
              </a:r>
            </a:p>
            <a:p>
              <a:pPr defTabSz="762000"/>
              <a:r>
                <a:rPr lang="en-IN" altLang="ar-SA" u="none" dirty="0">
                  <a:solidFill>
                    <a:schemeClr val="tx2"/>
                  </a:solidFill>
                  <a:latin typeface="Arial Narrow" panose="020B0606020202030204" pitchFamily="34" charset="0"/>
                  <a:cs typeface="Times New Roman (Arabic)" charset="-78"/>
                </a:rPr>
                <a:t>No efficient </a:t>
              </a:r>
              <a:r>
                <a:rPr lang="en-IN" altLang="ar-SA" dirty="0">
                  <a:solidFill>
                    <a:schemeClr val="tx2"/>
                  </a:solidFill>
                  <a:latin typeface="Arial Narrow" panose="020B0606020202030204" pitchFamily="34" charset="0"/>
                  <a:cs typeface="Times New Roman (Arabic)" charset="-78"/>
                </a:rPr>
                <a:t>published</a:t>
              </a:r>
              <a:r>
                <a:rPr lang="en-IN" altLang="ar-SA" u="none" dirty="0">
                  <a:solidFill>
                    <a:schemeClr val="tx2"/>
                  </a:solidFill>
                  <a:latin typeface="Arial Narrow" panose="020B0606020202030204" pitchFamily="34" charset="0"/>
                  <a:cs typeface="Times New Roman (Arabic)" charset="-78"/>
                </a:rPr>
                <a:t> algorithm </a:t>
              </a:r>
              <a:r>
                <a:rPr lang="en-IN" altLang="ar-SA" dirty="0">
                  <a:solidFill>
                    <a:schemeClr val="tx2"/>
                  </a:solidFill>
                  <a:latin typeface="Arial Narrow" panose="020B0606020202030204" pitchFamily="34" charset="0"/>
                  <a:cs typeface="Times New Roman (Arabic)" charset="-78"/>
                </a:rPr>
                <a:t>is known </a:t>
              </a:r>
              <a:r>
                <a:rPr lang="en-IN" altLang="ar-SA" u="none" dirty="0">
                  <a:solidFill>
                    <a:schemeClr val="tx2"/>
                  </a:solidFill>
                  <a:latin typeface="Arial Narrow" panose="020B0606020202030204" pitchFamily="34" charset="0"/>
                  <a:cs typeface="Times New Roman (Arabic)" charset="-78"/>
                </a:rPr>
                <a:t>to compute the secret </a:t>
              </a:r>
              <a:r>
                <a:rPr lang="en-IN" altLang="ar-SA" u="none" dirty="0">
                  <a:solidFill>
                    <a:srgbClr val="FF0000"/>
                  </a:solidFill>
                  <a:latin typeface="Arial Narrow" panose="020B0606020202030204" pitchFamily="34" charset="0"/>
                  <a:cs typeface="Times New Roman (Arabic)" charset="-78"/>
                </a:rPr>
                <a:t> “6”  </a:t>
              </a:r>
              <a:r>
                <a:rPr lang="en-IN" altLang="ar-SA" u="none" dirty="0">
                  <a:solidFill>
                    <a:schemeClr val="tx2"/>
                  </a:solidFill>
                  <a:latin typeface="Arial Narrow" panose="020B0606020202030204" pitchFamily="34" charset="0"/>
                  <a:cs typeface="Times New Roman (Arabic)" charset="-78"/>
                </a:rPr>
                <a:t>as </a:t>
              </a:r>
              <a:r>
                <a:rPr lang="en-IN" altLang="ar-SA" u="none" dirty="0" smtClean="0">
                  <a:solidFill>
                    <a:schemeClr val="tx2"/>
                  </a:solidFill>
                  <a:latin typeface="Arial Narrow" panose="020B0606020202030204" pitchFamily="34" charset="0"/>
                  <a:cs typeface="Times New Roman (Arabic)" charset="-78"/>
                </a:rPr>
                <a:t>log</a:t>
              </a:r>
              <a:r>
                <a:rPr lang="en-IN" altLang="ar-SA" u="none" baseline="-25000" dirty="0" smtClean="0">
                  <a:solidFill>
                    <a:schemeClr val="tx2"/>
                  </a:solidFill>
                  <a:latin typeface="Arial Narrow" panose="020B0606020202030204" pitchFamily="34" charset="0"/>
                  <a:cs typeface="Times New Roman (Arabic)" charset="-78"/>
                </a:rPr>
                <a:t>2</a:t>
              </a:r>
              <a:r>
                <a:rPr lang="en-IN" altLang="ar-SA" u="none" dirty="0" smtClean="0">
                  <a:solidFill>
                    <a:schemeClr val="tx2"/>
                  </a:solidFill>
                  <a:latin typeface="Arial Narrow" panose="020B0606020202030204" pitchFamily="34" charset="0"/>
                  <a:cs typeface="Times New Roman (Arabic)" charset="-78"/>
                </a:rPr>
                <a:t> </a:t>
              </a:r>
              <a:r>
                <a:rPr lang="en-IN" altLang="ar-SA" u="none" dirty="0">
                  <a:solidFill>
                    <a:schemeClr val="tx2"/>
                  </a:solidFill>
                  <a:latin typeface="Arial Narrow" panose="020B0606020202030204" pitchFamily="34" charset="0"/>
                  <a:cs typeface="Times New Roman (Arabic)" charset="-78"/>
                </a:rPr>
                <a:t>9  modulo 11  !</a:t>
              </a:r>
              <a:endParaRPr lang="en-IN" altLang="de-DE" u="none" dirty="0">
                <a:solidFill>
                  <a:schemeClr val="tx2"/>
                </a:solidFill>
                <a:latin typeface="Arial Narrow" panose="020B0606020202030204" pitchFamily="34" charset="0"/>
                <a:cs typeface="Times New Roman (Arabic)" charset="-78"/>
              </a:endParaRPr>
            </a:p>
          </p:txBody>
        </p:sp>
        <p:sp>
          <p:nvSpPr>
            <p:cNvPr id="12325" name="Line 14"/>
            <p:cNvSpPr>
              <a:spLocks noChangeShapeType="1"/>
            </p:cNvSpPr>
            <p:nvPr/>
          </p:nvSpPr>
          <p:spPr bwMode="auto">
            <a:xfrm>
              <a:off x="2617" y="3381"/>
              <a:ext cx="0" cy="17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1066800" y="1897063"/>
            <a:ext cx="7096135" cy="1447800"/>
            <a:chOff x="672" y="1195"/>
            <a:chExt cx="4470" cy="912"/>
          </a:xfrm>
        </p:grpSpPr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1519" y="1580"/>
              <a:ext cx="2192" cy="527"/>
              <a:chOff x="1403" y="1632"/>
              <a:chExt cx="2541" cy="848"/>
            </a:xfrm>
          </p:grpSpPr>
          <p:sp>
            <p:nvSpPr>
              <p:cNvPr id="12301" name="Rectangle 18"/>
              <p:cNvSpPr>
                <a:spLocks noChangeArrowheads="1"/>
              </p:cNvSpPr>
              <p:nvPr/>
            </p:nvSpPr>
            <p:spPr bwMode="auto">
              <a:xfrm>
                <a:off x="2992" y="1952"/>
                <a:ext cx="768" cy="528"/>
              </a:xfrm>
              <a:prstGeom prst="rect">
                <a:avLst/>
              </a:prstGeom>
              <a:solidFill>
                <a:srgbClr val="00FFFF"/>
              </a:solidFill>
              <a:ln w="5715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302" name="Freeform 19"/>
              <p:cNvSpPr>
                <a:spLocks/>
              </p:cNvSpPr>
              <p:nvPr/>
            </p:nvSpPr>
            <p:spPr bwMode="auto">
              <a:xfrm>
                <a:off x="1728" y="2038"/>
                <a:ext cx="212" cy="350"/>
              </a:xfrm>
              <a:custGeom>
                <a:avLst/>
                <a:gdLst>
                  <a:gd name="T0" fmla="*/ 96 w 201"/>
                  <a:gd name="T1" fmla="*/ 0 h 246"/>
                  <a:gd name="T2" fmla="*/ 121 w 201"/>
                  <a:gd name="T3" fmla="*/ 0 h 246"/>
                  <a:gd name="T4" fmla="*/ 140 w 201"/>
                  <a:gd name="T5" fmla="*/ 0 h 246"/>
                  <a:gd name="T6" fmla="*/ 160 w 201"/>
                  <a:gd name="T7" fmla="*/ 23 h 246"/>
                  <a:gd name="T8" fmla="*/ 179 w 201"/>
                  <a:gd name="T9" fmla="*/ 34 h 246"/>
                  <a:gd name="T10" fmla="*/ 191 w 201"/>
                  <a:gd name="T11" fmla="*/ 68 h 246"/>
                  <a:gd name="T12" fmla="*/ 205 w 201"/>
                  <a:gd name="T13" fmla="*/ 104 h 246"/>
                  <a:gd name="T14" fmla="*/ 217 w 201"/>
                  <a:gd name="T15" fmla="*/ 149 h 246"/>
                  <a:gd name="T16" fmla="*/ 224 w 201"/>
                  <a:gd name="T17" fmla="*/ 196 h 246"/>
                  <a:gd name="T18" fmla="*/ 224 w 201"/>
                  <a:gd name="T19" fmla="*/ 243 h 246"/>
                  <a:gd name="T20" fmla="*/ 224 w 201"/>
                  <a:gd name="T21" fmla="*/ 302 h 246"/>
                  <a:gd name="T22" fmla="*/ 217 w 201"/>
                  <a:gd name="T23" fmla="*/ 349 h 246"/>
                  <a:gd name="T24" fmla="*/ 205 w 201"/>
                  <a:gd name="T25" fmla="*/ 383 h 246"/>
                  <a:gd name="T26" fmla="*/ 191 w 201"/>
                  <a:gd name="T27" fmla="*/ 430 h 246"/>
                  <a:gd name="T28" fmla="*/ 179 w 201"/>
                  <a:gd name="T29" fmla="*/ 451 h 246"/>
                  <a:gd name="T30" fmla="*/ 160 w 201"/>
                  <a:gd name="T31" fmla="*/ 475 h 246"/>
                  <a:gd name="T32" fmla="*/ 140 w 201"/>
                  <a:gd name="T33" fmla="*/ 488 h 246"/>
                  <a:gd name="T34" fmla="*/ 121 w 201"/>
                  <a:gd name="T35" fmla="*/ 498 h 246"/>
                  <a:gd name="T36" fmla="*/ 96 w 201"/>
                  <a:gd name="T37" fmla="*/ 498 h 246"/>
                  <a:gd name="T38" fmla="*/ 77 w 201"/>
                  <a:gd name="T39" fmla="*/ 488 h 246"/>
                  <a:gd name="T40" fmla="*/ 58 w 201"/>
                  <a:gd name="T41" fmla="*/ 475 h 246"/>
                  <a:gd name="T42" fmla="*/ 44 w 201"/>
                  <a:gd name="T43" fmla="*/ 451 h 246"/>
                  <a:gd name="T44" fmla="*/ 25 w 201"/>
                  <a:gd name="T45" fmla="*/ 430 h 246"/>
                  <a:gd name="T46" fmla="*/ 14 w 201"/>
                  <a:gd name="T47" fmla="*/ 383 h 246"/>
                  <a:gd name="T48" fmla="*/ 6 w 201"/>
                  <a:gd name="T49" fmla="*/ 349 h 246"/>
                  <a:gd name="T50" fmla="*/ 0 w 201"/>
                  <a:gd name="T51" fmla="*/ 302 h 246"/>
                  <a:gd name="T52" fmla="*/ 0 w 201"/>
                  <a:gd name="T53" fmla="*/ 255 h 246"/>
                  <a:gd name="T54" fmla="*/ 0 w 201"/>
                  <a:gd name="T55" fmla="*/ 196 h 246"/>
                  <a:gd name="T56" fmla="*/ 6 w 201"/>
                  <a:gd name="T57" fmla="*/ 149 h 246"/>
                  <a:gd name="T58" fmla="*/ 14 w 201"/>
                  <a:gd name="T59" fmla="*/ 104 h 246"/>
                  <a:gd name="T60" fmla="*/ 25 w 201"/>
                  <a:gd name="T61" fmla="*/ 68 h 246"/>
                  <a:gd name="T62" fmla="*/ 44 w 201"/>
                  <a:gd name="T63" fmla="*/ 34 h 246"/>
                  <a:gd name="T64" fmla="*/ 58 w 201"/>
                  <a:gd name="T65" fmla="*/ 23 h 246"/>
                  <a:gd name="T66" fmla="*/ 77 w 201"/>
                  <a:gd name="T67" fmla="*/ 0 h 246"/>
                  <a:gd name="T68" fmla="*/ 96 w 201"/>
                  <a:gd name="T69" fmla="*/ 0 h 24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01"/>
                  <a:gd name="T106" fmla="*/ 0 h 246"/>
                  <a:gd name="T107" fmla="*/ 201 w 201"/>
                  <a:gd name="T108" fmla="*/ 246 h 24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01" h="246">
                    <a:moveTo>
                      <a:pt x="86" y="0"/>
                    </a:moveTo>
                    <a:lnTo>
                      <a:pt x="109" y="0"/>
                    </a:lnTo>
                    <a:lnTo>
                      <a:pt x="126" y="0"/>
                    </a:lnTo>
                    <a:lnTo>
                      <a:pt x="144" y="11"/>
                    </a:lnTo>
                    <a:lnTo>
                      <a:pt x="161" y="17"/>
                    </a:lnTo>
                    <a:lnTo>
                      <a:pt x="172" y="34"/>
                    </a:lnTo>
                    <a:lnTo>
                      <a:pt x="184" y="51"/>
                    </a:lnTo>
                    <a:lnTo>
                      <a:pt x="195" y="74"/>
                    </a:lnTo>
                    <a:lnTo>
                      <a:pt x="201" y="97"/>
                    </a:lnTo>
                    <a:lnTo>
                      <a:pt x="201" y="120"/>
                    </a:lnTo>
                    <a:lnTo>
                      <a:pt x="201" y="149"/>
                    </a:lnTo>
                    <a:lnTo>
                      <a:pt x="195" y="172"/>
                    </a:lnTo>
                    <a:lnTo>
                      <a:pt x="184" y="189"/>
                    </a:lnTo>
                    <a:lnTo>
                      <a:pt x="172" y="212"/>
                    </a:lnTo>
                    <a:lnTo>
                      <a:pt x="161" y="223"/>
                    </a:lnTo>
                    <a:lnTo>
                      <a:pt x="144" y="235"/>
                    </a:lnTo>
                    <a:lnTo>
                      <a:pt x="126" y="241"/>
                    </a:lnTo>
                    <a:lnTo>
                      <a:pt x="109" y="246"/>
                    </a:lnTo>
                    <a:lnTo>
                      <a:pt x="86" y="246"/>
                    </a:lnTo>
                    <a:lnTo>
                      <a:pt x="69" y="241"/>
                    </a:lnTo>
                    <a:lnTo>
                      <a:pt x="52" y="235"/>
                    </a:lnTo>
                    <a:lnTo>
                      <a:pt x="40" y="223"/>
                    </a:lnTo>
                    <a:lnTo>
                      <a:pt x="23" y="212"/>
                    </a:lnTo>
                    <a:lnTo>
                      <a:pt x="12" y="189"/>
                    </a:lnTo>
                    <a:lnTo>
                      <a:pt x="6" y="172"/>
                    </a:lnTo>
                    <a:lnTo>
                      <a:pt x="0" y="149"/>
                    </a:lnTo>
                    <a:lnTo>
                      <a:pt x="0" y="126"/>
                    </a:lnTo>
                    <a:lnTo>
                      <a:pt x="0" y="97"/>
                    </a:lnTo>
                    <a:lnTo>
                      <a:pt x="6" y="74"/>
                    </a:lnTo>
                    <a:lnTo>
                      <a:pt x="12" y="51"/>
                    </a:lnTo>
                    <a:lnTo>
                      <a:pt x="23" y="34"/>
                    </a:lnTo>
                    <a:lnTo>
                      <a:pt x="40" y="17"/>
                    </a:lnTo>
                    <a:lnTo>
                      <a:pt x="52" y="11"/>
                    </a:lnTo>
                    <a:lnTo>
                      <a:pt x="69" y="0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303" name="Freeform 20"/>
              <p:cNvSpPr>
                <a:spLocks/>
              </p:cNvSpPr>
              <p:nvPr/>
            </p:nvSpPr>
            <p:spPr bwMode="auto">
              <a:xfrm>
                <a:off x="1728" y="2038"/>
                <a:ext cx="212" cy="350"/>
              </a:xfrm>
              <a:custGeom>
                <a:avLst/>
                <a:gdLst>
                  <a:gd name="T0" fmla="*/ 96 w 201"/>
                  <a:gd name="T1" fmla="*/ 0 h 246"/>
                  <a:gd name="T2" fmla="*/ 121 w 201"/>
                  <a:gd name="T3" fmla="*/ 0 h 246"/>
                  <a:gd name="T4" fmla="*/ 140 w 201"/>
                  <a:gd name="T5" fmla="*/ 0 h 246"/>
                  <a:gd name="T6" fmla="*/ 160 w 201"/>
                  <a:gd name="T7" fmla="*/ 23 h 246"/>
                  <a:gd name="T8" fmla="*/ 179 w 201"/>
                  <a:gd name="T9" fmla="*/ 34 h 246"/>
                  <a:gd name="T10" fmla="*/ 191 w 201"/>
                  <a:gd name="T11" fmla="*/ 68 h 246"/>
                  <a:gd name="T12" fmla="*/ 205 w 201"/>
                  <a:gd name="T13" fmla="*/ 104 h 246"/>
                  <a:gd name="T14" fmla="*/ 217 w 201"/>
                  <a:gd name="T15" fmla="*/ 149 h 246"/>
                  <a:gd name="T16" fmla="*/ 224 w 201"/>
                  <a:gd name="T17" fmla="*/ 196 h 246"/>
                  <a:gd name="T18" fmla="*/ 224 w 201"/>
                  <a:gd name="T19" fmla="*/ 243 h 246"/>
                  <a:gd name="T20" fmla="*/ 224 w 201"/>
                  <a:gd name="T21" fmla="*/ 302 h 246"/>
                  <a:gd name="T22" fmla="*/ 217 w 201"/>
                  <a:gd name="T23" fmla="*/ 349 h 246"/>
                  <a:gd name="T24" fmla="*/ 205 w 201"/>
                  <a:gd name="T25" fmla="*/ 383 h 246"/>
                  <a:gd name="T26" fmla="*/ 191 w 201"/>
                  <a:gd name="T27" fmla="*/ 430 h 246"/>
                  <a:gd name="T28" fmla="*/ 179 w 201"/>
                  <a:gd name="T29" fmla="*/ 451 h 246"/>
                  <a:gd name="T30" fmla="*/ 160 w 201"/>
                  <a:gd name="T31" fmla="*/ 475 h 246"/>
                  <a:gd name="T32" fmla="*/ 140 w 201"/>
                  <a:gd name="T33" fmla="*/ 488 h 246"/>
                  <a:gd name="T34" fmla="*/ 121 w 201"/>
                  <a:gd name="T35" fmla="*/ 498 h 246"/>
                  <a:gd name="T36" fmla="*/ 96 w 201"/>
                  <a:gd name="T37" fmla="*/ 498 h 246"/>
                  <a:gd name="T38" fmla="*/ 77 w 201"/>
                  <a:gd name="T39" fmla="*/ 488 h 246"/>
                  <a:gd name="T40" fmla="*/ 58 w 201"/>
                  <a:gd name="T41" fmla="*/ 475 h 246"/>
                  <a:gd name="T42" fmla="*/ 44 w 201"/>
                  <a:gd name="T43" fmla="*/ 451 h 246"/>
                  <a:gd name="T44" fmla="*/ 25 w 201"/>
                  <a:gd name="T45" fmla="*/ 430 h 246"/>
                  <a:gd name="T46" fmla="*/ 14 w 201"/>
                  <a:gd name="T47" fmla="*/ 383 h 246"/>
                  <a:gd name="T48" fmla="*/ 6 w 201"/>
                  <a:gd name="T49" fmla="*/ 349 h 246"/>
                  <a:gd name="T50" fmla="*/ 0 w 201"/>
                  <a:gd name="T51" fmla="*/ 302 h 246"/>
                  <a:gd name="T52" fmla="*/ 0 w 201"/>
                  <a:gd name="T53" fmla="*/ 255 h 246"/>
                  <a:gd name="T54" fmla="*/ 0 w 201"/>
                  <a:gd name="T55" fmla="*/ 196 h 246"/>
                  <a:gd name="T56" fmla="*/ 6 w 201"/>
                  <a:gd name="T57" fmla="*/ 149 h 246"/>
                  <a:gd name="T58" fmla="*/ 14 w 201"/>
                  <a:gd name="T59" fmla="*/ 104 h 246"/>
                  <a:gd name="T60" fmla="*/ 25 w 201"/>
                  <a:gd name="T61" fmla="*/ 68 h 246"/>
                  <a:gd name="T62" fmla="*/ 44 w 201"/>
                  <a:gd name="T63" fmla="*/ 34 h 246"/>
                  <a:gd name="T64" fmla="*/ 58 w 201"/>
                  <a:gd name="T65" fmla="*/ 23 h 246"/>
                  <a:gd name="T66" fmla="*/ 77 w 201"/>
                  <a:gd name="T67" fmla="*/ 0 h 246"/>
                  <a:gd name="T68" fmla="*/ 96 w 201"/>
                  <a:gd name="T69" fmla="*/ 0 h 24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01"/>
                  <a:gd name="T106" fmla="*/ 0 h 246"/>
                  <a:gd name="T107" fmla="*/ 201 w 201"/>
                  <a:gd name="T108" fmla="*/ 246 h 24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01" h="246">
                    <a:moveTo>
                      <a:pt x="86" y="0"/>
                    </a:moveTo>
                    <a:lnTo>
                      <a:pt x="109" y="0"/>
                    </a:lnTo>
                    <a:lnTo>
                      <a:pt x="126" y="0"/>
                    </a:lnTo>
                    <a:lnTo>
                      <a:pt x="144" y="11"/>
                    </a:lnTo>
                    <a:lnTo>
                      <a:pt x="161" y="17"/>
                    </a:lnTo>
                    <a:lnTo>
                      <a:pt x="172" y="34"/>
                    </a:lnTo>
                    <a:lnTo>
                      <a:pt x="184" y="51"/>
                    </a:lnTo>
                    <a:lnTo>
                      <a:pt x="195" y="74"/>
                    </a:lnTo>
                    <a:lnTo>
                      <a:pt x="201" y="97"/>
                    </a:lnTo>
                    <a:lnTo>
                      <a:pt x="201" y="120"/>
                    </a:lnTo>
                    <a:lnTo>
                      <a:pt x="201" y="149"/>
                    </a:lnTo>
                    <a:lnTo>
                      <a:pt x="195" y="172"/>
                    </a:lnTo>
                    <a:lnTo>
                      <a:pt x="184" y="189"/>
                    </a:lnTo>
                    <a:lnTo>
                      <a:pt x="172" y="212"/>
                    </a:lnTo>
                    <a:lnTo>
                      <a:pt x="161" y="223"/>
                    </a:lnTo>
                    <a:lnTo>
                      <a:pt x="144" y="235"/>
                    </a:lnTo>
                    <a:lnTo>
                      <a:pt x="126" y="241"/>
                    </a:lnTo>
                    <a:lnTo>
                      <a:pt x="109" y="246"/>
                    </a:lnTo>
                    <a:lnTo>
                      <a:pt x="86" y="246"/>
                    </a:lnTo>
                    <a:lnTo>
                      <a:pt x="69" y="241"/>
                    </a:lnTo>
                    <a:lnTo>
                      <a:pt x="52" y="235"/>
                    </a:lnTo>
                    <a:lnTo>
                      <a:pt x="40" y="223"/>
                    </a:lnTo>
                    <a:lnTo>
                      <a:pt x="23" y="212"/>
                    </a:lnTo>
                    <a:lnTo>
                      <a:pt x="12" y="189"/>
                    </a:lnTo>
                    <a:lnTo>
                      <a:pt x="6" y="172"/>
                    </a:lnTo>
                    <a:lnTo>
                      <a:pt x="0" y="149"/>
                    </a:lnTo>
                    <a:lnTo>
                      <a:pt x="0" y="126"/>
                    </a:lnTo>
                    <a:lnTo>
                      <a:pt x="0" y="97"/>
                    </a:lnTo>
                    <a:lnTo>
                      <a:pt x="6" y="74"/>
                    </a:lnTo>
                    <a:lnTo>
                      <a:pt x="12" y="51"/>
                    </a:lnTo>
                    <a:lnTo>
                      <a:pt x="23" y="34"/>
                    </a:lnTo>
                    <a:lnTo>
                      <a:pt x="40" y="17"/>
                    </a:lnTo>
                    <a:lnTo>
                      <a:pt x="52" y="11"/>
                    </a:lnTo>
                    <a:lnTo>
                      <a:pt x="69" y="0"/>
                    </a:lnTo>
                    <a:lnTo>
                      <a:pt x="86" y="0"/>
                    </a:lnTo>
                  </a:path>
                </a:pathLst>
              </a:custGeom>
              <a:solidFill>
                <a:schemeClr val="hlink"/>
              </a:solidFill>
              <a:ln w="17463">
                <a:solidFill>
                  <a:schemeClr val="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304" name="Rectangle 21"/>
              <p:cNvSpPr>
                <a:spLocks noChangeArrowheads="1"/>
              </p:cNvSpPr>
              <p:nvPr/>
            </p:nvSpPr>
            <p:spPr bwMode="auto">
              <a:xfrm>
                <a:off x="1403" y="2152"/>
                <a:ext cx="333" cy="65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305" name="Rectangle 22"/>
              <p:cNvSpPr>
                <a:spLocks noChangeArrowheads="1"/>
              </p:cNvSpPr>
              <p:nvPr/>
            </p:nvSpPr>
            <p:spPr bwMode="auto">
              <a:xfrm>
                <a:off x="1403" y="2152"/>
                <a:ext cx="333" cy="65"/>
              </a:xfrm>
              <a:prstGeom prst="rect">
                <a:avLst/>
              </a:prstGeom>
              <a:solidFill>
                <a:schemeClr val="hlink"/>
              </a:solidFill>
              <a:ln w="17463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306" name="Freeform 23"/>
              <p:cNvSpPr>
                <a:spLocks noEditPoints="1"/>
              </p:cNvSpPr>
              <p:nvPr/>
            </p:nvSpPr>
            <p:spPr bwMode="auto">
              <a:xfrm>
                <a:off x="1403" y="2209"/>
                <a:ext cx="114" cy="137"/>
              </a:xfrm>
              <a:custGeom>
                <a:avLst/>
                <a:gdLst>
                  <a:gd name="T0" fmla="*/ 0 w 109"/>
                  <a:gd name="T1" fmla="*/ 0 h 98"/>
                  <a:gd name="T2" fmla="*/ 50 w 109"/>
                  <a:gd name="T3" fmla="*/ 0 h 98"/>
                  <a:gd name="T4" fmla="*/ 38 w 109"/>
                  <a:gd name="T5" fmla="*/ 168 h 98"/>
                  <a:gd name="T6" fmla="*/ 31 w 109"/>
                  <a:gd name="T7" fmla="*/ 180 h 98"/>
                  <a:gd name="T8" fmla="*/ 31 w 109"/>
                  <a:gd name="T9" fmla="*/ 192 h 98"/>
                  <a:gd name="T10" fmla="*/ 25 w 109"/>
                  <a:gd name="T11" fmla="*/ 192 h 98"/>
                  <a:gd name="T12" fmla="*/ 19 w 109"/>
                  <a:gd name="T13" fmla="*/ 192 h 98"/>
                  <a:gd name="T14" fmla="*/ 19 w 109"/>
                  <a:gd name="T15" fmla="*/ 180 h 98"/>
                  <a:gd name="T16" fmla="*/ 14 w 109"/>
                  <a:gd name="T17" fmla="*/ 168 h 98"/>
                  <a:gd name="T18" fmla="*/ 0 w 109"/>
                  <a:gd name="T19" fmla="*/ 0 h 98"/>
                  <a:gd name="T20" fmla="*/ 75 w 109"/>
                  <a:gd name="T21" fmla="*/ 0 h 98"/>
                  <a:gd name="T22" fmla="*/ 119 w 109"/>
                  <a:gd name="T23" fmla="*/ 0 h 98"/>
                  <a:gd name="T24" fmla="*/ 106 w 109"/>
                  <a:gd name="T25" fmla="*/ 168 h 98"/>
                  <a:gd name="T26" fmla="*/ 106 w 109"/>
                  <a:gd name="T27" fmla="*/ 180 h 98"/>
                  <a:gd name="T28" fmla="*/ 100 w 109"/>
                  <a:gd name="T29" fmla="*/ 192 h 98"/>
                  <a:gd name="T30" fmla="*/ 94 w 109"/>
                  <a:gd name="T31" fmla="*/ 192 h 98"/>
                  <a:gd name="T32" fmla="*/ 94 w 109"/>
                  <a:gd name="T33" fmla="*/ 180 h 98"/>
                  <a:gd name="T34" fmla="*/ 88 w 109"/>
                  <a:gd name="T35" fmla="*/ 180 h 98"/>
                  <a:gd name="T36" fmla="*/ 88 w 109"/>
                  <a:gd name="T37" fmla="*/ 168 h 98"/>
                  <a:gd name="T38" fmla="*/ 75 w 109"/>
                  <a:gd name="T39" fmla="*/ 0 h 9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09"/>
                  <a:gd name="T61" fmla="*/ 0 h 98"/>
                  <a:gd name="T62" fmla="*/ 109 w 109"/>
                  <a:gd name="T63" fmla="*/ 98 h 9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09" h="98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29" y="92"/>
                    </a:lnTo>
                    <a:lnTo>
                      <a:pt x="29" y="98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  <a:close/>
                    <a:moveTo>
                      <a:pt x="69" y="0"/>
                    </a:moveTo>
                    <a:lnTo>
                      <a:pt x="109" y="0"/>
                    </a:lnTo>
                    <a:lnTo>
                      <a:pt x="97" y="86"/>
                    </a:lnTo>
                    <a:lnTo>
                      <a:pt x="97" y="92"/>
                    </a:lnTo>
                    <a:lnTo>
                      <a:pt x="92" y="98"/>
                    </a:lnTo>
                    <a:lnTo>
                      <a:pt x="86" y="98"/>
                    </a:lnTo>
                    <a:lnTo>
                      <a:pt x="86" y="92"/>
                    </a:lnTo>
                    <a:lnTo>
                      <a:pt x="80" y="92"/>
                    </a:lnTo>
                    <a:lnTo>
                      <a:pt x="80" y="86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307" name="Freeform 24"/>
              <p:cNvSpPr>
                <a:spLocks/>
              </p:cNvSpPr>
              <p:nvPr/>
            </p:nvSpPr>
            <p:spPr bwMode="auto">
              <a:xfrm>
                <a:off x="1403" y="2209"/>
                <a:ext cx="50" cy="137"/>
              </a:xfrm>
              <a:custGeom>
                <a:avLst/>
                <a:gdLst>
                  <a:gd name="T0" fmla="*/ 0 w 46"/>
                  <a:gd name="T1" fmla="*/ 0 h 98"/>
                  <a:gd name="T2" fmla="*/ 54 w 46"/>
                  <a:gd name="T3" fmla="*/ 0 h 98"/>
                  <a:gd name="T4" fmla="*/ 40 w 46"/>
                  <a:gd name="T5" fmla="*/ 168 h 98"/>
                  <a:gd name="T6" fmla="*/ 35 w 46"/>
                  <a:gd name="T7" fmla="*/ 180 h 98"/>
                  <a:gd name="T8" fmla="*/ 35 w 46"/>
                  <a:gd name="T9" fmla="*/ 192 h 98"/>
                  <a:gd name="T10" fmla="*/ 27 w 46"/>
                  <a:gd name="T11" fmla="*/ 192 h 98"/>
                  <a:gd name="T12" fmla="*/ 20 w 46"/>
                  <a:gd name="T13" fmla="*/ 192 h 98"/>
                  <a:gd name="T14" fmla="*/ 20 w 46"/>
                  <a:gd name="T15" fmla="*/ 180 h 98"/>
                  <a:gd name="T16" fmla="*/ 14 w 46"/>
                  <a:gd name="T17" fmla="*/ 168 h 98"/>
                  <a:gd name="T18" fmla="*/ 0 w 46"/>
                  <a:gd name="T19" fmla="*/ 0 h 9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6"/>
                  <a:gd name="T31" fmla="*/ 0 h 98"/>
                  <a:gd name="T32" fmla="*/ 46 w 46"/>
                  <a:gd name="T33" fmla="*/ 98 h 9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6" h="98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29" y="92"/>
                    </a:lnTo>
                    <a:lnTo>
                      <a:pt x="29" y="98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hlink"/>
              </a:solidFill>
              <a:ln w="17463">
                <a:solidFill>
                  <a:schemeClr val="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308" name="Freeform 25"/>
              <p:cNvSpPr>
                <a:spLocks/>
              </p:cNvSpPr>
              <p:nvPr/>
            </p:nvSpPr>
            <p:spPr bwMode="auto">
              <a:xfrm>
                <a:off x="1476" y="2209"/>
                <a:ext cx="41" cy="137"/>
              </a:xfrm>
              <a:custGeom>
                <a:avLst/>
                <a:gdLst>
                  <a:gd name="T0" fmla="*/ 0 w 40"/>
                  <a:gd name="T1" fmla="*/ 0 h 98"/>
                  <a:gd name="T2" fmla="*/ 42 w 40"/>
                  <a:gd name="T3" fmla="*/ 0 h 98"/>
                  <a:gd name="T4" fmla="*/ 30 w 40"/>
                  <a:gd name="T5" fmla="*/ 168 h 98"/>
                  <a:gd name="T6" fmla="*/ 30 w 40"/>
                  <a:gd name="T7" fmla="*/ 180 h 98"/>
                  <a:gd name="T8" fmla="*/ 25 w 40"/>
                  <a:gd name="T9" fmla="*/ 192 h 98"/>
                  <a:gd name="T10" fmla="*/ 17 w 40"/>
                  <a:gd name="T11" fmla="*/ 192 h 98"/>
                  <a:gd name="T12" fmla="*/ 17 w 40"/>
                  <a:gd name="T13" fmla="*/ 180 h 98"/>
                  <a:gd name="T14" fmla="*/ 11 w 40"/>
                  <a:gd name="T15" fmla="*/ 180 h 98"/>
                  <a:gd name="T16" fmla="*/ 11 w 40"/>
                  <a:gd name="T17" fmla="*/ 168 h 98"/>
                  <a:gd name="T18" fmla="*/ 0 w 40"/>
                  <a:gd name="T19" fmla="*/ 0 h 9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"/>
                  <a:gd name="T31" fmla="*/ 0 h 98"/>
                  <a:gd name="T32" fmla="*/ 40 w 40"/>
                  <a:gd name="T33" fmla="*/ 98 h 9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" h="98">
                    <a:moveTo>
                      <a:pt x="0" y="0"/>
                    </a:moveTo>
                    <a:lnTo>
                      <a:pt x="40" y="0"/>
                    </a:lnTo>
                    <a:lnTo>
                      <a:pt x="28" y="86"/>
                    </a:lnTo>
                    <a:lnTo>
                      <a:pt x="28" y="92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1" y="92"/>
                    </a:lnTo>
                    <a:lnTo>
                      <a:pt x="11" y="8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hlink"/>
              </a:solidFill>
              <a:ln w="17463">
                <a:solidFill>
                  <a:schemeClr val="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309" name="Freeform 26"/>
              <p:cNvSpPr>
                <a:spLocks noEditPoints="1"/>
              </p:cNvSpPr>
              <p:nvPr/>
            </p:nvSpPr>
            <p:spPr bwMode="auto">
              <a:xfrm>
                <a:off x="1767" y="2112"/>
                <a:ext cx="136" cy="209"/>
              </a:xfrm>
              <a:custGeom>
                <a:avLst/>
                <a:gdLst>
                  <a:gd name="T0" fmla="*/ 141 w 131"/>
                  <a:gd name="T1" fmla="*/ 170 h 149"/>
                  <a:gd name="T2" fmla="*/ 136 w 131"/>
                  <a:gd name="T3" fmla="*/ 226 h 149"/>
                  <a:gd name="T4" fmla="*/ 123 w 131"/>
                  <a:gd name="T5" fmla="*/ 259 h 149"/>
                  <a:gd name="T6" fmla="*/ 98 w 131"/>
                  <a:gd name="T7" fmla="*/ 283 h 149"/>
                  <a:gd name="T8" fmla="*/ 74 w 131"/>
                  <a:gd name="T9" fmla="*/ 293 h 149"/>
                  <a:gd name="T10" fmla="*/ 61 w 131"/>
                  <a:gd name="T11" fmla="*/ 293 h 149"/>
                  <a:gd name="T12" fmla="*/ 50 w 131"/>
                  <a:gd name="T13" fmla="*/ 283 h 149"/>
                  <a:gd name="T14" fmla="*/ 36 w 131"/>
                  <a:gd name="T15" fmla="*/ 272 h 149"/>
                  <a:gd name="T16" fmla="*/ 30 w 131"/>
                  <a:gd name="T17" fmla="*/ 259 h 149"/>
                  <a:gd name="T18" fmla="*/ 19 w 131"/>
                  <a:gd name="T19" fmla="*/ 248 h 149"/>
                  <a:gd name="T20" fmla="*/ 11 w 131"/>
                  <a:gd name="T21" fmla="*/ 238 h 149"/>
                  <a:gd name="T22" fmla="*/ 5 w 131"/>
                  <a:gd name="T23" fmla="*/ 215 h 149"/>
                  <a:gd name="T24" fmla="*/ 5 w 131"/>
                  <a:gd name="T25" fmla="*/ 192 h 149"/>
                  <a:gd name="T26" fmla="*/ 0 w 131"/>
                  <a:gd name="T27" fmla="*/ 170 h 149"/>
                  <a:gd name="T28" fmla="*/ 5 w 131"/>
                  <a:gd name="T29" fmla="*/ 91 h 149"/>
                  <a:gd name="T30" fmla="*/ 19 w 131"/>
                  <a:gd name="T31" fmla="*/ 45 h 149"/>
                  <a:gd name="T32" fmla="*/ 36 w 131"/>
                  <a:gd name="T33" fmla="*/ 11 h 149"/>
                  <a:gd name="T34" fmla="*/ 61 w 131"/>
                  <a:gd name="T35" fmla="*/ 0 h 149"/>
                  <a:gd name="T36" fmla="*/ 80 w 131"/>
                  <a:gd name="T37" fmla="*/ 0 h 149"/>
                  <a:gd name="T38" fmla="*/ 92 w 131"/>
                  <a:gd name="T39" fmla="*/ 0 h 149"/>
                  <a:gd name="T40" fmla="*/ 105 w 131"/>
                  <a:gd name="T41" fmla="*/ 0 h 149"/>
                  <a:gd name="T42" fmla="*/ 117 w 131"/>
                  <a:gd name="T43" fmla="*/ 11 h 149"/>
                  <a:gd name="T44" fmla="*/ 123 w 131"/>
                  <a:gd name="T45" fmla="*/ 24 h 149"/>
                  <a:gd name="T46" fmla="*/ 130 w 131"/>
                  <a:gd name="T47" fmla="*/ 35 h 149"/>
                  <a:gd name="T48" fmla="*/ 136 w 131"/>
                  <a:gd name="T49" fmla="*/ 58 h 149"/>
                  <a:gd name="T50" fmla="*/ 141 w 131"/>
                  <a:gd name="T51" fmla="*/ 81 h 149"/>
                  <a:gd name="T52" fmla="*/ 141 w 131"/>
                  <a:gd name="T53" fmla="*/ 102 h 149"/>
                  <a:gd name="T54" fmla="*/ 130 w 131"/>
                  <a:gd name="T55" fmla="*/ 123 h 149"/>
                  <a:gd name="T56" fmla="*/ 130 w 131"/>
                  <a:gd name="T57" fmla="*/ 91 h 149"/>
                  <a:gd name="T58" fmla="*/ 123 w 131"/>
                  <a:gd name="T59" fmla="*/ 69 h 149"/>
                  <a:gd name="T60" fmla="*/ 117 w 131"/>
                  <a:gd name="T61" fmla="*/ 45 h 149"/>
                  <a:gd name="T62" fmla="*/ 111 w 131"/>
                  <a:gd name="T63" fmla="*/ 35 h 149"/>
                  <a:gd name="T64" fmla="*/ 105 w 131"/>
                  <a:gd name="T65" fmla="*/ 24 h 149"/>
                  <a:gd name="T66" fmla="*/ 92 w 131"/>
                  <a:gd name="T67" fmla="*/ 24 h 149"/>
                  <a:gd name="T68" fmla="*/ 80 w 131"/>
                  <a:gd name="T69" fmla="*/ 11 h 149"/>
                  <a:gd name="T70" fmla="*/ 61 w 131"/>
                  <a:gd name="T71" fmla="*/ 11 h 149"/>
                  <a:gd name="T72" fmla="*/ 44 w 131"/>
                  <a:gd name="T73" fmla="*/ 35 h 149"/>
                  <a:gd name="T74" fmla="*/ 25 w 131"/>
                  <a:gd name="T75" fmla="*/ 69 h 149"/>
                  <a:gd name="T76" fmla="*/ 19 w 131"/>
                  <a:gd name="T77" fmla="*/ 102 h 149"/>
                  <a:gd name="T78" fmla="*/ 19 w 131"/>
                  <a:gd name="T79" fmla="*/ 160 h 149"/>
                  <a:gd name="T80" fmla="*/ 19 w 131"/>
                  <a:gd name="T81" fmla="*/ 192 h 149"/>
                  <a:gd name="T82" fmla="*/ 25 w 131"/>
                  <a:gd name="T83" fmla="*/ 215 h 149"/>
                  <a:gd name="T84" fmla="*/ 30 w 131"/>
                  <a:gd name="T85" fmla="*/ 238 h 149"/>
                  <a:gd name="T86" fmla="*/ 36 w 131"/>
                  <a:gd name="T87" fmla="*/ 248 h 149"/>
                  <a:gd name="T88" fmla="*/ 44 w 131"/>
                  <a:gd name="T89" fmla="*/ 259 h 149"/>
                  <a:gd name="T90" fmla="*/ 55 w 131"/>
                  <a:gd name="T91" fmla="*/ 272 h 149"/>
                  <a:gd name="T92" fmla="*/ 67 w 131"/>
                  <a:gd name="T93" fmla="*/ 272 h 149"/>
                  <a:gd name="T94" fmla="*/ 86 w 131"/>
                  <a:gd name="T95" fmla="*/ 272 h 149"/>
                  <a:gd name="T96" fmla="*/ 105 w 131"/>
                  <a:gd name="T97" fmla="*/ 248 h 149"/>
                  <a:gd name="T98" fmla="*/ 123 w 131"/>
                  <a:gd name="T99" fmla="*/ 226 h 149"/>
                  <a:gd name="T100" fmla="*/ 130 w 131"/>
                  <a:gd name="T101" fmla="*/ 181 h 149"/>
                  <a:gd name="T102" fmla="*/ 130 w 131"/>
                  <a:gd name="T103" fmla="*/ 123 h 14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31"/>
                  <a:gd name="T157" fmla="*/ 0 h 149"/>
                  <a:gd name="T158" fmla="*/ 131 w 131"/>
                  <a:gd name="T159" fmla="*/ 149 h 14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31" h="149">
                    <a:moveTo>
                      <a:pt x="131" y="63"/>
                    </a:moveTo>
                    <a:lnTo>
                      <a:pt x="131" y="86"/>
                    </a:lnTo>
                    <a:lnTo>
                      <a:pt x="131" y="98"/>
                    </a:lnTo>
                    <a:lnTo>
                      <a:pt x="126" y="115"/>
                    </a:lnTo>
                    <a:lnTo>
                      <a:pt x="120" y="126"/>
                    </a:lnTo>
                    <a:lnTo>
                      <a:pt x="114" y="132"/>
                    </a:lnTo>
                    <a:lnTo>
                      <a:pt x="103" y="138"/>
                    </a:lnTo>
                    <a:lnTo>
                      <a:pt x="91" y="144"/>
                    </a:lnTo>
                    <a:lnTo>
                      <a:pt x="80" y="149"/>
                    </a:lnTo>
                    <a:lnTo>
                      <a:pt x="68" y="149"/>
                    </a:lnTo>
                    <a:lnTo>
                      <a:pt x="63" y="149"/>
                    </a:lnTo>
                    <a:lnTo>
                      <a:pt x="57" y="149"/>
                    </a:lnTo>
                    <a:lnTo>
                      <a:pt x="51" y="144"/>
                    </a:lnTo>
                    <a:lnTo>
                      <a:pt x="46" y="144"/>
                    </a:lnTo>
                    <a:lnTo>
                      <a:pt x="40" y="144"/>
                    </a:lnTo>
                    <a:lnTo>
                      <a:pt x="34" y="138"/>
                    </a:lnTo>
                    <a:lnTo>
                      <a:pt x="28" y="138"/>
                    </a:lnTo>
                    <a:lnTo>
                      <a:pt x="28" y="132"/>
                    </a:lnTo>
                    <a:lnTo>
                      <a:pt x="23" y="132"/>
                    </a:lnTo>
                    <a:lnTo>
                      <a:pt x="17" y="126"/>
                    </a:lnTo>
                    <a:lnTo>
                      <a:pt x="17" y="121"/>
                    </a:lnTo>
                    <a:lnTo>
                      <a:pt x="11" y="121"/>
                    </a:lnTo>
                    <a:lnTo>
                      <a:pt x="11" y="115"/>
                    </a:lnTo>
                    <a:lnTo>
                      <a:pt x="5" y="109"/>
                    </a:lnTo>
                    <a:lnTo>
                      <a:pt x="5" y="104"/>
                    </a:lnTo>
                    <a:lnTo>
                      <a:pt x="5" y="98"/>
                    </a:lnTo>
                    <a:lnTo>
                      <a:pt x="5" y="92"/>
                    </a:lnTo>
                    <a:lnTo>
                      <a:pt x="0" y="86"/>
                    </a:lnTo>
                    <a:lnTo>
                      <a:pt x="0" y="63"/>
                    </a:lnTo>
                    <a:lnTo>
                      <a:pt x="5" y="46"/>
                    </a:lnTo>
                    <a:lnTo>
                      <a:pt x="5" y="35"/>
                    </a:lnTo>
                    <a:lnTo>
                      <a:pt x="17" y="23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4" y="12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1" y="35"/>
                    </a:lnTo>
                    <a:lnTo>
                      <a:pt x="131" y="41"/>
                    </a:lnTo>
                    <a:lnTo>
                      <a:pt x="131" y="46"/>
                    </a:lnTo>
                    <a:lnTo>
                      <a:pt x="131" y="52"/>
                    </a:lnTo>
                    <a:lnTo>
                      <a:pt x="131" y="63"/>
                    </a:lnTo>
                    <a:close/>
                    <a:moveTo>
                      <a:pt x="120" y="63"/>
                    </a:moveTo>
                    <a:lnTo>
                      <a:pt x="120" y="58"/>
                    </a:lnTo>
                    <a:lnTo>
                      <a:pt x="120" y="46"/>
                    </a:lnTo>
                    <a:lnTo>
                      <a:pt x="114" y="41"/>
                    </a:lnTo>
                    <a:lnTo>
                      <a:pt x="114" y="35"/>
                    </a:lnTo>
                    <a:lnTo>
                      <a:pt x="114" y="29"/>
                    </a:lnTo>
                    <a:lnTo>
                      <a:pt x="109" y="23"/>
                    </a:lnTo>
                    <a:lnTo>
                      <a:pt x="103" y="23"/>
                    </a:lnTo>
                    <a:lnTo>
                      <a:pt x="103" y="18"/>
                    </a:lnTo>
                    <a:lnTo>
                      <a:pt x="97" y="18"/>
                    </a:lnTo>
                    <a:lnTo>
                      <a:pt x="97" y="12"/>
                    </a:lnTo>
                    <a:lnTo>
                      <a:pt x="91" y="12"/>
                    </a:lnTo>
                    <a:lnTo>
                      <a:pt x="86" y="12"/>
                    </a:lnTo>
                    <a:lnTo>
                      <a:pt x="80" y="6"/>
                    </a:lnTo>
                    <a:lnTo>
                      <a:pt x="74" y="6"/>
                    </a:lnTo>
                    <a:lnTo>
                      <a:pt x="68" y="6"/>
                    </a:lnTo>
                    <a:lnTo>
                      <a:pt x="57" y="6"/>
                    </a:lnTo>
                    <a:lnTo>
                      <a:pt x="46" y="12"/>
                    </a:lnTo>
                    <a:lnTo>
                      <a:pt x="40" y="18"/>
                    </a:lnTo>
                    <a:lnTo>
                      <a:pt x="28" y="23"/>
                    </a:lnTo>
                    <a:lnTo>
                      <a:pt x="23" y="35"/>
                    </a:lnTo>
                    <a:lnTo>
                      <a:pt x="17" y="41"/>
                    </a:lnTo>
                    <a:lnTo>
                      <a:pt x="17" y="52"/>
                    </a:lnTo>
                    <a:lnTo>
                      <a:pt x="17" y="63"/>
                    </a:lnTo>
                    <a:lnTo>
                      <a:pt x="17" y="81"/>
                    </a:lnTo>
                    <a:lnTo>
                      <a:pt x="17" y="92"/>
                    </a:lnTo>
                    <a:lnTo>
                      <a:pt x="17" y="98"/>
                    </a:lnTo>
                    <a:lnTo>
                      <a:pt x="17" y="104"/>
                    </a:lnTo>
                    <a:lnTo>
                      <a:pt x="23" y="109"/>
                    </a:lnTo>
                    <a:lnTo>
                      <a:pt x="23" y="115"/>
                    </a:lnTo>
                    <a:lnTo>
                      <a:pt x="28" y="121"/>
                    </a:lnTo>
                    <a:lnTo>
                      <a:pt x="34" y="121"/>
                    </a:lnTo>
                    <a:lnTo>
                      <a:pt x="34" y="126"/>
                    </a:lnTo>
                    <a:lnTo>
                      <a:pt x="40" y="126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1" y="138"/>
                    </a:lnTo>
                    <a:lnTo>
                      <a:pt x="57" y="138"/>
                    </a:lnTo>
                    <a:lnTo>
                      <a:pt x="63" y="138"/>
                    </a:lnTo>
                    <a:lnTo>
                      <a:pt x="68" y="138"/>
                    </a:lnTo>
                    <a:lnTo>
                      <a:pt x="80" y="138"/>
                    </a:lnTo>
                    <a:lnTo>
                      <a:pt x="91" y="132"/>
                    </a:lnTo>
                    <a:lnTo>
                      <a:pt x="97" y="126"/>
                    </a:lnTo>
                    <a:lnTo>
                      <a:pt x="109" y="121"/>
                    </a:lnTo>
                    <a:lnTo>
                      <a:pt x="114" y="115"/>
                    </a:lnTo>
                    <a:lnTo>
                      <a:pt x="114" y="104"/>
                    </a:lnTo>
                    <a:lnTo>
                      <a:pt x="120" y="92"/>
                    </a:lnTo>
                    <a:lnTo>
                      <a:pt x="120" y="81"/>
                    </a:lnTo>
                    <a:lnTo>
                      <a:pt x="120" y="63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310" name="Freeform 27"/>
              <p:cNvSpPr>
                <a:spLocks/>
              </p:cNvSpPr>
              <p:nvPr/>
            </p:nvSpPr>
            <p:spPr bwMode="auto">
              <a:xfrm>
                <a:off x="1767" y="2112"/>
                <a:ext cx="136" cy="209"/>
              </a:xfrm>
              <a:custGeom>
                <a:avLst/>
                <a:gdLst>
                  <a:gd name="T0" fmla="*/ 141 w 131"/>
                  <a:gd name="T1" fmla="*/ 123 h 149"/>
                  <a:gd name="T2" fmla="*/ 141 w 131"/>
                  <a:gd name="T3" fmla="*/ 170 h 149"/>
                  <a:gd name="T4" fmla="*/ 141 w 131"/>
                  <a:gd name="T5" fmla="*/ 192 h 149"/>
                  <a:gd name="T6" fmla="*/ 136 w 131"/>
                  <a:gd name="T7" fmla="*/ 226 h 149"/>
                  <a:gd name="T8" fmla="*/ 130 w 131"/>
                  <a:gd name="T9" fmla="*/ 248 h 149"/>
                  <a:gd name="T10" fmla="*/ 123 w 131"/>
                  <a:gd name="T11" fmla="*/ 259 h 149"/>
                  <a:gd name="T12" fmla="*/ 111 w 131"/>
                  <a:gd name="T13" fmla="*/ 272 h 149"/>
                  <a:gd name="T14" fmla="*/ 98 w 131"/>
                  <a:gd name="T15" fmla="*/ 283 h 149"/>
                  <a:gd name="T16" fmla="*/ 86 w 131"/>
                  <a:gd name="T17" fmla="*/ 293 h 149"/>
                  <a:gd name="T18" fmla="*/ 74 w 131"/>
                  <a:gd name="T19" fmla="*/ 293 h 149"/>
                  <a:gd name="T20" fmla="*/ 67 w 131"/>
                  <a:gd name="T21" fmla="*/ 293 h 149"/>
                  <a:gd name="T22" fmla="*/ 61 w 131"/>
                  <a:gd name="T23" fmla="*/ 293 h 149"/>
                  <a:gd name="T24" fmla="*/ 55 w 131"/>
                  <a:gd name="T25" fmla="*/ 283 h 149"/>
                  <a:gd name="T26" fmla="*/ 50 w 131"/>
                  <a:gd name="T27" fmla="*/ 283 h 149"/>
                  <a:gd name="T28" fmla="*/ 44 w 131"/>
                  <a:gd name="T29" fmla="*/ 283 h 149"/>
                  <a:gd name="T30" fmla="*/ 36 w 131"/>
                  <a:gd name="T31" fmla="*/ 272 h 149"/>
                  <a:gd name="T32" fmla="*/ 30 w 131"/>
                  <a:gd name="T33" fmla="*/ 272 h 149"/>
                  <a:gd name="T34" fmla="*/ 30 w 131"/>
                  <a:gd name="T35" fmla="*/ 259 h 149"/>
                  <a:gd name="T36" fmla="*/ 25 w 131"/>
                  <a:gd name="T37" fmla="*/ 259 h 149"/>
                  <a:gd name="T38" fmla="*/ 19 w 131"/>
                  <a:gd name="T39" fmla="*/ 248 h 149"/>
                  <a:gd name="T40" fmla="*/ 19 w 131"/>
                  <a:gd name="T41" fmla="*/ 238 h 149"/>
                  <a:gd name="T42" fmla="*/ 11 w 131"/>
                  <a:gd name="T43" fmla="*/ 238 h 149"/>
                  <a:gd name="T44" fmla="*/ 11 w 131"/>
                  <a:gd name="T45" fmla="*/ 226 h 149"/>
                  <a:gd name="T46" fmla="*/ 5 w 131"/>
                  <a:gd name="T47" fmla="*/ 215 h 149"/>
                  <a:gd name="T48" fmla="*/ 5 w 131"/>
                  <a:gd name="T49" fmla="*/ 205 h 149"/>
                  <a:gd name="T50" fmla="*/ 5 w 131"/>
                  <a:gd name="T51" fmla="*/ 192 h 149"/>
                  <a:gd name="T52" fmla="*/ 5 w 131"/>
                  <a:gd name="T53" fmla="*/ 181 h 149"/>
                  <a:gd name="T54" fmla="*/ 0 w 131"/>
                  <a:gd name="T55" fmla="*/ 170 h 149"/>
                  <a:gd name="T56" fmla="*/ 0 w 131"/>
                  <a:gd name="T57" fmla="*/ 123 h 149"/>
                  <a:gd name="T58" fmla="*/ 5 w 131"/>
                  <a:gd name="T59" fmla="*/ 91 h 149"/>
                  <a:gd name="T60" fmla="*/ 5 w 131"/>
                  <a:gd name="T61" fmla="*/ 69 h 149"/>
                  <a:gd name="T62" fmla="*/ 19 w 131"/>
                  <a:gd name="T63" fmla="*/ 45 h 149"/>
                  <a:gd name="T64" fmla="*/ 25 w 131"/>
                  <a:gd name="T65" fmla="*/ 24 h 149"/>
                  <a:gd name="T66" fmla="*/ 36 w 131"/>
                  <a:gd name="T67" fmla="*/ 11 h 149"/>
                  <a:gd name="T68" fmla="*/ 50 w 131"/>
                  <a:gd name="T69" fmla="*/ 0 h 149"/>
                  <a:gd name="T70" fmla="*/ 61 w 131"/>
                  <a:gd name="T71" fmla="*/ 0 h 149"/>
                  <a:gd name="T72" fmla="*/ 74 w 131"/>
                  <a:gd name="T73" fmla="*/ 0 h 149"/>
                  <a:gd name="T74" fmla="*/ 80 w 131"/>
                  <a:gd name="T75" fmla="*/ 0 h 149"/>
                  <a:gd name="T76" fmla="*/ 86 w 131"/>
                  <a:gd name="T77" fmla="*/ 0 h 149"/>
                  <a:gd name="T78" fmla="*/ 92 w 131"/>
                  <a:gd name="T79" fmla="*/ 0 h 149"/>
                  <a:gd name="T80" fmla="*/ 98 w 131"/>
                  <a:gd name="T81" fmla="*/ 0 h 149"/>
                  <a:gd name="T82" fmla="*/ 105 w 131"/>
                  <a:gd name="T83" fmla="*/ 0 h 149"/>
                  <a:gd name="T84" fmla="*/ 111 w 131"/>
                  <a:gd name="T85" fmla="*/ 11 h 149"/>
                  <a:gd name="T86" fmla="*/ 117 w 131"/>
                  <a:gd name="T87" fmla="*/ 11 h 149"/>
                  <a:gd name="T88" fmla="*/ 117 w 131"/>
                  <a:gd name="T89" fmla="*/ 24 h 149"/>
                  <a:gd name="T90" fmla="*/ 123 w 131"/>
                  <a:gd name="T91" fmla="*/ 24 h 149"/>
                  <a:gd name="T92" fmla="*/ 123 w 131"/>
                  <a:gd name="T93" fmla="*/ 35 h 149"/>
                  <a:gd name="T94" fmla="*/ 130 w 131"/>
                  <a:gd name="T95" fmla="*/ 35 h 149"/>
                  <a:gd name="T96" fmla="*/ 130 w 131"/>
                  <a:gd name="T97" fmla="*/ 45 h 149"/>
                  <a:gd name="T98" fmla="*/ 136 w 131"/>
                  <a:gd name="T99" fmla="*/ 58 h 149"/>
                  <a:gd name="T100" fmla="*/ 141 w 131"/>
                  <a:gd name="T101" fmla="*/ 69 h 149"/>
                  <a:gd name="T102" fmla="*/ 141 w 131"/>
                  <a:gd name="T103" fmla="*/ 81 h 149"/>
                  <a:gd name="T104" fmla="*/ 141 w 131"/>
                  <a:gd name="T105" fmla="*/ 91 h 149"/>
                  <a:gd name="T106" fmla="*/ 141 w 131"/>
                  <a:gd name="T107" fmla="*/ 102 h 149"/>
                  <a:gd name="T108" fmla="*/ 141 w 131"/>
                  <a:gd name="T109" fmla="*/ 123 h 14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31"/>
                  <a:gd name="T166" fmla="*/ 0 h 149"/>
                  <a:gd name="T167" fmla="*/ 131 w 131"/>
                  <a:gd name="T168" fmla="*/ 149 h 149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31" h="149">
                    <a:moveTo>
                      <a:pt x="131" y="63"/>
                    </a:moveTo>
                    <a:lnTo>
                      <a:pt x="131" y="86"/>
                    </a:lnTo>
                    <a:lnTo>
                      <a:pt x="131" y="98"/>
                    </a:lnTo>
                    <a:lnTo>
                      <a:pt x="126" y="115"/>
                    </a:lnTo>
                    <a:lnTo>
                      <a:pt x="120" y="126"/>
                    </a:lnTo>
                    <a:lnTo>
                      <a:pt x="114" y="132"/>
                    </a:lnTo>
                    <a:lnTo>
                      <a:pt x="103" y="138"/>
                    </a:lnTo>
                    <a:lnTo>
                      <a:pt x="91" y="144"/>
                    </a:lnTo>
                    <a:lnTo>
                      <a:pt x="80" y="149"/>
                    </a:lnTo>
                    <a:lnTo>
                      <a:pt x="68" y="149"/>
                    </a:lnTo>
                    <a:lnTo>
                      <a:pt x="63" y="149"/>
                    </a:lnTo>
                    <a:lnTo>
                      <a:pt x="57" y="149"/>
                    </a:lnTo>
                    <a:lnTo>
                      <a:pt x="51" y="144"/>
                    </a:lnTo>
                    <a:lnTo>
                      <a:pt x="46" y="144"/>
                    </a:lnTo>
                    <a:lnTo>
                      <a:pt x="40" y="144"/>
                    </a:lnTo>
                    <a:lnTo>
                      <a:pt x="34" y="138"/>
                    </a:lnTo>
                    <a:lnTo>
                      <a:pt x="28" y="138"/>
                    </a:lnTo>
                    <a:lnTo>
                      <a:pt x="28" y="132"/>
                    </a:lnTo>
                    <a:lnTo>
                      <a:pt x="23" y="132"/>
                    </a:lnTo>
                    <a:lnTo>
                      <a:pt x="17" y="126"/>
                    </a:lnTo>
                    <a:lnTo>
                      <a:pt x="17" y="121"/>
                    </a:lnTo>
                    <a:lnTo>
                      <a:pt x="11" y="121"/>
                    </a:lnTo>
                    <a:lnTo>
                      <a:pt x="11" y="115"/>
                    </a:lnTo>
                    <a:lnTo>
                      <a:pt x="5" y="109"/>
                    </a:lnTo>
                    <a:lnTo>
                      <a:pt x="5" y="104"/>
                    </a:lnTo>
                    <a:lnTo>
                      <a:pt x="5" y="98"/>
                    </a:lnTo>
                    <a:lnTo>
                      <a:pt x="5" y="92"/>
                    </a:lnTo>
                    <a:lnTo>
                      <a:pt x="0" y="86"/>
                    </a:lnTo>
                    <a:lnTo>
                      <a:pt x="0" y="63"/>
                    </a:lnTo>
                    <a:lnTo>
                      <a:pt x="5" y="46"/>
                    </a:lnTo>
                    <a:lnTo>
                      <a:pt x="5" y="35"/>
                    </a:lnTo>
                    <a:lnTo>
                      <a:pt x="17" y="23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4" y="12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1" y="35"/>
                    </a:lnTo>
                    <a:lnTo>
                      <a:pt x="131" y="41"/>
                    </a:lnTo>
                    <a:lnTo>
                      <a:pt x="131" y="46"/>
                    </a:lnTo>
                    <a:lnTo>
                      <a:pt x="131" y="52"/>
                    </a:lnTo>
                    <a:lnTo>
                      <a:pt x="131" y="63"/>
                    </a:lnTo>
                  </a:path>
                </a:pathLst>
              </a:custGeom>
              <a:solidFill>
                <a:schemeClr val="hlink"/>
              </a:solidFill>
              <a:ln w="17526">
                <a:solidFill>
                  <a:schemeClr val="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311" name="Freeform 28"/>
              <p:cNvSpPr>
                <a:spLocks/>
              </p:cNvSpPr>
              <p:nvPr/>
            </p:nvSpPr>
            <p:spPr bwMode="auto">
              <a:xfrm>
                <a:off x="1783" y="2120"/>
                <a:ext cx="108" cy="184"/>
              </a:xfrm>
              <a:custGeom>
                <a:avLst/>
                <a:gdLst>
                  <a:gd name="T0" fmla="*/ 113 w 103"/>
                  <a:gd name="T1" fmla="*/ 110 h 132"/>
                  <a:gd name="T2" fmla="*/ 113 w 103"/>
                  <a:gd name="T3" fmla="*/ 100 h 132"/>
                  <a:gd name="T4" fmla="*/ 113 w 103"/>
                  <a:gd name="T5" fmla="*/ 78 h 132"/>
                  <a:gd name="T6" fmla="*/ 107 w 103"/>
                  <a:gd name="T7" fmla="*/ 68 h 132"/>
                  <a:gd name="T8" fmla="*/ 107 w 103"/>
                  <a:gd name="T9" fmla="*/ 56 h 132"/>
                  <a:gd name="T10" fmla="*/ 107 w 103"/>
                  <a:gd name="T11" fmla="*/ 45 h 132"/>
                  <a:gd name="T12" fmla="*/ 101 w 103"/>
                  <a:gd name="T13" fmla="*/ 33 h 132"/>
                  <a:gd name="T14" fmla="*/ 94 w 103"/>
                  <a:gd name="T15" fmla="*/ 33 h 132"/>
                  <a:gd name="T16" fmla="*/ 94 w 103"/>
                  <a:gd name="T17" fmla="*/ 24 h 132"/>
                  <a:gd name="T18" fmla="*/ 88 w 103"/>
                  <a:gd name="T19" fmla="*/ 24 h 132"/>
                  <a:gd name="T20" fmla="*/ 88 w 103"/>
                  <a:gd name="T21" fmla="*/ 11 h 132"/>
                  <a:gd name="T22" fmla="*/ 82 w 103"/>
                  <a:gd name="T23" fmla="*/ 11 h 132"/>
                  <a:gd name="T24" fmla="*/ 75 w 103"/>
                  <a:gd name="T25" fmla="*/ 11 h 132"/>
                  <a:gd name="T26" fmla="*/ 69 w 103"/>
                  <a:gd name="T27" fmla="*/ 0 h 132"/>
                  <a:gd name="T28" fmla="*/ 63 w 103"/>
                  <a:gd name="T29" fmla="*/ 0 h 132"/>
                  <a:gd name="T30" fmla="*/ 56 w 103"/>
                  <a:gd name="T31" fmla="*/ 0 h 132"/>
                  <a:gd name="T32" fmla="*/ 44 w 103"/>
                  <a:gd name="T33" fmla="*/ 0 h 132"/>
                  <a:gd name="T34" fmla="*/ 31 w 103"/>
                  <a:gd name="T35" fmla="*/ 11 h 132"/>
                  <a:gd name="T36" fmla="*/ 25 w 103"/>
                  <a:gd name="T37" fmla="*/ 24 h 132"/>
                  <a:gd name="T38" fmla="*/ 13 w 103"/>
                  <a:gd name="T39" fmla="*/ 33 h 132"/>
                  <a:gd name="T40" fmla="*/ 6 w 103"/>
                  <a:gd name="T41" fmla="*/ 56 h 132"/>
                  <a:gd name="T42" fmla="*/ 0 w 103"/>
                  <a:gd name="T43" fmla="*/ 68 h 132"/>
                  <a:gd name="T44" fmla="*/ 0 w 103"/>
                  <a:gd name="T45" fmla="*/ 89 h 132"/>
                  <a:gd name="T46" fmla="*/ 0 w 103"/>
                  <a:gd name="T47" fmla="*/ 110 h 132"/>
                  <a:gd name="T48" fmla="*/ 0 w 103"/>
                  <a:gd name="T49" fmla="*/ 146 h 132"/>
                  <a:gd name="T50" fmla="*/ 0 w 103"/>
                  <a:gd name="T51" fmla="*/ 167 h 132"/>
                  <a:gd name="T52" fmla="*/ 0 w 103"/>
                  <a:gd name="T53" fmla="*/ 178 h 132"/>
                  <a:gd name="T54" fmla="*/ 0 w 103"/>
                  <a:gd name="T55" fmla="*/ 191 h 132"/>
                  <a:gd name="T56" fmla="*/ 6 w 103"/>
                  <a:gd name="T57" fmla="*/ 201 h 132"/>
                  <a:gd name="T58" fmla="*/ 6 w 103"/>
                  <a:gd name="T59" fmla="*/ 212 h 132"/>
                  <a:gd name="T60" fmla="*/ 13 w 103"/>
                  <a:gd name="T61" fmla="*/ 223 h 132"/>
                  <a:gd name="T62" fmla="*/ 19 w 103"/>
                  <a:gd name="T63" fmla="*/ 223 h 132"/>
                  <a:gd name="T64" fmla="*/ 19 w 103"/>
                  <a:gd name="T65" fmla="*/ 233 h 132"/>
                  <a:gd name="T66" fmla="*/ 25 w 103"/>
                  <a:gd name="T67" fmla="*/ 233 h 132"/>
                  <a:gd name="T68" fmla="*/ 25 w 103"/>
                  <a:gd name="T69" fmla="*/ 245 h 132"/>
                  <a:gd name="T70" fmla="*/ 31 w 103"/>
                  <a:gd name="T71" fmla="*/ 245 h 132"/>
                  <a:gd name="T72" fmla="*/ 38 w 103"/>
                  <a:gd name="T73" fmla="*/ 256 h 132"/>
                  <a:gd name="T74" fmla="*/ 44 w 103"/>
                  <a:gd name="T75" fmla="*/ 256 h 132"/>
                  <a:gd name="T76" fmla="*/ 50 w 103"/>
                  <a:gd name="T77" fmla="*/ 256 h 132"/>
                  <a:gd name="T78" fmla="*/ 56 w 103"/>
                  <a:gd name="T79" fmla="*/ 256 h 132"/>
                  <a:gd name="T80" fmla="*/ 69 w 103"/>
                  <a:gd name="T81" fmla="*/ 256 h 132"/>
                  <a:gd name="T82" fmla="*/ 82 w 103"/>
                  <a:gd name="T83" fmla="*/ 245 h 132"/>
                  <a:gd name="T84" fmla="*/ 88 w 103"/>
                  <a:gd name="T85" fmla="*/ 233 h 132"/>
                  <a:gd name="T86" fmla="*/ 101 w 103"/>
                  <a:gd name="T87" fmla="*/ 223 h 132"/>
                  <a:gd name="T88" fmla="*/ 107 w 103"/>
                  <a:gd name="T89" fmla="*/ 212 h 132"/>
                  <a:gd name="T90" fmla="*/ 107 w 103"/>
                  <a:gd name="T91" fmla="*/ 191 h 132"/>
                  <a:gd name="T92" fmla="*/ 113 w 103"/>
                  <a:gd name="T93" fmla="*/ 167 h 132"/>
                  <a:gd name="T94" fmla="*/ 113 w 103"/>
                  <a:gd name="T95" fmla="*/ 146 h 132"/>
                  <a:gd name="T96" fmla="*/ 113 w 103"/>
                  <a:gd name="T97" fmla="*/ 110 h 1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03"/>
                  <a:gd name="T148" fmla="*/ 0 h 132"/>
                  <a:gd name="T149" fmla="*/ 103 w 103"/>
                  <a:gd name="T150" fmla="*/ 132 h 1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03" h="132">
                    <a:moveTo>
                      <a:pt x="103" y="57"/>
                    </a:moveTo>
                    <a:lnTo>
                      <a:pt x="103" y="52"/>
                    </a:lnTo>
                    <a:lnTo>
                      <a:pt x="103" y="40"/>
                    </a:lnTo>
                    <a:lnTo>
                      <a:pt x="97" y="35"/>
                    </a:lnTo>
                    <a:lnTo>
                      <a:pt x="97" y="29"/>
                    </a:lnTo>
                    <a:lnTo>
                      <a:pt x="97" y="23"/>
                    </a:lnTo>
                    <a:lnTo>
                      <a:pt x="92" y="17"/>
                    </a:lnTo>
                    <a:lnTo>
                      <a:pt x="86" y="17"/>
                    </a:lnTo>
                    <a:lnTo>
                      <a:pt x="86" y="12"/>
                    </a:lnTo>
                    <a:lnTo>
                      <a:pt x="80" y="12"/>
                    </a:lnTo>
                    <a:lnTo>
                      <a:pt x="80" y="6"/>
                    </a:lnTo>
                    <a:lnTo>
                      <a:pt x="74" y="6"/>
                    </a:lnTo>
                    <a:lnTo>
                      <a:pt x="69" y="6"/>
                    </a:lnTo>
                    <a:lnTo>
                      <a:pt x="63" y="0"/>
                    </a:lnTo>
                    <a:lnTo>
                      <a:pt x="57" y="0"/>
                    </a:lnTo>
                    <a:lnTo>
                      <a:pt x="51" y="0"/>
                    </a:lnTo>
                    <a:lnTo>
                      <a:pt x="40" y="0"/>
                    </a:lnTo>
                    <a:lnTo>
                      <a:pt x="29" y="6"/>
                    </a:lnTo>
                    <a:lnTo>
                      <a:pt x="23" y="12"/>
                    </a:lnTo>
                    <a:lnTo>
                      <a:pt x="11" y="17"/>
                    </a:lnTo>
                    <a:lnTo>
                      <a:pt x="6" y="29"/>
                    </a:lnTo>
                    <a:lnTo>
                      <a:pt x="0" y="35"/>
                    </a:lnTo>
                    <a:lnTo>
                      <a:pt x="0" y="46"/>
                    </a:lnTo>
                    <a:lnTo>
                      <a:pt x="0" y="57"/>
                    </a:lnTo>
                    <a:lnTo>
                      <a:pt x="0" y="75"/>
                    </a:lnTo>
                    <a:lnTo>
                      <a:pt x="0" y="86"/>
                    </a:lnTo>
                    <a:lnTo>
                      <a:pt x="0" y="92"/>
                    </a:lnTo>
                    <a:lnTo>
                      <a:pt x="0" y="98"/>
                    </a:lnTo>
                    <a:lnTo>
                      <a:pt x="6" y="103"/>
                    </a:lnTo>
                    <a:lnTo>
                      <a:pt x="6" y="109"/>
                    </a:lnTo>
                    <a:lnTo>
                      <a:pt x="11" y="115"/>
                    </a:lnTo>
                    <a:lnTo>
                      <a:pt x="17" y="115"/>
                    </a:lnTo>
                    <a:lnTo>
                      <a:pt x="17" y="120"/>
                    </a:lnTo>
                    <a:lnTo>
                      <a:pt x="23" y="120"/>
                    </a:lnTo>
                    <a:lnTo>
                      <a:pt x="23" y="126"/>
                    </a:lnTo>
                    <a:lnTo>
                      <a:pt x="29" y="126"/>
                    </a:lnTo>
                    <a:lnTo>
                      <a:pt x="34" y="132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1" y="132"/>
                    </a:lnTo>
                    <a:lnTo>
                      <a:pt x="63" y="132"/>
                    </a:lnTo>
                    <a:lnTo>
                      <a:pt x="74" y="126"/>
                    </a:lnTo>
                    <a:lnTo>
                      <a:pt x="80" y="120"/>
                    </a:lnTo>
                    <a:lnTo>
                      <a:pt x="92" y="115"/>
                    </a:lnTo>
                    <a:lnTo>
                      <a:pt x="97" y="109"/>
                    </a:lnTo>
                    <a:lnTo>
                      <a:pt x="97" y="98"/>
                    </a:lnTo>
                    <a:lnTo>
                      <a:pt x="103" y="86"/>
                    </a:lnTo>
                    <a:lnTo>
                      <a:pt x="103" y="75"/>
                    </a:lnTo>
                    <a:lnTo>
                      <a:pt x="103" y="57"/>
                    </a:lnTo>
                  </a:path>
                </a:pathLst>
              </a:custGeom>
              <a:solidFill>
                <a:schemeClr val="hlink"/>
              </a:solidFill>
              <a:ln w="17463">
                <a:solidFill>
                  <a:schemeClr val="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312" name="Line 29"/>
              <p:cNvSpPr>
                <a:spLocks noChangeShapeType="1"/>
              </p:cNvSpPr>
              <p:nvPr/>
            </p:nvSpPr>
            <p:spPr bwMode="auto">
              <a:xfrm>
                <a:off x="2112" y="2208"/>
                <a:ext cx="624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313" name="Text Box 30"/>
              <p:cNvSpPr txBox="1">
                <a:spLocks noChangeArrowheads="1"/>
              </p:cNvSpPr>
              <p:nvPr/>
            </p:nvSpPr>
            <p:spPr bwMode="auto">
              <a:xfrm>
                <a:off x="1535" y="1632"/>
                <a:ext cx="509" cy="3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762000"/>
                <a:r>
                  <a:rPr lang="en-US" altLang="ar-SA" sz="1600" u="none">
                    <a:latin typeface="Arial Narrow" panose="020B0606020202030204" pitchFamily="34" charset="0"/>
                    <a:cs typeface="Times New Roman (Arabic)" charset="-78"/>
                  </a:rPr>
                  <a:t>Secret</a:t>
                </a:r>
              </a:p>
            </p:txBody>
          </p:sp>
          <p:sp>
            <p:nvSpPr>
              <p:cNvPr id="12314" name="Text Box 31"/>
              <p:cNvSpPr txBox="1">
                <a:spLocks noChangeArrowheads="1"/>
              </p:cNvSpPr>
              <p:nvPr/>
            </p:nvSpPr>
            <p:spPr bwMode="auto">
              <a:xfrm>
                <a:off x="2918" y="1632"/>
                <a:ext cx="1026" cy="3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762000"/>
                <a:r>
                  <a:rPr lang="en-US" altLang="ar-SA" sz="1600" u="none">
                    <a:latin typeface="Arial Narrow" panose="020B0606020202030204" pitchFamily="34" charset="0"/>
                    <a:cs typeface="Times New Roman (Arabic)" charset="-78"/>
                  </a:rPr>
                  <a:t>shielded secret</a:t>
                </a:r>
              </a:p>
            </p:txBody>
          </p:sp>
          <p:sp>
            <p:nvSpPr>
              <p:cNvPr id="12315" name="Freeform 32"/>
              <p:cNvSpPr>
                <a:spLocks/>
              </p:cNvSpPr>
              <p:nvPr/>
            </p:nvSpPr>
            <p:spPr bwMode="auto">
              <a:xfrm>
                <a:off x="3449" y="2030"/>
                <a:ext cx="212" cy="350"/>
              </a:xfrm>
              <a:custGeom>
                <a:avLst/>
                <a:gdLst>
                  <a:gd name="T0" fmla="*/ 96 w 201"/>
                  <a:gd name="T1" fmla="*/ 0 h 246"/>
                  <a:gd name="T2" fmla="*/ 121 w 201"/>
                  <a:gd name="T3" fmla="*/ 0 h 246"/>
                  <a:gd name="T4" fmla="*/ 140 w 201"/>
                  <a:gd name="T5" fmla="*/ 0 h 246"/>
                  <a:gd name="T6" fmla="*/ 160 w 201"/>
                  <a:gd name="T7" fmla="*/ 23 h 246"/>
                  <a:gd name="T8" fmla="*/ 179 w 201"/>
                  <a:gd name="T9" fmla="*/ 34 h 246"/>
                  <a:gd name="T10" fmla="*/ 191 w 201"/>
                  <a:gd name="T11" fmla="*/ 68 h 246"/>
                  <a:gd name="T12" fmla="*/ 205 w 201"/>
                  <a:gd name="T13" fmla="*/ 104 h 246"/>
                  <a:gd name="T14" fmla="*/ 217 w 201"/>
                  <a:gd name="T15" fmla="*/ 149 h 246"/>
                  <a:gd name="T16" fmla="*/ 224 w 201"/>
                  <a:gd name="T17" fmla="*/ 196 h 246"/>
                  <a:gd name="T18" fmla="*/ 224 w 201"/>
                  <a:gd name="T19" fmla="*/ 243 h 246"/>
                  <a:gd name="T20" fmla="*/ 224 w 201"/>
                  <a:gd name="T21" fmla="*/ 302 h 246"/>
                  <a:gd name="T22" fmla="*/ 217 w 201"/>
                  <a:gd name="T23" fmla="*/ 349 h 246"/>
                  <a:gd name="T24" fmla="*/ 205 w 201"/>
                  <a:gd name="T25" fmla="*/ 383 h 246"/>
                  <a:gd name="T26" fmla="*/ 191 w 201"/>
                  <a:gd name="T27" fmla="*/ 430 h 246"/>
                  <a:gd name="T28" fmla="*/ 179 w 201"/>
                  <a:gd name="T29" fmla="*/ 451 h 246"/>
                  <a:gd name="T30" fmla="*/ 160 w 201"/>
                  <a:gd name="T31" fmla="*/ 475 h 246"/>
                  <a:gd name="T32" fmla="*/ 140 w 201"/>
                  <a:gd name="T33" fmla="*/ 488 h 246"/>
                  <a:gd name="T34" fmla="*/ 121 w 201"/>
                  <a:gd name="T35" fmla="*/ 498 h 246"/>
                  <a:gd name="T36" fmla="*/ 96 w 201"/>
                  <a:gd name="T37" fmla="*/ 498 h 246"/>
                  <a:gd name="T38" fmla="*/ 77 w 201"/>
                  <a:gd name="T39" fmla="*/ 488 h 246"/>
                  <a:gd name="T40" fmla="*/ 58 w 201"/>
                  <a:gd name="T41" fmla="*/ 475 h 246"/>
                  <a:gd name="T42" fmla="*/ 44 w 201"/>
                  <a:gd name="T43" fmla="*/ 451 h 246"/>
                  <a:gd name="T44" fmla="*/ 25 w 201"/>
                  <a:gd name="T45" fmla="*/ 430 h 246"/>
                  <a:gd name="T46" fmla="*/ 14 w 201"/>
                  <a:gd name="T47" fmla="*/ 383 h 246"/>
                  <a:gd name="T48" fmla="*/ 6 w 201"/>
                  <a:gd name="T49" fmla="*/ 349 h 246"/>
                  <a:gd name="T50" fmla="*/ 0 w 201"/>
                  <a:gd name="T51" fmla="*/ 302 h 246"/>
                  <a:gd name="T52" fmla="*/ 0 w 201"/>
                  <a:gd name="T53" fmla="*/ 255 h 246"/>
                  <a:gd name="T54" fmla="*/ 0 w 201"/>
                  <a:gd name="T55" fmla="*/ 196 h 246"/>
                  <a:gd name="T56" fmla="*/ 6 w 201"/>
                  <a:gd name="T57" fmla="*/ 149 h 246"/>
                  <a:gd name="T58" fmla="*/ 14 w 201"/>
                  <a:gd name="T59" fmla="*/ 104 h 246"/>
                  <a:gd name="T60" fmla="*/ 25 w 201"/>
                  <a:gd name="T61" fmla="*/ 68 h 246"/>
                  <a:gd name="T62" fmla="*/ 44 w 201"/>
                  <a:gd name="T63" fmla="*/ 34 h 246"/>
                  <a:gd name="T64" fmla="*/ 58 w 201"/>
                  <a:gd name="T65" fmla="*/ 23 h 246"/>
                  <a:gd name="T66" fmla="*/ 77 w 201"/>
                  <a:gd name="T67" fmla="*/ 0 h 246"/>
                  <a:gd name="T68" fmla="*/ 96 w 201"/>
                  <a:gd name="T69" fmla="*/ 0 h 24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01"/>
                  <a:gd name="T106" fmla="*/ 0 h 246"/>
                  <a:gd name="T107" fmla="*/ 201 w 201"/>
                  <a:gd name="T108" fmla="*/ 246 h 24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01" h="246">
                    <a:moveTo>
                      <a:pt x="86" y="0"/>
                    </a:moveTo>
                    <a:lnTo>
                      <a:pt x="109" y="0"/>
                    </a:lnTo>
                    <a:lnTo>
                      <a:pt x="126" y="0"/>
                    </a:lnTo>
                    <a:lnTo>
                      <a:pt x="144" y="11"/>
                    </a:lnTo>
                    <a:lnTo>
                      <a:pt x="161" y="17"/>
                    </a:lnTo>
                    <a:lnTo>
                      <a:pt x="172" y="34"/>
                    </a:lnTo>
                    <a:lnTo>
                      <a:pt x="184" y="51"/>
                    </a:lnTo>
                    <a:lnTo>
                      <a:pt x="195" y="74"/>
                    </a:lnTo>
                    <a:lnTo>
                      <a:pt x="201" y="97"/>
                    </a:lnTo>
                    <a:lnTo>
                      <a:pt x="201" y="120"/>
                    </a:lnTo>
                    <a:lnTo>
                      <a:pt x="201" y="149"/>
                    </a:lnTo>
                    <a:lnTo>
                      <a:pt x="195" y="172"/>
                    </a:lnTo>
                    <a:lnTo>
                      <a:pt x="184" y="189"/>
                    </a:lnTo>
                    <a:lnTo>
                      <a:pt x="172" y="212"/>
                    </a:lnTo>
                    <a:lnTo>
                      <a:pt x="161" y="223"/>
                    </a:lnTo>
                    <a:lnTo>
                      <a:pt x="144" y="235"/>
                    </a:lnTo>
                    <a:lnTo>
                      <a:pt x="126" y="241"/>
                    </a:lnTo>
                    <a:lnTo>
                      <a:pt x="109" y="246"/>
                    </a:lnTo>
                    <a:lnTo>
                      <a:pt x="86" y="246"/>
                    </a:lnTo>
                    <a:lnTo>
                      <a:pt x="69" y="241"/>
                    </a:lnTo>
                    <a:lnTo>
                      <a:pt x="52" y="235"/>
                    </a:lnTo>
                    <a:lnTo>
                      <a:pt x="40" y="223"/>
                    </a:lnTo>
                    <a:lnTo>
                      <a:pt x="23" y="212"/>
                    </a:lnTo>
                    <a:lnTo>
                      <a:pt x="12" y="189"/>
                    </a:lnTo>
                    <a:lnTo>
                      <a:pt x="6" y="172"/>
                    </a:lnTo>
                    <a:lnTo>
                      <a:pt x="0" y="149"/>
                    </a:lnTo>
                    <a:lnTo>
                      <a:pt x="0" y="126"/>
                    </a:lnTo>
                    <a:lnTo>
                      <a:pt x="0" y="97"/>
                    </a:lnTo>
                    <a:lnTo>
                      <a:pt x="6" y="74"/>
                    </a:lnTo>
                    <a:lnTo>
                      <a:pt x="12" y="51"/>
                    </a:lnTo>
                    <a:lnTo>
                      <a:pt x="23" y="34"/>
                    </a:lnTo>
                    <a:lnTo>
                      <a:pt x="40" y="17"/>
                    </a:lnTo>
                    <a:lnTo>
                      <a:pt x="52" y="11"/>
                    </a:lnTo>
                    <a:lnTo>
                      <a:pt x="69" y="0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316" name="Freeform 33"/>
              <p:cNvSpPr>
                <a:spLocks/>
              </p:cNvSpPr>
              <p:nvPr/>
            </p:nvSpPr>
            <p:spPr bwMode="auto">
              <a:xfrm>
                <a:off x="3449" y="2030"/>
                <a:ext cx="212" cy="350"/>
              </a:xfrm>
              <a:custGeom>
                <a:avLst/>
                <a:gdLst>
                  <a:gd name="T0" fmla="*/ 96 w 201"/>
                  <a:gd name="T1" fmla="*/ 0 h 246"/>
                  <a:gd name="T2" fmla="*/ 121 w 201"/>
                  <a:gd name="T3" fmla="*/ 0 h 246"/>
                  <a:gd name="T4" fmla="*/ 140 w 201"/>
                  <a:gd name="T5" fmla="*/ 0 h 246"/>
                  <a:gd name="T6" fmla="*/ 160 w 201"/>
                  <a:gd name="T7" fmla="*/ 23 h 246"/>
                  <a:gd name="T8" fmla="*/ 179 w 201"/>
                  <a:gd name="T9" fmla="*/ 34 h 246"/>
                  <a:gd name="T10" fmla="*/ 191 w 201"/>
                  <a:gd name="T11" fmla="*/ 68 h 246"/>
                  <a:gd name="T12" fmla="*/ 205 w 201"/>
                  <a:gd name="T13" fmla="*/ 104 h 246"/>
                  <a:gd name="T14" fmla="*/ 217 w 201"/>
                  <a:gd name="T15" fmla="*/ 149 h 246"/>
                  <a:gd name="T16" fmla="*/ 224 w 201"/>
                  <a:gd name="T17" fmla="*/ 196 h 246"/>
                  <a:gd name="T18" fmla="*/ 224 w 201"/>
                  <a:gd name="T19" fmla="*/ 243 h 246"/>
                  <a:gd name="T20" fmla="*/ 224 w 201"/>
                  <a:gd name="T21" fmla="*/ 302 h 246"/>
                  <a:gd name="T22" fmla="*/ 217 w 201"/>
                  <a:gd name="T23" fmla="*/ 349 h 246"/>
                  <a:gd name="T24" fmla="*/ 205 w 201"/>
                  <a:gd name="T25" fmla="*/ 383 h 246"/>
                  <a:gd name="T26" fmla="*/ 191 w 201"/>
                  <a:gd name="T27" fmla="*/ 430 h 246"/>
                  <a:gd name="T28" fmla="*/ 179 w 201"/>
                  <a:gd name="T29" fmla="*/ 451 h 246"/>
                  <a:gd name="T30" fmla="*/ 160 w 201"/>
                  <a:gd name="T31" fmla="*/ 475 h 246"/>
                  <a:gd name="T32" fmla="*/ 140 w 201"/>
                  <a:gd name="T33" fmla="*/ 488 h 246"/>
                  <a:gd name="T34" fmla="*/ 121 w 201"/>
                  <a:gd name="T35" fmla="*/ 498 h 246"/>
                  <a:gd name="T36" fmla="*/ 96 w 201"/>
                  <a:gd name="T37" fmla="*/ 498 h 246"/>
                  <a:gd name="T38" fmla="*/ 77 w 201"/>
                  <a:gd name="T39" fmla="*/ 488 h 246"/>
                  <a:gd name="T40" fmla="*/ 58 w 201"/>
                  <a:gd name="T41" fmla="*/ 475 h 246"/>
                  <a:gd name="T42" fmla="*/ 44 w 201"/>
                  <a:gd name="T43" fmla="*/ 451 h 246"/>
                  <a:gd name="T44" fmla="*/ 25 w 201"/>
                  <a:gd name="T45" fmla="*/ 430 h 246"/>
                  <a:gd name="T46" fmla="*/ 14 w 201"/>
                  <a:gd name="T47" fmla="*/ 383 h 246"/>
                  <a:gd name="T48" fmla="*/ 6 w 201"/>
                  <a:gd name="T49" fmla="*/ 349 h 246"/>
                  <a:gd name="T50" fmla="*/ 0 w 201"/>
                  <a:gd name="T51" fmla="*/ 302 h 246"/>
                  <a:gd name="T52" fmla="*/ 0 w 201"/>
                  <a:gd name="T53" fmla="*/ 255 h 246"/>
                  <a:gd name="T54" fmla="*/ 0 w 201"/>
                  <a:gd name="T55" fmla="*/ 196 h 246"/>
                  <a:gd name="T56" fmla="*/ 6 w 201"/>
                  <a:gd name="T57" fmla="*/ 149 h 246"/>
                  <a:gd name="T58" fmla="*/ 14 w 201"/>
                  <a:gd name="T59" fmla="*/ 104 h 246"/>
                  <a:gd name="T60" fmla="*/ 25 w 201"/>
                  <a:gd name="T61" fmla="*/ 68 h 246"/>
                  <a:gd name="T62" fmla="*/ 44 w 201"/>
                  <a:gd name="T63" fmla="*/ 34 h 246"/>
                  <a:gd name="T64" fmla="*/ 58 w 201"/>
                  <a:gd name="T65" fmla="*/ 23 h 246"/>
                  <a:gd name="T66" fmla="*/ 77 w 201"/>
                  <a:gd name="T67" fmla="*/ 0 h 246"/>
                  <a:gd name="T68" fmla="*/ 96 w 201"/>
                  <a:gd name="T69" fmla="*/ 0 h 24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01"/>
                  <a:gd name="T106" fmla="*/ 0 h 246"/>
                  <a:gd name="T107" fmla="*/ 201 w 201"/>
                  <a:gd name="T108" fmla="*/ 246 h 24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01" h="246">
                    <a:moveTo>
                      <a:pt x="86" y="0"/>
                    </a:moveTo>
                    <a:lnTo>
                      <a:pt x="109" y="0"/>
                    </a:lnTo>
                    <a:lnTo>
                      <a:pt x="126" y="0"/>
                    </a:lnTo>
                    <a:lnTo>
                      <a:pt x="144" y="11"/>
                    </a:lnTo>
                    <a:lnTo>
                      <a:pt x="161" y="17"/>
                    </a:lnTo>
                    <a:lnTo>
                      <a:pt x="172" y="34"/>
                    </a:lnTo>
                    <a:lnTo>
                      <a:pt x="184" y="51"/>
                    </a:lnTo>
                    <a:lnTo>
                      <a:pt x="195" y="74"/>
                    </a:lnTo>
                    <a:lnTo>
                      <a:pt x="201" y="97"/>
                    </a:lnTo>
                    <a:lnTo>
                      <a:pt x="201" y="120"/>
                    </a:lnTo>
                    <a:lnTo>
                      <a:pt x="201" y="149"/>
                    </a:lnTo>
                    <a:lnTo>
                      <a:pt x="195" y="172"/>
                    </a:lnTo>
                    <a:lnTo>
                      <a:pt x="184" y="189"/>
                    </a:lnTo>
                    <a:lnTo>
                      <a:pt x="172" y="212"/>
                    </a:lnTo>
                    <a:lnTo>
                      <a:pt x="161" y="223"/>
                    </a:lnTo>
                    <a:lnTo>
                      <a:pt x="144" y="235"/>
                    </a:lnTo>
                    <a:lnTo>
                      <a:pt x="126" y="241"/>
                    </a:lnTo>
                    <a:lnTo>
                      <a:pt x="109" y="246"/>
                    </a:lnTo>
                    <a:lnTo>
                      <a:pt x="86" y="246"/>
                    </a:lnTo>
                    <a:lnTo>
                      <a:pt x="69" y="241"/>
                    </a:lnTo>
                    <a:lnTo>
                      <a:pt x="52" y="235"/>
                    </a:lnTo>
                    <a:lnTo>
                      <a:pt x="40" y="223"/>
                    </a:lnTo>
                    <a:lnTo>
                      <a:pt x="23" y="212"/>
                    </a:lnTo>
                    <a:lnTo>
                      <a:pt x="12" y="189"/>
                    </a:lnTo>
                    <a:lnTo>
                      <a:pt x="6" y="172"/>
                    </a:lnTo>
                    <a:lnTo>
                      <a:pt x="0" y="149"/>
                    </a:lnTo>
                    <a:lnTo>
                      <a:pt x="0" y="126"/>
                    </a:lnTo>
                    <a:lnTo>
                      <a:pt x="0" y="97"/>
                    </a:lnTo>
                    <a:lnTo>
                      <a:pt x="6" y="74"/>
                    </a:lnTo>
                    <a:lnTo>
                      <a:pt x="12" y="51"/>
                    </a:lnTo>
                    <a:lnTo>
                      <a:pt x="23" y="34"/>
                    </a:lnTo>
                    <a:lnTo>
                      <a:pt x="40" y="17"/>
                    </a:lnTo>
                    <a:lnTo>
                      <a:pt x="52" y="11"/>
                    </a:lnTo>
                    <a:lnTo>
                      <a:pt x="69" y="0"/>
                    </a:lnTo>
                    <a:lnTo>
                      <a:pt x="86" y="0"/>
                    </a:lnTo>
                  </a:path>
                </a:pathLst>
              </a:custGeom>
              <a:solidFill>
                <a:schemeClr val="hlink"/>
              </a:solidFill>
              <a:ln w="17463">
                <a:solidFill>
                  <a:schemeClr val="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317" name="Rectangle 34"/>
              <p:cNvSpPr>
                <a:spLocks noChangeArrowheads="1"/>
              </p:cNvSpPr>
              <p:nvPr/>
            </p:nvSpPr>
            <p:spPr bwMode="auto">
              <a:xfrm>
                <a:off x="3124" y="2144"/>
                <a:ext cx="333" cy="65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318" name="Rectangle 35"/>
              <p:cNvSpPr>
                <a:spLocks noChangeArrowheads="1"/>
              </p:cNvSpPr>
              <p:nvPr/>
            </p:nvSpPr>
            <p:spPr bwMode="auto">
              <a:xfrm>
                <a:off x="3124" y="2144"/>
                <a:ext cx="333" cy="65"/>
              </a:xfrm>
              <a:prstGeom prst="rect">
                <a:avLst/>
              </a:prstGeom>
              <a:solidFill>
                <a:schemeClr val="hlink"/>
              </a:solidFill>
              <a:ln w="17463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319" name="Freeform 36"/>
              <p:cNvSpPr>
                <a:spLocks noEditPoints="1"/>
              </p:cNvSpPr>
              <p:nvPr/>
            </p:nvSpPr>
            <p:spPr bwMode="auto">
              <a:xfrm>
                <a:off x="3124" y="2201"/>
                <a:ext cx="114" cy="137"/>
              </a:xfrm>
              <a:custGeom>
                <a:avLst/>
                <a:gdLst>
                  <a:gd name="T0" fmla="*/ 0 w 109"/>
                  <a:gd name="T1" fmla="*/ 0 h 98"/>
                  <a:gd name="T2" fmla="*/ 50 w 109"/>
                  <a:gd name="T3" fmla="*/ 0 h 98"/>
                  <a:gd name="T4" fmla="*/ 38 w 109"/>
                  <a:gd name="T5" fmla="*/ 168 h 98"/>
                  <a:gd name="T6" fmla="*/ 31 w 109"/>
                  <a:gd name="T7" fmla="*/ 180 h 98"/>
                  <a:gd name="T8" fmla="*/ 31 w 109"/>
                  <a:gd name="T9" fmla="*/ 192 h 98"/>
                  <a:gd name="T10" fmla="*/ 25 w 109"/>
                  <a:gd name="T11" fmla="*/ 192 h 98"/>
                  <a:gd name="T12" fmla="*/ 19 w 109"/>
                  <a:gd name="T13" fmla="*/ 192 h 98"/>
                  <a:gd name="T14" fmla="*/ 19 w 109"/>
                  <a:gd name="T15" fmla="*/ 180 h 98"/>
                  <a:gd name="T16" fmla="*/ 14 w 109"/>
                  <a:gd name="T17" fmla="*/ 168 h 98"/>
                  <a:gd name="T18" fmla="*/ 0 w 109"/>
                  <a:gd name="T19" fmla="*/ 0 h 98"/>
                  <a:gd name="T20" fmla="*/ 75 w 109"/>
                  <a:gd name="T21" fmla="*/ 0 h 98"/>
                  <a:gd name="T22" fmla="*/ 119 w 109"/>
                  <a:gd name="T23" fmla="*/ 0 h 98"/>
                  <a:gd name="T24" fmla="*/ 106 w 109"/>
                  <a:gd name="T25" fmla="*/ 168 h 98"/>
                  <a:gd name="T26" fmla="*/ 106 w 109"/>
                  <a:gd name="T27" fmla="*/ 180 h 98"/>
                  <a:gd name="T28" fmla="*/ 100 w 109"/>
                  <a:gd name="T29" fmla="*/ 192 h 98"/>
                  <a:gd name="T30" fmla="*/ 94 w 109"/>
                  <a:gd name="T31" fmla="*/ 192 h 98"/>
                  <a:gd name="T32" fmla="*/ 94 w 109"/>
                  <a:gd name="T33" fmla="*/ 180 h 98"/>
                  <a:gd name="T34" fmla="*/ 88 w 109"/>
                  <a:gd name="T35" fmla="*/ 180 h 98"/>
                  <a:gd name="T36" fmla="*/ 88 w 109"/>
                  <a:gd name="T37" fmla="*/ 168 h 98"/>
                  <a:gd name="T38" fmla="*/ 75 w 109"/>
                  <a:gd name="T39" fmla="*/ 0 h 9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09"/>
                  <a:gd name="T61" fmla="*/ 0 h 98"/>
                  <a:gd name="T62" fmla="*/ 109 w 109"/>
                  <a:gd name="T63" fmla="*/ 98 h 9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09" h="98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29" y="92"/>
                    </a:lnTo>
                    <a:lnTo>
                      <a:pt x="29" y="98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  <a:close/>
                    <a:moveTo>
                      <a:pt x="69" y="0"/>
                    </a:moveTo>
                    <a:lnTo>
                      <a:pt x="109" y="0"/>
                    </a:lnTo>
                    <a:lnTo>
                      <a:pt x="97" y="86"/>
                    </a:lnTo>
                    <a:lnTo>
                      <a:pt x="97" y="92"/>
                    </a:lnTo>
                    <a:lnTo>
                      <a:pt x="92" y="98"/>
                    </a:lnTo>
                    <a:lnTo>
                      <a:pt x="86" y="98"/>
                    </a:lnTo>
                    <a:lnTo>
                      <a:pt x="86" y="92"/>
                    </a:lnTo>
                    <a:lnTo>
                      <a:pt x="80" y="92"/>
                    </a:lnTo>
                    <a:lnTo>
                      <a:pt x="80" y="86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320" name="Freeform 37"/>
              <p:cNvSpPr>
                <a:spLocks/>
              </p:cNvSpPr>
              <p:nvPr/>
            </p:nvSpPr>
            <p:spPr bwMode="auto">
              <a:xfrm>
                <a:off x="3124" y="2201"/>
                <a:ext cx="50" cy="137"/>
              </a:xfrm>
              <a:custGeom>
                <a:avLst/>
                <a:gdLst>
                  <a:gd name="T0" fmla="*/ 0 w 46"/>
                  <a:gd name="T1" fmla="*/ 0 h 98"/>
                  <a:gd name="T2" fmla="*/ 54 w 46"/>
                  <a:gd name="T3" fmla="*/ 0 h 98"/>
                  <a:gd name="T4" fmla="*/ 40 w 46"/>
                  <a:gd name="T5" fmla="*/ 168 h 98"/>
                  <a:gd name="T6" fmla="*/ 35 w 46"/>
                  <a:gd name="T7" fmla="*/ 180 h 98"/>
                  <a:gd name="T8" fmla="*/ 35 w 46"/>
                  <a:gd name="T9" fmla="*/ 192 h 98"/>
                  <a:gd name="T10" fmla="*/ 27 w 46"/>
                  <a:gd name="T11" fmla="*/ 192 h 98"/>
                  <a:gd name="T12" fmla="*/ 20 w 46"/>
                  <a:gd name="T13" fmla="*/ 192 h 98"/>
                  <a:gd name="T14" fmla="*/ 20 w 46"/>
                  <a:gd name="T15" fmla="*/ 180 h 98"/>
                  <a:gd name="T16" fmla="*/ 14 w 46"/>
                  <a:gd name="T17" fmla="*/ 168 h 98"/>
                  <a:gd name="T18" fmla="*/ 0 w 46"/>
                  <a:gd name="T19" fmla="*/ 0 h 9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6"/>
                  <a:gd name="T31" fmla="*/ 0 h 98"/>
                  <a:gd name="T32" fmla="*/ 46 w 46"/>
                  <a:gd name="T33" fmla="*/ 98 h 9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6" h="98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29" y="92"/>
                    </a:lnTo>
                    <a:lnTo>
                      <a:pt x="29" y="98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hlink"/>
              </a:solidFill>
              <a:ln w="17463">
                <a:solidFill>
                  <a:schemeClr val="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321" name="Freeform 38"/>
              <p:cNvSpPr>
                <a:spLocks/>
              </p:cNvSpPr>
              <p:nvPr/>
            </p:nvSpPr>
            <p:spPr bwMode="auto">
              <a:xfrm>
                <a:off x="3197" y="2201"/>
                <a:ext cx="41" cy="137"/>
              </a:xfrm>
              <a:custGeom>
                <a:avLst/>
                <a:gdLst>
                  <a:gd name="T0" fmla="*/ 0 w 40"/>
                  <a:gd name="T1" fmla="*/ 0 h 98"/>
                  <a:gd name="T2" fmla="*/ 42 w 40"/>
                  <a:gd name="T3" fmla="*/ 0 h 98"/>
                  <a:gd name="T4" fmla="*/ 30 w 40"/>
                  <a:gd name="T5" fmla="*/ 168 h 98"/>
                  <a:gd name="T6" fmla="*/ 30 w 40"/>
                  <a:gd name="T7" fmla="*/ 180 h 98"/>
                  <a:gd name="T8" fmla="*/ 25 w 40"/>
                  <a:gd name="T9" fmla="*/ 192 h 98"/>
                  <a:gd name="T10" fmla="*/ 17 w 40"/>
                  <a:gd name="T11" fmla="*/ 192 h 98"/>
                  <a:gd name="T12" fmla="*/ 17 w 40"/>
                  <a:gd name="T13" fmla="*/ 180 h 98"/>
                  <a:gd name="T14" fmla="*/ 11 w 40"/>
                  <a:gd name="T15" fmla="*/ 180 h 98"/>
                  <a:gd name="T16" fmla="*/ 11 w 40"/>
                  <a:gd name="T17" fmla="*/ 168 h 98"/>
                  <a:gd name="T18" fmla="*/ 0 w 40"/>
                  <a:gd name="T19" fmla="*/ 0 h 9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"/>
                  <a:gd name="T31" fmla="*/ 0 h 98"/>
                  <a:gd name="T32" fmla="*/ 40 w 40"/>
                  <a:gd name="T33" fmla="*/ 98 h 9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" h="98">
                    <a:moveTo>
                      <a:pt x="0" y="0"/>
                    </a:moveTo>
                    <a:lnTo>
                      <a:pt x="40" y="0"/>
                    </a:lnTo>
                    <a:lnTo>
                      <a:pt x="28" y="86"/>
                    </a:lnTo>
                    <a:lnTo>
                      <a:pt x="28" y="92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1" y="92"/>
                    </a:lnTo>
                    <a:lnTo>
                      <a:pt x="11" y="8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hlink"/>
              </a:solidFill>
              <a:ln w="17463">
                <a:solidFill>
                  <a:schemeClr val="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322" name="Freeform 39"/>
              <p:cNvSpPr>
                <a:spLocks noEditPoints="1"/>
              </p:cNvSpPr>
              <p:nvPr/>
            </p:nvSpPr>
            <p:spPr bwMode="auto">
              <a:xfrm>
                <a:off x="3488" y="2104"/>
                <a:ext cx="136" cy="209"/>
              </a:xfrm>
              <a:custGeom>
                <a:avLst/>
                <a:gdLst>
                  <a:gd name="T0" fmla="*/ 141 w 131"/>
                  <a:gd name="T1" fmla="*/ 170 h 149"/>
                  <a:gd name="T2" fmla="*/ 136 w 131"/>
                  <a:gd name="T3" fmla="*/ 226 h 149"/>
                  <a:gd name="T4" fmla="*/ 123 w 131"/>
                  <a:gd name="T5" fmla="*/ 259 h 149"/>
                  <a:gd name="T6" fmla="*/ 98 w 131"/>
                  <a:gd name="T7" fmla="*/ 283 h 149"/>
                  <a:gd name="T8" fmla="*/ 74 w 131"/>
                  <a:gd name="T9" fmla="*/ 293 h 149"/>
                  <a:gd name="T10" fmla="*/ 61 w 131"/>
                  <a:gd name="T11" fmla="*/ 293 h 149"/>
                  <a:gd name="T12" fmla="*/ 50 w 131"/>
                  <a:gd name="T13" fmla="*/ 283 h 149"/>
                  <a:gd name="T14" fmla="*/ 36 w 131"/>
                  <a:gd name="T15" fmla="*/ 272 h 149"/>
                  <a:gd name="T16" fmla="*/ 30 w 131"/>
                  <a:gd name="T17" fmla="*/ 259 h 149"/>
                  <a:gd name="T18" fmla="*/ 19 w 131"/>
                  <a:gd name="T19" fmla="*/ 248 h 149"/>
                  <a:gd name="T20" fmla="*/ 11 w 131"/>
                  <a:gd name="T21" fmla="*/ 238 h 149"/>
                  <a:gd name="T22" fmla="*/ 5 w 131"/>
                  <a:gd name="T23" fmla="*/ 215 h 149"/>
                  <a:gd name="T24" fmla="*/ 5 w 131"/>
                  <a:gd name="T25" fmla="*/ 192 h 149"/>
                  <a:gd name="T26" fmla="*/ 0 w 131"/>
                  <a:gd name="T27" fmla="*/ 170 h 149"/>
                  <a:gd name="T28" fmla="*/ 5 w 131"/>
                  <a:gd name="T29" fmla="*/ 91 h 149"/>
                  <a:gd name="T30" fmla="*/ 19 w 131"/>
                  <a:gd name="T31" fmla="*/ 45 h 149"/>
                  <a:gd name="T32" fmla="*/ 36 w 131"/>
                  <a:gd name="T33" fmla="*/ 11 h 149"/>
                  <a:gd name="T34" fmla="*/ 61 w 131"/>
                  <a:gd name="T35" fmla="*/ 0 h 149"/>
                  <a:gd name="T36" fmla="*/ 80 w 131"/>
                  <a:gd name="T37" fmla="*/ 0 h 149"/>
                  <a:gd name="T38" fmla="*/ 92 w 131"/>
                  <a:gd name="T39" fmla="*/ 0 h 149"/>
                  <a:gd name="T40" fmla="*/ 105 w 131"/>
                  <a:gd name="T41" fmla="*/ 0 h 149"/>
                  <a:gd name="T42" fmla="*/ 117 w 131"/>
                  <a:gd name="T43" fmla="*/ 11 h 149"/>
                  <a:gd name="T44" fmla="*/ 123 w 131"/>
                  <a:gd name="T45" fmla="*/ 24 h 149"/>
                  <a:gd name="T46" fmla="*/ 130 w 131"/>
                  <a:gd name="T47" fmla="*/ 35 h 149"/>
                  <a:gd name="T48" fmla="*/ 136 w 131"/>
                  <a:gd name="T49" fmla="*/ 58 h 149"/>
                  <a:gd name="T50" fmla="*/ 141 w 131"/>
                  <a:gd name="T51" fmla="*/ 81 h 149"/>
                  <a:gd name="T52" fmla="*/ 141 w 131"/>
                  <a:gd name="T53" fmla="*/ 102 h 149"/>
                  <a:gd name="T54" fmla="*/ 130 w 131"/>
                  <a:gd name="T55" fmla="*/ 123 h 149"/>
                  <a:gd name="T56" fmla="*/ 130 w 131"/>
                  <a:gd name="T57" fmla="*/ 91 h 149"/>
                  <a:gd name="T58" fmla="*/ 123 w 131"/>
                  <a:gd name="T59" fmla="*/ 69 h 149"/>
                  <a:gd name="T60" fmla="*/ 117 w 131"/>
                  <a:gd name="T61" fmla="*/ 45 h 149"/>
                  <a:gd name="T62" fmla="*/ 111 w 131"/>
                  <a:gd name="T63" fmla="*/ 35 h 149"/>
                  <a:gd name="T64" fmla="*/ 105 w 131"/>
                  <a:gd name="T65" fmla="*/ 24 h 149"/>
                  <a:gd name="T66" fmla="*/ 92 w 131"/>
                  <a:gd name="T67" fmla="*/ 24 h 149"/>
                  <a:gd name="T68" fmla="*/ 80 w 131"/>
                  <a:gd name="T69" fmla="*/ 11 h 149"/>
                  <a:gd name="T70" fmla="*/ 61 w 131"/>
                  <a:gd name="T71" fmla="*/ 11 h 149"/>
                  <a:gd name="T72" fmla="*/ 44 w 131"/>
                  <a:gd name="T73" fmla="*/ 35 h 149"/>
                  <a:gd name="T74" fmla="*/ 25 w 131"/>
                  <a:gd name="T75" fmla="*/ 69 h 149"/>
                  <a:gd name="T76" fmla="*/ 19 w 131"/>
                  <a:gd name="T77" fmla="*/ 102 h 149"/>
                  <a:gd name="T78" fmla="*/ 19 w 131"/>
                  <a:gd name="T79" fmla="*/ 160 h 149"/>
                  <a:gd name="T80" fmla="*/ 19 w 131"/>
                  <a:gd name="T81" fmla="*/ 192 h 149"/>
                  <a:gd name="T82" fmla="*/ 25 w 131"/>
                  <a:gd name="T83" fmla="*/ 215 h 149"/>
                  <a:gd name="T84" fmla="*/ 30 w 131"/>
                  <a:gd name="T85" fmla="*/ 238 h 149"/>
                  <a:gd name="T86" fmla="*/ 36 w 131"/>
                  <a:gd name="T87" fmla="*/ 248 h 149"/>
                  <a:gd name="T88" fmla="*/ 44 w 131"/>
                  <a:gd name="T89" fmla="*/ 259 h 149"/>
                  <a:gd name="T90" fmla="*/ 55 w 131"/>
                  <a:gd name="T91" fmla="*/ 272 h 149"/>
                  <a:gd name="T92" fmla="*/ 67 w 131"/>
                  <a:gd name="T93" fmla="*/ 272 h 149"/>
                  <a:gd name="T94" fmla="*/ 86 w 131"/>
                  <a:gd name="T95" fmla="*/ 272 h 149"/>
                  <a:gd name="T96" fmla="*/ 105 w 131"/>
                  <a:gd name="T97" fmla="*/ 248 h 149"/>
                  <a:gd name="T98" fmla="*/ 123 w 131"/>
                  <a:gd name="T99" fmla="*/ 226 h 149"/>
                  <a:gd name="T100" fmla="*/ 130 w 131"/>
                  <a:gd name="T101" fmla="*/ 181 h 149"/>
                  <a:gd name="T102" fmla="*/ 130 w 131"/>
                  <a:gd name="T103" fmla="*/ 123 h 14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31"/>
                  <a:gd name="T157" fmla="*/ 0 h 149"/>
                  <a:gd name="T158" fmla="*/ 131 w 131"/>
                  <a:gd name="T159" fmla="*/ 149 h 14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31" h="149">
                    <a:moveTo>
                      <a:pt x="131" y="63"/>
                    </a:moveTo>
                    <a:lnTo>
                      <a:pt x="131" y="86"/>
                    </a:lnTo>
                    <a:lnTo>
                      <a:pt x="131" y="98"/>
                    </a:lnTo>
                    <a:lnTo>
                      <a:pt x="126" y="115"/>
                    </a:lnTo>
                    <a:lnTo>
                      <a:pt x="120" y="126"/>
                    </a:lnTo>
                    <a:lnTo>
                      <a:pt x="114" y="132"/>
                    </a:lnTo>
                    <a:lnTo>
                      <a:pt x="103" y="138"/>
                    </a:lnTo>
                    <a:lnTo>
                      <a:pt x="91" y="144"/>
                    </a:lnTo>
                    <a:lnTo>
                      <a:pt x="80" y="149"/>
                    </a:lnTo>
                    <a:lnTo>
                      <a:pt x="68" y="149"/>
                    </a:lnTo>
                    <a:lnTo>
                      <a:pt x="63" y="149"/>
                    </a:lnTo>
                    <a:lnTo>
                      <a:pt x="57" y="149"/>
                    </a:lnTo>
                    <a:lnTo>
                      <a:pt x="51" y="144"/>
                    </a:lnTo>
                    <a:lnTo>
                      <a:pt x="46" y="144"/>
                    </a:lnTo>
                    <a:lnTo>
                      <a:pt x="40" y="144"/>
                    </a:lnTo>
                    <a:lnTo>
                      <a:pt x="34" y="138"/>
                    </a:lnTo>
                    <a:lnTo>
                      <a:pt x="28" y="138"/>
                    </a:lnTo>
                    <a:lnTo>
                      <a:pt x="28" y="132"/>
                    </a:lnTo>
                    <a:lnTo>
                      <a:pt x="23" y="132"/>
                    </a:lnTo>
                    <a:lnTo>
                      <a:pt x="17" y="126"/>
                    </a:lnTo>
                    <a:lnTo>
                      <a:pt x="17" y="121"/>
                    </a:lnTo>
                    <a:lnTo>
                      <a:pt x="11" y="121"/>
                    </a:lnTo>
                    <a:lnTo>
                      <a:pt x="11" y="115"/>
                    </a:lnTo>
                    <a:lnTo>
                      <a:pt x="5" y="109"/>
                    </a:lnTo>
                    <a:lnTo>
                      <a:pt x="5" y="104"/>
                    </a:lnTo>
                    <a:lnTo>
                      <a:pt x="5" y="98"/>
                    </a:lnTo>
                    <a:lnTo>
                      <a:pt x="5" y="92"/>
                    </a:lnTo>
                    <a:lnTo>
                      <a:pt x="0" y="86"/>
                    </a:lnTo>
                    <a:lnTo>
                      <a:pt x="0" y="63"/>
                    </a:lnTo>
                    <a:lnTo>
                      <a:pt x="5" y="46"/>
                    </a:lnTo>
                    <a:lnTo>
                      <a:pt x="5" y="35"/>
                    </a:lnTo>
                    <a:lnTo>
                      <a:pt x="17" y="23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4" y="12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1" y="35"/>
                    </a:lnTo>
                    <a:lnTo>
                      <a:pt x="131" y="41"/>
                    </a:lnTo>
                    <a:lnTo>
                      <a:pt x="131" y="46"/>
                    </a:lnTo>
                    <a:lnTo>
                      <a:pt x="131" y="52"/>
                    </a:lnTo>
                    <a:lnTo>
                      <a:pt x="131" y="63"/>
                    </a:lnTo>
                    <a:close/>
                    <a:moveTo>
                      <a:pt x="120" y="63"/>
                    </a:moveTo>
                    <a:lnTo>
                      <a:pt x="120" y="58"/>
                    </a:lnTo>
                    <a:lnTo>
                      <a:pt x="120" y="46"/>
                    </a:lnTo>
                    <a:lnTo>
                      <a:pt x="114" y="41"/>
                    </a:lnTo>
                    <a:lnTo>
                      <a:pt x="114" y="35"/>
                    </a:lnTo>
                    <a:lnTo>
                      <a:pt x="114" y="29"/>
                    </a:lnTo>
                    <a:lnTo>
                      <a:pt x="109" y="23"/>
                    </a:lnTo>
                    <a:lnTo>
                      <a:pt x="103" y="23"/>
                    </a:lnTo>
                    <a:lnTo>
                      <a:pt x="103" y="18"/>
                    </a:lnTo>
                    <a:lnTo>
                      <a:pt x="97" y="18"/>
                    </a:lnTo>
                    <a:lnTo>
                      <a:pt x="97" y="12"/>
                    </a:lnTo>
                    <a:lnTo>
                      <a:pt x="91" y="12"/>
                    </a:lnTo>
                    <a:lnTo>
                      <a:pt x="86" y="12"/>
                    </a:lnTo>
                    <a:lnTo>
                      <a:pt x="80" y="6"/>
                    </a:lnTo>
                    <a:lnTo>
                      <a:pt x="74" y="6"/>
                    </a:lnTo>
                    <a:lnTo>
                      <a:pt x="68" y="6"/>
                    </a:lnTo>
                    <a:lnTo>
                      <a:pt x="57" y="6"/>
                    </a:lnTo>
                    <a:lnTo>
                      <a:pt x="46" y="12"/>
                    </a:lnTo>
                    <a:lnTo>
                      <a:pt x="40" y="18"/>
                    </a:lnTo>
                    <a:lnTo>
                      <a:pt x="28" y="23"/>
                    </a:lnTo>
                    <a:lnTo>
                      <a:pt x="23" y="35"/>
                    </a:lnTo>
                    <a:lnTo>
                      <a:pt x="17" y="41"/>
                    </a:lnTo>
                    <a:lnTo>
                      <a:pt x="17" y="52"/>
                    </a:lnTo>
                    <a:lnTo>
                      <a:pt x="17" y="63"/>
                    </a:lnTo>
                    <a:lnTo>
                      <a:pt x="17" y="81"/>
                    </a:lnTo>
                    <a:lnTo>
                      <a:pt x="17" y="92"/>
                    </a:lnTo>
                    <a:lnTo>
                      <a:pt x="17" y="98"/>
                    </a:lnTo>
                    <a:lnTo>
                      <a:pt x="17" y="104"/>
                    </a:lnTo>
                    <a:lnTo>
                      <a:pt x="23" y="109"/>
                    </a:lnTo>
                    <a:lnTo>
                      <a:pt x="23" y="115"/>
                    </a:lnTo>
                    <a:lnTo>
                      <a:pt x="28" y="121"/>
                    </a:lnTo>
                    <a:lnTo>
                      <a:pt x="34" y="121"/>
                    </a:lnTo>
                    <a:lnTo>
                      <a:pt x="34" y="126"/>
                    </a:lnTo>
                    <a:lnTo>
                      <a:pt x="40" y="126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1" y="138"/>
                    </a:lnTo>
                    <a:lnTo>
                      <a:pt x="57" y="138"/>
                    </a:lnTo>
                    <a:lnTo>
                      <a:pt x="63" y="138"/>
                    </a:lnTo>
                    <a:lnTo>
                      <a:pt x="68" y="138"/>
                    </a:lnTo>
                    <a:lnTo>
                      <a:pt x="80" y="138"/>
                    </a:lnTo>
                    <a:lnTo>
                      <a:pt x="91" y="132"/>
                    </a:lnTo>
                    <a:lnTo>
                      <a:pt x="97" y="126"/>
                    </a:lnTo>
                    <a:lnTo>
                      <a:pt x="109" y="121"/>
                    </a:lnTo>
                    <a:lnTo>
                      <a:pt x="114" y="115"/>
                    </a:lnTo>
                    <a:lnTo>
                      <a:pt x="114" y="104"/>
                    </a:lnTo>
                    <a:lnTo>
                      <a:pt x="120" y="92"/>
                    </a:lnTo>
                    <a:lnTo>
                      <a:pt x="120" y="81"/>
                    </a:lnTo>
                    <a:lnTo>
                      <a:pt x="120" y="63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323" name="Freeform 40"/>
              <p:cNvSpPr>
                <a:spLocks/>
              </p:cNvSpPr>
              <p:nvPr/>
            </p:nvSpPr>
            <p:spPr bwMode="auto">
              <a:xfrm>
                <a:off x="3488" y="2104"/>
                <a:ext cx="136" cy="209"/>
              </a:xfrm>
              <a:custGeom>
                <a:avLst/>
                <a:gdLst>
                  <a:gd name="T0" fmla="*/ 141 w 131"/>
                  <a:gd name="T1" fmla="*/ 123 h 149"/>
                  <a:gd name="T2" fmla="*/ 141 w 131"/>
                  <a:gd name="T3" fmla="*/ 170 h 149"/>
                  <a:gd name="T4" fmla="*/ 141 w 131"/>
                  <a:gd name="T5" fmla="*/ 192 h 149"/>
                  <a:gd name="T6" fmla="*/ 136 w 131"/>
                  <a:gd name="T7" fmla="*/ 226 h 149"/>
                  <a:gd name="T8" fmla="*/ 130 w 131"/>
                  <a:gd name="T9" fmla="*/ 248 h 149"/>
                  <a:gd name="T10" fmla="*/ 123 w 131"/>
                  <a:gd name="T11" fmla="*/ 259 h 149"/>
                  <a:gd name="T12" fmla="*/ 111 w 131"/>
                  <a:gd name="T13" fmla="*/ 272 h 149"/>
                  <a:gd name="T14" fmla="*/ 98 w 131"/>
                  <a:gd name="T15" fmla="*/ 283 h 149"/>
                  <a:gd name="T16" fmla="*/ 86 w 131"/>
                  <a:gd name="T17" fmla="*/ 293 h 149"/>
                  <a:gd name="T18" fmla="*/ 74 w 131"/>
                  <a:gd name="T19" fmla="*/ 293 h 149"/>
                  <a:gd name="T20" fmla="*/ 67 w 131"/>
                  <a:gd name="T21" fmla="*/ 293 h 149"/>
                  <a:gd name="T22" fmla="*/ 61 w 131"/>
                  <a:gd name="T23" fmla="*/ 293 h 149"/>
                  <a:gd name="T24" fmla="*/ 55 w 131"/>
                  <a:gd name="T25" fmla="*/ 283 h 149"/>
                  <a:gd name="T26" fmla="*/ 50 w 131"/>
                  <a:gd name="T27" fmla="*/ 283 h 149"/>
                  <a:gd name="T28" fmla="*/ 44 w 131"/>
                  <a:gd name="T29" fmla="*/ 283 h 149"/>
                  <a:gd name="T30" fmla="*/ 36 w 131"/>
                  <a:gd name="T31" fmla="*/ 272 h 149"/>
                  <a:gd name="T32" fmla="*/ 30 w 131"/>
                  <a:gd name="T33" fmla="*/ 272 h 149"/>
                  <a:gd name="T34" fmla="*/ 30 w 131"/>
                  <a:gd name="T35" fmla="*/ 259 h 149"/>
                  <a:gd name="T36" fmla="*/ 25 w 131"/>
                  <a:gd name="T37" fmla="*/ 259 h 149"/>
                  <a:gd name="T38" fmla="*/ 19 w 131"/>
                  <a:gd name="T39" fmla="*/ 248 h 149"/>
                  <a:gd name="T40" fmla="*/ 19 w 131"/>
                  <a:gd name="T41" fmla="*/ 238 h 149"/>
                  <a:gd name="T42" fmla="*/ 11 w 131"/>
                  <a:gd name="T43" fmla="*/ 238 h 149"/>
                  <a:gd name="T44" fmla="*/ 11 w 131"/>
                  <a:gd name="T45" fmla="*/ 226 h 149"/>
                  <a:gd name="T46" fmla="*/ 5 w 131"/>
                  <a:gd name="T47" fmla="*/ 215 h 149"/>
                  <a:gd name="T48" fmla="*/ 5 w 131"/>
                  <a:gd name="T49" fmla="*/ 205 h 149"/>
                  <a:gd name="T50" fmla="*/ 5 w 131"/>
                  <a:gd name="T51" fmla="*/ 192 h 149"/>
                  <a:gd name="T52" fmla="*/ 5 w 131"/>
                  <a:gd name="T53" fmla="*/ 181 h 149"/>
                  <a:gd name="T54" fmla="*/ 0 w 131"/>
                  <a:gd name="T55" fmla="*/ 170 h 149"/>
                  <a:gd name="T56" fmla="*/ 0 w 131"/>
                  <a:gd name="T57" fmla="*/ 123 h 149"/>
                  <a:gd name="T58" fmla="*/ 5 w 131"/>
                  <a:gd name="T59" fmla="*/ 91 h 149"/>
                  <a:gd name="T60" fmla="*/ 5 w 131"/>
                  <a:gd name="T61" fmla="*/ 69 h 149"/>
                  <a:gd name="T62" fmla="*/ 19 w 131"/>
                  <a:gd name="T63" fmla="*/ 45 h 149"/>
                  <a:gd name="T64" fmla="*/ 25 w 131"/>
                  <a:gd name="T65" fmla="*/ 24 h 149"/>
                  <a:gd name="T66" fmla="*/ 36 w 131"/>
                  <a:gd name="T67" fmla="*/ 11 h 149"/>
                  <a:gd name="T68" fmla="*/ 50 w 131"/>
                  <a:gd name="T69" fmla="*/ 0 h 149"/>
                  <a:gd name="T70" fmla="*/ 61 w 131"/>
                  <a:gd name="T71" fmla="*/ 0 h 149"/>
                  <a:gd name="T72" fmla="*/ 74 w 131"/>
                  <a:gd name="T73" fmla="*/ 0 h 149"/>
                  <a:gd name="T74" fmla="*/ 80 w 131"/>
                  <a:gd name="T75" fmla="*/ 0 h 149"/>
                  <a:gd name="T76" fmla="*/ 86 w 131"/>
                  <a:gd name="T77" fmla="*/ 0 h 149"/>
                  <a:gd name="T78" fmla="*/ 92 w 131"/>
                  <a:gd name="T79" fmla="*/ 0 h 149"/>
                  <a:gd name="T80" fmla="*/ 98 w 131"/>
                  <a:gd name="T81" fmla="*/ 0 h 149"/>
                  <a:gd name="T82" fmla="*/ 105 w 131"/>
                  <a:gd name="T83" fmla="*/ 0 h 149"/>
                  <a:gd name="T84" fmla="*/ 111 w 131"/>
                  <a:gd name="T85" fmla="*/ 11 h 149"/>
                  <a:gd name="T86" fmla="*/ 117 w 131"/>
                  <a:gd name="T87" fmla="*/ 11 h 149"/>
                  <a:gd name="T88" fmla="*/ 117 w 131"/>
                  <a:gd name="T89" fmla="*/ 24 h 149"/>
                  <a:gd name="T90" fmla="*/ 123 w 131"/>
                  <a:gd name="T91" fmla="*/ 24 h 149"/>
                  <a:gd name="T92" fmla="*/ 123 w 131"/>
                  <a:gd name="T93" fmla="*/ 35 h 149"/>
                  <a:gd name="T94" fmla="*/ 130 w 131"/>
                  <a:gd name="T95" fmla="*/ 35 h 149"/>
                  <a:gd name="T96" fmla="*/ 130 w 131"/>
                  <a:gd name="T97" fmla="*/ 45 h 149"/>
                  <a:gd name="T98" fmla="*/ 136 w 131"/>
                  <a:gd name="T99" fmla="*/ 58 h 149"/>
                  <a:gd name="T100" fmla="*/ 141 w 131"/>
                  <a:gd name="T101" fmla="*/ 69 h 149"/>
                  <a:gd name="T102" fmla="*/ 141 w 131"/>
                  <a:gd name="T103" fmla="*/ 81 h 149"/>
                  <a:gd name="T104" fmla="*/ 141 w 131"/>
                  <a:gd name="T105" fmla="*/ 91 h 149"/>
                  <a:gd name="T106" fmla="*/ 141 w 131"/>
                  <a:gd name="T107" fmla="*/ 102 h 149"/>
                  <a:gd name="T108" fmla="*/ 141 w 131"/>
                  <a:gd name="T109" fmla="*/ 123 h 14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31"/>
                  <a:gd name="T166" fmla="*/ 0 h 149"/>
                  <a:gd name="T167" fmla="*/ 131 w 131"/>
                  <a:gd name="T168" fmla="*/ 149 h 149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31" h="149">
                    <a:moveTo>
                      <a:pt x="131" y="63"/>
                    </a:moveTo>
                    <a:lnTo>
                      <a:pt x="131" y="86"/>
                    </a:lnTo>
                    <a:lnTo>
                      <a:pt x="131" y="98"/>
                    </a:lnTo>
                    <a:lnTo>
                      <a:pt x="126" y="115"/>
                    </a:lnTo>
                    <a:lnTo>
                      <a:pt x="120" y="126"/>
                    </a:lnTo>
                    <a:lnTo>
                      <a:pt x="114" y="132"/>
                    </a:lnTo>
                    <a:lnTo>
                      <a:pt x="103" y="138"/>
                    </a:lnTo>
                    <a:lnTo>
                      <a:pt x="91" y="144"/>
                    </a:lnTo>
                    <a:lnTo>
                      <a:pt x="80" y="149"/>
                    </a:lnTo>
                    <a:lnTo>
                      <a:pt x="68" y="149"/>
                    </a:lnTo>
                    <a:lnTo>
                      <a:pt x="63" y="149"/>
                    </a:lnTo>
                    <a:lnTo>
                      <a:pt x="57" y="149"/>
                    </a:lnTo>
                    <a:lnTo>
                      <a:pt x="51" y="144"/>
                    </a:lnTo>
                    <a:lnTo>
                      <a:pt x="46" y="144"/>
                    </a:lnTo>
                    <a:lnTo>
                      <a:pt x="40" y="144"/>
                    </a:lnTo>
                    <a:lnTo>
                      <a:pt x="34" y="138"/>
                    </a:lnTo>
                    <a:lnTo>
                      <a:pt x="28" y="138"/>
                    </a:lnTo>
                    <a:lnTo>
                      <a:pt x="28" y="132"/>
                    </a:lnTo>
                    <a:lnTo>
                      <a:pt x="23" y="132"/>
                    </a:lnTo>
                    <a:lnTo>
                      <a:pt x="17" y="126"/>
                    </a:lnTo>
                    <a:lnTo>
                      <a:pt x="17" y="121"/>
                    </a:lnTo>
                    <a:lnTo>
                      <a:pt x="11" y="121"/>
                    </a:lnTo>
                    <a:lnTo>
                      <a:pt x="11" y="115"/>
                    </a:lnTo>
                    <a:lnTo>
                      <a:pt x="5" y="109"/>
                    </a:lnTo>
                    <a:lnTo>
                      <a:pt x="5" y="104"/>
                    </a:lnTo>
                    <a:lnTo>
                      <a:pt x="5" y="98"/>
                    </a:lnTo>
                    <a:lnTo>
                      <a:pt x="5" y="92"/>
                    </a:lnTo>
                    <a:lnTo>
                      <a:pt x="0" y="86"/>
                    </a:lnTo>
                    <a:lnTo>
                      <a:pt x="0" y="63"/>
                    </a:lnTo>
                    <a:lnTo>
                      <a:pt x="5" y="46"/>
                    </a:lnTo>
                    <a:lnTo>
                      <a:pt x="5" y="35"/>
                    </a:lnTo>
                    <a:lnTo>
                      <a:pt x="17" y="23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4" y="12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1" y="35"/>
                    </a:lnTo>
                    <a:lnTo>
                      <a:pt x="131" y="41"/>
                    </a:lnTo>
                    <a:lnTo>
                      <a:pt x="131" y="46"/>
                    </a:lnTo>
                    <a:lnTo>
                      <a:pt x="131" y="52"/>
                    </a:lnTo>
                    <a:lnTo>
                      <a:pt x="131" y="63"/>
                    </a:lnTo>
                  </a:path>
                </a:pathLst>
              </a:custGeom>
              <a:solidFill>
                <a:schemeClr val="hlink"/>
              </a:solidFill>
              <a:ln w="17526">
                <a:solidFill>
                  <a:schemeClr val="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324" name="Freeform 41"/>
              <p:cNvSpPr>
                <a:spLocks/>
              </p:cNvSpPr>
              <p:nvPr/>
            </p:nvSpPr>
            <p:spPr bwMode="auto">
              <a:xfrm>
                <a:off x="3504" y="2112"/>
                <a:ext cx="108" cy="184"/>
              </a:xfrm>
              <a:custGeom>
                <a:avLst/>
                <a:gdLst>
                  <a:gd name="T0" fmla="*/ 113 w 103"/>
                  <a:gd name="T1" fmla="*/ 110 h 132"/>
                  <a:gd name="T2" fmla="*/ 113 w 103"/>
                  <a:gd name="T3" fmla="*/ 100 h 132"/>
                  <a:gd name="T4" fmla="*/ 113 w 103"/>
                  <a:gd name="T5" fmla="*/ 78 h 132"/>
                  <a:gd name="T6" fmla="*/ 107 w 103"/>
                  <a:gd name="T7" fmla="*/ 68 h 132"/>
                  <a:gd name="T8" fmla="*/ 107 w 103"/>
                  <a:gd name="T9" fmla="*/ 56 h 132"/>
                  <a:gd name="T10" fmla="*/ 107 w 103"/>
                  <a:gd name="T11" fmla="*/ 45 h 132"/>
                  <a:gd name="T12" fmla="*/ 101 w 103"/>
                  <a:gd name="T13" fmla="*/ 33 h 132"/>
                  <a:gd name="T14" fmla="*/ 94 w 103"/>
                  <a:gd name="T15" fmla="*/ 33 h 132"/>
                  <a:gd name="T16" fmla="*/ 94 w 103"/>
                  <a:gd name="T17" fmla="*/ 24 h 132"/>
                  <a:gd name="T18" fmla="*/ 88 w 103"/>
                  <a:gd name="T19" fmla="*/ 24 h 132"/>
                  <a:gd name="T20" fmla="*/ 88 w 103"/>
                  <a:gd name="T21" fmla="*/ 11 h 132"/>
                  <a:gd name="T22" fmla="*/ 82 w 103"/>
                  <a:gd name="T23" fmla="*/ 11 h 132"/>
                  <a:gd name="T24" fmla="*/ 75 w 103"/>
                  <a:gd name="T25" fmla="*/ 11 h 132"/>
                  <a:gd name="T26" fmla="*/ 69 w 103"/>
                  <a:gd name="T27" fmla="*/ 0 h 132"/>
                  <a:gd name="T28" fmla="*/ 63 w 103"/>
                  <a:gd name="T29" fmla="*/ 0 h 132"/>
                  <a:gd name="T30" fmla="*/ 56 w 103"/>
                  <a:gd name="T31" fmla="*/ 0 h 132"/>
                  <a:gd name="T32" fmla="*/ 44 w 103"/>
                  <a:gd name="T33" fmla="*/ 0 h 132"/>
                  <a:gd name="T34" fmla="*/ 31 w 103"/>
                  <a:gd name="T35" fmla="*/ 11 h 132"/>
                  <a:gd name="T36" fmla="*/ 25 w 103"/>
                  <a:gd name="T37" fmla="*/ 24 h 132"/>
                  <a:gd name="T38" fmla="*/ 13 w 103"/>
                  <a:gd name="T39" fmla="*/ 33 h 132"/>
                  <a:gd name="T40" fmla="*/ 6 w 103"/>
                  <a:gd name="T41" fmla="*/ 56 h 132"/>
                  <a:gd name="T42" fmla="*/ 0 w 103"/>
                  <a:gd name="T43" fmla="*/ 68 h 132"/>
                  <a:gd name="T44" fmla="*/ 0 w 103"/>
                  <a:gd name="T45" fmla="*/ 89 h 132"/>
                  <a:gd name="T46" fmla="*/ 0 w 103"/>
                  <a:gd name="T47" fmla="*/ 110 h 132"/>
                  <a:gd name="T48" fmla="*/ 0 w 103"/>
                  <a:gd name="T49" fmla="*/ 146 h 132"/>
                  <a:gd name="T50" fmla="*/ 0 w 103"/>
                  <a:gd name="T51" fmla="*/ 167 h 132"/>
                  <a:gd name="T52" fmla="*/ 0 w 103"/>
                  <a:gd name="T53" fmla="*/ 178 h 132"/>
                  <a:gd name="T54" fmla="*/ 0 w 103"/>
                  <a:gd name="T55" fmla="*/ 191 h 132"/>
                  <a:gd name="T56" fmla="*/ 6 w 103"/>
                  <a:gd name="T57" fmla="*/ 201 h 132"/>
                  <a:gd name="T58" fmla="*/ 6 w 103"/>
                  <a:gd name="T59" fmla="*/ 212 h 132"/>
                  <a:gd name="T60" fmla="*/ 13 w 103"/>
                  <a:gd name="T61" fmla="*/ 223 h 132"/>
                  <a:gd name="T62" fmla="*/ 19 w 103"/>
                  <a:gd name="T63" fmla="*/ 223 h 132"/>
                  <a:gd name="T64" fmla="*/ 19 w 103"/>
                  <a:gd name="T65" fmla="*/ 233 h 132"/>
                  <a:gd name="T66" fmla="*/ 25 w 103"/>
                  <a:gd name="T67" fmla="*/ 233 h 132"/>
                  <a:gd name="T68" fmla="*/ 25 w 103"/>
                  <a:gd name="T69" fmla="*/ 245 h 132"/>
                  <a:gd name="T70" fmla="*/ 31 w 103"/>
                  <a:gd name="T71" fmla="*/ 245 h 132"/>
                  <a:gd name="T72" fmla="*/ 38 w 103"/>
                  <a:gd name="T73" fmla="*/ 256 h 132"/>
                  <a:gd name="T74" fmla="*/ 44 w 103"/>
                  <a:gd name="T75" fmla="*/ 256 h 132"/>
                  <a:gd name="T76" fmla="*/ 50 w 103"/>
                  <a:gd name="T77" fmla="*/ 256 h 132"/>
                  <a:gd name="T78" fmla="*/ 56 w 103"/>
                  <a:gd name="T79" fmla="*/ 256 h 132"/>
                  <a:gd name="T80" fmla="*/ 69 w 103"/>
                  <a:gd name="T81" fmla="*/ 256 h 132"/>
                  <a:gd name="T82" fmla="*/ 82 w 103"/>
                  <a:gd name="T83" fmla="*/ 245 h 132"/>
                  <a:gd name="T84" fmla="*/ 88 w 103"/>
                  <a:gd name="T85" fmla="*/ 233 h 132"/>
                  <a:gd name="T86" fmla="*/ 101 w 103"/>
                  <a:gd name="T87" fmla="*/ 223 h 132"/>
                  <a:gd name="T88" fmla="*/ 107 w 103"/>
                  <a:gd name="T89" fmla="*/ 212 h 132"/>
                  <a:gd name="T90" fmla="*/ 107 w 103"/>
                  <a:gd name="T91" fmla="*/ 191 h 132"/>
                  <a:gd name="T92" fmla="*/ 113 w 103"/>
                  <a:gd name="T93" fmla="*/ 167 h 132"/>
                  <a:gd name="T94" fmla="*/ 113 w 103"/>
                  <a:gd name="T95" fmla="*/ 146 h 132"/>
                  <a:gd name="T96" fmla="*/ 113 w 103"/>
                  <a:gd name="T97" fmla="*/ 110 h 1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03"/>
                  <a:gd name="T148" fmla="*/ 0 h 132"/>
                  <a:gd name="T149" fmla="*/ 103 w 103"/>
                  <a:gd name="T150" fmla="*/ 132 h 1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03" h="132">
                    <a:moveTo>
                      <a:pt x="103" y="57"/>
                    </a:moveTo>
                    <a:lnTo>
                      <a:pt x="103" y="52"/>
                    </a:lnTo>
                    <a:lnTo>
                      <a:pt x="103" y="40"/>
                    </a:lnTo>
                    <a:lnTo>
                      <a:pt x="97" y="35"/>
                    </a:lnTo>
                    <a:lnTo>
                      <a:pt x="97" y="29"/>
                    </a:lnTo>
                    <a:lnTo>
                      <a:pt x="97" y="23"/>
                    </a:lnTo>
                    <a:lnTo>
                      <a:pt x="92" y="17"/>
                    </a:lnTo>
                    <a:lnTo>
                      <a:pt x="86" y="17"/>
                    </a:lnTo>
                    <a:lnTo>
                      <a:pt x="86" y="12"/>
                    </a:lnTo>
                    <a:lnTo>
                      <a:pt x="80" y="12"/>
                    </a:lnTo>
                    <a:lnTo>
                      <a:pt x="80" y="6"/>
                    </a:lnTo>
                    <a:lnTo>
                      <a:pt x="74" y="6"/>
                    </a:lnTo>
                    <a:lnTo>
                      <a:pt x="69" y="6"/>
                    </a:lnTo>
                    <a:lnTo>
                      <a:pt x="63" y="0"/>
                    </a:lnTo>
                    <a:lnTo>
                      <a:pt x="57" y="0"/>
                    </a:lnTo>
                    <a:lnTo>
                      <a:pt x="51" y="0"/>
                    </a:lnTo>
                    <a:lnTo>
                      <a:pt x="40" y="0"/>
                    </a:lnTo>
                    <a:lnTo>
                      <a:pt x="29" y="6"/>
                    </a:lnTo>
                    <a:lnTo>
                      <a:pt x="23" y="12"/>
                    </a:lnTo>
                    <a:lnTo>
                      <a:pt x="11" y="17"/>
                    </a:lnTo>
                    <a:lnTo>
                      <a:pt x="6" y="29"/>
                    </a:lnTo>
                    <a:lnTo>
                      <a:pt x="0" y="35"/>
                    </a:lnTo>
                    <a:lnTo>
                      <a:pt x="0" y="46"/>
                    </a:lnTo>
                    <a:lnTo>
                      <a:pt x="0" y="57"/>
                    </a:lnTo>
                    <a:lnTo>
                      <a:pt x="0" y="75"/>
                    </a:lnTo>
                    <a:lnTo>
                      <a:pt x="0" y="86"/>
                    </a:lnTo>
                    <a:lnTo>
                      <a:pt x="0" y="92"/>
                    </a:lnTo>
                    <a:lnTo>
                      <a:pt x="0" y="98"/>
                    </a:lnTo>
                    <a:lnTo>
                      <a:pt x="6" y="103"/>
                    </a:lnTo>
                    <a:lnTo>
                      <a:pt x="6" y="109"/>
                    </a:lnTo>
                    <a:lnTo>
                      <a:pt x="11" y="115"/>
                    </a:lnTo>
                    <a:lnTo>
                      <a:pt x="17" y="115"/>
                    </a:lnTo>
                    <a:lnTo>
                      <a:pt x="17" y="120"/>
                    </a:lnTo>
                    <a:lnTo>
                      <a:pt x="23" y="120"/>
                    </a:lnTo>
                    <a:lnTo>
                      <a:pt x="23" y="126"/>
                    </a:lnTo>
                    <a:lnTo>
                      <a:pt x="29" y="126"/>
                    </a:lnTo>
                    <a:lnTo>
                      <a:pt x="34" y="132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1" y="132"/>
                    </a:lnTo>
                    <a:lnTo>
                      <a:pt x="63" y="132"/>
                    </a:lnTo>
                    <a:lnTo>
                      <a:pt x="74" y="126"/>
                    </a:lnTo>
                    <a:lnTo>
                      <a:pt x="80" y="120"/>
                    </a:lnTo>
                    <a:lnTo>
                      <a:pt x="92" y="115"/>
                    </a:lnTo>
                    <a:lnTo>
                      <a:pt x="97" y="109"/>
                    </a:lnTo>
                    <a:lnTo>
                      <a:pt x="97" y="98"/>
                    </a:lnTo>
                    <a:lnTo>
                      <a:pt x="103" y="86"/>
                    </a:lnTo>
                    <a:lnTo>
                      <a:pt x="103" y="75"/>
                    </a:lnTo>
                    <a:lnTo>
                      <a:pt x="103" y="57"/>
                    </a:lnTo>
                  </a:path>
                </a:pathLst>
              </a:custGeom>
              <a:solidFill>
                <a:schemeClr val="hlink"/>
              </a:solidFill>
              <a:ln w="17463">
                <a:solidFill>
                  <a:schemeClr val="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1390634" name="Text Box 42"/>
            <p:cNvSpPr txBox="1">
              <a:spLocks noChangeArrowheads="1"/>
            </p:cNvSpPr>
            <p:nvPr/>
          </p:nvSpPr>
          <p:spPr bwMode="auto">
            <a:xfrm>
              <a:off x="672" y="1195"/>
              <a:ext cx="447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762000">
                <a:defRPr/>
              </a:pPr>
              <a:r>
                <a:rPr lang="en-US" altLang="ar-SA" sz="24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anose="020B0606020202030204" pitchFamily="34" charset="0"/>
                  <a:cs typeface="Times New Roman (Arabic)" charset="-78"/>
                </a:rPr>
                <a:t>Diffie</a:t>
              </a:r>
              <a:r>
                <a:rPr lang="en-US" altLang="ar-SA" sz="24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  <a:cs typeface="Times New Roman (Arabic)" charset="-78"/>
                </a:rPr>
                <a:t> and Hellmann proposed to use a One-Way function:</a:t>
              </a:r>
              <a:endParaRPr lang="en-US" altLang="ar-SA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endParaRPr>
            </a:p>
          </p:txBody>
        </p:sp>
      </p:grpSp>
      <p:sp>
        <p:nvSpPr>
          <p:cNvPr id="1390635" name="Text Box 43"/>
          <p:cNvSpPr txBox="1">
            <a:spLocks noChangeArrowheads="1"/>
          </p:cNvSpPr>
          <p:nvPr/>
        </p:nvSpPr>
        <p:spPr bwMode="auto">
          <a:xfrm rot="-1164199">
            <a:off x="7232552" y="2323743"/>
            <a:ext cx="2694969" cy="738664"/>
          </a:xfrm>
          <a:prstGeom prst="rect">
            <a:avLst/>
          </a:prstGeom>
          <a:solidFill>
            <a:srgbClr val="FFFFE5"/>
          </a:solidFill>
          <a:ln w="9525">
            <a:solidFill>
              <a:schemeClr val="hlink"/>
            </a:solidFill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762000">
              <a:defRPr/>
            </a:pPr>
            <a:r>
              <a:rPr lang="en-US" altLang="ar-SA" sz="1800" u="none" dirty="0">
                <a:latin typeface="Arial Narrow" panose="020B0606020202030204" pitchFamily="34" charset="0"/>
                <a:cs typeface="Times New Roman (Arabic)" charset="-78"/>
              </a:rPr>
              <a:t>All </a:t>
            </a:r>
            <a:r>
              <a:rPr lang="de-DE" altLang="ar-SA" sz="1800" u="none" dirty="0" err="1">
                <a:latin typeface="Arial Narrow" panose="020B0606020202030204" pitchFamily="34" charset="0"/>
                <a:cs typeface="Times New Roman (Arabic)" charset="-78"/>
              </a:rPr>
              <a:t>computations</a:t>
            </a:r>
            <a:r>
              <a:rPr lang="de-DE" altLang="ar-SA" sz="1800" u="none" dirty="0">
                <a:latin typeface="Arial Narrow" panose="020B0606020202030204" pitchFamily="34" charset="0"/>
                <a:cs typeface="Times New Roman (Arabic)" charset="-78"/>
              </a:rPr>
              <a:t> in</a:t>
            </a:r>
          </a:p>
          <a:p>
            <a:pPr defTabSz="762000">
              <a:defRPr/>
            </a:pPr>
            <a:r>
              <a:rPr lang="en-US" altLang="ar-SA" sz="1800" u="none" dirty="0">
                <a:latin typeface="Arial Narrow" panose="020B0606020202030204" pitchFamily="34" charset="0"/>
                <a:cs typeface="Times New Roman (Arabic)" charset="-78"/>
              </a:rPr>
              <a:t>a finite Ring</a:t>
            </a:r>
            <a:r>
              <a:rPr lang="en-US" altLang="ar-SA" sz="18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Times New Roman (Arabic)" charset="-78"/>
              </a:rPr>
              <a:t>  </a:t>
            </a:r>
            <a:r>
              <a:rPr lang="en-US" altLang="ar-SA" sz="2400" u="none" dirty="0" err="1" smtClean="0">
                <a:solidFill>
                  <a:schemeClr val="hlink"/>
                </a:solidFill>
                <a:latin typeface="Arial Narrow" pitchFamily="34" charset="0"/>
                <a:cs typeface="Times New Roman (Arabic)" charset="-78"/>
              </a:rPr>
              <a:t>Z</a:t>
            </a:r>
            <a:r>
              <a:rPr lang="en-US" altLang="ar-SA" sz="2400" u="none" baseline="-25000" dirty="0" err="1" smtClean="0">
                <a:solidFill>
                  <a:schemeClr val="hlink"/>
                </a:solidFill>
                <a:latin typeface="Arial Narrow" pitchFamily="34" charset="0"/>
                <a:cs typeface="Times New Roman (Arabic)" charset="-78"/>
              </a:rPr>
              <a:t>p</a:t>
            </a:r>
            <a:r>
              <a:rPr lang="en-US" altLang="ar-SA" sz="2400" u="none" dirty="0">
                <a:solidFill>
                  <a:schemeClr val="hlink"/>
                </a:solidFill>
                <a:latin typeface="Arial Narrow" pitchFamily="34" charset="0"/>
                <a:cs typeface="Times New Roman (Arabic)" charset="-78"/>
              </a:rPr>
              <a:t> </a:t>
            </a:r>
            <a:r>
              <a:rPr lang="en-US" altLang="ar-SA" sz="2400" u="none" dirty="0" smtClean="0">
                <a:solidFill>
                  <a:schemeClr val="hlink"/>
                </a:solidFill>
                <a:latin typeface="Arial Narrow" pitchFamily="34" charset="0"/>
                <a:cs typeface="Times New Roman (Arabic)" charset="-78"/>
              </a:rPr>
              <a:t>or</a:t>
            </a:r>
            <a:r>
              <a:rPr lang="en-US" altLang="ar-SA" sz="2400" u="none" dirty="0" smtClean="0">
                <a:solidFill>
                  <a:schemeClr val="hlink"/>
                </a:solidFill>
                <a:latin typeface="Arial Narrow" pitchFamily="34" charset="0"/>
                <a:cs typeface="Times New Roman (Arabic)" charset="-78"/>
              </a:rPr>
              <a:t> </a:t>
            </a:r>
            <a:r>
              <a:rPr lang="en-US" altLang="ar-SA" sz="2400" u="none" dirty="0">
                <a:solidFill>
                  <a:schemeClr val="hlink"/>
                </a:solidFill>
                <a:latin typeface="Arial Narrow" pitchFamily="34" charset="0"/>
                <a:cs typeface="Times New Roman (Arabic)" charset="-78"/>
              </a:rPr>
              <a:t>GF(p)</a:t>
            </a:r>
            <a:endParaRPr lang="en-US" altLang="ar-SA" sz="1800" i="1" dirty="0">
              <a:solidFill>
                <a:srgbClr val="023DD0"/>
              </a:solidFill>
              <a:latin typeface="Arial Narrow" pitchFamily="34" charset="0"/>
              <a:cs typeface="Times New Roman (Arabic)" charset="-78"/>
            </a:endParaRPr>
          </a:p>
        </p:txBody>
      </p:sp>
      <p:grpSp>
        <p:nvGrpSpPr>
          <p:cNvPr id="9" name="Gruppieren 8"/>
          <p:cNvGrpSpPr/>
          <p:nvPr/>
        </p:nvGrpSpPr>
        <p:grpSpPr>
          <a:xfrm>
            <a:off x="3200400" y="3417740"/>
            <a:ext cx="2156898" cy="463846"/>
            <a:chOff x="3200400" y="3417740"/>
            <a:chExt cx="2156898" cy="463846"/>
          </a:xfrm>
        </p:grpSpPr>
        <p:sp>
          <p:nvSpPr>
            <p:cNvPr id="1390599" name="Text Box 7"/>
            <p:cNvSpPr txBox="1">
              <a:spLocks noChangeArrowheads="1"/>
            </p:cNvSpPr>
            <p:nvPr/>
          </p:nvSpPr>
          <p:spPr bwMode="auto">
            <a:xfrm>
              <a:off x="5034476" y="3417740"/>
              <a:ext cx="322822" cy="463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 defTabSz="762000"/>
              <a:r>
                <a:rPr lang="en-US" altLang="de-DE" sz="2400" u="none" dirty="0">
                  <a:solidFill>
                    <a:srgbClr val="023DD0"/>
                  </a:solidFill>
                  <a:latin typeface="Arial Narrow" panose="020B0606020202030204" pitchFamily="34" charset="0"/>
                  <a:cs typeface="Times New Roman (Arabic)" charset="-78"/>
                </a:rPr>
                <a:t>9</a:t>
              </a:r>
            </a:p>
          </p:txBody>
        </p:sp>
        <p:cxnSp>
          <p:nvCxnSpPr>
            <p:cNvPr id="8" name="Gerade Verbindung mit Pfeil 7"/>
            <p:cNvCxnSpPr/>
            <p:nvPr/>
          </p:nvCxnSpPr>
          <p:spPr bwMode="auto">
            <a:xfrm flipV="1">
              <a:off x="3200400" y="3649663"/>
              <a:ext cx="1636234" cy="7937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7" name="Textfeld 6"/>
          <p:cNvSpPr txBox="1"/>
          <p:nvPr/>
        </p:nvSpPr>
        <p:spPr>
          <a:xfrm>
            <a:off x="7767321" y="4109208"/>
            <a:ext cx="623889" cy="15696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0" u="none" dirty="0" smtClean="0">
                <a:latin typeface="Arial Narrow" panose="020B0606020202030204" pitchFamily="34" charset="0"/>
              </a:rPr>
              <a:t>2</a:t>
            </a:r>
            <a:r>
              <a:rPr lang="en-US" sz="1600" b="0" u="none" baseline="30000" dirty="0" smtClean="0">
                <a:latin typeface="Arial Narrow" panose="020B0606020202030204" pitchFamily="34" charset="0"/>
              </a:rPr>
              <a:t>1</a:t>
            </a:r>
            <a:r>
              <a:rPr lang="en-US" sz="1600" b="0" u="none" dirty="0" smtClean="0">
                <a:latin typeface="Arial Narrow" panose="020B0606020202030204" pitchFamily="34" charset="0"/>
              </a:rPr>
              <a:t>=2</a:t>
            </a:r>
          </a:p>
          <a:p>
            <a:pPr lvl="0"/>
            <a:r>
              <a:rPr lang="en-US" sz="1600" b="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2</a:t>
            </a:r>
            <a:r>
              <a:rPr lang="en-US" sz="1600" b="0" u="none" baseline="30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2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=4</a:t>
            </a:r>
            <a:endParaRPr lang="en-US" sz="1600" b="0" u="none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lvl="0"/>
            <a:r>
              <a:rPr lang="en-US" sz="1600" b="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2</a:t>
            </a:r>
            <a:r>
              <a:rPr lang="en-US" sz="1600" b="0" u="none" baseline="30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3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=8</a:t>
            </a:r>
          </a:p>
          <a:p>
            <a:pPr lvl="0"/>
            <a:r>
              <a:rPr lang="en-US" sz="1600" b="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2</a:t>
            </a:r>
            <a:r>
              <a:rPr lang="en-US" sz="1600" b="0" u="none" baseline="30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4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=5</a:t>
            </a:r>
          </a:p>
          <a:p>
            <a:pPr lvl="0"/>
            <a:r>
              <a:rPr lang="en-US" sz="1600" b="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2</a:t>
            </a:r>
            <a:r>
              <a:rPr lang="en-US" sz="1600" b="0" u="none" baseline="30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5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=10</a:t>
            </a:r>
          </a:p>
          <a:p>
            <a:pPr lvl="0"/>
            <a:r>
              <a:rPr lang="en-US" sz="1600" b="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2</a:t>
            </a:r>
            <a:r>
              <a:rPr lang="en-US" sz="1800" u="none" baseline="30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6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=</a:t>
            </a:r>
            <a:r>
              <a:rPr lang="en-US" sz="160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9</a:t>
            </a:r>
            <a:endParaRPr lang="en-US" sz="1600" u="none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1" name="Gerade Verbindung mit Pfeil 10"/>
          <p:cNvCxnSpPr/>
          <p:nvPr/>
        </p:nvCxnSpPr>
        <p:spPr bwMode="auto">
          <a:xfrm flipV="1">
            <a:off x="6553201" y="5114999"/>
            <a:ext cx="1151854" cy="558752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 w="med" len="med"/>
          </a:ln>
          <a:effectLst/>
        </p:spPr>
      </p:cxnSp>
      <p:sp>
        <p:nvSpPr>
          <p:cNvPr id="49" name="Textfeld 48"/>
          <p:cNvSpPr txBox="1"/>
          <p:nvPr/>
        </p:nvSpPr>
        <p:spPr>
          <a:xfrm>
            <a:off x="8357343" y="4260277"/>
            <a:ext cx="1669047" cy="107721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0" u="none" dirty="0" smtClean="0">
                <a:latin typeface="Arial Narrow" panose="020B0606020202030204" pitchFamily="34" charset="0"/>
              </a:rPr>
              <a:t>Complexity ≈ O(√p)</a:t>
            </a:r>
          </a:p>
          <a:p>
            <a:r>
              <a:rPr lang="en-US" sz="1600" i="1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Chang algorithm</a:t>
            </a:r>
          </a:p>
          <a:p>
            <a:r>
              <a:rPr lang="en-US" sz="1600" b="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 (1000 bits)</a:t>
            </a:r>
          </a:p>
          <a:p>
            <a:r>
              <a:rPr lang="en-US" sz="1600" b="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Complexity </a:t>
            </a:r>
            <a:r>
              <a:rPr lang="en-US" sz="16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≈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1600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2</a:t>
            </a:r>
            <a:r>
              <a:rPr lang="en-US" sz="1600" u="none" baseline="30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500</a:t>
            </a:r>
            <a:endParaRPr lang="en-US" sz="1600" u="none" baseline="300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95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9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39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90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0594" grpId="0" autoUpdateAnimBg="0"/>
      <p:bldP spid="1390598" grpId="0" autoUpdateAnimBg="0"/>
      <p:bldP spid="1390635" grpId="0" animBg="1"/>
      <p:bldP spid="7" grpId="0" animBg="1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2" y="2019300"/>
            <a:ext cx="4048090" cy="2135188"/>
            <a:chOff x="1920" y="1248"/>
            <a:chExt cx="2551" cy="1344"/>
          </a:xfrm>
        </p:grpSpPr>
        <p:sp>
          <p:nvSpPr>
            <p:cNvPr id="1337347" name="Rectangle 3"/>
            <p:cNvSpPr>
              <a:spLocks noChangeArrowheads="1"/>
            </p:cNvSpPr>
            <p:nvPr/>
          </p:nvSpPr>
          <p:spPr bwMode="auto">
            <a:xfrm>
              <a:off x="1920" y="1248"/>
              <a:ext cx="2551" cy="1344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761836"/>
              <a:endParaRPr lang="en-US" altLang="en-US" sz="1200" u="none">
                <a:solidFill>
                  <a:srgbClr val="000000"/>
                </a:solidFill>
                <a:latin typeface="Bookman Old Style" pitchFamily="18" charset="0"/>
                <a:cs typeface="Times New Roman (Arabic)" charset="-78"/>
              </a:endParaRPr>
            </a:p>
          </p:txBody>
        </p:sp>
        <p:sp>
          <p:nvSpPr>
            <p:cNvPr id="1337348" name="Text Box 4"/>
            <p:cNvSpPr txBox="1">
              <a:spLocks noChangeArrowheads="1"/>
            </p:cNvSpPr>
            <p:nvPr/>
          </p:nvSpPr>
          <p:spPr bwMode="auto">
            <a:xfrm>
              <a:off x="1968" y="1296"/>
              <a:ext cx="2496" cy="407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defTabSz="761836"/>
              <a:r>
                <a:rPr lang="en-US" altLang="ar-SA" sz="1800" u="none" dirty="0">
                  <a:cs typeface="Times New Roman (Arabic)" charset="-78"/>
                </a:rPr>
                <a:t>Open Agreement and Register</a:t>
              </a:r>
            </a:p>
            <a:p>
              <a:pPr defTabSz="761836"/>
              <a:r>
                <a:rPr lang="en-US" altLang="ar-SA" sz="1400" u="none" dirty="0">
                  <a:cs typeface="Times New Roman (Arabic)" charset="-78"/>
                </a:rPr>
                <a:t>Shielding function is</a:t>
              </a:r>
              <a:r>
                <a:rPr lang="en-US" altLang="ar-SA" sz="1800" u="none" dirty="0">
                  <a:cs typeface="Times New Roman (Arabic)" charset="-78"/>
                </a:rPr>
                <a:t>: y =  </a:t>
              </a:r>
              <a:r>
                <a:rPr lang="en-US" altLang="ar-SA" sz="1800" u="none" dirty="0" smtClean="0">
                  <a:cs typeface="Times New Roman (Arabic)" charset="-78"/>
                </a:rPr>
                <a:t>(2</a:t>
              </a:r>
              <a:r>
                <a:rPr lang="en-US" altLang="ar-SA" u="none" baseline="30000" dirty="0" smtClean="0">
                  <a:solidFill>
                    <a:srgbClr val="FF0000"/>
                  </a:solidFill>
                  <a:cs typeface="Times New Roman (Arabic)" charset="-78"/>
                </a:rPr>
                <a:t>x</a:t>
              </a:r>
              <a:r>
                <a:rPr lang="en-US" altLang="ar-SA" u="none" baseline="30000" dirty="0" smtClean="0">
                  <a:cs typeface="Times New Roman (Arabic)" charset="-78"/>
                </a:rPr>
                <a:t> </a:t>
              </a:r>
              <a:r>
                <a:rPr lang="en-US" altLang="ar-SA" sz="1800" u="none" dirty="0" smtClean="0">
                  <a:cs typeface="Times New Roman (Arabic)" charset="-78"/>
                </a:rPr>
                <a:t>) </a:t>
              </a:r>
              <a:r>
                <a:rPr lang="en-US" altLang="ar-SA" sz="1800" u="none" dirty="0">
                  <a:cs typeface="Times New Roman (Arabic)" charset="-78"/>
                </a:rPr>
                <a:t>mod </a:t>
              </a:r>
              <a:r>
                <a:rPr lang="en-US" altLang="ar-SA" sz="1800" u="none" dirty="0" smtClean="0">
                  <a:cs typeface="Times New Roman (Arabic)" charset="-78"/>
                </a:rPr>
                <a:t>11</a:t>
              </a:r>
              <a:endParaRPr lang="en-US" altLang="ar-SA" sz="1800" b="0" u="none" dirty="0">
                <a:cs typeface="Times New Roman (Arabic)" charset="-78"/>
              </a:endParaRPr>
            </a:p>
          </p:txBody>
        </p:sp>
      </p:grpSp>
      <p:sp>
        <p:nvSpPr>
          <p:cNvPr id="1337349" name="Rectangle 5"/>
          <p:cNvSpPr>
            <a:spLocks noChangeArrowheads="1"/>
          </p:cNvSpPr>
          <p:nvPr/>
        </p:nvSpPr>
        <p:spPr bwMode="auto">
          <a:xfrm>
            <a:off x="820163" y="578495"/>
            <a:ext cx="8776442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1836"/>
            <a:r>
              <a:rPr lang="en-US" altLang="ar-SA" sz="3200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Example </a:t>
            </a:r>
            <a:r>
              <a:rPr lang="en-US" altLang="ar-SA" sz="32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for </a:t>
            </a:r>
            <a:r>
              <a:rPr lang="en-US" altLang="ar-SA" sz="3200" i="1" u="none" dirty="0" err="1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Diffie</a:t>
            </a:r>
            <a:r>
              <a:rPr lang="en-US" altLang="ar-SA" sz="3200" i="1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-Hellman</a:t>
            </a:r>
            <a:r>
              <a:rPr lang="en-US" altLang="ar-SA" sz="32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 key exchange scheme 1976</a:t>
            </a:r>
          </a:p>
          <a:p>
            <a:pPr algn="ctr" defTabSz="761836"/>
            <a:r>
              <a:rPr lang="en-US" altLang="ar-SA" sz="32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Widely use in </a:t>
            </a:r>
            <a:r>
              <a:rPr lang="en-US" altLang="ar-SA" sz="32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internet</a:t>
            </a:r>
            <a:r>
              <a:rPr lang="en-US" altLang="ar-SA" sz="32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 and </a:t>
            </a:r>
            <a:r>
              <a:rPr lang="en-US" altLang="ar-SA" sz="32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banking </a:t>
            </a:r>
            <a:r>
              <a:rPr lang="de-DE" altLang="ar-SA" sz="32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...</a:t>
            </a:r>
            <a:endParaRPr lang="en-US" altLang="ar-SA" sz="3200" u="none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600200" y="2308226"/>
            <a:ext cx="6825900" cy="708025"/>
            <a:chOff x="1584" y="1632"/>
            <a:chExt cx="3521" cy="446"/>
          </a:xfrm>
        </p:grpSpPr>
        <p:sp>
          <p:nvSpPr>
            <p:cNvPr id="1337351" name="Text Box 7"/>
            <p:cNvSpPr txBox="1">
              <a:spLocks noChangeArrowheads="1"/>
            </p:cNvSpPr>
            <p:nvPr/>
          </p:nvSpPr>
          <p:spPr bwMode="auto">
            <a:xfrm>
              <a:off x="1584" y="1632"/>
              <a:ext cx="20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defTabSz="761836"/>
              <a:r>
                <a:rPr lang="en-US" altLang="ar-SA" sz="4000" u="none">
                  <a:solidFill>
                    <a:srgbClr val="000000"/>
                  </a:solidFill>
                  <a:cs typeface="Times New Roman (Arabic)" charset="-78"/>
                </a:rPr>
                <a:t>A</a:t>
              </a:r>
            </a:p>
          </p:txBody>
        </p:sp>
        <p:sp>
          <p:nvSpPr>
            <p:cNvPr id="1337352" name="Text Box 8"/>
            <p:cNvSpPr txBox="1">
              <a:spLocks noChangeArrowheads="1"/>
            </p:cNvSpPr>
            <p:nvPr/>
          </p:nvSpPr>
          <p:spPr bwMode="auto">
            <a:xfrm>
              <a:off x="4819" y="1632"/>
              <a:ext cx="28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1836"/>
              <a:r>
                <a:rPr lang="en-US" altLang="ar-SA" sz="4000" u="none">
                  <a:solidFill>
                    <a:srgbClr val="000000"/>
                  </a:solidFill>
                  <a:cs typeface="Times New Roman (Arabic)" charset="-78"/>
                </a:rPr>
                <a:t>B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048002" y="5662615"/>
            <a:ext cx="4113213" cy="708024"/>
            <a:chOff x="1920" y="3408"/>
            <a:chExt cx="2592" cy="446"/>
          </a:xfrm>
        </p:grpSpPr>
        <p:sp>
          <p:nvSpPr>
            <p:cNvPr id="1337354" name="Text Box 10"/>
            <p:cNvSpPr txBox="1">
              <a:spLocks noChangeArrowheads="1"/>
            </p:cNvSpPr>
            <p:nvPr/>
          </p:nvSpPr>
          <p:spPr bwMode="auto">
            <a:xfrm>
              <a:off x="2463" y="3408"/>
              <a:ext cx="1571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1836"/>
              <a:r>
                <a:rPr lang="en-US" altLang="de-DE" u="none" dirty="0">
                  <a:solidFill>
                    <a:srgbClr val="FC0128"/>
                  </a:solidFill>
                  <a:cs typeface="Times New Roman (Arabic)" charset="-78"/>
                </a:rPr>
                <a:t>! </a:t>
              </a:r>
              <a:r>
                <a:rPr lang="en-US" altLang="ar-SA" u="none" dirty="0">
                  <a:solidFill>
                    <a:srgbClr val="FC0128"/>
                  </a:solidFill>
                  <a:cs typeface="Times New Roman (Arabic)" charset="-78"/>
                </a:rPr>
                <a:t>same thing !</a:t>
              </a:r>
            </a:p>
            <a:p>
              <a:pPr algn="ctr" defTabSz="761836"/>
              <a:r>
                <a:rPr lang="en-US" altLang="ar-SA" u="none" dirty="0" smtClean="0">
                  <a:solidFill>
                    <a:srgbClr val="FC0128"/>
                  </a:solidFill>
                  <a:cs typeface="Times New Roman (Arabic)" charset="-78"/>
                </a:rPr>
                <a:t>Z = </a:t>
              </a:r>
              <a:r>
                <a:rPr lang="en-US" altLang="ar-SA" u="none" dirty="0" smtClean="0">
                  <a:cs typeface="Times New Roman (Arabic)" charset="-78"/>
                </a:rPr>
                <a:t>2</a:t>
              </a:r>
              <a:r>
                <a:rPr lang="en-US" altLang="ar-SA" u="none" baseline="30000" dirty="0" smtClean="0">
                  <a:cs typeface="Times New Roman (Arabic)" charset="-78"/>
                </a:rPr>
                <a:t>45</a:t>
              </a:r>
              <a:r>
                <a:rPr lang="en-US" altLang="ar-SA" u="none" dirty="0" smtClean="0">
                  <a:solidFill>
                    <a:srgbClr val="FC0128"/>
                  </a:solidFill>
                  <a:cs typeface="Times New Roman (Arabic)" charset="-78"/>
                </a:rPr>
                <a:t> </a:t>
              </a:r>
              <a:r>
                <a:rPr lang="en-US" altLang="ar-SA" u="none" dirty="0">
                  <a:solidFill>
                    <a:srgbClr val="FC0128"/>
                  </a:solidFill>
                  <a:cs typeface="Times New Roman (Arabic)" charset="-78"/>
                </a:rPr>
                <a:t>= </a:t>
              </a:r>
              <a:r>
                <a:rPr lang="en-US" altLang="ar-SA" u="none" dirty="0" smtClean="0">
                  <a:solidFill>
                    <a:srgbClr val="FC0128"/>
                  </a:solidFill>
                  <a:cs typeface="Times New Roman (Arabic)" charset="-78"/>
                </a:rPr>
                <a:t>10 </a:t>
              </a:r>
              <a:r>
                <a:rPr lang="en-US" altLang="ar-SA" u="none" dirty="0" smtClean="0">
                  <a:cs typeface="Times New Roman (Arabic)" charset="-78"/>
                </a:rPr>
                <a:t>mod 11</a:t>
              </a:r>
              <a:endParaRPr lang="en-US" altLang="ar-SA" u="none" dirty="0">
                <a:cs typeface="Times New Roman (Arabic)" charset="-78"/>
              </a:endParaRPr>
            </a:p>
          </p:txBody>
        </p:sp>
        <p:sp>
          <p:nvSpPr>
            <p:cNvPr id="1337355" name="Line 11"/>
            <p:cNvSpPr>
              <a:spLocks noChangeShapeType="1"/>
            </p:cNvSpPr>
            <p:nvPr/>
          </p:nvSpPr>
          <p:spPr bwMode="auto">
            <a:xfrm flipH="1">
              <a:off x="1920" y="3552"/>
              <a:ext cx="72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337356" name="Line 12"/>
            <p:cNvSpPr>
              <a:spLocks noChangeShapeType="1"/>
            </p:cNvSpPr>
            <p:nvPr/>
          </p:nvSpPr>
          <p:spPr bwMode="auto">
            <a:xfrm>
              <a:off x="3840" y="3552"/>
              <a:ext cx="672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4114799" y="3910016"/>
            <a:ext cx="1969994" cy="1148182"/>
            <a:chOff x="2640" y="2400"/>
            <a:chExt cx="1279" cy="639"/>
          </a:xfrm>
        </p:grpSpPr>
        <p:sp>
          <p:nvSpPr>
            <p:cNvPr id="1337358" name="Text Box 14"/>
            <p:cNvSpPr txBox="1">
              <a:spLocks noChangeArrowheads="1"/>
            </p:cNvSpPr>
            <p:nvPr/>
          </p:nvSpPr>
          <p:spPr bwMode="auto">
            <a:xfrm>
              <a:off x="3350" y="2833"/>
              <a:ext cx="56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1836"/>
              <a:r>
                <a:rPr lang="en-US" altLang="ar-SA" sz="1800" u="none" dirty="0">
                  <a:cs typeface="Times New Roman (Arabic)" charset="-78"/>
                </a:rPr>
                <a:t>Shield</a:t>
              </a:r>
            </a:p>
          </p:txBody>
        </p:sp>
        <p:sp>
          <p:nvSpPr>
            <p:cNvPr id="1337359" name="Line 15"/>
            <p:cNvSpPr>
              <a:spLocks noChangeShapeType="1"/>
            </p:cNvSpPr>
            <p:nvPr/>
          </p:nvSpPr>
          <p:spPr bwMode="auto">
            <a:xfrm flipV="1">
              <a:off x="3600" y="2400"/>
              <a:ext cx="240" cy="43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337360" name="Line 16"/>
            <p:cNvSpPr>
              <a:spLocks noChangeShapeType="1"/>
            </p:cNvSpPr>
            <p:nvPr/>
          </p:nvSpPr>
          <p:spPr bwMode="auto">
            <a:xfrm flipH="1" flipV="1">
              <a:off x="2640" y="2400"/>
              <a:ext cx="720" cy="48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</p:grpSp>
      <p:sp>
        <p:nvSpPr>
          <p:cNvPr id="1337361" name="Text Box 17"/>
          <p:cNvSpPr txBox="1">
            <a:spLocks noChangeArrowheads="1"/>
          </p:cNvSpPr>
          <p:nvPr/>
        </p:nvSpPr>
        <p:spPr bwMode="auto">
          <a:xfrm>
            <a:off x="319842" y="3067052"/>
            <a:ext cx="2093803" cy="400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0" tIns="45710" rIns="91420" bIns="45710">
            <a:spAutoFit/>
          </a:bodyPr>
          <a:lstStyle/>
          <a:p>
            <a:pPr defTabSz="761836"/>
            <a:r>
              <a:rPr lang="en-US" altLang="ar-SA" sz="1600" u="none" dirty="0">
                <a:solidFill>
                  <a:srgbClr val="000000"/>
                </a:solidFill>
                <a:cs typeface="Times New Roman (Arabic)" charset="-78"/>
              </a:rPr>
              <a:t>Secret key-A= </a:t>
            </a:r>
            <a:r>
              <a:rPr lang="en-US" altLang="ar-SA" u="none" dirty="0" smtClean="0">
                <a:solidFill>
                  <a:srgbClr val="FC0128"/>
                </a:solidFill>
                <a:cs typeface="Times New Roman (Arabic)" charset="-78"/>
              </a:rPr>
              <a:t>5</a:t>
            </a:r>
            <a:r>
              <a:rPr lang="en-US" altLang="ar-SA" sz="1600" u="none" dirty="0" smtClean="0">
                <a:solidFill>
                  <a:srgbClr val="FC0128"/>
                </a:solidFill>
                <a:cs typeface="Times New Roman (Arabic)" charset="-78"/>
              </a:rPr>
              <a:t>      </a:t>
            </a:r>
            <a:endParaRPr lang="en-US" altLang="ar-SA" sz="1600" u="none" dirty="0">
              <a:solidFill>
                <a:srgbClr val="FC0128"/>
              </a:solidFill>
              <a:cs typeface="Times New Roman (Arabic)" charset="-78"/>
            </a:endParaRPr>
          </a:p>
        </p:txBody>
      </p:sp>
      <p:sp>
        <p:nvSpPr>
          <p:cNvPr id="1337362" name="Text Box 18"/>
          <p:cNvSpPr txBox="1">
            <a:spLocks noChangeArrowheads="1"/>
          </p:cNvSpPr>
          <p:nvPr/>
        </p:nvSpPr>
        <p:spPr bwMode="auto">
          <a:xfrm>
            <a:off x="7913833" y="3048002"/>
            <a:ext cx="1747553" cy="400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0" tIns="45710" rIns="91420" bIns="45710">
            <a:spAutoFit/>
          </a:bodyPr>
          <a:lstStyle/>
          <a:p>
            <a:pPr algn="ctr" defTabSz="761836"/>
            <a:r>
              <a:rPr lang="en-US" altLang="ar-SA" sz="1600" u="none" dirty="0">
                <a:solidFill>
                  <a:srgbClr val="000000"/>
                </a:solidFill>
                <a:cs typeface="Times New Roman (Arabic)" charset="-78"/>
              </a:rPr>
              <a:t>Secret key-B= </a:t>
            </a:r>
            <a:r>
              <a:rPr lang="en-US" altLang="ar-SA" u="none" dirty="0" smtClean="0">
                <a:solidFill>
                  <a:srgbClr val="FC0128"/>
                </a:solidFill>
                <a:cs typeface="Times New Roman (Arabic)" charset="-78"/>
              </a:rPr>
              <a:t>9</a:t>
            </a:r>
            <a:endParaRPr lang="en-US" altLang="ar-SA" u="none" dirty="0">
              <a:solidFill>
                <a:srgbClr val="000000"/>
              </a:solidFill>
              <a:cs typeface="Times New Roman (Arabic)" charset="-78"/>
            </a:endParaRPr>
          </a:p>
        </p:txBody>
      </p:sp>
      <p:sp>
        <p:nvSpPr>
          <p:cNvPr id="1337363" name="Rectangle 19"/>
          <p:cNvSpPr>
            <a:spLocks noChangeArrowheads="1"/>
          </p:cNvSpPr>
          <p:nvPr/>
        </p:nvSpPr>
        <p:spPr bwMode="auto">
          <a:xfrm>
            <a:off x="5561014" y="3451225"/>
            <a:ext cx="639762" cy="382588"/>
          </a:xfrm>
          <a:prstGeom prst="rect">
            <a:avLst/>
          </a:prstGeom>
          <a:solidFill>
            <a:srgbClr val="00FFFF"/>
          </a:solidFill>
          <a:ln w="57150">
            <a:solidFill>
              <a:srgbClr val="AB011D"/>
            </a:solidFill>
            <a:miter lim="800000"/>
            <a:headEnd/>
            <a:tailEnd/>
          </a:ln>
          <a:effectLst/>
        </p:spPr>
        <p:txBody>
          <a:bodyPr wrap="none" lIns="91420" tIns="45710" rIns="91420" bIns="45710" anchor="ctr"/>
          <a:lstStyle/>
          <a:p>
            <a:pPr algn="ctr" defTabSz="761836"/>
            <a:r>
              <a:rPr lang="en-US" altLang="de-DE" sz="1800" b="0" u="none" dirty="0" smtClean="0">
                <a:solidFill>
                  <a:srgbClr val="0238C0"/>
                </a:solidFill>
                <a:cs typeface="Times New Roman (Arabic)" charset="-78"/>
              </a:rPr>
              <a:t>2</a:t>
            </a:r>
            <a:r>
              <a:rPr lang="en-US" altLang="de-DE" sz="1800" u="none" baseline="30000" dirty="0" smtClean="0">
                <a:solidFill>
                  <a:srgbClr val="FC0128"/>
                </a:solidFill>
                <a:cs typeface="Times New Roman (Arabic)" charset="-78"/>
              </a:rPr>
              <a:t>9</a:t>
            </a:r>
            <a:endParaRPr lang="en-US" altLang="de-DE" sz="1800" u="none" baseline="30000" dirty="0">
              <a:solidFill>
                <a:srgbClr val="FC0128"/>
              </a:solidFill>
              <a:cs typeface="Times New Roman (Arabic)" charset="-78"/>
            </a:endParaRPr>
          </a:p>
        </p:txBody>
      </p:sp>
      <p:sp>
        <p:nvSpPr>
          <p:cNvPr id="1337364" name="Rectangle 20"/>
          <p:cNvSpPr>
            <a:spLocks noChangeArrowheads="1"/>
          </p:cNvSpPr>
          <p:nvPr/>
        </p:nvSpPr>
        <p:spPr bwMode="auto">
          <a:xfrm>
            <a:off x="3810001" y="3451226"/>
            <a:ext cx="641351" cy="361950"/>
          </a:xfrm>
          <a:prstGeom prst="rect">
            <a:avLst/>
          </a:prstGeom>
          <a:solidFill>
            <a:srgbClr val="00FFFF"/>
          </a:solidFill>
          <a:ln w="57150">
            <a:solidFill>
              <a:srgbClr val="AB011D"/>
            </a:solidFill>
            <a:miter lim="800000"/>
            <a:headEnd/>
            <a:tailEnd/>
          </a:ln>
          <a:effectLst/>
        </p:spPr>
        <p:txBody>
          <a:bodyPr wrap="none" lIns="91420" tIns="45710" rIns="91420" bIns="45710" anchor="ctr"/>
          <a:lstStyle/>
          <a:p>
            <a:pPr algn="ctr" defTabSz="761836"/>
            <a:r>
              <a:rPr lang="en-US" altLang="de-DE" sz="1800" b="0" u="none" dirty="0" smtClean="0">
                <a:solidFill>
                  <a:srgbClr val="0238C0"/>
                </a:solidFill>
                <a:cs typeface="Times New Roman (Arabic)" charset="-78"/>
              </a:rPr>
              <a:t>2</a:t>
            </a:r>
            <a:r>
              <a:rPr lang="en-US" altLang="de-DE" sz="1800" u="none" baseline="30000" dirty="0" smtClean="0">
                <a:solidFill>
                  <a:srgbClr val="FC0128"/>
                </a:solidFill>
                <a:cs typeface="Times New Roman (Arabic)" charset="-78"/>
              </a:rPr>
              <a:t>5</a:t>
            </a:r>
            <a:endParaRPr lang="en-US" altLang="de-DE" sz="1800" u="none" baseline="30000" dirty="0">
              <a:solidFill>
                <a:srgbClr val="FC0128"/>
              </a:solidFill>
              <a:cs typeface="Times New Roman (Arabic)" charset="-78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7262814" y="5129215"/>
            <a:ext cx="641351" cy="1103312"/>
            <a:chOff x="4560" y="3072"/>
            <a:chExt cx="404" cy="695"/>
          </a:xfrm>
        </p:grpSpPr>
        <p:sp>
          <p:nvSpPr>
            <p:cNvPr id="1337366" name="Line 22"/>
            <p:cNvSpPr>
              <a:spLocks noChangeShapeType="1"/>
            </p:cNvSpPr>
            <p:nvPr/>
          </p:nvSpPr>
          <p:spPr bwMode="auto">
            <a:xfrm>
              <a:off x="4752" y="3072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337367" name="Rectangle 23"/>
            <p:cNvSpPr>
              <a:spLocks noChangeArrowheads="1"/>
            </p:cNvSpPr>
            <p:nvPr/>
          </p:nvSpPr>
          <p:spPr bwMode="auto">
            <a:xfrm>
              <a:off x="4560" y="3312"/>
              <a:ext cx="404" cy="455"/>
            </a:xfrm>
            <a:prstGeom prst="rect">
              <a:avLst/>
            </a:prstGeom>
            <a:solidFill>
              <a:srgbClr val="00FFFF"/>
            </a:solidFill>
            <a:ln w="57150">
              <a:solidFill>
                <a:srgbClr val="AB011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761836"/>
              <a:r>
                <a:rPr lang="en-US" altLang="de-DE" sz="1800" b="0" u="none" dirty="0" smtClean="0">
                  <a:solidFill>
                    <a:srgbClr val="0238C0"/>
                  </a:solidFill>
                  <a:cs typeface="Times New Roman (Arabic)" charset="-78"/>
                </a:rPr>
                <a:t>2 </a:t>
              </a:r>
              <a:r>
                <a:rPr lang="en-US" altLang="de-DE" sz="1800" u="none" baseline="30000" dirty="0" smtClean="0">
                  <a:solidFill>
                    <a:srgbClr val="FC0128"/>
                  </a:solidFill>
                  <a:cs typeface="Times New Roman (Arabic)" charset="-78"/>
                </a:rPr>
                <a:t>5.9</a:t>
              </a:r>
              <a:endParaRPr lang="en-US" altLang="de-DE" sz="1800" u="none" baseline="30000" dirty="0">
                <a:solidFill>
                  <a:srgbClr val="FC0128"/>
                </a:solidFill>
                <a:cs typeface="Times New Roman (Arabic)" charset="-78"/>
              </a:endParaRPr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2133602" y="2978156"/>
            <a:ext cx="2551113" cy="415925"/>
            <a:chOff x="1392" y="1708"/>
            <a:chExt cx="1607" cy="262"/>
          </a:xfrm>
        </p:grpSpPr>
        <p:sp>
          <p:nvSpPr>
            <p:cNvPr id="1337369" name="Rectangle 25"/>
            <p:cNvSpPr>
              <a:spLocks noChangeArrowheads="1"/>
            </p:cNvSpPr>
            <p:nvPr/>
          </p:nvSpPr>
          <p:spPr bwMode="auto">
            <a:xfrm>
              <a:off x="2162" y="1776"/>
              <a:ext cx="837" cy="19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1836"/>
              <a:r>
                <a:rPr lang="en-US" altLang="ar-SA" sz="1600" b="0" u="none" dirty="0">
                  <a:solidFill>
                    <a:srgbClr val="000000"/>
                  </a:solidFill>
                  <a:cs typeface="Times New Roman (Arabic)" charset="-78"/>
                </a:rPr>
                <a:t>K-open-A= </a:t>
              </a:r>
              <a:r>
                <a:rPr lang="en-US" altLang="ar-SA" u="none" dirty="0" smtClean="0">
                  <a:solidFill>
                    <a:srgbClr val="0347F1"/>
                  </a:solidFill>
                  <a:cs typeface="Times New Roman (Arabic)" charset="-78"/>
                </a:rPr>
                <a:t>10</a:t>
              </a:r>
              <a:endParaRPr lang="en-US" altLang="ar-SA" sz="1600" b="0" u="none" dirty="0">
                <a:solidFill>
                  <a:srgbClr val="0347F1"/>
                </a:solidFill>
                <a:cs typeface="Times New Roman (Arabic)" charset="-78"/>
              </a:endParaRPr>
            </a:p>
          </p:txBody>
        </p:sp>
        <p:sp>
          <p:nvSpPr>
            <p:cNvPr id="1337370" name="Line 26"/>
            <p:cNvSpPr>
              <a:spLocks noChangeShapeType="1"/>
            </p:cNvSpPr>
            <p:nvPr/>
          </p:nvSpPr>
          <p:spPr bwMode="auto">
            <a:xfrm>
              <a:off x="1392" y="1920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337371" name="Rectangle 27"/>
            <p:cNvSpPr>
              <a:spLocks noChangeArrowheads="1"/>
            </p:cNvSpPr>
            <p:nvPr/>
          </p:nvSpPr>
          <p:spPr bwMode="auto">
            <a:xfrm>
              <a:off x="1411" y="1708"/>
              <a:ext cx="55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1836"/>
              <a:r>
                <a:rPr lang="en-US" altLang="de-DE" sz="1800" b="0" u="none" dirty="0" smtClean="0">
                  <a:solidFill>
                    <a:srgbClr val="0238C0"/>
                  </a:solidFill>
                  <a:cs typeface="Times New Roman (Arabic)" charset="-78"/>
                </a:rPr>
                <a:t>2</a:t>
              </a:r>
              <a:r>
                <a:rPr lang="en-US" altLang="de-DE" sz="1800" u="none" baseline="30000" dirty="0" smtClean="0">
                  <a:solidFill>
                    <a:srgbClr val="FC0128"/>
                  </a:solidFill>
                  <a:cs typeface="Times New Roman (Arabic)" charset="-78"/>
                </a:rPr>
                <a:t>5</a:t>
              </a:r>
              <a:r>
                <a:rPr lang="en-US" altLang="de-DE" sz="1400" b="0" u="none" dirty="0" smtClean="0">
                  <a:solidFill>
                    <a:srgbClr val="000000"/>
                  </a:solidFill>
                  <a:cs typeface="Times New Roman (Arabic)" charset="-78"/>
                </a:rPr>
                <a:t> </a:t>
              </a:r>
              <a:r>
                <a:rPr lang="en-US" altLang="de-DE" sz="1400" b="0" u="none" dirty="0">
                  <a:solidFill>
                    <a:srgbClr val="000000"/>
                  </a:solidFill>
                  <a:cs typeface="Times New Roman (Arabic)" charset="-78"/>
                </a:rPr>
                <a:t>= </a:t>
              </a:r>
              <a:r>
                <a:rPr lang="en-US" altLang="de-DE" u="none" dirty="0" smtClean="0">
                  <a:solidFill>
                    <a:srgbClr val="0347F1"/>
                  </a:solidFill>
                  <a:cs typeface="Times New Roman (Arabic)" charset="-78"/>
                </a:rPr>
                <a:t>10</a:t>
              </a:r>
              <a:endParaRPr lang="en-US" altLang="de-DE" u="none" dirty="0">
                <a:solidFill>
                  <a:srgbClr val="0347F1"/>
                </a:solidFill>
                <a:cs typeface="Times New Roman (Arabic)" charset="-78"/>
              </a:endParaRPr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5407025" y="2957522"/>
            <a:ext cx="2439986" cy="420688"/>
            <a:chOff x="3359" y="1705"/>
            <a:chExt cx="1537" cy="265"/>
          </a:xfrm>
        </p:grpSpPr>
        <p:sp>
          <p:nvSpPr>
            <p:cNvPr id="1337373" name="Rectangle 29"/>
            <p:cNvSpPr>
              <a:spLocks noChangeArrowheads="1"/>
            </p:cNvSpPr>
            <p:nvPr/>
          </p:nvSpPr>
          <p:spPr bwMode="auto">
            <a:xfrm>
              <a:off x="3359" y="1776"/>
              <a:ext cx="755" cy="19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1836"/>
              <a:r>
                <a:rPr lang="en-US" altLang="ar-SA" sz="1600" b="0" u="none" dirty="0">
                  <a:solidFill>
                    <a:srgbClr val="000000"/>
                  </a:solidFill>
                  <a:cs typeface="Times New Roman (Arabic)" charset="-78"/>
                </a:rPr>
                <a:t>K-open-B=</a:t>
              </a:r>
              <a:r>
                <a:rPr lang="en-US" altLang="ar-SA" u="none" dirty="0">
                  <a:solidFill>
                    <a:srgbClr val="00AE00"/>
                  </a:solidFill>
                  <a:cs typeface="Times New Roman (Arabic)" charset="-78"/>
                </a:rPr>
                <a:t> </a:t>
              </a:r>
              <a:r>
                <a:rPr lang="en-US" altLang="ar-SA" u="none" dirty="0" smtClean="0">
                  <a:solidFill>
                    <a:srgbClr val="0347F1"/>
                  </a:solidFill>
                  <a:cs typeface="Times New Roman (Arabic)" charset="-78"/>
                </a:rPr>
                <a:t>6</a:t>
              </a:r>
              <a:endParaRPr lang="en-US" altLang="ar-SA" sz="1600" b="0" u="none" dirty="0">
                <a:solidFill>
                  <a:srgbClr val="0347F1"/>
                </a:solidFill>
                <a:cs typeface="Times New Roman (Arabic)" charset="-78"/>
              </a:endParaRPr>
            </a:p>
          </p:txBody>
        </p:sp>
        <p:sp>
          <p:nvSpPr>
            <p:cNvPr id="1337374" name="Rectangle 30"/>
            <p:cNvSpPr>
              <a:spLocks noChangeArrowheads="1"/>
            </p:cNvSpPr>
            <p:nvPr/>
          </p:nvSpPr>
          <p:spPr bwMode="auto">
            <a:xfrm>
              <a:off x="4423" y="1705"/>
              <a:ext cx="46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1836"/>
              <a:r>
                <a:rPr lang="en-US" altLang="de-DE" sz="1800" b="0" u="none" dirty="0" smtClean="0">
                  <a:solidFill>
                    <a:srgbClr val="0238C0"/>
                  </a:solidFill>
                  <a:cs typeface="Times New Roman (Arabic)" charset="-78"/>
                </a:rPr>
                <a:t>2</a:t>
              </a:r>
              <a:r>
                <a:rPr lang="en-US" altLang="de-DE" sz="1800" u="none" baseline="30000" dirty="0" smtClean="0">
                  <a:solidFill>
                    <a:srgbClr val="FC0128"/>
                  </a:solidFill>
                  <a:cs typeface="Times New Roman (Arabic)" charset="-78"/>
                </a:rPr>
                <a:t>9</a:t>
              </a:r>
              <a:r>
                <a:rPr lang="en-US" altLang="de-DE" sz="1400" b="0" u="none" dirty="0" smtClean="0">
                  <a:solidFill>
                    <a:srgbClr val="000000"/>
                  </a:solidFill>
                  <a:cs typeface="Times New Roman (Arabic)" charset="-78"/>
                </a:rPr>
                <a:t> </a:t>
              </a:r>
              <a:r>
                <a:rPr lang="en-US" altLang="de-DE" sz="1400" b="0" u="none" dirty="0">
                  <a:solidFill>
                    <a:srgbClr val="000000"/>
                  </a:solidFill>
                  <a:cs typeface="Times New Roman (Arabic)" charset="-78"/>
                </a:rPr>
                <a:t>= </a:t>
              </a:r>
              <a:r>
                <a:rPr lang="en-US" altLang="de-DE" u="none" dirty="0" smtClean="0">
                  <a:solidFill>
                    <a:srgbClr val="0347F1"/>
                  </a:solidFill>
                  <a:cs typeface="Times New Roman (Arabic)" charset="-78"/>
                </a:rPr>
                <a:t>6</a:t>
              </a:r>
              <a:endParaRPr lang="en-US" altLang="de-DE" u="none" dirty="0">
                <a:solidFill>
                  <a:srgbClr val="0347F1"/>
                </a:solidFill>
                <a:cs typeface="Times New Roman (Arabic)" charset="-78"/>
              </a:endParaRPr>
            </a:p>
          </p:txBody>
        </p:sp>
        <p:sp>
          <p:nvSpPr>
            <p:cNvPr id="1337375" name="Line 31"/>
            <p:cNvSpPr>
              <a:spLocks noChangeShapeType="1"/>
            </p:cNvSpPr>
            <p:nvPr/>
          </p:nvSpPr>
          <p:spPr bwMode="auto">
            <a:xfrm flipH="1">
              <a:off x="4176" y="1920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2311401" y="5129215"/>
            <a:ext cx="641351" cy="1103312"/>
            <a:chOff x="1488" y="3072"/>
            <a:chExt cx="404" cy="695"/>
          </a:xfrm>
        </p:grpSpPr>
        <p:sp>
          <p:nvSpPr>
            <p:cNvPr id="1337377" name="Rectangle 33"/>
            <p:cNvSpPr>
              <a:spLocks noChangeArrowheads="1"/>
            </p:cNvSpPr>
            <p:nvPr/>
          </p:nvSpPr>
          <p:spPr bwMode="auto">
            <a:xfrm>
              <a:off x="1488" y="3312"/>
              <a:ext cx="404" cy="455"/>
            </a:xfrm>
            <a:prstGeom prst="rect">
              <a:avLst/>
            </a:prstGeom>
            <a:solidFill>
              <a:srgbClr val="00FFFF"/>
            </a:solidFill>
            <a:ln w="57150">
              <a:solidFill>
                <a:srgbClr val="AB011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761836"/>
              <a:r>
                <a:rPr lang="en-US" altLang="de-DE" sz="1800" b="0" u="none" dirty="0" smtClean="0">
                  <a:solidFill>
                    <a:srgbClr val="0238C0"/>
                  </a:solidFill>
                  <a:cs typeface="Times New Roman (Arabic)" charset="-78"/>
                </a:rPr>
                <a:t>2 </a:t>
              </a:r>
              <a:r>
                <a:rPr lang="en-US" altLang="de-DE" sz="1800" u="none" baseline="30000" dirty="0" smtClean="0">
                  <a:solidFill>
                    <a:srgbClr val="FC0128"/>
                  </a:solidFill>
                  <a:cs typeface="Times New Roman (Arabic)" charset="-78"/>
                </a:rPr>
                <a:t>9.5</a:t>
              </a:r>
              <a:endParaRPr lang="en-US" altLang="de-DE" sz="1800" u="none" baseline="30000" dirty="0">
                <a:solidFill>
                  <a:srgbClr val="FC0128"/>
                </a:solidFill>
                <a:cs typeface="Times New Roman (Arabic)" charset="-78"/>
              </a:endParaRPr>
            </a:p>
          </p:txBody>
        </p:sp>
        <p:sp>
          <p:nvSpPr>
            <p:cNvPr id="1337378" name="Line 34"/>
            <p:cNvSpPr>
              <a:spLocks noChangeShapeType="1"/>
            </p:cNvSpPr>
            <p:nvPr/>
          </p:nvSpPr>
          <p:spPr bwMode="auto">
            <a:xfrm>
              <a:off x="1680" y="3072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6704013" y="3375025"/>
            <a:ext cx="2362200" cy="1779590"/>
            <a:chOff x="4224" y="1968"/>
            <a:chExt cx="1488" cy="1120"/>
          </a:xfrm>
        </p:grpSpPr>
        <p:sp>
          <p:nvSpPr>
            <p:cNvPr id="1337380" name="Text Box 36"/>
            <p:cNvSpPr txBox="1">
              <a:spLocks noChangeArrowheads="1"/>
            </p:cNvSpPr>
            <p:nvPr/>
          </p:nvSpPr>
          <p:spPr bwMode="auto">
            <a:xfrm>
              <a:off x="4224" y="2704"/>
              <a:ext cx="1023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761836">
                <a:lnSpc>
                  <a:spcPct val="70000"/>
                </a:lnSpc>
              </a:pPr>
              <a:r>
                <a:rPr lang="en-US" altLang="de-DE" sz="4800" b="0" u="none">
                  <a:solidFill>
                    <a:srgbClr val="0238C0"/>
                  </a:solidFill>
                  <a:cs typeface="Times New Roman (Arabic)" charset="-78"/>
                </a:rPr>
                <a:t>(      )</a:t>
              </a:r>
            </a:p>
          </p:txBody>
        </p:sp>
        <p:sp>
          <p:nvSpPr>
            <p:cNvPr id="1337381" name="Line 37"/>
            <p:cNvSpPr>
              <a:spLocks noChangeShapeType="1"/>
            </p:cNvSpPr>
            <p:nvPr/>
          </p:nvSpPr>
          <p:spPr bwMode="auto">
            <a:xfrm flipH="1">
              <a:off x="5280" y="1968"/>
              <a:ext cx="432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337382" name="Text Box 38"/>
            <p:cNvSpPr txBox="1">
              <a:spLocks noChangeArrowheads="1"/>
            </p:cNvSpPr>
            <p:nvPr/>
          </p:nvSpPr>
          <p:spPr bwMode="auto">
            <a:xfrm>
              <a:off x="5083" y="2623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1836"/>
              <a:r>
                <a:rPr lang="en-US" altLang="de-DE" sz="1600" u="none" dirty="0" smtClean="0">
                  <a:solidFill>
                    <a:srgbClr val="FC0128"/>
                  </a:solidFill>
                  <a:cs typeface="Times New Roman (Arabic)" charset="-78"/>
                </a:rPr>
                <a:t>9</a:t>
              </a:r>
              <a:endParaRPr lang="en-US" altLang="de-DE" sz="1600" b="0" u="none" dirty="0">
                <a:solidFill>
                  <a:srgbClr val="FC0128"/>
                </a:solidFill>
                <a:cs typeface="Times New Roman (Arabic)" charset="-78"/>
              </a:endParaRPr>
            </a:p>
          </p:txBody>
        </p:sp>
      </p:grpSp>
      <p:grpSp>
        <p:nvGrpSpPr>
          <p:cNvPr id="11" name="Group 39"/>
          <p:cNvGrpSpPr>
            <a:grpSpLocks/>
          </p:cNvGrpSpPr>
          <p:nvPr/>
        </p:nvGrpSpPr>
        <p:grpSpPr bwMode="auto">
          <a:xfrm>
            <a:off x="1828802" y="3467100"/>
            <a:ext cx="1670050" cy="1746255"/>
            <a:chOff x="1152" y="2016"/>
            <a:chExt cx="1052" cy="1099"/>
          </a:xfrm>
        </p:grpSpPr>
        <p:sp>
          <p:nvSpPr>
            <p:cNvPr id="1337384" name="Line 40"/>
            <p:cNvSpPr>
              <a:spLocks noChangeShapeType="1"/>
            </p:cNvSpPr>
            <p:nvPr/>
          </p:nvSpPr>
          <p:spPr bwMode="auto">
            <a:xfrm>
              <a:off x="1344" y="2016"/>
              <a:ext cx="720" cy="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grpSp>
          <p:nvGrpSpPr>
            <p:cNvPr id="12" name="Group 41"/>
            <p:cNvGrpSpPr>
              <a:grpSpLocks/>
            </p:cNvGrpSpPr>
            <p:nvPr/>
          </p:nvGrpSpPr>
          <p:grpSpPr bwMode="auto">
            <a:xfrm>
              <a:off x="1152" y="2560"/>
              <a:ext cx="1052" cy="555"/>
              <a:chOff x="1152" y="2560"/>
              <a:chExt cx="1052" cy="555"/>
            </a:xfrm>
          </p:grpSpPr>
          <p:sp>
            <p:nvSpPr>
              <p:cNvPr id="1337386" name="Text Box 42"/>
              <p:cNvSpPr txBox="1">
                <a:spLocks noChangeArrowheads="1"/>
              </p:cNvSpPr>
              <p:nvPr/>
            </p:nvSpPr>
            <p:spPr bwMode="auto">
              <a:xfrm>
                <a:off x="1152" y="2592"/>
                <a:ext cx="1023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defTabSz="761836"/>
                <a:r>
                  <a:rPr lang="en-US" altLang="de-DE" sz="4800" b="0" u="none">
                    <a:solidFill>
                      <a:srgbClr val="0238C0"/>
                    </a:solidFill>
                    <a:cs typeface="Times New Roman (Arabic)" charset="-78"/>
                  </a:rPr>
                  <a:t>(      )</a:t>
                </a:r>
              </a:p>
            </p:txBody>
          </p:sp>
          <p:sp>
            <p:nvSpPr>
              <p:cNvPr id="1337387" name="Text Box 43"/>
              <p:cNvSpPr txBox="1">
                <a:spLocks noChangeArrowheads="1"/>
              </p:cNvSpPr>
              <p:nvPr/>
            </p:nvSpPr>
            <p:spPr bwMode="auto">
              <a:xfrm>
                <a:off x="2007" y="2560"/>
                <a:ext cx="197" cy="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defTabSz="761836"/>
                <a:r>
                  <a:rPr lang="en-US" altLang="de-DE" sz="1800" u="none" dirty="0" smtClean="0">
                    <a:solidFill>
                      <a:srgbClr val="FC0128"/>
                    </a:solidFill>
                    <a:cs typeface="Times New Roman (Arabic)" charset="-78"/>
                  </a:rPr>
                  <a:t>5</a:t>
                </a:r>
                <a:endParaRPr lang="en-US" altLang="de-DE" sz="1800" u="none" dirty="0">
                  <a:solidFill>
                    <a:srgbClr val="FC0128"/>
                  </a:solidFill>
                  <a:cs typeface="Times New Roman (Arabic)" charset="-78"/>
                </a:endParaRPr>
              </a:p>
            </p:txBody>
          </p:sp>
        </p:grpSp>
      </p:grpSp>
      <p:grpSp>
        <p:nvGrpSpPr>
          <p:cNvPr id="13" name="Group 44"/>
          <p:cNvGrpSpPr>
            <a:grpSpLocks/>
          </p:cNvGrpSpPr>
          <p:nvPr/>
        </p:nvGrpSpPr>
        <p:grpSpPr bwMode="auto">
          <a:xfrm>
            <a:off x="4267200" y="3910013"/>
            <a:ext cx="3611563" cy="1122362"/>
            <a:chOff x="2688" y="2304"/>
            <a:chExt cx="2276" cy="707"/>
          </a:xfrm>
        </p:grpSpPr>
        <p:sp>
          <p:nvSpPr>
            <p:cNvPr id="1337389" name="Line 45"/>
            <p:cNvSpPr>
              <a:spLocks noChangeShapeType="1"/>
            </p:cNvSpPr>
            <p:nvPr/>
          </p:nvSpPr>
          <p:spPr bwMode="auto">
            <a:xfrm>
              <a:off x="2688" y="2304"/>
              <a:ext cx="1824" cy="6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337390" name="Rectangle 46"/>
            <p:cNvSpPr>
              <a:spLocks noChangeArrowheads="1"/>
            </p:cNvSpPr>
            <p:nvPr/>
          </p:nvSpPr>
          <p:spPr bwMode="auto">
            <a:xfrm>
              <a:off x="4560" y="2784"/>
              <a:ext cx="404" cy="227"/>
            </a:xfrm>
            <a:prstGeom prst="rect">
              <a:avLst/>
            </a:prstGeom>
            <a:solidFill>
              <a:srgbClr val="00FFFF"/>
            </a:solidFill>
            <a:ln w="57150">
              <a:solidFill>
                <a:srgbClr val="AB011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761836"/>
              <a:r>
                <a:rPr lang="en-US" altLang="de-DE" sz="1800" b="0" u="none" dirty="0" smtClean="0">
                  <a:solidFill>
                    <a:srgbClr val="0238C0"/>
                  </a:solidFill>
                  <a:cs typeface="Times New Roman (Arabic)" charset="-78"/>
                </a:rPr>
                <a:t>2</a:t>
              </a:r>
              <a:r>
                <a:rPr lang="en-US" altLang="de-DE" sz="1800" u="none" baseline="30000" dirty="0" smtClean="0">
                  <a:solidFill>
                    <a:srgbClr val="FC0128"/>
                  </a:solidFill>
                  <a:cs typeface="Times New Roman (Arabic)" charset="-78"/>
                </a:rPr>
                <a:t>5</a:t>
              </a:r>
              <a:endParaRPr lang="en-US" altLang="de-DE" sz="1800" u="none" baseline="30000" dirty="0">
                <a:solidFill>
                  <a:srgbClr val="FC0128"/>
                </a:solidFill>
                <a:cs typeface="Times New Roman (Arabic)" charset="-78"/>
              </a:endParaRPr>
            </a:p>
          </p:txBody>
        </p:sp>
        <p:sp>
          <p:nvSpPr>
            <p:cNvPr id="1337391" name="Text Box 47"/>
            <p:cNvSpPr txBox="1">
              <a:spLocks noChangeArrowheads="1"/>
            </p:cNvSpPr>
            <p:nvPr/>
          </p:nvSpPr>
          <p:spPr bwMode="auto">
            <a:xfrm>
              <a:off x="4323" y="2430"/>
              <a:ext cx="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1836"/>
              <a:r>
                <a:rPr lang="en-US" altLang="de-DE" u="none" dirty="0" smtClean="0">
                  <a:solidFill>
                    <a:srgbClr val="0347F1"/>
                  </a:solidFill>
                  <a:cs typeface="Times New Roman (Arabic)" charset="-78"/>
                </a:rPr>
                <a:t>10</a:t>
              </a:r>
              <a:endParaRPr lang="en-US" altLang="de-DE" u="none" dirty="0">
                <a:solidFill>
                  <a:srgbClr val="0347F1"/>
                </a:solidFill>
                <a:cs typeface="Times New Roman (Arabic)" charset="-78"/>
              </a:endParaRPr>
            </a:p>
          </p:txBody>
        </p:sp>
        <p:sp>
          <p:nvSpPr>
            <p:cNvPr id="1337392" name="Line 48"/>
            <p:cNvSpPr>
              <a:spLocks noChangeShapeType="1"/>
            </p:cNvSpPr>
            <p:nvPr/>
          </p:nvSpPr>
          <p:spPr bwMode="auto">
            <a:xfrm>
              <a:off x="4464" y="2592"/>
              <a:ext cx="144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Group 49"/>
          <p:cNvGrpSpPr>
            <a:grpSpLocks/>
          </p:cNvGrpSpPr>
          <p:nvPr/>
        </p:nvGrpSpPr>
        <p:grpSpPr bwMode="auto">
          <a:xfrm>
            <a:off x="1981200" y="3910013"/>
            <a:ext cx="3884613" cy="1122362"/>
            <a:chOff x="1248" y="2304"/>
            <a:chExt cx="2448" cy="707"/>
          </a:xfrm>
        </p:grpSpPr>
        <p:sp>
          <p:nvSpPr>
            <p:cNvPr id="1337394" name="Line 50"/>
            <p:cNvSpPr>
              <a:spLocks noChangeShapeType="1"/>
            </p:cNvSpPr>
            <p:nvPr/>
          </p:nvSpPr>
          <p:spPr bwMode="auto">
            <a:xfrm flipH="1">
              <a:off x="1872" y="2304"/>
              <a:ext cx="1824" cy="67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337395" name="Rectangle 51"/>
            <p:cNvSpPr>
              <a:spLocks noChangeArrowheads="1"/>
            </p:cNvSpPr>
            <p:nvPr/>
          </p:nvSpPr>
          <p:spPr bwMode="auto">
            <a:xfrm>
              <a:off x="1440" y="2784"/>
              <a:ext cx="404" cy="227"/>
            </a:xfrm>
            <a:prstGeom prst="rect">
              <a:avLst/>
            </a:prstGeom>
            <a:solidFill>
              <a:srgbClr val="00FFFF"/>
            </a:solidFill>
            <a:ln w="57150">
              <a:solidFill>
                <a:srgbClr val="AB011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761836"/>
              <a:r>
                <a:rPr lang="en-US" altLang="de-DE" sz="1800" b="0" u="none" dirty="0" smtClean="0">
                  <a:solidFill>
                    <a:srgbClr val="0238C0"/>
                  </a:solidFill>
                  <a:cs typeface="Times New Roman (Arabic)" charset="-78"/>
                </a:rPr>
                <a:t>2</a:t>
              </a:r>
              <a:r>
                <a:rPr lang="en-US" altLang="de-DE" sz="1800" u="none" baseline="30000" dirty="0" smtClean="0">
                  <a:solidFill>
                    <a:srgbClr val="FC0128"/>
                  </a:solidFill>
                  <a:cs typeface="Times New Roman (Arabic)" charset="-78"/>
                </a:rPr>
                <a:t>9</a:t>
              </a:r>
              <a:endParaRPr lang="en-US" altLang="de-DE" sz="1800" u="none" baseline="30000" dirty="0">
                <a:solidFill>
                  <a:srgbClr val="FC0128"/>
                </a:solidFill>
                <a:cs typeface="Times New Roman (Arabic)" charset="-78"/>
              </a:endParaRPr>
            </a:p>
          </p:txBody>
        </p:sp>
        <p:sp>
          <p:nvSpPr>
            <p:cNvPr id="1337396" name="Text Box 52"/>
            <p:cNvSpPr txBox="1">
              <a:spLocks noChangeArrowheads="1"/>
            </p:cNvSpPr>
            <p:nvPr/>
          </p:nvSpPr>
          <p:spPr bwMode="auto">
            <a:xfrm>
              <a:off x="1248" y="2448"/>
              <a:ext cx="2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1836"/>
              <a:r>
                <a:rPr lang="en-US" altLang="de-DE" u="none" dirty="0" smtClean="0">
                  <a:solidFill>
                    <a:srgbClr val="0347F1"/>
                  </a:solidFill>
                  <a:cs typeface="Times New Roman (Arabic)" charset="-78"/>
                </a:rPr>
                <a:t>6</a:t>
              </a:r>
              <a:endParaRPr lang="en-US" altLang="de-DE" u="none" dirty="0">
                <a:solidFill>
                  <a:srgbClr val="0347F1"/>
                </a:solidFill>
                <a:cs typeface="Times New Roman (Arabic)" charset="-78"/>
              </a:endParaRPr>
            </a:p>
          </p:txBody>
        </p:sp>
        <p:sp>
          <p:nvSpPr>
            <p:cNvPr id="1337397" name="Line 53"/>
            <p:cNvSpPr>
              <a:spLocks noChangeShapeType="1"/>
            </p:cNvSpPr>
            <p:nvPr/>
          </p:nvSpPr>
          <p:spPr bwMode="auto">
            <a:xfrm flipH="1" flipV="1">
              <a:off x="1344" y="2640"/>
              <a:ext cx="96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327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7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7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7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7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33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133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S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S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7361" grpId="0" autoUpdateAnimBg="0"/>
      <p:bldP spid="1337362" grpId="0" autoUpdateAnimBg="0"/>
      <p:bldP spid="1337363" grpId="0" animBg="1" autoUpdateAnimBg="0"/>
      <p:bldP spid="1337364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83" name="Text Box 3"/>
          <p:cNvSpPr txBox="1">
            <a:spLocks noChangeArrowheads="1"/>
          </p:cNvSpPr>
          <p:nvPr/>
        </p:nvSpPr>
        <p:spPr bwMode="auto">
          <a:xfrm>
            <a:off x="566737" y="159341"/>
            <a:ext cx="92265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762000">
              <a:defRPr/>
            </a:pPr>
            <a:r>
              <a:rPr lang="en-US" sz="3600" u="none" dirty="0">
                <a:latin typeface="Arial Narrow" pitchFamily="34" charset="0"/>
              </a:rPr>
              <a:t>Conventional </a:t>
            </a:r>
            <a:r>
              <a:rPr lang="en-US" sz="3600" u="none" dirty="0" err="1">
                <a:latin typeface="Arial Narrow" pitchFamily="34" charset="0"/>
              </a:rPr>
              <a:t>Diffie</a:t>
            </a:r>
            <a:r>
              <a:rPr lang="en-US" sz="3600" u="none" dirty="0">
                <a:latin typeface="Arial Narrow" pitchFamily="34" charset="0"/>
              </a:rPr>
              <a:t>-Hellman </a:t>
            </a:r>
          </a:p>
          <a:p>
            <a:pPr algn="ctr" defTabSz="762000">
              <a:defRPr/>
            </a:pPr>
            <a:r>
              <a:rPr lang="en-US" sz="3600" u="none" dirty="0">
                <a:latin typeface="Arial Narrow" pitchFamily="34" charset="0"/>
              </a:rPr>
              <a:t>Public Key Distribution System</a:t>
            </a:r>
            <a:r>
              <a:rPr lang="en-US" sz="3200" u="none" dirty="0">
                <a:latin typeface="Arial Narrow" pitchFamily="34" charset="0"/>
              </a:rPr>
              <a:t> 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6552926" y="4280521"/>
            <a:ext cx="662262" cy="393079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108075" y="1992313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2400"/>
              <a:t>User A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7634288" y="1973263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2400" dirty="0"/>
              <a:t>User B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879475" y="2401888"/>
            <a:ext cx="243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AU" sz="1800" b="0" u="none" dirty="0" err="1">
                <a:solidFill>
                  <a:schemeClr val="hlink"/>
                </a:solidFill>
              </a:rPr>
              <a:t>x</a:t>
            </a:r>
            <a:r>
              <a:rPr lang="en-AU" sz="1800" u="none" baseline="-25000" dirty="0" err="1">
                <a:solidFill>
                  <a:schemeClr val="hlink"/>
                </a:solidFill>
              </a:rPr>
              <a:t>a</a:t>
            </a:r>
            <a:r>
              <a:rPr lang="en-AU" sz="1800" b="0" u="none" dirty="0"/>
              <a:t> =  secret key of A</a:t>
            </a: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5013245" y="3168002"/>
            <a:ext cx="911623" cy="650854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V="1">
            <a:off x="2365759" y="4270344"/>
            <a:ext cx="609398" cy="37785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V="1">
            <a:off x="3744615" y="3190290"/>
            <a:ext cx="855363" cy="685154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3470275" y="1992313"/>
            <a:ext cx="3503613" cy="1143000"/>
          </a:xfrm>
          <a:prstGeom prst="rect">
            <a:avLst/>
          </a:prstGeom>
          <a:solidFill>
            <a:srgbClr val="99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3600450" y="2019300"/>
            <a:ext cx="301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800" b="0" u="none">
                <a:sym typeface="Symbol" pitchFamily="18" charset="2"/>
              </a:rPr>
              <a:t> primitive element in GF(p)</a:t>
            </a:r>
            <a:endParaRPr lang="en-US" sz="1800" b="0" u="none"/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3622675" y="2311400"/>
            <a:ext cx="2894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800" b="0" u="none" dirty="0" err="1">
                <a:solidFill>
                  <a:srgbClr val="023DD0"/>
                </a:solidFill>
              </a:rPr>
              <a:t>y</a:t>
            </a:r>
            <a:r>
              <a:rPr lang="en-AU" sz="1800" u="none" baseline="-25000" dirty="0" err="1">
                <a:solidFill>
                  <a:srgbClr val="023DD0"/>
                </a:solidFill>
              </a:rPr>
              <a:t>a</a:t>
            </a:r>
            <a:r>
              <a:rPr lang="en-AU" sz="1800" b="0" u="none" dirty="0">
                <a:solidFill>
                  <a:srgbClr val="023DD0"/>
                </a:solidFill>
              </a:rPr>
              <a:t> = </a:t>
            </a:r>
            <a:r>
              <a:rPr lang="en-US" sz="1800" i="1" u="none" dirty="0">
                <a:solidFill>
                  <a:srgbClr val="023DD0"/>
                </a:solidFill>
                <a:sym typeface="Symbol" pitchFamily="18" charset="2"/>
              </a:rPr>
              <a:t></a:t>
            </a:r>
            <a:r>
              <a:rPr lang="en-AU" sz="1800" b="0" u="none" dirty="0">
                <a:solidFill>
                  <a:srgbClr val="023DD0"/>
                </a:solidFill>
              </a:rPr>
              <a:t> </a:t>
            </a:r>
            <a:r>
              <a:rPr lang="en-AU" sz="1800" u="none" baseline="30000" dirty="0" err="1">
                <a:solidFill>
                  <a:schemeClr val="hlink"/>
                </a:solidFill>
              </a:rPr>
              <a:t>Xa</a:t>
            </a:r>
            <a:r>
              <a:rPr lang="en-US" sz="1800" b="0" u="none" dirty="0"/>
              <a:t>   public key of A                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622675" y="2692400"/>
            <a:ext cx="311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800" b="0" u="none" dirty="0" err="1">
                <a:solidFill>
                  <a:srgbClr val="023DD0"/>
                </a:solidFill>
              </a:rPr>
              <a:t>y</a:t>
            </a:r>
            <a:r>
              <a:rPr lang="en-AU" sz="1800" u="none" baseline="-25000" dirty="0" err="1">
                <a:solidFill>
                  <a:srgbClr val="023DD0"/>
                </a:solidFill>
              </a:rPr>
              <a:t>b</a:t>
            </a:r>
            <a:r>
              <a:rPr lang="en-AU" sz="1800" b="0" u="none" dirty="0">
                <a:solidFill>
                  <a:srgbClr val="023DD0"/>
                </a:solidFill>
              </a:rPr>
              <a:t> = </a:t>
            </a:r>
            <a:r>
              <a:rPr lang="en-US" sz="1800" i="1" u="none" dirty="0">
                <a:solidFill>
                  <a:srgbClr val="023DD0"/>
                </a:solidFill>
                <a:sym typeface="Symbol" pitchFamily="18" charset="2"/>
              </a:rPr>
              <a:t></a:t>
            </a:r>
            <a:r>
              <a:rPr lang="en-AU" sz="1800" b="0" u="none" dirty="0">
                <a:solidFill>
                  <a:srgbClr val="023DD0"/>
                </a:solidFill>
              </a:rPr>
              <a:t> </a:t>
            </a:r>
            <a:r>
              <a:rPr lang="en-AU" sz="1800" u="none" baseline="30000" dirty="0">
                <a:solidFill>
                  <a:schemeClr val="hlink"/>
                </a:solidFill>
              </a:rPr>
              <a:t>Xb</a:t>
            </a:r>
            <a:r>
              <a:rPr lang="en-US" sz="1800" b="0" u="none" dirty="0"/>
              <a:t>   public key of B                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7202488" y="2449513"/>
            <a:ext cx="243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AU" sz="1800" b="0" u="none" dirty="0" err="1">
                <a:solidFill>
                  <a:schemeClr val="hlink"/>
                </a:solidFill>
              </a:rPr>
              <a:t>x</a:t>
            </a:r>
            <a:r>
              <a:rPr lang="en-AU" sz="1800" u="none" baseline="-25000" dirty="0" err="1">
                <a:solidFill>
                  <a:schemeClr val="hlink"/>
                </a:solidFill>
              </a:rPr>
              <a:t>b</a:t>
            </a:r>
            <a:r>
              <a:rPr lang="en-AU" sz="1800" b="0" u="none" dirty="0"/>
              <a:t> =  secret key of B</a:t>
            </a:r>
          </a:p>
        </p:txBody>
      </p: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2975157" y="3870235"/>
            <a:ext cx="4411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u="none" dirty="0">
                <a:solidFill>
                  <a:schemeClr val="tx2"/>
                </a:solidFill>
              </a:rPr>
              <a:t>B,</a:t>
            </a:r>
            <a:endParaRPr lang="en-US" sz="1600" u="none" dirty="0"/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4189413" y="1701800"/>
            <a:ext cx="164941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de-DE" sz="1600" u="none"/>
              <a:t>Open Directory</a:t>
            </a:r>
          </a:p>
        </p:txBody>
      </p:sp>
      <p:sp>
        <p:nvSpPr>
          <p:cNvPr id="2" name="Freihandform 1"/>
          <p:cNvSpPr/>
          <p:nvPr/>
        </p:nvSpPr>
        <p:spPr bwMode="auto">
          <a:xfrm>
            <a:off x="1368351" y="5905598"/>
            <a:ext cx="6030517" cy="282096"/>
          </a:xfrm>
          <a:custGeom>
            <a:avLst/>
            <a:gdLst>
              <a:gd name="connsiteX0" fmla="*/ 0 w 5361709"/>
              <a:gd name="connsiteY0" fmla="*/ 180109 h 598474"/>
              <a:gd name="connsiteX1" fmla="*/ 3311236 w 5361709"/>
              <a:gd name="connsiteY1" fmla="*/ 595746 h 598474"/>
              <a:gd name="connsiteX2" fmla="*/ 5361709 w 5361709"/>
              <a:gd name="connsiteY2" fmla="*/ 0 h 59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1709" h="598474">
                <a:moveTo>
                  <a:pt x="0" y="180109"/>
                </a:moveTo>
                <a:cubicBezTo>
                  <a:pt x="1208809" y="402936"/>
                  <a:pt x="2417618" y="625764"/>
                  <a:pt x="3311236" y="595746"/>
                </a:cubicBezTo>
                <a:cubicBezTo>
                  <a:pt x="4204854" y="565728"/>
                  <a:pt x="4783281" y="282864"/>
                  <a:pt x="5361709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Text Box 7"/>
          <p:cNvSpPr txBox="1">
            <a:spLocks noChangeArrowheads="1"/>
          </p:cNvSpPr>
          <p:nvPr/>
        </p:nvSpPr>
        <p:spPr bwMode="auto">
          <a:xfrm>
            <a:off x="3632018" y="5807089"/>
            <a:ext cx="24240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600" u="none" dirty="0"/>
              <a:t>Shared Secret: Z</a:t>
            </a:r>
            <a:r>
              <a:rPr lang="en-US" sz="1600" u="none" baseline="-25000" dirty="0"/>
              <a:t>AB</a:t>
            </a:r>
            <a:r>
              <a:rPr lang="en-US" sz="1600" u="none" dirty="0"/>
              <a:t>=</a:t>
            </a:r>
            <a:r>
              <a:rPr lang="en-US" sz="1600" u="none" dirty="0">
                <a:solidFill>
                  <a:srgbClr val="023DD0"/>
                </a:solidFill>
                <a:latin typeface="Times New Roman" pitchFamily="18" charset="0"/>
                <a:sym typeface="Symbol" pitchFamily="18" charset="2"/>
              </a:rPr>
              <a:t>  </a:t>
            </a:r>
            <a:r>
              <a:rPr lang="en-US" sz="1600" u="none" dirty="0"/>
              <a:t> </a:t>
            </a:r>
            <a:endParaRPr lang="en-US" sz="1600" u="none" baseline="-25000" dirty="0"/>
          </a:p>
        </p:txBody>
      </p:sp>
      <p:sp>
        <p:nvSpPr>
          <p:cNvPr id="47" name="Rectangle 15"/>
          <p:cNvSpPr>
            <a:spLocks noChangeArrowheads="1"/>
          </p:cNvSpPr>
          <p:nvPr/>
        </p:nvSpPr>
        <p:spPr bwMode="auto">
          <a:xfrm>
            <a:off x="5781140" y="5637812"/>
            <a:ext cx="6511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sz="1600" u="none" dirty="0" err="1">
                <a:solidFill>
                  <a:schemeClr val="hlink"/>
                </a:solidFill>
              </a:rPr>
              <a:t>x</a:t>
            </a:r>
            <a:r>
              <a:rPr lang="en-AU" sz="1600" u="none" baseline="-25000" dirty="0" err="1">
                <a:solidFill>
                  <a:schemeClr val="hlink"/>
                </a:solidFill>
              </a:rPr>
              <a:t>a</a:t>
            </a:r>
            <a:r>
              <a:rPr lang="en-AU" sz="1600" u="none" dirty="0">
                <a:solidFill>
                  <a:schemeClr val="hlink"/>
                </a:solidFill>
              </a:rPr>
              <a:t> </a:t>
            </a:r>
            <a:r>
              <a:rPr lang="en-AU" sz="1600" u="none" dirty="0" err="1">
                <a:solidFill>
                  <a:schemeClr val="hlink"/>
                </a:solidFill>
              </a:rPr>
              <a:t>x</a:t>
            </a:r>
            <a:r>
              <a:rPr lang="en-AU" sz="1600" u="none" baseline="-25000" dirty="0" err="1">
                <a:solidFill>
                  <a:schemeClr val="hlink"/>
                </a:solidFill>
              </a:rPr>
              <a:t>b</a:t>
            </a:r>
            <a:endParaRPr lang="en-US" sz="1800" u="none" baseline="-25000" dirty="0">
              <a:solidFill>
                <a:srgbClr val="023DD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6217451" y="3746847"/>
            <a:ext cx="407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b="0" u="none" dirty="0" err="1">
                <a:solidFill>
                  <a:srgbClr val="023DD0"/>
                </a:solidFill>
              </a:rPr>
              <a:t>y</a:t>
            </a:r>
            <a:r>
              <a:rPr lang="en-AU" u="none" baseline="-25000" dirty="0" err="1">
                <a:solidFill>
                  <a:srgbClr val="023DD0"/>
                </a:solidFill>
              </a:rPr>
              <a:t>a</a:t>
            </a:r>
            <a:endParaRPr lang="en-US" dirty="0"/>
          </a:p>
        </p:txBody>
      </p:sp>
      <p:sp>
        <p:nvSpPr>
          <p:cNvPr id="54" name="Rechteck 53"/>
          <p:cNvSpPr/>
          <p:nvPr/>
        </p:nvSpPr>
        <p:spPr>
          <a:xfrm>
            <a:off x="3396708" y="3812283"/>
            <a:ext cx="407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b="0" u="none" dirty="0" err="1">
                <a:solidFill>
                  <a:srgbClr val="023DD0"/>
                </a:solidFill>
              </a:rPr>
              <a:t>y</a:t>
            </a:r>
            <a:r>
              <a:rPr lang="en-AU" b="0" u="none" baseline="-25000" dirty="0" err="1">
                <a:solidFill>
                  <a:srgbClr val="023DD0"/>
                </a:solidFill>
              </a:rPr>
              <a:t>b</a:t>
            </a:r>
            <a:endParaRPr lang="en-US" baseline="-25000" dirty="0"/>
          </a:p>
        </p:txBody>
      </p:sp>
      <p:sp>
        <p:nvSpPr>
          <p:cNvPr id="58" name="Rectangle 42"/>
          <p:cNvSpPr>
            <a:spLocks noChangeArrowheads="1"/>
          </p:cNvSpPr>
          <p:nvPr/>
        </p:nvSpPr>
        <p:spPr bwMode="auto">
          <a:xfrm>
            <a:off x="5776304" y="3808403"/>
            <a:ext cx="4411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u="none" dirty="0">
                <a:solidFill>
                  <a:schemeClr val="tx2"/>
                </a:solidFill>
              </a:rPr>
              <a:t>A,</a:t>
            </a:r>
            <a:endParaRPr lang="en-US" sz="1600" u="non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346075" y="2818845"/>
            <a:ext cx="2102396" cy="3148309"/>
            <a:chOff x="346075" y="2818845"/>
            <a:chExt cx="2102396" cy="3148309"/>
          </a:xfrm>
        </p:grpSpPr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1538432" y="5041900"/>
              <a:ext cx="0" cy="3048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48" name="Rectangle 15"/>
            <p:cNvSpPr>
              <a:spLocks noChangeArrowheads="1"/>
            </p:cNvSpPr>
            <p:nvPr/>
          </p:nvSpPr>
          <p:spPr bwMode="auto">
            <a:xfrm>
              <a:off x="1797331" y="5473284"/>
              <a:ext cx="65114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AU" sz="1600" u="none" dirty="0" err="1">
                  <a:solidFill>
                    <a:schemeClr val="hlink"/>
                  </a:solidFill>
                </a:rPr>
                <a:t>x</a:t>
              </a:r>
              <a:r>
                <a:rPr lang="en-AU" sz="1600" u="none" baseline="-25000" dirty="0" err="1">
                  <a:solidFill>
                    <a:schemeClr val="hlink"/>
                  </a:solidFill>
                </a:rPr>
                <a:t>a</a:t>
              </a:r>
              <a:r>
                <a:rPr lang="en-AU" sz="1600" u="none" dirty="0">
                  <a:solidFill>
                    <a:schemeClr val="hlink"/>
                  </a:solidFill>
                </a:rPr>
                <a:t> </a:t>
              </a:r>
              <a:r>
                <a:rPr lang="en-AU" sz="1600" u="none" dirty="0" err="1">
                  <a:solidFill>
                    <a:schemeClr val="hlink"/>
                  </a:solidFill>
                </a:rPr>
                <a:t>x</a:t>
              </a:r>
              <a:r>
                <a:rPr lang="en-AU" sz="1600" u="none" baseline="-25000" dirty="0" err="1">
                  <a:solidFill>
                    <a:schemeClr val="hlink"/>
                  </a:solidFill>
                </a:rPr>
                <a:t>b</a:t>
              </a:r>
              <a:endParaRPr lang="en-US" sz="1800" u="none" baseline="-25000" dirty="0">
                <a:solidFill>
                  <a:srgbClr val="023DD0"/>
                </a:solidFill>
              </a:endParaRPr>
            </a:p>
          </p:txBody>
        </p:sp>
        <p:sp>
          <p:nvSpPr>
            <p:cNvPr id="49" name="Rechteck 48"/>
            <p:cNvSpPr/>
            <p:nvPr/>
          </p:nvSpPr>
          <p:spPr>
            <a:xfrm>
              <a:off x="1633571" y="5567044"/>
              <a:ext cx="34657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u="none" dirty="0">
                  <a:solidFill>
                    <a:srgbClr val="023DD0"/>
                  </a:solidFill>
                  <a:latin typeface="Times New Roman" pitchFamily="18" charset="0"/>
                  <a:sym typeface="Symbol" pitchFamily="18" charset="2"/>
                </a:rPr>
                <a:t></a:t>
              </a:r>
              <a:endParaRPr lang="en-US" dirty="0"/>
            </a:p>
          </p:txBody>
        </p:sp>
        <p:sp>
          <p:nvSpPr>
            <p:cNvPr id="50" name="Text Box 40"/>
            <p:cNvSpPr txBox="1">
              <a:spLocks noChangeArrowheads="1"/>
            </p:cNvSpPr>
            <p:nvPr/>
          </p:nvSpPr>
          <p:spPr bwMode="auto">
            <a:xfrm>
              <a:off x="346075" y="5542488"/>
              <a:ext cx="8382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/>
              <a:r>
                <a:rPr lang="en-AU" sz="1800" b="0" u="none" dirty="0">
                  <a:solidFill>
                    <a:schemeClr val="tx2"/>
                  </a:solidFill>
                </a:rPr>
                <a:t>in </a:t>
              </a:r>
              <a:r>
                <a:rPr lang="en-AU" sz="1800" b="0" u="none" dirty="0" err="1">
                  <a:solidFill>
                    <a:schemeClr val="tx2"/>
                  </a:solidFill>
                </a:rPr>
                <a:t>Z</a:t>
              </a:r>
              <a:r>
                <a:rPr lang="en-AU" sz="1800" u="none" baseline="-25000" dirty="0" err="1">
                  <a:solidFill>
                    <a:schemeClr val="tx2"/>
                  </a:solidFill>
                </a:rPr>
                <a:t>p</a:t>
              </a:r>
              <a:endParaRPr lang="en-AU" sz="1800" u="none" baseline="-25000" dirty="0">
                <a:solidFill>
                  <a:schemeClr val="hlink"/>
                </a:solidFill>
              </a:endParaRPr>
            </a:p>
          </p:txBody>
        </p:sp>
        <p:sp>
          <p:nvSpPr>
            <p:cNvPr id="55" name="Rectangle 12"/>
            <p:cNvSpPr>
              <a:spLocks noChangeArrowheads="1"/>
            </p:cNvSpPr>
            <p:nvPr/>
          </p:nvSpPr>
          <p:spPr bwMode="auto">
            <a:xfrm>
              <a:off x="828675" y="4356100"/>
              <a:ext cx="1447800" cy="5842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6" name="Rectangle 13"/>
            <p:cNvSpPr>
              <a:spLocks noChangeArrowheads="1"/>
            </p:cNvSpPr>
            <p:nvPr/>
          </p:nvSpPr>
          <p:spPr bwMode="auto">
            <a:xfrm>
              <a:off x="1538702" y="4373563"/>
              <a:ext cx="37382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AU" sz="1600" u="none" dirty="0" err="1">
                  <a:solidFill>
                    <a:schemeClr val="hlink"/>
                  </a:solidFill>
                </a:rPr>
                <a:t>x</a:t>
              </a:r>
              <a:r>
                <a:rPr lang="en-AU" sz="1600" u="none" baseline="-25000" dirty="0" err="1">
                  <a:solidFill>
                    <a:schemeClr val="hlink"/>
                  </a:solidFill>
                </a:rPr>
                <a:t>a</a:t>
              </a:r>
              <a:endParaRPr lang="en-US" sz="1800" u="none" baseline="-25000" dirty="0">
                <a:solidFill>
                  <a:srgbClr val="023DD0"/>
                </a:solidFill>
              </a:endParaRPr>
            </a:p>
          </p:txBody>
        </p:sp>
        <p:sp>
          <p:nvSpPr>
            <p:cNvPr id="57" name="Text Box 14"/>
            <p:cNvSpPr txBox="1">
              <a:spLocks noChangeArrowheads="1"/>
            </p:cNvSpPr>
            <p:nvPr/>
          </p:nvSpPr>
          <p:spPr bwMode="auto">
            <a:xfrm>
              <a:off x="728824" y="4464844"/>
              <a:ext cx="14478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/>
              <a:r>
                <a:rPr lang="en-AU" sz="1800" b="0" u="none" dirty="0">
                  <a:solidFill>
                    <a:srgbClr val="023DD0"/>
                  </a:solidFill>
                </a:rPr>
                <a:t>[</a:t>
              </a:r>
              <a:r>
                <a:rPr lang="en-US" sz="1800" u="none" dirty="0" err="1">
                  <a:solidFill>
                    <a:srgbClr val="023DD0"/>
                  </a:solidFill>
                  <a:latin typeface="Times New Roman" pitchFamily="18" charset="0"/>
                  <a:sym typeface="Symbol" pitchFamily="18" charset="2"/>
                </a:rPr>
                <a:t>y</a:t>
              </a:r>
              <a:r>
                <a:rPr lang="en-US" sz="1800" u="none" baseline="-25000" dirty="0" err="1">
                  <a:solidFill>
                    <a:srgbClr val="023DD0"/>
                  </a:solidFill>
                  <a:latin typeface="Times New Roman" pitchFamily="18" charset="0"/>
                  <a:sym typeface="Symbol" pitchFamily="18" charset="2"/>
                </a:rPr>
                <a:t>b</a:t>
              </a:r>
              <a:r>
                <a:rPr lang="en-US" sz="1800" u="none" dirty="0">
                  <a:solidFill>
                    <a:srgbClr val="023DD0"/>
                  </a:solidFill>
                  <a:latin typeface="Times New Roman" pitchFamily="18" charset="0"/>
                  <a:sym typeface="Symbol" pitchFamily="18" charset="2"/>
                </a:rPr>
                <a:t> ]</a:t>
              </a:r>
              <a:endParaRPr lang="en-US" sz="1800" i="1" u="none" dirty="0">
                <a:solidFill>
                  <a:srgbClr val="023DD0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6" name="Rechteck 5"/>
            <p:cNvSpPr/>
            <p:nvPr/>
          </p:nvSpPr>
          <p:spPr>
            <a:xfrm>
              <a:off x="1070584" y="5578985"/>
              <a:ext cx="7393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u="none" dirty="0">
                  <a:solidFill>
                    <a:srgbClr val="000000"/>
                  </a:solidFill>
                </a:rPr>
                <a:t>Z</a:t>
              </a:r>
              <a:r>
                <a:rPr lang="en-US" sz="1800" u="none" baseline="-25000" dirty="0">
                  <a:solidFill>
                    <a:srgbClr val="000000"/>
                  </a:solidFill>
                </a:rPr>
                <a:t>AB</a:t>
              </a:r>
              <a:r>
                <a:rPr lang="en-US" sz="1800" u="none" dirty="0">
                  <a:solidFill>
                    <a:srgbClr val="000000"/>
                  </a:solidFill>
                </a:rPr>
                <a:t>=</a:t>
              </a:r>
              <a:r>
                <a:rPr lang="en-US" sz="1800" u="none" dirty="0">
                  <a:solidFill>
                    <a:srgbClr val="023DD0"/>
                  </a:solidFill>
                  <a:latin typeface="Times New Roman" pitchFamily="18" charset="0"/>
                  <a:sym typeface="Symbol" pitchFamily="18" charset="2"/>
                </a:rPr>
                <a:t> </a:t>
              </a:r>
              <a:endParaRPr lang="en-US" sz="1800" dirty="0"/>
            </a:p>
          </p:txBody>
        </p:sp>
        <p:cxnSp>
          <p:nvCxnSpPr>
            <p:cNvPr id="8" name="Gerade Verbindung mit Pfeil 7"/>
            <p:cNvCxnSpPr/>
            <p:nvPr/>
          </p:nvCxnSpPr>
          <p:spPr bwMode="auto">
            <a:xfrm>
              <a:off x="1070584" y="2818845"/>
              <a:ext cx="621691" cy="1542459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" name="Gruppieren 4"/>
          <p:cNvGrpSpPr/>
          <p:nvPr/>
        </p:nvGrpSpPr>
        <p:grpSpPr>
          <a:xfrm>
            <a:off x="7165516" y="2875756"/>
            <a:ext cx="2419712" cy="3103339"/>
            <a:chOff x="7165516" y="2875756"/>
            <a:chExt cx="2419712" cy="3103339"/>
          </a:xfrm>
        </p:grpSpPr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7265367" y="4381500"/>
              <a:ext cx="1447800" cy="5842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7892465" y="4361304"/>
              <a:ext cx="6379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762000"/>
              <a:r>
                <a:rPr lang="en-AU" sz="1600" u="none" dirty="0" err="1">
                  <a:solidFill>
                    <a:schemeClr val="hlink"/>
                  </a:solidFill>
                </a:rPr>
                <a:t>x</a:t>
              </a:r>
              <a:r>
                <a:rPr lang="en-AU" sz="1600" u="none" baseline="-25000" dirty="0" err="1">
                  <a:solidFill>
                    <a:schemeClr val="hlink"/>
                  </a:solidFill>
                </a:rPr>
                <a:t>b</a:t>
              </a:r>
              <a:endParaRPr lang="en-US" sz="1800" u="none" baseline="-25000" dirty="0">
                <a:solidFill>
                  <a:srgbClr val="023DD0"/>
                </a:solidFill>
              </a:endParaRPr>
            </a:p>
          </p:txBody>
        </p:sp>
        <p:sp>
          <p:nvSpPr>
            <p:cNvPr id="17422" name="Text Box 14"/>
            <p:cNvSpPr txBox="1">
              <a:spLocks noChangeArrowheads="1"/>
            </p:cNvSpPr>
            <p:nvPr/>
          </p:nvSpPr>
          <p:spPr bwMode="auto">
            <a:xfrm>
              <a:off x="7165516" y="4490244"/>
              <a:ext cx="14478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/>
              <a:r>
                <a:rPr lang="en-AU" sz="1800" b="0" u="none" dirty="0">
                  <a:solidFill>
                    <a:srgbClr val="023DD0"/>
                  </a:solidFill>
                </a:rPr>
                <a:t>[</a:t>
              </a:r>
              <a:r>
                <a:rPr lang="en-US" sz="1800" u="none" dirty="0" err="1">
                  <a:solidFill>
                    <a:srgbClr val="023DD0"/>
                  </a:solidFill>
                  <a:latin typeface="Times New Roman" pitchFamily="18" charset="0"/>
                  <a:sym typeface="Symbol" pitchFamily="18" charset="2"/>
                </a:rPr>
                <a:t>y</a:t>
              </a:r>
              <a:r>
                <a:rPr lang="en-US" sz="1800" u="none" baseline="-25000" dirty="0" err="1">
                  <a:solidFill>
                    <a:srgbClr val="023DD0"/>
                  </a:solidFill>
                  <a:latin typeface="Times New Roman" pitchFamily="18" charset="0"/>
                  <a:sym typeface="Symbol" pitchFamily="18" charset="2"/>
                </a:rPr>
                <a:t>a</a:t>
              </a:r>
              <a:r>
                <a:rPr lang="en-US" sz="1800" u="none" dirty="0">
                  <a:solidFill>
                    <a:srgbClr val="023DD0"/>
                  </a:solidFill>
                  <a:latin typeface="Times New Roman" pitchFamily="18" charset="0"/>
                  <a:sym typeface="Symbol" pitchFamily="18" charset="2"/>
                </a:rPr>
                <a:t> ]</a:t>
              </a:r>
              <a:endParaRPr lang="en-US" sz="1800" i="1" u="none" dirty="0">
                <a:solidFill>
                  <a:srgbClr val="023DD0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7993087" y="5041900"/>
              <a:ext cx="0" cy="3048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7448" name="Text Box 40"/>
            <p:cNvSpPr txBox="1">
              <a:spLocks noChangeArrowheads="1"/>
            </p:cNvSpPr>
            <p:nvPr/>
          </p:nvSpPr>
          <p:spPr bwMode="auto">
            <a:xfrm>
              <a:off x="8747028" y="5612383"/>
              <a:ext cx="8382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/>
              <a:r>
                <a:rPr lang="en-AU" sz="1800" b="0" u="none" dirty="0">
                  <a:solidFill>
                    <a:schemeClr val="tx2"/>
                  </a:solidFill>
                </a:rPr>
                <a:t>in </a:t>
              </a:r>
              <a:r>
                <a:rPr lang="en-AU" sz="1800" b="0" u="none" dirty="0" err="1">
                  <a:solidFill>
                    <a:schemeClr val="tx2"/>
                  </a:solidFill>
                </a:rPr>
                <a:t>Z</a:t>
              </a:r>
              <a:r>
                <a:rPr lang="en-AU" sz="1800" u="none" baseline="-25000" dirty="0" err="1">
                  <a:solidFill>
                    <a:schemeClr val="tx2"/>
                  </a:solidFill>
                </a:rPr>
                <a:t>p</a:t>
              </a:r>
              <a:endParaRPr lang="en-AU" sz="1800" u="none" baseline="-25000" dirty="0">
                <a:solidFill>
                  <a:schemeClr val="hlink"/>
                </a:solidFill>
              </a:endParaRPr>
            </a:p>
          </p:txBody>
        </p:sp>
        <p:cxnSp>
          <p:nvCxnSpPr>
            <p:cNvPr id="63" name="Gerade Verbindung mit Pfeil 62"/>
            <p:cNvCxnSpPr/>
            <p:nvPr/>
          </p:nvCxnSpPr>
          <p:spPr bwMode="auto">
            <a:xfrm>
              <a:off x="7333272" y="2875756"/>
              <a:ext cx="804501" cy="1461354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sp>
          <p:nvSpPr>
            <p:cNvPr id="65" name="Rectangle 15"/>
            <p:cNvSpPr>
              <a:spLocks noChangeArrowheads="1"/>
            </p:cNvSpPr>
            <p:nvPr/>
          </p:nvSpPr>
          <p:spPr bwMode="auto">
            <a:xfrm>
              <a:off x="8096118" y="5468428"/>
              <a:ext cx="65114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AU" sz="1600" u="none" dirty="0" err="1">
                  <a:solidFill>
                    <a:schemeClr val="hlink"/>
                  </a:solidFill>
                </a:rPr>
                <a:t>x</a:t>
              </a:r>
              <a:r>
                <a:rPr lang="en-AU" sz="1600" u="none" baseline="-25000" dirty="0" err="1">
                  <a:solidFill>
                    <a:schemeClr val="hlink"/>
                  </a:solidFill>
                </a:rPr>
                <a:t>a</a:t>
              </a:r>
              <a:r>
                <a:rPr lang="en-AU" sz="1600" u="none" dirty="0">
                  <a:solidFill>
                    <a:schemeClr val="hlink"/>
                  </a:solidFill>
                </a:rPr>
                <a:t> </a:t>
              </a:r>
              <a:r>
                <a:rPr lang="en-AU" sz="1600" u="none" dirty="0" err="1">
                  <a:solidFill>
                    <a:schemeClr val="hlink"/>
                  </a:solidFill>
                </a:rPr>
                <a:t>x</a:t>
              </a:r>
              <a:r>
                <a:rPr lang="en-AU" sz="1600" u="none" baseline="-25000" dirty="0" err="1">
                  <a:solidFill>
                    <a:schemeClr val="hlink"/>
                  </a:solidFill>
                </a:rPr>
                <a:t>b</a:t>
              </a:r>
              <a:endParaRPr lang="en-US" sz="1800" u="none" baseline="-25000" dirty="0">
                <a:solidFill>
                  <a:srgbClr val="023DD0"/>
                </a:solidFill>
              </a:endParaRPr>
            </a:p>
          </p:txBody>
        </p:sp>
        <p:sp>
          <p:nvSpPr>
            <p:cNvPr id="66" name="Rechteck 65"/>
            <p:cNvSpPr/>
            <p:nvPr/>
          </p:nvSpPr>
          <p:spPr>
            <a:xfrm>
              <a:off x="7932358" y="5562188"/>
              <a:ext cx="34657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u="none" dirty="0">
                  <a:solidFill>
                    <a:srgbClr val="023DD0"/>
                  </a:solidFill>
                  <a:latin typeface="Times New Roman" pitchFamily="18" charset="0"/>
                  <a:sym typeface="Symbol" pitchFamily="18" charset="2"/>
                </a:rPr>
                <a:t></a:t>
              </a:r>
              <a:endParaRPr lang="en-US" dirty="0"/>
            </a:p>
          </p:txBody>
        </p:sp>
        <p:sp>
          <p:nvSpPr>
            <p:cNvPr id="67" name="Rechteck 66"/>
            <p:cNvSpPr/>
            <p:nvPr/>
          </p:nvSpPr>
          <p:spPr>
            <a:xfrm>
              <a:off x="7369371" y="5574129"/>
              <a:ext cx="7393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u="none" dirty="0">
                  <a:solidFill>
                    <a:srgbClr val="000000"/>
                  </a:solidFill>
                </a:rPr>
                <a:t>Z</a:t>
              </a:r>
              <a:r>
                <a:rPr lang="en-US" sz="1800" u="none" baseline="-25000" dirty="0">
                  <a:solidFill>
                    <a:srgbClr val="000000"/>
                  </a:solidFill>
                </a:rPr>
                <a:t>AB</a:t>
              </a:r>
              <a:r>
                <a:rPr lang="en-US" sz="1800" u="none" dirty="0">
                  <a:solidFill>
                    <a:srgbClr val="000000"/>
                  </a:solidFill>
                </a:rPr>
                <a:t>=</a:t>
              </a:r>
              <a:r>
                <a:rPr lang="en-US" sz="1800" u="none" dirty="0">
                  <a:solidFill>
                    <a:srgbClr val="023DD0"/>
                  </a:solidFill>
                  <a:latin typeface="Times New Roman" pitchFamily="18" charset="0"/>
                  <a:sym typeface="Symbol" pitchFamily="18" charset="2"/>
                </a:rPr>
                <a:t> </a:t>
              </a:r>
              <a:endParaRPr lang="en-US" sz="1800" dirty="0"/>
            </a:p>
          </p:txBody>
        </p:sp>
      </p:grpSp>
      <p:grpSp>
        <p:nvGrpSpPr>
          <p:cNvPr id="7" name="Gruppieren 6">
            <a:extLst>
              <a:ext uri="{FF2B5EF4-FFF2-40B4-BE49-F238E27FC236}">
                <a16:creationId xmlns="" xmlns:a16="http://schemas.microsoft.com/office/drawing/2014/main" id="{8E6364B5-C82A-462E-A7DC-52F7D4DFFA12}"/>
              </a:ext>
            </a:extLst>
          </p:cNvPr>
          <p:cNvGrpSpPr/>
          <p:nvPr/>
        </p:nvGrpSpPr>
        <p:grpSpPr>
          <a:xfrm>
            <a:off x="2448471" y="5001161"/>
            <a:ext cx="5657172" cy="641400"/>
            <a:chOff x="2448471" y="5001161"/>
            <a:chExt cx="5657172" cy="641400"/>
          </a:xfrm>
        </p:grpSpPr>
        <p:sp>
          <p:nvSpPr>
            <p:cNvPr id="43" name="Text Box 7">
              <a:extLst>
                <a:ext uri="{FF2B5EF4-FFF2-40B4-BE49-F238E27FC236}">
                  <a16:creationId xmlns="" xmlns:a16="http://schemas.microsoft.com/office/drawing/2014/main" id="{EE287301-0C90-415D-BE9B-95A32645BF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0626" y="5001161"/>
              <a:ext cx="182774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1600" u="non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mod (p-1)</a:t>
              </a:r>
            </a:p>
            <a:p>
              <a:pPr algn="ctr" defTabSz="762000"/>
              <a:r>
                <a:rPr lang="en-US" sz="1600" u="non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 the </a:t>
              </a:r>
              <a:r>
                <a:rPr lang="en-US" sz="1600" u="non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exponent !</a:t>
              </a:r>
              <a:endParaRPr lang="en-US" sz="160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="" xmlns:a16="http://schemas.microsoft.com/office/drawing/2014/main" id="{719253CB-03D2-4DC5-BCE6-F2CC2FDF6864}"/>
                </a:ext>
              </a:extLst>
            </p:cNvPr>
            <p:cNvCxnSpPr>
              <a:cxnSpLocks/>
              <a:stCxn id="43" idx="3"/>
              <a:endCxn id="66" idx="0"/>
            </p:cNvCxnSpPr>
            <p:nvPr/>
          </p:nvCxnSpPr>
          <p:spPr bwMode="auto">
            <a:xfrm>
              <a:off x="5618370" y="5293549"/>
              <a:ext cx="2487273" cy="268639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Straight Arrow Connector 10">
              <a:extLst>
                <a:ext uri="{FF2B5EF4-FFF2-40B4-BE49-F238E27FC236}">
                  <a16:creationId xmlns="" xmlns:a16="http://schemas.microsoft.com/office/drawing/2014/main" id="{98C457A4-ADEF-42AC-B916-50BC18C93BAB}"/>
                </a:ext>
              </a:extLst>
            </p:cNvPr>
            <p:cNvCxnSpPr>
              <a:stCxn id="43" idx="1"/>
              <a:endCxn id="48" idx="3"/>
            </p:cNvCxnSpPr>
            <p:nvPr/>
          </p:nvCxnSpPr>
          <p:spPr bwMode="auto">
            <a:xfrm flipH="1">
              <a:off x="2448471" y="5293549"/>
              <a:ext cx="1342155" cy="349012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70018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14" grpId="0"/>
      <p:bldP spid="17415" grpId="0"/>
      <p:bldP spid="17416" grpId="0"/>
      <p:bldP spid="17418" grpId="0" animBg="1"/>
      <p:bldP spid="17419" grpId="0" animBg="1"/>
      <p:bldP spid="17424" grpId="0" animBg="1"/>
      <p:bldP spid="17425" grpId="0" animBg="1"/>
      <p:bldP spid="17426" grpId="0"/>
      <p:bldP spid="17427" grpId="0"/>
      <p:bldP spid="17428" grpId="0"/>
      <p:bldP spid="17430" grpId="0"/>
      <p:bldP spid="17450" grpId="0"/>
      <p:bldP spid="17451" grpId="0"/>
      <p:bldP spid="2" grpId="0" animBg="1"/>
      <p:bldP spid="45" grpId="0"/>
      <p:bldP spid="47" grpId="0"/>
      <p:bldP spid="4" grpId="0"/>
      <p:bldP spid="54" grpId="0"/>
      <p:bldP spid="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609600"/>
            <a:ext cx="9144000" cy="2133600"/>
          </a:xfrm>
          <a:noFill/>
        </p:spPr>
        <p:txBody>
          <a:bodyPr/>
          <a:lstStyle/>
          <a:p>
            <a:pPr marL="666750" indent="-666750">
              <a:lnSpc>
                <a:spcPct val="80000"/>
              </a:lnSpc>
              <a:buFontTx/>
              <a:buNone/>
            </a:pPr>
            <a:r>
              <a:rPr lang="en-US" sz="2400" b="1" u="sng">
                <a:latin typeface="Arial Narrow" panose="020B0606020202030204" pitchFamily="34" charset="0"/>
              </a:rPr>
              <a:t>Example:</a:t>
            </a:r>
            <a:r>
              <a:rPr lang="en-US" sz="1600" b="1">
                <a:latin typeface="Arial Narrow" panose="020B0606020202030204" pitchFamily="34" charset="0"/>
              </a:rPr>
              <a:t> 	</a:t>
            </a:r>
          </a:p>
          <a:p>
            <a:pPr marL="666750" indent="-666750">
              <a:lnSpc>
                <a:spcPct val="80000"/>
              </a:lnSpc>
              <a:buFontTx/>
              <a:buNone/>
            </a:pPr>
            <a:r>
              <a:rPr lang="en-US" sz="1600" b="1">
                <a:latin typeface="Arial Narrow" panose="020B0606020202030204" pitchFamily="34" charset="0"/>
              </a:rPr>
              <a:t>A public key exchange system is setup according to Diffie-Hellman key exchange scheme </a:t>
            </a:r>
          </a:p>
          <a:p>
            <a:pPr marL="666750" indent="-666750">
              <a:lnSpc>
                <a:spcPct val="80000"/>
              </a:lnSpc>
              <a:buFontTx/>
              <a:buNone/>
            </a:pPr>
            <a:r>
              <a:rPr lang="en-US" sz="1600" b="1">
                <a:latin typeface="Arial Narrow" panose="020B0606020202030204" pitchFamily="34" charset="0"/>
              </a:rPr>
              <a:t>with y = 7</a:t>
            </a:r>
            <a:r>
              <a:rPr lang="en-US" sz="1600" b="1" baseline="30000">
                <a:latin typeface="Arial Narrow" panose="020B0606020202030204" pitchFamily="34" charset="0"/>
              </a:rPr>
              <a:t>X</a:t>
            </a:r>
            <a:r>
              <a:rPr lang="en-US" sz="1600" b="1">
                <a:latin typeface="Arial Narrow" panose="020B0606020202030204" pitchFamily="34" charset="0"/>
              </a:rPr>
              <a:t> mod 23</a:t>
            </a:r>
          </a:p>
          <a:p>
            <a:pPr marL="666750" indent="-666750">
              <a:lnSpc>
                <a:spcPct val="80000"/>
              </a:lnSpc>
              <a:buFontTx/>
              <a:buNone/>
            </a:pPr>
            <a:endParaRPr lang="en-US" sz="1600" b="1">
              <a:latin typeface="Arial Narrow" panose="020B0606020202030204" pitchFamily="34" charset="0"/>
            </a:endParaRPr>
          </a:p>
          <a:p>
            <a:pPr marL="666750" indent="-666750">
              <a:lnSpc>
                <a:spcPct val="80000"/>
              </a:lnSpc>
              <a:buFontTx/>
              <a:buAutoNum type="arabicPeriod"/>
            </a:pPr>
            <a:r>
              <a:rPr lang="en-US" sz="1600" b="1">
                <a:latin typeface="Arial Narrow" panose="020B0606020202030204" pitchFamily="34" charset="0"/>
              </a:rPr>
              <a:t>Compute the public keys Y</a:t>
            </a:r>
            <a:r>
              <a:rPr lang="en-US" sz="1600" b="1" baseline="-25000">
                <a:latin typeface="Arial Narrow" panose="020B0606020202030204" pitchFamily="34" charset="0"/>
              </a:rPr>
              <a:t>A</a:t>
            </a:r>
            <a:r>
              <a:rPr lang="en-US" sz="1600" b="1">
                <a:latin typeface="Arial Narrow" panose="020B0606020202030204" pitchFamily="34" charset="0"/>
              </a:rPr>
              <a:t>, Y</a:t>
            </a:r>
            <a:r>
              <a:rPr lang="en-US" sz="1600" b="1" baseline="-25000">
                <a:latin typeface="Arial Narrow" panose="020B0606020202030204" pitchFamily="34" charset="0"/>
              </a:rPr>
              <a:t>B</a:t>
            </a:r>
            <a:r>
              <a:rPr lang="en-US" sz="1600" b="1">
                <a:latin typeface="Arial Narrow" panose="020B0606020202030204" pitchFamily="34" charset="0"/>
              </a:rPr>
              <a:t> of users A and B if their secret keys are X</a:t>
            </a:r>
            <a:r>
              <a:rPr lang="en-US" sz="1600" b="1" baseline="-25000">
                <a:latin typeface="Arial Narrow" panose="020B0606020202030204" pitchFamily="34" charset="0"/>
              </a:rPr>
              <a:t>A</a:t>
            </a:r>
            <a:r>
              <a:rPr lang="en-US" sz="1600" b="1">
                <a:latin typeface="Arial Narrow" panose="020B0606020202030204" pitchFamily="34" charset="0"/>
              </a:rPr>
              <a:t>=5 and X</a:t>
            </a:r>
            <a:r>
              <a:rPr lang="en-US" sz="1600" b="1" baseline="-25000">
                <a:latin typeface="Arial Narrow" panose="020B0606020202030204" pitchFamily="34" charset="0"/>
              </a:rPr>
              <a:t>B</a:t>
            </a:r>
            <a:r>
              <a:rPr lang="en-US" sz="1600" b="1">
                <a:latin typeface="Arial Narrow" panose="020B0606020202030204" pitchFamily="34" charset="0"/>
              </a:rPr>
              <a:t>=4 respectively.</a:t>
            </a:r>
          </a:p>
          <a:p>
            <a:pPr marL="666750" indent="-666750">
              <a:lnSpc>
                <a:spcPct val="80000"/>
              </a:lnSpc>
              <a:buFontTx/>
              <a:buAutoNum type="arabicPeriod"/>
            </a:pPr>
            <a:r>
              <a:rPr lang="en-US" sz="1600" b="1">
                <a:latin typeface="Arial Narrow" panose="020B0606020202030204" pitchFamily="34" charset="0"/>
              </a:rPr>
              <a:t>Compute the common shared secret Z</a:t>
            </a:r>
            <a:r>
              <a:rPr lang="en-US" sz="1600" b="1" baseline="-25000">
                <a:latin typeface="Arial Narrow" panose="020B0606020202030204" pitchFamily="34" charset="0"/>
              </a:rPr>
              <a:t>AB</a:t>
            </a:r>
            <a:r>
              <a:rPr lang="en-US" sz="1600" b="1">
                <a:latin typeface="Arial Narrow" panose="020B0606020202030204" pitchFamily="34" charset="0"/>
              </a:rPr>
              <a:t> between users A and B according to Diffie-Hellman key exchange scheme</a:t>
            </a:r>
          </a:p>
          <a:p>
            <a:pPr marL="666750" indent="-666750">
              <a:lnSpc>
                <a:spcPct val="80000"/>
              </a:lnSpc>
              <a:buFontTx/>
              <a:buNone/>
            </a:pPr>
            <a:endParaRPr lang="en-US" sz="1600" b="1">
              <a:latin typeface="Arial Narrow" panose="020B0606020202030204" pitchFamily="34" charset="0"/>
            </a:endParaRPr>
          </a:p>
          <a:p>
            <a:pPr marL="666750" indent="-666750">
              <a:lnSpc>
                <a:spcPct val="80000"/>
              </a:lnSpc>
              <a:buFontTx/>
              <a:buNone/>
            </a:pPr>
            <a:endParaRPr lang="en-US" sz="1600" b="1">
              <a:latin typeface="Arial Narrow" panose="020B0606020202030204" pitchFamily="34" charset="0"/>
            </a:endParaRPr>
          </a:p>
          <a:p>
            <a:pPr marL="666750" indent="-666750">
              <a:lnSpc>
                <a:spcPct val="80000"/>
              </a:lnSpc>
              <a:buFontTx/>
              <a:buNone/>
            </a:pPr>
            <a:endParaRPr lang="en-US" sz="1600" b="1" baseline="30000">
              <a:latin typeface="Arial Narrow" panose="020B0606020202030204" pitchFamily="34" charset="0"/>
            </a:endParaRPr>
          </a:p>
          <a:p>
            <a:pPr marL="666750" indent="-666750"/>
            <a:endParaRPr lang="en-US" sz="1600" b="1">
              <a:latin typeface="Arial Narrow" panose="020B0606020202030204" pitchFamily="34" charset="0"/>
            </a:endParaRPr>
          </a:p>
          <a:p>
            <a:pPr marL="666750" indent="-666750"/>
            <a:endParaRPr lang="en-US" sz="1600" b="1">
              <a:latin typeface="Arial Narrow" panose="020B0606020202030204" pitchFamily="34" charset="0"/>
            </a:endParaRPr>
          </a:p>
          <a:p>
            <a:pPr marL="666750" indent="-666750"/>
            <a:endParaRPr lang="en-US" sz="1600" b="1">
              <a:latin typeface="Arial Narrow" panose="020B0606020202030204" pitchFamily="34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838200" y="2971800"/>
            <a:ext cx="9220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6275" tIns="38137" rIns="76275" bIns="38137"/>
          <a:lstStyle/>
          <a:p>
            <a:pPr marL="666750" indent="-666750" defTabSz="836613"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latin typeface="Arial Narrow" panose="020B0606020202030204" pitchFamily="34" charset="0"/>
              </a:rPr>
              <a:t>Solution two-way exchange :</a:t>
            </a:r>
            <a:r>
              <a:rPr lang="en-US" sz="1800" u="none" dirty="0">
                <a:latin typeface="Arial Narrow" panose="020B0606020202030204" pitchFamily="34" charset="0"/>
              </a:rPr>
              <a:t> 	</a:t>
            </a:r>
          </a:p>
          <a:p>
            <a:pPr marL="666750" indent="-666750" defTabSz="836613">
              <a:lnSpc>
                <a:spcPct val="80000"/>
              </a:lnSpc>
              <a:spcBef>
                <a:spcPct val="20000"/>
              </a:spcBef>
            </a:pPr>
            <a:endParaRPr lang="en-US" sz="1800" u="none" dirty="0">
              <a:latin typeface="Arial Narrow" panose="020B0606020202030204" pitchFamily="34" charset="0"/>
            </a:endParaRPr>
          </a:p>
          <a:p>
            <a:pPr marL="666750" indent="-666750" defTabSz="836613">
              <a:lnSpc>
                <a:spcPct val="80000"/>
              </a:lnSpc>
              <a:spcBef>
                <a:spcPct val="20000"/>
              </a:spcBef>
            </a:pPr>
            <a:r>
              <a:rPr lang="en-US" sz="180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Secret  Key X</a:t>
            </a:r>
            <a:r>
              <a:rPr lang="en-US" sz="1800" u="none" baseline="-25000" dirty="0">
                <a:solidFill>
                  <a:schemeClr val="hlink"/>
                </a:solidFill>
                <a:latin typeface="Arial Narrow" panose="020B0606020202030204" pitchFamily="34" charset="0"/>
              </a:rPr>
              <a:t>A</a:t>
            </a:r>
            <a:r>
              <a:rPr lang="en-US" sz="180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 = 5			          Secret Key X</a:t>
            </a:r>
            <a:r>
              <a:rPr lang="en-US" sz="1800" u="none" baseline="-25000" dirty="0">
                <a:solidFill>
                  <a:schemeClr val="hlink"/>
                </a:solidFill>
                <a:latin typeface="Arial Narrow" panose="020B0606020202030204" pitchFamily="34" charset="0"/>
              </a:rPr>
              <a:t>B</a:t>
            </a:r>
            <a:r>
              <a:rPr lang="en-US" sz="180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 = 4 </a:t>
            </a:r>
          </a:p>
          <a:p>
            <a:pPr marL="666750" indent="-666750" defTabSz="836613">
              <a:lnSpc>
                <a:spcPct val="80000"/>
              </a:lnSpc>
              <a:spcBef>
                <a:spcPct val="20000"/>
              </a:spcBef>
            </a:pPr>
            <a:endParaRPr lang="en-US" sz="1800" u="none" baseline="30000" dirty="0">
              <a:solidFill>
                <a:schemeClr val="hlink"/>
              </a:solidFill>
              <a:latin typeface="Arial Narrow" panose="020B0606020202030204" pitchFamily="34" charset="0"/>
            </a:endParaRPr>
          </a:p>
          <a:p>
            <a:pPr marL="666750" indent="-666750" defTabSz="836613"/>
            <a:r>
              <a:rPr lang="fr-FR" u="none" dirty="0">
                <a:latin typeface="Arial Narrow" panose="020B0606020202030204" pitchFamily="34" charset="0"/>
                <a:cs typeface="Times New Roman" pitchFamily="18" charset="0"/>
              </a:rPr>
              <a:t>Public key for user A </a:t>
            </a:r>
            <a:r>
              <a:rPr lang="fr-FR" u="none" dirty="0" err="1">
                <a:latin typeface="Arial Narrow" panose="020B0606020202030204" pitchFamily="34" charset="0"/>
                <a:cs typeface="Times New Roman" pitchFamily="18" charset="0"/>
              </a:rPr>
              <a:t>is</a:t>
            </a:r>
            <a:r>
              <a:rPr lang="fr-FR" u="none" dirty="0">
                <a:latin typeface="Arial Narrow" panose="020B0606020202030204" pitchFamily="34" charset="0"/>
                <a:cs typeface="Times New Roman" pitchFamily="18" charset="0"/>
              </a:rPr>
              <a:t> :</a:t>
            </a:r>
          </a:p>
          <a:p>
            <a:pPr marL="666750" indent="-666750" defTabSz="836613"/>
            <a:r>
              <a:rPr lang="fr-FR" u="none" dirty="0">
                <a:latin typeface="Arial Narrow" panose="020B0606020202030204" pitchFamily="34" charset="0"/>
                <a:cs typeface="Times New Roman" pitchFamily="18" charset="0"/>
              </a:rPr>
              <a:t> Y</a:t>
            </a:r>
            <a:r>
              <a:rPr lang="fr-FR" u="none" baseline="-25000" dirty="0">
                <a:latin typeface="Arial Narrow" panose="020B0606020202030204" pitchFamily="34" charset="0"/>
                <a:cs typeface="Times New Roman" pitchFamily="18" charset="0"/>
              </a:rPr>
              <a:t>A</a:t>
            </a:r>
            <a:r>
              <a:rPr lang="fr-FR" u="none" dirty="0">
                <a:latin typeface="Arial Narrow" panose="020B0606020202030204" pitchFamily="34" charset="0"/>
                <a:cs typeface="Times New Roman" pitchFamily="18" charset="0"/>
              </a:rPr>
              <a:t> = 7</a:t>
            </a:r>
            <a:r>
              <a:rPr lang="fr-FR" u="none" baseline="30000" dirty="0">
                <a:latin typeface="Arial Narrow" panose="020B0606020202030204" pitchFamily="34" charset="0"/>
                <a:cs typeface="Times New Roman" pitchFamily="18" charset="0"/>
              </a:rPr>
              <a:t>5</a:t>
            </a:r>
            <a:r>
              <a:rPr lang="fr-FR" u="none" dirty="0"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fr-FR" u="none" dirty="0" err="1">
                <a:latin typeface="Arial Narrow" panose="020B0606020202030204" pitchFamily="34" charset="0"/>
                <a:cs typeface="Times New Roman" pitchFamily="18" charset="0"/>
              </a:rPr>
              <a:t>mod</a:t>
            </a:r>
            <a:r>
              <a:rPr lang="fr-FR" u="none" dirty="0">
                <a:latin typeface="Arial Narrow" panose="020B0606020202030204" pitchFamily="34" charset="0"/>
                <a:cs typeface="Times New Roman" pitchFamily="18" charset="0"/>
              </a:rPr>
              <a:t> 23 = 17  </a:t>
            </a:r>
          </a:p>
          <a:p>
            <a:pPr marL="666750" indent="-666750" defTabSz="836613"/>
            <a:r>
              <a:rPr lang="fr-FR" u="none" dirty="0">
                <a:latin typeface="Arial Narrow" panose="020B0606020202030204" pitchFamily="34" charset="0"/>
                <a:cs typeface="Times New Roman" pitchFamily="18" charset="0"/>
              </a:rPr>
              <a:t> </a:t>
            </a:r>
          </a:p>
          <a:p>
            <a:pPr marL="666750" indent="-666750" defTabSz="836613"/>
            <a:endParaRPr lang="fr-FR" u="none" dirty="0">
              <a:latin typeface="Arial Narrow" panose="020B0606020202030204" pitchFamily="34" charset="0"/>
              <a:cs typeface="Times New Roman" pitchFamily="18" charset="0"/>
            </a:endParaRPr>
          </a:p>
          <a:p>
            <a:pPr marL="666750" indent="-666750" defTabSz="836613"/>
            <a:r>
              <a:rPr lang="fr-FR" u="none" dirty="0">
                <a:latin typeface="Arial Narrow" panose="020B0606020202030204" pitchFamily="34" charset="0"/>
                <a:cs typeface="Times New Roman" pitchFamily="18" charset="0"/>
              </a:rPr>
              <a:t>Z</a:t>
            </a:r>
            <a:r>
              <a:rPr lang="fr-FR" u="none" baseline="-25000" dirty="0">
                <a:latin typeface="Arial Narrow" panose="020B0606020202030204" pitchFamily="34" charset="0"/>
                <a:cs typeface="Times New Roman" pitchFamily="18" charset="0"/>
              </a:rPr>
              <a:t>AB</a:t>
            </a:r>
            <a:r>
              <a:rPr lang="fr-FR" u="none" dirty="0">
                <a:latin typeface="Arial Narrow" panose="020B0606020202030204" pitchFamily="34" charset="0"/>
                <a:cs typeface="Times New Roman" pitchFamily="18" charset="0"/>
              </a:rPr>
              <a:t> = 9 </a:t>
            </a:r>
            <a:r>
              <a:rPr lang="fr-FR" u="none" baseline="30000" dirty="0">
                <a:latin typeface="Arial Narrow" panose="020B0606020202030204" pitchFamily="34" charset="0"/>
                <a:cs typeface="Times New Roman" pitchFamily="18" charset="0"/>
              </a:rPr>
              <a:t>5</a:t>
            </a:r>
            <a:r>
              <a:rPr lang="fr-FR" u="none" dirty="0"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fr-FR" u="none" dirty="0" err="1">
                <a:latin typeface="Arial Narrow" panose="020B0606020202030204" pitchFamily="34" charset="0"/>
                <a:cs typeface="Times New Roman" pitchFamily="18" charset="0"/>
              </a:rPr>
              <a:t>mod</a:t>
            </a:r>
            <a:r>
              <a:rPr lang="fr-FR" u="none" dirty="0">
                <a:latin typeface="Arial Narrow" panose="020B0606020202030204" pitchFamily="34" charset="0"/>
                <a:cs typeface="Times New Roman" pitchFamily="18" charset="0"/>
              </a:rPr>
              <a:t> 23 =  8</a:t>
            </a:r>
          </a:p>
          <a:p>
            <a:pPr marL="666750" indent="-666750" defTabSz="836613">
              <a:spcBef>
                <a:spcPct val="20000"/>
              </a:spcBef>
              <a:buFontTx/>
              <a:buChar char="•"/>
            </a:pPr>
            <a:endParaRPr lang="en-US" sz="1800" u="none" dirty="0">
              <a:latin typeface="Arial Narrow" panose="020B0606020202030204" pitchFamily="34" charset="0"/>
            </a:endParaRPr>
          </a:p>
          <a:p>
            <a:pPr marL="666750" indent="-666750" defTabSz="836613">
              <a:spcBef>
                <a:spcPct val="20000"/>
              </a:spcBef>
              <a:buFontTx/>
              <a:buChar char="•"/>
            </a:pPr>
            <a:endParaRPr lang="en-US" sz="1800" u="none" dirty="0">
              <a:latin typeface="Arial Narrow" panose="020B0606020202030204" pitchFamily="34" charset="0"/>
            </a:endParaRPr>
          </a:p>
          <a:p>
            <a:pPr marL="666750" indent="-666750" defTabSz="836613">
              <a:spcBef>
                <a:spcPct val="20000"/>
              </a:spcBef>
              <a:buFontTx/>
              <a:buChar char="•"/>
            </a:pPr>
            <a:endParaRPr lang="en-US" sz="1800" u="none" dirty="0">
              <a:latin typeface="Arial Narrow" panose="020B0606020202030204" pitchFamily="34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638800" y="3962400"/>
            <a:ext cx="2631146" cy="956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fr-FR" u="none" dirty="0">
                <a:latin typeface="Arial Narrow" panose="020B0606020202030204" pitchFamily="34" charset="0"/>
                <a:cs typeface="Times New Roman" pitchFamily="18" charset="0"/>
              </a:rPr>
              <a:t>Public key for user B </a:t>
            </a:r>
            <a:r>
              <a:rPr lang="fr-FR" u="none" dirty="0" err="1">
                <a:latin typeface="Arial Narrow" panose="020B0606020202030204" pitchFamily="34" charset="0"/>
                <a:cs typeface="Times New Roman" pitchFamily="18" charset="0"/>
              </a:rPr>
              <a:t>is</a:t>
            </a:r>
            <a:r>
              <a:rPr lang="fr-FR" u="none" dirty="0">
                <a:latin typeface="Arial Narrow" panose="020B0606020202030204" pitchFamily="34" charset="0"/>
                <a:cs typeface="Times New Roman" pitchFamily="18" charset="0"/>
              </a:rPr>
              <a:t> :</a:t>
            </a:r>
          </a:p>
          <a:p>
            <a:pPr defTabSz="762000"/>
            <a:r>
              <a:rPr lang="fr-FR" u="none" dirty="0">
                <a:latin typeface="Arial Narrow" panose="020B0606020202030204" pitchFamily="34" charset="0"/>
                <a:cs typeface="Times New Roman" pitchFamily="18" charset="0"/>
              </a:rPr>
              <a:t> Y</a:t>
            </a:r>
            <a:r>
              <a:rPr lang="fr-FR" u="none" baseline="-25000" dirty="0">
                <a:latin typeface="Arial Narrow" panose="020B0606020202030204" pitchFamily="34" charset="0"/>
                <a:cs typeface="Times New Roman" pitchFamily="18" charset="0"/>
              </a:rPr>
              <a:t>B</a:t>
            </a:r>
            <a:r>
              <a:rPr lang="fr-FR" u="none" dirty="0">
                <a:latin typeface="Arial Narrow" panose="020B0606020202030204" pitchFamily="34" charset="0"/>
                <a:cs typeface="Times New Roman" pitchFamily="18" charset="0"/>
              </a:rPr>
              <a:t> = 7</a:t>
            </a:r>
            <a:r>
              <a:rPr lang="fr-FR" u="none" baseline="30000" dirty="0">
                <a:latin typeface="Arial Narrow" panose="020B0606020202030204" pitchFamily="34" charset="0"/>
                <a:cs typeface="Times New Roman" pitchFamily="18" charset="0"/>
              </a:rPr>
              <a:t>4  </a:t>
            </a:r>
            <a:r>
              <a:rPr lang="fr-FR" u="none" dirty="0" err="1">
                <a:latin typeface="Arial Narrow" panose="020B0606020202030204" pitchFamily="34" charset="0"/>
                <a:cs typeface="Times New Roman" pitchFamily="18" charset="0"/>
              </a:rPr>
              <a:t>mod</a:t>
            </a:r>
            <a:r>
              <a:rPr lang="fr-FR" u="none" dirty="0">
                <a:latin typeface="Arial Narrow" panose="020B0606020202030204" pitchFamily="34" charset="0"/>
                <a:cs typeface="Times New Roman" pitchFamily="18" charset="0"/>
              </a:rPr>
              <a:t> 23 = 9</a:t>
            </a:r>
            <a:endParaRPr lang="de-DE" u="none" dirty="0">
              <a:latin typeface="Arial Narrow" panose="020B0606020202030204" pitchFamily="34" charset="0"/>
              <a:cs typeface="Times New Roman" pitchFamily="18" charset="0"/>
            </a:endParaRPr>
          </a:p>
          <a:p>
            <a:pPr defTabSz="762000"/>
            <a:endParaRPr lang="en-GB" sz="1600" u="none" dirty="0">
              <a:latin typeface="Arial Narrow" panose="020B0606020202030204" pitchFamily="34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791200" y="5105400"/>
            <a:ext cx="2270471" cy="648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fr-FR" u="none">
                <a:latin typeface="Arial Narrow" panose="020B0606020202030204" pitchFamily="34" charset="0"/>
                <a:cs typeface="Times New Roman" pitchFamily="18" charset="0"/>
              </a:rPr>
              <a:t>Z</a:t>
            </a:r>
            <a:r>
              <a:rPr lang="fr-FR" u="none" baseline="-25000">
                <a:latin typeface="Arial Narrow" panose="020B0606020202030204" pitchFamily="34" charset="0"/>
                <a:cs typeface="Times New Roman" pitchFamily="18" charset="0"/>
              </a:rPr>
              <a:t>AB</a:t>
            </a:r>
            <a:r>
              <a:rPr lang="fr-FR" u="none">
                <a:latin typeface="Arial Narrow" panose="020B0606020202030204" pitchFamily="34" charset="0"/>
                <a:cs typeface="Times New Roman" pitchFamily="18" charset="0"/>
              </a:rPr>
              <a:t> = 17 </a:t>
            </a:r>
            <a:r>
              <a:rPr lang="fr-FR" u="none" baseline="30000">
                <a:latin typeface="Arial Narrow" panose="020B0606020202030204" pitchFamily="34" charset="0"/>
                <a:cs typeface="Times New Roman" pitchFamily="18" charset="0"/>
              </a:rPr>
              <a:t>4</a:t>
            </a:r>
            <a:r>
              <a:rPr lang="fr-FR" u="none">
                <a:latin typeface="Arial Narrow" panose="020B0606020202030204" pitchFamily="34" charset="0"/>
                <a:cs typeface="Times New Roman" pitchFamily="18" charset="0"/>
              </a:rPr>
              <a:t> mod 23 = 8</a:t>
            </a:r>
          </a:p>
          <a:p>
            <a:pPr defTabSz="762000"/>
            <a:endParaRPr lang="en-GB" sz="1600" u="none">
              <a:latin typeface="Arial Narrow" panose="020B0606020202030204" pitchFamily="34" charset="0"/>
            </a:endParaRP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1828800" y="4572000"/>
            <a:ext cx="6096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3352800" y="4572000"/>
            <a:ext cx="3124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581400" y="5943600"/>
            <a:ext cx="2167879" cy="371513"/>
          </a:xfrm>
          <a:prstGeom prst="rect">
            <a:avLst/>
          </a:prstGeom>
          <a:solidFill>
            <a:srgbClr val="FFFF66"/>
          </a:solidFill>
          <a:ln w="12700">
            <a:solidFill>
              <a:srgbClr val="1515F5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800" u="none">
                <a:solidFill>
                  <a:schemeClr val="hlink"/>
                </a:solidFill>
                <a:latin typeface="Arial Narrow" panose="020B0606020202030204" pitchFamily="34" charset="0"/>
              </a:rPr>
              <a:t>Common Secret is = 8</a:t>
            </a:r>
            <a:endParaRPr lang="en-GB" sz="1800" u="none">
              <a:solidFill>
                <a:schemeClr val="hlin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60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0834" name="Text Box 2"/>
          <p:cNvSpPr txBox="1">
            <a:spLocks noChangeArrowheads="1"/>
          </p:cNvSpPr>
          <p:nvPr/>
        </p:nvSpPr>
        <p:spPr bwMode="auto">
          <a:xfrm>
            <a:off x="695226" y="578495"/>
            <a:ext cx="8910637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762000">
              <a:defRPr/>
            </a:pPr>
            <a:r>
              <a:rPr lang="en-US" sz="36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Practical Use Cases of  “</a:t>
            </a:r>
            <a:r>
              <a:rPr lang="en-US" sz="360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Diffie</a:t>
            </a:r>
            <a:r>
              <a:rPr lang="en-US" sz="36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-Hellman-Lock”</a:t>
            </a:r>
          </a:p>
          <a:p>
            <a:pPr algn="ctr" defTabSz="762000">
              <a:defRPr/>
            </a:pPr>
            <a:r>
              <a:rPr lang="en-US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as Public-Key Systems</a:t>
            </a:r>
          </a:p>
          <a:p>
            <a:pPr algn="ctr" defTabSz="762000">
              <a:defRPr/>
            </a:pPr>
            <a:r>
              <a:rPr lang="en-US" sz="2800" i="1" u="none" dirty="0">
                <a:latin typeface="Arial Narrow" pitchFamily="34" charset="0"/>
              </a:rPr>
              <a:t> </a:t>
            </a:r>
            <a:endParaRPr lang="en-US" i="1" u="none" dirty="0">
              <a:latin typeface="Arial Narrow" pitchFamily="34" charset="0"/>
            </a:endParaRPr>
          </a:p>
        </p:txBody>
      </p:sp>
      <p:sp>
        <p:nvSpPr>
          <p:cNvPr id="16394" name="Text Box 79"/>
          <p:cNvSpPr txBox="1">
            <a:spLocks noChangeArrowheads="1"/>
          </p:cNvSpPr>
          <p:nvPr/>
        </p:nvSpPr>
        <p:spPr bwMode="auto">
          <a:xfrm>
            <a:off x="1080319" y="3509194"/>
            <a:ext cx="6013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US" sz="2400" u="none" dirty="0">
                <a:latin typeface="Arial Narrow" panose="020B0606020202030204" pitchFamily="34" charset="0"/>
              </a:rPr>
              <a:t>1-   SEEK: </a:t>
            </a:r>
            <a:r>
              <a:rPr lang="en-US" sz="2400" u="none" dirty="0" smtClean="0">
                <a:latin typeface="Arial Narrow" panose="020B0606020202030204" pitchFamily="34" charset="0"/>
              </a:rPr>
              <a:t>(Secure Electronic Exchange of Keys)</a:t>
            </a:r>
            <a:endParaRPr lang="en-US" sz="2400" u="none" dirty="0">
              <a:latin typeface="Arial Narrow" panose="020B0606020202030204" pitchFamily="34" charset="0"/>
            </a:endParaRPr>
          </a:p>
        </p:txBody>
      </p:sp>
      <p:sp>
        <p:nvSpPr>
          <p:cNvPr id="99" name="Text Box 79"/>
          <p:cNvSpPr txBox="1">
            <a:spLocks noChangeArrowheads="1"/>
          </p:cNvSpPr>
          <p:nvPr/>
        </p:nvSpPr>
        <p:spPr bwMode="auto">
          <a:xfrm>
            <a:off x="1080319" y="4121501"/>
            <a:ext cx="61146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US" sz="2400" u="none" dirty="0">
                <a:latin typeface="Arial Narrow" panose="020B0606020202030204" pitchFamily="34" charset="0"/>
              </a:rPr>
              <a:t>2-   Authenticated Public Key Distribution System</a:t>
            </a:r>
          </a:p>
        </p:txBody>
      </p:sp>
      <p:sp>
        <p:nvSpPr>
          <p:cNvPr id="100" name="Text Box 79"/>
          <p:cNvSpPr txBox="1">
            <a:spLocks noChangeArrowheads="1"/>
          </p:cNvSpPr>
          <p:nvPr/>
        </p:nvSpPr>
        <p:spPr bwMode="auto">
          <a:xfrm>
            <a:off x="1090212" y="4836116"/>
            <a:ext cx="71962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US" sz="2400" u="none" dirty="0">
                <a:latin typeface="Arial Narrow" panose="020B0606020202030204" pitchFamily="34" charset="0"/>
              </a:rPr>
              <a:t>3-  Two-Way Authenticated Public Key Distribution System</a:t>
            </a:r>
          </a:p>
        </p:txBody>
      </p:sp>
      <p:sp>
        <p:nvSpPr>
          <p:cNvPr id="101" name="Text Box 79"/>
          <p:cNvSpPr txBox="1">
            <a:spLocks noChangeArrowheads="1"/>
          </p:cNvSpPr>
          <p:nvPr/>
        </p:nvSpPr>
        <p:spPr bwMode="auto">
          <a:xfrm>
            <a:off x="980035" y="2369546"/>
            <a:ext cx="61879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US" sz="3200" dirty="0">
                <a:latin typeface="Arial Narrow" panose="020B0606020202030204" pitchFamily="34" charset="0"/>
              </a:rPr>
              <a:t>Three selected application scenarios:</a:t>
            </a:r>
          </a:p>
        </p:txBody>
      </p:sp>
      <p:sp>
        <p:nvSpPr>
          <p:cNvPr id="102" name="Text Box 79"/>
          <p:cNvSpPr txBox="1">
            <a:spLocks noChangeArrowheads="1"/>
          </p:cNvSpPr>
          <p:nvPr/>
        </p:nvSpPr>
        <p:spPr bwMode="auto">
          <a:xfrm>
            <a:off x="1090212" y="5517430"/>
            <a:ext cx="35413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US" sz="2400" u="none" dirty="0">
                <a:latin typeface="Arial Narrow" panose="020B0606020202030204" pitchFamily="34" charset="0"/>
              </a:rPr>
              <a:t>  -  Many other scenarios ….</a:t>
            </a:r>
          </a:p>
        </p:txBody>
      </p:sp>
    </p:spTree>
    <p:extLst>
      <p:ext uri="{BB962C8B-B14F-4D97-AF65-F5344CB8AC3E}">
        <p14:creationId xmlns:p14="http://schemas.microsoft.com/office/powerpoint/2010/main" val="308531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/>
      <p:bldP spid="99" grpId="0"/>
      <p:bldP spid="100" grpId="0"/>
      <p:bldP spid="101" grpId="0"/>
      <p:bldP spid="10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0834" name="Text Box 2"/>
          <p:cNvSpPr txBox="1">
            <a:spLocks noChangeArrowheads="1"/>
          </p:cNvSpPr>
          <p:nvPr/>
        </p:nvSpPr>
        <p:spPr bwMode="auto">
          <a:xfrm>
            <a:off x="685005" y="52605"/>
            <a:ext cx="891063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762000">
              <a:defRPr/>
            </a:pPr>
            <a:r>
              <a:rPr lang="en-US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“SEEK” Secure Electronic Exchange of Keys </a:t>
            </a:r>
          </a:p>
          <a:p>
            <a:pPr algn="ctr" defTabSz="762000">
              <a:defRPr/>
            </a:pPr>
            <a:r>
              <a:rPr lang="en-US" sz="24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 Public-Key Secrecy System </a:t>
            </a:r>
          </a:p>
          <a:p>
            <a:pPr algn="ctr" defTabSz="762000">
              <a:defRPr/>
            </a:pPr>
            <a:r>
              <a:rPr lang="en-US" sz="2400" i="1" u="none" dirty="0">
                <a:latin typeface="Arial Narrow" pitchFamily="34" charset="0"/>
              </a:rPr>
              <a:t> </a:t>
            </a:r>
            <a:r>
              <a:rPr lang="en-US" sz="1800" i="1" u="none" dirty="0">
                <a:latin typeface="Arial Narrow" pitchFamily="34" charset="0"/>
              </a:rPr>
              <a:t>Based on </a:t>
            </a:r>
            <a:r>
              <a:rPr lang="en-US" sz="1800" i="1" u="none" dirty="0" err="1">
                <a:latin typeface="Arial Narrow" pitchFamily="34" charset="0"/>
              </a:rPr>
              <a:t>Diffie</a:t>
            </a:r>
            <a:r>
              <a:rPr lang="en-US" sz="1800" i="1" u="none" dirty="0">
                <a:latin typeface="Arial Narrow" pitchFamily="34" charset="0"/>
              </a:rPr>
              <a:t> Hellman Key exchange Scheme  [SEEK (</a:t>
            </a:r>
            <a:r>
              <a:rPr lang="en-US" sz="1800" i="1" u="none" dirty="0" err="1">
                <a:latin typeface="Arial Narrow" pitchFamily="34" charset="0"/>
              </a:rPr>
              <a:t>Omura</a:t>
            </a:r>
            <a:r>
              <a:rPr lang="en-US" sz="1800" i="1" u="none" dirty="0">
                <a:latin typeface="Arial Narrow" pitchFamily="34" charset="0"/>
              </a:rPr>
              <a:t>) cryptosystem 1985]</a:t>
            </a:r>
          </a:p>
        </p:txBody>
      </p:sp>
      <p:sp>
        <p:nvSpPr>
          <p:cNvPr id="16387" name="Text Box 14"/>
          <p:cNvSpPr txBox="1">
            <a:spLocks noChangeArrowheads="1"/>
          </p:cNvSpPr>
          <p:nvPr/>
        </p:nvSpPr>
        <p:spPr bwMode="auto">
          <a:xfrm>
            <a:off x="1028006" y="2189163"/>
            <a:ext cx="855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>
                <a:latin typeface="Arial Narrow" pitchFamily="34" charset="0"/>
              </a:rPr>
              <a:t>User A</a:t>
            </a:r>
          </a:p>
        </p:txBody>
      </p:sp>
      <p:sp>
        <p:nvSpPr>
          <p:cNvPr id="16388" name="Text Box 15"/>
          <p:cNvSpPr txBox="1">
            <a:spLocks noChangeArrowheads="1"/>
          </p:cNvSpPr>
          <p:nvPr/>
        </p:nvSpPr>
        <p:spPr bwMode="auto">
          <a:xfrm>
            <a:off x="7568506" y="2097088"/>
            <a:ext cx="855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>
                <a:latin typeface="Arial Narrow" pitchFamily="34" charset="0"/>
              </a:rPr>
              <a:t>User B</a:t>
            </a:r>
          </a:p>
        </p:txBody>
      </p:sp>
      <p:sp>
        <p:nvSpPr>
          <p:cNvPr id="1400859" name="Text Box 27"/>
          <p:cNvSpPr txBox="1">
            <a:spLocks noChangeArrowheads="1"/>
          </p:cNvSpPr>
          <p:nvPr/>
        </p:nvSpPr>
        <p:spPr bwMode="auto">
          <a:xfrm>
            <a:off x="258218" y="4449789"/>
            <a:ext cx="100562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/>
            <a:r>
              <a:rPr lang="en-AU" sz="1400" u="none" dirty="0"/>
              <a:t>If</a:t>
            </a:r>
            <a:r>
              <a:rPr lang="en-AU" sz="1400" u="none" dirty="0">
                <a:solidFill>
                  <a:schemeClr val="hlink"/>
                </a:solidFill>
              </a:rPr>
              <a:t> </a:t>
            </a:r>
            <a:r>
              <a:rPr lang="en-AU" sz="1400" u="none" dirty="0" err="1">
                <a:solidFill>
                  <a:schemeClr val="hlink"/>
                </a:solidFill>
              </a:rPr>
              <a:t>gcd</a:t>
            </a:r>
            <a:r>
              <a:rPr lang="en-AU" sz="1400" u="none" dirty="0">
                <a:solidFill>
                  <a:schemeClr val="hlink"/>
                </a:solidFill>
              </a:rPr>
              <a:t>(Z, q-1) = 1, </a:t>
            </a:r>
            <a:r>
              <a:rPr lang="en-AU" sz="1400" u="none" dirty="0"/>
              <a:t>then </a:t>
            </a:r>
            <a:r>
              <a:rPr lang="en-AU" sz="1400" u="none" dirty="0">
                <a:solidFill>
                  <a:schemeClr val="hlink"/>
                </a:solidFill>
              </a:rPr>
              <a:t>Z</a:t>
            </a:r>
            <a:r>
              <a:rPr lang="en-AU" sz="1400" u="none" dirty="0"/>
              <a:t> is adopted as a suitable shared key. [ the inverse of Z is computed as </a:t>
            </a:r>
            <a:r>
              <a:rPr lang="en-AU" sz="1400" u="none" dirty="0">
                <a:solidFill>
                  <a:schemeClr val="hlink"/>
                </a:solidFill>
              </a:rPr>
              <a:t>D</a:t>
            </a:r>
            <a:r>
              <a:rPr lang="en-AU" sz="1400" u="none" dirty="0"/>
              <a:t> = Z</a:t>
            </a:r>
            <a:r>
              <a:rPr lang="en-AU" sz="1400" u="none" baseline="30000" dirty="0"/>
              <a:t>-1</a:t>
            </a:r>
            <a:r>
              <a:rPr lang="en-AU" sz="1400" u="none" dirty="0"/>
              <a:t>   (mod q -1) ]</a:t>
            </a:r>
          </a:p>
          <a:p>
            <a:pPr defTabSz="762000"/>
            <a:r>
              <a:rPr lang="en-AU" sz="1400" u="none" dirty="0"/>
              <a:t>If </a:t>
            </a:r>
            <a:r>
              <a:rPr lang="en-AU" sz="1400" u="none" dirty="0" err="1"/>
              <a:t>gcd</a:t>
            </a:r>
            <a:r>
              <a:rPr lang="en-AU" sz="1400" u="none" dirty="0"/>
              <a:t>(Z, q-1) ≠1, then repeat </a:t>
            </a:r>
            <a:r>
              <a:rPr lang="en-AU" sz="1400" u="none" dirty="0" smtClean="0"/>
              <a:t> </a:t>
            </a:r>
            <a:r>
              <a:rPr lang="en-AU" sz="1400" dirty="0" smtClean="0"/>
              <a:t>step 1</a:t>
            </a:r>
            <a:r>
              <a:rPr lang="en-AU" sz="1400" u="none" dirty="0" smtClean="0"/>
              <a:t> </a:t>
            </a:r>
            <a:r>
              <a:rPr lang="en-AU" sz="1400" u="none" dirty="0"/>
              <a:t>above </a:t>
            </a:r>
            <a:r>
              <a:rPr lang="en-AU" sz="1400" u="none" dirty="0" smtClean="0"/>
              <a:t>until Z becomes invertible.</a:t>
            </a:r>
            <a:endParaRPr lang="en-US" sz="1400" u="none" dirty="0"/>
          </a:p>
        </p:txBody>
      </p:sp>
      <p:grpSp>
        <p:nvGrpSpPr>
          <p:cNvPr id="2" name="Group 96"/>
          <p:cNvGrpSpPr>
            <a:grpSpLocks/>
          </p:cNvGrpSpPr>
          <p:nvPr/>
        </p:nvGrpSpPr>
        <p:grpSpPr bwMode="auto">
          <a:xfrm>
            <a:off x="2717800" y="5919612"/>
            <a:ext cx="4127500" cy="509588"/>
            <a:chOff x="1621" y="3581"/>
            <a:chExt cx="2600" cy="321"/>
          </a:xfrm>
        </p:grpSpPr>
        <p:sp>
          <p:nvSpPr>
            <p:cNvPr id="16478" name="Rectangle 33"/>
            <p:cNvSpPr>
              <a:spLocks noChangeArrowheads="1"/>
            </p:cNvSpPr>
            <p:nvPr/>
          </p:nvSpPr>
          <p:spPr bwMode="auto">
            <a:xfrm>
              <a:off x="2810" y="3581"/>
              <a:ext cx="490" cy="316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479" name="Line 34"/>
            <p:cNvSpPr>
              <a:spLocks noChangeShapeType="1"/>
            </p:cNvSpPr>
            <p:nvPr/>
          </p:nvSpPr>
          <p:spPr bwMode="auto">
            <a:xfrm>
              <a:off x="3419" y="3736"/>
              <a:ext cx="80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480" name="Rectangle 35"/>
            <p:cNvSpPr>
              <a:spLocks noChangeArrowheads="1"/>
            </p:cNvSpPr>
            <p:nvPr/>
          </p:nvSpPr>
          <p:spPr bwMode="auto">
            <a:xfrm>
              <a:off x="3060" y="3595"/>
              <a:ext cx="1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AU" sz="1600" u="none">
                  <a:solidFill>
                    <a:schemeClr val="hlink"/>
                  </a:solidFill>
                </a:rPr>
                <a:t>Z</a:t>
              </a:r>
              <a:endParaRPr lang="en-US" sz="1600" u="none" baseline="-25000">
                <a:solidFill>
                  <a:schemeClr val="hlink"/>
                </a:solidFill>
              </a:endParaRPr>
            </a:p>
          </p:txBody>
        </p:sp>
        <p:sp>
          <p:nvSpPr>
            <p:cNvPr id="16481" name="Text Box 36"/>
            <p:cNvSpPr txBox="1">
              <a:spLocks noChangeArrowheads="1"/>
            </p:cNvSpPr>
            <p:nvPr/>
          </p:nvSpPr>
          <p:spPr bwMode="auto">
            <a:xfrm>
              <a:off x="2912" y="3671"/>
              <a:ext cx="2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1800" u="none" dirty="0">
                  <a:latin typeface="Bookman Old Style" pitchFamily="18" charset="0"/>
                </a:rPr>
                <a:t>M</a:t>
              </a:r>
            </a:p>
          </p:txBody>
        </p:sp>
        <p:sp>
          <p:nvSpPr>
            <p:cNvPr id="16482" name="Line 37"/>
            <p:cNvSpPr>
              <a:spLocks noChangeShapeType="1"/>
            </p:cNvSpPr>
            <p:nvPr/>
          </p:nvSpPr>
          <p:spPr bwMode="auto">
            <a:xfrm>
              <a:off x="1621" y="3725"/>
              <a:ext cx="1129" cy="1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" name="Group 95"/>
          <p:cNvGrpSpPr>
            <a:grpSpLocks/>
          </p:cNvGrpSpPr>
          <p:nvPr/>
        </p:nvGrpSpPr>
        <p:grpSpPr bwMode="auto">
          <a:xfrm>
            <a:off x="1266825" y="5829125"/>
            <a:ext cx="1374775" cy="542925"/>
            <a:chOff x="707" y="3524"/>
            <a:chExt cx="866" cy="342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707" y="3524"/>
              <a:ext cx="315" cy="178"/>
              <a:chOff x="807" y="2428"/>
              <a:chExt cx="315" cy="178"/>
            </a:xfrm>
          </p:grpSpPr>
          <p:sp>
            <p:nvSpPr>
              <p:cNvPr id="16471" name="Freeform 6"/>
              <p:cNvSpPr>
                <a:spLocks noEditPoints="1"/>
              </p:cNvSpPr>
              <p:nvPr/>
            </p:nvSpPr>
            <p:spPr bwMode="auto">
              <a:xfrm>
                <a:off x="807" y="2428"/>
                <a:ext cx="315" cy="178"/>
              </a:xfrm>
              <a:custGeom>
                <a:avLst/>
                <a:gdLst>
                  <a:gd name="T0" fmla="*/ 0 w 445"/>
                  <a:gd name="T1" fmla="*/ 38 h 207"/>
                  <a:gd name="T2" fmla="*/ 189 w 445"/>
                  <a:gd name="T3" fmla="*/ 0 h 207"/>
                  <a:gd name="T4" fmla="*/ 223 w 445"/>
                  <a:gd name="T5" fmla="*/ 113 h 207"/>
                  <a:gd name="T6" fmla="*/ 33 w 445"/>
                  <a:gd name="T7" fmla="*/ 153 h 207"/>
                  <a:gd name="T8" fmla="*/ 0 w 445"/>
                  <a:gd name="T9" fmla="*/ 38 h 207"/>
                  <a:gd name="T10" fmla="*/ 14 w 445"/>
                  <a:gd name="T11" fmla="*/ 40 h 207"/>
                  <a:gd name="T12" fmla="*/ 116 w 445"/>
                  <a:gd name="T13" fmla="*/ 92 h 207"/>
                  <a:gd name="T14" fmla="*/ 178 w 445"/>
                  <a:gd name="T15" fmla="*/ 7 h 207"/>
                  <a:gd name="T16" fmla="*/ 14 w 445"/>
                  <a:gd name="T17" fmla="*/ 40 h 207"/>
                  <a:gd name="T18" fmla="*/ 11 w 445"/>
                  <a:gd name="T19" fmla="*/ 51 h 207"/>
                  <a:gd name="T20" fmla="*/ 37 w 445"/>
                  <a:gd name="T21" fmla="*/ 139 h 207"/>
                  <a:gd name="T22" fmla="*/ 76 w 445"/>
                  <a:gd name="T23" fmla="*/ 82 h 207"/>
                  <a:gd name="T24" fmla="*/ 11 w 445"/>
                  <a:gd name="T25" fmla="*/ 51 h 207"/>
                  <a:gd name="T26" fmla="*/ 186 w 445"/>
                  <a:gd name="T27" fmla="*/ 14 h 207"/>
                  <a:gd name="T28" fmla="*/ 147 w 445"/>
                  <a:gd name="T29" fmla="*/ 68 h 207"/>
                  <a:gd name="T30" fmla="*/ 212 w 445"/>
                  <a:gd name="T31" fmla="*/ 102 h 207"/>
                  <a:gd name="T32" fmla="*/ 186 w 445"/>
                  <a:gd name="T33" fmla="*/ 14 h 207"/>
                  <a:gd name="T34" fmla="*/ 85 w 445"/>
                  <a:gd name="T35" fmla="*/ 88 h 207"/>
                  <a:gd name="T36" fmla="*/ 45 w 445"/>
                  <a:gd name="T37" fmla="*/ 143 h 207"/>
                  <a:gd name="T38" fmla="*/ 206 w 445"/>
                  <a:gd name="T39" fmla="*/ 108 h 207"/>
                  <a:gd name="T40" fmla="*/ 141 w 445"/>
                  <a:gd name="T41" fmla="*/ 75 h 207"/>
                  <a:gd name="T42" fmla="*/ 121 w 445"/>
                  <a:gd name="T43" fmla="*/ 105 h 207"/>
                  <a:gd name="T44" fmla="*/ 85 w 445"/>
                  <a:gd name="T45" fmla="*/ 88 h 20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45"/>
                  <a:gd name="T70" fmla="*/ 0 h 207"/>
                  <a:gd name="T71" fmla="*/ 445 w 445"/>
                  <a:gd name="T72" fmla="*/ 207 h 20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  <a:close/>
                    <a:moveTo>
                      <a:pt x="28" y="55"/>
                    </a:moveTo>
                    <a:lnTo>
                      <a:pt x="231" y="124"/>
                    </a:lnTo>
                    <a:lnTo>
                      <a:pt x="355" y="9"/>
                    </a:lnTo>
                    <a:lnTo>
                      <a:pt x="28" y="55"/>
                    </a:lnTo>
                    <a:close/>
                    <a:moveTo>
                      <a:pt x="22" y="69"/>
                    </a:moveTo>
                    <a:lnTo>
                      <a:pt x="73" y="188"/>
                    </a:lnTo>
                    <a:lnTo>
                      <a:pt x="152" y="110"/>
                    </a:lnTo>
                    <a:lnTo>
                      <a:pt x="22" y="69"/>
                    </a:lnTo>
                    <a:close/>
                    <a:moveTo>
                      <a:pt x="372" y="19"/>
                    </a:moveTo>
                    <a:lnTo>
                      <a:pt x="293" y="92"/>
                    </a:lnTo>
                    <a:lnTo>
                      <a:pt x="422" y="138"/>
                    </a:lnTo>
                    <a:lnTo>
                      <a:pt x="372" y="19"/>
                    </a:lnTo>
                    <a:close/>
                    <a:moveTo>
                      <a:pt x="169" y="119"/>
                    </a:moveTo>
                    <a:lnTo>
                      <a:pt x="90" y="193"/>
                    </a:lnTo>
                    <a:lnTo>
                      <a:pt x="411" y="147"/>
                    </a:lnTo>
                    <a:lnTo>
                      <a:pt x="281" y="101"/>
                    </a:lnTo>
                    <a:lnTo>
                      <a:pt x="242" y="142"/>
                    </a:lnTo>
                    <a:lnTo>
                      <a:pt x="169" y="119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472" name="Freeform 7"/>
              <p:cNvSpPr>
                <a:spLocks/>
              </p:cNvSpPr>
              <p:nvPr/>
            </p:nvSpPr>
            <p:spPr bwMode="auto">
              <a:xfrm>
                <a:off x="807" y="2428"/>
                <a:ext cx="315" cy="178"/>
              </a:xfrm>
              <a:custGeom>
                <a:avLst/>
                <a:gdLst>
                  <a:gd name="T0" fmla="*/ 0 w 445"/>
                  <a:gd name="T1" fmla="*/ 38 h 207"/>
                  <a:gd name="T2" fmla="*/ 189 w 445"/>
                  <a:gd name="T3" fmla="*/ 0 h 207"/>
                  <a:gd name="T4" fmla="*/ 223 w 445"/>
                  <a:gd name="T5" fmla="*/ 113 h 207"/>
                  <a:gd name="T6" fmla="*/ 33 w 445"/>
                  <a:gd name="T7" fmla="*/ 153 h 207"/>
                  <a:gd name="T8" fmla="*/ 0 w 445"/>
                  <a:gd name="T9" fmla="*/ 38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5"/>
                  <a:gd name="T16" fmla="*/ 0 h 207"/>
                  <a:gd name="T17" fmla="*/ 445 w 445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473" name="Freeform 8"/>
              <p:cNvSpPr>
                <a:spLocks/>
              </p:cNvSpPr>
              <p:nvPr/>
            </p:nvSpPr>
            <p:spPr bwMode="auto">
              <a:xfrm>
                <a:off x="827" y="2435"/>
                <a:ext cx="231" cy="99"/>
              </a:xfrm>
              <a:custGeom>
                <a:avLst/>
                <a:gdLst>
                  <a:gd name="T0" fmla="*/ 0 w 327"/>
                  <a:gd name="T1" fmla="*/ 34 h 115"/>
                  <a:gd name="T2" fmla="*/ 101 w 327"/>
                  <a:gd name="T3" fmla="*/ 85 h 115"/>
                  <a:gd name="T4" fmla="*/ 163 w 327"/>
                  <a:gd name="T5" fmla="*/ 0 h 115"/>
                  <a:gd name="T6" fmla="*/ 0 w 327"/>
                  <a:gd name="T7" fmla="*/ 34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7"/>
                  <a:gd name="T13" fmla="*/ 0 h 115"/>
                  <a:gd name="T14" fmla="*/ 327 w 327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7" h="115">
                    <a:moveTo>
                      <a:pt x="0" y="46"/>
                    </a:moveTo>
                    <a:lnTo>
                      <a:pt x="203" y="115"/>
                    </a:lnTo>
                    <a:lnTo>
                      <a:pt x="327" y="0"/>
                    </a:lnTo>
                    <a:lnTo>
                      <a:pt x="0" y="46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474" name="Freeform 9"/>
              <p:cNvSpPr>
                <a:spLocks/>
              </p:cNvSpPr>
              <p:nvPr/>
            </p:nvSpPr>
            <p:spPr bwMode="auto">
              <a:xfrm>
                <a:off x="823" y="2486"/>
                <a:ext cx="92" cy="103"/>
              </a:xfrm>
              <a:custGeom>
                <a:avLst/>
                <a:gdLst>
                  <a:gd name="T0" fmla="*/ 0 w 130"/>
                  <a:gd name="T1" fmla="*/ 0 h 119"/>
                  <a:gd name="T2" fmla="*/ 25 w 130"/>
                  <a:gd name="T3" fmla="*/ 89 h 119"/>
                  <a:gd name="T4" fmla="*/ 65 w 130"/>
                  <a:gd name="T5" fmla="*/ 30 h 119"/>
                  <a:gd name="T6" fmla="*/ 0 w 130"/>
                  <a:gd name="T7" fmla="*/ 0 h 1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0"/>
                  <a:gd name="T13" fmla="*/ 0 h 119"/>
                  <a:gd name="T14" fmla="*/ 130 w 130"/>
                  <a:gd name="T15" fmla="*/ 119 h 1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0" h="119">
                    <a:moveTo>
                      <a:pt x="0" y="0"/>
                    </a:moveTo>
                    <a:lnTo>
                      <a:pt x="51" y="119"/>
                    </a:lnTo>
                    <a:lnTo>
                      <a:pt x="130" y="41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475" name="Freeform 10"/>
              <p:cNvSpPr>
                <a:spLocks/>
              </p:cNvSpPr>
              <p:nvPr/>
            </p:nvSpPr>
            <p:spPr bwMode="auto">
              <a:xfrm>
                <a:off x="1015" y="2444"/>
                <a:ext cx="91" cy="103"/>
              </a:xfrm>
              <a:custGeom>
                <a:avLst/>
                <a:gdLst>
                  <a:gd name="T0" fmla="*/ 40 w 129"/>
                  <a:gd name="T1" fmla="*/ 0 h 119"/>
                  <a:gd name="T2" fmla="*/ 0 w 129"/>
                  <a:gd name="T3" fmla="*/ 55 h 119"/>
                  <a:gd name="T4" fmla="*/ 64 w 129"/>
                  <a:gd name="T5" fmla="*/ 89 h 119"/>
                  <a:gd name="T6" fmla="*/ 40 w 129"/>
                  <a:gd name="T7" fmla="*/ 0 h 1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9"/>
                  <a:gd name="T13" fmla="*/ 0 h 119"/>
                  <a:gd name="T14" fmla="*/ 129 w 129"/>
                  <a:gd name="T15" fmla="*/ 119 h 1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9" h="119">
                    <a:moveTo>
                      <a:pt x="79" y="0"/>
                    </a:moveTo>
                    <a:lnTo>
                      <a:pt x="0" y="73"/>
                    </a:lnTo>
                    <a:lnTo>
                      <a:pt x="129" y="119"/>
                    </a:lnTo>
                    <a:lnTo>
                      <a:pt x="79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476" name="Freeform 11"/>
              <p:cNvSpPr>
                <a:spLocks/>
              </p:cNvSpPr>
              <p:nvPr/>
            </p:nvSpPr>
            <p:spPr bwMode="auto">
              <a:xfrm>
                <a:off x="871" y="2515"/>
                <a:ext cx="227" cy="79"/>
              </a:xfrm>
              <a:custGeom>
                <a:avLst/>
                <a:gdLst>
                  <a:gd name="T0" fmla="*/ 40 w 321"/>
                  <a:gd name="T1" fmla="*/ 13 h 92"/>
                  <a:gd name="T2" fmla="*/ 0 w 321"/>
                  <a:gd name="T3" fmla="*/ 68 h 92"/>
                  <a:gd name="T4" fmla="*/ 161 w 321"/>
                  <a:gd name="T5" fmla="*/ 34 h 92"/>
                  <a:gd name="T6" fmla="*/ 95 w 321"/>
                  <a:gd name="T7" fmla="*/ 0 h 92"/>
                  <a:gd name="T8" fmla="*/ 76 w 321"/>
                  <a:gd name="T9" fmla="*/ 30 h 92"/>
                  <a:gd name="T10" fmla="*/ 40 w 321"/>
                  <a:gd name="T11" fmla="*/ 13 h 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21"/>
                  <a:gd name="T19" fmla="*/ 0 h 92"/>
                  <a:gd name="T20" fmla="*/ 321 w 321"/>
                  <a:gd name="T21" fmla="*/ 92 h 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21" h="92">
                    <a:moveTo>
                      <a:pt x="79" y="18"/>
                    </a:moveTo>
                    <a:lnTo>
                      <a:pt x="0" y="92"/>
                    </a:lnTo>
                    <a:lnTo>
                      <a:pt x="321" y="46"/>
                    </a:lnTo>
                    <a:lnTo>
                      <a:pt x="191" y="0"/>
                    </a:lnTo>
                    <a:lnTo>
                      <a:pt x="152" y="41"/>
                    </a:lnTo>
                    <a:lnTo>
                      <a:pt x="79" y="18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477" name="Freeform 12"/>
              <p:cNvSpPr>
                <a:spLocks/>
              </p:cNvSpPr>
              <p:nvPr/>
            </p:nvSpPr>
            <p:spPr bwMode="auto">
              <a:xfrm>
                <a:off x="935" y="2459"/>
                <a:ext cx="51" cy="63"/>
              </a:xfrm>
              <a:custGeom>
                <a:avLst/>
                <a:gdLst>
                  <a:gd name="T0" fmla="*/ 19 w 73"/>
                  <a:gd name="T1" fmla="*/ 35 h 73"/>
                  <a:gd name="T2" fmla="*/ 17 w 73"/>
                  <a:gd name="T3" fmla="*/ 37 h 73"/>
                  <a:gd name="T4" fmla="*/ 6 w 73"/>
                  <a:gd name="T5" fmla="*/ 14 h 73"/>
                  <a:gd name="T6" fmla="*/ 11 w 73"/>
                  <a:gd name="T7" fmla="*/ 52 h 73"/>
                  <a:gd name="T8" fmla="*/ 17 w 73"/>
                  <a:gd name="T9" fmla="*/ 47 h 73"/>
                  <a:gd name="T10" fmla="*/ 17 w 73"/>
                  <a:gd name="T11" fmla="*/ 52 h 73"/>
                  <a:gd name="T12" fmla="*/ 8 w 73"/>
                  <a:gd name="T13" fmla="*/ 54 h 73"/>
                  <a:gd name="T14" fmla="*/ 8 w 73"/>
                  <a:gd name="T15" fmla="*/ 52 h 73"/>
                  <a:gd name="T16" fmla="*/ 11 w 73"/>
                  <a:gd name="T17" fmla="*/ 52 h 73"/>
                  <a:gd name="T18" fmla="*/ 3 w 73"/>
                  <a:gd name="T19" fmla="*/ 14 h 73"/>
                  <a:gd name="T20" fmla="*/ 3 w 73"/>
                  <a:gd name="T21" fmla="*/ 17 h 73"/>
                  <a:gd name="T22" fmla="*/ 0 w 73"/>
                  <a:gd name="T23" fmla="*/ 17 h 73"/>
                  <a:gd name="T24" fmla="*/ 0 w 73"/>
                  <a:gd name="T25" fmla="*/ 14 h 73"/>
                  <a:gd name="T26" fmla="*/ 6 w 73"/>
                  <a:gd name="T27" fmla="*/ 10 h 73"/>
                  <a:gd name="T28" fmla="*/ 19 w 73"/>
                  <a:gd name="T29" fmla="*/ 35 h 73"/>
                  <a:gd name="T30" fmla="*/ 19 w 73"/>
                  <a:gd name="T31" fmla="*/ 3 h 73"/>
                  <a:gd name="T32" fmla="*/ 25 w 73"/>
                  <a:gd name="T33" fmla="*/ 0 h 73"/>
                  <a:gd name="T34" fmla="*/ 27 w 73"/>
                  <a:gd name="T35" fmla="*/ 0 h 73"/>
                  <a:gd name="T36" fmla="*/ 27 w 73"/>
                  <a:gd name="T37" fmla="*/ 3 h 73"/>
                  <a:gd name="T38" fmla="*/ 25 w 73"/>
                  <a:gd name="T39" fmla="*/ 3 h 73"/>
                  <a:gd name="T40" fmla="*/ 34 w 73"/>
                  <a:gd name="T41" fmla="*/ 41 h 73"/>
                  <a:gd name="T42" fmla="*/ 36 w 73"/>
                  <a:gd name="T43" fmla="*/ 41 h 73"/>
                  <a:gd name="T44" fmla="*/ 34 w 73"/>
                  <a:gd name="T45" fmla="*/ 41 h 73"/>
                  <a:gd name="T46" fmla="*/ 27 w 73"/>
                  <a:gd name="T47" fmla="*/ 45 h 73"/>
                  <a:gd name="T48" fmla="*/ 25 w 73"/>
                  <a:gd name="T49" fmla="*/ 45 h 73"/>
                  <a:gd name="T50" fmla="*/ 27 w 73"/>
                  <a:gd name="T51" fmla="*/ 45 h 73"/>
                  <a:gd name="T52" fmla="*/ 30 w 73"/>
                  <a:gd name="T53" fmla="*/ 41 h 73"/>
                  <a:gd name="T54" fmla="*/ 22 w 73"/>
                  <a:gd name="T55" fmla="*/ 7 h 73"/>
                  <a:gd name="T56" fmla="*/ 19 w 73"/>
                  <a:gd name="T57" fmla="*/ 35 h 7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73"/>
                  <a:gd name="T88" fmla="*/ 0 h 73"/>
                  <a:gd name="T89" fmla="*/ 73 w 73"/>
                  <a:gd name="T90" fmla="*/ 73 h 73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73" h="73">
                    <a:moveTo>
                      <a:pt x="39" y="46"/>
                    </a:moveTo>
                    <a:lnTo>
                      <a:pt x="34" y="50"/>
                    </a:lnTo>
                    <a:lnTo>
                      <a:pt x="11" y="18"/>
                    </a:lnTo>
                    <a:lnTo>
                      <a:pt x="23" y="69"/>
                    </a:lnTo>
                    <a:lnTo>
                      <a:pt x="34" y="64"/>
                    </a:lnTo>
                    <a:lnTo>
                      <a:pt x="34" y="69"/>
                    </a:lnTo>
                    <a:lnTo>
                      <a:pt x="17" y="73"/>
                    </a:lnTo>
                    <a:lnTo>
                      <a:pt x="17" y="69"/>
                    </a:lnTo>
                    <a:lnTo>
                      <a:pt x="23" y="69"/>
                    </a:lnTo>
                    <a:lnTo>
                      <a:pt x="6" y="18"/>
                    </a:lnTo>
                    <a:lnTo>
                      <a:pt x="6" y="23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11" y="14"/>
                    </a:lnTo>
                    <a:lnTo>
                      <a:pt x="39" y="46"/>
                    </a:lnTo>
                    <a:lnTo>
                      <a:pt x="39" y="5"/>
                    </a:lnTo>
                    <a:lnTo>
                      <a:pt x="51" y="0"/>
                    </a:lnTo>
                    <a:lnTo>
                      <a:pt x="56" y="0"/>
                    </a:lnTo>
                    <a:lnTo>
                      <a:pt x="56" y="5"/>
                    </a:lnTo>
                    <a:lnTo>
                      <a:pt x="51" y="5"/>
                    </a:lnTo>
                    <a:lnTo>
                      <a:pt x="68" y="55"/>
                    </a:lnTo>
                    <a:lnTo>
                      <a:pt x="73" y="55"/>
                    </a:lnTo>
                    <a:lnTo>
                      <a:pt x="68" y="55"/>
                    </a:lnTo>
                    <a:lnTo>
                      <a:pt x="56" y="60"/>
                    </a:lnTo>
                    <a:lnTo>
                      <a:pt x="51" y="60"/>
                    </a:lnTo>
                    <a:lnTo>
                      <a:pt x="56" y="60"/>
                    </a:lnTo>
                    <a:lnTo>
                      <a:pt x="62" y="55"/>
                    </a:lnTo>
                    <a:lnTo>
                      <a:pt x="45" y="9"/>
                    </a:lnTo>
                    <a:lnTo>
                      <a:pt x="39" y="46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6468" name="Rectangle 39"/>
            <p:cNvSpPr>
              <a:spLocks noChangeArrowheads="1"/>
            </p:cNvSpPr>
            <p:nvPr/>
          </p:nvSpPr>
          <p:spPr bwMode="auto">
            <a:xfrm>
              <a:off x="1379" y="3541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AU" sz="1600" u="none">
                  <a:solidFill>
                    <a:schemeClr val="hlink"/>
                  </a:solidFill>
                </a:rPr>
                <a:t>Z</a:t>
              </a:r>
              <a:endParaRPr lang="en-US" sz="1800" u="none" baseline="-25000">
                <a:solidFill>
                  <a:srgbClr val="023DD0"/>
                </a:solidFill>
              </a:endParaRPr>
            </a:p>
          </p:txBody>
        </p:sp>
        <p:sp>
          <p:nvSpPr>
            <p:cNvPr id="16469" name="Text Box 40"/>
            <p:cNvSpPr txBox="1">
              <a:spLocks noChangeArrowheads="1"/>
            </p:cNvSpPr>
            <p:nvPr/>
          </p:nvSpPr>
          <p:spPr bwMode="auto">
            <a:xfrm>
              <a:off x="1220" y="3635"/>
              <a:ext cx="2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1800" u="none" dirty="0">
                  <a:latin typeface="Bookman Old Style" pitchFamily="18" charset="0"/>
                </a:rPr>
                <a:t>M</a:t>
              </a:r>
            </a:p>
          </p:txBody>
        </p:sp>
        <p:sp>
          <p:nvSpPr>
            <p:cNvPr id="16470" name="Line 75"/>
            <p:cNvSpPr>
              <a:spLocks noChangeShapeType="1"/>
            </p:cNvSpPr>
            <p:nvPr/>
          </p:nvSpPr>
          <p:spPr bwMode="auto">
            <a:xfrm>
              <a:off x="947" y="3716"/>
              <a:ext cx="290" cy="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</p:grpSp>
      <p:grpSp>
        <p:nvGrpSpPr>
          <p:cNvPr id="5" name="Group 97"/>
          <p:cNvGrpSpPr>
            <a:grpSpLocks/>
          </p:cNvGrpSpPr>
          <p:nvPr/>
        </p:nvGrpSpPr>
        <p:grpSpPr bwMode="auto">
          <a:xfrm>
            <a:off x="7131049" y="5614815"/>
            <a:ext cx="2714624" cy="812801"/>
            <a:chOff x="4401" y="3389"/>
            <a:chExt cx="1710" cy="512"/>
          </a:xfrm>
        </p:grpSpPr>
        <p:sp>
          <p:nvSpPr>
            <p:cNvPr id="16452" name="Text Box 32"/>
            <p:cNvSpPr txBox="1">
              <a:spLocks noChangeArrowheads="1"/>
            </p:cNvSpPr>
            <p:nvPr/>
          </p:nvSpPr>
          <p:spPr bwMode="auto">
            <a:xfrm>
              <a:off x="5123" y="3465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AU" sz="1800" u="none">
                  <a:solidFill>
                    <a:schemeClr val="hlink"/>
                  </a:solidFill>
                </a:rPr>
                <a:t>D</a:t>
              </a:r>
              <a:endParaRPr lang="en-US" sz="1800" u="none" baseline="-25000">
                <a:solidFill>
                  <a:schemeClr val="hlink"/>
                </a:solidFill>
              </a:endParaRPr>
            </a:p>
          </p:txBody>
        </p:sp>
        <p:sp>
          <p:nvSpPr>
            <p:cNvPr id="16453" name="Rectangle 46"/>
            <p:cNvSpPr>
              <a:spLocks noChangeArrowheads="1"/>
            </p:cNvSpPr>
            <p:nvPr/>
          </p:nvSpPr>
          <p:spPr bwMode="auto">
            <a:xfrm>
              <a:off x="4568" y="3555"/>
              <a:ext cx="491" cy="317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454" name="Rectangle 47"/>
            <p:cNvSpPr>
              <a:spLocks noChangeArrowheads="1"/>
            </p:cNvSpPr>
            <p:nvPr/>
          </p:nvSpPr>
          <p:spPr bwMode="auto">
            <a:xfrm>
              <a:off x="4817" y="3570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AU" sz="1600" u="none">
                  <a:solidFill>
                    <a:schemeClr val="hlink"/>
                  </a:solidFill>
                </a:rPr>
                <a:t>Z</a:t>
              </a:r>
              <a:endParaRPr lang="en-US" sz="1600" u="none" baseline="-25000">
                <a:solidFill>
                  <a:schemeClr val="hlink"/>
                </a:solidFill>
              </a:endParaRPr>
            </a:p>
          </p:txBody>
        </p:sp>
        <p:sp>
          <p:nvSpPr>
            <p:cNvPr id="16455" name="Text Box 48"/>
            <p:cNvSpPr txBox="1">
              <a:spLocks noChangeArrowheads="1"/>
            </p:cNvSpPr>
            <p:nvPr/>
          </p:nvSpPr>
          <p:spPr bwMode="auto">
            <a:xfrm>
              <a:off x="4644" y="3629"/>
              <a:ext cx="2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1800" u="none">
                  <a:latin typeface="Bookman Old Style" pitchFamily="18" charset="0"/>
                </a:rPr>
                <a:t>M</a:t>
              </a:r>
            </a:p>
          </p:txBody>
        </p:sp>
        <p:sp>
          <p:nvSpPr>
            <p:cNvPr id="16456" name="Text Box 49"/>
            <p:cNvSpPr txBox="1">
              <a:spLocks noChangeArrowheads="1"/>
            </p:cNvSpPr>
            <p:nvPr/>
          </p:nvSpPr>
          <p:spPr bwMode="auto">
            <a:xfrm>
              <a:off x="4401" y="3533"/>
              <a:ext cx="851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3200" b="0" u="none" dirty="0" smtClean="0">
                  <a:latin typeface="Bookman Old Style" pitchFamily="18" charset="0"/>
                </a:rPr>
                <a:t>(       </a:t>
              </a:r>
              <a:r>
                <a:rPr lang="en-US" sz="3200" b="0" u="none" dirty="0">
                  <a:latin typeface="Bookman Old Style" pitchFamily="18" charset="0"/>
                </a:rPr>
                <a:t>)</a:t>
              </a:r>
            </a:p>
          </p:txBody>
        </p:sp>
        <p:sp>
          <p:nvSpPr>
            <p:cNvPr id="16457" name="Text Box 50"/>
            <p:cNvSpPr txBox="1">
              <a:spLocks noChangeArrowheads="1"/>
            </p:cNvSpPr>
            <p:nvPr/>
          </p:nvSpPr>
          <p:spPr bwMode="auto">
            <a:xfrm>
              <a:off x="5268" y="3646"/>
              <a:ext cx="3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1800" u="none">
                  <a:latin typeface="Bookman Old Style" pitchFamily="18" charset="0"/>
                </a:rPr>
                <a:t>= M</a:t>
              </a:r>
            </a:p>
          </p:txBody>
        </p:sp>
        <p:grpSp>
          <p:nvGrpSpPr>
            <p:cNvPr id="6" name="Group 51"/>
            <p:cNvGrpSpPr>
              <a:grpSpLocks/>
            </p:cNvGrpSpPr>
            <p:nvPr/>
          </p:nvGrpSpPr>
          <p:grpSpPr bwMode="auto">
            <a:xfrm>
              <a:off x="5796" y="3389"/>
              <a:ext cx="315" cy="178"/>
              <a:chOff x="807" y="2428"/>
              <a:chExt cx="315" cy="178"/>
            </a:xfrm>
          </p:grpSpPr>
          <p:sp>
            <p:nvSpPr>
              <p:cNvPr id="16460" name="Freeform 52"/>
              <p:cNvSpPr>
                <a:spLocks noEditPoints="1"/>
              </p:cNvSpPr>
              <p:nvPr/>
            </p:nvSpPr>
            <p:spPr bwMode="auto">
              <a:xfrm>
                <a:off x="807" y="2428"/>
                <a:ext cx="315" cy="178"/>
              </a:xfrm>
              <a:custGeom>
                <a:avLst/>
                <a:gdLst>
                  <a:gd name="T0" fmla="*/ 0 w 445"/>
                  <a:gd name="T1" fmla="*/ 38 h 207"/>
                  <a:gd name="T2" fmla="*/ 189 w 445"/>
                  <a:gd name="T3" fmla="*/ 0 h 207"/>
                  <a:gd name="T4" fmla="*/ 223 w 445"/>
                  <a:gd name="T5" fmla="*/ 113 h 207"/>
                  <a:gd name="T6" fmla="*/ 33 w 445"/>
                  <a:gd name="T7" fmla="*/ 153 h 207"/>
                  <a:gd name="T8" fmla="*/ 0 w 445"/>
                  <a:gd name="T9" fmla="*/ 38 h 207"/>
                  <a:gd name="T10" fmla="*/ 14 w 445"/>
                  <a:gd name="T11" fmla="*/ 40 h 207"/>
                  <a:gd name="T12" fmla="*/ 116 w 445"/>
                  <a:gd name="T13" fmla="*/ 92 h 207"/>
                  <a:gd name="T14" fmla="*/ 178 w 445"/>
                  <a:gd name="T15" fmla="*/ 7 h 207"/>
                  <a:gd name="T16" fmla="*/ 14 w 445"/>
                  <a:gd name="T17" fmla="*/ 40 h 207"/>
                  <a:gd name="T18" fmla="*/ 11 w 445"/>
                  <a:gd name="T19" fmla="*/ 51 h 207"/>
                  <a:gd name="T20" fmla="*/ 37 w 445"/>
                  <a:gd name="T21" fmla="*/ 139 h 207"/>
                  <a:gd name="T22" fmla="*/ 76 w 445"/>
                  <a:gd name="T23" fmla="*/ 82 h 207"/>
                  <a:gd name="T24" fmla="*/ 11 w 445"/>
                  <a:gd name="T25" fmla="*/ 51 h 207"/>
                  <a:gd name="T26" fmla="*/ 186 w 445"/>
                  <a:gd name="T27" fmla="*/ 14 h 207"/>
                  <a:gd name="T28" fmla="*/ 147 w 445"/>
                  <a:gd name="T29" fmla="*/ 68 h 207"/>
                  <a:gd name="T30" fmla="*/ 212 w 445"/>
                  <a:gd name="T31" fmla="*/ 102 h 207"/>
                  <a:gd name="T32" fmla="*/ 186 w 445"/>
                  <a:gd name="T33" fmla="*/ 14 h 207"/>
                  <a:gd name="T34" fmla="*/ 85 w 445"/>
                  <a:gd name="T35" fmla="*/ 88 h 207"/>
                  <a:gd name="T36" fmla="*/ 45 w 445"/>
                  <a:gd name="T37" fmla="*/ 143 h 207"/>
                  <a:gd name="T38" fmla="*/ 206 w 445"/>
                  <a:gd name="T39" fmla="*/ 108 h 207"/>
                  <a:gd name="T40" fmla="*/ 141 w 445"/>
                  <a:gd name="T41" fmla="*/ 75 h 207"/>
                  <a:gd name="T42" fmla="*/ 121 w 445"/>
                  <a:gd name="T43" fmla="*/ 105 h 207"/>
                  <a:gd name="T44" fmla="*/ 85 w 445"/>
                  <a:gd name="T45" fmla="*/ 88 h 20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45"/>
                  <a:gd name="T70" fmla="*/ 0 h 207"/>
                  <a:gd name="T71" fmla="*/ 445 w 445"/>
                  <a:gd name="T72" fmla="*/ 207 h 20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  <a:close/>
                    <a:moveTo>
                      <a:pt x="28" y="55"/>
                    </a:moveTo>
                    <a:lnTo>
                      <a:pt x="231" y="124"/>
                    </a:lnTo>
                    <a:lnTo>
                      <a:pt x="355" y="9"/>
                    </a:lnTo>
                    <a:lnTo>
                      <a:pt x="28" y="55"/>
                    </a:lnTo>
                    <a:close/>
                    <a:moveTo>
                      <a:pt x="22" y="69"/>
                    </a:moveTo>
                    <a:lnTo>
                      <a:pt x="73" y="188"/>
                    </a:lnTo>
                    <a:lnTo>
                      <a:pt x="152" y="110"/>
                    </a:lnTo>
                    <a:lnTo>
                      <a:pt x="22" y="69"/>
                    </a:lnTo>
                    <a:close/>
                    <a:moveTo>
                      <a:pt x="372" y="19"/>
                    </a:moveTo>
                    <a:lnTo>
                      <a:pt x="293" y="92"/>
                    </a:lnTo>
                    <a:lnTo>
                      <a:pt x="422" y="138"/>
                    </a:lnTo>
                    <a:lnTo>
                      <a:pt x="372" y="19"/>
                    </a:lnTo>
                    <a:close/>
                    <a:moveTo>
                      <a:pt x="169" y="119"/>
                    </a:moveTo>
                    <a:lnTo>
                      <a:pt x="90" y="193"/>
                    </a:lnTo>
                    <a:lnTo>
                      <a:pt x="411" y="147"/>
                    </a:lnTo>
                    <a:lnTo>
                      <a:pt x="281" y="101"/>
                    </a:lnTo>
                    <a:lnTo>
                      <a:pt x="242" y="142"/>
                    </a:lnTo>
                    <a:lnTo>
                      <a:pt x="169" y="119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461" name="Freeform 53"/>
              <p:cNvSpPr>
                <a:spLocks/>
              </p:cNvSpPr>
              <p:nvPr/>
            </p:nvSpPr>
            <p:spPr bwMode="auto">
              <a:xfrm>
                <a:off x="807" y="2428"/>
                <a:ext cx="315" cy="178"/>
              </a:xfrm>
              <a:custGeom>
                <a:avLst/>
                <a:gdLst>
                  <a:gd name="T0" fmla="*/ 0 w 445"/>
                  <a:gd name="T1" fmla="*/ 38 h 207"/>
                  <a:gd name="T2" fmla="*/ 189 w 445"/>
                  <a:gd name="T3" fmla="*/ 0 h 207"/>
                  <a:gd name="T4" fmla="*/ 223 w 445"/>
                  <a:gd name="T5" fmla="*/ 113 h 207"/>
                  <a:gd name="T6" fmla="*/ 33 w 445"/>
                  <a:gd name="T7" fmla="*/ 153 h 207"/>
                  <a:gd name="T8" fmla="*/ 0 w 445"/>
                  <a:gd name="T9" fmla="*/ 38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5"/>
                  <a:gd name="T16" fmla="*/ 0 h 207"/>
                  <a:gd name="T17" fmla="*/ 445 w 445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462" name="Freeform 54"/>
              <p:cNvSpPr>
                <a:spLocks/>
              </p:cNvSpPr>
              <p:nvPr/>
            </p:nvSpPr>
            <p:spPr bwMode="auto">
              <a:xfrm>
                <a:off x="827" y="2435"/>
                <a:ext cx="231" cy="99"/>
              </a:xfrm>
              <a:custGeom>
                <a:avLst/>
                <a:gdLst>
                  <a:gd name="T0" fmla="*/ 0 w 327"/>
                  <a:gd name="T1" fmla="*/ 34 h 115"/>
                  <a:gd name="T2" fmla="*/ 101 w 327"/>
                  <a:gd name="T3" fmla="*/ 85 h 115"/>
                  <a:gd name="T4" fmla="*/ 163 w 327"/>
                  <a:gd name="T5" fmla="*/ 0 h 115"/>
                  <a:gd name="T6" fmla="*/ 0 w 327"/>
                  <a:gd name="T7" fmla="*/ 34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7"/>
                  <a:gd name="T13" fmla="*/ 0 h 115"/>
                  <a:gd name="T14" fmla="*/ 327 w 327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7" h="115">
                    <a:moveTo>
                      <a:pt x="0" y="46"/>
                    </a:moveTo>
                    <a:lnTo>
                      <a:pt x="203" y="115"/>
                    </a:lnTo>
                    <a:lnTo>
                      <a:pt x="327" y="0"/>
                    </a:lnTo>
                    <a:lnTo>
                      <a:pt x="0" y="46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463" name="Freeform 55"/>
              <p:cNvSpPr>
                <a:spLocks/>
              </p:cNvSpPr>
              <p:nvPr/>
            </p:nvSpPr>
            <p:spPr bwMode="auto">
              <a:xfrm>
                <a:off x="823" y="2486"/>
                <a:ext cx="92" cy="103"/>
              </a:xfrm>
              <a:custGeom>
                <a:avLst/>
                <a:gdLst>
                  <a:gd name="T0" fmla="*/ 0 w 130"/>
                  <a:gd name="T1" fmla="*/ 0 h 119"/>
                  <a:gd name="T2" fmla="*/ 25 w 130"/>
                  <a:gd name="T3" fmla="*/ 89 h 119"/>
                  <a:gd name="T4" fmla="*/ 65 w 130"/>
                  <a:gd name="T5" fmla="*/ 30 h 119"/>
                  <a:gd name="T6" fmla="*/ 0 w 130"/>
                  <a:gd name="T7" fmla="*/ 0 h 1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0"/>
                  <a:gd name="T13" fmla="*/ 0 h 119"/>
                  <a:gd name="T14" fmla="*/ 130 w 130"/>
                  <a:gd name="T15" fmla="*/ 119 h 1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0" h="119">
                    <a:moveTo>
                      <a:pt x="0" y="0"/>
                    </a:moveTo>
                    <a:lnTo>
                      <a:pt x="51" y="119"/>
                    </a:lnTo>
                    <a:lnTo>
                      <a:pt x="130" y="41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464" name="Freeform 56"/>
              <p:cNvSpPr>
                <a:spLocks/>
              </p:cNvSpPr>
              <p:nvPr/>
            </p:nvSpPr>
            <p:spPr bwMode="auto">
              <a:xfrm>
                <a:off x="1015" y="2444"/>
                <a:ext cx="91" cy="103"/>
              </a:xfrm>
              <a:custGeom>
                <a:avLst/>
                <a:gdLst>
                  <a:gd name="T0" fmla="*/ 40 w 129"/>
                  <a:gd name="T1" fmla="*/ 0 h 119"/>
                  <a:gd name="T2" fmla="*/ 0 w 129"/>
                  <a:gd name="T3" fmla="*/ 55 h 119"/>
                  <a:gd name="T4" fmla="*/ 64 w 129"/>
                  <a:gd name="T5" fmla="*/ 89 h 119"/>
                  <a:gd name="T6" fmla="*/ 40 w 129"/>
                  <a:gd name="T7" fmla="*/ 0 h 1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9"/>
                  <a:gd name="T13" fmla="*/ 0 h 119"/>
                  <a:gd name="T14" fmla="*/ 129 w 129"/>
                  <a:gd name="T15" fmla="*/ 119 h 1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9" h="119">
                    <a:moveTo>
                      <a:pt x="79" y="0"/>
                    </a:moveTo>
                    <a:lnTo>
                      <a:pt x="0" y="73"/>
                    </a:lnTo>
                    <a:lnTo>
                      <a:pt x="129" y="119"/>
                    </a:lnTo>
                    <a:lnTo>
                      <a:pt x="79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465" name="Freeform 57"/>
              <p:cNvSpPr>
                <a:spLocks/>
              </p:cNvSpPr>
              <p:nvPr/>
            </p:nvSpPr>
            <p:spPr bwMode="auto">
              <a:xfrm>
                <a:off x="871" y="2515"/>
                <a:ext cx="227" cy="79"/>
              </a:xfrm>
              <a:custGeom>
                <a:avLst/>
                <a:gdLst>
                  <a:gd name="T0" fmla="*/ 40 w 321"/>
                  <a:gd name="T1" fmla="*/ 13 h 92"/>
                  <a:gd name="T2" fmla="*/ 0 w 321"/>
                  <a:gd name="T3" fmla="*/ 68 h 92"/>
                  <a:gd name="T4" fmla="*/ 161 w 321"/>
                  <a:gd name="T5" fmla="*/ 34 h 92"/>
                  <a:gd name="T6" fmla="*/ 95 w 321"/>
                  <a:gd name="T7" fmla="*/ 0 h 92"/>
                  <a:gd name="T8" fmla="*/ 76 w 321"/>
                  <a:gd name="T9" fmla="*/ 30 h 92"/>
                  <a:gd name="T10" fmla="*/ 40 w 321"/>
                  <a:gd name="T11" fmla="*/ 13 h 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21"/>
                  <a:gd name="T19" fmla="*/ 0 h 92"/>
                  <a:gd name="T20" fmla="*/ 321 w 321"/>
                  <a:gd name="T21" fmla="*/ 92 h 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21" h="92">
                    <a:moveTo>
                      <a:pt x="79" y="18"/>
                    </a:moveTo>
                    <a:lnTo>
                      <a:pt x="0" y="92"/>
                    </a:lnTo>
                    <a:lnTo>
                      <a:pt x="321" y="46"/>
                    </a:lnTo>
                    <a:lnTo>
                      <a:pt x="191" y="0"/>
                    </a:lnTo>
                    <a:lnTo>
                      <a:pt x="152" y="41"/>
                    </a:lnTo>
                    <a:lnTo>
                      <a:pt x="79" y="18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466" name="Freeform 58"/>
              <p:cNvSpPr>
                <a:spLocks/>
              </p:cNvSpPr>
              <p:nvPr/>
            </p:nvSpPr>
            <p:spPr bwMode="auto">
              <a:xfrm>
                <a:off x="935" y="2459"/>
                <a:ext cx="51" cy="63"/>
              </a:xfrm>
              <a:custGeom>
                <a:avLst/>
                <a:gdLst>
                  <a:gd name="T0" fmla="*/ 19 w 73"/>
                  <a:gd name="T1" fmla="*/ 35 h 73"/>
                  <a:gd name="T2" fmla="*/ 17 w 73"/>
                  <a:gd name="T3" fmla="*/ 37 h 73"/>
                  <a:gd name="T4" fmla="*/ 6 w 73"/>
                  <a:gd name="T5" fmla="*/ 14 h 73"/>
                  <a:gd name="T6" fmla="*/ 11 w 73"/>
                  <a:gd name="T7" fmla="*/ 52 h 73"/>
                  <a:gd name="T8" fmla="*/ 17 w 73"/>
                  <a:gd name="T9" fmla="*/ 47 h 73"/>
                  <a:gd name="T10" fmla="*/ 17 w 73"/>
                  <a:gd name="T11" fmla="*/ 52 h 73"/>
                  <a:gd name="T12" fmla="*/ 8 w 73"/>
                  <a:gd name="T13" fmla="*/ 54 h 73"/>
                  <a:gd name="T14" fmla="*/ 8 w 73"/>
                  <a:gd name="T15" fmla="*/ 52 h 73"/>
                  <a:gd name="T16" fmla="*/ 11 w 73"/>
                  <a:gd name="T17" fmla="*/ 52 h 73"/>
                  <a:gd name="T18" fmla="*/ 3 w 73"/>
                  <a:gd name="T19" fmla="*/ 14 h 73"/>
                  <a:gd name="T20" fmla="*/ 3 w 73"/>
                  <a:gd name="T21" fmla="*/ 17 h 73"/>
                  <a:gd name="T22" fmla="*/ 0 w 73"/>
                  <a:gd name="T23" fmla="*/ 17 h 73"/>
                  <a:gd name="T24" fmla="*/ 0 w 73"/>
                  <a:gd name="T25" fmla="*/ 14 h 73"/>
                  <a:gd name="T26" fmla="*/ 6 w 73"/>
                  <a:gd name="T27" fmla="*/ 10 h 73"/>
                  <a:gd name="T28" fmla="*/ 19 w 73"/>
                  <a:gd name="T29" fmla="*/ 35 h 73"/>
                  <a:gd name="T30" fmla="*/ 19 w 73"/>
                  <a:gd name="T31" fmla="*/ 3 h 73"/>
                  <a:gd name="T32" fmla="*/ 25 w 73"/>
                  <a:gd name="T33" fmla="*/ 0 h 73"/>
                  <a:gd name="T34" fmla="*/ 27 w 73"/>
                  <a:gd name="T35" fmla="*/ 0 h 73"/>
                  <a:gd name="T36" fmla="*/ 27 w 73"/>
                  <a:gd name="T37" fmla="*/ 3 h 73"/>
                  <a:gd name="T38" fmla="*/ 25 w 73"/>
                  <a:gd name="T39" fmla="*/ 3 h 73"/>
                  <a:gd name="T40" fmla="*/ 34 w 73"/>
                  <a:gd name="T41" fmla="*/ 41 h 73"/>
                  <a:gd name="T42" fmla="*/ 36 w 73"/>
                  <a:gd name="T43" fmla="*/ 41 h 73"/>
                  <a:gd name="T44" fmla="*/ 34 w 73"/>
                  <a:gd name="T45" fmla="*/ 41 h 73"/>
                  <a:gd name="T46" fmla="*/ 27 w 73"/>
                  <a:gd name="T47" fmla="*/ 45 h 73"/>
                  <a:gd name="T48" fmla="*/ 25 w 73"/>
                  <a:gd name="T49" fmla="*/ 45 h 73"/>
                  <a:gd name="T50" fmla="*/ 27 w 73"/>
                  <a:gd name="T51" fmla="*/ 45 h 73"/>
                  <a:gd name="T52" fmla="*/ 30 w 73"/>
                  <a:gd name="T53" fmla="*/ 41 h 73"/>
                  <a:gd name="T54" fmla="*/ 22 w 73"/>
                  <a:gd name="T55" fmla="*/ 7 h 73"/>
                  <a:gd name="T56" fmla="*/ 19 w 73"/>
                  <a:gd name="T57" fmla="*/ 35 h 7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73"/>
                  <a:gd name="T88" fmla="*/ 0 h 73"/>
                  <a:gd name="T89" fmla="*/ 73 w 73"/>
                  <a:gd name="T90" fmla="*/ 73 h 73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73" h="73">
                    <a:moveTo>
                      <a:pt x="39" y="46"/>
                    </a:moveTo>
                    <a:lnTo>
                      <a:pt x="34" y="50"/>
                    </a:lnTo>
                    <a:lnTo>
                      <a:pt x="11" y="18"/>
                    </a:lnTo>
                    <a:lnTo>
                      <a:pt x="23" y="69"/>
                    </a:lnTo>
                    <a:lnTo>
                      <a:pt x="34" y="64"/>
                    </a:lnTo>
                    <a:lnTo>
                      <a:pt x="34" y="69"/>
                    </a:lnTo>
                    <a:lnTo>
                      <a:pt x="17" y="73"/>
                    </a:lnTo>
                    <a:lnTo>
                      <a:pt x="17" y="69"/>
                    </a:lnTo>
                    <a:lnTo>
                      <a:pt x="23" y="69"/>
                    </a:lnTo>
                    <a:lnTo>
                      <a:pt x="6" y="18"/>
                    </a:lnTo>
                    <a:lnTo>
                      <a:pt x="6" y="23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11" y="14"/>
                    </a:lnTo>
                    <a:lnTo>
                      <a:pt x="39" y="46"/>
                    </a:lnTo>
                    <a:lnTo>
                      <a:pt x="39" y="5"/>
                    </a:lnTo>
                    <a:lnTo>
                      <a:pt x="51" y="0"/>
                    </a:lnTo>
                    <a:lnTo>
                      <a:pt x="56" y="0"/>
                    </a:lnTo>
                    <a:lnTo>
                      <a:pt x="56" y="5"/>
                    </a:lnTo>
                    <a:lnTo>
                      <a:pt x="51" y="5"/>
                    </a:lnTo>
                    <a:lnTo>
                      <a:pt x="68" y="55"/>
                    </a:lnTo>
                    <a:lnTo>
                      <a:pt x="73" y="55"/>
                    </a:lnTo>
                    <a:lnTo>
                      <a:pt x="68" y="55"/>
                    </a:lnTo>
                    <a:lnTo>
                      <a:pt x="56" y="60"/>
                    </a:lnTo>
                    <a:lnTo>
                      <a:pt x="51" y="60"/>
                    </a:lnTo>
                    <a:lnTo>
                      <a:pt x="56" y="60"/>
                    </a:lnTo>
                    <a:lnTo>
                      <a:pt x="62" y="55"/>
                    </a:lnTo>
                    <a:lnTo>
                      <a:pt x="45" y="9"/>
                    </a:lnTo>
                    <a:lnTo>
                      <a:pt x="39" y="46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6459" name="Line 76"/>
            <p:cNvSpPr>
              <a:spLocks noChangeShapeType="1"/>
            </p:cNvSpPr>
            <p:nvPr/>
          </p:nvSpPr>
          <p:spPr bwMode="auto">
            <a:xfrm flipH="1">
              <a:off x="5604" y="3533"/>
              <a:ext cx="288" cy="1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</p:grpSp>
      <p:sp>
        <p:nvSpPr>
          <p:cNvPr id="16393" name="Text Box 78"/>
          <p:cNvSpPr txBox="1">
            <a:spLocks noChangeArrowheads="1"/>
          </p:cNvSpPr>
          <p:nvPr/>
        </p:nvSpPr>
        <p:spPr bwMode="auto">
          <a:xfrm>
            <a:off x="738996" y="1463716"/>
            <a:ext cx="30828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dirty="0"/>
              <a:t>Step 1</a:t>
            </a:r>
            <a:r>
              <a:rPr lang="en-US" sz="1800" u="none" dirty="0"/>
              <a:t>: </a:t>
            </a:r>
            <a:r>
              <a:rPr lang="en-US" sz="1800" u="none" dirty="0" smtClean="0"/>
              <a:t>DH-Key </a:t>
            </a:r>
            <a:r>
              <a:rPr lang="en-US" sz="1800" u="none" dirty="0"/>
              <a:t>agreement</a:t>
            </a:r>
          </a:p>
        </p:txBody>
      </p:sp>
      <p:sp>
        <p:nvSpPr>
          <p:cNvPr id="16394" name="Text Box 79"/>
          <p:cNvSpPr txBox="1">
            <a:spLocks noChangeArrowheads="1"/>
          </p:cNvSpPr>
          <p:nvPr/>
        </p:nvSpPr>
        <p:spPr bwMode="auto">
          <a:xfrm>
            <a:off x="508790" y="5152893"/>
            <a:ext cx="83599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dirty="0"/>
              <a:t>Step 2</a:t>
            </a:r>
            <a:r>
              <a:rPr lang="en-US" u="none" dirty="0"/>
              <a:t>: Data Encryption and Decryption by Exponentiation in GF(q)</a:t>
            </a:r>
          </a:p>
        </p:txBody>
      </p:sp>
      <p:grpSp>
        <p:nvGrpSpPr>
          <p:cNvPr id="7" name="Group 93"/>
          <p:cNvGrpSpPr>
            <a:grpSpLocks/>
          </p:cNvGrpSpPr>
          <p:nvPr/>
        </p:nvGrpSpPr>
        <p:grpSpPr bwMode="auto">
          <a:xfrm>
            <a:off x="3621981" y="3906837"/>
            <a:ext cx="2970212" cy="341313"/>
            <a:chOff x="2352" y="2570"/>
            <a:chExt cx="1871" cy="215"/>
          </a:xfrm>
        </p:grpSpPr>
        <p:sp>
          <p:nvSpPr>
            <p:cNvPr id="16450" name="Line 74"/>
            <p:cNvSpPr>
              <a:spLocks noChangeShapeType="1"/>
            </p:cNvSpPr>
            <p:nvPr/>
          </p:nvSpPr>
          <p:spPr bwMode="auto">
            <a:xfrm>
              <a:off x="2352" y="2784"/>
              <a:ext cx="187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6451" name="Text Box 80"/>
            <p:cNvSpPr txBox="1">
              <a:spLocks noChangeArrowheads="1"/>
            </p:cNvSpPr>
            <p:nvPr/>
          </p:nvSpPr>
          <p:spPr bwMode="auto">
            <a:xfrm>
              <a:off x="2619" y="2570"/>
              <a:ext cx="1433" cy="2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defTabSz="762000"/>
              <a:r>
                <a:rPr lang="de-DE" sz="1600" u="none" dirty="0" err="1"/>
                <a:t>shared</a:t>
              </a:r>
              <a:r>
                <a:rPr lang="de-DE" sz="1600" u="none" dirty="0"/>
                <a:t> </a:t>
              </a:r>
              <a:r>
                <a:rPr lang="de-DE" sz="1600" u="none" dirty="0" err="1"/>
                <a:t>secret</a:t>
              </a:r>
              <a:r>
                <a:rPr lang="de-DE" sz="1600" u="none" dirty="0"/>
                <a:t> </a:t>
              </a:r>
              <a:r>
                <a:rPr lang="de-DE" sz="1600" u="none" dirty="0" err="1"/>
                <a:t>key</a:t>
              </a:r>
              <a:r>
                <a:rPr lang="de-DE" sz="1600" u="none" dirty="0"/>
                <a:t> </a:t>
              </a:r>
              <a:r>
                <a:rPr lang="de-DE" sz="1600" u="none" dirty="0" smtClean="0"/>
                <a:t>= Z</a:t>
              </a:r>
              <a:endParaRPr lang="en-GB" sz="1600" u="none" dirty="0"/>
            </a:p>
          </p:txBody>
        </p:sp>
      </p:grpSp>
      <p:grpSp>
        <p:nvGrpSpPr>
          <p:cNvPr id="8" name="Group 89"/>
          <p:cNvGrpSpPr>
            <a:grpSpLocks/>
          </p:cNvGrpSpPr>
          <p:nvPr/>
        </p:nvGrpSpPr>
        <p:grpSpPr bwMode="auto">
          <a:xfrm>
            <a:off x="878781" y="2606675"/>
            <a:ext cx="7221537" cy="619125"/>
            <a:chOff x="624" y="1751"/>
            <a:chExt cx="4549" cy="390"/>
          </a:xfrm>
        </p:grpSpPr>
        <p:sp>
          <p:nvSpPr>
            <p:cNvPr id="16441" name="Rectangle 3"/>
            <p:cNvSpPr>
              <a:spLocks noChangeArrowheads="1"/>
            </p:cNvSpPr>
            <p:nvPr/>
          </p:nvSpPr>
          <p:spPr bwMode="auto">
            <a:xfrm>
              <a:off x="2880" y="1824"/>
              <a:ext cx="490" cy="317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442" name="Line 13"/>
            <p:cNvSpPr>
              <a:spLocks noChangeShapeType="1"/>
            </p:cNvSpPr>
            <p:nvPr/>
          </p:nvSpPr>
          <p:spPr bwMode="auto">
            <a:xfrm>
              <a:off x="3430" y="1966"/>
              <a:ext cx="129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443" name="Text Box 17"/>
            <p:cNvSpPr txBox="1">
              <a:spLocks noChangeArrowheads="1"/>
            </p:cNvSpPr>
            <p:nvPr/>
          </p:nvSpPr>
          <p:spPr bwMode="auto">
            <a:xfrm>
              <a:off x="2455" y="1751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1800" u="none">
                  <a:latin typeface="Arial Narrow" pitchFamily="34" charset="0"/>
                </a:rPr>
                <a:t>1</a:t>
              </a:r>
            </a:p>
          </p:txBody>
        </p:sp>
        <p:sp>
          <p:nvSpPr>
            <p:cNvPr id="16444" name="Text Box 18"/>
            <p:cNvSpPr txBox="1">
              <a:spLocks noChangeArrowheads="1"/>
            </p:cNvSpPr>
            <p:nvPr/>
          </p:nvSpPr>
          <p:spPr bwMode="auto">
            <a:xfrm>
              <a:off x="624" y="1824"/>
              <a:ext cx="1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/>
              <a:r>
                <a:rPr lang="en-AU" sz="1800" b="0" u="none">
                  <a:solidFill>
                    <a:schemeClr val="hlink"/>
                  </a:solidFill>
                  <a:latin typeface="Arial Narrow" pitchFamily="34" charset="0"/>
                </a:rPr>
                <a:t>E</a:t>
              </a:r>
              <a:r>
                <a:rPr lang="en-AU" sz="1800" u="none" baseline="-25000">
                  <a:solidFill>
                    <a:schemeClr val="hlink"/>
                  </a:solidFill>
                  <a:latin typeface="Arial Narrow" pitchFamily="34" charset="0"/>
                </a:rPr>
                <a:t>a</a:t>
              </a:r>
              <a:r>
                <a:rPr lang="en-AU" sz="1800" b="0" u="none">
                  <a:latin typeface="Arial Narrow" pitchFamily="34" charset="0"/>
                </a:rPr>
                <a:t> =  secret key</a:t>
              </a:r>
            </a:p>
          </p:txBody>
        </p:sp>
        <p:sp>
          <p:nvSpPr>
            <p:cNvPr id="16445" name="Rectangle 28"/>
            <p:cNvSpPr>
              <a:spLocks noChangeArrowheads="1"/>
            </p:cNvSpPr>
            <p:nvPr/>
          </p:nvSpPr>
          <p:spPr bwMode="auto">
            <a:xfrm>
              <a:off x="3122" y="1823"/>
              <a:ext cx="2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AU" sz="1600" u="none">
                  <a:solidFill>
                    <a:schemeClr val="hlink"/>
                  </a:solidFill>
                  <a:latin typeface="Arial Narrow" pitchFamily="34" charset="0"/>
                </a:rPr>
                <a:t>E</a:t>
              </a:r>
              <a:r>
                <a:rPr lang="en-AU" sz="1600" u="none" baseline="-25000">
                  <a:solidFill>
                    <a:schemeClr val="hlink"/>
                  </a:solidFill>
                  <a:latin typeface="Arial Narrow" pitchFamily="34" charset="0"/>
                </a:rPr>
                <a:t>a</a:t>
              </a:r>
              <a:endParaRPr lang="en-US" sz="1600" u="none" baseline="-25000">
                <a:solidFill>
                  <a:schemeClr val="hlink"/>
                </a:solidFill>
                <a:latin typeface="Arial Narrow" pitchFamily="34" charset="0"/>
              </a:endParaRPr>
            </a:p>
          </p:txBody>
        </p:sp>
        <p:sp>
          <p:nvSpPr>
            <p:cNvPr id="16446" name="Text Box 29"/>
            <p:cNvSpPr txBox="1">
              <a:spLocks noChangeArrowheads="1"/>
            </p:cNvSpPr>
            <p:nvPr/>
          </p:nvSpPr>
          <p:spPr bwMode="auto">
            <a:xfrm>
              <a:off x="2928" y="1872"/>
              <a:ext cx="25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/>
              <a:r>
                <a:rPr lang="en-US" sz="1800" i="1" u="none">
                  <a:solidFill>
                    <a:srgbClr val="023DD0"/>
                  </a:solidFill>
                  <a:latin typeface="Arial Narrow" pitchFamily="34" charset="0"/>
                  <a:sym typeface="Symbol" pitchFamily="18" charset="2"/>
                </a:rPr>
                <a:t></a:t>
              </a:r>
            </a:p>
          </p:txBody>
        </p:sp>
        <p:sp>
          <p:nvSpPr>
            <p:cNvPr id="16447" name="Line 30"/>
            <p:cNvSpPr>
              <a:spLocks noChangeShapeType="1"/>
            </p:cNvSpPr>
            <p:nvPr/>
          </p:nvSpPr>
          <p:spPr bwMode="auto">
            <a:xfrm flipV="1">
              <a:off x="1776" y="1966"/>
              <a:ext cx="985" cy="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448" name="Text Box 81"/>
            <p:cNvSpPr txBox="1">
              <a:spLocks noChangeArrowheads="1"/>
            </p:cNvSpPr>
            <p:nvPr/>
          </p:nvSpPr>
          <p:spPr bwMode="auto">
            <a:xfrm>
              <a:off x="4781" y="1833"/>
              <a:ext cx="25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/>
              <a:r>
                <a:rPr lang="en-US" sz="1800" i="1" u="none">
                  <a:solidFill>
                    <a:srgbClr val="023DD0"/>
                  </a:solidFill>
                  <a:latin typeface="Arial Narrow" pitchFamily="34" charset="0"/>
                  <a:sym typeface="Symbol" pitchFamily="18" charset="2"/>
                </a:rPr>
                <a:t></a:t>
              </a:r>
            </a:p>
          </p:txBody>
        </p:sp>
        <p:sp>
          <p:nvSpPr>
            <p:cNvPr id="16449" name="Rectangle 82"/>
            <p:cNvSpPr>
              <a:spLocks noChangeArrowheads="1"/>
            </p:cNvSpPr>
            <p:nvPr/>
          </p:nvSpPr>
          <p:spPr bwMode="auto">
            <a:xfrm>
              <a:off x="4947" y="1784"/>
              <a:ext cx="2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AU" sz="1600" u="none">
                  <a:solidFill>
                    <a:schemeClr val="hlink"/>
                  </a:solidFill>
                  <a:latin typeface="Arial Narrow" pitchFamily="34" charset="0"/>
                </a:rPr>
                <a:t>E</a:t>
              </a:r>
              <a:r>
                <a:rPr lang="en-AU" sz="1600" u="none" baseline="-25000">
                  <a:solidFill>
                    <a:schemeClr val="hlink"/>
                  </a:solidFill>
                  <a:latin typeface="Arial Narrow" pitchFamily="34" charset="0"/>
                </a:rPr>
                <a:t>a</a:t>
              </a:r>
              <a:endParaRPr lang="en-US" sz="1600" u="none" baseline="-25000">
                <a:solidFill>
                  <a:schemeClr val="hlink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9" name="Group 92"/>
          <p:cNvGrpSpPr>
            <a:grpSpLocks/>
          </p:cNvGrpSpPr>
          <p:nvPr/>
        </p:nvGrpSpPr>
        <p:grpSpPr bwMode="auto">
          <a:xfrm>
            <a:off x="6744593" y="3560763"/>
            <a:ext cx="2832100" cy="869950"/>
            <a:chOff x="4319" y="2352"/>
            <a:chExt cx="1784" cy="548"/>
          </a:xfrm>
        </p:grpSpPr>
        <p:sp>
          <p:nvSpPr>
            <p:cNvPr id="16432" name="Rectangle 41"/>
            <p:cNvSpPr>
              <a:spLocks noChangeArrowheads="1"/>
            </p:cNvSpPr>
            <p:nvPr/>
          </p:nvSpPr>
          <p:spPr bwMode="auto">
            <a:xfrm>
              <a:off x="4678" y="2577"/>
              <a:ext cx="446" cy="27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433" name="Rectangle 42"/>
            <p:cNvSpPr>
              <a:spLocks noChangeArrowheads="1"/>
            </p:cNvSpPr>
            <p:nvPr/>
          </p:nvSpPr>
          <p:spPr bwMode="auto">
            <a:xfrm>
              <a:off x="4855" y="2547"/>
              <a:ext cx="2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AU" sz="1600" u="none">
                  <a:solidFill>
                    <a:schemeClr val="hlink"/>
                  </a:solidFill>
                </a:rPr>
                <a:t>E</a:t>
              </a:r>
              <a:r>
                <a:rPr lang="en-AU" sz="1600" u="none" baseline="-25000">
                  <a:solidFill>
                    <a:schemeClr val="hlink"/>
                  </a:solidFill>
                </a:rPr>
                <a:t>a</a:t>
              </a:r>
              <a:endParaRPr lang="en-US" sz="1600" u="none" baseline="-25000">
                <a:solidFill>
                  <a:schemeClr val="hlink"/>
                </a:solidFill>
              </a:endParaRPr>
            </a:p>
          </p:txBody>
        </p:sp>
        <p:sp>
          <p:nvSpPr>
            <p:cNvPr id="16434" name="Text Box 43"/>
            <p:cNvSpPr txBox="1">
              <a:spLocks noChangeArrowheads="1"/>
            </p:cNvSpPr>
            <p:nvPr/>
          </p:nvSpPr>
          <p:spPr bwMode="auto">
            <a:xfrm>
              <a:off x="4655" y="2621"/>
              <a:ext cx="3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/>
              <a:r>
                <a:rPr lang="en-US" sz="1800" i="1" u="none">
                  <a:solidFill>
                    <a:srgbClr val="023DD0"/>
                  </a:solidFill>
                  <a:latin typeface="Times New Roman" pitchFamily="18" charset="0"/>
                  <a:sym typeface="Symbol" pitchFamily="18" charset="2"/>
                </a:rPr>
                <a:t></a:t>
              </a:r>
            </a:p>
          </p:txBody>
        </p:sp>
        <p:sp>
          <p:nvSpPr>
            <p:cNvPr id="16435" name="Text Box 44"/>
            <p:cNvSpPr txBox="1">
              <a:spLocks noChangeArrowheads="1"/>
            </p:cNvSpPr>
            <p:nvPr/>
          </p:nvSpPr>
          <p:spPr bwMode="auto">
            <a:xfrm>
              <a:off x="4319" y="2535"/>
              <a:ext cx="15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/>
              <a:r>
                <a:rPr lang="en-US" u="none">
                  <a:latin typeface="Bookman Old Style" pitchFamily="18" charset="0"/>
                </a:rPr>
                <a:t>Z</a:t>
              </a:r>
              <a:r>
                <a:rPr lang="en-US" b="0" u="none">
                  <a:latin typeface="Bookman Old Style" pitchFamily="18" charset="0"/>
                </a:rPr>
                <a:t>=</a:t>
              </a:r>
              <a:r>
                <a:rPr lang="en-US" sz="3200" b="0" u="none">
                  <a:latin typeface="Bookman Old Style" pitchFamily="18" charset="0"/>
                </a:rPr>
                <a:t>(      )  </a:t>
              </a:r>
              <a:r>
                <a:rPr lang="en-US" b="0" u="none">
                  <a:latin typeface="Bookman Old Style" pitchFamily="18" charset="0"/>
                </a:rPr>
                <a:t>=</a:t>
              </a:r>
              <a:endParaRPr lang="en-US" sz="3200" b="0" u="none">
                <a:latin typeface="Bookman Old Style" pitchFamily="18" charset="0"/>
              </a:endParaRPr>
            </a:p>
          </p:txBody>
        </p:sp>
        <p:sp>
          <p:nvSpPr>
            <p:cNvPr id="16436" name="Text Box 45"/>
            <p:cNvSpPr txBox="1">
              <a:spLocks noChangeArrowheads="1"/>
            </p:cNvSpPr>
            <p:nvPr/>
          </p:nvSpPr>
          <p:spPr bwMode="auto">
            <a:xfrm>
              <a:off x="5160" y="2487"/>
              <a:ext cx="2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AU" sz="1800" b="0" u="none">
                  <a:solidFill>
                    <a:schemeClr val="hlink"/>
                  </a:solidFill>
                </a:rPr>
                <a:t>E</a:t>
              </a:r>
              <a:r>
                <a:rPr lang="en-AU" sz="1800" u="none" baseline="-25000">
                  <a:solidFill>
                    <a:schemeClr val="hlink"/>
                  </a:solidFill>
                </a:rPr>
                <a:t>b</a:t>
              </a:r>
              <a:endParaRPr lang="en-US" sz="1800" u="none" baseline="-25000">
                <a:solidFill>
                  <a:srgbClr val="023DD0"/>
                </a:solidFill>
              </a:endParaRPr>
            </a:p>
          </p:txBody>
        </p:sp>
        <p:sp>
          <p:nvSpPr>
            <p:cNvPr id="16437" name="Rectangle 64"/>
            <p:cNvSpPr>
              <a:spLocks noChangeArrowheads="1"/>
            </p:cNvSpPr>
            <p:nvPr/>
          </p:nvSpPr>
          <p:spPr bwMode="auto">
            <a:xfrm>
              <a:off x="5553" y="2553"/>
              <a:ext cx="542" cy="317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438" name="Rectangle 65"/>
            <p:cNvSpPr>
              <a:spLocks noChangeArrowheads="1"/>
            </p:cNvSpPr>
            <p:nvPr/>
          </p:nvSpPr>
          <p:spPr bwMode="auto">
            <a:xfrm>
              <a:off x="5690" y="2551"/>
              <a:ext cx="41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AU" sz="1600" u="none">
                  <a:solidFill>
                    <a:schemeClr val="hlink"/>
                  </a:solidFill>
                </a:rPr>
                <a:t>E</a:t>
              </a:r>
              <a:r>
                <a:rPr lang="en-AU" sz="1600" u="none" baseline="-25000">
                  <a:solidFill>
                    <a:schemeClr val="hlink"/>
                  </a:solidFill>
                </a:rPr>
                <a:t>a </a:t>
              </a:r>
              <a:r>
                <a:rPr lang="en-AU" sz="1600" u="none">
                  <a:solidFill>
                    <a:schemeClr val="hlink"/>
                  </a:solidFill>
                </a:rPr>
                <a:t>E</a:t>
              </a:r>
              <a:r>
                <a:rPr lang="en-AU" sz="1600" u="none" baseline="-25000">
                  <a:solidFill>
                    <a:schemeClr val="hlink"/>
                  </a:solidFill>
                </a:rPr>
                <a:t>b</a:t>
              </a:r>
              <a:endParaRPr lang="en-US" sz="1800" u="none" baseline="-25000">
                <a:solidFill>
                  <a:srgbClr val="023DD0"/>
                </a:solidFill>
              </a:endParaRPr>
            </a:p>
          </p:txBody>
        </p:sp>
        <p:sp>
          <p:nvSpPr>
            <p:cNvPr id="16439" name="Text Box 66"/>
            <p:cNvSpPr txBox="1">
              <a:spLocks noChangeArrowheads="1"/>
            </p:cNvSpPr>
            <p:nvPr/>
          </p:nvSpPr>
          <p:spPr bwMode="auto">
            <a:xfrm>
              <a:off x="5527" y="2649"/>
              <a:ext cx="3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/>
              <a:r>
                <a:rPr lang="en-US" sz="1800" i="1" u="none">
                  <a:solidFill>
                    <a:srgbClr val="023DD0"/>
                  </a:solidFill>
                  <a:latin typeface="Times New Roman" pitchFamily="18" charset="0"/>
                  <a:sym typeface="Symbol" pitchFamily="18" charset="2"/>
                </a:rPr>
                <a:t></a:t>
              </a:r>
            </a:p>
          </p:txBody>
        </p:sp>
        <p:sp>
          <p:nvSpPr>
            <p:cNvPr id="16440" name="Line 85"/>
            <p:cNvSpPr>
              <a:spLocks noChangeShapeType="1"/>
            </p:cNvSpPr>
            <p:nvPr/>
          </p:nvSpPr>
          <p:spPr bwMode="auto">
            <a:xfrm>
              <a:off x="4944" y="235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de-DE"/>
            </a:p>
          </p:txBody>
        </p:sp>
      </p:grpSp>
      <p:grpSp>
        <p:nvGrpSpPr>
          <p:cNvPr id="10" name="Group 101"/>
          <p:cNvGrpSpPr>
            <a:grpSpLocks/>
          </p:cNvGrpSpPr>
          <p:nvPr/>
        </p:nvGrpSpPr>
        <p:grpSpPr bwMode="auto">
          <a:xfrm>
            <a:off x="878781" y="3192463"/>
            <a:ext cx="9144000" cy="674687"/>
            <a:chOff x="624" y="2120"/>
            <a:chExt cx="5760" cy="425"/>
          </a:xfrm>
        </p:grpSpPr>
        <p:sp>
          <p:nvSpPr>
            <p:cNvPr id="16422" name="Rectangle 59"/>
            <p:cNvSpPr>
              <a:spLocks noChangeArrowheads="1"/>
            </p:cNvSpPr>
            <p:nvPr/>
          </p:nvSpPr>
          <p:spPr bwMode="auto">
            <a:xfrm>
              <a:off x="2880" y="2227"/>
              <a:ext cx="490" cy="318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423" name="Text Box 63"/>
            <p:cNvSpPr txBox="1">
              <a:spLocks noChangeArrowheads="1"/>
            </p:cNvSpPr>
            <p:nvPr/>
          </p:nvSpPr>
          <p:spPr bwMode="auto">
            <a:xfrm>
              <a:off x="2928" y="227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/>
              <a:r>
                <a:rPr lang="en-US" sz="1800" i="1" u="none">
                  <a:solidFill>
                    <a:srgbClr val="023DD0"/>
                  </a:solidFill>
                  <a:latin typeface="Arial Narrow" pitchFamily="34" charset="0"/>
                  <a:sym typeface="Symbol" pitchFamily="18" charset="2"/>
                </a:rPr>
                <a:t></a:t>
              </a:r>
            </a:p>
          </p:txBody>
        </p:sp>
        <p:grpSp>
          <p:nvGrpSpPr>
            <p:cNvPr id="11" name="Group 98"/>
            <p:cNvGrpSpPr>
              <a:grpSpLocks/>
            </p:cNvGrpSpPr>
            <p:nvPr/>
          </p:nvGrpSpPr>
          <p:grpSpPr bwMode="auto">
            <a:xfrm>
              <a:off x="624" y="2120"/>
              <a:ext cx="5760" cy="319"/>
              <a:chOff x="624" y="2120"/>
              <a:chExt cx="5760" cy="319"/>
            </a:xfrm>
          </p:grpSpPr>
          <p:sp>
            <p:nvSpPr>
              <p:cNvPr id="16425" name="Line 60"/>
              <p:cNvSpPr>
                <a:spLocks noChangeShapeType="1"/>
              </p:cNvSpPr>
              <p:nvPr/>
            </p:nvSpPr>
            <p:spPr bwMode="auto">
              <a:xfrm>
                <a:off x="3430" y="2369"/>
                <a:ext cx="1248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6426" name="Text Box 61"/>
              <p:cNvSpPr txBox="1">
                <a:spLocks noChangeArrowheads="1"/>
              </p:cNvSpPr>
              <p:nvPr/>
            </p:nvSpPr>
            <p:spPr bwMode="auto">
              <a:xfrm>
                <a:off x="2455" y="2120"/>
                <a:ext cx="18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762000"/>
                <a:r>
                  <a:rPr lang="en-US" sz="1800" u="none">
                    <a:latin typeface="Arial Narrow" pitchFamily="34" charset="0"/>
                  </a:rPr>
                  <a:t>2</a:t>
                </a:r>
              </a:p>
            </p:txBody>
          </p:sp>
          <p:sp>
            <p:nvSpPr>
              <p:cNvPr id="16427" name="Rectangle 62"/>
              <p:cNvSpPr>
                <a:spLocks noChangeArrowheads="1"/>
              </p:cNvSpPr>
              <p:nvPr/>
            </p:nvSpPr>
            <p:spPr bwMode="auto">
              <a:xfrm>
                <a:off x="3024" y="2227"/>
                <a:ext cx="39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762000"/>
                <a:r>
                  <a:rPr lang="en-AU" sz="1600" u="none">
                    <a:solidFill>
                      <a:schemeClr val="hlink"/>
                    </a:solidFill>
                    <a:latin typeface="Arial Narrow" pitchFamily="34" charset="0"/>
                  </a:rPr>
                  <a:t>E</a:t>
                </a:r>
                <a:r>
                  <a:rPr lang="en-AU" sz="1600" u="none" baseline="-25000">
                    <a:solidFill>
                      <a:schemeClr val="hlink"/>
                    </a:solidFill>
                    <a:latin typeface="Arial Narrow" pitchFamily="34" charset="0"/>
                  </a:rPr>
                  <a:t>b</a:t>
                </a:r>
                <a:endParaRPr lang="en-US" sz="1600" u="none" baseline="-25000">
                  <a:solidFill>
                    <a:schemeClr val="hlink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16428" name="Line 77"/>
              <p:cNvSpPr>
                <a:spLocks noChangeShapeType="1"/>
              </p:cNvSpPr>
              <p:nvPr/>
            </p:nvSpPr>
            <p:spPr bwMode="auto">
              <a:xfrm>
                <a:off x="1167" y="2351"/>
                <a:ext cx="1569" cy="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6429" name="Text Box 31"/>
              <p:cNvSpPr txBox="1">
                <a:spLocks noChangeArrowheads="1"/>
              </p:cNvSpPr>
              <p:nvPr/>
            </p:nvSpPr>
            <p:spPr bwMode="auto">
              <a:xfrm>
                <a:off x="4800" y="2121"/>
                <a:ext cx="15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762000"/>
                <a:r>
                  <a:rPr lang="en-AU" sz="1800" b="0" u="none" dirty="0" err="1">
                    <a:solidFill>
                      <a:schemeClr val="hlink"/>
                    </a:solidFill>
                  </a:rPr>
                  <a:t>E</a:t>
                </a:r>
                <a:r>
                  <a:rPr lang="en-AU" sz="1800" u="none" baseline="-25000" dirty="0" err="1">
                    <a:solidFill>
                      <a:schemeClr val="hlink"/>
                    </a:solidFill>
                  </a:rPr>
                  <a:t>b</a:t>
                </a:r>
                <a:r>
                  <a:rPr lang="en-AU" sz="1800" b="0" u="none" dirty="0"/>
                  <a:t> =  secret key</a:t>
                </a:r>
              </a:p>
            </p:txBody>
          </p:sp>
          <p:sp>
            <p:nvSpPr>
              <p:cNvPr id="16430" name="Text Box 83"/>
              <p:cNvSpPr txBox="1">
                <a:spLocks noChangeArrowheads="1"/>
              </p:cNvSpPr>
              <p:nvPr/>
            </p:nvSpPr>
            <p:spPr bwMode="auto">
              <a:xfrm>
                <a:off x="624" y="2172"/>
                <a:ext cx="25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762000"/>
                <a:r>
                  <a:rPr lang="en-US" sz="1800" i="1" u="none">
                    <a:solidFill>
                      <a:srgbClr val="023DD0"/>
                    </a:solidFill>
                    <a:latin typeface="Arial Narrow" pitchFamily="34" charset="0"/>
                    <a:sym typeface="Symbol" pitchFamily="18" charset="2"/>
                  </a:rPr>
                  <a:t></a:t>
                </a:r>
              </a:p>
            </p:txBody>
          </p:sp>
          <p:sp>
            <p:nvSpPr>
              <p:cNvPr id="16431" name="Rectangle 84"/>
              <p:cNvSpPr>
                <a:spLocks noChangeArrowheads="1"/>
              </p:cNvSpPr>
              <p:nvPr/>
            </p:nvSpPr>
            <p:spPr bwMode="auto">
              <a:xfrm>
                <a:off x="788" y="2123"/>
                <a:ext cx="23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762000"/>
                <a:r>
                  <a:rPr lang="en-AU" sz="1600" u="none">
                    <a:solidFill>
                      <a:schemeClr val="hlink"/>
                    </a:solidFill>
                    <a:latin typeface="Arial Narrow" pitchFamily="34" charset="0"/>
                  </a:rPr>
                  <a:t>E</a:t>
                </a:r>
                <a:r>
                  <a:rPr lang="en-AU" sz="1600" u="none" baseline="-25000">
                    <a:solidFill>
                      <a:schemeClr val="hlink"/>
                    </a:solidFill>
                    <a:latin typeface="Arial Narrow" pitchFamily="34" charset="0"/>
                  </a:rPr>
                  <a:t>b</a:t>
                </a:r>
                <a:endParaRPr lang="en-US" sz="1600" u="none" baseline="-25000">
                  <a:solidFill>
                    <a:schemeClr val="hlink"/>
                  </a:solidFill>
                  <a:latin typeface="Arial Narrow" pitchFamily="34" charset="0"/>
                </a:endParaRPr>
              </a:p>
            </p:txBody>
          </p:sp>
        </p:grpSp>
      </p:grpSp>
      <p:grpSp>
        <p:nvGrpSpPr>
          <p:cNvPr id="12" name="Group 102"/>
          <p:cNvGrpSpPr>
            <a:grpSpLocks/>
          </p:cNvGrpSpPr>
          <p:nvPr/>
        </p:nvGrpSpPr>
        <p:grpSpPr bwMode="auto">
          <a:xfrm>
            <a:off x="954981" y="3675063"/>
            <a:ext cx="2514600" cy="741362"/>
            <a:chOff x="672" y="2424"/>
            <a:chExt cx="1584" cy="467"/>
          </a:xfrm>
        </p:grpSpPr>
        <p:grpSp>
          <p:nvGrpSpPr>
            <p:cNvPr id="13" name="Group 91"/>
            <p:cNvGrpSpPr>
              <a:grpSpLocks/>
            </p:cNvGrpSpPr>
            <p:nvPr/>
          </p:nvGrpSpPr>
          <p:grpSpPr bwMode="auto">
            <a:xfrm>
              <a:off x="672" y="2498"/>
              <a:ext cx="1584" cy="393"/>
              <a:chOff x="672" y="2498"/>
              <a:chExt cx="1584" cy="393"/>
            </a:xfrm>
          </p:grpSpPr>
          <p:sp>
            <p:nvSpPr>
              <p:cNvPr id="16415" name="Rectangle 67"/>
              <p:cNvSpPr>
                <a:spLocks noChangeArrowheads="1"/>
              </p:cNvSpPr>
              <p:nvPr/>
            </p:nvSpPr>
            <p:spPr bwMode="auto">
              <a:xfrm>
                <a:off x="1117" y="2558"/>
                <a:ext cx="25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762000"/>
                <a:r>
                  <a:rPr lang="en-AU" sz="1600" u="none">
                    <a:solidFill>
                      <a:schemeClr val="hlink"/>
                    </a:solidFill>
                  </a:rPr>
                  <a:t>E</a:t>
                </a:r>
                <a:r>
                  <a:rPr lang="en-AU" sz="1600" u="none" baseline="-25000">
                    <a:solidFill>
                      <a:schemeClr val="hlink"/>
                    </a:solidFill>
                  </a:rPr>
                  <a:t>b</a:t>
                </a:r>
                <a:endParaRPr lang="en-US" sz="1600" u="none" baseline="-25000">
                  <a:solidFill>
                    <a:schemeClr val="hlink"/>
                  </a:solidFill>
                </a:endParaRPr>
              </a:p>
            </p:txBody>
          </p:sp>
          <p:sp>
            <p:nvSpPr>
              <p:cNvPr id="16416" name="Text Box 68"/>
              <p:cNvSpPr txBox="1">
                <a:spLocks noChangeArrowheads="1"/>
              </p:cNvSpPr>
              <p:nvPr/>
            </p:nvSpPr>
            <p:spPr bwMode="auto">
              <a:xfrm>
                <a:off x="919" y="2632"/>
                <a:ext cx="30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762000"/>
                <a:r>
                  <a:rPr lang="en-US" sz="1800" i="1" u="none">
                    <a:solidFill>
                      <a:srgbClr val="023DD0"/>
                    </a:solidFill>
                    <a:latin typeface="Times New Roman" pitchFamily="18" charset="0"/>
                    <a:sym typeface="Symbol" pitchFamily="18" charset="2"/>
                  </a:rPr>
                  <a:t></a:t>
                </a:r>
              </a:p>
            </p:txBody>
          </p:sp>
          <p:sp>
            <p:nvSpPr>
              <p:cNvPr id="16417" name="Text Box 69"/>
              <p:cNvSpPr txBox="1">
                <a:spLocks noChangeArrowheads="1"/>
              </p:cNvSpPr>
              <p:nvPr/>
            </p:nvSpPr>
            <p:spPr bwMode="auto">
              <a:xfrm>
                <a:off x="672" y="2515"/>
                <a:ext cx="158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762000"/>
                <a:r>
                  <a:rPr lang="en-US" u="none">
                    <a:latin typeface="Bookman Old Style" pitchFamily="18" charset="0"/>
                  </a:rPr>
                  <a:t>Z</a:t>
                </a:r>
                <a:r>
                  <a:rPr lang="en-US" b="0" u="none">
                    <a:latin typeface="Bookman Old Style" pitchFamily="18" charset="0"/>
                  </a:rPr>
                  <a:t>=</a:t>
                </a:r>
                <a:r>
                  <a:rPr lang="en-US" sz="3200" b="0" u="none">
                    <a:latin typeface="Bookman Old Style" pitchFamily="18" charset="0"/>
                  </a:rPr>
                  <a:t>(    )  </a:t>
                </a:r>
                <a:r>
                  <a:rPr lang="en-US" b="0" u="none">
                    <a:latin typeface="Bookman Old Style" pitchFamily="18" charset="0"/>
                  </a:rPr>
                  <a:t>=</a:t>
                </a:r>
                <a:endParaRPr lang="en-US" sz="3200" b="0" u="none">
                  <a:latin typeface="Bookman Old Style" pitchFamily="18" charset="0"/>
                </a:endParaRPr>
              </a:p>
            </p:txBody>
          </p:sp>
          <p:sp>
            <p:nvSpPr>
              <p:cNvPr id="16418" name="Text Box 70"/>
              <p:cNvSpPr txBox="1">
                <a:spLocks noChangeArrowheads="1"/>
              </p:cNvSpPr>
              <p:nvPr/>
            </p:nvSpPr>
            <p:spPr bwMode="auto">
              <a:xfrm>
                <a:off x="1319" y="2498"/>
                <a:ext cx="26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762000"/>
                <a:r>
                  <a:rPr lang="en-AU" sz="1800" b="0" u="none">
                    <a:solidFill>
                      <a:schemeClr val="hlink"/>
                    </a:solidFill>
                  </a:rPr>
                  <a:t>E</a:t>
                </a:r>
                <a:r>
                  <a:rPr lang="en-AU" sz="1800" u="none" baseline="-25000">
                    <a:solidFill>
                      <a:schemeClr val="hlink"/>
                    </a:solidFill>
                  </a:rPr>
                  <a:t>a</a:t>
                </a:r>
                <a:endParaRPr lang="en-US" sz="1800" u="none" baseline="-25000">
                  <a:solidFill>
                    <a:srgbClr val="023DD0"/>
                  </a:solidFill>
                </a:endParaRPr>
              </a:p>
            </p:txBody>
          </p:sp>
          <p:sp>
            <p:nvSpPr>
              <p:cNvPr id="16419" name="Rectangle 71"/>
              <p:cNvSpPr>
                <a:spLocks noChangeArrowheads="1"/>
              </p:cNvSpPr>
              <p:nvPr/>
            </p:nvSpPr>
            <p:spPr bwMode="auto">
              <a:xfrm>
                <a:off x="1706" y="2564"/>
                <a:ext cx="542" cy="317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6420" name="Rectangle 72"/>
              <p:cNvSpPr>
                <a:spLocks noChangeArrowheads="1"/>
              </p:cNvSpPr>
              <p:nvPr/>
            </p:nvSpPr>
            <p:spPr bwMode="auto">
              <a:xfrm>
                <a:off x="1843" y="2562"/>
                <a:ext cx="41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762000"/>
                <a:r>
                  <a:rPr lang="en-AU" sz="1600" u="none">
                    <a:solidFill>
                      <a:schemeClr val="hlink"/>
                    </a:solidFill>
                  </a:rPr>
                  <a:t>E</a:t>
                </a:r>
                <a:r>
                  <a:rPr lang="en-AU" sz="1600" u="none" baseline="-25000">
                    <a:solidFill>
                      <a:schemeClr val="hlink"/>
                    </a:solidFill>
                  </a:rPr>
                  <a:t>b </a:t>
                </a:r>
                <a:r>
                  <a:rPr lang="en-AU" sz="1600" u="none">
                    <a:solidFill>
                      <a:schemeClr val="hlink"/>
                    </a:solidFill>
                  </a:rPr>
                  <a:t>E</a:t>
                </a:r>
                <a:r>
                  <a:rPr lang="en-AU" sz="1600" u="none" baseline="-25000">
                    <a:solidFill>
                      <a:schemeClr val="hlink"/>
                    </a:solidFill>
                  </a:rPr>
                  <a:t>a</a:t>
                </a:r>
                <a:endParaRPr lang="en-US" sz="1800" u="none" baseline="-25000">
                  <a:solidFill>
                    <a:srgbClr val="023DD0"/>
                  </a:solidFill>
                </a:endParaRPr>
              </a:p>
            </p:txBody>
          </p:sp>
          <p:sp>
            <p:nvSpPr>
              <p:cNvPr id="16421" name="Text Box 73"/>
              <p:cNvSpPr txBox="1">
                <a:spLocks noChangeArrowheads="1"/>
              </p:cNvSpPr>
              <p:nvPr/>
            </p:nvSpPr>
            <p:spPr bwMode="auto">
              <a:xfrm>
                <a:off x="1680" y="2660"/>
                <a:ext cx="34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762000"/>
                <a:r>
                  <a:rPr lang="en-US" sz="1800" i="1" u="none">
                    <a:solidFill>
                      <a:srgbClr val="023DD0"/>
                    </a:solidFill>
                    <a:latin typeface="Times New Roman" pitchFamily="18" charset="0"/>
                    <a:sym typeface="Symbol" pitchFamily="18" charset="2"/>
                  </a:rPr>
                  <a:t></a:t>
                </a:r>
              </a:p>
            </p:txBody>
          </p:sp>
        </p:grpSp>
        <p:sp>
          <p:nvSpPr>
            <p:cNvPr id="16414" name="Line 86"/>
            <p:cNvSpPr>
              <a:spLocks noChangeShapeType="1"/>
            </p:cNvSpPr>
            <p:nvPr/>
          </p:nvSpPr>
          <p:spPr bwMode="auto">
            <a:xfrm>
              <a:off x="912" y="242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de-DE"/>
            </a:p>
          </p:txBody>
        </p:sp>
      </p:grpSp>
      <p:grpSp>
        <p:nvGrpSpPr>
          <p:cNvPr id="14" name="Group 88"/>
          <p:cNvGrpSpPr>
            <a:grpSpLocks/>
          </p:cNvGrpSpPr>
          <p:nvPr/>
        </p:nvGrpSpPr>
        <p:grpSpPr bwMode="auto">
          <a:xfrm>
            <a:off x="2936181" y="1585913"/>
            <a:ext cx="4038600" cy="1016000"/>
            <a:chOff x="1920" y="1108"/>
            <a:chExt cx="2544" cy="640"/>
          </a:xfrm>
        </p:grpSpPr>
        <p:sp>
          <p:nvSpPr>
            <p:cNvPr id="16402" name="Rectangle 4"/>
            <p:cNvSpPr>
              <a:spLocks noChangeArrowheads="1"/>
            </p:cNvSpPr>
            <p:nvPr/>
          </p:nvSpPr>
          <p:spPr bwMode="auto">
            <a:xfrm>
              <a:off x="1920" y="1296"/>
              <a:ext cx="2544" cy="452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403" name="Text Box 16"/>
            <p:cNvSpPr txBox="1">
              <a:spLocks noChangeArrowheads="1"/>
            </p:cNvSpPr>
            <p:nvPr/>
          </p:nvSpPr>
          <p:spPr bwMode="auto">
            <a:xfrm>
              <a:off x="2452" y="1294"/>
              <a:ext cx="19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762000"/>
              <a:r>
                <a:rPr lang="en-AU" sz="1800" b="0" u="none">
                  <a:latin typeface="Arial Narrow" pitchFamily="34" charset="0"/>
                </a:rPr>
                <a:t> Arithmetic in GF(q)</a:t>
              </a:r>
            </a:p>
            <a:p>
              <a:pPr defTabSz="762000"/>
              <a:r>
                <a:rPr lang="en-US" sz="1800" i="1" u="none">
                  <a:solidFill>
                    <a:srgbClr val="023DD0"/>
                  </a:solidFill>
                  <a:latin typeface="Arial Narrow" pitchFamily="34" charset="0"/>
                  <a:sym typeface="Symbol" pitchFamily="18" charset="2"/>
                </a:rPr>
                <a:t></a:t>
              </a:r>
              <a:r>
                <a:rPr lang="en-AU" sz="1800" b="0" u="none">
                  <a:solidFill>
                    <a:srgbClr val="023DD0"/>
                  </a:solidFill>
                  <a:latin typeface="Arial Narrow" pitchFamily="34" charset="0"/>
                </a:rPr>
                <a:t>   </a:t>
              </a:r>
              <a:r>
                <a:rPr lang="en-US" sz="1800" b="0" u="none">
                  <a:solidFill>
                    <a:srgbClr val="023DD0"/>
                  </a:solidFill>
                  <a:latin typeface="Arial Narrow" pitchFamily="34" charset="0"/>
                </a:rPr>
                <a:t>=</a:t>
              </a:r>
              <a:r>
                <a:rPr lang="en-US" sz="1800" u="none">
                  <a:solidFill>
                    <a:srgbClr val="023DD0"/>
                  </a:solidFill>
                  <a:latin typeface="Arial Narrow" pitchFamily="34" charset="0"/>
                </a:rPr>
                <a:t>  primitive element  in GF(q)</a:t>
              </a:r>
              <a:endParaRPr lang="en-AU" sz="1800" u="none">
                <a:solidFill>
                  <a:srgbClr val="023DD0"/>
                </a:solidFill>
                <a:latin typeface="Arial Narrow" pitchFamily="34" charset="0"/>
              </a:endParaRPr>
            </a:p>
          </p:txBody>
        </p:sp>
        <p:grpSp>
          <p:nvGrpSpPr>
            <p:cNvPr id="15" name="Group 19"/>
            <p:cNvGrpSpPr>
              <a:grpSpLocks/>
            </p:cNvGrpSpPr>
            <p:nvPr/>
          </p:nvGrpSpPr>
          <p:grpSpPr bwMode="auto">
            <a:xfrm rot="1330692">
              <a:off x="1990" y="1406"/>
              <a:ext cx="267" cy="317"/>
              <a:chOff x="4896" y="2352"/>
              <a:chExt cx="735" cy="826"/>
            </a:xfrm>
          </p:grpSpPr>
          <p:sp>
            <p:nvSpPr>
              <p:cNvPr id="16406" name="Freeform 20"/>
              <p:cNvSpPr>
                <a:spLocks/>
              </p:cNvSpPr>
              <p:nvPr/>
            </p:nvSpPr>
            <p:spPr bwMode="auto">
              <a:xfrm>
                <a:off x="4896" y="2352"/>
                <a:ext cx="735" cy="826"/>
              </a:xfrm>
              <a:custGeom>
                <a:avLst/>
                <a:gdLst>
                  <a:gd name="T0" fmla="*/ 377 w 735"/>
                  <a:gd name="T1" fmla="*/ 826 h 826"/>
                  <a:gd name="T2" fmla="*/ 68 w 735"/>
                  <a:gd name="T3" fmla="*/ 563 h 826"/>
                  <a:gd name="T4" fmla="*/ 45 w 735"/>
                  <a:gd name="T5" fmla="*/ 540 h 826"/>
                  <a:gd name="T6" fmla="*/ 27 w 735"/>
                  <a:gd name="T7" fmla="*/ 517 h 826"/>
                  <a:gd name="T8" fmla="*/ 14 w 735"/>
                  <a:gd name="T9" fmla="*/ 486 h 826"/>
                  <a:gd name="T10" fmla="*/ 5 w 735"/>
                  <a:gd name="T11" fmla="*/ 454 h 826"/>
                  <a:gd name="T12" fmla="*/ 0 w 735"/>
                  <a:gd name="T13" fmla="*/ 440 h 826"/>
                  <a:gd name="T14" fmla="*/ 0 w 735"/>
                  <a:gd name="T15" fmla="*/ 422 h 826"/>
                  <a:gd name="T16" fmla="*/ 0 w 735"/>
                  <a:gd name="T17" fmla="*/ 404 h 826"/>
                  <a:gd name="T18" fmla="*/ 0 w 735"/>
                  <a:gd name="T19" fmla="*/ 386 h 826"/>
                  <a:gd name="T20" fmla="*/ 0 w 735"/>
                  <a:gd name="T21" fmla="*/ 368 h 826"/>
                  <a:gd name="T22" fmla="*/ 0 w 735"/>
                  <a:gd name="T23" fmla="*/ 350 h 826"/>
                  <a:gd name="T24" fmla="*/ 5 w 735"/>
                  <a:gd name="T25" fmla="*/ 331 h 826"/>
                  <a:gd name="T26" fmla="*/ 9 w 735"/>
                  <a:gd name="T27" fmla="*/ 313 h 826"/>
                  <a:gd name="T28" fmla="*/ 14 w 735"/>
                  <a:gd name="T29" fmla="*/ 291 h 826"/>
                  <a:gd name="T30" fmla="*/ 23 w 735"/>
                  <a:gd name="T31" fmla="*/ 272 h 826"/>
                  <a:gd name="T32" fmla="*/ 27 w 735"/>
                  <a:gd name="T33" fmla="*/ 254 h 826"/>
                  <a:gd name="T34" fmla="*/ 36 w 735"/>
                  <a:gd name="T35" fmla="*/ 236 h 826"/>
                  <a:gd name="T36" fmla="*/ 45 w 735"/>
                  <a:gd name="T37" fmla="*/ 214 h 826"/>
                  <a:gd name="T38" fmla="*/ 54 w 735"/>
                  <a:gd name="T39" fmla="*/ 195 h 826"/>
                  <a:gd name="T40" fmla="*/ 68 w 735"/>
                  <a:gd name="T41" fmla="*/ 177 h 826"/>
                  <a:gd name="T42" fmla="*/ 82 w 735"/>
                  <a:gd name="T43" fmla="*/ 159 h 826"/>
                  <a:gd name="T44" fmla="*/ 104 w 735"/>
                  <a:gd name="T45" fmla="*/ 123 h 826"/>
                  <a:gd name="T46" fmla="*/ 132 w 735"/>
                  <a:gd name="T47" fmla="*/ 96 h 826"/>
                  <a:gd name="T48" fmla="*/ 163 w 735"/>
                  <a:gd name="T49" fmla="*/ 68 h 826"/>
                  <a:gd name="T50" fmla="*/ 191 w 735"/>
                  <a:gd name="T51" fmla="*/ 46 h 826"/>
                  <a:gd name="T52" fmla="*/ 222 w 735"/>
                  <a:gd name="T53" fmla="*/ 28 h 826"/>
                  <a:gd name="T54" fmla="*/ 254 w 735"/>
                  <a:gd name="T55" fmla="*/ 14 h 826"/>
                  <a:gd name="T56" fmla="*/ 286 w 735"/>
                  <a:gd name="T57" fmla="*/ 5 h 826"/>
                  <a:gd name="T58" fmla="*/ 318 w 735"/>
                  <a:gd name="T59" fmla="*/ 0 h 826"/>
                  <a:gd name="T60" fmla="*/ 345 w 735"/>
                  <a:gd name="T61" fmla="*/ 0 h 826"/>
                  <a:gd name="T62" fmla="*/ 372 w 735"/>
                  <a:gd name="T63" fmla="*/ 9 h 826"/>
                  <a:gd name="T64" fmla="*/ 399 w 735"/>
                  <a:gd name="T65" fmla="*/ 23 h 826"/>
                  <a:gd name="T66" fmla="*/ 426 w 735"/>
                  <a:gd name="T67" fmla="*/ 37 h 826"/>
                  <a:gd name="T68" fmla="*/ 735 w 735"/>
                  <a:gd name="T69" fmla="*/ 304 h 826"/>
                  <a:gd name="T70" fmla="*/ 699 w 735"/>
                  <a:gd name="T71" fmla="*/ 354 h 826"/>
                  <a:gd name="T72" fmla="*/ 390 w 735"/>
                  <a:gd name="T73" fmla="*/ 91 h 826"/>
                  <a:gd name="T74" fmla="*/ 367 w 735"/>
                  <a:gd name="T75" fmla="*/ 77 h 826"/>
                  <a:gd name="T76" fmla="*/ 349 w 735"/>
                  <a:gd name="T77" fmla="*/ 68 h 826"/>
                  <a:gd name="T78" fmla="*/ 327 w 735"/>
                  <a:gd name="T79" fmla="*/ 64 h 826"/>
                  <a:gd name="T80" fmla="*/ 304 w 735"/>
                  <a:gd name="T81" fmla="*/ 59 h 826"/>
                  <a:gd name="T82" fmla="*/ 277 w 735"/>
                  <a:gd name="T83" fmla="*/ 64 h 826"/>
                  <a:gd name="T84" fmla="*/ 254 w 735"/>
                  <a:gd name="T85" fmla="*/ 68 h 826"/>
                  <a:gd name="T86" fmla="*/ 227 w 735"/>
                  <a:gd name="T87" fmla="*/ 82 h 826"/>
                  <a:gd name="T88" fmla="*/ 204 w 735"/>
                  <a:gd name="T89" fmla="*/ 96 h 826"/>
                  <a:gd name="T90" fmla="*/ 177 w 735"/>
                  <a:gd name="T91" fmla="*/ 114 h 826"/>
                  <a:gd name="T92" fmla="*/ 154 w 735"/>
                  <a:gd name="T93" fmla="*/ 132 h 826"/>
                  <a:gd name="T94" fmla="*/ 132 w 735"/>
                  <a:gd name="T95" fmla="*/ 159 h 826"/>
                  <a:gd name="T96" fmla="*/ 113 w 735"/>
                  <a:gd name="T97" fmla="*/ 186 h 826"/>
                  <a:gd name="T98" fmla="*/ 95 w 735"/>
                  <a:gd name="T99" fmla="*/ 218 h 826"/>
                  <a:gd name="T100" fmla="*/ 77 w 735"/>
                  <a:gd name="T101" fmla="*/ 245 h 826"/>
                  <a:gd name="T102" fmla="*/ 68 w 735"/>
                  <a:gd name="T103" fmla="*/ 277 h 826"/>
                  <a:gd name="T104" fmla="*/ 59 w 735"/>
                  <a:gd name="T105" fmla="*/ 309 h 826"/>
                  <a:gd name="T106" fmla="*/ 50 w 735"/>
                  <a:gd name="T107" fmla="*/ 341 h 826"/>
                  <a:gd name="T108" fmla="*/ 50 w 735"/>
                  <a:gd name="T109" fmla="*/ 368 h 826"/>
                  <a:gd name="T110" fmla="*/ 50 w 735"/>
                  <a:gd name="T111" fmla="*/ 400 h 826"/>
                  <a:gd name="T112" fmla="*/ 54 w 735"/>
                  <a:gd name="T113" fmla="*/ 427 h 826"/>
                  <a:gd name="T114" fmla="*/ 59 w 735"/>
                  <a:gd name="T115" fmla="*/ 449 h 826"/>
                  <a:gd name="T116" fmla="*/ 73 w 735"/>
                  <a:gd name="T117" fmla="*/ 472 h 826"/>
                  <a:gd name="T118" fmla="*/ 86 w 735"/>
                  <a:gd name="T119" fmla="*/ 490 h 826"/>
                  <a:gd name="T120" fmla="*/ 104 w 735"/>
                  <a:gd name="T121" fmla="*/ 508 h 826"/>
                  <a:gd name="T122" fmla="*/ 413 w 735"/>
                  <a:gd name="T123" fmla="*/ 772 h 826"/>
                  <a:gd name="T124" fmla="*/ 377 w 735"/>
                  <a:gd name="T125" fmla="*/ 826 h 82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735"/>
                  <a:gd name="T190" fmla="*/ 0 h 826"/>
                  <a:gd name="T191" fmla="*/ 735 w 735"/>
                  <a:gd name="T192" fmla="*/ 826 h 82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735" h="826">
                    <a:moveTo>
                      <a:pt x="377" y="826"/>
                    </a:moveTo>
                    <a:lnTo>
                      <a:pt x="68" y="563"/>
                    </a:lnTo>
                    <a:lnTo>
                      <a:pt x="45" y="540"/>
                    </a:lnTo>
                    <a:lnTo>
                      <a:pt x="27" y="517"/>
                    </a:lnTo>
                    <a:lnTo>
                      <a:pt x="14" y="486"/>
                    </a:lnTo>
                    <a:lnTo>
                      <a:pt x="5" y="454"/>
                    </a:lnTo>
                    <a:lnTo>
                      <a:pt x="0" y="440"/>
                    </a:lnTo>
                    <a:lnTo>
                      <a:pt x="0" y="422"/>
                    </a:lnTo>
                    <a:lnTo>
                      <a:pt x="0" y="404"/>
                    </a:lnTo>
                    <a:lnTo>
                      <a:pt x="0" y="386"/>
                    </a:lnTo>
                    <a:lnTo>
                      <a:pt x="0" y="368"/>
                    </a:lnTo>
                    <a:lnTo>
                      <a:pt x="0" y="350"/>
                    </a:lnTo>
                    <a:lnTo>
                      <a:pt x="5" y="331"/>
                    </a:lnTo>
                    <a:lnTo>
                      <a:pt x="9" y="313"/>
                    </a:lnTo>
                    <a:lnTo>
                      <a:pt x="14" y="291"/>
                    </a:lnTo>
                    <a:lnTo>
                      <a:pt x="23" y="272"/>
                    </a:lnTo>
                    <a:lnTo>
                      <a:pt x="27" y="254"/>
                    </a:lnTo>
                    <a:lnTo>
                      <a:pt x="36" y="236"/>
                    </a:lnTo>
                    <a:lnTo>
                      <a:pt x="45" y="214"/>
                    </a:lnTo>
                    <a:lnTo>
                      <a:pt x="54" y="195"/>
                    </a:lnTo>
                    <a:lnTo>
                      <a:pt x="68" y="177"/>
                    </a:lnTo>
                    <a:lnTo>
                      <a:pt x="82" y="159"/>
                    </a:lnTo>
                    <a:lnTo>
                      <a:pt x="104" y="123"/>
                    </a:lnTo>
                    <a:lnTo>
                      <a:pt x="132" y="96"/>
                    </a:lnTo>
                    <a:lnTo>
                      <a:pt x="163" y="68"/>
                    </a:lnTo>
                    <a:lnTo>
                      <a:pt x="191" y="46"/>
                    </a:lnTo>
                    <a:lnTo>
                      <a:pt x="222" y="28"/>
                    </a:lnTo>
                    <a:lnTo>
                      <a:pt x="254" y="14"/>
                    </a:lnTo>
                    <a:lnTo>
                      <a:pt x="286" y="5"/>
                    </a:lnTo>
                    <a:lnTo>
                      <a:pt x="318" y="0"/>
                    </a:lnTo>
                    <a:lnTo>
                      <a:pt x="345" y="0"/>
                    </a:lnTo>
                    <a:lnTo>
                      <a:pt x="372" y="9"/>
                    </a:lnTo>
                    <a:lnTo>
                      <a:pt x="399" y="23"/>
                    </a:lnTo>
                    <a:lnTo>
                      <a:pt x="426" y="37"/>
                    </a:lnTo>
                    <a:lnTo>
                      <a:pt x="735" y="304"/>
                    </a:lnTo>
                    <a:lnTo>
                      <a:pt x="699" y="354"/>
                    </a:lnTo>
                    <a:lnTo>
                      <a:pt x="390" y="91"/>
                    </a:lnTo>
                    <a:lnTo>
                      <a:pt x="367" y="77"/>
                    </a:lnTo>
                    <a:lnTo>
                      <a:pt x="349" y="68"/>
                    </a:lnTo>
                    <a:lnTo>
                      <a:pt x="327" y="64"/>
                    </a:lnTo>
                    <a:lnTo>
                      <a:pt x="304" y="59"/>
                    </a:lnTo>
                    <a:lnTo>
                      <a:pt x="277" y="64"/>
                    </a:lnTo>
                    <a:lnTo>
                      <a:pt x="254" y="68"/>
                    </a:lnTo>
                    <a:lnTo>
                      <a:pt x="227" y="82"/>
                    </a:lnTo>
                    <a:lnTo>
                      <a:pt x="204" y="96"/>
                    </a:lnTo>
                    <a:lnTo>
                      <a:pt x="177" y="114"/>
                    </a:lnTo>
                    <a:lnTo>
                      <a:pt x="154" y="132"/>
                    </a:lnTo>
                    <a:lnTo>
                      <a:pt x="132" y="159"/>
                    </a:lnTo>
                    <a:lnTo>
                      <a:pt x="113" y="186"/>
                    </a:lnTo>
                    <a:lnTo>
                      <a:pt x="95" y="218"/>
                    </a:lnTo>
                    <a:lnTo>
                      <a:pt x="77" y="245"/>
                    </a:lnTo>
                    <a:lnTo>
                      <a:pt x="68" y="277"/>
                    </a:lnTo>
                    <a:lnTo>
                      <a:pt x="59" y="309"/>
                    </a:lnTo>
                    <a:lnTo>
                      <a:pt x="50" y="341"/>
                    </a:lnTo>
                    <a:lnTo>
                      <a:pt x="50" y="368"/>
                    </a:lnTo>
                    <a:lnTo>
                      <a:pt x="50" y="400"/>
                    </a:lnTo>
                    <a:lnTo>
                      <a:pt x="54" y="427"/>
                    </a:lnTo>
                    <a:lnTo>
                      <a:pt x="59" y="449"/>
                    </a:lnTo>
                    <a:lnTo>
                      <a:pt x="73" y="472"/>
                    </a:lnTo>
                    <a:lnTo>
                      <a:pt x="86" y="490"/>
                    </a:lnTo>
                    <a:lnTo>
                      <a:pt x="104" y="508"/>
                    </a:lnTo>
                    <a:lnTo>
                      <a:pt x="413" y="772"/>
                    </a:lnTo>
                    <a:lnTo>
                      <a:pt x="377" y="826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407" name="Freeform 21"/>
              <p:cNvSpPr>
                <a:spLocks/>
              </p:cNvSpPr>
              <p:nvPr/>
            </p:nvSpPr>
            <p:spPr bwMode="auto">
              <a:xfrm rot="-46753">
                <a:off x="4896" y="2352"/>
                <a:ext cx="735" cy="826"/>
              </a:xfrm>
              <a:custGeom>
                <a:avLst/>
                <a:gdLst>
                  <a:gd name="T0" fmla="*/ 377 w 735"/>
                  <a:gd name="T1" fmla="*/ 826 h 826"/>
                  <a:gd name="T2" fmla="*/ 68 w 735"/>
                  <a:gd name="T3" fmla="*/ 563 h 826"/>
                  <a:gd name="T4" fmla="*/ 45 w 735"/>
                  <a:gd name="T5" fmla="*/ 540 h 826"/>
                  <a:gd name="T6" fmla="*/ 27 w 735"/>
                  <a:gd name="T7" fmla="*/ 517 h 826"/>
                  <a:gd name="T8" fmla="*/ 14 w 735"/>
                  <a:gd name="T9" fmla="*/ 486 h 826"/>
                  <a:gd name="T10" fmla="*/ 5 w 735"/>
                  <a:gd name="T11" fmla="*/ 454 h 826"/>
                  <a:gd name="T12" fmla="*/ 0 w 735"/>
                  <a:gd name="T13" fmla="*/ 440 h 826"/>
                  <a:gd name="T14" fmla="*/ 0 w 735"/>
                  <a:gd name="T15" fmla="*/ 422 h 826"/>
                  <a:gd name="T16" fmla="*/ 0 w 735"/>
                  <a:gd name="T17" fmla="*/ 404 h 826"/>
                  <a:gd name="T18" fmla="*/ 0 w 735"/>
                  <a:gd name="T19" fmla="*/ 386 h 826"/>
                  <a:gd name="T20" fmla="*/ 0 w 735"/>
                  <a:gd name="T21" fmla="*/ 368 h 826"/>
                  <a:gd name="T22" fmla="*/ 0 w 735"/>
                  <a:gd name="T23" fmla="*/ 350 h 826"/>
                  <a:gd name="T24" fmla="*/ 5 w 735"/>
                  <a:gd name="T25" fmla="*/ 331 h 826"/>
                  <a:gd name="T26" fmla="*/ 9 w 735"/>
                  <a:gd name="T27" fmla="*/ 313 h 826"/>
                  <a:gd name="T28" fmla="*/ 14 w 735"/>
                  <a:gd name="T29" fmla="*/ 291 h 826"/>
                  <a:gd name="T30" fmla="*/ 23 w 735"/>
                  <a:gd name="T31" fmla="*/ 272 h 826"/>
                  <a:gd name="T32" fmla="*/ 27 w 735"/>
                  <a:gd name="T33" fmla="*/ 254 h 826"/>
                  <a:gd name="T34" fmla="*/ 36 w 735"/>
                  <a:gd name="T35" fmla="*/ 236 h 826"/>
                  <a:gd name="T36" fmla="*/ 45 w 735"/>
                  <a:gd name="T37" fmla="*/ 214 h 826"/>
                  <a:gd name="T38" fmla="*/ 54 w 735"/>
                  <a:gd name="T39" fmla="*/ 195 h 826"/>
                  <a:gd name="T40" fmla="*/ 68 w 735"/>
                  <a:gd name="T41" fmla="*/ 177 h 826"/>
                  <a:gd name="T42" fmla="*/ 82 w 735"/>
                  <a:gd name="T43" fmla="*/ 159 h 826"/>
                  <a:gd name="T44" fmla="*/ 104 w 735"/>
                  <a:gd name="T45" fmla="*/ 123 h 826"/>
                  <a:gd name="T46" fmla="*/ 132 w 735"/>
                  <a:gd name="T47" fmla="*/ 96 h 826"/>
                  <a:gd name="T48" fmla="*/ 163 w 735"/>
                  <a:gd name="T49" fmla="*/ 68 h 826"/>
                  <a:gd name="T50" fmla="*/ 191 w 735"/>
                  <a:gd name="T51" fmla="*/ 46 h 826"/>
                  <a:gd name="T52" fmla="*/ 222 w 735"/>
                  <a:gd name="T53" fmla="*/ 28 h 826"/>
                  <a:gd name="T54" fmla="*/ 254 w 735"/>
                  <a:gd name="T55" fmla="*/ 14 h 826"/>
                  <a:gd name="T56" fmla="*/ 286 w 735"/>
                  <a:gd name="T57" fmla="*/ 5 h 826"/>
                  <a:gd name="T58" fmla="*/ 318 w 735"/>
                  <a:gd name="T59" fmla="*/ 0 h 826"/>
                  <a:gd name="T60" fmla="*/ 345 w 735"/>
                  <a:gd name="T61" fmla="*/ 0 h 826"/>
                  <a:gd name="T62" fmla="*/ 372 w 735"/>
                  <a:gd name="T63" fmla="*/ 9 h 826"/>
                  <a:gd name="T64" fmla="*/ 399 w 735"/>
                  <a:gd name="T65" fmla="*/ 23 h 826"/>
                  <a:gd name="T66" fmla="*/ 426 w 735"/>
                  <a:gd name="T67" fmla="*/ 37 h 826"/>
                  <a:gd name="T68" fmla="*/ 735 w 735"/>
                  <a:gd name="T69" fmla="*/ 304 h 826"/>
                  <a:gd name="T70" fmla="*/ 699 w 735"/>
                  <a:gd name="T71" fmla="*/ 354 h 826"/>
                  <a:gd name="T72" fmla="*/ 390 w 735"/>
                  <a:gd name="T73" fmla="*/ 91 h 826"/>
                  <a:gd name="T74" fmla="*/ 367 w 735"/>
                  <a:gd name="T75" fmla="*/ 77 h 826"/>
                  <a:gd name="T76" fmla="*/ 349 w 735"/>
                  <a:gd name="T77" fmla="*/ 68 h 826"/>
                  <a:gd name="T78" fmla="*/ 327 w 735"/>
                  <a:gd name="T79" fmla="*/ 64 h 826"/>
                  <a:gd name="T80" fmla="*/ 304 w 735"/>
                  <a:gd name="T81" fmla="*/ 59 h 826"/>
                  <a:gd name="T82" fmla="*/ 277 w 735"/>
                  <a:gd name="T83" fmla="*/ 64 h 826"/>
                  <a:gd name="T84" fmla="*/ 254 w 735"/>
                  <a:gd name="T85" fmla="*/ 68 h 826"/>
                  <a:gd name="T86" fmla="*/ 227 w 735"/>
                  <a:gd name="T87" fmla="*/ 82 h 826"/>
                  <a:gd name="T88" fmla="*/ 204 w 735"/>
                  <a:gd name="T89" fmla="*/ 96 h 826"/>
                  <a:gd name="T90" fmla="*/ 177 w 735"/>
                  <a:gd name="T91" fmla="*/ 114 h 826"/>
                  <a:gd name="T92" fmla="*/ 154 w 735"/>
                  <a:gd name="T93" fmla="*/ 132 h 826"/>
                  <a:gd name="T94" fmla="*/ 132 w 735"/>
                  <a:gd name="T95" fmla="*/ 159 h 826"/>
                  <a:gd name="T96" fmla="*/ 113 w 735"/>
                  <a:gd name="T97" fmla="*/ 186 h 826"/>
                  <a:gd name="T98" fmla="*/ 95 w 735"/>
                  <a:gd name="T99" fmla="*/ 218 h 826"/>
                  <a:gd name="T100" fmla="*/ 77 w 735"/>
                  <a:gd name="T101" fmla="*/ 245 h 826"/>
                  <a:gd name="T102" fmla="*/ 68 w 735"/>
                  <a:gd name="T103" fmla="*/ 277 h 826"/>
                  <a:gd name="T104" fmla="*/ 59 w 735"/>
                  <a:gd name="T105" fmla="*/ 309 h 826"/>
                  <a:gd name="T106" fmla="*/ 50 w 735"/>
                  <a:gd name="T107" fmla="*/ 341 h 826"/>
                  <a:gd name="T108" fmla="*/ 50 w 735"/>
                  <a:gd name="T109" fmla="*/ 368 h 826"/>
                  <a:gd name="T110" fmla="*/ 50 w 735"/>
                  <a:gd name="T111" fmla="*/ 400 h 826"/>
                  <a:gd name="T112" fmla="*/ 54 w 735"/>
                  <a:gd name="T113" fmla="*/ 427 h 826"/>
                  <a:gd name="T114" fmla="*/ 59 w 735"/>
                  <a:gd name="T115" fmla="*/ 449 h 826"/>
                  <a:gd name="T116" fmla="*/ 73 w 735"/>
                  <a:gd name="T117" fmla="*/ 472 h 826"/>
                  <a:gd name="T118" fmla="*/ 86 w 735"/>
                  <a:gd name="T119" fmla="*/ 490 h 826"/>
                  <a:gd name="T120" fmla="*/ 104 w 735"/>
                  <a:gd name="T121" fmla="*/ 508 h 826"/>
                  <a:gd name="T122" fmla="*/ 413 w 735"/>
                  <a:gd name="T123" fmla="*/ 772 h 826"/>
                  <a:gd name="T124" fmla="*/ 377 w 735"/>
                  <a:gd name="T125" fmla="*/ 826 h 82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735"/>
                  <a:gd name="T190" fmla="*/ 0 h 826"/>
                  <a:gd name="T191" fmla="*/ 735 w 735"/>
                  <a:gd name="T192" fmla="*/ 826 h 82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735" h="826">
                    <a:moveTo>
                      <a:pt x="377" y="826"/>
                    </a:moveTo>
                    <a:lnTo>
                      <a:pt x="68" y="563"/>
                    </a:lnTo>
                    <a:lnTo>
                      <a:pt x="45" y="540"/>
                    </a:lnTo>
                    <a:lnTo>
                      <a:pt x="27" y="517"/>
                    </a:lnTo>
                    <a:lnTo>
                      <a:pt x="14" y="486"/>
                    </a:lnTo>
                    <a:lnTo>
                      <a:pt x="5" y="454"/>
                    </a:lnTo>
                    <a:lnTo>
                      <a:pt x="0" y="440"/>
                    </a:lnTo>
                    <a:lnTo>
                      <a:pt x="0" y="422"/>
                    </a:lnTo>
                    <a:lnTo>
                      <a:pt x="0" y="404"/>
                    </a:lnTo>
                    <a:lnTo>
                      <a:pt x="0" y="386"/>
                    </a:lnTo>
                    <a:lnTo>
                      <a:pt x="0" y="368"/>
                    </a:lnTo>
                    <a:lnTo>
                      <a:pt x="0" y="350"/>
                    </a:lnTo>
                    <a:lnTo>
                      <a:pt x="5" y="331"/>
                    </a:lnTo>
                    <a:lnTo>
                      <a:pt x="9" y="313"/>
                    </a:lnTo>
                    <a:lnTo>
                      <a:pt x="14" y="291"/>
                    </a:lnTo>
                    <a:lnTo>
                      <a:pt x="23" y="272"/>
                    </a:lnTo>
                    <a:lnTo>
                      <a:pt x="27" y="254"/>
                    </a:lnTo>
                    <a:lnTo>
                      <a:pt x="36" y="236"/>
                    </a:lnTo>
                    <a:lnTo>
                      <a:pt x="45" y="214"/>
                    </a:lnTo>
                    <a:lnTo>
                      <a:pt x="54" y="195"/>
                    </a:lnTo>
                    <a:lnTo>
                      <a:pt x="68" y="177"/>
                    </a:lnTo>
                    <a:lnTo>
                      <a:pt x="82" y="159"/>
                    </a:lnTo>
                    <a:lnTo>
                      <a:pt x="104" y="123"/>
                    </a:lnTo>
                    <a:lnTo>
                      <a:pt x="132" y="96"/>
                    </a:lnTo>
                    <a:lnTo>
                      <a:pt x="163" y="68"/>
                    </a:lnTo>
                    <a:lnTo>
                      <a:pt x="191" y="46"/>
                    </a:lnTo>
                    <a:lnTo>
                      <a:pt x="222" y="28"/>
                    </a:lnTo>
                    <a:lnTo>
                      <a:pt x="254" y="14"/>
                    </a:lnTo>
                    <a:lnTo>
                      <a:pt x="286" y="5"/>
                    </a:lnTo>
                    <a:lnTo>
                      <a:pt x="318" y="0"/>
                    </a:lnTo>
                    <a:lnTo>
                      <a:pt x="345" y="0"/>
                    </a:lnTo>
                    <a:lnTo>
                      <a:pt x="372" y="9"/>
                    </a:lnTo>
                    <a:lnTo>
                      <a:pt x="399" y="23"/>
                    </a:lnTo>
                    <a:lnTo>
                      <a:pt x="426" y="37"/>
                    </a:lnTo>
                    <a:lnTo>
                      <a:pt x="735" y="304"/>
                    </a:lnTo>
                    <a:lnTo>
                      <a:pt x="699" y="354"/>
                    </a:lnTo>
                    <a:lnTo>
                      <a:pt x="390" y="91"/>
                    </a:lnTo>
                    <a:lnTo>
                      <a:pt x="367" y="77"/>
                    </a:lnTo>
                    <a:lnTo>
                      <a:pt x="349" y="68"/>
                    </a:lnTo>
                    <a:lnTo>
                      <a:pt x="327" y="64"/>
                    </a:lnTo>
                    <a:lnTo>
                      <a:pt x="304" y="59"/>
                    </a:lnTo>
                    <a:lnTo>
                      <a:pt x="277" y="64"/>
                    </a:lnTo>
                    <a:lnTo>
                      <a:pt x="254" y="68"/>
                    </a:lnTo>
                    <a:lnTo>
                      <a:pt x="227" y="82"/>
                    </a:lnTo>
                    <a:lnTo>
                      <a:pt x="204" y="96"/>
                    </a:lnTo>
                    <a:lnTo>
                      <a:pt x="177" y="114"/>
                    </a:lnTo>
                    <a:lnTo>
                      <a:pt x="154" y="132"/>
                    </a:lnTo>
                    <a:lnTo>
                      <a:pt x="132" y="159"/>
                    </a:lnTo>
                    <a:lnTo>
                      <a:pt x="113" y="186"/>
                    </a:lnTo>
                    <a:lnTo>
                      <a:pt x="95" y="218"/>
                    </a:lnTo>
                    <a:lnTo>
                      <a:pt x="77" y="245"/>
                    </a:lnTo>
                    <a:lnTo>
                      <a:pt x="68" y="277"/>
                    </a:lnTo>
                    <a:lnTo>
                      <a:pt x="59" y="309"/>
                    </a:lnTo>
                    <a:lnTo>
                      <a:pt x="50" y="341"/>
                    </a:lnTo>
                    <a:lnTo>
                      <a:pt x="50" y="368"/>
                    </a:lnTo>
                    <a:lnTo>
                      <a:pt x="50" y="400"/>
                    </a:lnTo>
                    <a:lnTo>
                      <a:pt x="54" y="427"/>
                    </a:lnTo>
                    <a:lnTo>
                      <a:pt x="59" y="449"/>
                    </a:lnTo>
                    <a:lnTo>
                      <a:pt x="73" y="472"/>
                    </a:lnTo>
                    <a:lnTo>
                      <a:pt x="86" y="490"/>
                    </a:lnTo>
                    <a:lnTo>
                      <a:pt x="104" y="508"/>
                    </a:lnTo>
                    <a:lnTo>
                      <a:pt x="413" y="772"/>
                    </a:lnTo>
                    <a:lnTo>
                      <a:pt x="377" y="826"/>
                    </a:lnTo>
                  </a:path>
                </a:pathLst>
              </a:custGeom>
              <a:solidFill>
                <a:schemeClr val="tx2"/>
              </a:solidFill>
              <a:ln w="14288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408" name="Line 22"/>
              <p:cNvSpPr>
                <a:spLocks noChangeShapeType="1"/>
              </p:cNvSpPr>
              <p:nvPr/>
            </p:nvSpPr>
            <p:spPr bwMode="auto">
              <a:xfrm flipV="1">
                <a:off x="5037" y="2479"/>
                <a:ext cx="281" cy="409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409" name="Line 23"/>
              <p:cNvSpPr>
                <a:spLocks noChangeShapeType="1"/>
              </p:cNvSpPr>
              <p:nvPr/>
            </p:nvSpPr>
            <p:spPr bwMode="auto">
              <a:xfrm flipV="1">
                <a:off x="5077" y="2516"/>
                <a:ext cx="282" cy="408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410" name="Line 24"/>
              <p:cNvSpPr>
                <a:spLocks noChangeShapeType="1"/>
              </p:cNvSpPr>
              <p:nvPr/>
            </p:nvSpPr>
            <p:spPr bwMode="auto">
              <a:xfrm flipV="1">
                <a:off x="5318" y="2706"/>
                <a:ext cx="277" cy="413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411" name="Freeform 25"/>
              <p:cNvSpPr>
                <a:spLocks/>
              </p:cNvSpPr>
              <p:nvPr/>
            </p:nvSpPr>
            <p:spPr bwMode="auto">
              <a:xfrm>
                <a:off x="5268" y="2729"/>
                <a:ext cx="172" cy="172"/>
              </a:xfrm>
              <a:custGeom>
                <a:avLst/>
                <a:gdLst>
                  <a:gd name="T0" fmla="*/ 113 w 172"/>
                  <a:gd name="T1" fmla="*/ 172 h 172"/>
                  <a:gd name="T2" fmla="*/ 27 w 172"/>
                  <a:gd name="T3" fmla="*/ 100 h 172"/>
                  <a:gd name="T4" fmla="*/ 23 w 172"/>
                  <a:gd name="T5" fmla="*/ 95 h 172"/>
                  <a:gd name="T6" fmla="*/ 14 w 172"/>
                  <a:gd name="T7" fmla="*/ 86 h 172"/>
                  <a:gd name="T8" fmla="*/ 9 w 172"/>
                  <a:gd name="T9" fmla="*/ 81 h 172"/>
                  <a:gd name="T10" fmla="*/ 5 w 172"/>
                  <a:gd name="T11" fmla="*/ 72 h 172"/>
                  <a:gd name="T12" fmla="*/ 5 w 172"/>
                  <a:gd name="T13" fmla="*/ 68 h 172"/>
                  <a:gd name="T14" fmla="*/ 0 w 172"/>
                  <a:gd name="T15" fmla="*/ 59 h 172"/>
                  <a:gd name="T16" fmla="*/ 0 w 172"/>
                  <a:gd name="T17" fmla="*/ 54 h 172"/>
                  <a:gd name="T18" fmla="*/ 0 w 172"/>
                  <a:gd name="T19" fmla="*/ 45 h 172"/>
                  <a:gd name="T20" fmla="*/ 0 w 172"/>
                  <a:gd name="T21" fmla="*/ 36 h 172"/>
                  <a:gd name="T22" fmla="*/ 5 w 172"/>
                  <a:gd name="T23" fmla="*/ 32 h 172"/>
                  <a:gd name="T24" fmla="*/ 5 w 172"/>
                  <a:gd name="T25" fmla="*/ 23 h 172"/>
                  <a:gd name="T26" fmla="*/ 9 w 172"/>
                  <a:gd name="T27" fmla="*/ 18 h 172"/>
                  <a:gd name="T28" fmla="*/ 14 w 172"/>
                  <a:gd name="T29" fmla="*/ 13 h 172"/>
                  <a:gd name="T30" fmla="*/ 18 w 172"/>
                  <a:gd name="T31" fmla="*/ 9 h 172"/>
                  <a:gd name="T32" fmla="*/ 23 w 172"/>
                  <a:gd name="T33" fmla="*/ 4 h 172"/>
                  <a:gd name="T34" fmla="*/ 27 w 172"/>
                  <a:gd name="T35" fmla="*/ 0 h 172"/>
                  <a:gd name="T36" fmla="*/ 36 w 172"/>
                  <a:gd name="T37" fmla="*/ 0 h 172"/>
                  <a:gd name="T38" fmla="*/ 41 w 172"/>
                  <a:gd name="T39" fmla="*/ 0 h 172"/>
                  <a:gd name="T40" fmla="*/ 50 w 172"/>
                  <a:gd name="T41" fmla="*/ 0 h 172"/>
                  <a:gd name="T42" fmla="*/ 54 w 172"/>
                  <a:gd name="T43" fmla="*/ 0 h 172"/>
                  <a:gd name="T44" fmla="*/ 63 w 172"/>
                  <a:gd name="T45" fmla="*/ 4 h 172"/>
                  <a:gd name="T46" fmla="*/ 73 w 172"/>
                  <a:gd name="T47" fmla="*/ 4 h 172"/>
                  <a:gd name="T48" fmla="*/ 77 w 172"/>
                  <a:gd name="T49" fmla="*/ 9 h 172"/>
                  <a:gd name="T50" fmla="*/ 86 w 172"/>
                  <a:gd name="T51" fmla="*/ 13 h 172"/>
                  <a:gd name="T52" fmla="*/ 172 w 172"/>
                  <a:gd name="T53" fmla="*/ 91 h 172"/>
                  <a:gd name="T54" fmla="*/ 163 w 172"/>
                  <a:gd name="T55" fmla="*/ 100 h 172"/>
                  <a:gd name="T56" fmla="*/ 77 w 172"/>
                  <a:gd name="T57" fmla="*/ 23 h 172"/>
                  <a:gd name="T58" fmla="*/ 73 w 172"/>
                  <a:gd name="T59" fmla="*/ 18 h 172"/>
                  <a:gd name="T60" fmla="*/ 68 w 172"/>
                  <a:gd name="T61" fmla="*/ 18 h 172"/>
                  <a:gd name="T62" fmla="*/ 63 w 172"/>
                  <a:gd name="T63" fmla="*/ 13 h 172"/>
                  <a:gd name="T64" fmla="*/ 54 w 172"/>
                  <a:gd name="T65" fmla="*/ 13 h 172"/>
                  <a:gd name="T66" fmla="*/ 50 w 172"/>
                  <a:gd name="T67" fmla="*/ 13 h 172"/>
                  <a:gd name="T68" fmla="*/ 45 w 172"/>
                  <a:gd name="T69" fmla="*/ 9 h 172"/>
                  <a:gd name="T70" fmla="*/ 41 w 172"/>
                  <a:gd name="T71" fmla="*/ 13 h 172"/>
                  <a:gd name="T72" fmla="*/ 36 w 172"/>
                  <a:gd name="T73" fmla="*/ 13 h 172"/>
                  <a:gd name="T74" fmla="*/ 32 w 172"/>
                  <a:gd name="T75" fmla="*/ 13 h 172"/>
                  <a:gd name="T76" fmla="*/ 27 w 172"/>
                  <a:gd name="T77" fmla="*/ 18 h 172"/>
                  <a:gd name="T78" fmla="*/ 23 w 172"/>
                  <a:gd name="T79" fmla="*/ 23 h 172"/>
                  <a:gd name="T80" fmla="*/ 18 w 172"/>
                  <a:gd name="T81" fmla="*/ 27 h 172"/>
                  <a:gd name="T82" fmla="*/ 14 w 172"/>
                  <a:gd name="T83" fmla="*/ 32 h 172"/>
                  <a:gd name="T84" fmla="*/ 14 w 172"/>
                  <a:gd name="T85" fmla="*/ 36 h 172"/>
                  <a:gd name="T86" fmla="*/ 14 w 172"/>
                  <a:gd name="T87" fmla="*/ 41 h 172"/>
                  <a:gd name="T88" fmla="*/ 14 w 172"/>
                  <a:gd name="T89" fmla="*/ 45 h 172"/>
                  <a:gd name="T90" fmla="*/ 14 w 172"/>
                  <a:gd name="T91" fmla="*/ 54 h 172"/>
                  <a:gd name="T92" fmla="*/ 14 w 172"/>
                  <a:gd name="T93" fmla="*/ 59 h 172"/>
                  <a:gd name="T94" fmla="*/ 14 w 172"/>
                  <a:gd name="T95" fmla="*/ 63 h 172"/>
                  <a:gd name="T96" fmla="*/ 18 w 172"/>
                  <a:gd name="T97" fmla="*/ 72 h 172"/>
                  <a:gd name="T98" fmla="*/ 18 w 172"/>
                  <a:gd name="T99" fmla="*/ 77 h 172"/>
                  <a:gd name="T100" fmla="*/ 23 w 172"/>
                  <a:gd name="T101" fmla="*/ 81 h 172"/>
                  <a:gd name="T102" fmla="*/ 27 w 172"/>
                  <a:gd name="T103" fmla="*/ 86 h 172"/>
                  <a:gd name="T104" fmla="*/ 32 w 172"/>
                  <a:gd name="T105" fmla="*/ 91 h 172"/>
                  <a:gd name="T106" fmla="*/ 118 w 172"/>
                  <a:gd name="T107" fmla="*/ 163 h 172"/>
                  <a:gd name="T108" fmla="*/ 113 w 172"/>
                  <a:gd name="T109" fmla="*/ 172 h 17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72"/>
                  <a:gd name="T166" fmla="*/ 0 h 172"/>
                  <a:gd name="T167" fmla="*/ 172 w 172"/>
                  <a:gd name="T168" fmla="*/ 172 h 172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72" h="172">
                    <a:moveTo>
                      <a:pt x="113" y="172"/>
                    </a:moveTo>
                    <a:lnTo>
                      <a:pt x="27" y="100"/>
                    </a:lnTo>
                    <a:lnTo>
                      <a:pt x="23" y="95"/>
                    </a:lnTo>
                    <a:lnTo>
                      <a:pt x="14" y="86"/>
                    </a:lnTo>
                    <a:lnTo>
                      <a:pt x="9" y="81"/>
                    </a:lnTo>
                    <a:lnTo>
                      <a:pt x="5" y="72"/>
                    </a:lnTo>
                    <a:lnTo>
                      <a:pt x="5" y="68"/>
                    </a:lnTo>
                    <a:lnTo>
                      <a:pt x="0" y="59"/>
                    </a:lnTo>
                    <a:lnTo>
                      <a:pt x="0" y="54"/>
                    </a:lnTo>
                    <a:lnTo>
                      <a:pt x="0" y="45"/>
                    </a:lnTo>
                    <a:lnTo>
                      <a:pt x="0" y="36"/>
                    </a:lnTo>
                    <a:lnTo>
                      <a:pt x="5" y="32"/>
                    </a:lnTo>
                    <a:lnTo>
                      <a:pt x="5" y="23"/>
                    </a:lnTo>
                    <a:lnTo>
                      <a:pt x="9" y="18"/>
                    </a:lnTo>
                    <a:lnTo>
                      <a:pt x="14" y="13"/>
                    </a:lnTo>
                    <a:lnTo>
                      <a:pt x="18" y="9"/>
                    </a:lnTo>
                    <a:lnTo>
                      <a:pt x="23" y="4"/>
                    </a:lnTo>
                    <a:lnTo>
                      <a:pt x="27" y="0"/>
                    </a:lnTo>
                    <a:lnTo>
                      <a:pt x="36" y="0"/>
                    </a:lnTo>
                    <a:lnTo>
                      <a:pt x="41" y="0"/>
                    </a:lnTo>
                    <a:lnTo>
                      <a:pt x="50" y="0"/>
                    </a:lnTo>
                    <a:lnTo>
                      <a:pt x="54" y="0"/>
                    </a:lnTo>
                    <a:lnTo>
                      <a:pt x="63" y="4"/>
                    </a:lnTo>
                    <a:lnTo>
                      <a:pt x="73" y="4"/>
                    </a:lnTo>
                    <a:lnTo>
                      <a:pt x="77" y="9"/>
                    </a:lnTo>
                    <a:lnTo>
                      <a:pt x="86" y="13"/>
                    </a:lnTo>
                    <a:lnTo>
                      <a:pt x="172" y="91"/>
                    </a:lnTo>
                    <a:lnTo>
                      <a:pt x="163" y="100"/>
                    </a:lnTo>
                    <a:lnTo>
                      <a:pt x="77" y="23"/>
                    </a:lnTo>
                    <a:lnTo>
                      <a:pt x="73" y="18"/>
                    </a:lnTo>
                    <a:lnTo>
                      <a:pt x="68" y="18"/>
                    </a:lnTo>
                    <a:lnTo>
                      <a:pt x="63" y="13"/>
                    </a:lnTo>
                    <a:lnTo>
                      <a:pt x="54" y="13"/>
                    </a:lnTo>
                    <a:lnTo>
                      <a:pt x="50" y="13"/>
                    </a:lnTo>
                    <a:lnTo>
                      <a:pt x="45" y="9"/>
                    </a:lnTo>
                    <a:lnTo>
                      <a:pt x="41" y="13"/>
                    </a:lnTo>
                    <a:lnTo>
                      <a:pt x="36" y="13"/>
                    </a:lnTo>
                    <a:lnTo>
                      <a:pt x="32" y="13"/>
                    </a:lnTo>
                    <a:lnTo>
                      <a:pt x="27" y="18"/>
                    </a:lnTo>
                    <a:lnTo>
                      <a:pt x="23" y="23"/>
                    </a:lnTo>
                    <a:lnTo>
                      <a:pt x="18" y="27"/>
                    </a:lnTo>
                    <a:lnTo>
                      <a:pt x="14" y="32"/>
                    </a:lnTo>
                    <a:lnTo>
                      <a:pt x="14" y="36"/>
                    </a:lnTo>
                    <a:lnTo>
                      <a:pt x="14" y="41"/>
                    </a:lnTo>
                    <a:lnTo>
                      <a:pt x="14" y="45"/>
                    </a:lnTo>
                    <a:lnTo>
                      <a:pt x="14" y="54"/>
                    </a:lnTo>
                    <a:lnTo>
                      <a:pt x="14" y="59"/>
                    </a:lnTo>
                    <a:lnTo>
                      <a:pt x="14" y="63"/>
                    </a:lnTo>
                    <a:lnTo>
                      <a:pt x="18" y="72"/>
                    </a:lnTo>
                    <a:lnTo>
                      <a:pt x="18" y="77"/>
                    </a:lnTo>
                    <a:lnTo>
                      <a:pt x="23" y="81"/>
                    </a:lnTo>
                    <a:lnTo>
                      <a:pt x="27" y="86"/>
                    </a:lnTo>
                    <a:lnTo>
                      <a:pt x="32" y="91"/>
                    </a:lnTo>
                    <a:lnTo>
                      <a:pt x="118" y="163"/>
                    </a:lnTo>
                    <a:lnTo>
                      <a:pt x="113" y="172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412" name="Line 26"/>
              <p:cNvSpPr>
                <a:spLocks noChangeShapeType="1"/>
              </p:cNvSpPr>
              <p:nvPr/>
            </p:nvSpPr>
            <p:spPr bwMode="auto">
              <a:xfrm flipV="1">
                <a:off x="5371" y="2829"/>
                <a:ext cx="60" cy="74"/>
              </a:xfrm>
              <a:prstGeom prst="line">
                <a:avLst/>
              </a:prstGeom>
              <a:noFill/>
              <a:ln w="14351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6405" name="Text Box 87"/>
            <p:cNvSpPr txBox="1">
              <a:spLocks noChangeArrowheads="1"/>
            </p:cNvSpPr>
            <p:nvPr/>
          </p:nvSpPr>
          <p:spPr bwMode="auto">
            <a:xfrm>
              <a:off x="2586" y="1108"/>
              <a:ext cx="1039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de-DE" sz="1600" u="none" dirty="0"/>
                <a:t>Open Directory</a:t>
              </a:r>
            </a:p>
          </p:txBody>
        </p:sp>
      </p:grpSp>
      <p:sp>
        <p:nvSpPr>
          <p:cNvPr id="16401" name="Line 94"/>
          <p:cNvSpPr>
            <a:spLocks noChangeShapeType="1"/>
          </p:cNvSpPr>
          <p:nvPr/>
        </p:nvSpPr>
        <p:spPr bwMode="auto">
          <a:xfrm>
            <a:off x="288231" y="5044194"/>
            <a:ext cx="92900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834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00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0859" grpId="0"/>
      <p:bldP spid="16394" grpId="0"/>
      <p:bldP spid="1640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9025215" y="5334000"/>
            <a:ext cx="762000" cy="5334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402883" name="Text Box 3"/>
          <p:cNvSpPr txBox="1">
            <a:spLocks noChangeArrowheads="1"/>
          </p:cNvSpPr>
          <p:nvPr/>
        </p:nvSpPr>
        <p:spPr bwMode="auto">
          <a:xfrm>
            <a:off x="609600" y="381000"/>
            <a:ext cx="92265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762000">
              <a:defRPr/>
            </a:pPr>
            <a:r>
              <a:rPr lang="en-US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Two-Way Authenticated Public Key Distribution System</a:t>
            </a:r>
            <a:r>
              <a:rPr lang="en-US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</a:p>
          <a:p>
            <a:pPr algn="ctr" defTabSz="762000">
              <a:defRPr/>
            </a:pPr>
            <a:r>
              <a:rPr lang="en-US" sz="24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Based on </a:t>
            </a:r>
            <a:r>
              <a:rPr lang="en-US" sz="240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Diffie</a:t>
            </a:r>
            <a:r>
              <a:rPr lang="en-US" sz="24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-Hellman Scheme</a:t>
            </a:r>
          </a:p>
          <a:p>
            <a:pPr algn="ctr" defTabSz="762000">
              <a:defRPr/>
            </a:pPr>
            <a:r>
              <a:rPr lang="en-US" sz="1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(</a:t>
            </a:r>
            <a:r>
              <a:rPr lang="en-US" sz="180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Alexandris</a:t>
            </a:r>
            <a:r>
              <a:rPr lang="en-US" sz="1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, </a:t>
            </a:r>
            <a:r>
              <a:rPr lang="en-US" sz="180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Burmester</a:t>
            </a:r>
            <a:r>
              <a:rPr lang="en-US" sz="1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, </a:t>
            </a:r>
            <a:r>
              <a:rPr lang="en-US" sz="180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Chrissikopoulos</a:t>
            </a:r>
            <a:r>
              <a:rPr lang="en-US" sz="1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, </a:t>
            </a:r>
            <a:r>
              <a:rPr lang="en-US" sz="180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Desmedt</a:t>
            </a:r>
            <a:r>
              <a:rPr lang="en-US" sz="1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,1993)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629448" y="4107705"/>
            <a:ext cx="779463" cy="503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6516688" y="4470400"/>
            <a:ext cx="685800" cy="228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196562" y="1992313"/>
            <a:ext cx="9914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2400">
                <a:latin typeface="Arial Narrow" panose="020B0606020202030204" pitchFamily="34" charset="0"/>
              </a:rPr>
              <a:t>User A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7718191" y="1973263"/>
            <a:ext cx="10005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2400" dirty="0">
                <a:latin typeface="Arial Narrow" panose="020B0606020202030204" pitchFamily="34" charset="0"/>
              </a:rPr>
              <a:t>User B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762000" y="2401888"/>
            <a:ext cx="2555875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/>
            <a:r>
              <a:rPr lang="en-AU" b="0" u="none" dirty="0" err="1">
                <a:solidFill>
                  <a:schemeClr val="hlink"/>
                </a:solidFill>
                <a:latin typeface="Arial Narrow" panose="020B0606020202030204" pitchFamily="34" charset="0"/>
              </a:rPr>
              <a:t>x</a:t>
            </a:r>
            <a:r>
              <a:rPr lang="en-AU" u="none" baseline="-25000" dirty="0" err="1">
                <a:solidFill>
                  <a:schemeClr val="hlink"/>
                </a:solidFill>
                <a:latin typeface="Arial Narrow" panose="020B0606020202030204" pitchFamily="34" charset="0"/>
              </a:rPr>
              <a:t>a</a:t>
            </a:r>
            <a:r>
              <a:rPr lang="en-AU" b="0" u="none" dirty="0">
                <a:latin typeface="Arial Narrow" panose="020B0606020202030204" pitchFamily="34" charset="0"/>
              </a:rPr>
              <a:t> =  secret key of A</a:t>
            </a:r>
          </a:p>
          <a:p>
            <a:pPr defTabSz="762000"/>
            <a:r>
              <a:rPr lang="en-AU" b="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r</a:t>
            </a:r>
            <a:r>
              <a:rPr lang="en-AU" u="none" baseline="-25000" dirty="0">
                <a:solidFill>
                  <a:schemeClr val="hlink"/>
                </a:solidFill>
                <a:latin typeface="Arial Narrow" panose="020B0606020202030204" pitchFamily="34" charset="0"/>
              </a:rPr>
              <a:t>1</a:t>
            </a:r>
            <a:r>
              <a:rPr lang="en-AU" b="0" u="none" dirty="0">
                <a:solidFill>
                  <a:srgbClr val="0000FF"/>
                </a:solidFill>
                <a:latin typeface="Arial Narrow" panose="020B0606020202030204" pitchFamily="34" charset="0"/>
              </a:rPr>
              <a:t>  = random in </a:t>
            </a:r>
            <a:r>
              <a:rPr lang="en-AU" b="0" u="none" dirty="0">
                <a:solidFill>
                  <a:schemeClr val="tx2"/>
                </a:solidFill>
                <a:latin typeface="Arial Narrow" panose="020B0606020202030204" pitchFamily="34" charset="0"/>
              </a:rPr>
              <a:t>Z</a:t>
            </a:r>
            <a:r>
              <a:rPr lang="en-AU" u="none" baseline="-25000" dirty="0">
                <a:solidFill>
                  <a:schemeClr val="tx2"/>
                </a:solidFill>
                <a:latin typeface="Arial Narrow" panose="020B0606020202030204" pitchFamily="34" charset="0"/>
              </a:rPr>
              <a:t>p-1</a:t>
            </a:r>
            <a:r>
              <a:rPr lang="en-AU" u="none" baseline="-25000" dirty="0">
                <a:solidFill>
                  <a:schemeClr val="hlink"/>
                </a:solidFill>
                <a:latin typeface="Arial Narrow" panose="020B0606020202030204" pitchFamily="34" charset="0"/>
              </a:rPr>
              <a:t> </a:t>
            </a:r>
          </a:p>
          <a:p>
            <a:pPr defTabSz="762000"/>
            <a:endParaRPr lang="en-AU" sz="1800" b="0" u="none" dirty="0">
              <a:solidFill>
                <a:srgbClr val="0000FF"/>
              </a:solidFill>
              <a:latin typeface="Arial Narrow" panose="020B0606020202030204" pitchFamily="34" charset="0"/>
            </a:endParaRPr>
          </a:p>
          <a:p>
            <a:pPr defTabSz="762000"/>
            <a:r>
              <a:rPr lang="en-AU" u="none" dirty="0" err="1">
                <a:solidFill>
                  <a:srgbClr val="0000FF"/>
                </a:solidFill>
                <a:latin typeface="Arial Narrow" panose="020B0606020202030204" pitchFamily="34" charset="0"/>
              </a:rPr>
              <a:t>E</a:t>
            </a:r>
            <a:r>
              <a:rPr lang="en-AU" u="none" baseline="-25000" dirty="0" err="1">
                <a:solidFill>
                  <a:srgbClr val="0000FF"/>
                </a:solidFill>
                <a:latin typeface="Arial Narrow" panose="020B0606020202030204" pitchFamily="34" charset="0"/>
              </a:rPr>
              <a:t>a</a:t>
            </a:r>
            <a:r>
              <a:rPr lang="en-AU" u="none" dirty="0">
                <a:solidFill>
                  <a:srgbClr val="0000FF"/>
                </a:solidFill>
                <a:latin typeface="Arial Narrow" panose="020B0606020202030204" pitchFamily="34" charset="0"/>
              </a:rPr>
              <a:t> = ( </a:t>
            </a:r>
            <a:r>
              <a:rPr lang="en-AU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r</a:t>
            </a:r>
            <a:r>
              <a:rPr lang="en-AU" u="none" baseline="-25000" dirty="0">
                <a:solidFill>
                  <a:schemeClr val="hlink"/>
                </a:solidFill>
                <a:latin typeface="Arial Narrow" panose="020B0606020202030204" pitchFamily="34" charset="0"/>
              </a:rPr>
              <a:t>1</a:t>
            </a:r>
            <a:r>
              <a:rPr lang="en-AU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 - </a:t>
            </a:r>
            <a:r>
              <a:rPr lang="en-AU" u="none" dirty="0" err="1">
                <a:solidFill>
                  <a:schemeClr val="hlink"/>
                </a:solidFill>
                <a:latin typeface="Arial Narrow" panose="020B0606020202030204" pitchFamily="34" charset="0"/>
              </a:rPr>
              <a:t>x</a:t>
            </a:r>
            <a:r>
              <a:rPr lang="en-AU" u="none" baseline="-25000" dirty="0" err="1">
                <a:solidFill>
                  <a:schemeClr val="hlink"/>
                </a:solidFill>
                <a:latin typeface="Arial Narrow" panose="020B0606020202030204" pitchFamily="34" charset="0"/>
              </a:rPr>
              <a:t>a</a:t>
            </a:r>
            <a:r>
              <a:rPr lang="en-AU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 </a:t>
            </a:r>
            <a:r>
              <a:rPr lang="en-AU" u="none" dirty="0">
                <a:solidFill>
                  <a:srgbClr val="0000FF"/>
                </a:solidFill>
                <a:latin typeface="Arial Narrow" panose="020B0606020202030204" pitchFamily="34" charset="0"/>
              </a:rPr>
              <a:t>)</a:t>
            </a:r>
            <a:r>
              <a:rPr lang="en-AU" b="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  </a:t>
            </a:r>
            <a:r>
              <a:rPr lang="en-AU" b="0" u="none" dirty="0">
                <a:solidFill>
                  <a:schemeClr val="tx2"/>
                </a:solidFill>
                <a:latin typeface="Arial Narrow" panose="020B0606020202030204" pitchFamily="34" charset="0"/>
              </a:rPr>
              <a:t>in Z</a:t>
            </a:r>
            <a:r>
              <a:rPr lang="en-AU" u="none" baseline="-25000" dirty="0">
                <a:solidFill>
                  <a:schemeClr val="tx2"/>
                </a:solidFill>
                <a:latin typeface="Arial Narrow" panose="020B0606020202030204" pitchFamily="34" charset="0"/>
              </a:rPr>
              <a:t>p-1</a:t>
            </a:r>
            <a:r>
              <a:rPr lang="en-AU" u="none" baseline="-25000" dirty="0">
                <a:solidFill>
                  <a:schemeClr val="hlink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5630920" y="4153743"/>
            <a:ext cx="7665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u="none" dirty="0">
                <a:solidFill>
                  <a:schemeClr val="tx2"/>
                </a:solidFill>
                <a:latin typeface="Arial Narrow" panose="020B0606020202030204" pitchFamily="34" charset="0"/>
              </a:rPr>
              <a:t>A</a:t>
            </a:r>
            <a:r>
              <a:rPr lang="en-AU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, </a:t>
            </a:r>
            <a:r>
              <a:rPr lang="en-US" sz="1600" i="1" u="none" dirty="0">
                <a:solidFill>
                  <a:srgbClr val="023DD0"/>
                </a:solidFill>
                <a:latin typeface="Arial Narrow" panose="020B0606020202030204" pitchFamily="34" charset="0"/>
                <a:sym typeface="Symbol" pitchFamily="18" charset="2"/>
              </a:rPr>
              <a:t></a:t>
            </a:r>
            <a:r>
              <a:rPr lang="en-AU" sz="1600" b="0" u="none" dirty="0">
                <a:solidFill>
                  <a:srgbClr val="023DD0"/>
                </a:solidFill>
                <a:latin typeface="Arial Narrow" panose="020B0606020202030204" pitchFamily="34" charset="0"/>
              </a:rPr>
              <a:t> </a:t>
            </a:r>
            <a:r>
              <a:rPr lang="en-AU" sz="1600" u="none" baseline="30000" dirty="0" err="1">
                <a:solidFill>
                  <a:schemeClr val="hlink"/>
                </a:solidFill>
                <a:latin typeface="Arial Narrow" panose="020B0606020202030204" pitchFamily="34" charset="0"/>
              </a:rPr>
              <a:t>Ea</a:t>
            </a:r>
            <a:endParaRPr lang="en-US" sz="1600" u="none" dirty="0">
              <a:latin typeface="Arial Narrow" panose="020B0606020202030204" pitchFamily="34" charset="0"/>
            </a:endParaRP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2895532" y="3449855"/>
            <a:ext cx="2689113" cy="762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V="1">
            <a:off x="2784475" y="4356100"/>
            <a:ext cx="758825" cy="228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7215188" y="4381500"/>
            <a:ext cx="1447800" cy="584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7932428" y="4398963"/>
            <a:ext cx="35939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sz="1600" u="none">
                <a:solidFill>
                  <a:schemeClr val="hlink"/>
                </a:solidFill>
                <a:latin typeface="Arial Narrow" panose="020B0606020202030204" pitchFamily="34" charset="0"/>
              </a:rPr>
              <a:t>E</a:t>
            </a:r>
            <a:r>
              <a:rPr lang="en-AU" sz="1600" u="none" baseline="-25000">
                <a:solidFill>
                  <a:schemeClr val="hlink"/>
                </a:solidFill>
                <a:latin typeface="Arial Narrow" panose="020B0606020202030204" pitchFamily="34" charset="0"/>
              </a:rPr>
              <a:t>a</a:t>
            </a:r>
            <a:endParaRPr lang="en-US" sz="1800" u="none" baseline="-25000">
              <a:solidFill>
                <a:srgbClr val="023DD0"/>
              </a:solidFill>
              <a:latin typeface="Arial Narrow" panose="020B0606020202030204" pitchFamily="34" charset="0"/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7126288" y="4468813"/>
            <a:ext cx="144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en-AU" sz="1800" b="0" u="none">
                <a:solidFill>
                  <a:srgbClr val="023DD0"/>
                </a:solidFill>
                <a:latin typeface="Arial Narrow" panose="020B0606020202030204" pitchFamily="34" charset="0"/>
              </a:rPr>
              <a:t>[  y</a:t>
            </a:r>
            <a:r>
              <a:rPr lang="en-AU" sz="1800" u="none" baseline="-25000">
                <a:solidFill>
                  <a:srgbClr val="023DD0"/>
                </a:solidFill>
                <a:latin typeface="Arial Narrow" panose="020B0606020202030204" pitchFamily="34" charset="0"/>
              </a:rPr>
              <a:t>a</a:t>
            </a:r>
            <a:r>
              <a:rPr lang="en-US" sz="1800" i="1" u="none">
                <a:solidFill>
                  <a:srgbClr val="023DD0"/>
                </a:solidFill>
                <a:latin typeface="Arial Narrow" panose="020B0606020202030204" pitchFamily="34" charset="0"/>
                <a:sym typeface="Symbol" pitchFamily="18" charset="2"/>
              </a:rPr>
              <a:t> . </a:t>
            </a:r>
            <a:r>
              <a:rPr lang="en-US" sz="1800" u="none">
                <a:solidFill>
                  <a:srgbClr val="023DD0"/>
                </a:solidFill>
                <a:latin typeface="Arial Narrow" panose="020B0606020202030204" pitchFamily="34" charset="0"/>
                <a:sym typeface="Symbol" pitchFamily="18" charset="2"/>
              </a:rPr>
              <a:t>      ]</a:t>
            </a:r>
            <a:endParaRPr lang="en-US" sz="1800" i="1" u="none">
              <a:solidFill>
                <a:srgbClr val="023DD0"/>
              </a:solidFill>
              <a:latin typeface="Arial Narrow" panose="020B0606020202030204" pitchFamily="34" charset="0"/>
              <a:sym typeface="Symbol" pitchFamily="18" charset="2"/>
            </a:endParaRP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9208031" y="5337175"/>
            <a:ext cx="47160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sz="1600" u="none">
                <a:solidFill>
                  <a:schemeClr val="hlink"/>
                </a:solidFill>
                <a:latin typeface="Arial Narrow" panose="020B0606020202030204" pitchFamily="34" charset="0"/>
              </a:rPr>
              <a:t>r</a:t>
            </a:r>
            <a:r>
              <a:rPr lang="en-AU" sz="1600" u="none" baseline="-25000">
                <a:solidFill>
                  <a:schemeClr val="hlink"/>
                </a:solidFill>
                <a:latin typeface="Arial Narrow" panose="020B0606020202030204" pitchFamily="34" charset="0"/>
              </a:rPr>
              <a:t>1 </a:t>
            </a:r>
            <a:r>
              <a:rPr lang="en-AU" sz="1600" u="none">
                <a:solidFill>
                  <a:schemeClr val="hlink"/>
                </a:solidFill>
                <a:latin typeface="Arial Narrow" panose="020B0606020202030204" pitchFamily="34" charset="0"/>
              </a:rPr>
              <a:t>r</a:t>
            </a:r>
            <a:r>
              <a:rPr lang="en-AU" sz="1600" u="none" baseline="-25000">
                <a:solidFill>
                  <a:schemeClr val="hlink"/>
                </a:solidFill>
                <a:latin typeface="Arial Narrow" panose="020B0606020202030204" pitchFamily="34" charset="0"/>
              </a:rPr>
              <a:t>2</a:t>
            </a:r>
            <a:endParaRPr lang="en-US" sz="1800" u="none" baseline="-25000">
              <a:solidFill>
                <a:srgbClr val="023DD0"/>
              </a:solidFill>
              <a:latin typeface="Arial Narrow" panose="020B0606020202030204" pitchFamily="34" charset="0"/>
            </a:endParaRP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V="1">
            <a:off x="4460875" y="3515737"/>
            <a:ext cx="2665413" cy="69611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3470276" y="1992313"/>
            <a:ext cx="3154660" cy="1143000"/>
          </a:xfrm>
          <a:prstGeom prst="rect">
            <a:avLst/>
          </a:prstGeom>
          <a:solidFill>
            <a:srgbClr val="99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3829069" y="2016900"/>
            <a:ext cx="2559011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800" b="0" u="none">
                <a:latin typeface="Arial Narrow" panose="020B0606020202030204" pitchFamily="34" charset="0"/>
                <a:sym typeface="Symbol" pitchFamily="18" charset="2"/>
              </a:rPr>
              <a:t> primitive element in GF(p)</a:t>
            </a:r>
            <a:endParaRPr lang="en-US" sz="1800" b="0" u="none">
              <a:latin typeface="Arial Narrow" panose="020B0606020202030204" pitchFamily="34" charset="0"/>
            </a:endParaRP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3622675" y="2309000"/>
            <a:ext cx="2894013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800" b="0" u="none" dirty="0" err="1">
                <a:solidFill>
                  <a:srgbClr val="023DD0"/>
                </a:solidFill>
                <a:latin typeface="Arial Narrow" panose="020B0606020202030204" pitchFamily="34" charset="0"/>
              </a:rPr>
              <a:t>y</a:t>
            </a:r>
            <a:r>
              <a:rPr lang="en-AU" sz="1800" u="none" baseline="-25000" dirty="0" err="1">
                <a:solidFill>
                  <a:srgbClr val="023DD0"/>
                </a:solidFill>
                <a:latin typeface="Arial Narrow" panose="020B0606020202030204" pitchFamily="34" charset="0"/>
              </a:rPr>
              <a:t>a</a:t>
            </a:r>
            <a:r>
              <a:rPr lang="en-AU" sz="1800" b="0" u="none" dirty="0">
                <a:solidFill>
                  <a:srgbClr val="023DD0"/>
                </a:solidFill>
                <a:latin typeface="Arial Narrow" panose="020B0606020202030204" pitchFamily="34" charset="0"/>
              </a:rPr>
              <a:t> = </a:t>
            </a:r>
            <a:r>
              <a:rPr lang="en-US" sz="1800" i="1" u="none" dirty="0">
                <a:solidFill>
                  <a:srgbClr val="023DD0"/>
                </a:solidFill>
                <a:latin typeface="Arial Narrow" panose="020B0606020202030204" pitchFamily="34" charset="0"/>
                <a:sym typeface="Symbol" pitchFamily="18" charset="2"/>
              </a:rPr>
              <a:t></a:t>
            </a:r>
            <a:r>
              <a:rPr lang="en-AU" sz="1800" b="0" u="none" dirty="0">
                <a:solidFill>
                  <a:srgbClr val="023DD0"/>
                </a:solidFill>
                <a:latin typeface="Arial Narrow" panose="020B0606020202030204" pitchFamily="34" charset="0"/>
              </a:rPr>
              <a:t> </a:t>
            </a:r>
            <a:r>
              <a:rPr lang="en-AU" sz="1800" u="none" baseline="30000" dirty="0">
                <a:solidFill>
                  <a:schemeClr val="hlink"/>
                </a:solidFill>
                <a:latin typeface="Arial Narrow" panose="020B0606020202030204" pitchFamily="34" charset="0"/>
              </a:rPr>
              <a:t>X</a:t>
            </a:r>
            <a:r>
              <a:rPr lang="en-US" sz="1800" b="0" u="none" dirty="0">
                <a:latin typeface="Arial Narrow" panose="020B0606020202030204" pitchFamily="34" charset="0"/>
              </a:rPr>
              <a:t>   public key of A                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622675" y="2690000"/>
            <a:ext cx="3114675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800" b="0" u="none" dirty="0" err="1">
                <a:solidFill>
                  <a:srgbClr val="023DD0"/>
                </a:solidFill>
                <a:latin typeface="Arial Narrow" panose="020B0606020202030204" pitchFamily="34" charset="0"/>
              </a:rPr>
              <a:t>y</a:t>
            </a:r>
            <a:r>
              <a:rPr lang="en-AU" sz="1800" u="none" baseline="-25000" dirty="0" err="1">
                <a:solidFill>
                  <a:srgbClr val="023DD0"/>
                </a:solidFill>
                <a:latin typeface="Arial Narrow" panose="020B0606020202030204" pitchFamily="34" charset="0"/>
              </a:rPr>
              <a:t>b</a:t>
            </a:r>
            <a:r>
              <a:rPr lang="en-AU" sz="1800" b="0" u="none" dirty="0">
                <a:solidFill>
                  <a:srgbClr val="023DD0"/>
                </a:solidFill>
                <a:latin typeface="Arial Narrow" panose="020B0606020202030204" pitchFamily="34" charset="0"/>
              </a:rPr>
              <a:t> = </a:t>
            </a:r>
            <a:r>
              <a:rPr lang="en-US" sz="1800" i="1" u="none" dirty="0">
                <a:solidFill>
                  <a:srgbClr val="023DD0"/>
                </a:solidFill>
                <a:latin typeface="Arial Narrow" panose="020B0606020202030204" pitchFamily="34" charset="0"/>
                <a:sym typeface="Symbol" pitchFamily="18" charset="2"/>
              </a:rPr>
              <a:t></a:t>
            </a:r>
            <a:r>
              <a:rPr lang="en-AU" sz="1800" b="0" u="none" dirty="0">
                <a:solidFill>
                  <a:srgbClr val="023DD0"/>
                </a:solidFill>
                <a:latin typeface="Arial Narrow" panose="020B0606020202030204" pitchFamily="34" charset="0"/>
              </a:rPr>
              <a:t> </a:t>
            </a:r>
            <a:r>
              <a:rPr lang="en-AU" sz="1800" u="none" baseline="30000" dirty="0">
                <a:solidFill>
                  <a:schemeClr val="hlink"/>
                </a:solidFill>
                <a:latin typeface="Arial Narrow" panose="020B0606020202030204" pitchFamily="34" charset="0"/>
              </a:rPr>
              <a:t>X</a:t>
            </a:r>
            <a:r>
              <a:rPr lang="en-AU" sz="1800" u="none" baseline="-25000" dirty="0">
                <a:solidFill>
                  <a:schemeClr val="hlink"/>
                </a:solidFill>
                <a:latin typeface="Arial Narrow" panose="020B0606020202030204" pitchFamily="34" charset="0"/>
              </a:rPr>
              <a:t>b</a:t>
            </a:r>
            <a:r>
              <a:rPr lang="en-US" sz="1800" b="0" u="none" dirty="0">
                <a:latin typeface="Arial Narrow" panose="020B0606020202030204" pitchFamily="34" charset="0"/>
              </a:rPr>
              <a:t>   public key of B                </a:t>
            </a:r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3635375" y="4035697"/>
            <a:ext cx="779463" cy="503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4000">
              <a:latin typeface="Arial Narrow" panose="020B0606020202030204" pitchFamily="34" charset="0"/>
            </a:endParaRP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7202488" y="2449513"/>
            <a:ext cx="26543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/>
            <a:r>
              <a:rPr lang="en-AU" b="0" u="none" dirty="0" err="1">
                <a:solidFill>
                  <a:schemeClr val="hlink"/>
                </a:solidFill>
                <a:latin typeface="Arial Narrow" panose="020B0606020202030204" pitchFamily="34" charset="0"/>
              </a:rPr>
              <a:t>x</a:t>
            </a:r>
            <a:r>
              <a:rPr lang="en-AU" u="none" baseline="-25000" dirty="0" err="1">
                <a:solidFill>
                  <a:schemeClr val="hlink"/>
                </a:solidFill>
                <a:latin typeface="Arial Narrow" panose="020B0606020202030204" pitchFamily="34" charset="0"/>
              </a:rPr>
              <a:t>b</a:t>
            </a:r>
            <a:r>
              <a:rPr lang="en-AU" b="0" u="none" dirty="0">
                <a:latin typeface="Arial Narrow" panose="020B0606020202030204" pitchFamily="34" charset="0"/>
              </a:rPr>
              <a:t> =  secret key of B</a:t>
            </a:r>
          </a:p>
          <a:p>
            <a:pPr defTabSz="762000"/>
            <a:r>
              <a:rPr lang="en-AU" b="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r</a:t>
            </a:r>
            <a:r>
              <a:rPr lang="en-AU" u="none" baseline="-25000" dirty="0">
                <a:solidFill>
                  <a:schemeClr val="hlink"/>
                </a:solidFill>
                <a:latin typeface="Arial Narrow" panose="020B0606020202030204" pitchFamily="34" charset="0"/>
              </a:rPr>
              <a:t>2</a:t>
            </a:r>
            <a:r>
              <a:rPr lang="en-AU" b="0" u="none" dirty="0">
                <a:solidFill>
                  <a:srgbClr val="0000FF"/>
                </a:solidFill>
                <a:latin typeface="Arial Narrow" panose="020B0606020202030204" pitchFamily="34" charset="0"/>
              </a:rPr>
              <a:t>  = random in </a:t>
            </a:r>
            <a:r>
              <a:rPr lang="en-AU" b="0" u="none" dirty="0">
                <a:solidFill>
                  <a:schemeClr val="tx2"/>
                </a:solidFill>
                <a:latin typeface="Arial Narrow" panose="020B0606020202030204" pitchFamily="34" charset="0"/>
              </a:rPr>
              <a:t>Z</a:t>
            </a:r>
            <a:r>
              <a:rPr lang="en-AU" u="none" baseline="-25000" dirty="0">
                <a:solidFill>
                  <a:schemeClr val="tx2"/>
                </a:solidFill>
                <a:latin typeface="Arial Narrow" panose="020B0606020202030204" pitchFamily="34" charset="0"/>
              </a:rPr>
              <a:t>p-1</a:t>
            </a:r>
            <a:r>
              <a:rPr lang="en-AU" u="none" baseline="-25000" dirty="0">
                <a:solidFill>
                  <a:schemeClr val="hlink"/>
                </a:solidFill>
                <a:latin typeface="Arial Narrow" panose="020B0606020202030204" pitchFamily="34" charset="0"/>
              </a:rPr>
              <a:t> </a:t>
            </a:r>
          </a:p>
          <a:p>
            <a:pPr defTabSz="762000"/>
            <a:endParaRPr lang="en-AU" sz="1800" b="0" u="none" dirty="0">
              <a:solidFill>
                <a:srgbClr val="0000FF"/>
              </a:solidFill>
              <a:latin typeface="Arial Narrow" panose="020B0606020202030204" pitchFamily="34" charset="0"/>
            </a:endParaRPr>
          </a:p>
          <a:p>
            <a:pPr defTabSz="762000"/>
            <a:r>
              <a:rPr lang="en-AU" u="none" dirty="0" err="1">
                <a:solidFill>
                  <a:srgbClr val="0000FF"/>
                </a:solidFill>
                <a:latin typeface="Arial Narrow" panose="020B0606020202030204" pitchFamily="34" charset="0"/>
              </a:rPr>
              <a:t>E</a:t>
            </a:r>
            <a:r>
              <a:rPr lang="en-AU" u="none" baseline="-25000" dirty="0" err="1">
                <a:solidFill>
                  <a:srgbClr val="0000FF"/>
                </a:solidFill>
                <a:latin typeface="Arial Narrow" panose="020B0606020202030204" pitchFamily="34" charset="0"/>
              </a:rPr>
              <a:t>b</a:t>
            </a:r>
            <a:r>
              <a:rPr lang="en-AU" u="none" dirty="0">
                <a:solidFill>
                  <a:srgbClr val="0000FF"/>
                </a:solidFill>
                <a:latin typeface="Arial Narrow" panose="020B0606020202030204" pitchFamily="34" charset="0"/>
              </a:rPr>
              <a:t> = (</a:t>
            </a:r>
            <a:r>
              <a:rPr lang="en-AU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r</a:t>
            </a:r>
            <a:r>
              <a:rPr lang="en-AU" u="none" baseline="-25000" dirty="0">
                <a:solidFill>
                  <a:schemeClr val="hlink"/>
                </a:solidFill>
                <a:latin typeface="Arial Narrow" panose="020B0606020202030204" pitchFamily="34" charset="0"/>
              </a:rPr>
              <a:t>2</a:t>
            </a:r>
            <a:r>
              <a:rPr lang="en-AU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 - </a:t>
            </a:r>
            <a:r>
              <a:rPr lang="en-AU" u="none" dirty="0" err="1">
                <a:solidFill>
                  <a:schemeClr val="hlink"/>
                </a:solidFill>
                <a:latin typeface="Arial Narrow" panose="020B0606020202030204" pitchFamily="34" charset="0"/>
              </a:rPr>
              <a:t>x</a:t>
            </a:r>
            <a:r>
              <a:rPr lang="en-AU" u="none" baseline="-25000" dirty="0" err="1">
                <a:solidFill>
                  <a:schemeClr val="hlink"/>
                </a:solidFill>
                <a:latin typeface="Arial Narrow" panose="020B0606020202030204" pitchFamily="34" charset="0"/>
              </a:rPr>
              <a:t>b</a:t>
            </a:r>
            <a:r>
              <a:rPr lang="en-AU" u="none" dirty="0">
                <a:solidFill>
                  <a:srgbClr val="0000FF"/>
                </a:solidFill>
                <a:latin typeface="Arial Narrow" panose="020B0606020202030204" pitchFamily="34" charset="0"/>
              </a:rPr>
              <a:t>)</a:t>
            </a:r>
            <a:r>
              <a:rPr lang="en-AU" b="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    </a:t>
            </a:r>
            <a:r>
              <a:rPr lang="en-AU" b="0" u="none" dirty="0">
                <a:solidFill>
                  <a:schemeClr val="tx2"/>
                </a:solidFill>
                <a:latin typeface="Arial Narrow" panose="020B0606020202030204" pitchFamily="34" charset="0"/>
              </a:rPr>
              <a:t>in Z</a:t>
            </a:r>
            <a:r>
              <a:rPr lang="en-AU" u="none" baseline="-25000" dirty="0">
                <a:solidFill>
                  <a:schemeClr val="tx2"/>
                </a:solidFill>
                <a:latin typeface="Arial Narrow" panose="020B0606020202030204" pitchFamily="34" charset="0"/>
              </a:rPr>
              <a:t>p-1</a:t>
            </a:r>
            <a:r>
              <a:rPr lang="en-AU" u="none" baseline="-25000" dirty="0">
                <a:solidFill>
                  <a:schemeClr val="hlink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8346174" y="4356100"/>
            <a:ext cx="3177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sz="1800" b="0" u="none">
                <a:solidFill>
                  <a:schemeClr val="hlink"/>
                </a:solidFill>
                <a:latin typeface="Arial Narrow" panose="020B0606020202030204" pitchFamily="34" charset="0"/>
              </a:rPr>
              <a:t>r</a:t>
            </a:r>
            <a:r>
              <a:rPr lang="en-AU" sz="1800" u="none" baseline="-25000">
                <a:solidFill>
                  <a:schemeClr val="hlink"/>
                </a:solidFill>
                <a:latin typeface="Arial Narrow" panose="020B0606020202030204" pitchFamily="34" charset="0"/>
              </a:rPr>
              <a:t>2</a:t>
            </a:r>
            <a:endParaRPr lang="en-US" sz="1800" u="none" baseline="-25000">
              <a:solidFill>
                <a:srgbClr val="023DD0"/>
              </a:solidFill>
              <a:latin typeface="Arial Narrow" panose="020B0606020202030204" pitchFamily="34" charset="0"/>
            </a:endParaRPr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1184275" y="4445000"/>
            <a:ext cx="1447800" cy="571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1910216" y="4451350"/>
            <a:ext cx="36580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sz="1600" u="none">
                <a:solidFill>
                  <a:schemeClr val="hlink"/>
                </a:solidFill>
                <a:latin typeface="Arial Narrow" panose="020B0606020202030204" pitchFamily="34" charset="0"/>
              </a:rPr>
              <a:t>E</a:t>
            </a:r>
            <a:r>
              <a:rPr lang="en-AU" sz="1600" u="none" baseline="-25000">
                <a:solidFill>
                  <a:schemeClr val="hlink"/>
                </a:solidFill>
                <a:latin typeface="Arial Narrow" panose="020B0606020202030204" pitchFamily="34" charset="0"/>
              </a:rPr>
              <a:t>b</a:t>
            </a:r>
            <a:endParaRPr lang="en-US" sz="1800" u="none" baseline="-25000">
              <a:solidFill>
                <a:srgbClr val="023DD0"/>
              </a:solidFill>
              <a:latin typeface="Arial Narrow" panose="020B0606020202030204" pitchFamily="34" charset="0"/>
            </a:endParaRP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1108075" y="45212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en-AU" sz="1800" b="0" u="none" dirty="0">
                <a:solidFill>
                  <a:srgbClr val="023DD0"/>
                </a:solidFill>
                <a:latin typeface="Arial Narrow" panose="020B0606020202030204" pitchFamily="34" charset="0"/>
              </a:rPr>
              <a:t>[  </a:t>
            </a:r>
            <a:r>
              <a:rPr lang="en-AU" sz="1800" b="0" u="none" dirty="0" err="1">
                <a:solidFill>
                  <a:srgbClr val="023DD0"/>
                </a:solidFill>
                <a:latin typeface="Arial Narrow" panose="020B0606020202030204" pitchFamily="34" charset="0"/>
              </a:rPr>
              <a:t>y</a:t>
            </a:r>
            <a:r>
              <a:rPr lang="en-AU" sz="1800" u="none" baseline="-25000" dirty="0" err="1">
                <a:solidFill>
                  <a:srgbClr val="023DD0"/>
                </a:solidFill>
                <a:latin typeface="Arial Narrow" panose="020B0606020202030204" pitchFamily="34" charset="0"/>
              </a:rPr>
              <a:t>b</a:t>
            </a:r>
            <a:r>
              <a:rPr lang="en-US" sz="1800" i="1" u="none" dirty="0">
                <a:solidFill>
                  <a:srgbClr val="023DD0"/>
                </a:solidFill>
                <a:latin typeface="Arial Narrow" panose="020B0606020202030204" pitchFamily="34" charset="0"/>
                <a:sym typeface="Symbol" pitchFamily="18" charset="2"/>
              </a:rPr>
              <a:t> . </a:t>
            </a:r>
            <a:r>
              <a:rPr lang="en-US" sz="1800" u="none" dirty="0">
                <a:solidFill>
                  <a:srgbClr val="023DD0"/>
                </a:solidFill>
                <a:latin typeface="Arial Narrow" panose="020B0606020202030204" pitchFamily="34" charset="0"/>
                <a:sym typeface="Symbol" pitchFamily="18" charset="2"/>
              </a:rPr>
              <a:t>     </a:t>
            </a:r>
            <a:r>
              <a:rPr lang="en-US" sz="1800" u="none" dirty="0" smtClean="0">
                <a:solidFill>
                  <a:srgbClr val="023DD0"/>
                </a:solidFill>
                <a:latin typeface="Arial Narrow" panose="020B0606020202030204" pitchFamily="34" charset="0"/>
                <a:sym typeface="Symbol" pitchFamily="18" charset="2"/>
              </a:rPr>
              <a:t>]</a:t>
            </a:r>
            <a:endParaRPr lang="en-US" sz="1800" i="1" u="none" dirty="0">
              <a:solidFill>
                <a:srgbClr val="023DD0"/>
              </a:solidFill>
              <a:latin typeface="Arial Narrow" panose="020B0606020202030204" pitchFamily="34" charset="0"/>
              <a:sym typeface="Symbol" pitchFamily="18" charset="2"/>
            </a:endParaRP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2313674" y="4406900"/>
            <a:ext cx="3177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sz="1800" b="0" u="none">
                <a:solidFill>
                  <a:schemeClr val="hlink"/>
                </a:solidFill>
                <a:latin typeface="Arial Narrow" panose="020B0606020202030204" pitchFamily="34" charset="0"/>
              </a:rPr>
              <a:t>r</a:t>
            </a:r>
            <a:r>
              <a:rPr lang="en-AU" sz="1800" u="none" baseline="-25000">
                <a:solidFill>
                  <a:schemeClr val="hlink"/>
                </a:solidFill>
                <a:latin typeface="Arial Narrow" panose="020B0606020202030204" pitchFamily="34" charset="0"/>
              </a:rPr>
              <a:t>1</a:t>
            </a:r>
            <a:endParaRPr lang="en-US" sz="1800" u="none" baseline="-25000">
              <a:solidFill>
                <a:srgbClr val="023DD0"/>
              </a:solidFill>
              <a:latin typeface="Arial Narrow" panose="020B0606020202030204" pitchFamily="34" charset="0"/>
            </a:endParaRPr>
          </a:p>
        </p:txBody>
      </p:sp>
      <p:sp>
        <p:nvSpPr>
          <p:cNvPr id="17436" name="Rectangle 28"/>
          <p:cNvSpPr>
            <a:spLocks noChangeArrowheads="1"/>
          </p:cNvSpPr>
          <p:nvPr/>
        </p:nvSpPr>
        <p:spPr bwMode="auto">
          <a:xfrm>
            <a:off x="2855844" y="5334000"/>
            <a:ext cx="762000" cy="5334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6932613" y="5407025"/>
            <a:ext cx="278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AU" sz="1800" b="0" u="none" dirty="0">
                <a:solidFill>
                  <a:srgbClr val="023DD0"/>
                </a:solidFill>
                <a:latin typeface="Arial Narrow" panose="020B0606020202030204" pitchFamily="34" charset="0"/>
              </a:rPr>
              <a:t>[</a:t>
            </a:r>
            <a:r>
              <a:rPr lang="en-US" i="1" u="none" dirty="0">
                <a:solidFill>
                  <a:srgbClr val="023DD0"/>
                </a:solidFill>
                <a:latin typeface="Arial Narrow" panose="020B0606020202030204" pitchFamily="34" charset="0"/>
                <a:sym typeface="Symbol" pitchFamily="18" charset="2"/>
              </a:rPr>
              <a:t></a:t>
            </a:r>
            <a:r>
              <a:rPr lang="en-AU" sz="1800" b="0" u="none" dirty="0">
                <a:solidFill>
                  <a:srgbClr val="023DD0"/>
                </a:solidFill>
                <a:latin typeface="Arial Narrow" panose="020B0606020202030204" pitchFamily="34" charset="0"/>
              </a:rPr>
              <a:t>     </a:t>
            </a:r>
            <a:r>
              <a:rPr lang="en-US" sz="1800" i="1" u="none" dirty="0">
                <a:solidFill>
                  <a:srgbClr val="023DD0"/>
                </a:solidFill>
                <a:latin typeface="Arial Narrow" panose="020B0606020202030204" pitchFamily="34" charset="0"/>
                <a:sym typeface="Symbol" pitchFamily="18" charset="2"/>
              </a:rPr>
              <a:t>.  </a:t>
            </a:r>
            <a:r>
              <a:rPr lang="en-US" sz="1800" i="1" u="none" dirty="0" smtClean="0">
                <a:solidFill>
                  <a:srgbClr val="023DD0"/>
                </a:solidFill>
                <a:latin typeface="Arial Narrow" panose="020B0606020202030204" pitchFamily="34" charset="0"/>
                <a:sym typeface="Symbol" pitchFamily="18" charset="2"/>
              </a:rPr>
              <a:t> </a:t>
            </a:r>
            <a:r>
              <a:rPr lang="en-US" sz="1800" u="none" dirty="0" smtClean="0">
                <a:solidFill>
                  <a:srgbClr val="023DD0"/>
                </a:solidFill>
                <a:latin typeface="Arial Narrow" panose="020B0606020202030204" pitchFamily="34" charset="0"/>
                <a:sym typeface="Symbol" pitchFamily="18" charset="2"/>
              </a:rPr>
              <a:t>            </a:t>
            </a:r>
            <a:r>
              <a:rPr lang="en-US" sz="1800" u="none" dirty="0">
                <a:solidFill>
                  <a:srgbClr val="023DD0"/>
                </a:solidFill>
                <a:latin typeface="Arial Narrow" panose="020B0606020202030204" pitchFamily="34" charset="0"/>
                <a:sym typeface="Symbol" pitchFamily="18" charset="2"/>
              </a:rPr>
              <a:t>]     </a:t>
            </a:r>
            <a:r>
              <a:rPr lang="en-US" sz="1800" u="none" dirty="0" smtClean="0">
                <a:solidFill>
                  <a:srgbClr val="023DD0"/>
                </a:solidFill>
                <a:latin typeface="Arial Narrow" panose="020B0606020202030204" pitchFamily="34" charset="0"/>
                <a:sym typeface="Symbol" pitchFamily="18" charset="2"/>
              </a:rPr>
              <a:t> =  </a:t>
            </a:r>
            <a:r>
              <a:rPr lang="en-US" i="1" u="none" dirty="0">
                <a:solidFill>
                  <a:srgbClr val="023DD0"/>
                </a:solidFill>
                <a:latin typeface="Arial Narrow" panose="020B0606020202030204" pitchFamily="34" charset="0"/>
                <a:sym typeface="Symbol" pitchFamily="18" charset="2"/>
              </a:rPr>
              <a:t></a:t>
            </a:r>
            <a:r>
              <a:rPr lang="en-AU" sz="1800" b="0" u="none" dirty="0">
                <a:solidFill>
                  <a:srgbClr val="023DD0"/>
                </a:solidFill>
                <a:latin typeface="Arial Narrow" panose="020B0606020202030204" pitchFamily="34" charset="0"/>
              </a:rPr>
              <a:t> </a:t>
            </a:r>
            <a:endParaRPr lang="en-US" sz="1800" b="0" u="none" dirty="0">
              <a:solidFill>
                <a:srgbClr val="023DD0"/>
              </a:solidFill>
              <a:latin typeface="Arial Narrow" panose="020B0606020202030204" pitchFamily="34" charset="0"/>
            </a:endParaRP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7777063" y="5332413"/>
            <a:ext cx="6511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sz="1800" b="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r</a:t>
            </a:r>
            <a:r>
              <a:rPr lang="en-AU" sz="1800" u="none" baseline="-25000" dirty="0">
                <a:solidFill>
                  <a:schemeClr val="hlink"/>
                </a:solidFill>
                <a:latin typeface="Arial Narrow" panose="020B0606020202030204" pitchFamily="34" charset="0"/>
              </a:rPr>
              <a:t>1</a:t>
            </a:r>
            <a:r>
              <a:rPr lang="en-AU" sz="1800" b="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 - </a:t>
            </a:r>
            <a:r>
              <a:rPr lang="en-AU" sz="1800" b="0" u="none" dirty="0" err="1">
                <a:solidFill>
                  <a:schemeClr val="hlink"/>
                </a:solidFill>
                <a:latin typeface="Arial Narrow" panose="020B0606020202030204" pitchFamily="34" charset="0"/>
              </a:rPr>
              <a:t>x</a:t>
            </a:r>
            <a:r>
              <a:rPr lang="en-AU" sz="1800" u="none" baseline="-25000" dirty="0" err="1">
                <a:solidFill>
                  <a:schemeClr val="hlink"/>
                </a:solidFill>
                <a:latin typeface="Arial Narrow" panose="020B0606020202030204" pitchFamily="34" charset="0"/>
              </a:rPr>
              <a:t>a</a:t>
            </a:r>
            <a:endParaRPr lang="en-US" sz="1800" u="none" baseline="-25000" dirty="0">
              <a:solidFill>
                <a:schemeClr val="hlink"/>
              </a:solidFill>
              <a:latin typeface="Arial Narrow" panose="020B0606020202030204" pitchFamily="34" charset="0"/>
            </a:endParaRP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8489824" y="5288130"/>
            <a:ext cx="3177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sz="1800" b="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r</a:t>
            </a:r>
            <a:r>
              <a:rPr lang="en-AU" sz="1800" u="none" baseline="-25000" dirty="0">
                <a:solidFill>
                  <a:schemeClr val="hlink"/>
                </a:solidFill>
                <a:latin typeface="Arial Narrow" panose="020B0606020202030204" pitchFamily="34" charset="0"/>
              </a:rPr>
              <a:t>2</a:t>
            </a:r>
            <a:endParaRPr lang="en-US" sz="1800" u="none" baseline="-25000" dirty="0">
              <a:solidFill>
                <a:srgbClr val="023DD0"/>
              </a:solidFill>
              <a:latin typeface="Arial Narrow" panose="020B0606020202030204" pitchFamily="34" charset="0"/>
            </a:endParaRP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7215719" y="5330825"/>
            <a:ext cx="349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sz="1800" b="0" u="none">
                <a:solidFill>
                  <a:schemeClr val="hlink"/>
                </a:solidFill>
                <a:latin typeface="Arial Narrow" panose="020B0606020202030204" pitchFamily="34" charset="0"/>
              </a:rPr>
              <a:t>x</a:t>
            </a:r>
            <a:r>
              <a:rPr lang="en-AU" sz="1800" u="none" baseline="-25000">
                <a:solidFill>
                  <a:schemeClr val="hlink"/>
                </a:solidFill>
                <a:latin typeface="Arial Narrow" panose="020B0606020202030204" pitchFamily="34" charset="0"/>
              </a:rPr>
              <a:t>a</a:t>
            </a:r>
            <a:endParaRPr lang="en-US" sz="1800" u="none" baseline="-25000">
              <a:solidFill>
                <a:schemeClr val="hlink"/>
              </a:solidFill>
              <a:latin typeface="Arial Narrow" panose="020B0606020202030204" pitchFamily="34" charset="0"/>
            </a:endParaRPr>
          </a:p>
        </p:txBody>
      </p:sp>
      <p:sp>
        <p:nvSpPr>
          <p:cNvPr id="17441" name="Rectangle 33"/>
          <p:cNvSpPr>
            <a:spLocks noChangeArrowheads="1"/>
          </p:cNvSpPr>
          <p:nvPr/>
        </p:nvSpPr>
        <p:spPr bwMode="auto">
          <a:xfrm>
            <a:off x="3037418" y="5337175"/>
            <a:ext cx="47160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sz="1600" u="none">
                <a:solidFill>
                  <a:schemeClr val="hlink"/>
                </a:solidFill>
                <a:latin typeface="Arial Narrow" panose="020B0606020202030204" pitchFamily="34" charset="0"/>
              </a:rPr>
              <a:t>r</a:t>
            </a:r>
            <a:r>
              <a:rPr lang="en-AU" sz="1600" u="none" baseline="-25000">
                <a:solidFill>
                  <a:schemeClr val="hlink"/>
                </a:solidFill>
                <a:latin typeface="Arial Narrow" panose="020B0606020202030204" pitchFamily="34" charset="0"/>
              </a:rPr>
              <a:t>1 </a:t>
            </a:r>
            <a:r>
              <a:rPr lang="en-AU" sz="1600" u="none">
                <a:solidFill>
                  <a:schemeClr val="hlink"/>
                </a:solidFill>
                <a:latin typeface="Arial Narrow" panose="020B0606020202030204" pitchFamily="34" charset="0"/>
              </a:rPr>
              <a:t>r</a:t>
            </a:r>
            <a:r>
              <a:rPr lang="en-AU" sz="1600" u="none" baseline="-25000">
                <a:solidFill>
                  <a:schemeClr val="hlink"/>
                </a:solidFill>
                <a:latin typeface="Arial Narrow" panose="020B0606020202030204" pitchFamily="34" charset="0"/>
              </a:rPr>
              <a:t>2</a:t>
            </a:r>
            <a:endParaRPr lang="en-US" sz="1800" u="none" baseline="-25000">
              <a:solidFill>
                <a:srgbClr val="023DD0"/>
              </a:solidFill>
              <a:latin typeface="Arial Narrow" panose="020B0606020202030204" pitchFamily="34" charset="0"/>
            </a:endParaRP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762000" y="5407025"/>
            <a:ext cx="278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AU" sz="1800" b="0" u="none" dirty="0">
                <a:solidFill>
                  <a:srgbClr val="023DD0"/>
                </a:solidFill>
                <a:latin typeface="Arial Narrow" panose="020B0606020202030204" pitchFamily="34" charset="0"/>
              </a:rPr>
              <a:t>[</a:t>
            </a:r>
            <a:r>
              <a:rPr lang="en-US" i="1" u="none" dirty="0">
                <a:solidFill>
                  <a:srgbClr val="023DD0"/>
                </a:solidFill>
                <a:latin typeface="Arial Narrow" panose="020B0606020202030204" pitchFamily="34" charset="0"/>
                <a:sym typeface="Symbol" pitchFamily="18" charset="2"/>
              </a:rPr>
              <a:t></a:t>
            </a:r>
            <a:r>
              <a:rPr lang="en-AU" sz="1800" b="0" u="none" dirty="0">
                <a:solidFill>
                  <a:srgbClr val="023DD0"/>
                </a:solidFill>
                <a:latin typeface="Arial Narrow" panose="020B0606020202030204" pitchFamily="34" charset="0"/>
              </a:rPr>
              <a:t>     </a:t>
            </a:r>
            <a:r>
              <a:rPr lang="en-US" sz="1800" i="1" u="none" dirty="0">
                <a:solidFill>
                  <a:srgbClr val="023DD0"/>
                </a:solidFill>
                <a:latin typeface="Arial Narrow" panose="020B0606020202030204" pitchFamily="34" charset="0"/>
                <a:sym typeface="Symbol" pitchFamily="18" charset="2"/>
              </a:rPr>
              <a:t>.  </a:t>
            </a:r>
            <a:r>
              <a:rPr lang="en-US" sz="1800" u="none" dirty="0">
                <a:solidFill>
                  <a:srgbClr val="023DD0"/>
                </a:solidFill>
                <a:latin typeface="Arial Narrow" panose="020B0606020202030204" pitchFamily="34" charset="0"/>
                <a:sym typeface="Symbol" pitchFamily="18" charset="2"/>
              </a:rPr>
              <a:t>          </a:t>
            </a:r>
            <a:r>
              <a:rPr lang="en-US" sz="1800" u="none" dirty="0" smtClean="0">
                <a:solidFill>
                  <a:srgbClr val="023DD0"/>
                </a:solidFill>
                <a:latin typeface="Arial Narrow" panose="020B0606020202030204" pitchFamily="34" charset="0"/>
                <a:sym typeface="Symbol" pitchFamily="18" charset="2"/>
              </a:rPr>
              <a:t>  ]       =  </a:t>
            </a:r>
            <a:r>
              <a:rPr lang="en-US" i="1" u="none" dirty="0">
                <a:solidFill>
                  <a:srgbClr val="023DD0"/>
                </a:solidFill>
                <a:latin typeface="Arial Narrow" panose="020B0606020202030204" pitchFamily="34" charset="0"/>
                <a:sym typeface="Symbol" pitchFamily="18" charset="2"/>
              </a:rPr>
              <a:t></a:t>
            </a:r>
            <a:r>
              <a:rPr lang="en-AU" sz="1800" b="0" u="none" dirty="0">
                <a:solidFill>
                  <a:srgbClr val="023DD0"/>
                </a:solidFill>
                <a:latin typeface="Arial Narrow" panose="020B0606020202030204" pitchFamily="34" charset="0"/>
              </a:rPr>
              <a:t> </a:t>
            </a:r>
            <a:endParaRPr lang="en-US" sz="1800" b="0" u="none" dirty="0">
              <a:solidFill>
                <a:srgbClr val="023DD0"/>
              </a:solidFill>
              <a:latin typeface="Arial Narrow" panose="020B0606020202030204" pitchFamily="34" charset="0"/>
            </a:endParaRP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1578408" y="5332413"/>
            <a:ext cx="5517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sz="1800" b="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r</a:t>
            </a:r>
            <a:r>
              <a:rPr lang="en-AU" sz="1800" u="none" baseline="-25000" dirty="0">
                <a:solidFill>
                  <a:schemeClr val="hlink"/>
                </a:solidFill>
                <a:latin typeface="Arial Narrow" panose="020B0606020202030204" pitchFamily="34" charset="0"/>
              </a:rPr>
              <a:t>2</a:t>
            </a:r>
            <a:r>
              <a:rPr lang="en-AU" sz="1800" b="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-x</a:t>
            </a:r>
            <a:r>
              <a:rPr lang="en-AU" sz="1800" u="none" baseline="-25000" dirty="0">
                <a:solidFill>
                  <a:schemeClr val="hlink"/>
                </a:solidFill>
                <a:latin typeface="Arial Narrow" panose="020B0606020202030204" pitchFamily="34" charset="0"/>
              </a:rPr>
              <a:t>b</a:t>
            </a:r>
            <a:endParaRPr lang="en-US" sz="1800" u="none" baseline="-25000" dirty="0">
              <a:solidFill>
                <a:schemeClr val="hlink"/>
              </a:solidFill>
              <a:latin typeface="Arial Narrow" panose="020B0606020202030204" pitchFamily="34" charset="0"/>
            </a:endParaRP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2340661" y="5292725"/>
            <a:ext cx="3177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sz="1800" b="0" u="none">
                <a:solidFill>
                  <a:schemeClr val="hlink"/>
                </a:solidFill>
                <a:latin typeface="Arial Narrow" panose="020B0606020202030204" pitchFamily="34" charset="0"/>
              </a:rPr>
              <a:t>r</a:t>
            </a:r>
            <a:r>
              <a:rPr lang="en-AU" sz="1800" u="none" baseline="-25000">
                <a:solidFill>
                  <a:schemeClr val="hlink"/>
                </a:solidFill>
                <a:latin typeface="Arial Narrow" panose="020B0606020202030204" pitchFamily="34" charset="0"/>
              </a:rPr>
              <a:t>1</a:t>
            </a:r>
            <a:endParaRPr lang="en-US" sz="1800" u="none" baseline="-25000">
              <a:solidFill>
                <a:srgbClr val="023DD0"/>
              </a:solidFill>
              <a:latin typeface="Arial Narrow" panose="020B0606020202030204" pitchFamily="34" charset="0"/>
            </a:endParaRP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1041900" y="5330825"/>
            <a:ext cx="3561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sz="1800" b="0" u="none" dirty="0" err="1">
                <a:solidFill>
                  <a:schemeClr val="hlink"/>
                </a:solidFill>
                <a:latin typeface="Arial Narrow" panose="020B0606020202030204" pitchFamily="34" charset="0"/>
              </a:rPr>
              <a:t>x</a:t>
            </a:r>
            <a:r>
              <a:rPr lang="en-AU" sz="1800" u="none" baseline="-25000" dirty="0" err="1">
                <a:solidFill>
                  <a:schemeClr val="hlink"/>
                </a:solidFill>
                <a:latin typeface="Arial Narrow" panose="020B0606020202030204" pitchFamily="34" charset="0"/>
              </a:rPr>
              <a:t>b</a:t>
            </a:r>
            <a:endParaRPr lang="en-US" sz="1800" u="none" baseline="-25000" dirty="0">
              <a:solidFill>
                <a:schemeClr val="hlink"/>
              </a:solidFill>
              <a:latin typeface="Arial Narrow" panose="020B0606020202030204" pitchFamily="34" charset="0"/>
            </a:endParaRPr>
          </a:p>
        </p:txBody>
      </p:sp>
      <p:sp>
        <p:nvSpPr>
          <p:cNvPr id="17446" name="Line 38"/>
          <p:cNvSpPr>
            <a:spLocks noChangeShapeType="1"/>
          </p:cNvSpPr>
          <p:nvPr/>
        </p:nvSpPr>
        <p:spPr bwMode="auto">
          <a:xfrm>
            <a:off x="7964488" y="50419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7447" name="Line 39"/>
          <p:cNvSpPr>
            <a:spLocks noChangeShapeType="1"/>
          </p:cNvSpPr>
          <p:nvPr/>
        </p:nvSpPr>
        <p:spPr bwMode="auto">
          <a:xfrm>
            <a:off x="1870075" y="50419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8726488" y="4521201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AU" sz="1800" b="0" u="none" dirty="0">
                <a:solidFill>
                  <a:schemeClr val="tx2"/>
                </a:solidFill>
                <a:latin typeface="Arial Narrow" panose="020B0606020202030204" pitchFamily="34" charset="0"/>
              </a:rPr>
              <a:t>in </a:t>
            </a:r>
            <a:r>
              <a:rPr lang="en-AU" sz="1800" b="0" u="none" dirty="0" err="1">
                <a:solidFill>
                  <a:schemeClr val="tx2"/>
                </a:solidFill>
                <a:latin typeface="Arial Narrow" panose="020B0606020202030204" pitchFamily="34" charset="0"/>
              </a:rPr>
              <a:t>Z</a:t>
            </a:r>
            <a:r>
              <a:rPr lang="en-AU" sz="1800" u="none" baseline="-25000" dirty="0" err="1">
                <a:solidFill>
                  <a:schemeClr val="tx2"/>
                </a:solidFill>
                <a:latin typeface="Arial Narrow" panose="020B0606020202030204" pitchFamily="34" charset="0"/>
              </a:rPr>
              <a:t>p</a:t>
            </a:r>
            <a:endParaRPr lang="en-AU" sz="1800" u="none" baseline="-25000" dirty="0">
              <a:solidFill>
                <a:schemeClr val="hlink"/>
              </a:solidFill>
              <a:latin typeface="Arial Narrow" panose="020B0606020202030204" pitchFamily="34" charset="0"/>
            </a:endParaRPr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2670821" y="4620627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AU" sz="1800" b="0" u="none" dirty="0">
                <a:solidFill>
                  <a:schemeClr val="tx2"/>
                </a:solidFill>
                <a:latin typeface="Arial Narrow" panose="020B0606020202030204" pitchFamily="34" charset="0"/>
              </a:rPr>
              <a:t>in </a:t>
            </a:r>
            <a:r>
              <a:rPr lang="en-AU" sz="1800" b="0" u="none" dirty="0" err="1">
                <a:solidFill>
                  <a:schemeClr val="tx2"/>
                </a:solidFill>
                <a:latin typeface="Arial Narrow" panose="020B0606020202030204" pitchFamily="34" charset="0"/>
              </a:rPr>
              <a:t>Z</a:t>
            </a:r>
            <a:r>
              <a:rPr lang="en-AU" sz="1800" u="none" baseline="-25000" dirty="0" err="1">
                <a:solidFill>
                  <a:schemeClr val="tx2"/>
                </a:solidFill>
                <a:latin typeface="Arial Narrow" panose="020B0606020202030204" pitchFamily="34" charset="0"/>
              </a:rPr>
              <a:t>p</a:t>
            </a:r>
            <a:endParaRPr lang="en-AU" sz="1800" u="none" baseline="-25000" dirty="0">
              <a:solidFill>
                <a:schemeClr val="hlink"/>
              </a:solidFill>
              <a:latin typeface="Arial Narrow" panose="020B0606020202030204" pitchFamily="34" charset="0"/>
            </a:endParaRPr>
          </a:p>
        </p:txBody>
      </p: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3656878" y="4107135"/>
            <a:ext cx="7729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u="none" dirty="0">
                <a:solidFill>
                  <a:schemeClr val="tx2"/>
                </a:solidFill>
                <a:latin typeface="Arial Narrow" panose="020B0606020202030204" pitchFamily="34" charset="0"/>
              </a:rPr>
              <a:t>B</a:t>
            </a:r>
            <a:r>
              <a:rPr lang="en-AU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, </a:t>
            </a:r>
            <a:r>
              <a:rPr lang="en-US" sz="1600" i="1" u="none" dirty="0">
                <a:solidFill>
                  <a:srgbClr val="023DD0"/>
                </a:solidFill>
                <a:latin typeface="Arial Narrow" panose="020B0606020202030204" pitchFamily="34" charset="0"/>
                <a:sym typeface="Symbol" pitchFamily="18" charset="2"/>
              </a:rPr>
              <a:t></a:t>
            </a:r>
            <a:r>
              <a:rPr lang="en-AU" sz="1600" b="0" u="none" dirty="0">
                <a:solidFill>
                  <a:srgbClr val="023DD0"/>
                </a:solidFill>
                <a:latin typeface="Arial Narrow" panose="020B0606020202030204" pitchFamily="34" charset="0"/>
              </a:rPr>
              <a:t> </a:t>
            </a:r>
            <a:r>
              <a:rPr lang="en-AU" sz="1600" u="none" baseline="30000" dirty="0" err="1">
                <a:solidFill>
                  <a:schemeClr val="hlink"/>
                </a:solidFill>
                <a:latin typeface="Arial Narrow" panose="020B0606020202030204" pitchFamily="34" charset="0"/>
              </a:rPr>
              <a:t>Eb</a:t>
            </a:r>
            <a:endParaRPr lang="en-US" sz="1600" u="none" dirty="0">
              <a:latin typeface="Arial Narrow" panose="020B0606020202030204" pitchFamily="34" charset="0"/>
            </a:endParaRPr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4189413" y="1701800"/>
            <a:ext cx="1395232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de-DE" sz="1600" u="none">
                <a:latin typeface="Arial Narrow" panose="020B0606020202030204" pitchFamily="34" charset="0"/>
              </a:rPr>
              <a:t>Open Directory</a:t>
            </a:r>
          </a:p>
        </p:txBody>
      </p:sp>
      <p:sp>
        <p:nvSpPr>
          <p:cNvPr id="2" name="Freihandform 1"/>
          <p:cNvSpPr/>
          <p:nvPr/>
        </p:nvSpPr>
        <p:spPr bwMode="auto">
          <a:xfrm>
            <a:off x="3801264" y="5803900"/>
            <a:ext cx="5233889" cy="417548"/>
          </a:xfrm>
          <a:custGeom>
            <a:avLst/>
            <a:gdLst>
              <a:gd name="connsiteX0" fmla="*/ 0 w 5361709"/>
              <a:gd name="connsiteY0" fmla="*/ 180109 h 598474"/>
              <a:gd name="connsiteX1" fmla="*/ 3311236 w 5361709"/>
              <a:gd name="connsiteY1" fmla="*/ 595746 h 598474"/>
              <a:gd name="connsiteX2" fmla="*/ 5361709 w 5361709"/>
              <a:gd name="connsiteY2" fmla="*/ 0 h 59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1709" h="598474">
                <a:moveTo>
                  <a:pt x="0" y="180109"/>
                </a:moveTo>
                <a:cubicBezTo>
                  <a:pt x="1208809" y="402936"/>
                  <a:pt x="2417618" y="625764"/>
                  <a:pt x="3311236" y="595746"/>
                </a:cubicBezTo>
                <a:cubicBezTo>
                  <a:pt x="4204854" y="565728"/>
                  <a:pt x="4783281" y="282864"/>
                  <a:pt x="5361709" y="0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45" name="Text Box 7"/>
          <p:cNvSpPr txBox="1">
            <a:spLocks noChangeArrowheads="1"/>
          </p:cNvSpPr>
          <p:nvPr/>
        </p:nvSpPr>
        <p:spPr bwMode="auto">
          <a:xfrm>
            <a:off x="5597408" y="6238493"/>
            <a:ext cx="24593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u="none" dirty="0">
                <a:latin typeface="Arial Narrow" panose="020B0606020202030204" pitchFamily="34" charset="0"/>
              </a:rPr>
              <a:t>Shared Secret: </a:t>
            </a:r>
            <a:r>
              <a:rPr lang="en-US" u="none" dirty="0" smtClean="0">
                <a:latin typeface="Arial Narrow" panose="020B0606020202030204" pitchFamily="34" charset="0"/>
              </a:rPr>
              <a:t>Z</a:t>
            </a:r>
            <a:r>
              <a:rPr lang="en-US" u="none" baseline="-25000" dirty="0" smtClean="0">
                <a:latin typeface="Arial Narrow" panose="020B0606020202030204" pitchFamily="34" charset="0"/>
              </a:rPr>
              <a:t>AB  </a:t>
            </a:r>
            <a:r>
              <a:rPr lang="en-US" u="none" dirty="0" smtClean="0">
                <a:latin typeface="Arial Narrow" panose="020B0606020202030204" pitchFamily="34" charset="0"/>
              </a:rPr>
              <a:t>=</a:t>
            </a:r>
            <a:r>
              <a:rPr lang="en-US" u="none" baseline="-25000" dirty="0" smtClean="0">
                <a:latin typeface="Arial Narrow" panose="020B0606020202030204" pitchFamily="34" charset="0"/>
              </a:rPr>
              <a:t> </a:t>
            </a:r>
            <a:r>
              <a:rPr lang="en-US" i="1" u="none" dirty="0">
                <a:latin typeface="Arial Narrow" panose="020B0606020202030204" pitchFamily="34" charset="0"/>
                <a:sym typeface="Symbol" pitchFamily="18" charset="2"/>
              </a:rPr>
              <a:t></a:t>
            </a:r>
            <a:endParaRPr lang="en-US" u="none" baseline="-25000" dirty="0">
              <a:latin typeface="Arial Narrow" panose="020B0606020202030204" pitchFamily="34" charset="0"/>
            </a:endParaRPr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>
            <a:off x="4281488" y="2369742"/>
            <a:ext cx="297632" cy="30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defTabSz="762000"/>
            <a:r>
              <a:rPr lang="de-DE" sz="1400" b="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a</a:t>
            </a:r>
            <a:endParaRPr lang="en-US" sz="1400" b="0" u="none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7" name="Rectangle 33"/>
          <p:cNvSpPr>
            <a:spLocks noChangeArrowheads="1"/>
          </p:cNvSpPr>
          <p:nvPr/>
        </p:nvSpPr>
        <p:spPr bwMode="auto">
          <a:xfrm>
            <a:off x="7953532" y="6195119"/>
            <a:ext cx="47160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sz="1600" u="none">
                <a:solidFill>
                  <a:schemeClr val="hlink"/>
                </a:solidFill>
                <a:latin typeface="Arial Narrow" panose="020B0606020202030204" pitchFamily="34" charset="0"/>
              </a:rPr>
              <a:t>r</a:t>
            </a:r>
            <a:r>
              <a:rPr lang="en-AU" sz="1600" u="none" baseline="-25000">
                <a:solidFill>
                  <a:schemeClr val="hlink"/>
                </a:solidFill>
                <a:latin typeface="Arial Narrow" panose="020B0606020202030204" pitchFamily="34" charset="0"/>
              </a:rPr>
              <a:t>1 </a:t>
            </a:r>
            <a:r>
              <a:rPr lang="en-AU" sz="1600" u="none">
                <a:solidFill>
                  <a:schemeClr val="hlink"/>
                </a:solidFill>
                <a:latin typeface="Arial Narrow" panose="020B0606020202030204" pitchFamily="34" charset="0"/>
              </a:rPr>
              <a:t>r</a:t>
            </a:r>
            <a:r>
              <a:rPr lang="en-AU" sz="1600" u="none" baseline="-25000">
                <a:solidFill>
                  <a:schemeClr val="hlink"/>
                </a:solidFill>
                <a:latin typeface="Arial Narrow" panose="020B0606020202030204" pitchFamily="34" charset="0"/>
              </a:rPr>
              <a:t>2</a:t>
            </a:r>
            <a:endParaRPr lang="en-US" sz="1800" u="none" baseline="-25000">
              <a:solidFill>
                <a:srgbClr val="023DD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hteck 2"/>
          <p:cNvSpPr/>
          <p:nvPr/>
        </p:nvSpPr>
        <p:spPr bwMode="auto">
          <a:xfrm>
            <a:off x="7128991" y="3289300"/>
            <a:ext cx="2228113" cy="4528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1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Rechteck 48"/>
          <p:cNvSpPr/>
          <p:nvPr/>
        </p:nvSpPr>
        <p:spPr bwMode="auto">
          <a:xfrm>
            <a:off x="667419" y="3289299"/>
            <a:ext cx="2228113" cy="4528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1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04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704850" y="3326027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8505975" y="5934075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2400"/>
          </a:p>
        </p:txBody>
      </p:sp>
      <p:sp>
        <p:nvSpPr>
          <p:cNvPr id="1404932" name="Text Box 4"/>
          <p:cNvSpPr txBox="1">
            <a:spLocks noChangeArrowheads="1"/>
          </p:cNvSpPr>
          <p:nvPr/>
        </p:nvSpPr>
        <p:spPr bwMode="auto">
          <a:xfrm>
            <a:off x="609600" y="218455"/>
            <a:ext cx="92265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762000">
              <a:defRPr/>
            </a:pPr>
            <a:r>
              <a:rPr lang="en-US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Two-Way Authenticated Public Key Distribution System</a:t>
            </a:r>
            <a:r>
              <a:rPr lang="en-US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</a:p>
          <a:p>
            <a:pPr algn="ctr" defTabSz="762000">
              <a:defRPr/>
            </a:pPr>
            <a:r>
              <a:rPr lang="en-US" sz="24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Based on Diffie-Hellman-</a:t>
            </a:r>
            <a:r>
              <a:rPr lang="en-US" sz="240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Hughs</a:t>
            </a:r>
            <a:r>
              <a:rPr lang="en-US" sz="24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Scheme</a:t>
            </a:r>
          </a:p>
          <a:p>
            <a:pPr algn="ctr" defTabSz="762000">
              <a:defRPr/>
            </a:pPr>
            <a:r>
              <a:rPr lang="en-US" sz="2400" u="none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(Shared-key enforced by </a:t>
            </a:r>
            <a:r>
              <a:rPr lang="en-US" sz="2400" u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user A !)</a:t>
            </a:r>
            <a:endParaRPr lang="en-US" sz="2400" u="none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958428" y="1850477"/>
            <a:ext cx="125925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3200" dirty="0">
                <a:latin typeface="Arial Narrow" pitchFamily="34" charset="0"/>
              </a:rPr>
              <a:t>User A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7693579" y="1764122"/>
            <a:ext cx="12715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3200" dirty="0">
                <a:latin typeface="Arial Narrow" pitchFamily="34" charset="0"/>
              </a:rPr>
              <a:t>User B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704850" y="2678113"/>
            <a:ext cx="2438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AU" sz="2400" u="none" dirty="0" err="1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2400" u="none" baseline="-25000" dirty="0" err="1">
                <a:solidFill>
                  <a:schemeClr val="hlink"/>
                </a:solidFill>
                <a:latin typeface="Arial Narrow" pitchFamily="34" charset="0"/>
              </a:rPr>
              <a:t>a</a:t>
            </a:r>
            <a:r>
              <a:rPr lang="en-AU" sz="2400" u="none" dirty="0">
                <a:latin typeface="Arial Narrow" pitchFamily="34" charset="0"/>
              </a:rPr>
              <a:t> </a:t>
            </a:r>
            <a:r>
              <a:rPr lang="en-AU" u="none" dirty="0">
                <a:latin typeface="Arial Narrow" pitchFamily="34" charset="0"/>
              </a:rPr>
              <a:t>=  secret key of A</a:t>
            </a:r>
          </a:p>
          <a:p>
            <a:pPr defTabSz="762000"/>
            <a:endParaRPr lang="en-AU" u="none" dirty="0">
              <a:latin typeface="Arial Narrow" pitchFamily="34" charset="0"/>
            </a:endParaRPr>
          </a:p>
          <a:p>
            <a:pPr defTabSz="762000"/>
            <a:r>
              <a:rPr lang="en-AU" u="none" dirty="0">
                <a:solidFill>
                  <a:srgbClr val="023DD0"/>
                </a:solidFill>
                <a:latin typeface="Arial Narrow" pitchFamily="34" charset="0"/>
              </a:rPr>
              <a:t> Z   = </a:t>
            </a:r>
            <a:r>
              <a:rPr lang="en-US" i="1" u="none" dirty="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AU" u="none" dirty="0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AU" sz="2400" u="none" baseline="30000" dirty="0" err="1">
                <a:solidFill>
                  <a:schemeClr val="hlink"/>
                </a:solidFill>
                <a:latin typeface="Arial Narrow" pitchFamily="34" charset="0"/>
              </a:rPr>
              <a:t>Xa</a:t>
            </a:r>
            <a:endParaRPr lang="en-AU" u="none" baseline="30000" dirty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2663825" y="4322763"/>
            <a:ext cx="4105275" cy="11525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V="1">
            <a:off x="2667001" y="2910404"/>
            <a:ext cx="4267200" cy="594796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3255725" y="1997615"/>
            <a:ext cx="3503612" cy="685800"/>
          </a:xfrm>
          <a:prstGeom prst="rect">
            <a:avLst/>
          </a:prstGeom>
          <a:solidFill>
            <a:srgbClr val="E7FFE7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762000"/>
            <a:endParaRPr lang="en-GB" sz="3600">
              <a:solidFill>
                <a:schemeClr val="tx2"/>
              </a:solidFill>
            </a:endParaRP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319893" y="2147751"/>
            <a:ext cx="3439444" cy="40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 : as primitive element in GF(p)</a:t>
            </a:r>
            <a:endParaRPr lang="en-US" u="none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6966740" y="2474072"/>
            <a:ext cx="3258596" cy="1220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/>
            <a:r>
              <a:rPr lang="en-AU" u="none" dirty="0">
                <a:solidFill>
                  <a:schemeClr val="hlink"/>
                </a:solidFill>
                <a:latin typeface="Arial Narrow" pitchFamily="34" charset="0"/>
              </a:rPr>
              <a:t>      r</a:t>
            </a:r>
            <a:r>
              <a:rPr lang="en-AU" u="none" dirty="0">
                <a:solidFill>
                  <a:srgbClr val="0000FF"/>
                </a:solidFill>
                <a:latin typeface="Arial Narrow" pitchFamily="34" charset="0"/>
              </a:rPr>
              <a:t>  = random in  </a:t>
            </a:r>
            <a:r>
              <a:rPr lang="en-AU" u="none" dirty="0">
                <a:solidFill>
                  <a:schemeClr val="tx2"/>
                </a:solidFill>
                <a:latin typeface="Arial Narrow" pitchFamily="34" charset="0"/>
              </a:rPr>
              <a:t>Z</a:t>
            </a:r>
            <a:r>
              <a:rPr lang="en-AU" u="none" baseline="-25000" dirty="0">
                <a:solidFill>
                  <a:schemeClr val="tx2"/>
                </a:solidFill>
                <a:latin typeface="Arial Narrow" pitchFamily="34" charset="0"/>
              </a:rPr>
              <a:t>p-1</a:t>
            </a:r>
            <a:r>
              <a:rPr lang="en-AU" u="none" baseline="-25000" dirty="0">
                <a:solidFill>
                  <a:schemeClr val="hlink"/>
                </a:solidFill>
                <a:latin typeface="Arial Narrow" pitchFamily="34" charset="0"/>
              </a:rPr>
              <a:t> </a:t>
            </a:r>
          </a:p>
          <a:p>
            <a:pPr defTabSz="762000"/>
            <a:r>
              <a:rPr lang="en-AU" u="none" dirty="0">
                <a:solidFill>
                  <a:schemeClr val="hlink"/>
                </a:solidFill>
                <a:latin typeface="Arial Narrow" pitchFamily="34" charset="0"/>
              </a:rPr>
              <a:t>      </a:t>
            </a:r>
            <a:r>
              <a:rPr lang="en-AU" u="none" dirty="0">
                <a:latin typeface="Arial Narrow" pitchFamily="34" charset="0"/>
              </a:rPr>
              <a:t>such that: </a:t>
            </a:r>
            <a:r>
              <a:rPr lang="en-AU" u="none" dirty="0" err="1">
                <a:latin typeface="Arial Narrow" pitchFamily="34" charset="0"/>
              </a:rPr>
              <a:t>gcd</a:t>
            </a:r>
            <a:r>
              <a:rPr lang="en-AU" u="none" dirty="0">
                <a:latin typeface="Arial Narrow" pitchFamily="34" charset="0"/>
              </a:rPr>
              <a:t>( p-1, r ) = 1</a:t>
            </a:r>
          </a:p>
          <a:p>
            <a:pPr defTabSz="762000"/>
            <a:r>
              <a:rPr lang="en-AU" u="none" dirty="0">
                <a:latin typeface="Arial Narrow" pitchFamily="34" charset="0"/>
              </a:rPr>
              <a:t>      Compute</a:t>
            </a:r>
            <a:r>
              <a:rPr lang="en-AU" u="none" dirty="0">
                <a:solidFill>
                  <a:srgbClr val="FF0000"/>
                </a:solidFill>
                <a:latin typeface="Arial Narrow" pitchFamily="34" charset="0"/>
              </a:rPr>
              <a:t>  r </a:t>
            </a:r>
            <a:r>
              <a:rPr lang="en-AU" u="none" baseline="30000" dirty="0">
                <a:solidFill>
                  <a:srgbClr val="FF0000"/>
                </a:solidFill>
                <a:latin typeface="Arial Narrow" pitchFamily="34" charset="0"/>
              </a:rPr>
              <a:t>-1</a:t>
            </a:r>
            <a:r>
              <a:rPr lang="en-AU" u="none" dirty="0">
                <a:solidFill>
                  <a:srgbClr val="FF0000"/>
                </a:solidFill>
                <a:latin typeface="Arial Narrow" pitchFamily="34" charset="0"/>
              </a:rPr>
              <a:t>   </a:t>
            </a:r>
            <a:r>
              <a:rPr lang="en-AU" u="none" dirty="0">
                <a:latin typeface="Arial Narrow" pitchFamily="34" charset="0"/>
              </a:rPr>
              <a:t>in   Z</a:t>
            </a:r>
            <a:r>
              <a:rPr lang="en-AU" u="none" baseline="-25000" dirty="0">
                <a:latin typeface="Arial Narrow" pitchFamily="34" charset="0"/>
              </a:rPr>
              <a:t>p-1 </a:t>
            </a:r>
          </a:p>
          <a:p>
            <a:pPr defTabSz="762000"/>
            <a:endParaRPr lang="en-AU" u="none" baseline="-25000" dirty="0">
              <a:latin typeface="Arial Narrow" pitchFamily="34" charset="0"/>
            </a:endParaRP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6805330" y="5245177"/>
            <a:ext cx="3048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AU" u="none" dirty="0">
                <a:latin typeface="Arial Narrow" pitchFamily="34" charset="0"/>
              </a:rPr>
              <a:t>[Y</a:t>
            </a:r>
            <a:r>
              <a:rPr lang="en-AU" u="none" baseline="-25000" dirty="0">
                <a:latin typeface="Arial Narrow" pitchFamily="34" charset="0"/>
              </a:rPr>
              <a:t>2 </a:t>
            </a:r>
            <a:r>
              <a:rPr lang="en-AU" u="none" dirty="0">
                <a:latin typeface="Arial Narrow" pitchFamily="34" charset="0"/>
              </a:rPr>
              <a:t>]    = [ </a:t>
            </a:r>
            <a:r>
              <a:rPr lang="en-US" sz="2400" u="none" dirty="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 </a:t>
            </a:r>
            <a:r>
              <a:rPr lang="en-US" sz="2400" u="none" baseline="30000" dirty="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r.</a:t>
            </a:r>
            <a:r>
              <a:rPr lang="en-US" sz="2400" u="none" dirty="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 </a:t>
            </a:r>
            <a:r>
              <a:rPr lang="en-US" sz="2400" u="none" baseline="30000" dirty="0" err="1">
                <a:solidFill>
                  <a:srgbClr val="FF0000"/>
                </a:solidFill>
                <a:latin typeface="Arial Narrow" pitchFamily="34" charset="0"/>
                <a:sym typeface="Symbol" pitchFamily="18" charset="2"/>
              </a:rPr>
              <a:t>Xa</a:t>
            </a:r>
            <a:r>
              <a:rPr lang="en-US" sz="2400" u="none" baseline="30000" dirty="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 </a:t>
            </a:r>
            <a:r>
              <a:rPr lang="en-US" u="none" dirty="0">
                <a:latin typeface="Arial Narrow" pitchFamily="34" charset="0"/>
                <a:sym typeface="Symbol" pitchFamily="18" charset="2"/>
              </a:rPr>
              <a:t>]</a:t>
            </a:r>
            <a:r>
              <a:rPr lang="en-AU" u="none" dirty="0">
                <a:latin typeface="Arial Narrow" pitchFamily="34" charset="0"/>
              </a:rPr>
              <a:t>   </a:t>
            </a:r>
          </a:p>
          <a:p>
            <a:pPr defTabSz="762000"/>
            <a:r>
              <a:rPr lang="en-AU" u="none" dirty="0">
                <a:latin typeface="Arial Narrow" pitchFamily="34" charset="0"/>
              </a:rPr>
              <a:t>           </a:t>
            </a:r>
          </a:p>
          <a:p>
            <a:pPr defTabSz="762000"/>
            <a:r>
              <a:rPr lang="en-AU" u="none" dirty="0">
                <a:latin typeface="Arial Narrow" pitchFamily="34" charset="0"/>
              </a:rPr>
              <a:t>           </a:t>
            </a:r>
            <a:r>
              <a:rPr lang="en-US" u="none" dirty="0">
                <a:latin typeface="Arial Narrow" pitchFamily="34" charset="0"/>
                <a:sym typeface="Symbol" pitchFamily="18" charset="2"/>
              </a:rPr>
              <a:t>=  </a:t>
            </a:r>
            <a:r>
              <a:rPr lang="en-US" sz="2400" u="none" dirty="0">
                <a:latin typeface="Arial Narrow" pitchFamily="34" charset="0"/>
                <a:sym typeface="Symbol" pitchFamily="18" charset="2"/>
              </a:rPr>
              <a:t> </a:t>
            </a:r>
            <a:r>
              <a:rPr lang="en-US" sz="2400" u="none" baseline="30000" dirty="0" err="1">
                <a:solidFill>
                  <a:srgbClr val="FF0000"/>
                </a:solidFill>
                <a:latin typeface="Arial Narrow" pitchFamily="34" charset="0"/>
                <a:sym typeface="Symbol" pitchFamily="18" charset="2"/>
              </a:rPr>
              <a:t>Xa</a:t>
            </a:r>
            <a:r>
              <a:rPr lang="en-US" sz="2400" u="none" dirty="0">
                <a:latin typeface="Arial Narrow" pitchFamily="34" charset="0"/>
                <a:sym typeface="Symbol" pitchFamily="18" charset="2"/>
              </a:rPr>
              <a:t> =  Z</a:t>
            </a:r>
            <a:endParaRPr lang="en-US" sz="2400" u="none" baseline="30000" dirty="0">
              <a:latin typeface="Arial Narrow" pitchFamily="34" charset="0"/>
              <a:sym typeface="Symbol" pitchFamily="18" charset="2"/>
            </a:endParaRP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647700" y="3890963"/>
            <a:ext cx="281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AU" sz="2400" u="none" dirty="0">
                <a:latin typeface="Arial Narrow" pitchFamily="34" charset="0"/>
              </a:rPr>
              <a:t>Y</a:t>
            </a:r>
            <a:r>
              <a:rPr lang="en-AU" sz="2400" u="none" baseline="-25000" dirty="0">
                <a:latin typeface="Arial Narrow" pitchFamily="34" charset="0"/>
              </a:rPr>
              <a:t>2 </a:t>
            </a:r>
            <a:r>
              <a:rPr lang="en-AU" sz="2400" u="none" dirty="0">
                <a:solidFill>
                  <a:srgbClr val="023DD0"/>
                </a:solidFill>
                <a:latin typeface="Arial Narrow" pitchFamily="34" charset="0"/>
              </a:rPr>
              <a:t>= [</a:t>
            </a:r>
            <a:r>
              <a:rPr lang="en-US" u="none" dirty="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Y</a:t>
            </a:r>
            <a:r>
              <a:rPr lang="en-US" u="none" baseline="-25000" dirty="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1</a:t>
            </a:r>
            <a:r>
              <a:rPr lang="en-US" sz="2400" u="none" dirty="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]</a:t>
            </a:r>
            <a:r>
              <a:rPr lang="en-AU" sz="2400" u="none" dirty="0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AU" sz="2400" u="none" baseline="30000" dirty="0" err="1">
                <a:solidFill>
                  <a:schemeClr val="hlink"/>
                </a:solidFill>
                <a:latin typeface="Arial Narrow" pitchFamily="34" charset="0"/>
              </a:rPr>
              <a:t>Xa</a:t>
            </a:r>
            <a:r>
              <a:rPr lang="en-US" sz="2400" u="none" dirty="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  =  </a:t>
            </a:r>
            <a:r>
              <a:rPr lang="en-US" sz="2800" u="none" dirty="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 </a:t>
            </a:r>
            <a:r>
              <a:rPr lang="en-US" sz="2800" u="none" baseline="30000" dirty="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r.</a:t>
            </a:r>
            <a:r>
              <a:rPr lang="en-US" sz="2800" u="none" dirty="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 </a:t>
            </a:r>
            <a:r>
              <a:rPr lang="en-US" sz="2800" u="none" baseline="30000" dirty="0" err="1">
                <a:solidFill>
                  <a:srgbClr val="FF0000"/>
                </a:solidFill>
                <a:latin typeface="Arial Narrow" pitchFamily="34" charset="0"/>
                <a:sym typeface="Symbol" pitchFamily="18" charset="2"/>
              </a:rPr>
              <a:t>Xa</a:t>
            </a:r>
            <a:endParaRPr lang="en-US" sz="2400" u="none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4388099" y="2971800"/>
            <a:ext cx="106471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2400" u="none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Y</a:t>
            </a:r>
            <a:r>
              <a:rPr lang="en-US" sz="2400" u="none" baseline="-2500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1</a:t>
            </a:r>
            <a:r>
              <a:rPr lang="en-US" sz="2400" u="none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 = </a:t>
            </a:r>
            <a:r>
              <a:rPr lang="en-AU" sz="2400" b="0" u="none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AU" sz="2400" u="none" baseline="30000">
                <a:solidFill>
                  <a:schemeClr val="hlink"/>
                </a:solidFill>
                <a:latin typeface="Arial Narrow" pitchFamily="34" charset="0"/>
              </a:rPr>
              <a:t>r</a:t>
            </a:r>
            <a:endParaRPr lang="en-US" sz="2400" u="none">
              <a:latin typeface="Arial Narrow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392613" y="4683125"/>
            <a:ext cx="8382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/>
            <a:r>
              <a:rPr lang="en-US" sz="2400" u="none">
                <a:latin typeface="Arial Narrow" pitchFamily="34" charset="0"/>
              </a:rPr>
              <a:t>Y</a:t>
            </a:r>
            <a:r>
              <a:rPr lang="en-US" sz="2400" u="none" baseline="-25000">
                <a:latin typeface="Arial Narrow" pitchFamily="34" charset="0"/>
              </a:rPr>
              <a:t>2</a:t>
            </a:r>
            <a:endParaRPr lang="en-GB" sz="2400" u="none" baseline="-25000">
              <a:latin typeface="Arial Narrow" pitchFamily="34" charset="0"/>
            </a:endParaRP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6934200" y="4724400"/>
            <a:ext cx="180975" cy="463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endParaRPr lang="en-GB" sz="2400">
              <a:latin typeface="Arial Narrow" pitchFamily="34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7239000" y="5086350"/>
            <a:ext cx="367706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AU" sz="1800" u="none" dirty="0">
                <a:solidFill>
                  <a:srgbClr val="FF0000"/>
                </a:solidFill>
                <a:latin typeface="Arial Narrow" pitchFamily="34" charset="0"/>
              </a:rPr>
              <a:t>r</a:t>
            </a:r>
            <a:r>
              <a:rPr lang="en-AU" sz="1800" u="none" baseline="30000" dirty="0">
                <a:solidFill>
                  <a:srgbClr val="FF0000"/>
                </a:solidFill>
                <a:latin typeface="Arial Narrow" pitchFamily="34" charset="0"/>
              </a:rPr>
              <a:t>-1</a:t>
            </a:r>
            <a:endParaRPr lang="en-GB" sz="1800" u="none" baseline="300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 flipH="1">
            <a:off x="7391400" y="3675063"/>
            <a:ext cx="817563" cy="1430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8519269" y="5070028"/>
            <a:ext cx="367706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AU" sz="1800" u="none" dirty="0">
                <a:solidFill>
                  <a:srgbClr val="FF0000"/>
                </a:solidFill>
                <a:latin typeface="Arial Narrow" pitchFamily="34" charset="0"/>
              </a:rPr>
              <a:t>r</a:t>
            </a:r>
            <a:r>
              <a:rPr lang="en-AU" sz="1800" u="none" baseline="30000" dirty="0">
                <a:solidFill>
                  <a:srgbClr val="FF0000"/>
                </a:solidFill>
                <a:latin typeface="Arial Narrow" pitchFamily="34" charset="0"/>
              </a:rPr>
              <a:t>-1</a:t>
            </a:r>
            <a:endParaRPr lang="en-GB" sz="1800" u="none" baseline="300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895350" y="5800983"/>
            <a:ext cx="5256832" cy="4022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defTabSz="762000"/>
            <a:r>
              <a:rPr lang="en-US" dirty="0"/>
              <a:t>User A can enforce a certain key value Z !</a:t>
            </a:r>
            <a:endParaRPr lang="en-GB" dirty="0"/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3255725" y="1614215"/>
            <a:ext cx="2033227" cy="4022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de-DE" dirty="0"/>
              <a:t>Open Directory</a:t>
            </a:r>
          </a:p>
        </p:txBody>
      </p:sp>
    </p:spTree>
    <p:extLst>
      <p:ext uri="{BB962C8B-B14F-4D97-AF65-F5344CB8AC3E}">
        <p14:creationId xmlns:p14="http://schemas.microsoft.com/office/powerpoint/2010/main" val="195643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animBg="1"/>
      <p:bldP spid="18439" grpId="0"/>
      <p:bldP spid="18440" grpId="0" animBg="1"/>
      <p:bldP spid="18441" grpId="0" animBg="1"/>
      <p:bldP spid="18444" grpId="0"/>
      <p:bldP spid="18445" grpId="0"/>
      <p:bldP spid="18446" grpId="0"/>
      <p:bldP spid="18447" grpId="0" animBg="1"/>
      <p:bldP spid="18448" grpId="0" animBg="1"/>
      <p:bldP spid="18449" grpId="0"/>
      <p:bldP spid="18450" grpId="0"/>
      <p:bldP spid="18451" grpId="0" animBg="1"/>
      <p:bldP spid="18452" grpId="0"/>
      <p:bldP spid="1845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6978" name="Text Box 2"/>
          <p:cNvSpPr txBox="1">
            <a:spLocks noChangeArrowheads="1"/>
          </p:cNvSpPr>
          <p:nvPr/>
        </p:nvSpPr>
        <p:spPr bwMode="auto">
          <a:xfrm>
            <a:off x="651953" y="342236"/>
            <a:ext cx="89338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Remarks on Diffie-Hellman (DH) Public Key System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35667" y="1010543"/>
            <a:ext cx="9229628" cy="5591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defTabSz="762000"/>
            <a:r>
              <a:rPr lang="en-US" sz="2400" dirty="0">
                <a:solidFill>
                  <a:schemeClr val="tx2"/>
                </a:solidFill>
                <a:latin typeface="Arial Narrow" pitchFamily="34" charset="0"/>
              </a:rPr>
              <a:t>Security considerations and few known facts:</a:t>
            </a:r>
          </a:p>
          <a:p>
            <a:pPr marL="457200" indent="-457200" defTabSz="762000"/>
            <a:r>
              <a:rPr lang="en-US" u="none" dirty="0">
                <a:latin typeface="Arial Narrow" pitchFamily="34" charset="0"/>
              </a:rPr>
              <a:t>	</a:t>
            </a:r>
            <a:r>
              <a:rPr lang="en-US" b="0" u="none" dirty="0">
                <a:latin typeface="Arial Narrow" pitchFamily="34" charset="0"/>
              </a:rPr>
              <a:t>		</a:t>
            </a:r>
            <a:r>
              <a:rPr lang="en-AU" b="0" u="none" dirty="0">
                <a:latin typeface="Arial Narrow" pitchFamily="34" charset="0"/>
              </a:rPr>
              <a:t>		  </a:t>
            </a:r>
          </a:p>
          <a:p>
            <a:pPr marL="457200" indent="-457200" defTabSz="762000">
              <a:buFontTx/>
              <a:buAutoNum type="arabicPeriod"/>
            </a:pPr>
            <a:r>
              <a:rPr lang="en-AU" dirty="0">
                <a:latin typeface="Arial Narrow" pitchFamily="34" charset="0"/>
              </a:rPr>
              <a:t>Based on </a:t>
            </a:r>
            <a:r>
              <a:rPr lang="en-AU" b="0" u="none" dirty="0">
                <a:latin typeface="Arial Narrow" pitchFamily="34" charset="0"/>
              </a:rPr>
              <a:t>the claim that the </a:t>
            </a:r>
            <a:r>
              <a:rPr lang="en-AU" dirty="0">
                <a:latin typeface="Arial Narrow" pitchFamily="34" charset="0"/>
              </a:rPr>
              <a:t>discrete logarithm</a:t>
            </a:r>
            <a:r>
              <a:rPr lang="en-AU" b="0" u="none" dirty="0">
                <a:latin typeface="Arial Narrow" pitchFamily="34" charset="0"/>
              </a:rPr>
              <a:t>  which is </a:t>
            </a:r>
            <a:r>
              <a:rPr lang="en-AU" dirty="0">
                <a:latin typeface="Arial Narrow" pitchFamily="34" charset="0"/>
              </a:rPr>
              <a:t>claimed to be </a:t>
            </a:r>
            <a:r>
              <a:rPr lang="en-AU" b="0" u="none" dirty="0">
                <a:latin typeface="Arial Narrow" pitchFamily="34" charset="0"/>
              </a:rPr>
              <a:t>not efficiently computable</a:t>
            </a:r>
          </a:p>
          <a:p>
            <a:pPr marL="457200" indent="-457200" defTabSz="762000">
              <a:buFontTx/>
              <a:buAutoNum type="arabicPeriod"/>
            </a:pPr>
            <a:r>
              <a:rPr lang="en-US" dirty="0">
                <a:latin typeface="Arial Narrow" pitchFamily="34" charset="0"/>
              </a:rPr>
              <a:t>Breaking Complexity</a:t>
            </a:r>
            <a:r>
              <a:rPr lang="en-US" b="0" u="none" dirty="0">
                <a:latin typeface="Arial Narrow" pitchFamily="34" charset="0"/>
              </a:rPr>
              <a:t>: A primitive element </a:t>
            </a:r>
            <a:r>
              <a:rPr lang="en-US" b="0" u="none" dirty="0">
                <a:latin typeface="Arial Narrow" pitchFamily="34" charset="0"/>
                <a:sym typeface="Symbol" pitchFamily="18" charset="2"/>
              </a:rPr>
              <a:t> </a:t>
            </a:r>
            <a:r>
              <a:rPr lang="en-US" b="0" u="none" dirty="0">
                <a:latin typeface="Arial Narrow" pitchFamily="34" charset="0"/>
              </a:rPr>
              <a:t>from GF(p) or GF(2</a:t>
            </a:r>
            <a:r>
              <a:rPr lang="en-US" b="0" u="none" baseline="30000" dirty="0">
                <a:latin typeface="Arial Narrow" pitchFamily="34" charset="0"/>
              </a:rPr>
              <a:t>m</a:t>
            </a:r>
            <a:r>
              <a:rPr lang="en-US" b="0" u="none" dirty="0">
                <a:latin typeface="Arial Narrow" pitchFamily="34" charset="0"/>
              </a:rPr>
              <a:t>) is used to make exhaustive search algorithms infeasible. If  y =</a:t>
            </a:r>
            <a:r>
              <a:rPr lang="en-US" b="0" u="none" dirty="0">
                <a:latin typeface="Arial Narrow" pitchFamily="34" charset="0"/>
                <a:sym typeface="Symbol" pitchFamily="18" charset="2"/>
              </a:rPr>
              <a:t></a:t>
            </a:r>
            <a:r>
              <a:rPr lang="en-US" b="0" u="none" baseline="30000" dirty="0">
                <a:latin typeface="Arial Narrow" pitchFamily="34" charset="0"/>
                <a:sym typeface="Symbol" pitchFamily="18" charset="2"/>
              </a:rPr>
              <a:t>I</a:t>
            </a:r>
            <a:r>
              <a:rPr lang="en-US" b="0" u="none" dirty="0">
                <a:latin typeface="Arial Narrow" pitchFamily="34" charset="0"/>
                <a:sym typeface="Symbol" pitchFamily="18" charset="2"/>
              </a:rPr>
              <a:t> , only y and  are known. To break the system, we need to find </a:t>
            </a:r>
            <a:r>
              <a:rPr lang="en-US" b="0" u="none" dirty="0" err="1">
                <a:latin typeface="Arial Narrow" pitchFamily="34" charset="0"/>
                <a:sym typeface="Symbol" pitchFamily="18" charset="2"/>
              </a:rPr>
              <a:t>i</a:t>
            </a:r>
            <a:r>
              <a:rPr lang="en-US" b="0" u="none" dirty="0">
                <a:latin typeface="Arial Narrow" pitchFamily="34" charset="0"/>
                <a:sym typeface="Symbol" pitchFamily="18" charset="2"/>
              </a:rPr>
              <a:t>. To find  </a:t>
            </a:r>
            <a:r>
              <a:rPr lang="en-US" b="0" u="none" dirty="0" err="1">
                <a:latin typeface="Arial Narrow" pitchFamily="34" charset="0"/>
                <a:sym typeface="Symbol" pitchFamily="18" charset="2"/>
              </a:rPr>
              <a:t>i</a:t>
            </a:r>
            <a:r>
              <a:rPr lang="en-US" b="0" u="none" dirty="0">
                <a:latin typeface="Arial Narrow" pitchFamily="34" charset="0"/>
                <a:sym typeface="Symbol" pitchFamily="18" charset="2"/>
              </a:rPr>
              <a:t>, the powers </a:t>
            </a:r>
            <a:r>
              <a:rPr lang="en-US" b="0" u="none" baseline="30000" dirty="0">
                <a:latin typeface="Arial Narrow" pitchFamily="34" charset="0"/>
                <a:sym typeface="Symbol" pitchFamily="18" charset="2"/>
              </a:rPr>
              <a:t>t</a:t>
            </a:r>
            <a:r>
              <a:rPr lang="en-US" b="0" u="none" dirty="0">
                <a:latin typeface="Arial Narrow" pitchFamily="34" charset="0"/>
                <a:sym typeface="Symbol" pitchFamily="18" charset="2"/>
              </a:rPr>
              <a:t>  are computed in the given GF until </a:t>
            </a:r>
            <a:r>
              <a:rPr lang="en-US" b="0" u="none" dirty="0">
                <a:latin typeface="Arial Narrow" pitchFamily="34" charset="0"/>
              </a:rPr>
              <a:t>y =</a:t>
            </a:r>
            <a:r>
              <a:rPr lang="en-US" b="0" u="none" dirty="0">
                <a:latin typeface="Arial Narrow" pitchFamily="34" charset="0"/>
                <a:sym typeface="Symbol" pitchFamily="18" charset="2"/>
              </a:rPr>
              <a:t></a:t>
            </a:r>
            <a:r>
              <a:rPr lang="en-US" b="0" u="none" baseline="30000" dirty="0">
                <a:latin typeface="Arial Narrow" pitchFamily="34" charset="0"/>
                <a:sym typeface="Symbol" pitchFamily="18" charset="2"/>
              </a:rPr>
              <a:t>t</a:t>
            </a:r>
            <a:r>
              <a:rPr lang="en-US" b="0" u="none" dirty="0">
                <a:latin typeface="Arial Narrow" pitchFamily="34" charset="0"/>
                <a:sym typeface="Symbol" pitchFamily="18" charset="2"/>
              </a:rPr>
              <a:t> , then </a:t>
            </a:r>
            <a:r>
              <a:rPr lang="en-US" b="0" u="none" dirty="0" err="1">
                <a:latin typeface="Arial Narrow" pitchFamily="34" charset="0"/>
                <a:sym typeface="Symbol" pitchFamily="18" charset="2"/>
              </a:rPr>
              <a:t>i</a:t>
            </a:r>
            <a:r>
              <a:rPr lang="en-US" b="0" u="none" dirty="0">
                <a:latin typeface="Arial Narrow" pitchFamily="34" charset="0"/>
                <a:sym typeface="Symbol" pitchFamily="18" charset="2"/>
              </a:rPr>
              <a:t>=t.   A maximum of </a:t>
            </a:r>
            <a:r>
              <a:rPr lang="en-US" u="none" dirty="0">
                <a:latin typeface="Arial Narrow" pitchFamily="34" charset="0"/>
                <a:sym typeface="Symbol" pitchFamily="18" charset="2"/>
              </a:rPr>
              <a:t>p-1 or 2</a:t>
            </a:r>
            <a:r>
              <a:rPr lang="en-US" u="none" baseline="30000" dirty="0">
                <a:latin typeface="Arial Narrow" pitchFamily="34" charset="0"/>
                <a:sym typeface="Symbol" pitchFamily="18" charset="2"/>
              </a:rPr>
              <a:t>m</a:t>
            </a:r>
            <a:r>
              <a:rPr lang="en-US" u="none" dirty="0">
                <a:latin typeface="Arial Narrow" pitchFamily="34" charset="0"/>
                <a:sym typeface="Symbol" pitchFamily="18" charset="2"/>
              </a:rPr>
              <a:t>-1 cycles</a:t>
            </a:r>
            <a:r>
              <a:rPr lang="en-US" b="0" u="none" dirty="0">
                <a:latin typeface="Arial Narrow" pitchFamily="34" charset="0"/>
                <a:sym typeface="Symbol" pitchFamily="18" charset="2"/>
              </a:rPr>
              <a:t> are required by a primitive search to find the discrete logarithm t (smarter algorithms require less complexity to compute t). The order of  as a primitive element is p-1 in GF(p) or 2</a:t>
            </a:r>
            <a:r>
              <a:rPr lang="en-US" b="0" u="none" baseline="30000" dirty="0">
                <a:latin typeface="Arial Narrow" pitchFamily="34" charset="0"/>
                <a:sym typeface="Symbol" pitchFamily="18" charset="2"/>
              </a:rPr>
              <a:t>m</a:t>
            </a:r>
            <a:r>
              <a:rPr lang="en-US" b="0" u="none" dirty="0">
                <a:latin typeface="Arial Narrow" pitchFamily="34" charset="0"/>
                <a:sym typeface="Symbol" pitchFamily="18" charset="2"/>
              </a:rPr>
              <a:t>-1.in GF(2</a:t>
            </a:r>
            <a:r>
              <a:rPr lang="en-US" b="0" u="none" baseline="30000" dirty="0">
                <a:latin typeface="Arial Narrow" pitchFamily="34" charset="0"/>
                <a:sym typeface="Symbol" pitchFamily="18" charset="2"/>
              </a:rPr>
              <a:t>m</a:t>
            </a:r>
            <a:r>
              <a:rPr lang="en-US" b="0" u="none" dirty="0">
                <a:latin typeface="Arial Narrow" pitchFamily="34" charset="0"/>
                <a:sym typeface="Symbol" pitchFamily="18" charset="2"/>
              </a:rPr>
              <a:t>). Therefore, p is selected as 1000 to 4000 bit prime or  m&gt; 1000 to attain a good security level</a:t>
            </a:r>
            <a:r>
              <a:rPr lang="en-US" u="none" dirty="0">
                <a:latin typeface="Arial Narrow" pitchFamily="34" charset="0"/>
                <a:sym typeface="Symbol" pitchFamily="18" charset="2"/>
              </a:rPr>
              <a:t>. </a:t>
            </a:r>
            <a:r>
              <a:rPr lang="en-US" u="none" dirty="0">
                <a:solidFill>
                  <a:srgbClr val="FF0000"/>
                </a:solidFill>
                <a:latin typeface="Arial Narrow" pitchFamily="34" charset="0"/>
                <a:sym typeface="Symbol" pitchFamily="18" charset="2"/>
              </a:rPr>
              <a:t>Best known cryptanalysis algorithms are proportional to √p  (Chang).</a:t>
            </a:r>
          </a:p>
          <a:p>
            <a:pPr marL="457200" indent="-457200" defTabSz="762000">
              <a:buFontTx/>
              <a:buAutoNum type="arabicPeriod"/>
            </a:pPr>
            <a:endParaRPr lang="en-US" b="0" u="none" baseline="30000" dirty="0">
              <a:latin typeface="Arial Narrow" pitchFamily="34" charset="0"/>
            </a:endParaRPr>
          </a:p>
          <a:p>
            <a:pPr marL="449263" defTabSz="762000"/>
            <a:r>
              <a:rPr lang="en-US" b="0" dirty="0">
                <a:latin typeface="Arial Narrow" pitchFamily="34" charset="0"/>
              </a:rPr>
              <a:t>Caution:</a:t>
            </a:r>
            <a:r>
              <a:rPr lang="en-US" b="0" u="none" dirty="0">
                <a:latin typeface="Arial Narrow" pitchFamily="34" charset="0"/>
              </a:rPr>
              <a:t> There is no evidence that no efficient algorithms can be found to break the system</a:t>
            </a:r>
          </a:p>
          <a:p>
            <a:pPr marL="449263" defTabSz="762000"/>
            <a:r>
              <a:rPr lang="en-US" b="0" u="none" dirty="0">
                <a:latin typeface="Arial Narrow" pitchFamily="34" charset="0"/>
              </a:rPr>
              <a:t>.</a:t>
            </a:r>
          </a:p>
          <a:p>
            <a:pPr marL="457200" indent="-457200" defTabSz="762000">
              <a:buFontTx/>
              <a:buAutoNum type="arabicPeriod" startAt="3"/>
            </a:pPr>
            <a:r>
              <a:rPr lang="en-US" dirty="0">
                <a:latin typeface="Arial Narrow" pitchFamily="34" charset="0"/>
              </a:rPr>
              <a:t>Hint: </a:t>
            </a:r>
            <a:r>
              <a:rPr lang="en-US" u="none" dirty="0">
                <a:latin typeface="Arial Narrow" pitchFamily="34" charset="0"/>
              </a:rPr>
              <a:t>When designing DH system, (p-1)</a:t>
            </a:r>
            <a:r>
              <a:rPr lang="en-US" b="0" u="none" dirty="0">
                <a:latin typeface="Arial Narrow" pitchFamily="34" charset="0"/>
              </a:rPr>
              <a:t> should have large prime factor to make the discrete logarithm computation infeasible (</a:t>
            </a:r>
            <a:r>
              <a:rPr lang="en-US" b="0" u="none" dirty="0">
                <a:solidFill>
                  <a:srgbClr val="FF0000"/>
                </a:solidFill>
                <a:latin typeface="Arial Narrow" pitchFamily="34" charset="0"/>
              </a:rPr>
              <a:t>p</a:t>
            </a:r>
            <a:r>
              <a:rPr lang="en-US" b="0" u="none" dirty="0">
                <a:latin typeface="Arial Narrow" pitchFamily="34" charset="0"/>
              </a:rPr>
              <a:t> is called then a </a:t>
            </a:r>
            <a:r>
              <a:rPr lang="en-US" u="none" dirty="0">
                <a:solidFill>
                  <a:srgbClr val="FF0000"/>
                </a:solidFill>
                <a:latin typeface="Arial Narrow" pitchFamily="34" charset="0"/>
              </a:rPr>
              <a:t>strong prime</a:t>
            </a:r>
            <a:r>
              <a:rPr lang="en-US" b="0" u="none" dirty="0">
                <a:latin typeface="Arial Narrow" pitchFamily="34" charset="0"/>
              </a:rPr>
              <a:t>).</a:t>
            </a:r>
          </a:p>
          <a:p>
            <a:pPr marL="457200" indent="-457200" defTabSz="762000">
              <a:buFontTx/>
              <a:buAutoNum type="arabicPeriod" startAt="3"/>
            </a:pPr>
            <a:endParaRPr lang="en-US" b="0" u="none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18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9026" name="Text Box 2"/>
          <p:cNvSpPr txBox="1">
            <a:spLocks noChangeArrowheads="1"/>
          </p:cNvSpPr>
          <p:nvPr/>
        </p:nvSpPr>
        <p:spPr bwMode="auto">
          <a:xfrm>
            <a:off x="1875280" y="152344"/>
            <a:ext cx="6308137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3200" u="none" dirty="0">
                <a:latin typeface="Arial" charset="0"/>
              </a:rPr>
              <a:t>Design Summary for</a:t>
            </a:r>
          </a:p>
          <a:p>
            <a:pPr algn="ctr" defTabSz="762000">
              <a:defRPr/>
            </a:pPr>
            <a:r>
              <a:rPr lang="en-US" u="none" dirty="0">
                <a:latin typeface="Arial" charset="0"/>
              </a:rPr>
              <a:t>  Diffie-Hellman (DH) Public Key Exchange System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105048" y="1062838"/>
            <a:ext cx="7848600" cy="480131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defTabSz="762000">
              <a:spcAft>
                <a:spcPts val="600"/>
              </a:spcAft>
            </a:pPr>
            <a:r>
              <a:rPr lang="en-US" dirty="0">
                <a:latin typeface="Arial Narrow" pitchFamily="34" charset="0"/>
              </a:rPr>
              <a:t>A possible design procedure for DH system over GF(p) is:</a:t>
            </a:r>
            <a:r>
              <a:rPr lang="en-AU" sz="1800" b="0" u="none" dirty="0">
                <a:latin typeface="Arial Narrow" pitchFamily="34" charset="0"/>
              </a:rPr>
              <a:t>	  </a:t>
            </a:r>
          </a:p>
          <a:p>
            <a:pPr marL="457200" indent="-457200" defTabSz="762000">
              <a:buFontTx/>
              <a:buAutoNum type="arabicPeriod"/>
            </a:pPr>
            <a:r>
              <a:rPr lang="en-AU" sz="1800" b="0" u="none" dirty="0">
                <a:latin typeface="Arial Narrow" pitchFamily="34" charset="0"/>
              </a:rPr>
              <a:t>Select a strong prime number </a:t>
            </a:r>
            <a:r>
              <a:rPr lang="en-AU" sz="1800" u="none" dirty="0">
                <a:latin typeface="Arial Narrow" pitchFamily="34" charset="0"/>
              </a:rPr>
              <a:t>p</a:t>
            </a:r>
            <a:r>
              <a:rPr lang="en-AU" sz="1800" b="0" u="none" dirty="0">
                <a:latin typeface="Arial Narrow" pitchFamily="34" charset="0"/>
              </a:rPr>
              <a:t> such that </a:t>
            </a:r>
            <a:r>
              <a:rPr lang="en-AU" sz="1800" u="none" dirty="0">
                <a:latin typeface="Arial Narrow" pitchFamily="34" charset="0"/>
              </a:rPr>
              <a:t>p-1 = 2 q</a:t>
            </a:r>
            <a:r>
              <a:rPr lang="en-AU" sz="1800" b="0" u="none" dirty="0">
                <a:latin typeface="Arial Narrow" pitchFamily="34" charset="0"/>
              </a:rPr>
              <a:t> where q is a prime.</a:t>
            </a:r>
          </a:p>
          <a:p>
            <a:pPr marL="457200" indent="-457200" defTabSz="762000"/>
            <a:r>
              <a:rPr lang="en-AU" sz="1800" b="0" u="none" dirty="0">
                <a:latin typeface="Arial Narrow" pitchFamily="34" charset="0"/>
              </a:rPr>
              <a:t>        A possible procedure is to use </a:t>
            </a:r>
            <a:r>
              <a:rPr lang="en-AU" sz="1800" b="0" dirty="0">
                <a:latin typeface="Arial Narrow" pitchFamily="34" charset="0"/>
              </a:rPr>
              <a:t>Pocklington’s Theorem </a:t>
            </a:r>
            <a:r>
              <a:rPr lang="en-AU" sz="1800" b="0" u="none" dirty="0">
                <a:latin typeface="Arial Narrow" pitchFamily="34" charset="0"/>
              </a:rPr>
              <a:t>to find such a prime:</a:t>
            </a:r>
          </a:p>
          <a:p>
            <a:pPr marL="457200" indent="-457200" defTabSz="762000"/>
            <a:endParaRPr lang="en-AU" sz="1800" b="0" u="none" dirty="0">
              <a:latin typeface="Arial Narrow" pitchFamily="34" charset="0"/>
            </a:endParaRPr>
          </a:p>
          <a:p>
            <a:pPr marL="457200" indent="-457200" defTabSz="762000"/>
            <a:r>
              <a:rPr lang="en-AU" sz="1800" b="0" u="none" dirty="0">
                <a:latin typeface="Arial Narrow" pitchFamily="34" charset="0"/>
              </a:rPr>
              <a:t>          -  Select N = 2q + 1  where q is a large prime</a:t>
            </a:r>
          </a:p>
          <a:p>
            <a:pPr marL="457200" indent="-457200" defTabSz="762000"/>
            <a:r>
              <a:rPr lang="en-AU" sz="1800" b="0" u="none" dirty="0">
                <a:latin typeface="Arial Narrow" pitchFamily="34" charset="0"/>
              </a:rPr>
              <a:t>             Check if the resulting N is prime according to Pocklington’s theorem</a:t>
            </a:r>
          </a:p>
          <a:p>
            <a:pPr marL="457200" indent="-457200" defTabSz="762000"/>
            <a:r>
              <a:rPr lang="en-AU" sz="1800" b="0" u="none" dirty="0">
                <a:latin typeface="Arial Narrow" pitchFamily="34" charset="0"/>
              </a:rPr>
              <a:t>           -  If N is prime, take p=N to define GF(p)</a:t>
            </a:r>
          </a:p>
          <a:p>
            <a:pPr marL="457200" indent="-457200" defTabSz="762000"/>
            <a:endParaRPr lang="en-AU" sz="1800" b="0" u="none" dirty="0"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 startAt="2"/>
            </a:pPr>
            <a:r>
              <a:rPr lang="en-AU" sz="1800" b="0" u="none" dirty="0">
                <a:latin typeface="Arial Narrow" pitchFamily="34" charset="0"/>
              </a:rPr>
              <a:t>Find a primitive element</a:t>
            </a:r>
            <a:r>
              <a:rPr lang="en-US" sz="1800" b="0" u="none" dirty="0">
                <a:latin typeface="Arial Narrow" pitchFamily="34" charset="0"/>
              </a:rPr>
              <a:t> 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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in GF(p) by selecting any non-zero random value and checking if its order is p-1. The order of any element in GF(p) is a divisor of p-1=2q. That is the order can be either 1, 2, q or 2q. </a:t>
            </a:r>
          </a:p>
          <a:p>
            <a:pPr marL="457200" indent="-457200" defTabSz="762000"/>
            <a:r>
              <a:rPr lang="en-AU" sz="1800" b="0" u="none" dirty="0">
                <a:latin typeface="Arial Narrow" pitchFamily="34" charset="0"/>
              </a:rPr>
              <a:t>        If  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</a:t>
            </a:r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2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 1 and </a:t>
            </a:r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q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 1  then the order of  is 2q and  is a primitive element.</a:t>
            </a:r>
          </a:p>
          <a:p>
            <a:pPr marL="457200" indent="-457200" defTabSz="762000"/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        Repeat 3 until you get a primitive element.</a:t>
            </a:r>
          </a:p>
          <a:p>
            <a:pPr marL="457200" indent="-457200" defTabSz="762000"/>
            <a:endParaRPr lang="en-US" sz="1800" b="0" u="none" dirty="0">
              <a:latin typeface="Arial Narrow" pitchFamily="34" charset="0"/>
              <a:sym typeface="Symbol" pitchFamily="18" charset="2"/>
            </a:endParaRPr>
          </a:p>
          <a:p>
            <a:pPr marL="457200" indent="-457200" defTabSz="762000">
              <a:buAutoNum type="arabicPeriod" startAt="3"/>
            </a:pPr>
            <a:r>
              <a:rPr lang="en-US" sz="1800" b="0" dirty="0">
                <a:latin typeface="Arial Narrow" pitchFamily="34" charset="0"/>
                <a:sym typeface="Symbol" pitchFamily="18" charset="2"/>
              </a:rPr>
              <a:t>Publish GF(p) and 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in a public directory. The system is ready for use.</a:t>
            </a:r>
          </a:p>
          <a:p>
            <a:pPr defTabSz="762000">
              <a:spcBef>
                <a:spcPts val="600"/>
              </a:spcBef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sym typeface="Symbol" pitchFamily="18" charset="2"/>
              </a:rPr>
              <a:t>NOTICE</a:t>
            </a:r>
            <a:r>
              <a:rPr lang="en-US" sz="1800" b="0" u="none" dirty="0">
                <a:solidFill>
                  <a:srgbClr val="FF0000"/>
                </a:solidFill>
                <a:latin typeface="Arial Narrow" pitchFamily="34" charset="0"/>
                <a:sym typeface="Symbol" pitchFamily="18" charset="2"/>
              </a:rPr>
              <a:t>: the one who generates p should be trustable! (fake prime!)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="" xmlns:a16="http://schemas.microsoft.com/office/drawing/2014/main" id="{14089F65-7D07-489B-9D5F-6F66C81E9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311" y="5850437"/>
            <a:ext cx="8712968" cy="584775"/>
          </a:xfrm>
          <a:prstGeom prst="rect">
            <a:avLst/>
          </a:prstGeom>
          <a:solidFill>
            <a:srgbClr val="FFFFCC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defTabSz="762000">
              <a:spcAft>
                <a:spcPts val="600"/>
              </a:spcAft>
            </a:pPr>
            <a:r>
              <a:rPr lang="en-JM" sz="1800" dirty="0">
                <a:latin typeface="Arial Narrow" pitchFamily="34" charset="0"/>
              </a:rPr>
              <a:t>Notice</a:t>
            </a:r>
            <a:r>
              <a:rPr lang="en-JM" sz="1800" u="none" dirty="0">
                <a:latin typeface="Arial Narrow" pitchFamily="34" charset="0"/>
              </a:rPr>
              <a:t>: </a:t>
            </a:r>
            <a:r>
              <a:rPr lang="en-JM" sz="1400" u="none" dirty="0">
                <a:latin typeface="Arial Narrow" pitchFamily="34" charset="0"/>
              </a:rPr>
              <a:t>There are other algebraic groups for creating DH systems other than those in GF(p) or GF(2</a:t>
            </a:r>
            <a:r>
              <a:rPr lang="en-JM" sz="1400" u="none" baseline="30000" dirty="0">
                <a:latin typeface="Arial Narrow" pitchFamily="34" charset="0"/>
              </a:rPr>
              <a:t>m</a:t>
            </a:r>
            <a:r>
              <a:rPr lang="en-JM" sz="1400" u="none" dirty="0">
                <a:latin typeface="Arial Narrow" pitchFamily="34" charset="0"/>
              </a:rPr>
              <a:t>).  </a:t>
            </a:r>
            <a:br>
              <a:rPr lang="en-JM" sz="1400" u="none" dirty="0">
                <a:latin typeface="Arial Narrow" pitchFamily="34" charset="0"/>
              </a:rPr>
            </a:br>
            <a:r>
              <a:rPr lang="en-JM" sz="1400" u="none" dirty="0">
                <a:latin typeface="Arial Narrow" pitchFamily="34" charset="0"/>
              </a:rPr>
              <a:t>      One widely-used system would  be shown in a later sections in this lecture. (Additive Groups in Elliptic-Curves) </a:t>
            </a:r>
            <a:endParaRPr lang="en-JM" sz="1200" b="0" u="none" dirty="0">
              <a:solidFill>
                <a:srgbClr val="FF0000"/>
              </a:solidFill>
              <a:latin typeface="Arial Narrow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1404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62" name="Text Box 2"/>
          <p:cNvSpPr txBox="1">
            <a:spLocks noChangeArrowheads="1"/>
          </p:cNvSpPr>
          <p:nvPr/>
        </p:nvSpPr>
        <p:spPr bwMode="auto">
          <a:xfrm>
            <a:off x="685799" y="2522711"/>
            <a:ext cx="932351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762000">
              <a:buFontTx/>
              <a:buChar char="•"/>
              <a:defRPr/>
            </a:pPr>
            <a:r>
              <a:rPr lang="en-US" altLang="de-DE" sz="32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cs typeface="Times New Roman (Arabic)" charset="-78"/>
              </a:rPr>
              <a:t>  Historical Overview</a:t>
            </a:r>
          </a:p>
          <a:p>
            <a:pPr defTabSz="762000">
              <a:buFontTx/>
              <a:buChar char="•"/>
              <a:defRPr/>
            </a:pPr>
            <a:r>
              <a:rPr lang="en-US" altLang="ar-SA" sz="32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cs typeface="Times New Roman (Arabic)" charset="-78"/>
              </a:rPr>
              <a:t>  Public Key </a:t>
            </a:r>
            <a:r>
              <a:rPr lang="en-US" altLang="ar-SA" sz="3200" u="none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cs typeface="Times New Roman (Arabic)" charset="-78"/>
              </a:rPr>
              <a:t>Principles </a:t>
            </a:r>
            <a:r>
              <a:rPr lang="en-US" altLang="ar-SA" sz="32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cs typeface="Times New Roman (Arabic)" charset="-78"/>
              </a:rPr>
              <a:t>and </a:t>
            </a:r>
            <a:r>
              <a:rPr lang="en-US" altLang="ar-SA" sz="3200" u="none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cs typeface="Times New Roman (Arabic)" charset="-78"/>
              </a:rPr>
              <a:t>its Breakthrough</a:t>
            </a:r>
            <a:endParaRPr lang="en-US" altLang="ar-SA" sz="32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anose="020B0606020202030204" pitchFamily="34" charset="0"/>
              <a:cs typeface="Times New Roman (Arabic)" charset="-78"/>
            </a:endParaRPr>
          </a:p>
          <a:p>
            <a:pPr defTabSz="762000">
              <a:buFontTx/>
              <a:buChar char="•"/>
              <a:defRPr/>
            </a:pPr>
            <a:r>
              <a:rPr lang="en-US" altLang="ar-SA" sz="32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cs typeface="Times New Roman (Arabic)" charset="-78"/>
              </a:rPr>
              <a:t>  Diffie Hellman Public Key Exchange System</a:t>
            </a:r>
            <a:endParaRPr lang="en-US" altLang="ar-SA" sz="3200" b="0" u="none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anose="020B0606020202030204" pitchFamily="34" charset="0"/>
              <a:cs typeface="Times New Roman (Arabic)" charset="-78"/>
            </a:endParaRPr>
          </a:p>
        </p:txBody>
      </p:sp>
      <p:sp>
        <p:nvSpPr>
          <p:cNvPr id="1372163" name="Text Box 3"/>
          <p:cNvSpPr txBox="1">
            <a:spLocks noChangeArrowheads="1"/>
          </p:cNvSpPr>
          <p:nvPr/>
        </p:nvSpPr>
        <p:spPr bwMode="auto">
          <a:xfrm>
            <a:off x="1828800" y="838200"/>
            <a:ext cx="5791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762000">
              <a:defRPr/>
            </a:pPr>
            <a:r>
              <a:rPr lang="en-US" altLang="ar-SA" sz="480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cs typeface="Times New Roman (Arabic)" charset="-78"/>
              </a:rPr>
              <a:t>Lecture </a:t>
            </a:r>
            <a:r>
              <a:rPr lang="en-GB" altLang="ar-SA" sz="480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cs typeface="Times New Roman (Arabic)" charset="-78"/>
              </a:rPr>
              <a:t>Outlines</a:t>
            </a:r>
            <a:endParaRPr lang="en-GB" altLang="ar-SA" sz="4800" u="none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anose="020B0606020202030204" pitchFamily="34" charset="0"/>
              <a:cs typeface="Times New Roman (Arabic)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9924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210" name="Text Box 2"/>
          <p:cNvSpPr txBox="1">
            <a:spLocks noChangeArrowheads="1"/>
          </p:cNvSpPr>
          <p:nvPr/>
        </p:nvSpPr>
        <p:spPr bwMode="auto">
          <a:xfrm>
            <a:off x="307975" y="281268"/>
            <a:ext cx="975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762000">
              <a:defRPr/>
            </a:pPr>
            <a:r>
              <a:rPr lang="en-US" altLang="ar-SA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Historical </a:t>
            </a:r>
            <a:r>
              <a:rPr lang="en-US" altLang="ar-SA" sz="2800" u="none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Public-Key</a:t>
            </a:r>
            <a:r>
              <a:rPr lang="en-US" altLang="ar-SA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altLang="ar-SA" sz="2800" u="none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Breakthrough </a:t>
            </a:r>
            <a:r>
              <a:rPr lang="en-US" altLang="ar-SA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in Cryptography</a:t>
            </a:r>
          </a:p>
        </p:txBody>
      </p:sp>
      <p:grpSp>
        <p:nvGrpSpPr>
          <p:cNvPr id="4" name="Gruppieren 3"/>
          <p:cNvGrpSpPr/>
          <p:nvPr/>
        </p:nvGrpSpPr>
        <p:grpSpPr>
          <a:xfrm>
            <a:off x="681822" y="872872"/>
            <a:ext cx="9124975" cy="1525588"/>
            <a:chOff x="681822" y="872872"/>
            <a:chExt cx="9124975" cy="1525588"/>
          </a:xfrm>
        </p:grpSpPr>
        <p:sp>
          <p:nvSpPr>
            <p:cNvPr id="4101" name="Text Box 4"/>
            <p:cNvSpPr txBox="1">
              <a:spLocks noChangeArrowheads="1"/>
            </p:cNvSpPr>
            <p:nvPr/>
          </p:nvSpPr>
          <p:spPr bwMode="auto">
            <a:xfrm>
              <a:off x="681822" y="872872"/>
              <a:ext cx="9079722" cy="1464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0000" tIns="46800" rIns="90000" bIns="46800" anchor="ctr">
              <a:spAutoFit/>
            </a:bodyPr>
            <a:lstStyle/>
            <a:p>
              <a:pPr defTabSz="762000"/>
              <a:r>
                <a:rPr lang="en-US" altLang="ar-SA" sz="2400" dirty="0" smtClean="0">
                  <a:latin typeface="Arial Narrow" pitchFamily="34" charset="0"/>
                  <a:cs typeface="Times New Roman (Arabic)" charset="-78"/>
                </a:rPr>
                <a:t>Shannon’s </a:t>
              </a:r>
              <a:r>
                <a:rPr lang="en-US" altLang="ar-SA" sz="2400" dirty="0" err="1" smtClean="0">
                  <a:latin typeface="Arial Narrow" pitchFamily="34" charset="0"/>
                  <a:cs typeface="Times New Roman (Arabic)" charset="-78"/>
                </a:rPr>
                <a:t>Breakthrouh</a:t>
              </a:r>
              <a:r>
                <a:rPr lang="en-US" altLang="ar-SA" sz="2400" dirty="0" smtClean="0">
                  <a:latin typeface="Arial Narrow" pitchFamily="34" charset="0"/>
                  <a:cs typeface="Times New Roman (Arabic)" charset="-78"/>
                </a:rPr>
                <a:t> in Communication Technology in 1948</a:t>
              </a:r>
              <a:r>
                <a:rPr lang="en-US" altLang="ar-SA" sz="2400" u="none" dirty="0" smtClean="0">
                  <a:latin typeface="Arial Narrow" pitchFamily="34" charset="0"/>
                  <a:cs typeface="Times New Roman (Arabic)" charset="-78"/>
                </a:rPr>
                <a:t> </a:t>
              </a:r>
            </a:p>
            <a:p>
              <a:pPr defTabSz="762000">
                <a:spcAft>
                  <a:spcPts val="600"/>
                </a:spcAft>
              </a:pPr>
              <a:r>
                <a:rPr lang="en-US" altLang="ar-SA" u="none" dirty="0" smtClean="0">
                  <a:latin typeface="Arial Narrow" pitchFamily="34" charset="0"/>
                  <a:cs typeface="Times New Roman (Arabic)" charset="-78"/>
                </a:rPr>
                <a:t>1- Shannon  (AT&amp;T) 1948  '</a:t>
              </a:r>
              <a:r>
                <a:rPr lang="en-US" u="none" dirty="0" smtClean="0">
                  <a:latin typeface="Arial Narrow" pitchFamily="34" charset="0"/>
                </a:rPr>
                <a:t>A Mathematical Theory of Communication‚</a:t>
              </a:r>
            </a:p>
            <a:p>
              <a:pPr marL="571500" lvl="1" defTabSz="762000"/>
              <a:r>
                <a:rPr lang="en-US" altLang="ar-SA" dirty="0" smtClean="0">
                  <a:solidFill>
                    <a:srgbClr val="FF0000"/>
                  </a:solidFill>
                  <a:latin typeface="Arial Narrow" pitchFamily="34" charset="0"/>
                  <a:cs typeface="Times New Roman (Arabic)" charset="-78"/>
                </a:rPr>
                <a:t>Shannon’s Breakthrough in Communication:</a:t>
              </a:r>
            </a:p>
            <a:p>
              <a:pPr marL="571500" lvl="1" defTabSz="762000"/>
              <a:r>
                <a:rPr lang="en-US" altLang="ar-SA" u="none" dirty="0" smtClean="0">
                  <a:solidFill>
                    <a:srgbClr val="FF0000"/>
                  </a:solidFill>
                  <a:latin typeface="Arial Narrow" pitchFamily="34" charset="0"/>
                  <a:cs typeface="Times New Roman (Arabic)" charset="-78"/>
                </a:rPr>
                <a:t>Error-free transmission is possible on noisy channels!      </a:t>
              </a:r>
              <a:r>
                <a:rPr lang="en-US" sz="1600" u="none" dirty="0" smtClean="0">
                  <a:solidFill>
                    <a:srgbClr val="FF0000"/>
                  </a:solidFill>
                  <a:latin typeface="Arial Narrow" pitchFamily="34" charset="0"/>
                </a:rPr>
                <a:t>C= B log</a:t>
              </a:r>
              <a:r>
                <a:rPr lang="en-US" sz="1600" u="none" baseline="-25000" dirty="0" smtClean="0">
                  <a:solidFill>
                    <a:srgbClr val="FF0000"/>
                  </a:solidFill>
                  <a:latin typeface="Arial Narrow" pitchFamily="34" charset="0"/>
                </a:rPr>
                <a:t>2</a:t>
              </a:r>
              <a:r>
                <a:rPr lang="en-US" sz="1600" u="none" dirty="0" smtClean="0">
                  <a:solidFill>
                    <a:srgbClr val="FF0000"/>
                  </a:solidFill>
                  <a:latin typeface="Arial Narrow" pitchFamily="34" charset="0"/>
                </a:rPr>
                <a:t> (1 + S/N)</a:t>
              </a:r>
            </a:p>
          </p:txBody>
        </p:sp>
        <p:pic>
          <p:nvPicPr>
            <p:cNvPr id="4102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87609" y="872872"/>
              <a:ext cx="1119188" cy="1525588"/>
            </a:xfrm>
            <a:prstGeom prst="rect">
              <a:avLst/>
            </a:prstGeom>
            <a:solidFill>
              <a:srgbClr val="66FFFF"/>
            </a:solidFill>
            <a:ln w="12700">
              <a:noFill/>
              <a:miter lim="800000"/>
              <a:headEnd/>
              <a:tailEnd/>
            </a:ln>
          </p:spPr>
        </p:pic>
      </p:grpSp>
      <p:sp>
        <p:nvSpPr>
          <p:cNvPr id="1374214" name="Text Box 6"/>
          <p:cNvSpPr txBox="1">
            <a:spLocks noChangeArrowheads="1"/>
          </p:cNvSpPr>
          <p:nvPr/>
        </p:nvSpPr>
        <p:spPr bwMode="auto">
          <a:xfrm>
            <a:off x="720755" y="3987635"/>
            <a:ext cx="9103295" cy="260289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marL="609600" indent="-609600" defTabSz="762000">
              <a:spcAft>
                <a:spcPts val="600"/>
              </a:spcAft>
            </a:pPr>
            <a:r>
              <a:rPr lang="en-US" altLang="ar-SA" sz="2800" dirty="0" smtClean="0">
                <a:latin typeface="Arial Narrow" pitchFamily="34" charset="0"/>
                <a:cs typeface="Times New Roman (Arabic)" charset="-78"/>
              </a:rPr>
              <a:t>The Breakthrough to the “Modern Cryptology” came in </a:t>
            </a:r>
            <a:r>
              <a:rPr lang="en-US" altLang="ar-SA" sz="2800" dirty="0" smtClean="0">
                <a:solidFill>
                  <a:srgbClr val="0000FF"/>
                </a:solidFill>
                <a:latin typeface="Arial Narrow" pitchFamily="34" charset="0"/>
                <a:cs typeface="Times New Roman (Arabic)" charset="-78"/>
              </a:rPr>
              <a:t> </a:t>
            </a:r>
            <a:r>
              <a:rPr lang="en-US" altLang="ar-SA" sz="2800" dirty="0" smtClean="0">
                <a:solidFill>
                  <a:srgbClr val="FF0000"/>
                </a:solidFill>
                <a:latin typeface="Arial Narrow" pitchFamily="34" charset="0"/>
                <a:cs typeface="Times New Roman (Arabic)" charset="-78"/>
              </a:rPr>
              <a:t>1976</a:t>
            </a:r>
            <a:endParaRPr lang="en-US" altLang="ar-SA" sz="2800" u="none" dirty="0" smtClean="0">
              <a:solidFill>
                <a:srgbClr val="FF0000"/>
              </a:solidFill>
              <a:latin typeface="Arial Narrow" pitchFamily="34" charset="0"/>
              <a:cs typeface="Times New Roman (Arabic)" charset="-78"/>
            </a:endParaRPr>
          </a:p>
          <a:p>
            <a:pPr lvl="0" defTabSz="762000">
              <a:spcAft>
                <a:spcPts val="600"/>
              </a:spcAft>
            </a:pPr>
            <a:r>
              <a:rPr lang="en-US" altLang="ar-SA" u="none" dirty="0" err="1" smtClean="0">
                <a:solidFill>
                  <a:schemeClr val="tx2"/>
                </a:solidFill>
                <a:latin typeface="Arial Narrow" pitchFamily="34" charset="0"/>
                <a:cs typeface="Times New Roman (Arabic)" charset="-78"/>
              </a:rPr>
              <a:t>Diffie</a:t>
            </a:r>
            <a:r>
              <a:rPr lang="en-US" altLang="ar-SA" u="none" dirty="0" smtClean="0">
                <a:solidFill>
                  <a:schemeClr val="tx2"/>
                </a:solidFill>
                <a:latin typeface="Arial Narrow" pitchFamily="34" charset="0"/>
                <a:cs typeface="Times New Roman (Arabic)" charset="-78"/>
              </a:rPr>
              <a:t> and Hellman </a:t>
            </a:r>
            <a:r>
              <a:rPr lang="en-US" altLang="ar-SA" dirty="0">
                <a:solidFill>
                  <a:srgbClr val="000000"/>
                </a:solidFill>
                <a:latin typeface="Arial Narrow" pitchFamily="34" charset="0"/>
                <a:cs typeface="Times New Roman (Arabic)" charset="-78"/>
              </a:rPr>
              <a:t>(</a:t>
            </a:r>
            <a:r>
              <a:rPr lang="en-US" altLang="ar-SA" u="none" dirty="0">
                <a:solidFill>
                  <a:srgbClr val="000000"/>
                </a:solidFill>
                <a:latin typeface="Arial Narrow" pitchFamily="34" charset="0"/>
                <a:cs typeface="Times New Roman (Arabic)" charset="-78"/>
              </a:rPr>
              <a:t>Stanford University</a:t>
            </a:r>
            <a:r>
              <a:rPr lang="en-US" altLang="ar-SA" u="none" dirty="0" smtClean="0">
                <a:solidFill>
                  <a:srgbClr val="000000"/>
                </a:solidFill>
                <a:latin typeface="Arial Narrow" pitchFamily="34" charset="0"/>
                <a:cs typeface="Times New Roman (Arabic)" charset="-78"/>
              </a:rPr>
              <a:t>) </a:t>
            </a:r>
            <a:r>
              <a:rPr lang="en-US" altLang="ar-SA" u="none" dirty="0" smtClean="0">
                <a:solidFill>
                  <a:schemeClr val="tx2"/>
                </a:solidFill>
                <a:latin typeface="Arial Narrow" pitchFamily="34" charset="0"/>
                <a:cs typeface="Times New Roman (Arabic)" charset="-78"/>
              </a:rPr>
              <a:t>introduced the </a:t>
            </a:r>
            <a:r>
              <a:rPr lang="en-US" altLang="ar-SA" dirty="0" smtClean="0">
                <a:solidFill>
                  <a:schemeClr val="tx2"/>
                </a:solidFill>
                <a:latin typeface="Arial Narrow" pitchFamily="34" charset="0"/>
                <a:cs typeface="Times New Roman (Arabic)" charset="-78"/>
              </a:rPr>
              <a:t>Concept of the Public key Cryptography</a:t>
            </a:r>
            <a:r>
              <a:rPr lang="en-US" altLang="ar-SA" u="none" dirty="0" smtClean="0">
                <a:solidFill>
                  <a:schemeClr val="tx2"/>
                </a:solidFill>
                <a:latin typeface="Arial Narrow" pitchFamily="34" charset="0"/>
                <a:cs typeface="Times New Roman (Arabic)" charset="-78"/>
              </a:rPr>
              <a:t> in 1976</a:t>
            </a:r>
          </a:p>
          <a:p>
            <a:pPr marL="1181100" lvl="1" indent="-609600" defTabSz="762000"/>
            <a:r>
              <a:rPr lang="en-US" altLang="ar-SA" dirty="0" err="1" smtClean="0">
                <a:solidFill>
                  <a:schemeClr val="hlink"/>
                </a:solidFill>
                <a:latin typeface="Arial Narrow" pitchFamily="34" charset="0"/>
                <a:cs typeface="Times New Roman (Arabic)" charset="-78"/>
              </a:rPr>
              <a:t>Diffie</a:t>
            </a:r>
            <a:r>
              <a:rPr lang="en-US" altLang="ar-SA" dirty="0" smtClean="0">
                <a:solidFill>
                  <a:schemeClr val="hlink"/>
                </a:solidFill>
                <a:latin typeface="Arial Narrow" pitchFamily="34" charset="0"/>
                <a:cs typeface="Times New Roman (Arabic)" charset="-78"/>
              </a:rPr>
              <a:t> Hellman ‘s  Breakthrough in Cryptography:</a:t>
            </a:r>
          </a:p>
          <a:p>
            <a:pPr marL="1181100" lvl="1" indent="-609600" defTabSz="762000"/>
            <a:r>
              <a:rPr lang="en-US" altLang="ar-SA" sz="1800" u="none" dirty="0" smtClean="0">
                <a:solidFill>
                  <a:srgbClr val="C00000"/>
                </a:solidFill>
                <a:latin typeface="Arial Narrow" pitchFamily="34" charset="0"/>
                <a:cs typeface="Times New Roman (Arabic)" charset="-78"/>
              </a:rPr>
              <a:t>Secured  transmission is possible on unsecured channels without any secret agreement</a:t>
            </a:r>
            <a:r>
              <a:rPr lang="en-US" altLang="ar-SA" u="none" dirty="0" smtClean="0">
                <a:solidFill>
                  <a:schemeClr val="hlink"/>
                </a:solidFill>
                <a:latin typeface="Arial Narrow" pitchFamily="34" charset="0"/>
                <a:cs typeface="Times New Roman (Arabic)" charset="-78"/>
              </a:rPr>
              <a:t>!</a:t>
            </a:r>
          </a:p>
          <a:p>
            <a:pPr marL="1258888" lvl="1" indent="-1258888" defTabSz="762000">
              <a:spcBef>
                <a:spcPts val="600"/>
              </a:spcBef>
            </a:pPr>
            <a:r>
              <a:rPr lang="en-US" altLang="ar-SA" dirty="0" smtClean="0">
                <a:latin typeface="Arial Narrow" pitchFamily="34" charset="0"/>
                <a:cs typeface="Times New Roman (Arabic)" charset="-78"/>
              </a:rPr>
              <a:t>Unfortunately</a:t>
            </a:r>
            <a:r>
              <a:rPr lang="en-US" altLang="ar-SA" u="none" dirty="0" smtClean="0">
                <a:latin typeface="Arial Narrow" pitchFamily="34" charset="0"/>
                <a:cs typeface="Times New Roman (Arabic)" charset="-78"/>
              </a:rPr>
              <a:t>: No unbreakable (perfect) public-key system is so far known !!!!</a:t>
            </a:r>
          </a:p>
          <a:p>
            <a:pPr marL="1181100" lvl="1" indent="-1181100" defTabSz="762000"/>
            <a:r>
              <a:rPr lang="en-US" altLang="ar-SA" u="none" dirty="0" smtClean="0">
                <a:latin typeface="Arial Narrow" pitchFamily="34" charset="0"/>
                <a:cs typeface="Times New Roman (Arabic)" charset="-78"/>
              </a:rPr>
              <a:t>A possible future breakthrough  is to find a non-breakable public-key system? </a:t>
            </a:r>
            <a:endParaRPr lang="en-US" altLang="ar-SA" u="none" dirty="0">
              <a:latin typeface="Arial Narrow" pitchFamily="34" charset="0"/>
              <a:cs typeface="Times New Roman (Arabic)" charset="-78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81822" y="2398460"/>
            <a:ext cx="93345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762000">
              <a:spcBef>
                <a:spcPts val="600"/>
              </a:spcBef>
              <a:spcAft>
                <a:spcPts val="600"/>
              </a:spcAft>
            </a:pPr>
            <a:r>
              <a:rPr lang="en-US" altLang="ar-SA" dirty="0">
                <a:solidFill>
                  <a:srgbClr val="000000"/>
                </a:solidFill>
                <a:latin typeface="Arial Narrow" pitchFamily="34" charset="0"/>
                <a:cs typeface="Times New Roman (Arabic)" charset="-78"/>
              </a:rPr>
              <a:t>His second publication on secrecy systems one year later:</a:t>
            </a:r>
          </a:p>
          <a:p>
            <a:pPr lvl="0" defTabSz="762000">
              <a:spcAft>
                <a:spcPts val="600"/>
              </a:spcAft>
            </a:pPr>
            <a:r>
              <a:rPr lang="en-US" altLang="ar-SA" u="none" dirty="0">
                <a:solidFill>
                  <a:srgbClr val="000000"/>
                </a:solidFill>
                <a:latin typeface="Arial Narrow" pitchFamily="34" charset="0"/>
                <a:cs typeface="Times New Roman (Arabic)" charset="-78"/>
              </a:rPr>
              <a:t>2- Shannon  (AT&amp;T) 1949  'Communication Theory of Secrecy Systems‘</a:t>
            </a:r>
            <a:endParaRPr lang="en-US" altLang="ar-SA" sz="1600" u="none" dirty="0">
              <a:solidFill>
                <a:srgbClr val="000000"/>
              </a:solidFill>
              <a:latin typeface="Arial Narrow" pitchFamily="34" charset="0"/>
              <a:cs typeface="Times New Roman (Arabic)" charset="-78"/>
            </a:endParaRPr>
          </a:p>
          <a:p>
            <a:pPr marL="82550" lvl="1" defTabSz="762000"/>
            <a:r>
              <a:rPr lang="en-US" altLang="ar-SA" sz="1600" u="none" dirty="0">
                <a:solidFill>
                  <a:srgbClr val="000000"/>
                </a:solidFill>
                <a:latin typeface="Arial Narrow" pitchFamily="34" charset="0"/>
                <a:cs typeface="Times New Roman (Arabic)" charset="-78"/>
              </a:rPr>
              <a:t>However, Shannon </a:t>
            </a:r>
            <a:r>
              <a:rPr lang="en-US" altLang="ar-SA" sz="1600" dirty="0">
                <a:solidFill>
                  <a:srgbClr val="000000"/>
                </a:solidFill>
                <a:latin typeface="Arial Narrow" pitchFamily="34" charset="0"/>
                <a:cs typeface="Times New Roman (Arabic)" charset="-78"/>
              </a:rPr>
              <a:t>introduced no breakthrough </a:t>
            </a:r>
            <a:r>
              <a:rPr lang="en-US" altLang="ar-SA" sz="1600" u="none" dirty="0">
                <a:solidFill>
                  <a:srgbClr val="000000"/>
                </a:solidFill>
                <a:latin typeface="Arial Narrow" pitchFamily="34" charset="0"/>
                <a:cs typeface="Times New Roman (Arabic)" charset="-78"/>
              </a:rPr>
              <a:t>in cryptography but he introduced mathematical mean to deal with security systems and  proved that:  </a:t>
            </a:r>
            <a:r>
              <a:rPr lang="en-US" altLang="ar-SA" u="none" dirty="0" err="1">
                <a:solidFill>
                  <a:srgbClr val="000000"/>
                </a:solidFill>
                <a:latin typeface="Arial Narrow" pitchFamily="34" charset="0"/>
                <a:cs typeface="Times New Roman (Arabic)" charset="-78"/>
              </a:rPr>
              <a:t>Vernam</a:t>
            </a:r>
            <a:r>
              <a:rPr lang="en-US" altLang="ar-SA" u="none" dirty="0">
                <a:solidFill>
                  <a:srgbClr val="000000"/>
                </a:solidFill>
                <a:latin typeface="Arial Narrow" pitchFamily="34" charset="0"/>
                <a:cs typeface="Times New Roman (Arabic)" charset="-78"/>
              </a:rPr>
              <a:t> Cipher is perfect and is unbreakable</a:t>
            </a:r>
            <a:endParaRPr lang="en-US" altLang="ar-SA" u="none" dirty="0">
              <a:solidFill>
                <a:srgbClr val="000000"/>
              </a:solidFill>
              <a:latin typeface="Arial Narrow" pitchFamily="34" charset="0"/>
              <a:cs typeface="Times New Roman (Arabic)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444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02" name="Rectangle 2"/>
          <p:cNvSpPr>
            <a:spLocks noChangeArrowheads="1"/>
          </p:cNvSpPr>
          <p:nvPr/>
        </p:nvSpPr>
        <p:spPr bwMode="auto">
          <a:xfrm>
            <a:off x="1665288" y="457200"/>
            <a:ext cx="6985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>
              <a:defRPr/>
            </a:pPr>
            <a:r>
              <a:rPr lang="en-US" sz="36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Why Public-Key Cryptography ?</a:t>
            </a:r>
          </a:p>
        </p:txBody>
      </p:sp>
      <p:sp>
        <p:nvSpPr>
          <p:cNvPr id="8229" name="Rectangle 14"/>
          <p:cNvSpPr>
            <a:spLocks noChangeArrowheads="1"/>
          </p:cNvSpPr>
          <p:nvPr/>
        </p:nvSpPr>
        <p:spPr bwMode="auto">
          <a:xfrm>
            <a:off x="900113" y="1345721"/>
            <a:ext cx="860011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US" sz="2400" dirty="0">
                <a:solidFill>
                  <a:srgbClr val="1515F5"/>
                </a:solidFill>
              </a:rPr>
              <a:t>Question:</a:t>
            </a:r>
            <a:r>
              <a:rPr lang="en-US" sz="2400" u="none" dirty="0">
                <a:solidFill>
                  <a:srgbClr val="1515F5"/>
                </a:solidFill>
              </a:rPr>
              <a:t> </a:t>
            </a:r>
            <a:r>
              <a:rPr lang="en-US" sz="2400" u="none" dirty="0" smtClean="0">
                <a:solidFill>
                  <a:srgbClr val="1515F5"/>
                </a:solidFill>
              </a:rPr>
              <a:t> How </a:t>
            </a:r>
            <a:r>
              <a:rPr lang="en-US" sz="2400" u="none" dirty="0">
                <a:solidFill>
                  <a:srgbClr val="1515F5"/>
                </a:solidFill>
              </a:rPr>
              <a:t>many secret-keys needed to be exchanged</a:t>
            </a:r>
            <a:br>
              <a:rPr lang="en-US" sz="2400" u="none" dirty="0">
                <a:solidFill>
                  <a:srgbClr val="1515F5"/>
                </a:solidFill>
              </a:rPr>
            </a:br>
            <a:r>
              <a:rPr lang="en-US" sz="2400" u="none" dirty="0">
                <a:solidFill>
                  <a:srgbClr val="1515F5"/>
                </a:solidFill>
              </a:rPr>
              <a:t>                  </a:t>
            </a:r>
            <a:r>
              <a:rPr lang="en-US" sz="2400" u="none" dirty="0" smtClean="0">
                <a:solidFill>
                  <a:srgbClr val="1515F5"/>
                </a:solidFill>
              </a:rPr>
              <a:t> in </a:t>
            </a:r>
            <a:r>
              <a:rPr lang="en-US" sz="2400" u="none" dirty="0">
                <a:solidFill>
                  <a:srgbClr val="1515F5"/>
                </a:solidFill>
              </a:rPr>
              <a:t>order to set up a system of </a:t>
            </a:r>
            <a:r>
              <a:rPr lang="en-US" sz="2400" u="none" dirty="0">
                <a:solidFill>
                  <a:schemeClr val="hlink"/>
                </a:solidFill>
              </a:rPr>
              <a:t>n-</a:t>
            </a:r>
            <a:r>
              <a:rPr lang="en-US" sz="2400" u="none" dirty="0">
                <a:solidFill>
                  <a:srgbClr val="1515F5"/>
                </a:solidFill>
              </a:rPr>
              <a:t>users?</a:t>
            </a:r>
          </a:p>
        </p:txBody>
      </p:sp>
      <p:grpSp>
        <p:nvGrpSpPr>
          <p:cNvPr id="5" name="Gruppieren 4"/>
          <p:cNvGrpSpPr/>
          <p:nvPr/>
        </p:nvGrpSpPr>
        <p:grpSpPr>
          <a:xfrm>
            <a:off x="914400" y="2286000"/>
            <a:ext cx="3758058" cy="2993091"/>
            <a:chOff x="914400" y="2286000"/>
            <a:chExt cx="3758058" cy="2993091"/>
          </a:xfrm>
        </p:grpSpPr>
        <p:grpSp>
          <p:nvGrpSpPr>
            <p:cNvPr id="4" name="Gruppieren 3"/>
            <p:cNvGrpSpPr/>
            <p:nvPr/>
          </p:nvGrpSpPr>
          <p:grpSpPr>
            <a:xfrm>
              <a:off x="1570038" y="2286000"/>
              <a:ext cx="2546350" cy="2136775"/>
              <a:chOff x="1570038" y="2286000"/>
              <a:chExt cx="2546350" cy="2136775"/>
            </a:xfrm>
          </p:grpSpPr>
          <p:sp>
            <p:nvSpPr>
              <p:cNvPr id="8220" name="Oval 5"/>
              <p:cNvSpPr>
                <a:spLocks noChangeArrowheads="1"/>
              </p:cNvSpPr>
              <p:nvPr/>
            </p:nvSpPr>
            <p:spPr bwMode="auto">
              <a:xfrm>
                <a:off x="1570038" y="3429000"/>
                <a:ext cx="654050" cy="536575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algn="ctr" defTabSz="762000"/>
                <a:r>
                  <a:rPr lang="de-DE" u="none"/>
                  <a:t>2</a:t>
                </a:r>
                <a:endParaRPr lang="en-GB" u="none"/>
              </a:p>
            </p:txBody>
          </p:sp>
          <p:sp>
            <p:nvSpPr>
              <p:cNvPr id="8221" name="Oval 6"/>
              <p:cNvSpPr>
                <a:spLocks noChangeArrowheads="1"/>
              </p:cNvSpPr>
              <p:nvPr/>
            </p:nvSpPr>
            <p:spPr bwMode="auto">
              <a:xfrm>
                <a:off x="2560638" y="3886200"/>
                <a:ext cx="654050" cy="536575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algn="ctr" defTabSz="762000"/>
                <a:r>
                  <a:rPr lang="de-DE" u="none"/>
                  <a:t>3</a:t>
                </a:r>
                <a:endParaRPr lang="en-GB" u="none"/>
              </a:p>
            </p:txBody>
          </p:sp>
          <p:sp>
            <p:nvSpPr>
              <p:cNvPr id="8222" name="Oval 7"/>
              <p:cNvSpPr>
                <a:spLocks noChangeArrowheads="1"/>
              </p:cNvSpPr>
              <p:nvPr/>
            </p:nvSpPr>
            <p:spPr bwMode="auto">
              <a:xfrm>
                <a:off x="3214688" y="2511425"/>
                <a:ext cx="654050" cy="56515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algn="ctr" defTabSz="762000"/>
                <a:r>
                  <a:rPr lang="de-DE" u="none" dirty="0"/>
                  <a:t>4</a:t>
                </a:r>
                <a:endParaRPr lang="en-GB" u="none" dirty="0"/>
              </a:p>
            </p:txBody>
          </p:sp>
          <p:sp>
            <p:nvSpPr>
              <p:cNvPr id="8223" name="Line 8"/>
              <p:cNvSpPr>
                <a:spLocks noChangeShapeType="1"/>
              </p:cNvSpPr>
              <p:nvPr/>
            </p:nvSpPr>
            <p:spPr bwMode="auto">
              <a:xfrm>
                <a:off x="2179638" y="2590800"/>
                <a:ext cx="1035050" cy="18891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square" lIns="90000" tIns="46800" rIns="90000" bIns="4680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8224" name="Line 9"/>
              <p:cNvSpPr>
                <a:spLocks noChangeShapeType="1"/>
              </p:cNvSpPr>
              <p:nvPr/>
            </p:nvSpPr>
            <p:spPr bwMode="auto">
              <a:xfrm>
                <a:off x="1874838" y="2819400"/>
                <a:ext cx="0" cy="609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de-DE" dirty="0"/>
              </a:p>
            </p:txBody>
          </p:sp>
          <p:sp>
            <p:nvSpPr>
              <p:cNvPr id="8225" name="Line 10"/>
              <p:cNvSpPr>
                <a:spLocks noChangeShapeType="1"/>
              </p:cNvSpPr>
              <p:nvPr/>
            </p:nvSpPr>
            <p:spPr bwMode="auto">
              <a:xfrm>
                <a:off x="2103438" y="2743200"/>
                <a:ext cx="685800" cy="11430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8226" name="Line 11"/>
              <p:cNvSpPr>
                <a:spLocks noChangeShapeType="1"/>
              </p:cNvSpPr>
              <p:nvPr/>
            </p:nvSpPr>
            <p:spPr bwMode="auto">
              <a:xfrm flipH="1">
                <a:off x="2179638" y="2932113"/>
                <a:ext cx="1035050" cy="649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square" lIns="90000" tIns="46800" rIns="90000" bIns="4680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8227" name="Line 12"/>
              <p:cNvSpPr>
                <a:spLocks noChangeShapeType="1"/>
              </p:cNvSpPr>
              <p:nvPr/>
            </p:nvSpPr>
            <p:spPr bwMode="auto">
              <a:xfrm>
                <a:off x="2103438" y="3810000"/>
                <a:ext cx="457200" cy="3048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8228" name="Line 13"/>
              <p:cNvSpPr>
                <a:spLocks noChangeShapeType="1"/>
              </p:cNvSpPr>
              <p:nvPr/>
            </p:nvSpPr>
            <p:spPr bwMode="auto">
              <a:xfrm flipV="1">
                <a:off x="3017838" y="3048000"/>
                <a:ext cx="366712" cy="914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square" lIns="90000" tIns="46800" rIns="90000" bIns="4680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9" name="Line 9"/>
              <p:cNvSpPr>
                <a:spLocks noChangeShapeType="1"/>
              </p:cNvSpPr>
              <p:nvPr/>
            </p:nvSpPr>
            <p:spPr bwMode="auto">
              <a:xfrm flipH="1">
                <a:off x="2224088" y="3581400"/>
                <a:ext cx="1238250" cy="1285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square" lIns="90000" tIns="46800" rIns="90000" bIns="46800" anchor="ctr">
                <a:spAutoFit/>
              </a:bodyPr>
              <a:lstStyle/>
              <a:p>
                <a:endParaRPr lang="de-DE" dirty="0"/>
              </a:p>
            </p:txBody>
          </p:sp>
          <p:sp>
            <p:nvSpPr>
              <p:cNvPr id="40" name="Line 9"/>
              <p:cNvSpPr>
                <a:spLocks noChangeShapeType="1"/>
              </p:cNvSpPr>
              <p:nvPr/>
            </p:nvSpPr>
            <p:spPr bwMode="auto">
              <a:xfrm flipH="1">
                <a:off x="3200400" y="3886200"/>
                <a:ext cx="341312" cy="1905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square" lIns="90000" tIns="46800" rIns="90000" bIns="46800" anchor="ctr">
                <a:spAutoFit/>
              </a:bodyPr>
              <a:lstStyle/>
              <a:p>
                <a:endParaRPr lang="de-DE" dirty="0"/>
              </a:p>
            </p:txBody>
          </p:sp>
          <p:sp>
            <p:nvSpPr>
              <p:cNvPr id="41" name="Line 9"/>
              <p:cNvSpPr>
                <a:spLocks noChangeShapeType="1"/>
              </p:cNvSpPr>
              <p:nvPr/>
            </p:nvSpPr>
            <p:spPr bwMode="auto">
              <a:xfrm>
                <a:off x="2179638" y="2687638"/>
                <a:ext cx="1362075" cy="77946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square" lIns="90000" tIns="46800" rIns="90000" bIns="46800" anchor="ctr">
                <a:spAutoFit/>
              </a:bodyPr>
              <a:lstStyle/>
              <a:p>
                <a:endParaRPr lang="de-DE" dirty="0"/>
              </a:p>
            </p:txBody>
          </p:sp>
          <p:sp>
            <p:nvSpPr>
              <p:cNvPr id="42" name="Line 9"/>
              <p:cNvSpPr>
                <a:spLocks noChangeShapeType="1"/>
              </p:cNvSpPr>
              <p:nvPr/>
            </p:nvSpPr>
            <p:spPr bwMode="auto">
              <a:xfrm>
                <a:off x="3671888" y="3028950"/>
                <a:ext cx="117475" cy="4000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square" lIns="90000" tIns="46800" rIns="90000" bIns="46800" anchor="ctr">
                <a:spAutoFit/>
              </a:bodyPr>
              <a:lstStyle/>
              <a:p>
                <a:endParaRPr lang="de-DE" dirty="0"/>
              </a:p>
            </p:txBody>
          </p:sp>
          <p:sp>
            <p:nvSpPr>
              <p:cNvPr id="38" name="Oval 7"/>
              <p:cNvSpPr>
                <a:spLocks noChangeArrowheads="1"/>
              </p:cNvSpPr>
              <p:nvPr/>
            </p:nvSpPr>
            <p:spPr bwMode="auto">
              <a:xfrm>
                <a:off x="3462338" y="3381375"/>
                <a:ext cx="654050" cy="56515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algn="ctr" defTabSz="762000"/>
                <a:r>
                  <a:rPr lang="de-DE" u="none" dirty="0"/>
                  <a:t>5</a:t>
                </a:r>
                <a:endParaRPr lang="en-GB" u="none" dirty="0"/>
              </a:p>
            </p:txBody>
          </p:sp>
          <p:sp>
            <p:nvSpPr>
              <p:cNvPr id="8219" name="Oval 4"/>
              <p:cNvSpPr>
                <a:spLocks noChangeArrowheads="1"/>
              </p:cNvSpPr>
              <p:nvPr/>
            </p:nvSpPr>
            <p:spPr bwMode="auto">
              <a:xfrm>
                <a:off x="1570038" y="2286000"/>
                <a:ext cx="654050" cy="536575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algn="ctr" defTabSz="762000"/>
                <a:r>
                  <a:rPr lang="de-DE" u="none" dirty="0"/>
                  <a:t>1</a:t>
                </a:r>
                <a:endParaRPr lang="en-GB" u="none" dirty="0"/>
              </a:p>
            </p:txBody>
          </p:sp>
        </p:grpSp>
        <p:sp>
          <p:nvSpPr>
            <p:cNvPr id="1382415" name="Text Box 15"/>
            <p:cNvSpPr txBox="1">
              <a:spLocks noChangeArrowheads="1"/>
            </p:cNvSpPr>
            <p:nvPr/>
          </p:nvSpPr>
          <p:spPr bwMode="auto">
            <a:xfrm>
              <a:off x="914400" y="4876800"/>
              <a:ext cx="3758058" cy="402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defTabSz="762000"/>
              <a:r>
                <a:rPr lang="de-DE" u="none" dirty="0"/>
                <a:t>10 </a:t>
              </a:r>
              <a:r>
                <a:rPr lang="de-DE" u="none" dirty="0" err="1"/>
                <a:t>key-exchanges</a:t>
              </a:r>
              <a:r>
                <a:rPr lang="de-DE" u="none" dirty="0"/>
                <a:t> </a:t>
              </a:r>
              <a:r>
                <a:rPr lang="de-DE" u="none" dirty="0" err="1"/>
                <a:t>for</a:t>
              </a:r>
              <a:r>
                <a:rPr lang="de-DE" u="none" dirty="0"/>
                <a:t> 5 </a:t>
              </a:r>
              <a:r>
                <a:rPr lang="de-DE" u="none" dirty="0" err="1"/>
                <a:t>users</a:t>
              </a:r>
              <a:endParaRPr lang="en-GB" u="none" dirty="0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684839" y="2356148"/>
            <a:ext cx="3325813" cy="3043238"/>
            <a:chOff x="3581" y="1582"/>
            <a:chExt cx="2095" cy="1917"/>
          </a:xfrm>
        </p:grpSpPr>
        <p:sp>
          <p:nvSpPr>
            <p:cNvPr id="8199" name="Oval 17"/>
            <p:cNvSpPr>
              <a:spLocks noChangeArrowheads="1"/>
            </p:cNvSpPr>
            <p:nvPr/>
          </p:nvSpPr>
          <p:spPr bwMode="auto">
            <a:xfrm>
              <a:off x="3581" y="1582"/>
              <a:ext cx="412" cy="33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algn="ctr" defTabSz="762000"/>
              <a:r>
                <a:rPr lang="de-DE" u="none"/>
                <a:t>1</a:t>
              </a:r>
              <a:endParaRPr lang="en-GB" u="none"/>
            </a:p>
          </p:txBody>
        </p:sp>
        <p:sp>
          <p:nvSpPr>
            <p:cNvPr id="8200" name="Oval 18"/>
            <p:cNvSpPr>
              <a:spLocks noChangeArrowheads="1"/>
            </p:cNvSpPr>
            <p:nvPr/>
          </p:nvSpPr>
          <p:spPr bwMode="auto">
            <a:xfrm>
              <a:off x="3773" y="2206"/>
              <a:ext cx="412" cy="33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algn="ctr" defTabSz="762000"/>
              <a:r>
                <a:rPr lang="de-DE" u="none"/>
                <a:t>2</a:t>
              </a:r>
              <a:endParaRPr lang="en-GB" u="none"/>
            </a:p>
          </p:txBody>
        </p:sp>
        <p:sp>
          <p:nvSpPr>
            <p:cNvPr id="8201" name="Oval 19"/>
            <p:cNvSpPr>
              <a:spLocks noChangeArrowheads="1"/>
            </p:cNvSpPr>
            <p:nvPr/>
          </p:nvSpPr>
          <p:spPr bwMode="auto">
            <a:xfrm>
              <a:off x="4397" y="2494"/>
              <a:ext cx="412" cy="33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algn="ctr" defTabSz="762000"/>
              <a:r>
                <a:rPr lang="de-DE" u="none"/>
                <a:t>3</a:t>
              </a:r>
              <a:endParaRPr lang="en-GB" u="none"/>
            </a:p>
          </p:txBody>
        </p:sp>
        <p:sp>
          <p:nvSpPr>
            <p:cNvPr id="8202" name="Oval 20"/>
            <p:cNvSpPr>
              <a:spLocks noChangeArrowheads="1"/>
            </p:cNvSpPr>
            <p:nvPr/>
          </p:nvSpPr>
          <p:spPr bwMode="auto">
            <a:xfrm>
              <a:off x="5213" y="1678"/>
              <a:ext cx="412" cy="33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algn="ctr" defTabSz="762000"/>
              <a:r>
                <a:rPr lang="de-DE" u="none"/>
                <a:t>n</a:t>
              </a:r>
              <a:endParaRPr lang="en-GB" u="none"/>
            </a:p>
          </p:txBody>
        </p:sp>
        <p:sp>
          <p:nvSpPr>
            <p:cNvPr id="8203" name="Line 21"/>
            <p:cNvSpPr>
              <a:spLocks noChangeShapeType="1"/>
            </p:cNvSpPr>
            <p:nvPr/>
          </p:nvSpPr>
          <p:spPr bwMode="auto">
            <a:xfrm>
              <a:off x="3849" y="1920"/>
              <a:ext cx="96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8204" name="Line 22"/>
            <p:cNvSpPr>
              <a:spLocks noChangeShapeType="1"/>
            </p:cNvSpPr>
            <p:nvPr/>
          </p:nvSpPr>
          <p:spPr bwMode="auto">
            <a:xfrm>
              <a:off x="3993" y="1776"/>
              <a:ext cx="120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8205" name="Line 23"/>
            <p:cNvSpPr>
              <a:spLocks noChangeShapeType="1"/>
            </p:cNvSpPr>
            <p:nvPr/>
          </p:nvSpPr>
          <p:spPr bwMode="auto">
            <a:xfrm flipH="1">
              <a:off x="4137" y="1920"/>
              <a:ext cx="110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8206" name="Line 24"/>
            <p:cNvSpPr>
              <a:spLocks noChangeShapeType="1"/>
            </p:cNvSpPr>
            <p:nvPr/>
          </p:nvSpPr>
          <p:spPr bwMode="auto">
            <a:xfrm>
              <a:off x="3945" y="1872"/>
              <a:ext cx="624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8207" name="Line 25"/>
            <p:cNvSpPr>
              <a:spLocks noChangeShapeType="1"/>
            </p:cNvSpPr>
            <p:nvPr/>
          </p:nvSpPr>
          <p:spPr bwMode="auto">
            <a:xfrm>
              <a:off x="4089" y="2520"/>
              <a:ext cx="336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8208" name="Text Box 26"/>
            <p:cNvSpPr txBox="1">
              <a:spLocks noChangeArrowheads="1"/>
            </p:cNvSpPr>
            <p:nvPr/>
          </p:nvSpPr>
          <p:spPr bwMode="auto">
            <a:xfrm>
              <a:off x="4896" y="2201"/>
              <a:ext cx="1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defTabSz="762000"/>
              <a:r>
                <a:rPr lang="de-DE" sz="2800" u="none"/>
                <a:t>.</a:t>
              </a:r>
              <a:endParaRPr lang="en-GB" sz="2800" u="none"/>
            </a:p>
          </p:txBody>
        </p:sp>
        <p:sp>
          <p:nvSpPr>
            <p:cNvPr id="8209" name="Text Box 27"/>
            <p:cNvSpPr txBox="1">
              <a:spLocks noChangeArrowheads="1"/>
            </p:cNvSpPr>
            <p:nvPr/>
          </p:nvSpPr>
          <p:spPr bwMode="auto">
            <a:xfrm>
              <a:off x="5097" y="2016"/>
              <a:ext cx="1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defTabSz="762000"/>
              <a:r>
                <a:rPr lang="de-DE" sz="2800" u="none"/>
                <a:t>.</a:t>
              </a:r>
              <a:endParaRPr lang="en-GB" sz="2800" u="none"/>
            </a:p>
          </p:txBody>
        </p:sp>
        <p:sp>
          <p:nvSpPr>
            <p:cNvPr id="8210" name="Text Box 28"/>
            <p:cNvSpPr txBox="1">
              <a:spLocks noChangeArrowheads="1"/>
            </p:cNvSpPr>
            <p:nvPr/>
          </p:nvSpPr>
          <p:spPr bwMode="auto">
            <a:xfrm>
              <a:off x="5001" y="2121"/>
              <a:ext cx="1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defTabSz="762000"/>
              <a:r>
                <a:rPr lang="de-DE" sz="2800" u="none"/>
                <a:t>.</a:t>
              </a:r>
              <a:endParaRPr lang="en-GB" sz="2800" u="none"/>
            </a:p>
          </p:txBody>
        </p:sp>
        <p:sp>
          <p:nvSpPr>
            <p:cNvPr id="8211" name="Line 29"/>
            <p:cNvSpPr>
              <a:spLocks noChangeShapeType="1"/>
            </p:cNvSpPr>
            <p:nvPr/>
          </p:nvSpPr>
          <p:spPr bwMode="auto">
            <a:xfrm flipH="1">
              <a:off x="4809" y="1968"/>
              <a:ext cx="48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8212" name="Line 30"/>
            <p:cNvSpPr>
              <a:spLocks noChangeShapeType="1"/>
            </p:cNvSpPr>
            <p:nvPr/>
          </p:nvSpPr>
          <p:spPr bwMode="auto">
            <a:xfrm>
              <a:off x="3969" y="1836"/>
              <a:ext cx="28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8213" name="Line 31"/>
            <p:cNvSpPr>
              <a:spLocks noChangeShapeType="1"/>
            </p:cNvSpPr>
            <p:nvPr/>
          </p:nvSpPr>
          <p:spPr bwMode="auto">
            <a:xfrm>
              <a:off x="4185" y="240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8214" name="Line 32"/>
            <p:cNvSpPr>
              <a:spLocks noChangeShapeType="1"/>
            </p:cNvSpPr>
            <p:nvPr/>
          </p:nvSpPr>
          <p:spPr bwMode="auto">
            <a:xfrm flipV="1">
              <a:off x="4665" y="2304"/>
              <a:ext cx="4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8215" name="Text Box 33"/>
            <p:cNvSpPr txBox="1">
              <a:spLocks noChangeArrowheads="1"/>
            </p:cNvSpPr>
            <p:nvPr/>
          </p:nvSpPr>
          <p:spPr bwMode="auto">
            <a:xfrm>
              <a:off x="3609" y="3023"/>
              <a:ext cx="2067" cy="2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defTabSz="762000"/>
              <a:r>
                <a:rPr lang="de-DE" u="none" dirty="0"/>
                <a:t>n (n-1)     </a:t>
              </a:r>
              <a:r>
                <a:rPr lang="de-DE" u="none" dirty="0" err="1"/>
                <a:t>keys</a:t>
              </a:r>
              <a:r>
                <a:rPr lang="de-DE" u="none" dirty="0"/>
                <a:t> </a:t>
              </a:r>
              <a:r>
                <a:rPr lang="de-DE" u="none" dirty="0" err="1"/>
                <a:t>for</a:t>
              </a:r>
              <a:r>
                <a:rPr lang="de-DE" u="none" dirty="0"/>
                <a:t> </a:t>
              </a:r>
              <a:r>
                <a:rPr lang="de-DE" u="none" dirty="0">
                  <a:solidFill>
                    <a:schemeClr val="hlink"/>
                  </a:solidFill>
                </a:rPr>
                <a:t>n</a:t>
              </a:r>
              <a:r>
                <a:rPr lang="de-DE" u="none" dirty="0"/>
                <a:t> </a:t>
              </a:r>
              <a:r>
                <a:rPr lang="de-DE" u="none" dirty="0" err="1"/>
                <a:t>users</a:t>
              </a:r>
              <a:endParaRPr lang="en-GB" u="none" dirty="0"/>
            </a:p>
          </p:txBody>
        </p:sp>
        <p:sp>
          <p:nvSpPr>
            <p:cNvPr id="8216" name="Text Box 34"/>
            <p:cNvSpPr txBox="1">
              <a:spLocks noChangeArrowheads="1"/>
            </p:cNvSpPr>
            <p:nvPr/>
          </p:nvSpPr>
          <p:spPr bwMode="auto">
            <a:xfrm>
              <a:off x="3790" y="3249"/>
              <a:ext cx="20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defTabSz="762000"/>
              <a:r>
                <a:rPr lang="de-DE" u="none"/>
                <a:t>2</a:t>
              </a:r>
              <a:endParaRPr lang="en-GB" u="none"/>
            </a:p>
          </p:txBody>
        </p:sp>
        <p:sp>
          <p:nvSpPr>
            <p:cNvPr id="8217" name="Line 35"/>
            <p:cNvSpPr>
              <a:spLocks noChangeShapeType="1"/>
            </p:cNvSpPr>
            <p:nvPr/>
          </p:nvSpPr>
          <p:spPr bwMode="auto">
            <a:xfrm>
              <a:off x="3657" y="3267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8218" name="Rectangle 36"/>
            <p:cNvSpPr>
              <a:spLocks noChangeArrowheads="1"/>
            </p:cNvSpPr>
            <p:nvPr/>
          </p:nvSpPr>
          <p:spPr bwMode="auto">
            <a:xfrm>
              <a:off x="3609" y="2995"/>
              <a:ext cx="576" cy="46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0000" tIns="46800" rIns="90000" bIns="46800" anchor="ctr">
              <a:spAutoFit/>
            </a:bodyPr>
            <a:lstStyle/>
            <a:p>
              <a:endParaRPr lang="de-DE"/>
            </a:p>
          </p:txBody>
        </p:sp>
      </p:grpSp>
      <p:sp>
        <p:nvSpPr>
          <p:cNvPr id="1382437" name="Text Box 37"/>
          <p:cNvSpPr txBox="1">
            <a:spLocks noChangeArrowheads="1"/>
          </p:cNvSpPr>
          <p:nvPr/>
        </p:nvSpPr>
        <p:spPr bwMode="auto">
          <a:xfrm>
            <a:off x="918414" y="5572619"/>
            <a:ext cx="8991862" cy="402291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u="none" dirty="0">
                <a:solidFill>
                  <a:schemeClr val="hlink"/>
                </a:solidFill>
              </a:rPr>
              <a:t>For 10 000 users, we need  </a:t>
            </a:r>
            <a:r>
              <a:rPr lang="en-US" dirty="0">
                <a:solidFill>
                  <a:schemeClr val="hlink"/>
                </a:solidFill>
              </a:rPr>
              <a:t>50 million</a:t>
            </a:r>
            <a:r>
              <a:rPr lang="en-US" u="none" dirty="0">
                <a:solidFill>
                  <a:schemeClr val="hlink"/>
                </a:solidFill>
              </a:rPr>
              <a:t> key- exchanges. This is very hard !</a:t>
            </a:r>
          </a:p>
        </p:txBody>
      </p:sp>
      <p:sp>
        <p:nvSpPr>
          <p:cNvPr id="43" name="Text Box 37"/>
          <p:cNvSpPr txBox="1">
            <a:spLocks noChangeArrowheads="1"/>
          </p:cNvSpPr>
          <p:nvPr/>
        </p:nvSpPr>
        <p:spPr bwMode="auto">
          <a:xfrm>
            <a:off x="930246" y="6165752"/>
            <a:ext cx="8190360" cy="463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2400" dirty="0">
                <a:solidFill>
                  <a:schemeClr val="hlink"/>
                </a:solidFill>
              </a:rPr>
              <a:t>Public-key systems makes this exchange unnecessary</a:t>
            </a:r>
          </a:p>
        </p:txBody>
      </p:sp>
    </p:spTree>
    <p:extLst>
      <p:ext uri="{BB962C8B-B14F-4D97-AF65-F5344CB8AC3E}">
        <p14:creationId xmlns:p14="http://schemas.microsoft.com/office/powerpoint/2010/main" val="322277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9" grpId="0"/>
      <p:bldP spid="1382437" grpId="0" animBg="1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798888" y="620713"/>
            <a:ext cx="331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400" b="0" u="none"/>
              <a:t>  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468813" y="2252663"/>
            <a:ext cx="919162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546600" y="2271713"/>
            <a:ext cx="8270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1600" u="none">
                <a:solidFill>
                  <a:srgbClr val="000000"/>
                </a:solidFill>
                <a:latin typeface="Arial Narrow" pitchFamily="34" charset="0"/>
              </a:rPr>
              <a:t>Y = E (Z,X)</a:t>
            </a:r>
            <a:endParaRPr lang="en-US" sz="1600" u="none">
              <a:latin typeface="Arial Narrow" pitchFamily="34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689475" y="2640013"/>
            <a:ext cx="5207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651375" y="2657475"/>
            <a:ext cx="6556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1600" u="none">
                <a:solidFill>
                  <a:srgbClr val="000000"/>
                </a:solidFill>
                <a:latin typeface="Arial Narrow" pitchFamily="34" charset="0"/>
              </a:rPr>
              <a:t>Channel</a:t>
            </a:r>
            <a:endParaRPr lang="en-US" sz="1600" u="none">
              <a:latin typeface="Arial Narrow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543800" y="2568575"/>
            <a:ext cx="8001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7645400" y="2644775"/>
            <a:ext cx="7000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1600" u="none">
                <a:solidFill>
                  <a:srgbClr val="000000"/>
                </a:solidFill>
                <a:latin typeface="Arial Narrow" pitchFamily="34" charset="0"/>
              </a:rPr>
              <a:t>Message</a:t>
            </a:r>
            <a:endParaRPr lang="en-US" sz="1600" u="none">
              <a:latin typeface="Arial Narrow" pitchFamily="34" charset="0"/>
            </a:endParaRPr>
          </a:p>
        </p:txBody>
      </p:sp>
      <p:sp>
        <p:nvSpPr>
          <p:cNvPr id="7178" name="Freeform 10"/>
          <p:cNvSpPr>
            <a:spLocks/>
          </p:cNvSpPr>
          <p:nvPr/>
        </p:nvSpPr>
        <p:spPr bwMode="auto">
          <a:xfrm>
            <a:off x="5861050" y="2543175"/>
            <a:ext cx="146050" cy="58738"/>
          </a:xfrm>
          <a:custGeom>
            <a:avLst/>
            <a:gdLst>
              <a:gd name="T0" fmla="*/ 224294725 w 92"/>
              <a:gd name="T1" fmla="*/ 0 h 37"/>
              <a:gd name="T2" fmla="*/ 0 w 92"/>
              <a:gd name="T3" fmla="*/ 0 h 37"/>
              <a:gd name="T4" fmla="*/ 0 w 92"/>
              <a:gd name="T5" fmla="*/ 10080710 h 37"/>
              <a:gd name="T6" fmla="*/ 231854397 w 92"/>
              <a:gd name="T7" fmla="*/ 10080710 h 37"/>
              <a:gd name="T8" fmla="*/ 209173792 w 92"/>
              <a:gd name="T9" fmla="*/ 17642037 h 37"/>
              <a:gd name="T10" fmla="*/ 0 w 92"/>
              <a:gd name="T11" fmla="*/ 17642037 h 37"/>
              <a:gd name="T12" fmla="*/ 0 w 92"/>
              <a:gd name="T13" fmla="*/ 27722749 h 37"/>
              <a:gd name="T14" fmla="*/ 186491550 w 92"/>
              <a:gd name="T15" fmla="*/ 27722749 h 37"/>
              <a:gd name="T16" fmla="*/ 163810945 w 92"/>
              <a:gd name="T17" fmla="*/ 37803456 h 37"/>
              <a:gd name="T18" fmla="*/ 0 w 92"/>
              <a:gd name="T19" fmla="*/ 37803456 h 37"/>
              <a:gd name="T20" fmla="*/ 0 w 92"/>
              <a:gd name="T21" fmla="*/ 45363192 h 37"/>
              <a:gd name="T22" fmla="*/ 141128753 w 92"/>
              <a:gd name="T23" fmla="*/ 45363192 h 37"/>
              <a:gd name="T24" fmla="*/ 118446560 w 92"/>
              <a:gd name="T25" fmla="*/ 52924528 h 37"/>
              <a:gd name="T26" fmla="*/ 0 w 92"/>
              <a:gd name="T27" fmla="*/ 52924528 h 37"/>
              <a:gd name="T28" fmla="*/ 0 w 92"/>
              <a:gd name="T29" fmla="*/ 63005235 h 37"/>
              <a:gd name="T30" fmla="*/ 95765931 w 92"/>
              <a:gd name="T31" fmla="*/ 63005235 h 37"/>
              <a:gd name="T32" fmla="*/ 73083738 w 92"/>
              <a:gd name="T33" fmla="*/ 73085942 h 37"/>
              <a:gd name="T34" fmla="*/ 0 w 92"/>
              <a:gd name="T35" fmla="*/ 73085942 h 37"/>
              <a:gd name="T36" fmla="*/ 0 w 92"/>
              <a:gd name="T37" fmla="*/ 83166648 h 37"/>
              <a:gd name="T38" fmla="*/ 47883759 w 92"/>
              <a:gd name="T39" fmla="*/ 83166648 h 37"/>
              <a:gd name="T40" fmla="*/ 25201560 w 92"/>
              <a:gd name="T41" fmla="*/ 93247355 h 37"/>
              <a:gd name="T42" fmla="*/ 0 w 92"/>
              <a:gd name="T43" fmla="*/ 93247355 h 3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2"/>
              <a:gd name="T67" fmla="*/ 0 h 37"/>
              <a:gd name="T68" fmla="*/ 92 w 92"/>
              <a:gd name="T69" fmla="*/ 37 h 3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2" h="37">
                <a:moveTo>
                  <a:pt x="89" y="0"/>
                </a:moveTo>
                <a:lnTo>
                  <a:pt x="0" y="0"/>
                </a:lnTo>
                <a:lnTo>
                  <a:pt x="0" y="4"/>
                </a:lnTo>
                <a:lnTo>
                  <a:pt x="92" y="4"/>
                </a:lnTo>
                <a:lnTo>
                  <a:pt x="83" y="7"/>
                </a:lnTo>
                <a:lnTo>
                  <a:pt x="0" y="7"/>
                </a:lnTo>
                <a:lnTo>
                  <a:pt x="0" y="11"/>
                </a:lnTo>
                <a:lnTo>
                  <a:pt x="74" y="11"/>
                </a:lnTo>
                <a:lnTo>
                  <a:pt x="65" y="15"/>
                </a:lnTo>
                <a:lnTo>
                  <a:pt x="0" y="15"/>
                </a:lnTo>
                <a:lnTo>
                  <a:pt x="0" y="18"/>
                </a:lnTo>
                <a:lnTo>
                  <a:pt x="56" y="18"/>
                </a:lnTo>
                <a:lnTo>
                  <a:pt x="47" y="21"/>
                </a:lnTo>
                <a:lnTo>
                  <a:pt x="0" y="21"/>
                </a:lnTo>
                <a:lnTo>
                  <a:pt x="0" y="25"/>
                </a:lnTo>
                <a:lnTo>
                  <a:pt x="38" y="25"/>
                </a:lnTo>
                <a:lnTo>
                  <a:pt x="29" y="29"/>
                </a:lnTo>
                <a:lnTo>
                  <a:pt x="0" y="29"/>
                </a:lnTo>
                <a:lnTo>
                  <a:pt x="0" y="33"/>
                </a:lnTo>
                <a:lnTo>
                  <a:pt x="19" y="33"/>
                </a:lnTo>
                <a:lnTo>
                  <a:pt x="10" y="37"/>
                </a:lnTo>
                <a:lnTo>
                  <a:pt x="0" y="37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79" name="Freeform 11"/>
          <p:cNvSpPr>
            <a:spLocks/>
          </p:cNvSpPr>
          <p:nvPr/>
        </p:nvSpPr>
        <p:spPr bwMode="auto">
          <a:xfrm>
            <a:off x="5861050" y="2486025"/>
            <a:ext cx="152400" cy="120650"/>
          </a:xfrm>
          <a:custGeom>
            <a:avLst/>
            <a:gdLst>
              <a:gd name="T0" fmla="*/ 0 w 96"/>
              <a:gd name="T1" fmla="*/ 191531848 h 76"/>
              <a:gd name="T2" fmla="*/ 0 w 96"/>
              <a:gd name="T3" fmla="*/ 0 h 76"/>
              <a:gd name="T4" fmla="*/ 241935022 w 96"/>
              <a:gd name="T5" fmla="*/ 95765924 h 76"/>
              <a:gd name="T6" fmla="*/ 0 w 96"/>
              <a:gd name="T7" fmla="*/ 191531848 h 76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76"/>
              <a:gd name="T14" fmla="*/ 96 w 96"/>
              <a:gd name="T15" fmla="*/ 76 h 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76">
                <a:moveTo>
                  <a:pt x="0" y="76"/>
                </a:moveTo>
                <a:lnTo>
                  <a:pt x="0" y="0"/>
                </a:lnTo>
                <a:lnTo>
                  <a:pt x="96" y="38"/>
                </a:lnTo>
                <a:lnTo>
                  <a:pt x="0" y="76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0" name="Freeform 12"/>
          <p:cNvSpPr>
            <a:spLocks/>
          </p:cNvSpPr>
          <p:nvPr/>
        </p:nvSpPr>
        <p:spPr bwMode="auto">
          <a:xfrm>
            <a:off x="5861050" y="2536825"/>
            <a:ext cx="141288" cy="6350"/>
          </a:xfrm>
          <a:custGeom>
            <a:avLst/>
            <a:gdLst>
              <a:gd name="T0" fmla="*/ 0 w 89"/>
              <a:gd name="T1" fmla="*/ 0 h 4"/>
              <a:gd name="T2" fmla="*/ 201613194 w 89"/>
              <a:gd name="T3" fmla="*/ 0 h 4"/>
              <a:gd name="T4" fmla="*/ 224295516 w 89"/>
              <a:gd name="T5" fmla="*/ 10080623 h 4"/>
              <a:gd name="T6" fmla="*/ 0 60000 65536"/>
              <a:gd name="T7" fmla="*/ 0 60000 65536"/>
              <a:gd name="T8" fmla="*/ 0 60000 65536"/>
              <a:gd name="T9" fmla="*/ 0 w 89"/>
              <a:gd name="T10" fmla="*/ 0 h 4"/>
              <a:gd name="T11" fmla="*/ 89 w 89"/>
              <a:gd name="T12" fmla="*/ 4 h 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9" h="4">
                <a:moveTo>
                  <a:pt x="0" y="0"/>
                </a:moveTo>
                <a:lnTo>
                  <a:pt x="80" y="0"/>
                </a:lnTo>
                <a:lnTo>
                  <a:pt x="89" y="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1" name="Freeform 13"/>
          <p:cNvSpPr>
            <a:spLocks/>
          </p:cNvSpPr>
          <p:nvPr/>
        </p:nvSpPr>
        <p:spPr bwMode="auto">
          <a:xfrm>
            <a:off x="5861050" y="2532063"/>
            <a:ext cx="112713" cy="4762"/>
          </a:xfrm>
          <a:custGeom>
            <a:avLst/>
            <a:gdLst>
              <a:gd name="T0" fmla="*/ 178932654 w 71"/>
              <a:gd name="T1" fmla="*/ 0 h 3"/>
              <a:gd name="T2" fmla="*/ 0 w 71"/>
              <a:gd name="T3" fmla="*/ 0 h 3"/>
              <a:gd name="T4" fmla="*/ 0 w 71"/>
              <a:gd name="T5" fmla="*/ 7558882 h 3"/>
              <a:gd name="T6" fmla="*/ 0 60000 65536"/>
              <a:gd name="T7" fmla="*/ 0 60000 65536"/>
              <a:gd name="T8" fmla="*/ 0 60000 65536"/>
              <a:gd name="T9" fmla="*/ 0 w 71"/>
              <a:gd name="T10" fmla="*/ 0 h 3"/>
              <a:gd name="T11" fmla="*/ 71 w 71"/>
              <a:gd name="T12" fmla="*/ 3 h 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" h="3">
                <a:moveTo>
                  <a:pt x="71" y="0"/>
                </a:move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2" name="Freeform 14"/>
          <p:cNvSpPr>
            <a:spLocks/>
          </p:cNvSpPr>
          <p:nvPr/>
        </p:nvSpPr>
        <p:spPr bwMode="auto">
          <a:xfrm>
            <a:off x="5861050" y="2525713"/>
            <a:ext cx="112713" cy="6350"/>
          </a:xfrm>
          <a:custGeom>
            <a:avLst/>
            <a:gdLst>
              <a:gd name="T0" fmla="*/ 0 w 71"/>
              <a:gd name="T1" fmla="*/ 0 h 4"/>
              <a:gd name="T2" fmla="*/ 156250363 w 71"/>
              <a:gd name="T3" fmla="*/ 0 h 4"/>
              <a:gd name="T4" fmla="*/ 178932654 w 71"/>
              <a:gd name="T5" fmla="*/ 10080623 h 4"/>
              <a:gd name="T6" fmla="*/ 0 60000 65536"/>
              <a:gd name="T7" fmla="*/ 0 60000 65536"/>
              <a:gd name="T8" fmla="*/ 0 60000 65536"/>
              <a:gd name="T9" fmla="*/ 0 w 71"/>
              <a:gd name="T10" fmla="*/ 0 h 4"/>
              <a:gd name="T11" fmla="*/ 71 w 71"/>
              <a:gd name="T12" fmla="*/ 4 h 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" h="4">
                <a:moveTo>
                  <a:pt x="0" y="0"/>
                </a:moveTo>
                <a:lnTo>
                  <a:pt x="62" y="0"/>
                </a:lnTo>
                <a:lnTo>
                  <a:pt x="71" y="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3" name="Freeform 15"/>
          <p:cNvSpPr>
            <a:spLocks/>
          </p:cNvSpPr>
          <p:nvPr/>
        </p:nvSpPr>
        <p:spPr bwMode="auto">
          <a:xfrm>
            <a:off x="5861050" y="2520950"/>
            <a:ext cx="84138" cy="4763"/>
          </a:xfrm>
          <a:custGeom>
            <a:avLst/>
            <a:gdLst>
              <a:gd name="T0" fmla="*/ 133569880 w 53"/>
              <a:gd name="T1" fmla="*/ 0 h 3"/>
              <a:gd name="T2" fmla="*/ 0 w 53"/>
              <a:gd name="T3" fmla="*/ 0 h 3"/>
              <a:gd name="T4" fmla="*/ 0 w 53"/>
              <a:gd name="T5" fmla="*/ 7562057 h 3"/>
              <a:gd name="T6" fmla="*/ 0 60000 65536"/>
              <a:gd name="T7" fmla="*/ 0 60000 65536"/>
              <a:gd name="T8" fmla="*/ 0 60000 65536"/>
              <a:gd name="T9" fmla="*/ 0 w 53"/>
              <a:gd name="T10" fmla="*/ 0 h 3"/>
              <a:gd name="T11" fmla="*/ 53 w 53"/>
              <a:gd name="T12" fmla="*/ 3 h 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" h="3">
                <a:moveTo>
                  <a:pt x="53" y="0"/>
                </a:move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4" name="Freeform 16"/>
          <p:cNvSpPr>
            <a:spLocks/>
          </p:cNvSpPr>
          <p:nvPr/>
        </p:nvSpPr>
        <p:spPr bwMode="auto">
          <a:xfrm>
            <a:off x="5861050" y="2514600"/>
            <a:ext cx="84138" cy="6350"/>
          </a:xfrm>
          <a:custGeom>
            <a:avLst/>
            <a:gdLst>
              <a:gd name="T0" fmla="*/ 0 w 53"/>
              <a:gd name="T1" fmla="*/ 0 h 4"/>
              <a:gd name="T2" fmla="*/ 110887552 w 53"/>
              <a:gd name="T3" fmla="*/ 0 h 4"/>
              <a:gd name="T4" fmla="*/ 133569880 w 53"/>
              <a:gd name="T5" fmla="*/ 10080623 h 4"/>
              <a:gd name="T6" fmla="*/ 0 60000 65536"/>
              <a:gd name="T7" fmla="*/ 0 60000 65536"/>
              <a:gd name="T8" fmla="*/ 0 60000 65536"/>
              <a:gd name="T9" fmla="*/ 0 w 53"/>
              <a:gd name="T10" fmla="*/ 0 h 4"/>
              <a:gd name="T11" fmla="*/ 53 w 53"/>
              <a:gd name="T12" fmla="*/ 4 h 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" h="4">
                <a:moveTo>
                  <a:pt x="0" y="0"/>
                </a:moveTo>
                <a:lnTo>
                  <a:pt x="44" y="0"/>
                </a:lnTo>
                <a:lnTo>
                  <a:pt x="53" y="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5" name="Freeform 17"/>
          <p:cNvSpPr>
            <a:spLocks/>
          </p:cNvSpPr>
          <p:nvPr/>
        </p:nvSpPr>
        <p:spPr bwMode="auto">
          <a:xfrm>
            <a:off x="5861050" y="2508250"/>
            <a:ext cx="57150" cy="6350"/>
          </a:xfrm>
          <a:custGeom>
            <a:avLst/>
            <a:gdLst>
              <a:gd name="T0" fmla="*/ 90725611 w 36"/>
              <a:gd name="T1" fmla="*/ 0 h 4"/>
              <a:gd name="T2" fmla="*/ 0 w 36"/>
              <a:gd name="T3" fmla="*/ 0 h 4"/>
              <a:gd name="T4" fmla="*/ 0 w 36"/>
              <a:gd name="T5" fmla="*/ 10080623 h 4"/>
              <a:gd name="T6" fmla="*/ 0 60000 65536"/>
              <a:gd name="T7" fmla="*/ 0 60000 65536"/>
              <a:gd name="T8" fmla="*/ 0 60000 65536"/>
              <a:gd name="T9" fmla="*/ 0 w 36"/>
              <a:gd name="T10" fmla="*/ 0 h 4"/>
              <a:gd name="T11" fmla="*/ 36 w 36"/>
              <a:gd name="T12" fmla="*/ 4 h 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" h="4">
                <a:moveTo>
                  <a:pt x="36" y="0"/>
                </a:moveTo>
                <a:lnTo>
                  <a:pt x="0" y="0"/>
                </a:lnTo>
                <a:lnTo>
                  <a:pt x="0" y="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6" name="Freeform 18"/>
          <p:cNvSpPr>
            <a:spLocks/>
          </p:cNvSpPr>
          <p:nvPr/>
        </p:nvSpPr>
        <p:spPr bwMode="auto">
          <a:xfrm>
            <a:off x="5861050" y="2503488"/>
            <a:ext cx="57150" cy="4762"/>
          </a:xfrm>
          <a:custGeom>
            <a:avLst/>
            <a:gdLst>
              <a:gd name="T0" fmla="*/ 0 w 36"/>
              <a:gd name="T1" fmla="*/ 0 h 3"/>
              <a:gd name="T2" fmla="*/ 63003111 w 36"/>
              <a:gd name="T3" fmla="*/ 0 h 3"/>
              <a:gd name="T4" fmla="*/ 90725611 w 36"/>
              <a:gd name="T5" fmla="*/ 7558882 h 3"/>
              <a:gd name="T6" fmla="*/ 0 60000 65536"/>
              <a:gd name="T7" fmla="*/ 0 60000 65536"/>
              <a:gd name="T8" fmla="*/ 0 60000 65536"/>
              <a:gd name="T9" fmla="*/ 0 w 36"/>
              <a:gd name="T10" fmla="*/ 0 h 3"/>
              <a:gd name="T11" fmla="*/ 36 w 36"/>
              <a:gd name="T12" fmla="*/ 3 h 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" h="3">
                <a:moveTo>
                  <a:pt x="0" y="0"/>
                </a:moveTo>
                <a:lnTo>
                  <a:pt x="25" y="0"/>
                </a:lnTo>
                <a:lnTo>
                  <a:pt x="36" y="3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7" name="Freeform 19"/>
          <p:cNvSpPr>
            <a:spLocks/>
          </p:cNvSpPr>
          <p:nvPr/>
        </p:nvSpPr>
        <p:spPr bwMode="auto">
          <a:xfrm>
            <a:off x="5861050" y="2498725"/>
            <a:ext cx="25400" cy="4763"/>
          </a:xfrm>
          <a:custGeom>
            <a:avLst/>
            <a:gdLst>
              <a:gd name="T0" fmla="*/ 40322493 w 16"/>
              <a:gd name="T1" fmla="*/ 0 h 3"/>
              <a:gd name="T2" fmla="*/ 0 w 16"/>
              <a:gd name="T3" fmla="*/ 0 h 3"/>
              <a:gd name="T4" fmla="*/ 0 w 16"/>
              <a:gd name="T5" fmla="*/ 7562057 h 3"/>
              <a:gd name="T6" fmla="*/ 0 60000 65536"/>
              <a:gd name="T7" fmla="*/ 0 60000 65536"/>
              <a:gd name="T8" fmla="*/ 0 60000 65536"/>
              <a:gd name="T9" fmla="*/ 0 w 16"/>
              <a:gd name="T10" fmla="*/ 0 h 3"/>
              <a:gd name="T11" fmla="*/ 16 w 16"/>
              <a:gd name="T12" fmla="*/ 3 h 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" h="3">
                <a:moveTo>
                  <a:pt x="16" y="0"/>
                </a:move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8" name="Freeform 20"/>
          <p:cNvSpPr>
            <a:spLocks/>
          </p:cNvSpPr>
          <p:nvPr/>
        </p:nvSpPr>
        <p:spPr bwMode="auto">
          <a:xfrm>
            <a:off x="5861050" y="2492375"/>
            <a:ext cx="25400" cy="6350"/>
          </a:xfrm>
          <a:custGeom>
            <a:avLst/>
            <a:gdLst>
              <a:gd name="T0" fmla="*/ 0 w 16"/>
              <a:gd name="T1" fmla="*/ 0 h 4"/>
              <a:gd name="T2" fmla="*/ 22680608 w 16"/>
              <a:gd name="T3" fmla="*/ 0 h 4"/>
              <a:gd name="T4" fmla="*/ 40322493 w 16"/>
              <a:gd name="T5" fmla="*/ 10080623 h 4"/>
              <a:gd name="T6" fmla="*/ 0 60000 65536"/>
              <a:gd name="T7" fmla="*/ 0 60000 65536"/>
              <a:gd name="T8" fmla="*/ 0 60000 65536"/>
              <a:gd name="T9" fmla="*/ 0 w 16"/>
              <a:gd name="T10" fmla="*/ 0 h 4"/>
              <a:gd name="T11" fmla="*/ 16 w 16"/>
              <a:gd name="T12" fmla="*/ 4 h 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" h="4">
                <a:moveTo>
                  <a:pt x="0" y="0"/>
                </a:moveTo>
                <a:lnTo>
                  <a:pt x="9" y="0"/>
                </a:lnTo>
                <a:lnTo>
                  <a:pt x="16" y="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 flipH="1">
            <a:off x="4175125" y="2508250"/>
            <a:ext cx="16859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4175125" y="2584450"/>
            <a:ext cx="16859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91" name="Freeform 23"/>
          <p:cNvSpPr>
            <a:spLocks/>
          </p:cNvSpPr>
          <p:nvPr/>
        </p:nvSpPr>
        <p:spPr bwMode="auto">
          <a:xfrm>
            <a:off x="2833688" y="2546350"/>
            <a:ext cx="115887" cy="41275"/>
          </a:xfrm>
          <a:custGeom>
            <a:avLst/>
            <a:gdLst>
              <a:gd name="T0" fmla="*/ 183969791 w 73"/>
              <a:gd name="T1" fmla="*/ 0 h 26"/>
              <a:gd name="T2" fmla="*/ 0 w 73"/>
              <a:gd name="T3" fmla="*/ 0 h 26"/>
              <a:gd name="T4" fmla="*/ 0 w 73"/>
              <a:gd name="T5" fmla="*/ 10080625 h 26"/>
              <a:gd name="T6" fmla="*/ 161289286 w 73"/>
              <a:gd name="T7" fmla="*/ 10080625 h 26"/>
              <a:gd name="T8" fmla="*/ 138607194 w 73"/>
              <a:gd name="T9" fmla="*/ 20161250 h 26"/>
              <a:gd name="T10" fmla="*/ 0 w 73"/>
              <a:gd name="T11" fmla="*/ 20161250 h 26"/>
              <a:gd name="T12" fmla="*/ 0 w 73"/>
              <a:gd name="T13" fmla="*/ 30241879 h 26"/>
              <a:gd name="T14" fmla="*/ 115926688 w 73"/>
              <a:gd name="T15" fmla="*/ 30241879 h 26"/>
              <a:gd name="T16" fmla="*/ 93244571 w 73"/>
              <a:gd name="T17" fmla="*/ 35282190 h 26"/>
              <a:gd name="T18" fmla="*/ 0 w 73"/>
              <a:gd name="T19" fmla="*/ 35282190 h 26"/>
              <a:gd name="T20" fmla="*/ 0 w 73"/>
              <a:gd name="T21" fmla="*/ 45362812 h 26"/>
              <a:gd name="T22" fmla="*/ 70564066 w 73"/>
              <a:gd name="T23" fmla="*/ 45362812 h 26"/>
              <a:gd name="T24" fmla="*/ 47881961 w 73"/>
              <a:gd name="T25" fmla="*/ 55443446 h 26"/>
              <a:gd name="T26" fmla="*/ 0 w 73"/>
              <a:gd name="T27" fmla="*/ 55443446 h 26"/>
              <a:gd name="T28" fmla="*/ 0 w 73"/>
              <a:gd name="T29" fmla="*/ 65524068 h 26"/>
              <a:gd name="T30" fmla="*/ 25201449 w 73"/>
              <a:gd name="T31" fmla="*/ 65524068 h 2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3"/>
              <a:gd name="T49" fmla="*/ 0 h 26"/>
              <a:gd name="T50" fmla="*/ 73 w 73"/>
              <a:gd name="T51" fmla="*/ 26 h 2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3" h="26">
                <a:moveTo>
                  <a:pt x="73" y="0"/>
                </a:moveTo>
                <a:lnTo>
                  <a:pt x="0" y="0"/>
                </a:lnTo>
                <a:lnTo>
                  <a:pt x="0" y="4"/>
                </a:lnTo>
                <a:lnTo>
                  <a:pt x="64" y="4"/>
                </a:lnTo>
                <a:lnTo>
                  <a:pt x="55" y="8"/>
                </a:lnTo>
                <a:lnTo>
                  <a:pt x="0" y="8"/>
                </a:lnTo>
                <a:lnTo>
                  <a:pt x="0" y="12"/>
                </a:lnTo>
                <a:lnTo>
                  <a:pt x="46" y="12"/>
                </a:lnTo>
                <a:lnTo>
                  <a:pt x="37" y="14"/>
                </a:lnTo>
                <a:lnTo>
                  <a:pt x="0" y="14"/>
                </a:lnTo>
                <a:lnTo>
                  <a:pt x="0" y="18"/>
                </a:lnTo>
                <a:lnTo>
                  <a:pt x="28" y="18"/>
                </a:lnTo>
                <a:lnTo>
                  <a:pt x="19" y="22"/>
                </a:lnTo>
                <a:lnTo>
                  <a:pt x="0" y="22"/>
                </a:lnTo>
                <a:lnTo>
                  <a:pt x="0" y="26"/>
                </a:lnTo>
                <a:lnTo>
                  <a:pt x="10" y="26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92" name="Freeform 24"/>
          <p:cNvSpPr>
            <a:spLocks/>
          </p:cNvSpPr>
          <p:nvPr/>
        </p:nvSpPr>
        <p:spPr bwMode="auto">
          <a:xfrm>
            <a:off x="2833688" y="2500313"/>
            <a:ext cx="115887" cy="93662"/>
          </a:xfrm>
          <a:custGeom>
            <a:avLst/>
            <a:gdLst>
              <a:gd name="T0" fmla="*/ 0 w 73"/>
              <a:gd name="T1" fmla="*/ 148687642 h 59"/>
              <a:gd name="T2" fmla="*/ 0 w 73"/>
              <a:gd name="T3" fmla="*/ 0 h 59"/>
              <a:gd name="T4" fmla="*/ 183969791 w 73"/>
              <a:gd name="T5" fmla="*/ 73083353 h 59"/>
              <a:gd name="T6" fmla="*/ 0 w 73"/>
              <a:gd name="T7" fmla="*/ 148687642 h 59"/>
              <a:gd name="T8" fmla="*/ 0 60000 65536"/>
              <a:gd name="T9" fmla="*/ 0 60000 65536"/>
              <a:gd name="T10" fmla="*/ 0 60000 65536"/>
              <a:gd name="T11" fmla="*/ 0 60000 65536"/>
              <a:gd name="T12" fmla="*/ 0 w 73"/>
              <a:gd name="T13" fmla="*/ 0 h 59"/>
              <a:gd name="T14" fmla="*/ 73 w 73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" h="59">
                <a:moveTo>
                  <a:pt x="0" y="59"/>
                </a:moveTo>
                <a:lnTo>
                  <a:pt x="0" y="0"/>
                </a:lnTo>
                <a:lnTo>
                  <a:pt x="73" y="29"/>
                </a:lnTo>
                <a:lnTo>
                  <a:pt x="0" y="59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 flipH="1">
            <a:off x="1725613" y="2546350"/>
            <a:ext cx="11080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2833688" y="2540000"/>
            <a:ext cx="1016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95" name="Freeform 27"/>
          <p:cNvSpPr>
            <a:spLocks/>
          </p:cNvSpPr>
          <p:nvPr/>
        </p:nvSpPr>
        <p:spPr bwMode="auto">
          <a:xfrm>
            <a:off x="2833688" y="2536825"/>
            <a:ext cx="87312" cy="3175"/>
          </a:xfrm>
          <a:custGeom>
            <a:avLst/>
            <a:gdLst>
              <a:gd name="T0" fmla="*/ 138607017 w 55"/>
              <a:gd name="T1" fmla="*/ 0 h 2"/>
              <a:gd name="T2" fmla="*/ 0 w 55"/>
              <a:gd name="T3" fmla="*/ 0 h 2"/>
              <a:gd name="T4" fmla="*/ 0 w 55"/>
              <a:gd name="T5" fmla="*/ 5040312 h 2"/>
              <a:gd name="T6" fmla="*/ 0 60000 65536"/>
              <a:gd name="T7" fmla="*/ 0 60000 65536"/>
              <a:gd name="T8" fmla="*/ 0 60000 65536"/>
              <a:gd name="T9" fmla="*/ 0 w 55"/>
              <a:gd name="T10" fmla="*/ 0 h 2"/>
              <a:gd name="T11" fmla="*/ 55 w 55"/>
              <a:gd name="T12" fmla="*/ 2 h 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2">
                <a:moveTo>
                  <a:pt x="55" y="0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96" name="Freeform 28"/>
          <p:cNvSpPr>
            <a:spLocks/>
          </p:cNvSpPr>
          <p:nvPr/>
        </p:nvSpPr>
        <p:spPr bwMode="auto">
          <a:xfrm>
            <a:off x="2833688" y="2530475"/>
            <a:ext cx="87312" cy="6350"/>
          </a:xfrm>
          <a:custGeom>
            <a:avLst/>
            <a:gdLst>
              <a:gd name="T0" fmla="*/ 0 w 55"/>
              <a:gd name="T1" fmla="*/ 0 h 4"/>
              <a:gd name="T2" fmla="*/ 115926541 w 55"/>
              <a:gd name="T3" fmla="*/ 0 h 4"/>
              <a:gd name="T4" fmla="*/ 138607017 w 55"/>
              <a:gd name="T5" fmla="*/ 10080623 h 4"/>
              <a:gd name="T6" fmla="*/ 0 60000 65536"/>
              <a:gd name="T7" fmla="*/ 0 60000 65536"/>
              <a:gd name="T8" fmla="*/ 0 60000 65536"/>
              <a:gd name="T9" fmla="*/ 0 w 55"/>
              <a:gd name="T10" fmla="*/ 0 h 4"/>
              <a:gd name="T11" fmla="*/ 55 w 55"/>
              <a:gd name="T12" fmla="*/ 4 h 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4">
                <a:moveTo>
                  <a:pt x="0" y="0"/>
                </a:moveTo>
                <a:lnTo>
                  <a:pt x="46" y="0"/>
                </a:lnTo>
                <a:lnTo>
                  <a:pt x="55" y="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97" name="Freeform 29"/>
          <p:cNvSpPr>
            <a:spLocks/>
          </p:cNvSpPr>
          <p:nvPr/>
        </p:nvSpPr>
        <p:spPr bwMode="auto">
          <a:xfrm>
            <a:off x="2833688" y="2524125"/>
            <a:ext cx="58737" cy="6350"/>
          </a:xfrm>
          <a:custGeom>
            <a:avLst/>
            <a:gdLst>
              <a:gd name="T0" fmla="*/ 93244180 w 37"/>
              <a:gd name="T1" fmla="*/ 0 h 4"/>
              <a:gd name="T2" fmla="*/ 0 w 37"/>
              <a:gd name="T3" fmla="*/ 0 h 4"/>
              <a:gd name="T4" fmla="*/ 0 w 37"/>
              <a:gd name="T5" fmla="*/ 10080623 h 4"/>
              <a:gd name="T6" fmla="*/ 0 60000 65536"/>
              <a:gd name="T7" fmla="*/ 0 60000 65536"/>
              <a:gd name="T8" fmla="*/ 0 60000 65536"/>
              <a:gd name="T9" fmla="*/ 0 w 37"/>
              <a:gd name="T10" fmla="*/ 0 h 4"/>
              <a:gd name="T11" fmla="*/ 37 w 37"/>
              <a:gd name="T12" fmla="*/ 4 h 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4">
                <a:moveTo>
                  <a:pt x="37" y="0"/>
                </a:moveTo>
                <a:lnTo>
                  <a:pt x="0" y="0"/>
                </a:lnTo>
                <a:lnTo>
                  <a:pt x="0" y="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98" name="Freeform 30"/>
          <p:cNvSpPr>
            <a:spLocks/>
          </p:cNvSpPr>
          <p:nvPr/>
        </p:nvSpPr>
        <p:spPr bwMode="auto">
          <a:xfrm>
            <a:off x="2833688" y="2517775"/>
            <a:ext cx="58737" cy="6350"/>
          </a:xfrm>
          <a:custGeom>
            <a:avLst/>
            <a:gdLst>
              <a:gd name="T0" fmla="*/ 0 w 37"/>
              <a:gd name="T1" fmla="*/ 0 h 4"/>
              <a:gd name="T2" fmla="*/ 70563770 w 37"/>
              <a:gd name="T3" fmla="*/ 0 h 4"/>
              <a:gd name="T4" fmla="*/ 93244180 w 37"/>
              <a:gd name="T5" fmla="*/ 10080623 h 4"/>
              <a:gd name="T6" fmla="*/ 0 60000 65536"/>
              <a:gd name="T7" fmla="*/ 0 60000 65536"/>
              <a:gd name="T8" fmla="*/ 0 60000 65536"/>
              <a:gd name="T9" fmla="*/ 0 w 37"/>
              <a:gd name="T10" fmla="*/ 0 h 4"/>
              <a:gd name="T11" fmla="*/ 37 w 37"/>
              <a:gd name="T12" fmla="*/ 4 h 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4">
                <a:moveTo>
                  <a:pt x="0" y="0"/>
                </a:moveTo>
                <a:lnTo>
                  <a:pt x="28" y="0"/>
                </a:lnTo>
                <a:lnTo>
                  <a:pt x="37" y="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99" name="Freeform 31"/>
          <p:cNvSpPr>
            <a:spLocks/>
          </p:cNvSpPr>
          <p:nvPr/>
        </p:nvSpPr>
        <p:spPr bwMode="auto">
          <a:xfrm>
            <a:off x="2833688" y="2513013"/>
            <a:ext cx="30162" cy="4762"/>
          </a:xfrm>
          <a:custGeom>
            <a:avLst/>
            <a:gdLst>
              <a:gd name="T0" fmla="*/ 47881374 w 19"/>
              <a:gd name="T1" fmla="*/ 0 h 3"/>
              <a:gd name="T2" fmla="*/ 0 w 19"/>
              <a:gd name="T3" fmla="*/ 0 h 3"/>
              <a:gd name="T4" fmla="*/ 0 w 19"/>
              <a:gd name="T5" fmla="*/ 7558882 h 3"/>
              <a:gd name="T6" fmla="*/ 0 60000 65536"/>
              <a:gd name="T7" fmla="*/ 0 60000 65536"/>
              <a:gd name="T8" fmla="*/ 0 60000 65536"/>
              <a:gd name="T9" fmla="*/ 0 w 19"/>
              <a:gd name="T10" fmla="*/ 0 h 3"/>
              <a:gd name="T11" fmla="*/ 19 w 19"/>
              <a:gd name="T12" fmla="*/ 3 h 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" h="3">
                <a:moveTo>
                  <a:pt x="19" y="0"/>
                </a:move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200" name="Freeform 32"/>
          <p:cNvSpPr>
            <a:spLocks/>
          </p:cNvSpPr>
          <p:nvPr/>
        </p:nvSpPr>
        <p:spPr bwMode="auto">
          <a:xfrm>
            <a:off x="2833688" y="2506663"/>
            <a:ext cx="30162" cy="6350"/>
          </a:xfrm>
          <a:custGeom>
            <a:avLst/>
            <a:gdLst>
              <a:gd name="T0" fmla="*/ 0 w 19"/>
              <a:gd name="T1" fmla="*/ 0 h 4"/>
              <a:gd name="T2" fmla="*/ 25201141 w 19"/>
              <a:gd name="T3" fmla="*/ 0 h 4"/>
              <a:gd name="T4" fmla="*/ 47881374 w 19"/>
              <a:gd name="T5" fmla="*/ 10080623 h 4"/>
              <a:gd name="T6" fmla="*/ 0 60000 65536"/>
              <a:gd name="T7" fmla="*/ 0 60000 65536"/>
              <a:gd name="T8" fmla="*/ 0 60000 65536"/>
              <a:gd name="T9" fmla="*/ 0 w 19"/>
              <a:gd name="T10" fmla="*/ 0 h 4"/>
              <a:gd name="T11" fmla="*/ 19 w 19"/>
              <a:gd name="T12" fmla="*/ 4 h 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" h="4">
                <a:moveTo>
                  <a:pt x="0" y="0"/>
                </a:moveTo>
                <a:lnTo>
                  <a:pt x="10" y="0"/>
                </a:lnTo>
                <a:lnTo>
                  <a:pt x="19" y="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1733550" y="1804988"/>
            <a:ext cx="6365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1779588" y="1822450"/>
            <a:ext cx="5635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1600" u="none">
                <a:solidFill>
                  <a:srgbClr val="000000"/>
                </a:solidFill>
                <a:latin typeface="Arial Narrow" pitchFamily="34" charset="0"/>
              </a:rPr>
              <a:t>Sender</a:t>
            </a:r>
            <a:endParaRPr lang="en-US" sz="1600" u="none">
              <a:latin typeface="Arial Narrow" pitchFamily="34" charset="0"/>
            </a:endParaRPr>
          </a:p>
        </p:txBody>
      </p:sp>
      <p:sp>
        <p:nvSpPr>
          <p:cNvPr id="7203" name="Rectangle 35"/>
          <p:cNvSpPr>
            <a:spLocks noChangeArrowheads="1"/>
          </p:cNvSpPr>
          <p:nvPr/>
        </p:nvSpPr>
        <p:spPr bwMode="auto">
          <a:xfrm>
            <a:off x="7526338" y="1787525"/>
            <a:ext cx="908050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7675563" y="1803400"/>
            <a:ext cx="692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1600" u="none">
                <a:solidFill>
                  <a:srgbClr val="000000"/>
                </a:solidFill>
                <a:latin typeface="Arial Narrow" pitchFamily="34" charset="0"/>
              </a:rPr>
              <a:t>Receiver</a:t>
            </a:r>
            <a:endParaRPr lang="en-US" sz="1600" u="none">
              <a:latin typeface="Arial Narrow" pitchFamily="34" charset="0"/>
            </a:endParaRPr>
          </a:p>
        </p:txBody>
      </p:sp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1771650" y="2292350"/>
            <a:ext cx="7493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206" name="Rectangle 38"/>
          <p:cNvSpPr>
            <a:spLocks noChangeArrowheads="1"/>
          </p:cNvSpPr>
          <p:nvPr/>
        </p:nvSpPr>
        <p:spPr bwMode="auto">
          <a:xfrm>
            <a:off x="1771650" y="2571750"/>
            <a:ext cx="8001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>
            <a:off x="1703388" y="2644775"/>
            <a:ext cx="7000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1600" u="none">
                <a:solidFill>
                  <a:srgbClr val="000000"/>
                </a:solidFill>
                <a:latin typeface="Arial Narrow" pitchFamily="34" charset="0"/>
              </a:rPr>
              <a:t>Message</a:t>
            </a:r>
            <a:endParaRPr lang="en-US" sz="1600" u="none">
              <a:latin typeface="Arial Narrow" pitchFamily="34" charset="0"/>
            </a:endParaRPr>
          </a:p>
        </p:txBody>
      </p:sp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2608263" y="2286000"/>
            <a:ext cx="1809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209" name="Rectangle 41"/>
          <p:cNvSpPr>
            <a:spLocks noChangeArrowheads="1"/>
          </p:cNvSpPr>
          <p:nvPr/>
        </p:nvSpPr>
        <p:spPr bwMode="auto">
          <a:xfrm>
            <a:off x="1511300" y="2416175"/>
            <a:ext cx="111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1600" u="none">
                <a:solidFill>
                  <a:srgbClr val="000000"/>
                </a:solidFill>
                <a:latin typeface="Arial Narrow" pitchFamily="34" charset="0"/>
              </a:rPr>
              <a:t>X</a:t>
            </a:r>
            <a:endParaRPr lang="en-US" sz="1600" u="none">
              <a:latin typeface="Arial Narrow" pitchFamily="34" charset="0"/>
            </a:endParaRPr>
          </a:p>
        </p:txBody>
      </p:sp>
      <p:sp>
        <p:nvSpPr>
          <p:cNvPr id="7210" name="Rectangle 42"/>
          <p:cNvSpPr>
            <a:spLocks noChangeArrowheads="1"/>
          </p:cNvSpPr>
          <p:nvPr/>
        </p:nvSpPr>
        <p:spPr bwMode="auto">
          <a:xfrm>
            <a:off x="3178175" y="2381250"/>
            <a:ext cx="755650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211" name="Rectangle 43"/>
          <p:cNvSpPr>
            <a:spLocks noChangeArrowheads="1"/>
          </p:cNvSpPr>
          <p:nvPr/>
        </p:nvSpPr>
        <p:spPr bwMode="auto">
          <a:xfrm>
            <a:off x="3246438" y="2398713"/>
            <a:ext cx="6651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1600" u="none">
                <a:solidFill>
                  <a:srgbClr val="000000"/>
                </a:solidFill>
                <a:latin typeface="Arial Narrow" pitchFamily="34" charset="0"/>
              </a:rPr>
              <a:t>E  ( Z,X )</a:t>
            </a:r>
            <a:endParaRPr lang="en-US" sz="1600" u="none">
              <a:latin typeface="Arial Narrow" pitchFamily="34" charset="0"/>
            </a:endParaRPr>
          </a:p>
        </p:txBody>
      </p:sp>
      <p:sp>
        <p:nvSpPr>
          <p:cNvPr id="7212" name="Rectangle 44"/>
          <p:cNvSpPr>
            <a:spLocks noChangeArrowheads="1"/>
          </p:cNvSpPr>
          <p:nvPr/>
        </p:nvSpPr>
        <p:spPr bwMode="auto">
          <a:xfrm>
            <a:off x="6224588" y="2416175"/>
            <a:ext cx="76835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213" name="Rectangle 45"/>
          <p:cNvSpPr>
            <a:spLocks noChangeArrowheads="1"/>
          </p:cNvSpPr>
          <p:nvPr/>
        </p:nvSpPr>
        <p:spPr bwMode="auto">
          <a:xfrm>
            <a:off x="6342063" y="2441575"/>
            <a:ext cx="6746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1600" u="none">
                <a:solidFill>
                  <a:srgbClr val="000000"/>
                </a:solidFill>
                <a:latin typeface="Arial Narrow" pitchFamily="34" charset="0"/>
              </a:rPr>
              <a:t>D  ( Z,Y )</a:t>
            </a:r>
            <a:endParaRPr lang="en-US" sz="1600" u="none">
              <a:latin typeface="Arial Narrow" pitchFamily="34" charset="0"/>
            </a:endParaRPr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7315200" y="2292350"/>
            <a:ext cx="168275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215" name="Rectangle 47"/>
          <p:cNvSpPr>
            <a:spLocks noChangeArrowheads="1"/>
          </p:cNvSpPr>
          <p:nvPr/>
        </p:nvSpPr>
        <p:spPr bwMode="auto">
          <a:xfrm>
            <a:off x="8367713" y="2416175"/>
            <a:ext cx="111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1600" u="none">
                <a:solidFill>
                  <a:srgbClr val="000000"/>
                </a:solidFill>
                <a:latin typeface="Arial Narrow" pitchFamily="34" charset="0"/>
              </a:rPr>
              <a:t>X</a:t>
            </a:r>
            <a:endParaRPr lang="en-US" sz="1600" u="none">
              <a:latin typeface="Arial Narrow" pitchFamily="34" charset="0"/>
            </a:endParaRPr>
          </a:p>
        </p:txBody>
      </p:sp>
      <p:sp>
        <p:nvSpPr>
          <p:cNvPr id="1380400" name="Text Box 48"/>
          <p:cNvSpPr txBox="1">
            <a:spLocks noChangeArrowheads="1"/>
          </p:cNvSpPr>
          <p:nvPr/>
        </p:nvSpPr>
        <p:spPr bwMode="auto">
          <a:xfrm>
            <a:off x="410984" y="356722"/>
            <a:ext cx="928170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2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Target of Public Key Cryptography is</a:t>
            </a:r>
          </a:p>
          <a:p>
            <a:pPr algn="ctr" defTabSz="762000">
              <a:defRPr/>
            </a:pPr>
            <a:r>
              <a:rPr lang="en-US" sz="2400" u="none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 communicate securely without prior secret key exchange</a:t>
            </a:r>
            <a:endParaRPr lang="en-US" sz="2400" u="none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7217" name="Line 49"/>
          <p:cNvSpPr>
            <a:spLocks noChangeShapeType="1"/>
          </p:cNvSpPr>
          <p:nvPr/>
        </p:nvSpPr>
        <p:spPr bwMode="auto">
          <a:xfrm>
            <a:off x="7215188" y="2568575"/>
            <a:ext cx="1066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4083050" y="4002088"/>
            <a:ext cx="193833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219" name="Freeform 51"/>
          <p:cNvSpPr>
            <a:spLocks/>
          </p:cNvSpPr>
          <p:nvPr/>
        </p:nvSpPr>
        <p:spPr bwMode="auto">
          <a:xfrm>
            <a:off x="5995988" y="2111375"/>
            <a:ext cx="1239837" cy="777875"/>
          </a:xfrm>
          <a:custGeom>
            <a:avLst/>
            <a:gdLst>
              <a:gd name="T0" fmla="*/ 1945560026 w 781"/>
              <a:gd name="T1" fmla="*/ 1212196045 h 490"/>
              <a:gd name="T2" fmla="*/ 22680602 w 781"/>
              <a:gd name="T3" fmla="*/ 1212196045 h 490"/>
              <a:gd name="T4" fmla="*/ 22680602 w 781"/>
              <a:gd name="T5" fmla="*/ 22682201 h 490"/>
              <a:gd name="T6" fmla="*/ 1945560026 w 781"/>
              <a:gd name="T7" fmla="*/ 22682201 h 490"/>
              <a:gd name="T8" fmla="*/ 1968240622 w 781"/>
              <a:gd name="T9" fmla="*/ 0 h 490"/>
              <a:gd name="T10" fmla="*/ 1968240622 w 781"/>
              <a:gd name="T11" fmla="*/ 1234876652 h 490"/>
              <a:gd name="T12" fmla="*/ 0 w 781"/>
              <a:gd name="T13" fmla="*/ 1234876652 h 490"/>
              <a:gd name="T14" fmla="*/ 0 w 781"/>
              <a:gd name="T15" fmla="*/ 0 h 490"/>
              <a:gd name="T16" fmla="*/ 1968240622 w 781"/>
              <a:gd name="T17" fmla="*/ 0 h 49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81"/>
              <a:gd name="T28" fmla="*/ 0 h 490"/>
              <a:gd name="T29" fmla="*/ 781 w 781"/>
              <a:gd name="T30" fmla="*/ 490 h 49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81" h="490">
                <a:moveTo>
                  <a:pt x="772" y="481"/>
                </a:moveTo>
                <a:lnTo>
                  <a:pt x="9" y="481"/>
                </a:lnTo>
                <a:lnTo>
                  <a:pt x="9" y="9"/>
                </a:lnTo>
                <a:lnTo>
                  <a:pt x="772" y="9"/>
                </a:lnTo>
                <a:lnTo>
                  <a:pt x="781" y="0"/>
                </a:lnTo>
                <a:lnTo>
                  <a:pt x="781" y="490"/>
                </a:lnTo>
                <a:lnTo>
                  <a:pt x="0" y="490"/>
                </a:lnTo>
                <a:lnTo>
                  <a:pt x="0" y="0"/>
                </a:lnTo>
                <a:lnTo>
                  <a:pt x="781" y="0"/>
                </a:lnTo>
              </a:path>
            </a:pathLst>
          </a:custGeom>
          <a:noFill/>
          <a:ln w="57150" cmpd="sng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220" name="Rectangle 52"/>
          <p:cNvSpPr>
            <a:spLocks noChangeArrowheads="1"/>
          </p:cNvSpPr>
          <p:nvPr/>
        </p:nvSpPr>
        <p:spPr bwMode="auto">
          <a:xfrm>
            <a:off x="3022600" y="1730375"/>
            <a:ext cx="776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1600" u="none">
                <a:solidFill>
                  <a:srgbClr val="000000"/>
                </a:solidFill>
                <a:latin typeface="Arial Narrow" pitchFamily="34" charset="0"/>
              </a:rPr>
              <a:t>Ciphering</a:t>
            </a:r>
            <a:endParaRPr lang="en-US" sz="1600" u="none">
              <a:latin typeface="Arial Narrow" pitchFamily="34" charset="0"/>
            </a:endParaRPr>
          </a:p>
        </p:txBody>
      </p:sp>
      <p:sp>
        <p:nvSpPr>
          <p:cNvPr id="7221" name="Rectangle 53"/>
          <p:cNvSpPr>
            <a:spLocks noChangeArrowheads="1"/>
          </p:cNvSpPr>
          <p:nvPr/>
        </p:nvSpPr>
        <p:spPr bwMode="auto">
          <a:xfrm>
            <a:off x="5992813" y="1806575"/>
            <a:ext cx="10445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1600" u="none">
                <a:solidFill>
                  <a:srgbClr val="000000"/>
                </a:solidFill>
                <a:latin typeface="Arial Narrow" pitchFamily="34" charset="0"/>
              </a:rPr>
              <a:t>De-Ciphering</a:t>
            </a:r>
            <a:endParaRPr lang="en-US" sz="1600" u="none">
              <a:latin typeface="Arial Narrow" pitchFamily="34" charset="0"/>
            </a:endParaRPr>
          </a:p>
        </p:txBody>
      </p:sp>
      <p:sp>
        <p:nvSpPr>
          <p:cNvPr id="7222" name="Freeform 54"/>
          <p:cNvSpPr>
            <a:spLocks/>
          </p:cNvSpPr>
          <p:nvPr/>
        </p:nvSpPr>
        <p:spPr bwMode="auto">
          <a:xfrm>
            <a:off x="2949575" y="2111375"/>
            <a:ext cx="1239838" cy="777875"/>
          </a:xfrm>
          <a:custGeom>
            <a:avLst/>
            <a:gdLst>
              <a:gd name="T0" fmla="*/ 1945561595 w 781"/>
              <a:gd name="T1" fmla="*/ 1212196045 h 490"/>
              <a:gd name="T2" fmla="*/ 22682208 w 781"/>
              <a:gd name="T3" fmla="*/ 1212196045 h 490"/>
              <a:gd name="T4" fmla="*/ 22682208 w 781"/>
              <a:gd name="T5" fmla="*/ 22682201 h 490"/>
              <a:gd name="T6" fmla="*/ 1945561595 w 781"/>
              <a:gd name="T7" fmla="*/ 22682201 h 490"/>
              <a:gd name="T8" fmla="*/ 1968243797 w 781"/>
              <a:gd name="T9" fmla="*/ 0 h 490"/>
              <a:gd name="T10" fmla="*/ 1968243797 w 781"/>
              <a:gd name="T11" fmla="*/ 1234876652 h 490"/>
              <a:gd name="T12" fmla="*/ 0 w 781"/>
              <a:gd name="T13" fmla="*/ 1234876652 h 490"/>
              <a:gd name="T14" fmla="*/ 0 w 781"/>
              <a:gd name="T15" fmla="*/ 0 h 490"/>
              <a:gd name="T16" fmla="*/ 1968243797 w 781"/>
              <a:gd name="T17" fmla="*/ 0 h 49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81"/>
              <a:gd name="T28" fmla="*/ 0 h 490"/>
              <a:gd name="T29" fmla="*/ 781 w 781"/>
              <a:gd name="T30" fmla="*/ 490 h 49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81" h="490">
                <a:moveTo>
                  <a:pt x="772" y="481"/>
                </a:moveTo>
                <a:lnTo>
                  <a:pt x="9" y="481"/>
                </a:lnTo>
                <a:lnTo>
                  <a:pt x="9" y="9"/>
                </a:lnTo>
                <a:lnTo>
                  <a:pt x="772" y="9"/>
                </a:lnTo>
                <a:lnTo>
                  <a:pt x="781" y="0"/>
                </a:lnTo>
                <a:lnTo>
                  <a:pt x="781" y="490"/>
                </a:lnTo>
                <a:lnTo>
                  <a:pt x="0" y="490"/>
                </a:lnTo>
                <a:lnTo>
                  <a:pt x="0" y="0"/>
                </a:lnTo>
                <a:lnTo>
                  <a:pt x="781" y="0"/>
                </a:lnTo>
              </a:path>
            </a:pathLst>
          </a:custGeom>
          <a:noFill/>
          <a:ln w="57150" cmpd="sng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7" name="Gruppieren 6"/>
          <p:cNvGrpSpPr/>
          <p:nvPr/>
        </p:nvGrpSpPr>
        <p:grpSpPr>
          <a:xfrm>
            <a:off x="1779588" y="2949575"/>
            <a:ext cx="4902200" cy="1988020"/>
            <a:chOff x="1779588" y="2949575"/>
            <a:chExt cx="4902200" cy="1988020"/>
          </a:xfrm>
        </p:grpSpPr>
        <p:grpSp>
          <p:nvGrpSpPr>
            <p:cNvPr id="2" name="Group 55"/>
            <p:cNvGrpSpPr>
              <a:grpSpLocks/>
            </p:cNvGrpSpPr>
            <p:nvPr/>
          </p:nvGrpSpPr>
          <p:grpSpPr bwMode="auto">
            <a:xfrm>
              <a:off x="1779588" y="3097682"/>
              <a:ext cx="1711548" cy="1839913"/>
              <a:chOff x="947" y="2160"/>
              <a:chExt cx="1367" cy="1379"/>
            </a:xfrm>
          </p:grpSpPr>
          <p:sp>
            <p:nvSpPr>
              <p:cNvPr id="7242" name="Rectangle 56"/>
              <p:cNvSpPr>
                <a:spLocks noChangeArrowheads="1"/>
              </p:cNvSpPr>
              <p:nvPr/>
            </p:nvSpPr>
            <p:spPr bwMode="auto">
              <a:xfrm>
                <a:off x="1222" y="2535"/>
                <a:ext cx="78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43" name="Rectangle 57"/>
              <p:cNvSpPr>
                <a:spLocks noChangeArrowheads="1"/>
              </p:cNvSpPr>
              <p:nvPr/>
            </p:nvSpPr>
            <p:spPr bwMode="auto">
              <a:xfrm>
                <a:off x="947" y="3266"/>
                <a:ext cx="1024" cy="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defTabSz="762000"/>
                <a:r>
                  <a:rPr lang="en-US" sz="1600" u="none">
                    <a:solidFill>
                      <a:schemeClr val="hlink"/>
                    </a:solidFill>
                    <a:latin typeface="Arial Narrow" pitchFamily="34" charset="0"/>
                  </a:rPr>
                  <a:t>Secret Key =   </a:t>
                </a:r>
                <a:r>
                  <a:rPr lang="en-US" sz="2400" u="none">
                    <a:solidFill>
                      <a:schemeClr val="hlink"/>
                    </a:solidFill>
                    <a:latin typeface="Arial Narrow" pitchFamily="34" charset="0"/>
                  </a:rPr>
                  <a:t>Z</a:t>
                </a:r>
                <a:endParaRPr lang="en-US" sz="1600" u="none">
                  <a:solidFill>
                    <a:schemeClr val="hlink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7244" name="Rectangle 58"/>
              <p:cNvSpPr>
                <a:spLocks noChangeArrowheads="1"/>
              </p:cNvSpPr>
              <p:nvPr/>
            </p:nvSpPr>
            <p:spPr bwMode="auto">
              <a:xfrm>
                <a:off x="2213" y="2160"/>
                <a:ext cx="101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defTabSz="762000"/>
                <a:r>
                  <a:rPr lang="en-US" u="none">
                    <a:solidFill>
                      <a:schemeClr val="hlink"/>
                    </a:solidFill>
                    <a:latin typeface="Arial Narrow" pitchFamily="34" charset="0"/>
                  </a:rPr>
                  <a:t>Z</a:t>
                </a:r>
              </a:p>
            </p:txBody>
          </p:sp>
          <p:sp>
            <p:nvSpPr>
              <p:cNvPr id="7245" name="Freeform 59"/>
              <p:cNvSpPr>
                <a:spLocks/>
              </p:cNvSpPr>
              <p:nvPr/>
            </p:nvSpPr>
            <p:spPr bwMode="auto">
              <a:xfrm>
                <a:off x="1509" y="3076"/>
                <a:ext cx="287" cy="188"/>
              </a:xfrm>
              <a:custGeom>
                <a:avLst/>
                <a:gdLst>
                  <a:gd name="T0" fmla="*/ 359 w 107"/>
                  <a:gd name="T1" fmla="*/ 0 h 121"/>
                  <a:gd name="T2" fmla="*/ 410 w 107"/>
                  <a:gd name="T3" fmla="*/ 0 h 121"/>
                  <a:gd name="T4" fmla="*/ 510 w 107"/>
                  <a:gd name="T5" fmla="*/ 0 h 121"/>
                  <a:gd name="T6" fmla="*/ 561 w 107"/>
                  <a:gd name="T7" fmla="*/ 17 h 121"/>
                  <a:gd name="T8" fmla="*/ 612 w 107"/>
                  <a:gd name="T9" fmla="*/ 17 h 121"/>
                  <a:gd name="T10" fmla="*/ 668 w 107"/>
                  <a:gd name="T11" fmla="*/ 34 h 121"/>
                  <a:gd name="T12" fmla="*/ 719 w 107"/>
                  <a:gd name="T13" fmla="*/ 68 h 121"/>
                  <a:gd name="T14" fmla="*/ 719 w 107"/>
                  <a:gd name="T15" fmla="*/ 84 h 121"/>
                  <a:gd name="T16" fmla="*/ 770 w 107"/>
                  <a:gd name="T17" fmla="*/ 121 h 121"/>
                  <a:gd name="T18" fmla="*/ 770 w 107"/>
                  <a:gd name="T19" fmla="*/ 154 h 121"/>
                  <a:gd name="T20" fmla="*/ 770 w 107"/>
                  <a:gd name="T21" fmla="*/ 171 h 121"/>
                  <a:gd name="T22" fmla="*/ 719 w 107"/>
                  <a:gd name="T23" fmla="*/ 205 h 121"/>
                  <a:gd name="T24" fmla="*/ 719 w 107"/>
                  <a:gd name="T25" fmla="*/ 241 h 121"/>
                  <a:gd name="T26" fmla="*/ 668 w 107"/>
                  <a:gd name="T27" fmla="*/ 258 h 121"/>
                  <a:gd name="T28" fmla="*/ 612 w 107"/>
                  <a:gd name="T29" fmla="*/ 275 h 121"/>
                  <a:gd name="T30" fmla="*/ 561 w 107"/>
                  <a:gd name="T31" fmla="*/ 292 h 121"/>
                  <a:gd name="T32" fmla="*/ 461 w 107"/>
                  <a:gd name="T33" fmla="*/ 292 h 121"/>
                  <a:gd name="T34" fmla="*/ 410 w 107"/>
                  <a:gd name="T35" fmla="*/ 292 h 121"/>
                  <a:gd name="T36" fmla="*/ 359 w 107"/>
                  <a:gd name="T37" fmla="*/ 292 h 121"/>
                  <a:gd name="T38" fmla="*/ 260 w 107"/>
                  <a:gd name="T39" fmla="*/ 292 h 121"/>
                  <a:gd name="T40" fmla="*/ 201 w 107"/>
                  <a:gd name="T41" fmla="*/ 292 h 121"/>
                  <a:gd name="T42" fmla="*/ 150 w 107"/>
                  <a:gd name="T43" fmla="*/ 275 h 121"/>
                  <a:gd name="T44" fmla="*/ 102 w 107"/>
                  <a:gd name="T45" fmla="*/ 258 h 121"/>
                  <a:gd name="T46" fmla="*/ 51 w 107"/>
                  <a:gd name="T47" fmla="*/ 241 h 121"/>
                  <a:gd name="T48" fmla="*/ 51 w 107"/>
                  <a:gd name="T49" fmla="*/ 205 h 121"/>
                  <a:gd name="T50" fmla="*/ 0 w 107"/>
                  <a:gd name="T51" fmla="*/ 171 h 121"/>
                  <a:gd name="T52" fmla="*/ 0 w 107"/>
                  <a:gd name="T53" fmla="*/ 154 h 121"/>
                  <a:gd name="T54" fmla="*/ 0 w 107"/>
                  <a:gd name="T55" fmla="*/ 121 h 121"/>
                  <a:gd name="T56" fmla="*/ 51 w 107"/>
                  <a:gd name="T57" fmla="*/ 84 h 121"/>
                  <a:gd name="T58" fmla="*/ 51 w 107"/>
                  <a:gd name="T59" fmla="*/ 68 h 121"/>
                  <a:gd name="T60" fmla="*/ 102 w 107"/>
                  <a:gd name="T61" fmla="*/ 34 h 121"/>
                  <a:gd name="T62" fmla="*/ 150 w 107"/>
                  <a:gd name="T63" fmla="*/ 17 h 121"/>
                  <a:gd name="T64" fmla="*/ 201 w 107"/>
                  <a:gd name="T65" fmla="*/ 17 h 121"/>
                  <a:gd name="T66" fmla="*/ 260 w 107"/>
                  <a:gd name="T67" fmla="*/ 0 h 121"/>
                  <a:gd name="T68" fmla="*/ 359 w 107"/>
                  <a:gd name="T69" fmla="*/ 0 h 12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7"/>
                  <a:gd name="T106" fmla="*/ 0 h 121"/>
                  <a:gd name="T107" fmla="*/ 107 w 107"/>
                  <a:gd name="T108" fmla="*/ 121 h 121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7" h="121">
                    <a:moveTo>
                      <a:pt x="50" y="0"/>
                    </a:moveTo>
                    <a:lnTo>
                      <a:pt x="57" y="0"/>
                    </a:lnTo>
                    <a:lnTo>
                      <a:pt x="71" y="0"/>
                    </a:lnTo>
                    <a:lnTo>
                      <a:pt x="78" y="7"/>
                    </a:lnTo>
                    <a:lnTo>
                      <a:pt x="85" y="7"/>
                    </a:lnTo>
                    <a:lnTo>
                      <a:pt x="93" y="14"/>
                    </a:lnTo>
                    <a:lnTo>
                      <a:pt x="100" y="28"/>
                    </a:lnTo>
                    <a:lnTo>
                      <a:pt x="100" y="35"/>
                    </a:lnTo>
                    <a:lnTo>
                      <a:pt x="107" y="50"/>
                    </a:lnTo>
                    <a:lnTo>
                      <a:pt x="107" y="64"/>
                    </a:lnTo>
                    <a:lnTo>
                      <a:pt x="107" y="71"/>
                    </a:lnTo>
                    <a:lnTo>
                      <a:pt x="100" y="85"/>
                    </a:lnTo>
                    <a:lnTo>
                      <a:pt x="100" y="100"/>
                    </a:lnTo>
                    <a:lnTo>
                      <a:pt x="93" y="107"/>
                    </a:lnTo>
                    <a:lnTo>
                      <a:pt x="85" y="114"/>
                    </a:lnTo>
                    <a:lnTo>
                      <a:pt x="78" y="121"/>
                    </a:lnTo>
                    <a:lnTo>
                      <a:pt x="64" y="121"/>
                    </a:lnTo>
                    <a:lnTo>
                      <a:pt x="57" y="121"/>
                    </a:lnTo>
                    <a:lnTo>
                      <a:pt x="50" y="121"/>
                    </a:lnTo>
                    <a:lnTo>
                      <a:pt x="36" y="121"/>
                    </a:lnTo>
                    <a:lnTo>
                      <a:pt x="28" y="121"/>
                    </a:lnTo>
                    <a:lnTo>
                      <a:pt x="21" y="114"/>
                    </a:lnTo>
                    <a:lnTo>
                      <a:pt x="14" y="107"/>
                    </a:lnTo>
                    <a:lnTo>
                      <a:pt x="7" y="100"/>
                    </a:lnTo>
                    <a:lnTo>
                      <a:pt x="7" y="85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0" y="50"/>
                    </a:lnTo>
                    <a:lnTo>
                      <a:pt x="7" y="35"/>
                    </a:lnTo>
                    <a:lnTo>
                      <a:pt x="7" y="28"/>
                    </a:lnTo>
                    <a:lnTo>
                      <a:pt x="14" y="14"/>
                    </a:lnTo>
                    <a:lnTo>
                      <a:pt x="21" y="7"/>
                    </a:lnTo>
                    <a:lnTo>
                      <a:pt x="28" y="7"/>
                    </a:lnTo>
                    <a:lnTo>
                      <a:pt x="36" y="0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46" name="Freeform 60"/>
              <p:cNvSpPr>
                <a:spLocks/>
              </p:cNvSpPr>
              <p:nvPr/>
            </p:nvSpPr>
            <p:spPr bwMode="auto">
              <a:xfrm>
                <a:off x="1509" y="3076"/>
                <a:ext cx="287" cy="188"/>
              </a:xfrm>
              <a:custGeom>
                <a:avLst/>
                <a:gdLst>
                  <a:gd name="T0" fmla="*/ 359 w 107"/>
                  <a:gd name="T1" fmla="*/ 0 h 121"/>
                  <a:gd name="T2" fmla="*/ 410 w 107"/>
                  <a:gd name="T3" fmla="*/ 0 h 121"/>
                  <a:gd name="T4" fmla="*/ 510 w 107"/>
                  <a:gd name="T5" fmla="*/ 0 h 121"/>
                  <a:gd name="T6" fmla="*/ 561 w 107"/>
                  <a:gd name="T7" fmla="*/ 17 h 121"/>
                  <a:gd name="T8" fmla="*/ 612 w 107"/>
                  <a:gd name="T9" fmla="*/ 17 h 121"/>
                  <a:gd name="T10" fmla="*/ 668 w 107"/>
                  <a:gd name="T11" fmla="*/ 34 h 121"/>
                  <a:gd name="T12" fmla="*/ 719 w 107"/>
                  <a:gd name="T13" fmla="*/ 68 h 121"/>
                  <a:gd name="T14" fmla="*/ 719 w 107"/>
                  <a:gd name="T15" fmla="*/ 84 h 121"/>
                  <a:gd name="T16" fmla="*/ 770 w 107"/>
                  <a:gd name="T17" fmla="*/ 121 h 121"/>
                  <a:gd name="T18" fmla="*/ 770 w 107"/>
                  <a:gd name="T19" fmla="*/ 154 h 121"/>
                  <a:gd name="T20" fmla="*/ 770 w 107"/>
                  <a:gd name="T21" fmla="*/ 171 h 121"/>
                  <a:gd name="T22" fmla="*/ 719 w 107"/>
                  <a:gd name="T23" fmla="*/ 205 h 121"/>
                  <a:gd name="T24" fmla="*/ 719 w 107"/>
                  <a:gd name="T25" fmla="*/ 241 h 121"/>
                  <a:gd name="T26" fmla="*/ 668 w 107"/>
                  <a:gd name="T27" fmla="*/ 258 h 121"/>
                  <a:gd name="T28" fmla="*/ 612 w 107"/>
                  <a:gd name="T29" fmla="*/ 275 h 121"/>
                  <a:gd name="T30" fmla="*/ 561 w 107"/>
                  <a:gd name="T31" fmla="*/ 292 h 121"/>
                  <a:gd name="T32" fmla="*/ 461 w 107"/>
                  <a:gd name="T33" fmla="*/ 292 h 121"/>
                  <a:gd name="T34" fmla="*/ 410 w 107"/>
                  <a:gd name="T35" fmla="*/ 292 h 121"/>
                  <a:gd name="T36" fmla="*/ 359 w 107"/>
                  <a:gd name="T37" fmla="*/ 292 h 121"/>
                  <a:gd name="T38" fmla="*/ 260 w 107"/>
                  <a:gd name="T39" fmla="*/ 292 h 121"/>
                  <a:gd name="T40" fmla="*/ 201 w 107"/>
                  <a:gd name="T41" fmla="*/ 292 h 121"/>
                  <a:gd name="T42" fmla="*/ 150 w 107"/>
                  <a:gd name="T43" fmla="*/ 275 h 121"/>
                  <a:gd name="T44" fmla="*/ 102 w 107"/>
                  <a:gd name="T45" fmla="*/ 258 h 121"/>
                  <a:gd name="T46" fmla="*/ 51 w 107"/>
                  <a:gd name="T47" fmla="*/ 241 h 121"/>
                  <a:gd name="T48" fmla="*/ 51 w 107"/>
                  <a:gd name="T49" fmla="*/ 205 h 121"/>
                  <a:gd name="T50" fmla="*/ 0 w 107"/>
                  <a:gd name="T51" fmla="*/ 171 h 121"/>
                  <a:gd name="T52" fmla="*/ 0 w 107"/>
                  <a:gd name="T53" fmla="*/ 154 h 121"/>
                  <a:gd name="T54" fmla="*/ 0 w 107"/>
                  <a:gd name="T55" fmla="*/ 121 h 121"/>
                  <a:gd name="T56" fmla="*/ 51 w 107"/>
                  <a:gd name="T57" fmla="*/ 84 h 121"/>
                  <a:gd name="T58" fmla="*/ 51 w 107"/>
                  <a:gd name="T59" fmla="*/ 68 h 121"/>
                  <a:gd name="T60" fmla="*/ 102 w 107"/>
                  <a:gd name="T61" fmla="*/ 34 h 121"/>
                  <a:gd name="T62" fmla="*/ 150 w 107"/>
                  <a:gd name="T63" fmla="*/ 17 h 121"/>
                  <a:gd name="T64" fmla="*/ 201 w 107"/>
                  <a:gd name="T65" fmla="*/ 17 h 121"/>
                  <a:gd name="T66" fmla="*/ 260 w 107"/>
                  <a:gd name="T67" fmla="*/ 0 h 121"/>
                  <a:gd name="T68" fmla="*/ 359 w 107"/>
                  <a:gd name="T69" fmla="*/ 0 h 12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7"/>
                  <a:gd name="T106" fmla="*/ 0 h 121"/>
                  <a:gd name="T107" fmla="*/ 107 w 107"/>
                  <a:gd name="T108" fmla="*/ 121 h 121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7" h="121">
                    <a:moveTo>
                      <a:pt x="50" y="0"/>
                    </a:moveTo>
                    <a:lnTo>
                      <a:pt x="57" y="0"/>
                    </a:lnTo>
                    <a:lnTo>
                      <a:pt x="71" y="0"/>
                    </a:lnTo>
                    <a:lnTo>
                      <a:pt x="78" y="7"/>
                    </a:lnTo>
                    <a:lnTo>
                      <a:pt x="85" y="7"/>
                    </a:lnTo>
                    <a:lnTo>
                      <a:pt x="93" y="14"/>
                    </a:lnTo>
                    <a:lnTo>
                      <a:pt x="100" y="28"/>
                    </a:lnTo>
                    <a:lnTo>
                      <a:pt x="100" y="35"/>
                    </a:lnTo>
                    <a:lnTo>
                      <a:pt x="107" y="50"/>
                    </a:lnTo>
                    <a:lnTo>
                      <a:pt x="107" y="64"/>
                    </a:lnTo>
                    <a:lnTo>
                      <a:pt x="107" y="71"/>
                    </a:lnTo>
                    <a:lnTo>
                      <a:pt x="100" y="85"/>
                    </a:lnTo>
                    <a:lnTo>
                      <a:pt x="100" y="100"/>
                    </a:lnTo>
                    <a:lnTo>
                      <a:pt x="93" y="107"/>
                    </a:lnTo>
                    <a:lnTo>
                      <a:pt x="85" y="114"/>
                    </a:lnTo>
                    <a:lnTo>
                      <a:pt x="78" y="121"/>
                    </a:lnTo>
                    <a:lnTo>
                      <a:pt x="64" y="121"/>
                    </a:lnTo>
                    <a:lnTo>
                      <a:pt x="57" y="121"/>
                    </a:lnTo>
                    <a:lnTo>
                      <a:pt x="50" y="121"/>
                    </a:lnTo>
                    <a:lnTo>
                      <a:pt x="36" y="121"/>
                    </a:lnTo>
                    <a:lnTo>
                      <a:pt x="28" y="121"/>
                    </a:lnTo>
                    <a:lnTo>
                      <a:pt x="21" y="114"/>
                    </a:lnTo>
                    <a:lnTo>
                      <a:pt x="14" y="107"/>
                    </a:lnTo>
                    <a:lnTo>
                      <a:pt x="7" y="100"/>
                    </a:lnTo>
                    <a:lnTo>
                      <a:pt x="7" y="85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0" y="50"/>
                    </a:lnTo>
                    <a:lnTo>
                      <a:pt x="7" y="35"/>
                    </a:lnTo>
                    <a:lnTo>
                      <a:pt x="7" y="28"/>
                    </a:lnTo>
                    <a:lnTo>
                      <a:pt x="14" y="14"/>
                    </a:lnTo>
                    <a:lnTo>
                      <a:pt x="21" y="7"/>
                    </a:lnTo>
                    <a:lnTo>
                      <a:pt x="28" y="7"/>
                    </a:lnTo>
                    <a:lnTo>
                      <a:pt x="36" y="0"/>
                    </a:lnTo>
                    <a:lnTo>
                      <a:pt x="50" y="0"/>
                    </a:lnTo>
                  </a:path>
                </a:pathLst>
              </a:custGeom>
              <a:solidFill>
                <a:schemeClr val="hlink"/>
              </a:solidFill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47" name="Rectangle 61"/>
              <p:cNvSpPr>
                <a:spLocks noChangeArrowheads="1"/>
              </p:cNvSpPr>
              <p:nvPr/>
            </p:nvSpPr>
            <p:spPr bwMode="auto">
              <a:xfrm>
                <a:off x="1106" y="3141"/>
                <a:ext cx="421" cy="35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48" name="Rectangle 62"/>
              <p:cNvSpPr>
                <a:spLocks noChangeArrowheads="1"/>
              </p:cNvSpPr>
              <p:nvPr/>
            </p:nvSpPr>
            <p:spPr bwMode="auto">
              <a:xfrm>
                <a:off x="1106" y="3141"/>
                <a:ext cx="421" cy="35"/>
              </a:xfrm>
              <a:prstGeom prst="rect">
                <a:avLst/>
              </a:prstGeom>
              <a:solidFill>
                <a:schemeClr val="hlink"/>
              </a:solid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49" name="Freeform 63"/>
              <p:cNvSpPr>
                <a:spLocks noEditPoints="1"/>
              </p:cNvSpPr>
              <p:nvPr/>
            </p:nvSpPr>
            <p:spPr bwMode="auto">
              <a:xfrm>
                <a:off x="1087" y="3165"/>
                <a:ext cx="153" cy="77"/>
              </a:xfrm>
              <a:custGeom>
                <a:avLst/>
                <a:gdLst>
                  <a:gd name="T0" fmla="*/ 0 w 57"/>
                  <a:gd name="T1" fmla="*/ 0 h 50"/>
                  <a:gd name="T2" fmla="*/ 150 w 57"/>
                  <a:gd name="T3" fmla="*/ 0 h 50"/>
                  <a:gd name="T4" fmla="*/ 150 w 57"/>
                  <a:gd name="T5" fmla="*/ 102 h 50"/>
                  <a:gd name="T6" fmla="*/ 150 w 57"/>
                  <a:gd name="T7" fmla="*/ 119 h 50"/>
                  <a:gd name="T8" fmla="*/ 102 w 57"/>
                  <a:gd name="T9" fmla="*/ 119 h 50"/>
                  <a:gd name="T10" fmla="*/ 51 w 57"/>
                  <a:gd name="T11" fmla="*/ 119 h 50"/>
                  <a:gd name="T12" fmla="*/ 51 w 57"/>
                  <a:gd name="T13" fmla="*/ 102 h 50"/>
                  <a:gd name="T14" fmla="*/ 0 w 57"/>
                  <a:gd name="T15" fmla="*/ 0 h 50"/>
                  <a:gd name="T16" fmla="*/ 260 w 57"/>
                  <a:gd name="T17" fmla="*/ 0 h 50"/>
                  <a:gd name="T18" fmla="*/ 411 w 57"/>
                  <a:gd name="T19" fmla="*/ 0 h 50"/>
                  <a:gd name="T20" fmla="*/ 411 w 57"/>
                  <a:gd name="T21" fmla="*/ 102 h 50"/>
                  <a:gd name="T22" fmla="*/ 360 w 57"/>
                  <a:gd name="T23" fmla="*/ 119 h 50"/>
                  <a:gd name="T24" fmla="*/ 309 w 57"/>
                  <a:gd name="T25" fmla="*/ 119 h 50"/>
                  <a:gd name="T26" fmla="*/ 309 w 57"/>
                  <a:gd name="T27" fmla="*/ 102 h 50"/>
                  <a:gd name="T28" fmla="*/ 260 w 57"/>
                  <a:gd name="T29" fmla="*/ 0 h 5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7"/>
                  <a:gd name="T46" fmla="*/ 0 h 50"/>
                  <a:gd name="T47" fmla="*/ 57 w 57"/>
                  <a:gd name="T48" fmla="*/ 50 h 5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7" h="50">
                    <a:moveTo>
                      <a:pt x="0" y="0"/>
                    </a:moveTo>
                    <a:lnTo>
                      <a:pt x="21" y="0"/>
                    </a:lnTo>
                    <a:lnTo>
                      <a:pt x="21" y="43"/>
                    </a:lnTo>
                    <a:lnTo>
                      <a:pt x="21" y="50"/>
                    </a:lnTo>
                    <a:lnTo>
                      <a:pt x="14" y="50"/>
                    </a:lnTo>
                    <a:lnTo>
                      <a:pt x="7" y="50"/>
                    </a:lnTo>
                    <a:lnTo>
                      <a:pt x="7" y="43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7" y="0"/>
                    </a:lnTo>
                    <a:lnTo>
                      <a:pt x="57" y="43"/>
                    </a:lnTo>
                    <a:lnTo>
                      <a:pt x="50" y="50"/>
                    </a:lnTo>
                    <a:lnTo>
                      <a:pt x="43" y="50"/>
                    </a:lnTo>
                    <a:lnTo>
                      <a:pt x="43" y="4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50" name="Freeform 64"/>
              <p:cNvSpPr>
                <a:spLocks/>
              </p:cNvSpPr>
              <p:nvPr/>
            </p:nvSpPr>
            <p:spPr bwMode="auto">
              <a:xfrm>
                <a:off x="1087" y="3165"/>
                <a:ext cx="56" cy="77"/>
              </a:xfrm>
              <a:custGeom>
                <a:avLst/>
                <a:gdLst>
                  <a:gd name="T0" fmla="*/ 0 w 21"/>
                  <a:gd name="T1" fmla="*/ 0 h 50"/>
                  <a:gd name="T2" fmla="*/ 149 w 21"/>
                  <a:gd name="T3" fmla="*/ 0 h 50"/>
                  <a:gd name="T4" fmla="*/ 149 w 21"/>
                  <a:gd name="T5" fmla="*/ 102 h 50"/>
                  <a:gd name="T6" fmla="*/ 149 w 21"/>
                  <a:gd name="T7" fmla="*/ 119 h 50"/>
                  <a:gd name="T8" fmla="*/ 99 w 21"/>
                  <a:gd name="T9" fmla="*/ 119 h 50"/>
                  <a:gd name="T10" fmla="*/ 51 w 21"/>
                  <a:gd name="T11" fmla="*/ 119 h 50"/>
                  <a:gd name="T12" fmla="*/ 51 w 21"/>
                  <a:gd name="T13" fmla="*/ 102 h 50"/>
                  <a:gd name="T14" fmla="*/ 0 w 21"/>
                  <a:gd name="T15" fmla="*/ 0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"/>
                  <a:gd name="T25" fmla="*/ 0 h 50"/>
                  <a:gd name="T26" fmla="*/ 21 w 21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" h="50">
                    <a:moveTo>
                      <a:pt x="0" y="0"/>
                    </a:moveTo>
                    <a:lnTo>
                      <a:pt x="21" y="0"/>
                    </a:lnTo>
                    <a:lnTo>
                      <a:pt x="21" y="43"/>
                    </a:lnTo>
                    <a:lnTo>
                      <a:pt x="21" y="50"/>
                    </a:lnTo>
                    <a:lnTo>
                      <a:pt x="14" y="50"/>
                    </a:lnTo>
                    <a:lnTo>
                      <a:pt x="7" y="50"/>
                    </a:lnTo>
                    <a:lnTo>
                      <a:pt x="7" y="43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hlink"/>
              </a:solidFill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51" name="Freeform 65"/>
              <p:cNvSpPr>
                <a:spLocks/>
              </p:cNvSpPr>
              <p:nvPr/>
            </p:nvSpPr>
            <p:spPr bwMode="auto">
              <a:xfrm>
                <a:off x="1184" y="3165"/>
                <a:ext cx="56" cy="77"/>
              </a:xfrm>
              <a:custGeom>
                <a:avLst/>
                <a:gdLst>
                  <a:gd name="T0" fmla="*/ 0 w 21"/>
                  <a:gd name="T1" fmla="*/ 0 h 50"/>
                  <a:gd name="T2" fmla="*/ 149 w 21"/>
                  <a:gd name="T3" fmla="*/ 0 h 50"/>
                  <a:gd name="T4" fmla="*/ 149 w 21"/>
                  <a:gd name="T5" fmla="*/ 102 h 50"/>
                  <a:gd name="T6" fmla="*/ 99 w 21"/>
                  <a:gd name="T7" fmla="*/ 119 h 50"/>
                  <a:gd name="T8" fmla="*/ 51 w 21"/>
                  <a:gd name="T9" fmla="*/ 119 h 50"/>
                  <a:gd name="T10" fmla="*/ 51 w 21"/>
                  <a:gd name="T11" fmla="*/ 102 h 50"/>
                  <a:gd name="T12" fmla="*/ 0 w 21"/>
                  <a:gd name="T13" fmla="*/ 0 h 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"/>
                  <a:gd name="T22" fmla="*/ 0 h 50"/>
                  <a:gd name="T23" fmla="*/ 21 w 21"/>
                  <a:gd name="T24" fmla="*/ 50 h 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" h="50">
                    <a:moveTo>
                      <a:pt x="0" y="0"/>
                    </a:moveTo>
                    <a:lnTo>
                      <a:pt x="21" y="0"/>
                    </a:lnTo>
                    <a:lnTo>
                      <a:pt x="21" y="43"/>
                    </a:lnTo>
                    <a:lnTo>
                      <a:pt x="14" y="50"/>
                    </a:lnTo>
                    <a:lnTo>
                      <a:pt x="7" y="50"/>
                    </a:lnTo>
                    <a:lnTo>
                      <a:pt x="7" y="43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hlink"/>
              </a:solidFill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52" name="Freeform 66"/>
              <p:cNvSpPr>
                <a:spLocks noEditPoints="1"/>
              </p:cNvSpPr>
              <p:nvPr/>
            </p:nvSpPr>
            <p:spPr bwMode="auto">
              <a:xfrm>
                <a:off x="1565" y="3109"/>
                <a:ext cx="172" cy="122"/>
              </a:xfrm>
              <a:custGeom>
                <a:avLst/>
                <a:gdLst>
                  <a:gd name="T0" fmla="*/ 462 w 64"/>
                  <a:gd name="T1" fmla="*/ 119 h 79"/>
                  <a:gd name="T2" fmla="*/ 462 w 64"/>
                  <a:gd name="T3" fmla="*/ 153 h 79"/>
                  <a:gd name="T4" fmla="*/ 360 w 64"/>
                  <a:gd name="T5" fmla="*/ 188 h 79"/>
                  <a:gd name="T6" fmla="*/ 261 w 64"/>
                  <a:gd name="T7" fmla="*/ 188 h 79"/>
                  <a:gd name="T8" fmla="*/ 159 w 64"/>
                  <a:gd name="T9" fmla="*/ 188 h 79"/>
                  <a:gd name="T10" fmla="*/ 107 w 64"/>
                  <a:gd name="T11" fmla="*/ 170 h 79"/>
                  <a:gd name="T12" fmla="*/ 51 w 64"/>
                  <a:gd name="T13" fmla="*/ 153 h 79"/>
                  <a:gd name="T14" fmla="*/ 0 w 64"/>
                  <a:gd name="T15" fmla="*/ 119 h 79"/>
                  <a:gd name="T16" fmla="*/ 0 w 64"/>
                  <a:gd name="T17" fmla="*/ 69 h 79"/>
                  <a:gd name="T18" fmla="*/ 51 w 64"/>
                  <a:gd name="T19" fmla="*/ 34 h 79"/>
                  <a:gd name="T20" fmla="*/ 159 w 64"/>
                  <a:gd name="T21" fmla="*/ 17 h 79"/>
                  <a:gd name="T22" fmla="*/ 261 w 64"/>
                  <a:gd name="T23" fmla="*/ 0 h 79"/>
                  <a:gd name="T24" fmla="*/ 312 w 64"/>
                  <a:gd name="T25" fmla="*/ 17 h 79"/>
                  <a:gd name="T26" fmla="*/ 411 w 64"/>
                  <a:gd name="T27" fmla="*/ 17 h 79"/>
                  <a:gd name="T28" fmla="*/ 462 w 64"/>
                  <a:gd name="T29" fmla="*/ 34 h 79"/>
                  <a:gd name="T30" fmla="*/ 462 w 64"/>
                  <a:gd name="T31" fmla="*/ 69 h 79"/>
                  <a:gd name="T32" fmla="*/ 411 w 64"/>
                  <a:gd name="T33" fmla="*/ 86 h 79"/>
                  <a:gd name="T34" fmla="*/ 411 w 64"/>
                  <a:gd name="T35" fmla="*/ 49 h 79"/>
                  <a:gd name="T36" fmla="*/ 360 w 64"/>
                  <a:gd name="T37" fmla="*/ 34 h 79"/>
                  <a:gd name="T38" fmla="*/ 312 w 64"/>
                  <a:gd name="T39" fmla="*/ 17 h 79"/>
                  <a:gd name="T40" fmla="*/ 210 w 64"/>
                  <a:gd name="T41" fmla="*/ 17 h 79"/>
                  <a:gd name="T42" fmla="*/ 159 w 64"/>
                  <a:gd name="T43" fmla="*/ 34 h 79"/>
                  <a:gd name="T44" fmla="*/ 107 w 64"/>
                  <a:gd name="T45" fmla="*/ 49 h 79"/>
                  <a:gd name="T46" fmla="*/ 51 w 64"/>
                  <a:gd name="T47" fmla="*/ 69 h 79"/>
                  <a:gd name="T48" fmla="*/ 51 w 64"/>
                  <a:gd name="T49" fmla="*/ 102 h 79"/>
                  <a:gd name="T50" fmla="*/ 51 w 64"/>
                  <a:gd name="T51" fmla="*/ 136 h 79"/>
                  <a:gd name="T52" fmla="*/ 107 w 64"/>
                  <a:gd name="T53" fmla="*/ 170 h 79"/>
                  <a:gd name="T54" fmla="*/ 210 w 64"/>
                  <a:gd name="T55" fmla="*/ 170 h 79"/>
                  <a:gd name="T56" fmla="*/ 312 w 64"/>
                  <a:gd name="T57" fmla="*/ 170 h 79"/>
                  <a:gd name="T58" fmla="*/ 360 w 64"/>
                  <a:gd name="T59" fmla="*/ 153 h 79"/>
                  <a:gd name="T60" fmla="*/ 411 w 64"/>
                  <a:gd name="T61" fmla="*/ 136 h 79"/>
                  <a:gd name="T62" fmla="*/ 411 w 64"/>
                  <a:gd name="T63" fmla="*/ 102 h 7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64"/>
                  <a:gd name="T97" fmla="*/ 0 h 79"/>
                  <a:gd name="T98" fmla="*/ 64 w 64"/>
                  <a:gd name="T99" fmla="*/ 79 h 7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64" h="79">
                    <a:moveTo>
                      <a:pt x="64" y="36"/>
                    </a:moveTo>
                    <a:lnTo>
                      <a:pt x="64" y="50"/>
                    </a:lnTo>
                    <a:lnTo>
                      <a:pt x="64" y="57"/>
                    </a:lnTo>
                    <a:lnTo>
                      <a:pt x="64" y="64"/>
                    </a:lnTo>
                    <a:lnTo>
                      <a:pt x="57" y="71"/>
                    </a:lnTo>
                    <a:lnTo>
                      <a:pt x="50" y="79"/>
                    </a:lnTo>
                    <a:lnTo>
                      <a:pt x="43" y="79"/>
                    </a:lnTo>
                    <a:lnTo>
                      <a:pt x="36" y="79"/>
                    </a:lnTo>
                    <a:lnTo>
                      <a:pt x="29" y="79"/>
                    </a:lnTo>
                    <a:lnTo>
                      <a:pt x="22" y="79"/>
                    </a:lnTo>
                    <a:lnTo>
                      <a:pt x="15" y="79"/>
                    </a:lnTo>
                    <a:lnTo>
                      <a:pt x="15" y="71"/>
                    </a:lnTo>
                    <a:lnTo>
                      <a:pt x="7" y="71"/>
                    </a:lnTo>
                    <a:lnTo>
                      <a:pt x="7" y="64"/>
                    </a:lnTo>
                    <a:lnTo>
                      <a:pt x="0" y="57"/>
                    </a:lnTo>
                    <a:lnTo>
                      <a:pt x="0" y="50"/>
                    </a:lnTo>
                    <a:lnTo>
                      <a:pt x="0" y="36"/>
                    </a:lnTo>
                    <a:lnTo>
                      <a:pt x="0" y="29"/>
                    </a:lnTo>
                    <a:lnTo>
                      <a:pt x="0" y="21"/>
                    </a:lnTo>
                    <a:lnTo>
                      <a:pt x="7" y="14"/>
                    </a:lnTo>
                    <a:lnTo>
                      <a:pt x="15" y="7"/>
                    </a:lnTo>
                    <a:lnTo>
                      <a:pt x="22" y="7"/>
                    </a:lnTo>
                    <a:lnTo>
                      <a:pt x="29" y="0"/>
                    </a:lnTo>
                    <a:lnTo>
                      <a:pt x="36" y="0"/>
                    </a:lnTo>
                    <a:lnTo>
                      <a:pt x="43" y="0"/>
                    </a:lnTo>
                    <a:lnTo>
                      <a:pt x="43" y="7"/>
                    </a:lnTo>
                    <a:lnTo>
                      <a:pt x="50" y="7"/>
                    </a:lnTo>
                    <a:lnTo>
                      <a:pt x="57" y="7"/>
                    </a:lnTo>
                    <a:lnTo>
                      <a:pt x="57" y="14"/>
                    </a:lnTo>
                    <a:lnTo>
                      <a:pt x="64" y="14"/>
                    </a:lnTo>
                    <a:lnTo>
                      <a:pt x="64" y="21"/>
                    </a:lnTo>
                    <a:lnTo>
                      <a:pt x="64" y="29"/>
                    </a:lnTo>
                    <a:lnTo>
                      <a:pt x="64" y="36"/>
                    </a:lnTo>
                    <a:close/>
                    <a:moveTo>
                      <a:pt x="57" y="36"/>
                    </a:moveTo>
                    <a:lnTo>
                      <a:pt x="57" y="29"/>
                    </a:lnTo>
                    <a:lnTo>
                      <a:pt x="57" y="21"/>
                    </a:lnTo>
                    <a:lnTo>
                      <a:pt x="57" y="14"/>
                    </a:lnTo>
                    <a:lnTo>
                      <a:pt x="50" y="14"/>
                    </a:lnTo>
                    <a:lnTo>
                      <a:pt x="50" y="7"/>
                    </a:lnTo>
                    <a:lnTo>
                      <a:pt x="43" y="7"/>
                    </a:lnTo>
                    <a:lnTo>
                      <a:pt x="36" y="7"/>
                    </a:lnTo>
                    <a:lnTo>
                      <a:pt x="29" y="7"/>
                    </a:lnTo>
                    <a:lnTo>
                      <a:pt x="22" y="7"/>
                    </a:lnTo>
                    <a:lnTo>
                      <a:pt x="22" y="14"/>
                    </a:lnTo>
                    <a:lnTo>
                      <a:pt x="15" y="14"/>
                    </a:lnTo>
                    <a:lnTo>
                      <a:pt x="15" y="21"/>
                    </a:lnTo>
                    <a:lnTo>
                      <a:pt x="7" y="21"/>
                    </a:lnTo>
                    <a:lnTo>
                      <a:pt x="7" y="29"/>
                    </a:lnTo>
                    <a:lnTo>
                      <a:pt x="7" y="36"/>
                    </a:lnTo>
                    <a:lnTo>
                      <a:pt x="7" y="43"/>
                    </a:lnTo>
                    <a:lnTo>
                      <a:pt x="7" y="50"/>
                    </a:lnTo>
                    <a:lnTo>
                      <a:pt x="7" y="57"/>
                    </a:lnTo>
                    <a:lnTo>
                      <a:pt x="15" y="64"/>
                    </a:lnTo>
                    <a:lnTo>
                      <a:pt x="15" y="71"/>
                    </a:lnTo>
                    <a:lnTo>
                      <a:pt x="22" y="71"/>
                    </a:lnTo>
                    <a:lnTo>
                      <a:pt x="29" y="71"/>
                    </a:lnTo>
                    <a:lnTo>
                      <a:pt x="36" y="71"/>
                    </a:lnTo>
                    <a:lnTo>
                      <a:pt x="43" y="71"/>
                    </a:lnTo>
                    <a:lnTo>
                      <a:pt x="50" y="71"/>
                    </a:lnTo>
                    <a:lnTo>
                      <a:pt x="50" y="64"/>
                    </a:lnTo>
                    <a:lnTo>
                      <a:pt x="57" y="64"/>
                    </a:lnTo>
                    <a:lnTo>
                      <a:pt x="57" y="57"/>
                    </a:lnTo>
                    <a:lnTo>
                      <a:pt x="57" y="50"/>
                    </a:lnTo>
                    <a:lnTo>
                      <a:pt x="57" y="43"/>
                    </a:lnTo>
                    <a:lnTo>
                      <a:pt x="57" y="36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53" name="Freeform 67"/>
              <p:cNvSpPr>
                <a:spLocks/>
              </p:cNvSpPr>
              <p:nvPr/>
            </p:nvSpPr>
            <p:spPr bwMode="auto">
              <a:xfrm>
                <a:off x="1565" y="3109"/>
                <a:ext cx="172" cy="122"/>
              </a:xfrm>
              <a:custGeom>
                <a:avLst/>
                <a:gdLst>
                  <a:gd name="T0" fmla="*/ 462 w 64"/>
                  <a:gd name="T1" fmla="*/ 86 h 79"/>
                  <a:gd name="T2" fmla="*/ 462 w 64"/>
                  <a:gd name="T3" fmla="*/ 119 h 79"/>
                  <a:gd name="T4" fmla="*/ 462 w 64"/>
                  <a:gd name="T5" fmla="*/ 136 h 79"/>
                  <a:gd name="T6" fmla="*/ 462 w 64"/>
                  <a:gd name="T7" fmla="*/ 153 h 79"/>
                  <a:gd name="T8" fmla="*/ 411 w 64"/>
                  <a:gd name="T9" fmla="*/ 170 h 79"/>
                  <a:gd name="T10" fmla="*/ 360 w 64"/>
                  <a:gd name="T11" fmla="*/ 188 h 79"/>
                  <a:gd name="T12" fmla="*/ 312 w 64"/>
                  <a:gd name="T13" fmla="*/ 188 h 79"/>
                  <a:gd name="T14" fmla="*/ 261 w 64"/>
                  <a:gd name="T15" fmla="*/ 188 h 79"/>
                  <a:gd name="T16" fmla="*/ 210 w 64"/>
                  <a:gd name="T17" fmla="*/ 188 h 79"/>
                  <a:gd name="T18" fmla="*/ 159 w 64"/>
                  <a:gd name="T19" fmla="*/ 188 h 79"/>
                  <a:gd name="T20" fmla="*/ 107 w 64"/>
                  <a:gd name="T21" fmla="*/ 188 h 79"/>
                  <a:gd name="T22" fmla="*/ 107 w 64"/>
                  <a:gd name="T23" fmla="*/ 170 h 79"/>
                  <a:gd name="T24" fmla="*/ 51 w 64"/>
                  <a:gd name="T25" fmla="*/ 170 h 79"/>
                  <a:gd name="T26" fmla="*/ 51 w 64"/>
                  <a:gd name="T27" fmla="*/ 153 h 79"/>
                  <a:gd name="T28" fmla="*/ 0 w 64"/>
                  <a:gd name="T29" fmla="*/ 136 h 79"/>
                  <a:gd name="T30" fmla="*/ 0 w 64"/>
                  <a:gd name="T31" fmla="*/ 119 h 79"/>
                  <a:gd name="T32" fmla="*/ 0 w 64"/>
                  <a:gd name="T33" fmla="*/ 86 h 79"/>
                  <a:gd name="T34" fmla="*/ 0 w 64"/>
                  <a:gd name="T35" fmla="*/ 69 h 79"/>
                  <a:gd name="T36" fmla="*/ 0 w 64"/>
                  <a:gd name="T37" fmla="*/ 49 h 79"/>
                  <a:gd name="T38" fmla="*/ 51 w 64"/>
                  <a:gd name="T39" fmla="*/ 34 h 79"/>
                  <a:gd name="T40" fmla="*/ 107 w 64"/>
                  <a:gd name="T41" fmla="*/ 17 h 79"/>
                  <a:gd name="T42" fmla="*/ 159 w 64"/>
                  <a:gd name="T43" fmla="*/ 17 h 79"/>
                  <a:gd name="T44" fmla="*/ 210 w 64"/>
                  <a:gd name="T45" fmla="*/ 0 h 79"/>
                  <a:gd name="T46" fmla="*/ 261 w 64"/>
                  <a:gd name="T47" fmla="*/ 0 h 79"/>
                  <a:gd name="T48" fmla="*/ 312 w 64"/>
                  <a:gd name="T49" fmla="*/ 0 h 79"/>
                  <a:gd name="T50" fmla="*/ 312 w 64"/>
                  <a:gd name="T51" fmla="*/ 17 h 79"/>
                  <a:gd name="T52" fmla="*/ 360 w 64"/>
                  <a:gd name="T53" fmla="*/ 17 h 79"/>
                  <a:gd name="T54" fmla="*/ 411 w 64"/>
                  <a:gd name="T55" fmla="*/ 17 h 79"/>
                  <a:gd name="T56" fmla="*/ 411 w 64"/>
                  <a:gd name="T57" fmla="*/ 34 h 79"/>
                  <a:gd name="T58" fmla="*/ 462 w 64"/>
                  <a:gd name="T59" fmla="*/ 34 h 79"/>
                  <a:gd name="T60" fmla="*/ 462 w 64"/>
                  <a:gd name="T61" fmla="*/ 49 h 79"/>
                  <a:gd name="T62" fmla="*/ 462 w 64"/>
                  <a:gd name="T63" fmla="*/ 69 h 79"/>
                  <a:gd name="T64" fmla="*/ 462 w 64"/>
                  <a:gd name="T65" fmla="*/ 86 h 7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4"/>
                  <a:gd name="T100" fmla="*/ 0 h 79"/>
                  <a:gd name="T101" fmla="*/ 64 w 64"/>
                  <a:gd name="T102" fmla="*/ 79 h 7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4" h="79">
                    <a:moveTo>
                      <a:pt x="64" y="36"/>
                    </a:moveTo>
                    <a:lnTo>
                      <a:pt x="64" y="50"/>
                    </a:lnTo>
                    <a:lnTo>
                      <a:pt x="64" y="57"/>
                    </a:lnTo>
                    <a:lnTo>
                      <a:pt x="64" y="64"/>
                    </a:lnTo>
                    <a:lnTo>
                      <a:pt x="57" y="71"/>
                    </a:lnTo>
                    <a:lnTo>
                      <a:pt x="50" y="79"/>
                    </a:lnTo>
                    <a:lnTo>
                      <a:pt x="43" y="79"/>
                    </a:lnTo>
                    <a:lnTo>
                      <a:pt x="36" y="79"/>
                    </a:lnTo>
                    <a:lnTo>
                      <a:pt x="29" y="79"/>
                    </a:lnTo>
                    <a:lnTo>
                      <a:pt x="22" y="79"/>
                    </a:lnTo>
                    <a:lnTo>
                      <a:pt x="15" y="79"/>
                    </a:lnTo>
                    <a:lnTo>
                      <a:pt x="15" y="71"/>
                    </a:lnTo>
                    <a:lnTo>
                      <a:pt x="7" y="71"/>
                    </a:lnTo>
                    <a:lnTo>
                      <a:pt x="7" y="64"/>
                    </a:lnTo>
                    <a:lnTo>
                      <a:pt x="0" y="57"/>
                    </a:lnTo>
                    <a:lnTo>
                      <a:pt x="0" y="50"/>
                    </a:lnTo>
                    <a:lnTo>
                      <a:pt x="0" y="36"/>
                    </a:lnTo>
                    <a:lnTo>
                      <a:pt x="0" y="29"/>
                    </a:lnTo>
                    <a:lnTo>
                      <a:pt x="0" y="21"/>
                    </a:lnTo>
                    <a:lnTo>
                      <a:pt x="7" y="14"/>
                    </a:lnTo>
                    <a:lnTo>
                      <a:pt x="15" y="7"/>
                    </a:lnTo>
                    <a:lnTo>
                      <a:pt x="22" y="7"/>
                    </a:lnTo>
                    <a:lnTo>
                      <a:pt x="29" y="0"/>
                    </a:lnTo>
                    <a:lnTo>
                      <a:pt x="36" y="0"/>
                    </a:lnTo>
                    <a:lnTo>
                      <a:pt x="43" y="0"/>
                    </a:lnTo>
                    <a:lnTo>
                      <a:pt x="43" y="7"/>
                    </a:lnTo>
                    <a:lnTo>
                      <a:pt x="50" y="7"/>
                    </a:lnTo>
                    <a:lnTo>
                      <a:pt x="57" y="7"/>
                    </a:lnTo>
                    <a:lnTo>
                      <a:pt x="57" y="14"/>
                    </a:lnTo>
                    <a:lnTo>
                      <a:pt x="64" y="14"/>
                    </a:lnTo>
                    <a:lnTo>
                      <a:pt x="64" y="21"/>
                    </a:lnTo>
                    <a:lnTo>
                      <a:pt x="64" y="29"/>
                    </a:lnTo>
                    <a:lnTo>
                      <a:pt x="64" y="36"/>
                    </a:lnTo>
                  </a:path>
                </a:pathLst>
              </a:custGeom>
              <a:solidFill>
                <a:schemeClr val="hlink"/>
              </a:solidFill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54" name="Freeform 68"/>
              <p:cNvSpPr>
                <a:spLocks/>
              </p:cNvSpPr>
              <p:nvPr/>
            </p:nvSpPr>
            <p:spPr bwMode="auto">
              <a:xfrm>
                <a:off x="1584" y="3120"/>
                <a:ext cx="134" cy="99"/>
              </a:xfrm>
              <a:custGeom>
                <a:avLst/>
                <a:gdLst>
                  <a:gd name="T0" fmla="*/ 359 w 50"/>
                  <a:gd name="T1" fmla="*/ 70 h 64"/>
                  <a:gd name="T2" fmla="*/ 359 w 50"/>
                  <a:gd name="T3" fmla="*/ 53 h 64"/>
                  <a:gd name="T4" fmla="*/ 359 w 50"/>
                  <a:gd name="T5" fmla="*/ 34 h 64"/>
                  <a:gd name="T6" fmla="*/ 359 w 50"/>
                  <a:gd name="T7" fmla="*/ 17 h 64"/>
                  <a:gd name="T8" fmla="*/ 308 w 50"/>
                  <a:gd name="T9" fmla="*/ 17 h 64"/>
                  <a:gd name="T10" fmla="*/ 308 w 50"/>
                  <a:gd name="T11" fmla="*/ 0 h 64"/>
                  <a:gd name="T12" fmla="*/ 257 w 50"/>
                  <a:gd name="T13" fmla="*/ 0 h 64"/>
                  <a:gd name="T14" fmla="*/ 209 w 50"/>
                  <a:gd name="T15" fmla="*/ 0 h 64"/>
                  <a:gd name="T16" fmla="*/ 158 w 50"/>
                  <a:gd name="T17" fmla="*/ 0 h 64"/>
                  <a:gd name="T18" fmla="*/ 107 w 50"/>
                  <a:gd name="T19" fmla="*/ 0 h 64"/>
                  <a:gd name="T20" fmla="*/ 107 w 50"/>
                  <a:gd name="T21" fmla="*/ 17 h 64"/>
                  <a:gd name="T22" fmla="*/ 56 w 50"/>
                  <a:gd name="T23" fmla="*/ 17 h 64"/>
                  <a:gd name="T24" fmla="*/ 56 w 50"/>
                  <a:gd name="T25" fmla="*/ 34 h 64"/>
                  <a:gd name="T26" fmla="*/ 0 w 50"/>
                  <a:gd name="T27" fmla="*/ 34 h 64"/>
                  <a:gd name="T28" fmla="*/ 0 w 50"/>
                  <a:gd name="T29" fmla="*/ 53 h 64"/>
                  <a:gd name="T30" fmla="*/ 0 w 50"/>
                  <a:gd name="T31" fmla="*/ 70 h 64"/>
                  <a:gd name="T32" fmla="*/ 0 w 50"/>
                  <a:gd name="T33" fmla="*/ 87 h 64"/>
                  <a:gd name="T34" fmla="*/ 0 w 50"/>
                  <a:gd name="T35" fmla="*/ 104 h 64"/>
                  <a:gd name="T36" fmla="*/ 0 w 50"/>
                  <a:gd name="T37" fmla="*/ 119 h 64"/>
                  <a:gd name="T38" fmla="*/ 56 w 50"/>
                  <a:gd name="T39" fmla="*/ 136 h 64"/>
                  <a:gd name="T40" fmla="*/ 56 w 50"/>
                  <a:gd name="T41" fmla="*/ 153 h 64"/>
                  <a:gd name="T42" fmla="*/ 107 w 50"/>
                  <a:gd name="T43" fmla="*/ 153 h 64"/>
                  <a:gd name="T44" fmla="*/ 158 w 50"/>
                  <a:gd name="T45" fmla="*/ 153 h 64"/>
                  <a:gd name="T46" fmla="*/ 209 w 50"/>
                  <a:gd name="T47" fmla="*/ 153 h 64"/>
                  <a:gd name="T48" fmla="*/ 257 w 50"/>
                  <a:gd name="T49" fmla="*/ 153 h 64"/>
                  <a:gd name="T50" fmla="*/ 308 w 50"/>
                  <a:gd name="T51" fmla="*/ 153 h 64"/>
                  <a:gd name="T52" fmla="*/ 308 w 50"/>
                  <a:gd name="T53" fmla="*/ 136 h 64"/>
                  <a:gd name="T54" fmla="*/ 359 w 50"/>
                  <a:gd name="T55" fmla="*/ 136 h 64"/>
                  <a:gd name="T56" fmla="*/ 359 w 50"/>
                  <a:gd name="T57" fmla="*/ 119 h 64"/>
                  <a:gd name="T58" fmla="*/ 359 w 50"/>
                  <a:gd name="T59" fmla="*/ 104 h 64"/>
                  <a:gd name="T60" fmla="*/ 359 w 50"/>
                  <a:gd name="T61" fmla="*/ 87 h 64"/>
                  <a:gd name="T62" fmla="*/ 359 w 50"/>
                  <a:gd name="T63" fmla="*/ 70 h 6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0"/>
                  <a:gd name="T97" fmla="*/ 0 h 64"/>
                  <a:gd name="T98" fmla="*/ 50 w 50"/>
                  <a:gd name="T99" fmla="*/ 64 h 64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0" h="64">
                    <a:moveTo>
                      <a:pt x="50" y="29"/>
                    </a:moveTo>
                    <a:lnTo>
                      <a:pt x="50" y="22"/>
                    </a:lnTo>
                    <a:lnTo>
                      <a:pt x="50" y="14"/>
                    </a:lnTo>
                    <a:lnTo>
                      <a:pt x="50" y="7"/>
                    </a:lnTo>
                    <a:lnTo>
                      <a:pt x="43" y="7"/>
                    </a:lnTo>
                    <a:lnTo>
                      <a:pt x="43" y="0"/>
                    </a:lnTo>
                    <a:lnTo>
                      <a:pt x="36" y="0"/>
                    </a:lnTo>
                    <a:lnTo>
                      <a:pt x="29" y="0"/>
                    </a:lnTo>
                    <a:lnTo>
                      <a:pt x="22" y="0"/>
                    </a:lnTo>
                    <a:lnTo>
                      <a:pt x="15" y="0"/>
                    </a:lnTo>
                    <a:lnTo>
                      <a:pt x="15" y="7"/>
                    </a:lnTo>
                    <a:lnTo>
                      <a:pt x="8" y="7"/>
                    </a:lnTo>
                    <a:lnTo>
                      <a:pt x="8" y="14"/>
                    </a:lnTo>
                    <a:lnTo>
                      <a:pt x="0" y="14"/>
                    </a:lnTo>
                    <a:lnTo>
                      <a:pt x="0" y="22"/>
                    </a:lnTo>
                    <a:lnTo>
                      <a:pt x="0" y="29"/>
                    </a:lnTo>
                    <a:lnTo>
                      <a:pt x="0" y="36"/>
                    </a:lnTo>
                    <a:lnTo>
                      <a:pt x="0" y="43"/>
                    </a:lnTo>
                    <a:lnTo>
                      <a:pt x="0" y="50"/>
                    </a:lnTo>
                    <a:lnTo>
                      <a:pt x="8" y="57"/>
                    </a:lnTo>
                    <a:lnTo>
                      <a:pt x="8" y="64"/>
                    </a:lnTo>
                    <a:lnTo>
                      <a:pt x="15" y="64"/>
                    </a:lnTo>
                    <a:lnTo>
                      <a:pt x="22" y="64"/>
                    </a:lnTo>
                    <a:lnTo>
                      <a:pt x="29" y="64"/>
                    </a:lnTo>
                    <a:lnTo>
                      <a:pt x="36" y="64"/>
                    </a:lnTo>
                    <a:lnTo>
                      <a:pt x="43" y="64"/>
                    </a:lnTo>
                    <a:lnTo>
                      <a:pt x="43" y="57"/>
                    </a:lnTo>
                    <a:lnTo>
                      <a:pt x="50" y="57"/>
                    </a:lnTo>
                    <a:lnTo>
                      <a:pt x="50" y="50"/>
                    </a:lnTo>
                    <a:lnTo>
                      <a:pt x="50" y="43"/>
                    </a:lnTo>
                    <a:lnTo>
                      <a:pt x="50" y="36"/>
                    </a:lnTo>
                    <a:lnTo>
                      <a:pt x="50" y="29"/>
                    </a:lnTo>
                  </a:path>
                </a:pathLst>
              </a:custGeom>
              <a:solidFill>
                <a:schemeClr val="hlink"/>
              </a:solidFill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55" name="Line 69"/>
              <p:cNvSpPr>
                <a:spLocks noChangeShapeType="1"/>
              </p:cNvSpPr>
              <p:nvPr/>
            </p:nvSpPr>
            <p:spPr bwMode="auto">
              <a:xfrm flipV="1">
                <a:off x="1488" y="2352"/>
                <a:ext cx="720" cy="72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3" name="Group 86"/>
            <p:cNvGrpSpPr>
              <a:grpSpLocks/>
            </p:cNvGrpSpPr>
            <p:nvPr/>
          </p:nvGrpSpPr>
          <p:grpSpPr bwMode="auto">
            <a:xfrm>
              <a:off x="2035175" y="2949575"/>
              <a:ext cx="4646613" cy="1341438"/>
              <a:chOff x="1392" y="2160"/>
              <a:chExt cx="2928" cy="844"/>
            </a:xfrm>
          </p:grpSpPr>
          <p:sp>
            <p:nvSpPr>
              <p:cNvPr id="7232" name="Freeform 87"/>
              <p:cNvSpPr>
                <a:spLocks/>
              </p:cNvSpPr>
              <p:nvPr/>
            </p:nvSpPr>
            <p:spPr bwMode="auto">
              <a:xfrm>
                <a:off x="3803" y="2651"/>
                <a:ext cx="16" cy="10"/>
              </a:xfrm>
              <a:custGeom>
                <a:avLst/>
                <a:gdLst>
                  <a:gd name="T0" fmla="*/ 16 w 16"/>
                  <a:gd name="T1" fmla="*/ 10 h 10"/>
                  <a:gd name="T2" fmla="*/ 9 w 16"/>
                  <a:gd name="T3" fmla="*/ 4 h 10"/>
                  <a:gd name="T4" fmla="*/ 0 w 16"/>
                  <a:gd name="T5" fmla="*/ 0 h 10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10"/>
                  <a:gd name="T11" fmla="*/ 16 w 16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10">
                    <a:moveTo>
                      <a:pt x="16" y="10"/>
                    </a:moveTo>
                    <a:lnTo>
                      <a:pt x="9" y="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EC0F4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33" name="Freeform 88"/>
              <p:cNvSpPr>
                <a:spLocks/>
              </p:cNvSpPr>
              <p:nvPr/>
            </p:nvSpPr>
            <p:spPr bwMode="auto">
              <a:xfrm>
                <a:off x="3803" y="2661"/>
                <a:ext cx="47" cy="134"/>
              </a:xfrm>
              <a:custGeom>
                <a:avLst/>
                <a:gdLst>
                  <a:gd name="T0" fmla="*/ 16 w 47"/>
                  <a:gd name="T1" fmla="*/ 0 h 134"/>
                  <a:gd name="T2" fmla="*/ 24 w 47"/>
                  <a:gd name="T3" fmla="*/ 7 h 134"/>
                  <a:gd name="T4" fmla="*/ 32 w 47"/>
                  <a:gd name="T5" fmla="*/ 14 h 134"/>
                  <a:gd name="T6" fmla="*/ 37 w 47"/>
                  <a:gd name="T7" fmla="*/ 23 h 134"/>
                  <a:gd name="T8" fmla="*/ 42 w 47"/>
                  <a:gd name="T9" fmla="*/ 32 h 134"/>
                  <a:gd name="T10" fmla="*/ 44 w 47"/>
                  <a:gd name="T11" fmla="*/ 42 h 134"/>
                  <a:gd name="T12" fmla="*/ 47 w 47"/>
                  <a:gd name="T13" fmla="*/ 51 h 134"/>
                  <a:gd name="T14" fmla="*/ 47 w 47"/>
                  <a:gd name="T15" fmla="*/ 61 h 134"/>
                  <a:gd name="T16" fmla="*/ 47 w 47"/>
                  <a:gd name="T17" fmla="*/ 72 h 134"/>
                  <a:gd name="T18" fmla="*/ 44 w 47"/>
                  <a:gd name="T19" fmla="*/ 82 h 134"/>
                  <a:gd name="T20" fmla="*/ 42 w 47"/>
                  <a:gd name="T21" fmla="*/ 92 h 134"/>
                  <a:gd name="T22" fmla="*/ 37 w 47"/>
                  <a:gd name="T23" fmla="*/ 101 h 134"/>
                  <a:gd name="T24" fmla="*/ 32 w 47"/>
                  <a:gd name="T25" fmla="*/ 110 h 134"/>
                  <a:gd name="T26" fmla="*/ 24 w 47"/>
                  <a:gd name="T27" fmla="*/ 118 h 134"/>
                  <a:gd name="T28" fmla="*/ 16 w 47"/>
                  <a:gd name="T29" fmla="*/ 124 h 134"/>
                  <a:gd name="T30" fmla="*/ 9 w 47"/>
                  <a:gd name="T31" fmla="*/ 129 h 134"/>
                  <a:gd name="T32" fmla="*/ 0 w 47"/>
                  <a:gd name="T33" fmla="*/ 134 h 13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7"/>
                  <a:gd name="T52" fmla="*/ 0 h 134"/>
                  <a:gd name="T53" fmla="*/ 47 w 47"/>
                  <a:gd name="T54" fmla="*/ 134 h 13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7" h="134">
                    <a:moveTo>
                      <a:pt x="16" y="0"/>
                    </a:moveTo>
                    <a:lnTo>
                      <a:pt x="24" y="7"/>
                    </a:lnTo>
                    <a:lnTo>
                      <a:pt x="32" y="14"/>
                    </a:lnTo>
                    <a:lnTo>
                      <a:pt x="37" y="23"/>
                    </a:lnTo>
                    <a:lnTo>
                      <a:pt x="42" y="32"/>
                    </a:lnTo>
                    <a:lnTo>
                      <a:pt x="44" y="42"/>
                    </a:lnTo>
                    <a:lnTo>
                      <a:pt x="47" y="51"/>
                    </a:lnTo>
                    <a:lnTo>
                      <a:pt x="47" y="61"/>
                    </a:lnTo>
                    <a:lnTo>
                      <a:pt x="47" y="72"/>
                    </a:lnTo>
                    <a:lnTo>
                      <a:pt x="44" y="82"/>
                    </a:lnTo>
                    <a:lnTo>
                      <a:pt x="42" y="92"/>
                    </a:lnTo>
                    <a:lnTo>
                      <a:pt x="37" y="101"/>
                    </a:lnTo>
                    <a:lnTo>
                      <a:pt x="32" y="110"/>
                    </a:lnTo>
                    <a:lnTo>
                      <a:pt x="24" y="118"/>
                    </a:lnTo>
                    <a:lnTo>
                      <a:pt x="16" y="124"/>
                    </a:lnTo>
                    <a:lnTo>
                      <a:pt x="9" y="129"/>
                    </a:lnTo>
                    <a:lnTo>
                      <a:pt x="0" y="134"/>
                    </a:lnTo>
                  </a:path>
                </a:pathLst>
              </a:custGeom>
              <a:solidFill>
                <a:srgbClr val="FEC0F4"/>
              </a:solidFill>
              <a:ln w="28575" cmpd="sng">
                <a:solidFill>
                  <a:schemeClr val="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34" name="Line 89"/>
              <p:cNvSpPr>
                <a:spLocks noChangeShapeType="1"/>
              </p:cNvSpPr>
              <p:nvPr/>
            </p:nvSpPr>
            <p:spPr bwMode="auto">
              <a:xfrm>
                <a:off x="2837" y="2795"/>
                <a:ext cx="966" cy="1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35" name="Rectangle 90"/>
              <p:cNvSpPr>
                <a:spLocks noChangeArrowheads="1"/>
              </p:cNvSpPr>
              <p:nvPr/>
            </p:nvSpPr>
            <p:spPr bwMode="auto">
              <a:xfrm>
                <a:off x="2830" y="2832"/>
                <a:ext cx="1002" cy="172"/>
              </a:xfrm>
              <a:prstGeom prst="rect">
                <a:avLst/>
              </a:prstGeom>
              <a:solidFill>
                <a:srgbClr val="F7F9A3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defTabSz="762000"/>
                <a:r>
                  <a:rPr lang="en-US" sz="1600" u="none" dirty="0">
                    <a:solidFill>
                      <a:schemeClr val="hlink"/>
                    </a:solidFill>
                    <a:latin typeface="Arial Narrow" pitchFamily="34" charset="0"/>
                  </a:rPr>
                  <a:t>Secret Key Channel</a:t>
                </a:r>
              </a:p>
            </p:txBody>
          </p:sp>
          <p:sp>
            <p:nvSpPr>
              <p:cNvPr id="7236" name="Freeform 91"/>
              <p:cNvSpPr>
                <a:spLocks/>
              </p:cNvSpPr>
              <p:nvPr/>
            </p:nvSpPr>
            <p:spPr bwMode="auto">
              <a:xfrm>
                <a:off x="2788" y="2651"/>
                <a:ext cx="1015" cy="144"/>
              </a:xfrm>
              <a:custGeom>
                <a:avLst/>
                <a:gdLst>
                  <a:gd name="T0" fmla="*/ 1015 w 1015"/>
                  <a:gd name="T1" fmla="*/ 0 h 144"/>
                  <a:gd name="T2" fmla="*/ 49 w 1015"/>
                  <a:gd name="T3" fmla="*/ 0 h 144"/>
                  <a:gd name="T4" fmla="*/ 42 w 1015"/>
                  <a:gd name="T5" fmla="*/ 1 h 144"/>
                  <a:gd name="T6" fmla="*/ 37 w 1015"/>
                  <a:gd name="T7" fmla="*/ 1 h 144"/>
                  <a:gd name="T8" fmla="*/ 32 w 1015"/>
                  <a:gd name="T9" fmla="*/ 5 h 144"/>
                  <a:gd name="T10" fmla="*/ 24 w 1015"/>
                  <a:gd name="T11" fmla="*/ 9 h 144"/>
                  <a:gd name="T12" fmla="*/ 19 w 1015"/>
                  <a:gd name="T13" fmla="*/ 14 h 144"/>
                  <a:gd name="T14" fmla="*/ 14 w 1015"/>
                  <a:gd name="T15" fmla="*/ 20 h 144"/>
                  <a:gd name="T16" fmla="*/ 9 w 1015"/>
                  <a:gd name="T17" fmla="*/ 32 h 144"/>
                  <a:gd name="T18" fmla="*/ 4 w 1015"/>
                  <a:gd name="T19" fmla="*/ 43 h 144"/>
                  <a:gd name="T20" fmla="*/ 2 w 1015"/>
                  <a:gd name="T21" fmla="*/ 57 h 144"/>
                  <a:gd name="T22" fmla="*/ 0 w 1015"/>
                  <a:gd name="T23" fmla="*/ 71 h 144"/>
                  <a:gd name="T24" fmla="*/ 2 w 1015"/>
                  <a:gd name="T25" fmla="*/ 87 h 144"/>
                  <a:gd name="T26" fmla="*/ 4 w 1015"/>
                  <a:gd name="T27" fmla="*/ 101 h 144"/>
                  <a:gd name="T28" fmla="*/ 9 w 1015"/>
                  <a:gd name="T29" fmla="*/ 112 h 144"/>
                  <a:gd name="T30" fmla="*/ 14 w 1015"/>
                  <a:gd name="T31" fmla="*/ 122 h 144"/>
                  <a:gd name="T32" fmla="*/ 19 w 1015"/>
                  <a:gd name="T33" fmla="*/ 129 h 144"/>
                  <a:gd name="T34" fmla="*/ 24 w 1015"/>
                  <a:gd name="T35" fmla="*/ 134 h 144"/>
                  <a:gd name="T36" fmla="*/ 32 w 1015"/>
                  <a:gd name="T37" fmla="*/ 139 h 144"/>
                  <a:gd name="T38" fmla="*/ 37 w 1015"/>
                  <a:gd name="T39" fmla="*/ 142 h 144"/>
                  <a:gd name="T40" fmla="*/ 42 w 1015"/>
                  <a:gd name="T41" fmla="*/ 143 h 144"/>
                  <a:gd name="T42" fmla="*/ 49 w 1015"/>
                  <a:gd name="T43" fmla="*/ 144 h 144"/>
                  <a:gd name="T44" fmla="*/ 55 w 1015"/>
                  <a:gd name="T45" fmla="*/ 143 h 144"/>
                  <a:gd name="T46" fmla="*/ 60 w 1015"/>
                  <a:gd name="T47" fmla="*/ 142 h 144"/>
                  <a:gd name="T48" fmla="*/ 67 w 1015"/>
                  <a:gd name="T49" fmla="*/ 139 h 144"/>
                  <a:gd name="T50" fmla="*/ 73 w 1015"/>
                  <a:gd name="T51" fmla="*/ 134 h 144"/>
                  <a:gd name="T52" fmla="*/ 78 w 1015"/>
                  <a:gd name="T53" fmla="*/ 129 h 144"/>
                  <a:gd name="T54" fmla="*/ 83 w 1015"/>
                  <a:gd name="T55" fmla="*/ 122 h 144"/>
                  <a:gd name="T56" fmla="*/ 90 w 1015"/>
                  <a:gd name="T57" fmla="*/ 111 h 144"/>
                  <a:gd name="T58" fmla="*/ 95 w 1015"/>
                  <a:gd name="T59" fmla="*/ 98 h 144"/>
                  <a:gd name="T60" fmla="*/ 96 w 1015"/>
                  <a:gd name="T61" fmla="*/ 89 h 144"/>
                  <a:gd name="T62" fmla="*/ 97 w 1015"/>
                  <a:gd name="T63" fmla="*/ 80 h 144"/>
                  <a:gd name="T64" fmla="*/ 97 w 1015"/>
                  <a:gd name="T65" fmla="*/ 71 h 144"/>
                  <a:gd name="T66" fmla="*/ 96 w 1015"/>
                  <a:gd name="T67" fmla="*/ 57 h 144"/>
                  <a:gd name="T68" fmla="*/ 93 w 1015"/>
                  <a:gd name="T69" fmla="*/ 43 h 144"/>
                  <a:gd name="T70" fmla="*/ 90 w 1015"/>
                  <a:gd name="T71" fmla="*/ 32 h 144"/>
                  <a:gd name="T72" fmla="*/ 83 w 1015"/>
                  <a:gd name="T73" fmla="*/ 20 h 144"/>
                  <a:gd name="T74" fmla="*/ 78 w 1015"/>
                  <a:gd name="T75" fmla="*/ 14 h 144"/>
                  <a:gd name="T76" fmla="*/ 73 w 1015"/>
                  <a:gd name="T77" fmla="*/ 9 h 144"/>
                  <a:gd name="T78" fmla="*/ 67 w 1015"/>
                  <a:gd name="T79" fmla="*/ 5 h 144"/>
                  <a:gd name="T80" fmla="*/ 60 w 1015"/>
                  <a:gd name="T81" fmla="*/ 1 h 144"/>
                  <a:gd name="T82" fmla="*/ 55 w 1015"/>
                  <a:gd name="T83" fmla="*/ 1 h 144"/>
                  <a:gd name="T84" fmla="*/ 49 w 1015"/>
                  <a:gd name="T85" fmla="*/ 0 h 14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015"/>
                  <a:gd name="T130" fmla="*/ 0 h 144"/>
                  <a:gd name="T131" fmla="*/ 1015 w 1015"/>
                  <a:gd name="T132" fmla="*/ 144 h 14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015" h="144">
                    <a:moveTo>
                      <a:pt x="1015" y="0"/>
                    </a:moveTo>
                    <a:lnTo>
                      <a:pt x="49" y="0"/>
                    </a:lnTo>
                    <a:lnTo>
                      <a:pt x="42" y="1"/>
                    </a:lnTo>
                    <a:lnTo>
                      <a:pt x="37" y="1"/>
                    </a:lnTo>
                    <a:lnTo>
                      <a:pt x="32" y="5"/>
                    </a:lnTo>
                    <a:lnTo>
                      <a:pt x="24" y="9"/>
                    </a:lnTo>
                    <a:lnTo>
                      <a:pt x="19" y="14"/>
                    </a:lnTo>
                    <a:lnTo>
                      <a:pt x="14" y="20"/>
                    </a:lnTo>
                    <a:lnTo>
                      <a:pt x="9" y="32"/>
                    </a:lnTo>
                    <a:lnTo>
                      <a:pt x="4" y="43"/>
                    </a:lnTo>
                    <a:lnTo>
                      <a:pt x="2" y="57"/>
                    </a:lnTo>
                    <a:lnTo>
                      <a:pt x="0" y="71"/>
                    </a:lnTo>
                    <a:lnTo>
                      <a:pt x="2" y="87"/>
                    </a:lnTo>
                    <a:lnTo>
                      <a:pt x="4" y="101"/>
                    </a:lnTo>
                    <a:lnTo>
                      <a:pt x="9" y="112"/>
                    </a:lnTo>
                    <a:lnTo>
                      <a:pt x="14" y="122"/>
                    </a:lnTo>
                    <a:lnTo>
                      <a:pt x="19" y="129"/>
                    </a:lnTo>
                    <a:lnTo>
                      <a:pt x="24" y="134"/>
                    </a:lnTo>
                    <a:lnTo>
                      <a:pt x="32" y="139"/>
                    </a:lnTo>
                    <a:lnTo>
                      <a:pt x="37" y="142"/>
                    </a:lnTo>
                    <a:lnTo>
                      <a:pt x="42" y="143"/>
                    </a:lnTo>
                    <a:lnTo>
                      <a:pt x="49" y="144"/>
                    </a:lnTo>
                    <a:lnTo>
                      <a:pt x="55" y="143"/>
                    </a:lnTo>
                    <a:lnTo>
                      <a:pt x="60" y="142"/>
                    </a:lnTo>
                    <a:lnTo>
                      <a:pt x="67" y="139"/>
                    </a:lnTo>
                    <a:lnTo>
                      <a:pt x="73" y="134"/>
                    </a:lnTo>
                    <a:lnTo>
                      <a:pt x="78" y="129"/>
                    </a:lnTo>
                    <a:lnTo>
                      <a:pt x="83" y="122"/>
                    </a:lnTo>
                    <a:lnTo>
                      <a:pt x="90" y="111"/>
                    </a:lnTo>
                    <a:lnTo>
                      <a:pt x="95" y="98"/>
                    </a:lnTo>
                    <a:lnTo>
                      <a:pt x="96" y="89"/>
                    </a:lnTo>
                    <a:lnTo>
                      <a:pt x="97" y="80"/>
                    </a:lnTo>
                    <a:lnTo>
                      <a:pt x="97" y="71"/>
                    </a:lnTo>
                    <a:lnTo>
                      <a:pt x="96" y="57"/>
                    </a:lnTo>
                    <a:lnTo>
                      <a:pt x="93" y="43"/>
                    </a:lnTo>
                    <a:lnTo>
                      <a:pt x="90" y="32"/>
                    </a:lnTo>
                    <a:lnTo>
                      <a:pt x="83" y="20"/>
                    </a:lnTo>
                    <a:lnTo>
                      <a:pt x="78" y="14"/>
                    </a:lnTo>
                    <a:lnTo>
                      <a:pt x="73" y="9"/>
                    </a:lnTo>
                    <a:lnTo>
                      <a:pt x="67" y="5"/>
                    </a:lnTo>
                    <a:lnTo>
                      <a:pt x="60" y="1"/>
                    </a:lnTo>
                    <a:lnTo>
                      <a:pt x="55" y="1"/>
                    </a:lnTo>
                    <a:lnTo>
                      <a:pt x="49" y="0"/>
                    </a:lnTo>
                  </a:path>
                </a:pathLst>
              </a:custGeom>
              <a:solidFill>
                <a:srgbClr val="FEC0F4"/>
              </a:solidFill>
              <a:ln w="28575" cmpd="sng">
                <a:solidFill>
                  <a:schemeClr val="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37" name="Line 92"/>
              <p:cNvSpPr>
                <a:spLocks noChangeShapeType="1"/>
              </p:cNvSpPr>
              <p:nvPr/>
            </p:nvSpPr>
            <p:spPr bwMode="auto">
              <a:xfrm>
                <a:off x="1392" y="2736"/>
                <a:ext cx="1440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238" name="Line 93"/>
              <p:cNvSpPr>
                <a:spLocks noChangeShapeType="1"/>
              </p:cNvSpPr>
              <p:nvPr/>
            </p:nvSpPr>
            <p:spPr bwMode="auto">
              <a:xfrm flipV="1">
                <a:off x="2352" y="2160"/>
                <a:ext cx="0" cy="576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239" name="Rectangle 94"/>
              <p:cNvSpPr>
                <a:spLocks noChangeArrowheads="1"/>
              </p:cNvSpPr>
              <p:nvPr/>
            </p:nvSpPr>
            <p:spPr bwMode="auto">
              <a:xfrm>
                <a:off x="4170" y="2279"/>
                <a:ext cx="8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defTabSz="762000"/>
                <a:r>
                  <a:rPr lang="en-US" u="none" dirty="0">
                    <a:solidFill>
                      <a:schemeClr val="hlink"/>
                    </a:solidFill>
                    <a:latin typeface="Arial Narrow" pitchFamily="34" charset="0"/>
                  </a:rPr>
                  <a:t>Z</a:t>
                </a:r>
              </a:p>
            </p:txBody>
          </p:sp>
          <p:sp>
            <p:nvSpPr>
              <p:cNvPr id="7240" name="Line 95"/>
              <p:cNvSpPr>
                <a:spLocks noChangeShapeType="1"/>
              </p:cNvSpPr>
              <p:nvPr/>
            </p:nvSpPr>
            <p:spPr bwMode="auto">
              <a:xfrm>
                <a:off x="3840" y="2736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7241" name="Line 96"/>
              <p:cNvSpPr>
                <a:spLocks noChangeShapeType="1"/>
              </p:cNvSpPr>
              <p:nvPr/>
            </p:nvSpPr>
            <p:spPr bwMode="auto">
              <a:xfrm flipV="1">
                <a:off x="4320" y="2160"/>
                <a:ext cx="0" cy="576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 type="triangle" w="med" len="med"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</p:grpSp>
      </p:grpSp>
      <p:grpSp>
        <p:nvGrpSpPr>
          <p:cNvPr id="4" name="Group 99"/>
          <p:cNvGrpSpPr>
            <a:grpSpLocks/>
          </p:cNvGrpSpPr>
          <p:nvPr/>
        </p:nvGrpSpPr>
        <p:grpSpPr bwMode="auto">
          <a:xfrm>
            <a:off x="3764870" y="3490740"/>
            <a:ext cx="6298235" cy="1895700"/>
            <a:chOff x="3221" y="2030"/>
            <a:chExt cx="4054" cy="1278"/>
          </a:xfrm>
        </p:grpSpPr>
        <p:grpSp>
          <p:nvGrpSpPr>
            <p:cNvPr id="5" name="Group 83"/>
            <p:cNvGrpSpPr>
              <a:grpSpLocks/>
            </p:cNvGrpSpPr>
            <p:nvPr/>
          </p:nvGrpSpPr>
          <p:grpSpPr bwMode="auto">
            <a:xfrm>
              <a:off x="4673" y="2230"/>
              <a:ext cx="2602" cy="686"/>
              <a:chOff x="5166" y="2233"/>
              <a:chExt cx="2218" cy="611"/>
            </a:xfrm>
          </p:grpSpPr>
          <p:sp>
            <p:nvSpPr>
              <p:cNvPr id="7230" name="Line 84"/>
              <p:cNvSpPr>
                <a:spLocks noChangeShapeType="1"/>
              </p:cNvSpPr>
              <p:nvPr/>
            </p:nvSpPr>
            <p:spPr bwMode="auto">
              <a:xfrm>
                <a:off x="5166" y="2371"/>
                <a:ext cx="563" cy="2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 type="triangle" w="med" len="med"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7231" name="Text Box 85"/>
              <p:cNvSpPr txBox="1">
                <a:spLocks noChangeArrowheads="1"/>
              </p:cNvSpPr>
              <p:nvPr/>
            </p:nvSpPr>
            <p:spPr bwMode="auto">
              <a:xfrm>
                <a:off x="5580" y="2233"/>
                <a:ext cx="1804" cy="611"/>
              </a:xfrm>
              <a:prstGeom prst="rect">
                <a:avLst/>
              </a:prstGeom>
              <a:solidFill>
                <a:srgbClr val="FFFFE5"/>
              </a:solidFill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 defTabSz="762000"/>
                <a:r>
                  <a:rPr lang="en-US" u="none" dirty="0">
                    <a:latin typeface="Arial Narrow" pitchFamily="34" charset="0"/>
                  </a:rPr>
                  <a:t>Public-Key system</a:t>
                </a:r>
              </a:p>
              <a:p>
                <a:pPr algn="ctr" defTabSz="762000"/>
                <a:r>
                  <a:rPr lang="en-US" u="none" dirty="0">
                    <a:latin typeface="Arial Narrow" pitchFamily="34" charset="0"/>
                  </a:rPr>
                  <a:t>drops out that </a:t>
                </a:r>
                <a:r>
                  <a:rPr lang="en-US" u="none" dirty="0" smtClean="0">
                    <a:latin typeface="Arial Narrow" pitchFamily="34" charset="0"/>
                  </a:rPr>
                  <a:t>secret-key- </a:t>
                </a:r>
                <a:endParaRPr lang="en-US" u="none" dirty="0">
                  <a:latin typeface="Arial Narrow" pitchFamily="34" charset="0"/>
                </a:endParaRPr>
              </a:p>
              <a:p>
                <a:pPr algn="ctr" defTabSz="762000"/>
                <a:r>
                  <a:rPr lang="en-US" u="none" dirty="0" smtClean="0">
                    <a:latin typeface="Arial Narrow" pitchFamily="34" charset="0"/>
                  </a:rPr>
                  <a:t>Channel/agreement </a:t>
                </a:r>
                <a:r>
                  <a:rPr lang="en-US" u="none" dirty="0">
                    <a:latin typeface="Arial Narrow" pitchFamily="34" charset="0"/>
                  </a:rPr>
                  <a:t>completely</a:t>
                </a:r>
              </a:p>
            </p:txBody>
          </p:sp>
        </p:grpSp>
        <p:sp>
          <p:nvSpPr>
            <p:cNvPr id="7228" name="Line 97"/>
            <p:cNvSpPr>
              <a:spLocks noChangeShapeType="1"/>
            </p:cNvSpPr>
            <p:nvPr/>
          </p:nvSpPr>
          <p:spPr bwMode="auto">
            <a:xfrm flipH="1">
              <a:off x="3275" y="2030"/>
              <a:ext cx="1224" cy="12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square"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7229" name="Line 98"/>
            <p:cNvSpPr>
              <a:spLocks noChangeShapeType="1"/>
            </p:cNvSpPr>
            <p:nvPr/>
          </p:nvSpPr>
          <p:spPr bwMode="auto">
            <a:xfrm>
              <a:off x="3221" y="2043"/>
              <a:ext cx="1393" cy="12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square" lIns="90000" tIns="46800" rIns="90000" bIns="46800" anchor="ctr">
              <a:spAutoFit/>
            </a:bodyPr>
            <a:lstStyle/>
            <a:p>
              <a:endParaRPr lang="de-DE"/>
            </a:p>
          </p:txBody>
        </p:sp>
      </p:grpSp>
      <p:sp>
        <p:nvSpPr>
          <p:cNvPr id="6" name="Rechteck 5"/>
          <p:cNvSpPr/>
          <p:nvPr/>
        </p:nvSpPr>
        <p:spPr>
          <a:xfrm>
            <a:off x="1039748" y="5586260"/>
            <a:ext cx="66078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Secret key exchange is very hard and non-practical!:</a:t>
            </a:r>
          </a:p>
        </p:txBody>
      </p:sp>
    </p:spTree>
    <p:extLst>
      <p:ext uri="{BB962C8B-B14F-4D97-AF65-F5344CB8AC3E}">
        <p14:creationId xmlns:p14="http://schemas.microsoft.com/office/powerpoint/2010/main" val="396425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450" name="Rectangle 2"/>
          <p:cNvSpPr>
            <a:spLocks noChangeArrowheads="1"/>
          </p:cNvSpPr>
          <p:nvPr/>
        </p:nvSpPr>
        <p:spPr bwMode="auto">
          <a:xfrm>
            <a:off x="1678412" y="314985"/>
            <a:ext cx="680635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>
              <a:defRPr/>
            </a:pPr>
            <a:r>
              <a:rPr lang="en-US" sz="2400" u="none" dirty="0">
                <a:solidFill>
                  <a:srgbClr val="1515F5"/>
                </a:solidFill>
                <a:latin typeface="Arial Narrow" panose="020B0606020202030204" pitchFamily="34" charset="0"/>
              </a:rPr>
              <a:t>The Solution was</a:t>
            </a:r>
          </a:p>
          <a:p>
            <a:pPr algn="ctr" defTabSz="762000">
              <a:defRPr/>
            </a:pPr>
            <a:r>
              <a:rPr lang="en-US" sz="2400" u="none" dirty="0">
                <a:solidFill>
                  <a:srgbClr val="1515F5"/>
                </a:solidFill>
                <a:latin typeface="Arial Narrow" panose="020B0606020202030204" pitchFamily="34" charset="0"/>
              </a:rPr>
              <a:t>The breakthrough discovery of Public-Key Cryptography</a:t>
            </a:r>
          </a:p>
          <a:p>
            <a:pPr algn="ctr" defTabSz="762000">
              <a:defRPr/>
            </a:pPr>
            <a:r>
              <a:rPr lang="en-US" sz="2400" u="none" dirty="0">
                <a:solidFill>
                  <a:srgbClr val="1515F5"/>
                </a:solidFill>
                <a:latin typeface="Arial Narrow" panose="020B0606020202030204" pitchFamily="34" charset="0"/>
              </a:rPr>
              <a:t>by </a:t>
            </a:r>
            <a:r>
              <a:rPr lang="en-US" sz="2400" u="none" dirty="0" err="1">
                <a:solidFill>
                  <a:srgbClr val="1515F5"/>
                </a:solidFill>
                <a:latin typeface="Arial Narrow" panose="020B0606020202030204" pitchFamily="34" charset="0"/>
              </a:rPr>
              <a:t>Diffie</a:t>
            </a:r>
            <a:r>
              <a:rPr lang="en-US" sz="2400" u="none" dirty="0">
                <a:solidFill>
                  <a:srgbClr val="1515F5"/>
                </a:solidFill>
                <a:latin typeface="Arial Narrow" panose="020B0606020202030204" pitchFamily="34" charset="0"/>
              </a:rPr>
              <a:t> and Hellman in 1976</a:t>
            </a:r>
            <a:endParaRPr lang="en-US" sz="2400" b="0" u="none" dirty="0">
              <a:solidFill>
                <a:srgbClr val="1515F5"/>
              </a:solidFill>
              <a:latin typeface="Arial Narrow" panose="020B0606020202030204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338638" y="2960688"/>
            <a:ext cx="919162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59300" y="3348038"/>
            <a:ext cx="522288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194748" y="2895600"/>
            <a:ext cx="15688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u="none">
                <a:solidFill>
                  <a:srgbClr val="000000"/>
                </a:solidFill>
                <a:latin typeface="Arial Narrow" panose="020B0606020202030204" pitchFamily="34" charset="0"/>
              </a:rPr>
              <a:t>Cryptogram = Y</a:t>
            </a:r>
            <a:endParaRPr lang="en-US" u="none">
              <a:latin typeface="Arial Narrow" panose="020B0606020202030204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413625" y="3276600"/>
            <a:ext cx="8001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8484762" y="3128089"/>
            <a:ext cx="7069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160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Message</a:t>
            </a:r>
            <a:endParaRPr lang="en-US" sz="1600" u="none" dirty="0">
              <a:latin typeface="Arial Narrow" panose="020B0606020202030204" pitchFamily="34" charset="0"/>
            </a:endParaRPr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>
            <a:off x="5730875" y="3251200"/>
            <a:ext cx="146050" cy="58738"/>
          </a:xfrm>
          <a:custGeom>
            <a:avLst/>
            <a:gdLst>
              <a:gd name="T0" fmla="*/ 224294725 w 92"/>
              <a:gd name="T1" fmla="*/ 0 h 37"/>
              <a:gd name="T2" fmla="*/ 0 w 92"/>
              <a:gd name="T3" fmla="*/ 0 h 37"/>
              <a:gd name="T4" fmla="*/ 0 w 92"/>
              <a:gd name="T5" fmla="*/ 10080710 h 37"/>
              <a:gd name="T6" fmla="*/ 231854397 w 92"/>
              <a:gd name="T7" fmla="*/ 10080710 h 37"/>
              <a:gd name="T8" fmla="*/ 209173792 w 92"/>
              <a:gd name="T9" fmla="*/ 17642037 h 37"/>
              <a:gd name="T10" fmla="*/ 0 w 92"/>
              <a:gd name="T11" fmla="*/ 17642037 h 37"/>
              <a:gd name="T12" fmla="*/ 0 w 92"/>
              <a:gd name="T13" fmla="*/ 27722749 h 37"/>
              <a:gd name="T14" fmla="*/ 186491550 w 92"/>
              <a:gd name="T15" fmla="*/ 27722749 h 37"/>
              <a:gd name="T16" fmla="*/ 163810945 w 92"/>
              <a:gd name="T17" fmla="*/ 37803456 h 37"/>
              <a:gd name="T18" fmla="*/ 0 w 92"/>
              <a:gd name="T19" fmla="*/ 37803456 h 37"/>
              <a:gd name="T20" fmla="*/ 0 w 92"/>
              <a:gd name="T21" fmla="*/ 45363192 h 37"/>
              <a:gd name="T22" fmla="*/ 141128753 w 92"/>
              <a:gd name="T23" fmla="*/ 45363192 h 37"/>
              <a:gd name="T24" fmla="*/ 118446560 w 92"/>
              <a:gd name="T25" fmla="*/ 52924528 h 37"/>
              <a:gd name="T26" fmla="*/ 0 w 92"/>
              <a:gd name="T27" fmla="*/ 52924528 h 37"/>
              <a:gd name="T28" fmla="*/ 0 w 92"/>
              <a:gd name="T29" fmla="*/ 63005235 h 37"/>
              <a:gd name="T30" fmla="*/ 95765931 w 92"/>
              <a:gd name="T31" fmla="*/ 63005235 h 37"/>
              <a:gd name="T32" fmla="*/ 73083738 w 92"/>
              <a:gd name="T33" fmla="*/ 73085942 h 37"/>
              <a:gd name="T34" fmla="*/ 0 w 92"/>
              <a:gd name="T35" fmla="*/ 73085942 h 37"/>
              <a:gd name="T36" fmla="*/ 0 w 92"/>
              <a:gd name="T37" fmla="*/ 83166648 h 37"/>
              <a:gd name="T38" fmla="*/ 47883759 w 92"/>
              <a:gd name="T39" fmla="*/ 83166648 h 37"/>
              <a:gd name="T40" fmla="*/ 25201560 w 92"/>
              <a:gd name="T41" fmla="*/ 93247355 h 37"/>
              <a:gd name="T42" fmla="*/ 0 w 92"/>
              <a:gd name="T43" fmla="*/ 93247355 h 3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2"/>
              <a:gd name="T67" fmla="*/ 0 h 37"/>
              <a:gd name="T68" fmla="*/ 92 w 92"/>
              <a:gd name="T69" fmla="*/ 37 h 3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2" h="37">
                <a:moveTo>
                  <a:pt x="89" y="0"/>
                </a:moveTo>
                <a:lnTo>
                  <a:pt x="0" y="0"/>
                </a:lnTo>
                <a:lnTo>
                  <a:pt x="0" y="4"/>
                </a:lnTo>
                <a:lnTo>
                  <a:pt x="92" y="4"/>
                </a:lnTo>
                <a:lnTo>
                  <a:pt x="83" y="7"/>
                </a:lnTo>
                <a:lnTo>
                  <a:pt x="0" y="7"/>
                </a:lnTo>
                <a:lnTo>
                  <a:pt x="0" y="11"/>
                </a:lnTo>
                <a:lnTo>
                  <a:pt x="74" y="11"/>
                </a:lnTo>
                <a:lnTo>
                  <a:pt x="65" y="15"/>
                </a:lnTo>
                <a:lnTo>
                  <a:pt x="0" y="15"/>
                </a:lnTo>
                <a:lnTo>
                  <a:pt x="0" y="18"/>
                </a:lnTo>
                <a:lnTo>
                  <a:pt x="56" y="18"/>
                </a:lnTo>
                <a:lnTo>
                  <a:pt x="47" y="21"/>
                </a:lnTo>
                <a:lnTo>
                  <a:pt x="0" y="21"/>
                </a:lnTo>
                <a:lnTo>
                  <a:pt x="0" y="25"/>
                </a:lnTo>
                <a:lnTo>
                  <a:pt x="38" y="25"/>
                </a:lnTo>
                <a:lnTo>
                  <a:pt x="29" y="29"/>
                </a:lnTo>
                <a:lnTo>
                  <a:pt x="0" y="29"/>
                </a:lnTo>
                <a:lnTo>
                  <a:pt x="0" y="33"/>
                </a:lnTo>
                <a:lnTo>
                  <a:pt x="19" y="33"/>
                </a:lnTo>
                <a:lnTo>
                  <a:pt x="10" y="37"/>
                </a:lnTo>
                <a:lnTo>
                  <a:pt x="0" y="37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>
            <a:off x="5730875" y="3194050"/>
            <a:ext cx="152400" cy="120650"/>
          </a:xfrm>
          <a:custGeom>
            <a:avLst/>
            <a:gdLst>
              <a:gd name="T0" fmla="*/ 0 w 96"/>
              <a:gd name="T1" fmla="*/ 191531848 h 76"/>
              <a:gd name="T2" fmla="*/ 0 w 96"/>
              <a:gd name="T3" fmla="*/ 0 h 76"/>
              <a:gd name="T4" fmla="*/ 241935022 w 96"/>
              <a:gd name="T5" fmla="*/ 95765924 h 76"/>
              <a:gd name="T6" fmla="*/ 0 w 96"/>
              <a:gd name="T7" fmla="*/ 191531848 h 76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76"/>
              <a:gd name="T14" fmla="*/ 96 w 96"/>
              <a:gd name="T15" fmla="*/ 76 h 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76">
                <a:moveTo>
                  <a:pt x="0" y="76"/>
                </a:moveTo>
                <a:lnTo>
                  <a:pt x="0" y="0"/>
                </a:lnTo>
                <a:lnTo>
                  <a:pt x="96" y="38"/>
                </a:lnTo>
                <a:lnTo>
                  <a:pt x="0" y="76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26" name="Freeform 10"/>
          <p:cNvSpPr>
            <a:spLocks/>
          </p:cNvSpPr>
          <p:nvPr/>
        </p:nvSpPr>
        <p:spPr bwMode="auto">
          <a:xfrm>
            <a:off x="5730875" y="3244850"/>
            <a:ext cx="141288" cy="6350"/>
          </a:xfrm>
          <a:custGeom>
            <a:avLst/>
            <a:gdLst>
              <a:gd name="T0" fmla="*/ 0 w 89"/>
              <a:gd name="T1" fmla="*/ 0 h 4"/>
              <a:gd name="T2" fmla="*/ 201613194 w 89"/>
              <a:gd name="T3" fmla="*/ 0 h 4"/>
              <a:gd name="T4" fmla="*/ 224295516 w 89"/>
              <a:gd name="T5" fmla="*/ 10080623 h 4"/>
              <a:gd name="T6" fmla="*/ 0 60000 65536"/>
              <a:gd name="T7" fmla="*/ 0 60000 65536"/>
              <a:gd name="T8" fmla="*/ 0 60000 65536"/>
              <a:gd name="T9" fmla="*/ 0 w 89"/>
              <a:gd name="T10" fmla="*/ 0 h 4"/>
              <a:gd name="T11" fmla="*/ 89 w 89"/>
              <a:gd name="T12" fmla="*/ 4 h 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9" h="4">
                <a:moveTo>
                  <a:pt x="0" y="0"/>
                </a:moveTo>
                <a:lnTo>
                  <a:pt x="80" y="0"/>
                </a:lnTo>
                <a:lnTo>
                  <a:pt x="89" y="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27" name="Freeform 11"/>
          <p:cNvSpPr>
            <a:spLocks/>
          </p:cNvSpPr>
          <p:nvPr/>
        </p:nvSpPr>
        <p:spPr bwMode="auto">
          <a:xfrm>
            <a:off x="5730875" y="3240088"/>
            <a:ext cx="112713" cy="4762"/>
          </a:xfrm>
          <a:custGeom>
            <a:avLst/>
            <a:gdLst>
              <a:gd name="T0" fmla="*/ 178932654 w 71"/>
              <a:gd name="T1" fmla="*/ 0 h 3"/>
              <a:gd name="T2" fmla="*/ 0 w 71"/>
              <a:gd name="T3" fmla="*/ 0 h 3"/>
              <a:gd name="T4" fmla="*/ 0 w 71"/>
              <a:gd name="T5" fmla="*/ 7558882 h 3"/>
              <a:gd name="T6" fmla="*/ 0 60000 65536"/>
              <a:gd name="T7" fmla="*/ 0 60000 65536"/>
              <a:gd name="T8" fmla="*/ 0 60000 65536"/>
              <a:gd name="T9" fmla="*/ 0 w 71"/>
              <a:gd name="T10" fmla="*/ 0 h 3"/>
              <a:gd name="T11" fmla="*/ 71 w 71"/>
              <a:gd name="T12" fmla="*/ 3 h 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" h="3">
                <a:moveTo>
                  <a:pt x="71" y="0"/>
                </a:move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28" name="Freeform 12"/>
          <p:cNvSpPr>
            <a:spLocks/>
          </p:cNvSpPr>
          <p:nvPr/>
        </p:nvSpPr>
        <p:spPr bwMode="auto">
          <a:xfrm>
            <a:off x="5730875" y="3233738"/>
            <a:ext cx="112713" cy="6350"/>
          </a:xfrm>
          <a:custGeom>
            <a:avLst/>
            <a:gdLst>
              <a:gd name="T0" fmla="*/ 0 w 71"/>
              <a:gd name="T1" fmla="*/ 0 h 4"/>
              <a:gd name="T2" fmla="*/ 156250363 w 71"/>
              <a:gd name="T3" fmla="*/ 0 h 4"/>
              <a:gd name="T4" fmla="*/ 178932654 w 71"/>
              <a:gd name="T5" fmla="*/ 10080623 h 4"/>
              <a:gd name="T6" fmla="*/ 0 60000 65536"/>
              <a:gd name="T7" fmla="*/ 0 60000 65536"/>
              <a:gd name="T8" fmla="*/ 0 60000 65536"/>
              <a:gd name="T9" fmla="*/ 0 w 71"/>
              <a:gd name="T10" fmla="*/ 0 h 4"/>
              <a:gd name="T11" fmla="*/ 71 w 71"/>
              <a:gd name="T12" fmla="*/ 4 h 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" h="4">
                <a:moveTo>
                  <a:pt x="0" y="0"/>
                </a:moveTo>
                <a:lnTo>
                  <a:pt x="62" y="0"/>
                </a:lnTo>
                <a:lnTo>
                  <a:pt x="71" y="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29" name="Freeform 13"/>
          <p:cNvSpPr>
            <a:spLocks/>
          </p:cNvSpPr>
          <p:nvPr/>
        </p:nvSpPr>
        <p:spPr bwMode="auto">
          <a:xfrm>
            <a:off x="5730875" y="3228975"/>
            <a:ext cx="84138" cy="4763"/>
          </a:xfrm>
          <a:custGeom>
            <a:avLst/>
            <a:gdLst>
              <a:gd name="T0" fmla="*/ 133569880 w 53"/>
              <a:gd name="T1" fmla="*/ 0 h 3"/>
              <a:gd name="T2" fmla="*/ 0 w 53"/>
              <a:gd name="T3" fmla="*/ 0 h 3"/>
              <a:gd name="T4" fmla="*/ 0 w 53"/>
              <a:gd name="T5" fmla="*/ 7562057 h 3"/>
              <a:gd name="T6" fmla="*/ 0 60000 65536"/>
              <a:gd name="T7" fmla="*/ 0 60000 65536"/>
              <a:gd name="T8" fmla="*/ 0 60000 65536"/>
              <a:gd name="T9" fmla="*/ 0 w 53"/>
              <a:gd name="T10" fmla="*/ 0 h 3"/>
              <a:gd name="T11" fmla="*/ 53 w 53"/>
              <a:gd name="T12" fmla="*/ 3 h 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" h="3">
                <a:moveTo>
                  <a:pt x="53" y="0"/>
                </a:move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30" name="Freeform 14"/>
          <p:cNvSpPr>
            <a:spLocks/>
          </p:cNvSpPr>
          <p:nvPr/>
        </p:nvSpPr>
        <p:spPr bwMode="auto">
          <a:xfrm>
            <a:off x="5730875" y="3222625"/>
            <a:ext cx="84138" cy="6350"/>
          </a:xfrm>
          <a:custGeom>
            <a:avLst/>
            <a:gdLst>
              <a:gd name="T0" fmla="*/ 0 w 53"/>
              <a:gd name="T1" fmla="*/ 0 h 4"/>
              <a:gd name="T2" fmla="*/ 110887552 w 53"/>
              <a:gd name="T3" fmla="*/ 0 h 4"/>
              <a:gd name="T4" fmla="*/ 133569880 w 53"/>
              <a:gd name="T5" fmla="*/ 10080623 h 4"/>
              <a:gd name="T6" fmla="*/ 0 60000 65536"/>
              <a:gd name="T7" fmla="*/ 0 60000 65536"/>
              <a:gd name="T8" fmla="*/ 0 60000 65536"/>
              <a:gd name="T9" fmla="*/ 0 w 53"/>
              <a:gd name="T10" fmla="*/ 0 h 4"/>
              <a:gd name="T11" fmla="*/ 53 w 53"/>
              <a:gd name="T12" fmla="*/ 4 h 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" h="4">
                <a:moveTo>
                  <a:pt x="0" y="0"/>
                </a:moveTo>
                <a:lnTo>
                  <a:pt x="44" y="0"/>
                </a:lnTo>
                <a:lnTo>
                  <a:pt x="53" y="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31" name="Freeform 15"/>
          <p:cNvSpPr>
            <a:spLocks/>
          </p:cNvSpPr>
          <p:nvPr/>
        </p:nvSpPr>
        <p:spPr bwMode="auto">
          <a:xfrm>
            <a:off x="5730875" y="3216275"/>
            <a:ext cx="57150" cy="6350"/>
          </a:xfrm>
          <a:custGeom>
            <a:avLst/>
            <a:gdLst>
              <a:gd name="T0" fmla="*/ 90725611 w 36"/>
              <a:gd name="T1" fmla="*/ 0 h 4"/>
              <a:gd name="T2" fmla="*/ 0 w 36"/>
              <a:gd name="T3" fmla="*/ 0 h 4"/>
              <a:gd name="T4" fmla="*/ 0 w 36"/>
              <a:gd name="T5" fmla="*/ 10080623 h 4"/>
              <a:gd name="T6" fmla="*/ 0 60000 65536"/>
              <a:gd name="T7" fmla="*/ 0 60000 65536"/>
              <a:gd name="T8" fmla="*/ 0 60000 65536"/>
              <a:gd name="T9" fmla="*/ 0 w 36"/>
              <a:gd name="T10" fmla="*/ 0 h 4"/>
              <a:gd name="T11" fmla="*/ 36 w 36"/>
              <a:gd name="T12" fmla="*/ 4 h 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" h="4">
                <a:moveTo>
                  <a:pt x="36" y="0"/>
                </a:moveTo>
                <a:lnTo>
                  <a:pt x="0" y="0"/>
                </a:lnTo>
                <a:lnTo>
                  <a:pt x="0" y="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32" name="Freeform 16"/>
          <p:cNvSpPr>
            <a:spLocks/>
          </p:cNvSpPr>
          <p:nvPr/>
        </p:nvSpPr>
        <p:spPr bwMode="auto">
          <a:xfrm>
            <a:off x="5730875" y="3211513"/>
            <a:ext cx="57150" cy="4762"/>
          </a:xfrm>
          <a:custGeom>
            <a:avLst/>
            <a:gdLst>
              <a:gd name="T0" fmla="*/ 0 w 36"/>
              <a:gd name="T1" fmla="*/ 0 h 3"/>
              <a:gd name="T2" fmla="*/ 63003111 w 36"/>
              <a:gd name="T3" fmla="*/ 0 h 3"/>
              <a:gd name="T4" fmla="*/ 90725611 w 36"/>
              <a:gd name="T5" fmla="*/ 7558882 h 3"/>
              <a:gd name="T6" fmla="*/ 0 60000 65536"/>
              <a:gd name="T7" fmla="*/ 0 60000 65536"/>
              <a:gd name="T8" fmla="*/ 0 60000 65536"/>
              <a:gd name="T9" fmla="*/ 0 w 36"/>
              <a:gd name="T10" fmla="*/ 0 h 3"/>
              <a:gd name="T11" fmla="*/ 36 w 36"/>
              <a:gd name="T12" fmla="*/ 3 h 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" h="3">
                <a:moveTo>
                  <a:pt x="0" y="0"/>
                </a:moveTo>
                <a:lnTo>
                  <a:pt x="25" y="0"/>
                </a:lnTo>
                <a:lnTo>
                  <a:pt x="36" y="3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33" name="Freeform 17"/>
          <p:cNvSpPr>
            <a:spLocks/>
          </p:cNvSpPr>
          <p:nvPr/>
        </p:nvSpPr>
        <p:spPr bwMode="auto">
          <a:xfrm>
            <a:off x="5730875" y="3206750"/>
            <a:ext cx="25400" cy="4763"/>
          </a:xfrm>
          <a:custGeom>
            <a:avLst/>
            <a:gdLst>
              <a:gd name="T0" fmla="*/ 40322493 w 16"/>
              <a:gd name="T1" fmla="*/ 0 h 3"/>
              <a:gd name="T2" fmla="*/ 0 w 16"/>
              <a:gd name="T3" fmla="*/ 0 h 3"/>
              <a:gd name="T4" fmla="*/ 0 w 16"/>
              <a:gd name="T5" fmla="*/ 7562057 h 3"/>
              <a:gd name="T6" fmla="*/ 0 60000 65536"/>
              <a:gd name="T7" fmla="*/ 0 60000 65536"/>
              <a:gd name="T8" fmla="*/ 0 60000 65536"/>
              <a:gd name="T9" fmla="*/ 0 w 16"/>
              <a:gd name="T10" fmla="*/ 0 h 3"/>
              <a:gd name="T11" fmla="*/ 16 w 16"/>
              <a:gd name="T12" fmla="*/ 3 h 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" h="3">
                <a:moveTo>
                  <a:pt x="16" y="0"/>
                </a:move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34" name="Freeform 18"/>
          <p:cNvSpPr>
            <a:spLocks/>
          </p:cNvSpPr>
          <p:nvPr/>
        </p:nvSpPr>
        <p:spPr bwMode="auto">
          <a:xfrm>
            <a:off x="5730875" y="3200400"/>
            <a:ext cx="25400" cy="6350"/>
          </a:xfrm>
          <a:custGeom>
            <a:avLst/>
            <a:gdLst>
              <a:gd name="T0" fmla="*/ 0 w 16"/>
              <a:gd name="T1" fmla="*/ 0 h 4"/>
              <a:gd name="T2" fmla="*/ 22680608 w 16"/>
              <a:gd name="T3" fmla="*/ 0 h 4"/>
              <a:gd name="T4" fmla="*/ 40322493 w 16"/>
              <a:gd name="T5" fmla="*/ 10080623 h 4"/>
              <a:gd name="T6" fmla="*/ 0 60000 65536"/>
              <a:gd name="T7" fmla="*/ 0 60000 65536"/>
              <a:gd name="T8" fmla="*/ 0 60000 65536"/>
              <a:gd name="T9" fmla="*/ 0 w 16"/>
              <a:gd name="T10" fmla="*/ 0 h 4"/>
              <a:gd name="T11" fmla="*/ 16 w 16"/>
              <a:gd name="T12" fmla="*/ 4 h 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" h="4">
                <a:moveTo>
                  <a:pt x="0" y="0"/>
                </a:moveTo>
                <a:lnTo>
                  <a:pt x="9" y="0"/>
                </a:lnTo>
                <a:lnTo>
                  <a:pt x="16" y="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 flipH="1">
            <a:off x="4044950" y="3216275"/>
            <a:ext cx="16859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4044950" y="3292475"/>
            <a:ext cx="16859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37" name="Freeform 21"/>
          <p:cNvSpPr>
            <a:spLocks/>
          </p:cNvSpPr>
          <p:nvPr/>
        </p:nvSpPr>
        <p:spPr bwMode="auto">
          <a:xfrm>
            <a:off x="2703513" y="3254375"/>
            <a:ext cx="115887" cy="41275"/>
          </a:xfrm>
          <a:custGeom>
            <a:avLst/>
            <a:gdLst>
              <a:gd name="T0" fmla="*/ 183969791 w 73"/>
              <a:gd name="T1" fmla="*/ 0 h 26"/>
              <a:gd name="T2" fmla="*/ 0 w 73"/>
              <a:gd name="T3" fmla="*/ 0 h 26"/>
              <a:gd name="T4" fmla="*/ 0 w 73"/>
              <a:gd name="T5" fmla="*/ 10080625 h 26"/>
              <a:gd name="T6" fmla="*/ 161289286 w 73"/>
              <a:gd name="T7" fmla="*/ 10080625 h 26"/>
              <a:gd name="T8" fmla="*/ 138607194 w 73"/>
              <a:gd name="T9" fmla="*/ 20161250 h 26"/>
              <a:gd name="T10" fmla="*/ 0 w 73"/>
              <a:gd name="T11" fmla="*/ 20161250 h 26"/>
              <a:gd name="T12" fmla="*/ 0 w 73"/>
              <a:gd name="T13" fmla="*/ 30241879 h 26"/>
              <a:gd name="T14" fmla="*/ 115926688 w 73"/>
              <a:gd name="T15" fmla="*/ 30241879 h 26"/>
              <a:gd name="T16" fmla="*/ 93244571 w 73"/>
              <a:gd name="T17" fmla="*/ 35282190 h 26"/>
              <a:gd name="T18" fmla="*/ 0 w 73"/>
              <a:gd name="T19" fmla="*/ 35282190 h 26"/>
              <a:gd name="T20" fmla="*/ 0 w 73"/>
              <a:gd name="T21" fmla="*/ 45362812 h 26"/>
              <a:gd name="T22" fmla="*/ 70564066 w 73"/>
              <a:gd name="T23" fmla="*/ 45362812 h 26"/>
              <a:gd name="T24" fmla="*/ 47881961 w 73"/>
              <a:gd name="T25" fmla="*/ 55443446 h 26"/>
              <a:gd name="T26" fmla="*/ 0 w 73"/>
              <a:gd name="T27" fmla="*/ 55443446 h 26"/>
              <a:gd name="T28" fmla="*/ 0 w 73"/>
              <a:gd name="T29" fmla="*/ 65524068 h 26"/>
              <a:gd name="T30" fmla="*/ 25201449 w 73"/>
              <a:gd name="T31" fmla="*/ 65524068 h 2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3"/>
              <a:gd name="T49" fmla="*/ 0 h 26"/>
              <a:gd name="T50" fmla="*/ 73 w 73"/>
              <a:gd name="T51" fmla="*/ 26 h 2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3" h="26">
                <a:moveTo>
                  <a:pt x="73" y="0"/>
                </a:moveTo>
                <a:lnTo>
                  <a:pt x="0" y="0"/>
                </a:lnTo>
                <a:lnTo>
                  <a:pt x="0" y="4"/>
                </a:lnTo>
                <a:lnTo>
                  <a:pt x="64" y="4"/>
                </a:lnTo>
                <a:lnTo>
                  <a:pt x="55" y="8"/>
                </a:lnTo>
                <a:lnTo>
                  <a:pt x="0" y="8"/>
                </a:lnTo>
                <a:lnTo>
                  <a:pt x="0" y="12"/>
                </a:lnTo>
                <a:lnTo>
                  <a:pt x="46" y="12"/>
                </a:lnTo>
                <a:lnTo>
                  <a:pt x="37" y="14"/>
                </a:lnTo>
                <a:lnTo>
                  <a:pt x="0" y="14"/>
                </a:lnTo>
                <a:lnTo>
                  <a:pt x="0" y="18"/>
                </a:lnTo>
                <a:lnTo>
                  <a:pt x="28" y="18"/>
                </a:lnTo>
                <a:lnTo>
                  <a:pt x="19" y="22"/>
                </a:lnTo>
                <a:lnTo>
                  <a:pt x="0" y="22"/>
                </a:lnTo>
                <a:lnTo>
                  <a:pt x="0" y="26"/>
                </a:lnTo>
                <a:lnTo>
                  <a:pt x="10" y="26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38" name="Freeform 22"/>
          <p:cNvSpPr>
            <a:spLocks/>
          </p:cNvSpPr>
          <p:nvPr/>
        </p:nvSpPr>
        <p:spPr bwMode="auto">
          <a:xfrm>
            <a:off x="2703513" y="3208338"/>
            <a:ext cx="115887" cy="93662"/>
          </a:xfrm>
          <a:custGeom>
            <a:avLst/>
            <a:gdLst>
              <a:gd name="T0" fmla="*/ 0 w 73"/>
              <a:gd name="T1" fmla="*/ 148687642 h 59"/>
              <a:gd name="T2" fmla="*/ 0 w 73"/>
              <a:gd name="T3" fmla="*/ 0 h 59"/>
              <a:gd name="T4" fmla="*/ 183969791 w 73"/>
              <a:gd name="T5" fmla="*/ 73083353 h 59"/>
              <a:gd name="T6" fmla="*/ 0 w 73"/>
              <a:gd name="T7" fmla="*/ 148687642 h 59"/>
              <a:gd name="T8" fmla="*/ 0 60000 65536"/>
              <a:gd name="T9" fmla="*/ 0 60000 65536"/>
              <a:gd name="T10" fmla="*/ 0 60000 65536"/>
              <a:gd name="T11" fmla="*/ 0 60000 65536"/>
              <a:gd name="T12" fmla="*/ 0 w 73"/>
              <a:gd name="T13" fmla="*/ 0 h 59"/>
              <a:gd name="T14" fmla="*/ 73 w 73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" h="59">
                <a:moveTo>
                  <a:pt x="0" y="59"/>
                </a:moveTo>
                <a:lnTo>
                  <a:pt x="0" y="0"/>
                </a:lnTo>
                <a:lnTo>
                  <a:pt x="73" y="29"/>
                </a:lnTo>
                <a:lnTo>
                  <a:pt x="0" y="59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 flipH="1">
            <a:off x="1595438" y="3254375"/>
            <a:ext cx="11080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2703513" y="3248025"/>
            <a:ext cx="1016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41" name="Freeform 25"/>
          <p:cNvSpPr>
            <a:spLocks/>
          </p:cNvSpPr>
          <p:nvPr/>
        </p:nvSpPr>
        <p:spPr bwMode="auto">
          <a:xfrm>
            <a:off x="2703513" y="3244850"/>
            <a:ext cx="87312" cy="3175"/>
          </a:xfrm>
          <a:custGeom>
            <a:avLst/>
            <a:gdLst>
              <a:gd name="T0" fmla="*/ 138607017 w 55"/>
              <a:gd name="T1" fmla="*/ 0 h 2"/>
              <a:gd name="T2" fmla="*/ 0 w 55"/>
              <a:gd name="T3" fmla="*/ 0 h 2"/>
              <a:gd name="T4" fmla="*/ 0 w 55"/>
              <a:gd name="T5" fmla="*/ 5040312 h 2"/>
              <a:gd name="T6" fmla="*/ 0 60000 65536"/>
              <a:gd name="T7" fmla="*/ 0 60000 65536"/>
              <a:gd name="T8" fmla="*/ 0 60000 65536"/>
              <a:gd name="T9" fmla="*/ 0 w 55"/>
              <a:gd name="T10" fmla="*/ 0 h 2"/>
              <a:gd name="T11" fmla="*/ 55 w 55"/>
              <a:gd name="T12" fmla="*/ 2 h 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2">
                <a:moveTo>
                  <a:pt x="55" y="0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42" name="Freeform 26"/>
          <p:cNvSpPr>
            <a:spLocks/>
          </p:cNvSpPr>
          <p:nvPr/>
        </p:nvSpPr>
        <p:spPr bwMode="auto">
          <a:xfrm>
            <a:off x="2703513" y="3238500"/>
            <a:ext cx="87312" cy="6350"/>
          </a:xfrm>
          <a:custGeom>
            <a:avLst/>
            <a:gdLst>
              <a:gd name="T0" fmla="*/ 0 w 55"/>
              <a:gd name="T1" fmla="*/ 0 h 4"/>
              <a:gd name="T2" fmla="*/ 115926541 w 55"/>
              <a:gd name="T3" fmla="*/ 0 h 4"/>
              <a:gd name="T4" fmla="*/ 138607017 w 55"/>
              <a:gd name="T5" fmla="*/ 10080623 h 4"/>
              <a:gd name="T6" fmla="*/ 0 60000 65536"/>
              <a:gd name="T7" fmla="*/ 0 60000 65536"/>
              <a:gd name="T8" fmla="*/ 0 60000 65536"/>
              <a:gd name="T9" fmla="*/ 0 w 55"/>
              <a:gd name="T10" fmla="*/ 0 h 4"/>
              <a:gd name="T11" fmla="*/ 55 w 55"/>
              <a:gd name="T12" fmla="*/ 4 h 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4">
                <a:moveTo>
                  <a:pt x="0" y="0"/>
                </a:moveTo>
                <a:lnTo>
                  <a:pt x="46" y="0"/>
                </a:lnTo>
                <a:lnTo>
                  <a:pt x="55" y="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43" name="Freeform 27"/>
          <p:cNvSpPr>
            <a:spLocks/>
          </p:cNvSpPr>
          <p:nvPr/>
        </p:nvSpPr>
        <p:spPr bwMode="auto">
          <a:xfrm>
            <a:off x="2703513" y="3232150"/>
            <a:ext cx="58737" cy="6350"/>
          </a:xfrm>
          <a:custGeom>
            <a:avLst/>
            <a:gdLst>
              <a:gd name="T0" fmla="*/ 93244180 w 37"/>
              <a:gd name="T1" fmla="*/ 0 h 4"/>
              <a:gd name="T2" fmla="*/ 0 w 37"/>
              <a:gd name="T3" fmla="*/ 0 h 4"/>
              <a:gd name="T4" fmla="*/ 0 w 37"/>
              <a:gd name="T5" fmla="*/ 10080623 h 4"/>
              <a:gd name="T6" fmla="*/ 0 60000 65536"/>
              <a:gd name="T7" fmla="*/ 0 60000 65536"/>
              <a:gd name="T8" fmla="*/ 0 60000 65536"/>
              <a:gd name="T9" fmla="*/ 0 w 37"/>
              <a:gd name="T10" fmla="*/ 0 h 4"/>
              <a:gd name="T11" fmla="*/ 37 w 37"/>
              <a:gd name="T12" fmla="*/ 4 h 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4">
                <a:moveTo>
                  <a:pt x="37" y="0"/>
                </a:moveTo>
                <a:lnTo>
                  <a:pt x="0" y="0"/>
                </a:lnTo>
                <a:lnTo>
                  <a:pt x="0" y="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44" name="Freeform 28"/>
          <p:cNvSpPr>
            <a:spLocks/>
          </p:cNvSpPr>
          <p:nvPr/>
        </p:nvSpPr>
        <p:spPr bwMode="auto">
          <a:xfrm>
            <a:off x="2703513" y="3225800"/>
            <a:ext cx="58737" cy="6350"/>
          </a:xfrm>
          <a:custGeom>
            <a:avLst/>
            <a:gdLst>
              <a:gd name="T0" fmla="*/ 0 w 37"/>
              <a:gd name="T1" fmla="*/ 0 h 4"/>
              <a:gd name="T2" fmla="*/ 70563770 w 37"/>
              <a:gd name="T3" fmla="*/ 0 h 4"/>
              <a:gd name="T4" fmla="*/ 93244180 w 37"/>
              <a:gd name="T5" fmla="*/ 10080623 h 4"/>
              <a:gd name="T6" fmla="*/ 0 60000 65536"/>
              <a:gd name="T7" fmla="*/ 0 60000 65536"/>
              <a:gd name="T8" fmla="*/ 0 60000 65536"/>
              <a:gd name="T9" fmla="*/ 0 w 37"/>
              <a:gd name="T10" fmla="*/ 0 h 4"/>
              <a:gd name="T11" fmla="*/ 37 w 37"/>
              <a:gd name="T12" fmla="*/ 4 h 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4">
                <a:moveTo>
                  <a:pt x="0" y="0"/>
                </a:moveTo>
                <a:lnTo>
                  <a:pt x="28" y="0"/>
                </a:lnTo>
                <a:lnTo>
                  <a:pt x="37" y="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>
            <a:off x="2703513" y="3221038"/>
            <a:ext cx="30162" cy="4762"/>
          </a:xfrm>
          <a:custGeom>
            <a:avLst/>
            <a:gdLst>
              <a:gd name="T0" fmla="*/ 47881374 w 19"/>
              <a:gd name="T1" fmla="*/ 0 h 3"/>
              <a:gd name="T2" fmla="*/ 0 w 19"/>
              <a:gd name="T3" fmla="*/ 0 h 3"/>
              <a:gd name="T4" fmla="*/ 0 w 19"/>
              <a:gd name="T5" fmla="*/ 7558882 h 3"/>
              <a:gd name="T6" fmla="*/ 0 60000 65536"/>
              <a:gd name="T7" fmla="*/ 0 60000 65536"/>
              <a:gd name="T8" fmla="*/ 0 60000 65536"/>
              <a:gd name="T9" fmla="*/ 0 w 19"/>
              <a:gd name="T10" fmla="*/ 0 h 3"/>
              <a:gd name="T11" fmla="*/ 19 w 19"/>
              <a:gd name="T12" fmla="*/ 3 h 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" h="3">
                <a:moveTo>
                  <a:pt x="19" y="0"/>
                </a:move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46" name="Freeform 30"/>
          <p:cNvSpPr>
            <a:spLocks/>
          </p:cNvSpPr>
          <p:nvPr/>
        </p:nvSpPr>
        <p:spPr bwMode="auto">
          <a:xfrm>
            <a:off x="2703513" y="3214688"/>
            <a:ext cx="30162" cy="6350"/>
          </a:xfrm>
          <a:custGeom>
            <a:avLst/>
            <a:gdLst>
              <a:gd name="T0" fmla="*/ 0 w 19"/>
              <a:gd name="T1" fmla="*/ 0 h 4"/>
              <a:gd name="T2" fmla="*/ 25201141 w 19"/>
              <a:gd name="T3" fmla="*/ 0 h 4"/>
              <a:gd name="T4" fmla="*/ 47881374 w 19"/>
              <a:gd name="T5" fmla="*/ 10080623 h 4"/>
              <a:gd name="T6" fmla="*/ 0 60000 65536"/>
              <a:gd name="T7" fmla="*/ 0 60000 65536"/>
              <a:gd name="T8" fmla="*/ 0 60000 65536"/>
              <a:gd name="T9" fmla="*/ 0 w 19"/>
              <a:gd name="T10" fmla="*/ 0 h 4"/>
              <a:gd name="T11" fmla="*/ 19 w 19"/>
              <a:gd name="T12" fmla="*/ 4 h 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" h="4">
                <a:moveTo>
                  <a:pt x="0" y="0"/>
                </a:moveTo>
                <a:lnTo>
                  <a:pt x="10" y="0"/>
                </a:lnTo>
                <a:lnTo>
                  <a:pt x="19" y="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1603375" y="2513013"/>
            <a:ext cx="6365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1647455" y="2530475"/>
            <a:ext cx="56906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1600" u="none">
                <a:solidFill>
                  <a:srgbClr val="000000"/>
                </a:solidFill>
                <a:latin typeface="Arial Narrow" panose="020B0606020202030204" pitchFamily="34" charset="0"/>
              </a:rPr>
              <a:t>Sender</a:t>
            </a:r>
            <a:endParaRPr lang="en-US" sz="1600" u="none">
              <a:latin typeface="Arial Narrow" panose="020B0606020202030204" pitchFamily="34" charset="0"/>
            </a:endParaRP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7396163" y="2495550"/>
            <a:ext cx="908050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7542007" y="2511425"/>
            <a:ext cx="69891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1600" u="none">
                <a:solidFill>
                  <a:srgbClr val="000000"/>
                </a:solidFill>
                <a:latin typeface="Arial Narrow" panose="020B0606020202030204" pitchFamily="34" charset="0"/>
              </a:rPr>
              <a:t>Receiver</a:t>
            </a:r>
            <a:endParaRPr lang="en-US" sz="1600" u="none">
              <a:latin typeface="Arial Narrow" panose="020B0606020202030204" pitchFamily="34" charset="0"/>
            </a:endParaRP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1641475" y="3000375"/>
            <a:ext cx="7493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1641475" y="3279775"/>
            <a:ext cx="8001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647669" y="3022606"/>
            <a:ext cx="7069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160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Message</a:t>
            </a:r>
            <a:endParaRPr lang="en-US" sz="1600" u="none" dirty="0">
              <a:latin typeface="Arial Narrow" panose="020B0606020202030204" pitchFamily="34" charset="0"/>
            </a:endParaRPr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2478088" y="2994025"/>
            <a:ext cx="1809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55" name="Rectangle 39"/>
          <p:cNvSpPr>
            <a:spLocks noChangeArrowheads="1"/>
          </p:cNvSpPr>
          <p:nvPr/>
        </p:nvSpPr>
        <p:spPr bwMode="auto">
          <a:xfrm>
            <a:off x="1366156" y="3124200"/>
            <a:ext cx="141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u="none">
                <a:solidFill>
                  <a:srgbClr val="000000"/>
                </a:solidFill>
                <a:latin typeface="Arial Narrow" panose="020B0606020202030204" pitchFamily="34" charset="0"/>
              </a:rPr>
              <a:t>X</a:t>
            </a:r>
            <a:endParaRPr lang="en-US" u="none">
              <a:latin typeface="Arial Narrow" panose="020B0606020202030204" pitchFamily="34" charset="0"/>
            </a:endParaRPr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3048000" y="3089275"/>
            <a:ext cx="755650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3018437" y="3106738"/>
            <a:ext cx="8608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u="none">
                <a:solidFill>
                  <a:srgbClr val="000000"/>
                </a:solidFill>
                <a:latin typeface="Arial Narrow" panose="020B0606020202030204" pitchFamily="34" charset="0"/>
              </a:rPr>
              <a:t>E( </a:t>
            </a:r>
            <a:r>
              <a:rPr lang="en-US" u="none">
                <a:solidFill>
                  <a:schemeClr val="hlink"/>
                </a:solidFill>
                <a:latin typeface="Arial Narrow" panose="020B0606020202030204" pitchFamily="34" charset="0"/>
              </a:rPr>
              <a:t>Z</a:t>
            </a:r>
            <a:r>
              <a:rPr lang="en-US" u="none" baseline="-25000">
                <a:solidFill>
                  <a:schemeClr val="hlink"/>
                </a:solidFill>
                <a:latin typeface="Arial Narrow" panose="020B0606020202030204" pitchFamily="34" charset="0"/>
              </a:rPr>
              <a:t>e</a:t>
            </a:r>
            <a:r>
              <a:rPr lang="en-US" u="none">
                <a:solidFill>
                  <a:srgbClr val="000000"/>
                </a:solidFill>
                <a:latin typeface="Arial Narrow" panose="020B0606020202030204" pitchFamily="34" charset="0"/>
              </a:rPr>
              <a:t>, X )</a:t>
            </a:r>
            <a:endParaRPr lang="en-US" u="none">
              <a:latin typeface="Arial Narrow" panose="020B0606020202030204" pitchFamily="34" charset="0"/>
            </a:endParaRPr>
          </a:p>
        </p:txBody>
      </p:sp>
      <p:sp>
        <p:nvSpPr>
          <p:cNvPr id="9258" name="Rectangle 42"/>
          <p:cNvSpPr>
            <a:spLocks noChangeArrowheads="1"/>
          </p:cNvSpPr>
          <p:nvPr/>
        </p:nvSpPr>
        <p:spPr bwMode="auto">
          <a:xfrm>
            <a:off x="6094413" y="3124200"/>
            <a:ext cx="76835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59" name="Rectangle 43"/>
          <p:cNvSpPr>
            <a:spLocks noChangeArrowheads="1"/>
          </p:cNvSpPr>
          <p:nvPr/>
        </p:nvSpPr>
        <p:spPr bwMode="auto">
          <a:xfrm>
            <a:off x="6054926" y="3111500"/>
            <a:ext cx="8711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u="none">
                <a:solidFill>
                  <a:srgbClr val="000000"/>
                </a:solidFill>
                <a:latin typeface="Arial Narrow" panose="020B0606020202030204" pitchFamily="34" charset="0"/>
              </a:rPr>
              <a:t>D( </a:t>
            </a:r>
            <a:r>
              <a:rPr lang="en-US" u="none">
                <a:solidFill>
                  <a:schemeClr val="hlink"/>
                </a:solidFill>
                <a:latin typeface="Arial Narrow" panose="020B0606020202030204" pitchFamily="34" charset="0"/>
              </a:rPr>
              <a:t>Z</a:t>
            </a:r>
            <a:r>
              <a:rPr lang="en-US" u="none" baseline="-25000">
                <a:solidFill>
                  <a:schemeClr val="hlink"/>
                </a:solidFill>
                <a:latin typeface="Arial Narrow" panose="020B0606020202030204" pitchFamily="34" charset="0"/>
              </a:rPr>
              <a:t>d</a:t>
            </a:r>
            <a:r>
              <a:rPr lang="en-US" u="none">
                <a:solidFill>
                  <a:srgbClr val="000000"/>
                </a:solidFill>
                <a:latin typeface="Arial Narrow" panose="020B0606020202030204" pitchFamily="34" charset="0"/>
              </a:rPr>
              <a:t>, Y )</a:t>
            </a:r>
            <a:endParaRPr lang="en-US" u="none">
              <a:latin typeface="Arial Narrow" panose="020B0606020202030204" pitchFamily="34" charset="0"/>
            </a:endParaRPr>
          </a:p>
        </p:txBody>
      </p:sp>
      <p:sp>
        <p:nvSpPr>
          <p:cNvPr id="9260" name="Rectangle 44"/>
          <p:cNvSpPr>
            <a:spLocks noChangeArrowheads="1"/>
          </p:cNvSpPr>
          <p:nvPr/>
        </p:nvSpPr>
        <p:spPr bwMode="auto">
          <a:xfrm>
            <a:off x="7185025" y="3000375"/>
            <a:ext cx="168275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61" name="Rectangle 45"/>
          <p:cNvSpPr>
            <a:spLocks noChangeArrowheads="1"/>
          </p:cNvSpPr>
          <p:nvPr/>
        </p:nvSpPr>
        <p:spPr bwMode="auto">
          <a:xfrm>
            <a:off x="8222568" y="3124200"/>
            <a:ext cx="141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u="none">
                <a:solidFill>
                  <a:srgbClr val="000000"/>
                </a:solidFill>
                <a:latin typeface="Arial Narrow" panose="020B0606020202030204" pitchFamily="34" charset="0"/>
              </a:rPr>
              <a:t>X</a:t>
            </a:r>
            <a:endParaRPr lang="en-US" u="none">
              <a:latin typeface="Arial Narrow" panose="020B0606020202030204" pitchFamily="34" charset="0"/>
            </a:endParaRPr>
          </a:p>
        </p:txBody>
      </p:sp>
      <p:sp>
        <p:nvSpPr>
          <p:cNvPr id="9262" name="Line 46"/>
          <p:cNvSpPr>
            <a:spLocks noChangeShapeType="1"/>
          </p:cNvSpPr>
          <p:nvPr/>
        </p:nvSpPr>
        <p:spPr bwMode="auto">
          <a:xfrm>
            <a:off x="7085013" y="3276600"/>
            <a:ext cx="1066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63" name="Freeform 47"/>
          <p:cNvSpPr>
            <a:spLocks/>
          </p:cNvSpPr>
          <p:nvPr/>
        </p:nvSpPr>
        <p:spPr bwMode="auto">
          <a:xfrm>
            <a:off x="5865813" y="2819400"/>
            <a:ext cx="1239837" cy="777875"/>
          </a:xfrm>
          <a:custGeom>
            <a:avLst/>
            <a:gdLst>
              <a:gd name="T0" fmla="*/ 1945560026 w 781"/>
              <a:gd name="T1" fmla="*/ 1212196045 h 490"/>
              <a:gd name="T2" fmla="*/ 22680602 w 781"/>
              <a:gd name="T3" fmla="*/ 1212196045 h 490"/>
              <a:gd name="T4" fmla="*/ 22680602 w 781"/>
              <a:gd name="T5" fmla="*/ 22682201 h 490"/>
              <a:gd name="T6" fmla="*/ 1945560026 w 781"/>
              <a:gd name="T7" fmla="*/ 22682201 h 490"/>
              <a:gd name="T8" fmla="*/ 1968240622 w 781"/>
              <a:gd name="T9" fmla="*/ 0 h 490"/>
              <a:gd name="T10" fmla="*/ 1968240622 w 781"/>
              <a:gd name="T11" fmla="*/ 1234876652 h 490"/>
              <a:gd name="T12" fmla="*/ 0 w 781"/>
              <a:gd name="T13" fmla="*/ 1234876652 h 490"/>
              <a:gd name="T14" fmla="*/ 0 w 781"/>
              <a:gd name="T15" fmla="*/ 0 h 490"/>
              <a:gd name="T16" fmla="*/ 1968240622 w 781"/>
              <a:gd name="T17" fmla="*/ 0 h 49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81"/>
              <a:gd name="T28" fmla="*/ 0 h 490"/>
              <a:gd name="T29" fmla="*/ 781 w 781"/>
              <a:gd name="T30" fmla="*/ 490 h 49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81" h="490">
                <a:moveTo>
                  <a:pt x="772" y="481"/>
                </a:moveTo>
                <a:lnTo>
                  <a:pt x="9" y="481"/>
                </a:lnTo>
                <a:lnTo>
                  <a:pt x="9" y="9"/>
                </a:lnTo>
                <a:lnTo>
                  <a:pt x="772" y="9"/>
                </a:lnTo>
                <a:lnTo>
                  <a:pt x="781" y="0"/>
                </a:lnTo>
                <a:lnTo>
                  <a:pt x="781" y="490"/>
                </a:lnTo>
                <a:lnTo>
                  <a:pt x="0" y="490"/>
                </a:lnTo>
                <a:lnTo>
                  <a:pt x="0" y="0"/>
                </a:lnTo>
                <a:lnTo>
                  <a:pt x="781" y="0"/>
                </a:lnTo>
              </a:path>
            </a:pathLst>
          </a:custGeom>
          <a:noFill/>
          <a:ln w="57150" cmpd="sng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sp>
        <p:nvSpPr>
          <p:cNvPr id="9264" name="Rectangle 48"/>
          <p:cNvSpPr>
            <a:spLocks noChangeArrowheads="1"/>
          </p:cNvSpPr>
          <p:nvPr/>
        </p:nvSpPr>
        <p:spPr bwMode="auto">
          <a:xfrm>
            <a:off x="2888634" y="2438400"/>
            <a:ext cx="78386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1600" u="none">
                <a:solidFill>
                  <a:srgbClr val="000000"/>
                </a:solidFill>
                <a:latin typeface="Arial Narrow" panose="020B0606020202030204" pitchFamily="34" charset="0"/>
              </a:rPr>
              <a:t>Ciphering</a:t>
            </a:r>
            <a:endParaRPr lang="en-US" sz="1600" u="none">
              <a:latin typeface="Arial Narrow" panose="020B0606020202030204" pitchFamily="34" charset="0"/>
            </a:endParaRPr>
          </a:p>
        </p:txBody>
      </p:sp>
      <p:sp>
        <p:nvSpPr>
          <p:cNvPr id="9265" name="Rectangle 49"/>
          <p:cNvSpPr>
            <a:spLocks noChangeArrowheads="1"/>
          </p:cNvSpPr>
          <p:nvPr/>
        </p:nvSpPr>
        <p:spPr bwMode="auto">
          <a:xfrm>
            <a:off x="5856743" y="2514600"/>
            <a:ext cx="105477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sz="1600" u="none">
                <a:solidFill>
                  <a:srgbClr val="000000"/>
                </a:solidFill>
                <a:latin typeface="Arial Narrow" panose="020B0606020202030204" pitchFamily="34" charset="0"/>
              </a:rPr>
              <a:t>De-Ciphering</a:t>
            </a:r>
            <a:endParaRPr lang="en-US" sz="1600" u="none">
              <a:latin typeface="Arial Narrow" panose="020B0606020202030204" pitchFamily="34" charset="0"/>
            </a:endParaRPr>
          </a:p>
        </p:txBody>
      </p:sp>
      <p:sp>
        <p:nvSpPr>
          <p:cNvPr id="9266" name="Freeform 50"/>
          <p:cNvSpPr>
            <a:spLocks/>
          </p:cNvSpPr>
          <p:nvPr/>
        </p:nvSpPr>
        <p:spPr bwMode="auto">
          <a:xfrm>
            <a:off x="2819400" y="2819400"/>
            <a:ext cx="1239838" cy="777875"/>
          </a:xfrm>
          <a:custGeom>
            <a:avLst/>
            <a:gdLst>
              <a:gd name="T0" fmla="*/ 1945561595 w 781"/>
              <a:gd name="T1" fmla="*/ 1212196045 h 490"/>
              <a:gd name="T2" fmla="*/ 22682208 w 781"/>
              <a:gd name="T3" fmla="*/ 1212196045 h 490"/>
              <a:gd name="T4" fmla="*/ 22682208 w 781"/>
              <a:gd name="T5" fmla="*/ 22682201 h 490"/>
              <a:gd name="T6" fmla="*/ 1945561595 w 781"/>
              <a:gd name="T7" fmla="*/ 22682201 h 490"/>
              <a:gd name="T8" fmla="*/ 1968243797 w 781"/>
              <a:gd name="T9" fmla="*/ 0 h 490"/>
              <a:gd name="T10" fmla="*/ 1968243797 w 781"/>
              <a:gd name="T11" fmla="*/ 1234876652 h 490"/>
              <a:gd name="T12" fmla="*/ 0 w 781"/>
              <a:gd name="T13" fmla="*/ 1234876652 h 490"/>
              <a:gd name="T14" fmla="*/ 0 w 781"/>
              <a:gd name="T15" fmla="*/ 0 h 490"/>
              <a:gd name="T16" fmla="*/ 1968243797 w 781"/>
              <a:gd name="T17" fmla="*/ 0 h 49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81"/>
              <a:gd name="T28" fmla="*/ 0 h 490"/>
              <a:gd name="T29" fmla="*/ 781 w 781"/>
              <a:gd name="T30" fmla="*/ 490 h 49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81" h="490">
                <a:moveTo>
                  <a:pt x="772" y="481"/>
                </a:moveTo>
                <a:lnTo>
                  <a:pt x="9" y="481"/>
                </a:lnTo>
                <a:lnTo>
                  <a:pt x="9" y="9"/>
                </a:lnTo>
                <a:lnTo>
                  <a:pt x="772" y="9"/>
                </a:lnTo>
                <a:lnTo>
                  <a:pt x="781" y="0"/>
                </a:lnTo>
                <a:lnTo>
                  <a:pt x="781" y="490"/>
                </a:lnTo>
                <a:lnTo>
                  <a:pt x="0" y="490"/>
                </a:lnTo>
                <a:lnTo>
                  <a:pt x="0" y="0"/>
                </a:lnTo>
                <a:lnTo>
                  <a:pt x="781" y="0"/>
                </a:lnTo>
              </a:path>
            </a:pathLst>
          </a:custGeom>
          <a:noFill/>
          <a:ln w="57150" cmpd="sng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 sz="2400">
              <a:latin typeface="Arial Narrow" panose="020B0606020202030204" pitchFamily="34" charset="0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792286" y="3709508"/>
            <a:ext cx="9082881" cy="2413603"/>
            <a:chOff x="792286" y="3709508"/>
            <a:chExt cx="9082881" cy="2413603"/>
          </a:xfrm>
        </p:grpSpPr>
        <p:sp>
          <p:nvSpPr>
            <p:cNvPr id="4" name="Fensterinhalt vertikal verschieben 3"/>
            <p:cNvSpPr/>
            <p:nvPr/>
          </p:nvSpPr>
          <p:spPr bwMode="auto">
            <a:xfrm>
              <a:off x="792286" y="4545406"/>
              <a:ext cx="8904383" cy="1577705"/>
            </a:xfrm>
            <a:prstGeom prst="verticalScroll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9272" name="Rectangle 53"/>
            <p:cNvSpPr>
              <a:spLocks noChangeArrowheads="1"/>
            </p:cNvSpPr>
            <p:nvPr/>
          </p:nvSpPr>
          <p:spPr bwMode="auto">
            <a:xfrm>
              <a:off x="1086409" y="4820207"/>
              <a:ext cx="8610261" cy="1231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762000"/>
              <a:r>
                <a:rPr lang="en-US" sz="3200" dirty="0"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Public Directory </a:t>
              </a:r>
              <a:r>
                <a:rPr lang="en-US" sz="3200" dirty="0" smtClean="0"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 </a:t>
              </a:r>
              <a:r>
                <a:rPr lang="en-US" sz="3200" u="none" dirty="0" smtClean="0">
                  <a:solidFill>
                    <a:schemeClr val="accent2">
                      <a:lumMod val="50000"/>
                    </a:schemeClr>
                  </a:solidFill>
                  <a:latin typeface="Arial Narrow" pitchFamily="34" charset="0"/>
                </a:rPr>
                <a:t>to replace the secret </a:t>
              </a:r>
              <a:r>
                <a:rPr lang="en-US" sz="3200" u="none" dirty="0">
                  <a:solidFill>
                    <a:schemeClr val="accent2">
                      <a:lumMod val="50000"/>
                    </a:schemeClr>
                  </a:solidFill>
                  <a:latin typeface="Arial Narrow" pitchFamily="34" charset="0"/>
                </a:rPr>
                <a:t>keys </a:t>
              </a:r>
              <a:r>
                <a:rPr lang="en-US" sz="3200" u="none" dirty="0" smtClean="0">
                  <a:solidFill>
                    <a:schemeClr val="accent2">
                      <a:lumMod val="50000"/>
                    </a:schemeClr>
                  </a:solidFill>
                  <a:latin typeface="Arial Narrow" pitchFamily="34" charset="0"/>
                </a:rPr>
                <a:t>channel </a:t>
              </a:r>
              <a:endParaRPr lang="en-US" sz="3200" u="none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endParaRPr>
            </a:p>
            <a:p>
              <a:pPr defTabSz="762000">
                <a:buFontTx/>
                <a:buChar char="•"/>
              </a:pPr>
              <a:r>
                <a:rPr lang="en-US" sz="1800" u="none" dirty="0">
                  <a:solidFill>
                    <a:schemeClr val="accent2">
                      <a:lumMod val="50000"/>
                    </a:schemeClr>
                  </a:solidFill>
                  <a:latin typeface="Arial Narrow" pitchFamily="34" charset="0"/>
                </a:rPr>
                <a:t> </a:t>
              </a:r>
              <a:r>
                <a:rPr lang="en-US" sz="2400" u="none" dirty="0">
                  <a:solidFill>
                    <a:schemeClr val="accent2">
                      <a:lumMod val="50000"/>
                    </a:schemeClr>
                  </a:solidFill>
                  <a:latin typeface="Arial Narrow" pitchFamily="34" charset="0"/>
                </a:rPr>
                <a:t>Public Open Agreement</a:t>
              </a:r>
            </a:p>
            <a:p>
              <a:pPr defTabSz="762000">
                <a:buFontTx/>
                <a:buChar char="•"/>
              </a:pPr>
              <a:r>
                <a:rPr lang="en-US" sz="2400" u="none" dirty="0">
                  <a:solidFill>
                    <a:schemeClr val="accent2">
                      <a:lumMod val="50000"/>
                    </a:schemeClr>
                  </a:solidFill>
                  <a:latin typeface="Arial Narrow" pitchFamily="34" charset="0"/>
                </a:rPr>
                <a:t> No Prior Secret Communication !</a:t>
              </a:r>
            </a:p>
          </p:txBody>
        </p:sp>
        <p:grpSp>
          <p:nvGrpSpPr>
            <p:cNvPr id="3" name="Group 56"/>
            <p:cNvGrpSpPr>
              <a:grpSpLocks/>
            </p:cNvGrpSpPr>
            <p:nvPr/>
          </p:nvGrpSpPr>
          <p:grpSpPr bwMode="auto">
            <a:xfrm>
              <a:off x="6354089" y="3709508"/>
              <a:ext cx="3521078" cy="744538"/>
              <a:chOff x="4512" y="2551"/>
              <a:chExt cx="2218" cy="469"/>
            </a:xfrm>
          </p:grpSpPr>
          <p:sp>
            <p:nvSpPr>
              <p:cNvPr id="9269" name="Line 57"/>
              <p:cNvSpPr>
                <a:spLocks noChangeShapeType="1"/>
              </p:cNvSpPr>
              <p:nvPr/>
            </p:nvSpPr>
            <p:spPr bwMode="auto">
              <a:xfrm flipV="1">
                <a:off x="4512" y="2736"/>
                <a:ext cx="912" cy="28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9270" name="Text Box 58"/>
              <p:cNvSpPr txBox="1">
                <a:spLocks noChangeArrowheads="1"/>
              </p:cNvSpPr>
              <p:nvPr/>
            </p:nvSpPr>
            <p:spPr bwMode="auto">
              <a:xfrm>
                <a:off x="5049" y="2551"/>
                <a:ext cx="1681" cy="37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 defTabSz="762000"/>
                <a:r>
                  <a:rPr lang="en-US" sz="1600" u="none" dirty="0">
                    <a:latin typeface="Arial Narrow" pitchFamily="34" charset="0"/>
                  </a:rPr>
                  <a:t>Replace </a:t>
                </a:r>
                <a:r>
                  <a:rPr lang="en-US" sz="1600" u="none" dirty="0" smtClean="0">
                    <a:latin typeface="Arial Narrow" pitchFamily="34" charset="0"/>
                  </a:rPr>
                  <a:t>secret-key  channel </a:t>
                </a:r>
                <a:r>
                  <a:rPr lang="en-US" sz="1600" u="none" dirty="0">
                    <a:latin typeface="Arial Narrow" pitchFamily="34" charset="0"/>
                  </a:rPr>
                  <a:t>by</a:t>
                </a:r>
              </a:p>
              <a:p>
                <a:pPr algn="ctr" defTabSz="762000"/>
                <a:r>
                  <a:rPr lang="en-US" sz="1600" u="none" dirty="0" smtClean="0">
                    <a:latin typeface="Arial Narrow" pitchFamily="34" charset="0"/>
                  </a:rPr>
                  <a:t>a </a:t>
                </a:r>
                <a:r>
                  <a:rPr lang="en-US" sz="1600" u="none" dirty="0">
                    <a:latin typeface="Arial Narrow" pitchFamily="34" charset="0"/>
                  </a:rPr>
                  <a:t>public register</a:t>
                </a:r>
              </a:p>
            </p:txBody>
          </p:sp>
        </p:grpSp>
      </p:grpSp>
      <p:grpSp>
        <p:nvGrpSpPr>
          <p:cNvPr id="6" name="Gruppieren 5"/>
          <p:cNvGrpSpPr/>
          <p:nvPr/>
        </p:nvGrpSpPr>
        <p:grpSpPr>
          <a:xfrm>
            <a:off x="3401627" y="3411256"/>
            <a:ext cx="2968681" cy="1134150"/>
            <a:chOff x="3401627" y="3411256"/>
            <a:chExt cx="2968681" cy="1134150"/>
          </a:xfrm>
        </p:grpSpPr>
        <p:sp>
          <p:nvSpPr>
            <p:cNvPr id="9274" name="Line 55"/>
            <p:cNvSpPr>
              <a:spLocks noChangeShapeType="1"/>
            </p:cNvSpPr>
            <p:nvPr/>
          </p:nvSpPr>
          <p:spPr bwMode="auto">
            <a:xfrm>
              <a:off x="3401627" y="3423964"/>
              <a:ext cx="763276" cy="1035667"/>
            </a:xfrm>
            <a:prstGeom prst="line">
              <a:avLst/>
            </a:prstGeom>
            <a:noFill/>
            <a:ln w="28575">
              <a:solidFill>
                <a:srgbClr val="023DD0"/>
              </a:solidFill>
              <a:round/>
              <a:headEnd type="arrow" w="med" len="med"/>
              <a:tailEnd type="arrow" w="med" len="med"/>
            </a:ln>
          </p:spPr>
          <p:txBody>
            <a:bodyPr wrap="none" lIns="90000" tIns="46800" rIns="90000" bIns="46800" anchor="ctr"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9273" name="Line 54"/>
            <p:cNvSpPr>
              <a:spLocks noChangeShapeType="1"/>
            </p:cNvSpPr>
            <p:nvPr/>
          </p:nvSpPr>
          <p:spPr bwMode="auto">
            <a:xfrm flipH="1">
              <a:off x="5712084" y="3411256"/>
              <a:ext cx="609351" cy="1134150"/>
            </a:xfrm>
            <a:prstGeom prst="line">
              <a:avLst/>
            </a:prstGeom>
            <a:noFill/>
            <a:ln w="28575">
              <a:solidFill>
                <a:srgbClr val="023DD0"/>
              </a:solidFill>
              <a:round/>
              <a:headEnd type="arrow" w="med" len="med"/>
              <a:tailEnd type="arrow" w="med" len="med"/>
            </a:ln>
          </p:spPr>
          <p:txBody>
            <a:bodyPr wrap="none" lIns="90000" tIns="46800" rIns="90000" bIns="46800" anchor="ctr"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61" name="Rectangle 7"/>
            <p:cNvSpPr>
              <a:spLocks noChangeArrowheads="1"/>
            </p:cNvSpPr>
            <p:nvPr/>
          </p:nvSpPr>
          <p:spPr bwMode="auto">
            <a:xfrm>
              <a:off x="3538319" y="3787908"/>
              <a:ext cx="2831989" cy="30777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762000"/>
              <a:r>
                <a:rPr lang="en-US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Open negotiation</a:t>
              </a:r>
              <a:endParaRPr lang="en-US" u="none" dirty="0"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481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258" name="Rectangle 2"/>
          <p:cNvSpPr>
            <a:spLocks noChangeArrowheads="1"/>
          </p:cNvSpPr>
          <p:nvPr/>
        </p:nvSpPr>
        <p:spPr bwMode="auto">
          <a:xfrm>
            <a:off x="4648200" y="1263559"/>
            <a:ext cx="435866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762000">
              <a:defRPr/>
            </a:pPr>
            <a:r>
              <a:rPr lang="en-US" altLang="ar-SA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cs typeface="Times New Roman (Arabic)" charset="-78"/>
              </a:rPr>
              <a:t>Key Idea of Public Key Systems</a:t>
            </a:r>
            <a:r>
              <a:rPr lang="en-US" altLang="ar-SA" sz="2400" u="none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:</a:t>
            </a:r>
          </a:p>
          <a:p>
            <a:pPr defTabSz="762000">
              <a:defRPr/>
            </a:pPr>
            <a:r>
              <a:rPr lang="en-US" altLang="ar-SA" sz="2400" u="none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Using </a:t>
            </a:r>
            <a:r>
              <a:rPr lang="en-US" altLang="ar-SA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two</a:t>
            </a:r>
            <a:r>
              <a:rPr lang="en-US" altLang="ar-SA" sz="2400" u="none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 different keys!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94454" y="2256020"/>
            <a:ext cx="5534770" cy="1600200"/>
            <a:chOff x="2857" y="1249"/>
            <a:chExt cx="4527" cy="121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857" y="1249"/>
              <a:ext cx="1633" cy="1215"/>
              <a:chOff x="2105" y="1924"/>
              <a:chExt cx="1633" cy="1214"/>
            </a:xfrm>
          </p:grpSpPr>
          <p:sp>
            <p:nvSpPr>
              <p:cNvPr id="5192" name="Freeform 5"/>
              <p:cNvSpPr>
                <a:spLocks/>
              </p:cNvSpPr>
              <p:nvPr/>
            </p:nvSpPr>
            <p:spPr bwMode="auto">
              <a:xfrm>
                <a:off x="2105" y="1924"/>
                <a:ext cx="1449" cy="1214"/>
              </a:xfrm>
              <a:custGeom>
                <a:avLst/>
                <a:gdLst>
                  <a:gd name="T0" fmla="*/ 562 w 1449"/>
                  <a:gd name="T1" fmla="*/ 0 h 1214"/>
                  <a:gd name="T2" fmla="*/ 1449 w 1449"/>
                  <a:gd name="T3" fmla="*/ 0 h 1214"/>
                  <a:gd name="T4" fmla="*/ 871 w 1449"/>
                  <a:gd name="T5" fmla="*/ 338 h 1214"/>
                  <a:gd name="T6" fmla="*/ 0 w 1449"/>
                  <a:gd name="T7" fmla="*/ 338 h 1214"/>
                  <a:gd name="T8" fmla="*/ 0 w 1449"/>
                  <a:gd name="T9" fmla="*/ 1214 h 1214"/>
                  <a:gd name="T10" fmla="*/ 871 w 1449"/>
                  <a:gd name="T11" fmla="*/ 1214 h 1214"/>
                  <a:gd name="T12" fmla="*/ 871 w 1449"/>
                  <a:gd name="T13" fmla="*/ 338 h 121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49"/>
                  <a:gd name="T22" fmla="*/ 0 h 1214"/>
                  <a:gd name="T23" fmla="*/ 1449 w 1449"/>
                  <a:gd name="T24" fmla="*/ 1214 h 121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49" h="1214">
                    <a:moveTo>
                      <a:pt x="562" y="0"/>
                    </a:moveTo>
                    <a:lnTo>
                      <a:pt x="1449" y="0"/>
                    </a:lnTo>
                    <a:lnTo>
                      <a:pt x="871" y="338"/>
                    </a:lnTo>
                    <a:lnTo>
                      <a:pt x="0" y="338"/>
                    </a:lnTo>
                    <a:lnTo>
                      <a:pt x="0" y="1214"/>
                    </a:lnTo>
                    <a:lnTo>
                      <a:pt x="871" y="1214"/>
                    </a:lnTo>
                    <a:lnTo>
                      <a:pt x="871" y="338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193" name="Line 6"/>
              <p:cNvSpPr>
                <a:spLocks noChangeShapeType="1"/>
              </p:cNvSpPr>
              <p:nvPr/>
            </p:nvSpPr>
            <p:spPr bwMode="auto">
              <a:xfrm flipH="1">
                <a:off x="2105" y="1924"/>
                <a:ext cx="562" cy="338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194" name="Freeform 7"/>
              <p:cNvSpPr>
                <a:spLocks/>
              </p:cNvSpPr>
              <p:nvPr/>
            </p:nvSpPr>
            <p:spPr bwMode="auto">
              <a:xfrm>
                <a:off x="3188" y="2061"/>
                <a:ext cx="132" cy="401"/>
              </a:xfrm>
              <a:custGeom>
                <a:avLst/>
                <a:gdLst>
                  <a:gd name="T0" fmla="*/ 132 w 132"/>
                  <a:gd name="T1" fmla="*/ 0 h 401"/>
                  <a:gd name="T2" fmla="*/ 132 w 132"/>
                  <a:gd name="T3" fmla="*/ 321 h 401"/>
                  <a:gd name="T4" fmla="*/ 0 w 132"/>
                  <a:gd name="T5" fmla="*/ 401 h 401"/>
                  <a:gd name="T6" fmla="*/ 0 w 132"/>
                  <a:gd name="T7" fmla="*/ 63 h 40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2"/>
                  <a:gd name="T13" fmla="*/ 0 h 401"/>
                  <a:gd name="T14" fmla="*/ 132 w 132"/>
                  <a:gd name="T15" fmla="*/ 401 h 40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2" h="401">
                    <a:moveTo>
                      <a:pt x="132" y="0"/>
                    </a:moveTo>
                    <a:lnTo>
                      <a:pt x="132" y="321"/>
                    </a:lnTo>
                    <a:lnTo>
                      <a:pt x="0" y="401"/>
                    </a:lnTo>
                    <a:lnTo>
                      <a:pt x="0" y="63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195" name="Freeform 8"/>
              <p:cNvSpPr>
                <a:spLocks noEditPoints="1"/>
              </p:cNvSpPr>
              <p:nvPr/>
            </p:nvSpPr>
            <p:spPr bwMode="auto">
              <a:xfrm>
                <a:off x="2214" y="2502"/>
                <a:ext cx="670" cy="401"/>
              </a:xfrm>
              <a:custGeom>
                <a:avLst/>
                <a:gdLst>
                  <a:gd name="T0" fmla="*/ 0 w 670"/>
                  <a:gd name="T1" fmla="*/ 103 h 401"/>
                  <a:gd name="T2" fmla="*/ 567 w 670"/>
                  <a:gd name="T3" fmla="*/ 0 h 401"/>
                  <a:gd name="T4" fmla="*/ 670 w 670"/>
                  <a:gd name="T5" fmla="*/ 298 h 401"/>
                  <a:gd name="T6" fmla="*/ 97 w 670"/>
                  <a:gd name="T7" fmla="*/ 401 h 401"/>
                  <a:gd name="T8" fmla="*/ 0 w 670"/>
                  <a:gd name="T9" fmla="*/ 103 h 401"/>
                  <a:gd name="T10" fmla="*/ 46 w 670"/>
                  <a:gd name="T11" fmla="*/ 115 h 401"/>
                  <a:gd name="T12" fmla="*/ 349 w 670"/>
                  <a:gd name="T13" fmla="*/ 246 h 401"/>
                  <a:gd name="T14" fmla="*/ 527 w 670"/>
                  <a:gd name="T15" fmla="*/ 23 h 401"/>
                  <a:gd name="T16" fmla="*/ 46 w 670"/>
                  <a:gd name="T17" fmla="*/ 115 h 401"/>
                  <a:gd name="T18" fmla="*/ 29 w 670"/>
                  <a:gd name="T19" fmla="*/ 132 h 401"/>
                  <a:gd name="T20" fmla="*/ 109 w 670"/>
                  <a:gd name="T21" fmla="*/ 367 h 401"/>
                  <a:gd name="T22" fmla="*/ 229 w 670"/>
                  <a:gd name="T23" fmla="*/ 224 h 401"/>
                  <a:gd name="T24" fmla="*/ 29 w 670"/>
                  <a:gd name="T25" fmla="*/ 132 h 401"/>
                  <a:gd name="T26" fmla="*/ 556 w 670"/>
                  <a:gd name="T27" fmla="*/ 35 h 401"/>
                  <a:gd name="T28" fmla="*/ 435 w 670"/>
                  <a:gd name="T29" fmla="*/ 183 h 401"/>
                  <a:gd name="T30" fmla="*/ 636 w 670"/>
                  <a:gd name="T31" fmla="*/ 269 h 401"/>
                  <a:gd name="T32" fmla="*/ 556 w 670"/>
                  <a:gd name="T33" fmla="*/ 35 h 401"/>
                  <a:gd name="T34" fmla="*/ 258 w 670"/>
                  <a:gd name="T35" fmla="*/ 235 h 401"/>
                  <a:gd name="T36" fmla="*/ 138 w 670"/>
                  <a:gd name="T37" fmla="*/ 378 h 401"/>
                  <a:gd name="T38" fmla="*/ 619 w 670"/>
                  <a:gd name="T39" fmla="*/ 292 h 401"/>
                  <a:gd name="T40" fmla="*/ 418 w 670"/>
                  <a:gd name="T41" fmla="*/ 201 h 401"/>
                  <a:gd name="T42" fmla="*/ 361 w 670"/>
                  <a:gd name="T43" fmla="*/ 275 h 401"/>
                  <a:gd name="T44" fmla="*/ 258 w 670"/>
                  <a:gd name="T45" fmla="*/ 235 h 40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670"/>
                  <a:gd name="T70" fmla="*/ 0 h 401"/>
                  <a:gd name="T71" fmla="*/ 670 w 670"/>
                  <a:gd name="T72" fmla="*/ 401 h 401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670" h="401">
                    <a:moveTo>
                      <a:pt x="0" y="103"/>
                    </a:moveTo>
                    <a:lnTo>
                      <a:pt x="567" y="0"/>
                    </a:lnTo>
                    <a:lnTo>
                      <a:pt x="670" y="298"/>
                    </a:lnTo>
                    <a:lnTo>
                      <a:pt x="97" y="401"/>
                    </a:lnTo>
                    <a:lnTo>
                      <a:pt x="0" y="103"/>
                    </a:lnTo>
                    <a:close/>
                    <a:moveTo>
                      <a:pt x="46" y="115"/>
                    </a:moveTo>
                    <a:lnTo>
                      <a:pt x="349" y="246"/>
                    </a:lnTo>
                    <a:lnTo>
                      <a:pt x="527" y="23"/>
                    </a:lnTo>
                    <a:lnTo>
                      <a:pt x="46" y="115"/>
                    </a:lnTo>
                    <a:close/>
                    <a:moveTo>
                      <a:pt x="29" y="132"/>
                    </a:moveTo>
                    <a:lnTo>
                      <a:pt x="109" y="367"/>
                    </a:lnTo>
                    <a:lnTo>
                      <a:pt x="229" y="224"/>
                    </a:lnTo>
                    <a:lnTo>
                      <a:pt x="29" y="132"/>
                    </a:lnTo>
                    <a:close/>
                    <a:moveTo>
                      <a:pt x="556" y="35"/>
                    </a:moveTo>
                    <a:lnTo>
                      <a:pt x="435" y="183"/>
                    </a:lnTo>
                    <a:lnTo>
                      <a:pt x="636" y="269"/>
                    </a:lnTo>
                    <a:lnTo>
                      <a:pt x="556" y="35"/>
                    </a:lnTo>
                    <a:close/>
                    <a:moveTo>
                      <a:pt x="258" y="235"/>
                    </a:moveTo>
                    <a:lnTo>
                      <a:pt x="138" y="378"/>
                    </a:lnTo>
                    <a:lnTo>
                      <a:pt x="619" y="292"/>
                    </a:lnTo>
                    <a:lnTo>
                      <a:pt x="418" y="201"/>
                    </a:lnTo>
                    <a:lnTo>
                      <a:pt x="361" y="275"/>
                    </a:lnTo>
                    <a:lnTo>
                      <a:pt x="258" y="235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196" name="Freeform 9"/>
              <p:cNvSpPr>
                <a:spLocks/>
              </p:cNvSpPr>
              <p:nvPr/>
            </p:nvSpPr>
            <p:spPr bwMode="auto">
              <a:xfrm>
                <a:off x="2214" y="2502"/>
                <a:ext cx="670" cy="401"/>
              </a:xfrm>
              <a:custGeom>
                <a:avLst/>
                <a:gdLst>
                  <a:gd name="T0" fmla="*/ 0 w 670"/>
                  <a:gd name="T1" fmla="*/ 103 h 401"/>
                  <a:gd name="T2" fmla="*/ 567 w 670"/>
                  <a:gd name="T3" fmla="*/ 0 h 401"/>
                  <a:gd name="T4" fmla="*/ 670 w 670"/>
                  <a:gd name="T5" fmla="*/ 298 h 401"/>
                  <a:gd name="T6" fmla="*/ 97 w 670"/>
                  <a:gd name="T7" fmla="*/ 401 h 401"/>
                  <a:gd name="T8" fmla="*/ 0 w 670"/>
                  <a:gd name="T9" fmla="*/ 103 h 4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70"/>
                  <a:gd name="T16" fmla="*/ 0 h 401"/>
                  <a:gd name="T17" fmla="*/ 670 w 670"/>
                  <a:gd name="T18" fmla="*/ 401 h 40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70" h="401">
                    <a:moveTo>
                      <a:pt x="0" y="103"/>
                    </a:moveTo>
                    <a:lnTo>
                      <a:pt x="567" y="0"/>
                    </a:lnTo>
                    <a:lnTo>
                      <a:pt x="670" y="298"/>
                    </a:lnTo>
                    <a:lnTo>
                      <a:pt x="97" y="401"/>
                    </a:lnTo>
                    <a:lnTo>
                      <a:pt x="0" y="103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197" name="Freeform 10"/>
              <p:cNvSpPr>
                <a:spLocks/>
              </p:cNvSpPr>
              <p:nvPr/>
            </p:nvSpPr>
            <p:spPr bwMode="auto">
              <a:xfrm>
                <a:off x="2260" y="2525"/>
                <a:ext cx="481" cy="223"/>
              </a:xfrm>
              <a:custGeom>
                <a:avLst/>
                <a:gdLst>
                  <a:gd name="T0" fmla="*/ 0 w 481"/>
                  <a:gd name="T1" fmla="*/ 92 h 223"/>
                  <a:gd name="T2" fmla="*/ 303 w 481"/>
                  <a:gd name="T3" fmla="*/ 223 h 223"/>
                  <a:gd name="T4" fmla="*/ 481 w 481"/>
                  <a:gd name="T5" fmla="*/ 0 h 223"/>
                  <a:gd name="T6" fmla="*/ 0 w 481"/>
                  <a:gd name="T7" fmla="*/ 92 h 2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1"/>
                  <a:gd name="T13" fmla="*/ 0 h 223"/>
                  <a:gd name="T14" fmla="*/ 481 w 481"/>
                  <a:gd name="T15" fmla="*/ 223 h 2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1" h="223">
                    <a:moveTo>
                      <a:pt x="0" y="92"/>
                    </a:moveTo>
                    <a:lnTo>
                      <a:pt x="303" y="223"/>
                    </a:lnTo>
                    <a:lnTo>
                      <a:pt x="481" y="0"/>
                    </a:lnTo>
                    <a:lnTo>
                      <a:pt x="0" y="92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198" name="Freeform 11"/>
              <p:cNvSpPr>
                <a:spLocks/>
              </p:cNvSpPr>
              <p:nvPr/>
            </p:nvSpPr>
            <p:spPr bwMode="auto">
              <a:xfrm>
                <a:off x="2243" y="2634"/>
                <a:ext cx="200" cy="235"/>
              </a:xfrm>
              <a:custGeom>
                <a:avLst/>
                <a:gdLst>
                  <a:gd name="T0" fmla="*/ 0 w 200"/>
                  <a:gd name="T1" fmla="*/ 0 h 235"/>
                  <a:gd name="T2" fmla="*/ 80 w 200"/>
                  <a:gd name="T3" fmla="*/ 235 h 235"/>
                  <a:gd name="T4" fmla="*/ 200 w 200"/>
                  <a:gd name="T5" fmla="*/ 92 h 235"/>
                  <a:gd name="T6" fmla="*/ 0 w 200"/>
                  <a:gd name="T7" fmla="*/ 0 h 2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0"/>
                  <a:gd name="T13" fmla="*/ 0 h 235"/>
                  <a:gd name="T14" fmla="*/ 200 w 200"/>
                  <a:gd name="T15" fmla="*/ 235 h 2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0" h="235">
                    <a:moveTo>
                      <a:pt x="0" y="0"/>
                    </a:moveTo>
                    <a:lnTo>
                      <a:pt x="80" y="235"/>
                    </a:lnTo>
                    <a:lnTo>
                      <a:pt x="200" y="92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199" name="Freeform 12"/>
              <p:cNvSpPr>
                <a:spLocks/>
              </p:cNvSpPr>
              <p:nvPr/>
            </p:nvSpPr>
            <p:spPr bwMode="auto">
              <a:xfrm>
                <a:off x="2649" y="2537"/>
                <a:ext cx="201" cy="234"/>
              </a:xfrm>
              <a:custGeom>
                <a:avLst/>
                <a:gdLst>
                  <a:gd name="T0" fmla="*/ 121 w 201"/>
                  <a:gd name="T1" fmla="*/ 0 h 234"/>
                  <a:gd name="T2" fmla="*/ 0 w 201"/>
                  <a:gd name="T3" fmla="*/ 148 h 234"/>
                  <a:gd name="T4" fmla="*/ 201 w 201"/>
                  <a:gd name="T5" fmla="*/ 234 h 234"/>
                  <a:gd name="T6" fmla="*/ 121 w 201"/>
                  <a:gd name="T7" fmla="*/ 0 h 23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1"/>
                  <a:gd name="T13" fmla="*/ 0 h 234"/>
                  <a:gd name="T14" fmla="*/ 201 w 201"/>
                  <a:gd name="T15" fmla="*/ 234 h 23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1" h="234">
                    <a:moveTo>
                      <a:pt x="121" y="0"/>
                    </a:moveTo>
                    <a:lnTo>
                      <a:pt x="0" y="148"/>
                    </a:lnTo>
                    <a:lnTo>
                      <a:pt x="201" y="234"/>
                    </a:lnTo>
                    <a:lnTo>
                      <a:pt x="121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200" name="Freeform 13"/>
              <p:cNvSpPr>
                <a:spLocks/>
              </p:cNvSpPr>
              <p:nvPr/>
            </p:nvSpPr>
            <p:spPr bwMode="auto">
              <a:xfrm>
                <a:off x="2352" y="2703"/>
                <a:ext cx="481" cy="177"/>
              </a:xfrm>
              <a:custGeom>
                <a:avLst/>
                <a:gdLst>
                  <a:gd name="T0" fmla="*/ 120 w 481"/>
                  <a:gd name="T1" fmla="*/ 34 h 177"/>
                  <a:gd name="T2" fmla="*/ 0 w 481"/>
                  <a:gd name="T3" fmla="*/ 177 h 177"/>
                  <a:gd name="T4" fmla="*/ 481 w 481"/>
                  <a:gd name="T5" fmla="*/ 91 h 177"/>
                  <a:gd name="T6" fmla="*/ 280 w 481"/>
                  <a:gd name="T7" fmla="*/ 0 h 177"/>
                  <a:gd name="T8" fmla="*/ 223 w 481"/>
                  <a:gd name="T9" fmla="*/ 74 h 177"/>
                  <a:gd name="T10" fmla="*/ 120 w 481"/>
                  <a:gd name="T11" fmla="*/ 34 h 1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1"/>
                  <a:gd name="T19" fmla="*/ 0 h 177"/>
                  <a:gd name="T20" fmla="*/ 481 w 481"/>
                  <a:gd name="T21" fmla="*/ 177 h 17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1" h="177">
                    <a:moveTo>
                      <a:pt x="120" y="34"/>
                    </a:moveTo>
                    <a:lnTo>
                      <a:pt x="0" y="177"/>
                    </a:lnTo>
                    <a:lnTo>
                      <a:pt x="481" y="91"/>
                    </a:lnTo>
                    <a:lnTo>
                      <a:pt x="280" y="0"/>
                    </a:lnTo>
                    <a:lnTo>
                      <a:pt x="223" y="74"/>
                    </a:lnTo>
                    <a:lnTo>
                      <a:pt x="120" y="34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201" name="Freeform 14"/>
              <p:cNvSpPr>
                <a:spLocks/>
              </p:cNvSpPr>
              <p:nvPr/>
            </p:nvSpPr>
            <p:spPr bwMode="auto">
              <a:xfrm>
                <a:off x="2483" y="2577"/>
                <a:ext cx="109" cy="143"/>
              </a:xfrm>
              <a:custGeom>
                <a:avLst/>
                <a:gdLst>
                  <a:gd name="T0" fmla="*/ 63 w 109"/>
                  <a:gd name="T1" fmla="*/ 91 h 143"/>
                  <a:gd name="T2" fmla="*/ 58 w 109"/>
                  <a:gd name="T3" fmla="*/ 97 h 143"/>
                  <a:gd name="T4" fmla="*/ 17 w 109"/>
                  <a:gd name="T5" fmla="*/ 34 h 143"/>
                  <a:gd name="T6" fmla="*/ 40 w 109"/>
                  <a:gd name="T7" fmla="*/ 131 h 143"/>
                  <a:gd name="T8" fmla="*/ 46 w 109"/>
                  <a:gd name="T9" fmla="*/ 126 h 143"/>
                  <a:gd name="T10" fmla="*/ 52 w 109"/>
                  <a:gd name="T11" fmla="*/ 126 h 143"/>
                  <a:gd name="T12" fmla="*/ 52 w 109"/>
                  <a:gd name="T13" fmla="*/ 131 h 143"/>
                  <a:gd name="T14" fmla="*/ 29 w 109"/>
                  <a:gd name="T15" fmla="*/ 143 h 143"/>
                  <a:gd name="T16" fmla="*/ 23 w 109"/>
                  <a:gd name="T17" fmla="*/ 143 h 143"/>
                  <a:gd name="T18" fmla="*/ 23 w 109"/>
                  <a:gd name="T19" fmla="*/ 137 h 143"/>
                  <a:gd name="T20" fmla="*/ 23 w 109"/>
                  <a:gd name="T21" fmla="*/ 131 h 143"/>
                  <a:gd name="T22" fmla="*/ 29 w 109"/>
                  <a:gd name="T23" fmla="*/ 131 h 143"/>
                  <a:gd name="T24" fmla="*/ 35 w 109"/>
                  <a:gd name="T25" fmla="*/ 131 h 143"/>
                  <a:gd name="T26" fmla="*/ 12 w 109"/>
                  <a:gd name="T27" fmla="*/ 40 h 143"/>
                  <a:gd name="T28" fmla="*/ 6 w 109"/>
                  <a:gd name="T29" fmla="*/ 40 h 143"/>
                  <a:gd name="T30" fmla="*/ 0 w 109"/>
                  <a:gd name="T31" fmla="*/ 40 h 143"/>
                  <a:gd name="T32" fmla="*/ 0 w 109"/>
                  <a:gd name="T33" fmla="*/ 34 h 143"/>
                  <a:gd name="T34" fmla="*/ 6 w 109"/>
                  <a:gd name="T35" fmla="*/ 34 h 143"/>
                  <a:gd name="T36" fmla="*/ 17 w 109"/>
                  <a:gd name="T37" fmla="*/ 28 h 143"/>
                  <a:gd name="T38" fmla="*/ 58 w 109"/>
                  <a:gd name="T39" fmla="*/ 86 h 143"/>
                  <a:gd name="T40" fmla="*/ 63 w 109"/>
                  <a:gd name="T41" fmla="*/ 11 h 143"/>
                  <a:gd name="T42" fmla="*/ 80 w 109"/>
                  <a:gd name="T43" fmla="*/ 5 h 143"/>
                  <a:gd name="T44" fmla="*/ 80 w 109"/>
                  <a:gd name="T45" fmla="*/ 0 h 143"/>
                  <a:gd name="T46" fmla="*/ 80 w 109"/>
                  <a:gd name="T47" fmla="*/ 5 h 143"/>
                  <a:gd name="T48" fmla="*/ 86 w 109"/>
                  <a:gd name="T49" fmla="*/ 5 h 143"/>
                  <a:gd name="T50" fmla="*/ 80 w 109"/>
                  <a:gd name="T51" fmla="*/ 5 h 143"/>
                  <a:gd name="T52" fmla="*/ 80 w 109"/>
                  <a:gd name="T53" fmla="*/ 11 h 143"/>
                  <a:gd name="T54" fmla="*/ 75 w 109"/>
                  <a:gd name="T55" fmla="*/ 11 h 143"/>
                  <a:gd name="T56" fmla="*/ 98 w 109"/>
                  <a:gd name="T57" fmla="*/ 103 h 143"/>
                  <a:gd name="T58" fmla="*/ 103 w 109"/>
                  <a:gd name="T59" fmla="*/ 103 h 143"/>
                  <a:gd name="T60" fmla="*/ 109 w 109"/>
                  <a:gd name="T61" fmla="*/ 103 h 143"/>
                  <a:gd name="T62" fmla="*/ 109 w 109"/>
                  <a:gd name="T63" fmla="*/ 108 h 143"/>
                  <a:gd name="T64" fmla="*/ 103 w 109"/>
                  <a:gd name="T65" fmla="*/ 108 h 143"/>
                  <a:gd name="T66" fmla="*/ 86 w 109"/>
                  <a:gd name="T67" fmla="*/ 120 h 143"/>
                  <a:gd name="T68" fmla="*/ 80 w 109"/>
                  <a:gd name="T69" fmla="*/ 120 h 143"/>
                  <a:gd name="T70" fmla="*/ 80 w 109"/>
                  <a:gd name="T71" fmla="*/ 114 h 143"/>
                  <a:gd name="T72" fmla="*/ 92 w 109"/>
                  <a:gd name="T73" fmla="*/ 108 h 143"/>
                  <a:gd name="T74" fmla="*/ 69 w 109"/>
                  <a:gd name="T75" fmla="*/ 17 h 143"/>
                  <a:gd name="T76" fmla="*/ 63 w 109"/>
                  <a:gd name="T77" fmla="*/ 91 h 143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09"/>
                  <a:gd name="T118" fmla="*/ 0 h 143"/>
                  <a:gd name="T119" fmla="*/ 109 w 109"/>
                  <a:gd name="T120" fmla="*/ 143 h 143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09" h="143">
                    <a:moveTo>
                      <a:pt x="63" y="91"/>
                    </a:moveTo>
                    <a:lnTo>
                      <a:pt x="58" y="97"/>
                    </a:lnTo>
                    <a:lnTo>
                      <a:pt x="17" y="34"/>
                    </a:lnTo>
                    <a:lnTo>
                      <a:pt x="40" y="131"/>
                    </a:lnTo>
                    <a:lnTo>
                      <a:pt x="46" y="126"/>
                    </a:lnTo>
                    <a:lnTo>
                      <a:pt x="52" y="126"/>
                    </a:lnTo>
                    <a:lnTo>
                      <a:pt x="52" y="131"/>
                    </a:lnTo>
                    <a:lnTo>
                      <a:pt x="29" y="143"/>
                    </a:lnTo>
                    <a:lnTo>
                      <a:pt x="23" y="143"/>
                    </a:lnTo>
                    <a:lnTo>
                      <a:pt x="23" y="137"/>
                    </a:lnTo>
                    <a:lnTo>
                      <a:pt x="23" y="131"/>
                    </a:lnTo>
                    <a:lnTo>
                      <a:pt x="29" y="131"/>
                    </a:lnTo>
                    <a:lnTo>
                      <a:pt x="35" y="131"/>
                    </a:lnTo>
                    <a:lnTo>
                      <a:pt x="12" y="40"/>
                    </a:lnTo>
                    <a:lnTo>
                      <a:pt x="6" y="40"/>
                    </a:lnTo>
                    <a:lnTo>
                      <a:pt x="0" y="40"/>
                    </a:lnTo>
                    <a:lnTo>
                      <a:pt x="0" y="34"/>
                    </a:lnTo>
                    <a:lnTo>
                      <a:pt x="6" y="34"/>
                    </a:lnTo>
                    <a:lnTo>
                      <a:pt x="17" y="28"/>
                    </a:lnTo>
                    <a:lnTo>
                      <a:pt x="58" y="86"/>
                    </a:lnTo>
                    <a:lnTo>
                      <a:pt x="63" y="11"/>
                    </a:lnTo>
                    <a:lnTo>
                      <a:pt x="80" y="5"/>
                    </a:lnTo>
                    <a:lnTo>
                      <a:pt x="80" y="0"/>
                    </a:lnTo>
                    <a:lnTo>
                      <a:pt x="80" y="5"/>
                    </a:lnTo>
                    <a:lnTo>
                      <a:pt x="86" y="5"/>
                    </a:lnTo>
                    <a:lnTo>
                      <a:pt x="80" y="5"/>
                    </a:lnTo>
                    <a:lnTo>
                      <a:pt x="80" y="11"/>
                    </a:lnTo>
                    <a:lnTo>
                      <a:pt x="75" y="11"/>
                    </a:lnTo>
                    <a:lnTo>
                      <a:pt x="98" y="103"/>
                    </a:lnTo>
                    <a:lnTo>
                      <a:pt x="103" y="103"/>
                    </a:lnTo>
                    <a:lnTo>
                      <a:pt x="109" y="103"/>
                    </a:lnTo>
                    <a:lnTo>
                      <a:pt x="109" y="108"/>
                    </a:lnTo>
                    <a:lnTo>
                      <a:pt x="103" y="108"/>
                    </a:lnTo>
                    <a:lnTo>
                      <a:pt x="86" y="120"/>
                    </a:lnTo>
                    <a:lnTo>
                      <a:pt x="80" y="120"/>
                    </a:lnTo>
                    <a:lnTo>
                      <a:pt x="80" y="114"/>
                    </a:lnTo>
                    <a:lnTo>
                      <a:pt x="92" y="108"/>
                    </a:lnTo>
                    <a:lnTo>
                      <a:pt x="69" y="17"/>
                    </a:lnTo>
                    <a:lnTo>
                      <a:pt x="63" y="91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202" name="Freeform 15"/>
              <p:cNvSpPr>
                <a:spLocks/>
              </p:cNvSpPr>
              <p:nvPr/>
            </p:nvSpPr>
            <p:spPr bwMode="auto">
              <a:xfrm>
                <a:off x="3216" y="2164"/>
                <a:ext cx="81" cy="201"/>
              </a:xfrm>
              <a:custGeom>
                <a:avLst/>
                <a:gdLst>
                  <a:gd name="T0" fmla="*/ 81 w 81"/>
                  <a:gd name="T1" fmla="*/ 86 h 201"/>
                  <a:gd name="T2" fmla="*/ 81 w 81"/>
                  <a:gd name="T3" fmla="*/ 115 h 201"/>
                  <a:gd name="T4" fmla="*/ 81 w 81"/>
                  <a:gd name="T5" fmla="*/ 138 h 201"/>
                  <a:gd name="T6" fmla="*/ 81 w 81"/>
                  <a:gd name="T7" fmla="*/ 155 h 201"/>
                  <a:gd name="T8" fmla="*/ 75 w 81"/>
                  <a:gd name="T9" fmla="*/ 172 h 201"/>
                  <a:gd name="T10" fmla="*/ 69 w 81"/>
                  <a:gd name="T11" fmla="*/ 184 h 201"/>
                  <a:gd name="T12" fmla="*/ 63 w 81"/>
                  <a:gd name="T13" fmla="*/ 189 h 201"/>
                  <a:gd name="T14" fmla="*/ 58 w 81"/>
                  <a:gd name="T15" fmla="*/ 195 h 201"/>
                  <a:gd name="T16" fmla="*/ 52 w 81"/>
                  <a:gd name="T17" fmla="*/ 201 h 201"/>
                  <a:gd name="T18" fmla="*/ 41 w 81"/>
                  <a:gd name="T19" fmla="*/ 201 h 201"/>
                  <a:gd name="T20" fmla="*/ 35 w 81"/>
                  <a:gd name="T21" fmla="*/ 201 h 201"/>
                  <a:gd name="T22" fmla="*/ 29 w 81"/>
                  <a:gd name="T23" fmla="*/ 201 h 201"/>
                  <a:gd name="T24" fmla="*/ 23 w 81"/>
                  <a:gd name="T25" fmla="*/ 195 h 201"/>
                  <a:gd name="T26" fmla="*/ 18 w 81"/>
                  <a:gd name="T27" fmla="*/ 189 h 201"/>
                  <a:gd name="T28" fmla="*/ 18 w 81"/>
                  <a:gd name="T29" fmla="*/ 184 h 201"/>
                  <a:gd name="T30" fmla="*/ 12 w 81"/>
                  <a:gd name="T31" fmla="*/ 178 h 201"/>
                  <a:gd name="T32" fmla="*/ 12 w 81"/>
                  <a:gd name="T33" fmla="*/ 172 h 201"/>
                  <a:gd name="T34" fmla="*/ 12 w 81"/>
                  <a:gd name="T35" fmla="*/ 166 h 201"/>
                  <a:gd name="T36" fmla="*/ 6 w 81"/>
                  <a:gd name="T37" fmla="*/ 161 h 201"/>
                  <a:gd name="T38" fmla="*/ 6 w 81"/>
                  <a:gd name="T39" fmla="*/ 155 h 201"/>
                  <a:gd name="T40" fmla="*/ 6 w 81"/>
                  <a:gd name="T41" fmla="*/ 149 h 201"/>
                  <a:gd name="T42" fmla="*/ 6 w 81"/>
                  <a:gd name="T43" fmla="*/ 143 h 201"/>
                  <a:gd name="T44" fmla="*/ 6 w 81"/>
                  <a:gd name="T45" fmla="*/ 132 h 201"/>
                  <a:gd name="T46" fmla="*/ 0 w 81"/>
                  <a:gd name="T47" fmla="*/ 126 h 201"/>
                  <a:gd name="T48" fmla="*/ 0 w 81"/>
                  <a:gd name="T49" fmla="*/ 115 h 201"/>
                  <a:gd name="T50" fmla="*/ 0 w 81"/>
                  <a:gd name="T51" fmla="*/ 86 h 201"/>
                  <a:gd name="T52" fmla="*/ 6 w 81"/>
                  <a:gd name="T53" fmla="*/ 63 h 201"/>
                  <a:gd name="T54" fmla="*/ 6 w 81"/>
                  <a:gd name="T55" fmla="*/ 46 h 201"/>
                  <a:gd name="T56" fmla="*/ 12 w 81"/>
                  <a:gd name="T57" fmla="*/ 29 h 201"/>
                  <a:gd name="T58" fmla="*/ 18 w 81"/>
                  <a:gd name="T59" fmla="*/ 17 h 201"/>
                  <a:gd name="T60" fmla="*/ 23 w 81"/>
                  <a:gd name="T61" fmla="*/ 12 h 201"/>
                  <a:gd name="T62" fmla="*/ 29 w 81"/>
                  <a:gd name="T63" fmla="*/ 6 h 201"/>
                  <a:gd name="T64" fmla="*/ 35 w 81"/>
                  <a:gd name="T65" fmla="*/ 0 h 201"/>
                  <a:gd name="T66" fmla="*/ 41 w 81"/>
                  <a:gd name="T67" fmla="*/ 0 h 201"/>
                  <a:gd name="T68" fmla="*/ 46 w 81"/>
                  <a:gd name="T69" fmla="*/ 0 h 201"/>
                  <a:gd name="T70" fmla="*/ 52 w 81"/>
                  <a:gd name="T71" fmla="*/ 0 h 201"/>
                  <a:gd name="T72" fmla="*/ 58 w 81"/>
                  <a:gd name="T73" fmla="*/ 6 h 201"/>
                  <a:gd name="T74" fmla="*/ 63 w 81"/>
                  <a:gd name="T75" fmla="*/ 6 h 201"/>
                  <a:gd name="T76" fmla="*/ 69 w 81"/>
                  <a:gd name="T77" fmla="*/ 12 h 201"/>
                  <a:gd name="T78" fmla="*/ 69 w 81"/>
                  <a:gd name="T79" fmla="*/ 17 h 201"/>
                  <a:gd name="T80" fmla="*/ 75 w 81"/>
                  <a:gd name="T81" fmla="*/ 23 h 201"/>
                  <a:gd name="T82" fmla="*/ 75 w 81"/>
                  <a:gd name="T83" fmla="*/ 29 h 201"/>
                  <a:gd name="T84" fmla="*/ 75 w 81"/>
                  <a:gd name="T85" fmla="*/ 35 h 201"/>
                  <a:gd name="T86" fmla="*/ 75 w 81"/>
                  <a:gd name="T87" fmla="*/ 40 h 201"/>
                  <a:gd name="T88" fmla="*/ 81 w 81"/>
                  <a:gd name="T89" fmla="*/ 46 h 201"/>
                  <a:gd name="T90" fmla="*/ 81 w 81"/>
                  <a:gd name="T91" fmla="*/ 52 h 201"/>
                  <a:gd name="T92" fmla="*/ 81 w 81"/>
                  <a:gd name="T93" fmla="*/ 57 h 201"/>
                  <a:gd name="T94" fmla="*/ 81 w 81"/>
                  <a:gd name="T95" fmla="*/ 69 h 201"/>
                  <a:gd name="T96" fmla="*/ 81 w 81"/>
                  <a:gd name="T97" fmla="*/ 75 h 201"/>
                  <a:gd name="T98" fmla="*/ 81 w 81"/>
                  <a:gd name="T99" fmla="*/ 86 h 20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81"/>
                  <a:gd name="T151" fmla="*/ 0 h 201"/>
                  <a:gd name="T152" fmla="*/ 81 w 81"/>
                  <a:gd name="T153" fmla="*/ 201 h 201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81" h="201">
                    <a:moveTo>
                      <a:pt x="81" y="86"/>
                    </a:moveTo>
                    <a:lnTo>
                      <a:pt x="81" y="115"/>
                    </a:lnTo>
                    <a:lnTo>
                      <a:pt x="81" y="138"/>
                    </a:lnTo>
                    <a:lnTo>
                      <a:pt x="81" y="155"/>
                    </a:lnTo>
                    <a:lnTo>
                      <a:pt x="75" y="172"/>
                    </a:lnTo>
                    <a:lnTo>
                      <a:pt x="69" y="184"/>
                    </a:lnTo>
                    <a:lnTo>
                      <a:pt x="63" y="189"/>
                    </a:lnTo>
                    <a:lnTo>
                      <a:pt x="58" y="195"/>
                    </a:lnTo>
                    <a:lnTo>
                      <a:pt x="52" y="201"/>
                    </a:lnTo>
                    <a:lnTo>
                      <a:pt x="41" y="201"/>
                    </a:lnTo>
                    <a:lnTo>
                      <a:pt x="35" y="201"/>
                    </a:lnTo>
                    <a:lnTo>
                      <a:pt x="29" y="201"/>
                    </a:lnTo>
                    <a:lnTo>
                      <a:pt x="23" y="195"/>
                    </a:lnTo>
                    <a:lnTo>
                      <a:pt x="18" y="189"/>
                    </a:lnTo>
                    <a:lnTo>
                      <a:pt x="18" y="184"/>
                    </a:lnTo>
                    <a:lnTo>
                      <a:pt x="12" y="178"/>
                    </a:lnTo>
                    <a:lnTo>
                      <a:pt x="12" y="172"/>
                    </a:lnTo>
                    <a:lnTo>
                      <a:pt x="12" y="166"/>
                    </a:lnTo>
                    <a:lnTo>
                      <a:pt x="6" y="161"/>
                    </a:lnTo>
                    <a:lnTo>
                      <a:pt x="6" y="155"/>
                    </a:lnTo>
                    <a:lnTo>
                      <a:pt x="6" y="149"/>
                    </a:lnTo>
                    <a:lnTo>
                      <a:pt x="6" y="143"/>
                    </a:lnTo>
                    <a:lnTo>
                      <a:pt x="6" y="132"/>
                    </a:lnTo>
                    <a:lnTo>
                      <a:pt x="0" y="126"/>
                    </a:lnTo>
                    <a:lnTo>
                      <a:pt x="0" y="115"/>
                    </a:lnTo>
                    <a:lnTo>
                      <a:pt x="0" y="86"/>
                    </a:lnTo>
                    <a:lnTo>
                      <a:pt x="6" y="63"/>
                    </a:lnTo>
                    <a:lnTo>
                      <a:pt x="6" y="46"/>
                    </a:lnTo>
                    <a:lnTo>
                      <a:pt x="12" y="29"/>
                    </a:lnTo>
                    <a:lnTo>
                      <a:pt x="18" y="17"/>
                    </a:lnTo>
                    <a:lnTo>
                      <a:pt x="23" y="12"/>
                    </a:lnTo>
                    <a:lnTo>
                      <a:pt x="29" y="6"/>
                    </a:lnTo>
                    <a:lnTo>
                      <a:pt x="35" y="0"/>
                    </a:lnTo>
                    <a:lnTo>
                      <a:pt x="41" y="0"/>
                    </a:lnTo>
                    <a:lnTo>
                      <a:pt x="46" y="0"/>
                    </a:lnTo>
                    <a:lnTo>
                      <a:pt x="52" y="0"/>
                    </a:lnTo>
                    <a:lnTo>
                      <a:pt x="58" y="6"/>
                    </a:lnTo>
                    <a:lnTo>
                      <a:pt x="63" y="6"/>
                    </a:lnTo>
                    <a:lnTo>
                      <a:pt x="69" y="12"/>
                    </a:lnTo>
                    <a:lnTo>
                      <a:pt x="69" y="17"/>
                    </a:lnTo>
                    <a:lnTo>
                      <a:pt x="75" y="23"/>
                    </a:lnTo>
                    <a:lnTo>
                      <a:pt x="75" y="29"/>
                    </a:lnTo>
                    <a:lnTo>
                      <a:pt x="75" y="35"/>
                    </a:lnTo>
                    <a:lnTo>
                      <a:pt x="75" y="40"/>
                    </a:lnTo>
                    <a:lnTo>
                      <a:pt x="81" y="46"/>
                    </a:lnTo>
                    <a:lnTo>
                      <a:pt x="81" y="52"/>
                    </a:lnTo>
                    <a:lnTo>
                      <a:pt x="81" y="57"/>
                    </a:lnTo>
                    <a:lnTo>
                      <a:pt x="81" y="69"/>
                    </a:lnTo>
                    <a:lnTo>
                      <a:pt x="81" y="75"/>
                    </a:lnTo>
                    <a:lnTo>
                      <a:pt x="81" y="86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203" name="Freeform 16"/>
              <p:cNvSpPr>
                <a:spLocks/>
              </p:cNvSpPr>
              <p:nvPr/>
            </p:nvSpPr>
            <p:spPr bwMode="auto">
              <a:xfrm>
                <a:off x="3228" y="2176"/>
                <a:ext cx="63" cy="177"/>
              </a:xfrm>
              <a:custGeom>
                <a:avLst/>
                <a:gdLst>
                  <a:gd name="T0" fmla="*/ 63 w 63"/>
                  <a:gd name="T1" fmla="*/ 74 h 177"/>
                  <a:gd name="T2" fmla="*/ 63 w 63"/>
                  <a:gd name="T3" fmla="*/ 63 h 177"/>
                  <a:gd name="T4" fmla="*/ 63 w 63"/>
                  <a:gd name="T5" fmla="*/ 57 h 177"/>
                  <a:gd name="T6" fmla="*/ 63 w 63"/>
                  <a:gd name="T7" fmla="*/ 45 h 177"/>
                  <a:gd name="T8" fmla="*/ 57 w 63"/>
                  <a:gd name="T9" fmla="*/ 40 h 177"/>
                  <a:gd name="T10" fmla="*/ 57 w 63"/>
                  <a:gd name="T11" fmla="*/ 34 h 177"/>
                  <a:gd name="T12" fmla="*/ 57 w 63"/>
                  <a:gd name="T13" fmla="*/ 23 h 177"/>
                  <a:gd name="T14" fmla="*/ 51 w 63"/>
                  <a:gd name="T15" fmla="*/ 17 h 177"/>
                  <a:gd name="T16" fmla="*/ 51 w 63"/>
                  <a:gd name="T17" fmla="*/ 11 h 177"/>
                  <a:gd name="T18" fmla="*/ 46 w 63"/>
                  <a:gd name="T19" fmla="*/ 11 h 177"/>
                  <a:gd name="T20" fmla="*/ 46 w 63"/>
                  <a:gd name="T21" fmla="*/ 5 h 177"/>
                  <a:gd name="T22" fmla="*/ 40 w 63"/>
                  <a:gd name="T23" fmla="*/ 0 h 177"/>
                  <a:gd name="T24" fmla="*/ 34 w 63"/>
                  <a:gd name="T25" fmla="*/ 0 h 177"/>
                  <a:gd name="T26" fmla="*/ 29 w 63"/>
                  <a:gd name="T27" fmla="*/ 0 h 177"/>
                  <a:gd name="T28" fmla="*/ 23 w 63"/>
                  <a:gd name="T29" fmla="*/ 0 h 177"/>
                  <a:gd name="T30" fmla="*/ 17 w 63"/>
                  <a:gd name="T31" fmla="*/ 5 h 177"/>
                  <a:gd name="T32" fmla="*/ 11 w 63"/>
                  <a:gd name="T33" fmla="*/ 11 h 177"/>
                  <a:gd name="T34" fmla="*/ 6 w 63"/>
                  <a:gd name="T35" fmla="*/ 23 h 177"/>
                  <a:gd name="T36" fmla="*/ 6 w 63"/>
                  <a:gd name="T37" fmla="*/ 34 h 177"/>
                  <a:gd name="T38" fmla="*/ 0 w 63"/>
                  <a:gd name="T39" fmla="*/ 45 h 177"/>
                  <a:gd name="T40" fmla="*/ 0 w 63"/>
                  <a:gd name="T41" fmla="*/ 57 h 177"/>
                  <a:gd name="T42" fmla="*/ 0 w 63"/>
                  <a:gd name="T43" fmla="*/ 74 h 177"/>
                  <a:gd name="T44" fmla="*/ 0 w 63"/>
                  <a:gd name="T45" fmla="*/ 103 h 177"/>
                  <a:gd name="T46" fmla="*/ 0 w 63"/>
                  <a:gd name="T47" fmla="*/ 114 h 177"/>
                  <a:gd name="T48" fmla="*/ 0 w 63"/>
                  <a:gd name="T49" fmla="*/ 120 h 177"/>
                  <a:gd name="T50" fmla="*/ 0 w 63"/>
                  <a:gd name="T51" fmla="*/ 131 h 177"/>
                  <a:gd name="T52" fmla="*/ 0 w 63"/>
                  <a:gd name="T53" fmla="*/ 137 h 177"/>
                  <a:gd name="T54" fmla="*/ 6 w 63"/>
                  <a:gd name="T55" fmla="*/ 143 h 177"/>
                  <a:gd name="T56" fmla="*/ 6 w 63"/>
                  <a:gd name="T57" fmla="*/ 154 h 177"/>
                  <a:gd name="T58" fmla="*/ 11 w 63"/>
                  <a:gd name="T59" fmla="*/ 160 h 177"/>
                  <a:gd name="T60" fmla="*/ 11 w 63"/>
                  <a:gd name="T61" fmla="*/ 166 h 177"/>
                  <a:gd name="T62" fmla="*/ 17 w 63"/>
                  <a:gd name="T63" fmla="*/ 172 h 177"/>
                  <a:gd name="T64" fmla="*/ 23 w 63"/>
                  <a:gd name="T65" fmla="*/ 177 h 177"/>
                  <a:gd name="T66" fmla="*/ 29 w 63"/>
                  <a:gd name="T67" fmla="*/ 177 h 177"/>
                  <a:gd name="T68" fmla="*/ 40 w 63"/>
                  <a:gd name="T69" fmla="*/ 177 h 177"/>
                  <a:gd name="T70" fmla="*/ 46 w 63"/>
                  <a:gd name="T71" fmla="*/ 172 h 177"/>
                  <a:gd name="T72" fmla="*/ 51 w 63"/>
                  <a:gd name="T73" fmla="*/ 166 h 177"/>
                  <a:gd name="T74" fmla="*/ 57 w 63"/>
                  <a:gd name="T75" fmla="*/ 154 h 177"/>
                  <a:gd name="T76" fmla="*/ 57 w 63"/>
                  <a:gd name="T77" fmla="*/ 143 h 177"/>
                  <a:gd name="T78" fmla="*/ 63 w 63"/>
                  <a:gd name="T79" fmla="*/ 131 h 177"/>
                  <a:gd name="T80" fmla="*/ 63 w 63"/>
                  <a:gd name="T81" fmla="*/ 120 h 177"/>
                  <a:gd name="T82" fmla="*/ 63 w 63"/>
                  <a:gd name="T83" fmla="*/ 103 h 177"/>
                  <a:gd name="T84" fmla="*/ 63 w 63"/>
                  <a:gd name="T85" fmla="*/ 74 h 17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63"/>
                  <a:gd name="T130" fmla="*/ 0 h 177"/>
                  <a:gd name="T131" fmla="*/ 63 w 63"/>
                  <a:gd name="T132" fmla="*/ 177 h 17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63" h="177">
                    <a:moveTo>
                      <a:pt x="63" y="74"/>
                    </a:moveTo>
                    <a:lnTo>
                      <a:pt x="63" y="63"/>
                    </a:lnTo>
                    <a:lnTo>
                      <a:pt x="63" y="57"/>
                    </a:lnTo>
                    <a:lnTo>
                      <a:pt x="63" y="45"/>
                    </a:lnTo>
                    <a:lnTo>
                      <a:pt x="57" y="40"/>
                    </a:lnTo>
                    <a:lnTo>
                      <a:pt x="57" y="34"/>
                    </a:lnTo>
                    <a:lnTo>
                      <a:pt x="57" y="23"/>
                    </a:lnTo>
                    <a:lnTo>
                      <a:pt x="51" y="17"/>
                    </a:lnTo>
                    <a:lnTo>
                      <a:pt x="51" y="11"/>
                    </a:lnTo>
                    <a:lnTo>
                      <a:pt x="46" y="11"/>
                    </a:lnTo>
                    <a:lnTo>
                      <a:pt x="46" y="5"/>
                    </a:lnTo>
                    <a:lnTo>
                      <a:pt x="40" y="0"/>
                    </a:lnTo>
                    <a:lnTo>
                      <a:pt x="34" y="0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17" y="5"/>
                    </a:lnTo>
                    <a:lnTo>
                      <a:pt x="11" y="11"/>
                    </a:lnTo>
                    <a:lnTo>
                      <a:pt x="6" y="23"/>
                    </a:lnTo>
                    <a:lnTo>
                      <a:pt x="6" y="34"/>
                    </a:lnTo>
                    <a:lnTo>
                      <a:pt x="0" y="45"/>
                    </a:lnTo>
                    <a:lnTo>
                      <a:pt x="0" y="57"/>
                    </a:lnTo>
                    <a:lnTo>
                      <a:pt x="0" y="74"/>
                    </a:lnTo>
                    <a:lnTo>
                      <a:pt x="0" y="103"/>
                    </a:lnTo>
                    <a:lnTo>
                      <a:pt x="0" y="114"/>
                    </a:lnTo>
                    <a:lnTo>
                      <a:pt x="0" y="120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6" y="143"/>
                    </a:lnTo>
                    <a:lnTo>
                      <a:pt x="6" y="154"/>
                    </a:lnTo>
                    <a:lnTo>
                      <a:pt x="11" y="160"/>
                    </a:lnTo>
                    <a:lnTo>
                      <a:pt x="11" y="166"/>
                    </a:lnTo>
                    <a:lnTo>
                      <a:pt x="17" y="172"/>
                    </a:lnTo>
                    <a:lnTo>
                      <a:pt x="23" y="177"/>
                    </a:lnTo>
                    <a:lnTo>
                      <a:pt x="29" y="177"/>
                    </a:lnTo>
                    <a:lnTo>
                      <a:pt x="40" y="177"/>
                    </a:lnTo>
                    <a:lnTo>
                      <a:pt x="46" y="172"/>
                    </a:lnTo>
                    <a:lnTo>
                      <a:pt x="51" y="166"/>
                    </a:lnTo>
                    <a:lnTo>
                      <a:pt x="57" y="154"/>
                    </a:lnTo>
                    <a:lnTo>
                      <a:pt x="57" y="143"/>
                    </a:lnTo>
                    <a:lnTo>
                      <a:pt x="63" y="131"/>
                    </a:lnTo>
                    <a:lnTo>
                      <a:pt x="63" y="120"/>
                    </a:lnTo>
                    <a:lnTo>
                      <a:pt x="63" y="103"/>
                    </a:lnTo>
                    <a:lnTo>
                      <a:pt x="63" y="74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204" name="Freeform 17"/>
              <p:cNvSpPr>
                <a:spLocks/>
              </p:cNvSpPr>
              <p:nvPr/>
            </p:nvSpPr>
            <p:spPr bwMode="auto">
              <a:xfrm>
                <a:off x="3245" y="2204"/>
                <a:ext cx="155" cy="115"/>
              </a:xfrm>
              <a:custGeom>
                <a:avLst/>
                <a:gdLst>
                  <a:gd name="T0" fmla="*/ 0 w 155"/>
                  <a:gd name="T1" fmla="*/ 0 h 115"/>
                  <a:gd name="T2" fmla="*/ 103 w 155"/>
                  <a:gd name="T3" fmla="*/ 0 h 115"/>
                  <a:gd name="T4" fmla="*/ 109 w 155"/>
                  <a:gd name="T5" fmla="*/ 0 h 115"/>
                  <a:gd name="T6" fmla="*/ 115 w 155"/>
                  <a:gd name="T7" fmla="*/ 0 h 115"/>
                  <a:gd name="T8" fmla="*/ 120 w 155"/>
                  <a:gd name="T9" fmla="*/ 0 h 115"/>
                  <a:gd name="T10" fmla="*/ 126 w 155"/>
                  <a:gd name="T11" fmla="*/ 6 h 115"/>
                  <a:gd name="T12" fmla="*/ 132 w 155"/>
                  <a:gd name="T13" fmla="*/ 12 h 115"/>
                  <a:gd name="T14" fmla="*/ 138 w 155"/>
                  <a:gd name="T15" fmla="*/ 17 h 115"/>
                  <a:gd name="T16" fmla="*/ 143 w 155"/>
                  <a:gd name="T17" fmla="*/ 23 h 115"/>
                  <a:gd name="T18" fmla="*/ 149 w 155"/>
                  <a:gd name="T19" fmla="*/ 29 h 115"/>
                  <a:gd name="T20" fmla="*/ 149 w 155"/>
                  <a:gd name="T21" fmla="*/ 35 h 115"/>
                  <a:gd name="T22" fmla="*/ 155 w 155"/>
                  <a:gd name="T23" fmla="*/ 40 h 115"/>
                  <a:gd name="T24" fmla="*/ 155 w 155"/>
                  <a:gd name="T25" fmla="*/ 46 h 115"/>
                  <a:gd name="T26" fmla="*/ 155 w 155"/>
                  <a:gd name="T27" fmla="*/ 58 h 115"/>
                  <a:gd name="T28" fmla="*/ 155 w 155"/>
                  <a:gd name="T29" fmla="*/ 63 h 115"/>
                  <a:gd name="T30" fmla="*/ 155 w 155"/>
                  <a:gd name="T31" fmla="*/ 75 h 115"/>
                  <a:gd name="T32" fmla="*/ 149 w 155"/>
                  <a:gd name="T33" fmla="*/ 80 h 115"/>
                  <a:gd name="T34" fmla="*/ 149 w 155"/>
                  <a:gd name="T35" fmla="*/ 86 h 115"/>
                  <a:gd name="T36" fmla="*/ 143 w 155"/>
                  <a:gd name="T37" fmla="*/ 92 h 115"/>
                  <a:gd name="T38" fmla="*/ 138 w 155"/>
                  <a:gd name="T39" fmla="*/ 98 h 115"/>
                  <a:gd name="T40" fmla="*/ 138 w 155"/>
                  <a:gd name="T41" fmla="*/ 103 h 115"/>
                  <a:gd name="T42" fmla="*/ 132 w 155"/>
                  <a:gd name="T43" fmla="*/ 109 h 115"/>
                  <a:gd name="T44" fmla="*/ 120 w 155"/>
                  <a:gd name="T45" fmla="*/ 115 h 115"/>
                  <a:gd name="T46" fmla="*/ 115 w 155"/>
                  <a:gd name="T47" fmla="*/ 115 h 115"/>
                  <a:gd name="T48" fmla="*/ 109 w 155"/>
                  <a:gd name="T49" fmla="*/ 115 h 115"/>
                  <a:gd name="T50" fmla="*/ 103 w 155"/>
                  <a:gd name="T51" fmla="*/ 115 h 115"/>
                  <a:gd name="T52" fmla="*/ 0 w 155"/>
                  <a:gd name="T53" fmla="*/ 115 h 115"/>
                  <a:gd name="T54" fmla="*/ 0 w 155"/>
                  <a:gd name="T55" fmla="*/ 103 h 115"/>
                  <a:gd name="T56" fmla="*/ 103 w 155"/>
                  <a:gd name="T57" fmla="*/ 103 h 115"/>
                  <a:gd name="T58" fmla="*/ 109 w 155"/>
                  <a:gd name="T59" fmla="*/ 103 h 115"/>
                  <a:gd name="T60" fmla="*/ 115 w 155"/>
                  <a:gd name="T61" fmla="*/ 103 h 115"/>
                  <a:gd name="T62" fmla="*/ 120 w 155"/>
                  <a:gd name="T63" fmla="*/ 103 h 115"/>
                  <a:gd name="T64" fmla="*/ 126 w 155"/>
                  <a:gd name="T65" fmla="*/ 98 h 115"/>
                  <a:gd name="T66" fmla="*/ 132 w 155"/>
                  <a:gd name="T67" fmla="*/ 92 h 115"/>
                  <a:gd name="T68" fmla="*/ 138 w 155"/>
                  <a:gd name="T69" fmla="*/ 86 h 115"/>
                  <a:gd name="T70" fmla="*/ 138 w 155"/>
                  <a:gd name="T71" fmla="*/ 80 h 115"/>
                  <a:gd name="T72" fmla="*/ 143 w 155"/>
                  <a:gd name="T73" fmla="*/ 75 h 115"/>
                  <a:gd name="T74" fmla="*/ 143 w 155"/>
                  <a:gd name="T75" fmla="*/ 69 h 115"/>
                  <a:gd name="T76" fmla="*/ 143 w 155"/>
                  <a:gd name="T77" fmla="*/ 63 h 115"/>
                  <a:gd name="T78" fmla="*/ 143 w 155"/>
                  <a:gd name="T79" fmla="*/ 58 h 115"/>
                  <a:gd name="T80" fmla="*/ 143 w 155"/>
                  <a:gd name="T81" fmla="*/ 52 h 115"/>
                  <a:gd name="T82" fmla="*/ 143 w 155"/>
                  <a:gd name="T83" fmla="*/ 46 h 115"/>
                  <a:gd name="T84" fmla="*/ 143 w 155"/>
                  <a:gd name="T85" fmla="*/ 40 h 115"/>
                  <a:gd name="T86" fmla="*/ 138 w 155"/>
                  <a:gd name="T87" fmla="*/ 35 h 115"/>
                  <a:gd name="T88" fmla="*/ 138 w 155"/>
                  <a:gd name="T89" fmla="*/ 29 h 115"/>
                  <a:gd name="T90" fmla="*/ 132 w 155"/>
                  <a:gd name="T91" fmla="*/ 23 h 115"/>
                  <a:gd name="T92" fmla="*/ 126 w 155"/>
                  <a:gd name="T93" fmla="*/ 17 h 115"/>
                  <a:gd name="T94" fmla="*/ 120 w 155"/>
                  <a:gd name="T95" fmla="*/ 17 h 115"/>
                  <a:gd name="T96" fmla="*/ 120 w 155"/>
                  <a:gd name="T97" fmla="*/ 12 h 115"/>
                  <a:gd name="T98" fmla="*/ 115 w 155"/>
                  <a:gd name="T99" fmla="*/ 12 h 115"/>
                  <a:gd name="T100" fmla="*/ 109 w 155"/>
                  <a:gd name="T101" fmla="*/ 12 h 115"/>
                  <a:gd name="T102" fmla="*/ 103 w 155"/>
                  <a:gd name="T103" fmla="*/ 12 h 115"/>
                  <a:gd name="T104" fmla="*/ 0 w 155"/>
                  <a:gd name="T105" fmla="*/ 12 h 115"/>
                  <a:gd name="T106" fmla="*/ 0 w 155"/>
                  <a:gd name="T107" fmla="*/ 0 h 115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55"/>
                  <a:gd name="T163" fmla="*/ 0 h 115"/>
                  <a:gd name="T164" fmla="*/ 155 w 155"/>
                  <a:gd name="T165" fmla="*/ 115 h 115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55" h="115">
                    <a:moveTo>
                      <a:pt x="0" y="0"/>
                    </a:moveTo>
                    <a:lnTo>
                      <a:pt x="103" y="0"/>
                    </a:lnTo>
                    <a:lnTo>
                      <a:pt x="109" y="0"/>
                    </a:lnTo>
                    <a:lnTo>
                      <a:pt x="115" y="0"/>
                    </a:lnTo>
                    <a:lnTo>
                      <a:pt x="120" y="0"/>
                    </a:lnTo>
                    <a:lnTo>
                      <a:pt x="126" y="6"/>
                    </a:lnTo>
                    <a:lnTo>
                      <a:pt x="132" y="12"/>
                    </a:lnTo>
                    <a:lnTo>
                      <a:pt x="138" y="17"/>
                    </a:lnTo>
                    <a:lnTo>
                      <a:pt x="143" y="23"/>
                    </a:lnTo>
                    <a:lnTo>
                      <a:pt x="149" y="29"/>
                    </a:lnTo>
                    <a:lnTo>
                      <a:pt x="149" y="35"/>
                    </a:lnTo>
                    <a:lnTo>
                      <a:pt x="155" y="40"/>
                    </a:lnTo>
                    <a:lnTo>
                      <a:pt x="155" y="46"/>
                    </a:lnTo>
                    <a:lnTo>
                      <a:pt x="155" y="58"/>
                    </a:lnTo>
                    <a:lnTo>
                      <a:pt x="155" y="63"/>
                    </a:lnTo>
                    <a:lnTo>
                      <a:pt x="155" y="75"/>
                    </a:lnTo>
                    <a:lnTo>
                      <a:pt x="149" y="80"/>
                    </a:lnTo>
                    <a:lnTo>
                      <a:pt x="149" y="86"/>
                    </a:lnTo>
                    <a:lnTo>
                      <a:pt x="143" y="92"/>
                    </a:lnTo>
                    <a:lnTo>
                      <a:pt x="138" y="98"/>
                    </a:lnTo>
                    <a:lnTo>
                      <a:pt x="138" y="103"/>
                    </a:lnTo>
                    <a:lnTo>
                      <a:pt x="132" y="109"/>
                    </a:lnTo>
                    <a:lnTo>
                      <a:pt x="120" y="115"/>
                    </a:lnTo>
                    <a:lnTo>
                      <a:pt x="115" y="115"/>
                    </a:lnTo>
                    <a:lnTo>
                      <a:pt x="109" y="115"/>
                    </a:lnTo>
                    <a:lnTo>
                      <a:pt x="103" y="115"/>
                    </a:lnTo>
                    <a:lnTo>
                      <a:pt x="0" y="115"/>
                    </a:lnTo>
                    <a:lnTo>
                      <a:pt x="0" y="103"/>
                    </a:lnTo>
                    <a:lnTo>
                      <a:pt x="103" y="103"/>
                    </a:lnTo>
                    <a:lnTo>
                      <a:pt x="109" y="103"/>
                    </a:lnTo>
                    <a:lnTo>
                      <a:pt x="115" y="103"/>
                    </a:lnTo>
                    <a:lnTo>
                      <a:pt x="120" y="103"/>
                    </a:lnTo>
                    <a:lnTo>
                      <a:pt x="126" y="98"/>
                    </a:lnTo>
                    <a:lnTo>
                      <a:pt x="132" y="92"/>
                    </a:lnTo>
                    <a:lnTo>
                      <a:pt x="138" y="86"/>
                    </a:lnTo>
                    <a:lnTo>
                      <a:pt x="138" y="80"/>
                    </a:lnTo>
                    <a:lnTo>
                      <a:pt x="143" y="75"/>
                    </a:lnTo>
                    <a:lnTo>
                      <a:pt x="143" y="69"/>
                    </a:lnTo>
                    <a:lnTo>
                      <a:pt x="143" y="63"/>
                    </a:lnTo>
                    <a:lnTo>
                      <a:pt x="143" y="58"/>
                    </a:lnTo>
                    <a:lnTo>
                      <a:pt x="143" y="52"/>
                    </a:lnTo>
                    <a:lnTo>
                      <a:pt x="143" y="46"/>
                    </a:lnTo>
                    <a:lnTo>
                      <a:pt x="143" y="40"/>
                    </a:lnTo>
                    <a:lnTo>
                      <a:pt x="138" y="35"/>
                    </a:lnTo>
                    <a:lnTo>
                      <a:pt x="138" y="29"/>
                    </a:lnTo>
                    <a:lnTo>
                      <a:pt x="132" y="23"/>
                    </a:lnTo>
                    <a:lnTo>
                      <a:pt x="126" y="17"/>
                    </a:lnTo>
                    <a:lnTo>
                      <a:pt x="120" y="17"/>
                    </a:lnTo>
                    <a:lnTo>
                      <a:pt x="120" y="12"/>
                    </a:lnTo>
                    <a:lnTo>
                      <a:pt x="115" y="12"/>
                    </a:lnTo>
                    <a:lnTo>
                      <a:pt x="109" y="12"/>
                    </a:lnTo>
                    <a:lnTo>
                      <a:pt x="103" y="12"/>
                    </a:lnTo>
                    <a:lnTo>
                      <a:pt x="0" y="12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205" name="Freeform 18"/>
              <p:cNvSpPr>
                <a:spLocks/>
              </p:cNvSpPr>
              <p:nvPr/>
            </p:nvSpPr>
            <p:spPr bwMode="auto">
              <a:xfrm>
                <a:off x="3354" y="2084"/>
                <a:ext cx="384" cy="596"/>
              </a:xfrm>
              <a:custGeom>
                <a:avLst/>
                <a:gdLst>
                  <a:gd name="T0" fmla="*/ 229 w 384"/>
                  <a:gd name="T1" fmla="*/ 596 h 596"/>
                  <a:gd name="T2" fmla="*/ 51 w 384"/>
                  <a:gd name="T3" fmla="*/ 349 h 596"/>
                  <a:gd name="T4" fmla="*/ 34 w 384"/>
                  <a:gd name="T5" fmla="*/ 327 h 596"/>
                  <a:gd name="T6" fmla="*/ 23 w 384"/>
                  <a:gd name="T7" fmla="*/ 309 h 596"/>
                  <a:gd name="T8" fmla="*/ 17 w 384"/>
                  <a:gd name="T9" fmla="*/ 286 h 596"/>
                  <a:gd name="T10" fmla="*/ 11 w 384"/>
                  <a:gd name="T11" fmla="*/ 264 h 596"/>
                  <a:gd name="T12" fmla="*/ 6 w 384"/>
                  <a:gd name="T13" fmla="*/ 235 h 596"/>
                  <a:gd name="T14" fmla="*/ 0 w 384"/>
                  <a:gd name="T15" fmla="*/ 212 h 596"/>
                  <a:gd name="T16" fmla="*/ 0 w 384"/>
                  <a:gd name="T17" fmla="*/ 189 h 596"/>
                  <a:gd name="T18" fmla="*/ 0 w 384"/>
                  <a:gd name="T19" fmla="*/ 160 h 596"/>
                  <a:gd name="T20" fmla="*/ 6 w 384"/>
                  <a:gd name="T21" fmla="*/ 137 h 596"/>
                  <a:gd name="T22" fmla="*/ 11 w 384"/>
                  <a:gd name="T23" fmla="*/ 115 h 596"/>
                  <a:gd name="T24" fmla="*/ 17 w 384"/>
                  <a:gd name="T25" fmla="*/ 92 h 596"/>
                  <a:gd name="T26" fmla="*/ 29 w 384"/>
                  <a:gd name="T27" fmla="*/ 69 h 596"/>
                  <a:gd name="T28" fmla="*/ 40 w 384"/>
                  <a:gd name="T29" fmla="*/ 52 h 596"/>
                  <a:gd name="T30" fmla="*/ 51 w 384"/>
                  <a:gd name="T31" fmla="*/ 34 h 596"/>
                  <a:gd name="T32" fmla="*/ 69 w 384"/>
                  <a:gd name="T33" fmla="*/ 23 h 596"/>
                  <a:gd name="T34" fmla="*/ 80 w 384"/>
                  <a:gd name="T35" fmla="*/ 11 h 596"/>
                  <a:gd name="T36" fmla="*/ 97 w 384"/>
                  <a:gd name="T37" fmla="*/ 6 h 596"/>
                  <a:gd name="T38" fmla="*/ 114 w 384"/>
                  <a:gd name="T39" fmla="*/ 0 h 596"/>
                  <a:gd name="T40" fmla="*/ 126 w 384"/>
                  <a:gd name="T41" fmla="*/ 0 h 596"/>
                  <a:gd name="T42" fmla="*/ 143 w 384"/>
                  <a:gd name="T43" fmla="*/ 6 h 596"/>
                  <a:gd name="T44" fmla="*/ 160 w 384"/>
                  <a:gd name="T45" fmla="*/ 11 h 596"/>
                  <a:gd name="T46" fmla="*/ 172 w 384"/>
                  <a:gd name="T47" fmla="*/ 23 h 596"/>
                  <a:gd name="T48" fmla="*/ 189 w 384"/>
                  <a:gd name="T49" fmla="*/ 34 h 596"/>
                  <a:gd name="T50" fmla="*/ 200 w 384"/>
                  <a:gd name="T51" fmla="*/ 52 h 596"/>
                  <a:gd name="T52" fmla="*/ 384 w 384"/>
                  <a:gd name="T53" fmla="*/ 304 h 596"/>
                  <a:gd name="T54" fmla="*/ 367 w 384"/>
                  <a:gd name="T55" fmla="*/ 332 h 596"/>
                  <a:gd name="T56" fmla="*/ 189 w 384"/>
                  <a:gd name="T57" fmla="*/ 86 h 596"/>
                  <a:gd name="T58" fmla="*/ 177 w 384"/>
                  <a:gd name="T59" fmla="*/ 69 h 596"/>
                  <a:gd name="T60" fmla="*/ 166 w 384"/>
                  <a:gd name="T61" fmla="*/ 57 h 596"/>
                  <a:gd name="T62" fmla="*/ 155 w 384"/>
                  <a:gd name="T63" fmla="*/ 52 h 596"/>
                  <a:gd name="T64" fmla="*/ 137 w 384"/>
                  <a:gd name="T65" fmla="*/ 46 h 596"/>
                  <a:gd name="T66" fmla="*/ 126 w 384"/>
                  <a:gd name="T67" fmla="*/ 40 h 596"/>
                  <a:gd name="T68" fmla="*/ 114 w 384"/>
                  <a:gd name="T69" fmla="*/ 40 h 596"/>
                  <a:gd name="T70" fmla="*/ 103 w 384"/>
                  <a:gd name="T71" fmla="*/ 46 h 596"/>
                  <a:gd name="T72" fmla="*/ 92 w 384"/>
                  <a:gd name="T73" fmla="*/ 46 h 596"/>
                  <a:gd name="T74" fmla="*/ 80 w 384"/>
                  <a:gd name="T75" fmla="*/ 57 h 596"/>
                  <a:gd name="T76" fmla="*/ 69 w 384"/>
                  <a:gd name="T77" fmla="*/ 69 h 596"/>
                  <a:gd name="T78" fmla="*/ 57 w 384"/>
                  <a:gd name="T79" fmla="*/ 80 h 596"/>
                  <a:gd name="T80" fmla="*/ 51 w 384"/>
                  <a:gd name="T81" fmla="*/ 97 h 596"/>
                  <a:gd name="T82" fmla="*/ 40 w 384"/>
                  <a:gd name="T83" fmla="*/ 115 h 596"/>
                  <a:gd name="T84" fmla="*/ 34 w 384"/>
                  <a:gd name="T85" fmla="*/ 132 h 596"/>
                  <a:gd name="T86" fmla="*/ 29 w 384"/>
                  <a:gd name="T87" fmla="*/ 149 h 596"/>
                  <a:gd name="T88" fmla="*/ 29 w 384"/>
                  <a:gd name="T89" fmla="*/ 172 h 596"/>
                  <a:gd name="T90" fmla="*/ 29 w 384"/>
                  <a:gd name="T91" fmla="*/ 189 h 596"/>
                  <a:gd name="T92" fmla="*/ 29 w 384"/>
                  <a:gd name="T93" fmla="*/ 212 h 596"/>
                  <a:gd name="T94" fmla="*/ 29 w 384"/>
                  <a:gd name="T95" fmla="*/ 229 h 596"/>
                  <a:gd name="T96" fmla="*/ 34 w 384"/>
                  <a:gd name="T97" fmla="*/ 246 h 596"/>
                  <a:gd name="T98" fmla="*/ 40 w 384"/>
                  <a:gd name="T99" fmla="*/ 269 h 596"/>
                  <a:gd name="T100" fmla="*/ 46 w 384"/>
                  <a:gd name="T101" fmla="*/ 286 h 596"/>
                  <a:gd name="T102" fmla="*/ 51 w 384"/>
                  <a:gd name="T103" fmla="*/ 304 h 596"/>
                  <a:gd name="T104" fmla="*/ 63 w 384"/>
                  <a:gd name="T105" fmla="*/ 321 h 596"/>
                  <a:gd name="T106" fmla="*/ 246 w 384"/>
                  <a:gd name="T107" fmla="*/ 567 h 596"/>
                  <a:gd name="T108" fmla="*/ 229 w 384"/>
                  <a:gd name="T109" fmla="*/ 596 h 59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84"/>
                  <a:gd name="T166" fmla="*/ 0 h 596"/>
                  <a:gd name="T167" fmla="*/ 384 w 384"/>
                  <a:gd name="T168" fmla="*/ 596 h 59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84" h="596">
                    <a:moveTo>
                      <a:pt x="229" y="596"/>
                    </a:moveTo>
                    <a:lnTo>
                      <a:pt x="51" y="349"/>
                    </a:lnTo>
                    <a:lnTo>
                      <a:pt x="34" y="327"/>
                    </a:lnTo>
                    <a:lnTo>
                      <a:pt x="23" y="309"/>
                    </a:lnTo>
                    <a:lnTo>
                      <a:pt x="17" y="286"/>
                    </a:lnTo>
                    <a:lnTo>
                      <a:pt x="11" y="264"/>
                    </a:lnTo>
                    <a:lnTo>
                      <a:pt x="6" y="235"/>
                    </a:lnTo>
                    <a:lnTo>
                      <a:pt x="0" y="212"/>
                    </a:lnTo>
                    <a:lnTo>
                      <a:pt x="0" y="189"/>
                    </a:lnTo>
                    <a:lnTo>
                      <a:pt x="0" y="160"/>
                    </a:lnTo>
                    <a:lnTo>
                      <a:pt x="6" y="137"/>
                    </a:lnTo>
                    <a:lnTo>
                      <a:pt x="11" y="115"/>
                    </a:lnTo>
                    <a:lnTo>
                      <a:pt x="17" y="92"/>
                    </a:lnTo>
                    <a:lnTo>
                      <a:pt x="29" y="69"/>
                    </a:lnTo>
                    <a:lnTo>
                      <a:pt x="40" y="52"/>
                    </a:lnTo>
                    <a:lnTo>
                      <a:pt x="51" y="34"/>
                    </a:lnTo>
                    <a:lnTo>
                      <a:pt x="69" y="23"/>
                    </a:lnTo>
                    <a:lnTo>
                      <a:pt x="80" y="11"/>
                    </a:lnTo>
                    <a:lnTo>
                      <a:pt x="97" y="6"/>
                    </a:lnTo>
                    <a:lnTo>
                      <a:pt x="114" y="0"/>
                    </a:lnTo>
                    <a:lnTo>
                      <a:pt x="126" y="0"/>
                    </a:lnTo>
                    <a:lnTo>
                      <a:pt x="143" y="6"/>
                    </a:lnTo>
                    <a:lnTo>
                      <a:pt x="160" y="11"/>
                    </a:lnTo>
                    <a:lnTo>
                      <a:pt x="172" y="23"/>
                    </a:lnTo>
                    <a:lnTo>
                      <a:pt x="189" y="34"/>
                    </a:lnTo>
                    <a:lnTo>
                      <a:pt x="200" y="52"/>
                    </a:lnTo>
                    <a:lnTo>
                      <a:pt x="384" y="304"/>
                    </a:lnTo>
                    <a:lnTo>
                      <a:pt x="367" y="332"/>
                    </a:lnTo>
                    <a:lnTo>
                      <a:pt x="189" y="86"/>
                    </a:lnTo>
                    <a:lnTo>
                      <a:pt x="177" y="69"/>
                    </a:lnTo>
                    <a:lnTo>
                      <a:pt x="166" y="57"/>
                    </a:lnTo>
                    <a:lnTo>
                      <a:pt x="155" y="52"/>
                    </a:lnTo>
                    <a:lnTo>
                      <a:pt x="137" y="46"/>
                    </a:lnTo>
                    <a:lnTo>
                      <a:pt x="126" y="40"/>
                    </a:lnTo>
                    <a:lnTo>
                      <a:pt x="114" y="40"/>
                    </a:lnTo>
                    <a:lnTo>
                      <a:pt x="103" y="46"/>
                    </a:lnTo>
                    <a:lnTo>
                      <a:pt x="92" y="46"/>
                    </a:lnTo>
                    <a:lnTo>
                      <a:pt x="80" y="57"/>
                    </a:lnTo>
                    <a:lnTo>
                      <a:pt x="69" y="69"/>
                    </a:lnTo>
                    <a:lnTo>
                      <a:pt x="57" y="80"/>
                    </a:lnTo>
                    <a:lnTo>
                      <a:pt x="51" y="97"/>
                    </a:lnTo>
                    <a:lnTo>
                      <a:pt x="40" y="115"/>
                    </a:lnTo>
                    <a:lnTo>
                      <a:pt x="34" y="132"/>
                    </a:lnTo>
                    <a:lnTo>
                      <a:pt x="29" y="149"/>
                    </a:lnTo>
                    <a:lnTo>
                      <a:pt x="29" y="172"/>
                    </a:lnTo>
                    <a:lnTo>
                      <a:pt x="29" y="189"/>
                    </a:lnTo>
                    <a:lnTo>
                      <a:pt x="29" y="212"/>
                    </a:lnTo>
                    <a:lnTo>
                      <a:pt x="29" y="229"/>
                    </a:lnTo>
                    <a:lnTo>
                      <a:pt x="34" y="246"/>
                    </a:lnTo>
                    <a:lnTo>
                      <a:pt x="40" y="269"/>
                    </a:lnTo>
                    <a:lnTo>
                      <a:pt x="46" y="286"/>
                    </a:lnTo>
                    <a:lnTo>
                      <a:pt x="51" y="304"/>
                    </a:lnTo>
                    <a:lnTo>
                      <a:pt x="63" y="321"/>
                    </a:lnTo>
                    <a:lnTo>
                      <a:pt x="246" y="567"/>
                    </a:lnTo>
                    <a:lnTo>
                      <a:pt x="229" y="596"/>
                    </a:lnTo>
                    <a:close/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206" name="Freeform 19"/>
              <p:cNvSpPr>
                <a:spLocks/>
              </p:cNvSpPr>
              <p:nvPr/>
            </p:nvSpPr>
            <p:spPr bwMode="auto">
              <a:xfrm>
                <a:off x="3354" y="2084"/>
                <a:ext cx="384" cy="596"/>
              </a:xfrm>
              <a:custGeom>
                <a:avLst/>
                <a:gdLst>
                  <a:gd name="T0" fmla="*/ 229 w 384"/>
                  <a:gd name="T1" fmla="*/ 596 h 596"/>
                  <a:gd name="T2" fmla="*/ 51 w 384"/>
                  <a:gd name="T3" fmla="*/ 349 h 596"/>
                  <a:gd name="T4" fmla="*/ 34 w 384"/>
                  <a:gd name="T5" fmla="*/ 327 h 596"/>
                  <a:gd name="T6" fmla="*/ 23 w 384"/>
                  <a:gd name="T7" fmla="*/ 309 h 596"/>
                  <a:gd name="T8" fmla="*/ 17 w 384"/>
                  <a:gd name="T9" fmla="*/ 286 h 596"/>
                  <a:gd name="T10" fmla="*/ 11 w 384"/>
                  <a:gd name="T11" fmla="*/ 264 h 596"/>
                  <a:gd name="T12" fmla="*/ 6 w 384"/>
                  <a:gd name="T13" fmla="*/ 235 h 596"/>
                  <a:gd name="T14" fmla="*/ 0 w 384"/>
                  <a:gd name="T15" fmla="*/ 212 h 596"/>
                  <a:gd name="T16" fmla="*/ 0 w 384"/>
                  <a:gd name="T17" fmla="*/ 189 h 596"/>
                  <a:gd name="T18" fmla="*/ 0 w 384"/>
                  <a:gd name="T19" fmla="*/ 160 h 596"/>
                  <a:gd name="T20" fmla="*/ 6 w 384"/>
                  <a:gd name="T21" fmla="*/ 137 h 596"/>
                  <a:gd name="T22" fmla="*/ 11 w 384"/>
                  <a:gd name="T23" fmla="*/ 115 h 596"/>
                  <a:gd name="T24" fmla="*/ 17 w 384"/>
                  <a:gd name="T25" fmla="*/ 92 h 596"/>
                  <a:gd name="T26" fmla="*/ 29 w 384"/>
                  <a:gd name="T27" fmla="*/ 69 h 596"/>
                  <a:gd name="T28" fmla="*/ 40 w 384"/>
                  <a:gd name="T29" fmla="*/ 52 h 596"/>
                  <a:gd name="T30" fmla="*/ 51 w 384"/>
                  <a:gd name="T31" fmla="*/ 34 h 596"/>
                  <a:gd name="T32" fmla="*/ 69 w 384"/>
                  <a:gd name="T33" fmla="*/ 23 h 596"/>
                  <a:gd name="T34" fmla="*/ 80 w 384"/>
                  <a:gd name="T35" fmla="*/ 11 h 596"/>
                  <a:gd name="T36" fmla="*/ 97 w 384"/>
                  <a:gd name="T37" fmla="*/ 6 h 596"/>
                  <a:gd name="T38" fmla="*/ 114 w 384"/>
                  <a:gd name="T39" fmla="*/ 0 h 596"/>
                  <a:gd name="T40" fmla="*/ 126 w 384"/>
                  <a:gd name="T41" fmla="*/ 0 h 596"/>
                  <a:gd name="T42" fmla="*/ 143 w 384"/>
                  <a:gd name="T43" fmla="*/ 6 h 596"/>
                  <a:gd name="T44" fmla="*/ 160 w 384"/>
                  <a:gd name="T45" fmla="*/ 11 h 596"/>
                  <a:gd name="T46" fmla="*/ 172 w 384"/>
                  <a:gd name="T47" fmla="*/ 23 h 596"/>
                  <a:gd name="T48" fmla="*/ 189 w 384"/>
                  <a:gd name="T49" fmla="*/ 34 h 596"/>
                  <a:gd name="T50" fmla="*/ 200 w 384"/>
                  <a:gd name="T51" fmla="*/ 52 h 596"/>
                  <a:gd name="T52" fmla="*/ 384 w 384"/>
                  <a:gd name="T53" fmla="*/ 304 h 596"/>
                  <a:gd name="T54" fmla="*/ 367 w 384"/>
                  <a:gd name="T55" fmla="*/ 332 h 596"/>
                  <a:gd name="T56" fmla="*/ 189 w 384"/>
                  <a:gd name="T57" fmla="*/ 86 h 596"/>
                  <a:gd name="T58" fmla="*/ 177 w 384"/>
                  <a:gd name="T59" fmla="*/ 69 h 596"/>
                  <a:gd name="T60" fmla="*/ 166 w 384"/>
                  <a:gd name="T61" fmla="*/ 57 h 596"/>
                  <a:gd name="T62" fmla="*/ 155 w 384"/>
                  <a:gd name="T63" fmla="*/ 52 h 596"/>
                  <a:gd name="T64" fmla="*/ 137 w 384"/>
                  <a:gd name="T65" fmla="*/ 46 h 596"/>
                  <a:gd name="T66" fmla="*/ 126 w 384"/>
                  <a:gd name="T67" fmla="*/ 40 h 596"/>
                  <a:gd name="T68" fmla="*/ 114 w 384"/>
                  <a:gd name="T69" fmla="*/ 40 h 596"/>
                  <a:gd name="T70" fmla="*/ 103 w 384"/>
                  <a:gd name="T71" fmla="*/ 46 h 596"/>
                  <a:gd name="T72" fmla="*/ 92 w 384"/>
                  <a:gd name="T73" fmla="*/ 46 h 596"/>
                  <a:gd name="T74" fmla="*/ 80 w 384"/>
                  <a:gd name="T75" fmla="*/ 57 h 596"/>
                  <a:gd name="T76" fmla="*/ 69 w 384"/>
                  <a:gd name="T77" fmla="*/ 69 h 596"/>
                  <a:gd name="T78" fmla="*/ 57 w 384"/>
                  <a:gd name="T79" fmla="*/ 80 h 596"/>
                  <a:gd name="T80" fmla="*/ 51 w 384"/>
                  <a:gd name="T81" fmla="*/ 97 h 596"/>
                  <a:gd name="T82" fmla="*/ 40 w 384"/>
                  <a:gd name="T83" fmla="*/ 115 h 596"/>
                  <a:gd name="T84" fmla="*/ 34 w 384"/>
                  <a:gd name="T85" fmla="*/ 132 h 596"/>
                  <a:gd name="T86" fmla="*/ 29 w 384"/>
                  <a:gd name="T87" fmla="*/ 149 h 596"/>
                  <a:gd name="T88" fmla="*/ 29 w 384"/>
                  <a:gd name="T89" fmla="*/ 172 h 596"/>
                  <a:gd name="T90" fmla="*/ 29 w 384"/>
                  <a:gd name="T91" fmla="*/ 189 h 596"/>
                  <a:gd name="T92" fmla="*/ 29 w 384"/>
                  <a:gd name="T93" fmla="*/ 212 h 596"/>
                  <a:gd name="T94" fmla="*/ 29 w 384"/>
                  <a:gd name="T95" fmla="*/ 229 h 596"/>
                  <a:gd name="T96" fmla="*/ 34 w 384"/>
                  <a:gd name="T97" fmla="*/ 246 h 596"/>
                  <a:gd name="T98" fmla="*/ 40 w 384"/>
                  <a:gd name="T99" fmla="*/ 269 h 596"/>
                  <a:gd name="T100" fmla="*/ 46 w 384"/>
                  <a:gd name="T101" fmla="*/ 286 h 596"/>
                  <a:gd name="T102" fmla="*/ 51 w 384"/>
                  <a:gd name="T103" fmla="*/ 304 h 596"/>
                  <a:gd name="T104" fmla="*/ 63 w 384"/>
                  <a:gd name="T105" fmla="*/ 321 h 596"/>
                  <a:gd name="T106" fmla="*/ 246 w 384"/>
                  <a:gd name="T107" fmla="*/ 567 h 596"/>
                  <a:gd name="T108" fmla="*/ 229 w 384"/>
                  <a:gd name="T109" fmla="*/ 596 h 59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84"/>
                  <a:gd name="T166" fmla="*/ 0 h 596"/>
                  <a:gd name="T167" fmla="*/ 384 w 384"/>
                  <a:gd name="T168" fmla="*/ 596 h 59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84" h="596">
                    <a:moveTo>
                      <a:pt x="229" y="596"/>
                    </a:moveTo>
                    <a:lnTo>
                      <a:pt x="51" y="349"/>
                    </a:lnTo>
                    <a:lnTo>
                      <a:pt x="34" y="327"/>
                    </a:lnTo>
                    <a:lnTo>
                      <a:pt x="23" y="309"/>
                    </a:lnTo>
                    <a:lnTo>
                      <a:pt x="17" y="286"/>
                    </a:lnTo>
                    <a:lnTo>
                      <a:pt x="11" y="264"/>
                    </a:lnTo>
                    <a:lnTo>
                      <a:pt x="6" y="235"/>
                    </a:lnTo>
                    <a:lnTo>
                      <a:pt x="0" y="212"/>
                    </a:lnTo>
                    <a:lnTo>
                      <a:pt x="0" y="189"/>
                    </a:lnTo>
                    <a:lnTo>
                      <a:pt x="0" y="160"/>
                    </a:lnTo>
                    <a:lnTo>
                      <a:pt x="6" y="137"/>
                    </a:lnTo>
                    <a:lnTo>
                      <a:pt x="11" y="115"/>
                    </a:lnTo>
                    <a:lnTo>
                      <a:pt x="17" y="92"/>
                    </a:lnTo>
                    <a:lnTo>
                      <a:pt x="29" y="69"/>
                    </a:lnTo>
                    <a:lnTo>
                      <a:pt x="40" y="52"/>
                    </a:lnTo>
                    <a:lnTo>
                      <a:pt x="51" y="34"/>
                    </a:lnTo>
                    <a:lnTo>
                      <a:pt x="69" y="23"/>
                    </a:lnTo>
                    <a:lnTo>
                      <a:pt x="80" y="11"/>
                    </a:lnTo>
                    <a:lnTo>
                      <a:pt x="97" y="6"/>
                    </a:lnTo>
                    <a:lnTo>
                      <a:pt x="114" y="0"/>
                    </a:lnTo>
                    <a:lnTo>
                      <a:pt x="126" y="0"/>
                    </a:lnTo>
                    <a:lnTo>
                      <a:pt x="143" y="6"/>
                    </a:lnTo>
                    <a:lnTo>
                      <a:pt x="160" y="11"/>
                    </a:lnTo>
                    <a:lnTo>
                      <a:pt x="172" y="23"/>
                    </a:lnTo>
                    <a:lnTo>
                      <a:pt x="189" y="34"/>
                    </a:lnTo>
                    <a:lnTo>
                      <a:pt x="200" y="52"/>
                    </a:lnTo>
                    <a:lnTo>
                      <a:pt x="384" y="304"/>
                    </a:lnTo>
                    <a:lnTo>
                      <a:pt x="367" y="332"/>
                    </a:lnTo>
                    <a:lnTo>
                      <a:pt x="189" y="86"/>
                    </a:lnTo>
                    <a:lnTo>
                      <a:pt x="177" y="69"/>
                    </a:lnTo>
                    <a:lnTo>
                      <a:pt x="166" y="57"/>
                    </a:lnTo>
                    <a:lnTo>
                      <a:pt x="155" y="52"/>
                    </a:lnTo>
                    <a:lnTo>
                      <a:pt x="137" y="46"/>
                    </a:lnTo>
                    <a:lnTo>
                      <a:pt x="126" y="40"/>
                    </a:lnTo>
                    <a:lnTo>
                      <a:pt x="114" y="40"/>
                    </a:lnTo>
                    <a:lnTo>
                      <a:pt x="103" y="46"/>
                    </a:lnTo>
                    <a:lnTo>
                      <a:pt x="92" y="46"/>
                    </a:lnTo>
                    <a:lnTo>
                      <a:pt x="80" y="57"/>
                    </a:lnTo>
                    <a:lnTo>
                      <a:pt x="69" y="69"/>
                    </a:lnTo>
                    <a:lnTo>
                      <a:pt x="57" y="80"/>
                    </a:lnTo>
                    <a:lnTo>
                      <a:pt x="51" y="97"/>
                    </a:lnTo>
                    <a:lnTo>
                      <a:pt x="40" y="115"/>
                    </a:lnTo>
                    <a:lnTo>
                      <a:pt x="34" y="132"/>
                    </a:lnTo>
                    <a:lnTo>
                      <a:pt x="29" y="149"/>
                    </a:lnTo>
                    <a:lnTo>
                      <a:pt x="29" y="172"/>
                    </a:lnTo>
                    <a:lnTo>
                      <a:pt x="29" y="189"/>
                    </a:lnTo>
                    <a:lnTo>
                      <a:pt x="29" y="212"/>
                    </a:lnTo>
                    <a:lnTo>
                      <a:pt x="29" y="229"/>
                    </a:lnTo>
                    <a:lnTo>
                      <a:pt x="34" y="246"/>
                    </a:lnTo>
                    <a:lnTo>
                      <a:pt x="40" y="269"/>
                    </a:lnTo>
                    <a:lnTo>
                      <a:pt x="46" y="286"/>
                    </a:lnTo>
                    <a:lnTo>
                      <a:pt x="51" y="304"/>
                    </a:lnTo>
                    <a:lnTo>
                      <a:pt x="63" y="321"/>
                    </a:lnTo>
                    <a:lnTo>
                      <a:pt x="246" y="567"/>
                    </a:lnTo>
                    <a:lnTo>
                      <a:pt x="229" y="596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207" name="Line 20"/>
              <p:cNvSpPr>
                <a:spLocks noChangeShapeType="1"/>
              </p:cNvSpPr>
              <p:nvPr/>
            </p:nvSpPr>
            <p:spPr bwMode="auto">
              <a:xfrm flipV="1">
                <a:off x="3423" y="2187"/>
                <a:ext cx="126" cy="246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208" name="Line 21"/>
              <p:cNvSpPr>
                <a:spLocks noChangeShapeType="1"/>
              </p:cNvSpPr>
              <p:nvPr/>
            </p:nvSpPr>
            <p:spPr bwMode="auto">
              <a:xfrm flipV="1">
                <a:off x="3589" y="2393"/>
                <a:ext cx="143" cy="270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209" name="Freeform 22"/>
              <p:cNvSpPr>
                <a:spLocks/>
              </p:cNvSpPr>
              <p:nvPr/>
            </p:nvSpPr>
            <p:spPr bwMode="auto">
              <a:xfrm>
                <a:off x="3549" y="2273"/>
                <a:ext cx="131" cy="201"/>
              </a:xfrm>
              <a:custGeom>
                <a:avLst/>
                <a:gdLst>
                  <a:gd name="T0" fmla="*/ 97 w 131"/>
                  <a:gd name="T1" fmla="*/ 201 h 201"/>
                  <a:gd name="T2" fmla="*/ 23 w 131"/>
                  <a:gd name="T3" fmla="*/ 97 h 201"/>
                  <a:gd name="T4" fmla="*/ 17 w 131"/>
                  <a:gd name="T5" fmla="*/ 92 h 201"/>
                  <a:gd name="T6" fmla="*/ 11 w 131"/>
                  <a:gd name="T7" fmla="*/ 86 h 201"/>
                  <a:gd name="T8" fmla="*/ 11 w 131"/>
                  <a:gd name="T9" fmla="*/ 75 h 201"/>
                  <a:gd name="T10" fmla="*/ 5 w 131"/>
                  <a:gd name="T11" fmla="*/ 69 h 201"/>
                  <a:gd name="T12" fmla="*/ 0 w 131"/>
                  <a:gd name="T13" fmla="*/ 57 h 201"/>
                  <a:gd name="T14" fmla="*/ 0 w 131"/>
                  <a:gd name="T15" fmla="*/ 52 h 201"/>
                  <a:gd name="T16" fmla="*/ 0 w 131"/>
                  <a:gd name="T17" fmla="*/ 40 h 201"/>
                  <a:gd name="T18" fmla="*/ 0 w 131"/>
                  <a:gd name="T19" fmla="*/ 34 h 201"/>
                  <a:gd name="T20" fmla="*/ 0 w 131"/>
                  <a:gd name="T21" fmla="*/ 29 h 201"/>
                  <a:gd name="T22" fmla="*/ 0 w 131"/>
                  <a:gd name="T23" fmla="*/ 23 h 201"/>
                  <a:gd name="T24" fmla="*/ 0 w 131"/>
                  <a:gd name="T25" fmla="*/ 17 h 201"/>
                  <a:gd name="T26" fmla="*/ 0 w 131"/>
                  <a:gd name="T27" fmla="*/ 11 h 201"/>
                  <a:gd name="T28" fmla="*/ 5 w 131"/>
                  <a:gd name="T29" fmla="*/ 6 h 201"/>
                  <a:gd name="T30" fmla="*/ 11 w 131"/>
                  <a:gd name="T31" fmla="*/ 0 h 201"/>
                  <a:gd name="T32" fmla="*/ 17 w 131"/>
                  <a:gd name="T33" fmla="*/ 0 h 201"/>
                  <a:gd name="T34" fmla="*/ 23 w 131"/>
                  <a:gd name="T35" fmla="*/ 0 h 201"/>
                  <a:gd name="T36" fmla="*/ 28 w 131"/>
                  <a:gd name="T37" fmla="*/ 0 h 201"/>
                  <a:gd name="T38" fmla="*/ 34 w 131"/>
                  <a:gd name="T39" fmla="*/ 0 h 201"/>
                  <a:gd name="T40" fmla="*/ 40 w 131"/>
                  <a:gd name="T41" fmla="*/ 6 h 201"/>
                  <a:gd name="T42" fmla="*/ 46 w 131"/>
                  <a:gd name="T43" fmla="*/ 11 h 201"/>
                  <a:gd name="T44" fmla="*/ 51 w 131"/>
                  <a:gd name="T45" fmla="*/ 17 h 201"/>
                  <a:gd name="T46" fmla="*/ 57 w 131"/>
                  <a:gd name="T47" fmla="*/ 23 h 201"/>
                  <a:gd name="T48" fmla="*/ 57 w 131"/>
                  <a:gd name="T49" fmla="*/ 29 h 201"/>
                  <a:gd name="T50" fmla="*/ 131 w 131"/>
                  <a:gd name="T51" fmla="*/ 132 h 201"/>
                  <a:gd name="T52" fmla="*/ 131 w 131"/>
                  <a:gd name="T53" fmla="*/ 138 h 201"/>
                  <a:gd name="T54" fmla="*/ 57 w 131"/>
                  <a:gd name="T55" fmla="*/ 34 h 201"/>
                  <a:gd name="T56" fmla="*/ 51 w 131"/>
                  <a:gd name="T57" fmla="*/ 29 h 201"/>
                  <a:gd name="T58" fmla="*/ 46 w 131"/>
                  <a:gd name="T59" fmla="*/ 23 h 201"/>
                  <a:gd name="T60" fmla="*/ 40 w 131"/>
                  <a:gd name="T61" fmla="*/ 23 h 201"/>
                  <a:gd name="T62" fmla="*/ 40 w 131"/>
                  <a:gd name="T63" fmla="*/ 17 h 201"/>
                  <a:gd name="T64" fmla="*/ 34 w 131"/>
                  <a:gd name="T65" fmla="*/ 17 h 201"/>
                  <a:gd name="T66" fmla="*/ 28 w 131"/>
                  <a:gd name="T67" fmla="*/ 11 h 201"/>
                  <a:gd name="T68" fmla="*/ 23 w 131"/>
                  <a:gd name="T69" fmla="*/ 11 h 201"/>
                  <a:gd name="T70" fmla="*/ 17 w 131"/>
                  <a:gd name="T71" fmla="*/ 11 h 201"/>
                  <a:gd name="T72" fmla="*/ 11 w 131"/>
                  <a:gd name="T73" fmla="*/ 17 h 201"/>
                  <a:gd name="T74" fmla="*/ 11 w 131"/>
                  <a:gd name="T75" fmla="*/ 23 h 201"/>
                  <a:gd name="T76" fmla="*/ 5 w 131"/>
                  <a:gd name="T77" fmla="*/ 23 h 201"/>
                  <a:gd name="T78" fmla="*/ 5 w 131"/>
                  <a:gd name="T79" fmla="*/ 29 h 201"/>
                  <a:gd name="T80" fmla="*/ 5 w 131"/>
                  <a:gd name="T81" fmla="*/ 34 h 201"/>
                  <a:gd name="T82" fmla="*/ 5 w 131"/>
                  <a:gd name="T83" fmla="*/ 40 h 201"/>
                  <a:gd name="T84" fmla="*/ 5 w 131"/>
                  <a:gd name="T85" fmla="*/ 46 h 201"/>
                  <a:gd name="T86" fmla="*/ 11 w 131"/>
                  <a:gd name="T87" fmla="*/ 52 h 201"/>
                  <a:gd name="T88" fmla="*/ 11 w 131"/>
                  <a:gd name="T89" fmla="*/ 57 h 201"/>
                  <a:gd name="T90" fmla="*/ 11 w 131"/>
                  <a:gd name="T91" fmla="*/ 69 h 201"/>
                  <a:gd name="T92" fmla="*/ 17 w 131"/>
                  <a:gd name="T93" fmla="*/ 75 h 201"/>
                  <a:gd name="T94" fmla="*/ 17 w 131"/>
                  <a:gd name="T95" fmla="*/ 80 h 201"/>
                  <a:gd name="T96" fmla="*/ 23 w 131"/>
                  <a:gd name="T97" fmla="*/ 86 h 201"/>
                  <a:gd name="T98" fmla="*/ 28 w 131"/>
                  <a:gd name="T99" fmla="*/ 92 h 201"/>
                  <a:gd name="T100" fmla="*/ 97 w 131"/>
                  <a:gd name="T101" fmla="*/ 195 h 201"/>
                  <a:gd name="T102" fmla="*/ 97 w 131"/>
                  <a:gd name="T103" fmla="*/ 201 h 201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31"/>
                  <a:gd name="T157" fmla="*/ 0 h 201"/>
                  <a:gd name="T158" fmla="*/ 131 w 131"/>
                  <a:gd name="T159" fmla="*/ 201 h 201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31" h="201">
                    <a:moveTo>
                      <a:pt x="97" y="201"/>
                    </a:moveTo>
                    <a:lnTo>
                      <a:pt x="23" y="97"/>
                    </a:lnTo>
                    <a:lnTo>
                      <a:pt x="17" y="92"/>
                    </a:lnTo>
                    <a:lnTo>
                      <a:pt x="11" y="86"/>
                    </a:lnTo>
                    <a:lnTo>
                      <a:pt x="11" y="75"/>
                    </a:lnTo>
                    <a:lnTo>
                      <a:pt x="5" y="69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0" y="40"/>
                    </a:lnTo>
                    <a:lnTo>
                      <a:pt x="0" y="34"/>
                    </a:lnTo>
                    <a:lnTo>
                      <a:pt x="0" y="29"/>
                    </a:lnTo>
                    <a:lnTo>
                      <a:pt x="0" y="23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5" y="6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3" y="0"/>
                    </a:lnTo>
                    <a:lnTo>
                      <a:pt x="28" y="0"/>
                    </a:lnTo>
                    <a:lnTo>
                      <a:pt x="34" y="0"/>
                    </a:lnTo>
                    <a:lnTo>
                      <a:pt x="40" y="6"/>
                    </a:lnTo>
                    <a:lnTo>
                      <a:pt x="46" y="11"/>
                    </a:lnTo>
                    <a:lnTo>
                      <a:pt x="51" y="17"/>
                    </a:lnTo>
                    <a:lnTo>
                      <a:pt x="57" y="23"/>
                    </a:lnTo>
                    <a:lnTo>
                      <a:pt x="57" y="29"/>
                    </a:lnTo>
                    <a:lnTo>
                      <a:pt x="131" y="132"/>
                    </a:lnTo>
                    <a:lnTo>
                      <a:pt x="131" y="138"/>
                    </a:lnTo>
                    <a:lnTo>
                      <a:pt x="57" y="34"/>
                    </a:lnTo>
                    <a:lnTo>
                      <a:pt x="51" y="29"/>
                    </a:lnTo>
                    <a:lnTo>
                      <a:pt x="46" y="23"/>
                    </a:lnTo>
                    <a:lnTo>
                      <a:pt x="40" y="23"/>
                    </a:lnTo>
                    <a:lnTo>
                      <a:pt x="40" y="17"/>
                    </a:lnTo>
                    <a:lnTo>
                      <a:pt x="34" y="17"/>
                    </a:lnTo>
                    <a:lnTo>
                      <a:pt x="28" y="11"/>
                    </a:lnTo>
                    <a:lnTo>
                      <a:pt x="23" y="11"/>
                    </a:lnTo>
                    <a:lnTo>
                      <a:pt x="17" y="11"/>
                    </a:lnTo>
                    <a:lnTo>
                      <a:pt x="11" y="17"/>
                    </a:lnTo>
                    <a:lnTo>
                      <a:pt x="11" y="23"/>
                    </a:lnTo>
                    <a:lnTo>
                      <a:pt x="5" y="23"/>
                    </a:lnTo>
                    <a:lnTo>
                      <a:pt x="5" y="29"/>
                    </a:lnTo>
                    <a:lnTo>
                      <a:pt x="5" y="34"/>
                    </a:lnTo>
                    <a:lnTo>
                      <a:pt x="5" y="40"/>
                    </a:lnTo>
                    <a:lnTo>
                      <a:pt x="5" y="46"/>
                    </a:lnTo>
                    <a:lnTo>
                      <a:pt x="11" y="52"/>
                    </a:lnTo>
                    <a:lnTo>
                      <a:pt x="11" y="57"/>
                    </a:lnTo>
                    <a:lnTo>
                      <a:pt x="11" y="69"/>
                    </a:lnTo>
                    <a:lnTo>
                      <a:pt x="17" y="75"/>
                    </a:lnTo>
                    <a:lnTo>
                      <a:pt x="17" y="80"/>
                    </a:lnTo>
                    <a:lnTo>
                      <a:pt x="23" y="86"/>
                    </a:lnTo>
                    <a:lnTo>
                      <a:pt x="28" y="92"/>
                    </a:lnTo>
                    <a:lnTo>
                      <a:pt x="97" y="195"/>
                    </a:lnTo>
                    <a:lnTo>
                      <a:pt x="97" y="201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210" name="Freeform 23"/>
              <p:cNvSpPr>
                <a:spLocks/>
              </p:cNvSpPr>
              <p:nvPr/>
            </p:nvSpPr>
            <p:spPr bwMode="auto">
              <a:xfrm>
                <a:off x="3549" y="2273"/>
                <a:ext cx="131" cy="201"/>
              </a:xfrm>
              <a:custGeom>
                <a:avLst/>
                <a:gdLst>
                  <a:gd name="T0" fmla="*/ 97 w 131"/>
                  <a:gd name="T1" fmla="*/ 201 h 201"/>
                  <a:gd name="T2" fmla="*/ 23 w 131"/>
                  <a:gd name="T3" fmla="*/ 97 h 201"/>
                  <a:gd name="T4" fmla="*/ 17 w 131"/>
                  <a:gd name="T5" fmla="*/ 92 h 201"/>
                  <a:gd name="T6" fmla="*/ 11 w 131"/>
                  <a:gd name="T7" fmla="*/ 86 h 201"/>
                  <a:gd name="T8" fmla="*/ 11 w 131"/>
                  <a:gd name="T9" fmla="*/ 75 h 201"/>
                  <a:gd name="T10" fmla="*/ 5 w 131"/>
                  <a:gd name="T11" fmla="*/ 69 h 201"/>
                  <a:gd name="T12" fmla="*/ 0 w 131"/>
                  <a:gd name="T13" fmla="*/ 57 h 201"/>
                  <a:gd name="T14" fmla="*/ 0 w 131"/>
                  <a:gd name="T15" fmla="*/ 52 h 201"/>
                  <a:gd name="T16" fmla="*/ 0 w 131"/>
                  <a:gd name="T17" fmla="*/ 40 h 201"/>
                  <a:gd name="T18" fmla="*/ 0 w 131"/>
                  <a:gd name="T19" fmla="*/ 34 h 201"/>
                  <a:gd name="T20" fmla="*/ 0 w 131"/>
                  <a:gd name="T21" fmla="*/ 29 h 201"/>
                  <a:gd name="T22" fmla="*/ 0 w 131"/>
                  <a:gd name="T23" fmla="*/ 23 h 201"/>
                  <a:gd name="T24" fmla="*/ 0 w 131"/>
                  <a:gd name="T25" fmla="*/ 17 h 201"/>
                  <a:gd name="T26" fmla="*/ 0 w 131"/>
                  <a:gd name="T27" fmla="*/ 11 h 201"/>
                  <a:gd name="T28" fmla="*/ 5 w 131"/>
                  <a:gd name="T29" fmla="*/ 6 h 201"/>
                  <a:gd name="T30" fmla="*/ 11 w 131"/>
                  <a:gd name="T31" fmla="*/ 0 h 201"/>
                  <a:gd name="T32" fmla="*/ 17 w 131"/>
                  <a:gd name="T33" fmla="*/ 0 h 201"/>
                  <a:gd name="T34" fmla="*/ 23 w 131"/>
                  <a:gd name="T35" fmla="*/ 0 h 201"/>
                  <a:gd name="T36" fmla="*/ 28 w 131"/>
                  <a:gd name="T37" fmla="*/ 0 h 201"/>
                  <a:gd name="T38" fmla="*/ 34 w 131"/>
                  <a:gd name="T39" fmla="*/ 0 h 201"/>
                  <a:gd name="T40" fmla="*/ 40 w 131"/>
                  <a:gd name="T41" fmla="*/ 6 h 201"/>
                  <a:gd name="T42" fmla="*/ 46 w 131"/>
                  <a:gd name="T43" fmla="*/ 11 h 201"/>
                  <a:gd name="T44" fmla="*/ 51 w 131"/>
                  <a:gd name="T45" fmla="*/ 17 h 201"/>
                  <a:gd name="T46" fmla="*/ 57 w 131"/>
                  <a:gd name="T47" fmla="*/ 23 h 201"/>
                  <a:gd name="T48" fmla="*/ 57 w 131"/>
                  <a:gd name="T49" fmla="*/ 29 h 201"/>
                  <a:gd name="T50" fmla="*/ 131 w 131"/>
                  <a:gd name="T51" fmla="*/ 132 h 201"/>
                  <a:gd name="T52" fmla="*/ 131 w 131"/>
                  <a:gd name="T53" fmla="*/ 138 h 201"/>
                  <a:gd name="T54" fmla="*/ 57 w 131"/>
                  <a:gd name="T55" fmla="*/ 34 h 201"/>
                  <a:gd name="T56" fmla="*/ 51 w 131"/>
                  <a:gd name="T57" fmla="*/ 29 h 201"/>
                  <a:gd name="T58" fmla="*/ 46 w 131"/>
                  <a:gd name="T59" fmla="*/ 23 h 201"/>
                  <a:gd name="T60" fmla="*/ 40 w 131"/>
                  <a:gd name="T61" fmla="*/ 23 h 201"/>
                  <a:gd name="T62" fmla="*/ 40 w 131"/>
                  <a:gd name="T63" fmla="*/ 17 h 201"/>
                  <a:gd name="T64" fmla="*/ 34 w 131"/>
                  <a:gd name="T65" fmla="*/ 17 h 201"/>
                  <a:gd name="T66" fmla="*/ 28 w 131"/>
                  <a:gd name="T67" fmla="*/ 11 h 201"/>
                  <a:gd name="T68" fmla="*/ 23 w 131"/>
                  <a:gd name="T69" fmla="*/ 11 h 201"/>
                  <a:gd name="T70" fmla="*/ 17 w 131"/>
                  <a:gd name="T71" fmla="*/ 11 h 201"/>
                  <a:gd name="T72" fmla="*/ 11 w 131"/>
                  <a:gd name="T73" fmla="*/ 17 h 201"/>
                  <a:gd name="T74" fmla="*/ 11 w 131"/>
                  <a:gd name="T75" fmla="*/ 23 h 201"/>
                  <a:gd name="T76" fmla="*/ 5 w 131"/>
                  <a:gd name="T77" fmla="*/ 23 h 201"/>
                  <a:gd name="T78" fmla="*/ 5 w 131"/>
                  <a:gd name="T79" fmla="*/ 29 h 201"/>
                  <a:gd name="T80" fmla="*/ 5 w 131"/>
                  <a:gd name="T81" fmla="*/ 34 h 201"/>
                  <a:gd name="T82" fmla="*/ 5 w 131"/>
                  <a:gd name="T83" fmla="*/ 40 h 201"/>
                  <a:gd name="T84" fmla="*/ 5 w 131"/>
                  <a:gd name="T85" fmla="*/ 46 h 201"/>
                  <a:gd name="T86" fmla="*/ 11 w 131"/>
                  <a:gd name="T87" fmla="*/ 52 h 201"/>
                  <a:gd name="T88" fmla="*/ 11 w 131"/>
                  <a:gd name="T89" fmla="*/ 57 h 201"/>
                  <a:gd name="T90" fmla="*/ 11 w 131"/>
                  <a:gd name="T91" fmla="*/ 69 h 201"/>
                  <a:gd name="T92" fmla="*/ 17 w 131"/>
                  <a:gd name="T93" fmla="*/ 75 h 201"/>
                  <a:gd name="T94" fmla="*/ 17 w 131"/>
                  <a:gd name="T95" fmla="*/ 80 h 201"/>
                  <a:gd name="T96" fmla="*/ 23 w 131"/>
                  <a:gd name="T97" fmla="*/ 86 h 201"/>
                  <a:gd name="T98" fmla="*/ 28 w 131"/>
                  <a:gd name="T99" fmla="*/ 92 h 201"/>
                  <a:gd name="T100" fmla="*/ 97 w 131"/>
                  <a:gd name="T101" fmla="*/ 195 h 201"/>
                  <a:gd name="T102" fmla="*/ 97 w 131"/>
                  <a:gd name="T103" fmla="*/ 201 h 201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31"/>
                  <a:gd name="T157" fmla="*/ 0 h 201"/>
                  <a:gd name="T158" fmla="*/ 131 w 131"/>
                  <a:gd name="T159" fmla="*/ 201 h 201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31" h="201">
                    <a:moveTo>
                      <a:pt x="97" y="201"/>
                    </a:moveTo>
                    <a:lnTo>
                      <a:pt x="23" y="97"/>
                    </a:lnTo>
                    <a:lnTo>
                      <a:pt x="17" y="92"/>
                    </a:lnTo>
                    <a:lnTo>
                      <a:pt x="11" y="86"/>
                    </a:lnTo>
                    <a:lnTo>
                      <a:pt x="11" y="75"/>
                    </a:lnTo>
                    <a:lnTo>
                      <a:pt x="5" y="69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0" y="40"/>
                    </a:lnTo>
                    <a:lnTo>
                      <a:pt x="0" y="34"/>
                    </a:lnTo>
                    <a:lnTo>
                      <a:pt x="0" y="29"/>
                    </a:lnTo>
                    <a:lnTo>
                      <a:pt x="0" y="23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5" y="6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3" y="0"/>
                    </a:lnTo>
                    <a:lnTo>
                      <a:pt x="28" y="0"/>
                    </a:lnTo>
                    <a:lnTo>
                      <a:pt x="34" y="0"/>
                    </a:lnTo>
                    <a:lnTo>
                      <a:pt x="40" y="6"/>
                    </a:lnTo>
                    <a:lnTo>
                      <a:pt x="46" y="11"/>
                    </a:lnTo>
                    <a:lnTo>
                      <a:pt x="51" y="17"/>
                    </a:lnTo>
                    <a:lnTo>
                      <a:pt x="57" y="23"/>
                    </a:lnTo>
                    <a:lnTo>
                      <a:pt x="57" y="29"/>
                    </a:lnTo>
                    <a:lnTo>
                      <a:pt x="131" y="132"/>
                    </a:lnTo>
                    <a:lnTo>
                      <a:pt x="131" y="138"/>
                    </a:lnTo>
                    <a:lnTo>
                      <a:pt x="57" y="34"/>
                    </a:lnTo>
                    <a:lnTo>
                      <a:pt x="51" y="29"/>
                    </a:lnTo>
                    <a:lnTo>
                      <a:pt x="46" y="23"/>
                    </a:lnTo>
                    <a:lnTo>
                      <a:pt x="40" y="23"/>
                    </a:lnTo>
                    <a:lnTo>
                      <a:pt x="40" y="17"/>
                    </a:lnTo>
                    <a:lnTo>
                      <a:pt x="34" y="17"/>
                    </a:lnTo>
                    <a:lnTo>
                      <a:pt x="28" y="11"/>
                    </a:lnTo>
                    <a:lnTo>
                      <a:pt x="23" y="11"/>
                    </a:lnTo>
                    <a:lnTo>
                      <a:pt x="17" y="11"/>
                    </a:lnTo>
                    <a:lnTo>
                      <a:pt x="11" y="17"/>
                    </a:lnTo>
                    <a:lnTo>
                      <a:pt x="11" y="23"/>
                    </a:lnTo>
                    <a:lnTo>
                      <a:pt x="5" y="23"/>
                    </a:lnTo>
                    <a:lnTo>
                      <a:pt x="5" y="29"/>
                    </a:lnTo>
                    <a:lnTo>
                      <a:pt x="5" y="34"/>
                    </a:lnTo>
                    <a:lnTo>
                      <a:pt x="5" y="40"/>
                    </a:lnTo>
                    <a:lnTo>
                      <a:pt x="5" y="46"/>
                    </a:lnTo>
                    <a:lnTo>
                      <a:pt x="11" y="52"/>
                    </a:lnTo>
                    <a:lnTo>
                      <a:pt x="11" y="57"/>
                    </a:lnTo>
                    <a:lnTo>
                      <a:pt x="11" y="69"/>
                    </a:lnTo>
                    <a:lnTo>
                      <a:pt x="17" y="75"/>
                    </a:lnTo>
                    <a:lnTo>
                      <a:pt x="17" y="80"/>
                    </a:lnTo>
                    <a:lnTo>
                      <a:pt x="23" y="86"/>
                    </a:lnTo>
                    <a:lnTo>
                      <a:pt x="28" y="92"/>
                    </a:lnTo>
                    <a:lnTo>
                      <a:pt x="97" y="195"/>
                    </a:lnTo>
                    <a:lnTo>
                      <a:pt x="97" y="201"/>
                    </a:lnTo>
                  </a:path>
                </a:pathLst>
              </a:custGeom>
              <a:noFill/>
              <a:ln w="17463">
                <a:solidFill>
                  <a:srgbClr val="FF4FB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211" name="Freeform 24"/>
              <p:cNvSpPr>
                <a:spLocks/>
              </p:cNvSpPr>
              <p:nvPr/>
            </p:nvSpPr>
            <p:spPr bwMode="auto">
              <a:xfrm>
                <a:off x="3497" y="2382"/>
                <a:ext cx="138" cy="200"/>
              </a:xfrm>
              <a:custGeom>
                <a:avLst/>
                <a:gdLst>
                  <a:gd name="T0" fmla="*/ 103 w 138"/>
                  <a:gd name="T1" fmla="*/ 200 h 200"/>
                  <a:gd name="T2" fmla="*/ 29 w 138"/>
                  <a:gd name="T3" fmla="*/ 103 h 200"/>
                  <a:gd name="T4" fmla="*/ 23 w 138"/>
                  <a:gd name="T5" fmla="*/ 92 h 200"/>
                  <a:gd name="T6" fmla="*/ 17 w 138"/>
                  <a:gd name="T7" fmla="*/ 86 h 200"/>
                  <a:gd name="T8" fmla="*/ 12 w 138"/>
                  <a:gd name="T9" fmla="*/ 74 h 200"/>
                  <a:gd name="T10" fmla="*/ 12 w 138"/>
                  <a:gd name="T11" fmla="*/ 69 h 200"/>
                  <a:gd name="T12" fmla="*/ 6 w 138"/>
                  <a:gd name="T13" fmla="*/ 57 h 200"/>
                  <a:gd name="T14" fmla="*/ 6 w 138"/>
                  <a:gd name="T15" fmla="*/ 51 h 200"/>
                  <a:gd name="T16" fmla="*/ 6 w 138"/>
                  <a:gd name="T17" fmla="*/ 46 h 200"/>
                  <a:gd name="T18" fmla="*/ 0 w 138"/>
                  <a:gd name="T19" fmla="*/ 34 h 200"/>
                  <a:gd name="T20" fmla="*/ 0 w 138"/>
                  <a:gd name="T21" fmla="*/ 29 h 200"/>
                  <a:gd name="T22" fmla="*/ 6 w 138"/>
                  <a:gd name="T23" fmla="*/ 23 h 200"/>
                  <a:gd name="T24" fmla="*/ 6 w 138"/>
                  <a:gd name="T25" fmla="*/ 17 h 200"/>
                  <a:gd name="T26" fmla="*/ 6 w 138"/>
                  <a:gd name="T27" fmla="*/ 11 h 200"/>
                  <a:gd name="T28" fmla="*/ 12 w 138"/>
                  <a:gd name="T29" fmla="*/ 6 h 200"/>
                  <a:gd name="T30" fmla="*/ 17 w 138"/>
                  <a:gd name="T31" fmla="*/ 0 h 200"/>
                  <a:gd name="T32" fmla="*/ 23 w 138"/>
                  <a:gd name="T33" fmla="*/ 0 h 200"/>
                  <a:gd name="T34" fmla="*/ 29 w 138"/>
                  <a:gd name="T35" fmla="*/ 0 h 200"/>
                  <a:gd name="T36" fmla="*/ 34 w 138"/>
                  <a:gd name="T37" fmla="*/ 6 h 200"/>
                  <a:gd name="T38" fmla="*/ 40 w 138"/>
                  <a:gd name="T39" fmla="*/ 6 h 200"/>
                  <a:gd name="T40" fmla="*/ 46 w 138"/>
                  <a:gd name="T41" fmla="*/ 11 h 200"/>
                  <a:gd name="T42" fmla="*/ 52 w 138"/>
                  <a:gd name="T43" fmla="*/ 17 h 200"/>
                  <a:gd name="T44" fmla="*/ 57 w 138"/>
                  <a:gd name="T45" fmla="*/ 23 h 200"/>
                  <a:gd name="T46" fmla="*/ 63 w 138"/>
                  <a:gd name="T47" fmla="*/ 29 h 200"/>
                  <a:gd name="T48" fmla="*/ 138 w 138"/>
                  <a:gd name="T49" fmla="*/ 132 h 200"/>
                  <a:gd name="T50" fmla="*/ 132 w 138"/>
                  <a:gd name="T51" fmla="*/ 137 h 200"/>
                  <a:gd name="T52" fmla="*/ 63 w 138"/>
                  <a:gd name="T53" fmla="*/ 34 h 200"/>
                  <a:gd name="T54" fmla="*/ 57 w 138"/>
                  <a:gd name="T55" fmla="*/ 29 h 200"/>
                  <a:gd name="T56" fmla="*/ 52 w 138"/>
                  <a:gd name="T57" fmla="*/ 29 h 200"/>
                  <a:gd name="T58" fmla="*/ 46 w 138"/>
                  <a:gd name="T59" fmla="*/ 23 h 200"/>
                  <a:gd name="T60" fmla="*/ 40 w 138"/>
                  <a:gd name="T61" fmla="*/ 17 h 200"/>
                  <a:gd name="T62" fmla="*/ 34 w 138"/>
                  <a:gd name="T63" fmla="*/ 11 h 200"/>
                  <a:gd name="T64" fmla="*/ 29 w 138"/>
                  <a:gd name="T65" fmla="*/ 11 h 200"/>
                  <a:gd name="T66" fmla="*/ 23 w 138"/>
                  <a:gd name="T67" fmla="*/ 11 h 200"/>
                  <a:gd name="T68" fmla="*/ 17 w 138"/>
                  <a:gd name="T69" fmla="*/ 17 h 200"/>
                  <a:gd name="T70" fmla="*/ 17 w 138"/>
                  <a:gd name="T71" fmla="*/ 23 h 200"/>
                  <a:gd name="T72" fmla="*/ 12 w 138"/>
                  <a:gd name="T73" fmla="*/ 29 h 200"/>
                  <a:gd name="T74" fmla="*/ 12 w 138"/>
                  <a:gd name="T75" fmla="*/ 34 h 200"/>
                  <a:gd name="T76" fmla="*/ 12 w 138"/>
                  <a:gd name="T77" fmla="*/ 40 h 200"/>
                  <a:gd name="T78" fmla="*/ 12 w 138"/>
                  <a:gd name="T79" fmla="*/ 46 h 200"/>
                  <a:gd name="T80" fmla="*/ 12 w 138"/>
                  <a:gd name="T81" fmla="*/ 57 h 200"/>
                  <a:gd name="T82" fmla="*/ 17 w 138"/>
                  <a:gd name="T83" fmla="*/ 63 h 200"/>
                  <a:gd name="T84" fmla="*/ 17 w 138"/>
                  <a:gd name="T85" fmla="*/ 69 h 200"/>
                  <a:gd name="T86" fmla="*/ 23 w 138"/>
                  <a:gd name="T87" fmla="*/ 74 h 200"/>
                  <a:gd name="T88" fmla="*/ 23 w 138"/>
                  <a:gd name="T89" fmla="*/ 80 h 200"/>
                  <a:gd name="T90" fmla="*/ 29 w 138"/>
                  <a:gd name="T91" fmla="*/ 86 h 200"/>
                  <a:gd name="T92" fmla="*/ 29 w 138"/>
                  <a:gd name="T93" fmla="*/ 92 h 200"/>
                  <a:gd name="T94" fmla="*/ 103 w 138"/>
                  <a:gd name="T95" fmla="*/ 195 h 200"/>
                  <a:gd name="T96" fmla="*/ 103 w 138"/>
                  <a:gd name="T97" fmla="*/ 200 h 20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38"/>
                  <a:gd name="T148" fmla="*/ 0 h 200"/>
                  <a:gd name="T149" fmla="*/ 138 w 138"/>
                  <a:gd name="T150" fmla="*/ 200 h 20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38" h="200">
                    <a:moveTo>
                      <a:pt x="103" y="200"/>
                    </a:moveTo>
                    <a:lnTo>
                      <a:pt x="29" y="103"/>
                    </a:lnTo>
                    <a:lnTo>
                      <a:pt x="23" y="92"/>
                    </a:lnTo>
                    <a:lnTo>
                      <a:pt x="17" y="86"/>
                    </a:lnTo>
                    <a:lnTo>
                      <a:pt x="12" y="74"/>
                    </a:lnTo>
                    <a:lnTo>
                      <a:pt x="12" y="69"/>
                    </a:lnTo>
                    <a:lnTo>
                      <a:pt x="6" y="57"/>
                    </a:lnTo>
                    <a:lnTo>
                      <a:pt x="6" y="51"/>
                    </a:lnTo>
                    <a:lnTo>
                      <a:pt x="6" y="46"/>
                    </a:lnTo>
                    <a:lnTo>
                      <a:pt x="0" y="34"/>
                    </a:lnTo>
                    <a:lnTo>
                      <a:pt x="0" y="29"/>
                    </a:lnTo>
                    <a:lnTo>
                      <a:pt x="6" y="23"/>
                    </a:lnTo>
                    <a:lnTo>
                      <a:pt x="6" y="17"/>
                    </a:lnTo>
                    <a:lnTo>
                      <a:pt x="6" y="11"/>
                    </a:lnTo>
                    <a:lnTo>
                      <a:pt x="12" y="6"/>
                    </a:lnTo>
                    <a:lnTo>
                      <a:pt x="17" y="0"/>
                    </a:lnTo>
                    <a:lnTo>
                      <a:pt x="23" y="0"/>
                    </a:lnTo>
                    <a:lnTo>
                      <a:pt x="29" y="0"/>
                    </a:lnTo>
                    <a:lnTo>
                      <a:pt x="34" y="6"/>
                    </a:lnTo>
                    <a:lnTo>
                      <a:pt x="40" y="6"/>
                    </a:lnTo>
                    <a:lnTo>
                      <a:pt x="46" y="11"/>
                    </a:lnTo>
                    <a:lnTo>
                      <a:pt x="52" y="17"/>
                    </a:lnTo>
                    <a:lnTo>
                      <a:pt x="57" y="23"/>
                    </a:lnTo>
                    <a:lnTo>
                      <a:pt x="63" y="29"/>
                    </a:lnTo>
                    <a:lnTo>
                      <a:pt x="138" y="132"/>
                    </a:lnTo>
                    <a:lnTo>
                      <a:pt x="132" y="137"/>
                    </a:lnTo>
                    <a:lnTo>
                      <a:pt x="63" y="34"/>
                    </a:lnTo>
                    <a:lnTo>
                      <a:pt x="57" y="29"/>
                    </a:lnTo>
                    <a:lnTo>
                      <a:pt x="52" y="29"/>
                    </a:lnTo>
                    <a:lnTo>
                      <a:pt x="46" y="23"/>
                    </a:lnTo>
                    <a:lnTo>
                      <a:pt x="40" y="17"/>
                    </a:lnTo>
                    <a:lnTo>
                      <a:pt x="34" y="11"/>
                    </a:lnTo>
                    <a:lnTo>
                      <a:pt x="29" y="11"/>
                    </a:lnTo>
                    <a:lnTo>
                      <a:pt x="23" y="11"/>
                    </a:lnTo>
                    <a:lnTo>
                      <a:pt x="17" y="17"/>
                    </a:lnTo>
                    <a:lnTo>
                      <a:pt x="17" y="23"/>
                    </a:lnTo>
                    <a:lnTo>
                      <a:pt x="12" y="29"/>
                    </a:lnTo>
                    <a:lnTo>
                      <a:pt x="12" y="34"/>
                    </a:lnTo>
                    <a:lnTo>
                      <a:pt x="12" y="40"/>
                    </a:lnTo>
                    <a:lnTo>
                      <a:pt x="12" y="46"/>
                    </a:lnTo>
                    <a:lnTo>
                      <a:pt x="12" y="57"/>
                    </a:lnTo>
                    <a:lnTo>
                      <a:pt x="17" y="63"/>
                    </a:lnTo>
                    <a:lnTo>
                      <a:pt x="17" y="69"/>
                    </a:lnTo>
                    <a:lnTo>
                      <a:pt x="23" y="74"/>
                    </a:lnTo>
                    <a:lnTo>
                      <a:pt x="23" y="80"/>
                    </a:lnTo>
                    <a:lnTo>
                      <a:pt x="29" y="86"/>
                    </a:lnTo>
                    <a:lnTo>
                      <a:pt x="29" y="92"/>
                    </a:lnTo>
                    <a:lnTo>
                      <a:pt x="103" y="195"/>
                    </a:lnTo>
                    <a:lnTo>
                      <a:pt x="103" y="200"/>
                    </a:lnTo>
                    <a:close/>
                  </a:path>
                </a:pathLst>
              </a:custGeom>
              <a:solidFill>
                <a:srgbClr val="00FF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212" name="Freeform 25"/>
              <p:cNvSpPr>
                <a:spLocks/>
              </p:cNvSpPr>
              <p:nvPr/>
            </p:nvSpPr>
            <p:spPr bwMode="auto">
              <a:xfrm>
                <a:off x="3497" y="2382"/>
                <a:ext cx="138" cy="200"/>
              </a:xfrm>
              <a:custGeom>
                <a:avLst/>
                <a:gdLst>
                  <a:gd name="T0" fmla="*/ 103 w 138"/>
                  <a:gd name="T1" fmla="*/ 200 h 200"/>
                  <a:gd name="T2" fmla="*/ 29 w 138"/>
                  <a:gd name="T3" fmla="*/ 103 h 200"/>
                  <a:gd name="T4" fmla="*/ 23 w 138"/>
                  <a:gd name="T5" fmla="*/ 92 h 200"/>
                  <a:gd name="T6" fmla="*/ 17 w 138"/>
                  <a:gd name="T7" fmla="*/ 86 h 200"/>
                  <a:gd name="T8" fmla="*/ 12 w 138"/>
                  <a:gd name="T9" fmla="*/ 74 h 200"/>
                  <a:gd name="T10" fmla="*/ 12 w 138"/>
                  <a:gd name="T11" fmla="*/ 69 h 200"/>
                  <a:gd name="T12" fmla="*/ 6 w 138"/>
                  <a:gd name="T13" fmla="*/ 57 h 200"/>
                  <a:gd name="T14" fmla="*/ 6 w 138"/>
                  <a:gd name="T15" fmla="*/ 51 h 200"/>
                  <a:gd name="T16" fmla="*/ 6 w 138"/>
                  <a:gd name="T17" fmla="*/ 46 h 200"/>
                  <a:gd name="T18" fmla="*/ 0 w 138"/>
                  <a:gd name="T19" fmla="*/ 34 h 200"/>
                  <a:gd name="T20" fmla="*/ 0 w 138"/>
                  <a:gd name="T21" fmla="*/ 29 h 200"/>
                  <a:gd name="T22" fmla="*/ 6 w 138"/>
                  <a:gd name="T23" fmla="*/ 23 h 200"/>
                  <a:gd name="T24" fmla="*/ 6 w 138"/>
                  <a:gd name="T25" fmla="*/ 17 h 200"/>
                  <a:gd name="T26" fmla="*/ 6 w 138"/>
                  <a:gd name="T27" fmla="*/ 11 h 200"/>
                  <a:gd name="T28" fmla="*/ 12 w 138"/>
                  <a:gd name="T29" fmla="*/ 6 h 200"/>
                  <a:gd name="T30" fmla="*/ 17 w 138"/>
                  <a:gd name="T31" fmla="*/ 0 h 200"/>
                  <a:gd name="T32" fmla="*/ 23 w 138"/>
                  <a:gd name="T33" fmla="*/ 0 h 200"/>
                  <a:gd name="T34" fmla="*/ 29 w 138"/>
                  <a:gd name="T35" fmla="*/ 0 h 200"/>
                  <a:gd name="T36" fmla="*/ 34 w 138"/>
                  <a:gd name="T37" fmla="*/ 6 h 200"/>
                  <a:gd name="T38" fmla="*/ 40 w 138"/>
                  <a:gd name="T39" fmla="*/ 6 h 200"/>
                  <a:gd name="T40" fmla="*/ 46 w 138"/>
                  <a:gd name="T41" fmla="*/ 11 h 200"/>
                  <a:gd name="T42" fmla="*/ 52 w 138"/>
                  <a:gd name="T43" fmla="*/ 17 h 200"/>
                  <a:gd name="T44" fmla="*/ 57 w 138"/>
                  <a:gd name="T45" fmla="*/ 23 h 200"/>
                  <a:gd name="T46" fmla="*/ 63 w 138"/>
                  <a:gd name="T47" fmla="*/ 29 h 200"/>
                  <a:gd name="T48" fmla="*/ 138 w 138"/>
                  <a:gd name="T49" fmla="*/ 132 h 200"/>
                  <a:gd name="T50" fmla="*/ 132 w 138"/>
                  <a:gd name="T51" fmla="*/ 137 h 200"/>
                  <a:gd name="T52" fmla="*/ 63 w 138"/>
                  <a:gd name="T53" fmla="*/ 34 h 200"/>
                  <a:gd name="T54" fmla="*/ 57 w 138"/>
                  <a:gd name="T55" fmla="*/ 29 h 200"/>
                  <a:gd name="T56" fmla="*/ 52 w 138"/>
                  <a:gd name="T57" fmla="*/ 29 h 200"/>
                  <a:gd name="T58" fmla="*/ 46 w 138"/>
                  <a:gd name="T59" fmla="*/ 23 h 200"/>
                  <a:gd name="T60" fmla="*/ 40 w 138"/>
                  <a:gd name="T61" fmla="*/ 17 h 200"/>
                  <a:gd name="T62" fmla="*/ 34 w 138"/>
                  <a:gd name="T63" fmla="*/ 11 h 200"/>
                  <a:gd name="T64" fmla="*/ 29 w 138"/>
                  <a:gd name="T65" fmla="*/ 11 h 200"/>
                  <a:gd name="T66" fmla="*/ 23 w 138"/>
                  <a:gd name="T67" fmla="*/ 11 h 200"/>
                  <a:gd name="T68" fmla="*/ 17 w 138"/>
                  <a:gd name="T69" fmla="*/ 17 h 200"/>
                  <a:gd name="T70" fmla="*/ 17 w 138"/>
                  <a:gd name="T71" fmla="*/ 23 h 200"/>
                  <a:gd name="T72" fmla="*/ 12 w 138"/>
                  <a:gd name="T73" fmla="*/ 29 h 200"/>
                  <a:gd name="T74" fmla="*/ 12 w 138"/>
                  <a:gd name="T75" fmla="*/ 34 h 200"/>
                  <a:gd name="T76" fmla="*/ 12 w 138"/>
                  <a:gd name="T77" fmla="*/ 40 h 200"/>
                  <a:gd name="T78" fmla="*/ 12 w 138"/>
                  <a:gd name="T79" fmla="*/ 46 h 200"/>
                  <a:gd name="T80" fmla="*/ 12 w 138"/>
                  <a:gd name="T81" fmla="*/ 57 h 200"/>
                  <a:gd name="T82" fmla="*/ 17 w 138"/>
                  <a:gd name="T83" fmla="*/ 63 h 200"/>
                  <a:gd name="T84" fmla="*/ 17 w 138"/>
                  <a:gd name="T85" fmla="*/ 69 h 200"/>
                  <a:gd name="T86" fmla="*/ 23 w 138"/>
                  <a:gd name="T87" fmla="*/ 74 h 200"/>
                  <a:gd name="T88" fmla="*/ 23 w 138"/>
                  <a:gd name="T89" fmla="*/ 80 h 200"/>
                  <a:gd name="T90" fmla="*/ 29 w 138"/>
                  <a:gd name="T91" fmla="*/ 86 h 200"/>
                  <a:gd name="T92" fmla="*/ 29 w 138"/>
                  <a:gd name="T93" fmla="*/ 92 h 200"/>
                  <a:gd name="T94" fmla="*/ 103 w 138"/>
                  <a:gd name="T95" fmla="*/ 195 h 200"/>
                  <a:gd name="T96" fmla="*/ 103 w 138"/>
                  <a:gd name="T97" fmla="*/ 200 h 20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38"/>
                  <a:gd name="T148" fmla="*/ 0 h 200"/>
                  <a:gd name="T149" fmla="*/ 138 w 138"/>
                  <a:gd name="T150" fmla="*/ 200 h 20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38" h="200">
                    <a:moveTo>
                      <a:pt x="103" y="200"/>
                    </a:moveTo>
                    <a:lnTo>
                      <a:pt x="29" y="103"/>
                    </a:lnTo>
                    <a:lnTo>
                      <a:pt x="23" y="92"/>
                    </a:lnTo>
                    <a:lnTo>
                      <a:pt x="17" y="86"/>
                    </a:lnTo>
                    <a:lnTo>
                      <a:pt x="12" y="74"/>
                    </a:lnTo>
                    <a:lnTo>
                      <a:pt x="12" y="69"/>
                    </a:lnTo>
                    <a:lnTo>
                      <a:pt x="6" y="57"/>
                    </a:lnTo>
                    <a:lnTo>
                      <a:pt x="6" y="51"/>
                    </a:lnTo>
                    <a:lnTo>
                      <a:pt x="6" y="46"/>
                    </a:lnTo>
                    <a:lnTo>
                      <a:pt x="0" y="34"/>
                    </a:lnTo>
                    <a:lnTo>
                      <a:pt x="0" y="29"/>
                    </a:lnTo>
                    <a:lnTo>
                      <a:pt x="6" y="23"/>
                    </a:lnTo>
                    <a:lnTo>
                      <a:pt x="6" y="17"/>
                    </a:lnTo>
                    <a:lnTo>
                      <a:pt x="6" y="11"/>
                    </a:lnTo>
                    <a:lnTo>
                      <a:pt x="12" y="6"/>
                    </a:lnTo>
                    <a:lnTo>
                      <a:pt x="17" y="0"/>
                    </a:lnTo>
                    <a:lnTo>
                      <a:pt x="23" y="0"/>
                    </a:lnTo>
                    <a:lnTo>
                      <a:pt x="29" y="0"/>
                    </a:lnTo>
                    <a:lnTo>
                      <a:pt x="34" y="6"/>
                    </a:lnTo>
                    <a:lnTo>
                      <a:pt x="40" y="6"/>
                    </a:lnTo>
                    <a:lnTo>
                      <a:pt x="46" y="11"/>
                    </a:lnTo>
                    <a:lnTo>
                      <a:pt x="52" y="17"/>
                    </a:lnTo>
                    <a:lnTo>
                      <a:pt x="57" y="23"/>
                    </a:lnTo>
                    <a:lnTo>
                      <a:pt x="63" y="29"/>
                    </a:lnTo>
                    <a:lnTo>
                      <a:pt x="138" y="132"/>
                    </a:lnTo>
                    <a:lnTo>
                      <a:pt x="132" y="137"/>
                    </a:lnTo>
                    <a:lnTo>
                      <a:pt x="63" y="34"/>
                    </a:lnTo>
                    <a:lnTo>
                      <a:pt x="57" y="29"/>
                    </a:lnTo>
                    <a:lnTo>
                      <a:pt x="52" y="29"/>
                    </a:lnTo>
                    <a:lnTo>
                      <a:pt x="46" y="23"/>
                    </a:lnTo>
                    <a:lnTo>
                      <a:pt x="40" y="17"/>
                    </a:lnTo>
                    <a:lnTo>
                      <a:pt x="34" y="11"/>
                    </a:lnTo>
                    <a:lnTo>
                      <a:pt x="29" y="11"/>
                    </a:lnTo>
                    <a:lnTo>
                      <a:pt x="23" y="11"/>
                    </a:lnTo>
                    <a:lnTo>
                      <a:pt x="17" y="17"/>
                    </a:lnTo>
                    <a:lnTo>
                      <a:pt x="17" y="23"/>
                    </a:lnTo>
                    <a:lnTo>
                      <a:pt x="12" y="29"/>
                    </a:lnTo>
                    <a:lnTo>
                      <a:pt x="12" y="34"/>
                    </a:lnTo>
                    <a:lnTo>
                      <a:pt x="12" y="40"/>
                    </a:lnTo>
                    <a:lnTo>
                      <a:pt x="12" y="46"/>
                    </a:lnTo>
                    <a:lnTo>
                      <a:pt x="12" y="57"/>
                    </a:lnTo>
                    <a:lnTo>
                      <a:pt x="17" y="63"/>
                    </a:lnTo>
                    <a:lnTo>
                      <a:pt x="17" y="69"/>
                    </a:lnTo>
                    <a:lnTo>
                      <a:pt x="23" y="74"/>
                    </a:lnTo>
                    <a:lnTo>
                      <a:pt x="23" y="80"/>
                    </a:lnTo>
                    <a:lnTo>
                      <a:pt x="29" y="86"/>
                    </a:lnTo>
                    <a:lnTo>
                      <a:pt x="29" y="92"/>
                    </a:lnTo>
                    <a:lnTo>
                      <a:pt x="103" y="195"/>
                    </a:lnTo>
                    <a:lnTo>
                      <a:pt x="103" y="200"/>
                    </a:lnTo>
                  </a:path>
                </a:pathLst>
              </a:custGeom>
              <a:noFill/>
              <a:ln w="17463">
                <a:solidFill>
                  <a:schemeClr val="accent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213" name="Line 26"/>
              <p:cNvSpPr>
                <a:spLocks noChangeShapeType="1"/>
              </p:cNvSpPr>
              <p:nvPr/>
            </p:nvSpPr>
            <p:spPr bwMode="auto">
              <a:xfrm flipH="1">
                <a:off x="3606" y="2519"/>
                <a:ext cx="29" cy="58"/>
              </a:xfrm>
              <a:prstGeom prst="line">
                <a:avLst/>
              </a:prstGeom>
              <a:noFill/>
              <a:ln w="17463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214" name="Line 27"/>
              <p:cNvSpPr>
                <a:spLocks noChangeShapeType="1"/>
              </p:cNvSpPr>
              <p:nvPr/>
            </p:nvSpPr>
            <p:spPr bwMode="auto">
              <a:xfrm flipH="1">
                <a:off x="3652" y="2428"/>
                <a:ext cx="28" cy="57"/>
              </a:xfrm>
              <a:prstGeom prst="line">
                <a:avLst/>
              </a:prstGeom>
              <a:noFill/>
              <a:ln w="17463">
                <a:solidFill>
                  <a:srgbClr val="FF33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215" name="Line 28"/>
              <p:cNvSpPr>
                <a:spLocks noChangeShapeType="1"/>
              </p:cNvSpPr>
              <p:nvPr/>
            </p:nvSpPr>
            <p:spPr bwMode="auto">
              <a:xfrm flipV="1">
                <a:off x="3423" y="2187"/>
                <a:ext cx="126" cy="246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216" name="Freeform 29"/>
              <p:cNvSpPr>
                <a:spLocks/>
              </p:cNvSpPr>
              <p:nvPr/>
            </p:nvSpPr>
            <p:spPr bwMode="auto">
              <a:xfrm>
                <a:off x="3446" y="2204"/>
                <a:ext cx="143" cy="275"/>
              </a:xfrm>
              <a:custGeom>
                <a:avLst/>
                <a:gdLst>
                  <a:gd name="T0" fmla="*/ 126 w 143"/>
                  <a:gd name="T1" fmla="*/ 0 h 275"/>
                  <a:gd name="T2" fmla="*/ 143 w 143"/>
                  <a:gd name="T3" fmla="*/ 0 h 275"/>
                  <a:gd name="T4" fmla="*/ 0 w 143"/>
                  <a:gd name="T5" fmla="*/ 275 h 275"/>
                  <a:gd name="T6" fmla="*/ 0 60000 65536"/>
                  <a:gd name="T7" fmla="*/ 0 60000 65536"/>
                  <a:gd name="T8" fmla="*/ 0 60000 65536"/>
                  <a:gd name="T9" fmla="*/ 0 w 143"/>
                  <a:gd name="T10" fmla="*/ 0 h 275"/>
                  <a:gd name="T11" fmla="*/ 143 w 143"/>
                  <a:gd name="T12" fmla="*/ 275 h 27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3" h="275">
                    <a:moveTo>
                      <a:pt x="126" y="0"/>
                    </a:moveTo>
                    <a:lnTo>
                      <a:pt x="143" y="0"/>
                    </a:lnTo>
                    <a:lnTo>
                      <a:pt x="0" y="275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217" name="Line 30"/>
              <p:cNvSpPr>
                <a:spLocks noChangeShapeType="1"/>
              </p:cNvSpPr>
              <p:nvPr/>
            </p:nvSpPr>
            <p:spPr bwMode="auto">
              <a:xfrm>
                <a:off x="3554" y="1924"/>
                <a:ext cx="1" cy="217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218" name="Freeform 31"/>
              <p:cNvSpPr>
                <a:spLocks/>
              </p:cNvSpPr>
              <p:nvPr/>
            </p:nvSpPr>
            <p:spPr bwMode="auto">
              <a:xfrm>
                <a:off x="2976" y="2640"/>
                <a:ext cx="578" cy="498"/>
              </a:xfrm>
              <a:custGeom>
                <a:avLst/>
                <a:gdLst>
                  <a:gd name="T0" fmla="*/ 578 w 578"/>
                  <a:gd name="T1" fmla="*/ 0 h 498"/>
                  <a:gd name="T2" fmla="*/ 578 w 578"/>
                  <a:gd name="T3" fmla="*/ 177 h 498"/>
                  <a:gd name="T4" fmla="*/ 0 w 578"/>
                  <a:gd name="T5" fmla="*/ 498 h 498"/>
                  <a:gd name="T6" fmla="*/ 0 60000 65536"/>
                  <a:gd name="T7" fmla="*/ 0 60000 65536"/>
                  <a:gd name="T8" fmla="*/ 0 60000 65536"/>
                  <a:gd name="T9" fmla="*/ 0 w 578"/>
                  <a:gd name="T10" fmla="*/ 0 h 498"/>
                  <a:gd name="T11" fmla="*/ 578 w 578"/>
                  <a:gd name="T12" fmla="*/ 498 h 49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8" h="498">
                    <a:moveTo>
                      <a:pt x="578" y="0"/>
                    </a:moveTo>
                    <a:lnTo>
                      <a:pt x="578" y="177"/>
                    </a:lnTo>
                    <a:lnTo>
                      <a:pt x="0" y="498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4" name="Group 32"/>
            <p:cNvGrpSpPr>
              <a:grpSpLocks/>
            </p:cNvGrpSpPr>
            <p:nvPr/>
          </p:nvGrpSpPr>
          <p:grpSpPr bwMode="auto">
            <a:xfrm>
              <a:off x="4536" y="1705"/>
              <a:ext cx="2848" cy="271"/>
              <a:chOff x="3772" y="2404"/>
              <a:chExt cx="2848" cy="270"/>
            </a:xfrm>
          </p:grpSpPr>
          <p:sp>
            <p:nvSpPr>
              <p:cNvPr id="5181" name="Freeform 33"/>
              <p:cNvSpPr>
                <a:spLocks/>
              </p:cNvSpPr>
              <p:nvPr/>
            </p:nvSpPr>
            <p:spPr bwMode="auto">
              <a:xfrm>
                <a:off x="4076" y="2428"/>
                <a:ext cx="200" cy="246"/>
              </a:xfrm>
              <a:custGeom>
                <a:avLst/>
                <a:gdLst>
                  <a:gd name="T0" fmla="*/ 86 w 200"/>
                  <a:gd name="T1" fmla="*/ 0 h 246"/>
                  <a:gd name="T2" fmla="*/ 114 w 200"/>
                  <a:gd name="T3" fmla="*/ 0 h 246"/>
                  <a:gd name="T4" fmla="*/ 131 w 200"/>
                  <a:gd name="T5" fmla="*/ 0 h 246"/>
                  <a:gd name="T6" fmla="*/ 149 w 200"/>
                  <a:gd name="T7" fmla="*/ 5 h 246"/>
                  <a:gd name="T8" fmla="*/ 160 w 200"/>
                  <a:gd name="T9" fmla="*/ 17 h 246"/>
                  <a:gd name="T10" fmla="*/ 177 w 200"/>
                  <a:gd name="T11" fmla="*/ 34 h 246"/>
                  <a:gd name="T12" fmla="*/ 189 w 200"/>
                  <a:gd name="T13" fmla="*/ 51 h 246"/>
                  <a:gd name="T14" fmla="*/ 194 w 200"/>
                  <a:gd name="T15" fmla="*/ 74 h 246"/>
                  <a:gd name="T16" fmla="*/ 200 w 200"/>
                  <a:gd name="T17" fmla="*/ 97 h 246"/>
                  <a:gd name="T18" fmla="*/ 200 w 200"/>
                  <a:gd name="T19" fmla="*/ 120 h 246"/>
                  <a:gd name="T20" fmla="*/ 200 w 200"/>
                  <a:gd name="T21" fmla="*/ 149 h 246"/>
                  <a:gd name="T22" fmla="*/ 194 w 200"/>
                  <a:gd name="T23" fmla="*/ 172 h 246"/>
                  <a:gd name="T24" fmla="*/ 189 w 200"/>
                  <a:gd name="T25" fmla="*/ 189 h 246"/>
                  <a:gd name="T26" fmla="*/ 177 w 200"/>
                  <a:gd name="T27" fmla="*/ 212 h 246"/>
                  <a:gd name="T28" fmla="*/ 160 w 200"/>
                  <a:gd name="T29" fmla="*/ 223 h 246"/>
                  <a:gd name="T30" fmla="*/ 143 w 200"/>
                  <a:gd name="T31" fmla="*/ 235 h 246"/>
                  <a:gd name="T32" fmla="*/ 131 w 200"/>
                  <a:gd name="T33" fmla="*/ 240 h 246"/>
                  <a:gd name="T34" fmla="*/ 114 w 200"/>
                  <a:gd name="T35" fmla="*/ 246 h 246"/>
                  <a:gd name="T36" fmla="*/ 86 w 200"/>
                  <a:gd name="T37" fmla="*/ 246 h 246"/>
                  <a:gd name="T38" fmla="*/ 68 w 200"/>
                  <a:gd name="T39" fmla="*/ 240 h 246"/>
                  <a:gd name="T40" fmla="*/ 57 w 200"/>
                  <a:gd name="T41" fmla="*/ 235 h 246"/>
                  <a:gd name="T42" fmla="*/ 40 w 200"/>
                  <a:gd name="T43" fmla="*/ 223 h 246"/>
                  <a:gd name="T44" fmla="*/ 28 w 200"/>
                  <a:gd name="T45" fmla="*/ 212 h 246"/>
                  <a:gd name="T46" fmla="*/ 17 w 200"/>
                  <a:gd name="T47" fmla="*/ 189 h 246"/>
                  <a:gd name="T48" fmla="*/ 5 w 200"/>
                  <a:gd name="T49" fmla="*/ 172 h 246"/>
                  <a:gd name="T50" fmla="*/ 0 w 200"/>
                  <a:gd name="T51" fmla="*/ 149 h 246"/>
                  <a:gd name="T52" fmla="*/ 0 w 200"/>
                  <a:gd name="T53" fmla="*/ 120 h 246"/>
                  <a:gd name="T54" fmla="*/ 0 w 200"/>
                  <a:gd name="T55" fmla="*/ 97 h 246"/>
                  <a:gd name="T56" fmla="*/ 5 w 200"/>
                  <a:gd name="T57" fmla="*/ 74 h 246"/>
                  <a:gd name="T58" fmla="*/ 17 w 200"/>
                  <a:gd name="T59" fmla="*/ 51 h 246"/>
                  <a:gd name="T60" fmla="*/ 28 w 200"/>
                  <a:gd name="T61" fmla="*/ 34 h 246"/>
                  <a:gd name="T62" fmla="*/ 40 w 200"/>
                  <a:gd name="T63" fmla="*/ 17 h 246"/>
                  <a:gd name="T64" fmla="*/ 57 w 200"/>
                  <a:gd name="T65" fmla="*/ 5 h 246"/>
                  <a:gd name="T66" fmla="*/ 68 w 200"/>
                  <a:gd name="T67" fmla="*/ 0 h 246"/>
                  <a:gd name="T68" fmla="*/ 86 w 200"/>
                  <a:gd name="T69" fmla="*/ 0 h 24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00"/>
                  <a:gd name="T106" fmla="*/ 0 h 246"/>
                  <a:gd name="T107" fmla="*/ 200 w 200"/>
                  <a:gd name="T108" fmla="*/ 246 h 24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00" h="246">
                    <a:moveTo>
                      <a:pt x="86" y="0"/>
                    </a:moveTo>
                    <a:lnTo>
                      <a:pt x="114" y="0"/>
                    </a:lnTo>
                    <a:lnTo>
                      <a:pt x="131" y="0"/>
                    </a:lnTo>
                    <a:lnTo>
                      <a:pt x="149" y="5"/>
                    </a:lnTo>
                    <a:lnTo>
                      <a:pt x="160" y="17"/>
                    </a:lnTo>
                    <a:lnTo>
                      <a:pt x="177" y="34"/>
                    </a:lnTo>
                    <a:lnTo>
                      <a:pt x="189" y="51"/>
                    </a:lnTo>
                    <a:lnTo>
                      <a:pt x="194" y="74"/>
                    </a:lnTo>
                    <a:lnTo>
                      <a:pt x="200" y="97"/>
                    </a:lnTo>
                    <a:lnTo>
                      <a:pt x="200" y="120"/>
                    </a:lnTo>
                    <a:lnTo>
                      <a:pt x="200" y="149"/>
                    </a:lnTo>
                    <a:lnTo>
                      <a:pt x="194" y="172"/>
                    </a:lnTo>
                    <a:lnTo>
                      <a:pt x="189" y="189"/>
                    </a:lnTo>
                    <a:lnTo>
                      <a:pt x="177" y="212"/>
                    </a:lnTo>
                    <a:lnTo>
                      <a:pt x="160" y="223"/>
                    </a:lnTo>
                    <a:lnTo>
                      <a:pt x="143" y="235"/>
                    </a:lnTo>
                    <a:lnTo>
                      <a:pt x="131" y="240"/>
                    </a:lnTo>
                    <a:lnTo>
                      <a:pt x="114" y="246"/>
                    </a:lnTo>
                    <a:lnTo>
                      <a:pt x="86" y="246"/>
                    </a:lnTo>
                    <a:lnTo>
                      <a:pt x="68" y="240"/>
                    </a:lnTo>
                    <a:lnTo>
                      <a:pt x="57" y="235"/>
                    </a:lnTo>
                    <a:lnTo>
                      <a:pt x="40" y="223"/>
                    </a:lnTo>
                    <a:lnTo>
                      <a:pt x="28" y="212"/>
                    </a:lnTo>
                    <a:lnTo>
                      <a:pt x="17" y="189"/>
                    </a:lnTo>
                    <a:lnTo>
                      <a:pt x="5" y="172"/>
                    </a:lnTo>
                    <a:lnTo>
                      <a:pt x="0" y="149"/>
                    </a:lnTo>
                    <a:lnTo>
                      <a:pt x="0" y="120"/>
                    </a:lnTo>
                    <a:lnTo>
                      <a:pt x="0" y="97"/>
                    </a:lnTo>
                    <a:lnTo>
                      <a:pt x="5" y="74"/>
                    </a:lnTo>
                    <a:lnTo>
                      <a:pt x="17" y="51"/>
                    </a:lnTo>
                    <a:lnTo>
                      <a:pt x="28" y="34"/>
                    </a:lnTo>
                    <a:lnTo>
                      <a:pt x="40" y="17"/>
                    </a:lnTo>
                    <a:lnTo>
                      <a:pt x="57" y="5"/>
                    </a:lnTo>
                    <a:lnTo>
                      <a:pt x="68" y="0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182" name="Freeform 34"/>
              <p:cNvSpPr>
                <a:spLocks/>
              </p:cNvSpPr>
              <p:nvPr/>
            </p:nvSpPr>
            <p:spPr bwMode="auto">
              <a:xfrm>
                <a:off x="4076" y="2428"/>
                <a:ext cx="200" cy="246"/>
              </a:xfrm>
              <a:custGeom>
                <a:avLst/>
                <a:gdLst>
                  <a:gd name="T0" fmla="*/ 86 w 200"/>
                  <a:gd name="T1" fmla="*/ 0 h 246"/>
                  <a:gd name="T2" fmla="*/ 114 w 200"/>
                  <a:gd name="T3" fmla="*/ 0 h 246"/>
                  <a:gd name="T4" fmla="*/ 131 w 200"/>
                  <a:gd name="T5" fmla="*/ 0 h 246"/>
                  <a:gd name="T6" fmla="*/ 149 w 200"/>
                  <a:gd name="T7" fmla="*/ 5 h 246"/>
                  <a:gd name="T8" fmla="*/ 160 w 200"/>
                  <a:gd name="T9" fmla="*/ 17 h 246"/>
                  <a:gd name="T10" fmla="*/ 177 w 200"/>
                  <a:gd name="T11" fmla="*/ 34 h 246"/>
                  <a:gd name="T12" fmla="*/ 189 w 200"/>
                  <a:gd name="T13" fmla="*/ 51 h 246"/>
                  <a:gd name="T14" fmla="*/ 194 w 200"/>
                  <a:gd name="T15" fmla="*/ 74 h 246"/>
                  <a:gd name="T16" fmla="*/ 200 w 200"/>
                  <a:gd name="T17" fmla="*/ 97 h 246"/>
                  <a:gd name="T18" fmla="*/ 200 w 200"/>
                  <a:gd name="T19" fmla="*/ 120 h 246"/>
                  <a:gd name="T20" fmla="*/ 200 w 200"/>
                  <a:gd name="T21" fmla="*/ 149 h 246"/>
                  <a:gd name="T22" fmla="*/ 194 w 200"/>
                  <a:gd name="T23" fmla="*/ 172 h 246"/>
                  <a:gd name="T24" fmla="*/ 189 w 200"/>
                  <a:gd name="T25" fmla="*/ 189 h 246"/>
                  <a:gd name="T26" fmla="*/ 177 w 200"/>
                  <a:gd name="T27" fmla="*/ 212 h 246"/>
                  <a:gd name="T28" fmla="*/ 160 w 200"/>
                  <a:gd name="T29" fmla="*/ 223 h 246"/>
                  <a:gd name="T30" fmla="*/ 143 w 200"/>
                  <a:gd name="T31" fmla="*/ 235 h 246"/>
                  <a:gd name="T32" fmla="*/ 131 w 200"/>
                  <a:gd name="T33" fmla="*/ 240 h 246"/>
                  <a:gd name="T34" fmla="*/ 114 w 200"/>
                  <a:gd name="T35" fmla="*/ 246 h 246"/>
                  <a:gd name="T36" fmla="*/ 86 w 200"/>
                  <a:gd name="T37" fmla="*/ 246 h 246"/>
                  <a:gd name="T38" fmla="*/ 68 w 200"/>
                  <a:gd name="T39" fmla="*/ 240 h 246"/>
                  <a:gd name="T40" fmla="*/ 57 w 200"/>
                  <a:gd name="T41" fmla="*/ 235 h 246"/>
                  <a:gd name="T42" fmla="*/ 40 w 200"/>
                  <a:gd name="T43" fmla="*/ 223 h 246"/>
                  <a:gd name="T44" fmla="*/ 28 w 200"/>
                  <a:gd name="T45" fmla="*/ 212 h 246"/>
                  <a:gd name="T46" fmla="*/ 17 w 200"/>
                  <a:gd name="T47" fmla="*/ 189 h 246"/>
                  <a:gd name="T48" fmla="*/ 5 w 200"/>
                  <a:gd name="T49" fmla="*/ 172 h 246"/>
                  <a:gd name="T50" fmla="*/ 0 w 200"/>
                  <a:gd name="T51" fmla="*/ 149 h 246"/>
                  <a:gd name="T52" fmla="*/ 0 w 200"/>
                  <a:gd name="T53" fmla="*/ 120 h 246"/>
                  <a:gd name="T54" fmla="*/ 0 w 200"/>
                  <a:gd name="T55" fmla="*/ 97 h 246"/>
                  <a:gd name="T56" fmla="*/ 5 w 200"/>
                  <a:gd name="T57" fmla="*/ 74 h 246"/>
                  <a:gd name="T58" fmla="*/ 17 w 200"/>
                  <a:gd name="T59" fmla="*/ 51 h 246"/>
                  <a:gd name="T60" fmla="*/ 28 w 200"/>
                  <a:gd name="T61" fmla="*/ 34 h 246"/>
                  <a:gd name="T62" fmla="*/ 40 w 200"/>
                  <a:gd name="T63" fmla="*/ 17 h 246"/>
                  <a:gd name="T64" fmla="*/ 57 w 200"/>
                  <a:gd name="T65" fmla="*/ 5 h 246"/>
                  <a:gd name="T66" fmla="*/ 68 w 200"/>
                  <a:gd name="T67" fmla="*/ 0 h 246"/>
                  <a:gd name="T68" fmla="*/ 86 w 200"/>
                  <a:gd name="T69" fmla="*/ 0 h 24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00"/>
                  <a:gd name="T106" fmla="*/ 0 h 246"/>
                  <a:gd name="T107" fmla="*/ 200 w 200"/>
                  <a:gd name="T108" fmla="*/ 246 h 24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00" h="246">
                    <a:moveTo>
                      <a:pt x="86" y="0"/>
                    </a:moveTo>
                    <a:lnTo>
                      <a:pt x="114" y="0"/>
                    </a:lnTo>
                    <a:lnTo>
                      <a:pt x="131" y="0"/>
                    </a:lnTo>
                    <a:lnTo>
                      <a:pt x="149" y="5"/>
                    </a:lnTo>
                    <a:lnTo>
                      <a:pt x="160" y="17"/>
                    </a:lnTo>
                    <a:lnTo>
                      <a:pt x="177" y="34"/>
                    </a:lnTo>
                    <a:lnTo>
                      <a:pt x="189" y="51"/>
                    </a:lnTo>
                    <a:lnTo>
                      <a:pt x="194" y="74"/>
                    </a:lnTo>
                    <a:lnTo>
                      <a:pt x="200" y="97"/>
                    </a:lnTo>
                    <a:lnTo>
                      <a:pt x="200" y="120"/>
                    </a:lnTo>
                    <a:lnTo>
                      <a:pt x="200" y="149"/>
                    </a:lnTo>
                    <a:lnTo>
                      <a:pt x="194" y="172"/>
                    </a:lnTo>
                    <a:lnTo>
                      <a:pt x="189" y="189"/>
                    </a:lnTo>
                    <a:lnTo>
                      <a:pt x="177" y="212"/>
                    </a:lnTo>
                    <a:lnTo>
                      <a:pt x="160" y="223"/>
                    </a:lnTo>
                    <a:lnTo>
                      <a:pt x="143" y="235"/>
                    </a:lnTo>
                    <a:lnTo>
                      <a:pt x="131" y="240"/>
                    </a:lnTo>
                    <a:lnTo>
                      <a:pt x="114" y="246"/>
                    </a:lnTo>
                    <a:lnTo>
                      <a:pt x="86" y="246"/>
                    </a:lnTo>
                    <a:lnTo>
                      <a:pt x="68" y="240"/>
                    </a:lnTo>
                    <a:lnTo>
                      <a:pt x="57" y="235"/>
                    </a:lnTo>
                    <a:lnTo>
                      <a:pt x="40" y="223"/>
                    </a:lnTo>
                    <a:lnTo>
                      <a:pt x="28" y="212"/>
                    </a:lnTo>
                    <a:lnTo>
                      <a:pt x="17" y="189"/>
                    </a:lnTo>
                    <a:lnTo>
                      <a:pt x="5" y="172"/>
                    </a:lnTo>
                    <a:lnTo>
                      <a:pt x="0" y="149"/>
                    </a:lnTo>
                    <a:lnTo>
                      <a:pt x="0" y="120"/>
                    </a:lnTo>
                    <a:lnTo>
                      <a:pt x="0" y="97"/>
                    </a:lnTo>
                    <a:lnTo>
                      <a:pt x="5" y="74"/>
                    </a:lnTo>
                    <a:lnTo>
                      <a:pt x="17" y="51"/>
                    </a:lnTo>
                    <a:lnTo>
                      <a:pt x="28" y="34"/>
                    </a:lnTo>
                    <a:lnTo>
                      <a:pt x="40" y="17"/>
                    </a:lnTo>
                    <a:lnTo>
                      <a:pt x="57" y="5"/>
                    </a:lnTo>
                    <a:lnTo>
                      <a:pt x="68" y="0"/>
                    </a:lnTo>
                    <a:lnTo>
                      <a:pt x="86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183" name="Rectangle 35"/>
              <p:cNvSpPr>
                <a:spLocks noChangeArrowheads="1"/>
              </p:cNvSpPr>
              <p:nvPr/>
            </p:nvSpPr>
            <p:spPr bwMode="auto">
              <a:xfrm>
                <a:off x="3772" y="2508"/>
                <a:ext cx="309" cy="46"/>
              </a:xfrm>
              <a:prstGeom prst="rect">
                <a:avLst/>
              </a:prstGeom>
              <a:solidFill>
                <a:srgbClr val="00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184" name="Rectangle 36"/>
              <p:cNvSpPr>
                <a:spLocks noChangeArrowheads="1"/>
              </p:cNvSpPr>
              <p:nvPr/>
            </p:nvSpPr>
            <p:spPr bwMode="auto">
              <a:xfrm>
                <a:off x="3772" y="2508"/>
                <a:ext cx="309" cy="46"/>
              </a:xfrm>
              <a:prstGeom prst="rect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185" name="Freeform 37"/>
              <p:cNvSpPr>
                <a:spLocks noEditPoints="1"/>
              </p:cNvSpPr>
              <p:nvPr/>
            </p:nvSpPr>
            <p:spPr bwMode="auto">
              <a:xfrm>
                <a:off x="3772" y="2548"/>
                <a:ext cx="109" cy="97"/>
              </a:xfrm>
              <a:custGeom>
                <a:avLst/>
                <a:gdLst>
                  <a:gd name="T0" fmla="*/ 0 w 109"/>
                  <a:gd name="T1" fmla="*/ 0 h 97"/>
                  <a:gd name="T2" fmla="*/ 40 w 109"/>
                  <a:gd name="T3" fmla="*/ 0 h 97"/>
                  <a:gd name="T4" fmla="*/ 29 w 109"/>
                  <a:gd name="T5" fmla="*/ 86 h 97"/>
                  <a:gd name="T6" fmla="*/ 29 w 109"/>
                  <a:gd name="T7" fmla="*/ 92 h 97"/>
                  <a:gd name="T8" fmla="*/ 23 w 109"/>
                  <a:gd name="T9" fmla="*/ 92 h 97"/>
                  <a:gd name="T10" fmla="*/ 23 w 109"/>
                  <a:gd name="T11" fmla="*/ 97 h 97"/>
                  <a:gd name="T12" fmla="*/ 17 w 109"/>
                  <a:gd name="T13" fmla="*/ 97 h 97"/>
                  <a:gd name="T14" fmla="*/ 12 w 109"/>
                  <a:gd name="T15" fmla="*/ 92 h 97"/>
                  <a:gd name="T16" fmla="*/ 12 w 109"/>
                  <a:gd name="T17" fmla="*/ 86 h 97"/>
                  <a:gd name="T18" fmla="*/ 0 w 109"/>
                  <a:gd name="T19" fmla="*/ 0 h 97"/>
                  <a:gd name="T20" fmla="*/ 63 w 109"/>
                  <a:gd name="T21" fmla="*/ 0 h 97"/>
                  <a:gd name="T22" fmla="*/ 109 w 109"/>
                  <a:gd name="T23" fmla="*/ 0 h 97"/>
                  <a:gd name="T24" fmla="*/ 97 w 109"/>
                  <a:gd name="T25" fmla="*/ 86 h 97"/>
                  <a:gd name="T26" fmla="*/ 97 w 109"/>
                  <a:gd name="T27" fmla="*/ 92 h 97"/>
                  <a:gd name="T28" fmla="*/ 92 w 109"/>
                  <a:gd name="T29" fmla="*/ 92 h 97"/>
                  <a:gd name="T30" fmla="*/ 92 w 109"/>
                  <a:gd name="T31" fmla="*/ 97 h 97"/>
                  <a:gd name="T32" fmla="*/ 86 w 109"/>
                  <a:gd name="T33" fmla="*/ 97 h 97"/>
                  <a:gd name="T34" fmla="*/ 80 w 109"/>
                  <a:gd name="T35" fmla="*/ 97 h 97"/>
                  <a:gd name="T36" fmla="*/ 80 w 109"/>
                  <a:gd name="T37" fmla="*/ 92 h 97"/>
                  <a:gd name="T38" fmla="*/ 75 w 109"/>
                  <a:gd name="T39" fmla="*/ 86 h 97"/>
                  <a:gd name="T40" fmla="*/ 63 w 109"/>
                  <a:gd name="T41" fmla="*/ 0 h 9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09"/>
                  <a:gd name="T64" fmla="*/ 0 h 97"/>
                  <a:gd name="T65" fmla="*/ 109 w 109"/>
                  <a:gd name="T66" fmla="*/ 97 h 9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09" h="97">
                    <a:moveTo>
                      <a:pt x="0" y="0"/>
                    </a:moveTo>
                    <a:lnTo>
                      <a:pt x="40" y="0"/>
                    </a:lnTo>
                    <a:lnTo>
                      <a:pt x="29" y="86"/>
                    </a:lnTo>
                    <a:lnTo>
                      <a:pt x="29" y="92"/>
                    </a:lnTo>
                    <a:lnTo>
                      <a:pt x="23" y="92"/>
                    </a:lnTo>
                    <a:lnTo>
                      <a:pt x="23" y="97"/>
                    </a:lnTo>
                    <a:lnTo>
                      <a:pt x="17" y="97"/>
                    </a:lnTo>
                    <a:lnTo>
                      <a:pt x="12" y="92"/>
                    </a:lnTo>
                    <a:lnTo>
                      <a:pt x="12" y="86"/>
                    </a:lnTo>
                    <a:lnTo>
                      <a:pt x="0" y="0"/>
                    </a:lnTo>
                    <a:close/>
                    <a:moveTo>
                      <a:pt x="63" y="0"/>
                    </a:moveTo>
                    <a:lnTo>
                      <a:pt x="109" y="0"/>
                    </a:lnTo>
                    <a:lnTo>
                      <a:pt x="97" y="86"/>
                    </a:lnTo>
                    <a:lnTo>
                      <a:pt x="97" y="92"/>
                    </a:lnTo>
                    <a:lnTo>
                      <a:pt x="92" y="92"/>
                    </a:lnTo>
                    <a:lnTo>
                      <a:pt x="92" y="97"/>
                    </a:lnTo>
                    <a:lnTo>
                      <a:pt x="86" y="97"/>
                    </a:lnTo>
                    <a:lnTo>
                      <a:pt x="80" y="97"/>
                    </a:lnTo>
                    <a:lnTo>
                      <a:pt x="80" y="92"/>
                    </a:lnTo>
                    <a:lnTo>
                      <a:pt x="75" y="86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186" name="Freeform 38"/>
              <p:cNvSpPr>
                <a:spLocks/>
              </p:cNvSpPr>
              <p:nvPr/>
            </p:nvSpPr>
            <p:spPr bwMode="auto">
              <a:xfrm>
                <a:off x="3772" y="2548"/>
                <a:ext cx="40" cy="97"/>
              </a:xfrm>
              <a:custGeom>
                <a:avLst/>
                <a:gdLst>
                  <a:gd name="T0" fmla="*/ 0 w 40"/>
                  <a:gd name="T1" fmla="*/ 0 h 97"/>
                  <a:gd name="T2" fmla="*/ 40 w 40"/>
                  <a:gd name="T3" fmla="*/ 0 h 97"/>
                  <a:gd name="T4" fmla="*/ 29 w 40"/>
                  <a:gd name="T5" fmla="*/ 86 h 97"/>
                  <a:gd name="T6" fmla="*/ 29 w 40"/>
                  <a:gd name="T7" fmla="*/ 92 h 97"/>
                  <a:gd name="T8" fmla="*/ 23 w 40"/>
                  <a:gd name="T9" fmla="*/ 92 h 97"/>
                  <a:gd name="T10" fmla="*/ 23 w 40"/>
                  <a:gd name="T11" fmla="*/ 97 h 97"/>
                  <a:gd name="T12" fmla="*/ 17 w 40"/>
                  <a:gd name="T13" fmla="*/ 97 h 97"/>
                  <a:gd name="T14" fmla="*/ 12 w 40"/>
                  <a:gd name="T15" fmla="*/ 92 h 97"/>
                  <a:gd name="T16" fmla="*/ 12 w 40"/>
                  <a:gd name="T17" fmla="*/ 86 h 97"/>
                  <a:gd name="T18" fmla="*/ 0 w 40"/>
                  <a:gd name="T19" fmla="*/ 0 h 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"/>
                  <a:gd name="T31" fmla="*/ 0 h 97"/>
                  <a:gd name="T32" fmla="*/ 40 w 40"/>
                  <a:gd name="T33" fmla="*/ 97 h 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" h="97">
                    <a:moveTo>
                      <a:pt x="0" y="0"/>
                    </a:moveTo>
                    <a:lnTo>
                      <a:pt x="40" y="0"/>
                    </a:lnTo>
                    <a:lnTo>
                      <a:pt x="29" y="86"/>
                    </a:lnTo>
                    <a:lnTo>
                      <a:pt x="29" y="92"/>
                    </a:lnTo>
                    <a:lnTo>
                      <a:pt x="23" y="92"/>
                    </a:lnTo>
                    <a:lnTo>
                      <a:pt x="23" y="97"/>
                    </a:lnTo>
                    <a:lnTo>
                      <a:pt x="17" y="97"/>
                    </a:lnTo>
                    <a:lnTo>
                      <a:pt x="12" y="92"/>
                    </a:lnTo>
                    <a:lnTo>
                      <a:pt x="12" y="86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187" name="Freeform 39"/>
              <p:cNvSpPr>
                <a:spLocks/>
              </p:cNvSpPr>
              <p:nvPr/>
            </p:nvSpPr>
            <p:spPr bwMode="auto">
              <a:xfrm>
                <a:off x="3835" y="2548"/>
                <a:ext cx="46" cy="97"/>
              </a:xfrm>
              <a:custGeom>
                <a:avLst/>
                <a:gdLst>
                  <a:gd name="T0" fmla="*/ 0 w 46"/>
                  <a:gd name="T1" fmla="*/ 0 h 97"/>
                  <a:gd name="T2" fmla="*/ 46 w 46"/>
                  <a:gd name="T3" fmla="*/ 0 h 97"/>
                  <a:gd name="T4" fmla="*/ 34 w 46"/>
                  <a:gd name="T5" fmla="*/ 86 h 97"/>
                  <a:gd name="T6" fmla="*/ 34 w 46"/>
                  <a:gd name="T7" fmla="*/ 92 h 97"/>
                  <a:gd name="T8" fmla="*/ 29 w 46"/>
                  <a:gd name="T9" fmla="*/ 92 h 97"/>
                  <a:gd name="T10" fmla="*/ 29 w 46"/>
                  <a:gd name="T11" fmla="*/ 97 h 97"/>
                  <a:gd name="T12" fmla="*/ 23 w 46"/>
                  <a:gd name="T13" fmla="*/ 97 h 97"/>
                  <a:gd name="T14" fmla="*/ 17 w 46"/>
                  <a:gd name="T15" fmla="*/ 97 h 97"/>
                  <a:gd name="T16" fmla="*/ 17 w 46"/>
                  <a:gd name="T17" fmla="*/ 92 h 97"/>
                  <a:gd name="T18" fmla="*/ 12 w 46"/>
                  <a:gd name="T19" fmla="*/ 86 h 97"/>
                  <a:gd name="T20" fmla="*/ 0 w 46"/>
                  <a:gd name="T21" fmla="*/ 0 h 9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97"/>
                  <a:gd name="T35" fmla="*/ 46 w 46"/>
                  <a:gd name="T36" fmla="*/ 97 h 9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97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34" y="92"/>
                    </a:lnTo>
                    <a:lnTo>
                      <a:pt x="29" y="92"/>
                    </a:lnTo>
                    <a:lnTo>
                      <a:pt x="29" y="97"/>
                    </a:lnTo>
                    <a:lnTo>
                      <a:pt x="23" y="97"/>
                    </a:lnTo>
                    <a:lnTo>
                      <a:pt x="17" y="97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188" name="Freeform 40"/>
              <p:cNvSpPr>
                <a:spLocks noEditPoints="1"/>
              </p:cNvSpPr>
              <p:nvPr/>
            </p:nvSpPr>
            <p:spPr bwMode="auto">
              <a:xfrm>
                <a:off x="4116" y="2474"/>
                <a:ext cx="131" cy="154"/>
              </a:xfrm>
              <a:custGeom>
                <a:avLst/>
                <a:gdLst>
                  <a:gd name="T0" fmla="*/ 131 w 131"/>
                  <a:gd name="T1" fmla="*/ 91 h 154"/>
                  <a:gd name="T2" fmla="*/ 126 w 131"/>
                  <a:gd name="T3" fmla="*/ 114 h 154"/>
                  <a:gd name="T4" fmla="*/ 109 w 131"/>
                  <a:gd name="T5" fmla="*/ 137 h 154"/>
                  <a:gd name="T6" fmla="*/ 86 w 131"/>
                  <a:gd name="T7" fmla="*/ 148 h 154"/>
                  <a:gd name="T8" fmla="*/ 63 w 131"/>
                  <a:gd name="T9" fmla="*/ 154 h 154"/>
                  <a:gd name="T10" fmla="*/ 51 w 131"/>
                  <a:gd name="T11" fmla="*/ 148 h 154"/>
                  <a:gd name="T12" fmla="*/ 40 w 131"/>
                  <a:gd name="T13" fmla="*/ 148 h 154"/>
                  <a:gd name="T14" fmla="*/ 28 w 131"/>
                  <a:gd name="T15" fmla="*/ 143 h 154"/>
                  <a:gd name="T16" fmla="*/ 17 w 131"/>
                  <a:gd name="T17" fmla="*/ 137 h 154"/>
                  <a:gd name="T18" fmla="*/ 11 w 131"/>
                  <a:gd name="T19" fmla="*/ 126 h 154"/>
                  <a:gd name="T20" fmla="*/ 5 w 131"/>
                  <a:gd name="T21" fmla="*/ 120 h 154"/>
                  <a:gd name="T22" fmla="*/ 0 w 131"/>
                  <a:gd name="T23" fmla="*/ 114 h 154"/>
                  <a:gd name="T24" fmla="*/ 0 w 131"/>
                  <a:gd name="T25" fmla="*/ 103 h 154"/>
                  <a:gd name="T26" fmla="*/ 0 w 131"/>
                  <a:gd name="T27" fmla="*/ 91 h 154"/>
                  <a:gd name="T28" fmla="*/ 0 w 131"/>
                  <a:gd name="T29" fmla="*/ 51 h 154"/>
                  <a:gd name="T30" fmla="*/ 11 w 131"/>
                  <a:gd name="T31" fmla="*/ 28 h 154"/>
                  <a:gd name="T32" fmla="*/ 28 w 131"/>
                  <a:gd name="T33" fmla="*/ 11 h 154"/>
                  <a:gd name="T34" fmla="*/ 51 w 131"/>
                  <a:gd name="T35" fmla="*/ 5 h 154"/>
                  <a:gd name="T36" fmla="*/ 68 w 131"/>
                  <a:gd name="T37" fmla="*/ 0 h 154"/>
                  <a:gd name="T38" fmla="*/ 80 w 131"/>
                  <a:gd name="T39" fmla="*/ 5 h 154"/>
                  <a:gd name="T40" fmla="*/ 91 w 131"/>
                  <a:gd name="T41" fmla="*/ 5 h 154"/>
                  <a:gd name="T42" fmla="*/ 103 w 131"/>
                  <a:gd name="T43" fmla="*/ 11 h 154"/>
                  <a:gd name="T44" fmla="*/ 114 w 131"/>
                  <a:gd name="T45" fmla="*/ 22 h 154"/>
                  <a:gd name="T46" fmla="*/ 120 w 131"/>
                  <a:gd name="T47" fmla="*/ 34 h 154"/>
                  <a:gd name="T48" fmla="*/ 126 w 131"/>
                  <a:gd name="T49" fmla="*/ 45 h 154"/>
                  <a:gd name="T50" fmla="*/ 131 w 131"/>
                  <a:gd name="T51" fmla="*/ 57 h 154"/>
                  <a:gd name="T52" fmla="*/ 114 w 131"/>
                  <a:gd name="T53" fmla="*/ 68 h 154"/>
                  <a:gd name="T54" fmla="*/ 114 w 131"/>
                  <a:gd name="T55" fmla="*/ 51 h 154"/>
                  <a:gd name="T56" fmla="*/ 109 w 131"/>
                  <a:gd name="T57" fmla="*/ 40 h 154"/>
                  <a:gd name="T58" fmla="*/ 103 w 131"/>
                  <a:gd name="T59" fmla="*/ 28 h 154"/>
                  <a:gd name="T60" fmla="*/ 91 w 131"/>
                  <a:gd name="T61" fmla="*/ 17 h 154"/>
                  <a:gd name="T62" fmla="*/ 80 w 131"/>
                  <a:gd name="T63" fmla="*/ 11 h 154"/>
                  <a:gd name="T64" fmla="*/ 68 w 131"/>
                  <a:gd name="T65" fmla="*/ 11 h 154"/>
                  <a:gd name="T66" fmla="*/ 51 w 131"/>
                  <a:gd name="T67" fmla="*/ 11 h 154"/>
                  <a:gd name="T68" fmla="*/ 34 w 131"/>
                  <a:gd name="T69" fmla="*/ 22 h 154"/>
                  <a:gd name="T70" fmla="*/ 23 w 131"/>
                  <a:gd name="T71" fmla="*/ 34 h 154"/>
                  <a:gd name="T72" fmla="*/ 11 w 131"/>
                  <a:gd name="T73" fmla="*/ 57 h 154"/>
                  <a:gd name="T74" fmla="*/ 11 w 131"/>
                  <a:gd name="T75" fmla="*/ 85 h 154"/>
                  <a:gd name="T76" fmla="*/ 11 w 131"/>
                  <a:gd name="T77" fmla="*/ 103 h 154"/>
                  <a:gd name="T78" fmla="*/ 17 w 131"/>
                  <a:gd name="T79" fmla="*/ 114 h 154"/>
                  <a:gd name="T80" fmla="*/ 23 w 131"/>
                  <a:gd name="T81" fmla="*/ 126 h 154"/>
                  <a:gd name="T82" fmla="*/ 28 w 131"/>
                  <a:gd name="T83" fmla="*/ 131 h 154"/>
                  <a:gd name="T84" fmla="*/ 34 w 131"/>
                  <a:gd name="T85" fmla="*/ 137 h 154"/>
                  <a:gd name="T86" fmla="*/ 46 w 131"/>
                  <a:gd name="T87" fmla="*/ 143 h 154"/>
                  <a:gd name="T88" fmla="*/ 57 w 131"/>
                  <a:gd name="T89" fmla="*/ 143 h 154"/>
                  <a:gd name="T90" fmla="*/ 74 w 131"/>
                  <a:gd name="T91" fmla="*/ 143 h 154"/>
                  <a:gd name="T92" fmla="*/ 97 w 131"/>
                  <a:gd name="T93" fmla="*/ 131 h 154"/>
                  <a:gd name="T94" fmla="*/ 109 w 131"/>
                  <a:gd name="T95" fmla="*/ 120 h 154"/>
                  <a:gd name="T96" fmla="*/ 114 w 131"/>
                  <a:gd name="T97" fmla="*/ 97 h 154"/>
                  <a:gd name="T98" fmla="*/ 114 w 131"/>
                  <a:gd name="T99" fmla="*/ 68 h 15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31"/>
                  <a:gd name="T151" fmla="*/ 0 h 154"/>
                  <a:gd name="T152" fmla="*/ 131 w 131"/>
                  <a:gd name="T153" fmla="*/ 154 h 154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31" h="154">
                    <a:moveTo>
                      <a:pt x="131" y="63"/>
                    </a:moveTo>
                    <a:lnTo>
                      <a:pt x="131" y="91"/>
                    </a:lnTo>
                    <a:lnTo>
                      <a:pt x="131" y="103"/>
                    </a:lnTo>
                    <a:lnTo>
                      <a:pt x="126" y="114"/>
                    </a:lnTo>
                    <a:lnTo>
                      <a:pt x="120" y="126"/>
                    </a:lnTo>
                    <a:lnTo>
                      <a:pt x="109" y="137"/>
                    </a:lnTo>
                    <a:lnTo>
                      <a:pt x="97" y="143"/>
                    </a:lnTo>
                    <a:lnTo>
                      <a:pt x="86" y="148"/>
                    </a:lnTo>
                    <a:lnTo>
                      <a:pt x="74" y="148"/>
                    </a:lnTo>
                    <a:lnTo>
                      <a:pt x="63" y="154"/>
                    </a:lnTo>
                    <a:lnTo>
                      <a:pt x="57" y="154"/>
                    </a:lnTo>
                    <a:lnTo>
                      <a:pt x="51" y="148"/>
                    </a:lnTo>
                    <a:lnTo>
                      <a:pt x="46" y="148"/>
                    </a:lnTo>
                    <a:lnTo>
                      <a:pt x="40" y="148"/>
                    </a:lnTo>
                    <a:lnTo>
                      <a:pt x="34" y="148"/>
                    </a:lnTo>
                    <a:lnTo>
                      <a:pt x="28" y="143"/>
                    </a:lnTo>
                    <a:lnTo>
                      <a:pt x="23" y="137"/>
                    </a:lnTo>
                    <a:lnTo>
                      <a:pt x="17" y="137"/>
                    </a:lnTo>
                    <a:lnTo>
                      <a:pt x="11" y="131"/>
                    </a:lnTo>
                    <a:lnTo>
                      <a:pt x="11" y="126"/>
                    </a:lnTo>
                    <a:lnTo>
                      <a:pt x="5" y="126"/>
                    </a:lnTo>
                    <a:lnTo>
                      <a:pt x="5" y="120"/>
                    </a:lnTo>
                    <a:lnTo>
                      <a:pt x="5" y="114"/>
                    </a:lnTo>
                    <a:lnTo>
                      <a:pt x="0" y="114"/>
                    </a:lnTo>
                    <a:lnTo>
                      <a:pt x="0" y="108"/>
                    </a:lnTo>
                    <a:lnTo>
                      <a:pt x="0" y="103"/>
                    </a:lnTo>
                    <a:lnTo>
                      <a:pt x="0" y="97"/>
                    </a:lnTo>
                    <a:lnTo>
                      <a:pt x="0" y="91"/>
                    </a:lnTo>
                    <a:lnTo>
                      <a:pt x="0" y="63"/>
                    </a:lnTo>
                    <a:lnTo>
                      <a:pt x="0" y="51"/>
                    </a:lnTo>
                    <a:lnTo>
                      <a:pt x="5" y="40"/>
                    </a:lnTo>
                    <a:lnTo>
                      <a:pt x="11" y="28"/>
                    </a:lnTo>
                    <a:lnTo>
                      <a:pt x="23" y="17"/>
                    </a:lnTo>
                    <a:lnTo>
                      <a:pt x="28" y="11"/>
                    </a:lnTo>
                    <a:lnTo>
                      <a:pt x="40" y="5"/>
                    </a:lnTo>
                    <a:lnTo>
                      <a:pt x="51" y="5"/>
                    </a:lnTo>
                    <a:lnTo>
                      <a:pt x="63" y="0"/>
                    </a:lnTo>
                    <a:lnTo>
                      <a:pt x="68" y="0"/>
                    </a:lnTo>
                    <a:lnTo>
                      <a:pt x="74" y="5"/>
                    </a:lnTo>
                    <a:lnTo>
                      <a:pt x="80" y="5"/>
                    </a:lnTo>
                    <a:lnTo>
                      <a:pt x="86" y="5"/>
                    </a:lnTo>
                    <a:lnTo>
                      <a:pt x="91" y="5"/>
                    </a:lnTo>
                    <a:lnTo>
                      <a:pt x="97" y="11"/>
                    </a:lnTo>
                    <a:lnTo>
                      <a:pt x="103" y="11"/>
                    </a:lnTo>
                    <a:lnTo>
                      <a:pt x="109" y="17"/>
                    </a:lnTo>
                    <a:lnTo>
                      <a:pt x="114" y="22"/>
                    </a:lnTo>
                    <a:lnTo>
                      <a:pt x="120" y="28"/>
                    </a:lnTo>
                    <a:lnTo>
                      <a:pt x="120" y="34"/>
                    </a:lnTo>
                    <a:lnTo>
                      <a:pt x="126" y="40"/>
                    </a:lnTo>
                    <a:lnTo>
                      <a:pt x="126" y="45"/>
                    </a:lnTo>
                    <a:lnTo>
                      <a:pt x="131" y="51"/>
                    </a:lnTo>
                    <a:lnTo>
                      <a:pt x="131" y="57"/>
                    </a:lnTo>
                    <a:lnTo>
                      <a:pt x="131" y="63"/>
                    </a:lnTo>
                    <a:close/>
                    <a:moveTo>
                      <a:pt x="114" y="68"/>
                    </a:moveTo>
                    <a:lnTo>
                      <a:pt x="114" y="57"/>
                    </a:lnTo>
                    <a:lnTo>
                      <a:pt x="114" y="51"/>
                    </a:lnTo>
                    <a:lnTo>
                      <a:pt x="114" y="45"/>
                    </a:lnTo>
                    <a:lnTo>
                      <a:pt x="109" y="40"/>
                    </a:lnTo>
                    <a:lnTo>
                      <a:pt x="109" y="34"/>
                    </a:lnTo>
                    <a:lnTo>
                      <a:pt x="103" y="28"/>
                    </a:lnTo>
                    <a:lnTo>
                      <a:pt x="97" y="22"/>
                    </a:lnTo>
                    <a:lnTo>
                      <a:pt x="91" y="17"/>
                    </a:lnTo>
                    <a:lnTo>
                      <a:pt x="86" y="17"/>
                    </a:lnTo>
                    <a:lnTo>
                      <a:pt x="80" y="11"/>
                    </a:lnTo>
                    <a:lnTo>
                      <a:pt x="74" y="11"/>
                    </a:lnTo>
                    <a:lnTo>
                      <a:pt x="68" y="11"/>
                    </a:lnTo>
                    <a:lnTo>
                      <a:pt x="63" y="11"/>
                    </a:lnTo>
                    <a:lnTo>
                      <a:pt x="51" y="11"/>
                    </a:lnTo>
                    <a:lnTo>
                      <a:pt x="40" y="17"/>
                    </a:lnTo>
                    <a:lnTo>
                      <a:pt x="34" y="22"/>
                    </a:lnTo>
                    <a:lnTo>
                      <a:pt x="28" y="28"/>
                    </a:lnTo>
                    <a:lnTo>
                      <a:pt x="23" y="34"/>
                    </a:lnTo>
                    <a:lnTo>
                      <a:pt x="17" y="45"/>
                    </a:lnTo>
                    <a:lnTo>
                      <a:pt x="11" y="57"/>
                    </a:lnTo>
                    <a:lnTo>
                      <a:pt x="11" y="68"/>
                    </a:lnTo>
                    <a:lnTo>
                      <a:pt x="11" y="85"/>
                    </a:lnTo>
                    <a:lnTo>
                      <a:pt x="11" y="91"/>
                    </a:lnTo>
                    <a:lnTo>
                      <a:pt x="11" y="103"/>
                    </a:lnTo>
                    <a:lnTo>
                      <a:pt x="17" y="108"/>
                    </a:lnTo>
                    <a:lnTo>
                      <a:pt x="17" y="114"/>
                    </a:lnTo>
                    <a:lnTo>
                      <a:pt x="23" y="120"/>
                    </a:lnTo>
                    <a:lnTo>
                      <a:pt x="23" y="126"/>
                    </a:lnTo>
                    <a:lnTo>
                      <a:pt x="28" y="126"/>
                    </a:lnTo>
                    <a:lnTo>
                      <a:pt x="28" y="131"/>
                    </a:lnTo>
                    <a:lnTo>
                      <a:pt x="34" y="131"/>
                    </a:lnTo>
                    <a:lnTo>
                      <a:pt x="34" y="137"/>
                    </a:lnTo>
                    <a:lnTo>
                      <a:pt x="40" y="137"/>
                    </a:lnTo>
                    <a:lnTo>
                      <a:pt x="46" y="143"/>
                    </a:lnTo>
                    <a:lnTo>
                      <a:pt x="51" y="143"/>
                    </a:lnTo>
                    <a:lnTo>
                      <a:pt x="57" y="143"/>
                    </a:lnTo>
                    <a:lnTo>
                      <a:pt x="63" y="143"/>
                    </a:lnTo>
                    <a:lnTo>
                      <a:pt x="74" y="143"/>
                    </a:lnTo>
                    <a:lnTo>
                      <a:pt x="86" y="137"/>
                    </a:lnTo>
                    <a:lnTo>
                      <a:pt x="97" y="131"/>
                    </a:lnTo>
                    <a:lnTo>
                      <a:pt x="103" y="126"/>
                    </a:lnTo>
                    <a:lnTo>
                      <a:pt x="109" y="120"/>
                    </a:lnTo>
                    <a:lnTo>
                      <a:pt x="114" y="108"/>
                    </a:lnTo>
                    <a:lnTo>
                      <a:pt x="114" y="97"/>
                    </a:lnTo>
                    <a:lnTo>
                      <a:pt x="114" y="85"/>
                    </a:lnTo>
                    <a:lnTo>
                      <a:pt x="114" y="68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189" name="Freeform 41"/>
              <p:cNvSpPr>
                <a:spLocks/>
              </p:cNvSpPr>
              <p:nvPr/>
            </p:nvSpPr>
            <p:spPr bwMode="auto">
              <a:xfrm>
                <a:off x="4116" y="2474"/>
                <a:ext cx="131" cy="154"/>
              </a:xfrm>
              <a:custGeom>
                <a:avLst/>
                <a:gdLst>
                  <a:gd name="T0" fmla="*/ 131 w 131"/>
                  <a:gd name="T1" fmla="*/ 63 h 154"/>
                  <a:gd name="T2" fmla="*/ 131 w 131"/>
                  <a:gd name="T3" fmla="*/ 91 h 154"/>
                  <a:gd name="T4" fmla="*/ 131 w 131"/>
                  <a:gd name="T5" fmla="*/ 103 h 154"/>
                  <a:gd name="T6" fmla="*/ 126 w 131"/>
                  <a:gd name="T7" fmla="*/ 114 h 154"/>
                  <a:gd name="T8" fmla="*/ 120 w 131"/>
                  <a:gd name="T9" fmla="*/ 126 h 154"/>
                  <a:gd name="T10" fmla="*/ 109 w 131"/>
                  <a:gd name="T11" fmla="*/ 137 h 154"/>
                  <a:gd name="T12" fmla="*/ 97 w 131"/>
                  <a:gd name="T13" fmla="*/ 143 h 154"/>
                  <a:gd name="T14" fmla="*/ 86 w 131"/>
                  <a:gd name="T15" fmla="*/ 148 h 154"/>
                  <a:gd name="T16" fmla="*/ 74 w 131"/>
                  <a:gd name="T17" fmla="*/ 148 h 154"/>
                  <a:gd name="T18" fmla="*/ 63 w 131"/>
                  <a:gd name="T19" fmla="*/ 154 h 154"/>
                  <a:gd name="T20" fmla="*/ 57 w 131"/>
                  <a:gd name="T21" fmla="*/ 154 h 154"/>
                  <a:gd name="T22" fmla="*/ 51 w 131"/>
                  <a:gd name="T23" fmla="*/ 148 h 154"/>
                  <a:gd name="T24" fmla="*/ 46 w 131"/>
                  <a:gd name="T25" fmla="*/ 148 h 154"/>
                  <a:gd name="T26" fmla="*/ 40 w 131"/>
                  <a:gd name="T27" fmla="*/ 148 h 154"/>
                  <a:gd name="T28" fmla="*/ 34 w 131"/>
                  <a:gd name="T29" fmla="*/ 148 h 154"/>
                  <a:gd name="T30" fmla="*/ 28 w 131"/>
                  <a:gd name="T31" fmla="*/ 143 h 154"/>
                  <a:gd name="T32" fmla="*/ 23 w 131"/>
                  <a:gd name="T33" fmla="*/ 137 h 154"/>
                  <a:gd name="T34" fmla="*/ 17 w 131"/>
                  <a:gd name="T35" fmla="*/ 137 h 154"/>
                  <a:gd name="T36" fmla="*/ 11 w 131"/>
                  <a:gd name="T37" fmla="*/ 131 h 154"/>
                  <a:gd name="T38" fmla="*/ 11 w 131"/>
                  <a:gd name="T39" fmla="*/ 126 h 154"/>
                  <a:gd name="T40" fmla="*/ 5 w 131"/>
                  <a:gd name="T41" fmla="*/ 126 h 154"/>
                  <a:gd name="T42" fmla="*/ 5 w 131"/>
                  <a:gd name="T43" fmla="*/ 120 h 154"/>
                  <a:gd name="T44" fmla="*/ 5 w 131"/>
                  <a:gd name="T45" fmla="*/ 114 h 154"/>
                  <a:gd name="T46" fmla="*/ 0 w 131"/>
                  <a:gd name="T47" fmla="*/ 114 h 154"/>
                  <a:gd name="T48" fmla="*/ 0 w 131"/>
                  <a:gd name="T49" fmla="*/ 108 h 154"/>
                  <a:gd name="T50" fmla="*/ 0 w 131"/>
                  <a:gd name="T51" fmla="*/ 103 h 154"/>
                  <a:gd name="T52" fmla="*/ 0 w 131"/>
                  <a:gd name="T53" fmla="*/ 97 h 154"/>
                  <a:gd name="T54" fmla="*/ 0 w 131"/>
                  <a:gd name="T55" fmla="*/ 91 h 154"/>
                  <a:gd name="T56" fmla="*/ 0 w 131"/>
                  <a:gd name="T57" fmla="*/ 63 h 154"/>
                  <a:gd name="T58" fmla="*/ 0 w 131"/>
                  <a:gd name="T59" fmla="*/ 51 h 154"/>
                  <a:gd name="T60" fmla="*/ 5 w 131"/>
                  <a:gd name="T61" fmla="*/ 40 h 154"/>
                  <a:gd name="T62" fmla="*/ 11 w 131"/>
                  <a:gd name="T63" fmla="*/ 28 h 154"/>
                  <a:gd name="T64" fmla="*/ 23 w 131"/>
                  <a:gd name="T65" fmla="*/ 17 h 154"/>
                  <a:gd name="T66" fmla="*/ 28 w 131"/>
                  <a:gd name="T67" fmla="*/ 11 h 154"/>
                  <a:gd name="T68" fmla="*/ 40 w 131"/>
                  <a:gd name="T69" fmla="*/ 5 h 154"/>
                  <a:gd name="T70" fmla="*/ 51 w 131"/>
                  <a:gd name="T71" fmla="*/ 5 h 154"/>
                  <a:gd name="T72" fmla="*/ 63 w 131"/>
                  <a:gd name="T73" fmla="*/ 0 h 154"/>
                  <a:gd name="T74" fmla="*/ 68 w 131"/>
                  <a:gd name="T75" fmla="*/ 0 h 154"/>
                  <a:gd name="T76" fmla="*/ 74 w 131"/>
                  <a:gd name="T77" fmla="*/ 5 h 154"/>
                  <a:gd name="T78" fmla="*/ 80 w 131"/>
                  <a:gd name="T79" fmla="*/ 5 h 154"/>
                  <a:gd name="T80" fmla="*/ 86 w 131"/>
                  <a:gd name="T81" fmla="*/ 5 h 154"/>
                  <a:gd name="T82" fmla="*/ 91 w 131"/>
                  <a:gd name="T83" fmla="*/ 5 h 154"/>
                  <a:gd name="T84" fmla="*/ 97 w 131"/>
                  <a:gd name="T85" fmla="*/ 11 h 154"/>
                  <a:gd name="T86" fmla="*/ 103 w 131"/>
                  <a:gd name="T87" fmla="*/ 11 h 154"/>
                  <a:gd name="T88" fmla="*/ 109 w 131"/>
                  <a:gd name="T89" fmla="*/ 17 h 154"/>
                  <a:gd name="T90" fmla="*/ 114 w 131"/>
                  <a:gd name="T91" fmla="*/ 22 h 154"/>
                  <a:gd name="T92" fmla="*/ 120 w 131"/>
                  <a:gd name="T93" fmla="*/ 28 h 154"/>
                  <a:gd name="T94" fmla="*/ 120 w 131"/>
                  <a:gd name="T95" fmla="*/ 34 h 154"/>
                  <a:gd name="T96" fmla="*/ 126 w 131"/>
                  <a:gd name="T97" fmla="*/ 40 h 154"/>
                  <a:gd name="T98" fmla="*/ 126 w 131"/>
                  <a:gd name="T99" fmla="*/ 45 h 154"/>
                  <a:gd name="T100" fmla="*/ 131 w 131"/>
                  <a:gd name="T101" fmla="*/ 51 h 154"/>
                  <a:gd name="T102" fmla="*/ 131 w 131"/>
                  <a:gd name="T103" fmla="*/ 57 h 154"/>
                  <a:gd name="T104" fmla="*/ 131 w 131"/>
                  <a:gd name="T105" fmla="*/ 63 h 154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1"/>
                  <a:gd name="T160" fmla="*/ 0 h 154"/>
                  <a:gd name="T161" fmla="*/ 131 w 131"/>
                  <a:gd name="T162" fmla="*/ 154 h 154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1" h="154">
                    <a:moveTo>
                      <a:pt x="131" y="63"/>
                    </a:moveTo>
                    <a:lnTo>
                      <a:pt x="131" y="91"/>
                    </a:lnTo>
                    <a:lnTo>
                      <a:pt x="131" y="103"/>
                    </a:lnTo>
                    <a:lnTo>
                      <a:pt x="126" y="114"/>
                    </a:lnTo>
                    <a:lnTo>
                      <a:pt x="120" y="126"/>
                    </a:lnTo>
                    <a:lnTo>
                      <a:pt x="109" y="137"/>
                    </a:lnTo>
                    <a:lnTo>
                      <a:pt x="97" y="143"/>
                    </a:lnTo>
                    <a:lnTo>
                      <a:pt x="86" y="148"/>
                    </a:lnTo>
                    <a:lnTo>
                      <a:pt x="74" y="148"/>
                    </a:lnTo>
                    <a:lnTo>
                      <a:pt x="63" y="154"/>
                    </a:lnTo>
                    <a:lnTo>
                      <a:pt x="57" y="154"/>
                    </a:lnTo>
                    <a:lnTo>
                      <a:pt x="51" y="148"/>
                    </a:lnTo>
                    <a:lnTo>
                      <a:pt x="46" y="148"/>
                    </a:lnTo>
                    <a:lnTo>
                      <a:pt x="40" y="148"/>
                    </a:lnTo>
                    <a:lnTo>
                      <a:pt x="34" y="148"/>
                    </a:lnTo>
                    <a:lnTo>
                      <a:pt x="28" y="143"/>
                    </a:lnTo>
                    <a:lnTo>
                      <a:pt x="23" y="137"/>
                    </a:lnTo>
                    <a:lnTo>
                      <a:pt x="17" y="137"/>
                    </a:lnTo>
                    <a:lnTo>
                      <a:pt x="11" y="131"/>
                    </a:lnTo>
                    <a:lnTo>
                      <a:pt x="11" y="126"/>
                    </a:lnTo>
                    <a:lnTo>
                      <a:pt x="5" y="126"/>
                    </a:lnTo>
                    <a:lnTo>
                      <a:pt x="5" y="120"/>
                    </a:lnTo>
                    <a:lnTo>
                      <a:pt x="5" y="114"/>
                    </a:lnTo>
                    <a:lnTo>
                      <a:pt x="0" y="114"/>
                    </a:lnTo>
                    <a:lnTo>
                      <a:pt x="0" y="108"/>
                    </a:lnTo>
                    <a:lnTo>
                      <a:pt x="0" y="103"/>
                    </a:lnTo>
                    <a:lnTo>
                      <a:pt x="0" y="97"/>
                    </a:lnTo>
                    <a:lnTo>
                      <a:pt x="0" y="91"/>
                    </a:lnTo>
                    <a:lnTo>
                      <a:pt x="0" y="63"/>
                    </a:lnTo>
                    <a:lnTo>
                      <a:pt x="0" y="51"/>
                    </a:lnTo>
                    <a:lnTo>
                      <a:pt x="5" y="40"/>
                    </a:lnTo>
                    <a:lnTo>
                      <a:pt x="11" y="28"/>
                    </a:lnTo>
                    <a:lnTo>
                      <a:pt x="23" y="17"/>
                    </a:lnTo>
                    <a:lnTo>
                      <a:pt x="28" y="11"/>
                    </a:lnTo>
                    <a:lnTo>
                      <a:pt x="40" y="5"/>
                    </a:lnTo>
                    <a:lnTo>
                      <a:pt x="51" y="5"/>
                    </a:lnTo>
                    <a:lnTo>
                      <a:pt x="63" y="0"/>
                    </a:lnTo>
                    <a:lnTo>
                      <a:pt x="68" y="0"/>
                    </a:lnTo>
                    <a:lnTo>
                      <a:pt x="74" y="5"/>
                    </a:lnTo>
                    <a:lnTo>
                      <a:pt x="80" y="5"/>
                    </a:lnTo>
                    <a:lnTo>
                      <a:pt x="86" y="5"/>
                    </a:lnTo>
                    <a:lnTo>
                      <a:pt x="91" y="5"/>
                    </a:lnTo>
                    <a:lnTo>
                      <a:pt x="97" y="11"/>
                    </a:lnTo>
                    <a:lnTo>
                      <a:pt x="103" y="11"/>
                    </a:lnTo>
                    <a:lnTo>
                      <a:pt x="109" y="17"/>
                    </a:lnTo>
                    <a:lnTo>
                      <a:pt x="114" y="22"/>
                    </a:lnTo>
                    <a:lnTo>
                      <a:pt x="120" y="28"/>
                    </a:lnTo>
                    <a:lnTo>
                      <a:pt x="120" y="34"/>
                    </a:lnTo>
                    <a:lnTo>
                      <a:pt x="126" y="40"/>
                    </a:lnTo>
                    <a:lnTo>
                      <a:pt x="126" y="45"/>
                    </a:lnTo>
                    <a:lnTo>
                      <a:pt x="131" y="51"/>
                    </a:lnTo>
                    <a:lnTo>
                      <a:pt x="131" y="57"/>
                    </a:lnTo>
                    <a:lnTo>
                      <a:pt x="131" y="63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190" name="Freeform 42"/>
              <p:cNvSpPr>
                <a:spLocks/>
              </p:cNvSpPr>
              <p:nvPr/>
            </p:nvSpPr>
            <p:spPr bwMode="auto">
              <a:xfrm>
                <a:off x="4127" y="2485"/>
                <a:ext cx="103" cy="132"/>
              </a:xfrm>
              <a:custGeom>
                <a:avLst/>
                <a:gdLst>
                  <a:gd name="T0" fmla="*/ 103 w 103"/>
                  <a:gd name="T1" fmla="*/ 57 h 132"/>
                  <a:gd name="T2" fmla="*/ 103 w 103"/>
                  <a:gd name="T3" fmla="*/ 46 h 132"/>
                  <a:gd name="T4" fmla="*/ 103 w 103"/>
                  <a:gd name="T5" fmla="*/ 40 h 132"/>
                  <a:gd name="T6" fmla="*/ 103 w 103"/>
                  <a:gd name="T7" fmla="*/ 34 h 132"/>
                  <a:gd name="T8" fmla="*/ 98 w 103"/>
                  <a:gd name="T9" fmla="*/ 29 h 132"/>
                  <a:gd name="T10" fmla="*/ 98 w 103"/>
                  <a:gd name="T11" fmla="*/ 23 h 132"/>
                  <a:gd name="T12" fmla="*/ 92 w 103"/>
                  <a:gd name="T13" fmla="*/ 17 h 132"/>
                  <a:gd name="T14" fmla="*/ 86 w 103"/>
                  <a:gd name="T15" fmla="*/ 11 h 132"/>
                  <a:gd name="T16" fmla="*/ 80 w 103"/>
                  <a:gd name="T17" fmla="*/ 6 h 132"/>
                  <a:gd name="T18" fmla="*/ 75 w 103"/>
                  <a:gd name="T19" fmla="*/ 6 h 132"/>
                  <a:gd name="T20" fmla="*/ 69 w 103"/>
                  <a:gd name="T21" fmla="*/ 0 h 132"/>
                  <a:gd name="T22" fmla="*/ 63 w 103"/>
                  <a:gd name="T23" fmla="*/ 0 h 132"/>
                  <a:gd name="T24" fmla="*/ 57 w 103"/>
                  <a:gd name="T25" fmla="*/ 0 h 132"/>
                  <a:gd name="T26" fmla="*/ 52 w 103"/>
                  <a:gd name="T27" fmla="*/ 0 h 132"/>
                  <a:gd name="T28" fmla="*/ 40 w 103"/>
                  <a:gd name="T29" fmla="*/ 0 h 132"/>
                  <a:gd name="T30" fmla="*/ 29 w 103"/>
                  <a:gd name="T31" fmla="*/ 6 h 132"/>
                  <a:gd name="T32" fmla="*/ 23 w 103"/>
                  <a:gd name="T33" fmla="*/ 11 h 132"/>
                  <a:gd name="T34" fmla="*/ 17 w 103"/>
                  <a:gd name="T35" fmla="*/ 17 h 132"/>
                  <a:gd name="T36" fmla="*/ 12 w 103"/>
                  <a:gd name="T37" fmla="*/ 23 h 132"/>
                  <a:gd name="T38" fmla="*/ 6 w 103"/>
                  <a:gd name="T39" fmla="*/ 34 h 132"/>
                  <a:gd name="T40" fmla="*/ 0 w 103"/>
                  <a:gd name="T41" fmla="*/ 46 h 132"/>
                  <a:gd name="T42" fmla="*/ 0 w 103"/>
                  <a:gd name="T43" fmla="*/ 57 h 132"/>
                  <a:gd name="T44" fmla="*/ 0 w 103"/>
                  <a:gd name="T45" fmla="*/ 74 h 132"/>
                  <a:gd name="T46" fmla="*/ 0 w 103"/>
                  <a:gd name="T47" fmla="*/ 80 h 132"/>
                  <a:gd name="T48" fmla="*/ 0 w 103"/>
                  <a:gd name="T49" fmla="*/ 92 h 132"/>
                  <a:gd name="T50" fmla="*/ 6 w 103"/>
                  <a:gd name="T51" fmla="*/ 97 h 132"/>
                  <a:gd name="T52" fmla="*/ 6 w 103"/>
                  <a:gd name="T53" fmla="*/ 103 h 132"/>
                  <a:gd name="T54" fmla="*/ 12 w 103"/>
                  <a:gd name="T55" fmla="*/ 109 h 132"/>
                  <a:gd name="T56" fmla="*/ 12 w 103"/>
                  <a:gd name="T57" fmla="*/ 115 h 132"/>
                  <a:gd name="T58" fmla="*/ 17 w 103"/>
                  <a:gd name="T59" fmla="*/ 115 h 132"/>
                  <a:gd name="T60" fmla="*/ 17 w 103"/>
                  <a:gd name="T61" fmla="*/ 120 h 132"/>
                  <a:gd name="T62" fmla="*/ 23 w 103"/>
                  <a:gd name="T63" fmla="*/ 120 h 132"/>
                  <a:gd name="T64" fmla="*/ 23 w 103"/>
                  <a:gd name="T65" fmla="*/ 126 h 132"/>
                  <a:gd name="T66" fmla="*/ 29 w 103"/>
                  <a:gd name="T67" fmla="*/ 126 h 132"/>
                  <a:gd name="T68" fmla="*/ 35 w 103"/>
                  <a:gd name="T69" fmla="*/ 132 h 132"/>
                  <a:gd name="T70" fmla="*/ 40 w 103"/>
                  <a:gd name="T71" fmla="*/ 132 h 132"/>
                  <a:gd name="T72" fmla="*/ 46 w 103"/>
                  <a:gd name="T73" fmla="*/ 132 h 132"/>
                  <a:gd name="T74" fmla="*/ 52 w 103"/>
                  <a:gd name="T75" fmla="*/ 132 h 132"/>
                  <a:gd name="T76" fmla="*/ 63 w 103"/>
                  <a:gd name="T77" fmla="*/ 132 h 132"/>
                  <a:gd name="T78" fmla="*/ 75 w 103"/>
                  <a:gd name="T79" fmla="*/ 126 h 132"/>
                  <a:gd name="T80" fmla="*/ 86 w 103"/>
                  <a:gd name="T81" fmla="*/ 120 h 132"/>
                  <a:gd name="T82" fmla="*/ 92 w 103"/>
                  <a:gd name="T83" fmla="*/ 115 h 132"/>
                  <a:gd name="T84" fmla="*/ 98 w 103"/>
                  <a:gd name="T85" fmla="*/ 109 h 132"/>
                  <a:gd name="T86" fmla="*/ 103 w 103"/>
                  <a:gd name="T87" fmla="*/ 97 h 132"/>
                  <a:gd name="T88" fmla="*/ 103 w 103"/>
                  <a:gd name="T89" fmla="*/ 86 h 132"/>
                  <a:gd name="T90" fmla="*/ 103 w 103"/>
                  <a:gd name="T91" fmla="*/ 74 h 132"/>
                  <a:gd name="T92" fmla="*/ 103 w 103"/>
                  <a:gd name="T93" fmla="*/ 57 h 132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03"/>
                  <a:gd name="T142" fmla="*/ 0 h 132"/>
                  <a:gd name="T143" fmla="*/ 103 w 103"/>
                  <a:gd name="T144" fmla="*/ 132 h 132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03" h="132">
                    <a:moveTo>
                      <a:pt x="103" y="57"/>
                    </a:moveTo>
                    <a:lnTo>
                      <a:pt x="103" y="46"/>
                    </a:lnTo>
                    <a:lnTo>
                      <a:pt x="103" y="40"/>
                    </a:lnTo>
                    <a:lnTo>
                      <a:pt x="103" y="34"/>
                    </a:lnTo>
                    <a:lnTo>
                      <a:pt x="98" y="29"/>
                    </a:lnTo>
                    <a:lnTo>
                      <a:pt x="98" y="23"/>
                    </a:lnTo>
                    <a:lnTo>
                      <a:pt x="92" y="17"/>
                    </a:lnTo>
                    <a:lnTo>
                      <a:pt x="86" y="11"/>
                    </a:lnTo>
                    <a:lnTo>
                      <a:pt x="80" y="6"/>
                    </a:lnTo>
                    <a:lnTo>
                      <a:pt x="75" y="6"/>
                    </a:lnTo>
                    <a:lnTo>
                      <a:pt x="69" y="0"/>
                    </a:lnTo>
                    <a:lnTo>
                      <a:pt x="63" y="0"/>
                    </a:lnTo>
                    <a:lnTo>
                      <a:pt x="57" y="0"/>
                    </a:lnTo>
                    <a:lnTo>
                      <a:pt x="52" y="0"/>
                    </a:lnTo>
                    <a:lnTo>
                      <a:pt x="40" y="0"/>
                    </a:lnTo>
                    <a:lnTo>
                      <a:pt x="29" y="6"/>
                    </a:lnTo>
                    <a:lnTo>
                      <a:pt x="23" y="11"/>
                    </a:lnTo>
                    <a:lnTo>
                      <a:pt x="17" y="17"/>
                    </a:lnTo>
                    <a:lnTo>
                      <a:pt x="12" y="23"/>
                    </a:lnTo>
                    <a:lnTo>
                      <a:pt x="6" y="34"/>
                    </a:lnTo>
                    <a:lnTo>
                      <a:pt x="0" y="46"/>
                    </a:lnTo>
                    <a:lnTo>
                      <a:pt x="0" y="57"/>
                    </a:lnTo>
                    <a:lnTo>
                      <a:pt x="0" y="74"/>
                    </a:lnTo>
                    <a:lnTo>
                      <a:pt x="0" y="80"/>
                    </a:lnTo>
                    <a:lnTo>
                      <a:pt x="0" y="92"/>
                    </a:lnTo>
                    <a:lnTo>
                      <a:pt x="6" y="97"/>
                    </a:lnTo>
                    <a:lnTo>
                      <a:pt x="6" y="103"/>
                    </a:lnTo>
                    <a:lnTo>
                      <a:pt x="12" y="109"/>
                    </a:lnTo>
                    <a:lnTo>
                      <a:pt x="12" y="115"/>
                    </a:lnTo>
                    <a:lnTo>
                      <a:pt x="17" y="115"/>
                    </a:lnTo>
                    <a:lnTo>
                      <a:pt x="17" y="120"/>
                    </a:lnTo>
                    <a:lnTo>
                      <a:pt x="23" y="120"/>
                    </a:lnTo>
                    <a:lnTo>
                      <a:pt x="23" y="126"/>
                    </a:lnTo>
                    <a:lnTo>
                      <a:pt x="29" y="126"/>
                    </a:lnTo>
                    <a:lnTo>
                      <a:pt x="35" y="132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2" y="132"/>
                    </a:lnTo>
                    <a:lnTo>
                      <a:pt x="63" y="132"/>
                    </a:lnTo>
                    <a:lnTo>
                      <a:pt x="75" y="126"/>
                    </a:lnTo>
                    <a:lnTo>
                      <a:pt x="86" y="120"/>
                    </a:lnTo>
                    <a:lnTo>
                      <a:pt x="92" y="115"/>
                    </a:lnTo>
                    <a:lnTo>
                      <a:pt x="98" y="109"/>
                    </a:lnTo>
                    <a:lnTo>
                      <a:pt x="103" y="97"/>
                    </a:lnTo>
                    <a:lnTo>
                      <a:pt x="103" y="86"/>
                    </a:lnTo>
                    <a:lnTo>
                      <a:pt x="103" y="74"/>
                    </a:lnTo>
                    <a:lnTo>
                      <a:pt x="103" y="57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191" name="Rectangle 43"/>
              <p:cNvSpPr>
                <a:spLocks noChangeArrowheads="1"/>
              </p:cNvSpPr>
              <p:nvPr/>
            </p:nvSpPr>
            <p:spPr bwMode="auto">
              <a:xfrm>
                <a:off x="4390" y="2404"/>
                <a:ext cx="2230" cy="2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defTabSz="762000"/>
                <a:r>
                  <a:rPr lang="en-US" altLang="ar-SA" sz="2300" u="none" dirty="0" smtClean="0">
                    <a:solidFill>
                      <a:srgbClr val="0347F1"/>
                    </a:solidFill>
                    <a:latin typeface="Arial Narrow" panose="020B0606020202030204" pitchFamily="34" charset="0"/>
                    <a:cs typeface="Times New Roman (Arabic)" charset="-78"/>
                  </a:rPr>
                  <a:t>K-secret (for unlocking)</a:t>
                </a:r>
                <a:endParaRPr lang="en-US" altLang="ar-SA" sz="1400" u="none" dirty="0">
                  <a:solidFill>
                    <a:srgbClr val="0347F1"/>
                  </a:solidFill>
                  <a:latin typeface="Arial Narrow" panose="020B0606020202030204" pitchFamily="34" charset="0"/>
                  <a:cs typeface="Times New Roman (Arabic)" charset="-78"/>
                </a:endParaRPr>
              </a:p>
            </p:txBody>
          </p:sp>
        </p:grpSp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4564" y="1410"/>
              <a:ext cx="2684" cy="268"/>
              <a:chOff x="3772" y="2085"/>
              <a:chExt cx="2684" cy="268"/>
            </a:xfrm>
          </p:grpSpPr>
          <p:sp>
            <p:nvSpPr>
              <p:cNvPr id="5170" name="Freeform 45"/>
              <p:cNvSpPr>
                <a:spLocks/>
              </p:cNvSpPr>
              <p:nvPr/>
            </p:nvSpPr>
            <p:spPr bwMode="auto">
              <a:xfrm>
                <a:off x="4081" y="2107"/>
                <a:ext cx="201" cy="246"/>
              </a:xfrm>
              <a:custGeom>
                <a:avLst/>
                <a:gdLst>
                  <a:gd name="T0" fmla="*/ 86 w 201"/>
                  <a:gd name="T1" fmla="*/ 0 h 246"/>
                  <a:gd name="T2" fmla="*/ 109 w 201"/>
                  <a:gd name="T3" fmla="*/ 0 h 246"/>
                  <a:gd name="T4" fmla="*/ 126 w 201"/>
                  <a:gd name="T5" fmla="*/ 0 h 246"/>
                  <a:gd name="T6" fmla="*/ 144 w 201"/>
                  <a:gd name="T7" fmla="*/ 11 h 246"/>
                  <a:gd name="T8" fmla="*/ 161 w 201"/>
                  <a:gd name="T9" fmla="*/ 17 h 246"/>
                  <a:gd name="T10" fmla="*/ 172 w 201"/>
                  <a:gd name="T11" fmla="*/ 34 h 246"/>
                  <a:gd name="T12" fmla="*/ 184 w 201"/>
                  <a:gd name="T13" fmla="*/ 51 h 246"/>
                  <a:gd name="T14" fmla="*/ 195 w 201"/>
                  <a:gd name="T15" fmla="*/ 74 h 246"/>
                  <a:gd name="T16" fmla="*/ 201 w 201"/>
                  <a:gd name="T17" fmla="*/ 97 h 246"/>
                  <a:gd name="T18" fmla="*/ 201 w 201"/>
                  <a:gd name="T19" fmla="*/ 120 h 246"/>
                  <a:gd name="T20" fmla="*/ 201 w 201"/>
                  <a:gd name="T21" fmla="*/ 149 h 246"/>
                  <a:gd name="T22" fmla="*/ 195 w 201"/>
                  <a:gd name="T23" fmla="*/ 172 h 246"/>
                  <a:gd name="T24" fmla="*/ 184 w 201"/>
                  <a:gd name="T25" fmla="*/ 189 h 246"/>
                  <a:gd name="T26" fmla="*/ 172 w 201"/>
                  <a:gd name="T27" fmla="*/ 212 h 246"/>
                  <a:gd name="T28" fmla="*/ 161 w 201"/>
                  <a:gd name="T29" fmla="*/ 223 h 246"/>
                  <a:gd name="T30" fmla="*/ 144 w 201"/>
                  <a:gd name="T31" fmla="*/ 235 h 246"/>
                  <a:gd name="T32" fmla="*/ 126 w 201"/>
                  <a:gd name="T33" fmla="*/ 241 h 246"/>
                  <a:gd name="T34" fmla="*/ 109 w 201"/>
                  <a:gd name="T35" fmla="*/ 246 h 246"/>
                  <a:gd name="T36" fmla="*/ 86 w 201"/>
                  <a:gd name="T37" fmla="*/ 246 h 246"/>
                  <a:gd name="T38" fmla="*/ 69 w 201"/>
                  <a:gd name="T39" fmla="*/ 241 h 246"/>
                  <a:gd name="T40" fmla="*/ 52 w 201"/>
                  <a:gd name="T41" fmla="*/ 235 h 246"/>
                  <a:gd name="T42" fmla="*/ 40 w 201"/>
                  <a:gd name="T43" fmla="*/ 223 h 246"/>
                  <a:gd name="T44" fmla="*/ 23 w 201"/>
                  <a:gd name="T45" fmla="*/ 212 h 246"/>
                  <a:gd name="T46" fmla="*/ 12 w 201"/>
                  <a:gd name="T47" fmla="*/ 189 h 246"/>
                  <a:gd name="T48" fmla="*/ 6 w 201"/>
                  <a:gd name="T49" fmla="*/ 172 h 246"/>
                  <a:gd name="T50" fmla="*/ 0 w 201"/>
                  <a:gd name="T51" fmla="*/ 149 h 246"/>
                  <a:gd name="T52" fmla="*/ 0 w 201"/>
                  <a:gd name="T53" fmla="*/ 126 h 246"/>
                  <a:gd name="T54" fmla="*/ 0 w 201"/>
                  <a:gd name="T55" fmla="*/ 97 h 246"/>
                  <a:gd name="T56" fmla="*/ 6 w 201"/>
                  <a:gd name="T57" fmla="*/ 74 h 246"/>
                  <a:gd name="T58" fmla="*/ 12 w 201"/>
                  <a:gd name="T59" fmla="*/ 51 h 246"/>
                  <a:gd name="T60" fmla="*/ 23 w 201"/>
                  <a:gd name="T61" fmla="*/ 34 h 246"/>
                  <a:gd name="T62" fmla="*/ 40 w 201"/>
                  <a:gd name="T63" fmla="*/ 17 h 246"/>
                  <a:gd name="T64" fmla="*/ 52 w 201"/>
                  <a:gd name="T65" fmla="*/ 11 h 246"/>
                  <a:gd name="T66" fmla="*/ 69 w 201"/>
                  <a:gd name="T67" fmla="*/ 0 h 246"/>
                  <a:gd name="T68" fmla="*/ 86 w 201"/>
                  <a:gd name="T69" fmla="*/ 0 h 24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01"/>
                  <a:gd name="T106" fmla="*/ 0 h 246"/>
                  <a:gd name="T107" fmla="*/ 201 w 201"/>
                  <a:gd name="T108" fmla="*/ 246 h 24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01" h="246">
                    <a:moveTo>
                      <a:pt x="86" y="0"/>
                    </a:moveTo>
                    <a:lnTo>
                      <a:pt x="109" y="0"/>
                    </a:lnTo>
                    <a:lnTo>
                      <a:pt x="126" y="0"/>
                    </a:lnTo>
                    <a:lnTo>
                      <a:pt x="144" y="11"/>
                    </a:lnTo>
                    <a:lnTo>
                      <a:pt x="161" y="17"/>
                    </a:lnTo>
                    <a:lnTo>
                      <a:pt x="172" y="34"/>
                    </a:lnTo>
                    <a:lnTo>
                      <a:pt x="184" y="51"/>
                    </a:lnTo>
                    <a:lnTo>
                      <a:pt x="195" y="74"/>
                    </a:lnTo>
                    <a:lnTo>
                      <a:pt x="201" y="97"/>
                    </a:lnTo>
                    <a:lnTo>
                      <a:pt x="201" y="120"/>
                    </a:lnTo>
                    <a:lnTo>
                      <a:pt x="201" y="149"/>
                    </a:lnTo>
                    <a:lnTo>
                      <a:pt x="195" y="172"/>
                    </a:lnTo>
                    <a:lnTo>
                      <a:pt x="184" y="189"/>
                    </a:lnTo>
                    <a:lnTo>
                      <a:pt x="172" y="212"/>
                    </a:lnTo>
                    <a:lnTo>
                      <a:pt x="161" y="223"/>
                    </a:lnTo>
                    <a:lnTo>
                      <a:pt x="144" y="235"/>
                    </a:lnTo>
                    <a:lnTo>
                      <a:pt x="126" y="241"/>
                    </a:lnTo>
                    <a:lnTo>
                      <a:pt x="109" y="246"/>
                    </a:lnTo>
                    <a:lnTo>
                      <a:pt x="86" y="246"/>
                    </a:lnTo>
                    <a:lnTo>
                      <a:pt x="69" y="241"/>
                    </a:lnTo>
                    <a:lnTo>
                      <a:pt x="52" y="235"/>
                    </a:lnTo>
                    <a:lnTo>
                      <a:pt x="40" y="223"/>
                    </a:lnTo>
                    <a:lnTo>
                      <a:pt x="23" y="212"/>
                    </a:lnTo>
                    <a:lnTo>
                      <a:pt x="12" y="189"/>
                    </a:lnTo>
                    <a:lnTo>
                      <a:pt x="6" y="172"/>
                    </a:lnTo>
                    <a:lnTo>
                      <a:pt x="0" y="149"/>
                    </a:lnTo>
                    <a:lnTo>
                      <a:pt x="0" y="126"/>
                    </a:lnTo>
                    <a:lnTo>
                      <a:pt x="0" y="97"/>
                    </a:lnTo>
                    <a:lnTo>
                      <a:pt x="6" y="74"/>
                    </a:lnTo>
                    <a:lnTo>
                      <a:pt x="12" y="51"/>
                    </a:lnTo>
                    <a:lnTo>
                      <a:pt x="23" y="34"/>
                    </a:lnTo>
                    <a:lnTo>
                      <a:pt x="40" y="17"/>
                    </a:lnTo>
                    <a:lnTo>
                      <a:pt x="52" y="11"/>
                    </a:lnTo>
                    <a:lnTo>
                      <a:pt x="69" y="0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171" name="Freeform 46"/>
              <p:cNvSpPr>
                <a:spLocks/>
              </p:cNvSpPr>
              <p:nvPr/>
            </p:nvSpPr>
            <p:spPr bwMode="auto">
              <a:xfrm>
                <a:off x="4081" y="2107"/>
                <a:ext cx="201" cy="246"/>
              </a:xfrm>
              <a:custGeom>
                <a:avLst/>
                <a:gdLst>
                  <a:gd name="T0" fmla="*/ 86 w 201"/>
                  <a:gd name="T1" fmla="*/ 0 h 246"/>
                  <a:gd name="T2" fmla="*/ 109 w 201"/>
                  <a:gd name="T3" fmla="*/ 0 h 246"/>
                  <a:gd name="T4" fmla="*/ 126 w 201"/>
                  <a:gd name="T5" fmla="*/ 0 h 246"/>
                  <a:gd name="T6" fmla="*/ 144 w 201"/>
                  <a:gd name="T7" fmla="*/ 11 h 246"/>
                  <a:gd name="T8" fmla="*/ 161 w 201"/>
                  <a:gd name="T9" fmla="*/ 17 h 246"/>
                  <a:gd name="T10" fmla="*/ 172 w 201"/>
                  <a:gd name="T11" fmla="*/ 34 h 246"/>
                  <a:gd name="T12" fmla="*/ 184 w 201"/>
                  <a:gd name="T13" fmla="*/ 51 h 246"/>
                  <a:gd name="T14" fmla="*/ 195 w 201"/>
                  <a:gd name="T15" fmla="*/ 74 h 246"/>
                  <a:gd name="T16" fmla="*/ 201 w 201"/>
                  <a:gd name="T17" fmla="*/ 97 h 246"/>
                  <a:gd name="T18" fmla="*/ 201 w 201"/>
                  <a:gd name="T19" fmla="*/ 120 h 246"/>
                  <a:gd name="T20" fmla="*/ 201 w 201"/>
                  <a:gd name="T21" fmla="*/ 149 h 246"/>
                  <a:gd name="T22" fmla="*/ 195 w 201"/>
                  <a:gd name="T23" fmla="*/ 172 h 246"/>
                  <a:gd name="T24" fmla="*/ 184 w 201"/>
                  <a:gd name="T25" fmla="*/ 189 h 246"/>
                  <a:gd name="T26" fmla="*/ 172 w 201"/>
                  <a:gd name="T27" fmla="*/ 212 h 246"/>
                  <a:gd name="T28" fmla="*/ 161 w 201"/>
                  <a:gd name="T29" fmla="*/ 223 h 246"/>
                  <a:gd name="T30" fmla="*/ 144 w 201"/>
                  <a:gd name="T31" fmla="*/ 235 h 246"/>
                  <a:gd name="T32" fmla="*/ 126 w 201"/>
                  <a:gd name="T33" fmla="*/ 241 h 246"/>
                  <a:gd name="T34" fmla="*/ 109 w 201"/>
                  <a:gd name="T35" fmla="*/ 246 h 246"/>
                  <a:gd name="T36" fmla="*/ 86 w 201"/>
                  <a:gd name="T37" fmla="*/ 246 h 246"/>
                  <a:gd name="T38" fmla="*/ 69 w 201"/>
                  <a:gd name="T39" fmla="*/ 241 h 246"/>
                  <a:gd name="T40" fmla="*/ 52 w 201"/>
                  <a:gd name="T41" fmla="*/ 235 h 246"/>
                  <a:gd name="T42" fmla="*/ 40 w 201"/>
                  <a:gd name="T43" fmla="*/ 223 h 246"/>
                  <a:gd name="T44" fmla="*/ 23 w 201"/>
                  <a:gd name="T45" fmla="*/ 212 h 246"/>
                  <a:gd name="T46" fmla="*/ 12 w 201"/>
                  <a:gd name="T47" fmla="*/ 189 h 246"/>
                  <a:gd name="T48" fmla="*/ 6 w 201"/>
                  <a:gd name="T49" fmla="*/ 172 h 246"/>
                  <a:gd name="T50" fmla="*/ 0 w 201"/>
                  <a:gd name="T51" fmla="*/ 149 h 246"/>
                  <a:gd name="T52" fmla="*/ 0 w 201"/>
                  <a:gd name="T53" fmla="*/ 126 h 246"/>
                  <a:gd name="T54" fmla="*/ 0 w 201"/>
                  <a:gd name="T55" fmla="*/ 97 h 246"/>
                  <a:gd name="T56" fmla="*/ 6 w 201"/>
                  <a:gd name="T57" fmla="*/ 74 h 246"/>
                  <a:gd name="T58" fmla="*/ 12 w 201"/>
                  <a:gd name="T59" fmla="*/ 51 h 246"/>
                  <a:gd name="T60" fmla="*/ 23 w 201"/>
                  <a:gd name="T61" fmla="*/ 34 h 246"/>
                  <a:gd name="T62" fmla="*/ 40 w 201"/>
                  <a:gd name="T63" fmla="*/ 17 h 246"/>
                  <a:gd name="T64" fmla="*/ 52 w 201"/>
                  <a:gd name="T65" fmla="*/ 11 h 246"/>
                  <a:gd name="T66" fmla="*/ 69 w 201"/>
                  <a:gd name="T67" fmla="*/ 0 h 246"/>
                  <a:gd name="T68" fmla="*/ 86 w 201"/>
                  <a:gd name="T69" fmla="*/ 0 h 24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01"/>
                  <a:gd name="T106" fmla="*/ 0 h 246"/>
                  <a:gd name="T107" fmla="*/ 201 w 201"/>
                  <a:gd name="T108" fmla="*/ 246 h 24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01" h="246">
                    <a:moveTo>
                      <a:pt x="86" y="0"/>
                    </a:moveTo>
                    <a:lnTo>
                      <a:pt x="109" y="0"/>
                    </a:lnTo>
                    <a:lnTo>
                      <a:pt x="126" y="0"/>
                    </a:lnTo>
                    <a:lnTo>
                      <a:pt x="144" y="11"/>
                    </a:lnTo>
                    <a:lnTo>
                      <a:pt x="161" y="17"/>
                    </a:lnTo>
                    <a:lnTo>
                      <a:pt x="172" y="34"/>
                    </a:lnTo>
                    <a:lnTo>
                      <a:pt x="184" y="51"/>
                    </a:lnTo>
                    <a:lnTo>
                      <a:pt x="195" y="74"/>
                    </a:lnTo>
                    <a:lnTo>
                      <a:pt x="201" y="97"/>
                    </a:lnTo>
                    <a:lnTo>
                      <a:pt x="201" y="120"/>
                    </a:lnTo>
                    <a:lnTo>
                      <a:pt x="201" y="149"/>
                    </a:lnTo>
                    <a:lnTo>
                      <a:pt x="195" y="172"/>
                    </a:lnTo>
                    <a:lnTo>
                      <a:pt x="184" y="189"/>
                    </a:lnTo>
                    <a:lnTo>
                      <a:pt x="172" y="212"/>
                    </a:lnTo>
                    <a:lnTo>
                      <a:pt x="161" y="223"/>
                    </a:lnTo>
                    <a:lnTo>
                      <a:pt x="144" y="235"/>
                    </a:lnTo>
                    <a:lnTo>
                      <a:pt x="126" y="241"/>
                    </a:lnTo>
                    <a:lnTo>
                      <a:pt x="109" y="246"/>
                    </a:lnTo>
                    <a:lnTo>
                      <a:pt x="86" y="246"/>
                    </a:lnTo>
                    <a:lnTo>
                      <a:pt x="69" y="241"/>
                    </a:lnTo>
                    <a:lnTo>
                      <a:pt x="52" y="235"/>
                    </a:lnTo>
                    <a:lnTo>
                      <a:pt x="40" y="223"/>
                    </a:lnTo>
                    <a:lnTo>
                      <a:pt x="23" y="212"/>
                    </a:lnTo>
                    <a:lnTo>
                      <a:pt x="12" y="189"/>
                    </a:lnTo>
                    <a:lnTo>
                      <a:pt x="6" y="172"/>
                    </a:lnTo>
                    <a:lnTo>
                      <a:pt x="0" y="149"/>
                    </a:lnTo>
                    <a:lnTo>
                      <a:pt x="0" y="126"/>
                    </a:lnTo>
                    <a:lnTo>
                      <a:pt x="0" y="97"/>
                    </a:lnTo>
                    <a:lnTo>
                      <a:pt x="6" y="74"/>
                    </a:lnTo>
                    <a:lnTo>
                      <a:pt x="12" y="51"/>
                    </a:lnTo>
                    <a:lnTo>
                      <a:pt x="23" y="34"/>
                    </a:lnTo>
                    <a:lnTo>
                      <a:pt x="40" y="17"/>
                    </a:lnTo>
                    <a:lnTo>
                      <a:pt x="52" y="11"/>
                    </a:lnTo>
                    <a:lnTo>
                      <a:pt x="69" y="0"/>
                    </a:lnTo>
                    <a:lnTo>
                      <a:pt x="86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172" name="Rectangle 47"/>
              <p:cNvSpPr>
                <a:spLocks noChangeArrowheads="1"/>
              </p:cNvSpPr>
              <p:nvPr/>
            </p:nvSpPr>
            <p:spPr bwMode="auto">
              <a:xfrm>
                <a:off x="3772" y="2187"/>
                <a:ext cx="315" cy="46"/>
              </a:xfrm>
              <a:prstGeom prst="rect">
                <a:avLst/>
              </a:prstGeom>
              <a:solidFill>
                <a:srgbClr val="FF00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173" name="Rectangle 48"/>
              <p:cNvSpPr>
                <a:spLocks noChangeArrowheads="1"/>
              </p:cNvSpPr>
              <p:nvPr/>
            </p:nvSpPr>
            <p:spPr bwMode="auto">
              <a:xfrm>
                <a:off x="3772" y="2187"/>
                <a:ext cx="315" cy="46"/>
              </a:xfrm>
              <a:prstGeom prst="rect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174" name="Freeform 49"/>
              <p:cNvSpPr>
                <a:spLocks noEditPoints="1"/>
              </p:cNvSpPr>
              <p:nvPr/>
            </p:nvSpPr>
            <p:spPr bwMode="auto">
              <a:xfrm>
                <a:off x="3772" y="2227"/>
                <a:ext cx="109" cy="98"/>
              </a:xfrm>
              <a:custGeom>
                <a:avLst/>
                <a:gdLst>
                  <a:gd name="T0" fmla="*/ 0 w 109"/>
                  <a:gd name="T1" fmla="*/ 0 h 98"/>
                  <a:gd name="T2" fmla="*/ 46 w 109"/>
                  <a:gd name="T3" fmla="*/ 0 h 98"/>
                  <a:gd name="T4" fmla="*/ 34 w 109"/>
                  <a:gd name="T5" fmla="*/ 86 h 98"/>
                  <a:gd name="T6" fmla="*/ 29 w 109"/>
                  <a:gd name="T7" fmla="*/ 92 h 98"/>
                  <a:gd name="T8" fmla="*/ 29 w 109"/>
                  <a:gd name="T9" fmla="*/ 98 h 98"/>
                  <a:gd name="T10" fmla="*/ 23 w 109"/>
                  <a:gd name="T11" fmla="*/ 98 h 98"/>
                  <a:gd name="T12" fmla="*/ 17 w 109"/>
                  <a:gd name="T13" fmla="*/ 98 h 98"/>
                  <a:gd name="T14" fmla="*/ 17 w 109"/>
                  <a:gd name="T15" fmla="*/ 92 h 98"/>
                  <a:gd name="T16" fmla="*/ 12 w 109"/>
                  <a:gd name="T17" fmla="*/ 86 h 98"/>
                  <a:gd name="T18" fmla="*/ 0 w 109"/>
                  <a:gd name="T19" fmla="*/ 0 h 98"/>
                  <a:gd name="T20" fmla="*/ 69 w 109"/>
                  <a:gd name="T21" fmla="*/ 0 h 98"/>
                  <a:gd name="T22" fmla="*/ 109 w 109"/>
                  <a:gd name="T23" fmla="*/ 0 h 98"/>
                  <a:gd name="T24" fmla="*/ 97 w 109"/>
                  <a:gd name="T25" fmla="*/ 86 h 98"/>
                  <a:gd name="T26" fmla="*/ 97 w 109"/>
                  <a:gd name="T27" fmla="*/ 92 h 98"/>
                  <a:gd name="T28" fmla="*/ 92 w 109"/>
                  <a:gd name="T29" fmla="*/ 98 h 98"/>
                  <a:gd name="T30" fmla="*/ 86 w 109"/>
                  <a:gd name="T31" fmla="*/ 98 h 98"/>
                  <a:gd name="T32" fmla="*/ 86 w 109"/>
                  <a:gd name="T33" fmla="*/ 92 h 98"/>
                  <a:gd name="T34" fmla="*/ 80 w 109"/>
                  <a:gd name="T35" fmla="*/ 92 h 98"/>
                  <a:gd name="T36" fmla="*/ 80 w 109"/>
                  <a:gd name="T37" fmla="*/ 86 h 98"/>
                  <a:gd name="T38" fmla="*/ 69 w 109"/>
                  <a:gd name="T39" fmla="*/ 0 h 9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09"/>
                  <a:gd name="T61" fmla="*/ 0 h 98"/>
                  <a:gd name="T62" fmla="*/ 109 w 109"/>
                  <a:gd name="T63" fmla="*/ 98 h 9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09" h="98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29" y="92"/>
                    </a:lnTo>
                    <a:lnTo>
                      <a:pt x="29" y="98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  <a:close/>
                    <a:moveTo>
                      <a:pt x="69" y="0"/>
                    </a:moveTo>
                    <a:lnTo>
                      <a:pt x="109" y="0"/>
                    </a:lnTo>
                    <a:lnTo>
                      <a:pt x="97" y="86"/>
                    </a:lnTo>
                    <a:lnTo>
                      <a:pt x="97" y="92"/>
                    </a:lnTo>
                    <a:lnTo>
                      <a:pt x="92" y="98"/>
                    </a:lnTo>
                    <a:lnTo>
                      <a:pt x="86" y="98"/>
                    </a:lnTo>
                    <a:lnTo>
                      <a:pt x="86" y="92"/>
                    </a:lnTo>
                    <a:lnTo>
                      <a:pt x="80" y="92"/>
                    </a:lnTo>
                    <a:lnTo>
                      <a:pt x="80" y="86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175" name="Freeform 50"/>
              <p:cNvSpPr>
                <a:spLocks/>
              </p:cNvSpPr>
              <p:nvPr/>
            </p:nvSpPr>
            <p:spPr bwMode="auto">
              <a:xfrm>
                <a:off x="3772" y="2227"/>
                <a:ext cx="46" cy="98"/>
              </a:xfrm>
              <a:custGeom>
                <a:avLst/>
                <a:gdLst>
                  <a:gd name="T0" fmla="*/ 0 w 46"/>
                  <a:gd name="T1" fmla="*/ 0 h 98"/>
                  <a:gd name="T2" fmla="*/ 46 w 46"/>
                  <a:gd name="T3" fmla="*/ 0 h 98"/>
                  <a:gd name="T4" fmla="*/ 34 w 46"/>
                  <a:gd name="T5" fmla="*/ 86 h 98"/>
                  <a:gd name="T6" fmla="*/ 29 w 46"/>
                  <a:gd name="T7" fmla="*/ 92 h 98"/>
                  <a:gd name="T8" fmla="*/ 29 w 46"/>
                  <a:gd name="T9" fmla="*/ 98 h 98"/>
                  <a:gd name="T10" fmla="*/ 23 w 46"/>
                  <a:gd name="T11" fmla="*/ 98 h 98"/>
                  <a:gd name="T12" fmla="*/ 17 w 46"/>
                  <a:gd name="T13" fmla="*/ 98 h 98"/>
                  <a:gd name="T14" fmla="*/ 17 w 46"/>
                  <a:gd name="T15" fmla="*/ 92 h 98"/>
                  <a:gd name="T16" fmla="*/ 12 w 46"/>
                  <a:gd name="T17" fmla="*/ 86 h 98"/>
                  <a:gd name="T18" fmla="*/ 0 w 46"/>
                  <a:gd name="T19" fmla="*/ 0 h 9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6"/>
                  <a:gd name="T31" fmla="*/ 0 h 98"/>
                  <a:gd name="T32" fmla="*/ 46 w 46"/>
                  <a:gd name="T33" fmla="*/ 98 h 9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6" h="98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29" y="92"/>
                    </a:lnTo>
                    <a:lnTo>
                      <a:pt x="29" y="98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176" name="Freeform 51"/>
              <p:cNvSpPr>
                <a:spLocks/>
              </p:cNvSpPr>
              <p:nvPr/>
            </p:nvSpPr>
            <p:spPr bwMode="auto">
              <a:xfrm>
                <a:off x="3841" y="2227"/>
                <a:ext cx="40" cy="98"/>
              </a:xfrm>
              <a:custGeom>
                <a:avLst/>
                <a:gdLst>
                  <a:gd name="T0" fmla="*/ 0 w 40"/>
                  <a:gd name="T1" fmla="*/ 0 h 98"/>
                  <a:gd name="T2" fmla="*/ 40 w 40"/>
                  <a:gd name="T3" fmla="*/ 0 h 98"/>
                  <a:gd name="T4" fmla="*/ 28 w 40"/>
                  <a:gd name="T5" fmla="*/ 86 h 98"/>
                  <a:gd name="T6" fmla="*/ 28 w 40"/>
                  <a:gd name="T7" fmla="*/ 92 h 98"/>
                  <a:gd name="T8" fmla="*/ 23 w 40"/>
                  <a:gd name="T9" fmla="*/ 98 h 98"/>
                  <a:gd name="T10" fmla="*/ 17 w 40"/>
                  <a:gd name="T11" fmla="*/ 98 h 98"/>
                  <a:gd name="T12" fmla="*/ 17 w 40"/>
                  <a:gd name="T13" fmla="*/ 92 h 98"/>
                  <a:gd name="T14" fmla="*/ 11 w 40"/>
                  <a:gd name="T15" fmla="*/ 92 h 98"/>
                  <a:gd name="T16" fmla="*/ 11 w 40"/>
                  <a:gd name="T17" fmla="*/ 86 h 98"/>
                  <a:gd name="T18" fmla="*/ 0 w 40"/>
                  <a:gd name="T19" fmla="*/ 0 h 9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"/>
                  <a:gd name="T31" fmla="*/ 0 h 98"/>
                  <a:gd name="T32" fmla="*/ 40 w 40"/>
                  <a:gd name="T33" fmla="*/ 98 h 9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" h="98">
                    <a:moveTo>
                      <a:pt x="0" y="0"/>
                    </a:moveTo>
                    <a:lnTo>
                      <a:pt x="40" y="0"/>
                    </a:lnTo>
                    <a:lnTo>
                      <a:pt x="28" y="86"/>
                    </a:lnTo>
                    <a:lnTo>
                      <a:pt x="28" y="92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1" y="92"/>
                    </a:lnTo>
                    <a:lnTo>
                      <a:pt x="11" y="86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177" name="Freeform 52"/>
              <p:cNvSpPr>
                <a:spLocks noEditPoints="1"/>
              </p:cNvSpPr>
              <p:nvPr/>
            </p:nvSpPr>
            <p:spPr bwMode="auto">
              <a:xfrm>
                <a:off x="4116" y="2158"/>
                <a:ext cx="131" cy="149"/>
              </a:xfrm>
              <a:custGeom>
                <a:avLst/>
                <a:gdLst>
                  <a:gd name="T0" fmla="*/ 131 w 131"/>
                  <a:gd name="T1" fmla="*/ 86 h 149"/>
                  <a:gd name="T2" fmla="*/ 126 w 131"/>
                  <a:gd name="T3" fmla="*/ 115 h 149"/>
                  <a:gd name="T4" fmla="*/ 114 w 131"/>
                  <a:gd name="T5" fmla="*/ 132 h 149"/>
                  <a:gd name="T6" fmla="*/ 91 w 131"/>
                  <a:gd name="T7" fmla="*/ 144 h 149"/>
                  <a:gd name="T8" fmla="*/ 68 w 131"/>
                  <a:gd name="T9" fmla="*/ 149 h 149"/>
                  <a:gd name="T10" fmla="*/ 57 w 131"/>
                  <a:gd name="T11" fmla="*/ 149 h 149"/>
                  <a:gd name="T12" fmla="*/ 46 w 131"/>
                  <a:gd name="T13" fmla="*/ 144 h 149"/>
                  <a:gd name="T14" fmla="*/ 34 w 131"/>
                  <a:gd name="T15" fmla="*/ 138 h 149"/>
                  <a:gd name="T16" fmla="*/ 28 w 131"/>
                  <a:gd name="T17" fmla="*/ 132 h 149"/>
                  <a:gd name="T18" fmla="*/ 17 w 131"/>
                  <a:gd name="T19" fmla="*/ 126 h 149"/>
                  <a:gd name="T20" fmla="*/ 11 w 131"/>
                  <a:gd name="T21" fmla="*/ 121 h 149"/>
                  <a:gd name="T22" fmla="*/ 5 w 131"/>
                  <a:gd name="T23" fmla="*/ 109 h 149"/>
                  <a:gd name="T24" fmla="*/ 5 w 131"/>
                  <a:gd name="T25" fmla="*/ 98 h 149"/>
                  <a:gd name="T26" fmla="*/ 0 w 131"/>
                  <a:gd name="T27" fmla="*/ 86 h 149"/>
                  <a:gd name="T28" fmla="*/ 5 w 131"/>
                  <a:gd name="T29" fmla="*/ 46 h 149"/>
                  <a:gd name="T30" fmla="*/ 17 w 131"/>
                  <a:gd name="T31" fmla="*/ 23 h 149"/>
                  <a:gd name="T32" fmla="*/ 34 w 131"/>
                  <a:gd name="T33" fmla="*/ 6 h 149"/>
                  <a:gd name="T34" fmla="*/ 57 w 131"/>
                  <a:gd name="T35" fmla="*/ 0 h 149"/>
                  <a:gd name="T36" fmla="*/ 74 w 131"/>
                  <a:gd name="T37" fmla="*/ 0 h 149"/>
                  <a:gd name="T38" fmla="*/ 86 w 131"/>
                  <a:gd name="T39" fmla="*/ 0 h 149"/>
                  <a:gd name="T40" fmla="*/ 97 w 131"/>
                  <a:gd name="T41" fmla="*/ 0 h 149"/>
                  <a:gd name="T42" fmla="*/ 109 w 131"/>
                  <a:gd name="T43" fmla="*/ 6 h 149"/>
                  <a:gd name="T44" fmla="*/ 114 w 131"/>
                  <a:gd name="T45" fmla="*/ 12 h 149"/>
                  <a:gd name="T46" fmla="*/ 120 w 131"/>
                  <a:gd name="T47" fmla="*/ 18 h 149"/>
                  <a:gd name="T48" fmla="*/ 126 w 131"/>
                  <a:gd name="T49" fmla="*/ 29 h 149"/>
                  <a:gd name="T50" fmla="*/ 131 w 131"/>
                  <a:gd name="T51" fmla="*/ 41 h 149"/>
                  <a:gd name="T52" fmla="*/ 131 w 131"/>
                  <a:gd name="T53" fmla="*/ 52 h 149"/>
                  <a:gd name="T54" fmla="*/ 120 w 131"/>
                  <a:gd name="T55" fmla="*/ 63 h 149"/>
                  <a:gd name="T56" fmla="*/ 120 w 131"/>
                  <a:gd name="T57" fmla="*/ 46 h 149"/>
                  <a:gd name="T58" fmla="*/ 114 w 131"/>
                  <a:gd name="T59" fmla="*/ 35 h 149"/>
                  <a:gd name="T60" fmla="*/ 109 w 131"/>
                  <a:gd name="T61" fmla="*/ 23 h 149"/>
                  <a:gd name="T62" fmla="*/ 103 w 131"/>
                  <a:gd name="T63" fmla="*/ 18 h 149"/>
                  <a:gd name="T64" fmla="*/ 97 w 131"/>
                  <a:gd name="T65" fmla="*/ 12 h 149"/>
                  <a:gd name="T66" fmla="*/ 86 w 131"/>
                  <a:gd name="T67" fmla="*/ 12 h 149"/>
                  <a:gd name="T68" fmla="*/ 74 w 131"/>
                  <a:gd name="T69" fmla="*/ 6 h 149"/>
                  <a:gd name="T70" fmla="*/ 57 w 131"/>
                  <a:gd name="T71" fmla="*/ 6 h 149"/>
                  <a:gd name="T72" fmla="*/ 40 w 131"/>
                  <a:gd name="T73" fmla="*/ 18 h 149"/>
                  <a:gd name="T74" fmla="*/ 23 w 131"/>
                  <a:gd name="T75" fmla="*/ 35 h 149"/>
                  <a:gd name="T76" fmla="*/ 17 w 131"/>
                  <a:gd name="T77" fmla="*/ 52 h 149"/>
                  <a:gd name="T78" fmla="*/ 17 w 131"/>
                  <a:gd name="T79" fmla="*/ 81 h 149"/>
                  <a:gd name="T80" fmla="*/ 17 w 131"/>
                  <a:gd name="T81" fmla="*/ 98 h 149"/>
                  <a:gd name="T82" fmla="*/ 23 w 131"/>
                  <a:gd name="T83" fmla="*/ 109 h 149"/>
                  <a:gd name="T84" fmla="*/ 28 w 131"/>
                  <a:gd name="T85" fmla="*/ 121 h 149"/>
                  <a:gd name="T86" fmla="*/ 34 w 131"/>
                  <a:gd name="T87" fmla="*/ 126 h 149"/>
                  <a:gd name="T88" fmla="*/ 40 w 131"/>
                  <a:gd name="T89" fmla="*/ 132 h 149"/>
                  <a:gd name="T90" fmla="*/ 51 w 131"/>
                  <a:gd name="T91" fmla="*/ 138 h 149"/>
                  <a:gd name="T92" fmla="*/ 63 w 131"/>
                  <a:gd name="T93" fmla="*/ 138 h 149"/>
                  <a:gd name="T94" fmla="*/ 80 w 131"/>
                  <a:gd name="T95" fmla="*/ 138 h 149"/>
                  <a:gd name="T96" fmla="*/ 97 w 131"/>
                  <a:gd name="T97" fmla="*/ 126 h 149"/>
                  <a:gd name="T98" fmla="*/ 114 w 131"/>
                  <a:gd name="T99" fmla="*/ 115 h 149"/>
                  <a:gd name="T100" fmla="*/ 120 w 131"/>
                  <a:gd name="T101" fmla="*/ 92 h 149"/>
                  <a:gd name="T102" fmla="*/ 120 w 131"/>
                  <a:gd name="T103" fmla="*/ 63 h 14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31"/>
                  <a:gd name="T157" fmla="*/ 0 h 149"/>
                  <a:gd name="T158" fmla="*/ 131 w 131"/>
                  <a:gd name="T159" fmla="*/ 149 h 14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31" h="149">
                    <a:moveTo>
                      <a:pt x="131" y="63"/>
                    </a:moveTo>
                    <a:lnTo>
                      <a:pt x="131" y="86"/>
                    </a:lnTo>
                    <a:lnTo>
                      <a:pt x="131" y="98"/>
                    </a:lnTo>
                    <a:lnTo>
                      <a:pt x="126" y="115"/>
                    </a:lnTo>
                    <a:lnTo>
                      <a:pt x="120" y="126"/>
                    </a:lnTo>
                    <a:lnTo>
                      <a:pt x="114" y="132"/>
                    </a:lnTo>
                    <a:lnTo>
                      <a:pt x="103" y="138"/>
                    </a:lnTo>
                    <a:lnTo>
                      <a:pt x="91" y="144"/>
                    </a:lnTo>
                    <a:lnTo>
                      <a:pt x="80" y="149"/>
                    </a:lnTo>
                    <a:lnTo>
                      <a:pt x="68" y="149"/>
                    </a:lnTo>
                    <a:lnTo>
                      <a:pt x="63" y="149"/>
                    </a:lnTo>
                    <a:lnTo>
                      <a:pt x="57" y="149"/>
                    </a:lnTo>
                    <a:lnTo>
                      <a:pt x="51" y="144"/>
                    </a:lnTo>
                    <a:lnTo>
                      <a:pt x="46" y="144"/>
                    </a:lnTo>
                    <a:lnTo>
                      <a:pt x="40" y="144"/>
                    </a:lnTo>
                    <a:lnTo>
                      <a:pt x="34" y="138"/>
                    </a:lnTo>
                    <a:lnTo>
                      <a:pt x="28" y="138"/>
                    </a:lnTo>
                    <a:lnTo>
                      <a:pt x="28" y="132"/>
                    </a:lnTo>
                    <a:lnTo>
                      <a:pt x="23" y="132"/>
                    </a:lnTo>
                    <a:lnTo>
                      <a:pt x="17" y="126"/>
                    </a:lnTo>
                    <a:lnTo>
                      <a:pt x="17" y="121"/>
                    </a:lnTo>
                    <a:lnTo>
                      <a:pt x="11" y="121"/>
                    </a:lnTo>
                    <a:lnTo>
                      <a:pt x="11" y="115"/>
                    </a:lnTo>
                    <a:lnTo>
                      <a:pt x="5" y="109"/>
                    </a:lnTo>
                    <a:lnTo>
                      <a:pt x="5" y="104"/>
                    </a:lnTo>
                    <a:lnTo>
                      <a:pt x="5" y="98"/>
                    </a:lnTo>
                    <a:lnTo>
                      <a:pt x="5" y="92"/>
                    </a:lnTo>
                    <a:lnTo>
                      <a:pt x="0" y="86"/>
                    </a:lnTo>
                    <a:lnTo>
                      <a:pt x="0" y="63"/>
                    </a:lnTo>
                    <a:lnTo>
                      <a:pt x="5" y="46"/>
                    </a:lnTo>
                    <a:lnTo>
                      <a:pt x="5" y="35"/>
                    </a:lnTo>
                    <a:lnTo>
                      <a:pt x="17" y="23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4" y="12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1" y="35"/>
                    </a:lnTo>
                    <a:lnTo>
                      <a:pt x="131" y="41"/>
                    </a:lnTo>
                    <a:lnTo>
                      <a:pt x="131" y="46"/>
                    </a:lnTo>
                    <a:lnTo>
                      <a:pt x="131" y="52"/>
                    </a:lnTo>
                    <a:lnTo>
                      <a:pt x="131" y="63"/>
                    </a:lnTo>
                    <a:close/>
                    <a:moveTo>
                      <a:pt x="120" y="63"/>
                    </a:moveTo>
                    <a:lnTo>
                      <a:pt x="120" y="58"/>
                    </a:lnTo>
                    <a:lnTo>
                      <a:pt x="120" y="46"/>
                    </a:lnTo>
                    <a:lnTo>
                      <a:pt x="114" y="41"/>
                    </a:lnTo>
                    <a:lnTo>
                      <a:pt x="114" y="35"/>
                    </a:lnTo>
                    <a:lnTo>
                      <a:pt x="114" y="29"/>
                    </a:lnTo>
                    <a:lnTo>
                      <a:pt x="109" y="23"/>
                    </a:lnTo>
                    <a:lnTo>
                      <a:pt x="103" y="23"/>
                    </a:lnTo>
                    <a:lnTo>
                      <a:pt x="103" y="18"/>
                    </a:lnTo>
                    <a:lnTo>
                      <a:pt x="97" y="18"/>
                    </a:lnTo>
                    <a:lnTo>
                      <a:pt x="97" y="12"/>
                    </a:lnTo>
                    <a:lnTo>
                      <a:pt x="91" y="12"/>
                    </a:lnTo>
                    <a:lnTo>
                      <a:pt x="86" y="12"/>
                    </a:lnTo>
                    <a:lnTo>
                      <a:pt x="80" y="6"/>
                    </a:lnTo>
                    <a:lnTo>
                      <a:pt x="74" y="6"/>
                    </a:lnTo>
                    <a:lnTo>
                      <a:pt x="68" y="6"/>
                    </a:lnTo>
                    <a:lnTo>
                      <a:pt x="57" y="6"/>
                    </a:lnTo>
                    <a:lnTo>
                      <a:pt x="46" y="12"/>
                    </a:lnTo>
                    <a:lnTo>
                      <a:pt x="40" y="18"/>
                    </a:lnTo>
                    <a:lnTo>
                      <a:pt x="28" y="23"/>
                    </a:lnTo>
                    <a:lnTo>
                      <a:pt x="23" y="35"/>
                    </a:lnTo>
                    <a:lnTo>
                      <a:pt x="17" y="41"/>
                    </a:lnTo>
                    <a:lnTo>
                      <a:pt x="17" y="52"/>
                    </a:lnTo>
                    <a:lnTo>
                      <a:pt x="17" y="63"/>
                    </a:lnTo>
                    <a:lnTo>
                      <a:pt x="17" y="81"/>
                    </a:lnTo>
                    <a:lnTo>
                      <a:pt x="17" y="92"/>
                    </a:lnTo>
                    <a:lnTo>
                      <a:pt x="17" y="98"/>
                    </a:lnTo>
                    <a:lnTo>
                      <a:pt x="17" y="104"/>
                    </a:lnTo>
                    <a:lnTo>
                      <a:pt x="23" y="109"/>
                    </a:lnTo>
                    <a:lnTo>
                      <a:pt x="23" y="115"/>
                    </a:lnTo>
                    <a:lnTo>
                      <a:pt x="28" y="121"/>
                    </a:lnTo>
                    <a:lnTo>
                      <a:pt x="34" y="121"/>
                    </a:lnTo>
                    <a:lnTo>
                      <a:pt x="34" y="126"/>
                    </a:lnTo>
                    <a:lnTo>
                      <a:pt x="40" y="126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1" y="138"/>
                    </a:lnTo>
                    <a:lnTo>
                      <a:pt x="57" y="138"/>
                    </a:lnTo>
                    <a:lnTo>
                      <a:pt x="63" y="138"/>
                    </a:lnTo>
                    <a:lnTo>
                      <a:pt x="68" y="138"/>
                    </a:lnTo>
                    <a:lnTo>
                      <a:pt x="80" y="138"/>
                    </a:lnTo>
                    <a:lnTo>
                      <a:pt x="91" y="132"/>
                    </a:lnTo>
                    <a:lnTo>
                      <a:pt x="97" y="126"/>
                    </a:lnTo>
                    <a:lnTo>
                      <a:pt x="109" y="121"/>
                    </a:lnTo>
                    <a:lnTo>
                      <a:pt x="114" y="115"/>
                    </a:lnTo>
                    <a:lnTo>
                      <a:pt x="114" y="104"/>
                    </a:lnTo>
                    <a:lnTo>
                      <a:pt x="120" y="92"/>
                    </a:lnTo>
                    <a:lnTo>
                      <a:pt x="120" y="81"/>
                    </a:lnTo>
                    <a:lnTo>
                      <a:pt x="120" y="63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178" name="Freeform 53"/>
              <p:cNvSpPr>
                <a:spLocks/>
              </p:cNvSpPr>
              <p:nvPr/>
            </p:nvSpPr>
            <p:spPr bwMode="auto">
              <a:xfrm>
                <a:off x="4116" y="2158"/>
                <a:ext cx="131" cy="149"/>
              </a:xfrm>
              <a:custGeom>
                <a:avLst/>
                <a:gdLst>
                  <a:gd name="T0" fmla="*/ 131 w 131"/>
                  <a:gd name="T1" fmla="*/ 63 h 149"/>
                  <a:gd name="T2" fmla="*/ 131 w 131"/>
                  <a:gd name="T3" fmla="*/ 86 h 149"/>
                  <a:gd name="T4" fmla="*/ 131 w 131"/>
                  <a:gd name="T5" fmla="*/ 98 h 149"/>
                  <a:gd name="T6" fmla="*/ 126 w 131"/>
                  <a:gd name="T7" fmla="*/ 115 h 149"/>
                  <a:gd name="T8" fmla="*/ 120 w 131"/>
                  <a:gd name="T9" fmla="*/ 126 h 149"/>
                  <a:gd name="T10" fmla="*/ 114 w 131"/>
                  <a:gd name="T11" fmla="*/ 132 h 149"/>
                  <a:gd name="T12" fmla="*/ 103 w 131"/>
                  <a:gd name="T13" fmla="*/ 138 h 149"/>
                  <a:gd name="T14" fmla="*/ 91 w 131"/>
                  <a:gd name="T15" fmla="*/ 144 h 149"/>
                  <a:gd name="T16" fmla="*/ 80 w 131"/>
                  <a:gd name="T17" fmla="*/ 149 h 149"/>
                  <a:gd name="T18" fmla="*/ 68 w 131"/>
                  <a:gd name="T19" fmla="*/ 149 h 149"/>
                  <a:gd name="T20" fmla="*/ 63 w 131"/>
                  <a:gd name="T21" fmla="*/ 149 h 149"/>
                  <a:gd name="T22" fmla="*/ 57 w 131"/>
                  <a:gd name="T23" fmla="*/ 149 h 149"/>
                  <a:gd name="T24" fmla="*/ 51 w 131"/>
                  <a:gd name="T25" fmla="*/ 144 h 149"/>
                  <a:gd name="T26" fmla="*/ 46 w 131"/>
                  <a:gd name="T27" fmla="*/ 144 h 149"/>
                  <a:gd name="T28" fmla="*/ 40 w 131"/>
                  <a:gd name="T29" fmla="*/ 144 h 149"/>
                  <a:gd name="T30" fmla="*/ 34 w 131"/>
                  <a:gd name="T31" fmla="*/ 138 h 149"/>
                  <a:gd name="T32" fmla="*/ 28 w 131"/>
                  <a:gd name="T33" fmla="*/ 138 h 149"/>
                  <a:gd name="T34" fmla="*/ 28 w 131"/>
                  <a:gd name="T35" fmla="*/ 132 h 149"/>
                  <a:gd name="T36" fmla="*/ 23 w 131"/>
                  <a:gd name="T37" fmla="*/ 132 h 149"/>
                  <a:gd name="T38" fmla="*/ 17 w 131"/>
                  <a:gd name="T39" fmla="*/ 126 h 149"/>
                  <a:gd name="T40" fmla="*/ 17 w 131"/>
                  <a:gd name="T41" fmla="*/ 121 h 149"/>
                  <a:gd name="T42" fmla="*/ 11 w 131"/>
                  <a:gd name="T43" fmla="*/ 121 h 149"/>
                  <a:gd name="T44" fmla="*/ 11 w 131"/>
                  <a:gd name="T45" fmla="*/ 115 h 149"/>
                  <a:gd name="T46" fmla="*/ 5 w 131"/>
                  <a:gd name="T47" fmla="*/ 109 h 149"/>
                  <a:gd name="T48" fmla="*/ 5 w 131"/>
                  <a:gd name="T49" fmla="*/ 104 h 149"/>
                  <a:gd name="T50" fmla="*/ 5 w 131"/>
                  <a:gd name="T51" fmla="*/ 98 h 149"/>
                  <a:gd name="T52" fmla="*/ 5 w 131"/>
                  <a:gd name="T53" fmla="*/ 92 h 149"/>
                  <a:gd name="T54" fmla="*/ 0 w 131"/>
                  <a:gd name="T55" fmla="*/ 86 h 149"/>
                  <a:gd name="T56" fmla="*/ 0 w 131"/>
                  <a:gd name="T57" fmla="*/ 63 h 149"/>
                  <a:gd name="T58" fmla="*/ 5 w 131"/>
                  <a:gd name="T59" fmla="*/ 46 h 149"/>
                  <a:gd name="T60" fmla="*/ 5 w 131"/>
                  <a:gd name="T61" fmla="*/ 35 h 149"/>
                  <a:gd name="T62" fmla="*/ 17 w 131"/>
                  <a:gd name="T63" fmla="*/ 23 h 149"/>
                  <a:gd name="T64" fmla="*/ 23 w 131"/>
                  <a:gd name="T65" fmla="*/ 12 h 149"/>
                  <a:gd name="T66" fmla="*/ 34 w 131"/>
                  <a:gd name="T67" fmla="*/ 6 h 149"/>
                  <a:gd name="T68" fmla="*/ 46 w 131"/>
                  <a:gd name="T69" fmla="*/ 0 h 149"/>
                  <a:gd name="T70" fmla="*/ 57 w 131"/>
                  <a:gd name="T71" fmla="*/ 0 h 149"/>
                  <a:gd name="T72" fmla="*/ 68 w 131"/>
                  <a:gd name="T73" fmla="*/ 0 h 149"/>
                  <a:gd name="T74" fmla="*/ 74 w 131"/>
                  <a:gd name="T75" fmla="*/ 0 h 149"/>
                  <a:gd name="T76" fmla="*/ 80 w 131"/>
                  <a:gd name="T77" fmla="*/ 0 h 149"/>
                  <a:gd name="T78" fmla="*/ 86 w 131"/>
                  <a:gd name="T79" fmla="*/ 0 h 149"/>
                  <a:gd name="T80" fmla="*/ 91 w 131"/>
                  <a:gd name="T81" fmla="*/ 0 h 149"/>
                  <a:gd name="T82" fmla="*/ 97 w 131"/>
                  <a:gd name="T83" fmla="*/ 0 h 149"/>
                  <a:gd name="T84" fmla="*/ 103 w 131"/>
                  <a:gd name="T85" fmla="*/ 6 h 149"/>
                  <a:gd name="T86" fmla="*/ 109 w 131"/>
                  <a:gd name="T87" fmla="*/ 6 h 149"/>
                  <a:gd name="T88" fmla="*/ 109 w 131"/>
                  <a:gd name="T89" fmla="*/ 12 h 149"/>
                  <a:gd name="T90" fmla="*/ 114 w 131"/>
                  <a:gd name="T91" fmla="*/ 12 h 149"/>
                  <a:gd name="T92" fmla="*/ 114 w 131"/>
                  <a:gd name="T93" fmla="*/ 18 h 149"/>
                  <a:gd name="T94" fmla="*/ 120 w 131"/>
                  <a:gd name="T95" fmla="*/ 18 h 149"/>
                  <a:gd name="T96" fmla="*/ 120 w 131"/>
                  <a:gd name="T97" fmla="*/ 23 h 149"/>
                  <a:gd name="T98" fmla="*/ 126 w 131"/>
                  <a:gd name="T99" fmla="*/ 29 h 149"/>
                  <a:gd name="T100" fmla="*/ 131 w 131"/>
                  <a:gd name="T101" fmla="*/ 35 h 149"/>
                  <a:gd name="T102" fmla="*/ 131 w 131"/>
                  <a:gd name="T103" fmla="*/ 41 h 149"/>
                  <a:gd name="T104" fmla="*/ 131 w 131"/>
                  <a:gd name="T105" fmla="*/ 46 h 149"/>
                  <a:gd name="T106" fmla="*/ 131 w 131"/>
                  <a:gd name="T107" fmla="*/ 52 h 149"/>
                  <a:gd name="T108" fmla="*/ 131 w 131"/>
                  <a:gd name="T109" fmla="*/ 63 h 14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31"/>
                  <a:gd name="T166" fmla="*/ 0 h 149"/>
                  <a:gd name="T167" fmla="*/ 131 w 131"/>
                  <a:gd name="T168" fmla="*/ 149 h 149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31" h="149">
                    <a:moveTo>
                      <a:pt x="131" y="63"/>
                    </a:moveTo>
                    <a:lnTo>
                      <a:pt x="131" y="86"/>
                    </a:lnTo>
                    <a:lnTo>
                      <a:pt x="131" y="98"/>
                    </a:lnTo>
                    <a:lnTo>
                      <a:pt x="126" y="115"/>
                    </a:lnTo>
                    <a:lnTo>
                      <a:pt x="120" y="126"/>
                    </a:lnTo>
                    <a:lnTo>
                      <a:pt x="114" y="132"/>
                    </a:lnTo>
                    <a:lnTo>
                      <a:pt x="103" y="138"/>
                    </a:lnTo>
                    <a:lnTo>
                      <a:pt x="91" y="144"/>
                    </a:lnTo>
                    <a:lnTo>
                      <a:pt x="80" y="149"/>
                    </a:lnTo>
                    <a:lnTo>
                      <a:pt x="68" y="149"/>
                    </a:lnTo>
                    <a:lnTo>
                      <a:pt x="63" y="149"/>
                    </a:lnTo>
                    <a:lnTo>
                      <a:pt x="57" y="149"/>
                    </a:lnTo>
                    <a:lnTo>
                      <a:pt x="51" y="144"/>
                    </a:lnTo>
                    <a:lnTo>
                      <a:pt x="46" y="144"/>
                    </a:lnTo>
                    <a:lnTo>
                      <a:pt x="40" y="144"/>
                    </a:lnTo>
                    <a:lnTo>
                      <a:pt x="34" y="138"/>
                    </a:lnTo>
                    <a:lnTo>
                      <a:pt x="28" y="138"/>
                    </a:lnTo>
                    <a:lnTo>
                      <a:pt x="28" y="132"/>
                    </a:lnTo>
                    <a:lnTo>
                      <a:pt x="23" y="132"/>
                    </a:lnTo>
                    <a:lnTo>
                      <a:pt x="17" y="126"/>
                    </a:lnTo>
                    <a:lnTo>
                      <a:pt x="17" y="121"/>
                    </a:lnTo>
                    <a:lnTo>
                      <a:pt x="11" y="121"/>
                    </a:lnTo>
                    <a:lnTo>
                      <a:pt x="11" y="115"/>
                    </a:lnTo>
                    <a:lnTo>
                      <a:pt x="5" y="109"/>
                    </a:lnTo>
                    <a:lnTo>
                      <a:pt x="5" y="104"/>
                    </a:lnTo>
                    <a:lnTo>
                      <a:pt x="5" y="98"/>
                    </a:lnTo>
                    <a:lnTo>
                      <a:pt x="5" y="92"/>
                    </a:lnTo>
                    <a:lnTo>
                      <a:pt x="0" y="86"/>
                    </a:lnTo>
                    <a:lnTo>
                      <a:pt x="0" y="63"/>
                    </a:lnTo>
                    <a:lnTo>
                      <a:pt x="5" y="46"/>
                    </a:lnTo>
                    <a:lnTo>
                      <a:pt x="5" y="35"/>
                    </a:lnTo>
                    <a:lnTo>
                      <a:pt x="17" y="23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4" y="12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1" y="35"/>
                    </a:lnTo>
                    <a:lnTo>
                      <a:pt x="131" y="41"/>
                    </a:lnTo>
                    <a:lnTo>
                      <a:pt x="131" y="46"/>
                    </a:lnTo>
                    <a:lnTo>
                      <a:pt x="131" y="52"/>
                    </a:lnTo>
                    <a:lnTo>
                      <a:pt x="131" y="63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179" name="Freeform 54"/>
              <p:cNvSpPr>
                <a:spLocks/>
              </p:cNvSpPr>
              <p:nvPr/>
            </p:nvSpPr>
            <p:spPr bwMode="auto">
              <a:xfrm>
                <a:off x="4133" y="2164"/>
                <a:ext cx="103" cy="132"/>
              </a:xfrm>
              <a:custGeom>
                <a:avLst/>
                <a:gdLst>
                  <a:gd name="T0" fmla="*/ 103 w 103"/>
                  <a:gd name="T1" fmla="*/ 57 h 132"/>
                  <a:gd name="T2" fmla="*/ 103 w 103"/>
                  <a:gd name="T3" fmla="*/ 52 h 132"/>
                  <a:gd name="T4" fmla="*/ 103 w 103"/>
                  <a:gd name="T5" fmla="*/ 40 h 132"/>
                  <a:gd name="T6" fmla="*/ 97 w 103"/>
                  <a:gd name="T7" fmla="*/ 35 h 132"/>
                  <a:gd name="T8" fmla="*/ 97 w 103"/>
                  <a:gd name="T9" fmla="*/ 29 h 132"/>
                  <a:gd name="T10" fmla="*/ 97 w 103"/>
                  <a:gd name="T11" fmla="*/ 23 h 132"/>
                  <a:gd name="T12" fmla="*/ 92 w 103"/>
                  <a:gd name="T13" fmla="*/ 17 h 132"/>
                  <a:gd name="T14" fmla="*/ 86 w 103"/>
                  <a:gd name="T15" fmla="*/ 17 h 132"/>
                  <a:gd name="T16" fmla="*/ 86 w 103"/>
                  <a:gd name="T17" fmla="*/ 12 h 132"/>
                  <a:gd name="T18" fmla="*/ 80 w 103"/>
                  <a:gd name="T19" fmla="*/ 12 h 132"/>
                  <a:gd name="T20" fmla="*/ 80 w 103"/>
                  <a:gd name="T21" fmla="*/ 6 h 132"/>
                  <a:gd name="T22" fmla="*/ 74 w 103"/>
                  <a:gd name="T23" fmla="*/ 6 h 132"/>
                  <a:gd name="T24" fmla="*/ 69 w 103"/>
                  <a:gd name="T25" fmla="*/ 6 h 132"/>
                  <a:gd name="T26" fmla="*/ 63 w 103"/>
                  <a:gd name="T27" fmla="*/ 0 h 132"/>
                  <a:gd name="T28" fmla="*/ 57 w 103"/>
                  <a:gd name="T29" fmla="*/ 0 h 132"/>
                  <a:gd name="T30" fmla="*/ 51 w 103"/>
                  <a:gd name="T31" fmla="*/ 0 h 132"/>
                  <a:gd name="T32" fmla="*/ 40 w 103"/>
                  <a:gd name="T33" fmla="*/ 0 h 132"/>
                  <a:gd name="T34" fmla="*/ 29 w 103"/>
                  <a:gd name="T35" fmla="*/ 6 h 132"/>
                  <a:gd name="T36" fmla="*/ 23 w 103"/>
                  <a:gd name="T37" fmla="*/ 12 h 132"/>
                  <a:gd name="T38" fmla="*/ 11 w 103"/>
                  <a:gd name="T39" fmla="*/ 17 h 132"/>
                  <a:gd name="T40" fmla="*/ 6 w 103"/>
                  <a:gd name="T41" fmla="*/ 29 h 132"/>
                  <a:gd name="T42" fmla="*/ 0 w 103"/>
                  <a:gd name="T43" fmla="*/ 35 h 132"/>
                  <a:gd name="T44" fmla="*/ 0 w 103"/>
                  <a:gd name="T45" fmla="*/ 46 h 132"/>
                  <a:gd name="T46" fmla="*/ 0 w 103"/>
                  <a:gd name="T47" fmla="*/ 57 h 132"/>
                  <a:gd name="T48" fmla="*/ 0 w 103"/>
                  <a:gd name="T49" fmla="*/ 75 h 132"/>
                  <a:gd name="T50" fmla="*/ 0 w 103"/>
                  <a:gd name="T51" fmla="*/ 86 h 132"/>
                  <a:gd name="T52" fmla="*/ 0 w 103"/>
                  <a:gd name="T53" fmla="*/ 92 h 132"/>
                  <a:gd name="T54" fmla="*/ 0 w 103"/>
                  <a:gd name="T55" fmla="*/ 98 h 132"/>
                  <a:gd name="T56" fmla="*/ 6 w 103"/>
                  <a:gd name="T57" fmla="*/ 103 h 132"/>
                  <a:gd name="T58" fmla="*/ 6 w 103"/>
                  <a:gd name="T59" fmla="*/ 109 h 132"/>
                  <a:gd name="T60" fmla="*/ 11 w 103"/>
                  <a:gd name="T61" fmla="*/ 115 h 132"/>
                  <a:gd name="T62" fmla="*/ 17 w 103"/>
                  <a:gd name="T63" fmla="*/ 115 h 132"/>
                  <a:gd name="T64" fmla="*/ 17 w 103"/>
                  <a:gd name="T65" fmla="*/ 120 h 132"/>
                  <a:gd name="T66" fmla="*/ 23 w 103"/>
                  <a:gd name="T67" fmla="*/ 120 h 132"/>
                  <a:gd name="T68" fmla="*/ 23 w 103"/>
                  <a:gd name="T69" fmla="*/ 126 h 132"/>
                  <a:gd name="T70" fmla="*/ 29 w 103"/>
                  <a:gd name="T71" fmla="*/ 126 h 132"/>
                  <a:gd name="T72" fmla="*/ 34 w 103"/>
                  <a:gd name="T73" fmla="*/ 132 h 132"/>
                  <a:gd name="T74" fmla="*/ 40 w 103"/>
                  <a:gd name="T75" fmla="*/ 132 h 132"/>
                  <a:gd name="T76" fmla="*/ 46 w 103"/>
                  <a:gd name="T77" fmla="*/ 132 h 132"/>
                  <a:gd name="T78" fmla="*/ 51 w 103"/>
                  <a:gd name="T79" fmla="*/ 132 h 132"/>
                  <a:gd name="T80" fmla="*/ 63 w 103"/>
                  <a:gd name="T81" fmla="*/ 132 h 132"/>
                  <a:gd name="T82" fmla="*/ 74 w 103"/>
                  <a:gd name="T83" fmla="*/ 126 h 132"/>
                  <a:gd name="T84" fmla="*/ 80 w 103"/>
                  <a:gd name="T85" fmla="*/ 120 h 132"/>
                  <a:gd name="T86" fmla="*/ 92 w 103"/>
                  <a:gd name="T87" fmla="*/ 115 h 132"/>
                  <a:gd name="T88" fmla="*/ 97 w 103"/>
                  <a:gd name="T89" fmla="*/ 109 h 132"/>
                  <a:gd name="T90" fmla="*/ 97 w 103"/>
                  <a:gd name="T91" fmla="*/ 98 h 132"/>
                  <a:gd name="T92" fmla="*/ 103 w 103"/>
                  <a:gd name="T93" fmla="*/ 86 h 132"/>
                  <a:gd name="T94" fmla="*/ 103 w 103"/>
                  <a:gd name="T95" fmla="*/ 75 h 132"/>
                  <a:gd name="T96" fmla="*/ 103 w 103"/>
                  <a:gd name="T97" fmla="*/ 57 h 1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03"/>
                  <a:gd name="T148" fmla="*/ 0 h 132"/>
                  <a:gd name="T149" fmla="*/ 103 w 103"/>
                  <a:gd name="T150" fmla="*/ 132 h 1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03" h="132">
                    <a:moveTo>
                      <a:pt x="103" y="57"/>
                    </a:moveTo>
                    <a:lnTo>
                      <a:pt x="103" y="52"/>
                    </a:lnTo>
                    <a:lnTo>
                      <a:pt x="103" y="40"/>
                    </a:lnTo>
                    <a:lnTo>
                      <a:pt x="97" y="35"/>
                    </a:lnTo>
                    <a:lnTo>
                      <a:pt x="97" y="29"/>
                    </a:lnTo>
                    <a:lnTo>
                      <a:pt x="97" y="23"/>
                    </a:lnTo>
                    <a:lnTo>
                      <a:pt x="92" y="17"/>
                    </a:lnTo>
                    <a:lnTo>
                      <a:pt x="86" y="17"/>
                    </a:lnTo>
                    <a:lnTo>
                      <a:pt x="86" y="12"/>
                    </a:lnTo>
                    <a:lnTo>
                      <a:pt x="80" y="12"/>
                    </a:lnTo>
                    <a:lnTo>
                      <a:pt x="80" y="6"/>
                    </a:lnTo>
                    <a:lnTo>
                      <a:pt x="74" y="6"/>
                    </a:lnTo>
                    <a:lnTo>
                      <a:pt x="69" y="6"/>
                    </a:lnTo>
                    <a:lnTo>
                      <a:pt x="63" y="0"/>
                    </a:lnTo>
                    <a:lnTo>
                      <a:pt x="57" y="0"/>
                    </a:lnTo>
                    <a:lnTo>
                      <a:pt x="51" y="0"/>
                    </a:lnTo>
                    <a:lnTo>
                      <a:pt x="40" y="0"/>
                    </a:lnTo>
                    <a:lnTo>
                      <a:pt x="29" y="6"/>
                    </a:lnTo>
                    <a:lnTo>
                      <a:pt x="23" y="12"/>
                    </a:lnTo>
                    <a:lnTo>
                      <a:pt x="11" y="17"/>
                    </a:lnTo>
                    <a:lnTo>
                      <a:pt x="6" y="29"/>
                    </a:lnTo>
                    <a:lnTo>
                      <a:pt x="0" y="35"/>
                    </a:lnTo>
                    <a:lnTo>
                      <a:pt x="0" y="46"/>
                    </a:lnTo>
                    <a:lnTo>
                      <a:pt x="0" y="57"/>
                    </a:lnTo>
                    <a:lnTo>
                      <a:pt x="0" y="75"/>
                    </a:lnTo>
                    <a:lnTo>
                      <a:pt x="0" y="86"/>
                    </a:lnTo>
                    <a:lnTo>
                      <a:pt x="0" y="92"/>
                    </a:lnTo>
                    <a:lnTo>
                      <a:pt x="0" y="98"/>
                    </a:lnTo>
                    <a:lnTo>
                      <a:pt x="6" y="103"/>
                    </a:lnTo>
                    <a:lnTo>
                      <a:pt x="6" y="109"/>
                    </a:lnTo>
                    <a:lnTo>
                      <a:pt x="11" y="115"/>
                    </a:lnTo>
                    <a:lnTo>
                      <a:pt x="17" y="115"/>
                    </a:lnTo>
                    <a:lnTo>
                      <a:pt x="17" y="120"/>
                    </a:lnTo>
                    <a:lnTo>
                      <a:pt x="23" y="120"/>
                    </a:lnTo>
                    <a:lnTo>
                      <a:pt x="23" y="126"/>
                    </a:lnTo>
                    <a:lnTo>
                      <a:pt x="29" y="126"/>
                    </a:lnTo>
                    <a:lnTo>
                      <a:pt x="34" y="132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1" y="132"/>
                    </a:lnTo>
                    <a:lnTo>
                      <a:pt x="63" y="132"/>
                    </a:lnTo>
                    <a:lnTo>
                      <a:pt x="74" y="126"/>
                    </a:lnTo>
                    <a:lnTo>
                      <a:pt x="80" y="120"/>
                    </a:lnTo>
                    <a:lnTo>
                      <a:pt x="92" y="115"/>
                    </a:lnTo>
                    <a:lnTo>
                      <a:pt x="97" y="109"/>
                    </a:lnTo>
                    <a:lnTo>
                      <a:pt x="97" y="98"/>
                    </a:lnTo>
                    <a:lnTo>
                      <a:pt x="103" y="86"/>
                    </a:lnTo>
                    <a:lnTo>
                      <a:pt x="103" y="75"/>
                    </a:lnTo>
                    <a:lnTo>
                      <a:pt x="103" y="57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5180" name="Rectangle 55"/>
              <p:cNvSpPr>
                <a:spLocks noChangeArrowheads="1"/>
              </p:cNvSpPr>
              <p:nvPr/>
            </p:nvSpPr>
            <p:spPr bwMode="auto">
              <a:xfrm>
                <a:off x="4362" y="2085"/>
                <a:ext cx="2094" cy="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defTabSz="762000"/>
                <a:r>
                  <a:rPr lang="en-US" altLang="ar-SA" sz="2200" u="none" dirty="0" smtClean="0">
                    <a:solidFill>
                      <a:srgbClr val="FF0066"/>
                    </a:solidFill>
                    <a:latin typeface="Arial Narrow" panose="020B0606020202030204" pitchFamily="34" charset="0"/>
                    <a:cs typeface="Times New Roman (Arabic)" charset="-78"/>
                  </a:rPr>
                  <a:t>K-public (for locking)</a:t>
                </a:r>
                <a:endParaRPr lang="en-US" altLang="ar-SA" sz="1400" u="none" dirty="0">
                  <a:latin typeface="Arial Narrow" panose="020B0606020202030204" pitchFamily="34" charset="0"/>
                  <a:cs typeface="Times New Roman (Arabic)" charset="-78"/>
                </a:endParaRPr>
              </a:p>
            </p:txBody>
          </p:sp>
        </p:grpSp>
      </p:grpSp>
      <p:sp>
        <p:nvSpPr>
          <p:cNvPr id="1376312" name="Text Box 56"/>
          <p:cNvSpPr txBox="1">
            <a:spLocks noChangeArrowheads="1"/>
          </p:cNvSpPr>
          <p:nvPr/>
        </p:nvSpPr>
        <p:spPr bwMode="auto">
          <a:xfrm>
            <a:off x="4308347" y="5542817"/>
            <a:ext cx="4944280" cy="971677"/>
          </a:xfrm>
          <a:prstGeom prst="rect">
            <a:avLst/>
          </a:prstGeom>
          <a:solidFill>
            <a:srgbClr val="FFFF66"/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>
              <a:spcAft>
                <a:spcPts val="600"/>
              </a:spcAft>
            </a:pPr>
            <a:r>
              <a:rPr lang="de-DE" sz="1600" u="none" dirty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de-DE" dirty="0" smtClean="0">
                <a:latin typeface="Arial Narrow" panose="020B0606020202030204" pitchFamily="34" charset="0"/>
                <a:cs typeface="Arial" pitchFamily="34" charset="0"/>
              </a:rPr>
              <a:t>First </a:t>
            </a:r>
            <a:r>
              <a:rPr lang="de-DE" dirty="0" err="1" smtClean="0">
                <a:latin typeface="Arial Narrow" panose="020B0606020202030204" pitchFamily="34" charset="0"/>
                <a:cs typeface="Arial" pitchFamily="34" charset="0"/>
              </a:rPr>
              <a:t>two</a:t>
            </a:r>
            <a:r>
              <a:rPr lang="de-DE" dirty="0" smtClean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 Narrow" panose="020B0606020202030204" pitchFamily="34" charset="0"/>
                <a:cs typeface="Arial" pitchFamily="34" charset="0"/>
              </a:rPr>
              <a:t>schemes</a:t>
            </a:r>
            <a:r>
              <a:rPr lang="de-DE" dirty="0" smtClean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de-DE" dirty="0">
                <a:latin typeface="Arial Narrow" panose="020B0606020202030204" pitchFamily="34" charset="0"/>
                <a:cs typeface="Arial" pitchFamily="34" charset="0"/>
              </a:rPr>
              <a:t>in Public Key </a:t>
            </a:r>
            <a:r>
              <a:rPr lang="de-DE" dirty="0" err="1">
                <a:latin typeface="Arial Narrow" panose="020B0606020202030204" pitchFamily="34" charset="0"/>
                <a:cs typeface="Arial" pitchFamily="34" charset="0"/>
              </a:rPr>
              <a:t>Cryptography</a:t>
            </a:r>
            <a:r>
              <a:rPr lang="de-DE" dirty="0">
                <a:latin typeface="Arial Narrow" panose="020B0606020202030204" pitchFamily="34" charset="0"/>
                <a:cs typeface="Arial" pitchFamily="34" charset="0"/>
              </a:rPr>
              <a:t>:</a:t>
            </a:r>
            <a:endParaRPr lang="de-DE" sz="1800" dirty="0">
              <a:latin typeface="Arial Narrow" panose="020B0606020202030204" pitchFamily="34" charset="0"/>
              <a:cs typeface="Arial" pitchFamily="34" charset="0"/>
            </a:endParaRPr>
          </a:p>
          <a:p>
            <a:pPr defTabSz="762000">
              <a:buFontTx/>
              <a:buChar char="•"/>
            </a:pPr>
            <a:r>
              <a:rPr lang="de-DE" sz="1600" u="none" dirty="0">
                <a:latin typeface="Arial Narrow" panose="020B0606020202030204" pitchFamily="34" charset="0"/>
                <a:cs typeface="Arial" pitchFamily="34" charset="0"/>
              </a:rPr>
              <a:t> Diffie-Hellman </a:t>
            </a:r>
            <a:r>
              <a:rPr lang="de-DE" sz="1600" u="none" dirty="0" err="1">
                <a:latin typeface="Arial Narrow" panose="020B0606020202030204" pitchFamily="34" charset="0"/>
                <a:cs typeface="Arial" pitchFamily="34" charset="0"/>
              </a:rPr>
              <a:t>key</a:t>
            </a:r>
            <a:r>
              <a:rPr lang="de-DE" sz="1600" u="none" dirty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de-DE" sz="1600" u="none" dirty="0" err="1">
                <a:latin typeface="Arial Narrow" panose="020B0606020202030204" pitchFamily="34" charset="0"/>
                <a:cs typeface="Arial" pitchFamily="34" charset="0"/>
              </a:rPr>
              <a:t>exchange</a:t>
            </a:r>
            <a:r>
              <a:rPr lang="de-DE" sz="1600" u="none" dirty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de-DE" sz="1600" u="none" dirty="0" err="1" smtClean="0">
                <a:latin typeface="Arial Narrow" panose="020B0606020202030204" pitchFamily="34" charset="0"/>
                <a:cs typeface="Arial" pitchFamily="34" charset="0"/>
              </a:rPr>
              <a:t>scheme</a:t>
            </a:r>
            <a:r>
              <a:rPr lang="de-DE" sz="1600" u="none" dirty="0" smtClean="0">
                <a:latin typeface="Arial Narrow" panose="020B0606020202030204" pitchFamily="34" charset="0"/>
                <a:cs typeface="Arial" pitchFamily="34" charset="0"/>
              </a:rPr>
              <a:t> 1976</a:t>
            </a:r>
            <a:endParaRPr lang="de-DE" sz="1600" u="none" dirty="0">
              <a:latin typeface="Arial Narrow" panose="020B0606020202030204" pitchFamily="34" charset="0"/>
              <a:cs typeface="Arial" pitchFamily="34" charset="0"/>
            </a:endParaRPr>
          </a:p>
          <a:p>
            <a:pPr defTabSz="762000">
              <a:buFontTx/>
              <a:buChar char="•"/>
            </a:pPr>
            <a:r>
              <a:rPr lang="de-DE" sz="1600" u="none" dirty="0">
                <a:latin typeface="Arial Narrow" panose="020B0606020202030204" pitchFamily="34" charset="0"/>
                <a:cs typeface="Arial" pitchFamily="34" charset="0"/>
              </a:rPr>
              <a:t> RSA </a:t>
            </a:r>
            <a:r>
              <a:rPr lang="de-DE" sz="1600" u="none" dirty="0" err="1">
                <a:latin typeface="Arial Narrow" panose="020B0606020202030204" pitchFamily="34" charset="0"/>
                <a:cs typeface="Arial" pitchFamily="34" charset="0"/>
              </a:rPr>
              <a:t>public</a:t>
            </a:r>
            <a:r>
              <a:rPr lang="de-DE" sz="1600" u="none" dirty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de-DE" sz="1600" u="none" dirty="0" err="1">
                <a:latin typeface="Arial Narrow" panose="020B0606020202030204" pitchFamily="34" charset="0"/>
                <a:cs typeface="Arial" pitchFamily="34" charset="0"/>
              </a:rPr>
              <a:t>key</a:t>
            </a:r>
            <a:r>
              <a:rPr lang="de-DE" sz="1600" u="none" dirty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de-DE" sz="1600" u="none" dirty="0" err="1">
                <a:latin typeface="Arial Narrow" panose="020B0606020202030204" pitchFamily="34" charset="0"/>
                <a:cs typeface="Arial" pitchFamily="34" charset="0"/>
              </a:rPr>
              <a:t>secrecy</a:t>
            </a:r>
            <a:r>
              <a:rPr lang="de-DE" sz="1600" u="none" dirty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de-DE" sz="1600" u="none" dirty="0" err="1" smtClean="0">
                <a:latin typeface="Arial Narrow" panose="020B0606020202030204" pitchFamily="34" charset="0"/>
                <a:cs typeface="Arial" pitchFamily="34" charset="0"/>
              </a:rPr>
              <a:t>system</a:t>
            </a:r>
            <a:r>
              <a:rPr lang="de-DE" sz="1600" u="none" dirty="0" smtClean="0">
                <a:latin typeface="Arial Narrow" panose="020B0606020202030204" pitchFamily="34" charset="0"/>
                <a:cs typeface="Arial" pitchFamily="34" charset="0"/>
              </a:rPr>
              <a:t> 1978</a:t>
            </a:r>
            <a:endParaRPr lang="en-GB" sz="1600" u="none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376313" name="Rectangle 57"/>
          <p:cNvSpPr>
            <a:spLocks noChangeArrowheads="1"/>
          </p:cNvSpPr>
          <p:nvPr/>
        </p:nvSpPr>
        <p:spPr bwMode="auto">
          <a:xfrm>
            <a:off x="4648200" y="4750177"/>
            <a:ext cx="379270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US" altLang="ar-SA" u="none" dirty="0">
                <a:latin typeface="Arial Narrow" panose="020B0606020202030204" pitchFamily="34" charset="0"/>
                <a:cs typeface="Times New Roman (Arabic)" charset="-78"/>
              </a:rPr>
              <a:t>- Open and close with </a:t>
            </a:r>
            <a:r>
              <a:rPr lang="en-US" altLang="ar-SA" dirty="0">
                <a:latin typeface="Arial Narrow" panose="020B0606020202030204" pitchFamily="34" charset="0"/>
                <a:cs typeface="Times New Roman (Arabic)" charset="-78"/>
              </a:rPr>
              <a:t>different  keys</a:t>
            </a:r>
            <a:r>
              <a:rPr lang="en-US" altLang="ar-SA" u="none" dirty="0">
                <a:latin typeface="Arial Narrow" panose="020B0606020202030204" pitchFamily="34" charset="0"/>
                <a:cs typeface="Times New Roman (Arabic)" charset="-78"/>
              </a:rPr>
              <a:t>!!</a:t>
            </a:r>
          </a:p>
          <a:p>
            <a:pPr defTabSz="762000"/>
            <a:r>
              <a:rPr lang="en-US" altLang="ar-SA" u="none" dirty="0">
                <a:latin typeface="Arial Narrow" panose="020B0606020202030204" pitchFamily="34" charset="0"/>
                <a:cs typeface="Times New Roman (Arabic)" charset="-78"/>
              </a:rPr>
              <a:t>- </a:t>
            </a:r>
            <a:r>
              <a:rPr lang="en-US" altLang="ar-SA" dirty="0">
                <a:latin typeface="Arial Narrow" panose="020B0606020202030204" pitchFamily="34" charset="0"/>
                <a:cs typeface="Times New Roman (Arabic)" charset="-78"/>
              </a:rPr>
              <a:t>No Secret</a:t>
            </a:r>
            <a:r>
              <a:rPr lang="en-US" altLang="ar-SA" u="none" dirty="0">
                <a:latin typeface="Arial Narrow" panose="020B0606020202030204" pitchFamily="34" charset="0"/>
                <a:cs typeface="Times New Roman (Arabic)" charset="-78"/>
              </a:rPr>
              <a:t> Key Agreement required</a:t>
            </a:r>
          </a:p>
        </p:txBody>
      </p:sp>
      <p:grpSp>
        <p:nvGrpSpPr>
          <p:cNvPr id="6" name="Gruppieren 5"/>
          <p:cNvGrpSpPr/>
          <p:nvPr/>
        </p:nvGrpSpPr>
        <p:grpSpPr>
          <a:xfrm>
            <a:off x="381398" y="1269871"/>
            <a:ext cx="3724758" cy="4549945"/>
            <a:chOff x="381398" y="1269871"/>
            <a:chExt cx="3724758" cy="4549945"/>
          </a:xfrm>
        </p:grpSpPr>
        <p:sp>
          <p:nvSpPr>
            <p:cNvPr id="1376314" name="Rectangle 58"/>
            <p:cNvSpPr>
              <a:spLocks noChangeArrowheads="1"/>
            </p:cNvSpPr>
            <p:nvPr/>
          </p:nvSpPr>
          <p:spPr bwMode="auto">
            <a:xfrm>
              <a:off x="805502" y="1269871"/>
              <a:ext cx="2786063" cy="854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>
                <a:defRPr/>
              </a:pPr>
              <a:r>
                <a:rPr lang="en-US" altLang="ar-SA" sz="2800" u="none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  <a:cs typeface="Times New Roman (Arabic)" charset="-78"/>
                </a:rPr>
                <a:t>Conventional</a:t>
              </a:r>
            </a:p>
            <a:p>
              <a:pPr algn="ctr" defTabSz="762000">
                <a:defRPr/>
              </a:pPr>
              <a:r>
                <a:rPr lang="en-US" altLang="ar-SA" sz="2800" u="none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  <a:cs typeface="Times New Roman (Arabic)" charset="-78"/>
                </a:rPr>
                <a:t>Secret Key Systems</a:t>
              </a:r>
            </a:p>
          </p:txBody>
        </p:sp>
        <p:sp>
          <p:nvSpPr>
            <p:cNvPr id="5127" name="Freeform 59"/>
            <p:cNvSpPr>
              <a:spLocks/>
            </p:cNvSpPr>
            <p:nvPr/>
          </p:nvSpPr>
          <p:spPr bwMode="auto">
            <a:xfrm>
              <a:off x="1070376" y="2526366"/>
              <a:ext cx="1816100" cy="1746250"/>
            </a:xfrm>
            <a:custGeom>
              <a:avLst/>
              <a:gdLst>
                <a:gd name="T0" fmla="*/ 882833925 w 1449"/>
                <a:gd name="T1" fmla="*/ 0 h 1214"/>
                <a:gd name="T2" fmla="*/ 2147483647 w 1449"/>
                <a:gd name="T3" fmla="*/ 0 h 1214"/>
                <a:gd name="T4" fmla="*/ 1368235367 w 1449"/>
                <a:gd name="T5" fmla="*/ 699345693 h 1214"/>
                <a:gd name="T6" fmla="*/ 0 w 1449"/>
                <a:gd name="T7" fmla="*/ 699345693 h 1214"/>
                <a:gd name="T8" fmla="*/ 0 w 1449"/>
                <a:gd name="T9" fmla="*/ 2147483647 h 1214"/>
                <a:gd name="T10" fmla="*/ 1368235367 w 1449"/>
                <a:gd name="T11" fmla="*/ 2147483647 h 1214"/>
                <a:gd name="T12" fmla="*/ 1368235367 w 1449"/>
                <a:gd name="T13" fmla="*/ 699345693 h 12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49"/>
                <a:gd name="T22" fmla="*/ 0 h 1214"/>
                <a:gd name="T23" fmla="*/ 1449 w 1449"/>
                <a:gd name="T24" fmla="*/ 1214 h 121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49" h="1214">
                  <a:moveTo>
                    <a:pt x="562" y="0"/>
                  </a:moveTo>
                  <a:lnTo>
                    <a:pt x="1449" y="0"/>
                  </a:lnTo>
                  <a:lnTo>
                    <a:pt x="871" y="338"/>
                  </a:lnTo>
                  <a:lnTo>
                    <a:pt x="0" y="338"/>
                  </a:lnTo>
                  <a:lnTo>
                    <a:pt x="0" y="1214"/>
                  </a:lnTo>
                  <a:lnTo>
                    <a:pt x="871" y="1214"/>
                  </a:lnTo>
                  <a:lnTo>
                    <a:pt x="871" y="33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28" name="Line 60"/>
            <p:cNvSpPr>
              <a:spLocks noChangeShapeType="1"/>
            </p:cNvSpPr>
            <p:nvPr/>
          </p:nvSpPr>
          <p:spPr bwMode="auto">
            <a:xfrm flipH="1">
              <a:off x="1070376" y="2526366"/>
              <a:ext cx="704850" cy="48577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29" name="Freeform 61"/>
            <p:cNvSpPr>
              <a:spLocks/>
            </p:cNvSpPr>
            <p:nvPr/>
          </p:nvSpPr>
          <p:spPr bwMode="auto">
            <a:xfrm>
              <a:off x="2427689" y="2723216"/>
              <a:ext cx="165100" cy="577850"/>
            </a:xfrm>
            <a:custGeom>
              <a:avLst/>
              <a:gdLst>
                <a:gd name="T0" fmla="*/ 206500058 w 132"/>
                <a:gd name="T1" fmla="*/ 0 h 401"/>
                <a:gd name="T2" fmla="*/ 206500058 w 132"/>
                <a:gd name="T3" fmla="*/ 666570847 h 401"/>
                <a:gd name="T4" fmla="*/ 0 w 132"/>
                <a:gd name="T5" fmla="*/ 832694926 h 401"/>
                <a:gd name="T6" fmla="*/ 0 w 132"/>
                <a:gd name="T7" fmla="*/ 130821787 h 4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2"/>
                <a:gd name="T13" fmla="*/ 0 h 401"/>
                <a:gd name="T14" fmla="*/ 132 w 132"/>
                <a:gd name="T15" fmla="*/ 401 h 4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2" h="401">
                  <a:moveTo>
                    <a:pt x="132" y="0"/>
                  </a:moveTo>
                  <a:lnTo>
                    <a:pt x="132" y="321"/>
                  </a:lnTo>
                  <a:lnTo>
                    <a:pt x="0" y="401"/>
                  </a:lnTo>
                  <a:lnTo>
                    <a:pt x="0" y="63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30" name="Freeform 62"/>
            <p:cNvSpPr>
              <a:spLocks noEditPoints="1"/>
            </p:cNvSpPr>
            <p:nvPr/>
          </p:nvSpPr>
          <p:spPr bwMode="auto">
            <a:xfrm>
              <a:off x="1206901" y="3358216"/>
              <a:ext cx="839788" cy="576263"/>
            </a:xfrm>
            <a:custGeom>
              <a:avLst/>
              <a:gdLst>
                <a:gd name="T0" fmla="*/ 0 w 670"/>
                <a:gd name="T1" fmla="*/ 212711488 h 401"/>
                <a:gd name="T2" fmla="*/ 890784428 w 670"/>
                <a:gd name="T3" fmla="*/ 0 h 401"/>
                <a:gd name="T4" fmla="*/ 1052602743 w 670"/>
                <a:gd name="T5" fmla="*/ 615415824 h 401"/>
                <a:gd name="T6" fmla="*/ 152391424 w 670"/>
                <a:gd name="T7" fmla="*/ 828127402 h 401"/>
                <a:gd name="T8" fmla="*/ 0 w 670"/>
                <a:gd name="T9" fmla="*/ 212711488 h 401"/>
                <a:gd name="T10" fmla="*/ 72268138 w 670"/>
                <a:gd name="T11" fmla="*/ 237492227 h 401"/>
                <a:gd name="T12" fmla="*/ 548296289 w 670"/>
                <a:gd name="T13" fmla="*/ 508028312 h 401"/>
                <a:gd name="T14" fmla="*/ 827943241 w 670"/>
                <a:gd name="T15" fmla="*/ 47497875 h 401"/>
                <a:gd name="T16" fmla="*/ 72268138 w 670"/>
                <a:gd name="T17" fmla="*/ 237492227 h 401"/>
                <a:gd name="T18" fmla="*/ 45560382 w 670"/>
                <a:gd name="T19" fmla="*/ 272601147 h 401"/>
                <a:gd name="T20" fmla="*/ 171244070 w 670"/>
                <a:gd name="T21" fmla="*/ 757912435 h 401"/>
                <a:gd name="T22" fmla="*/ 359770218 w 670"/>
                <a:gd name="T23" fmla="*/ 462595521 h 401"/>
                <a:gd name="T24" fmla="*/ 45560382 w 670"/>
                <a:gd name="T25" fmla="*/ 272601147 h 401"/>
                <a:gd name="T26" fmla="*/ 873503603 w 670"/>
                <a:gd name="T27" fmla="*/ 72280051 h 401"/>
                <a:gd name="T28" fmla="*/ 683405751 w 670"/>
                <a:gd name="T29" fmla="*/ 377923687 h 401"/>
                <a:gd name="T30" fmla="*/ 999187232 w 670"/>
                <a:gd name="T31" fmla="*/ 555526165 h 401"/>
                <a:gd name="T32" fmla="*/ 873503603 w 670"/>
                <a:gd name="T33" fmla="*/ 72280051 h 401"/>
                <a:gd name="T34" fmla="*/ 405330581 w 670"/>
                <a:gd name="T35" fmla="*/ 485311198 h 401"/>
                <a:gd name="T36" fmla="*/ 216804432 w 670"/>
                <a:gd name="T37" fmla="*/ 780629549 h 401"/>
                <a:gd name="T38" fmla="*/ 972479477 w 670"/>
                <a:gd name="T39" fmla="*/ 603025455 h 401"/>
                <a:gd name="T40" fmla="*/ 656697839 w 670"/>
                <a:gd name="T41" fmla="*/ 415096232 h 401"/>
                <a:gd name="T42" fmla="*/ 567148896 w 670"/>
                <a:gd name="T43" fmla="*/ 567917971 h 401"/>
                <a:gd name="T44" fmla="*/ 405330581 w 670"/>
                <a:gd name="T45" fmla="*/ 485311198 h 40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70"/>
                <a:gd name="T70" fmla="*/ 0 h 401"/>
                <a:gd name="T71" fmla="*/ 670 w 670"/>
                <a:gd name="T72" fmla="*/ 401 h 40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70" h="401">
                  <a:moveTo>
                    <a:pt x="0" y="103"/>
                  </a:moveTo>
                  <a:lnTo>
                    <a:pt x="567" y="0"/>
                  </a:lnTo>
                  <a:lnTo>
                    <a:pt x="670" y="298"/>
                  </a:lnTo>
                  <a:lnTo>
                    <a:pt x="97" y="401"/>
                  </a:lnTo>
                  <a:lnTo>
                    <a:pt x="0" y="103"/>
                  </a:lnTo>
                  <a:close/>
                  <a:moveTo>
                    <a:pt x="46" y="115"/>
                  </a:moveTo>
                  <a:lnTo>
                    <a:pt x="349" y="246"/>
                  </a:lnTo>
                  <a:lnTo>
                    <a:pt x="527" y="23"/>
                  </a:lnTo>
                  <a:lnTo>
                    <a:pt x="46" y="115"/>
                  </a:lnTo>
                  <a:close/>
                  <a:moveTo>
                    <a:pt x="29" y="132"/>
                  </a:moveTo>
                  <a:lnTo>
                    <a:pt x="109" y="367"/>
                  </a:lnTo>
                  <a:lnTo>
                    <a:pt x="229" y="224"/>
                  </a:lnTo>
                  <a:lnTo>
                    <a:pt x="29" y="132"/>
                  </a:lnTo>
                  <a:close/>
                  <a:moveTo>
                    <a:pt x="556" y="35"/>
                  </a:moveTo>
                  <a:lnTo>
                    <a:pt x="435" y="183"/>
                  </a:lnTo>
                  <a:lnTo>
                    <a:pt x="636" y="269"/>
                  </a:lnTo>
                  <a:lnTo>
                    <a:pt x="556" y="35"/>
                  </a:lnTo>
                  <a:close/>
                  <a:moveTo>
                    <a:pt x="258" y="235"/>
                  </a:moveTo>
                  <a:lnTo>
                    <a:pt x="138" y="378"/>
                  </a:lnTo>
                  <a:lnTo>
                    <a:pt x="619" y="292"/>
                  </a:lnTo>
                  <a:lnTo>
                    <a:pt x="418" y="201"/>
                  </a:lnTo>
                  <a:lnTo>
                    <a:pt x="361" y="275"/>
                  </a:lnTo>
                  <a:lnTo>
                    <a:pt x="258" y="235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31" name="Freeform 63"/>
            <p:cNvSpPr>
              <a:spLocks/>
            </p:cNvSpPr>
            <p:nvPr/>
          </p:nvSpPr>
          <p:spPr bwMode="auto">
            <a:xfrm>
              <a:off x="1206901" y="3358216"/>
              <a:ext cx="839788" cy="576263"/>
            </a:xfrm>
            <a:custGeom>
              <a:avLst/>
              <a:gdLst>
                <a:gd name="T0" fmla="*/ 0 w 670"/>
                <a:gd name="T1" fmla="*/ 212711488 h 401"/>
                <a:gd name="T2" fmla="*/ 890784428 w 670"/>
                <a:gd name="T3" fmla="*/ 0 h 401"/>
                <a:gd name="T4" fmla="*/ 1052602743 w 670"/>
                <a:gd name="T5" fmla="*/ 615415824 h 401"/>
                <a:gd name="T6" fmla="*/ 152391424 w 670"/>
                <a:gd name="T7" fmla="*/ 828127402 h 401"/>
                <a:gd name="T8" fmla="*/ 0 w 670"/>
                <a:gd name="T9" fmla="*/ 212711488 h 4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0"/>
                <a:gd name="T16" fmla="*/ 0 h 401"/>
                <a:gd name="T17" fmla="*/ 670 w 670"/>
                <a:gd name="T18" fmla="*/ 401 h 4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0" h="401">
                  <a:moveTo>
                    <a:pt x="0" y="103"/>
                  </a:moveTo>
                  <a:lnTo>
                    <a:pt x="567" y="0"/>
                  </a:lnTo>
                  <a:lnTo>
                    <a:pt x="670" y="298"/>
                  </a:lnTo>
                  <a:lnTo>
                    <a:pt x="97" y="401"/>
                  </a:lnTo>
                  <a:lnTo>
                    <a:pt x="0" y="103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32" name="Freeform 64"/>
            <p:cNvSpPr>
              <a:spLocks/>
            </p:cNvSpPr>
            <p:nvPr/>
          </p:nvSpPr>
          <p:spPr bwMode="auto">
            <a:xfrm>
              <a:off x="1264051" y="3391554"/>
              <a:ext cx="603250" cy="320675"/>
            </a:xfrm>
            <a:custGeom>
              <a:avLst/>
              <a:gdLst>
                <a:gd name="T0" fmla="*/ 0 w 481"/>
                <a:gd name="T1" fmla="*/ 190242279 h 223"/>
                <a:gd name="T2" fmla="*/ 476592619 w 481"/>
                <a:gd name="T3" fmla="*/ 461132142 h 223"/>
                <a:gd name="T4" fmla="*/ 756570938 w 481"/>
                <a:gd name="T5" fmla="*/ 0 h 223"/>
                <a:gd name="T6" fmla="*/ 0 w 481"/>
                <a:gd name="T7" fmla="*/ 190242279 h 2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1"/>
                <a:gd name="T13" fmla="*/ 0 h 223"/>
                <a:gd name="T14" fmla="*/ 481 w 481"/>
                <a:gd name="T15" fmla="*/ 223 h 2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1" h="223">
                  <a:moveTo>
                    <a:pt x="0" y="92"/>
                  </a:moveTo>
                  <a:lnTo>
                    <a:pt x="303" y="223"/>
                  </a:lnTo>
                  <a:lnTo>
                    <a:pt x="481" y="0"/>
                  </a:lnTo>
                  <a:lnTo>
                    <a:pt x="0" y="9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33" name="Freeform 65"/>
            <p:cNvSpPr>
              <a:spLocks/>
            </p:cNvSpPr>
            <p:nvPr/>
          </p:nvSpPr>
          <p:spPr bwMode="auto">
            <a:xfrm>
              <a:off x="1243414" y="3548716"/>
              <a:ext cx="250825" cy="336550"/>
            </a:xfrm>
            <a:custGeom>
              <a:avLst/>
              <a:gdLst>
                <a:gd name="T0" fmla="*/ 0 w 200"/>
                <a:gd name="T1" fmla="*/ 0 h 235"/>
                <a:gd name="T2" fmla="*/ 125826362 w 200"/>
                <a:gd name="T3" fmla="*/ 481982618 h 235"/>
                <a:gd name="T4" fmla="*/ 314565886 w 200"/>
                <a:gd name="T5" fmla="*/ 188691452 h 235"/>
                <a:gd name="T6" fmla="*/ 0 w 200"/>
                <a:gd name="T7" fmla="*/ 0 h 2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35"/>
                <a:gd name="T14" fmla="*/ 200 w 200"/>
                <a:gd name="T15" fmla="*/ 235 h 2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35">
                  <a:moveTo>
                    <a:pt x="0" y="0"/>
                  </a:moveTo>
                  <a:lnTo>
                    <a:pt x="80" y="235"/>
                  </a:lnTo>
                  <a:lnTo>
                    <a:pt x="200" y="92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34" name="Freeform 66"/>
            <p:cNvSpPr>
              <a:spLocks/>
            </p:cNvSpPr>
            <p:nvPr/>
          </p:nvSpPr>
          <p:spPr bwMode="auto">
            <a:xfrm>
              <a:off x="1753001" y="3409016"/>
              <a:ext cx="250825" cy="336550"/>
            </a:xfrm>
            <a:custGeom>
              <a:avLst/>
              <a:gdLst>
                <a:gd name="T0" fmla="*/ 188423255 w 201"/>
                <a:gd name="T1" fmla="*/ 0 h 234"/>
                <a:gd name="T2" fmla="*/ 0 w 201"/>
                <a:gd name="T3" fmla="*/ 306146888 h 234"/>
                <a:gd name="T4" fmla="*/ 313000882 w 201"/>
                <a:gd name="T5" fmla="*/ 484042372 h 234"/>
                <a:gd name="T6" fmla="*/ 188423255 w 201"/>
                <a:gd name="T7" fmla="*/ 0 h 2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1"/>
                <a:gd name="T13" fmla="*/ 0 h 234"/>
                <a:gd name="T14" fmla="*/ 201 w 201"/>
                <a:gd name="T15" fmla="*/ 234 h 2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1" h="234">
                  <a:moveTo>
                    <a:pt x="121" y="0"/>
                  </a:moveTo>
                  <a:lnTo>
                    <a:pt x="0" y="148"/>
                  </a:lnTo>
                  <a:lnTo>
                    <a:pt x="201" y="234"/>
                  </a:lnTo>
                  <a:lnTo>
                    <a:pt x="121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35" name="Freeform 67"/>
            <p:cNvSpPr>
              <a:spLocks/>
            </p:cNvSpPr>
            <p:nvPr/>
          </p:nvSpPr>
          <p:spPr bwMode="auto">
            <a:xfrm>
              <a:off x="1379939" y="3647141"/>
              <a:ext cx="603250" cy="254000"/>
            </a:xfrm>
            <a:custGeom>
              <a:avLst/>
              <a:gdLst>
                <a:gd name="T0" fmla="*/ 188749556 w 481"/>
                <a:gd name="T1" fmla="*/ 70016462 h 177"/>
                <a:gd name="T2" fmla="*/ 0 w 481"/>
                <a:gd name="T3" fmla="*/ 364497139 h 177"/>
                <a:gd name="T4" fmla="*/ 756570938 w 481"/>
                <a:gd name="T5" fmla="*/ 187397449 h 177"/>
                <a:gd name="T6" fmla="*/ 440415186 w 481"/>
                <a:gd name="T7" fmla="*/ 0 h 177"/>
                <a:gd name="T8" fmla="*/ 350759216 w 481"/>
                <a:gd name="T9" fmla="*/ 152388512 h 177"/>
                <a:gd name="T10" fmla="*/ 188749556 w 481"/>
                <a:gd name="T11" fmla="*/ 70016462 h 1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81"/>
                <a:gd name="T19" fmla="*/ 0 h 177"/>
                <a:gd name="T20" fmla="*/ 481 w 481"/>
                <a:gd name="T21" fmla="*/ 177 h 1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81" h="177">
                  <a:moveTo>
                    <a:pt x="120" y="34"/>
                  </a:moveTo>
                  <a:lnTo>
                    <a:pt x="0" y="177"/>
                  </a:lnTo>
                  <a:lnTo>
                    <a:pt x="481" y="91"/>
                  </a:lnTo>
                  <a:lnTo>
                    <a:pt x="280" y="0"/>
                  </a:lnTo>
                  <a:lnTo>
                    <a:pt x="223" y="74"/>
                  </a:lnTo>
                  <a:lnTo>
                    <a:pt x="120" y="34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36" name="Freeform 68"/>
            <p:cNvSpPr>
              <a:spLocks/>
            </p:cNvSpPr>
            <p:nvPr/>
          </p:nvSpPr>
          <p:spPr bwMode="auto">
            <a:xfrm>
              <a:off x="1545039" y="3466166"/>
              <a:ext cx="136525" cy="206375"/>
            </a:xfrm>
            <a:custGeom>
              <a:avLst/>
              <a:gdLst>
                <a:gd name="T0" fmla="*/ 98835344 w 109"/>
                <a:gd name="T1" fmla="*/ 189533077 h 143"/>
                <a:gd name="T2" fmla="*/ 90990795 w 109"/>
                <a:gd name="T3" fmla="*/ 202029584 h 143"/>
                <a:gd name="T4" fmla="*/ 26669973 w 109"/>
                <a:gd name="T5" fmla="*/ 70814038 h 143"/>
                <a:gd name="T6" fmla="*/ 62752654 w 109"/>
                <a:gd name="T7" fmla="*/ 272843599 h 143"/>
                <a:gd name="T8" fmla="*/ 72165361 w 109"/>
                <a:gd name="T9" fmla="*/ 262429603 h 143"/>
                <a:gd name="T10" fmla="*/ 81578068 w 109"/>
                <a:gd name="T11" fmla="*/ 262429603 h 143"/>
                <a:gd name="T12" fmla="*/ 81578068 w 109"/>
                <a:gd name="T13" fmla="*/ 272843599 h 143"/>
                <a:gd name="T14" fmla="*/ 45495397 w 109"/>
                <a:gd name="T15" fmla="*/ 297836611 h 143"/>
                <a:gd name="T16" fmla="*/ 36082680 w 109"/>
                <a:gd name="T17" fmla="*/ 297836611 h 143"/>
                <a:gd name="T18" fmla="*/ 36082680 w 109"/>
                <a:gd name="T19" fmla="*/ 285340105 h 143"/>
                <a:gd name="T20" fmla="*/ 36082680 w 109"/>
                <a:gd name="T21" fmla="*/ 272843599 h 143"/>
                <a:gd name="T22" fmla="*/ 45495397 w 109"/>
                <a:gd name="T23" fmla="*/ 272843599 h 143"/>
                <a:gd name="T24" fmla="*/ 54908105 w 109"/>
                <a:gd name="T25" fmla="*/ 272843599 h 143"/>
                <a:gd name="T26" fmla="*/ 18825419 w 109"/>
                <a:gd name="T27" fmla="*/ 83310544 h 143"/>
                <a:gd name="T28" fmla="*/ 9412710 w 109"/>
                <a:gd name="T29" fmla="*/ 83310544 h 143"/>
                <a:gd name="T30" fmla="*/ 0 w 109"/>
                <a:gd name="T31" fmla="*/ 83310544 h 143"/>
                <a:gd name="T32" fmla="*/ 0 w 109"/>
                <a:gd name="T33" fmla="*/ 70814038 h 143"/>
                <a:gd name="T34" fmla="*/ 9412710 w 109"/>
                <a:gd name="T35" fmla="*/ 70814038 h 143"/>
                <a:gd name="T36" fmla="*/ 26669973 w 109"/>
                <a:gd name="T37" fmla="*/ 58317532 h 143"/>
                <a:gd name="T38" fmla="*/ 90990795 w 109"/>
                <a:gd name="T39" fmla="*/ 179119037 h 143"/>
                <a:gd name="T40" fmla="*/ 98835344 w 109"/>
                <a:gd name="T41" fmla="*/ 22910507 h 143"/>
                <a:gd name="T42" fmla="*/ 125505307 w 109"/>
                <a:gd name="T43" fmla="*/ 10413998 h 143"/>
                <a:gd name="T44" fmla="*/ 125505307 w 109"/>
                <a:gd name="T45" fmla="*/ 0 h 143"/>
                <a:gd name="T46" fmla="*/ 125505307 w 109"/>
                <a:gd name="T47" fmla="*/ 10413998 h 143"/>
                <a:gd name="T48" fmla="*/ 134918014 w 109"/>
                <a:gd name="T49" fmla="*/ 10413998 h 143"/>
                <a:gd name="T50" fmla="*/ 125505307 w 109"/>
                <a:gd name="T51" fmla="*/ 10413998 h 143"/>
                <a:gd name="T52" fmla="*/ 125505307 w 109"/>
                <a:gd name="T53" fmla="*/ 22910507 h 143"/>
                <a:gd name="T54" fmla="*/ 117660758 w 109"/>
                <a:gd name="T55" fmla="*/ 22910507 h 143"/>
                <a:gd name="T56" fmla="*/ 153743429 w 109"/>
                <a:gd name="T57" fmla="*/ 214526090 h 143"/>
                <a:gd name="T58" fmla="*/ 161587978 w 109"/>
                <a:gd name="T59" fmla="*/ 214526090 h 143"/>
                <a:gd name="T60" fmla="*/ 171000724 w 109"/>
                <a:gd name="T61" fmla="*/ 214526090 h 143"/>
                <a:gd name="T62" fmla="*/ 171000724 w 109"/>
                <a:gd name="T63" fmla="*/ 224940085 h 143"/>
                <a:gd name="T64" fmla="*/ 161587978 w 109"/>
                <a:gd name="T65" fmla="*/ 224940085 h 143"/>
                <a:gd name="T66" fmla="*/ 134918014 w 109"/>
                <a:gd name="T67" fmla="*/ 249933097 h 143"/>
                <a:gd name="T68" fmla="*/ 125505307 w 109"/>
                <a:gd name="T69" fmla="*/ 249933097 h 143"/>
                <a:gd name="T70" fmla="*/ 125505307 w 109"/>
                <a:gd name="T71" fmla="*/ 237436591 h 143"/>
                <a:gd name="T72" fmla="*/ 144330722 w 109"/>
                <a:gd name="T73" fmla="*/ 224940085 h 143"/>
                <a:gd name="T74" fmla="*/ 108248051 w 109"/>
                <a:gd name="T75" fmla="*/ 35407019 h 143"/>
                <a:gd name="T76" fmla="*/ 98835344 w 109"/>
                <a:gd name="T77" fmla="*/ 189533077 h 14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09"/>
                <a:gd name="T118" fmla="*/ 0 h 143"/>
                <a:gd name="T119" fmla="*/ 109 w 109"/>
                <a:gd name="T120" fmla="*/ 143 h 143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09" h="143">
                  <a:moveTo>
                    <a:pt x="63" y="91"/>
                  </a:moveTo>
                  <a:lnTo>
                    <a:pt x="58" y="97"/>
                  </a:lnTo>
                  <a:lnTo>
                    <a:pt x="17" y="34"/>
                  </a:lnTo>
                  <a:lnTo>
                    <a:pt x="40" y="131"/>
                  </a:lnTo>
                  <a:lnTo>
                    <a:pt x="46" y="126"/>
                  </a:lnTo>
                  <a:lnTo>
                    <a:pt x="52" y="126"/>
                  </a:lnTo>
                  <a:lnTo>
                    <a:pt x="52" y="131"/>
                  </a:lnTo>
                  <a:lnTo>
                    <a:pt x="29" y="143"/>
                  </a:lnTo>
                  <a:lnTo>
                    <a:pt x="23" y="143"/>
                  </a:lnTo>
                  <a:lnTo>
                    <a:pt x="23" y="137"/>
                  </a:lnTo>
                  <a:lnTo>
                    <a:pt x="23" y="131"/>
                  </a:lnTo>
                  <a:lnTo>
                    <a:pt x="29" y="131"/>
                  </a:lnTo>
                  <a:lnTo>
                    <a:pt x="35" y="131"/>
                  </a:lnTo>
                  <a:lnTo>
                    <a:pt x="12" y="40"/>
                  </a:lnTo>
                  <a:lnTo>
                    <a:pt x="6" y="40"/>
                  </a:lnTo>
                  <a:lnTo>
                    <a:pt x="0" y="40"/>
                  </a:lnTo>
                  <a:lnTo>
                    <a:pt x="0" y="34"/>
                  </a:lnTo>
                  <a:lnTo>
                    <a:pt x="6" y="34"/>
                  </a:lnTo>
                  <a:lnTo>
                    <a:pt x="17" y="28"/>
                  </a:lnTo>
                  <a:lnTo>
                    <a:pt x="58" y="86"/>
                  </a:lnTo>
                  <a:lnTo>
                    <a:pt x="63" y="11"/>
                  </a:lnTo>
                  <a:lnTo>
                    <a:pt x="80" y="5"/>
                  </a:lnTo>
                  <a:lnTo>
                    <a:pt x="80" y="0"/>
                  </a:lnTo>
                  <a:lnTo>
                    <a:pt x="80" y="5"/>
                  </a:lnTo>
                  <a:lnTo>
                    <a:pt x="86" y="5"/>
                  </a:lnTo>
                  <a:lnTo>
                    <a:pt x="80" y="5"/>
                  </a:lnTo>
                  <a:lnTo>
                    <a:pt x="80" y="11"/>
                  </a:lnTo>
                  <a:lnTo>
                    <a:pt x="75" y="11"/>
                  </a:lnTo>
                  <a:lnTo>
                    <a:pt x="98" y="103"/>
                  </a:lnTo>
                  <a:lnTo>
                    <a:pt x="103" y="103"/>
                  </a:lnTo>
                  <a:lnTo>
                    <a:pt x="109" y="103"/>
                  </a:lnTo>
                  <a:lnTo>
                    <a:pt x="109" y="108"/>
                  </a:lnTo>
                  <a:lnTo>
                    <a:pt x="103" y="108"/>
                  </a:lnTo>
                  <a:lnTo>
                    <a:pt x="86" y="120"/>
                  </a:lnTo>
                  <a:lnTo>
                    <a:pt x="80" y="120"/>
                  </a:lnTo>
                  <a:lnTo>
                    <a:pt x="80" y="114"/>
                  </a:lnTo>
                  <a:lnTo>
                    <a:pt x="92" y="108"/>
                  </a:lnTo>
                  <a:lnTo>
                    <a:pt x="69" y="17"/>
                  </a:lnTo>
                  <a:lnTo>
                    <a:pt x="63" y="9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37" name="Freeform 69"/>
            <p:cNvSpPr>
              <a:spLocks/>
            </p:cNvSpPr>
            <p:nvPr/>
          </p:nvSpPr>
          <p:spPr bwMode="auto">
            <a:xfrm>
              <a:off x="2462614" y="2870854"/>
              <a:ext cx="101600" cy="290512"/>
            </a:xfrm>
            <a:custGeom>
              <a:avLst/>
              <a:gdLst>
                <a:gd name="T0" fmla="*/ 127439004 w 81"/>
                <a:gd name="T1" fmla="*/ 179653479 h 201"/>
                <a:gd name="T2" fmla="*/ 127439004 w 81"/>
                <a:gd name="T3" fmla="*/ 240233207 h 201"/>
                <a:gd name="T4" fmla="*/ 127439004 w 81"/>
                <a:gd name="T5" fmla="*/ 288280408 h 201"/>
                <a:gd name="T6" fmla="*/ 127439004 w 81"/>
                <a:gd name="T7" fmla="*/ 323793683 h 201"/>
                <a:gd name="T8" fmla="*/ 117998987 w 81"/>
                <a:gd name="T9" fmla="*/ 359305512 h 201"/>
                <a:gd name="T10" fmla="*/ 108558971 w 81"/>
                <a:gd name="T11" fmla="*/ 384373456 h 201"/>
                <a:gd name="T12" fmla="*/ 99118955 w 81"/>
                <a:gd name="T13" fmla="*/ 394818877 h 201"/>
                <a:gd name="T14" fmla="*/ 91253111 w 81"/>
                <a:gd name="T15" fmla="*/ 407352804 h 201"/>
                <a:gd name="T16" fmla="*/ 81813075 w 81"/>
                <a:gd name="T17" fmla="*/ 419886730 h 201"/>
                <a:gd name="T18" fmla="*/ 64505961 w 81"/>
                <a:gd name="T19" fmla="*/ 419886730 h 201"/>
                <a:gd name="T20" fmla="*/ 55065945 w 81"/>
                <a:gd name="T21" fmla="*/ 419886730 h 201"/>
                <a:gd name="T22" fmla="*/ 45625928 w 81"/>
                <a:gd name="T23" fmla="*/ 419886730 h 201"/>
                <a:gd name="T24" fmla="*/ 36185902 w 81"/>
                <a:gd name="T25" fmla="*/ 407352804 h 201"/>
                <a:gd name="T26" fmla="*/ 28320058 w 81"/>
                <a:gd name="T27" fmla="*/ 394818877 h 201"/>
                <a:gd name="T28" fmla="*/ 28320058 w 81"/>
                <a:gd name="T29" fmla="*/ 384373456 h 201"/>
                <a:gd name="T30" fmla="*/ 18880037 w 81"/>
                <a:gd name="T31" fmla="*/ 371839439 h 201"/>
                <a:gd name="T32" fmla="*/ 18880037 w 81"/>
                <a:gd name="T33" fmla="*/ 359305512 h 201"/>
                <a:gd name="T34" fmla="*/ 18880037 w 81"/>
                <a:gd name="T35" fmla="*/ 346771585 h 201"/>
                <a:gd name="T36" fmla="*/ 9440019 w 81"/>
                <a:gd name="T37" fmla="*/ 336327610 h 201"/>
                <a:gd name="T38" fmla="*/ 9440019 w 81"/>
                <a:gd name="T39" fmla="*/ 323793683 h 201"/>
                <a:gd name="T40" fmla="*/ 9440019 w 81"/>
                <a:gd name="T41" fmla="*/ 311259756 h 201"/>
                <a:gd name="T42" fmla="*/ 9440019 w 81"/>
                <a:gd name="T43" fmla="*/ 298725829 h 201"/>
                <a:gd name="T44" fmla="*/ 9440019 w 81"/>
                <a:gd name="T45" fmla="*/ 275746481 h 201"/>
                <a:gd name="T46" fmla="*/ 0 w 81"/>
                <a:gd name="T47" fmla="*/ 263212554 h 201"/>
                <a:gd name="T48" fmla="*/ 0 w 81"/>
                <a:gd name="T49" fmla="*/ 240233207 h 201"/>
                <a:gd name="T50" fmla="*/ 0 w 81"/>
                <a:gd name="T51" fmla="*/ 179653479 h 201"/>
                <a:gd name="T52" fmla="*/ 9440019 w 81"/>
                <a:gd name="T53" fmla="*/ 131606277 h 201"/>
                <a:gd name="T54" fmla="*/ 9440019 w 81"/>
                <a:gd name="T55" fmla="*/ 96093003 h 201"/>
                <a:gd name="T56" fmla="*/ 18880037 w 81"/>
                <a:gd name="T57" fmla="*/ 60581151 h 201"/>
                <a:gd name="T58" fmla="*/ 28320058 w 81"/>
                <a:gd name="T59" fmla="*/ 35513286 h 201"/>
                <a:gd name="T60" fmla="*/ 36185902 w 81"/>
                <a:gd name="T61" fmla="*/ 25067865 h 201"/>
                <a:gd name="T62" fmla="*/ 45625928 w 81"/>
                <a:gd name="T63" fmla="*/ 12533933 h 201"/>
                <a:gd name="T64" fmla="*/ 55065945 w 81"/>
                <a:gd name="T65" fmla="*/ 0 h 201"/>
                <a:gd name="T66" fmla="*/ 64505961 w 81"/>
                <a:gd name="T67" fmla="*/ 0 h 201"/>
                <a:gd name="T68" fmla="*/ 72373059 w 81"/>
                <a:gd name="T69" fmla="*/ 0 h 201"/>
                <a:gd name="T70" fmla="*/ 81813075 w 81"/>
                <a:gd name="T71" fmla="*/ 0 h 201"/>
                <a:gd name="T72" fmla="*/ 91253111 w 81"/>
                <a:gd name="T73" fmla="*/ 12533933 h 201"/>
                <a:gd name="T74" fmla="*/ 99118955 w 81"/>
                <a:gd name="T75" fmla="*/ 12533933 h 201"/>
                <a:gd name="T76" fmla="*/ 108558971 w 81"/>
                <a:gd name="T77" fmla="*/ 25067865 h 201"/>
                <a:gd name="T78" fmla="*/ 108558971 w 81"/>
                <a:gd name="T79" fmla="*/ 35513286 h 201"/>
                <a:gd name="T80" fmla="*/ 117998987 w 81"/>
                <a:gd name="T81" fmla="*/ 48047224 h 201"/>
                <a:gd name="T82" fmla="*/ 117998987 w 81"/>
                <a:gd name="T83" fmla="*/ 60581151 h 201"/>
                <a:gd name="T84" fmla="*/ 117998987 w 81"/>
                <a:gd name="T85" fmla="*/ 73115078 h 201"/>
                <a:gd name="T86" fmla="*/ 117998987 w 81"/>
                <a:gd name="T87" fmla="*/ 83559053 h 201"/>
                <a:gd name="T88" fmla="*/ 127439004 w 81"/>
                <a:gd name="T89" fmla="*/ 96093003 h 201"/>
                <a:gd name="T90" fmla="*/ 127439004 w 81"/>
                <a:gd name="T91" fmla="*/ 108626930 h 201"/>
                <a:gd name="T92" fmla="*/ 127439004 w 81"/>
                <a:gd name="T93" fmla="*/ 119072350 h 201"/>
                <a:gd name="T94" fmla="*/ 127439004 w 81"/>
                <a:gd name="T95" fmla="*/ 144140204 h 201"/>
                <a:gd name="T96" fmla="*/ 127439004 w 81"/>
                <a:gd name="T97" fmla="*/ 156674131 h 201"/>
                <a:gd name="T98" fmla="*/ 127439004 w 81"/>
                <a:gd name="T99" fmla="*/ 179653479 h 20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1"/>
                <a:gd name="T151" fmla="*/ 0 h 201"/>
                <a:gd name="T152" fmla="*/ 81 w 81"/>
                <a:gd name="T153" fmla="*/ 201 h 20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1" h="201">
                  <a:moveTo>
                    <a:pt x="81" y="86"/>
                  </a:moveTo>
                  <a:lnTo>
                    <a:pt x="81" y="115"/>
                  </a:lnTo>
                  <a:lnTo>
                    <a:pt x="81" y="138"/>
                  </a:lnTo>
                  <a:lnTo>
                    <a:pt x="81" y="155"/>
                  </a:lnTo>
                  <a:lnTo>
                    <a:pt x="75" y="172"/>
                  </a:lnTo>
                  <a:lnTo>
                    <a:pt x="69" y="184"/>
                  </a:lnTo>
                  <a:lnTo>
                    <a:pt x="63" y="189"/>
                  </a:lnTo>
                  <a:lnTo>
                    <a:pt x="58" y="195"/>
                  </a:lnTo>
                  <a:lnTo>
                    <a:pt x="52" y="201"/>
                  </a:lnTo>
                  <a:lnTo>
                    <a:pt x="41" y="201"/>
                  </a:lnTo>
                  <a:lnTo>
                    <a:pt x="35" y="201"/>
                  </a:lnTo>
                  <a:lnTo>
                    <a:pt x="29" y="201"/>
                  </a:lnTo>
                  <a:lnTo>
                    <a:pt x="23" y="195"/>
                  </a:lnTo>
                  <a:lnTo>
                    <a:pt x="18" y="189"/>
                  </a:lnTo>
                  <a:lnTo>
                    <a:pt x="18" y="184"/>
                  </a:lnTo>
                  <a:lnTo>
                    <a:pt x="12" y="178"/>
                  </a:lnTo>
                  <a:lnTo>
                    <a:pt x="12" y="172"/>
                  </a:lnTo>
                  <a:lnTo>
                    <a:pt x="12" y="166"/>
                  </a:lnTo>
                  <a:lnTo>
                    <a:pt x="6" y="161"/>
                  </a:lnTo>
                  <a:lnTo>
                    <a:pt x="6" y="155"/>
                  </a:lnTo>
                  <a:lnTo>
                    <a:pt x="6" y="149"/>
                  </a:lnTo>
                  <a:lnTo>
                    <a:pt x="6" y="143"/>
                  </a:lnTo>
                  <a:lnTo>
                    <a:pt x="6" y="132"/>
                  </a:lnTo>
                  <a:lnTo>
                    <a:pt x="0" y="126"/>
                  </a:lnTo>
                  <a:lnTo>
                    <a:pt x="0" y="115"/>
                  </a:lnTo>
                  <a:lnTo>
                    <a:pt x="0" y="86"/>
                  </a:lnTo>
                  <a:lnTo>
                    <a:pt x="6" y="63"/>
                  </a:lnTo>
                  <a:lnTo>
                    <a:pt x="6" y="46"/>
                  </a:lnTo>
                  <a:lnTo>
                    <a:pt x="12" y="29"/>
                  </a:lnTo>
                  <a:lnTo>
                    <a:pt x="18" y="17"/>
                  </a:lnTo>
                  <a:lnTo>
                    <a:pt x="23" y="12"/>
                  </a:lnTo>
                  <a:lnTo>
                    <a:pt x="29" y="6"/>
                  </a:lnTo>
                  <a:lnTo>
                    <a:pt x="35" y="0"/>
                  </a:lnTo>
                  <a:lnTo>
                    <a:pt x="41" y="0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58" y="6"/>
                  </a:lnTo>
                  <a:lnTo>
                    <a:pt x="63" y="6"/>
                  </a:lnTo>
                  <a:lnTo>
                    <a:pt x="69" y="12"/>
                  </a:lnTo>
                  <a:lnTo>
                    <a:pt x="69" y="17"/>
                  </a:lnTo>
                  <a:lnTo>
                    <a:pt x="75" y="23"/>
                  </a:lnTo>
                  <a:lnTo>
                    <a:pt x="75" y="29"/>
                  </a:lnTo>
                  <a:lnTo>
                    <a:pt x="75" y="35"/>
                  </a:lnTo>
                  <a:lnTo>
                    <a:pt x="75" y="40"/>
                  </a:lnTo>
                  <a:lnTo>
                    <a:pt x="81" y="46"/>
                  </a:lnTo>
                  <a:lnTo>
                    <a:pt x="81" y="52"/>
                  </a:lnTo>
                  <a:lnTo>
                    <a:pt x="81" y="57"/>
                  </a:lnTo>
                  <a:lnTo>
                    <a:pt x="81" y="69"/>
                  </a:lnTo>
                  <a:lnTo>
                    <a:pt x="81" y="75"/>
                  </a:lnTo>
                  <a:lnTo>
                    <a:pt x="81" y="8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38" name="Freeform 70"/>
            <p:cNvSpPr>
              <a:spLocks/>
            </p:cNvSpPr>
            <p:nvPr/>
          </p:nvSpPr>
          <p:spPr bwMode="auto">
            <a:xfrm>
              <a:off x="2476901" y="2888316"/>
              <a:ext cx="79375" cy="255588"/>
            </a:xfrm>
            <a:custGeom>
              <a:avLst/>
              <a:gdLst>
                <a:gd name="T0" fmla="*/ 100006216 w 63"/>
                <a:gd name="T1" fmla="*/ 154300056 h 177"/>
                <a:gd name="T2" fmla="*/ 100006216 w 63"/>
                <a:gd name="T3" fmla="*/ 131363568 h 177"/>
                <a:gd name="T4" fmla="*/ 100006216 w 63"/>
                <a:gd name="T5" fmla="*/ 118852756 h 177"/>
                <a:gd name="T6" fmla="*/ 100006216 w 63"/>
                <a:gd name="T7" fmla="*/ 93831110 h 177"/>
                <a:gd name="T8" fmla="*/ 90481218 w 63"/>
                <a:gd name="T9" fmla="*/ 83405434 h 177"/>
                <a:gd name="T10" fmla="*/ 90481218 w 63"/>
                <a:gd name="T11" fmla="*/ 70894622 h 177"/>
                <a:gd name="T12" fmla="*/ 90481218 w 63"/>
                <a:gd name="T13" fmla="*/ 47958134 h 177"/>
                <a:gd name="T14" fmla="*/ 80957460 w 63"/>
                <a:gd name="T15" fmla="*/ 35447311 h 177"/>
                <a:gd name="T16" fmla="*/ 80957460 w 63"/>
                <a:gd name="T17" fmla="*/ 22936494 h 177"/>
                <a:gd name="T18" fmla="*/ 73019962 w 63"/>
                <a:gd name="T19" fmla="*/ 22936494 h 177"/>
                <a:gd name="T20" fmla="*/ 73019962 w 63"/>
                <a:gd name="T21" fmla="*/ 10425679 h 177"/>
                <a:gd name="T22" fmla="*/ 63496225 w 63"/>
                <a:gd name="T23" fmla="*/ 0 h 177"/>
                <a:gd name="T24" fmla="*/ 53971227 w 63"/>
                <a:gd name="T25" fmla="*/ 0 h 177"/>
                <a:gd name="T26" fmla="*/ 46034989 w 63"/>
                <a:gd name="T27" fmla="*/ 0 h 177"/>
                <a:gd name="T28" fmla="*/ 36509981 w 63"/>
                <a:gd name="T29" fmla="*/ 0 h 177"/>
                <a:gd name="T30" fmla="*/ 26986243 w 63"/>
                <a:gd name="T31" fmla="*/ 10425679 h 177"/>
                <a:gd name="T32" fmla="*/ 17461241 w 63"/>
                <a:gd name="T33" fmla="*/ 22936494 h 177"/>
                <a:gd name="T34" fmla="*/ 9525000 w 63"/>
                <a:gd name="T35" fmla="*/ 47958134 h 177"/>
                <a:gd name="T36" fmla="*/ 9525000 w 63"/>
                <a:gd name="T37" fmla="*/ 70894622 h 177"/>
                <a:gd name="T38" fmla="*/ 0 w 63"/>
                <a:gd name="T39" fmla="*/ 93831110 h 177"/>
                <a:gd name="T40" fmla="*/ 0 w 63"/>
                <a:gd name="T41" fmla="*/ 118852756 h 177"/>
                <a:gd name="T42" fmla="*/ 0 w 63"/>
                <a:gd name="T43" fmla="*/ 154300056 h 177"/>
                <a:gd name="T44" fmla="*/ 0 w 63"/>
                <a:gd name="T45" fmla="*/ 214769024 h 177"/>
                <a:gd name="T46" fmla="*/ 0 w 63"/>
                <a:gd name="T47" fmla="*/ 237705512 h 177"/>
                <a:gd name="T48" fmla="*/ 0 w 63"/>
                <a:gd name="T49" fmla="*/ 250216324 h 177"/>
                <a:gd name="T50" fmla="*/ 0 w 63"/>
                <a:gd name="T51" fmla="*/ 273152812 h 177"/>
                <a:gd name="T52" fmla="*/ 0 w 63"/>
                <a:gd name="T53" fmla="*/ 285663624 h 177"/>
                <a:gd name="T54" fmla="*/ 9525000 w 63"/>
                <a:gd name="T55" fmla="*/ 298174435 h 177"/>
                <a:gd name="T56" fmla="*/ 9525000 w 63"/>
                <a:gd name="T57" fmla="*/ 321110924 h 177"/>
                <a:gd name="T58" fmla="*/ 17461241 w 63"/>
                <a:gd name="T59" fmla="*/ 333621735 h 177"/>
                <a:gd name="T60" fmla="*/ 17461241 w 63"/>
                <a:gd name="T61" fmla="*/ 346132547 h 177"/>
                <a:gd name="T62" fmla="*/ 26986243 w 63"/>
                <a:gd name="T63" fmla="*/ 358643359 h 177"/>
                <a:gd name="T64" fmla="*/ 36509981 w 63"/>
                <a:gd name="T65" fmla="*/ 369069035 h 177"/>
                <a:gd name="T66" fmla="*/ 46034989 w 63"/>
                <a:gd name="T67" fmla="*/ 369069035 h 177"/>
                <a:gd name="T68" fmla="*/ 63496225 w 63"/>
                <a:gd name="T69" fmla="*/ 369069035 h 177"/>
                <a:gd name="T70" fmla="*/ 73019962 w 63"/>
                <a:gd name="T71" fmla="*/ 358643359 h 177"/>
                <a:gd name="T72" fmla="*/ 80957460 w 63"/>
                <a:gd name="T73" fmla="*/ 346132547 h 177"/>
                <a:gd name="T74" fmla="*/ 90481218 w 63"/>
                <a:gd name="T75" fmla="*/ 321110924 h 177"/>
                <a:gd name="T76" fmla="*/ 90481218 w 63"/>
                <a:gd name="T77" fmla="*/ 298174435 h 177"/>
                <a:gd name="T78" fmla="*/ 100006216 w 63"/>
                <a:gd name="T79" fmla="*/ 273152812 h 177"/>
                <a:gd name="T80" fmla="*/ 100006216 w 63"/>
                <a:gd name="T81" fmla="*/ 250216324 h 177"/>
                <a:gd name="T82" fmla="*/ 100006216 w 63"/>
                <a:gd name="T83" fmla="*/ 214769024 h 177"/>
                <a:gd name="T84" fmla="*/ 100006216 w 63"/>
                <a:gd name="T85" fmla="*/ 154300056 h 17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"/>
                <a:gd name="T130" fmla="*/ 0 h 177"/>
                <a:gd name="T131" fmla="*/ 63 w 63"/>
                <a:gd name="T132" fmla="*/ 177 h 17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" h="177">
                  <a:moveTo>
                    <a:pt x="63" y="74"/>
                  </a:moveTo>
                  <a:lnTo>
                    <a:pt x="63" y="63"/>
                  </a:lnTo>
                  <a:lnTo>
                    <a:pt x="63" y="57"/>
                  </a:lnTo>
                  <a:lnTo>
                    <a:pt x="63" y="45"/>
                  </a:lnTo>
                  <a:lnTo>
                    <a:pt x="57" y="40"/>
                  </a:lnTo>
                  <a:lnTo>
                    <a:pt x="57" y="34"/>
                  </a:lnTo>
                  <a:lnTo>
                    <a:pt x="57" y="23"/>
                  </a:lnTo>
                  <a:lnTo>
                    <a:pt x="51" y="17"/>
                  </a:lnTo>
                  <a:lnTo>
                    <a:pt x="51" y="11"/>
                  </a:lnTo>
                  <a:lnTo>
                    <a:pt x="46" y="11"/>
                  </a:lnTo>
                  <a:lnTo>
                    <a:pt x="46" y="5"/>
                  </a:lnTo>
                  <a:lnTo>
                    <a:pt x="40" y="0"/>
                  </a:lnTo>
                  <a:lnTo>
                    <a:pt x="34" y="0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7" y="5"/>
                  </a:lnTo>
                  <a:lnTo>
                    <a:pt x="11" y="11"/>
                  </a:lnTo>
                  <a:lnTo>
                    <a:pt x="6" y="23"/>
                  </a:lnTo>
                  <a:lnTo>
                    <a:pt x="6" y="34"/>
                  </a:lnTo>
                  <a:lnTo>
                    <a:pt x="0" y="45"/>
                  </a:lnTo>
                  <a:lnTo>
                    <a:pt x="0" y="57"/>
                  </a:lnTo>
                  <a:lnTo>
                    <a:pt x="0" y="74"/>
                  </a:lnTo>
                  <a:lnTo>
                    <a:pt x="0" y="103"/>
                  </a:lnTo>
                  <a:lnTo>
                    <a:pt x="0" y="114"/>
                  </a:lnTo>
                  <a:lnTo>
                    <a:pt x="0" y="120"/>
                  </a:lnTo>
                  <a:lnTo>
                    <a:pt x="0" y="131"/>
                  </a:lnTo>
                  <a:lnTo>
                    <a:pt x="0" y="137"/>
                  </a:lnTo>
                  <a:lnTo>
                    <a:pt x="6" y="143"/>
                  </a:lnTo>
                  <a:lnTo>
                    <a:pt x="6" y="154"/>
                  </a:lnTo>
                  <a:lnTo>
                    <a:pt x="11" y="160"/>
                  </a:lnTo>
                  <a:lnTo>
                    <a:pt x="11" y="166"/>
                  </a:lnTo>
                  <a:lnTo>
                    <a:pt x="17" y="172"/>
                  </a:lnTo>
                  <a:lnTo>
                    <a:pt x="23" y="177"/>
                  </a:lnTo>
                  <a:lnTo>
                    <a:pt x="29" y="177"/>
                  </a:lnTo>
                  <a:lnTo>
                    <a:pt x="40" y="177"/>
                  </a:lnTo>
                  <a:lnTo>
                    <a:pt x="46" y="172"/>
                  </a:lnTo>
                  <a:lnTo>
                    <a:pt x="51" y="166"/>
                  </a:lnTo>
                  <a:lnTo>
                    <a:pt x="57" y="154"/>
                  </a:lnTo>
                  <a:lnTo>
                    <a:pt x="57" y="143"/>
                  </a:lnTo>
                  <a:lnTo>
                    <a:pt x="63" y="131"/>
                  </a:lnTo>
                  <a:lnTo>
                    <a:pt x="63" y="120"/>
                  </a:lnTo>
                  <a:lnTo>
                    <a:pt x="63" y="103"/>
                  </a:lnTo>
                  <a:lnTo>
                    <a:pt x="63" y="74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39" name="Freeform 71"/>
            <p:cNvSpPr>
              <a:spLocks/>
            </p:cNvSpPr>
            <p:nvPr/>
          </p:nvSpPr>
          <p:spPr bwMode="auto">
            <a:xfrm>
              <a:off x="2499126" y="2928004"/>
              <a:ext cx="193675" cy="168275"/>
            </a:xfrm>
            <a:custGeom>
              <a:avLst/>
              <a:gdLst>
                <a:gd name="T0" fmla="*/ 0 w 155"/>
                <a:gd name="T1" fmla="*/ 0 h 115"/>
                <a:gd name="T2" fmla="*/ 160812702 w 155"/>
                <a:gd name="T3" fmla="*/ 0 h 115"/>
                <a:gd name="T4" fmla="*/ 170180359 w 155"/>
                <a:gd name="T5" fmla="*/ 0 h 115"/>
                <a:gd name="T6" fmla="*/ 179547978 w 155"/>
                <a:gd name="T7" fmla="*/ 0 h 115"/>
                <a:gd name="T8" fmla="*/ 187354952 w 155"/>
                <a:gd name="T9" fmla="*/ 0 h 115"/>
                <a:gd name="T10" fmla="*/ 196722570 w 155"/>
                <a:gd name="T11" fmla="*/ 12847433 h 115"/>
                <a:gd name="T12" fmla="*/ 206090189 w 155"/>
                <a:gd name="T13" fmla="*/ 25693402 h 115"/>
                <a:gd name="T14" fmla="*/ 215457808 w 155"/>
                <a:gd name="T15" fmla="*/ 36398616 h 115"/>
                <a:gd name="T16" fmla="*/ 223264782 w 155"/>
                <a:gd name="T17" fmla="*/ 49246054 h 115"/>
                <a:gd name="T18" fmla="*/ 232632400 w 155"/>
                <a:gd name="T19" fmla="*/ 62093481 h 115"/>
                <a:gd name="T20" fmla="*/ 232632400 w 155"/>
                <a:gd name="T21" fmla="*/ 74939445 h 115"/>
                <a:gd name="T22" fmla="*/ 242000019 w 155"/>
                <a:gd name="T23" fmla="*/ 85644659 h 115"/>
                <a:gd name="T24" fmla="*/ 242000019 w 155"/>
                <a:gd name="T25" fmla="*/ 98492109 h 115"/>
                <a:gd name="T26" fmla="*/ 242000019 w 155"/>
                <a:gd name="T27" fmla="*/ 124185500 h 115"/>
                <a:gd name="T28" fmla="*/ 242000019 w 155"/>
                <a:gd name="T29" fmla="*/ 134890713 h 115"/>
                <a:gd name="T30" fmla="*/ 242000019 w 155"/>
                <a:gd name="T31" fmla="*/ 160585567 h 115"/>
                <a:gd name="T32" fmla="*/ 232632400 w 155"/>
                <a:gd name="T33" fmla="*/ 171290781 h 115"/>
                <a:gd name="T34" fmla="*/ 232632400 w 155"/>
                <a:gd name="T35" fmla="*/ 184136745 h 115"/>
                <a:gd name="T36" fmla="*/ 223264782 w 155"/>
                <a:gd name="T37" fmla="*/ 196984217 h 115"/>
                <a:gd name="T38" fmla="*/ 215457808 w 155"/>
                <a:gd name="T39" fmla="*/ 209831644 h 115"/>
                <a:gd name="T40" fmla="*/ 215457808 w 155"/>
                <a:gd name="T41" fmla="*/ 220536858 h 115"/>
                <a:gd name="T42" fmla="*/ 206090189 w 155"/>
                <a:gd name="T43" fmla="*/ 233382822 h 115"/>
                <a:gd name="T44" fmla="*/ 187354952 w 155"/>
                <a:gd name="T45" fmla="*/ 246230249 h 115"/>
                <a:gd name="T46" fmla="*/ 179547978 w 155"/>
                <a:gd name="T47" fmla="*/ 246230249 h 115"/>
                <a:gd name="T48" fmla="*/ 170180359 w 155"/>
                <a:gd name="T49" fmla="*/ 246230249 h 115"/>
                <a:gd name="T50" fmla="*/ 160812702 w 155"/>
                <a:gd name="T51" fmla="*/ 246230249 h 115"/>
                <a:gd name="T52" fmla="*/ 0 w 155"/>
                <a:gd name="T53" fmla="*/ 246230249 h 115"/>
                <a:gd name="T54" fmla="*/ 0 w 155"/>
                <a:gd name="T55" fmla="*/ 220536858 h 115"/>
                <a:gd name="T56" fmla="*/ 160812702 w 155"/>
                <a:gd name="T57" fmla="*/ 220536858 h 115"/>
                <a:gd name="T58" fmla="*/ 170180359 w 155"/>
                <a:gd name="T59" fmla="*/ 220536858 h 115"/>
                <a:gd name="T60" fmla="*/ 179547978 w 155"/>
                <a:gd name="T61" fmla="*/ 220536858 h 115"/>
                <a:gd name="T62" fmla="*/ 187354952 w 155"/>
                <a:gd name="T63" fmla="*/ 220536858 h 115"/>
                <a:gd name="T64" fmla="*/ 196722570 w 155"/>
                <a:gd name="T65" fmla="*/ 209831644 h 115"/>
                <a:gd name="T66" fmla="*/ 206090189 w 155"/>
                <a:gd name="T67" fmla="*/ 196984217 h 115"/>
                <a:gd name="T68" fmla="*/ 215457808 w 155"/>
                <a:gd name="T69" fmla="*/ 184136745 h 115"/>
                <a:gd name="T70" fmla="*/ 215457808 w 155"/>
                <a:gd name="T71" fmla="*/ 171290781 h 115"/>
                <a:gd name="T72" fmla="*/ 223264782 w 155"/>
                <a:gd name="T73" fmla="*/ 160585567 h 115"/>
                <a:gd name="T74" fmla="*/ 223264782 w 155"/>
                <a:gd name="T75" fmla="*/ 147738140 h 115"/>
                <a:gd name="T76" fmla="*/ 223264782 w 155"/>
                <a:gd name="T77" fmla="*/ 134890713 h 115"/>
                <a:gd name="T78" fmla="*/ 223264782 w 155"/>
                <a:gd name="T79" fmla="*/ 124185500 h 115"/>
                <a:gd name="T80" fmla="*/ 223264782 w 155"/>
                <a:gd name="T81" fmla="*/ 111339536 h 115"/>
                <a:gd name="T82" fmla="*/ 223264782 w 155"/>
                <a:gd name="T83" fmla="*/ 98492109 h 115"/>
                <a:gd name="T84" fmla="*/ 223264782 w 155"/>
                <a:gd name="T85" fmla="*/ 85644659 h 115"/>
                <a:gd name="T86" fmla="*/ 215457808 w 155"/>
                <a:gd name="T87" fmla="*/ 74939445 h 115"/>
                <a:gd name="T88" fmla="*/ 215457808 w 155"/>
                <a:gd name="T89" fmla="*/ 62093481 h 115"/>
                <a:gd name="T90" fmla="*/ 206090189 w 155"/>
                <a:gd name="T91" fmla="*/ 49246054 h 115"/>
                <a:gd name="T92" fmla="*/ 196722570 w 155"/>
                <a:gd name="T93" fmla="*/ 36398616 h 115"/>
                <a:gd name="T94" fmla="*/ 187354952 w 155"/>
                <a:gd name="T95" fmla="*/ 36398616 h 115"/>
                <a:gd name="T96" fmla="*/ 187354952 w 155"/>
                <a:gd name="T97" fmla="*/ 25693402 h 115"/>
                <a:gd name="T98" fmla="*/ 179547978 w 155"/>
                <a:gd name="T99" fmla="*/ 25693402 h 115"/>
                <a:gd name="T100" fmla="*/ 170180359 w 155"/>
                <a:gd name="T101" fmla="*/ 25693402 h 115"/>
                <a:gd name="T102" fmla="*/ 160812702 w 155"/>
                <a:gd name="T103" fmla="*/ 25693402 h 115"/>
                <a:gd name="T104" fmla="*/ 0 w 155"/>
                <a:gd name="T105" fmla="*/ 25693402 h 115"/>
                <a:gd name="T106" fmla="*/ 0 w 155"/>
                <a:gd name="T107" fmla="*/ 0 h 11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55"/>
                <a:gd name="T163" fmla="*/ 0 h 115"/>
                <a:gd name="T164" fmla="*/ 155 w 155"/>
                <a:gd name="T165" fmla="*/ 115 h 11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55" h="115">
                  <a:moveTo>
                    <a:pt x="0" y="0"/>
                  </a:moveTo>
                  <a:lnTo>
                    <a:pt x="103" y="0"/>
                  </a:lnTo>
                  <a:lnTo>
                    <a:pt x="109" y="0"/>
                  </a:lnTo>
                  <a:lnTo>
                    <a:pt x="115" y="0"/>
                  </a:lnTo>
                  <a:lnTo>
                    <a:pt x="120" y="0"/>
                  </a:lnTo>
                  <a:lnTo>
                    <a:pt x="126" y="6"/>
                  </a:lnTo>
                  <a:lnTo>
                    <a:pt x="132" y="12"/>
                  </a:lnTo>
                  <a:lnTo>
                    <a:pt x="138" y="17"/>
                  </a:lnTo>
                  <a:lnTo>
                    <a:pt x="143" y="23"/>
                  </a:lnTo>
                  <a:lnTo>
                    <a:pt x="149" y="29"/>
                  </a:lnTo>
                  <a:lnTo>
                    <a:pt x="149" y="35"/>
                  </a:lnTo>
                  <a:lnTo>
                    <a:pt x="155" y="40"/>
                  </a:lnTo>
                  <a:lnTo>
                    <a:pt x="155" y="46"/>
                  </a:lnTo>
                  <a:lnTo>
                    <a:pt x="155" y="58"/>
                  </a:lnTo>
                  <a:lnTo>
                    <a:pt x="155" y="63"/>
                  </a:lnTo>
                  <a:lnTo>
                    <a:pt x="155" y="75"/>
                  </a:lnTo>
                  <a:lnTo>
                    <a:pt x="149" y="80"/>
                  </a:lnTo>
                  <a:lnTo>
                    <a:pt x="149" y="86"/>
                  </a:lnTo>
                  <a:lnTo>
                    <a:pt x="143" y="92"/>
                  </a:lnTo>
                  <a:lnTo>
                    <a:pt x="138" y="98"/>
                  </a:lnTo>
                  <a:lnTo>
                    <a:pt x="138" y="103"/>
                  </a:lnTo>
                  <a:lnTo>
                    <a:pt x="132" y="109"/>
                  </a:lnTo>
                  <a:lnTo>
                    <a:pt x="120" y="115"/>
                  </a:lnTo>
                  <a:lnTo>
                    <a:pt x="115" y="115"/>
                  </a:lnTo>
                  <a:lnTo>
                    <a:pt x="109" y="115"/>
                  </a:lnTo>
                  <a:lnTo>
                    <a:pt x="103" y="115"/>
                  </a:lnTo>
                  <a:lnTo>
                    <a:pt x="0" y="115"/>
                  </a:lnTo>
                  <a:lnTo>
                    <a:pt x="0" y="103"/>
                  </a:lnTo>
                  <a:lnTo>
                    <a:pt x="103" y="103"/>
                  </a:lnTo>
                  <a:lnTo>
                    <a:pt x="109" y="103"/>
                  </a:lnTo>
                  <a:lnTo>
                    <a:pt x="115" y="103"/>
                  </a:lnTo>
                  <a:lnTo>
                    <a:pt x="120" y="103"/>
                  </a:lnTo>
                  <a:lnTo>
                    <a:pt x="126" y="98"/>
                  </a:lnTo>
                  <a:lnTo>
                    <a:pt x="132" y="92"/>
                  </a:lnTo>
                  <a:lnTo>
                    <a:pt x="138" y="86"/>
                  </a:lnTo>
                  <a:lnTo>
                    <a:pt x="138" y="80"/>
                  </a:lnTo>
                  <a:lnTo>
                    <a:pt x="143" y="75"/>
                  </a:lnTo>
                  <a:lnTo>
                    <a:pt x="143" y="69"/>
                  </a:lnTo>
                  <a:lnTo>
                    <a:pt x="143" y="63"/>
                  </a:lnTo>
                  <a:lnTo>
                    <a:pt x="143" y="58"/>
                  </a:lnTo>
                  <a:lnTo>
                    <a:pt x="143" y="52"/>
                  </a:lnTo>
                  <a:lnTo>
                    <a:pt x="143" y="46"/>
                  </a:lnTo>
                  <a:lnTo>
                    <a:pt x="143" y="40"/>
                  </a:lnTo>
                  <a:lnTo>
                    <a:pt x="138" y="35"/>
                  </a:lnTo>
                  <a:lnTo>
                    <a:pt x="138" y="29"/>
                  </a:lnTo>
                  <a:lnTo>
                    <a:pt x="132" y="23"/>
                  </a:lnTo>
                  <a:lnTo>
                    <a:pt x="126" y="17"/>
                  </a:lnTo>
                  <a:lnTo>
                    <a:pt x="120" y="17"/>
                  </a:lnTo>
                  <a:lnTo>
                    <a:pt x="120" y="12"/>
                  </a:lnTo>
                  <a:lnTo>
                    <a:pt x="115" y="12"/>
                  </a:lnTo>
                  <a:lnTo>
                    <a:pt x="109" y="12"/>
                  </a:lnTo>
                  <a:lnTo>
                    <a:pt x="103" y="12"/>
                  </a:lnTo>
                  <a:lnTo>
                    <a:pt x="0" y="12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40" name="Freeform 72"/>
            <p:cNvSpPr>
              <a:spLocks/>
            </p:cNvSpPr>
            <p:nvPr/>
          </p:nvSpPr>
          <p:spPr bwMode="auto">
            <a:xfrm>
              <a:off x="2635651" y="2756554"/>
              <a:ext cx="481013" cy="857250"/>
            </a:xfrm>
            <a:custGeom>
              <a:avLst/>
              <a:gdLst>
                <a:gd name="T0" fmla="*/ 359324269 w 384"/>
                <a:gd name="T1" fmla="*/ 1233015899 h 596"/>
                <a:gd name="T2" fmla="*/ 80024774 w 384"/>
                <a:gd name="T3" fmla="*/ 722017258 h 596"/>
                <a:gd name="T4" fmla="*/ 53349856 w 384"/>
                <a:gd name="T5" fmla="*/ 676503918 h 596"/>
                <a:gd name="T6" fmla="*/ 36089752 w 384"/>
                <a:gd name="T7" fmla="*/ 639265339 h 596"/>
                <a:gd name="T8" fmla="*/ 26674928 w 384"/>
                <a:gd name="T9" fmla="*/ 591682230 h 596"/>
                <a:gd name="T10" fmla="*/ 17260099 w 384"/>
                <a:gd name="T11" fmla="*/ 546167451 h 596"/>
                <a:gd name="T12" fmla="*/ 9414827 w 384"/>
                <a:gd name="T13" fmla="*/ 486172921 h 596"/>
                <a:gd name="T14" fmla="*/ 0 w 384"/>
                <a:gd name="T15" fmla="*/ 438589812 h 596"/>
                <a:gd name="T16" fmla="*/ 0 w 384"/>
                <a:gd name="T17" fmla="*/ 391006703 h 596"/>
                <a:gd name="T18" fmla="*/ 0 w 384"/>
                <a:gd name="T19" fmla="*/ 331010645 h 596"/>
                <a:gd name="T20" fmla="*/ 9414827 w 384"/>
                <a:gd name="T21" fmla="*/ 283427536 h 596"/>
                <a:gd name="T22" fmla="*/ 17260099 w 384"/>
                <a:gd name="T23" fmla="*/ 237914196 h 596"/>
                <a:gd name="T24" fmla="*/ 26674928 w 384"/>
                <a:gd name="T25" fmla="*/ 190331087 h 596"/>
                <a:gd name="T26" fmla="*/ 45504586 w 384"/>
                <a:gd name="T27" fmla="*/ 142747933 h 596"/>
                <a:gd name="T28" fmla="*/ 62764680 w 384"/>
                <a:gd name="T29" fmla="*/ 107579123 h 596"/>
                <a:gd name="T30" fmla="*/ 80024774 w 384"/>
                <a:gd name="T31" fmla="*/ 70340521 h 596"/>
                <a:gd name="T32" fmla="*/ 108268014 w 384"/>
                <a:gd name="T33" fmla="*/ 47583131 h 596"/>
                <a:gd name="T34" fmla="*/ 125528108 w 384"/>
                <a:gd name="T35" fmla="*/ 22757395 h 596"/>
                <a:gd name="T36" fmla="*/ 152203026 w 384"/>
                <a:gd name="T37" fmla="*/ 12412865 h 596"/>
                <a:gd name="T38" fmla="*/ 178877983 w 384"/>
                <a:gd name="T39" fmla="*/ 0 h 596"/>
                <a:gd name="T40" fmla="*/ 197706380 w 384"/>
                <a:gd name="T41" fmla="*/ 0 h 596"/>
                <a:gd name="T42" fmla="*/ 224381298 w 384"/>
                <a:gd name="T43" fmla="*/ 12412865 h 596"/>
                <a:gd name="T44" fmla="*/ 251056216 w 384"/>
                <a:gd name="T45" fmla="*/ 22757395 h 596"/>
                <a:gd name="T46" fmla="*/ 269885865 w 384"/>
                <a:gd name="T47" fmla="*/ 47583131 h 596"/>
                <a:gd name="T48" fmla="*/ 296560783 w 384"/>
                <a:gd name="T49" fmla="*/ 70340521 h 596"/>
                <a:gd name="T50" fmla="*/ 313820877 w 384"/>
                <a:gd name="T51" fmla="*/ 107579123 h 596"/>
                <a:gd name="T52" fmla="*/ 602535137 w 384"/>
                <a:gd name="T53" fmla="*/ 628920809 h 596"/>
                <a:gd name="T54" fmla="*/ 575860219 w 384"/>
                <a:gd name="T55" fmla="*/ 686848448 h 596"/>
                <a:gd name="T56" fmla="*/ 296560783 w 384"/>
                <a:gd name="T57" fmla="*/ 177918182 h 596"/>
                <a:gd name="T58" fmla="*/ 277731134 w 384"/>
                <a:gd name="T59" fmla="*/ 142747933 h 596"/>
                <a:gd name="T60" fmla="*/ 260471040 w 384"/>
                <a:gd name="T61" fmla="*/ 117922214 h 596"/>
                <a:gd name="T62" fmla="*/ 243210946 w 384"/>
                <a:gd name="T63" fmla="*/ 107579123 h 596"/>
                <a:gd name="T64" fmla="*/ 214966473 w 384"/>
                <a:gd name="T65" fmla="*/ 95166263 h 596"/>
                <a:gd name="T66" fmla="*/ 197706380 w 384"/>
                <a:gd name="T67" fmla="*/ 82753380 h 596"/>
                <a:gd name="T68" fmla="*/ 178877983 w 384"/>
                <a:gd name="T69" fmla="*/ 82753380 h 596"/>
                <a:gd name="T70" fmla="*/ 161617850 w 384"/>
                <a:gd name="T71" fmla="*/ 95166263 h 596"/>
                <a:gd name="T72" fmla="*/ 144357757 w 384"/>
                <a:gd name="T73" fmla="*/ 95166263 h 596"/>
                <a:gd name="T74" fmla="*/ 125528108 w 384"/>
                <a:gd name="T75" fmla="*/ 117922214 h 596"/>
                <a:gd name="T76" fmla="*/ 108268014 w 384"/>
                <a:gd name="T77" fmla="*/ 142747933 h 596"/>
                <a:gd name="T78" fmla="*/ 89438365 w 384"/>
                <a:gd name="T79" fmla="*/ 165505322 h 596"/>
                <a:gd name="T80" fmla="*/ 80024774 w 384"/>
                <a:gd name="T81" fmla="*/ 200675616 h 596"/>
                <a:gd name="T82" fmla="*/ 62764680 w 384"/>
                <a:gd name="T83" fmla="*/ 237914196 h 596"/>
                <a:gd name="T84" fmla="*/ 53349856 w 384"/>
                <a:gd name="T85" fmla="*/ 273084445 h 596"/>
                <a:gd name="T86" fmla="*/ 45504586 w 384"/>
                <a:gd name="T87" fmla="*/ 308254694 h 596"/>
                <a:gd name="T88" fmla="*/ 45504586 w 384"/>
                <a:gd name="T89" fmla="*/ 355836364 h 596"/>
                <a:gd name="T90" fmla="*/ 45504586 w 384"/>
                <a:gd name="T91" fmla="*/ 391006703 h 596"/>
                <a:gd name="T92" fmla="*/ 45504586 w 384"/>
                <a:gd name="T93" fmla="*/ 438589812 h 596"/>
                <a:gd name="T94" fmla="*/ 45504586 w 384"/>
                <a:gd name="T95" fmla="*/ 473760061 h 596"/>
                <a:gd name="T96" fmla="*/ 53349856 w 384"/>
                <a:gd name="T97" fmla="*/ 508928872 h 596"/>
                <a:gd name="T98" fmla="*/ 62764680 w 384"/>
                <a:gd name="T99" fmla="*/ 556511981 h 596"/>
                <a:gd name="T100" fmla="*/ 72178252 w 384"/>
                <a:gd name="T101" fmla="*/ 591682230 h 596"/>
                <a:gd name="T102" fmla="*/ 80024774 w 384"/>
                <a:gd name="T103" fmla="*/ 628920809 h 596"/>
                <a:gd name="T104" fmla="*/ 98853190 w 384"/>
                <a:gd name="T105" fmla="*/ 664091058 h 596"/>
                <a:gd name="T106" fmla="*/ 385999187 w 384"/>
                <a:gd name="T107" fmla="*/ 1173019930 h 596"/>
                <a:gd name="T108" fmla="*/ 359324269 w 384"/>
                <a:gd name="T109" fmla="*/ 1233015899 h 59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84"/>
                <a:gd name="T166" fmla="*/ 0 h 596"/>
                <a:gd name="T167" fmla="*/ 384 w 384"/>
                <a:gd name="T168" fmla="*/ 596 h 59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84" h="596">
                  <a:moveTo>
                    <a:pt x="229" y="596"/>
                  </a:moveTo>
                  <a:lnTo>
                    <a:pt x="51" y="349"/>
                  </a:lnTo>
                  <a:lnTo>
                    <a:pt x="34" y="327"/>
                  </a:lnTo>
                  <a:lnTo>
                    <a:pt x="23" y="309"/>
                  </a:lnTo>
                  <a:lnTo>
                    <a:pt x="17" y="286"/>
                  </a:lnTo>
                  <a:lnTo>
                    <a:pt x="11" y="264"/>
                  </a:lnTo>
                  <a:lnTo>
                    <a:pt x="6" y="235"/>
                  </a:lnTo>
                  <a:lnTo>
                    <a:pt x="0" y="212"/>
                  </a:lnTo>
                  <a:lnTo>
                    <a:pt x="0" y="189"/>
                  </a:lnTo>
                  <a:lnTo>
                    <a:pt x="0" y="160"/>
                  </a:lnTo>
                  <a:lnTo>
                    <a:pt x="6" y="137"/>
                  </a:lnTo>
                  <a:lnTo>
                    <a:pt x="11" y="115"/>
                  </a:lnTo>
                  <a:lnTo>
                    <a:pt x="17" y="92"/>
                  </a:lnTo>
                  <a:lnTo>
                    <a:pt x="29" y="69"/>
                  </a:lnTo>
                  <a:lnTo>
                    <a:pt x="40" y="52"/>
                  </a:lnTo>
                  <a:lnTo>
                    <a:pt x="51" y="34"/>
                  </a:lnTo>
                  <a:lnTo>
                    <a:pt x="69" y="23"/>
                  </a:lnTo>
                  <a:lnTo>
                    <a:pt x="80" y="11"/>
                  </a:lnTo>
                  <a:lnTo>
                    <a:pt x="97" y="6"/>
                  </a:lnTo>
                  <a:lnTo>
                    <a:pt x="114" y="0"/>
                  </a:lnTo>
                  <a:lnTo>
                    <a:pt x="126" y="0"/>
                  </a:lnTo>
                  <a:lnTo>
                    <a:pt x="143" y="6"/>
                  </a:lnTo>
                  <a:lnTo>
                    <a:pt x="160" y="11"/>
                  </a:lnTo>
                  <a:lnTo>
                    <a:pt x="172" y="23"/>
                  </a:lnTo>
                  <a:lnTo>
                    <a:pt x="189" y="34"/>
                  </a:lnTo>
                  <a:lnTo>
                    <a:pt x="200" y="52"/>
                  </a:lnTo>
                  <a:lnTo>
                    <a:pt x="384" y="304"/>
                  </a:lnTo>
                  <a:lnTo>
                    <a:pt x="367" y="332"/>
                  </a:lnTo>
                  <a:lnTo>
                    <a:pt x="189" y="86"/>
                  </a:lnTo>
                  <a:lnTo>
                    <a:pt x="177" y="69"/>
                  </a:lnTo>
                  <a:lnTo>
                    <a:pt x="166" y="57"/>
                  </a:lnTo>
                  <a:lnTo>
                    <a:pt x="155" y="52"/>
                  </a:lnTo>
                  <a:lnTo>
                    <a:pt x="137" y="46"/>
                  </a:lnTo>
                  <a:lnTo>
                    <a:pt x="126" y="40"/>
                  </a:lnTo>
                  <a:lnTo>
                    <a:pt x="114" y="40"/>
                  </a:lnTo>
                  <a:lnTo>
                    <a:pt x="103" y="46"/>
                  </a:lnTo>
                  <a:lnTo>
                    <a:pt x="92" y="46"/>
                  </a:lnTo>
                  <a:lnTo>
                    <a:pt x="80" y="57"/>
                  </a:lnTo>
                  <a:lnTo>
                    <a:pt x="69" y="69"/>
                  </a:lnTo>
                  <a:lnTo>
                    <a:pt x="57" y="80"/>
                  </a:lnTo>
                  <a:lnTo>
                    <a:pt x="51" y="97"/>
                  </a:lnTo>
                  <a:lnTo>
                    <a:pt x="40" y="115"/>
                  </a:lnTo>
                  <a:lnTo>
                    <a:pt x="34" y="132"/>
                  </a:lnTo>
                  <a:lnTo>
                    <a:pt x="29" y="149"/>
                  </a:lnTo>
                  <a:lnTo>
                    <a:pt x="29" y="172"/>
                  </a:lnTo>
                  <a:lnTo>
                    <a:pt x="29" y="189"/>
                  </a:lnTo>
                  <a:lnTo>
                    <a:pt x="29" y="212"/>
                  </a:lnTo>
                  <a:lnTo>
                    <a:pt x="29" y="229"/>
                  </a:lnTo>
                  <a:lnTo>
                    <a:pt x="34" y="246"/>
                  </a:lnTo>
                  <a:lnTo>
                    <a:pt x="40" y="269"/>
                  </a:lnTo>
                  <a:lnTo>
                    <a:pt x="46" y="286"/>
                  </a:lnTo>
                  <a:lnTo>
                    <a:pt x="51" y="304"/>
                  </a:lnTo>
                  <a:lnTo>
                    <a:pt x="63" y="321"/>
                  </a:lnTo>
                  <a:lnTo>
                    <a:pt x="246" y="567"/>
                  </a:lnTo>
                  <a:lnTo>
                    <a:pt x="229" y="596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41" name="Freeform 73"/>
            <p:cNvSpPr>
              <a:spLocks/>
            </p:cNvSpPr>
            <p:nvPr/>
          </p:nvSpPr>
          <p:spPr bwMode="auto">
            <a:xfrm>
              <a:off x="2643589" y="2796241"/>
              <a:ext cx="481012" cy="858838"/>
            </a:xfrm>
            <a:custGeom>
              <a:avLst/>
              <a:gdLst>
                <a:gd name="T0" fmla="*/ 359322270 w 384"/>
                <a:gd name="T1" fmla="*/ 1237588293 h 596"/>
                <a:gd name="T2" fmla="*/ 80023355 w 384"/>
                <a:gd name="T3" fmla="*/ 724694881 h 596"/>
                <a:gd name="T4" fmla="*/ 53349745 w 384"/>
                <a:gd name="T5" fmla="*/ 679012211 h 596"/>
                <a:gd name="T6" fmla="*/ 36089677 w 384"/>
                <a:gd name="T7" fmla="*/ 641635481 h 596"/>
                <a:gd name="T8" fmla="*/ 26674873 w 384"/>
                <a:gd name="T9" fmla="*/ 593876327 h 596"/>
                <a:gd name="T10" fmla="*/ 17260063 w 384"/>
                <a:gd name="T11" fmla="*/ 548193657 h 596"/>
                <a:gd name="T12" fmla="*/ 9414807 w 384"/>
                <a:gd name="T13" fmla="*/ 487975593 h 596"/>
                <a:gd name="T14" fmla="*/ 0 w 384"/>
                <a:gd name="T15" fmla="*/ 440216438 h 596"/>
                <a:gd name="T16" fmla="*/ 0 w 384"/>
                <a:gd name="T17" fmla="*/ 392457283 h 596"/>
                <a:gd name="T18" fmla="*/ 0 w 384"/>
                <a:gd name="T19" fmla="*/ 332239129 h 596"/>
                <a:gd name="T20" fmla="*/ 9414807 w 384"/>
                <a:gd name="T21" fmla="*/ 284478533 h 596"/>
                <a:gd name="T22" fmla="*/ 17260063 w 384"/>
                <a:gd name="T23" fmla="*/ 238795863 h 596"/>
                <a:gd name="T24" fmla="*/ 26674873 w 384"/>
                <a:gd name="T25" fmla="*/ 191036709 h 596"/>
                <a:gd name="T26" fmla="*/ 45503239 w 384"/>
                <a:gd name="T27" fmla="*/ 143277509 h 596"/>
                <a:gd name="T28" fmla="*/ 62763297 w 384"/>
                <a:gd name="T29" fmla="*/ 107977264 h 596"/>
                <a:gd name="T30" fmla="*/ 80023355 w 384"/>
                <a:gd name="T31" fmla="*/ 70600512 h 596"/>
                <a:gd name="T32" fmla="*/ 108267789 w 384"/>
                <a:gd name="T33" fmla="*/ 47759177 h 596"/>
                <a:gd name="T34" fmla="*/ 125527847 w 384"/>
                <a:gd name="T35" fmla="*/ 22841340 h 596"/>
                <a:gd name="T36" fmla="*/ 152202710 w 384"/>
                <a:gd name="T37" fmla="*/ 12458916 h 596"/>
                <a:gd name="T38" fmla="*/ 178876359 w 384"/>
                <a:gd name="T39" fmla="*/ 0 h 596"/>
                <a:gd name="T40" fmla="*/ 197705969 w 384"/>
                <a:gd name="T41" fmla="*/ 0 h 596"/>
                <a:gd name="T42" fmla="*/ 224380831 w 384"/>
                <a:gd name="T43" fmla="*/ 12458916 h 596"/>
                <a:gd name="T44" fmla="*/ 251055694 w 384"/>
                <a:gd name="T45" fmla="*/ 22841340 h 596"/>
                <a:gd name="T46" fmla="*/ 269884051 w 384"/>
                <a:gd name="T47" fmla="*/ 47759177 h 596"/>
                <a:gd name="T48" fmla="*/ 296558914 w 384"/>
                <a:gd name="T49" fmla="*/ 70600512 h 596"/>
                <a:gd name="T50" fmla="*/ 313818972 w 384"/>
                <a:gd name="T51" fmla="*/ 107977264 h 596"/>
                <a:gd name="T52" fmla="*/ 602532632 w 384"/>
                <a:gd name="T53" fmla="*/ 631253057 h 596"/>
                <a:gd name="T54" fmla="*/ 575857769 w 384"/>
                <a:gd name="T55" fmla="*/ 689394636 h 596"/>
                <a:gd name="T56" fmla="*/ 296558914 w 384"/>
                <a:gd name="T57" fmla="*/ 178577754 h 596"/>
                <a:gd name="T58" fmla="*/ 277729304 w 384"/>
                <a:gd name="T59" fmla="*/ 143277509 h 596"/>
                <a:gd name="T60" fmla="*/ 260469246 w 384"/>
                <a:gd name="T61" fmla="*/ 118359689 h 596"/>
                <a:gd name="T62" fmla="*/ 243210441 w 384"/>
                <a:gd name="T63" fmla="*/ 107977264 h 596"/>
                <a:gd name="T64" fmla="*/ 214966026 w 384"/>
                <a:gd name="T65" fmla="*/ 95518354 h 596"/>
                <a:gd name="T66" fmla="*/ 197705969 w 384"/>
                <a:gd name="T67" fmla="*/ 83059422 h 596"/>
                <a:gd name="T68" fmla="*/ 178876359 w 384"/>
                <a:gd name="T69" fmla="*/ 83059422 h 596"/>
                <a:gd name="T70" fmla="*/ 161616262 w 384"/>
                <a:gd name="T71" fmla="*/ 95518354 h 596"/>
                <a:gd name="T72" fmla="*/ 144356204 w 384"/>
                <a:gd name="T73" fmla="*/ 95518354 h 596"/>
                <a:gd name="T74" fmla="*/ 125527847 w 384"/>
                <a:gd name="T75" fmla="*/ 118359689 h 596"/>
                <a:gd name="T76" fmla="*/ 108267789 w 384"/>
                <a:gd name="T77" fmla="*/ 143277509 h 596"/>
                <a:gd name="T78" fmla="*/ 89438179 w 384"/>
                <a:gd name="T79" fmla="*/ 166118844 h 596"/>
                <a:gd name="T80" fmla="*/ 80023355 w 384"/>
                <a:gd name="T81" fmla="*/ 201419134 h 596"/>
                <a:gd name="T82" fmla="*/ 62763297 w 384"/>
                <a:gd name="T83" fmla="*/ 238795863 h 596"/>
                <a:gd name="T84" fmla="*/ 53349745 w 384"/>
                <a:gd name="T85" fmla="*/ 274096108 h 596"/>
                <a:gd name="T86" fmla="*/ 45503239 w 384"/>
                <a:gd name="T87" fmla="*/ 309397794 h 596"/>
                <a:gd name="T88" fmla="*/ 45503239 w 384"/>
                <a:gd name="T89" fmla="*/ 357156948 h 596"/>
                <a:gd name="T90" fmla="*/ 45503239 w 384"/>
                <a:gd name="T91" fmla="*/ 392457283 h 596"/>
                <a:gd name="T92" fmla="*/ 45503239 w 384"/>
                <a:gd name="T93" fmla="*/ 440216438 h 596"/>
                <a:gd name="T94" fmla="*/ 45503239 w 384"/>
                <a:gd name="T95" fmla="*/ 475516683 h 596"/>
                <a:gd name="T96" fmla="*/ 53349745 w 384"/>
                <a:gd name="T97" fmla="*/ 510816927 h 596"/>
                <a:gd name="T98" fmla="*/ 62763297 w 384"/>
                <a:gd name="T99" fmla="*/ 558576082 h 596"/>
                <a:gd name="T100" fmla="*/ 72178102 w 384"/>
                <a:gd name="T101" fmla="*/ 593876327 h 596"/>
                <a:gd name="T102" fmla="*/ 80023355 w 384"/>
                <a:gd name="T103" fmla="*/ 631253057 h 596"/>
                <a:gd name="T104" fmla="*/ 98852984 w 384"/>
                <a:gd name="T105" fmla="*/ 666553301 h 596"/>
                <a:gd name="T106" fmla="*/ 385997132 w 384"/>
                <a:gd name="T107" fmla="*/ 1177370229 h 596"/>
                <a:gd name="T108" fmla="*/ 359322270 w 384"/>
                <a:gd name="T109" fmla="*/ 1237588293 h 59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84"/>
                <a:gd name="T166" fmla="*/ 0 h 596"/>
                <a:gd name="T167" fmla="*/ 384 w 384"/>
                <a:gd name="T168" fmla="*/ 596 h 59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84" h="596">
                  <a:moveTo>
                    <a:pt x="229" y="596"/>
                  </a:moveTo>
                  <a:lnTo>
                    <a:pt x="51" y="349"/>
                  </a:lnTo>
                  <a:lnTo>
                    <a:pt x="34" y="327"/>
                  </a:lnTo>
                  <a:lnTo>
                    <a:pt x="23" y="309"/>
                  </a:lnTo>
                  <a:lnTo>
                    <a:pt x="17" y="286"/>
                  </a:lnTo>
                  <a:lnTo>
                    <a:pt x="11" y="264"/>
                  </a:lnTo>
                  <a:lnTo>
                    <a:pt x="6" y="235"/>
                  </a:lnTo>
                  <a:lnTo>
                    <a:pt x="0" y="212"/>
                  </a:lnTo>
                  <a:lnTo>
                    <a:pt x="0" y="189"/>
                  </a:lnTo>
                  <a:lnTo>
                    <a:pt x="0" y="160"/>
                  </a:lnTo>
                  <a:lnTo>
                    <a:pt x="6" y="137"/>
                  </a:lnTo>
                  <a:lnTo>
                    <a:pt x="11" y="115"/>
                  </a:lnTo>
                  <a:lnTo>
                    <a:pt x="17" y="92"/>
                  </a:lnTo>
                  <a:lnTo>
                    <a:pt x="29" y="69"/>
                  </a:lnTo>
                  <a:lnTo>
                    <a:pt x="40" y="52"/>
                  </a:lnTo>
                  <a:lnTo>
                    <a:pt x="51" y="34"/>
                  </a:lnTo>
                  <a:lnTo>
                    <a:pt x="69" y="23"/>
                  </a:lnTo>
                  <a:lnTo>
                    <a:pt x="80" y="11"/>
                  </a:lnTo>
                  <a:lnTo>
                    <a:pt x="97" y="6"/>
                  </a:lnTo>
                  <a:lnTo>
                    <a:pt x="114" y="0"/>
                  </a:lnTo>
                  <a:lnTo>
                    <a:pt x="126" y="0"/>
                  </a:lnTo>
                  <a:lnTo>
                    <a:pt x="143" y="6"/>
                  </a:lnTo>
                  <a:lnTo>
                    <a:pt x="160" y="11"/>
                  </a:lnTo>
                  <a:lnTo>
                    <a:pt x="172" y="23"/>
                  </a:lnTo>
                  <a:lnTo>
                    <a:pt x="189" y="34"/>
                  </a:lnTo>
                  <a:lnTo>
                    <a:pt x="200" y="52"/>
                  </a:lnTo>
                  <a:lnTo>
                    <a:pt x="384" y="304"/>
                  </a:lnTo>
                  <a:lnTo>
                    <a:pt x="367" y="332"/>
                  </a:lnTo>
                  <a:lnTo>
                    <a:pt x="189" y="86"/>
                  </a:lnTo>
                  <a:lnTo>
                    <a:pt x="177" y="69"/>
                  </a:lnTo>
                  <a:lnTo>
                    <a:pt x="166" y="57"/>
                  </a:lnTo>
                  <a:lnTo>
                    <a:pt x="155" y="52"/>
                  </a:lnTo>
                  <a:lnTo>
                    <a:pt x="137" y="46"/>
                  </a:lnTo>
                  <a:lnTo>
                    <a:pt x="126" y="40"/>
                  </a:lnTo>
                  <a:lnTo>
                    <a:pt x="114" y="40"/>
                  </a:lnTo>
                  <a:lnTo>
                    <a:pt x="103" y="46"/>
                  </a:lnTo>
                  <a:lnTo>
                    <a:pt x="92" y="46"/>
                  </a:lnTo>
                  <a:lnTo>
                    <a:pt x="80" y="57"/>
                  </a:lnTo>
                  <a:lnTo>
                    <a:pt x="69" y="69"/>
                  </a:lnTo>
                  <a:lnTo>
                    <a:pt x="57" y="80"/>
                  </a:lnTo>
                  <a:lnTo>
                    <a:pt x="51" y="97"/>
                  </a:lnTo>
                  <a:lnTo>
                    <a:pt x="40" y="115"/>
                  </a:lnTo>
                  <a:lnTo>
                    <a:pt x="34" y="132"/>
                  </a:lnTo>
                  <a:lnTo>
                    <a:pt x="29" y="149"/>
                  </a:lnTo>
                  <a:lnTo>
                    <a:pt x="29" y="172"/>
                  </a:lnTo>
                  <a:lnTo>
                    <a:pt x="29" y="189"/>
                  </a:lnTo>
                  <a:lnTo>
                    <a:pt x="29" y="212"/>
                  </a:lnTo>
                  <a:lnTo>
                    <a:pt x="29" y="229"/>
                  </a:lnTo>
                  <a:lnTo>
                    <a:pt x="34" y="246"/>
                  </a:lnTo>
                  <a:lnTo>
                    <a:pt x="40" y="269"/>
                  </a:lnTo>
                  <a:lnTo>
                    <a:pt x="46" y="286"/>
                  </a:lnTo>
                  <a:lnTo>
                    <a:pt x="51" y="304"/>
                  </a:lnTo>
                  <a:lnTo>
                    <a:pt x="63" y="321"/>
                  </a:lnTo>
                  <a:lnTo>
                    <a:pt x="246" y="567"/>
                  </a:lnTo>
                  <a:lnTo>
                    <a:pt x="229" y="59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42" name="Line 74"/>
            <p:cNvSpPr>
              <a:spLocks noChangeShapeType="1"/>
            </p:cNvSpPr>
            <p:nvPr/>
          </p:nvSpPr>
          <p:spPr bwMode="auto">
            <a:xfrm flipV="1">
              <a:off x="2721376" y="2904191"/>
              <a:ext cx="158750" cy="35560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43" name="Line 75"/>
            <p:cNvSpPr>
              <a:spLocks noChangeShapeType="1"/>
            </p:cNvSpPr>
            <p:nvPr/>
          </p:nvSpPr>
          <p:spPr bwMode="auto">
            <a:xfrm flipV="1">
              <a:off x="2929339" y="3202641"/>
              <a:ext cx="179387" cy="38735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44" name="Freeform 76"/>
            <p:cNvSpPr>
              <a:spLocks/>
            </p:cNvSpPr>
            <p:nvPr/>
          </p:nvSpPr>
          <p:spPr bwMode="auto">
            <a:xfrm>
              <a:off x="2883301" y="3142316"/>
              <a:ext cx="165100" cy="288925"/>
            </a:xfrm>
            <a:custGeom>
              <a:avLst/>
              <a:gdLst>
                <a:gd name="T0" fmla="*/ 154072296 w 131"/>
                <a:gd name="T1" fmla="*/ 415311773 h 201"/>
                <a:gd name="T2" fmla="*/ 36532464 w 131"/>
                <a:gd name="T3" fmla="*/ 200423420 h 201"/>
                <a:gd name="T4" fmla="*/ 27002039 w 131"/>
                <a:gd name="T5" fmla="*/ 190092558 h 201"/>
                <a:gd name="T6" fmla="*/ 17471610 w 131"/>
                <a:gd name="T7" fmla="*/ 177696053 h 201"/>
                <a:gd name="T8" fmla="*/ 17471610 w 131"/>
                <a:gd name="T9" fmla="*/ 154967293 h 201"/>
                <a:gd name="T10" fmla="*/ 7942443 w 131"/>
                <a:gd name="T11" fmla="*/ 142569396 h 201"/>
                <a:gd name="T12" fmla="*/ 0 w 131"/>
                <a:gd name="T13" fmla="*/ 117775039 h 201"/>
                <a:gd name="T14" fmla="*/ 0 w 131"/>
                <a:gd name="T15" fmla="*/ 107444176 h 201"/>
                <a:gd name="T16" fmla="*/ 0 w 131"/>
                <a:gd name="T17" fmla="*/ 82649797 h 201"/>
                <a:gd name="T18" fmla="*/ 0 w 131"/>
                <a:gd name="T19" fmla="*/ 70251899 h 201"/>
                <a:gd name="T20" fmla="*/ 0 w 131"/>
                <a:gd name="T21" fmla="*/ 59921037 h 201"/>
                <a:gd name="T22" fmla="*/ 0 w 131"/>
                <a:gd name="T23" fmla="*/ 47523139 h 201"/>
                <a:gd name="T24" fmla="*/ 0 w 131"/>
                <a:gd name="T25" fmla="*/ 35125231 h 201"/>
                <a:gd name="T26" fmla="*/ 0 w 131"/>
                <a:gd name="T27" fmla="*/ 22728765 h 201"/>
                <a:gd name="T28" fmla="*/ 7942443 w 131"/>
                <a:gd name="T29" fmla="*/ 12397903 h 201"/>
                <a:gd name="T30" fmla="*/ 17471610 w 131"/>
                <a:gd name="T31" fmla="*/ 0 h 201"/>
                <a:gd name="T32" fmla="*/ 27002039 w 131"/>
                <a:gd name="T33" fmla="*/ 0 h 201"/>
                <a:gd name="T34" fmla="*/ 36532464 w 131"/>
                <a:gd name="T35" fmla="*/ 0 h 201"/>
                <a:gd name="T36" fmla="*/ 44474914 w 131"/>
                <a:gd name="T37" fmla="*/ 0 h 201"/>
                <a:gd name="T38" fmla="*/ 54004079 w 131"/>
                <a:gd name="T39" fmla="*/ 0 h 201"/>
                <a:gd name="T40" fmla="*/ 63534503 w 131"/>
                <a:gd name="T41" fmla="*/ 12397903 h 201"/>
                <a:gd name="T42" fmla="*/ 73064928 w 131"/>
                <a:gd name="T43" fmla="*/ 22728765 h 201"/>
                <a:gd name="T44" fmla="*/ 81007368 w 131"/>
                <a:gd name="T45" fmla="*/ 35125231 h 201"/>
                <a:gd name="T46" fmla="*/ 90536552 w 131"/>
                <a:gd name="T47" fmla="*/ 47523139 h 201"/>
                <a:gd name="T48" fmla="*/ 90536552 w 131"/>
                <a:gd name="T49" fmla="*/ 59921037 h 201"/>
                <a:gd name="T50" fmla="*/ 208076394 w 131"/>
                <a:gd name="T51" fmla="*/ 272742332 h 201"/>
                <a:gd name="T52" fmla="*/ 208076394 w 131"/>
                <a:gd name="T53" fmla="*/ 285138792 h 201"/>
                <a:gd name="T54" fmla="*/ 90536552 w 131"/>
                <a:gd name="T55" fmla="*/ 70251899 h 201"/>
                <a:gd name="T56" fmla="*/ 81007368 w 131"/>
                <a:gd name="T57" fmla="*/ 59921037 h 201"/>
                <a:gd name="T58" fmla="*/ 73064928 w 131"/>
                <a:gd name="T59" fmla="*/ 47523139 h 201"/>
                <a:gd name="T60" fmla="*/ 63534503 w 131"/>
                <a:gd name="T61" fmla="*/ 47523139 h 201"/>
                <a:gd name="T62" fmla="*/ 63534503 w 131"/>
                <a:gd name="T63" fmla="*/ 35125231 h 201"/>
                <a:gd name="T64" fmla="*/ 54004079 w 131"/>
                <a:gd name="T65" fmla="*/ 35125231 h 201"/>
                <a:gd name="T66" fmla="*/ 44474914 w 131"/>
                <a:gd name="T67" fmla="*/ 22728765 h 201"/>
                <a:gd name="T68" fmla="*/ 36532464 w 131"/>
                <a:gd name="T69" fmla="*/ 22728765 h 201"/>
                <a:gd name="T70" fmla="*/ 27002039 w 131"/>
                <a:gd name="T71" fmla="*/ 22728765 h 201"/>
                <a:gd name="T72" fmla="*/ 17471610 w 131"/>
                <a:gd name="T73" fmla="*/ 35125231 h 201"/>
                <a:gd name="T74" fmla="*/ 17471610 w 131"/>
                <a:gd name="T75" fmla="*/ 47523139 h 201"/>
                <a:gd name="T76" fmla="*/ 7942443 w 131"/>
                <a:gd name="T77" fmla="*/ 47523139 h 201"/>
                <a:gd name="T78" fmla="*/ 7942443 w 131"/>
                <a:gd name="T79" fmla="*/ 59921037 h 201"/>
                <a:gd name="T80" fmla="*/ 7942443 w 131"/>
                <a:gd name="T81" fmla="*/ 70251899 h 201"/>
                <a:gd name="T82" fmla="*/ 7942443 w 131"/>
                <a:gd name="T83" fmla="*/ 82649797 h 201"/>
                <a:gd name="T84" fmla="*/ 7942443 w 131"/>
                <a:gd name="T85" fmla="*/ 95046279 h 201"/>
                <a:gd name="T86" fmla="*/ 17471610 w 131"/>
                <a:gd name="T87" fmla="*/ 107444176 h 201"/>
                <a:gd name="T88" fmla="*/ 17471610 w 131"/>
                <a:gd name="T89" fmla="*/ 117775039 h 201"/>
                <a:gd name="T90" fmla="*/ 17471610 w 131"/>
                <a:gd name="T91" fmla="*/ 142569396 h 201"/>
                <a:gd name="T92" fmla="*/ 27002039 w 131"/>
                <a:gd name="T93" fmla="*/ 154967293 h 201"/>
                <a:gd name="T94" fmla="*/ 27002039 w 131"/>
                <a:gd name="T95" fmla="*/ 165298156 h 201"/>
                <a:gd name="T96" fmla="*/ 36532464 w 131"/>
                <a:gd name="T97" fmla="*/ 177696053 h 201"/>
                <a:gd name="T98" fmla="*/ 44474914 w 131"/>
                <a:gd name="T99" fmla="*/ 190092558 h 201"/>
                <a:gd name="T100" fmla="*/ 154072296 w 131"/>
                <a:gd name="T101" fmla="*/ 402913876 h 201"/>
                <a:gd name="T102" fmla="*/ 154072296 w 131"/>
                <a:gd name="T103" fmla="*/ 415311773 h 20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1"/>
                <a:gd name="T157" fmla="*/ 0 h 201"/>
                <a:gd name="T158" fmla="*/ 131 w 131"/>
                <a:gd name="T159" fmla="*/ 201 h 20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1" h="201">
                  <a:moveTo>
                    <a:pt x="97" y="201"/>
                  </a:moveTo>
                  <a:lnTo>
                    <a:pt x="23" y="97"/>
                  </a:lnTo>
                  <a:lnTo>
                    <a:pt x="17" y="92"/>
                  </a:lnTo>
                  <a:lnTo>
                    <a:pt x="11" y="86"/>
                  </a:lnTo>
                  <a:lnTo>
                    <a:pt x="11" y="75"/>
                  </a:lnTo>
                  <a:lnTo>
                    <a:pt x="5" y="69"/>
                  </a:lnTo>
                  <a:lnTo>
                    <a:pt x="0" y="57"/>
                  </a:lnTo>
                  <a:lnTo>
                    <a:pt x="0" y="52"/>
                  </a:lnTo>
                  <a:lnTo>
                    <a:pt x="0" y="40"/>
                  </a:lnTo>
                  <a:lnTo>
                    <a:pt x="0" y="34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5" y="6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40" y="6"/>
                  </a:lnTo>
                  <a:lnTo>
                    <a:pt x="46" y="11"/>
                  </a:lnTo>
                  <a:lnTo>
                    <a:pt x="51" y="17"/>
                  </a:lnTo>
                  <a:lnTo>
                    <a:pt x="57" y="23"/>
                  </a:lnTo>
                  <a:lnTo>
                    <a:pt x="57" y="29"/>
                  </a:lnTo>
                  <a:lnTo>
                    <a:pt x="131" y="132"/>
                  </a:lnTo>
                  <a:lnTo>
                    <a:pt x="131" y="138"/>
                  </a:lnTo>
                  <a:lnTo>
                    <a:pt x="57" y="34"/>
                  </a:lnTo>
                  <a:lnTo>
                    <a:pt x="51" y="29"/>
                  </a:lnTo>
                  <a:lnTo>
                    <a:pt x="46" y="23"/>
                  </a:lnTo>
                  <a:lnTo>
                    <a:pt x="40" y="23"/>
                  </a:lnTo>
                  <a:lnTo>
                    <a:pt x="40" y="17"/>
                  </a:lnTo>
                  <a:lnTo>
                    <a:pt x="34" y="17"/>
                  </a:lnTo>
                  <a:lnTo>
                    <a:pt x="28" y="11"/>
                  </a:lnTo>
                  <a:lnTo>
                    <a:pt x="23" y="11"/>
                  </a:lnTo>
                  <a:lnTo>
                    <a:pt x="17" y="11"/>
                  </a:lnTo>
                  <a:lnTo>
                    <a:pt x="11" y="17"/>
                  </a:lnTo>
                  <a:lnTo>
                    <a:pt x="11" y="23"/>
                  </a:lnTo>
                  <a:lnTo>
                    <a:pt x="5" y="23"/>
                  </a:lnTo>
                  <a:lnTo>
                    <a:pt x="5" y="29"/>
                  </a:lnTo>
                  <a:lnTo>
                    <a:pt x="5" y="34"/>
                  </a:lnTo>
                  <a:lnTo>
                    <a:pt x="5" y="40"/>
                  </a:lnTo>
                  <a:lnTo>
                    <a:pt x="5" y="46"/>
                  </a:lnTo>
                  <a:lnTo>
                    <a:pt x="11" y="52"/>
                  </a:lnTo>
                  <a:lnTo>
                    <a:pt x="11" y="57"/>
                  </a:lnTo>
                  <a:lnTo>
                    <a:pt x="11" y="69"/>
                  </a:lnTo>
                  <a:lnTo>
                    <a:pt x="17" y="75"/>
                  </a:lnTo>
                  <a:lnTo>
                    <a:pt x="17" y="80"/>
                  </a:lnTo>
                  <a:lnTo>
                    <a:pt x="23" y="86"/>
                  </a:lnTo>
                  <a:lnTo>
                    <a:pt x="28" y="92"/>
                  </a:lnTo>
                  <a:lnTo>
                    <a:pt x="97" y="195"/>
                  </a:lnTo>
                  <a:lnTo>
                    <a:pt x="97" y="201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45" name="Freeform 77"/>
            <p:cNvSpPr>
              <a:spLocks/>
            </p:cNvSpPr>
            <p:nvPr/>
          </p:nvSpPr>
          <p:spPr bwMode="auto">
            <a:xfrm>
              <a:off x="2883301" y="3142316"/>
              <a:ext cx="165100" cy="288925"/>
            </a:xfrm>
            <a:custGeom>
              <a:avLst/>
              <a:gdLst>
                <a:gd name="T0" fmla="*/ 154072296 w 131"/>
                <a:gd name="T1" fmla="*/ 415311773 h 201"/>
                <a:gd name="T2" fmla="*/ 36532464 w 131"/>
                <a:gd name="T3" fmla="*/ 200423420 h 201"/>
                <a:gd name="T4" fmla="*/ 27002039 w 131"/>
                <a:gd name="T5" fmla="*/ 190092558 h 201"/>
                <a:gd name="T6" fmla="*/ 17471610 w 131"/>
                <a:gd name="T7" fmla="*/ 177696053 h 201"/>
                <a:gd name="T8" fmla="*/ 17471610 w 131"/>
                <a:gd name="T9" fmla="*/ 154967293 h 201"/>
                <a:gd name="T10" fmla="*/ 7942443 w 131"/>
                <a:gd name="T11" fmla="*/ 142569396 h 201"/>
                <a:gd name="T12" fmla="*/ 0 w 131"/>
                <a:gd name="T13" fmla="*/ 117775039 h 201"/>
                <a:gd name="T14" fmla="*/ 0 w 131"/>
                <a:gd name="T15" fmla="*/ 107444176 h 201"/>
                <a:gd name="T16" fmla="*/ 0 w 131"/>
                <a:gd name="T17" fmla="*/ 82649797 h 201"/>
                <a:gd name="T18" fmla="*/ 0 w 131"/>
                <a:gd name="T19" fmla="*/ 70251899 h 201"/>
                <a:gd name="T20" fmla="*/ 0 w 131"/>
                <a:gd name="T21" fmla="*/ 59921037 h 201"/>
                <a:gd name="T22" fmla="*/ 0 w 131"/>
                <a:gd name="T23" fmla="*/ 47523139 h 201"/>
                <a:gd name="T24" fmla="*/ 0 w 131"/>
                <a:gd name="T25" fmla="*/ 35125231 h 201"/>
                <a:gd name="T26" fmla="*/ 0 w 131"/>
                <a:gd name="T27" fmla="*/ 22728765 h 201"/>
                <a:gd name="T28" fmla="*/ 7942443 w 131"/>
                <a:gd name="T29" fmla="*/ 12397903 h 201"/>
                <a:gd name="T30" fmla="*/ 17471610 w 131"/>
                <a:gd name="T31" fmla="*/ 0 h 201"/>
                <a:gd name="T32" fmla="*/ 27002039 w 131"/>
                <a:gd name="T33" fmla="*/ 0 h 201"/>
                <a:gd name="T34" fmla="*/ 36532464 w 131"/>
                <a:gd name="T35" fmla="*/ 0 h 201"/>
                <a:gd name="T36" fmla="*/ 44474914 w 131"/>
                <a:gd name="T37" fmla="*/ 0 h 201"/>
                <a:gd name="T38" fmla="*/ 54004079 w 131"/>
                <a:gd name="T39" fmla="*/ 0 h 201"/>
                <a:gd name="T40" fmla="*/ 63534503 w 131"/>
                <a:gd name="T41" fmla="*/ 12397903 h 201"/>
                <a:gd name="T42" fmla="*/ 73064928 w 131"/>
                <a:gd name="T43" fmla="*/ 22728765 h 201"/>
                <a:gd name="T44" fmla="*/ 81007368 w 131"/>
                <a:gd name="T45" fmla="*/ 35125231 h 201"/>
                <a:gd name="T46" fmla="*/ 90536552 w 131"/>
                <a:gd name="T47" fmla="*/ 47523139 h 201"/>
                <a:gd name="T48" fmla="*/ 90536552 w 131"/>
                <a:gd name="T49" fmla="*/ 59921037 h 201"/>
                <a:gd name="T50" fmla="*/ 208076394 w 131"/>
                <a:gd name="T51" fmla="*/ 272742332 h 201"/>
                <a:gd name="T52" fmla="*/ 208076394 w 131"/>
                <a:gd name="T53" fmla="*/ 285138792 h 201"/>
                <a:gd name="T54" fmla="*/ 90536552 w 131"/>
                <a:gd name="T55" fmla="*/ 70251899 h 201"/>
                <a:gd name="T56" fmla="*/ 81007368 w 131"/>
                <a:gd name="T57" fmla="*/ 59921037 h 201"/>
                <a:gd name="T58" fmla="*/ 73064928 w 131"/>
                <a:gd name="T59" fmla="*/ 47523139 h 201"/>
                <a:gd name="T60" fmla="*/ 63534503 w 131"/>
                <a:gd name="T61" fmla="*/ 47523139 h 201"/>
                <a:gd name="T62" fmla="*/ 63534503 w 131"/>
                <a:gd name="T63" fmla="*/ 35125231 h 201"/>
                <a:gd name="T64" fmla="*/ 54004079 w 131"/>
                <a:gd name="T65" fmla="*/ 35125231 h 201"/>
                <a:gd name="T66" fmla="*/ 44474914 w 131"/>
                <a:gd name="T67" fmla="*/ 22728765 h 201"/>
                <a:gd name="T68" fmla="*/ 36532464 w 131"/>
                <a:gd name="T69" fmla="*/ 22728765 h 201"/>
                <a:gd name="T70" fmla="*/ 27002039 w 131"/>
                <a:gd name="T71" fmla="*/ 22728765 h 201"/>
                <a:gd name="T72" fmla="*/ 17471610 w 131"/>
                <a:gd name="T73" fmla="*/ 35125231 h 201"/>
                <a:gd name="T74" fmla="*/ 17471610 w 131"/>
                <a:gd name="T75" fmla="*/ 47523139 h 201"/>
                <a:gd name="T76" fmla="*/ 7942443 w 131"/>
                <a:gd name="T77" fmla="*/ 47523139 h 201"/>
                <a:gd name="T78" fmla="*/ 7942443 w 131"/>
                <a:gd name="T79" fmla="*/ 59921037 h 201"/>
                <a:gd name="T80" fmla="*/ 7942443 w 131"/>
                <a:gd name="T81" fmla="*/ 70251899 h 201"/>
                <a:gd name="T82" fmla="*/ 7942443 w 131"/>
                <a:gd name="T83" fmla="*/ 82649797 h 201"/>
                <a:gd name="T84" fmla="*/ 7942443 w 131"/>
                <a:gd name="T85" fmla="*/ 95046279 h 201"/>
                <a:gd name="T86" fmla="*/ 17471610 w 131"/>
                <a:gd name="T87" fmla="*/ 107444176 h 201"/>
                <a:gd name="T88" fmla="*/ 17471610 w 131"/>
                <a:gd name="T89" fmla="*/ 117775039 h 201"/>
                <a:gd name="T90" fmla="*/ 17471610 w 131"/>
                <a:gd name="T91" fmla="*/ 142569396 h 201"/>
                <a:gd name="T92" fmla="*/ 27002039 w 131"/>
                <a:gd name="T93" fmla="*/ 154967293 h 201"/>
                <a:gd name="T94" fmla="*/ 27002039 w 131"/>
                <a:gd name="T95" fmla="*/ 165298156 h 201"/>
                <a:gd name="T96" fmla="*/ 36532464 w 131"/>
                <a:gd name="T97" fmla="*/ 177696053 h 201"/>
                <a:gd name="T98" fmla="*/ 44474914 w 131"/>
                <a:gd name="T99" fmla="*/ 190092558 h 201"/>
                <a:gd name="T100" fmla="*/ 154072296 w 131"/>
                <a:gd name="T101" fmla="*/ 402913876 h 201"/>
                <a:gd name="T102" fmla="*/ 154072296 w 131"/>
                <a:gd name="T103" fmla="*/ 415311773 h 20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1"/>
                <a:gd name="T157" fmla="*/ 0 h 201"/>
                <a:gd name="T158" fmla="*/ 131 w 131"/>
                <a:gd name="T159" fmla="*/ 201 h 20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1" h="201">
                  <a:moveTo>
                    <a:pt x="97" y="201"/>
                  </a:moveTo>
                  <a:lnTo>
                    <a:pt x="23" y="97"/>
                  </a:lnTo>
                  <a:lnTo>
                    <a:pt x="17" y="92"/>
                  </a:lnTo>
                  <a:lnTo>
                    <a:pt x="11" y="86"/>
                  </a:lnTo>
                  <a:lnTo>
                    <a:pt x="11" y="75"/>
                  </a:lnTo>
                  <a:lnTo>
                    <a:pt x="5" y="69"/>
                  </a:lnTo>
                  <a:lnTo>
                    <a:pt x="0" y="57"/>
                  </a:lnTo>
                  <a:lnTo>
                    <a:pt x="0" y="52"/>
                  </a:lnTo>
                  <a:lnTo>
                    <a:pt x="0" y="40"/>
                  </a:lnTo>
                  <a:lnTo>
                    <a:pt x="0" y="34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5" y="6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40" y="6"/>
                  </a:lnTo>
                  <a:lnTo>
                    <a:pt x="46" y="11"/>
                  </a:lnTo>
                  <a:lnTo>
                    <a:pt x="51" y="17"/>
                  </a:lnTo>
                  <a:lnTo>
                    <a:pt x="57" y="23"/>
                  </a:lnTo>
                  <a:lnTo>
                    <a:pt x="57" y="29"/>
                  </a:lnTo>
                  <a:lnTo>
                    <a:pt x="131" y="132"/>
                  </a:lnTo>
                  <a:lnTo>
                    <a:pt x="131" y="138"/>
                  </a:lnTo>
                  <a:lnTo>
                    <a:pt x="57" y="34"/>
                  </a:lnTo>
                  <a:lnTo>
                    <a:pt x="51" y="29"/>
                  </a:lnTo>
                  <a:lnTo>
                    <a:pt x="46" y="23"/>
                  </a:lnTo>
                  <a:lnTo>
                    <a:pt x="40" y="23"/>
                  </a:lnTo>
                  <a:lnTo>
                    <a:pt x="40" y="17"/>
                  </a:lnTo>
                  <a:lnTo>
                    <a:pt x="34" y="17"/>
                  </a:lnTo>
                  <a:lnTo>
                    <a:pt x="28" y="11"/>
                  </a:lnTo>
                  <a:lnTo>
                    <a:pt x="23" y="11"/>
                  </a:lnTo>
                  <a:lnTo>
                    <a:pt x="17" y="11"/>
                  </a:lnTo>
                  <a:lnTo>
                    <a:pt x="11" y="17"/>
                  </a:lnTo>
                  <a:lnTo>
                    <a:pt x="11" y="23"/>
                  </a:lnTo>
                  <a:lnTo>
                    <a:pt x="5" y="23"/>
                  </a:lnTo>
                  <a:lnTo>
                    <a:pt x="5" y="29"/>
                  </a:lnTo>
                  <a:lnTo>
                    <a:pt x="5" y="34"/>
                  </a:lnTo>
                  <a:lnTo>
                    <a:pt x="5" y="40"/>
                  </a:lnTo>
                  <a:lnTo>
                    <a:pt x="5" y="46"/>
                  </a:lnTo>
                  <a:lnTo>
                    <a:pt x="11" y="52"/>
                  </a:lnTo>
                  <a:lnTo>
                    <a:pt x="11" y="57"/>
                  </a:lnTo>
                  <a:lnTo>
                    <a:pt x="11" y="69"/>
                  </a:lnTo>
                  <a:lnTo>
                    <a:pt x="17" y="75"/>
                  </a:lnTo>
                  <a:lnTo>
                    <a:pt x="17" y="80"/>
                  </a:lnTo>
                  <a:lnTo>
                    <a:pt x="23" y="86"/>
                  </a:lnTo>
                  <a:lnTo>
                    <a:pt x="28" y="92"/>
                  </a:lnTo>
                  <a:lnTo>
                    <a:pt x="97" y="195"/>
                  </a:lnTo>
                  <a:lnTo>
                    <a:pt x="97" y="201"/>
                  </a:lnTo>
                </a:path>
              </a:pathLst>
            </a:custGeom>
            <a:noFill/>
            <a:ln w="17463">
              <a:solidFill>
                <a:srgbClr val="FF4FB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46" name="Line 78"/>
            <p:cNvSpPr>
              <a:spLocks noChangeShapeType="1"/>
            </p:cNvSpPr>
            <p:nvPr/>
          </p:nvSpPr>
          <p:spPr bwMode="auto">
            <a:xfrm flipH="1">
              <a:off x="3003951" y="3350279"/>
              <a:ext cx="34925" cy="80962"/>
            </a:xfrm>
            <a:prstGeom prst="line">
              <a:avLst/>
            </a:prstGeom>
            <a:noFill/>
            <a:ln w="17463">
              <a:solidFill>
                <a:srgbClr val="FF33AB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47" name="Line 79"/>
            <p:cNvSpPr>
              <a:spLocks noChangeShapeType="1"/>
            </p:cNvSpPr>
            <p:nvPr/>
          </p:nvSpPr>
          <p:spPr bwMode="auto">
            <a:xfrm flipV="1">
              <a:off x="2721376" y="2904191"/>
              <a:ext cx="158750" cy="35560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48" name="Freeform 80"/>
            <p:cNvSpPr>
              <a:spLocks/>
            </p:cNvSpPr>
            <p:nvPr/>
          </p:nvSpPr>
          <p:spPr bwMode="auto">
            <a:xfrm>
              <a:off x="2749951" y="2928004"/>
              <a:ext cx="179388" cy="396875"/>
            </a:xfrm>
            <a:custGeom>
              <a:avLst/>
              <a:gdLst>
                <a:gd name="T0" fmla="*/ 198282693 w 143"/>
                <a:gd name="T1" fmla="*/ 0 h 275"/>
                <a:gd name="T2" fmla="*/ 225035329 w 143"/>
                <a:gd name="T3" fmla="*/ 0 h 275"/>
                <a:gd name="T4" fmla="*/ 0 w 143"/>
                <a:gd name="T5" fmla="*/ 572762710 h 275"/>
                <a:gd name="T6" fmla="*/ 0 60000 65536"/>
                <a:gd name="T7" fmla="*/ 0 60000 65536"/>
                <a:gd name="T8" fmla="*/ 0 60000 65536"/>
                <a:gd name="T9" fmla="*/ 0 w 143"/>
                <a:gd name="T10" fmla="*/ 0 h 275"/>
                <a:gd name="T11" fmla="*/ 143 w 143"/>
                <a:gd name="T12" fmla="*/ 275 h 2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3" h="275">
                  <a:moveTo>
                    <a:pt x="126" y="0"/>
                  </a:moveTo>
                  <a:lnTo>
                    <a:pt x="143" y="0"/>
                  </a:lnTo>
                  <a:lnTo>
                    <a:pt x="0" y="275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49" name="Line 81"/>
            <p:cNvSpPr>
              <a:spLocks noChangeShapeType="1"/>
            </p:cNvSpPr>
            <p:nvPr/>
          </p:nvSpPr>
          <p:spPr bwMode="auto">
            <a:xfrm>
              <a:off x="2886476" y="2526366"/>
              <a:ext cx="1588" cy="31115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50" name="Freeform 82"/>
            <p:cNvSpPr>
              <a:spLocks/>
            </p:cNvSpPr>
            <p:nvPr/>
          </p:nvSpPr>
          <p:spPr bwMode="auto">
            <a:xfrm>
              <a:off x="2162576" y="3556654"/>
              <a:ext cx="723900" cy="715962"/>
            </a:xfrm>
            <a:custGeom>
              <a:avLst/>
              <a:gdLst>
                <a:gd name="T0" fmla="*/ 906628321 w 578"/>
                <a:gd name="T1" fmla="*/ 0 h 498"/>
                <a:gd name="T2" fmla="*/ 906628321 w 578"/>
                <a:gd name="T3" fmla="*/ 365842205 h 498"/>
                <a:gd name="T4" fmla="*/ 0 w 578"/>
                <a:gd name="T5" fmla="*/ 1029320560 h 498"/>
                <a:gd name="T6" fmla="*/ 0 60000 65536"/>
                <a:gd name="T7" fmla="*/ 0 60000 65536"/>
                <a:gd name="T8" fmla="*/ 0 60000 65536"/>
                <a:gd name="T9" fmla="*/ 0 w 578"/>
                <a:gd name="T10" fmla="*/ 0 h 498"/>
                <a:gd name="T11" fmla="*/ 578 w 578"/>
                <a:gd name="T12" fmla="*/ 498 h 4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8" h="498">
                  <a:moveTo>
                    <a:pt x="578" y="0"/>
                  </a:moveTo>
                  <a:lnTo>
                    <a:pt x="578" y="177"/>
                  </a:lnTo>
                  <a:lnTo>
                    <a:pt x="0" y="49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51" name="Freeform 83"/>
            <p:cNvSpPr>
              <a:spLocks/>
            </p:cNvSpPr>
            <p:nvPr/>
          </p:nvSpPr>
          <p:spPr bwMode="auto">
            <a:xfrm>
              <a:off x="3545289" y="3142316"/>
              <a:ext cx="252412" cy="354013"/>
            </a:xfrm>
            <a:custGeom>
              <a:avLst/>
              <a:gdLst>
                <a:gd name="T0" fmla="*/ 135620589 w 201"/>
                <a:gd name="T1" fmla="*/ 0 h 246"/>
                <a:gd name="T2" fmla="*/ 171891343 w 201"/>
                <a:gd name="T3" fmla="*/ 0 h 246"/>
                <a:gd name="T4" fmla="*/ 198699749 w 201"/>
                <a:gd name="T5" fmla="*/ 0 h 246"/>
                <a:gd name="T6" fmla="*/ 227085416 w 201"/>
                <a:gd name="T7" fmla="*/ 22780593 h 246"/>
                <a:gd name="T8" fmla="*/ 253895079 w 201"/>
                <a:gd name="T9" fmla="*/ 35205588 h 246"/>
                <a:gd name="T10" fmla="*/ 271241178 w 201"/>
                <a:gd name="T11" fmla="*/ 70412615 h 246"/>
                <a:gd name="T12" fmla="*/ 290165793 w 201"/>
                <a:gd name="T13" fmla="*/ 105618214 h 246"/>
                <a:gd name="T14" fmla="*/ 307511892 w 201"/>
                <a:gd name="T15" fmla="*/ 153250220 h 246"/>
                <a:gd name="T16" fmla="*/ 316974200 w 201"/>
                <a:gd name="T17" fmla="*/ 200882271 h 246"/>
                <a:gd name="T18" fmla="*/ 316974200 w 201"/>
                <a:gd name="T19" fmla="*/ 248512837 h 246"/>
                <a:gd name="T20" fmla="*/ 316974200 w 201"/>
                <a:gd name="T21" fmla="*/ 308571272 h 246"/>
                <a:gd name="T22" fmla="*/ 307511892 w 201"/>
                <a:gd name="T23" fmla="*/ 356201838 h 246"/>
                <a:gd name="T24" fmla="*/ 290165793 w 201"/>
                <a:gd name="T25" fmla="*/ 391408944 h 246"/>
                <a:gd name="T26" fmla="*/ 271241178 w 201"/>
                <a:gd name="T27" fmla="*/ 439039510 h 246"/>
                <a:gd name="T28" fmla="*/ 253895079 w 201"/>
                <a:gd name="T29" fmla="*/ 461820097 h 246"/>
                <a:gd name="T30" fmla="*/ 227085416 w 201"/>
                <a:gd name="T31" fmla="*/ 486671516 h 246"/>
                <a:gd name="T32" fmla="*/ 198699749 w 201"/>
                <a:gd name="T33" fmla="*/ 499097945 h 246"/>
                <a:gd name="T34" fmla="*/ 171891343 w 201"/>
                <a:gd name="T35" fmla="*/ 509452103 h 246"/>
                <a:gd name="T36" fmla="*/ 135620589 w 201"/>
                <a:gd name="T37" fmla="*/ 509452103 h 246"/>
                <a:gd name="T38" fmla="*/ 108812182 w 201"/>
                <a:gd name="T39" fmla="*/ 499097945 h 246"/>
                <a:gd name="T40" fmla="*/ 82003756 w 201"/>
                <a:gd name="T41" fmla="*/ 486671516 h 246"/>
                <a:gd name="T42" fmla="*/ 63079141 w 201"/>
                <a:gd name="T43" fmla="*/ 461820097 h 246"/>
                <a:gd name="T44" fmla="*/ 36270724 w 201"/>
                <a:gd name="T45" fmla="*/ 439039510 h 246"/>
                <a:gd name="T46" fmla="*/ 18923364 w 201"/>
                <a:gd name="T47" fmla="*/ 391408944 h 246"/>
                <a:gd name="T48" fmla="*/ 9462310 w 201"/>
                <a:gd name="T49" fmla="*/ 356201838 h 246"/>
                <a:gd name="T50" fmla="*/ 0 w 201"/>
                <a:gd name="T51" fmla="*/ 308571272 h 246"/>
                <a:gd name="T52" fmla="*/ 0 w 201"/>
                <a:gd name="T53" fmla="*/ 260939266 h 246"/>
                <a:gd name="T54" fmla="*/ 0 w 201"/>
                <a:gd name="T55" fmla="*/ 200882271 h 246"/>
                <a:gd name="T56" fmla="*/ 9462310 w 201"/>
                <a:gd name="T57" fmla="*/ 153250220 h 246"/>
                <a:gd name="T58" fmla="*/ 18923364 w 201"/>
                <a:gd name="T59" fmla="*/ 105618214 h 246"/>
                <a:gd name="T60" fmla="*/ 36270724 w 201"/>
                <a:gd name="T61" fmla="*/ 70412615 h 246"/>
                <a:gd name="T62" fmla="*/ 63079141 w 201"/>
                <a:gd name="T63" fmla="*/ 35205588 h 246"/>
                <a:gd name="T64" fmla="*/ 82003756 w 201"/>
                <a:gd name="T65" fmla="*/ 22780593 h 246"/>
                <a:gd name="T66" fmla="*/ 108812182 w 201"/>
                <a:gd name="T67" fmla="*/ 0 h 246"/>
                <a:gd name="T68" fmla="*/ 135620589 w 201"/>
                <a:gd name="T69" fmla="*/ 0 h 2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1"/>
                <a:gd name="T106" fmla="*/ 0 h 246"/>
                <a:gd name="T107" fmla="*/ 201 w 201"/>
                <a:gd name="T108" fmla="*/ 246 h 2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1" h="246">
                  <a:moveTo>
                    <a:pt x="86" y="0"/>
                  </a:moveTo>
                  <a:lnTo>
                    <a:pt x="109" y="0"/>
                  </a:lnTo>
                  <a:lnTo>
                    <a:pt x="126" y="0"/>
                  </a:lnTo>
                  <a:lnTo>
                    <a:pt x="144" y="11"/>
                  </a:lnTo>
                  <a:lnTo>
                    <a:pt x="161" y="17"/>
                  </a:lnTo>
                  <a:lnTo>
                    <a:pt x="172" y="34"/>
                  </a:lnTo>
                  <a:lnTo>
                    <a:pt x="184" y="51"/>
                  </a:lnTo>
                  <a:lnTo>
                    <a:pt x="195" y="74"/>
                  </a:lnTo>
                  <a:lnTo>
                    <a:pt x="201" y="97"/>
                  </a:lnTo>
                  <a:lnTo>
                    <a:pt x="201" y="120"/>
                  </a:lnTo>
                  <a:lnTo>
                    <a:pt x="201" y="149"/>
                  </a:lnTo>
                  <a:lnTo>
                    <a:pt x="195" y="172"/>
                  </a:lnTo>
                  <a:lnTo>
                    <a:pt x="184" y="189"/>
                  </a:lnTo>
                  <a:lnTo>
                    <a:pt x="172" y="212"/>
                  </a:lnTo>
                  <a:lnTo>
                    <a:pt x="161" y="223"/>
                  </a:lnTo>
                  <a:lnTo>
                    <a:pt x="144" y="235"/>
                  </a:lnTo>
                  <a:lnTo>
                    <a:pt x="126" y="241"/>
                  </a:lnTo>
                  <a:lnTo>
                    <a:pt x="109" y="246"/>
                  </a:lnTo>
                  <a:lnTo>
                    <a:pt x="86" y="246"/>
                  </a:lnTo>
                  <a:lnTo>
                    <a:pt x="69" y="241"/>
                  </a:lnTo>
                  <a:lnTo>
                    <a:pt x="52" y="235"/>
                  </a:lnTo>
                  <a:lnTo>
                    <a:pt x="40" y="223"/>
                  </a:lnTo>
                  <a:lnTo>
                    <a:pt x="23" y="212"/>
                  </a:lnTo>
                  <a:lnTo>
                    <a:pt x="12" y="189"/>
                  </a:lnTo>
                  <a:lnTo>
                    <a:pt x="6" y="172"/>
                  </a:lnTo>
                  <a:lnTo>
                    <a:pt x="0" y="149"/>
                  </a:lnTo>
                  <a:lnTo>
                    <a:pt x="0" y="126"/>
                  </a:lnTo>
                  <a:lnTo>
                    <a:pt x="0" y="97"/>
                  </a:lnTo>
                  <a:lnTo>
                    <a:pt x="6" y="74"/>
                  </a:lnTo>
                  <a:lnTo>
                    <a:pt x="12" y="51"/>
                  </a:lnTo>
                  <a:lnTo>
                    <a:pt x="23" y="34"/>
                  </a:lnTo>
                  <a:lnTo>
                    <a:pt x="40" y="17"/>
                  </a:lnTo>
                  <a:lnTo>
                    <a:pt x="52" y="11"/>
                  </a:lnTo>
                  <a:lnTo>
                    <a:pt x="69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52" name="Freeform 84"/>
            <p:cNvSpPr>
              <a:spLocks/>
            </p:cNvSpPr>
            <p:nvPr/>
          </p:nvSpPr>
          <p:spPr bwMode="auto">
            <a:xfrm>
              <a:off x="3545289" y="3142316"/>
              <a:ext cx="252412" cy="354013"/>
            </a:xfrm>
            <a:custGeom>
              <a:avLst/>
              <a:gdLst>
                <a:gd name="T0" fmla="*/ 135620589 w 201"/>
                <a:gd name="T1" fmla="*/ 0 h 246"/>
                <a:gd name="T2" fmla="*/ 171891343 w 201"/>
                <a:gd name="T3" fmla="*/ 0 h 246"/>
                <a:gd name="T4" fmla="*/ 198699749 w 201"/>
                <a:gd name="T5" fmla="*/ 0 h 246"/>
                <a:gd name="T6" fmla="*/ 227085416 w 201"/>
                <a:gd name="T7" fmla="*/ 22780593 h 246"/>
                <a:gd name="T8" fmla="*/ 253895079 w 201"/>
                <a:gd name="T9" fmla="*/ 35205588 h 246"/>
                <a:gd name="T10" fmla="*/ 271241178 w 201"/>
                <a:gd name="T11" fmla="*/ 70412615 h 246"/>
                <a:gd name="T12" fmla="*/ 290165793 w 201"/>
                <a:gd name="T13" fmla="*/ 105618214 h 246"/>
                <a:gd name="T14" fmla="*/ 307511892 w 201"/>
                <a:gd name="T15" fmla="*/ 153250220 h 246"/>
                <a:gd name="T16" fmla="*/ 316974200 w 201"/>
                <a:gd name="T17" fmla="*/ 200882271 h 246"/>
                <a:gd name="T18" fmla="*/ 316974200 w 201"/>
                <a:gd name="T19" fmla="*/ 248512837 h 246"/>
                <a:gd name="T20" fmla="*/ 316974200 w 201"/>
                <a:gd name="T21" fmla="*/ 308571272 h 246"/>
                <a:gd name="T22" fmla="*/ 307511892 w 201"/>
                <a:gd name="T23" fmla="*/ 356201838 h 246"/>
                <a:gd name="T24" fmla="*/ 290165793 w 201"/>
                <a:gd name="T25" fmla="*/ 391408944 h 246"/>
                <a:gd name="T26" fmla="*/ 271241178 w 201"/>
                <a:gd name="T27" fmla="*/ 439039510 h 246"/>
                <a:gd name="T28" fmla="*/ 253895079 w 201"/>
                <a:gd name="T29" fmla="*/ 461820097 h 246"/>
                <a:gd name="T30" fmla="*/ 227085416 w 201"/>
                <a:gd name="T31" fmla="*/ 486671516 h 246"/>
                <a:gd name="T32" fmla="*/ 198699749 w 201"/>
                <a:gd name="T33" fmla="*/ 499097945 h 246"/>
                <a:gd name="T34" fmla="*/ 171891343 w 201"/>
                <a:gd name="T35" fmla="*/ 509452103 h 246"/>
                <a:gd name="T36" fmla="*/ 135620589 w 201"/>
                <a:gd name="T37" fmla="*/ 509452103 h 246"/>
                <a:gd name="T38" fmla="*/ 108812182 w 201"/>
                <a:gd name="T39" fmla="*/ 499097945 h 246"/>
                <a:gd name="T40" fmla="*/ 82003756 w 201"/>
                <a:gd name="T41" fmla="*/ 486671516 h 246"/>
                <a:gd name="T42" fmla="*/ 63079141 w 201"/>
                <a:gd name="T43" fmla="*/ 461820097 h 246"/>
                <a:gd name="T44" fmla="*/ 36270724 w 201"/>
                <a:gd name="T45" fmla="*/ 439039510 h 246"/>
                <a:gd name="T46" fmla="*/ 18923364 w 201"/>
                <a:gd name="T47" fmla="*/ 391408944 h 246"/>
                <a:gd name="T48" fmla="*/ 9462310 w 201"/>
                <a:gd name="T49" fmla="*/ 356201838 h 246"/>
                <a:gd name="T50" fmla="*/ 0 w 201"/>
                <a:gd name="T51" fmla="*/ 308571272 h 246"/>
                <a:gd name="T52" fmla="*/ 0 w 201"/>
                <a:gd name="T53" fmla="*/ 260939266 h 246"/>
                <a:gd name="T54" fmla="*/ 0 w 201"/>
                <a:gd name="T55" fmla="*/ 200882271 h 246"/>
                <a:gd name="T56" fmla="*/ 9462310 w 201"/>
                <a:gd name="T57" fmla="*/ 153250220 h 246"/>
                <a:gd name="T58" fmla="*/ 18923364 w 201"/>
                <a:gd name="T59" fmla="*/ 105618214 h 246"/>
                <a:gd name="T60" fmla="*/ 36270724 w 201"/>
                <a:gd name="T61" fmla="*/ 70412615 h 246"/>
                <a:gd name="T62" fmla="*/ 63079141 w 201"/>
                <a:gd name="T63" fmla="*/ 35205588 h 246"/>
                <a:gd name="T64" fmla="*/ 82003756 w 201"/>
                <a:gd name="T65" fmla="*/ 22780593 h 246"/>
                <a:gd name="T66" fmla="*/ 108812182 w 201"/>
                <a:gd name="T67" fmla="*/ 0 h 246"/>
                <a:gd name="T68" fmla="*/ 135620589 w 201"/>
                <a:gd name="T69" fmla="*/ 0 h 2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1"/>
                <a:gd name="T106" fmla="*/ 0 h 246"/>
                <a:gd name="T107" fmla="*/ 201 w 201"/>
                <a:gd name="T108" fmla="*/ 246 h 2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1" h="246">
                  <a:moveTo>
                    <a:pt x="86" y="0"/>
                  </a:moveTo>
                  <a:lnTo>
                    <a:pt x="109" y="0"/>
                  </a:lnTo>
                  <a:lnTo>
                    <a:pt x="126" y="0"/>
                  </a:lnTo>
                  <a:lnTo>
                    <a:pt x="144" y="11"/>
                  </a:lnTo>
                  <a:lnTo>
                    <a:pt x="161" y="17"/>
                  </a:lnTo>
                  <a:lnTo>
                    <a:pt x="172" y="34"/>
                  </a:lnTo>
                  <a:lnTo>
                    <a:pt x="184" y="51"/>
                  </a:lnTo>
                  <a:lnTo>
                    <a:pt x="195" y="74"/>
                  </a:lnTo>
                  <a:lnTo>
                    <a:pt x="201" y="97"/>
                  </a:lnTo>
                  <a:lnTo>
                    <a:pt x="201" y="120"/>
                  </a:lnTo>
                  <a:lnTo>
                    <a:pt x="201" y="149"/>
                  </a:lnTo>
                  <a:lnTo>
                    <a:pt x="195" y="172"/>
                  </a:lnTo>
                  <a:lnTo>
                    <a:pt x="184" y="189"/>
                  </a:lnTo>
                  <a:lnTo>
                    <a:pt x="172" y="212"/>
                  </a:lnTo>
                  <a:lnTo>
                    <a:pt x="161" y="223"/>
                  </a:lnTo>
                  <a:lnTo>
                    <a:pt x="144" y="235"/>
                  </a:lnTo>
                  <a:lnTo>
                    <a:pt x="126" y="241"/>
                  </a:lnTo>
                  <a:lnTo>
                    <a:pt x="109" y="246"/>
                  </a:lnTo>
                  <a:lnTo>
                    <a:pt x="86" y="246"/>
                  </a:lnTo>
                  <a:lnTo>
                    <a:pt x="69" y="241"/>
                  </a:lnTo>
                  <a:lnTo>
                    <a:pt x="52" y="235"/>
                  </a:lnTo>
                  <a:lnTo>
                    <a:pt x="40" y="223"/>
                  </a:lnTo>
                  <a:lnTo>
                    <a:pt x="23" y="212"/>
                  </a:lnTo>
                  <a:lnTo>
                    <a:pt x="12" y="189"/>
                  </a:lnTo>
                  <a:lnTo>
                    <a:pt x="6" y="172"/>
                  </a:lnTo>
                  <a:lnTo>
                    <a:pt x="0" y="149"/>
                  </a:lnTo>
                  <a:lnTo>
                    <a:pt x="0" y="126"/>
                  </a:lnTo>
                  <a:lnTo>
                    <a:pt x="0" y="97"/>
                  </a:lnTo>
                  <a:lnTo>
                    <a:pt x="6" y="74"/>
                  </a:lnTo>
                  <a:lnTo>
                    <a:pt x="12" y="51"/>
                  </a:lnTo>
                  <a:lnTo>
                    <a:pt x="23" y="34"/>
                  </a:lnTo>
                  <a:lnTo>
                    <a:pt x="40" y="17"/>
                  </a:lnTo>
                  <a:lnTo>
                    <a:pt x="52" y="11"/>
                  </a:lnTo>
                  <a:lnTo>
                    <a:pt x="69" y="0"/>
                  </a:lnTo>
                  <a:lnTo>
                    <a:pt x="86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53" name="Rectangle 85"/>
            <p:cNvSpPr>
              <a:spLocks noChangeArrowheads="1"/>
            </p:cNvSpPr>
            <p:nvPr/>
          </p:nvSpPr>
          <p:spPr bwMode="auto">
            <a:xfrm>
              <a:off x="3157939" y="3258204"/>
              <a:ext cx="395287" cy="65087"/>
            </a:xfrm>
            <a:prstGeom prst="rect">
              <a:avLst/>
            </a:prstGeom>
            <a:solidFill>
              <a:srgbClr val="FF00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54" name="Rectangle 86"/>
            <p:cNvSpPr>
              <a:spLocks noChangeArrowheads="1"/>
            </p:cNvSpPr>
            <p:nvPr/>
          </p:nvSpPr>
          <p:spPr bwMode="auto">
            <a:xfrm>
              <a:off x="3157939" y="3258204"/>
              <a:ext cx="395287" cy="65087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55" name="Freeform 87"/>
            <p:cNvSpPr>
              <a:spLocks noEditPoints="1"/>
            </p:cNvSpPr>
            <p:nvPr/>
          </p:nvSpPr>
          <p:spPr bwMode="auto">
            <a:xfrm>
              <a:off x="3157939" y="3315354"/>
              <a:ext cx="136525" cy="141287"/>
            </a:xfrm>
            <a:custGeom>
              <a:avLst/>
              <a:gdLst>
                <a:gd name="T0" fmla="*/ 0 w 109"/>
                <a:gd name="T1" fmla="*/ 0 h 98"/>
                <a:gd name="T2" fmla="*/ 72165361 w 109"/>
                <a:gd name="T3" fmla="*/ 0 h 98"/>
                <a:gd name="T4" fmla="*/ 53339946 w 109"/>
                <a:gd name="T5" fmla="*/ 178752553 h 98"/>
                <a:gd name="T6" fmla="*/ 45495397 w 109"/>
                <a:gd name="T7" fmla="*/ 191223335 h 98"/>
                <a:gd name="T8" fmla="*/ 45495397 w 109"/>
                <a:gd name="T9" fmla="*/ 203694071 h 98"/>
                <a:gd name="T10" fmla="*/ 36082680 w 109"/>
                <a:gd name="T11" fmla="*/ 203694071 h 98"/>
                <a:gd name="T12" fmla="*/ 26669973 w 109"/>
                <a:gd name="T13" fmla="*/ 203694071 h 98"/>
                <a:gd name="T14" fmla="*/ 26669973 w 109"/>
                <a:gd name="T15" fmla="*/ 191223335 h 98"/>
                <a:gd name="T16" fmla="*/ 18825419 w 109"/>
                <a:gd name="T17" fmla="*/ 178752553 h 98"/>
                <a:gd name="T18" fmla="*/ 0 w 109"/>
                <a:gd name="T19" fmla="*/ 0 h 98"/>
                <a:gd name="T20" fmla="*/ 108248051 w 109"/>
                <a:gd name="T21" fmla="*/ 0 h 98"/>
                <a:gd name="T22" fmla="*/ 171000724 w 109"/>
                <a:gd name="T23" fmla="*/ 0 h 98"/>
                <a:gd name="T24" fmla="*/ 152175271 w 109"/>
                <a:gd name="T25" fmla="*/ 178752553 h 98"/>
                <a:gd name="T26" fmla="*/ 152175271 w 109"/>
                <a:gd name="T27" fmla="*/ 191223335 h 98"/>
                <a:gd name="T28" fmla="*/ 144330722 w 109"/>
                <a:gd name="T29" fmla="*/ 203694071 h 98"/>
                <a:gd name="T30" fmla="*/ 134918014 w 109"/>
                <a:gd name="T31" fmla="*/ 203694071 h 98"/>
                <a:gd name="T32" fmla="*/ 134918014 w 109"/>
                <a:gd name="T33" fmla="*/ 191223335 h 98"/>
                <a:gd name="T34" fmla="*/ 125505307 w 109"/>
                <a:gd name="T35" fmla="*/ 191223335 h 98"/>
                <a:gd name="T36" fmla="*/ 125505307 w 109"/>
                <a:gd name="T37" fmla="*/ 178752553 h 98"/>
                <a:gd name="T38" fmla="*/ 108248051 w 109"/>
                <a:gd name="T39" fmla="*/ 0 h 9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09"/>
                <a:gd name="T61" fmla="*/ 0 h 98"/>
                <a:gd name="T62" fmla="*/ 109 w 109"/>
                <a:gd name="T63" fmla="*/ 98 h 9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09" h="98">
                  <a:moveTo>
                    <a:pt x="0" y="0"/>
                  </a:moveTo>
                  <a:lnTo>
                    <a:pt x="46" y="0"/>
                  </a:lnTo>
                  <a:lnTo>
                    <a:pt x="34" y="86"/>
                  </a:lnTo>
                  <a:lnTo>
                    <a:pt x="29" y="92"/>
                  </a:lnTo>
                  <a:lnTo>
                    <a:pt x="29" y="98"/>
                  </a:lnTo>
                  <a:lnTo>
                    <a:pt x="23" y="98"/>
                  </a:lnTo>
                  <a:lnTo>
                    <a:pt x="17" y="98"/>
                  </a:lnTo>
                  <a:lnTo>
                    <a:pt x="17" y="92"/>
                  </a:lnTo>
                  <a:lnTo>
                    <a:pt x="12" y="86"/>
                  </a:lnTo>
                  <a:lnTo>
                    <a:pt x="0" y="0"/>
                  </a:lnTo>
                  <a:close/>
                  <a:moveTo>
                    <a:pt x="69" y="0"/>
                  </a:moveTo>
                  <a:lnTo>
                    <a:pt x="109" y="0"/>
                  </a:lnTo>
                  <a:lnTo>
                    <a:pt x="97" y="86"/>
                  </a:lnTo>
                  <a:lnTo>
                    <a:pt x="97" y="92"/>
                  </a:lnTo>
                  <a:lnTo>
                    <a:pt x="92" y="98"/>
                  </a:lnTo>
                  <a:lnTo>
                    <a:pt x="86" y="98"/>
                  </a:lnTo>
                  <a:lnTo>
                    <a:pt x="86" y="92"/>
                  </a:lnTo>
                  <a:lnTo>
                    <a:pt x="80" y="92"/>
                  </a:lnTo>
                  <a:lnTo>
                    <a:pt x="80" y="86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56" name="Freeform 88"/>
            <p:cNvSpPr>
              <a:spLocks/>
            </p:cNvSpPr>
            <p:nvPr/>
          </p:nvSpPr>
          <p:spPr bwMode="auto">
            <a:xfrm>
              <a:off x="3157939" y="3315354"/>
              <a:ext cx="57150" cy="141287"/>
            </a:xfrm>
            <a:custGeom>
              <a:avLst/>
              <a:gdLst>
                <a:gd name="T0" fmla="*/ 0 w 46"/>
                <a:gd name="T1" fmla="*/ 0 h 98"/>
                <a:gd name="T2" fmla="*/ 71002659 w 46"/>
                <a:gd name="T3" fmla="*/ 0 h 98"/>
                <a:gd name="T4" fmla="*/ 52479853 w 46"/>
                <a:gd name="T5" fmla="*/ 178752553 h 98"/>
                <a:gd name="T6" fmla="*/ 44762121 w 46"/>
                <a:gd name="T7" fmla="*/ 191223335 h 98"/>
                <a:gd name="T8" fmla="*/ 44762121 w 46"/>
                <a:gd name="T9" fmla="*/ 203694071 h 98"/>
                <a:gd name="T10" fmla="*/ 35501329 w 46"/>
                <a:gd name="T11" fmla="*/ 203694071 h 98"/>
                <a:gd name="T12" fmla="*/ 26240548 w 46"/>
                <a:gd name="T13" fmla="*/ 203694071 h 98"/>
                <a:gd name="T14" fmla="*/ 26240548 w 46"/>
                <a:gd name="T15" fmla="*/ 191223335 h 98"/>
                <a:gd name="T16" fmla="*/ 18522811 w 46"/>
                <a:gd name="T17" fmla="*/ 178752553 h 98"/>
                <a:gd name="T18" fmla="*/ 0 w 46"/>
                <a:gd name="T19" fmla="*/ 0 h 9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6"/>
                <a:gd name="T31" fmla="*/ 0 h 98"/>
                <a:gd name="T32" fmla="*/ 46 w 46"/>
                <a:gd name="T33" fmla="*/ 98 h 9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6" h="98">
                  <a:moveTo>
                    <a:pt x="0" y="0"/>
                  </a:moveTo>
                  <a:lnTo>
                    <a:pt x="46" y="0"/>
                  </a:lnTo>
                  <a:lnTo>
                    <a:pt x="34" y="86"/>
                  </a:lnTo>
                  <a:lnTo>
                    <a:pt x="29" y="92"/>
                  </a:lnTo>
                  <a:lnTo>
                    <a:pt x="29" y="98"/>
                  </a:lnTo>
                  <a:lnTo>
                    <a:pt x="23" y="98"/>
                  </a:lnTo>
                  <a:lnTo>
                    <a:pt x="17" y="98"/>
                  </a:lnTo>
                  <a:lnTo>
                    <a:pt x="17" y="92"/>
                  </a:lnTo>
                  <a:lnTo>
                    <a:pt x="12" y="86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57" name="Freeform 89"/>
            <p:cNvSpPr>
              <a:spLocks/>
            </p:cNvSpPr>
            <p:nvPr/>
          </p:nvSpPr>
          <p:spPr bwMode="auto">
            <a:xfrm>
              <a:off x="3245251" y="3315354"/>
              <a:ext cx="49213" cy="141287"/>
            </a:xfrm>
            <a:custGeom>
              <a:avLst/>
              <a:gdLst>
                <a:gd name="T0" fmla="*/ 0 w 40"/>
                <a:gd name="T1" fmla="*/ 0 h 98"/>
                <a:gd name="T2" fmla="*/ 60547980 w 40"/>
                <a:gd name="T3" fmla="*/ 0 h 98"/>
                <a:gd name="T4" fmla="*/ 42383469 w 40"/>
                <a:gd name="T5" fmla="*/ 178752553 h 98"/>
                <a:gd name="T6" fmla="*/ 42383469 w 40"/>
                <a:gd name="T7" fmla="*/ 191223335 h 98"/>
                <a:gd name="T8" fmla="*/ 34814503 w 40"/>
                <a:gd name="T9" fmla="*/ 203694071 h 98"/>
                <a:gd name="T10" fmla="*/ 25733477 w 40"/>
                <a:gd name="T11" fmla="*/ 203694071 h 98"/>
                <a:gd name="T12" fmla="*/ 25733477 w 40"/>
                <a:gd name="T13" fmla="*/ 191223335 h 98"/>
                <a:gd name="T14" fmla="*/ 16651217 w 40"/>
                <a:gd name="T15" fmla="*/ 191223335 h 98"/>
                <a:gd name="T16" fmla="*/ 16651217 w 40"/>
                <a:gd name="T17" fmla="*/ 178752553 h 98"/>
                <a:gd name="T18" fmla="*/ 0 w 40"/>
                <a:gd name="T19" fmla="*/ 0 h 9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0"/>
                <a:gd name="T31" fmla="*/ 0 h 98"/>
                <a:gd name="T32" fmla="*/ 40 w 40"/>
                <a:gd name="T33" fmla="*/ 98 h 9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0" h="98">
                  <a:moveTo>
                    <a:pt x="0" y="0"/>
                  </a:moveTo>
                  <a:lnTo>
                    <a:pt x="40" y="0"/>
                  </a:lnTo>
                  <a:lnTo>
                    <a:pt x="28" y="86"/>
                  </a:lnTo>
                  <a:lnTo>
                    <a:pt x="28" y="92"/>
                  </a:lnTo>
                  <a:lnTo>
                    <a:pt x="23" y="98"/>
                  </a:lnTo>
                  <a:lnTo>
                    <a:pt x="17" y="98"/>
                  </a:lnTo>
                  <a:lnTo>
                    <a:pt x="17" y="92"/>
                  </a:lnTo>
                  <a:lnTo>
                    <a:pt x="11" y="92"/>
                  </a:lnTo>
                  <a:lnTo>
                    <a:pt x="11" y="86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58" name="Freeform 90"/>
            <p:cNvSpPr>
              <a:spLocks noEditPoints="1"/>
            </p:cNvSpPr>
            <p:nvPr/>
          </p:nvSpPr>
          <p:spPr bwMode="auto">
            <a:xfrm>
              <a:off x="3589739" y="3216929"/>
              <a:ext cx="163512" cy="212725"/>
            </a:xfrm>
            <a:custGeom>
              <a:avLst/>
              <a:gdLst>
                <a:gd name="T0" fmla="*/ 204092915 w 131"/>
                <a:gd name="T1" fmla="*/ 175292511 h 149"/>
                <a:gd name="T2" fmla="*/ 196303008 w 131"/>
                <a:gd name="T3" fmla="*/ 234402956 h 149"/>
                <a:gd name="T4" fmla="*/ 177607728 w 131"/>
                <a:gd name="T5" fmla="*/ 269052846 h 149"/>
                <a:gd name="T6" fmla="*/ 141774862 w 131"/>
                <a:gd name="T7" fmla="*/ 293513355 h 149"/>
                <a:gd name="T8" fmla="*/ 105940787 w 131"/>
                <a:gd name="T9" fmla="*/ 303704164 h 149"/>
                <a:gd name="T10" fmla="*/ 88803240 w 131"/>
                <a:gd name="T11" fmla="*/ 303704164 h 149"/>
                <a:gd name="T12" fmla="*/ 71665673 w 131"/>
                <a:gd name="T13" fmla="*/ 293513355 h 149"/>
                <a:gd name="T14" fmla="*/ 52970394 w 131"/>
                <a:gd name="T15" fmla="*/ 281282387 h 149"/>
                <a:gd name="T16" fmla="*/ 43622754 w 131"/>
                <a:gd name="T17" fmla="*/ 269052846 h 149"/>
                <a:gd name="T18" fmla="*/ 26485197 w 131"/>
                <a:gd name="T19" fmla="*/ 256823305 h 149"/>
                <a:gd name="T20" fmla="*/ 17137552 w 131"/>
                <a:gd name="T21" fmla="*/ 246632497 h 149"/>
                <a:gd name="T22" fmla="*/ 7789910 w 131"/>
                <a:gd name="T23" fmla="*/ 222173415 h 149"/>
                <a:gd name="T24" fmla="*/ 7789910 w 131"/>
                <a:gd name="T25" fmla="*/ 199751638 h 149"/>
                <a:gd name="T26" fmla="*/ 0 w 131"/>
                <a:gd name="T27" fmla="*/ 175292511 h 149"/>
                <a:gd name="T28" fmla="*/ 7789910 w 131"/>
                <a:gd name="T29" fmla="*/ 93760335 h 149"/>
                <a:gd name="T30" fmla="*/ 26485197 w 131"/>
                <a:gd name="T31" fmla="*/ 46880881 h 149"/>
                <a:gd name="T32" fmla="*/ 52970394 w 131"/>
                <a:gd name="T33" fmla="*/ 12229547 h 149"/>
                <a:gd name="T34" fmla="*/ 88803240 w 131"/>
                <a:gd name="T35" fmla="*/ 0 h 149"/>
                <a:gd name="T36" fmla="*/ 115289675 w 131"/>
                <a:gd name="T37" fmla="*/ 0 h 149"/>
                <a:gd name="T38" fmla="*/ 133984955 w 131"/>
                <a:gd name="T39" fmla="*/ 0 h 149"/>
                <a:gd name="T40" fmla="*/ 151122502 w 131"/>
                <a:gd name="T41" fmla="*/ 0 h 149"/>
                <a:gd name="T42" fmla="*/ 169817820 w 131"/>
                <a:gd name="T43" fmla="*/ 12229547 h 149"/>
                <a:gd name="T44" fmla="*/ 177607728 w 131"/>
                <a:gd name="T45" fmla="*/ 24459093 h 149"/>
                <a:gd name="T46" fmla="*/ 186955368 w 131"/>
                <a:gd name="T47" fmla="*/ 36688634 h 149"/>
                <a:gd name="T48" fmla="*/ 196303008 w 131"/>
                <a:gd name="T49" fmla="*/ 59110422 h 149"/>
                <a:gd name="T50" fmla="*/ 204092915 w 131"/>
                <a:gd name="T51" fmla="*/ 83569504 h 149"/>
                <a:gd name="T52" fmla="*/ 204092915 w 131"/>
                <a:gd name="T53" fmla="*/ 105991303 h 149"/>
                <a:gd name="T54" fmla="*/ 186955368 w 131"/>
                <a:gd name="T55" fmla="*/ 128411652 h 149"/>
                <a:gd name="T56" fmla="*/ 186955368 w 131"/>
                <a:gd name="T57" fmla="*/ 93760335 h 149"/>
                <a:gd name="T58" fmla="*/ 177607728 w 131"/>
                <a:gd name="T59" fmla="*/ 71339963 h 149"/>
                <a:gd name="T60" fmla="*/ 169817820 w 131"/>
                <a:gd name="T61" fmla="*/ 46880881 h 149"/>
                <a:gd name="T62" fmla="*/ 160470142 w 131"/>
                <a:gd name="T63" fmla="*/ 36688634 h 149"/>
                <a:gd name="T64" fmla="*/ 151122502 w 131"/>
                <a:gd name="T65" fmla="*/ 24459093 h 149"/>
                <a:gd name="T66" fmla="*/ 133984955 w 131"/>
                <a:gd name="T67" fmla="*/ 24459093 h 149"/>
                <a:gd name="T68" fmla="*/ 115289675 w 131"/>
                <a:gd name="T69" fmla="*/ 12229547 h 149"/>
                <a:gd name="T70" fmla="*/ 88803240 w 131"/>
                <a:gd name="T71" fmla="*/ 12229547 h 149"/>
                <a:gd name="T72" fmla="*/ 62318033 w 131"/>
                <a:gd name="T73" fmla="*/ 36688634 h 149"/>
                <a:gd name="T74" fmla="*/ 35832837 w 131"/>
                <a:gd name="T75" fmla="*/ 71339963 h 149"/>
                <a:gd name="T76" fmla="*/ 26485197 w 131"/>
                <a:gd name="T77" fmla="*/ 105991303 h 149"/>
                <a:gd name="T78" fmla="*/ 26485197 w 131"/>
                <a:gd name="T79" fmla="*/ 165100275 h 149"/>
                <a:gd name="T80" fmla="*/ 26485197 w 131"/>
                <a:gd name="T81" fmla="*/ 199751638 h 149"/>
                <a:gd name="T82" fmla="*/ 35832837 w 131"/>
                <a:gd name="T83" fmla="*/ 222173415 h 149"/>
                <a:gd name="T84" fmla="*/ 43622754 w 131"/>
                <a:gd name="T85" fmla="*/ 246632497 h 149"/>
                <a:gd name="T86" fmla="*/ 52970394 w 131"/>
                <a:gd name="T87" fmla="*/ 256823305 h 149"/>
                <a:gd name="T88" fmla="*/ 62318033 w 131"/>
                <a:gd name="T89" fmla="*/ 269052846 h 149"/>
                <a:gd name="T90" fmla="*/ 79455581 w 131"/>
                <a:gd name="T91" fmla="*/ 281282387 h 149"/>
                <a:gd name="T92" fmla="*/ 98152128 w 131"/>
                <a:gd name="T93" fmla="*/ 281282387 h 149"/>
                <a:gd name="T94" fmla="*/ 124637315 w 131"/>
                <a:gd name="T95" fmla="*/ 281282387 h 149"/>
                <a:gd name="T96" fmla="*/ 151122502 w 131"/>
                <a:gd name="T97" fmla="*/ 256823305 h 149"/>
                <a:gd name="T98" fmla="*/ 177607728 w 131"/>
                <a:gd name="T99" fmla="*/ 234402956 h 149"/>
                <a:gd name="T100" fmla="*/ 186955368 w 131"/>
                <a:gd name="T101" fmla="*/ 187522097 h 149"/>
                <a:gd name="T102" fmla="*/ 186955368 w 131"/>
                <a:gd name="T103" fmla="*/ 128411652 h 14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1"/>
                <a:gd name="T157" fmla="*/ 0 h 149"/>
                <a:gd name="T158" fmla="*/ 131 w 131"/>
                <a:gd name="T159" fmla="*/ 149 h 14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1" h="149">
                  <a:moveTo>
                    <a:pt x="131" y="63"/>
                  </a:moveTo>
                  <a:lnTo>
                    <a:pt x="131" y="86"/>
                  </a:lnTo>
                  <a:lnTo>
                    <a:pt x="131" y="98"/>
                  </a:lnTo>
                  <a:lnTo>
                    <a:pt x="126" y="115"/>
                  </a:lnTo>
                  <a:lnTo>
                    <a:pt x="120" y="126"/>
                  </a:lnTo>
                  <a:lnTo>
                    <a:pt x="114" y="132"/>
                  </a:lnTo>
                  <a:lnTo>
                    <a:pt x="103" y="138"/>
                  </a:lnTo>
                  <a:lnTo>
                    <a:pt x="91" y="144"/>
                  </a:lnTo>
                  <a:lnTo>
                    <a:pt x="80" y="149"/>
                  </a:lnTo>
                  <a:lnTo>
                    <a:pt x="68" y="149"/>
                  </a:lnTo>
                  <a:lnTo>
                    <a:pt x="63" y="149"/>
                  </a:lnTo>
                  <a:lnTo>
                    <a:pt x="57" y="149"/>
                  </a:lnTo>
                  <a:lnTo>
                    <a:pt x="51" y="144"/>
                  </a:lnTo>
                  <a:lnTo>
                    <a:pt x="46" y="144"/>
                  </a:lnTo>
                  <a:lnTo>
                    <a:pt x="40" y="144"/>
                  </a:lnTo>
                  <a:lnTo>
                    <a:pt x="34" y="138"/>
                  </a:lnTo>
                  <a:lnTo>
                    <a:pt x="28" y="138"/>
                  </a:lnTo>
                  <a:lnTo>
                    <a:pt x="28" y="132"/>
                  </a:lnTo>
                  <a:lnTo>
                    <a:pt x="23" y="132"/>
                  </a:lnTo>
                  <a:lnTo>
                    <a:pt x="17" y="126"/>
                  </a:lnTo>
                  <a:lnTo>
                    <a:pt x="17" y="121"/>
                  </a:lnTo>
                  <a:lnTo>
                    <a:pt x="11" y="121"/>
                  </a:lnTo>
                  <a:lnTo>
                    <a:pt x="11" y="115"/>
                  </a:lnTo>
                  <a:lnTo>
                    <a:pt x="5" y="109"/>
                  </a:lnTo>
                  <a:lnTo>
                    <a:pt x="5" y="104"/>
                  </a:lnTo>
                  <a:lnTo>
                    <a:pt x="5" y="98"/>
                  </a:lnTo>
                  <a:lnTo>
                    <a:pt x="5" y="92"/>
                  </a:lnTo>
                  <a:lnTo>
                    <a:pt x="0" y="86"/>
                  </a:lnTo>
                  <a:lnTo>
                    <a:pt x="0" y="63"/>
                  </a:lnTo>
                  <a:lnTo>
                    <a:pt x="5" y="46"/>
                  </a:lnTo>
                  <a:lnTo>
                    <a:pt x="5" y="35"/>
                  </a:lnTo>
                  <a:lnTo>
                    <a:pt x="17" y="23"/>
                  </a:lnTo>
                  <a:lnTo>
                    <a:pt x="23" y="12"/>
                  </a:lnTo>
                  <a:lnTo>
                    <a:pt x="34" y="6"/>
                  </a:lnTo>
                  <a:lnTo>
                    <a:pt x="46" y="0"/>
                  </a:lnTo>
                  <a:lnTo>
                    <a:pt x="57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80" y="0"/>
                  </a:lnTo>
                  <a:lnTo>
                    <a:pt x="86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103" y="6"/>
                  </a:lnTo>
                  <a:lnTo>
                    <a:pt x="109" y="6"/>
                  </a:lnTo>
                  <a:lnTo>
                    <a:pt x="109" y="12"/>
                  </a:lnTo>
                  <a:lnTo>
                    <a:pt x="114" y="12"/>
                  </a:lnTo>
                  <a:lnTo>
                    <a:pt x="114" y="18"/>
                  </a:lnTo>
                  <a:lnTo>
                    <a:pt x="120" y="18"/>
                  </a:lnTo>
                  <a:lnTo>
                    <a:pt x="120" y="23"/>
                  </a:lnTo>
                  <a:lnTo>
                    <a:pt x="126" y="29"/>
                  </a:lnTo>
                  <a:lnTo>
                    <a:pt x="131" y="35"/>
                  </a:lnTo>
                  <a:lnTo>
                    <a:pt x="131" y="41"/>
                  </a:lnTo>
                  <a:lnTo>
                    <a:pt x="131" y="46"/>
                  </a:lnTo>
                  <a:lnTo>
                    <a:pt x="131" y="52"/>
                  </a:lnTo>
                  <a:lnTo>
                    <a:pt x="131" y="63"/>
                  </a:lnTo>
                  <a:close/>
                  <a:moveTo>
                    <a:pt x="120" y="63"/>
                  </a:moveTo>
                  <a:lnTo>
                    <a:pt x="120" y="58"/>
                  </a:lnTo>
                  <a:lnTo>
                    <a:pt x="120" y="46"/>
                  </a:lnTo>
                  <a:lnTo>
                    <a:pt x="114" y="41"/>
                  </a:lnTo>
                  <a:lnTo>
                    <a:pt x="114" y="35"/>
                  </a:lnTo>
                  <a:lnTo>
                    <a:pt x="114" y="29"/>
                  </a:lnTo>
                  <a:lnTo>
                    <a:pt x="109" y="23"/>
                  </a:lnTo>
                  <a:lnTo>
                    <a:pt x="103" y="23"/>
                  </a:lnTo>
                  <a:lnTo>
                    <a:pt x="103" y="18"/>
                  </a:lnTo>
                  <a:lnTo>
                    <a:pt x="97" y="18"/>
                  </a:lnTo>
                  <a:lnTo>
                    <a:pt x="97" y="12"/>
                  </a:lnTo>
                  <a:lnTo>
                    <a:pt x="91" y="12"/>
                  </a:lnTo>
                  <a:lnTo>
                    <a:pt x="86" y="12"/>
                  </a:lnTo>
                  <a:lnTo>
                    <a:pt x="80" y="6"/>
                  </a:lnTo>
                  <a:lnTo>
                    <a:pt x="74" y="6"/>
                  </a:lnTo>
                  <a:lnTo>
                    <a:pt x="68" y="6"/>
                  </a:lnTo>
                  <a:lnTo>
                    <a:pt x="57" y="6"/>
                  </a:lnTo>
                  <a:lnTo>
                    <a:pt x="46" y="12"/>
                  </a:lnTo>
                  <a:lnTo>
                    <a:pt x="40" y="18"/>
                  </a:lnTo>
                  <a:lnTo>
                    <a:pt x="28" y="23"/>
                  </a:lnTo>
                  <a:lnTo>
                    <a:pt x="23" y="35"/>
                  </a:lnTo>
                  <a:lnTo>
                    <a:pt x="17" y="41"/>
                  </a:lnTo>
                  <a:lnTo>
                    <a:pt x="17" y="52"/>
                  </a:lnTo>
                  <a:lnTo>
                    <a:pt x="17" y="63"/>
                  </a:lnTo>
                  <a:lnTo>
                    <a:pt x="17" y="81"/>
                  </a:lnTo>
                  <a:lnTo>
                    <a:pt x="17" y="92"/>
                  </a:lnTo>
                  <a:lnTo>
                    <a:pt x="17" y="98"/>
                  </a:lnTo>
                  <a:lnTo>
                    <a:pt x="17" y="104"/>
                  </a:lnTo>
                  <a:lnTo>
                    <a:pt x="23" y="109"/>
                  </a:lnTo>
                  <a:lnTo>
                    <a:pt x="23" y="115"/>
                  </a:lnTo>
                  <a:lnTo>
                    <a:pt x="28" y="121"/>
                  </a:lnTo>
                  <a:lnTo>
                    <a:pt x="34" y="121"/>
                  </a:lnTo>
                  <a:lnTo>
                    <a:pt x="34" y="126"/>
                  </a:lnTo>
                  <a:lnTo>
                    <a:pt x="40" y="126"/>
                  </a:lnTo>
                  <a:lnTo>
                    <a:pt x="40" y="132"/>
                  </a:lnTo>
                  <a:lnTo>
                    <a:pt x="46" y="132"/>
                  </a:lnTo>
                  <a:lnTo>
                    <a:pt x="51" y="138"/>
                  </a:lnTo>
                  <a:lnTo>
                    <a:pt x="57" y="138"/>
                  </a:lnTo>
                  <a:lnTo>
                    <a:pt x="63" y="138"/>
                  </a:lnTo>
                  <a:lnTo>
                    <a:pt x="68" y="138"/>
                  </a:lnTo>
                  <a:lnTo>
                    <a:pt x="80" y="138"/>
                  </a:lnTo>
                  <a:lnTo>
                    <a:pt x="91" y="132"/>
                  </a:lnTo>
                  <a:lnTo>
                    <a:pt x="97" y="126"/>
                  </a:lnTo>
                  <a:lnTo>
                    <a:pt x="109" y="121"/>
                  </a:lnTo>
                  <a:lnTo>
                    <a:pt x="114" y="115"/>
                  </a:lnTo>
                  <a:lnTo>
                    <a:pt x="114" y="104"/>
                  </a:lnTo>
                  <a:lnTo>
                    <a:pt x="120" y="92"/>
                  </a:lnTo>
                  <a:lnTo>
                    <a:pt x="120" y="81"/>
                  </a:lnTo>
                  <a:lnTo>
                    <a:pt x="120" y="63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59" name="Freeform 91"/>
            <p:cNvSpPr>
              <a:spLocks/>
            </p:cNvSpPr>
            <p:nvPr/>
          </p:nvSpPr>
          <p:spPr bwMode="auto">
            <a:xfrm>
              <a:off x="3589739" y="3216929"/>
              <a:ext cx="163512" cy="212725"/>
            </a:xfrm>
            <a:custGeom>
              <a:avLst/>
              <a:gdLst>
                <a:gd name="T0" fmla="*/ 204092915 w 131"/>
                <a:gd name="T1" fmla="*/ 128411652 h 149"/>
                <a:gd name="T2" fmla="*/ 204092915 w 131"/>
                <a:gd name="T3" fmla="*/ 175292511 h 149"/>
                <a:gd name="T4" fmla="*/ 204092915 w 131"/>
                <a:gd name="T5" fmla="*/ 199751638 h 149"/>
                <a:gd name="T6" fmla="*/ 196303008 w 131"/>
                <a:gd name="T7" fmla="*/ 234402956 h 149"/>
                <a:gd name="T8" fmla="*/ 186955368 w 131"/>
                <a:gd name="T9" fmla="*/ 256823305 h 149"/>
                <a:gd name="T10" fmla="*/ 177607728 w 131"/>
                <a:gd name="T11" fmla="*/ 269052846 h 149"/>
                <a:gd name="T12" fmla="*/ 160470142 w 131"/>
                <a:gd name="T13" fmla="*/ 281282387 h 149"/>
                <a:gd name="T14" fmla="*/ 141774862 w 131"/>
                <a:gd name="T15" fmla="*/ 293513355 h 149"/>
                <a:gd name="T16" fmla="*/ 124637315 w 131"/>
                <a:gd name="T17" fmla="*/ 303704164 h 149"/>
                <a:gd name="T18" fmla="*/ 105940787 w 131"/>
                <a:gd name="T19" fmla="*/ 303704164 h 149"/>
                <a:gd name="T20" fmla="*/ 98152128 w 131"/>
                <a:gd name="T21" fmla="*/ 303704164 h 149"/>
                <a:gd name="T22" fmla="*/ 88803240 w 131"/>
                <a:gd name="T23" fmla="*/ 303704164 h 149"/>
                <a:gd name="T24" fmla="*/ 79455581 w 131"/>
                <a:gd name="T25" fmla="*/ 293513355 h 149"/>
                <a:gd name="T26" fmla="*/ 71665673 w 131"/>
                <a:gd name="T27" fmla="*/ 293513355 h 149"/>
                <a:gd name="T28" fmla="*/ 62318033 w 131"/>
                <a:gd name="T29" fmla="*/ 293513355 h 149"/>
                <a:gd name="T30" fmla="*/ 52970394 w 131"/>
                <a:gd name="T31" fmla="*/ 281282387 h 149"/>
                <a:gd name="T32" fmla="*/ 43622754 w 131"/>
                <a:gd name="T33" fmla="*/ 281282387 h 149"/>
                <a:gd name="T34" fmla="*/ 43622754 w 131"/>
                <a:gd name="T35" fmla="*/ 269052846 h 149"/>
                <a:gd name="T36" fmla="*/ 35832837 w 131"/>
                <a:gd name="T37" fmla="*/ 269052846 h 149"/>
                <a:gd name="T38" fmla="*/ 26485197 w 131"/>
                <a:gd name="T39" fmla="*/ 256823305 h 149"/>
                <a:gd name="T40" fmla="*/ 26485197 w 131"/>
                <a:gd name="T41" fmla="*/ 246632497 h 149"/>
                <a:gd name="T42" fmla="*/ 17137552 w 131"/>
                <a:gd name="T43" fmla="*/ 246632497 h 149"/>
                <a:gd name="T44" fmla="*/ 17137552 w 131"/>
                <a:gd name="T45" fmla="*/ 234402956 h 149"/>
                <a:gd name="T46" fmla="*/ 7789910 w 131"/>
                <a:gd name="T47" fmla="*/ 222173415 h 149"/>
                <a:gd name="T48" fmla="*/ 7789910 w 131"/>
                <a:gd name="T49" fmla="*/ 211981179 h 149"/>
                <a:gd name="T50" fmla="*/ 7789910 w 131"/>
                <a:gd name="T51" fmla="*/ 199751638 h 149"/>
                <a:gd name="T52" fmla="*/ 7789910 w 131"/>
                <a:gd name="T53" fmla="*/ 187522097 h 149"/>
                <a:gd name="T54" fmla="*/ 0 w 131"/>
                <a:gd name="T55" fmla="*/ 175292511 h 149"/>
                <a:gd name="T56" fmla="*/ 0 w 131"/>
                <a:gd name="T57" fmla="*/ 128411652 h 149"/>
                <a:gd name="T58" fmla="*/ 7789910 w 131"/>
                <a:gd name="T59" fmla="*/ 93760335 h 149"/>
                <a:gd name="T60" fmla="*/ 7789910 w 131"/>
                <a:gd name="T61" fmla="*/ 71339963 h 149"/>
                <a:gd name="T62" fmla="*/ 26485197 w 131"/>
                <a:gd name="T63" fmla="*/ 46880881 h 149"/>
                <a:gd name="T64" fmla="*/ 35832837 w 131"/>
                <a:gd name="T65" fmla="*/ 24459093 h 149"/>
                <a:gd name="T66" fmla="*/ 52970394 w 131"/>
                <a:gd name="T67" fmla="*/ 12229547 h 149"/>
                <a:gd name="T68" fmla="*/ 71665673 w 131"/>
                <a:gd name="T69" fmla="*/ 0 h 149"/>
                <a:gd name="T70" fmla="*/ 88803240 w 131"/>
                <a:gd name="T71" fmla="*/ 0 h 149"/>
                <a:gd name="T72" fmla="*/ 105940787 w 131"/>
                <a:gd name="T73" fmla="*/ 0 h 149"/>
                <a:gd name="T74" fmla="*/ 115289675 w 131"/>
                <a:gd name="T75" fmla="*/ 0 h 149"/>
                <a:gd name="T76" fmla="*/ 124637315 w 131"/>
                <a:gd name="T77" fmla="*/ 0 h 149"/>
                <a:gd name="T78" fmla="*/ 133984955 w 131"/>
                <a:gd name="T79" fmla="*/ 0 h 149"/>
                <a:gd name="T80" fmla="*/ 141774862 w 131"/>
                <a:gd name="T81" fmla="*/ 0 h 149"/>
                <a:gd name="T82" fmla="*/ 151122502 w 131"/>
                <a:gd name="T83" fmla="*/ 0 h 149"/>
                <a:gd name="T84" fmla="*/ 160470142 w 131"/>
                <a:gd name="T85" fmla="*/ 12229547 h 149"/>
                <a:gd name="T86" fmla="*/ 169817820 w 131"/>
                <a:gd name="T87" fmla="*/ 12229547 h 149"/>
                <a:gd name="T88" fmla="*/ 169817820 w 131"/>
                <a:gd name="T89" fmla="*/ 24459093 h 149"/>
                <a:gd name="T90" fmla="*/ 177607728 w 131"/>
                <a:gd name="T91" fmla="*/ 24459093 h 149"/>
                <a:gd name="T92" fmla="*/ 177607728 w 131"/>
                <a:gd name="T93" fmla="*/ 36688634 h 149"/>
                <a:gd name="T94" fmla="*/ 186955368 w 131"/>
                <a:gd name="T95" fmla="*/ 36688634 h 149"/>
                <a:gd name="T96" fmla="*/ 186955368 w 131"/>
                <a:gd name="T97" fmla="*/ 46880881 h 149"/>
                <a:gd name="T98" fmla="*/ 196303008 w 131"/>
                <a:gd name="T99" fmla="*/ 59110422 h 149"/>
                <a:gd name="T100" fmla="*/ 204092915 w 131"/>
                <a:gd name="T101" fmla="*/ 71339963 h 149"/>
                <a:gd name="T102" fmla="*/ 204092915 w 131"/>
                <a:gd name="T103" fmla="*/ 83569504 h 149"/>
                <a:gd name="T104" fmla="*/ 204092915 w 131"/>
                <a:gd name="T105" fmla="*/ 93760335 h 149"/>
                <a:gd name="T106" fmla="*/ 204092915 w 131"/>
                <a:gd name="T107" fmla="*/ 105991303 h 149"/>
                <a:gd name="T108" fmla="*/ 204092915 w 131"/>
                <a:gd name="T109" fmla="*/ 128411652 h 14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31"/>
                <a:gd name="T166" fmla="*/ 0 h 149"/>
                <a:gd name="T167" fmla="*/ 131 w 131"/>
                <a:gd name="T168" fmla="*/ 149 h 14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31" h="149">
                  <a:moveTo>
                    <a:pt x="131" y="63"/>
                  </a:moveTo>
                  <a:lnTo>
                    <a:pt x="131" y="86"/>
                  </a:lnTo>
                  <a:lnTo>
                    <a:pt x="131" y="98"/>
                  </a:lnTo>
                  <a:lnTo>
                    <a:pt x="126" y="115"/>
                  </a:lnTo>
                  <a:lnTo>
                    <a:pt x="120" y="126"/>
                  </a:lnTo>
                  <a:lnTo>
                    <a:pt x="114" y="132"/>
                  </a:lnTo>
                  <a:lnTo>
                    <a:pt x="103" y="138"/>
                  </a:lnTo>
                  <a:lnTo>
                    <a:pt x="91" y="144"/>
                  </a:lnTo>
                  <a:lnTo>
                    <a:pt x="80" y="149"/>
                  </a:lnTo>
                  <a:lnTo>
                    <a:pt x="68" y="149"/>
                  </a:lnTo>
                  <a:lnTo>
                    <a:pt x="63" y="149"/>
                  </a:lnTo>
                  <a:lnTo>
                    <a:pt x="57" y="149"/>
                  </a:lnTo>
                  <a:lnTo>
                    <a:pt x="51" y="144"/>
                  </a:lnTo>
                  <a:lnTo>
                    <a:pt x="46" y="144"/>
                  </a:lnTo>
                  <a:lnTo>
                    <a:pt x="40" y="144"/>
                  </a:lnTo>
                  <a:lnTo>
                    <a:pt x="34" y="138"/>
                  </a:lnTo>
                  <a:lnTo>
                    <a:pt x="28" y="138"/>
                  </a:lnTo>
                  <a:lnTo>
                    <a:pt x="28" y="132"/>
                  </a:lnTo>
                  <a:lnTo>
                    <a:pt x="23" y="132"/>
                  </a:lnTo>
                  <a:lnTo>
                    <a:pt x="17" y="126"/>
                  </a:lnTo>
                  <a:lnTo>
                    <a:pt x="17" y="121"/>
                  </a:lnTo>
                  <a:lnTo>
                    <a:pt x="11" y="121"/>
                  </a:lnTo>
                  <a:lnTo>
                    <a:pt x="11" y="115"/>
                  </a:lnTo>
                  <a:lnTo>
                    <a:pt x="5" y="109"/>
                  </a:lnTo>
                  <a:lnTo>
                    <a:pt x="5" y="104"/>
                  </a:lnTo>
                  <a:lnTo>
                    <a:pt x="5" y="98"/>
                  </a:lnTo>
                  <a:lnTo>
                    <a:pt x="5" y="92"/>
                  </a:lnTo>
                  <a:lnTo>
                    <a:pt x="0" y="86"/>
                  </a:lnTo>
                  <a:lnTo>
                    <a:pt x="0" y="63"/>
                  </a:lnTo>
                  <a:lnTo>
                    <a:pt x="5" y="46"/>
                  </a:lnTo>
                  <a:lnTo>
                    <a:pt x="5" y="35"/>
                  </a:lnTo>
                  <a:lnTo>
                    <a:pt x="17" y="23"/>
                  </a:lnTo>
                  <a:lnTo>
                    <a:pt x="23" y="12"/>
                  </a:lnTo>
                  <a:lnTo>
                    <a:pt x="34" y="6"/>
                  </a:lnTo>
                  <a:lnTo>
                    <a:pt x="46" y="0"/>
                  </a:lnTo>
                  <a:lnTo>
                    <a:pt x="57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80" y="0"/>
                  </a:lnTo>
                  <a:lnTo>
                    <a:pt x="86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103" y="6"/>
                  </a:lnTo>
                  <a:lnTo>
                    <a:pt x="109" y="6"/>
                  </a:lnTo>
                  <a:lnTo>
                    <a:pt x="109" y="12"/>
                  </a:lnTo>
                  <a:lnTo>
                    <a:pt x="114" y="12"/>
                  </a:lnTo>
                  <a:lnTo>
                    <a:pt x="114" y="18"/>
                  </a:lnTo>
                  <a:lnTo>
                    <a:pt x="120" y="18"/>
                  </a:lnTo>
                  <a:lnTo>
                    <a:pt x="120" y="23"/>
                  </a:lnTo>
                  <a:lnTo>
                    <a:pt x="126" y="29"/>
                  </a:lnTo>
                  <a:lnTo>
                    <a:pt x="131" y="35"/>
                  </a:lnTo>
                  <a:lnTo>
                    <a:pt x="131" y="41"/>
                  </a:lnTo>
                  <a:lnTo>
                    <a:pt x="131" y="46"/>
                  </a:lnTo>
                  <a:lnTo>
                    <a:pt x="131" y="52"/>
                  </a:lnTo>
                  <a:lnTo>
                    <a:pt x="131" y="63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60" name="Freeform 92"/>
            <p:cNvSpPr>
              <a:spLocks/>
            </p:cNvSpPr>
            <p:nvPr/>
          </p:nvSpPr>
          <p:spPr bwMode="auto">
            <a:xfrm>
              <a:off x="3610376" y="3224866"/>
              <a:ext cx="130175" cy="190500"/>
            </a:xfrm>
            <a:custGeom>
              <a:avLst/>
              <a:gdLst>
                <a:gd name="T0" fmla="*/ 164519706 w 103"/>
                <a:gd name="T1" fmla="*/ 118717570 h 132"/>
                <a:gd name="T2" fmla="*/ 164519706 w 103"/>
                <a:gd name="T3" fmla="*/ 108303575 h 132"/>
                <a:gd name="T4" fmla="*/ 164519706 w 103"/>
                <a:gd name="T5" fmla="*/ 83310541 h 132"/>
                <a:gd name="T6" fmla="*/ 154936048 w 103"/>
                <a:gd name="T7" fmla="*/ 72896546 h 132"/>
                <a:gd name="T8" fmla="*/ 154936048 w 103"/>
                <a:gd name="T9" fmla="*/ 60400040 h 132"/>
                <a:gd name="T10" fmla="*/ 154936048 w 103"/>
                <a:gd name="T11" fmla="*/ 47903534 h 132"/>
                <a:gd name="T12" fmla="*/ 146949877 w 103"/>
                <a:gd name="T13" fmla="*/ 35407018 h 132"/>
                <a:gd name="T14" fmla="*/ 137366220 w 103"/>
                <a:gd name="T15" fmla="*/ 35407018 h 132"/>
                <a:gd name="T16" fmla="*/ 137366220 w 103"/>
                <a:gd name="T17" fmla="*/ 24993022 h 132"/>
                <a:gd name="T18" fmla="*/ 127782562 w 103"/>
                <a:gd name="T19" fmla="*/ 24993022 h 132"/>
                <a:gd name="T20" fmla="*/ 127782562 w 103"/>
                <a:gd name="T21" fmla="*/ 12496511 h 132"/>
                <a:gd name="T22" fmla="*/ 118198904 w 103"/>
                <a:gd name="T23" fmla="*/ 12496511 h 132"/>
                <a:gd name="T24" fmla="*/ 110212734 w 103"/>
                <a:gd name="T25" fmla="*/ 12496511 h 132"/>
                <a:gd name="T26" fmla="*/ 100629076 w 103"/>
                <a:gd name="T27" fmla="*/ 0 h 132"/>
                <a:gd name="T28" fmla="*/ 91045419 w 103"/>
                <a:gd name="T29" fmla="*/ 0 h 132"/>
                <a:gd name="T30" fmla="*/ 81461741 w 103"/>
                <a:gd name="T31" fmla="*/ 0 h 132"/>
                <a:gd name="T32" fmla="*/ 63890649 w 103"/>
                <a:gd name="T33" fmla="*/ 0 h 132"/>
                <a:gd name="T34" fmla="*/ 46320821 w 103"/>
                <a:gd name="T35" fmla="*/ 12496511 h 132"/>
                <a:gd name="T36" fmla="*/ 36737153 w 103"/>
                <a:gd name="T37" fmla="*/ 24993022 h 132"/>
                <a:gd name="T38" fmla="*/ 17569833 w 103"/>
                <a:gd name="T39" fmla="*/ 35407018 h 132"/>
                <a:gd name="T40" fmla="*/ 9583660 w 103"/>
                <a:gd name="T41" fmla="*/ 60400040 h 132"/>
                <a:gd name="T42" fmla="*/ 0 w 103"/>
                <a:gd name="T43" fmla="*/ 72896546 h 132"/>
                <a:gd name="T44" fmla="*/ 0 w 103"/>
                <a:gd name="T45" fmla="*/ 95807069 h 132"/>
                <a:gd name="T46" fmla="*/ 0 w 103"/>
                <a:gd name="T47" fmla="*/ 118717570 h 132"/>
                <a:gd name="T48" fmla="*/ 0 w 103"/>
                <a:gd name="T49" fmla="*/ 156208530 h 132"/>
                <a:gd name="T50" fmla="*/ 0 w 103"/>
                <a:gd name="T51" fmla="*/ 179119030 h 132"/>
                <a:gd name="T52" fmla="*/ 0 w 103"/>
                <a:gd name="T53" fmla="*/ 191615581 h 132"/>
                <a:gd name="T54" fmla="*/ 0 w 103"/>
                <a:gd name="T55" fmla="*/ 204112087 h 132"/>
                <a:gd name="T56" fmla="*/ 9583660 w 103"/>
                <a:gd name="T57" fmla="*/ 214526082 h 132"/>
                <a:gd name="T58" fmla="*/ 9583660 w 103"/>
                <a:gd name="T59" fmla="*/ 227022587 h 132"/>
                <a:gd name="T60" fmla="*/ 17569833 w 103"/>
                <a:gd name="T61" fmla="*/ 239519093 h 132"/>
                <a:gd name="T62" fmla="*/ 27153496 w 103"/>
                <a:gd name="T63" fmla="*/ 239519093 h 132"/>
                <a:gd name="T64" fmla="*/ 27153496 w 103"/>
                <a:gd name="T65" fmla="*/ 249933088 h 132"/>
                <a:gd name="T66" fmla="*/ 36737153 w 103"/>
                <a:gd name="T67" fmla="*/ 249933088 h 132"/>
                <a:gd name="T68" fmla="*/ 36737153 w 103"/>
                <a:gd name="T69" fmla="*/ 262429594 h 132"/>
                <a:gd name="T70" fmla="*/ 46320821 w 103"/>
                <a:gd name="T71" fmla="*/ 262429594 h 132"/>
                <a:gd name="T72" fmla="*/ 54306992 w 103"/>
                <a:gd name="T73" fmla="*/ 274926099 h 132"/>
                <a:gd name="T74" fmla="*/ 63890649 w 103"/>
                <a:gd name="T75" fmla="*/ 274926099 h 132"/>
                <a:gd name="T76" fmla="*/ 73474307 w 103"/>
                <a:gd name="T77" fmla="*/ 274926099 h 132"/>
                <a:gd name="T78" fmla="*/ 81461741 w 103"/>
                <a:gd name="T79" fmla="*/ 274926099 h 132"/>
                <a:gd name="T80" fmla="*/ 100629076 w 103"/>
                <a:gd name="T81" fmla="*/ 274926099 h 132"/>
                <a:gd name="T82" fmla="*/ 118198904 w 103"/>
                <a:gd name="T83" fmla="*/ 262429594 h 132"/>
                <a:gd name="T84" fmla="*/ 127782562 w 103"/>
                <a:gd name="T85" fmla="*/ 249933088 h 132"/>
                <a:gd name="T86" fmla="*/ 146949877 w 103"/>
                <a:gd name="T87" fmla="*/ 239519093 h 132"/>
                <a:gd name="T88" fmla="*/ 154936048 w 103"/>
                <a:gd name="T89" fmla="*/ 227022587 h 132"/>
                <a:gd name="T90" fmla="*/ 154936048 w 103"/>
                <a:gd name="T91" fmla="*/ 204112087 h 132"/>
                <a:gd name="T92" fmla="*/ 164519706 w 103"/>
                <a:gd name="T93" fmla="*/ 179119030 h 132"/>
                <a:gd name="T94" fmla="*/ 164519706 w 103"/>
                <a:gd name="T95" fmla="*/ 156208530 h 132"/>
                <a:gd name="T96" fmla="*/ 164519706 w 103"/>
                <a:gd name="T97" fmla="*/ 118717570 h 1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03"/>
                <a:gd name="T148" fmla="*/ 0 h 132"/>
                <a:gd name="T149" fmla="*/ 103 w 103"/>
                <a:gd name="T150" fmla="*/ 132 h 1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03" h="132">
                  <a:moveTo>
                    <a:pt x="103" y="57"/>
                  </a:moveTo>
                  <a:lnTo>
                    <a:pt x="103" y="52"/>
                  </a:lnTo>
                  <a:lnTo>
                    <a:pt x="103" y="40"/>
                  </a:lnTo>
                  <a:lnTo>
                    <a:pt x="97" y="35"/>
                  </a:lnTo>
                  <a:lnTo>
                    <a:pt x="97" y="29"/>
                  </a:lnTo>
                  <a:lnTo>
                    <a:pt x="97" y="23"/>
                  </a:lnTo>
                  <a:lnTo>
                    <a:pt x="92" y="17"/>
                  </a:lnTo>
                  <a:lnTo>
                    <a:pt x="86" y="17"/>
                  </a:lnTo>
                  <a:lnTo>
                    <a:pt x="86" y="12"/>
                  </a:lnTo>
                  <a:lnTo>
                    <a:pt x="80" y="12"/>
                  </a:lnTo>
                  <a:lnTo>
                    <a:pt x="80" y="6"/>
                  </a:lnTo>
                  <a:lnTo>
                    <a:pt x="74" y="6"/>
                  </a:lnTo>
                  <a:lnTo>
                    <a:pt x="69" y="6"/>
                  </a:lnTo>
                  <a:lnTo>
                    <a:pt x="63" y="0"/>
                  </a:lnTo>
                  <a:lnTo>
                    <a:pt x="57" y="0"/>
                  </a:lnTo>
                  <a:lnTo>
                    <a:pt x="51" y="0"/>
                  </a:lnTo>
                  <a:lnTo>
                    <a:pt x="40" y="0"/>
                  </a:lnTo>
                  <a:lnTo>
                    <a:pt x="29" y="6"/>
                  </a:lnTo>
                  <a:lnTo>
                    <a:pt x="23" y="12"/>
                  </a:lnTo>
                  <a:lnTo>
                    <a:pt x="11" y="17"/>
                  </a:lnTo>
                  <a:lnTo>
                    <a:pt x="6" y="29"/>
                  </a:lnTo>
                  <a:lnTo>
                    <a:pt x="0" y="35"/>
                  </a:lnTo>
                  <a:lnTo>
                    <a:pt x="0" y="46"/>
                  </a:lnTo>
                  <a:lnTo>
                    <a:pt x="0" y="57"/>
                  </a:lnTo>
                  <a:lnTo>
                    <a:pt x="0" y="75"/>
                  </a:lnTo>
                  <a:lnTo>
                    <a:pt x="0" y="86"/>
                  </a:lnTo>
                  <a:lnTo>
                    <a:pt x="0" y="92"/>
                  </a:lnTo>
                  <a:lnTo>
                    <a:pt x="0" y="98"/>
                  </a:lnTo>
                  <a:lnTo>
                    <a:pt x="6" y="103"/>
                  </a:lnTo>
                  <a:lnTo>
                    <a:pt x="6" y="109"/>
                  </a:lnTo>
                  <a:lnTo>
                    <a:pt x="11" y="115"/>
                  </a:lnTo>
                  <a:lnTo>
                    <a:pt x="17" y="115"/>
                  </a:lnTo>
                  <a:lnTo>
                    <a:pt x="17" y="120"/>
                  </a:lnTo>
                  <a:lnTo>
                    <a:pt x="23" y="120"/>
                  </a:lnTo>
                  <a:lnTo>
                    <a:pt x="23" y="126"/>
                  </a:lnTo>
                  <a:lnTo>
                    <a:pt x="29" y="126"/>
                  </a:lnTo>
                  <a:lnTo>
                    <a:pt x="34" y="132"/>
                  </a:lnTo>
                  <a:lnTo>
                    <a:pt x="40" y="132"/>
                  </a:lnTo>
                  <a:lnTo>
                    <a:pt x="46" y="132"/>
                  </a:lnTo>
                  <a:lnTo>
                    <a:pt x="51" y="132"/>
                  </a:lnTo>
                  <a:lnTo>
                    <a:pt x="63" y="132"/>
                  </a:lnTo>
                  <a:lnTo>
                    <a:pt x="74" y="126"/>
                  </a:lnTo>
                  <a:lnTo>
                    <a:pt x="80" y="120"/>
                  </a:lnTo>
                  <a:lnTo>
                    <a:pt x="92" y="115"/>
                  </a:lnTo>
                  <a:lnTo>
                    <a:pt x="97" y="109"/>
                  </a:lnTo>
                  <a:lnTo>
                    <a:pt x="97" y="98"/>
                  </a:lnTo>
                  <a:lnTo>
                    <a:pt x="103" y="86"/>
                  </a:lnTo>
                  <a:lnTo>
                    <a:pt x="103" y="75"/>
                  </a:lnTo>
                  <a:lnTo>
                    <a:pt x="103" y="57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5161" name="Rectangle 93"/>
            <p:cNvSpPr>
              <a:spLocks noChangeArrowheads="1"/>
            </p:cNvSpPr>
            <p:nvPr/>
          </p:nvSpPr>
          <p:spPr bwMode="auto">
            <a:xfrm>
              <a:off x="1221586" y="4431366"/>
              <a:ext cx="172322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US" altLang="ar-SA" u="none" dirty="0">
                  <a:latin typeface="Arial Narrow" panose="020B0606020202030204" pitchFamily="34" charset="0"/>
                  <a:cs typeface="Times New Roman (Arabic)" charset="-78"/>
                </a:rPr>
                <a:t>K-open = K-close</a:t>
              </a:r>
            </a:p>
          </p:txBody>
        </p:sp>
        <p:sp>
          <p:nvSpPr>
            <p:cNvPr id="5162" name="Rectangle 94"/>
            <p:cNvSpPr>
              <a:spLocks noChangeArrowheads="1"/>
            </p:cNvSpPr>
            <p:nvPr/>
          </p:nvSpPr>
          <p:spPr bwMode="auto">
            <a:xfrm>
              <a:off x="1181419" y="4736166"/>
              <a:ext cx="182261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US" altLang="de-DE" sz="1800" b="0" u="none">
                  <a:latin typeface="Arial Narrow" panose="020B0606020202030204" pitchFamily="34" charset="0"/>
                  <a:cs typeface="Times New Roman (Arabic)" charset="-78"/>
                </a:rPr>
                <a:t>(</a:t>
              </a:r>
              <a:r>
                <a:rPr lang="en-US" altLang="ar-SA" sz="1800" u="none">
                  <a:latin typeface="Arial Narrow" panose="020B0606020202030204" pitchFamily="34" charset="0"/>
                  <a:cs typeface="Times New Roman (Arabic)" charset="-78"/>
                </a:rPr>
                <a:t>Symmetric System</a:t>
              </a:r>
              <a:r>
                <a:rPr lang="en-US" altLang="ar-SA" sz="1800" b="0" u="none">
                  <a:latin typeface="Arial Narrow" panose="020B0606020202030204" pitchFamily="34" charset="0"/>
                  <a:cs typeface="Times New Roman (Arabic)" charset="-78"/>
                </a:rPr>
                <a:t>)</a:t>
              </a:r>
            </a:p>
          </p:txBody>
        </p:sp>
        <p:sp>
          <p:nvSpPr>
            <p:cNvPr id="5163" name="Rectangle 95"/>
            <p:cNvSpPr>
              <a:spLocks noChangeArrowheads="1"/>
            </p:cNvSpPr>
            <p:nvPr/>
          </p:nvSpPr>
          <p:spPr bwMode="auto">
            <a:xfrm>
              <a:off x="381398" y="5265818"/>
              <a:ext cx="3724758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762000">
                <a:buFontTx/>
                <a:buChar char="-"/>
              </a:pPr>
              <a:r>
                <a:rPr lang="en-US" altLang="ar-SA" sz="1800" u="none" dirty="0">
                  <a:latin typeface="Arial Narrow" panose="020B0606020202030204" pitchFamily="34" charset="0"/>
                  <a:cs typeface="Times New Roman (Arabic)" charset="-78"/>
                </a:rPr>
                <a:t>Open and close using the </a:t>
              </a:r>
              <a:r>
                <a:rPr lang="en-US" altLang="ar-SA" sz="1800" u="none" dirty="0" smtClean="0">
                  <a:latin typeface="Arial Narrow" panose="020B0606020202030204" pitchFamily="34" charset="0"/>
                  <a:cs typeface="Times New Roman (Arabic)" charset="-78"/>
                </a:rPr>
                <a:t>same </a:t>
              </a:r>
              <a:r>
                <a:rPr lang="en-US" altLang="ar-SA" sz="1800" u="none" dirty="0">
                  <a:latin typeface="Arial Narrow" panose="020B0606020202030204" pitchFamily="34" charset="0"/>
                  <a:cs typeface="Times New Roman (Arabic)" charset="-78"/>
                </a:rPr>
                <a:t>key which </a:t>
              </a:r>
              <a:r>
                <a:rPr lang="en-US" altLang="ar-SA" sz="1800" u="none" dirty="0" smtClean="0">
                  <a:latin typeface="Arial Narrow" panose="020B0606020202030204" pitchFamily="34" charset="0"/>
                  <a:cs typeface="Times New Roman (Arabic)" charset="-78"/>
                </a:rPr>
                <a:t>need  </a:t>
              </a:r>
              <a:r>
                <a:rPr lang="en-US" altLang="ar-SA" sz="1800" u="none" dirty="0">
                  <a:latin typeface="Arial Narrow" panose="020B0606020202030204" pitchFamily="34" charset="0"/>
                  <a:cs typeface="Times New Roman (Arabic)" charset="-78"/>
                </a:rPr>
                <a:t>to be agreed </a:t>
              </a:r>
              <a:r>
                <a:rPr lang="en-US" altLang="ar-SA" sz="1800" u="none" dirty="0" smtClean="0">
                  <a:latin typeface="Arial Narrow" panose="020B0606020202030204" pitchFamily="34" charset="0"/>
                  <a:cs typeface="Times New Roman (Arabic)" charset="-78"/>
                </a:rPr>
                <a:t>on  </a:t>
              </a:r>
              <a:r>
                <a:rPr lang="en-US" altLang="ar-SA" sz="1800" u="none" dirty="0">
                  <a:latin typeface="Arial Narrow" panose="020B0606020202030204" pitchFamily="34" charset="0"/>
                  <a:cs typeface="Times New Roman (Arabic)" charset="-78"/>
                </a:rPr>
                <a:t>secretly !!</a:t>
              </a:r>
              <a:endParaRPr lang="en-US" altLang="ar-SA" sz="1200" b="0" u="none" dirty="0">
                <a:latin typeface="Arial Narrow" panose="020B0606020202030204" pitchFamily="34" charset="0"/>
                <a:cs typeface="Times New Roman (Arabic)" charset="-78"/>
              </a:endParaRPr>
            </a:p>
          </p:txBody>
        </p:sp>
      </p:grpSp>
      <p:sp>
        <p:nvSpPr>
          <p:cNvPr id="1376352" name="Rectangle 96"/>
          <p:cNvSpPr>
            <a:spLocks noChangeArrowheads="1"/>
          </p:cNvSpPr>
          <p:nvPr/>
        </p:nvSpPr>
        <p:spPr bwMode="auto">
          <a:xfrm>
            <a:off x="5486199" y="4084820"/>
            <a:ext cx="16831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altLang="ar-SA" u="none" dirty="0">
                <a:latin typeface="Arial Narrow" panose="020B0606020202030204" pitchFamily="34" charset="0"/>
                <a:cs typeface="Times New Roman (Arabic)" charset="-78"/>
              </a:rPr>
              <a:t>K-open </a:t>
            </a:r>
            <a:r>
              <a:rPr lang="en-US" altLang="ar-SA" u="none" dirty="0">
                <a:latin typeface="Arial Narrow" panose="020B0606020202030204" pitchFamily="34" charset="0"/>
                <a:cs typeface="Times New Roman (Arabic)" charset="-78"/>
                <a:sym typeface="Symbol" pitchFamily="18" charset="2"/>
              </a:rPr>
              <a:t></a:t>
            </a:r>
            <a:r>
              <a:rPr lang="en-US" altLang="ar-SA" u="none" dirty="0">
                <a:latin typeface="Arial Narrow" panose="020B0606020202030204" pitchFamily="34" charset="0"/>
                <a:cs typeface="Times New Roman (Arabic)" charset="-78"/>
              </a:rPr>
              <a:t>K-close</a:t>
            </a:r>
            <a:endParaRPr lang="en-US" altLang="ar-SA" sz="1200" u="none" dirty="0">
              <a:latin typeface="Arial Narrow" panose="020B0606020202030204" pitchFamily="34" charset="0"/>
              <a:cs typeface="Times New Roman (Arabic)" charset="-78"/>
            </a:endParaRPr>
          </a:p>
        </p:txBody>
      </p:sp>
      <p:sp>
        <p:nvSpPr>
          <p:cNvPr id="1376353" name="Rectangle 97"/>
          <p:cNvSpPr>
            <a:spLocks noChangeArrowheads="1"/>
          </p:cNvSpPr>
          <p:nvPr/>
        </p:nvSpPr>
        <p:spPr bwMode="auto">
          <a:xfrm>
            <a:off x="5358761" y="4405952"/>
            <a:ext cx="19380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altLang="de-DE" sz="1800" u="none" dirty="0">
                <a:latin typeface="Arial Narrow" panose="020B0606020202030204" pitchFamily="34" charset="0"/>
                <a:cs typeface="Times New Roman (Arabic)" charset="-78"/>
              </a:rPr>
              <a:t>(As</a:t>
            </a:r>
            <a:r>
              <a:rPr lang="en-US" altLang="ar-SA" sz="1800" u="none" dirty="0">
                <a:latin typeface="Arial Narrow" panose="020B0606020202030204" pitchFamily="34" charset="0"/>
                <a:cs typeface="Times New Roman (Arabic)" charset="-78"/>
              </a:rPr>
              <a:t>ymmetric System)</a:t>
            </a:r>
          </a:p>
        </p:txBody>
      </p:sp>
      <p:sp>
        <p:nvSpPr>
          <p:cNvPr id="5166" name="Line 98"/>
          <p:cNvSpPr>
            <a:spLocks noChangeShapeType="1"/>
          </p:cNvSpPr>
          <p:nvPr/>
        </p:nvSpPr>
        <p:spPr bwMode="auto">
          <a:xfrm>
            <a:off x="4104655" y="1293604"/>
            <a:ext cx="0" cy="54006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9" name="Rectangle 2">
            <a:extLst>
              <a:ext uri="{FF2B5EF4-FFF2-40B4-BE49-F238E27FC236}">
                <a16:creationId xmlns="" xmlns:a16="http://schemas.microsoft.com/office/drawing/2014/main" id="{F2FEDC68-26DC-4BC5-8ECF-72DB5E564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9953" y="283857"/>
            <a:ext cx="5685851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>
              <a:defRPr/>
            </a:pPr>
            <a:r>
              <a:rPr lang="en-US" sz="3200" u="none" dirty="0">
                <a:latin typeface="Arial Narrow" panose="020B0606020202030204" pitchFamily="34" charset="0"/>
              </a:rPr>
              <a:t>Basic Public-Key Changes </a:t>
            </a:r>
            <a:r>
              <a:rPr lang="en-US" sz="3200" u="none" dirty="0" smtClean="0">
                <a:latin typeface="Arial Narrow" panose="020B0606020202030204" pitchFamily="34" charset="0"/>
              </a:rPr>
              <a:t>Concept</a:t>
            </a:r>
          </a:p>
          <a:p>
            <a:pPr algn="ctr" defTabSz="762000">
              <a:defRPr/>
            </a:pPr>
            <a:r>
              <a:rPr lang="en-US" sz="2400" b="0" u="none" dirty="0" smtClean="0">
                <a:latin typeface="Arial Narrow" panose="020B0606020202030204" pitchFamily="34" charset="0"/>
              </a:rPr>
              <a:t>(Mechanical Model)</a:t>
            </a:r>
            <a:endParaRPr lang="en-US" sz="2400" b="0" u="none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29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6258" grpId="0"/>
      <p:bldP spid="1376312" grpId="0" animBg="1"/>
      <p:bldP spid="1376313" grpId="0"/>
      <p:bldP spid="1376352" grpId="0"/>
      <p:bldP spid="1376353" grpId="0"/>
      <p:bldP spid="51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6498" name="Rectangle 2"/>
          <p:cNvSpPr>
            <a:spLocks noChangeArrowheads="1"/>
          </p:cNvSpPr>
          <p:nvPr/>
        </p:nvSpPr>
        <p:spPr bwMode="auto">
          <a:xfrm>
            <a:off x="2627873" y="503585"/>
            <a:ext cx="5267468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>
              <a:defRPr/>
            </a:pPr>
            <a:r>
              <a:rPr lang="en-US" sz="36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Public-Key Cryptography</a:t>
            </a:r>
          </a:p>
          <a:p>
            <a:pPr algn="ctr" defTabSz="762000">
              <a:defRPr/>
            </a:pPr>
            <a:r>
              <a:rPr lang="en-US" sz="24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First introduced by </a:t>
            </a:r>
            <a:r>
              <a:rPr lang="en-US" sz="240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Diffie</a:t>
            </a:r>
            <a:r>
              <a:rPr lang="en-US" sz="24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and Hellman 1976 </a:t>
            </a:r>
          </a:p>
          <a:p>
            <a:pPr algn="ctr" defTabSz="762000">
              <a:defRPr/>
            </a:pPr>
            <a:r>
              <a:rPr lang="en-US" sz="24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(Stanford University)</a:t>
            </a:r>
            <a:endParaRPr lang="en-US" sz="2800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386499" name="Rectangle 3"/>
          <p:cNvSpPr>
            <a:spLocks noChangeArrowheads="1"/>
          </p:cNvSpPr>
          <p:nvPr/>
        </p:nvSpPr>
        <p:spPr bwMode="auto">
          <a:xfrm>
            <a:off x="985239" y="2363819"/>
            <a:ext cx="8087968" cy="67710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762000"/>
            <a:r>
              <a:rPr lang="en-US" sz="2400" dirty="0">
                <a:solidFill>
                  <a:schemeClr val="hlink"/>
                </a:solidFill>
                <a:latin typeface="Arial Narrow" panose="020B0606020202030204" pitchFamily="34" charset="0"/>
              </a:rPr>
              <a:t>Key Revolutionary </a:t>
            </a:r>
            <a:r>
              <a:rPr lang="en-US" sz="2400" dirty="0" smtClean="0">
                <a:solidFill>
                  <a:schemeClr val="hlink"/>
                </a:solidFill>
                <a:latin typeface="Arial Narrow" panose="020B0606020202030204" pitchFamily="34" charset="0"/>
              </a:rPr>
              <a:t>Idea for sharing a secret:</a:t>
            </a:r>
            <a:r>
              <a:rPr lang="en-US" b="0" u="none" dirty="0" smtClean="0">
                <a:solidFill>
                  <a:schemeClr val="hlink"/>
                </a:solidFill>
                <a:latin typeface="Arial Narrow" pitchFamily="34" charset="0"/>
              </a:rPr>
              <a:t>    </a:t>
            </a:r>
            <a:br>
              <a:rPr lang="en-US" b="0" u="none" dirty="0" smtClean="0">
                <a:solidFill>
                  <a:schemeClr val="hlink"/>
                </a:solidFill>
                <a:latin typeface="Arial Narrow" pitchFamily="34" charset="0"/>
              </a:rPr>
            </a:br>
            <a:r>
              <a:rPr lang="en-US" i="1" u="none" dirty="0" smtClean="0">
                <a:solidFill>
                  <a:schemeClr val="hlink"/>
                </a:solidFill>
                <a:latin typeface="Arial Narrow" pitchFamily="34" charset="0"/>
              </a:rPr>
              <a:t>no </a:t>
            </a:r>
            <a:r>
              <a:rPr lang="en-US" i="1" u="none" dirty="0">
                <a:solidFill>
                  <a:schemeClr val="hlink"/>
                </a:solidFill>
                <a:latin typeface="Arial Narrow" pitchFamily="34" charset="0"/>
              </a:rPr>
              <a:t>need for any prior secret </a:t>
            </a:r>
            <a:r>
              <a:rPr lang="en-US" i="1" u="none" dirty="0" smtClean="0">
                <a:solidFill>
                  <a:schemeClr val="hlink"/>
                </a:solidFill>
                <a:latin typeface="Arial Narrow" pitchFamily="34" charset="0"/>
              </a:rPr>
              <a:t>agreement  in </a:t>
            </a:r>
            <a:r>
              <a:rPr lang="en-US" i="1" u="none" dirty="0">
                <a:solidFill>
                  <a:schemeClr val="hlink"/>
                </a:solidFill>
                <a:latin typeface="Arial Narrow" pitchFamily="34" charset="0"/>
              </a:rPr>
              <a:t>order to share </a:t>
            </a:r>
            <a:r>
              <a:rPr lang="en-US" i="1" u="none" dirty="0" smtClean="0">
                <a:solidFill>
                  <a:schemeClr val="hlink"/>
                </a:solidFill>
                <a:latin typeface="Arial Narrow" pitchFamily="34" charset="0"/>
              </a:rPr>
              <a:t> a common secrets</a:t>
            </a:r>
            <a:endParaRPr lang="en-US" b="0" u="none" dirty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386525" name="Rectangle 29"/>
          <p:cNvSpPr>
            <a:spLocks noChangeArrowheads="1"/>
          </p:cNvSpPr>
          <p:nvPr/>
        </p:nvSpPr>
        <p:spPr bwMode="auto">
          <a:xfrm>
            <a:off x="925835" y="5693992"/>
            <a:ext cx="572753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US" u="none" dirty="0">
                <a:latin typeface="Arial Narrow" panose="020B0606020202030204" pitchFamily="34" charset="0"/>
              </a:rPr>
              <a:t>Diffie and Hellman showed how could that work securely </a:t>
            </a:r>
          </a:p>
          <a:p>
            <a:pPr defTabSz="762000"/>
            <a:r>
              <a:rPr lang="en-US" u="none" dirty="0">
                <a:latin typeface="Arial Narrow" panose="020B0606020202030204" pitchFamily="34" charset="0"/>
              </a:rPr>
              <a:t>under some </a:t>
            </a:r>
            <a:r>
              <a:rPr lang="en-US" dirty="0">
                <a:latin typeface="Arial Narrow" panose="020B0606020202030204" pitchFamily="34" charset="0"/>
              </a:rPr>
              <a:t>assumptions</a:t>
            </a:r>
            <a:r>
              <a:rPr lang="en-US" u="none" dirty="0">
                <a:latin typeface="Arial Narrow" panose="020B0606020202030204" pitchFamily="34" charset="0"/>
              </a:rPr>
              <a:t>!</a:t>
            </a:r>
            <a:endParaRPr lang="en-US" sz="1400" b="0" u="none" dirty="0">
              <a:latin typeface="Arial Narrow" panose="020B0606020202030204" pitchFamily="34" charset="0"/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701" y="528549"/>
            <a:ext cx="1368152" cy="1596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://t1.gstatic.com/images?q=tbn:ANd9GcSKyU552B1oDZ8wO5lK8xuR-LxtNKMat_VUcFz0wumpZUw_hPW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45" y="603559"/>
            <a:ext cx="1826446" cy="1496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6500" name="Rectangle 4"/>
          <p:cNvSpPr>
            <a:spLocks noChangeArrowheads="1"/>
          </p:cNvSpPr>
          <p:nvPr/>
        </p:nvSpPr>
        <p:spPr bwMode="auto">
          <a:xfrm>
            <a:off x="861097" y="4782609"/>
            <a:ext cx="75064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US" sz="1800" u="none" dirty="0">
                <a:solidFill>
                  <a:schemeClr val="tx2"/>
                </a:solidFill>
                <a:latin typeface="Arial Narrow" panose="020B0606020202030204" pitchFamily="34" charset="0"/>
              </a:rPr>
              <a:t>2.  Any two users start  </a:t>
            </a:r>
            <a:r>
              <a:rPr lang="en-US" sz="1800" dirty="0">
                <a:solidFill>
                  <a:schemeClr val="tx2"/>
                </a:solidFill>
                <a:latin typeface="Arial Narrow" panose="020B0606020202030204" pitchFamily="34" charset="0"/>
              </a:rPr>
              <a:t>open negotiations </a:t>
            </a:r>
            <a:r>
              <a:rPr lang="en-US" sz="1800" u="none" dirty="0">
                <a:solidFill>
                  <a:schemeClr val="tx2"/>
                </a:solidFill>
                <a:latin typeface="Arial Narrow" panose="020B0606020202030204" pitchFamily="34" charset="0"/>
              </a:rPr>
              <a:t>resulting with exclusively shared secret !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="" xmlns:a16="http://schemas.microsoft.com/office/drawing/2014/main" id="{A43973C8-3286-4889-A234-945C0C7C9AF3}"/>
              </a:ext>
            </a:extLst>
          </p:cNvPr>
          <p:cNvGrpSpPr/>
          <p:nvPr/>
        </p:nvGrpSpPr>
        <p:grpSpPr>
          <a:xfrm>
            <a:off x="856122" y="3282285"/>
            <a:ext cx="7813310" cy="1203385"/>
            <a:chOff x="856122" y="3282285"/>
            <a:chExt cx="7813310" cy="1203385"/>
          </a:xfrm>
        </p:grpSpPr>
        <p:grpSp>
          <p:nvGrpSpPr>
            <p:cNvPr id="2" name="Group 5"/>
            <p:cNvGrpSpPr>
              <a:grpSpLocks/>
            </p:cNvGrpSpPr>
            <p:nvPr/>
          </p:nvGrpSpPr>
          <p:grpSpPr bwMode="auto">
            <a:xfrm>
              <a:off x="856122" y="3601432"/>
              <a:ext cx="7813310" cy="884238"/>
              <a:chOff x="1058" y="2467"/>
              <a:chExt cx="4923" cy="557"/>
            </a:xfrm>
          </p:grpSpPr>
          <p:sp>
            <p:nvSpPr>
              <p:cNvPr id="10248" name="Freeform 6"/>
              <p:cNvSpPr>
                <a:spLocks/>
              </p:cNvSpPr>
              <p:nvPr/>
            </p:nvSpPr>
            <p:spPr bwMode="auto">
              <a:xfrm>
                <a:off x="4197" y="2467"/>
                <a:ext cx="201" cy="246"/>
              </a:xfrm>
              <a:custGeom>
                <a:avLst/>
                <a:gdLst>
                  <a:gd name="T0" fmla="*/ 86 w 201"/>
                  <a:gd name="T1" fmla="*/ 0 h 246"/>
                  <a:gd name="T2" fmla="*/ 109 w 201"/>
                  <a:gd name="T3" fmla="*/ 0 h 246"/>
                  <a:gd name="T4" fmla="*/ 126 w 201"/>
                  <a:gd name="T5" fmla="*/ 0 h 246"/>
                  <a:gd name="T6" fmla="*/ 144 w 201"/>
                  <a:gd name="T7" fmla="*/ 11 h 246"/>
                  <a:gd name="T8" fmla="*/ 161 w 201"/>
                  <a:gd name="T9" fmla="*/ 17 h 246"/>
                  <a:gd name="T10" fmla="*/ 172 w 201"/>
                  <a:gd name="T11" fmla="*/ 34 h 246"/>
                  <a:gd name="T12" fmla="*/ 184 w 201"/>
                  <a:gd name="T13" fmla="*/ 51 h 246"/>
                  <a:gd name="T14" fmla="*/ 195 w 201"/>
                  <a:gd name="T15" fmla="*/ 74 h 246"/>
                  <a:gd name="T16" fmla="*/ 201 w 201"/>
                  <a:gd name="T17" fmla="*/ 97 h 246"/>
                  <a:gd name="T18" fmla="*/ 201 w 201"/>
                  <a:gd name="T19" fmla="*/ 120 h 246"/>
                  <a:gd name="T20" fmla="*/ 201 w 201"/>
                  <a:gd name="T21" fmla="*/ 149 h 246"/>
                  <a:gd name="T22" fmla="*/ 195 w 201"/>
                  <a:gd name="T23" fmla="*/ 172 h 246"/>
                  <a:gd name="T24" fmla="*/ 184 w 201"/>
                  <a:gd name="T25" fmla="*/ 189 h 246"/>
                  <a:gd name="T26" fmla="*/ 172 w 201"/>
                  <a:gd name="T27" fmla="*/ 212 h 246"/>
                  <a:gd name="T28" fmla="*/ 161 w 201"/>
                  <a:gd name="T29" fmla="*/ 223 h 246"/>
                  <a:gd name="T30" fmla="*/ 144 w 201"/>
                  <a:gd name="T31" fmla="*/ 235 h 246"/>
                  <a:gd name="T32" fmla="*/ 126 w 201"/>
                  <a:gd name="T33" fmla="*/ 241 h 246"/>
                  <a:gd name="T34" fmla="*/ 109 w 201"/>
                  <a:gd name="T35" fmla="*/ 246 h 246"/>
                  <a:gd name="T36" fmla="*/ 86 w 201"/>
                  <a:gd name="T37" fmla="*/ 246 h 246"/>
                  <a:gd name="T38" fmla="*/ 69 w 201"/>
                  <a:gd name="T39" fmla="*/ 241 h 246"/>
                  <a:gd name="T40" fmla="*/ 52 w 201"/>
                  <a:gd name="T41" fmla="*/ 235 h 246"/>
                  <a:gd name="T42" fmla="*/ 40 w 201"/>
                  <a:gd name="T43" fmla="*/ 223 h 246"/>
                  <a:gd name="T44" fmla="*/ 23 w 201"/>
                  <a:gd name="T45" fmla="*/ 212 h 246"/>
                  <a:gd name="T46" fmla="*/ 12 w 201"/>
                  <a:gd name="T47" fmla="*/ 189 h 246"/>
                  <a:gd name="T48" fmla="*/ 6 w 201"/>
                  <a:gd name="T49" fmla="*/ 172 h 246"/>
                  <a:gd name="T50" fmla="*/ 0 w 201"/>
                  <a:gd name="T51" fmla="*/ 149 h 246"/>
                  <a:gd name="T52" fmla="*/ 0 w 201"/>
                  <a:gd name="T53" fmla="*/ 126 h 246"/>
                  <a:gd name="T54" fmla="*/ 0 w 201"/>
                  <a:gd name="T55" fmla="*/ 97 h 246"/>
                  <a:gd name="T56" fmla="*/ 6 w 201"/>
                  <a:gd name="T57" fmla="*/ 74 h 246"/>
                  <a:gd name="T58" fmla="*/ 12 w 201"/>
                  <a:gd name="T59" fmla="*/ 51 h 246"/>
                  <a:gd name="T60" fmla="*/ 23 w 201"/>
                  <a:gd name="T61" fmla="*/ 34 h 246"/>
                  <a:gd name="T62" fmla="*/ 40 w 201"/>
                  <a:gd name="T63" fmla="*/ 17 h 246"/>
                  <a:gd name="T64" fmla="*/ 52 w 201"/>
                  <a:gd name="T65" fmla="*/ 11 h 246"/>
                  <a:gd name="T66" fmla="*/ 69 w 201"/>
                  <a:gd name="T67" fmla="*/ 0 h 246"/>
                  <a:gd name="T68" fmla="*/ 86 w 201"/>
                  <a:gd name="T69" fmla="*/ 0 h 24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01"/>
                  <a:gd name="T106" fmla="*/ 0 h 246"/>
                  <a:gd name="T107" fmla="*/ 201 w 201"/>
                  <a:gd name="T108" fmla="*/ 246 h 24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01" h="246">
                    <a:moveTo>
                      <a:pt x="86" y="0"/>
                    </a:moveTo>
                    <a:lnTo>
                      <a:pt x="109" y="0"/>
                    </a:lnTo>
                    <a:lnTo>
                      <a:pt x="126" y="0"/>
                    </a:lnTo>
                    <a:lnTo>
                      <a:pt x="144" y="11"/>
                    </a:lnTo>
                    <a:lnTo>
                      <a:pt x="161" y="17"/>
                    </a:lnTo>
                    <a:lnTo>
                      <a:pt x="172" y="34"/>
                    </a:lnTo>
                    <a:lnTo>
                      <a:pt x="184" y="51"/>
                    </a:lnTo>
                    <a:lnTo>
                      <a:pt x="195" y="74"/>
                    </a:lnTo>
                    <a:lnTo>
                      <a:pt x="201" y="97"/>
                    </a:lnTo>
                    <a:lnTo>
                      <a:pt x="201" y="120"/>
                    </a:lnTo>
                    <a:lnTo>
                      <a:pt x="201" y="149"/>
                    </a:lnTo>
                    <a:lnTo>
                      <a:pt x="195" y="172"/>
                    </a:lnTo>
                    <a:lnTo>
                      <a:pt x="184" y="189"/>
                    </a:lnTo>
                    <a:lnTo>
                      <a:pt x="172" y="212"/>
                    </a:lnTo>
                    <a:lnTo>
                      <a:pt x="161" y="223"/>
                    </a:lnTo>
                    <a:lnTo>
                      <a:pt x="144" y="235"/>
                    </a:lnTo>
                    <a:lnTo>
                      <a:pt x="126" y="241"/>
                    </a:lnTo>
                    <a:lnTo>
                      <a:pt x="109" y="246"/>
                    </a:lnTo>
                    <a:lnTo>
                      <a:pt x="86" y="246"/>
                    </a:lnTo>
                    <a:lnTo>
                      <a:pt x="69" y="241"/>
                    </a:lnTo>
                    <a:lnTo>
                      <a:pt x="52" y="235"/>
                    </a:lnTo>
                    <a:lnTo>
                      <a:pt x="40" y="223"/>
                    </a:lnTo>
                    <a:lnTo>
                      <a:pt x="23" y="212"/>
                    </a:lnTo>
                    <a:lnTo>
                      <a:pt x="12" y="189"/>
                    </a:lnTo>
                    <a:lnTo>
                      <a:pt x="6" y="172"/>
                    </a:lnTo>
                    <a:lnTo>
                      <a:pt x="0" y="149"/>
                    </a:lnTo>
                    <a:lnTo>
                      <a:pt x="0" y="126"/>
                    </a:lnTo>
                    <a:lnTo>
                      <a:pt x="0" y="97"/>
                    </a:lnTo>
                    <a:lnTo>
                      <a:pt x="6" y="74"/>
                    </a:lnTo>
                    <a:lnTo>
                      <a:pt x="12" y="51"/>
                    </a:lnTo>
                    <a:lnTo>
                      <a:pt x="23" y="34"/>
                    </a:lnTo>
                    <a:lnTo>
                      <a:pt x="40" y="17"/>
                    </a:lnTo>
                    <a:lnTo>
                      <a:pt x="52" y="11"/>
                    </a:lnTo>
                    <a:lnTo>
                      <a:pt x="69" y="0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49" name="Freeform 7"/>
              <p:cNvSpPr>
                <a:spLocks/>
              </p:cNvSpPr>
              <p:nvPr/>
            </p:nvSpPr>
            <p:spPr bwMode="auto">
              <a:xfrm>
                <a:off x="4197" y="2467"/>
                <a:ext cx="201" cy="246"/>
              </a:xfrm>
              <a:custGeom>
                <a:avLst/>
                <a:gdLst>
                  <a:gd name="T0" fmla="*/ 86 w 201"/>
                  <a:gd name="T1" fmla="*/ 0 h 246"/>
                  <a:gd name="T2" fmla="*/ 109 w 201"/>
                  <a:gd name="T3" fmla="*/ 0 h 246"/>
                  <a:gd name="T4" fmla="*/ 126 w 201"/>
                  <a:gd name="T5" fmla="*/ 0 h 246"/>
                  <a:gd name="T6" fmla="*/ 144 w 201"/>
                  <a:gd name="T7" fmla="*/ 11 h 246"/>
                  <a:gd name="T8" fmla="*/ 161 w 201"/>
                  <a:gd name="T9" fmla="*/ 17 h 246"/>
                  <a:gd name="T10" fmla="*/ 172 w 201"/>
                  <a:gd name="T11" fmla="*/ 34 h 246"/>
                  <a:gd name="T12" fmla="*/ 184 w 201"/>
                  <a:gd name="T13" fmla="*/ 51 h 246"/>
                  <a:gd name="T14" fmla="*/ 195 w 201"/>
                  <a:gd name="T15" fmla="*/ 74 h 246"/>
                  <a:gd name="T16" fmla="*/ 201 w 201"/>
                  <a:gd name="T17" fmla="*/ 97 h 246"/>
                  <a:gd name="T18" fmla="*/ 201 w 201"/>
                  <a:gd name="T19" fmla="*/ 120 h 246"/>
                  <a:gd name="T20" fmla="*/ 201 w 201"/>
                  <a:gd name="T21" fmla="*/ 149 h 246"/>
                  <a:gd name="T22" fmla="*/ 195 w 201"/>
                  <a:gd name="T23" fmla="*/ 172 h 246"/>
                  <a:gd name="T24" fmla="*/ 184 w 201"/>
                  <a:gd name="T25" fmla="*/ 189 h 246"/>
                  <a:gd name="T26" fmla="*/ 172 w 201"/>
                  <a:gd name="T27" fmla="*/ 212 h 246"/>
                  <a:gd name="T28" fmla="*/ 161 w 201"/>
                  <a:gd name="T29" fmla="*/ 223 h 246"/>
                  <a:gd name="T30" fmla="*/ 144 w 201"/>
                  <a:gd name="T31" fmla="*/ 235 h 246"/>
                  <a:gd name="T32" fmla="*/ 126 w 201"/>
                  <a:gd name="T33" fmla="*/ 241 h 246"/>
                  <a:gd name="T34" fmla="*/ 109 w 201"/>
                  <a:gd name="T35" fmla="*/ 246 h 246"/>
                  <a:gd name="T36" fmla="*/ 86 w 201"/>
                  <a:gd name="T37" fmla="*/ 246 h 246"/>
                  <a:gd name="T38" fmla="*/ 69 w 201"/>
                  <a:gd name="T39" fmla="*/ 241 h 246"/>
                  <a:gd name="T40" fmla="*/ 52 w 201"/>
                  <a:gd name="T41" fmla="*/ 235 h 246"/>
                  <a:gd name="T42" fmla="*/ 40 w 201"/>
                  <a:gd name="T43" fmla="*/ 223 h 246"/>
                  <a:gd name="T44" fmla="*/ 23 w 201"/>
                  <a:gd name="T45" fmla="*/ 212 h 246"/>
                  <a:gd name="T46" fmla="*/ 12 w 201"/>
                  <a:gd name="T47" fmla="*/ 189 h 246"/>
                  <a:gd name="T48" fmla="*/ 6 w 201"/>
                  <a:gd name="T49" fmla="*/ 172 h 246"/>
                  <a:gd name="T50" fmla="*/ 0 w 201"/>
                  <a:gd name="T51" fmla="*/ 149 h 246"/>
                  <a:gd name="T52" fmla="*/ 0 w 201"/>
                  <a:gd name="T53" fmla="*/ 126 h 246"/>
                  <a:gd name="T54" fmla="*/ 0 w 201"/>
                  <a:gd name="T55" fmla="*/ 97 h 246"/>
                  <a:gd name="T56" fmla="*/ 6 w 201"/>
                  <a:gd name="T57" fmla="*/ 74 h 246"/>
                  <a:gd name="T58" fmla="*/ 12 w 201"/>
                  <a:gd name="T59" fmla="*/ 51 h 246"/>
                  <a:gd name="T60" fmla="*/ 23 w 201"/>
                  <a:gd name="T61" fmla="*/ 34 h 246"/>
                  <a:gd name="T62" fmla="*/ 40 w 201"/>
                  <a:gd name="T63" fmla="*/ 17 h 246"/>
                  <a:gd name="T64" fmla="*/ 52 w 201"/>
                  <a:gd name="T65" fmla="*/ 11 h 246"/>
                  <a:gd name="T66" fmla="*/ 69 w 201"/>
                  <a:gd name="T67" fmla="*/ 0 h 246"/>
                  <a:gd name="T68" fmla="*/ 86 w 201"/>
                  <a:gd name="T69" fmla="*/ 0 h 24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01"/>
                  <a:gd name="T106" fmla="*/ 0 h 246"/>
                  <a:gd name="T107" fmla="*/ 201 w 201"/>
                  <a:gd name="T108" fmla="*/ 246 h 24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01" h="246">
                    <a:moveTo>
                      <a:pt x="86" y="0"/>
                    </a:moveTo>
                    <a:lnTo>
                      <a:pt x="109" y="0"/>
                    </a:lnTo>
                    <a:lnTo>
                      <a:pt x="126" y="0"/>
                    </a:lnTo>
                    <a:lnTo>
                      <a:pt x="144" y="11"/>
                    </a:lnTo>
                    <a:lnTo>
                      <a:pt x="161" y="17"/>
                    </a:lnTo>
                    <a:lnTo>
                      <a:pt x="172" y="34"/>
                    </a:lnTo>
                    <a:lnTo>
                      <a:pt x="184" y="51"/>
                    </a:lnTo>
                    <a:lnTo>
                      <a:pt x="195" y="74"/>
                    </a:lnTo>
                    <a:lnTo>
                      <a:pt x="201" y="97"/>
                    </a:lnTo>
                    <a:lnTo>
                      <a:pt x="201" y="120"/>
                    </a:lnTo>
                    <a:lnTo>
                      <a:pt x="201" y="149"/>
                    </a:lnTo>
                    <a:lnTo>
                      <a:pt x="195" y="172"/>
                    </a:lnTo>
                    <a:lnTo>
                      <a:pt x="184" y="189"/>
                    </a:lnTo>
                    <a:lnTo>
                      <a:pt x="172" y="212"/>
                    </a:lnTo>
                    <a:lnTo>
                      <a:pt x="161" y="223"/>
                    </a:lnTo>
                    <a:lnTo>
                      <a:pt x="144" y="235"/>
                    </a:lnTo>
                    <a:lnTo>
                      <a:pt x="126" y="241"/>
                    </a:lnTo>
                    <a:lnTo>
                      <a:pt x="109" y="246"/>
                    </a:lnTo>
                    <a:lnTo>
                      <a:pt x="86" y="246"/>
                    </a:lnTo>
                    <a:lnTo>
                      <a:pt x="69" y="241"/>
                    </a:lnTo>
                    <a:lnTo>
                      <a:pt x="52" y="235"/>
                    </a:lnTo>
                    <a:lnTo>
                      <a:pt x="40" y="223"/>
                    </a:lnTo>
                    <a:lnTo>
                      <a:pt x="23" y="212"/>
                    </a:lnTo>
                    <a:lnTo>
                      <a:pt x="12" y="189"/>
                    </a:lnTo>
                    <a:lnTo>
                      <a:pt x="6" y="172"/>
                    </a:lnTo>
                    <a:lnTo>
                      <a:pt x="0" y="149"/>
                    </a:lnTo>
                    <a:lnTo>
                      <a:pt x="0" y="126"/>
                    </a:lnTo>
                    <a:lnTo>
                      <a:pt x="0" y="97"/>
                    </a:lnTo>
                    <a:lnTo>
                      <a:pt x="6" y="74"/>
                    </a:lnTo>
                    <a:lnTo>
                      <a:pt x="12" y="51"/>
                    </a:lnTo>
                    <a:lnTo>
                      <a:pt x="23" y="34"/>
                    </a:lnTo>
                    <a:lnTo>
                      <a:pt x="40" y="17"/>
                    </a:lnTo>
                    <a:lnTo>
                      <a:pt x="52" y="11"/>
                    </a:lnTo>
                    <a:lnTo>
                      <a:pt x="69" y="0"/>
                    </a:lnTo>
                    <a:lnTo>
                      <a:pt x="86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50" name="Rectangle 8"/>
              <p:cNvSpPr>
                <a:spLocks noChangeArrowheads="1"/>
              </p:cNvSpPr>
              <p:nvPr/>
            </p:nvSpPr>
            <p:spPr bwMode="auto">
              <a:xfrm>
                <a:off x="3888" y="2547"/>
                <a:ext cx="315" cy="46"/>
              </a:xfrm>
              <a:prstGeom prst="rect">
                <a:avLst/>
              </a:prstGeom>
              <a:solidFill>
                <a:srgbClr val="FF00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51" name="Rectangle 9"/>
              <p:cNvSpPr>
                <a:spLocks noChangeArrowheads="1"/>
              </p:cNvSpPr>
              <p:nvPr/>
            </p:nvSpPr>
            <p:spPr bwMode="auto">
              <a:xfrm>
                <a:off x="3939" y="2547"/>
                <a:ext cx="315" cy="46"/>
              </a:xfrm>
              <a:prstGeom prst="rect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52" name="Freeform 10"/>
              <p:cNvSpPr>
                <a:spLocks noEditPoints="1"/>
              </p:cNvSpPr>
              <p:nvPr/>
            </p:nvSpPr>
            <p:spPr bwMode="auto">
              <a:xfrm>
                <a:off x="3888" y="2587"/>
                <a:ext cx="109" cy="98"/>
              </a:xfrm>
              <a:custGeom>
                <a:avLst/>
                <a:gdLst>
                  <a:gd name="T0" fmla="*/ 0 w 109"/>
                  <a:gd name="T1" fmla="*/ 0 h 98"/>
                  <a:gd name="T2" fmla="*/ 46 w 109"/>
                  <a:gd name="T3" fmla="*/ 0 h 98"/>
                  <a:gd name="T4" fmla="*/ 34 w 109"/>
                  <a:gd name="T5" fmla="*/ 86 h 98"/>
                  <a:gd name="T6" fmla="*/ 29 w 109"/>
                  <a:gd name="T7" fmla="*/ 92 h 98"/>
                  <a:gd name="T8" fmla="*/ 29 w 109"/>
                  <a:gd name="T9" fmla="*/ 98 h 98"/>
                  <a:gd name="T10" fmla="*/ 23 w 109"/>
                  <a:gd name="T11" fmla="*/ 98 h 98"/>
                  <a:gd name="T12" fmla="*/ 17 w 109"/>
                  <a:gd name="T13" fmla="*/ 98 h 98"/>
                  <a:gd name="T14" fmla="*/ 17 w 109"/>
                  <a:gd name="T15" fmla="*/ 92 h 98"/>
                  <a:gd name="T16" fmla="*/ 12 w 109"/>
                  <a:gd name="T17" fmla="*/ 86 h 98"/>
                  <a:gd name="T18" fmla="*/ 0 w 109"/>
                  <a:gd name="T19" fmla="*/ 0 h 98"/>
                  <a:gd name="T20" fmla="*/ 69 w 109"/>
                  <a:gd name="T21" fmla="*/ 0 h 98"/>
                  <a:gd name="T22" fmla="*/ 109 w 109"/>
                  <a:gd name="T23" fmla="*/ 0 h 98"/>
                  <a:gd name="T24" fmla="*/ 97 w 109"/>
                  <a:gd name="T25" fmla="*/ 86 h 98"/>
                  <a:gd name="T26" fmla="*/ 97 w 109"/>
                  <a:gd name="T27" fmla="*/ 92 h 98"/>
                  <a:gd name="T28" fmla="*/ 92 w 109"/>
                  <a:gd name="T29" fmla="*/ 98 h 98"/>
                  <a:gd name="T30" fmla="*/ 86 w 109"/>
                  <a:gd name="T31" fmla="*/ 98 h 98"/>
                  <a:gd name="T32" fmla="*/ 86 w 109"/>
                  <a:gd name="T33" fmla="*/ 92 h 98"/>
                  <a:gd name="T34" fmla="*/ 80 w 109"/>
                  <a:gd name="T35" fmla="*/ 92 h 98"/>
                  <a:gd name="T36" fmla="*/ 80 w 109"/>
                  <a:gd name="T37" fmla="*/ 86 h 98"/>
                  <a:gd name="T38" fmla="*/ 69 w 109"/>
                  <a:gd name="T39" fmla="*/ 0 h 9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09"/>
                  <a:gd name="T61" fmla="*/ 0 h 98"/>
                  <a:gd name="T62" fmla="*/ 109 w 109"/>
                  <a:gd name="T63" fmla="*/ 98 h 9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09" h="98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29" y="92"/>
                    </a:lnTo>
                    <a:lnTo>
                      <a:pt x="29" y="98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  <a:close/>
                    <a:moveTo>
                      <a:pt x="69" y="0"/>
                    </a:moveTo>
                    <a:lnTo>
                      <a:pt x="109" y="0"/>
                    </a:lnTo>
                    <a:lnTo>
                      <a:pt x="97" y="86"/>
                    </a:lnTo>
                    <a:lnTo>
                      <a:pt x="97" y="92"/>
                    </a:lnTo>
                    <a:lnTo>
                      <a:pt x="92" y="98"/>
                    </a:lnTo>
                    <a:lnTo>
                      <a:pt x="86" y="98"/>
                    </a:lnTo>
                    <a:lnTo>
                      <a:pt x="86" y="92"/>
                    </a:lnTo>
                    <a:lnTo>
                      <a:pt x="80" y="92"/>
                    </a:lnTo>
                    <a:lnTo>
                      <a:pt x="80" y="86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53" name="Freeform 11"/>
              <p:cNvSpPr>
                <a:spLocks/>
              </p:cNvSpPr>
              <p:nvPr/>
            </p:nvSpPr>
            <p:spPr bwMode="auto">
              <a:xfrm>
                <a:off x="3888" y="2587"/>
                <a:ext cx="46" cy="98"/>
              </a:xfrm>
              <a:custGeom>
                <a:avLst/>
                <a:gdLst>
                  <a:gd name="T0" fmla="*/ 0 w 46"/>
                  <a:gd name="T1" fmla="*/ 0 h 98"/>
                  <a:gd name="T2" fmla="*/ 46 w 46"/>
                  <a:gd name="T3" fmla="*/ 0 h 98"/>
                  <a:gd name="T4" fmla="*/ 34 w 46"/>
                  <a:gd name="T5" fmla="*/ 86 h 98"/>
                  <a:gd name="T6" fmla="*/ 29 w 46"/>
                  <a:gd name="T7" fmla="*/ 92 h 98"/>
                  <a:gd name="T8" fmla="*/ 29 w 46"/>
                  <a:gd name="T9" fmla="*/ 98 h 98"/>
                  <a:gd name="T10" fmla="*/ 23 w 46"/>
                  <a:gd name="T11" fmla="*/ 98 h 98"/>
                  <a:gd name="T12" fmla="*/ 17 w 46"/>
                  <a:gd name="T13" fmla="*/ 98 h 98"/>
                  <a:gd name="T14" fmla="*/ 17 w 46"/>
                  <a:gd name="T15" fmla="*/ 92 h 98"/>
                  <a:gd name="T16" fmla="*/ 12 w 46"/>
                  <a:gd name="T17" fmla="*/ 86 h 98"/>
                  <a:gd name="T18" fmla="*/ 0 w 46"/>
                  <a:gd name="T19" fmla="*/ 0 h 9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6"/>
                  <a:gd name="T31" fmla="*/ 0 h 98"/>
                  <a:gd name="T32" fmla="*/ 46 w 46"/>
                  <a:gd name="T33" fmla="*/ 98 h 9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6" h="98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29" y="92"/>
                    </a:lnTo>
                    <a:lnTo>
                      <a:pt x="29" y="98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54" name="Freeform 12"/>
              <p:cNvSpPr>
                <a:spLocks/>
              </p:cNvSpPr>
              <p:nvPr/>
            </p:nvSpPr>
            <p:spPr bwMode="auto">
              <a:xfrm>
                <a:off x="3957" y="2587"/>
                <a:ext cx="40" cy="98"/>
              </a:xfrm>
              <a:custGeom>
                <a:avLst/>
                <a:gdLst>
                  <a:gd name="T0" fmla="*/ 0 w 40"/>
                  <a:gd name="T1" fmla="*/ 0 h 98"/>
                  <a:gd name="T2" fmla="*/ 40 w 40"/>
                  <a:gd name="T3" fmla="*/ 0 h 98"/>
                  <a:gd name="T4" fmla="*/ 28 w 40"/>
                  <a:gd name="T5" fmla="*/ 86 h 98"/>
                  <a:gd name="T6" fmla="*/ 28 w 40"/>
                  <a:gd name="T7" fmla="*/ 92 h 98"/>
                  <a:gd name="T8" fmla="*/ 23 w 40"/>
                  <a:gd name="T9" fmla="*/ 98 h 98"/>
                  <a:gd name="T10" fmla="*/ 17 w 40"/>
                  <a:gd name="T11" fmla="*/ 98 h 98"/>
                  <a:gd name="T12" fmla="*/ 17 w 40"/>
                  <a:gd name="T13" fmla="*/ 92 h 98"/>
                  <a:gd name="T14" fmla="*/ 11 w 40"/>
                  <a:gd name="T15" fmla="*/ 92 h 98"/>
                  <a:gd name="T16" fmla="*/ 11 w 40"/>
                  <a:gd name="T17" fmla="*/ 86 h 98"/>
                  <a:gd name="T18" fmla="*/ 0 w 40"/>
                  <a:gd name="T19" fmla="*/ 0 h 9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"/>
                  <a:gd name="T31" fmla="*/ 0 h 98"/>
                  <a:gd name="T32" fmla="*/ 40 w 40"/>
                  <a:gd name="T33" fmla="*/ 98 h 9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" h="98">
                    <a:moveTo>
                      <a:pt x="0" y="0"/>
                    </a:moveTo>
                    <a:lnTo>
                      <a:pt x="40" y="0"/>
                    </a:lnTo>
                    <a:lnTo>
                      <a:pt x="28" y="86"/>
                    </a:lnTo>
                    <a:lnTo>
                      <a:pt x="28" y="92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1" y="92"/>
                    </a:lnTo>
                    <a:lnTo>
                      <a:pt x="11" y="86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55" name="Freeform 13"/>
              <p:cNvSpPr>
                <a:spLocks noEditPoints="1"/>
              </p:cNvSpPr>
              <p:nvPr/>
            </p:nvSpPr>
            <p:spPr bwMode="auto">
              <a:xfrm>
                <a:off x="4232" y="2518"/>
                <a:ext cx="131" cy="149"/>
              </a:xfrm>
              <a:custGeom>
                <a:avLst/>
                <a:gdLst>
                  <a:gd name="T0" fmla="*/ 131 w 131"/>
                  <a:gd name="T1" fmla="*/ 86 h 149"/>
                  <a:gd name="T2" fmla="*/ 126 w 131"/>
                  <a:gd name="T3" fmla="*/ 115 h 149"/>
                  <a:gd name="T4" fmla="*/ 114 w 131"/>
                  <a:gd name="T5" fmla="*/ 132 h 149"/>
                  <a:gd name="T6" fmla="*/ 91 w 131"/>
                  <a:gd name="T7" fmla="*/ 144 h 149"/>
                  <a:gd name="T8" fmla="*/ 68 w 131"/>
                  <a:gd name="T9" fmla="*/ 149 h 149"/>
                  <a:gd name="T10" fmla="*/ 57 w 131"/>
                  <a:gd name="T11" fmla="*/ 149 h 149"/>
                  <a:gd name="T12" fmla="*/ 46 w 131"/>
                  <a:gd name="T13" fmla="*/ 144 h 149"/>
                  <a:gd name="T14" fmla="*/ 34 w 131"/>
                  <a:gd name="T15" fmla="*/ 138 h 149"/>
                  <a:gd name="T16" fmla="*/ 28 w 131"/>
                  <a:gd name="T17" fmla="*/ 132 h 149"/>
                  <a:gd name="T18" fmla="*/ 17 w 131"/>
                  <a:gd name="T19" fmla="*/ 126 h 149"/>
                  <a:gd name="T20" fmla="*/ 11 w 131"/>
                  <a:gd name="T21" fmla="*/ 121 h 149"/>
                  <a:gd name="T22" fmla="*/ 5 w 131"/>
                  <a:gd name="T23" fmla="*/ 109 h 149"/>
                  <a:gd name="T24" fmla="*/ 5 w 131"/>
                  <a:gd name="T25" fmla="*/ 98 h 149"/>
                  <a:gd name="T26" fmla="*/ 0 w 131"/>
                  <a:gd name="T27" fmla="*/ 86 h 149"/>
                  <a:gd name="T28" fmla="*/ 5 w 131"/>
                  <a:gd name="T29" fmla="*/ 46 h 149"/>
                  <a:gd name="T30" fmla="*/ 17 w 131"/>
                  <a:gd name="T31" fmla="*/ 23 h 149"/>
                  <a:gd name="T32" fmla="*/ 34 w 131"/>
                  <a:gd name="T33" fmla="*/ 6 h 149"/>
                  <a:gd name="T34" fmla="*/ 57 w 131"/>
                  <a:gd name="T35" fmla="*/ 0 h 149"/>
                  <a:gd name="T36" fmla="*/ 74 w 131"/>
                  <a:gd name="T37" fmla="*/ 0 h 149"/>
                  <a:gd name="T38" fmla="*/ 86 w 131"/>
                  <a:gd name="T39" fmla="*/ 0 h 149"/>
                  <a:gd name="T40" fmla="*/ 97 w 131"/>
                  <a:gd name="T41" fmla="*/ 0 h 149"/>
                  <a:gd name="T42" fmla="*/ 109 w 131"/>
                  <a:gd name="T43" fmla="*/ 6 h 149"/>
                  <a:gd name="T44" fmla="*/ 114 w 131"/>
                  <a:gd name="T45" fmla="*/ 12 h 149"/>
                  <a:gd name="T46" fmla="*/ 120 w 131"/>
                  <a:gd name="T47" fmla="*/ 18 h 149"/>
                  <a:gd name="T48" fmla="*/ 126 w 131"/>
                  <a:gd name="T49" fmla="*/ 29 h 149"/>
                  <a:gd name="T50" fmla="*/ 131 w 131"/>
                  <a:gd name="T51" fmla="*/ 41 h 149"/>
                  <a:gd name="T52" fmla="*/ 131 w 131"/>
                  <a:gd name="T53" fmla="*/ 52 h 149"/>
                  <a:gd name="T54" fmla="*/ 120 w 131"/>
                  <a:gd name="T55" fmla="*/ 63 h 149"/>
                  <a:gd name="T56" fmla="*/ 120 w 131"/>
                  <a:gd name="T57" fmla="*/ 46 h 149"/>
                  <a:gd name="T58" fmla="*/ 114 w 131"/>
                  <a:gd name="T59" fmla="*/ 35 h 149"/>
                  <a:gd name="T60" fmla="*/ 109 w 131"/>
                  <a:gd name="T61" fmla="*/ 23 h 149"/>
                  <a:gd name="T62" fmla="*/ 103 w 131"/>
                  <a:gd name="T63" fmla="*/ 18 h 149"/>
                  <a:gd name="T64" fmla="*/ 97 w 131"/>
                  <a:gd name="T65" fmla="*/ 12 h 149"/>
                  <a:gd name="T66" fmla="*/ 86 w 131"/>
                  <a:gd name="T67" fmla="*/ 12 h 149"/>
                  <a:gd name="T68" fmla="*/ 74 w 131"/>
                  <a:gd name="T69" fmla="*/ 6 h 149"/>
                  <a:gd name="T70" fmla="*/ 57 w 131"/>
                  <a:gd name="T71" fmla="*/ 6 h 149"/>
                  <a:gd name="T72" fmla="*/ 40 w 131"/>
                  <a:gd name="T73" fmla="*/ 18 h 149"/>
                  <a:gd name="T74" fmla="*/ 23 w 131"/>
                  <a:gd name="T75" fmla="*/ 35 h 149"/>
                  <a:gd name="T76" fmla="*/ 17 w 131"/>
                  <a:gd name="T77" fmla="*/ 52 h 149"/>
                  <a:gd name="T78" fmla="*/ 17 w 131"/>
                  <a:gd name="T79" fmla="*/ 81 h 149"/>
                  <a:gd name="T80" fmla="*/ 17 w 131"/>
                  <a:gd name="T81" fmla="*/ 98 h 149"/>
                  <a:gd name="T82" fmla="*/ 23 w 131"/>
                  <a:gd name="T83" fmla="*/ 109 h 149"/>
                  <a:gd name="T84" fmla="*/ 28 w 131"/>
                  <a:gd name="T85" fmla="*/ 121 h 149"/>
                  <a:gd name="T86" fmla="*/ 34 w 131"/>
                  <a:gd name="T87" fmla="*/ 126 h 149"/>
                  <a:gd name="T88" fmla="*/ 40 w 131"/>
                  <a:gd name="T89" fmla="*/ 132 h 149"/>
                  <a:gd name="T90" fmla="*/ 51 w 131"/>
                  <a:gd name="T91" fmla="*/ 138 h 149"/>
                  <a:gd name="T92" fmla="*/ 63 w 131"/>
                  <a:gd name="T93" fmla="*/ 138 h 149"/>
                  <a:gd name="T94" fmla="*/ 80 w 131"/>
                  <a:gd name="T95" fmla="*/ 138 h 149"/>
                  <a:gd name="T96" fmla="*/ 97 w 131"/>
                  <a:gd name="T97" fmla="*/ 126 h 149"/>
                  <a:gd name="T98" fmla="*/ 114 w 131"/>
                  <a:gd name="T99" fmla="*/ 115 h 149"/>
                  <a:gd name="T100" fmla="*/ 120 w 131"/>
                  <a:gd name="T101" fmla="*/ 92 h 149"/>
                  <a:gd name="T102" fmla="*/ 120 w 131"/>
                  <a:gd name="T103" fmla="*/ 63 h 14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31"/>
                  <a:gd name="T157" fmla="*/ 0 h 149"/>
                  <a:gd name="T158" fmla="*/ 131 w 131"/>
                  <a:gd name="T159" fmla="*/ 149 h 14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31" h="149">
                    <a:moveTo>
                      <a:pt x="131" y="63"/>
                    </a:moveTo>
                    <a:lnTo>
                      <a:pt x="131" y="86"/>
                    </a:lnTo>
                    <a:lnTo>
                      <a:pt x="131" y="98"/>
                    </a:lnTo>
                    <a:lnTo>
                      <a:pt x="126" y="115"/>
                    </a:lnTo>
                    <a:lnTo>
                      <a:pt x="120" y="126"/>
                    </a:lnTo>
                    <a:lnTo>
                      <a:pt x="114" y="132"/>
                    </a:lnTo>
                    <a:lnTo>
                      <a:pt x="103" y="138"/>
                    </a:lnTo>
                    <a:lnTo>
                      <a:pt x="91" y="144"/>
                    </a:lnTo>
                    <a:lnTo>
                      <a:pt x="80" y="149"/>
                    </a:lnTo>
                    <a:lnTo>
                      <a:pt x="68" y="149"/>
                    </a:lnTo>
                    <a:lnTo>
                      <a:pt x="63" y="149"/>
                    </a:lnTo>
                    <a:lnTo>
                      <a:pt x="57" y="149"/>
                    </a:lnTo>
                    <a:lnTo>
                      <a:pt x="51" y="144"/>
                    </a:lnTo>
                    <a:lnTo>
                      <a:pt x="46" y="144"/>
                    </a:lnTo>
                    <a:lnTo>
                      <a:pt x="40" y="144"/>
                    </a:lnTo>
                    <a:lnTo>
                      <a:pt x="34" y="138"/>
                    </a:lnTo>
                    <a:lnTo>
                      <a:pt x="28" y="138"/>
                    </a:lnTo>
                    <a:lnTo>
                      <a:pt x="28" y="132"/>
                    </a:lnTo>
                    <a:lnTo>
                      <a:pt x="23" y="132"/>
                    </a:lnTo>
                    <a:lnTo>
                      <a:pt x="17" y="126"/>
                    </a:lnTo>
                    <a:lnTo>
                      <a:pt x="17" y="121"/>
                    </a:lnTo>
                    <a:lnTo>
                      <a:pt x="11" y="121"/>
                    </a:lnTo>
                    <a:lnTo>
                      <a:pt x="11" y="115"/>
                    </a:lnTo>
                    <a:lnTo>
                      <a:pt x="5" y="109"/>
                    </a:lnTo>
                    <a:lnTo>
                      <a:pt x="5" y="104"/>
                    </a:lnTo>
                    <a:lnTo>
                      <a:pt x="5" y="98"/>
                    </a:lnTo>
                    <a:lnTo>
                      <a:pt x="5" y="92"/>
                    </a:lnTo>
                    <a:lnTo>
                      <a:pt x="0" y="86"/>
                    </a:lnTo>
                    <a:lnTo>
                      <a:pt x="0" y="63"/>
                    </a:lnTo>
                    <a:lnTo>
                      <a:pt x="5" y="46"/>
                    </a:lnTo>
                    <a:lnTo>
                      <a:pt x="5" y="35"/>
                    </a:lnTo>
                    <a:lnTo>
                      <a:pt x="17" y="23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4" y="12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1" y="35"/>
                    </a:lnTo>
                    <a:lnTo>
                      <a:pt x="131" y="41"/>
                    </a:lnTo>
                    <a:lnTo>
                      <a:pt x="131" y="46"/>
                    </a:lnTo>
                    <a:lnTo>
                      <a:pt x="131" y="52"/>
                    </a:lnTo>
                    <a:lnTo>
                      <a:pt x="131" y="63"/>
                    </a:lnTo>
                    <a:close/>
                    <a:moveTo>
                      <a:pt x="120" y="63"/>
                    </a:moveTo>
                    <a:lnTo>
                      <a:pt x="120" y="58"/>
                    </a:lnTo>
                    <a:lnTo>
                      <a:pt x="120" y="46"/>
                    </a:lnTo>
                    <a:lnTo>
                      <a:pt x="114" y="41"/>
                    </a:lnTo>
                    <a:lnTo>
                      <a:pt x="114" y="35"/>
                    </a:lnTo>
                    <a:lnTo>
                      <a:pt x="114" y="29"/>
                    </a:lnTo>
                    <a:lnTo>
                      <a:pt x="109" y="23"/>
                    </a:lnTo>
                    <a:lnTo>
                      <a:pt x="103" y="23"/>
                    </a:lnTo>
                    <a:lnTo>
                      <a:pt x="103" y="18"/>
                    </a:lnTo>
                    <a:lnTo>
                      <a:pt x="97" y="18"/>
                    </a:lnTo>
                    <a:lnTo>
                      <a:pt x="97" y="12"/>
                    </a:lnTo>
                    <a:lnTo>
                      <a:pt x="91" y="12"/>
                    </a:lnTo>
                    <a:lnTo>
                      <a:pt x="86" y="12"/>
                    </a:lnTo>
                    <a:lnTo>
                      <a:pt x="80" y="6"/>
                    </a:lnTo>
                    <a:lnTo>
                      <a:pt x="74" y="6"/>
                    </a:lnTo>
                    <a:lnTo>
                      <a:pt x="68" y="6"/>
                    </a:lnTo>
                    <a:lnTo>
                      <a:pt x="57" y="6"/>
                    </a:lnTo>
                    <a:lnTo>
                      <a:pt x="46" y="12"/>
                    </a:lnTo>
                    <a:lnTo>
                      <a:pt x="40" y="18"/>
                    </a:lnTo>
                    <a:lnTo>
                      <a:pt x="28" y="23"/>
                    </a:lnTo>
                    <a:lnTo>
                      <a:pt x="23" y="35"/>
                    </a:lnTo>
                    <a:lnTo>
                      <a:pt x="17" y="41"/>
                    </a:lnTo>
                    <a:lnTo>
                      <a:pt x="17" y="52"/>
                    </a:lnTo>
                    <a:lnTo>
                      <a:pt x="17" y="63"/>
                    </a:lnTo>
                    <a:lnTo>
                      <a:pt x="17" y="81"/>
                    </a:lnTo>
                    <a:lnTo>
                      <a:pt x="17" y="92"/>
                    </a:lnTo>
                    <a:lnTo>
                      <a:pt x="17" y="98"/>
                    </a:lnTo>
                    <a:lnTo>
                      <a:pt x="17" y="104"/>
                    </a:lnTo>
                    <a:lnTo>
                      <a:pt x="23" y="109"/>
                    </a:lnTo>
                    <a:lnTo>
                      <a:pt x="23" y="115"/>
                    </a:lnTo>
                    <a:lnTo>
                      <a:pt x="28" y="121"/>
                    </a:lnTo>
                    <a:lnTo>
                      <a:pt x="34" y="121"/>
                    </a:lnTo>
                    <a:lnTo>
                      <a:pt x="34" y="126"/>
                    </a:lnTo>
                    <a:lnTo>
                      <a:pt x="40" y="126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1" y="138"/>
                    </a:lnTo>
                    <a:lnTo>
                      <a:pt x="57" y="138"/>
                    </a:lnTo>
                    <a:lnTo>
                      <a:pt x="63" y="138"/>
                    </a:lnTo>
                    <a:lnTo>
                      <a:pt x="68" y="138"/>
                    </a:lnTo>
                    <a:lnTo>
                      <a:pt x="80" y="138"/>
                    </a:lnTo>
                    <a:lnTo>
                      <a:pt x="91" y="132"/>
                    </a:lnTo>
                    <a:lnTo>
                      <a:pt x="97" y="126"/>
                    </a:lnTo>
                    <a:lnTo>
                      <a:pt x="109" y="121"/>
                    </a:lnTo>
                    <a:lnTo>
                      <a:pt x="114" y="115"/>
                    </a:lnTo>
                    <a:lnTo>
                      <a:pt x="114" y="104"/>
                    </a:lnTo>
                    <a:lnTo>
                      <a:pt x="120" y="92"/>
                    </a:lnTo>
                    <a:lnTo>
                      <a:pt x="120" y="81"/>
                    </a:lnTo>
                    <a:lnTo>
                      <a:pt x="120" y="63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56" name="Freeform 14"/>
              <p:cNvSpPr>
                <a:spLocks/>
              </p:cNvSpPr>
              <p:nvPr/>
            </p:nvSpPr>
            <p:spPr bwMode="auto">
              <a:xfrm>
                <a:off x="4232" y="2518"/>
                <a:ext cx="131" cy="149"/>
              </a:xfrm>
              <a:custGeom>
                <a:avLst/>
                <a:gdLst>
                  <a:gd name="T0" fmla="*/ 131 w 131"/>
                  <a:gd name="T1" fmla="*/ 63 h 149"/>
                  <a:gd name="T2" fmla="*/ 131 w 131"/>
                  <a:gd name="T3" fmla="*/ 86 h 149"/>
                  <a:gd name="T4" fmla="*/ 131 w 131"/>
                  <a:gd name="T5" fmla="*/ 98 h 149"/>
                  <a:gd name="T6" fmla="*/ 126 w 131"/>
                  <a:gd name="T7" fmla="*/ 115 h 149"/>
                  <a:gd name="T8" fmla="*/ 120 w 131"/>
                  <a:gd name="T9" fmla="*/ 126 h 149"/>
                  <a:gd name="T10" fmla="*/ 114 w 131"/>
                  <a:gd name="T11" fmla="*/ 132 h 149"/>
                  <a:gd name="T12" fmla="*/ 103 w 131"/>
                  <a:gd name="T13" fmla="*/ 138 h 149"/>
                  <a:gd name="T14" fmla="*/ 91 w 131"/>
                  <a:gd name="T15" fmla="*/ 144 h 149"/>
                  <a:gd name="T16" fmla="*/ 80 w 131"/>
                  <a:gd name="T17" fmla="*/ 149 h 149"/>
                  <a:gd name="T18" fmla="*/ 68 w 131"/>
                  <a:gd name="T19" fmla="*/ 149 h 149"/>
                  <a:gd name="T20" fmla="*/ 63 w 131"/>
                  <a:gd name="T21" fmla="*/ 149 h 149"/>
                  <a:gd name="T22" fmla="*/ 57 w 131"/>
                  <a:gd name="T23" fmla="*/ 149 h 149"/>
                  <a:gd name="T24" fmla="*/ 51 w 131"/>
                  <a:gd name="T25" fmla="*/ 144 h 149"/>
                  <a:gd name="T26" fmla="*/ 46 w 131"/>
                  <a:gd name="T27" fmla="*/ 144 h 149"/>
                  <a:gd name="T28" fmla="*/ 40 w 131"/>
                  <a:gd name="T29" fmla="*/ 144 h 149"/>
                  <a:gd name="T30" fmla="*/ 34 w 131"/>
                  <a:gd name="T31" fmla="*/ 138 h 149"/>
                  <a:gd name="T32" fmla="*/ 28 w 131"/>
                  <a:gd name="T33" fmla="*/ 138 h 149"/>
                  <a:gd name="T34" fmla="*/ 28 w 131"/>
                  <a:gd name="T35" fmla="*/ 132 h 149"/>
                  <a:gd name="T36" fmla="*/ 23 w 131"/>
                  <a:gd name="T37" fmla="*/ 132 h 149"/>
                  <a:gd name="T38" fmla="*/ 17 w 131"/>
                  <a:gd name="T39" fmla="*/ 126 h 149"/>
                  <a:gd name="T40" fmla="*/ 17 w 131"/>
                  <a:gd name="T41" fmla="*/ 121 h 149"/>
                  <a:gd name="T42" fmla="*/ 11 w 131"/>
                  <a:gd name="T43" fmla="*/ 121 h 149"/>
                  <a:gd name="T44" fmla="*/ 11 w 131"/>
                  <a:gd name="T45" fmla="*/ 115 h 149"/>
                  <a:gd name="T46" fmla="*/ 5 w 131"/>
                  <a:gd name="T47" fmla="*/ 109 h 149"/>
                  <a:gd name="T48" fmla="*/ 5 w 131"/>
                  <a:gd name="T49" fmla="*/ 104 h 149"/>
                  <a:gd name="T50" fmla="*/ 5 w 131"/>
                  <a:gd name="T51" fmla="*/ 98 h 149"/>
                  <a:gd name="T52" fmla="*/ 5 w 131"/>
                  <a:gd name="T53" fmla="*/ 92 h 149"/>
                  <a:gd name="T54" fmla="*/ 0 w 131"/>
                  <a:gd name="T55" fmla="*/ 86 h 149"/>
                  <a:gd name="T56" fmla="*/ 0 w 131"/>
                  <a:gd name="T57" fmla="*/ 63 h 149"/>
                  <a:gd name="T58" fmla="*/ 5 w 131"/>
                  <a:gd name="T59" fmla="*/ 46 h 149"/>
                  <a:gd name="T60" fmla="*/ 5 w 131"/>
                  <a:gd name="T61" fmla="*/ 35 h 149"/>
                  <a:gd name="T62" fmla="*/ 17 w 131"/>
                  <a:gd name="T63" fmla="*/ 23 h 149"/>
                  <a:gd name="T64" fmla="*/ 23 w 131"/>
                  <a:gd name="T65" fmla="*/ 12 h 149"/>
                  <a:gd name="T66" fmla="*/ 34 w 131"/>
                  <a:gd name="T67" fmla="*/ 6 h 149"/>
                  <a:gd name="T68" fmla="*/ 46 w 131"/>
                  <a:gd name="T69" fmla="*/ 0 h 149"/>
                  <a:gd name="T70" fmla="*/ 57 w 131"/>
                  <a:gd name="T71" fmla="*/ 0 h 149"/>
                  <a:gd name="T72" fmla="*/ 68 w 131"/>
                  <a:gd name="T73" fmla="*/ 0 h 149"/>
                  <a:gd name="T74" fmla="*/ 74 w 131"/>
                  <a:gd name="T75" fmla="*/ 0 h 149"/>
                  <a:gd name="T76" fmla="*/ 80 w 131"/>
                  <a:gd name="T77" fmla="*/ 0 h 149"/>
                  <a:gd name="T78" fmla="*/ 86 w 131"/>
                  <a:gd name="T79" fmla="*/ 0 h 149"/>
                  <a:gd name="T80" fmla="*/ 91 w 131"/>
                  <a:gd name="T81" fmla="*/ 0 h 149"/>
                  <a:gd name="T82" fmla="*/ 97 w 131"/>
                  <a:gd name="T83" fmla="*/ 0 h 149"/>
                  <a:gd name="T84" fmla="*/ 103 w 131"/>
                  <a:gd name="T85" fmla="*/ 6 h 149"/>
                  <a:gd name="T86" fmla="*/ 109 w 131"/>
                  <a:gd name="T87" fmla="*/ 6 h 149"/>
                  <a:gd name="T88" fmla="*/ 109 w 131"/>
                  <a:gd name="T89" fmla="*/ 12 h 149"/>
                  <a:gd name="T90" fmla="*/ 114 w 131"/>
                  <a:gd name="T91" fmla="*/ 12 h 149"/>
                  <a:gd name="T92" fmla="*/ 114 w 131"/>
                  <a:gd name="T93" fmla="*/ 18 h 149"/>
                  <a:gd name="T94" fmla="*/ 120 w 131"/>
                  <a:gd name="T95" fmla="*/ 18 h 149"/>
                  <a:gd name="T96" fmla="*/ 120 w 131"/>
                  <a:gd name="T97" fmla="*/ 23 h 149"/>
                  <a:gd name="T98" fmla="*/ 126 w 131"/>
                  <a:gd name="T99" fmla="*/ 29 h 149"/>
                  <a:gd name="T100" fmla="*/ 131 w 131"/>
                  <a:gd name="T101" fmla="*/ 35 h 149"/>
                  <a:gd name="T102" fmla="*/ 131 w 131"/>
                  <a:gd name="T103" fmla="*/ 41 h 149"/>
                  <a:gd name="T104" fmla="*/ 131 w 131"/>
                  <a:gd name="T105" fmla="*/ 46 h 149"/>
                  <a:gd name="T106" fmla="*/ 131 w 131"/>
                  <a:gd name="T107" fmla="*/ 52 h 149"/>
                  <a:gd name="T108" fmla="*/ 131 w 131"/>
                  <a:gd name="T109" fmla="*/ 63 h 14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31"/>
                  <a:gd name="T166" fmla="*/ 0 h 149"/>
                  <a:gd name="T167" fmla="*/ 131 w 131"/>
                  <a:gd name="T168" fmla="*/ 149 h 149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31" h="149">
                    <a:moveTo>
                      <a:pt x="131" y="63"/>
                    </a:moveTo>
                    <a:lnTo>
                      <a:pt x="131" y="86"/>
                    </a:lnTo>
                    <a:lnTo>
                      <a:pt x="131" y="98"/>
                    </a:lnTo>
                    <a:lnTo>
                      <a:pt x="126" y="115"/>
                    </a:lnTo>
                    <a:lnTo>
                      <a:pt x="120" y="126"/>
                    </a:lnTo>
                    <a:lnTo>
                      <a:pt x="114" y="132"/>
                    </a:lnTo>
                    <a:lnTo>
                      <a:pt x="103" y="138"/>
                    </a:lnTo>
                    <a:lnTo>
                      <a:pt x="91" y="144"/>
                    </a:lnTo>
                    <a:lnTo>
                      <a:pt x="80" y="149"/>
                    </a:lnTo>
                    <a:lnTo>
                      <a:pt x="68" y="149"/>
                    </a:lnTo>
                    <a:lnTo>
                      <a:pt x="63" y="149"/>
                    </a:lnTo>
                    <a:lnTo>
                      <a:pt x="57" y="149"/>
                    </a:lnTo>
                    <a:lnTo>
                      <a:pt x="51" y="144"/>
                    </a:lnTo>
                    <a:lnTo>
                      <a:pt x="46" y="144"/>
                    </a:lnTo>
                    <a:lnTo>
                      <a:pt x="40" y="144"/>
                    </a:lnTo>
                    <a:lnTo>
                      <a:pt x="34" y="138"/>
                    </a:lnTo>
                    <a:lnTo>
                      <a:pt x="28" y="138"/>
                    </a:lnTo>
                    <a:lnTo>
                      <a:pt x="28" y="132"/>
                    </a:lnTo>
                    <a:lnTo>
                      <a:pt x="23" y="132"/>
                    </a:lnTo>
                    <a:lnTo>
                      <a:pt x="17" y="126"/>
                    </a:lnTo>
                    <a:lnTo>
                      <a:pt x="17" y="121"/>
                    </a:lnTo>
                    <a:lnTo>
                      <a:pt x="11" y="121"/>
                    </a:lnTo>
                    <a:lnTo>
                      <a:pt x="11" y="115"/>
                    </a:lnTo>
                    <a:lnTo>
                      <a:pt x="5" y="109"/>
                    </a:lnTo>
                    <a:lnTo>
                      <a:pt x="5" y="104"/>
                    </a:lnTo>
                    <a:lnTo>
                      <a:pt x="5" y="98"/>
                    </a:lnTo>
                    <a:lnTo>
                      <a:pt x="5" y="92"/>
                    </a:lnTo>
                    <a:lnTo>
                      <a:pt x="0" y="86"/>
                    </a:lnTo>
                    <a:lnTo>
                      <a:pt x="0" y="63"/>
                    </a:lnTo>
                    <a:lnTo>
                      <a:pt x="5" y="46"/>
                    </a:lnTo>
                    <a:lnTo>
                      <a:pt x="5" y="35"/>
                    </a:lnTo>
                    <a:lnTo>
                      <a:pt x="17" y="23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4" y="12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1" y="35"/>
                    </a:lnTo>
                    <a:lnTo>
                      <a:pt x="131" y="41"/>
                    </a:lnTo>
                    <a:lnTo>
                      <a:pt x="131" y="46"/>
                    </a:lnTo>
                    <a:lnTo>
                      <a:pt x="131" y="52"/>
                    </a:lnTo>
                    <a:lnTo>
                      <a:pt x="131" y="63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57" name="Freeform 15"/>
              <p:cNvSpPr>
                <a:spLocks/>
              </p:cNvSpPr>
              <p:nvPr/>
            </p:nvSpPr>
            <p:spPr bwMode="auto">
              <a:xfrm>
                <a:off x="4249" y="2524"/>
                <a:ext cx="103" cy="132"/>
              </a:xfrm>
              <a:custGeom>
                <a:avLst/>
                <a:gdLst>
                  <a:gd name="T0" fmla="*/ 103 w 103"/>
                  <a:gd name="T1" fmla="*/ 57 h 132"/>
                  <a:gd name="T2" fmla="*/ 103 w 103"/>
                  <a:gd name="T3" fmla="*/ 52 h 132"/>
                  <a:gd name="T4" fmla="*/ 103 w 103"/>
                  <a:gd name="T5" fmla="*/ 40 h 132"/>
                  <a:gd name="T6" fmla="*/ 97 w 103"/>
                  <a:gd name="T7" fmla="*/ 35 h 132"/>
                  <a:gd name="T8" fmla="*/ 97 w 103"/>
                  <a:gd name="T9" fmla="*/ 29 h 132"/>
                  <a:gd name="T10" fmla="*/ 97 w 103"/>
                  <a:gd name="T11" fmla="*/ 23 h 132"/>
                  <a:gd name="T12" fmla="*/ 92 w 103"/>
                  <a:gd name="T13" fmla="*/ 17 h 132"/>
                  <a:gd name="T14" fmla="*/ 86 w 103"/>
                  <a:gd name="T15" fmla="*/ 17 h 132"/>
                  <a:gd name="T16" fmla="*/ 86 w 103"/>
                  <a:gd name="T17" fmla="*/ 12 h 132"/>
                  <a:gd name="T18" fmla="*/ 80 w 103"/>
                  <a:gd name="T19" fmla="*/ 12 h 132"/>
                  <a:gd name="T20" fmla="*/ 80 w 103"/>
                  <a:gd name="T21" fmla="*/ 6 h 132"/>
                  <a:gd name="T22" fmla="*/ 74 w 103"/>
                  <a:gd name="T23" fmla="*/ 6 h 132"/>
                  <a:gd name="T24" fmla="*/ 69 w 103"/>
                  <a:gd name="T25" fmla="*/ 6 h 132"/>
                  <a:gd name="T26" fmla="*/ 63 w 103"/>
                  <a:gd name="T27" fmla="*/ 0 h 132"/>
                  <a:gd name="T28" fmla="*/ 57 w 103"/>
                  <a:gd name="T29" fmla="*/ 0 h 132"/>
                  <a:gd name="T30" fmla="*/ 51 w 103"/>
                  <a:gd name="T31" fmla="*/ 0 h 132"/>
                  <a:gd name="T32" fmla="*/ 40 w 103"/>
                  <a:gd name="T33" fmla="*/ 0 h 132"/>
                  <a:gd name="T34" fmla="*/ 29 w 103"/>
                  <a:gd name="T35" fmla="*/ 6 h 132"/>
                  <a:gd name="T36" fmla="*/ 23 w 103"/>
                  <a:gd name="T37" fmla="*/ 12 h 132"/>
                  <a:gd name="T38" fmla="*/ 11 w 103"/>
                  <a:gd name="T39" fmla="*/ 17 h 132"/>
                  <a:gd name="T40" fmla="*/ 6 w 103"/>
                  <a:gd name="T41" fmla="*/ 29 h 132"/>
                  <a:gd name="T42" fmla="*/ 0 w 103"/>
                  <a:gd name="T43" fmla="*/ 35 h 132"/>
                  <a:gd name="T44" fmla="*/ 0 w 103"/>
                  <a:gd name="T45" fmla="*/ 46 h 132"/>
                  <a:gd name="T46" fmla="*/ 0 w 103"/>
                  <a:gd name="T47" fmla="*/ 57 h 132"/>
                  <a:gd name="T48" fmla="*/ 0 w 103"/>
                  <a:gd name="T49" fmla="*/ 75 h 132"/>
                  <a:gd name="T50" fmla="*/ 0 w 103"/>
                  <a:gd name="T51" fmla="*/ 86 h 132"/>
                  <a:gd name="T52" fmla="*/ 0 w 103"/>
                  <a:gd name="T53" fmla="*/ 92 h 132"/>
                  <a:gd name="T54" fmla="*/ 0 w 103"/>
                  <a:gd name="T55" fmla="*/ 98 h 132"/>
                  <a:gd name="T56" fmla="*/ 6 w 103"/>
                  <a:gd name="T57" fmla="*/ 103 h 132"/>
                  <a:gd name="T58" fmla="*/ 6 w 103"/>
                  <a:gd name="T59" fmla="*/ 109 h 132"/>
                  <a:gd name="T60" fmla="*/ 11 w 103"/>
                  <a:gd name="T61" fmla="*/ 115 h 132"/>
                  <a:gd name="T62" fmla="*/ 17 w 103"/>
                  <a:gd name="T63" fmla="*/ 115 h 132"/>
                  <a:gd name="T64" fmla="*/ 17 w 103"/>
                  <a:gd name="T65" fmla="*/ 120 h 132"/>
                  <a:gd name="T66" fmla="*/ 23 w 103"/>
                  <a:gd name="T67" fmla="*/ 120 h 132"/>
                  <a:gd name="T68" fmla="*/ 23 w 103"/>
                  <a:gd name="T69" fmla="*/ 126 h 132"/>
                  <a:gd name="T70" fmla="*/ 29 w 103"/>
                  <a:gd name="T71" fmla="*/ 126 h 132"/>
                  <a:gd name="T72" fmla="*/ 34 w 103"/>
                  <a:gd name="T73" fmla="*/ 132 h 132"/>
                  <a:gd name="T74" fmla="*/ 40 w 103"/>
                  <a:gd name="T75" fmla="*/ 132 h 132"/>
                  <a:gd name="T76" fmla="*/ 46 w 103"/>
                  <a:gd name="T77" fmla="*/ 132 h 132"/>
                  <a:gd name="T78" fmla="*/ 51 w 103"/>
                  <a:gd name="T79" fmla="*/ 132 h 132"/>
                  <a:gd name="T80" fmla="*/ 63 w 103"/>
                  <a:gd name="T81" fmla="*/ 132 h 132"/>
                  <a:gd name="T82" fmla="*/ 74 w 103"/>
                  <a:gd name="T83" fmla="*/ 126 h 132"/>
                  <a:gd name="T84" fmla="*/ 80 w 103"/>
                  <a:gd name="T85" fmla="*/ 120 h 132"/>
                  <a:gd name="T86" fmla="*/ 92 w 103"/>
                  <a:gd name="T87" fmla="*/ 115 h 132"/>
                  <a:gd name="T88" fmla="*/ 97 w 103"/>
                  <a:gd name="T89" fmla="*/ 109 h 132"/>
                  <a:gd name="T90" fmla="*/ 97 w 103"/>
                  <a:gd name="T91" fmla="*/ 98 h 132"/>
                  <a:gd name="T92" fmla="*/ 103 w 103"/>
                  <a:gd name="T93" fmla="*/ 86 h 132"/>
                  <a:gd name="T94" fmla="*/ 103 w 103"/>
                  <a:gd name="T95" fmla="*/ 75 h 132"/>
                  <a:gd name="T96" fmla="*/ 103 w 103"/>
                  <a:gd name="T97" fmla="*/ 57 h 1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03"/>
                  <a:gd name="T148" fmla="*/ 0 h 132"/>
                  <a:gd name="T149" fmla="*/ 103 w 103"/>
                  <a:gd name="T150" fmla="*/ 132 h 1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03" h="132">
                    <a:moveTo>
                      <a:pt x="103" y="57"/>
                    </a:moveTo>
                    <a:lnTo>
                      <a:pt x="103" y="52"/>
                    </a:lnTo>
                    <a:lnTo>
                      <a:pt x="103" y="40"/>
                    </a:lnTo>
                    <a:lnTo>
                      <a:pt x="97" y="35"/>
                    </a:lnTo>
                    <a:lnTo>
                      <a:pt x="97" y="29"/>
                    </a:lnTo>
                    <a:lnTo>
                      <a:pt x="97" y="23"/>
                    </a:lnTo>
                    <a:lnTo>
                      <a:pt x="92" y="17"/>
                    </a:lnTo>
                    <a:lnTo>
                      <a:pt x="86" y="17"/>
                    </a:lnTo>
                    <a:lnTo>
                      <a:pt x="86" y="12"/>
                    </a:lnTo>
                    <a:lnTo>
                      <a:pt x="80" y="12"/>
                    </a:lnTo>
                    <a:lnTo>
                      <a:pt x="80" y="6"/>
                    </a:lnTo>
                    <a:lnTo>
                      <a:pt x="74" y="6"/>
                    </a:lnTo>
                    <a:lnTo>
                      <a:pt x="69" y="6"/>
                    </a:lnTo>
                    <a:lnTo>
                      <a:pt x="63" y="0"/>
                    </a:lnTo>
                    <a:lnTo>
                      <a:pt x="57" y="0"/>
                    </a:lnTo>
                    <a:lnTo>
                      <a:pt x="51" y="0"/>
                    </a:lnTo>
                    <a:lnTo>
                      <a:pt x="40" y="0"/>
                    </a:lnTo>
                    <a:lnTo>
                      <a:pt x="29" y="6"/>
                    </a:lnTo>
                    <a:lnTo>
                      <a:pt x="23" y="12"/>
                    </a:lnTo>
                    <a:lnTo>
                      <a:pt x="11" y="17"/>
                    </a:lnTo>
                    <a:lnTo>
                      <a:pt x="6" y="29"/>
                    </a:lnTo>
                    <a:lnTo>
                      <a:pt x="0" y="35"/>
                    </a:lnTo>
                    <a:lnTo>
                      <a:pt x="0" y="46"/>
                    </a:lnTo>
                    <a:lnTo>
                      <a:pt x="0" y="57"/>
                    </a:lnTo>
                    <a:lnTo>
                      <a:pt x="0" y="75"/>
                    </a:lnTo>
                    <a:lnTo>
                      <a:pt x="0" y="86"/>
                    </a:lnTo>
                    <a:lnTo>
                      <a:pt x="0" y="92"/>
                    </a:lnTo>
                    <a:lnTo>
                      <a:pt x="0" y="98"/>
                    </a:lnTo>
                    <a:lnTo>
                      <a:pt x="6" y="103"/>
                    </a:lnTo>
                    <a:lnTo>
                      <a:pt x="6" y="109"/>
                    </a:lnTo>
                    <a:lnTo>
                      <a:pt x="11" y="115"/>
                    </a:lnTo>
                    <a:lnTo>
                      <a:pt x="17" y="115"/>
                    </a:lnTo>
                    <a:lnTo>
                      <a:pt x="17" y="120"/>
                    </a:lnTo>
                    <a:lnTo>
                      <a:pt x="23" y="120"/>
                    </a:lnTo>
                    <a:lnTo>
                      <a:pt x="23" y="126"/>
                    </a:lnTo>
                    <a:lnTo>
                      <a:pt x="29" y="126"/>
                    </a:lnTo>
                    <a:lnTo>
                      <a:pt x="34" y="132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1" y="132"/>
                    </a:lnTo>
                    <a:lnTo>
                      <a:pt x="63" y="132"/>
                    </a:lnTo>
                    <a:lnTo>
                      <a:pt x="74" y="126"/>
                    </a:lnTo>
                    <a:lnTo>
                      <a:pt x="80" y="120"/>
                    </a:lnTo>
                    <a:lnTo>
                      <a:pt x="92" y="115"/>
                    </a:lnTo>
                    <a:lnTo>
                      <a:pt x="97" y="109"/>
                    </a:lnTo>
                    <a:lnTo>
                      <a:pt x="97" y="98"/>
                    </a:lnTo>
                    <a:lnTo>
                      <a:pt x="103" y="86"/>
                    </a:lnTo>
                    <a:lnTo>
                      <a:pt x="103" y="75"/>
                    </a:lnTo>
                    <a:lnTo>
                      <a:pt x="103" y="57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58" name="Freeform 16"/>
              <p:cNvSpPr>
                <a:spLocks/>
              </p:cNvSpPr>
              <p:nvPr/>
            </p:nvSpPr>
            <p:spPr bwMode="auto">
              <a:xfrm>
                <a:off x="4203" y="2778"/>
                <a:ext cx="200" cy="246"/>
              </a:xfrm>
              <a:custGeom>
                <a:avLst/>
                <a:gdLst>
                  <a:gd name="T0" fmla="*/ 86 w 200"/>
                  <a:gd name="T1" fmla="*/ 0 h 246"/>
                  <a:gd name="T2" fmla="*/ 114 w 200"/>
                  <a:gd name="T3" fmla="*/ 0 h 246"/>
                  <a:gd name="T4" fmla="*/ 131 w 200"/>
                  <a:gd name="T5" fmla="*/ 0 h 246"/>
                  <a:gd name="T6" fmla="*/ 149 w 200"/>
                  <a:gd name="T7" fmla="*/ 5 h 246"/>
                  <a:gd name="T8" fmla="*/ 160 w 200"/>
                  <a:gd name="T9" fmla="*/ 17 h 246"/>
                  <a:gd name="T10" fmla="*/ 177 w 200"/>
                  <a:gd name="T11" fmla="*/ 34 h 246"/>
                  <a:gd name="T12" fmla="*/ 189 w 200"/>
                  <a:gd name="T13" fmla="*/ 51 h 246"/>
                  <a:gd name="T14" fmla="*/ 194 w 200"/>
                  <a:gd name="T15" fmla="*/ 74 h 246"/>
                  <a:gd name="T16" fmla="*/ 200 w 200"/>
                  <a:gd name="T17" fmla="*/ 97 h 246"/>
                  <a:gd name="T18" fmla="*/ 200 w 200"/>
                  <a:gd name="T19" fmla="*/ 120 h 246"/>
                  <a:gd name="T20" fmla="*/ 200 w 200"/>
                  <a:gd name="T21" fmla="*/ 149 h 246"/>
                  <a:gd name="T22" fmla="*/ 194 w 200"/>
                  <a:gd name="T23" fmla="*/ 172 h 246"/>
                  <a:gd name="T24" fmla="*/ 189 w 200"/>
                  <a:gd name="T25" fmla="*/ 189 h 246"/>
                  <a:gd name="T26" fmla="*/ 177 w 200"/>
                  <a:gd name="T27" fmla="*/ 212 h 246"/>
                  <a:gd name="T28" fmla="*/ 160 w 200"/>
                  <a:gd name="T29" fmla="*/ 223 h 246"/>
                  <a:gd name="T30" fmla="*/ 143 w 200"/>
                  <a:gd name="T31" fmla="*/ 235 h 246"/>
                  <a:gd name="T32" fmla="*/ 131 w 200"/>
                  <a:gd name="T33" fmla="*/ 240 h 246"/>
                  <a:gd name="T34" fmla="*/ 114 w 200"/>
                  <a:gd name="T35" fmla="*/ 246 h 246"/>
                  <a:gd name="T36" fmla="*/ 86 w 200"/>
                  <a:gd name="T37" fmla="*/ 246 h 246"/>
                  <a:gd name="T38" fmla="*/ 68 w 200"/>
                  <a:gd name="T39" fmla="*/ 240 h 246"/>
                  <a:gd name="T40" fmla="*/ 57 w 200"/>
                  <a:gd name="T41" fmla="*/ 235 h 246"/>
                  <a:gd name="T42" fmla="*/ 40 w 200"/>
                  <a:gd name="T43" fmla="*/ 223 h 246"/>
                  <a:gd name="T44" fmla="*/ 28 w 200"/>
                  <a:gd name="T45" fmla="*/ 212 h 246"/>
                  <a:gd name="T46" fmla="*/ 17 w 200"/>
                  <a:gd name="T47" fmla="*/ 189 h 246"/>
                  <a:gd name="T48" fmla="*/ 5 w 200"/>
                  <a:gd name="T49" fmla="*/ 172 h 246"/>
                  <a:gd name="T50" fmla="*/ 0 w 200"/>
                  <a:gd name="T51" fmla="*/ 149 h 246"/>
                  <a:gd name="T52" fmla="*/ 0 w 200"/>
                  <a:gd name="T53" fmla="*/ 120 h 246"/>
                  <a:gd name="T54" fmla="*/ 0 w 200"/>
                  <a:gd name="T55" fmla="*/ 97 h 246"/>
                  <a:gd name="T56" fmla="*/ 5 w 200"/>
                  <a:gd name="T57" fmla="*/ 74 h 246"/>
                  <a:gd name="T58" fmla="*/ 17 w 200"/>
                  <a:gd name="T59" fmla="*/ 51 h 246"/>
                  <a:gd name="T60" fmla="*/ 28 w 200"/>
                  <a:gd name="T61" fmla="*/ 34 h 246"/>
                  <a:gd name="T62" fmla="*/ 40 w 200"/>
                  <a:gd name="T63" fmla="*/ 17 h 246"/>
                  <a:gd name="T64" fmla="*/ 57 w 200"/>
                  <a:gd name="T65" fmla="*/ 5 h 246"/>
                  <a:gd name="T66" fmla="*/ 68 w 200"/>
                  <a:gd name="T67" fmla="*/ 0 h 246"/>
                  <a:gd name="T68" fmla="*/ 86 w 200"/>
                  <a:gd name="T69" fmla="*/ 0 h 24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00"/>
                  <a:gd name="T106" fmla="*/ 0 h 246"/>
                  <a:gd name="T107" fmla="*/ 200 w 200"/>
                  <a:gd name="T108" fmla="*/ 246 h 24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00" h="246">
                    <a:moveTo>
                      <a:pt x="86" y="0"/>
                    </a:moveTo>
                    <a:lnTo>
                      <a:pt x="114" y="0"/>
                    </a:lnTo>
                    <a:lnTo>
                      <a:pt x="131" y="0"/>
                    </a:lnTo>
                    <a:lnTo>
                      <a:pt x="149" y="5"/>
                    </a:lnTo>
                    <a:lnTo>
                      <a:pt x="160" y="17"/>
                    </a:lnTo>
                    <a:lnTo>
                      <a:pt x="177" y="34"/>
                    </a:lnTo>
                    <a:lnTo>
                      <a:pt x="189" y="51"/>
                    </a:lnTo>
                    <a:lnTo>
                      <a:pt x="194" y="74"/>
                    </a:lnTo>
                    <a:lnTo>
                      <a:pt x="200" y="97"/>
                    </a:lnTo>
                    <a:lnTo>
                      <a:pt x="200" y="120"/>
                    </a:lnTo>
                    <a:lnTo>
                      <a:pt x="200" y="149"/>
                    </a:lnTo>
                    <a:lnTo>
                      <a:pt x="194" y="172"/>
                    </a:lnTo>
                    <a:lnTo>
                      <a:pt x="189" y="189"/>
                    </a:lnTo>
                    <a:lnTo>
                      <a:pt x="177" y="212"/>
                    </a:lnTo>
                    <a:lnTo>
                      <a:pt x="160" y="223"/>
                    </a:lnTo>
                    <a:lnTo>
                      <a:pt x="143" y="235"/>
                    </a:lnTo>
                    <a:lnTo>
                      <a:pt x="131" y="240"/>
                    </a:lnTo>
                    <a:lnTo>
                      <a:pt x="114" y="246"/>
                    </a:lnTo>
                    <a:lnTo>
                      <a:pt x="86" y="246"/>
                    </a:lnTo>
                    <a:lnTo>
                      <a:pt x="68" y="240"/>
                    </a:lnTo>
                    <a:lnTo>
                      <a:pt x="57" y="235"/>
                    </a:lnTo>
                    <a:lnTo>
                      <a:pt x="40" y="223"/>
                    </a:lnTo>
                    <a:lnTo>
                      <a:pt x="28" y="212"/>
                    </a:lnTo>
                    <a:lnTo>
                      <a:pt x="17" y="189"/>
                    </a:lnTo>
                    <a:lnTo>
                      <a:pt x="5" y="172"/>
                    </a:lnTo>
                    <a:lnTo>
                      <a:pt x="0" y="149"/>
                    </a:lnTo>
                    <a:lnTo>
                      <a:pt x="0" y="120"/>
                    </a:lnTo>
                    <a:lnTo>
                      <a:pt x="0" y="97"/>
                    </a:lnTo>
                    <a:lnTo>
                      <a:pt x="5" y="74"/>
                    </a:lnTo>
                    <a:lnTo>
                      <a:pt x="17" y="51"/>
                    </a:lnTo>
                    <a:lnTo>
                      <a:pt x="28" y="34"/>
                    </a:lnTo>
                    <a:lnTo>
                      <a:pt x="40" y="17"/>
                    </a:lnTo>
                    <a:lnTo>
                      <a:pt x="57" y="5"/>
                    </a:lnTo>
                    <a:lnTo>
                      <a:pt x="68" y="0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solidFill>
                  <a:srgbClr val="023DD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59" name="Freeform 17"/>
              <p:cNvSpPr>
                <a:spLocks/>
              </p:cNvSpPr>
              <p:nvPr/>
            </p:nvSpPr>
            <p:spPr bwMode="auto">
              <a:xfrm>
                <a:off x="4208" y="2757"/>
                <a:ext cx="200" cy="246"/>
              </a:xfrm>
              <a:custGeom>
                <a:avLst/>
                <a:gdLst>
                  <a:gd name="T0" fmla="*/ 86 w 200"/>
                  <a:gd name="T1" fmla="*/ 0 h 246"/>
                  <a:gd name="T2" fmla="*/ 114 w 200"/>
                  <a:gd name="T3" fmla="*/ 0 h 246"/>
                  <a:gd name="T4" fmla="*/ 131 w 200"/>
                  <a:gd name="T5" fmla="*/ 0 h 246"/>
                  <a:gd name="T6" fmla="*/ 149 w 200"/>
                  <a:gd name="T7" fmla="*/ 5 h 246"/>
                  <a:gd name="T8" fmla="*/ 160 w 200"/>
                  <a:gd name="T9" fmla="*/ 17 h 246"/>
                  <a:gd name="T10" fmla="*/ 177 w 200"/>
                  <a:gd name="T11" fmla="*/ 34 h 246"/>
                  <a:gd name="T12" fmla="*/ 189 w 200"/>
                  <a:gd name="T13" fmla="*/ 51 h 246"/>
                  <a:gd name="T14" fmla="*/ 194 w 200"/>
                  <a:gd name="T15" fmla="*/ 74 h 246"/>
                  <a:gd name="T16" fmla="*/ 200 w 200"/>
                  <a:gd name="T17" fmla="*/ 97 h 246"/>
                  <a:gd name="T18" fmla="*/ 200 w 200"/>
                  <a:gd name="T19" fmla="*/ 120 h 246"/>
                  <a:gd name="T20" fmla="*/ 200 w 200"/>
                  <a:gd name="T21" fmla="*/ 149 h 246"/>
                  <a:gd name="T22" fmla="*/ 194 w 200"/>
                  <a:gd name="T23" fmla="*/ 172 h 246"/>
                  <a:gd name="T24" fmla="*/ 189 w 200"/>
                  <a:gd name="T25" fmla="*/ 189 h 246"/>
                  <a:gd name="T26" fmla="*/ 177 w 200"/>
                  <a:gd name="T27" fmla="*/ 212 h 246"/>
                  <a:gd name="T28" fmla="*/ 160 w 200"/>
                  <a:gd name="T29" fmla="*/ 223 h 246"/>
                  <a:gd name="T30" fmla="*/ 143 w 200"/>
                  <a:gd name="T31" fmla="*/ 235 h 246"/>
                  <a:gd name="T32" fmla="*/ 131 w 200"/>
                  <a:gd name="T33" fmla="*/ 240 h 246"/>
                  <a:gd name="T34" fmla="*/ 114 w 200"/>
                  <a:gd name="T35" fmla="*/ 246 h 246"/>
                  <a:gd name="T36" fmla="*/ 86 w 200"/>
                  <a:gd name="T37" fmla="*/ 246 h 246"/>
                  <a:gd name="T38" fmla="*/ 68 w 200"/>
                  <a:gd name="T39" fmla="*/ 240 h 246"/>
                  <a:gd name="T40" fmla="*/ 57 w 200"/>
                  <a:gd name="T41" fmla="*/ 235 h 246"/>
                  <a:gd name="T42" fmla="*/ 40 w 200"/>
                  <a:gd name="T43" fmla="*/ 223 h 246"/>
                  <a:gd name="T44" fmla="*/ 28 w 200"/>
                  <a:gd name="T45" fmla="*/ 212 h 246"/>
                  <a:gd name="T46" fmla="*/ 17 w 200"/>
                  <a:gd name="T47" fmla="*/ 189 h 246"/>
                  <a:gd name="T48" fmla="*/ 5 w 200"/>
                  <a:gd name="T49" fmla="*/ 172 h 246"/>
                  <a:gd name="T50" fmla="*/ 0 w 200"/>
                  <a:gd name="T51" fmla="*/ 149 h 246"/>
                  <a:gd name="T52" fmla="*/ 0 w 200"/>
                  <a:gd name="T53" fmla="*/ 120 h 246"/>
                  <a:gd name="T54" fmla="*/ 0 w 200"/>
                  <a:gd name="T55" fmla="*/ 97 h 246"/>
                  <a:gd name="T56" fmla="*/ 5 w 200"/>
                  <a:gd name="T57" fmla="*/ 74 h 246"/>
                  <a:gd name="T58" fmla="*/ 17 w 200"/>
                  <a:gd name="T59" fmla="*/ 51 h 246"/>
                  <a:gd name="T60" fmla="*/ 28 w 200"/>
                  <a:gd name="T61" fmla="*/ 34 h 246"/>
                  <a:gd name="T62" fmla="*/ 40 w 200"/>
                  <a:gd name="T63" fmla="*/ 17 h 246"/>
                  <a:gd name="T64" fmla="*/ 57 w 200"/>
                  <a:gd name="T65" fmla="*/ 5 h 246"/>
                  <a:gd name="T66" fmla="*/ 68 w 200"/>
                  <a:gd name="T67" fmla="*/ 0 h 246"/>
                  <a:gd name="T68" fmla="*/ 86 w 200"/>
                  <a:gd name="T69" fmla="*/ 0 h 24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00"/>
                  <a:gd name="T106" fmla="*/ 0 h 246"/>
                  <a:gd name="T107" fmla="*/ 200 w 200"/>
                  <a:gd name="T108" fmla="*/ 246 h 24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00" h="246">
                    <a:moveTo>
                      <a:pt x="86" y="0"/>
                    </a:moveTo>
                    <a:lnTo>
                      <a:pt x="114" y="0"/>
                    </a:lnTo>
                    <a:lnTo>
                      <a:pt x="131" y="0"/>
                    </a:lnTo>
                    <a:lnTo>
                      <a:pt x="149" y="5"/>
                    </a:lnTo>
                    <a:lnTo>
                      <a:pt x="160" y="17"/>
                    </a:lnTo>
                    <a:lnTo>
                      <a:pt x="177" y="34"/>
                    </a:lnTo>
                    <a:lnTo>
                      <a:pt x="189" y="51"/>
                    </a:lnTo>
                    <a:lnTo>
                      <a:pt x="194" y="74"/>
                    </a:lnTo>
                    <a:lnTo>
                      <a:pt x="200" y="97"/>
                    </a:lnTo>
                    <a:lnTo>
                      <a:pt x="200" y="120"/>
                    </a:lnTo>
                    <a:lnTo>
                      <a:pt x="200" y="149"/>
                    </a:lnTo>
                    <a:lnTo>
                      <a:pt x="194" y="172"/>
                    </a:lnTo>
                    <a:lnTo>
                      <a:pt x="189" y="189"/>
                    </a:lnTo>
                    <a:lnTo>
                      <a:pt x="177" y="212"/>
                    </a:lnTo>
                    <a:lnTo>
                      <a:pt x="160" y="223"/>
                    </a:lnTo>
                    <a:lnTo>
                      <a:pt x="143" y="235"/>
                    </a:lnTo>
                    <a:lnTo>
                      <a:pt x="131" y="240"/>
                    </a:lnTo>
                    <a:lnTo>
                      <a:pt x="114" y="246"/>
                    </a:lnTo>
                    <a:lnTo>
                      <a:pt x="86" y="246"/>
                    </a:lnTo>
                    <a:lnTo>
                      <a:pt x="68" y="240"/>
                    </a:lnTo>
                    <a:lnTo>
                      <a:pt x="57" y="235"/>
                    </a:lnTo>
                    <a:lnTo>
                      <a:pt x="40" y="223"/>
                    </a:lnTo>
                    <a:lnTo>
                      <a:pt x="28" y="212"/>
                    </a:lnTo>
                    <a:lnTo>
                      <a:pt x="17" y="189"/>
                    </a:lnTo>
                    <a:lnTo>
                      <a:pt x="5" y="172"/>
                    </a:lnTo>
                    <a:lnTo>
                      <a:pt x="0" y="149"/>
                    </a:lnTo>
                    <a:lnTo>
                      <a:pt x="0" y="120"/>
                    </a:lnTo>
                    <a:lnTo>
                      <a:pt x="0" y="97"/>
                    </a:lnTo>
                    <a:lnTo>
                      <a:pt x="5" y="74"/>
                    </a:lnTo>
                    <a:lnTo>
                      <a:pt x="17" y="51"/>
                    </a:lnTo>
                    <a:lnTo>
                      <a:pt x="28" y="34"/>
                    </a:lnTo>
                    <a:lnTo>
                      <a:pt x="40" y="17"/>
                    </a:lnTo>
                    <a:lnTo>
                      <a:pt x="57" y="5"/>
                    </a:lnTo>
                    <a:lnTo>
                      <a:pt x="68" y="0"/>
                    </a:lnTo>
                    <a:lnTo>
                      <a:pt x="86" y="0"/>
                    </a:lnTo>
                  </a:path>
                </a:pathLst>
              </a:custGeom>
              <a:noFill/>
              <a:ln w="17463">
                <a:solidFill>
                  <a:srgbClr val="023DD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60" name="Rectangle 18"/>
              <p:cNvSpPr>
                <a:spLocks noChangeArrowheads="1"/>
              </p:cNvSpPr>
              <p:nvPr/>
            </p:nvSpPr>
            <p:spPr bwMode="auto">
              <a:xfrm>
                <a:off x="3899" y="2858"/>
                <a:ext cx="309" cy="46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023DD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61" name="Rectangle 19"/>
              <p:cNvSpPr>
                <a:spLocks noChangeArrowheads="1"/>
              </p:cNvSpPr>
              <p:nvPr/>
            </p:nvSpPr>
            <p:spPr bwMode="auto">
              <a:xfrm>
                <a:off x="3899" y="2858"/>
                <a:ext cx="309" cy="46"/>
              </a:xfrm>
              <a:prstGeom prst="rect">
                <a:avLst/>
              </a:prstGeom>
              <a:noFill/>
              <a:ln w="17463">
                <a:solidFill>
                  <a:srgbClr val="023DD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62" name="Freeform 20"/>
              <p:cNvSpPr>
                <a:spLocks noEditPoints="1"/>
              </p:cNvSpPr>
              <p:nvPr/>
            </p:nvSpPr>
            <p:spPr bwMode="auto">
              <a:xfrm>
                <a:off x="3899" y="2898"/>
                <a:ext cx="109" cy="97"/>
              </a:xfrm>
              <a:custGeom>
                <a:avLst/>
                <a:gdLst>
                  <a:gd name="T0" fmla="*/ 0 w 109"/>
                  <a:gd name="T1" fmla="*/ 0 h 97"/>
                  <a:gd name="T2" fmla="*/ 40 w 109"/>
                  <a:gd name="T3" fmla="*/ 0 h 97"/>
                  <a:gd name="T4" fmla="*/ 29 w 109"/>
                  <a:gd name="T5" fmla="*/ 86 h 97"/>
                  <a:gd name="T6" fmla="*/ 29 w 109"/>
                  <a:gd name="T7" fmla="*/ 92 h 97"/>
                  <a:gd name="T8" fmla="*/ 23 w 109"/>
                  <a:gd name="T9" fmla="*/ 92 h 97"/>
                  <a:gd name="T10" fmla="*/ 23 w 109"/>
                  <a:gd name="T11" fmla="*/ 97 h 97"/>
                  <a:gd name="T12" fmla="*/ 17 w 109"/>
                  <a:gd name="T13" fmla="*/ 97 h 97"/>
                  <a:gd name="T14" fmla="*/ 12 w 109"/>
                  <a:gd name="T15" fmla="*/ 92 h 97"/>
                  <a:gd name="T16" fmla="*/ 12 w 109"/>
                  <a:gd name="T17" fmla="*/ 86 h 97"/>
                  <a:gd name="T18" fmla="*/ 0 w 109"/>
                  <a:gd name="T19" fmla="*/ 0 h 97"/>
                  <a:gd name="T20" fmla="*/ 63 w 109"/>
                  <a:gd name="T21" fmla="*/ 0 h 97"/>
                  <a:gd name="T22" fmla="*/ 109 w 109"/>
                  <a:gd name="T23" fmla="*/ 0 h 97"/>
                  <a:gd name="T24" fmla="*/ 97 w 109"/>
                  <a:gd name="T25" fmla="*/ 86 h 97"/>
                  <a:gd name="T26" fmla="*/ 97 w 109"/>
                  <a:gd name="T27" fmla="*/ 92 h 97"/>
                  <a:gd name="T28" fmla="*/ 92 w 109"/>
                  <a:gd name="T29" fmla="*/ 92 h 97"/>
                  <a:gd name="T30" fmla="*/ 92 w 109"/>
                  <a:gd name="T31" fmla="*/ 97 h 97"/>
                  <a:gd name="T32" fmla="*/ 86 w 109"/>
                  <a:gd name="T33" fmla="*/ 97 h 97"/>
                  <a:gd name="T34" fmla="*/ 80 w 109"/>
                  <a:gd name="T35" fmla="*/ 97 h 97"/>
                  <a:gd name="T36" fmla="*/ 80 w 109"/>
                  <a:gd name="T37" fmla="*/ 92 h 97"/>
                  <a:gd name="T38" fmla="*/ 75 w 109"/>
                  <a:gd name="T39" fmla="*/ 86 h 97"/>
                  <a:gd name="T40" fmla="*/ 63 w 109"/>
                  <a:gd name="T41" fmla="*/ 0 h 9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09"/>
                  <a:gd name="T64" fmla="*/ 0 h 97"/>
                  <a:gd name="T65" fmla="*/ 109 w 109"/>
                  <a:gd name="T66" fmla="*/ 97 h 9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09" h="97">
                    <a:moveTo>
                      <a:pt x="0" y="0"/>
                    </a:moveTo>
                    <a:lnTo>
                      <a:pt x="40" y="0"/>
                    </a:lnTo>
                    <a:lnTo>
                      <a:pt x="29" y="86"/>
                    </a:lnTo>
                    <a:lnTo>
                      <a:pt x="29" y="92"/>
                    </a:lnTo>
                    <a:lnTo>
                      <a:pt x="23" y="92"/>
                    </a:lnTo>
                    <a:lnTo>
                      <a:pt x="23" y="97"/>
                    </a:lnTo>
                    <a:lnTo>
                      <a:pt x="17" y="97"/>
                    </a:lnTo>
                    <a:lnTo>
                      <a:pt x="12" y="92"/>
                    </a:lnTo>
                    <a:lnTo>
                      <a:pt x="12" y="86"/>
                    </a:lnTo>
                    <a:lnTo>
                      <a:pt x="0" y="0"/>
                    </a:lnTo>
                    <a:close/>
                    <a:moveTo>
                      <a:pt x="63" y="0"/>
                    </a:moveTo>
                    <a:lnTo>
                      <a:pt x="109" y="0"/>
                    </a:lnTo>
                    <a:lnTo>
                      <a:pt x="97" y="86"/>
                    </a:lnTo>
                    <a:lnTo>
                      <a:pt x="97" y="92"/>
                    </a:lnTo>
                    <a:lnTo>
                      <a:pt x="92" y="92"/>
                    </a:lnTo>
                    <a:lnTo>
                      <a:pt x="92" y="97"/>
                    </a:lnTo>
                    <a:lnTo>
                      <a:pt x="86" y="97"/>
                    </a:lnTo>
                    <a:lnTo>
                      <a:pt x="80" y="97"/>
                    </a:lnTo>
                    <a:lnTo>
                      <a:pt x="80" y="92"/>
                    </a:lnTo>
                    <a:lnTo>
                      <a:pt x="75" y="86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solidFill>
                  <a:srgbClr val="023DD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63" name="Freeform 21"/>
              <p:cNvSpPr>
                <a:spLocks/>
              </p:cNvSpPr>
              <p:nvPr/>
            </p:nvSpPr>
            <p:spPr bwMode="auto">
              <a:xfrm>
                <a:off x="3899" y="2898"/>
                <a:ext cx="40" cy="97"/>
              </a:xfrm>
              <a:custGeom>
                <a:avLst/>
                <a:gdLst>
                  <a:gd name="T0" fmla="*/ 0 w 40"/>
                  <a:gd name="T1" fmla="*/ 0 h 97"/>
                  <a:gd name="T2" fmla="*/ 40 w 40"/>
                  <a:gd name="T3" fmla="*/ 0 h 97"/>
                  <a:gd name="T4" fmla="*/ 29 w 40"/>
                  <a:gd name="T5" fmla="*/ 86 h 97"/>
                  <a:gd name="T6" fmla="*/ 29 w 40"/>
                  <a:gd name="T7" fmla="*/ 92 h 97"/>
                  <a:gd name="T8" fmla="*/ 23 w 40"/>
                  <a:gd name="T9" fmla="*/ 92 h 97"/>
                  <a:gd name="T10" fmla="*/ 23 w 40"/>
                  <a:gd name="T11" fmla="*/ 97 h 97"/>
                  <a:gd name="T12" fmla="*/ 17 w 40"/>
                  <a:gd name="T13" fmla="*/ 97 h 97"/>
                  <a:gd name="T14" fmla="*/ 12 w 40"/>
                  <a:gd name="T15" fmla="*/ 92 h 97"/>
                  <a:gd name="T16" fmla="*/ 12 w 40"/>
                  <a:gd name="T17" fmla="*/ 86 h 97"/>
                  <a:gd name="T18" fmla="*/ 0 w 40"/>
                  <a:gd name="T19" fmla="*/ 0 h 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"/>
                  <a:gd name="T31" fmla="*/ 0 h 97"/>
                  <a:gd name="T32" fmla="*/ 40 w 40"/>
                  <a:gd name="T33" fmla="*/ 97 h 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" h="97">
                    <a:moveTo>
                      <a:pt x="0" y="0"/>
                    </a:moveTo>
                    <a:lnTo>
                      <a:pt x="40" y="0"/>
                    </a:lnTo>
                    <a:lnTo>
                      <a:pt x="29" y="86"/>
                    </a:lnTo>
                    <a:lnTo>
                      <a:pt x="29" y="92"/>
                    </a:lnTo>
                    <a:lnTo>
                      <a:pt x="23" y="92"/>
                    </a:lnTo>
                    <a:lnTo>
                      <a:pt x="23" y="97"/>
                    </a:lnTo>
                    <a:lnTo>
                      <a:pt x="17" y="97"/>
                    </a:lnTo>
                    <a:lnTo>
                      <a:pt x="12" y="92"/>
                    </a:lnTo>
                    <a:lnTo>
                      <a:pt x="12" y="86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023DD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64" name="Freeform 22"/>
              <p:cNvSpPr>
                <a:spLocks/>
              </p:cNvSpPr>
              <p:nvPr/>
            </p:nvSpPr>
            <p:spPr bwMode="auto">
              <a:xfrm>
                <a:off x="3962" y="2898"/>
                <a:ext cx="46" cy="97"/>
              </a:xfrm>
              <a:custGeom>
                <a:avLst/>
                <a:gdLst>
                  <a:gd name="T0" fmla="*/ 0 w 46"/>
                  <a:gd name="T1" fmla="*/ 0 h 97"/>
                  <a:gd name="T2" fmla="*/ 46 w 46"/>
                  <a:gd name="T3" fmla="*/ 0 h 97"/>
                  <a:gd name="T4" fmla="*/ 34 w 46"/>
                  <a:gd name="T5" fmla="*/ 86 h 97"/>
                  <a:gd name="T6" fmla="*/ 34 w 46"/>
                  <a:gd name="T7" fmla="*/ 92 h 97"/>
                  <a:gd name="T8" fmla="*/ 29 w 46"/>
                  <a:gd name="T9" fmla="*/ 92 h 97"/>
                  <a:gd name="T10" fmla="*/ 29 w 46"/>
                  <a:gd name="T11" fmla="*/ 97 h 97"/>
                  <a:gd name="T12" fmla="*/ 23 w 46"/>
                  <a:gd name="T13" fmla="*/ 97 h 97"/>
                  <a:gd name="T14" fmla="*/ 17 w 46"/>
                  <a:gd name="T15" fmla="*/ 97 h 97"/>
                  <a:gd name="T16" fmla="*/ 17 w 46"/>
                  <a:gd name="T17" fmla="*/ 92 h 97"/>
                  <a:gd name="T18" fmla="*/ 12 w 46"/>
                  <a:gd name="T19" fmla="*/ 86 h 97"/>
                  <a:gd name="T20" fmla="*/ 0 w 46"/>
                  <a:gd name="T21" fmla="*/ 0 h 9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97"/>
                  <a:gd name="T35" fmla="*/ 46 w 46"/>
                  <a:gd name="T36" fmla="*/ 97 h 9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97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34" y="92"/>
                    </a:lnTo>
                    <a:lnTo>
                      <a:pt x="29" y="92"/>
                    </a:lnTo>
                    <a:lnTo>
                      <a:pt x="29" y="97"/>
                    </a:lnTo>
                    <a:lnTo>
                      <a:pt x="23" y="97"/>
                    </a:lnTo>
                    <a:lnTo>
                      <a:pt x="17" y="97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023DD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65" name="Freeform 23"/>
              <p:cNvSpPr>
                <a:spLocks noEditPoints="1"/>
              </p:cNvSpPr>
              <p:nvPr/>
            </p:nvSpPr>
            <p:spPr bwMode="auto">
              <a:xfrm>
                <a:off x="4243" y="2824"/>
                <a:ext cx="131" cy="154"/>
              </a:xfrm>
              <a:custGeom>
                <a:avLst/>
                <a:gdLst>
                  <a:gd name="T0" fmla="*/ 131 w 131"/>
                  <a:gd name="T1" fmla="*/ 91 h 154"/>
                  <a:gd name="T2" fmla="*/ 126 w 131"/>
                  <a:gd name="T3" fmla="*/ 114 h 154"/>
                  <a:gd name="T4" fmla="*/ 109 w 131"/>
                  <a:gd name="T5" fmla="*/ 137 h 154"/>
                  <a:gd name="T6" fmla="*/ 86 w 131"/>
                  <a:gd name="T7" fmla="*/ 148 h 154"/>
                  <a:gd name="T8" fmla="*/ 63 w 131"/>
                  <a:gd name="T9" fmla="*/ 154 h 154"/>
                  <a:gd name="T10" fmla="*/ 51 w 131"/>
                  <a:gd name="T11" fmla="*/ 148 h 154"/>
                  <a:gd name="T12" fmla="*/ 40 w 131"/>
                  <a:gd name="T13" fmla="*/ 148 h 154"/>
                  <a:gd name="T14" fmla="*/ 28 w 131"/>
                  <a:gd name="T15" fmla="*/ 143 h 154"/>
                  <a:gd name="T16" fmla="*/ 17 w 131"/>
                  <a:gd name="T17" fmla="*/ 137 h 154"/>
                  <a:gd name="T18" fmla="*/ 11 w 131"/>
                  <a:gd name="T19" fmla="*/ 126 h 154"/>
                  <a:gd name="T20" fmla="*/ 5 w 131"/>
                  <a:gd name="T21" fmla="*/ 120 h 154"/>
                  <a:gd name="T22" fmla="*/ 0 w 131"/>
                  <a:gd name="T23" fmla="*/ 114 h 154"/>
                  <a:gd name="T24" fmla="*/ 0 w 131"/>
                  <a:gd name="T25" fmla="*/ 103 h 154"/>
                  <a:gd name="T26" fmla="*/ 0 w 131"/>
                  <a:gd name="T27" fmla="*/ 91 h 154"/>
                  <a:gd name="T28" fmla="*/ 0 w 131"/>
                  <a:gd name="T29" fmla="*/ 51 h 154"/>
                  <a:gd name="T30" fmla="*/ 11 w 131"/>
                  <a:gd name="T31" fmla="*/ 28 h 154"/>
                  <a:gd name="T32" fmla="*/ 28 w 131"/>
                  <a:gd name="T33" fmla="*/ 11 h 154"/>
                  <a:gd name="T34" fmla="*/ 51 w 131"/>
                  <a:gd name="T35" fmla="*/ 5 h 154"/>
                  <a:gd name="T36" fmla="*/ 68 w 131"/>
                  <a:gd name="T37" fmla="*/ 0 h 154"/>
                  <a:gd name="T38" fmla="*/ 80 w 131"/>
                  <a:gd name="T39" fmla="*/ 5 h 154"/>
                  <a:gd name="T40" fmla="*/ 91 w 131"/>
                  <a:gd name="T41" fmla="*/ 5 h 154"/>
                  <a:gd name="T42" fmla="*/ 103 w 131"/>
                  <a:gd name="T43" fmla="*/ 11 h 154"/>
                  <a:gd name="T44" fmla="*/ 114 w 131"/>
                  <a:gd name="T45" fmla="*/ 22 h 154"/>
                  <a:gd name="T46" fmla="*/ 120 w 131"/>
                  <a:gd name="T47" fmla="*/ 34 h 154"/>
                  <a:gd name="T48" fmla="*/ 126 w 131"/>
                  <a:gd name="T49" fmla="*/ 45 h 154"/>
                  <a:gd name="T50" fmla="*/ 131 w 131"/>
                  <a:gd name="T51" fmla="*/ 57 h 154"/>
                  <a:gd name="T52" fmla="*/ 114 w 131"/>
                  <a:gd name="T53" fmla="*/ 68 h 154"/>
                  <a:gd name="T54" fmla="*/ 114 w 131"/>
                  <a:gd name="T55" fmla="*/ 51 h 154"/>
                  <a:gd name="T56" fmla="*/ 109 w 131"/>
                  <a:gd name="T57" fmla="*/ 40 h 154"/>
                  <a:gd name="T58" fmla="*/ 103 w 131"/>
                  <a:gd name="T59" fmla="*/ 28 h 154"/>
                  <a:gd name="T60" fmla="*/ 91 w 131"/>
                  <a:gd name="T61" fmla="*/ 17 h 154"/>
                  <a:gd name="T62" fmla="*/ 80 w 131"/>
                  <a:gd name="T63" fmla="*/ 11 h 154"/>
                  <a:gd name="T64" fmla="*/ 68 w 131"/>
                  <a:gd name="T65" fmla="*/ 11 h 154"/>
                  <a:gd name="T66" fmla="*/ 51 w 131"/>
                  <a:gd name="T67" fmla="*/ 11 h 154"/>
                  <a:gd name="T68" fmla="*/ 34 w 131"/>
                  <a:gd name="T69" fmla="*/ 22 h 154"/>
                  <a:gd name="T70" fmla="*/ 23 w 131"/>
                  <a:gd name="T71" fmla="*/ 34 h 154"/>
                  <a:gd name="T72" fmla="*/ 11 w 131"/>
                  <a:gd name="T73" fmla="*/ 57 h 154"/>
                  <a:gd name="T74" fmla="*/ 11 w 131"/>
                  <a:gd name="T75" fmla="*/ 85 h 154"/>
                  <a:gd name="T76" fmla="*/ 11 w 131"/>
                  <a:gd name="T77" fmla="*/ 103 h 154"/>
                  <a:gd name="T78" fmla="*/ 17 w 131"/>
                  <a:gd name="T79" fmla="*/ 114 h 154"/>
                  <a:gd name="T80" fmla="*/ 23 w 131"/>
                  <a:gd name="T81" fmla="*/ 126 h 154"/>
                  <a:gd name="T82" fmla="*/ 28 w 131"/>
                  <a:gd name="T83" fmla="*/ 131 h 154"/>
                  <a:gd name="T84" fmla="*/ 34 w 131"/>
                  <a:gd name="T85" fmla="*/ 137 h 154"/>
                  <a:gd name="T86" fmla="*/ 46 w 131"/>
                  <a:gd name="T87" fmla="*/ 143 h 154"/>
                  <a:gd name="T88" fmla="*/ 57 w 131"/>
                  <a:gd name="T89" fmla="*/ 143 h 154"/>
                  <a:gd name="T90" fmla="*/ 74 w 131"/>
                  <a:gd name="T91" fmla="*/ 143 h 154"/>
                  <a:gd name="T92" fmla="*/ 97 w 131"/>
                  <a:gd name="T93" fmla="*/ 131 h 154"/>
                  <a:gd name="T94" fmla="*/ 109 w 131"/>
                  <a:gd name="T95" fmla="*/ 120 h 154"/>
                  <a:gd name="T96" fmla="*/ 114 w 131"/>
                  <a:gd name="T97" fmla="*/ 97 h 154"/>
                  <a:gd name="T98" fmla="*/ 114 w 131"/>
                  <a:gd name="T99" fmla="*/ 68 h 15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31"/>
                  <a:gd name="T151" fmla="*/ 0 h 154"/>
                  <a:gd name="T152" fmla="*/ 131 w 131"/>
                  <a:gd name="T153" fmla="*/ 154 h 154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31" h="154">
                    <a:moveTo>
                      <a:pt x="131" y="63"/>
                    </a:moveTo>
                    <a:lnTo>
                      <a:pt x="131" y="91"/>
                    </a:lnTo>
                    <a:lnTo>
                      <a:pt x="131" y="103"/>
                    </a:lnTo>
                    <a:lnTo>
                      <a:pt x="126" y="114"/>
                    </a:lnTo>
                    <a:lnTo>
                      <a:pt x="120" y="126"/>
                    </a:lnTo>
                    <a:lnTo>
                      <a:pt x="109" y="137"/>
                    </a:lnTo>
                    <a:lnTo>
                      <a:pt x="97" y="143"/>
                    </a:lnTo>
                    <a:lnTo>
                      <a:pt x="86" y="148"/>
                    </a:lnTo>
                    <a:lnTo>
                      <a:pt x="74" y="148"/>
                    </a:lnTo>
                    <a:lnTo>
                      <a:pt x="63" y="154"/>
                    </a:lnTo>
                    <a:lnTo>
                      <a:pt x="57" y="154"/>
                    </a:lnTo>
                    <a:lnTo>
                      <a:pt x="51" y="148"/>
                    </a:lnTo>
                    <a:lnTo>
                      <a:pt x="46" y="148"/>
                    </a:lnTo>
                    <a:lnTo>
                      <a:pt x="40" y="148"/>
                    </a:lnTo>
                    <a:lnTo>
                      <a:pt x="34" y="148"/>
                    </a:lnTo>
                    <a:lnTo>
                      <a:pt x="28" y="143"/>
                    </a:lnTo>
                    <a:lnTo>
                      <a:pt x="23" y="137"/>
                    </a:lnTo>
                    <a:lnTo>
                      <a:pt x="17" y="137"/>
                    </a:lnTo>
                    <a:lnTo>
                      <a:pt x="11" y="131"/>
                    </a:lnTo>
                    <a:lnTo>
                      <a:pt x="11" y="126"/>
                    </a:lnTo>
                    <a:lnTo>
                      <a:pt x="5" y="126"/>
                    </a:lnTo>
                    <a:lnTo>
                      <a:pt x="5" y="120"/>
                    </a:lnTo>
                    <a:lnTo>
                      <a:pt x="5" y="114"/>
                    </a:lnTo>
                    <a:lnTo>
                      <a:pt x="0" y="114"/>
                    </a:lnTo>
                    <a:lnTo>
                      <a:pt x="0" y="108"/>
                    </a:lnTo>
                    <a:lnTo>
                      <a:pt x="0" y="103"/>
                    </a:lnTo>
                    <a:lnTo>
                      <a:pt x="0" y="97"/>
                    </a:lnTo>
                    <a:lnTo>
                      <a:pt x="0" y="91"/>
                    </a:lnTo>
                    <a:lnTo>
                      <a:pt x="0" y="63"/>
                    </a:lnTo>
                    <a:lnTo>
                      <a:pt x="0" y="51"/>
                    </a:lnTo>
                    <a:lnTo>
                      <a:pt x="5" y="40"/>
                    </a:lnTo>
                    <a:lnTo>
                      <a:pt x="11" y="28"/>
                    </a:lnTo>
                    <a:lnTo>
                      <a:pt x="23" y="17"/>
                    </a:lnTo>
                    <a:lnTo>
                      <a:pt x="28" y="11"/>
                    </a:lnTo>
                    <a:lnTo>
                      <a:pt x="40" y="5"/>
                    </a:lnTo>
                    <a:lnTo>
                      <a:pt x="51" y="5"/>
                    </a:lnTo>
                    <a:lnTo>
                      <a:pt x="63" y="0"/>
                    </a:lnTo>
                    <a:lnTo>
                      <a:pt x="68" y="0"/>
                    </a:lnTo>
                    <a:lnTo>
                      <a:pt x="74" y="5"/>
                    </a:lnTo>
                    <a:lnTo>
                      <a:pt x="80" y="5"/>
                    </a:lnTo>
                    <a:lnTo>
                      <a:pt x="86" y="5"/>
                    </a:lnTo>
                    <a:lnTo>
                      <a:pt x="91" y="5"/>
                    </a:lnTo>
                    <a:lnTo>
                      <a:pt x="97" y="11"/>
                    </a:lnTo>
                    <a:lnTo>
                      <a:pt x="103" y="11"/>
                    </a:lnTo>
                    <a:lnTo>
                      <a:pt x="109" y="17"/>
                    </a:lnTo>
                    <a:lnTo>
                      <a:pt x="114" y="22"/>
                    </a:lnTo>
                    <a:lnTo>
                      <a:pt x="120" y="28"/>
                    </a:lnTo>
                    <a:lnTo>
                      <a:pt x="120" y="34"/>
                    </a:lnTo>
                    <a:lnTo>
                      <a:pt x="126" y="40"/>
                    </a:lnTo>
                    <a:lnTo>
                      <a:pt x="126" y="45"/>
                    </a:lnTo>
                    <a:lnTo>
                      <a:pt x="131" y="51"/>
                    </a:lnTo>
                    <a:lnTo>
                      <a:pt x="131" y="57"/>
                    </a:lnTo>
                    <a:lnTo>
                      <a:pt x="131" y="63"/>
                    </a:lnTo>
                    <a:close/>
                    <a:moveTo>
                      <a:pt x="114" y="68"/>
                    </a:moveTo>
                    <a:lnTo>
                      <a:pt x="114" y="57"/>
                    </a:lnTo>
                    <a:lnTo>
                      <a:pt x="114" y="51"/>
                    </a:lnTo>
                    <a:lnTo>
                      <a:pt x="114" y="45"/>
                    </a:lnTo>
                    <a:lnTo>
                      <a:pt x="109" y="40"/>
                    </a:lnTo>
                    <a:lnTo>
                      <a:pt x="109" y="34"/>
                    </a:lnTo>
                    <a:lnTo>
                      <a:pt x="103" y="28"/>
                    </a:lnTo>
                    <a:lnTo>
                      <a:pt x="97" y="22"/>
                    </a:lnTo>
                    <a:lnTo>
                      <a:pt x="91" y="17"/>
                    </a:lnTo>
                    <a:lnTo>
                      <a:pt x="86" y="17"/>
                    </a:lnTo>
                    <a:lnTo>
                      <a:pt x="80" y="11"/>
                    </a:lnTo>
                    <a:lnTo>
                      <a:pt x="74" y="11"/>
                    </a:lnTo>
                    <a:lnTo>
                      <a:pt x="68" y="11"/>
                    </a:lnTo>
                    <a:lnTo>
                      <a:pt x="63" y="11"/>
                    </a:lnTo>
                    <a:lnTo>
                      <a:pt x="51" y="11"/>
                    </a:lnTo>
                    <a:lnTo>
                      <a:pt x="40" y="17"/>
                    </a:lnTo>
                    <a:lnTo>
                      <a:pt x="34" y="22"/>
                    </a:lnTo>
                    <a:lnTo>
                      <a:pt x="28" y="28"/>
                    </a:lnTo>
                    <a:lnTo>
                      <a:pt x="23" y="34"/>
                    </a:lnTo>
                    <a:lnTo>
                      <a:pt x="17" y="45"/>
                    </a:lnTo>
                    <a:lnTo>
                      <a:pt x="11" y="57"/>
                    </a:lnTo>
                    <a:lnTo>
                      <a:pt x="11" y="68"/>
                    </a:lnTo>
                    <a:lnTo>
                      <a:pt x="11" y="85"/>
                    </a:lnTo>
                    <a:lnTo>
                      <a:pt x="11" y="91"/>
                    </a:lnTo>
                    <a:lnTo>
                      <a:pt x="11" y="103"/>
                    </a:lnTo>
                    <a:lnTo>
                      <a:pt x="17" y="108"/>
                    </a:lnTo>
                    <a:lnTo>
                      <a:pt x="17" y="114"/>
                    </a:lnTo>
                    <a:lnTo>
                      <a:pt x="23" y="120"/>
                    </a:lnTo>
                    <a:lnTo>
                      <a:pt x="23" y="126"/>
                    </a:lnTo>
                    <a:lnTo>
                      <a:pt x="28" y="126"/>
                    </a:lnTo>
                    <a:lnTo>
                      <a:pt x="28" y="131"/>
                    </a:lnTo>
                    <a:lnTo>
                      <a:pt x="34" y="131"/>
                    </a:lnTo>
                    <a:lnTo>
                      <a:pt x="34" y="137"/>
                    </a:lnTo>
                    <a:lnTo>
                      <a:pt x="40" y="137"/>
                    </a:lnTo>
                    <a:lnTo>
                      <a:pt x="46" y="143"/>
                    </a:lnTo>
                    <a:lnTo>
                      <a:pt x="51" y="143"/>
                    </a:lnTo>
                    <a:lnTo>
                      <a:pt x="57" y="143"/>
                    </a:lnTo>
                    <a:lnTo>
                      <a:pt x="63" y="143"/>
                    </a:lnTo>
                    <a:lnTo>
                      <a:pt x="74" y="143"/>
                    </a:lnTo>
                    <a:lnTo>
                      <a:pt x="86" y="137"/>
                    </a:lnTo>
                    <a:lnTo>
                      <a:pt x="97" y="131"/>
                    </a:lnTo>
                    <a:lnTo>
                      <a:pt x="103" y="126"/>
                    </a:lnTo>
                    <a:lnTo>
                      <a:pt x="109" y="120"/>
                    </a:lnTo>
                    <a:lnTo>
                      <a:pt x="114" y="108"/>
                    </a:lnTo>
                    <a:lnTo>
                      <a:pt x="114" y="97"/>
                    </a:lnTo>
                    <a:lnTo>
                      <a:pt x="114" y="85"/>
                    </a:lnTo>
                    <a:lnTo>
                      <a:pt x="114" y="68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solidFill>
                  <a:srgbClr val="023DD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66" name="Freeform 24"/>
              <p:cNvSpPr>
                <a:spLocks/>
              </p:cNvSpPr>
              <p:nvPr/>
            </p:nvSpPr>
            <p:spPr bwMode="auto">
              <a:xfrm>
                <a:off x="4243" y="2824"/>
                <a:ext cx="131" cy="154"/>
              </a:xfrm>
              <a:custGeom>
                <a:avLst/>
                <a:gdLst>
                  <a:gd name="T0" fmla="*/ 131 w 131"/>
                  <a:gd name="T1" fmla="*/ 63 h 154"/>
                  <a:gd name="T2" fmla="*/ 131 w 131"/>
                  <a:gd name="T3" fmla="*/ 91 h 154"/>
                  <a:gd name="T4" fmla="*/ 131 w 131"/>
                  <a:gd name="T5" fmla="*/ 103 h 154"/>
                  <a:gd name="T6" fmla="*/ 126 w 131"/>
                  <a:gd name="T7" fmla="*/ 114 h 154"/>
                  <a:gd name="T8" fmla="*/ 120 w 131"/>
                  <a:gd name="T9" fmla="*/ 126 h 154"/>
                  <a:gd name="T10" fmla="*/ 109 w 131"/>
                  <a:gd name="T11" fmla="*/ 137 h 154"/>
                  <a:gd name="T12" fmla="*/ 97 w 131"/>
                  <a:gd name="T13" fmla="*/ 143 h 154"/>
                  <a:gd name="T14" fmla="*/ 86 w 131"/>
                  <a:gd name="T15" fmla="*/ 148 h 154"/>
                  <a:gd name="T16" fmla="*/ 74 w 131"/>
                  <a:gd name="T17" fmla="*/ 148 h 154"/>
                  <a:gd name="T18" fmla="*/ 63 w 131"/>
                  <a:gd name="T19" fmla="*/ 154 h 154"/>
                  <a:gd name="T20" fmla="*/ 57 w 131"/>
                  <a:gd name="T21" fmla="*/ 154 h 154"/>
                  <a:gd name="T22" fmla="*/ 51 w 131"/>
                  <a:gd name="T23" fmla="*/ 148 h 154"/>
                  <a:gd name="T24" fmla="*/ 46 w 131"/>
                  <a:gd name="T25" fmla="*/ 148 h 154"/>
                  <a:gd name="T26" fmla="*/ 40 w 131"/>
                  <a:gd name="T27" fmla="*/ 148 h 154"/>
                  <a:gd name="T28" fmla="*/ 34 w 131"/>
                  <a:gd name="T29" fmla="*/ 148 h 154"/>
                  <a:gd name="T30" fmla="*/ 28 w 131"/>
                  <a:gd name="T31" fmla="*/ 143 h 154"/>
                  <a:gd name="T32" fmla="*/ 23 w 131"/>
                  <a:gd name="T33" fmla="*/ 137 h 154"/>
                  <a:gd name="T34" fmla="*/ 17 w 131"/>
                  <a:gd name="T35" fmla="*/ 137 h 154"/>
                  <a:gd name="T36" fmla="*/ 11 w 131"/>
                  <a:gd name="T37" fmla="*/ 131 h 154"/>
                  <a:gd name="T38" fmla="*/ 11 w 131"/>
                  <a:gd name="T39" fmla="*/ 126 h 154"/>
                  <a:gd name="T40" fmla="*/ 5 w 131"/>
                  <a:gd name="T41" fmla="*/ 126 h 154"/>
                  <a:gd name="T42" fmla="*/ 5 w 131"/>
                  <a:gd name="T43" fmla="*/ 120 h 154"/>
                  <a:gd name="T44" fmla="*/ 5 w 131"/>
                  <a:gd name="T45" fmla="*/ 114 h 154"/>
                  <a:gd name="T46" fmla="*/ 0 w 131"/>
                  <a:gd name="T47" fmla="*/ 114 h 154"/>
                  <a:gd name="T48" fmla="*/ 0 w 131"/>
                  <a:gd name="T49" fmla="*/ 108 h 154"/>
                  <a:gd name="T50" fmla="*/ 0 w 131"/>
                  <a:gd name="T51" fmla="*/ 103 h 154"/>
                  <a:gd name="T52" fmla="*/ 0 w 131"/>
                  <a:gd name="T53" fmla="*/ 97 h 154"/>
                  <a:gd name="T54" fmla="*/ 0 w 131"/>
                  <a:gd name="T55" fmla="*/ 91 h 154"/>
                  <a:gd name="T56" fmla="*/ 0 w 131"/>
                  <a:gd name="T57" fmla="*/ 63 h 154"/>
                  <a:gd name="T58" fmla="*/ 0 w 131"/>
                  <a:gd name="T59" fmla="*/ 51 h 154"/>
                  <a:gd name="T60" fmla="*/ 5 w 131"/>
                  <a:gd name="T61" fmla="*/ 40 h 154"/>
                  <a:gd name="T62" fmla="*/ 11 w 131"/>
                  <a:gd name="T63" fmla="*/ 28 h 154"/>
                  <a:gd name="T64" fmla="*/ 23 w 131"/>
                  <a:gd name="T65" fmla="*/ 17 h 154"/>
                  <a:gd name="T66" fmla="*/ 28 w 131"/>
                  <a:gd name="T67" fmla="*/ 11 h 154"/>
                  <a:gd name="T68" fmla="*/ 40 w 131"/>
                  <a:gd name="T69" fmla="*/ 5 h 154"/>
                  <a:gd name="T70" fmla="*/ 51 w 131"/>
                  <a:gd name="T71" fmla="*/ 5 h 154"/>
                  <a:gd name="T72" fmla="*/ 63 w 131"/>
                  <a:gd name="T73" fmla="*/ 0 h 154"/>
                  <a:gd name="T74" fmla="*/ 68 w 131"/>
                  <a:gd name="T75" fmla="*/ 0 h 154"/>
                  <a:gd name="T76" fmla="*/ 74 w 131"/>
                  <a:gd name="T77" fmla="*/ 5 h 154"/>
                  <a:gd name="T78" fmla="*/ 80 w 131"/>
                  <a:gd name="T79" fmla="*/ 5 h 154"/>
                  <a:gd name="T80" fmla="*/ 86 w 131"/>
                  <a:gd name="T81" fmla="*/ 5 h 154"/>
                  <a:gd name="T82" fmla="*/ 91 w 131"/>
                  <a:gd name="T83" fmla="*/ 5 h 154"/>
                  <a:gd name="T84" fmla="*/ 97 w 131"/>
                  <a:gd name="T85" fmla="*/ 11 h 154"/>
                  <a:gd name="T86" fmla="*/ 103 w 131"/>
                  <a:gd name="T87" fmla="*/ 11 h 154"/>
                  <a:gd name="T88" fmla="*/ 109 w 131"/>
                  <a:gd name="T89" fmla="*/ 17 h 154"/>
                  <a:gd name="T90" fmla="*/ 114 w 131"/>
                  <a:gd name="T91" fmla="*/ 22 h 154"/>
                  <a:gd name="T92" fmla="*/ 120 w 131"/>
                  <a:gd name="T93" fmla="*/ 28 h 154"/>
                  <a:gd name="T94" fmla="*/ 120 w 131"/>
                  <a:gd name="T95" fmla="*/ 34 h 154"/>
                  <a:gd name="T96" fmla="*/ 126 w 131"/>
                  <a:gd name="T97" fmla="*/ 40 h 154"/>
                  <a:gd name="T98" fmla="*/ 126 w 131"/>
                  <a:gd name="T99" fmla="*/ 45 h 154"/>
                  <a:gd name="T100" fmla="*/ 131 w 131"/>
                  <a:gd name="T101" fmla="*/ 51 h 154"/>
                  <a:gd name="T102" fmla="*/ 131 w 131"/>
                  <a:gd name="T103" fmla="*/ 57 h 154"/>
                  <a:gd name="T104" fmla="*/ 131 w 131"/>
                  <a:gd name="T105" fmla="*/ 63 h 154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1"/>
                  <a:gd name="T160" fmla="*/ 0 h 154"/>
                  <a:gd name="T161" fmla="*/ 131 w 131"/>
                  <a:gd name="T162" fmla="*/ 154 h 154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1" h="154">
                    <a:moveTo>
                      <a:pt x="131" y="63"/>
                    </a:moveTo>
                    <a:lnTo>
                      <a:pt x="131" y="91"/>
                    </a:lnTo>
                    <a:lnTo>
                      <a:pt x="131" y="103"/>
                    </a:lnTo>
                    <a:lnTo>
                      <a:pt x="126" y="114"/>
                    </a:lnTo>
                    <a:lnTo>
                      <a:pt x="120" y="126"/>
                    </a:lnTo>
                    <a:lnTo>
                      <a:pt x="109" y="137"/>
                    </a:lnTo>
                    <a:lnTo>
                      <a:pt x="97" y="143"/>
                    </a:lnTo>
                    <a:lnTo>
                      <a:pt x="86" y="148"/>
                    </a:lnTo>
                    <a:lnTo>
                      <a:pt x="74" y="148"/>
                    </a:lnTo>
                    <a:lnTo>
                      <a:pt x="63" y="154"/>
                    </a:lnTo>
                    <a:lnTo>
                      <a:pt x="57" y="154"/>
                    </a:lnTo>
                    <a:lnTo>
                      <a:pt x="51" y="148"/>
                    </a:lnTo>
                    <a:lnTo>
                      <a:pt x="46" y="148"/>
                    </a:lnTo>
                    <a:lnTo>
                      <a:pt x="40" y="148"/>
                    </a:lnTo>
                    <a:lnTo>
                      <a:pt x="34" y="148"/>
                    </a:lnTo>
                    <a:lnTo>
                      <a:pt x="28" y="143"/>
                    </a:lnTo>
                    <a:lnTo>
                      <a:pt x="23" y="137"/>
                    </a:lnTo>
                    <a:lnTo>
                      <a:pt x="17" y="137"/>
                    </a:lnTo>
                    <a:lnTo>
                      <a:pt x="11" y="131"/>
                    </a:lnTo>
                    <a:lnTo>
                      <a:pt x="11" y="126"/>
                    </a:lnTo>
                    <a:lnTo>
                      <a:pt x="5" y="126"/>
                    </a:lnTo>
                    <a:lnTo>
                      <a:pt x="5" y="120"/>
                    </a:lnTo>
                    <a:lnTo>
                      <a:pt x="5" y="114"/>
                    </a:lnTo>
                    <a:lnTo>
                      <a:pt x="0" y="114"/>
                    </a:lnTo>
                    <a:lnTo>
                      <a:pt x="0" y="108"/>
                    </a:lnTo>
                    <a:lnTo>
                      <a:pt x="0" y="103"/>
                    </a:lnTo>
                    <a:lnTo>
                      <a:pt x="0" y="97"/>
                    </a:lnTo>
                    <a:lnTo>
                      <a:pt x="0" y="91"/>
                    </a:lnTo>
                    <a:lnTo>
                      <a:pt x="0" y="63"/>
                    </a:lnTo>
                    <a:lnTo>
                      <a:pt x="0" y="51"/>
                    </a:lnTo>
                    <a:lnTo>
                      <a:pt x="5" y="40"/>
                    </a:lnTo>
                    <a:lnTo>
                      <a:pt x="11" y="28"/>
                    </a:lnTo>
                    <a:lnTo>
                      <a:pt x="23" y="17"/>
                    </a:lnTo>
                    <a:lnTo>
                      <a:pt x="28" y="11"/>
                    </a:lnTo>
                    <a:lnTo>
                      <a:pt x="40" y="5"/>
                    </a:lnTo>
                    <a:lnTo>
                      <a:pt x="51" y="5"/>
                    </a:lnTo>
                    <a:lnTo>
                      <a:pt x="63" y="0"/>
                    </a:lnTo>
                    <a:lnTo>
                      <a:pt x="68" y="0"/>
                    </a:lnTo>
                    <a:lnTo>
                      <a:pt x="74" y="5"/>
                    </a:lnTo>
                    <a:lnTo>
                      <a:pt x="80" y="5"/>
                    </a:lnTo>
                    <a:lnTo>
                      <a:pt x="86" y="5"/>
                    </a:lnTo>
                    <a:lnTo>
                      <a:pt x="91" y="5"/>
                    </a:lnTo>
                    <a:lnTo>
                      <a:pt x="97" y="11"/>
                    </a:lnTo>
                    <a:lnTo>
                      <a:pt x="103" y="11"/>
                    </a:lnTo>
                    <a:lnTo>
                      <a:pt x="109" y="17"/>
                    </a:lnTo>
                    <a:lnTo>
                      <a:pt x="114" y="22"/>
                    </a:lnTo>
                    <a:lnTo>
                      <a:pt x="120" y="28"/>
                    </a:lnTo>
                    <a:lnTo>
                      <a:pt x="120" y="34"/>
                    </a:lnTo>
                    <a:lnTo>
                      <a:pt x="126" y="40"/>
                    </a:lnTo>
                    <a:lnTo>
                      <a:pt x="126" y="45"/>
                    </a:lnTo>
                    <a:lnTo>
                      <a:pt x="131" y="51"/>
                    </a:lnTo>
                    <a:lnTo>
                      <a:pt x="131" y="57"/>
                    </a:lnTo>
                    <a:lnTo>
                      <a:pt x="131" y="63"/>
                    </a:lnTo>
                  </a:path>
                </a:pathLst>
              </a:custGeom>
              <a:noFill/>
              <a:ln w="17463">
                <a:solidFill>
                  <a:srgbClr val="023DD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67" name="Freeform 25"/>
              <p:cNvSpPr>
                <a:spLocks/>
              </p:cNvSpPr>
              <p:nvPr/>
            </p:nvSpPr>
            <p:spPr bwMode="auto">
              <a:xfrm>
                <a:off x="4254" y="2835"/>
                <a:ext cx="103" cy="132"/>
              </a:xfrm>
              <a:custGeom>
                <a:avLst/>
                <a:gdLst>
                  <a:gd name="T0" fmla="*/ 103 w 103"/>
                  <a:gd name="T1" fmla="*/ 57 h 132"/>
                  <a:gd name="T2" fmla="*/ 103 w 103"/>
                  <a:gd name="T3" fmla="*/ 46 h 132"/>
                  <a:gd name="T4" fmla="*/ 103 w 103"/>
                  <a:gd name="T5" fmla="*/ 40 h 132"/>
                  <a:gd name="T6" fmla="*/ 103 w 103"/>
                  <a:gd name="T7" fmla="*/ 34 h 132"/>
                  <a:gd name="T8" fmla="*/ 98 w 103"/>
                  <a:gd name="T9" fmla="*/ 29 h 132"/>
                  <a:gd name="T10" fmla="*/ 98 w 103"/>
                  <a:gd name="T11" fmla="*/ 23 h 132"/>
                  <a:gd name="T12" fmla="*/ 92 w 103"/>
                  <a:gd name="T13" fmla="*/ 17 h 132"/>
                  <a:gd name="T14" fmla="*/ 86 w 103"/>
                  <a:gd name="T15" fmla="*/ 11 h 132"/>
                  <a:gd name="T16" fmla="*/ 80 w 103"/>
                  <a:gd name="T17" fmla="*/ 6 h 132"/>
                  <a:gd name="T18" fmla="*/ 75 w 103"/>
                  <a:gd name="T19" fmla="*/ 6 h 132"/>
                  <a:gd name="T20" fmla="*/ 69 w 103"/>
                  <a:gd name="T21" fmla="*/ 0 h 132"/>
                  <a:gd name="T22" fmla="*/ 63 w 103"/>
                  <a:gd name="T23" fmla="*/ 0 h 132"/>
                  <a:gd name="T24" fmla="*/ 57 w 103"/>
                  <a:gd name="T25" fmla="*/ 0 h 132"/>
                  <a:gd name="T26" fmla="*/ 52 w 103"/>
                  <a:gd name="T27" fmla="*/ 0 h 132"/>
                  <a:gd name="T28" fmla="*/ 40 w 103"/>
                  <a:gd name="T29" fmla="*/ 0 h 132"/>
                  <a:gd name="T30" fmla="*/ 29 w 103"/>
                  <a:gd name="T31" fmla="*/ 6 h 132"/>
                  <a:gd name="T32" fmla="*/ 23 w 103"/>
                  <a:gd name="T33" fmla="*/ 11 h 132"/>
                  <a:gd name="T34" fmla="*/ 17 w 103"/>
                  <a:gd name="T35" fmla="*/ 17 h 132"/>
                  <a:gd name="T36" fmla="*/ 12 w 103"/>
                  <a:gd name="T37" fmla="*/ 23 h 132"/>
                  <a:gd name="T38" fmla="*/ 6 w 103"/>
                  <a:gd name="T39" fmla="*/ 34 h 132"/>
                  <a:gd name="T40" fmla="*/ 0 w 103"/>
                  <a:gd name="T41" fmla="*/ 46 h 132"/>
                  <a:gd name="T42" fmla="*/ 0 w 103"/>
                  <a:gd name="T43" fmla="*/ 57 h 132"/>
                  <a:gd name="T44" fmla="*/ 0 w 103"/>
                  <a:gd name="T45" fmla="*/ 74 h 132"/>
                  <a:gd name="T46" fmla="*/ 0 w 103"/>
                  <a:gd name="T47" fmla="*/ 80 h 132"/>
                  <a:gd name="T48" fmla="*/ 0 w 103"/>
                  <a:gd name="T49" fmla="*/ 92 h 132"/>
                  <a:gd name="T50" fmla="*/ 6 w 103"/>
                  <a:gd name="T51" fmla="*/ 97 h 132"/>
                  <a:gd name="T52" fmla="*/ 6 w 103"/>
                  <a:gd name="T53" fmla="*/ 103 h 132"/>
                  <a:gd name="T54" fmla="*/ 12 w 103"/>
                  <a:gd name="T55" fmla="*/ 109 h 132"/>
                  <a:gd name="T56" fmla="*/ 12 w 103"/>
                  <a:gd name="T57" fmla="*/ 115 h 132"/>
                  <a:gd name="T58" fmla="*/ 17 w 103"/>
                  <a:gd name="T59" fmla="*/ 115 h 132"/>
                  <a:gd name="T60" fmla="*/ 17 w 103"/>
                  <a:gd name="T61" fmla="*/ 120 h 132"/>
                  <a:gd name="T62" fmla="*/ 23 w 103"/>
                  <a:gd name="T63" fmla="*/ 120 h 132"/>
                  <a:gd name="T64" fmla="*/ 23 w 103"/>
                  <a:gd name="T65" fmla="*/ 126 h 132"/>
                  <a:gd name="T66" fmla="*/ 29 w 103"/>
                  <a:gd name="T67" fmla="*/ 126 h 132"/>
                  <a:gd name="T68" fmla="*/ 35 w 103"/>
                  <a:gd name="T69" fmla="*/ 132 h 132"/>
                  <a:gd name="T70" fmla="*/ 40 w 103"/>
                  <a:gd name="T71" fmla="*/ 132 h 132"/>
                  <a:gd name="T72" fmla="*/ 46 w 103"/>
                  <a:gd name="T73" fmla="*/ 132 h 132"/>
                  <a:gd name="T74" fmla="*/ 52 w 103"/>
                  <a:gd name="T75" fmla="*/ 132 h 132"/>
                  <a:gd name="T76" fmla="*/ 63 w 103"/>
                  <a:gd name="T77" fmla="*/ 132 h 132"/>
                  <a:gd name="T78" fmla="*/ 75 w 103"/>
                  <a:gd name="T79" fmla="*/ 126 h 132"/>
                  <a:gd name="T80" fmla="*/ 86 w 103"/>
                  <a:gd name="T81" fmla="*/ 120 h 132"/>
                  <a:gd name="T82" fmla="*/ 92 w 103"/>
                  <a:gd name="T83" fmla="*/ 115 h 132"/>
                  <a:gd name="T84" fmla="*/ 98 w 103"/>
                  <a:gd name="T85" fmla="*/ 109 h 132"/>
                  <a:gd name="T86" fmla="*/ 103 w 103"/>
                  <a:gd name="T87" fmla="*/ 97 h 132"/>
                  <a:gd name="T88" fmla="*/ 103 w 103"/>
                  <a:gd name="T89" fmla="*/ 86 h 132"/>
                  <a:gd name="T90" fmla="*/ 103 w 103"/>
                  <a:gd name="T91" fmla="*/ 74 h 132"/>
                  <a:gd name="T92" fmla="*/ 103 w 103"/>
                  <a:gd name="T93" fmla="*/ 57 h 132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03"/>
                  <a:gd name="T142" fmla="*/ 0 h 132"/>
                  <a:gd name="T143" fmla="*/ 103 w 103"/>
                  <a:gd name="T144" fmla="*/ 132 h 132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03" h="132">
                    <a:moveTo>
                      <a:pt x="103" y="57"/>
                    </a:moveTo>
                    <a:lnTo>
                      <a:pt x="103" y="46"/>
                    </a:lnTo>
                    <a:lnTo>
                      <a:pt x="103" y="40"/>
                    </a:lnTo>
                    <a:lnTo>
                      <a:pt x="103" y="34"/>
                    </a:lnTo>
                    <a:lnTo>
                      <a:pt x="98" y="29"/>
                    </a:lnTo>
                    <a:lnTo>
                      <a:pt x="98" y="23"/>
                    </a:lnTo>
                    <a:lnTo>
                      <a:pt x="92" y="17"/>
                    </a:lnTo>
                    <a:lnTo>
                      <a:pt x="86" y="11"/>
                    </a:lnTo>
                    <a:lnTo>
                      <a:pt x="80" y="6"/>
                    </a:lnTo>
                    <a:lnTo>
                      <a:pt x="75" y="6"/>
                    </a:lnTo>
                    <a:lnTo>
                      <a:pt x="69" y="0"/>
                    </a:lnTo>
                    <a:lnTo>
                      <a:pt x="63" y="0"/>
                    </a:lnTo>
                    <a:lnTo>
                      <a:pt x="57" y="0"/>
                    </a:lnTo>
                    <a:lnTo>
                      <a:pt x="52" y="0"/>
                    </a:lnTo>
                    <a:lnTo>
                      <a:pt x="40" y="0"/>
                    </a:lnTo>
                    <a:lnTo>
                      <a:pt x="29" y="6"/>
                    </a:lnTo>
                    <a:lnTo>
                      <a:pt x="23" y="11"/>
                    </a:lnTo>
                    <a:lnTo>
                      <a:pt x="17" y="17"/>
                    </a:lnTo>
                    <a:lnTo>
                      <a:pt x="12" y="23"/>
                    </a:lnTo>
                    <a:lnTo>
                      <a:pt x="6" y="34"/>
                    </a:lnTo>
                    <a:lnTo>
                      <a:pt x="0" y="46"/>
                    </a:lnTo>
                    <a:lnTo>
                      <a:pt x="0" y="57"/>
                    </a:lnTo>
                    <a:lnTo>
                      <a:pt x="0" y="74"/>
                    </a:lnTo>
                    <a:lnTo>
                      <a:pt x="0" y="80"/>
                    </a:lnTo>
                    <a:lnTo>
                      <a:pt x="0" y="92"/>
                    </a:lnTo>
                    <a:lnTo>
                      <a:pt x="6" y="97"/>
                    </a:lnTo>
                    <a:lnTo>
                      <a:pt x="6" y="103"/>
                    </a:lnTo>
                    <a:lnTo>
                      <a:pt x="12" y="109"/>
                    </a:lnTo>
                    <a:lnTo>
                      <a:pt x="12" y="115"/>
                    </a:lnTo>
                    <a:lnTo>
                      <a:pt x="17" y="115"/>
                    </a:lnTo>
                    <a:lnTo>
                      <a:pt x="17" y="120"/>
                    </a:lnTo>
                    <a:lnTo>
                      <a:pt x="23" y="120"/>
                    </a:lnTo>
                    <a:lnTo>
                      <a:pt x="23" y="126"/>
                    </a:lnTo>
                    <a:lnTo>
                      <a:pt x="29" y="126"/>
                    </a:lnTo>
                    <a:lnTo>
                      <a:pt x="35" y="132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2" y="132"/>
                    </a:lnTo>
                    <a:lnTo>
                      <a:pt x="63" y="132"/>
                    </a:lnTo>
                    <a:lnTo>
                      <a:pt x="75" y="126"/>
                    </a:lnTo>
                    <a:lnTo>
                      <a:pt x="86" y="120"/>
                    </a:lnTo>
                    <a:lnTo>
                      <a:pt x="92" y="115"/>
                    </a:lnTo>
                    <a:lnTo>
                      <a:pt x="98" y="109"/>
                    </a:lnTo>
                    <a:lnTo>
                      <a:pt x="103" y="97"/>
                    </a:lnTo>
                    <a:lnTo>
                      <a:pt x="103" y="86"/>
                    </a:lnTo>
                    <a:lnTo>
                      <a:pt x="103" y="74"/>
                    </a:lnTo>
                    <a:lnTo>
                      <a:pt x="103" y="57"/>
                    </a:lnTo>
                  </a:path>
                </a:pathLst>
              </a:custGeom>
              <a:noFill/>
              <a:ln w="17463">
                <a:solidFill>
                  <a:srgbClr val="023DD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68" name="Rectangle 26"/>
              <p:cNvSpPr>
                <a:spLocks noChangeArrowheads="1"/>
              </p:cNvSpPr>
              <p:nvPr/>
            </p:nvSpPr>
            <p:spPr bwMode="auto">
              <a:xfrm>
                <a:off x="4554" y="2778"/>
                <a:ext cx="505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defTabSz="762000"/>
                <a:r>
                  <a:rPr lang="en-US" sz="2100" b="0" u="none">
                    <a:solidFill>
                      <a:srgbClr val="023DD0"/>
                    </a:solidFill>
                    <a:latin typeface="Arial Narrow" panose="020B0606020202030204" pitchFamily="34" charset="0"/>
                  </a:rPr>
                  <a:t>K-public</a:t>
                </a:r>
                <a:endParaRPr lang="en-US" sz="1200" b="0" u="none">
                  <a:solidFill>
                    <a:srgbClr val="023DD0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0269" name="Rectangle 27"/>
              <p:cNvSpPr>
                <a:spLocks noChangeArrowheads="1"/>
              </p:cNvSpPr>
              <p:nvPr/>
            </p:nvSpPr>
            <p:spPr bwMode="auto">
              <a:xfrm>
                <a:off x="4580" y="2490"/>
                <a:ext cx="49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defTabSz="762000"/>
                <a:r>
                  <a:rPr lang="en-US" b="0" u="none" dirty="0">
                    <a:solidFill>
                      <a:srgbClr val="FF0066"/>
                    </a:solidFill>
                    <a:latin typeface="Arial Narrow" panose="020B0606020202030204" pitchFamily="34" charset="0"/>
                  </a:rPr>
                  <a:t>K-secret</a:t>
                </a:r>
                <a:endParaRPr lang="en-US" sz="1200" b="0" u="none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70" name="Rectangle 28"/>
              <p:cNvSpPr>
                <a:spLocks noChangeArrowheads="1"/>
              </p:cNvSpPr>
              <p:nvPr/>
            </p:nvSpPr>
            <p:spPr bwMode="auto">
              <a:xfrm>
                <a:off x="1058" y="2685"/>
                <a:ext cx="19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defTabSz="762000"/>
                <a:r>
                  <a:rPr lang="en-US" sz="1800" u="none" dirty="0">
                    <a:solidFill>
                      <a:schemeClr val="tx2"/>
                    </a:solidFill>
                    <a:latin typeface="Arial Narrow" panose="020B0606020202030204" pitchFamily="34" charset="0"/>
                  </a:rPr>
                  <a:t>1.  Every user generates two keys:</a:t>
                </a:r>
                <a:endParaRPr lang="en-US" sz="1200" b="0" u="none" dirty="0">
                  <a:solidFill>
                    <a:schemeClr val="tx2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6" name="Rectangle 28">
                <a:extLst>
                  <a:ext uri="{FF2B5EF4-FFF2-40B4-BE49-F238E27FC236}">
                    <a16:creationId xmlns="" xmlns:a16="http://schemas.microsoft.com/office/drawing/2014/main" id="{417C792C-F533-49FE-8FF7-9F8E124EFE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16" y="2778"/>
                <a:ext cx="56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defTabSz="762000"/>
                <a:r>
                  <a:rPr lang="en-US" sz="1800" u="none" dirty="0">
                    <a:solidFill>
                      <a:schemeClr val="tx2"/>
                    </a:solidFill>
                    <a:latin typeface="Arial Narrow" panose="020B0606020202030204" pitchFamily="34" charset="0"/>
                  </a:rPr>
                  <a:t>published</a:t>
                </a:r>
                <a:endParaRPr lang="en-US" sz="1200" b="0" u="none" dirty="0">
                  <a:solidFill>
                    <a:schemeClr val="tx2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7" name="Rectangle 28">
                <a:extLst>
                  <a:ext uri="{FF2B5EF4-FFF2-40B4-BE49-F238E27FC236}">
                    <a16:creationId xmlns="" xmlns:a16="http://schemas.microsoft.com/office/drawing/2014/main" id="{94EB0AED-BB5C-40CD-94BF-47BF6E1C94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0" y="2524"/>
                <a:ext cx="63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defTabSz="762000"/>
                <a:r>
                  <a:rPr lang="en-US" sz="1800" u="none" dirty="0">
                    <a:solidFill>
                      <a:schemeClr val="tx2"/>
                    </a:solidFill>
                    <a:latin typeface="Arial Narrow" panose="020B0606020202030204" pitchFamily="34" charset="0"/>
                  </a:rPr>
                  <a:t>kept secret</a:t>
                </a:r>
                <a:endParaRPr lang="en-US" sz="1200" b="0" u="none" dirty="0">
                  <a:solidFill>
                    <a:schemeClr val="tx2"/>
                  </a:solidFill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3" name="Rechteck 2"/>
            <p:cNvSpPr/>
            <p:nvPr/>
          </p:nvSpPr>
          <p:spPr>
            <a:xfrm>
              <a:off x="883103" y="3282285"/>
              <a:ext cx="88517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762000"/>
              <a:r>
                <a:rPr lang="en-US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HOW</a:t>
              </a:r>
              <a:r>
                <a:rPr 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 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679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6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6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6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6499" grpId="0" animBg="1" autoUpdateAnimBg="0"/>
      <p:bldP spid="1386525" grpId="0"/>
      <p:bldP spid="13865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8546" name="Rectangle 2"/>
          <p:cNvSpPr>
            <a:spLocks noChangeArrowheads="1"/>
          </p:cNvSpPr>
          <p:nvPr/>
        </p:nvSpPr>
        <p:spPr bwMode="auto">
          <a:xfrm>
            <a:off x="3429000" y="2209800"/>
            <a:ext cx="3427413" cy="1830388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52513" y="457200"/>
            <a:ext cx="8110537" cy="1584325"/>
            <a:chOff x="663" y="288"/>
            <a:chExt cx="5109" cy="998"/>
          </a:xfrm>
        </p:grpSpPr>
        <p:sp>
          <p:nvSpPr>
            <p:cNvPr id="1388548" name="Rectangle 4"/>
            <p:cNvSpPr>
              <a:spLocks noChangeArrowheads="1"/>
            </p:cNvSpPr>
            <p:nvPr/>
          </p:nvSpPr>
          <p:spPr bwMode="auto">
            <a:xfrm>
              <a:off x="929" y="288"/>
              <a:ext cx="4129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>
                <a:defRPr/>
              </a:pPr>
              <a:r>
                <a:rPr lang="en-US" sz="3200" u="none" dirty="0">
                  <a:solidFill>
                    <a:srgbClr val="1515F5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Open Key-Agreement Breakthrough 1976</a:t>
              </a:r>
            </a:p>
          </p:txBody>
        </p:sp>
        <p:sp>
          <p:nvSpPr>
            <p:cNvPr id="1388549" name="Rectangle 5"/>
            <p:cNvSpPr>
              <a:spLocks noChangeArrowheads="1"/>
            </p:cNvSpPr>
            <p:nvPr/>
          </p:nvSpPr>
          <p:spPr bwMode="auto">
            <a:xfrm>
              <a:off x="2208" y="1056"/>
              <a:ext cx="273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>
                <a:defRPr/>
              </a:pPr>
              <a:r>
                <a:rPr lang="en-US" sz="2400" u="none">
                  <a:solidFill>
                    <a:srgbClr val="1515F5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Diffie-Hellman proposed mechanism</a:t>
              </a:r>
            </a:p>
          </p:txBody>
        </p:sp>
        <p:sp>
          <p:nvSpPr>
            <p:cNvPr id="1388550" name="Rectangle 6"/>
            <p:cNvSpPr>
              <a:spLocks noChangeArrowheads="1"/>
            </p:cNvSpPr>
            <p:nvPr/>
          </p:nvSpPr>
          <p:spPr bwMode="auto">
            <a:xfrm>
              <a:off x="663" y="634"/>
              <a:ext cx="510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>
                <a:defRPr/>
              </a:pPr>
              <a:r>
                <a:rPr lang="en-US" sz="2400" u="none">
                  <a:solidFill>
                    <a:srgbClr val="1515F5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Shared Secret without exchange of secrets </a:t>
              </a:r>
              <a:r>
                <a:rPr lang="en-US" sz="2400" u="none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“Mechanical simulation”</a:t>
              </a:r>
              <a:endParaRPr lang="en-US" sz="1600" u="none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514600" y="2590800"/>
            <a:ext cx="5626100" cy="701675"/>
            <a:chOff x="1584" y="1632"/>
            <a:chExt cx="3545" cy="442"/>
          </a:xfrm>
        </p:grpSpPr>
        <p:sp>
          <p:nvSpPr>
            <p:cNvPr id="11508" name="Text Box 8"/>
            <p:cNvSpPr txBox="1">
              <a:spLocks noChangeArrowheads="1"/>
            </p:cNvSpPr>
            <p:nvPr/>
          </p:nvSpPr>
          <p:spPr bwMode="auto">
            <a:xfrm>
              <a:off x="1584" y="1632"/>
              <a:ext cx="20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/>
              <a:r>
                <a:rPr lang="en-US" sz="4000" b="0" u="none"/>
                <a:t>A</a:t>
              </a:r>
            </a:p>
          </p:txBody>
        </p:sp>
        <p:sp>
          <p:nvSpPr>
            <p:cNvPr id="11509" name="Text Box 9"/>
            <p:cNvSpPr txBox="1">
              <a:spLocks noChangeArrowheads="1"/>
            </p:cNvSpPr>
            <p:nvPr/>
          </p:nvSpPr>
          <p:spPr bwMode="auto">
            <a:xfrm>
              <a:off x="4800" y="1632"/>
              <a:ext cx="32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4000" b="0" u="none"/>
                <a:t>B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362200" y="3811588"/>
            <a:ext cx="3579813" cy="898525"/>
            <a:chOff x="1440" y="2400"/>
            <a:chExt cx="2256" cy="566"/>
          </a:xfrm>
        </p:grpSpPr>
        <p:sp>
          <p:nvSpPr>
            <p:cNvPr id="11495" name="Line 11"/>
            <p:cNvSpPr>
              <a:spLocks noChangeShapeType="1"/>
            </p:cNvSpPr>
            <p:nvPr/>
          </p:nvSpPr>
          <p:spPr bwMode="auto">
            <a:xfrm flipH="1">
              <a:off x="1920" y="2400"/>
              <a:ext cx="1776" cy="4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440" y="2739"/>
              <a:ext cx="404" cy="227"/>
              <a:chOff x="1440" y="2787"/>
              <a:chExt cx="404" cy="227"/>
            </a:xfrm>
          </p:grpSpPr>
          <p:sp>
            <p:nvSpPr>
              <p:cNvPr id="11497" name="Rectangle 13"/>
              <p:cNvSpPr>
                <a:spLocks noChangeArrowheads="1"/>
              </p:cNvSpPr>
              <p:nvPr/>
            </p:nvSpPr>
            <p:spPr bwMode="auto">
              <a:xfrm>
                <a:off x="1440" y="2787"/>
                <a:ext cx="404" cy="227"/>
              </a:xfrm>
              <a:prstGeom prst="rect">
                <a:avLst/>
              </a:prstGeom>
              <a:solidFill>
                <a:srgbClr val="FFFFFF"/>
              </a:solidFill>
              <a:ln w="5715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498" name="Freeform 14"/>
              <p:cNvSpPr>
                <a:spLocks/>
              </p:cNvSpPr>
              <p:nvPr/>
            </p:nvSpPr>
            <p:spPr bwMode="auto">
              <a:xfrm>
                <a:off x="1663" y="2826"/>
                <a:ext cx="109" cy="141"/>
              </a:xfrm>
              <a:custGeom>
                <a:avLst/>
                <a:gdLst>
                  <a:gd name="T0" fmla="*/ 25 w 201"/>
                  <a:gd name="T1" fmla="*/ 0 h 246"/>
                  <a:gd name="T2" fmla="*/ 32 w 201"/>
                  <a:gd name="T3" fmla="*/ 0 h 246"/>
                  <a:gd name="T4" fmla="*/ 37 w 201"/>
                  <a:gd name="T5" fmla="*/ 0 h 246"/>
                  <a:gd name="T6" fmla="*/ 42 w 201"/>
                  <a:gd name="T7" fmla="*/ 3 h 246"/>
                  <a:gd name="T8" fmla="*/ 47 w 201"/>
                  <a:gd name="T9" fmla="*/ 6 h 246"/>
                  <a:gd name="T10" fmla="*/ 50 w 201"/>
                  <a:gd name="T11" fmla="*/ 11 h 246"/>
                  <a:gd name="T12" fmla="*/ 54 w 201"/>
                  <a:gd name="T13" fmla="*/ 17 h 246"/>
                  <a:gd name="T14" fmla="*/ 57 w 201"/>
                  <a:gd name="T15" fmla="*/ 24 h 246"/>
                  <a:gd name="T16" fmla="*/ 59 w 201"/>
                  <a:gd name="T17" fmla="*/ 32 h 246"/>
                  <a:gd name="T18" fmla="*/ 59 w 201"/>
                  <a:gd name="T19" fmla="*/ 40 h 246"/>
                  <a:gd name="T20" fmla="*/ 59 w 201"/>
                  <a:gd name="T21" fmla="*/ 49 h 246"/>
                  <a:gd name="T22" fmla="*/ 57 w 201"/>
                  <a:gd name="T23" fmla="*/ 57 h 246"/>
                  <a:gd name="T24" fmla="*/ 54 w 201"/>
                  <a:gd name="T25" fmla="*/ 62 h 246"/>
                  <a:gd name="T26" fmla="*/ 50 w 201"/>
                  <a:gd name="T27" fmla="*/ 70 h 246"/>
                  <a:gd name="T28" fmla="*/ 47 w 201"/>
                  <a:gd name="T29" fmla="*/ 73 h 246"/>
                  <a:gd name="T30" fmla="*/ 42 w 201"/>
                  <a:gd name="T31" fmla="*/ 77 h 246"/>
                  <a:gd name="T32" fmla="*/ 37 w 201"/>
                  <a:gd name="T33" fmla="*/ 79 h 246"/>
                  <a:gd name="T34" fmla="*/ 32 w 201"/>
                  <a:gd name="T35" fmla="*/ 81 h 246"/>
                  <a:gd name="T36" fmla="*/ 25 w 201"/>
                  <a:gd name="T37" fmla="*/ 81 h 246"/>
                  <a:gd name="T38" fmla="*/ 20 w 201"/>
                  <a:gd name="T39" fmla="*/ 79 h 246"/>
                  <a:gd name="T40" fmla="*/ 15 w 201"/>
                  <a:gd name="T41" fmla="*/ 77 h 246"/>
                  <a:gd name="T42" fmla="*/ 12 w 201"/>
                  <a:gd name="T43" fmla="*/ 73 h 246"/>
                  <a:gd name="T44" fmla="*/ 7 w 201"/>
                  <a:gd name="T45" fmla="*/ 70 h 246"/>
                  <a:gd name="T46" fmla="*/ 4 w 201"/>
                  <a:gd name="T47" fmla="*/ 62 h 246"/>
                  <a:gd name="T48" fmla="*/ 2 w 201"/>
                  <a:gd name="T49" fmla="*/ 57 h 246"/>
                  <a:gd name="T50" fmla="*/ 0 w 201"/>
                  <a:gd name="T51" fmla="*/ 49 h 246"/>
                  <a:gd name="T52" fmla="*/ 0 w 201"/>
                  <a:gd name="T53" fmla="*/ 41 h 246"/>
                  <a:gd name="T54" fmla="*/ 0 w 201"/>
                  <a:gd name="T55" fmla="*/ 32 h 246"/>
                  <a:gd name="T56" fmla="*/ 2 w 201"/>
                  <a:gd name="T57" fmla="*/ 24 h 246"/>
                  <a:gd name="T58" fmla="*/ 4 w 201"/>
                  <a:gd name="T59" fmla="*/ 17 h 246"/>
                  <a:gd name="T60" fmla="*/ 7 w 201"/>
                  <a:gd name="T61" fmla="*/ 11 h 246"/>
                  <a:gd name="T62" fmla="*/ 12 w 201"/>
                  <a:gd name="T63" fmla="*/ 6 h 246"/>
                  <a:gd name="T64" fmla="*/ 15 w 201"/>
                  <a:gd name="T65" fmla="*/ 3 h 246"/>
                  <a:gd name="T66" fmla="*/ 20 w 201"/>
                  <a:gd name="T67" fmla="*/ 0 h 246"/>
                  <a:gd name="T68" fmla="*/ 25 w 201"/>
                  <a:gd name="T69" fmla="*/ 0 h 24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01"/>
                  <a:gd name="T106" fmla="*/ 0 h 246"/>
                  <a:gd name="T107" fmla="*/ 201 w 201"/>
                  <a:gd name="T108" fmla="*/ 246 h 24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01" h="246">
                    <a:moveTo>
                      <a:pt x="86" y="0"/>
                    </a:moveTo>
                    <a:lnTo>
                      <a:pt x="109" y="0"/>
                    </a:lnTo>
                    <a:lnTo>
                      <a:pt x="126" y="0"/>
                    </a:lnTo>
                    <a:lnTo>
                      <a:pt x="144" y="11"/>
                    </a:lnTo>
                    <a:lnTo>
                      <a:pt x="161" y="17"/>
                    </a:lnTo>
                    <a:lnTo>
                      <a:pt x="172" y="34"/>
                    </a:lnTo>
                    <a:lnTo>
                      <a:pt x="184" y="51"/>
                    </a:lnTo>
                    <a:lnTo>
                      <a:pt x="195" y="74"/>
                    </a:lnTo>
                    <a:lnTo>
                      <a:pt x="201" y="97"/>
                    </a:lnTo>
                    <a:lnTo>
                      <a:pt x="201" y="120"/>
                    </a:lnTo>
                    <a:lnTo>
                      <a:pt x="201" y="149"/>
                    </a:lnTo>
                    <a:lnTo>
                      <a:pt x="195" y="172"/>
                    </a:lnTo>
                    <a:lnTo>
                      <a:pt x="184" y="189"/>
                    </a:lnTo>
                    <a:lnTo>
                      <a:pt x="172" y="212"/>
                    </a:lnTo>
                    <a:lnTo>
                      <a:pt x="161" y="223"/>
                    </a:lnTo>
                    <a:lnTo>
                      <a:pt x="144" y="235"/>
                    </a:lnTo>
                    <a:lnTo>
                      <a:pt x="126" y="241"/>
                    </a:lnTo>
                    <a:lnTo>
                      <a:pt x="109" y="246"/>
                    </a:lnTo>
                    <a:lnTo>
                      <a:pt x="86" y="246"/>
                    </a:lnTo>
                    <a:lnTo>
                      <a:pt x="69" y="241"/>
                    </a:lnTo>
                    <a:lnTo>
                      <a:pt x="52" y="235"/>
                    </a:lnTo>
                    <a:lnTo>
                      <a:pt x="40" y="223"/>
                    </a:lnTo>
                    <a:lnTo>
                      <a:pt x="23" y="212"/>
                    </a:lnTo>
                    <a:lnTo>
                      <a:pt x="12" y="189"/>
                    </a:lnTo>
                    <a:lnTo>
                      <a:pt x="6" y="172"/>
                    </a:lnTo>
                    <a:lnTo>
                      <a:pt x="0" y="149"/>
                    </a:lnTo>
                    <a:lnTo>
                      <a:pt x="0" y="126"/>
                    </a:lnTo>
                    <a:lnTo>
                      <a:pt x="0" y="97"/>
                    </a:lnTo>
                    <a:lnTo>
                      <a:pt x="6" y="74"/>
                    </a:lnTo>
                    <a:lnTo>
                      <a:pt x="12" y="51"/>
                    </a:lnTo>
                    <a:lnTo>
                      <a:pt x="23" y="34"/>
                    </a:lnTo>
                    <a:lnTo>
                      <a:pt x="40" y="17"/>
                    </a:lnTo>
                    <a:lnTo>
                      <a:pt x="52" y="11"/>
                    </a:lnTo>
                    <a:lnTo>
                      <a:pt x="69" y="0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99" name="Freeform 15"/>
              <p:cNvSpPr>
                <a:spLocks/>
              </p:cNvSpPr>
              <p:nvPr/>
            </p:nvSpPr>
            <p:spPr bwMode="auto">
              <a:xfrm>
                <a:off x="1663" y="2826"/>
                <a:ext cx="109" cy="141"/>
              </a:xfrm>
              <a:custGeom>
                <a:avLst/>
                <a:gdLst>
                  <a:gd name="T0" fmla="*/ 25 w 201"/>
                  <a:gd name="T1" fmla="*/ 0 h 246"/>
                  <a:gd name="T2" fmla="*/ 32 w 201"/>
                  <a:gd name="T3" fmla="*/ 0 h 246"/>
                  <a:gd name="T4" fmla="*/ 37 w 201"/>
                  <a:gd name="T5" fmla="*/ 0 h 246"/>
                  <a:gd name="T6" fmla="*/ 42 w 201"/>
                  <a:gd name="T7" fmla="*/ 3 h 246"/>
                  <a:gd name="T8" fmla="*/ 47 w 201"/>
                  <a:gd name="T9" fmla="*/ 6 h 246"/>
                  <a:gd name="T10" fmla="*/ 50 w 201"/>
                  <a:gd name="T11" fmla="*/ 11 h 246"/>
                  <a:gd name="T12" fmla="*/ 54 w 201"/>
                  <a:gd name="T13" fmla="*/ 17 h 246"/>
                  <a:gd name="T14" fmla="*/ 57 w 201"/>
                  <a:gd name="T15" fmla="*/ 24 h 246"/>
                  <a:gd name="T16" fmla="*/ 59 w 201"/>
                  <a:gd name="T17" fmla="*/ 32 h 246"/>
                  <a:gd name="T18" fmla="*/ 59 w 201"/>
                  <a:gd name="T19" fmla="*/ 40 h 246"/>
                  <a:gd name="T20" fmla="*/ 59 w 201"/>
                  <a:gd name="T21" fmla="*/ 49 h 246"/>
                  <a:gd name="T22" fmla="*/ 57 w 201"/>
                  <a:gd name="T23" fmla="*/ 57 h 246"/>
                  <a:gd name="T24" fmla="*/ 54 w 201"/>
                  <a:gd name="T25" fmla="*/ 62 h 246"/>
                  <a:gd name="T26" fmla="*/ 50 w 201"/>
                  <a:gd name="T27" fmla="*/ 70 h 246"/>
                  <a:gd name="T28" fmla="*/ 47 w 201"/>
                  <a:gd name="T29" fmla="*/ 73 h 246"/>
                  <a:gd name="T30" fmla="*/ 42 w 201"/>
                  <a:gd name="T31" fmla="*/ 77 h 246"/>
                  <a:gd name="T32" fmla="*/ 37 w 201"/>
                  <a:gd name="T33" fmla="*/ 79 h 246"/>
                  <a:gd name="T34" fmla="*/ 32 w 201"/>
                  <a:gd name="T35" fmla="*/ 81 h 246"/>
                  <a:gd name="T36" fmla="*/ 25 w 201"/>
                  <a:gd name="T37" fmla="*/ 81 h 246"/>
                  <a:gd name="T38" fmla="*/ 20 w 201"/>
                  <a:gd name="T39" fmla="*/ 79 h 246"/>
                  <a:gd name="T40" fmla="*/ 15 w 201"/>
                  <a:gd name="T41" fmla="*/ 77 h 246"/>
                  <a:gd name="T42" fmla="*/ 12 w 201"/>
                  <a:gd name="T43" fmla="*/ 73 h 246"/>
                  <a:gd name="T44" fmla="*/ 7 w 201"/>
                  <a:gd name="T45" fmla="*/ 70 h 246"/>
                  <a:gd name="T46" fmla="*/ 4 w 201"/>
                  <a:gd name="T47" fmla="*/ 62 h 246"/>
                  <a:gd name="T48" fmla="*/ 2 w 201"/>
                  <a:gd name="T49" fmla="*/ 57 h 246"/>
                  <a:gd name="T50" fmla="*/ 0 w 201"/>
                  <a:gd name="T51" fmla="*/ 49 h 246"/>
                  <a:gd name="T52" fmla="*/ 0 w 201"/>
                  <a:gd name="T53" fmla="*/ 41 h 246"/>
                  <a:gd name="T54" fmla="*/ 0 w 201"/>
                  <a:gd name="T55" fmla="*/ 32 h 246"/>
                  <a:gd name="T56" fmla="*/ 2 w 201"/>
                  <a:gd name="T57" fmla="*/ 24 h 246"/>
                  <a:gd name="T58" fmla="*/ 4 w 201"/>
                  <a:gd name="T59" fmla="*/ 17 h 246"/>
                  <a:gd name="T60" fmla="*/ 7 w 201"/>
                  <a:gd name="T61" fmla="*/ 11 h 246"/>
                  <a:gd name="T62" fmla="*/ 12 w 201"/>
                  <a:gd name="T63" fmla="*/ 6 h 246"/>
                  <a:gd name="T64" fmla="*/ 15 w 201"/>
                  <a:gd name="T65" fmla="*/ 3 h 246"/>
                  <a:gd name="T66" fmla="*/ 20 w 201"/>
                  <a:gd name="T67" fmla="*/ 0 h 246"/>
                  <a:gd name="T68" fmla="*/ 25 w 201"/>
                  <a:gd name="T69" fmla="*/ 0 h 24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01"/>
                  <a:gd name="T106" fmla="*/ 0 h 246"/>
                  <a:gd name="T107" fmla="*/ 201 w 201"/>
                  <a:gd name="T108" fmla="*/ 246 h 24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01" h="246">
                    <a:moveTo>
                      <a:pt x="86" y="0"/>
                    </a:moveTo>
                    <a:lnTo>
                      <a:pt x="109" y="0"/>
                    </a:lnTo>
                    <a:lnTo>
                      <a:pt x="126" y="0"/>
                    </a:lnTo>
                    <a:lnTo>
                      <a:pt x="144" y="11"/>
                    </a:lnTo>
                    <a:lnTo>
                      <a:pt x="161" y="17"/>
                    </a:lnTo>
                    <a:lnTo>
                      <a:pt x="172" y="34"/>
                    </a:lnTo>
                    <a:lnTo>
                      <a:pt x="184" y="51"/>
                    </a:lnTo>
                    <a:lnTo>
                      <a:pt x="195" y="74"/>
                    </a:lnTo>
                    <a:lnTo>
                      <a:pt x="201" y="97"/>
                    </a:lnTo>
                    <a:lnTo>
                      <a:pt x="201" y="120"/>
                    </a:lnTo>
                    <a:lnTo>
                      <a:pt x="201" y="149"/>
                    </a:lnTo>
                    <a:lnTo>
                      <a:pt x="195" y="172"/>
                    </a:lnTo>
                    <a:lnTo>
                      <a:pt x="184" y="189"/>
                    </a:lnTo>
                    <a:lnTo>
                      <a:pt x="172" y="212"/>
                    </a:lnTo>
                    <a:lnTo>
                      <a:pt x="161" y="223"/>
                    </a:lnTo>
                    <a:lnTo>
                      <a:pt x="144" y="235"/>
                    </a:lnTo>
                    <a:lnTo>
                      <a:pt x="126" y="241"/>
                    </a:lnTo>
                    <a:lnTo>
                      <a:pt x="109" y="246"/>
                    </a:lnTo>
                    <a:lnTo>
                      <a:pt x="86" y="246"/>
                    </a:lnTo>
                    <a:lnTo>
                      <a:pt x="69" y="241"/>
                    </a:lnTo>
                    <a:lnTo>
                      <a:pt x="52" y="235"/>
                    </a:lnTo>
                    <a:lnTo>
                      <a:pt x="40" y="223"/>
                    </a:lnTo>
                    <a:lnTo>
                      <a:pt x="23" y="212"/>
                    </a:lnTo>
                    <a:lnTo>
                      <a:pt x="12" y="189"/>
                    </a:lnTo>
                    <a:lnTo>
                      <a:pt x="6" y="172"/>
                    </a:lnTo>
                    <a:lnTo>
                      <a:pt x="0" y="149"/>
                    </a:lnTo>
                    <a:lnTo>
                      <a:pt x="0" y="126"/>
                    </a:lnTo>
                    <a:lnTo>
                      <a:pt x="0" y="97"/>
                    </a:lnTo>
                    <a:lnTo>
                      <a:pt x="6" y="74"/>
                    </a:lnTo>
                    <a:lnTo>
                      <a:pt x="12" y="51"/>
                    </a:lnTo>
                    <a:lnTo>
                      <a:pt x="23" y="34"/>
                    </a:lnTo>
                    <a:lnTo>
                      <a:pt x="40" y="17"/>
                    </a:lnTo>
                    <a:lnTo>
                      <a:pt x="52" y="11"/>
                    </a:lnTo>
                    <a:lnTo>
                      <a:pt x="69" y="0"/>
                    </a:lnTo>
                    <a:lnTo>
                      <a:pt x="86" y="0"/>
                    </a:lnTo>
                  </a:path>
                </a:pathLst>
              </a:custGeom>
              <a:solidFill>
                <a:schemeClr val="tx2"/>
              </a:solidFill>
              <a:ln w="17463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500" name="Rectangle 16"/>
              <p:cNvSpPr>
                <a:spLocks noChangeArrowheads="1"/>
              </p:cNvSpPr>
              <p:nvPr/>
            </p:nvSpPr>
            <p:spPr bwMode="auto">
              <a:xfrm>
                <a:off x="1495" y="2872"/>
                <a:ext cx="172" cy="26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501" name="Rectangle 17"/>
              <p:cNvSpPr>
                <a:spLocks noChangeArrowheads="1"/>
              </p:cNvSpPr>
              <p:nvPr/>
            </p:nvSpPr>
            <p:spPr bwMode="auto">
              <a:xfrm>
                <a:off x="1495" y="2872"/>
                <a:ext cx="172" cy="26"/>
              </a:xfrm>
              <a:prstGeom prst="rect">
                <a:avLst/>
              </a:prstGeom>
              <a:solidFill>
                <a:schemeClr val="tx2"/>
              </a:solidFill>
              <a:ln w="17463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502" name="Freeform 18"/>
              <p:cNvSpPr>
                <a:spLocks noEditPoints="1"/>
              </p:cNvSpPr>
              <p:nvPr/>
            </p:nvSpPr>
            <p:spPr bwMode="auto">
              <a:xfrm>
                <a:off x="1495" y="2895"/>
                <a:ext cx="59" cy="55"/>
              </a:xfrm>
              <a:custGeom>
                <a:avLst/>
                <a:gdLst>
                  <a:gd name="T0" fmla="*/ 0 w 109"/>
                  <a:gd name="T1" fmla="*/ 0 h 98"/>
                  <a:gd name="T2" fmla="*/ 14 w 109"/>
                  <a:gd name="T3" fmla="*/ 0 h 98"/>
                  <a:gd name="T4" fmla="*/ 10 w 109"/>
                  <a:gd name="T5" fmla="*/ 27 h 98"/>
                  <a:gd name="T6" fmla="*/ 9 w 109"/>
                  <a:gd name="T7" fmla="*/ 29 h 98"/>
                  <a:gd name="T8" fmla="*/ 9 w 109"/>
                  <a:gd name="T9" fmla="*/ 31 h 98"/>
                  <a:gd name="T10" fmla="*/ 6 w 109"/>
                  <a:gd name="T11" fmla="*/ 31 h 98"/>
                  <a:gd name="T12" fmla="*/ 5 w 109"/>
                  <a:gd name="T13" fmla="*/ 31 h 98"/>
                  <a:gd name="T14" fmla="*/ 5 w 109"/>
                  <a:gd name="T15" fmla="*/ 29 h 98"/>
                  <a:gd name="T16" fmla="*/ 3 w 109"/>
                  <a:gd name="T17" fmla="*/ 27 h 98"/>
                  <a:gd name="T18" fmla="*/ 0 w 109"/>
                  <a:gd name="T19" fmla="*/ 0 h 98"/>
                  <a:gd name="T20" fmla="*/ 20 w 109"/>
                  <a:gd name="T21" fmla="*/ 0 h 98"/>
                  <a:gd name="T22" fmla="*/ 32 w 109"/>
                  <a:gd name="T23" fmla="*/ 0 h 98"/>
                  <a:gd name="T24" fmla="*/ 29 w 109"/>
                  <a:gd name="T25" fmla="*/ 27 h 98"/>
                  <a:gd name="T26" fmla="*/ 29 w 109"/>
                  <a:gd name="T27" fmla="*/ 29 h 98"/>
                  <a:gd name="T28" fmla="*/ 27 w 109"/>
                  <a:gd name="T29" fmla="*/ 31 h 98"/>
                  <a:gd name="T30" fmla="*/ 25 w 109"/>
                  <a:gd name="T31" fmla="*/ 31 h 98"/>
                  <a:gd name="T32" fmla="*/ 25 w 109"/>
                  <a:gd name="T33" fmla="*/ 29 h 98"/>
                  <a:gd name="T34" fmla="*/ 23 w 109"/>
                  <a:gd name="T35" fmla="*/ 29 h 98"/>
                  <a:gd name="T36" fmla="*/ 23 w 109"/>
                  <a:gd name="T37" fmla="*/ 27 h 98"/>
                  <a:gd name="T38" fmla="*/ 20 w 109"/>
                  <a:gd name="T39" fmla="*/ 0 h 9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09"/>
                  <a:gd name="T61" fmla="*/ 0 h 98"/>
                  <a:gd name="T62" fmla="*/ 109 w 109"/>
                  <a:gd name="T63" fmla="*/ 98 h 9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09" h="98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29" y="92"/>
                    </a:lnTo>
                    <a:lnTo>
                      <a:pt x="29" y="98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  <a:close/>
                    <a:moveTo>
                      <a:pt x="69" y="0"/>
                    </a:moveTo>
                    <a:lnTo>
                      <a:pt x="109" y="0"/>
                    </a:lnTo>
                    <a:lnTo>
                      <a:pt x="97" y="86"/>
                    </a:lnTo>
                    <a:lnTo>
                      <a:pt x="97" y="92"/>
                    </a:lnTo>
                    <a:lnTo>
                      <a:pt x="92" y="98"/>
                    </a:lnTo>
                    <a:lnTo>
                      <a:pt x="86" y="98"/>
                    </a:lnTo>
                    <a:lnTo>
                      <a:pt x="86" y="92"/>
                    </a:lnTo>
                    <a:lnTo>
                      <a:pt x="80" y="92"/>
                    </a:lnTo>
                    <a:lnTo>
                      <a:pt x="80" y="86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503" name="Freeform 19"/>
              <p:cNvSpPr>
                <a:spLocks/>
              </p:cNvSpPr>
              <p:nvPr/>
            </p:nvSpPr>
            <p:spPr bwMode="auto">
              <a:xfrm>
                <a:off x="1495" y="2895"/>
                <a:ext cx="26" cy="55"/>
              </a:xfrm>
              <a:custGeom>
                <a:avLst/>
                <a:gdLst>
                  <a:gd name="T0" fmla="*/ 0 w 46"/>
                  <a:gd name="T1" fmla="*/ 0 h 98"/>
                  <a:gd name="T2" fmla="*/ 15 w 46"/>
                  <a:gd name="T3" fmla="*/ 0 h 98"/>
                  <a:gd name="T4" fmla="*/ 11 w 46"/>
                  <a:gd name="T5" fmla="*/ 27 h 98"/>
                  <a:gd name="T6" fmla="*/ 9 w 46"/>
                  <a:gd name="T7" fmla="*/ 29 h 98"/>
                  <a:gd name="T8" fmla="*/ 9 w 46"/>
                  <a:gd name="T9" fmla="*/ 31 h 98"/>
                  <a:gd name="T10" fmla="*/ 7 w 46"/>
                  <a:gd name="T11" fmla="*/ 31 h 98"/>
                  <a:gd name="T12" fmla="*/ 6 w 46"/>
                  <a:gd name="T13" fmla="*/ 31 h 98"/>
                  <a:gd name="T14" fmla="*/ 6 w 46"/>
                  <a:gd name="T15" fmla="*/ 29 h 98"/>
                  <a:gd name="T16" fmla="*/ 4 w 46"/>
                  <a:gd name="T17" fmla="*/ 27 h 98"/>
                  <a:gd name="T18" fmla="*/ 0 w 46"/>
                  <a:gd name="T19" fmla="*/ 0 h 9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6"/>
                  <a:gd name="T31" fmla="*/ 0 h 98"/>
                  <a:gd name="T32" fmla="*/ 46 w 46"/>
                  <a:gd name="T33" fmla="*/ 98 h 9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6" h="98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29" y="92"/>
                    </a:lnTo>
                    <a:lnTo>
                      <a:pt x="29" y="98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tx2"/>
              </a:solidFill>
              <a:ln w="17463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504" name="Freeform 20"/>
              <p:cNvSpPr>
                <a:spLocks/>
              </p:cNvSpPr>
              <p:nvPr/>
            </p:nvSpPr>
            <p:spPr bwMode="auto">
              <a:xfrm>
                <a:off x="1533" y="2895"/>
                <a:ext cx="21" cy="55"/>
              </a:xfrm>
              <a:custGeom>
                <a:avLst/>
                <a:gdLst>
                  <a:gd name="T0" fmla="*/ 0 w 40"/>
                  <a:gd name="T1" fmla="*/ 0 h 98"/>
                  <a:gd name="T2" fmla="*/ 11 w 40"/>
                  <a:gd name="T3" fmla="*/ 0 h 98"/>
                  <a:gd name="T4" fmla="*/ 8 w 40"/>
                  <a:gd name="T5" fmla="*/ 27 h 98"/>
                  <a:gd name="T6" fmla="*/ 8 w 40"/>
                  <a:gd name="T7" fmla="*/ 29 h 98"/>
                  <a:gd name="T8" fmla="*/ 6 w 40"/>
                  <a:gd name="T9" fmla="*/ 31 h 98"/>
                  <a:gd name="T10" fmla="*/ 5 w 40"/>
                  <a:gd name="T11" fmla="*/ 31 h 98"/>
                  <a:gd name="T12" fmla="*/ 5 w 40"/>
                  <a:gd name="T13" fmla="*/ 29 h 98"/>
                  <a:gd name="T14" fmla="*/ 3 w 40"/>
                  <a:gd name="T15" fmla="*/ 29 h 98"/>
                  <a:gd name="T16" fmla="*/ 3 w 40"/>
                  <a:gd name="T17" fmla="*/ 27 h 98"/>
                  <a:gd name="T18" fmla="*/ 0 w 40"/>
                  <a:gd name="T19" fmla="*/ 0 h 9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"/>
                  <a:gd name="T31" fmla="*/ 0 h 98"/>
                  <a:gd name="T32" fmla="*/ 40 w 40"/>
                  <a:gd name="T33" fmla="*/ 98 h 9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" h="98">
                    <a:moveTo>
                      <a:pt x="0" y="0"/>
                    </a:moveTo>
                    <a:lnTo>
                      <a:pt x="40" y="0"/>
                    </a:lnTo>
                    <a:lnTo>
                      <a:pt x="28" y="86"/>
                    </a:lnTo>
                    <a:lnTo>
                      <a:pt x="28" y="92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1" y="92"/>
                    </a:lnTo>
                    <a:lnTo>
                      <a:pt x="11" y="8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tx2"/>
              </a:solidFill>
              <a:ln w="17463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505" name="Freeform 21"/>
              <p:cNvSpPr>
                <a:spLocks noEditPoints="1"/>
              </p:cNvSpPr>
              <p:nvPr/>
            </p:nvSpPr>
            <p:spPr bwMode="auto">
              <a:xfrm>
                <a:off x="1683" y="2856"/>
                <a:ext cx="70" cy="84"/>
              </a:xfrm>
              <a:custGeom>
                <a:avLst/>
                <a:gdLst>
                  <a:gd name="T0" fmla="*/ 37 w 131"/>
                  <a:gd name="T1" fmla="*/ 27 h 149"/>
                  <a:gd name="T2" fmla="*/ 36 w 131"/>
                  <a:gd name="T3" fmla="*/ 37 h 149"/>
                  <a:gd name="T4" fmla="*/ 33 w 131"/>
                  <a:gd name="T5" fmla="*/ 42 h 149"/>
                  <a:gd name="T6" fmla="*/ 26 w 131"/>
                  <a:gd name="T7" fmla="*/ 46 h 149"/>
                  <a:gd name="T8" fmla="*/ 19 w 131"/>
                  <a:gd name="T9" fmla="*/ 47 h 149"/>
                  <a:gd name="T10" fmla="*/ 16 w 131"/>
                  <a:gd name="T11" fmla="*/ 47 h 149"/>
                  <a:gd name="T12" fmla="*/ 13 w 131"/>
                  <a:gd name="T13" fmla="*/ 46 h 149"/>
                  <a:gd name="T14" fmla="*/ 10 w 131"/>
                  <a:gd name="T15" fmla="*/ 44 h 149"/>
                  <a:gd name="T16" fmla="*/ 8 w 131"/>
                  <a:gd name="T17" fmla="*/ 42 h 149"/>
                  <a:gd name="T18" fmla="*/ 5 w 131"/>
                  <a:gd name="T19" fmla="*/ 40 h 149"/>
                  <a:gd name="T20" fmla="*/ 3 w 131"/>
                  <a:gd name="T21" fmla="*/ 38 h 149"/>
                  <a:gd name="T22" fmla="*/ 2 w 131"/>
                  <a:gd name="T23" fmla="*/ 34 h 149"/>
                  <a:gd name="T24" fmla="*/ 2 w 131"/>
                  <a:gd name="T25" fmla="*/ 31 h 149"/>
                  <a:gd name="T26" fmla="*/ 0 w 131"/>
                  <a:gd name="T27" fmla="*/ 27 h 149"/>
                  <a:gd name="T28" fmla="*/ 2 w 131"/>
                  <a:gd name="T29" fmla="*/ 15 h 149"/>
                  <a:gd name="T30" fmla="*/ 5 w 131"/>
                  <a:gd name="T31" fmla="*/ 7 h 149"/>
                  <a:gd name="T32" fmla="*/ 10 w 131"/>
                  <a:gd name="T33" fmla="*/ 2 h 149"/>
                  <a:gd name="T34" fmla="*/ 16 w 131"/>
                  <a:gd name="T35" fmla="*/ 0 h 149"/>
                  <a:gd name="T36" fmla="*/ 21 w 131"/>
                  <a:gd name="T37" fmla="*/ 0 h 149"/>
                  <a:gd name="T38" fmla="*/ 25 w 131"/>
                  <a:gd name="T39" fmla="*/ 0 h 149"/>
                  <a:gd name="T40" fmla="*/ 28 w 131"/>
                  <a:gd name="T41" fmla="*/ 0 h 149"/>
                  <a:gd name="T42" fmla="*/ 31 w 131"/>
                  <a:gd name="T43" fmla="*/ 2 h 149"/>
                  <a:gd name="T44" fmla="*/ 33 w 131"/>
                  <a:gd name="T45" fmla="*/ 4 h 149"/>
                  <a:gd name="T46" fmla="*/ 34 w 131"/>
                  <a:gd name="T47" fmla="*/ 6 h 149"/>
                  <a:gd name="T48" fmla="*/ 36 w 131"/>
                  <a:gd name="T49" fmla="*/ 9 h 149"/>
                  <a:gd name="T50" fmla="*/ 37 w 131"/>
                  <a:gd name="T51" fmla="*/ 13 h 149"/>
                  <a:gd name="T52" fmla="*/ 37 w 131"/>
                  <a:gd name="T53" fmla="*/ 16 h 149"/>
                  <a:gd name="T54" fmla="*/ 34 w 131"/>
                  <a:gd name="T55" fmla="*/ 20 h 149"/>
                  <a:gd name="T56" fmla="*/ 34 w 131"/>
                  <a:gd name="T57" fmla="*/ 15 h 149"/>
                  <a:gd name="T58" fmla="*/ 33 w 131"/>
                  <a:gd name="T59" fmla="*/ 11 h 149"/>
                  <a:gd name="T60" fmla="*/ 31 w 131"/>
                  <a:gd name="T61" fmla="*/ 7 h 149"/>
                  <a:gd name="T62" fmla="*/ 29 w 131"/>
                  <a:gd name="T63" fmla="*/ 6 h 149"/>
                  <a:gd name="T64" fmla="*/ 28 w 131"/>
                  <a:gd name="T65" fmla="*/ 4 h 149"/>
                  <a:gd name="T66" fmla="*/ 25 w 131"/>
                  <a:gd name="T67" fmla="*/ 4 h 149"/>
                  <a:gd name="T68" fmla="*/ 21 w 131"/>
                  <a:gd name="T69" fmla="*/ 2 h 149"/>
                  <a:gd name="T70" fmla="*/ 16 w 131"/>
                  <a:gd name="T71" fmla="*/ 2 h 149"/>
                  <a:gd name="T72" fmla="*/ 11 w 131"/>
                  <a:gd name="T73" fmla="*/ 6 h 149"/>
                  <a:gd name="T74" fmla="*/ 6 w 131"/>
                  <a:gd name="T75" fmla="*/ 11 h 149"/>
                  <a:gd name="T76" fmla="*/ 5 w 131"/>
                  <a:gd name="T77" fmla="*/ 16 h 149"/>
                  <a:gd name="T78" fmla="*/ 5 w 131"/>
                  <a:gd name="T79" fmla="*/ 26 h 149"/>
                  <a:gd name="T80" fmla="*/ 5 w 131"/>
                  <a:gd name="T81" fmla="*/ 31 h 149"/>
                  <a:gd name="T82" fmla="*/ 6 w 131"/>
                  <a:gd name="T83" fmla="*/ 34 h 149"/>
                  <a:gd name="T84" fmla="*/ 8 w 131"/>
                  <a:gd name="T85" fmla="*/ 38 h 149"/>
                  <a:gd name="T86" fmla="*/ 10 w 131"/>
                  <a:gd name="T87" fmla="*/ 40 h 149"/>
                  <a:gd name="T88" fmla="*/ 11 w 131"/>
                  <a:gd name="T89" fmla="*/ 42 h 149"/>
                  <a:gd name="T90" fmla="*/ 14 w 131"/>
                  <a:gd name="T91" fmla="*/ 44 h 149"/>
                  <a:gd name="T92" fmla="*/ 18 w 131"/>
                  <a:gd name="T93" fmla="*/ 44 h 149"/>
                  <a:gd name="T94" fmla="*/ 23 w 131"/>
                  <a:gd name="T95" fmla="*/ 44 h 149"/>
                  <a:gd name="T96" fmla="*/ 28 w 131"/>
                  <a:gd name="T97" fmla="*/ 40 h 149"/>
                  <a:gd name="T98" fmla="*/ 33 w 131"/>
                  <a:gd name="T99" fmla="*/ 37 h 149"/>
                  <a:gd name="T100" fmla="*/ 34 w 131"/>
                  <a:gd name="T101" fmla="*/ 29 h 149"/>
                  <a:gd name="T102" fmla="*/ 34 w 131"/>
                  <a:gd name="T103" fmla="*/ 20 h 14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31"/>
                  <a:gd name="T157" fmla="*/ 0 h 149"/>
                  <a:gd name="T158" fmla="*/ 131 w 131"/>
                  <a:gd name="T159" fmla="*/ 149 h 14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31" h="149">
                    <a:moveTo>
                      <a:pt x="131" y="63"/>
                    </a:moveTo>
                    <a:lnTo>
                      <a:pt x="131" y="86"/>
                    </a:lnTo>
                    <a:lnTo>
                      <a:pt x="131" y="98"/>
                    </a:lnTo>
                    <a:lnTo>
                      <a:pt x="126" y="115"/>
                    </a:lnTo>
                    <a:lnTo>
                      <a:pt x="120" y="126"/>
                    </a:lnTo>
                    <a:lnTo>
                      <a:pt x="114" y="132"/>
                    </a:lnTo>
                    <a:lnTo>
                      <a:pt x="103" y="138"/>
                    </a:lnTo>
                    <a:lnTo>
                      <a:pt x="91" y="144"/>
                    </a:lnTo>
                    <a:lnTo>
                      <a:pt x="80" y="149"/>
                    </a:lnTo>
                    <a:lnTo>
                      <a:pt x="68" y="149"/>
                    </a:lnTo>
                    <a:lnTo>
                      <a:pt x="63" y="149"/>
                    </a:lnTo>
                    <a:lnTo>
                      <a:pt x="57" y="149"/>
                    </a:lnTo>
                    <a:lnTo>
                      <a:pt x="51" y="144"/>
                    </a:lnTo>
                    <a:lnTo>
                      <a:pt x="46" y="144"/>
                    </a:lnTo>
                    <a:lnTo>
                      <a:pt x="40" y="144"/>
                    </a:lnTo>
                    <a:lnTo>
                      <a:pt x="34" y="138"/>
                    </a:lnTo>
                    <a:lnTo>
                      <a:pt x="28" y="138"/>
                    </a:lnTo>
                    <a:lnTo>
                      <a:pt x="28" y="132"/>
                    </a:lnTo>
                    <a:lnTo>
                      <a:pt x="23" y="132"/>
                    </a:lnTo>
                    <a:lnTo>
                      <a:pt x="17" y="126"/>
                    </a:lnTo>
                    <a:lnTo>
                      <a:pt x="17" y="121"/>
                    </a:lnTo>
                    <a:lnTo>
                      <a:pt x="11" y="121"/>
                    </a:lnTo>
                    <a:lnTo>
                      <a:pt x="11" y="115"/>
                    </a:lnTo>
                    <a:lnTo>
                      <a:pt x="5" y="109"/>
                    </a:lnTo>
                    <a:lnTo>
                      <a:pt x="5" y="104"/>
                    </a:lnTo>
                    <a:lnTo>
                      <a:pt x="5" y="98"/>
                    </a:lnTo>
                    <a:lnTo>
                      <a:pt x="5" y="92"/>
                    </a:lnTo>
                    <a:lnTo>
                      <a:pt x="0" y="86"/>
                    </a:lnTo>
                    <a:lnTo>
                      <a:pt x="0" y="63"/>
                    </a:lnTo>
                    <a:lnTo>
                      <a:pt x="5" y="46"/>
                    </a:lnTo>
                    <a:lnTo>
                      <a:pt x="5" y="35"/>
                    </a:lnTo>
                    <a:lnTo>
                      <a:pt x="17" y="23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4" y="12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1" y="35"/>
                    </a:lnTo>
                    <a:lnTo>
                      <a:pt x="131" y="41"/>
                    </a:lnTo>
                    <a:lnTo>
                      <a:pt x="131" y="46"/>
                    </a:lnTo>
                    <a:lnTo>
                      <a:pt x="131" y="52"/>
                    </a:lnTo>
                    <a:lnTo>
                      <a:pt x="131" y="63"/>
                    </a:lnTo>
                    <a:close/>
                    <a:moveTo>
                      <a:pt x="120" y="63"/>
                    </a:moveTo>
                    <a:lnTo>
                      <a:pt x="120" y="58"/>
                    </a:lnTo>
                    <a:lnTo>
                      <a:pt x="120" y="46"/>
                    </a:lnTo>
                    <a:lnTo>
                      <a:pt x="114" y="41"/>
                    </a:lnTo>
                    <a:lnTo>
                      <a:pt x="114" y="35"/>
                    </a:lnTo>
                    <a:lnTo>
                      <a:pt x="114" y="29"/>
                    </a:lnTo>
                    <a:lnTo>
                      <a:pt x="109" y="23"/>
                    </a:lnTo>
                    <a:lnTo>
                      <a:pt x="103" y="23"/>
                    </a:lnTo>
                    <a:lnTo>
                      <a:pt x="103" y="18"/>
                    </a:lnTo>
                    <a:lnTo>
                      <a:pt x="97" y="18"/>
                    </a:lnTo>
                    <a:lnTo>
                      <a:pt x="97" y="12"/>
                    </a:lnTo>
                    <a:lnTo>
                      <a:pt x="91" y="12"/>
                    </a:lnTo>
                    <a:lnTo>
                      <a:pt x="86" y="12"/>
                    </a:lnTo>
                    <a:lnTo>
                      <a:pt x="80" y="6"/>
                    </a:lnTo>
                    <a:lnTo>
                      <a:pt x="74" y="6"/>
                    </a:lnTo>
                    <a:lnTo>
                      <a:pt x="68" y="6"/>
                    </a:lnTo>
                    <a:lnTo>
                      <a:pt x="57" y="6"/>
                    </a:lnTo>
                    <a:lnTo>
                      <a:pt x="46" y="12"/>
                    </a:lnTo>
                    <a:lnTo>
                      <a:pt x="40" y="18"/>
                    </a:lnTo>
                    <a:lnTo>
                      <a:pt x="28" y="23"/>
                    </a:lnTo>
                    <a:lnTo>
                      <a:pt x="23" y="35"/>
                    </a:lnTo>
                    <a:lnTo>
                      <a:pt x="17" y="41"/>
                    </a:lnTo>
                    <a:lnTo>
                      <a:pt x="17" y="52"/>
                    </a:lnTo>
                    <a:lnTo>
                      <a:pt x="17" y="63"/>
                    </a:lnTo>
                    <a:lnTo>
                      <a:pt x="17" y="81"/>
                    </a:lnTo>
                    <a:lnTo>
                      <a:pt x="17" y="92"/>
                    </a:lnTo>
                    <a:lnTo>
                      <a:pt x="17" y="98"/>
                    </a:lnTo>
                    <a:lnTo>
                      <a:pt x="17" y="104"/>
                    </a:lnTo>
                    <a:lnTo>
                      <a:pt x="23" y="109"/>
                    </a:lnTo>
                    <a:lnTo>
                      <a:pt x="23" y="115"/>
                    </a:lnTo>
                    <a:lnTo>
                      <a:pt x="28" y="121"/>
                    </a:lnTo>
                    <a:lnTo>
                      <a:pt x="34" y="121"/>
                    </a:lnTo>
                    <a:lnTo>
                      <a:pt x="34" y="126"/>
                    </a:lnTo>
                    <a:lnTo>
                      <a:pt x="40" y="126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1" y="138"/>
                    </a:lnTo>
                    <a:lnTo>
                      <a:pt x="57" y="138"/>
                    </a:lnTo>
                    <a:lnTo>
                      <a:pt x="63" y="138"/>
                    </a:lnTo>
                    <a:lnTo>
                      <a:pt x="68" y="138"/>
                    </a:lnTo>
                    <a:lnTo>
                      <a:pt x="80" y="138"/>
                    </a:lnTo>
                    <a:lnTo>
                      <a:pt x="91" y="132"/>
                    </a:lnTo>
                    <a:lnTo>
                      <a:pt x="97" y="126"/>
                    </a:lnTo>
                    <a:lnTo>
                      <a:pt x="109" y="121"/>
                    </a:lnTo>
                    <a:lnTo>
                      <a:pt x="114" y="115"/>
                    </a:lnTo>
                    <a:lnTo>
                      <a:pt x="114" y="104"/>
                    </a:lnTo>
                    <a:lnTo>
                      <a:pt x="120" y="92"/>
                    </a:lnTo>
                    <a:lnTo>
                      <a:pt x="120" y="81"/>
                    </a:lnTo>
                    <a:lnTo>
                      <a:pt x="120" y="63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506" name="Freeform 22"/>
              <p:cNvSpPr>
                <a:spLocks/>
              </p:cNvSpPr>
              <p:nvPr/>
            </p:nvSpPr>
            <p:spPr bwMode="auto">
              <a:xfrm>
                <a:off x="1683" y="2856"/>
                <a:ext cx="70" cy="84"/>
              </a:xfrm>
              <a:custGeom>
                <a:avLst/>
                <a:gdLst>
                  <a:gd name="T0" fmla="*/ 37 w 131"/>
                  <a:gd name="T1" fmla="*/ 20 h 149"/>
                  <a:gd name="T2" fmla="*/ 37 w 131"/>
                  <a:gd name="T3" fmla="*/ 27 h 149"/>
                  <a:gd name="T4" fmla="*/ 37 w 131"/>
                  <a:gd name="T5" fmla="*/ 31 h 149"/>
                  <a:gd name="T6" fmla="*/ 36 w 131"/>
                  <a:gd name="T7" fmla="*/ 37 h 149"/>
                  <a:gd name="T8" fmla="*/ 34 w 131"/>
                  <a:gd name="T9" fmla="*/ 40 h 149"/>
                  <a:gd name="T10" fmla="*/ 33 w 131"/>
                  <a:gd name="T11" fmla="*/ 42 h 149"/>
                  <a:gd name="T12" fmla="*/ 29 w 131"/>
                  <a:gd name="T13" fmla="*/ 44 h 149"/>
                  <a:gd name="T14" fmla="*/ 26 w 131"/>
                  <a:gd name="T15" fmla="*/ 46 h 149"/>
                  <a:gd name="T16" fmla="*/ 23 w 131"/>
                  <a:gd name="T17" fmla="*/ 47 h 149"/>
                  <a:gd name="T18" fmla="*/ 19 w 131"/>
                  <a:gd name="T19" fmla="*/ 47 h 149"/>
                  <a:gd name="T20" fmla="*/ 18 w 131"/>
                  <a:gd name="T21" fmla="*/ 47 h 149"/>
                  <a:gd name="T22" fmla="*/ 16 w 131"/>
                  <a:gd name="T23" fmla="*/ 47 h 149"/>
                  <a:gd name="T24" fmla="*/ 14 w 131"/>
                  <a:gd name="T25" fmla="*/ 46 h 149"/>
                  <a:gd name="T26" fmla="*/ 13 w 131"/>
                  <a:gd name="T27" fmla="*/ 46 h 149"/>
                  <a:gd name="T28" fmla="*/ 11 w 131"/>
                  <a:gd name="T29" fmla="*/ 46 h 149"/>
                  <a:gd name="T30" fmla="*/ 10 w 131"/>
                  <a:gd name="T31" fmla="*/ 44 h 149"/>
                  <a:gd name="T32" fmla="*/ 8 w 131"/>
                  <a:gd name="T33" fmla="*/ 44 h 149"/>
                  <a:gd name="T34" fmla="*/ 8 w 131"/>
                  <a:gd name="T35" fmla="*/ 42 h 149"/>
                  <a:gd name="T36" fmla="*/ 6 w 131"/>
                  <a:gd name="T37" fmla="*/ 42 h 149"/>
                  <a:gd name="T38" fmla="*/ 5 w 131"/>
                  <a:gd name="T39" fmla="*/ 40 h 149"/>
                  <a:gd name="T40" fmla="*/ 5 w 131"/>
                  <a:gd name="T41" fmla="*/ 38 h 149"/>
                  <a:gd name="T42" fmla="*/ 3 w 131"/>
                  <a:gd name="T43" fmla="*/ 38 h 149"/>
                  <a:gd name="T44" fmla="*/ 3 w 131"/>
                  <a:gd name="T45" fmla="*/ 37 h 149"/>
                  <a:gd name="T46" fmla="*/ 2 w 131"/>
                  <a:gd name="T47" fmla="*/ 34 h 149"/>
                  <a:gd name="T48" fmla="*/ 2 w 131"/>
                  <a:gd name="T49" fmla="*/ 33 h 149"/>
                  <a:gd name="T50" fmla="*/ 2 w 131"/>
                  <a:gd name="T51" fmla="*/ 31 h 149"/>
                  <a:gd name="T52" fmla="*/ 2 w 131"/>
                  <a:gd name="T53" fmla="*/ 29 h 149"/>
                  <a:gd name="T54" fmla="*/ 0 w 131"/>
                  <a:gd name="T55" fmla="*/ 27 h 149"/>
                  <a:gd name="T56" fmla="*/ 0 w 131"/>
                  <a:gd name="T57" fmla="*/ 20 h 149"/>
                  <a:gd name="T58" fmla="*/ 2 w 131"/>
                  <a:gd name="T59" fmla="*/ 15 h 149"/>
                  <a:gd name="T60" fmla="*/ 2 w 131"/>
                  <a:gd name="T61" fmla="*/ 11 h 149"/>
                  <a:gd name="T62" fmla="*/ 5 w 131"/>
                  <a:gd name="T63" fmla="*/ 7 h 149"/>
                  <a:gd name="T64" fmla="*/ 6 w 131"/>
                  <a:gd name="T65" fmla="*/ 4 h 149"/>
                  <a:gd name="T66" fmla="*/ 10 w 131"/>
                  <a:gd name="T67" fmla="*/ 2 h 149"/>
                  <a:gd name="T68" fmla="*/ 13 w 131"/>
                  <a:gd name="T69" fmla="*/ 0 h 149"/>
                  <a:gd name="T70" fmla="*/ 16 w 131"/>
                  <a:gd name="T71" fmla="*/ 0 h 149"/>
                  <a:gd name="T72" fmla="*/ 19 w 131"/>
                  <a:gd name="T73" fmla="*/ 0 h 149"/>
                  <a:gd name="T74" fmla="*/ 21 w 131"/>
                  <a:gd name="T75" fmla="*/ 0 h 149"/>
                  <a:gd name="T76" fmla="*/ 23 w 131"/>
                  <a:gd name="T77" fmla="*/ 0 h 149"/>
                  <a:gd name="T78" fmla="*/ 25 w 131"/>
                  <a:gd name="T79" fmla="*/ 0 h 149"/>
                  <a:gd name="T80" fmla="*/ 26 w 131"/>
                  <a:gd name="T81" fmla="*/ 0 h 149"/>
                  <a:gd name="T82" fmla="*/ 28 w 131"/>
                  <a:gd name="T83" fmla="*/ 0 h 149"/>
                  <a:gd name="T84" fmla="*/ 29 w 131"/>
                  <a:gd name="T85" fmla="*/ 2 h 149"/>
                  <a:gd name="T86" fmla="*/ 31 w 131"/>
                  <a:gd name="T87" fmla="*/ 2 h 149"/>
                  <a:gd name="T88" fmla="*/ 31 w 131"/>
                  <a:gd name="T89" fmla="*/ 4 h 149"/>
                  <a:gd name="T90" fmla="*/ 33 w 131"/>
                  <a:gd name="T91" fmla="*/ 4 h 149"/>
                  <a:gd name="T92" fmla="*/ 33 w 131"/>
                  <a:gd name="T93" fmla="*/ 6 h 149"/>
                  <a:gd name="T94" fmla="*/ 34 w 131"/>
                  <a:gd name="T95" fmla="*/ 6 h 149"/>
                  <a:gd name="T96" fmla="*/ 34 w 131"/>
                  <a:gd name="T97" fmla="*/ 7 h 149"/>
                  <a:gd name="T98" fmla="*/ 36 w 131"/>
                  <a:gd name="T99" fmla="*/ 9 h 149"/>
                  <a:gd name="T100" fmla="*/ 37 w 131"/>
                  <a:gd name="T101" fmla="*/ 11 h 149"/>
                  <a:gd name="T102" fmla="*/ 37 w 131"/>
                  <a:gd name="T103" fmla="*/ 13 h 149"/>
                  <a:gd name="T104" fmla="*/ 37 w 131"/>
                  <a:gd name="T105" fmla="*/ 15 h 149"/>
                  <a:gd name="T106" fmla="*/ 37 w 131"/>
                  <a:gd name="T107" fmla="*/ 16 h 149"/>
                  <a:gd name="T108" fmla="*/ 37 w 131"/>
                  <a:gd name="T109" fmla="*/ 20 h 14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31"/>
                  <a:gd name="T166" fmla="*/ 0 h 149"/>
                  <a:gd name="T167" fmla="*/ 131 w 131"/>
                  <a:gd name="T168" fmla="*/ 149 h 149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31" h="149">
                    <a:moveTo>
                      <a:pt x="131" y="63"/>
                    </a:moveTo>
                    <a:lnTo>
                      <a:pt x="131" y="86"/>
                    </a:lnTo>
                    <a:lnTo>
                      <a:pt x="131" y="98"/>
                    </a:lnTo>
                    <a:lnTo>
                      <a:pt x="126" y="115"/>
                    </a:lnTo>
                    <a:lnTo>
                      <a:pt x="120" y="126"/>
                    </a:lnTo>
                    <a:lnTo>
                      <a:pt x="114" y="132"/>
                    </a:lnTo>
                    <a:lnTo>
                      <a:pt x="103" y="138"/>
                    </a:lnTo>
                    <a:lnTo>
                      <a:pt x="91" y="144"/>
                    </a:lnTo>
                    <a:lnTo>
                      <a:pt x="80" y="149"/>
                    </a:lnTo>
                    <a:lnTo>
                      <a:pt x="68" y="149"/>
                    </a:lnTo>
                    <a:lnTo>
                      <a:pt x="63" y="149"/>
                    </a:lnTo>
                    <a:lnTo>
                      <a:pt x="57" y="149"/>
                    </a:lnTo>
                    <a:lnTo>
                      <a:pt x="51" y="144"/>
                    </a:lnTo>
                    <a:lnTo>
                      <a:pt x="46" y="144"/>
                    </a:lnTo>
                    <a:lnTo>
                      <a:pt x="40" y="144"/>
                    </a:lnTo>
                    <a:lnTo>
                      <a:pt x="34" y="138"/>
                    </a:lnTo>
                    <a:lnTo>
                      <a:pt x="28" y="138"/>
                    </a:lnTo>
                    <a:lnTo>
                      <a:pt x="28" y="132"/>
                    </a:lnTo>
                    <a:lnTo>
                      <a:pt x="23" y="132"/>
                    </a:lnTo>
                    <a:lnTo>
                      <a:pt x="17" y="126"/>
                    </a:lnTo>
                    <a:lnTo>
                      <a:pt x="17" y="121"/>
                    </a:lnTo>
                    <a:lnTo>
                      <a:pt x="11" y="121"/>
                    </a:lnTo>
                    <a:lnTo>
                      <a:pt x="11" y="115"/>
                    </a:lnTo>
                    <a:lnTo>
                      <a:pt x="5" y="109"/>
                    </a:lnTo>
                    <a:lnTo>
                      <a:pt x="5" y="104"/>
                    </a:lnTo>
                    <a:lnTo>
                      <a:pt x="5" y="98"/>
                    </a:lnTo>
                    <a:lnTo>
                      <a:pt x="5" y="92"/>
                    </a:lnTo>
                    <a:lnTo>
                      <a:pt x="0" y="86"/>
                    </a:lnTo>
                    <a:lnTo>
                      <a:pt x="0" y="63"/>
                    </a:lnTo>
                    <a:lnTo>
                      <a:pt x="5" y="46"/>
                    </a:lnTo>
                    <a:lnTo>
                      <a:pt x="5" y="35"/>
                    </a:lnTo>
                    <a:lnTo>
                      <a:pt x="17" y="23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4" y="12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1" y="35"/>
                    </a:lnTo>
                    <a:lnTo>
                      <a:pt x="131" y="41"/>
                    </a:lnTo>
                    <a:lnTo>
                      <a:pt x="131" y="46"/>
                    </a:lnTo>
                    <a:lnTo>
                      <a:pt x="131" y="52"/>
                    </a:lnTo>
                    <a:lnTo>
                      <a:pt x="131" y="63"/>
                    </a:lnTo>
                  </a:path>
                </a:pathLst>
              </a:custGeom>
              <a:solidFill>
                <a:schemeClr val="tx2"/>
              </a:solidFill>
              <a:ln w="17463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507" name="Freeform 23"/>
              <p:cNvSpPr>
                <a:spLocks/>
              </p:cNvSpPr>
              <p:nvPr/>
            </p:nvSpPr>
            <p:spPr bwMode="auto">
              <a:xfrm>
                <a:off x="1691" y="2859"/>
                <a:ext cx="56" cy="74"/>
              </a:xfrm>
              <a:custGeom>
                <a:avLst/>
                <a:gdLst>
                  <a:gd name="T0" fmla="*/ 30 w 103"/>
                  <a:gd name="T1" fmla="*/ 18 h 132"/>
                  <a:gd name="T2" fmla="*/ 30 w 103"/>
                  <a:gd name="T3" fmla="*/ 16 h 132"/>
                  <a:gd name="T4" fmla="*/ 30 w 103"/>
                  <a:gd name="T5" fmla="*/ 12 h 132"/>
                  <a:gd name="T6" fmla="*/ 29 w 103"/>
                  <a:gd name="T7" fmla="*/ 11 h 132"/>
                  <a:gd name="T8" fmla="*/ 29 w 103"/>
                  <a:gd name="T9" fmla="*/ 9 h 132"/>
                  <a:gd name="T10" fmla="*/ 29 w 103"/>
                  <a:gd name="T11" fmla="*/ 7 h 132"/>
                  <a:gd name="T12" fmla="*/ 27 w 103"/>
                  <a:gd name="T13" fmla="*/ 6 h 132"/>
                  <a:gd name="T14" fmla="*/ 26 w 103"/>
                  <a:gd name="T15" fmla="*/ 6 h 132"/>
                  <a:gd name="T16" fmla="*/ 26 w 103"/>
                  <a:gd name="T17" fmla="*/ 4 h 132"/>
                  <a:gd name="T18" fmla="*/ 23 w 103"/>
                  <a:gd name="T19" fmla="*/ 4 h 132"/>
                  <a:gd name="T20" fmla="*/ 23 w 103"/>
                  <a:gd name="T21" fmla="*/ 2 h 132"/>
                  <a:gd name="T22" fmla="*/ 22 w 103"/>
                  <a:gd name="T23" fmla="*/ 2 h 132"/>
                  <a:gd name="T24" fmla="*/ 21 w 103"/>
                  <a:gd name="T25" fmla="*/ 2 h 132"/>
                  <a:gd name="T26" fmla="*/ 18 w 103"/>
                  <a:gd name="T27" fmla="*/ 0 h 132"/>
                  <a:gd name="T28" fmla="*/ 17 w 103"/>
                  <a:gd name="T29" fmla="*/ 0 h 132"/>
                  <a:gd name="T30" fmla="*/ 15 w 103"/>
                  <a:gd name="T31" fmla="*/ 0 h 132"/>
                  <a:gd name="T32" fmla="*/ 12 w 103"/>
                  <a:gd name="T33" fmla="*/ 0 h 132"/>
                  <a:gd name="T34" fmla="*/ 9 w 103"/>
                  <a:gd name="T35" fmla="*/ 2 h 132"/>
                  <a:gd name="T36" fmla="*/ 7 w 103"/>
                  <a:gd name="T37" fmla="*/ 4 h 132"/>
                  <a:gd name="T38" fmla="*/ 3 w 103"/>
                  <a:gd name="T39" fmla="*/ 6 h 132"/>
                  <a:gd name="T40" fmla="*/ 2 w 103"/>
                  <a:gd name="T41" fmla="*/ 9 h 132"/>
                  <a:gd name="T42" fmla="*/ 0 w 103"/>
                  <a:gd name="T43" fmla="*/ 11 h 132"/>
                  <a:gd name="T44" fmla="*/ 0 w 103"/>
                  <a:gd name="T45" fmla="*/ 15 h 132"/>
                  <a:gd name="T46" fmla="*/ 0 w 103"/>
                  <a:gd name="T47" fmla="*/ 18 h 132"/>
                  <a:gd name="T48" fmla="*/ 0 w 103"/>
                  <a:gd name="T49" fmla="*/ 24 h 132"/>
                  <a:gd name="T50" fmla="*/ 0 w 103"/>
                  <a:gd name="T51" fmla="*/ 27 h 132"/>
                  <a:gd name="T52" fmla="*/ 0 w 103"/>
                  <a:gd name="T53" fmla="*/ 29 h 132"/>
                  <a:gd name="T54" fmla="*/ 0 w 103"/>
                  <a:gd name="T55" fmla="*/ 31 h 132"/>
                  <a:gd name="T56" fmla="*/ 2 w 103"/>
                  <a:gd name="T57" fmla="*/ 33 h 132"/>
                  <a:gd name="T58" fmla="*/ 2 w 103"/>
                  <a:gd name="T59" fmla="*/ 34 h 132"/>
                  <a:gd name="T60" fmla="*/ 3 w 103"/>
                  <a:gd name="T61" fmla="*/ 36 h 132"/>
                  <a:gd name="T62" fmla="*/ 5 w 103"/>
                  <a:gd name="T63" fmla="*/ 36 h 132"/>
                  <a:gd name="T64" fmla="*/ 5 w 103"/>
                  <a:gd name="T65" fmla="*/ 38 h 132"/>
                  <a:gd name="T66" fmla="*/ 7 w 103"/>
                  <a:gd name="T67" fmla="*/ 38 h 132"/>
                  <a:gd name="T68" fmla="*/ 7 w 103"/>
                  <a:gd name="T69" fmla="*/ 40 h 132"/>
                  <a:gd name="T70" fmla="*/ 9 w 103"/>
                  <a:gd name="T71" fmla="*/ 40 h 132"/>
                  <a:gd name="T72" fmla="*/ 10 w 103"/>
                  <a:gd name="T73" fmla="*/ 41 h 132"/>
                  <a:gd name="T74" fmla="*/ 12 w 103"/>
                  <a:gd name="T75" fmla="*/ 41 h 132"/>
                  <a:gd name="T76" fmla="*/ 14 w 103"/>
                  <a:gd name="T77" fmla="*/ 41 h 132"/>
                  <a:gd name="T78" fmla="*/ 15 w 103"/>
                  <a:gd name="T79" fmla="*/ 41 h 132"/>
                  <a:gd name="T80" fmla="*/ 18 w 103"/>
                  <a:gd name="T81" fmla="*/ 41 h 132"/>
                  <a:gd name="T82" fmla="*/ 22 w 103"/>
                  <a:gd name="T83" fmla="*/ 40 h 132"/>
                  <a:gd name="T84" fmla="*/ 23 w 103"/>
                  <a:gd name="T85" fmla="*/ 38 h 132"/>
                  <a:gd name="T86" fmla="*/ 27 w 103"/>
                  <a:gd name="T87" fmla="*/ 36 h 132"/>
                  <a:gd name="T88" fmla="*/ 29 w 103"/>
                  <a:gd name="T89" fmla="*/ 34 h 132"/>
                  <a:gd name="T90" fmla="*/ 29 w 103"/>
                  <a:gd name="T91" fmla="*/ 31 h 132"/>
                  <a:gd name="T92" fmla="*/ 30 w 103"/>
                  <a:gd name="T93" fmla="*/ 27 h 132"/>
                  <a:gd name="T94" fmla="*/ 30 w 103"/>
                  <a:gd name="T95" fmla="*/ 24 h 132"/>
                  <a:gd name="T96" fmla="*/ 30 w 103"/>
                  <a:gd name="T97" fmla="*/ 18 h 1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03"/>
                  <a:gd name="T148" fmla="*/ 0 h 132"/>
                  <a:gd name="T149" fmla="*/ 103 w 103"/>
                  <a:gd name="T150" fmla="*/ 132 h 1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03" h="132">
                    <a:moveTo>
                      <a:pt x="103" y="57"/>
                    </a:moveTo>
                    <a:lnTo>
                      <a:pt x="103" y="52"/>
                    </a:lnTo>
                    <a:lnTo>
                      <a:pt x="103" y="40"/>
                    </a:lnTo>
                    <a:lnTo>
                      <a:pt x="97" y="35"/>
                    </a:lnTo>
                    <a:lnTo>
                      <a:pt x="97" y="29"/>
                    </a:lnTo>
                    <a:lnTo>
                      <a:pt x="97" y="23"/>
                    </a:lnTo>
                    <a:lnTo>
                      <a:pt x="92" y="17"/>
                    </a:lnTo>
                    <a:lnTo>
                      <a:pt x="86" y="17"/>
                    </a:lnTo>
                    <a:lnTo>
                      <a:pt x="86" y="12"/>
                    </a:lnTo>
                    <a:lnTo>
                      <a:pt x="80" y="12"/>
                    </a:lnTo>
                    <a:lnTo>
                      <a:pt x="80" y="6"/>
                    </a:lnTo>
                    <a:lnTo>
                      <a:pt x="74" y="6"/>
                    </a:lnTo>
                    <a:lnTo>
                      <a:pt x="69" y="6"/>
                    </a:lnTo>
                    <a:lnTo>
                      <a:pt x="63" y="0"/>
                    </a:lnTo>
                    <a:lnTo>
                      <a:pt x="57" y="0"/>
                    </a:lnTo>
                    <a:lnTo>
                      <a:pt x="51" y="0"/>
                    </a:lnTo>
                    <a:lnTo>
                      <a:pt x="40" y="0"/>
                    </a:lnTo>
                    <a:lnTo>
                      <a:pt x="29" y="6"/>
                    </a:lnTo>
                    <a:lnTo>
                      <a:pt x="23" y="12"/>
                    </a:lnTo>
                    <a:lnTo>
                      <a:pt x="11" y="17"/>
                    </a:lnTo>
                    <a:lnTo>
                      <a:pt x="6" y="29"/>
                    </a:lnTo>
                    <a:lnTo>
                      <a:pt x="0" y="35"/>
                    </a:lnTo>
                    <a:lnTo>
                      <a:pt x="0" y="46"/>
                    </a:lnTo>
                    <a:lnTo>
                      <a:pt x="0" y="57"/>
                    </a:lnTo>
                    <a:lnTo>
                      <a:pt x="0" y="75"/>
                    </a:lnTo>
                    <a:lnTo>
                      <a:pt x="0" y="86"/>
                    </a:lnTo>
                    <a:lnTo>
                      <a:pt x="0" y="92"/>
                    </a:lnTo>
                    <a:lnTo>
                      <a:pt x="0" y="98"/>
                    </a:lnTo>
                    <a:lnTo>
                      <a:pt x="6" y="103"/>
                    </a:lnTo>
                    <a:lnTo>
                      <a:pt x="6" y="109"/>
                    </a:lnTo>
                    <a:lnTo>
                      <a:pt x="11" y="115"/>
                    </a:lnTo>
                    <a:lnTo>
                      <a:pt x="17" y="115"/>
                    </a:lnTo>
                    <a:lnTo>
                      <a:pt x="17" y="120"/>
                    </a:lnTo>
                    <a:lnTo>
                      <a:pt x="23" y="120"/>
                    </a:lnTo>
                    <a:lnTo>
                      <a:pt x="23" y="126"/>
                    </a:lnTo>
                    <a:lnTo>
                      <a:pt x="29" y="126"/>
                    </a:lnTo>
                    <a:lnTo>
                      <a:pt x="34" y="132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1" y="132"/>
                    </a:lnTo>
                    <a:lnTo>
                      <a:pt x="63" y="132"/>
                    </a:lnTo>
                    <a:lnTo>
                      <a:pt x="74" y="126"/>
                    </a:lnTo>
                    <a:lnTo>
                      <a:pt x="80" y="120"/>
                    </a:lnTo>
                    <a:lnTo>
                      <a:pt x="92" y="115"/>
                    </a:lnTo>
                    <a:lnTo>
                      <a:pt x="97" y="109"/>
                    </a:lnTo>
                    <a:lnTo>
                      <a:pt x="97" y="98"/>
                    </a:lnTo>
                    <a:lnTo>
                      <a:pt x="103" y="86"/>
                    </a:lnTo>
                    <a:lnTo>
                      <a:pt x="103" y="75"/>
                    </a:lnTo>
                    <a:lnTo>
                      <a:pt x="103" y="57"/>
                    </a:lnTo>
                  </a:path>
                </a:pathLst>
              </a:custGeom>
              <a:solidFill>
                <a:schemeClr val="tx2"/>
              </a:solidFill>
              <a:ln w="17463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3048000" y="5411788"/>
            <a:ext cx="4113213" cy="701675"/>
            <a:chOff x="1920" y="3408"/>
            <a:chExt cx="2592" cy="442"/>
          </a:xfrm>
        </p:grpSpPr>
        <p:sp>
          <p:nvSpPr>
            <p:cNvPr id="11492" name="Text Box 25"/>
            <p:cNvSpPr txBox="1">
              <a:spLocks noChangeArrowheads="1"/>
            </p:cNvSpPr>
            <p:nvPr/>
          </p:nvSpPr>
          <p:spPr bwMode="auto">
            <a:xfrm>
              <a:off x="2652" y="3408"/>
              <a:ext cx="1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u="none" dirty="0"/>
                <a:t>! Same thing !</a:t>
              </a:r>
            </a:p>
            <a:p>
              <a:pPr algn="ctr" defTabSz="762000"/>
              <a:r>
                <a:rPr lang="en-US" u="none" dirty="0"/>
                <a:t>Shared Secret</a:t>
              </a:r>
            </a:p>
          </p:txBody>
        </p:sp>
        <p:sp>
          <p:nvSpPr>
            <p:cNvPr id="11493" name="Line 26"/>
            <p:cNvSpPr>
              <a:spLocks noChangeShapeType="1"/>
            </p:cNvSpPr>
            <p:nvPr/>
          </p:nvSpPr>
          <p:spPr bwMode="auto">
            <a:xfrm flipH="1">
              <a:off x="1920" y="3552"/>
              <a:ext cx="72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494" name="Line 27"/>
            <p:cNvSpPr>
              <a:spLocks noChangeShapeType="1"/>
            </p:cNvSpPr>
            <p:nvPr/>
          </p:nvSpPr>
          <p:spPr bwMode="auto">
            <a:xfrm>
              <a:off x="3840" y="3552"/>
              <a:ext cx="672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4114799" y="3735389"/>
            <a:ext cx="2668582" cy="1331913"/>
            <a:chOff x="2640" y="2400"/>
            <a:chExt cx="1682" cy="839"/>
          </a:xfrm>
        </p:grpSpPr>
        <p:sp>
          <p:nvSpPr>
            <p:cNvPr id="11489" name="Text Box 29"/>
            <p:cNvSpPr txBox="1">
              <a:spLocks noChangeArrowheads="1"/>
            </p:cNvSpPr>
            <p:nvPr/>
          </p:nvSpPr>
          <p:spPr bwMode="auto">
            <a:xfrm>
              <a:off x="2945" y="2832"/>
              <a:ext cx="137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1800" u="none" dirty="0"/>
                <a:t>SHIELD</a:t>
              </a:r>
            </a:p>
            <a:p>
              <a:pPr algn="ctr" defTabSz="762000"/>
              <a:r>
                <a:rPr lang="en-US" sz="1800" u="none" dirty="0"/>
                <a:t>(open agreement) </a:t>
              </a:r>
            </a:p>
          </p:txBody>
        </p:sp>
        <p:sp>
          <p:nvSpPr>
            <p:cNvPr id="11490" name="Line 30"/>
            <p:cNvSpPr>
              <a:spLocks noChangeShapeType="1"/>
            </p:cNvSpPr>
            <p:nvPr/>
          </p:nvSpPr>
          <p:spPr bwMode="auto">
            <a:xfrm flipV="1">
              <a:off x="3600" y="2400"/>
              <a:ext cx="240" cy="43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491" name="Line 31"/>
            <p:cNvSpPr>
              <a:spLocks noChangeShapeType="1"/>
            </p:cNvSpPr>
            <p:nvPr/>
          </p:nvSpPr>
          <p:spPr bwMode="auto">
            <a:xfrm flipH="1" flipV="1">
              <a:off x="2640" y="2400"/>
              <a:ext cx="720" cy="48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1136070" y="3415145"/>
            <a:ext cx="1646238" cy="306388"/>
            <a:chOff x="768" y="2160"/>
            <a:chExt cx="1037" cy="192"/>
          </a:xfrm>
        </p:grpSpPr>
        <p:grpSp>
          <p:nvGrpSpPr>
            <p:cNvPr id="9" name="Group 33"/>
            <p:cNvGrpSpPr>
              <a:grpSpLocks/>
            </p:cNvGrpSpPr>
            <p:nvPr/>
          </p:nvGrpSpPr>
          <p:grpSpPr bwMode="auto">
            <a:xfrm>
              <a:off x="1529" y="2185"/>
              <a:ext cx="276" cy="140"/>
              <a:chOff x="1529" y="2185"/>
              <a:chExt cx="276" cy="140"/>
            </a:xfrm>
          </p:grpSpPr>
          <p:sp>
            <p:nvSpPr>
              <p:cNvPr id="11479" name="Freeform 34"/>
              <p:cNvSpPr>
                <a:spLocks/>
              </p:cNvSpPr>
              <p:nvPr/>
            </p:nvSpPr>
            <p:spPr bwMode="auto">
              <a:xfrm>
                <a:off x="1697" y="2185"/>
                <a:ext cx="108" cy="140"/>
              </a:xfrm>
              <a:custGeom>
                <a:avLst/>
                <a:gdLst>
                  <a:gd name="T0" fmla="*/ 25 w 201"/>
                  <a:gd name="T1" fmla="*/ 0 h 246"/>
                  <a:gd name="T2" fmla="*/ 32 w 201"/>
                  <a:gd name="T3" fmla="*/ 0 h 246"/>
                  <a:gd name="T4" fmla="*/ 37 w 201"/>
                  <a:gd name="T5" fmla="*/ 0 h 246"/>
                  <a:gd name="T6" fmla="*/ 41 w 201"/>
                  <a:gd name="T7" fmla="*/ 3 h 246"/>
                  <a:gd name="T8" fmla="*/ 47 w 201"/>
                  <a:gd name="T9" fmla="*/ 6 h 246"/>
                  <a:gd name="T10" fmla="*/ 49 w 201"/>
                  <a:gd name="T11" fmla="*/ 11 h 246"/>
                  <a:gd name="T12" fmla="*/ 53 w 201"/>
                  <a:gd name="T13" fmla="*/ 17 h 246"/>
                  <a:gd name="T14" fmla="*/ 56 w 201"/>
                  <a:gd name="T15" fmla="*/ 24 h 246"/>
                  <a:gd name="T16" fmla="*/ 58 w 201"/>
                  <a:gd name="T17" fmla="*/ 31 h 246"/>
                  <a:gd name="T18" fmla="*/ 58 w 201"/>
                  <a:gd name="T19" fmla="*/ 39 h 246"/>
                  <a:gd name="T20" fmla="*/ 58 w 201"/>
                  <a:gd name="T21" fmla="*/ 48 h 246"/>
                  <a:gd name="T22" fmla="*/ 56 w 201"/>
                  <a:gd name="T23" fmla="*/ 56 h 246"/>
                  <a:gd name="T24" fmla="*/ 53 w 201"/>
                  <a:gd name="T25" fmla="*/ 61 h 246"/>
                  <a:gd name="T26" fmla="*/ 49 w 201"/>
                  <a:gd name="T27" fmla="*/ 69 h 246"/>
                  <a:gd name="T28" fmla="*/ 47 w 201"/>
                  <a:gd name="T29" fmla="*/ 72 h 246"/>
                  <a:gd name="T30" fmla="*/ 41 w 201"/>
                  <a:gd name="T31" fmla="*/ 76 h 246"/>
                  <a:gd name="T32" fmla="*/ 37 w 201"/>
                  <a:gd name="T33" fmla="*/ 78 h 246"/>
                  <a:gd name="T34" fmla="*/ 32 w 201"/>
                  <a:gd name="T35" fmla="*/ 80 h 246"/>
                  <a:gd name="T36" fmla="*/ 25 w 201"/>
                  <a:gd name="T37" fmla="*/ 80 h 246"/>
                  <a:gd name="T38" fmla="*/ 20 w 201"/>
                  <a:gd name="T39" fmla="*/ 78 h 246"/>
                  <a:gd name="T40" fmla="*/ 15 w 201"/>
                  <a:gd name="T41" fmla="*/ 76 h 246"/>
                  <a:gd name="T42" fmla="*/ 11 w 201"/>
                  <a:gd name="T43" fmla="*/ 72 h 246"/>
                  <a:gd name="T44" fmla="*/ 6 w 201"/>
                  <a:gd name="T45" fmla="*/ 69 h 246"/>
                  <a:gd name="T46" fmla="*/ 3 w 201"/>
                  <a:gd name="T47" fmla="*/ 61 h 246"/>
                  <a:gd name="T48" fmla="*/ 2 w 201"/>
                  <a:gd name="T49" fmla="*/ 56 h 246"/>
                  <a:gd name="T50" fmla="*/ 0 w 201"/>
                  <a:gd name="T51" fmla="*/ 48 h 246"/>
                  <a:gd name="T52" fmla="*/ 0 w 201"/>
                  <a:gd name="T53" fmla="*/ 41 h 246"/>
                  <a:gd name="T54" fmla="*/ 0 w 201"/>
                  <a:gd name="T55" fmla="*/ 31 h 246"/>
                  <a:gd name="T56" fmla="*/ 2 w 201"/>
                  <a:gd name="T57" fmla="*/ 24 h 246"/>
                  <a:gd name="T58" fmla="*/ 3 w 201"/>
                  <a:gd name="T59" fmla="*/ 17 h 246"/>
                  <a:gd name="T60" fmla="*/ 6 w 201"/>
                  <a:gd name="T61" fmla="*/ 11 h 246"/>
                  <a:gd name="T62" fmla="*/ 11 w 201"/>
                  <a:gd name="T63" fmla="*/ 6 h 246"/>
                  <a:gd name="T64" fmla="*/ 15 w 201"/>
                  <a:gd name="T65" fmla="*/ 3 h 246"/>
                  <a:gd name="T66" fmla="*/ 20 w 201"/>
                  <a:gd name="T67" fmla="*/ 0 h 246"/>
                  <a:gd name="T68" fmla="*/ 25 w 201"/>
                  <a:gd name="T69" fmla="*/ 0 h 24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01"/>
                  <a:gd name="T106" fmla="*/ 0 h 246"/>
                  <a:gd name="T107" fmla="*/ 201 w 201"/>
                  <a:gd name="T108" fmla="*/ 246 h 24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01" h="246">
                    <a:moveTo>
                      <a:pt x="86" y="0"/>
                    </a:moveTo>
                    <a:lnTo>
                      <a:pt x="109" y="0"/>
                    </a:lnTo>
                    <a:lnTo>
                      <a:pt x="126" y="0"/>
                    </a:lnTo>
                    <a:lnTo>
                      <a:pt x="144" y="11"/>
                    </a:lnTo>
                    <a:lnTo>
                      <a:pt x="161" y="17"/>
                    </a:lnTo>
                    <a:lnTo>
                      <a:pt x="172" y="34"/>
                    </a:lnTo>
                    <a:lnTo>
                      <a:pt x="184" y="51"/>
                    </a:lnTo>
                    <a:lnTo>
                      <a:pt x="195" y="74"/>
                    </a:lnTo>
                    <a:lnTo>
                      <a:pt x="201" y="97"/>
                    </a:lnTo>
                    <a:lnTo>
                      <a:pt x="201" y="120"/>
                    </a:lnTo>
                    <a:lnTo>
                      <a:pt x="201" y="149"/>
                    </a:lnTo>
                    <a:lnTo>
                      <a:pt x="195" y="172"/>
                    </a:lnTo>
                    <a:lnTo>
                      <a:pt x="184" y="189"/>
                    </a:lnTo>
                    <a:lnTo>
                      <a:pt x="172" y="212"/>
                    </a:lnTo>
                    <a:lnTo>
                      <a:pt x="161" y="223"/>
                    </a:lnTo>
                    <a:lnTo>
                      <a:pt x="144" y="235"/>
                    </a:lnTo>
                    <a:lnTo>
                      <a:pt x="126" y="241"/>
                    </a:lnTo>
                    <a:lnTo>
                      <a:pt x="109" y="246"/>
                    </a:lnTo>
                    <a:lnTo>
                      <a:pt x="86" y="246"/>
                    </a:lnTo>
                    <a:lnTo>
                      <a:pt x="69" y="241"/>
                    </a:lnTo>
                    <a:lnTo>
                      <a:pt x="52" y="235"/>
                    </a:lnTo>
                    <a:lnTo>
                      <a:pt x="40" y="223"/>
                    </a:lnTo>
                    <a:lnTo>
                      <a:pt x="23" y="212"/>
                    </a:lnTo>
                    <a:lnTo>
                      <a:pt x="12" y="189"/>
                    </a:lnTo>
                    <a:lnTo>
                      <a:pt x="6" y="172"/>
                    </a:lnTo>
                    <a:lnTo>
                      <a:pt x="0" y="149"/>
                    </a:lnTo>
                    <a:lnTo>
                      <a:pt x="0" y="126"/>
                    </a:lnTo>
                    <a:lnTo>
                      <a:pt x="0" y="97"/>
                    </a:lnTo>
                    <a:lnTo>
                      <a:pt x="6" y="74"/>
                    </a:lnTo>
                    <a:lnTo>
                      <a:pt x="12" y="51"/>
                    </a:lnTo>
                    <a:lnTo>
                      <a:pt x="23" y="34"/>
                    </a:lnTo>
                    <a:lnTo>
                      <a:pt x="40" y="17"/>
                    </a:lnTo>
                    <a:lnTo>
                      <a:pt x="52" y="11"/>
                    </a:lnTo>
                    <a:lnTo>
                      <a:pt x="69" y="0"/>
                    </a:lnTo>
                    <a:lnTo>
                      <a:pt x="86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80" name="Freeform 35"/>
              <p:cNvSpPr>
                <a:spLocks/>
              </p:cNvSpPr>
              <p:nvPr/>
            </p:nvSpPr>
            <p:spPr bwMode="auto">
              <a:xfrm>
                <a:off x="1697" y="2185"/>
                <a:ext cx="108" cy="140"/>
              </a:xfrm>
              <a:custGeom>
                <a:avLst/>
                <a:gdLst>
                  <a:gd name="T0" fmla="*/ 25 w 201"/>
                  <a:gd name="T1" fmla="*/ 0 h 246"/>
                  <a:gd name="T2" fmla="*/ 32 w 201"/>
                  <a:gd name="T3" fmla="*/ 0 h 246"/>
                  <a:gd name="T4" fmla="*/ 37 w 201"/>
                  <a:gd name="T5" fmla="*/ 0 h 246"/>
                  <a:gd name="T6" fmla="*/ 41 w 201"/>
                  <a:gd name="T7" fmla="*/ 3 h 246"/>
                  <a:gd name="T8" fmla="*/ 47 w 201"/>
                  <a:gd name="T9" fmla="*/ 6 h 246"/>
                  <a:gd name="T10" fmla="*/ 49 w 201"/>
                  <a:gd name="T11" fmla="*/ 11 h 246"/>
                  <a:gd name="T12" fmla="*/ 53 w 201"/>
                  <a:gd name="T13" fmla="*/ 17 h 246"/>
                  <a:gd name="T14" fmla="*/ 56 w 201"/>
                  <a:gd name="T15" fmla="*/ 24 h 246"/>
                  <a:gd name="T16" fmla="*/ 58 w 201"/>
                  <a:gd name="T17" fmla="*/ 31 h 246"/>
                  <a:gd name="T18" fmla="*/ 58 w 201"/>
                  <a:gd name="T19" fmla="*/ 39 h 246"/>
                  <a:gd name="T20" fmla="*/ 58 w 201"/>
                  <a:gd name="T21" fmla="*/ 48 h 246"/>
                  <a:gd name="T22" fmla="*/ 56 w 201"/>
                  <a:gd name="T23" fmla="*/ 56 h 246"/>
                  <a:gd name="T24" fmla="*/ 53 w 201"/>
                  <a:gd name="T25" fmla="*/ 61 h 246"/>
                  <a:gd name="T26" fmla="*/ 49 w 201"/>
                  <a:gd name="T27" fmla="*/ 69 h 246"/>
                  <a:gd name="T28" fmla="*/ 47 w 201"/>
                  <a:gd name="T29" fmla="*/ 72 h 246"/>
                  <a:gd name="T30" fmla="*/ 41 w 201"/>
                  <a:gd name="T31" fmla="*/ 76 h 246"/>
                  <a:gd name="T32" fmla="*/ 37 w 201"/>
                  <a:gd name="T33" fmla="*/ 78 h 246"/>
                  <a:gd name="T34" fmla="*/ 32 w 201"/>
                  <a:gd name="T35" fmla="*/ 80 h 246"/>
                  <a:gd name="T36" fmla="*/ 25 w 201"/>
                  <a:gd name="T37" fmla="*/ 80 h 246"/>
                  <a:gd name="T38" fmla="*/ 20 w 201"/>
                  <a:gd name="T39" fmla="*/ 78 h 246"/>
                  <a:gd name="T40" fmla="*/ 15 w 201"/>
                  <a:gd name="T41" fmla="*/ 76 h 246"/>
                  <a:gd name="T42" fmla="*/ 11 w 201"/>
                  <a:gd name="T43" fmla="*/ 72 h 246"/>
                  <a:gd name="T44" fmla="*/ 6 w 201"/>
                  <a:gd name="T45" fmla="*/ 69 h 246"/>
                  <a:gd name="T46" fmla="*/ 3 w 201"/>
                  <a:gd name="T47" fmla="*/ 61 h 246"/>
                  <a:gd name="T48" fmla="*/ 2 w 201"/>
                  <a:gd name="T49" fmla="*/ 56 h 246"/>
                  <a:gd name="T50" fmla="*/ 0 w 201"/>
                  <a:gd name="T51" fmla="*/ 48 h 246"/>
                  <a:gd name="T52" fmla="*/ 0 w 201"/>
                  <a:gd name="T53" fmla="*/ 41 h 246"/>
                  <a:gd name="T54" fmla="*/ 0 w 201"/>
                  <a:gd name="T55" fmla="*/ 31 h 246"/>
                  <a:gd name="T56" fmla="*/ 2 w 201"/>
                  <a:gd name="T57" fmla="*/ 24 h 246"/>
                  <a:gd name="T58" fmla="*/ 3 w 201"/>
                  <a:gd name="T59" fmla="*/ 17 h 246"/>
                  <a:gd name="T60" fmla="*/ 6 w 201"/>
                  <a:gd name="T61" fmla="*/ 11 h 246"/>
                  <a:gd name="T62" fmla="*/ 11 w 201"/>
                  <a:gd name="T63" fmla="*/ 6 h 246"/>
                  <a:gd name="T64" fmla="*/ 15 w 201"/>
                  <a:gd name="T65" fmla="*/ 3 h 246"/>
                  <a:gd name="T66" fmla="*/ 20 w 201"/>
                  <a:gd name="T67" fmla="*/ 0 h 246"/>
                  <a:gd name="T68" fmla="*/ 25 w 201"/>
                  <a:gd name="T69" fmla="*/ 0 h 24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01"/>
                  <a:gd name="T106" fmla="*/ 0 h 246"/>
                  <a:gd name="T107" fmla="*/ 201 w 201"/>
                  <a:gd name="T108" fmla="*/ 246 h 24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01" h="246">
                    <a:moveTo>
                      <a:pt x="86" y="0"/>
                    </a:moveTo>
                    <a:lnTo>
                      <a:pt x="109" y="0"/>
                    </a:lnTo>
                    <a:lnTo>
                      <a:pt x="126" y="0"/>
                    </a:lnTo>
                    <a:lnTo>
                      <a:pt x="144" y="11"/>
                    </a:lnTo>
                    <a:lnTo>
                      <a:pt x="161" y="17"/>
                    </a:lnTo>
                    <a:lnTo>
                      <a:pt x="172" y="34"/>
                    </a:lnTo>
                    <a:lnTo>
                      <a:pt x="184" y="51"/>
                    </a:lnTo>
                    <a:lnTo>
                      <a:pt x="195" y="74"/>
                    </a:lnTo>
                    <a:lnTo>
                      <a:pt x="201" y="97"/>
                    </a:lnTo>
                    <a:lnTo>
                      <a:pt x="201" y="120"/>
                    </a:lnTo>
                    <a:lnTo>
                      <a:pt x="201" y="149"/>
                    </a:lnTo>
                    <a:lnTo>
                      <a:pt x="195" y="172"/>
                    </a:lnTo>
                    <a:lnTo>
                      <a:pt x="184" y="189"/>
                    </a:lnTo>
                    <a:lnTo>
                      <a:pt x="172" y="212"/>
                    </a:lnTo>
                    <a:lnTo>
                      <a:pt x="161" y="223"/>
                    </a:lnTo>
                    <a:lnTo>
                      <a:pt x="144" y="235"/>
                    </a:lnTo>
                    <a:lnTo>
                      <a:pt x="126" y="241"/>
                    </a:lnTo>
                    <a:lnTo>
                      <a:pt x="109" y="246"/>
                    </a:lnTo>
                    <a:lnTo>
                      <a:pt x="86" y="246"/>
                    </a:lnTo>
                    <a:lnTo>
                      <a:pt x="69" y="241"/>
                    </a:lnTo>
                    <a:lnTo>
                      <a:pt x="52" y="235"/>
                    </a:lnTo>
                    <a:lnTo>
                      <a:pt x="40" y="223"/>
                    </a:lnTo>
                    <a:lnTo>
                      <a:pt x="23" y="212"/>
                    </a:lnTo>
                    <a:lnTo>
                      <a:pt x="12" y="189"/>
                    </a:lnTo>
                    <a:lnTo>
                      <a:pt x="6" y="172"/>
                    </a:lnTo>
                    <a:lnTo>
                      <a:pt x="0" y="149"/>
                    </a:lnTo>
                    <a:lnTo>
                      <a:pt x="0" y="126"/>
                    </a:lnTo>
                    <a:lnTo>
                      <a:pt x="0" y="97"/>
                    </a:lnTo>
                    <a:lnTo>
                      <a:pt x="6" y="74"/>
                    </a:lnTo>
                    <a:lnTo>
                      <a:pt x="12" y="51"/>
                    </a:lnTo>
                    <a:lnTo>
                      <a:pt x="23" y="34"/>
                    </a:lnTo>
                    <a:lnTo>
                      <a:pt x="40" y="17"/>
                    </a:lnTo>
                    <a:lnTo>
                      <a:pt x="52" y="11"/>
                    </a:lnTo>
                    <a:lnTo>
                      <a:pt x="69" y="0"/>
                    </a:lnTo>
                    <a:lnTo>
                      <a:pt x="86" y="0"/>
                    </a:lnTo>
                  </a:path>
                </a:pathLst>
              </a:custGeom>
              <a:noFill/>
              <a:ln w="1746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81" name="Rectangle 36"/>
              <p:cNvSpPr>
                <a:spLocks noChangeArrowheads="1"/>
              </p:cNvSpPr>
              <p:nvPr/>
            </p:nvSpPr>
            <p:spPr bwMode="auto">
              <a:xfrm>
                <a:off x="1529" y="2231"/>
                <a:ext cx="171" cy="2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82" name="Rectangle 37"/>
              <p:cNvSpPr>
                <a:spLocks noChangeArrowheads="1"/>
              </p:cNvSpPr>
              <p:nvPr/>
            </p:nvSpPr>
            <p:spPr bwMode="auto">
              <a:xfrm>
                <a:off x="1529" y="2231"/>
                <a:ext cx="171" cy="25"/>
              </a:xfrm>
              <a:prstGeom prst="rect">
                <a:avLst/>
              </a:prstGeom>
              <a:noFill/>
              <a:ln w="17463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83" name="Freeform 38"/>
              <p:cNvSpPr>
                <a:spLocks noEditPoints="1"/>
              </p:cNvSpPr>
              <p:nvPr/>
            </p:nvSpPr>
            <p:spPr bwMode="auto">
              <a:xfrm>
                <a:off x="1529" y="2253"/>
                <a:ext cx="59" cy="55"/>
              </a:xfrm>
              <a:custGeom>
                <a:avLst/>
                <a:gdLst>
                  <a:gd name="T0" fmla="*/ 0 w 109"/>
                  <a:gd name="T1" fmla="*/ 0 h 98"/>
                  <a:gd name="T2" fmla="*/ 14 w 109"/>
                  <a:gd name="T3" fmla="*/ 0 h 98"/>
                  <a:gd name="T4" fmla="*/ 10 w 109"/>
                  <a:gd name="T5" fmla="*/ 27 h 98"/>
                  <a:gd name="T6" fmla="*/ 9 w 109"/>
                  <a:gd name="T7" fmla="*/ 29 h 98"/>
                  <a:gd name="T8" fmla="*/ 9 w 109"/>
                  <a:gd name="T9" fmla="*/ 31 h 98"/>
                  <a:gd name="T10" fmla="*/ 6 w 109"/>
                  <a:gd name="T11" fmla="*/ 31 h 98"/>
                  <a:gd name="T12" fmla="*/ 5 w 109"/>
                  <a:gd name="T13" fmla="*/ 31 h 98"/>
                  <a:gd name="T14" fmla="*/ 5 w 109"/>
                  <a:gd name="T15" fmla="*/ 29 h 98"/>
                  <a:gd name="T16" fmla="*/ 3 w 109"/>
                  <a:gd name="T17" fmla="*/ 27 h 98"/>
                  <a:gd name="T18" fmla="*/ 0 w 109"/>
                  <a:gd name="T19" fmla="*/ 0 h 98"/>
                  <a:gd name="T20" fmla="*/ 20 w 109"/>
                  <a:gd name="T21" fmla="*/ 0 h 98"/>
                  <a:gd name="T22" fmla="*/ 32 w 109"/>
                  <a:gd name="T23" fmla="*/ 0 h 98"/>
                  <a:gd name="T24" fmla="*/ 29 w 109"/>
                  <a:gd name="T25" fmla="*/ 27 h 98"/>
                  <a:gd name="T26" fmla="*/ 29 w 109"/>
                  <a:gd name="T27" fmla="*/ 29 h 98"/>
                  <a:gd name="T28" fmla="*/ 27 w 109"/>
                  <a:gd name="T29" fmla="*/ 31 h 98"/>
                  <a:gd name="T30" fmla="*/ 25 w 109"/>
                  <a:gd name="T31" fmla="*/ 31 h 98"/>
                  <a:gd name="T32" fmla="*/ 25 w 109"/>
                  <a:gd name="T33" fmla="*/ 29 h 98"/>
                  <a:gd name="T34" fmla="*/ 23 w 109"/>
                  <a:gd name="T35" fmla="*/ 29 h 98"/>
                  <a:gd name="T36" fmla="*/ 23 w 109"/>
                  <a:gd name="T37" fmla="*/ 27 h 98"/>
                  <a:gd name="T38" fmla="*/ 20 w 109"/>
                  <a:gd name="T39" fmla="*/ 0 h 9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09"/>
                  <a:gd name="T61" fmla="*/ 0 h 98"/>
                  <a:gd name="T62" fmla="*/ 109 w 109"/>
                  <a:gd name="T63" fmla="*/ 98 h 9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09" h="98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29" y="92"/>
                    </a:lnTo>
                    <a:lnTo>
                      <a:pt x="29" y="98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  <a:close/>
                    <a:moveTo>
                      <a:pt x="69" y="0"/>
                    </a:moveTo>
                    <a:lnTo>
                      <a:pt x="109" y="0"/>
                    </a:lnTo>
                    <a:lnTo>
                      <a:pt x="97" y="86"/>
                    </a:lnTo>
                    <a:lnTo>
                      <a:pt x="97" y="92"/>
                    </a:lnTo>
                    <a:lnTo>
                      <a:pt x="92" y="98"/>
                    </a:lnTo>
                    <a:lnTo>
                      <a:pt x="86" y="98"/>
                    </a:lnTo>
                    <a:lnTo>
                      <a:pt x="86" y="92"/>
                    </a:lnTo>
                    <a:lnTo>
                      <a:pt x="80" y="92"/>
                    </a:lnTo>
                    <a:lnTo>
                      <a:pt x="80" y="86"/>
                    </a:lnTo>
                    <a:lnTo>
                      <a:pt x="69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84" name="Freeform 39"/>
              <p:cNvSpPr>
                <a:spLocks/>
              </p:cNvSpPr>
              <p:nvPr/>
            </p:nvSpPr>
            <p:spPr bwMode="auto">
              <a:xfrm>
                <a:off x="1529" y="2253"/>
                <a:ext cx="25" cy="55"/>
              </a:xfrm>
              <a:custGeom>
                <a:avLst/>
                <a:gdLst>
                  <a:gd name="T0" fmla="*/ 0 w 46"/>
                  <a:gd name="T1" fmla="*/ 0 h 98"/>
                  <a:gd name="T2" fmla="*/ 14 w 46"/>
                  <a:gd name="T3" fmla="*/ 0 h 98"/>
                  <a:gd name="T4" fmla="*/ 10 w 46"/>
                  <a:gd name="T5" fmla="*/ 27 h 98"/>
                  <a:gd name="T6" fmla="*/ 9 w 46"/>
                  <a:gd name="T7" fmla="*/ 29 h 98"/>
                  <a:gd name="T8" fmla="*/ 9 w 46"/>
                  <a:gd name="T9" fmla="*/ 31 h 98"/>
                  <a:gd name="T10" fmla="*/ 7 w 46"/>
                  <a:gd name="T11" fmla="*/ 31 h 98"/>
                  <a:gd name="T12" fmla="*/ 5 w 46"/>
                  <a:gd name="T13" fmla="*/ 31 h 98"/>
                  <a:gd name="T14" fmla="*/ 5 w 46"/>
                  <a:gd name="T15" fmla="*/ 29 h 98"/>
                  <a:gd name="T16" fmla="*/ 4 w 46"/>
                  <a:gd name="T17" fmla="*/ 27 h 98"/>
                  <a:gd name="T18" fmla="*/ 0 w 46"/>
                  <a:gd name="T19" fmla="*/ 0 h 9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6"/>
                  <a:gd name="T31" fmla="*/ 0 h 98"/>
                  <a:gd name="T32" fmla="*/ 46 w 46"/>
                  <a:gd name="T33" fmla="*/ 98 h 9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6" h="98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29" y="92"/>
                    </a:lnTo>
                    <a:lnTo>
                      <a:pt x="29" y="98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85" name="Freeform 40"/>
              <p:cNvSpPr>
                <a:spLocks/>
              </p:cNvSpPr>
              <p:nvPr/>
            </p:nvSpPr>
            <p:spPr bwMode="auto">
              <a:xfrm>
                <a:off x="1566" y="2253"/>
                <a:ext cx="22" cy="55"/>
              </a:xfrm>
              <a:custGeom>
                <a:avLst/>
                <a:gdLst>
                  <a:gd name="T0" fmla="*/ 0 w 40"/>
                  <a:gd name="T1" fmla="*/ 0 h 98"/>
                  <a:gd name="T2" fmla="*/ 12 w 40"/>
                  <a:gd name="T3" fmla="*/ 0 h 98"/>
                  <a:gd name="T4" fmla="*/ 8 w 40"/>
                  <a:gd name="T5" fmla="*/ 27 h 98"/>
                  <a:gd name="T6" fmla="*/ 8 w 40"/>
                  <a:gd name="T7" fmla="*/ 29 h 98"/>
                  <a:gd name="T8" fmla="*/ 7 w 40"/>
                  <a:gd name="T9" fmla="*/ 31 h 98"/>
                  <a:gd name="T10" fmla="*/ 5 w 40"/>
                  <a:gd name="T11" fmla="*/ 31 h 98"/>
                  <a:gd name="T12" fmla="*/ 5 w 40"/>
                  <a:gd name="T13" fmla="*/ 29 h 98"/>
                  <a:gd name="T14" fmla="*/ 3 w 40"/>
                  <a:gd name="T15" fmla="*/ 29 h 98"/>
                  <a:gd name="T16" fmla="*/ 3 w 40"/>
                  <a:gd name="T17" fmla="*/ 27 h 98"/>
                  <a:gd name="T18" fmla="*/ 0 w 40"/>
                  <a:gd name="T19" fmla="*/ 0 h 9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"/>
                  <a:gd name="T31" fmla="*/ 0 h 98"/>
                  <a:gd name="T32" fmla="*/ 40 w 40"/>
                  <a:gd name="T33" fmla="*/ 98 h 9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" h="98">
                    <a:moveTo>
                      <a:pt x="0" y="0"/>
                    </a:moveTo>
                    <a:lnTo>
                      <a:pt x="40" y="0"/>
                    </a:lnTo>
                    <a:lnTo>
                      <a:pt x="28" y="86"/>
                    </a:lnTo>
                    <a:lnTo>
                      <a:pt x="28" y="92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1" y="92"/>
                    </a:lnTo>
                    <a:lnTo>
                      <a:pt x="11" y="86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86" name="Freeform 41"/>
              <p:cNvSpPr>
                <a:spLocks noEditPoints="1"/>
              </p:cNvSpPr>
              <p:nvPr/>
            </p:nvSpPr>
            <p:spPr bwMode="auto">
              <a:xfrm>
                <a:off x="1716" y="2215"/>
                <a:ext cx="71" cy="84"/>
              </a:xfrm>
              <a:custGeom>
                <a:avLst/>
                <a:gdLst>
                  <a:gd name="T0" fmla="*/ 38 w 131"/>
                  <a:gd name="T1" fmla="*/ 27 h 149"/>
                  <a:gd name="T2" fmla="*/ 37 w 131"/>
                  <a:gd name="T3" fmla="*/ 37 h 149"/>
                  <a:gd name="T4" fmla="*/ 34 w 131"/>
                  <a:gd name="T5" fmla="*/ 42 h 149"/>
                  <a:gd name="T6" fmla="*/ 27 w 131"/>
                  <a:gd name="T7" fmla="*/ 46 h 149"/>
                  <a:gd name="T8" fmla="*/ 20 w 131"/>
                  <a:gd name="T9" fmla="*/ 47 h 149"/>
                  <a:gd name="T10" fmla="*/ 17 w 131"/>
                  <a:gd name="T11" fmla="*/ 47 h 149"/>
                  <a:gd name="T12" fmla="*/ 14 w 131"/>
                  <a:gd name="T13" fmla="*/ 46 h 149"/>
                  <a:gd name="T14" fmla="*/ 10 w 131"/>
                  <a:gd name="T15" fmla="*/ 44 h 149"/>
                  <a:gd name="T16" fmla="*/ 8 w 131"/>
                  <a:gd name="T17" fmla="*/ 42 h 149"/>
                  <a:gd name="T18" fmla="*/ 5 w 131"/>
                  <a:gd name="T19" fmla="*/ 40 h 149"/>
                  <a:gd name="T20" fmla="*/ 3 w 131"/>
                  <a:gd name="T21" fmla="*/ 38 h 149"/>
                  <a:gd name="T22" fmla="*/ 2 w 131"/>
                  <a:gd name="T23" fmla="*/ 34 h 149"/>
                  <a:gd name="T24" fmla="*/ 2 w 131"/>
                  <a:gd name="T25" fmla="*/ 31 h 149"/>
                  <a:gd name="T26" fmla="*/ 0 w 131"/>
                  <a:gd name="T27" fmla="*/ 27 h 149"/>
                  <a:gd name="T28" fmla="*/ 2 w 131"/>
                  <a:gd name="T29" fmla="*/ 15 h 149"/>
                  <a:gd name="T30" fmla="*/ 5 w 131"/>
                  <a:gd name="T31" fmla="*/ 7 h 149"/>
                  <a:gd name="T32" fmla="*/ 10 w 131"/>
                  <a:gd name="T33" fmla="*/ 2 h 149"/>
                  <a:gd name="T34" fmla="*/ 17 w 131"/>
                  <a:gd name="T35" fmla="*/ 0 h 149"/>
                  <a:gd name="T36" fmla="*/ 22 w 131"/>
                  <a:gd name="T37" fmla="*/ 0 h 149"/>
                  <a:gd name="T38" fmla="*/ 25 w 131"/>
                  <a:gd name="T39" fmla="*/ 0 h 149"/>
                  <a:gd name="T40" fmla="*/ 29 w 131"/>
                  <a:gd name="T41" fmla="*/ 0 h 149"/>
                  <a:gd name="T42" fmla="*/ 32 w 131"/>
                  <a:gd name="T43" fmla="*/ 2 h 149"/>
                  <a:gd name="T44" fmla="*/ 34 w 131"/>
                  <a:gd name="T45" fmla="*/ 4 h 149"/>
                  <a:gd name="T46" fmla="*/ 35 w 131"/>
                  <a:gd name="T47" fmla="*/ 6 h 149"/>
                  <a:gd name="T48" fmla="*/ 37 w 131"/>
                  <a:gd name="T49" fmla="*/ 9 h 149"/>
                  <a:gd name="T50" fmla="*/ 38 w 131"/>
                  <a:gd name="T51" fmla="*/ 13 h 149"/>
                  <a:gd name="T52" fmla="*/ 38 w 131"/>
                  <a:gd name="T53" fmla="*/ 16 h 149"/>
                  <a:gd name="T54" fmla="*/ 35 w 131"/>
                  <a:gd name="T55" fmla="*/ 20 h 149"/>
                  <a:gd name="T56" fmla="*/ 35 w 131"/>
                  <a:gd name="T57" fmla="*/ 15 h 149"/>
                  <a:gd name="T58" fmla="*/ 34 w 131"/>
                  <a:gd name="T59" fmla="*/ 11 h 149"/>
                  <a:gd name="T60" fmla="*/ 32 w 131"/>
                  <a:gd name="T61" fmla="*/ 7 h 149"/>
                  <a:gd name="T62" fmla="*/ 30 w 131"/>
                  <a:gd name="T63" fmla="*/ 6 h 149"/>
                  <a:gd name="T64" fmla="*/ 29 w 131"/>
                  <a:gd name="T65" fmla="*/ 4 h 149"/>
                  <a:gd name="T66" fmla="*/ 25 w 131"/>
                  <a:gd name="T67" fmla="*/ 4 h 149"/>
                  <a:gd name="T68" fmla="*/ 22 w 131"/>
                  <a:gd name="T69" fmla="*/ 2 h 149"/>
                  <a:gd name="T70" fmla="*/ 17 w 131"/>
                  <a:gd name="T71" fmla="*/ 2 h 149"/>
                  <a:gd name="T72" fmla="*/ 12 w 131"/>
                  <a:gd name="T73" fmla="*/ 6 h 149"/>
                  <a:gd name="T74" fmla="*/ 7 w 131"/>
                  <a:gd name="T75" fmla="*/ 11 h 149"/>
                  <a:gd name="T76" fmla="*/ 5 w 131"/>
                  <a:gd name="T77" fmla="*/ 16 h 149"/>
                  <a:gd name="T78" fmla="*/ 5 w 131"/>
                  <a:gd name="T79" fmla="*/ 26 h 149"/>
                  <a:gd name="T80" fmla="*/ 5 w 131"/>
                  <a:gd name="T81" fmla="*/ 31 h 149"/>
                  <a:gd name="T82" fmla="*/ 7 w 131"/>
                  <a:gd name="T83" fmla="*/ 34 h 149"/>
                  <a:gd name="T84" fmla="*/ 8 w 131"/>
                  <a:gd name="T85" fmla="*/ 38 h 149"/>
                  <a:gd name="T86" fmla="*/ 10 w 131"/>
                  <a:gd name="T87" fmla="*/ 40 h 149"/>
                  <a:gd name="T88" fmla="*/ 12 w 131"/>
                  <a:gd name="T89" fmla="*/ 42 h 149"/>
                  <a:gd name="T90" fmla="*/ 15 w 131"/>
                  <a:gd name="T91" fmla="*/ 44 h 149"/>
                  <a:gd name="T92" fmla="*/ 18 w 131"/>
                  <a:gd name="T93" fmla="*/ 44 h 149"/>
                  <a:gd name="T94" fmla="*/ 23 w 131"/>
                  <a:gd name="T95" fmla="*/ 44 h 149"/>
                  <a:gd name="T96" fmla="*/ 29 w 131"/>
                  <a:gd name="T97" fmla="*/ 40 h 149"/>
                  <a:gd name="T98" fmla="*/ 34 w 131"/>
                  <a:gd name="T99" fmla="*/ 37 h 149"/>
                  <a:gd name="T100" fmla="*/ 35 w 131"/>
                  <a:gd name="T101" fmla="*/ 29 h 149"/>
                  <a:gd name="T102" fmla="*/ 35 w 131"/>
                  <a:gd name="T103" fmla="*/ 20 h 14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31"/>
                  <a:gd name="T157" fmla="*/ 0 h 149"/>
                  <a:gd name="T158" fmla="*/ 131 w 131"/>
                  <a:gd name="T159" fmla="*/ 149 h 14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31" h="149">
                    <a:moveTo>
                      <a:pt x="131" y="63"/>
                    </a:moveTo>
                    <a:lnTo>
                      <a:pt x="131" y="86"/>
                    </a:lnTo>
                    <a:lnTo>
                      <a:pt x="131" y="98"/>
                    </a:lnTo>
                    <a:lnTo>
                      <a:pt x="126" y="115"/>
                    </a:lnTo>
                    <a:lnTo>
                      <a:pt x="120" y="126"/>
                    </a:lnTo>
                    <a:lnTo>
                      <a:pt x="114" y="132"/>
                    </a:lnTo>
                    <a:lnTo>
                      <a:pt x="103" y="138"/>
                    </a:lnTo>
                    <a:lnTo>
                      <a:pt x="91" y="144"/>
                    </a:lnTo>
                    <a:lnTo>
                      <a:pt x="80" y="149"/>
                    </a:lnTo>
                    <a:lnTo>
                      <a:pt x="68" y="149"/>
                    </a:lnTo>
                    <a:lnTo>
                      <a:pt x="63" y="149"/>
                    </a:lnTo>
                    <a:lnTo>
                      <a:pt x="57" y="149"/>
                    </a:lnTo>
                    <a:lnTo>
                      <a:pt x="51" y="144"/>
                    </a:lnTo>
                    <a:lnTo>
                      <a:pt x="46" y="144"/>
                    </a:lnTo>
                    <a:lnTo>
                      <a:pt x="40" y="144"/>
                    </a:lnTo>
                    <a:lnTo>
                      <a:pt x="34" y="138"/>
                    </a:lnTo>
                    <a:lnTo>
                      <a:pt x="28" y="138"/>
                    </a:lnTo>
                    <a:lnTo>
                      <a:pt x="28" y="132"/>
                    </a:lnTo>
                    <a:lnTo>
                      <a:pt x="23" y="132"/>
                    </a:lnTo>
                    <a:lnTo>
                      <a:pt x="17" y="126"/>
                    </a:lnTo>
                    <a:lnTo>
                      <a:pt x="17" y="121"/>
                    </a:lnTo>
                    <a:lnTo>
                      <a:pt x="11" y="121"/>
                    </a:lnTo>
                    <a:lnTo>
                      <a:pt x="11" y="115"/>
                    </a:lnTo>
                    <a:lnTo>
                      <a:pt x="5" y="109"/>
                    </a:lnTo>
                    <a:lnTo>
                      <a:pt x="5" y="104"/>
                    </a:lnTo>
                    <a:lnTo>
                      <a:pt x="5" y="98"/>
                    </a:lnTo>
                    <a:lnTo>
                      <a:pt x="5" y="92"/>
                    </a:lnTo>
                    <a:lnTo>
                      <a:pt x="0" y="86"/>
                    </a:lnTo>
                    <a:lnTo>
                      <a:pt x="0" y="63"/>
                    </a:lnTo>
                    <a:lnTo>
                      <a:pt x="5" y="46"/>
                    </a:lnTo>
                    <a:lnTo>
                      <a:pt x="5" y="35"/>
                    </a:lnTo>
                    <a:lnTo>
                      <a:pt x="17" y="23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4" y="12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1" y="35"/>
                    </a:lnTo>
                    <a:lnTo>
                      <a:pt x="131" y="41"/>
                    </a:lnTo>
                    <a:lnTo>
                      <a:pt x="131" y="46"/>
                    </a:lnTo>
                    <a:lnTo>
                      <a:pt x="131" y="52"/>
                    </a:lnTo>
                    <a:lnTo>
                      <a:pt x="131" y="63"/>
                    </a:lnTo>
                    <a:close/>
                    <a:moveTo>
                      <a:pt x="120" y="63"/>
                    </a:moveTo>
                    <a:lnTo>
                      <a:pt x="120" y="58"/>
                    </a:lnTo>
                    <a:lnTo>
                      <a:pt x="120" y="46"/>
                    </a:lnTo>
                    <a:lnTo>
                      <a:pt x="114" y="41"/>
                    </a:lnTo>
                    <a:lnTo>
                      <a:pt x="114" y="35"/>
                    </a:lnTo>
                    <a:lnTo>
                      <a:pt x="114" y="29"/>
                    </a:lnTo>
                    <a:lnTo>
                      <a:pt x="109" y="23"/>
                    </a:lnTo>
                    <a:lnTo>
                      <a:pt x="103" y="23"/>
                    </a:lnTo>
                    <a:lnTo>
                      <a:pt x="103" y="18"/>
                    </a:lnTo>
                    <a:lnTo>
                      <a:pt x="97" y="18"/>
                    </a:lnTo>
                    <a:lnTo>
                      <a:pt x="97" y="12"/>
                    </a:lnTo>
                    <a:lnTo>
                      <a:pt x="91" y="12"/>
                    </a:lnTo>
                    <a:lnTo>
                      <a:pt x="86" y="12"/>
                    </a:lnTo>
                    <a:lnTo>
                      <a:pt x="80" y="6"/>
                    </a:lnTo>
                    <a:lnTo>
                      <a:pt x="74" y="6"/>
                    </a:lnTo>
                    <a:lnTo>
                      <a:pt x="68" y="6"/>
                    </a:lnTo>
                    <a:lnTo>
                      <a:pt x="57" y="6"/>
                    </a:lnTo>
                    <a:lnTo>
                      <a:pt x="46" y="12"/>
                    </a:lnTo>
                    <a:lnTo>
                      <a:pt x="40" y="18"/>
                    </a:lnTo>
                    <a:lnTo>
                      <a:pt x="28" y="23"/>
                    </a:lnTo>
                    <a:lnTo>
                      <a:pt x="23" y="35"/>
                    </a:lnTo>
                    <a:lnTo>
                      <a:pt x="17" y="41"/>
                    </a:lnTo>
                    <a:lnTo>
                      <a:pt x="17" y="52"/>
                    </a:lnTo>
                    <a:lnTo>
                      <a:pt x="17" y="63"/>
                    </a:lnTo>
                    <a:lnTo>
                      <a:pt x="17" y="81"/>
                    </a:lnTo>
                    <a:lnTo>
                      <a:pt x="17" y="92"/>
                    </a:lnTo>
                    <a:lnTo>
                      <a:pt x="17" y="98"/>
                    </a:lnTo>
                    <a:lnTo>
                      <a:pt x="17" y="104"/>
                    </a:lnTo>
                    <a:lnTo>
                      <a:pt x="23" y="109"/>
                    </a:lnTo>
                    <a:lnTo>
                      <a:pt x="23" y="115"/>
                    </a:lnTo>
                    <a:lnTo>
                      <a:pt x="28" y="121"/>
                    </a:lnTo>
                    <a:lnTo>
                      <a:pt x="34" y="121"/>
                    </a:lnTo>
                    <a:lnTo>
                      <a:pt x="34" y="126"/>
                    </a:lnTo>
                    <a:lnTo>
                      <a:pt x="40" y="126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1" y="138"/>
                    </a:lnTo>
                    <a:lnTo>
                      <a:pt x="57" y="138"/>
                    </a:lnTo>
                    <a:lnTo>
                      <a:pt x="63" y="138"/>
                    </a:lnTo>
                    <a:lnTo>
                      <a:pt x="68" y="138"/>
                    </a:lnTo>
                    <a:lnTo>
                      <a:pt x="80" y="138"/>
                    </a:lnTo>
                    <a:lnTo>
                      <a:pt x="91" y="132"/>
                    </a:lnTo>
                    <a:lnTo>
                      <a:pt x="97" y="126"/>
                    </a:lnTo>
                    <a:lnTo>
                      <a:pt x="109" y="121"/>
                    </a:lnTo>
                    <a:lnTo>
                      <a:pt x="114" y="115"/>
                    </a:lnTo>
                    <a:lnTo>
                      <a:pt x="114" y="104"/>
                    </a:lnTo>
                    <a:lnTo>
                      <a:pt x="120" y="92"/>
                    </a:lnTo>
                    <a:lnTo>
                      <a:pt x="120" y="81"/>
                    </a:lnTo>
                    <a:lnTo>
                      <a:pt x="120" y="63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87" name="Freeform 42"/>
              <p:cNvSpPr>
                <a:spLocks/>
              </p:cNvSpPr>
              <p:nvPr/>
            </p:nvSpPr>
            <p:spPr bwMode="auto">
              <a:xfrm>
                <a:off x="1716" y="2215"/>
                <a:ext cx="71" cy="84"/>
              </a:xfrm>
              <a:custGeom>
                <a:avLst/>
                <a:gdLst>
                  <a:gd name="T0" fmla="*/ 38 w 131"/>
                  <a:gd name="T1" fmla="*/ 20 h 149"/>
                  <a:gd name="T2" fmla="*/ 38 w 131"/>
                  <a:gd name="T3" fmla="*/ 27 h 149"/>
                  <a:gd name="T4" fmla="*/ 38 w 131"/>
                  <a:gd name="T5" fmla="*/ 31 h 149"/>
                  <a:gd name="T6" fmla="*/ 37 w 131"/>
                  <a:gd name="T7" fmla="*/ 37 h 149"/>
                  <a:gd name="T8" fmla="*/ 35 w 131"/>
                  <a:gd name="T9" fmla="*/ 40 h 149"/>
                  <a:gd name="T10" fmla="*/ 34 w 131"/>
                  <a:gd name="T11" fmla="*/ 42 h 149"/>
                  <a:gd name="T12" fmla="*/ 30 w 131"/>
                  <a:gd name="T13" fmla="*/ 44 h 149"/>
                  <a:gd name="T14" fmla="*/ 27 w 131"/>
                  <a:gd name="T15" fmla="*/ 46 h 149"/>
                  <a:gd name="T16" fmla="*/ 23 w 131"/>
                  <a:gd name="T17" fmla="*/ 47 h 149"/>
                  <a:gd name="T18" fmla="*/ 20 w 131"/>
                  <a:gd name="T19" fmla="*/ 47 h 149"/>
                  <a:gd name="T20" fmla="*/ 18 w 131"/>
                  <a:gd name="T21" fmla="*/ 47 h 149"/>
                  <a:gd name="T22" fmla="*/ 17 w 131"/>
                  <a:gd name="T23" fmla="*/ 47 h 149"/>
                  <a:gd name="T24" fmla="*/ 15 w 131"/>
                  <a:gd name="T25" fmla="*/ 46 h 149"/>
                  <a:gd name="T26" fmla="*/ 14 w 131"/>
                  <a:gd name="T27" fmla="*/ 46 h 149"/>
                  <a:gd name="T28" fmla="*/ 12 w 131"/>
                  <a:gd name="T29" fmla="*/ 46 h 149"/>
                  <a:gd name="T30" fmla="*/ 10 w 131"/>
                  <a:gd name="T31" fmla="*/ 44 h 149"/>
                  <a:gd name="T32" fmla="*/ 8 w 131"/>
                  <a:gd name="T33" fmla="*/ 44 h 149"/>
                  <a:gd name="T34" fmla="*/ 8 w 131"/>
                  <a:gd name="T35" fmla="*/ 42 h 149"/>
                  <a:gd name="T36" fmla="*/ 7 w 131"/>
                  <a:gd name="T37" fmla="*/ 42 h 149"/>
                  <a:gd name="T38" fmla="*/ 5 w 131"/>
                  <a:gd name="T39" fmla="*/ 40 h 149"/>
                  <a:gd name="T40" fmla="*/ 5 w 131"/>
                  <a:gd name="T41" fmla="*/ 38 h 149"/>
                  <a:gd name="T42" fmla="*/ 3 w 131"/>
                  <a:gd name="T43" fmla="*/ 38 h 149"/>
                  <a:gd name="T44" fmla="*/ 3 w 131"/>
                  <a:gd name="T45" fmla="*/ 37 h 149"/>
                  <a:gd name="T46" fmla="*/ 2 w 131"/>
                  <a:gd name="T47" fmla="*/ 34 h 149"/>
                  <a:gd name="T48" fmla="*/ 2 w 131"/>
                  <a:gd name="T49" fmla="*/ 33 h 149"/>
                  <a:gd name="T50" fmla="*/ 2 w 131"/>
                  <a:gd name="T51" fmla="*/ 31 h 149"/>
                  <a:gd name="T52" fmla="*/ 2 w 131"/>
                  <a:gd name="T53" fmla="*/ 29 h 149"/>
                  <a:gd name="T54" fmla="*/ 0 w 131"/>
                  <a:gd name="T55" fmla="*/ 27 h 149"/>
                  <a:gd name="T56" fmla="*/ 0 w 131"/>
                  <a:gd name="T57" fmla="*/ 20 h 149"/>
                  <a:gd name="T58" fmla="*/ 2 w 131"/>
                  <a:gd name="T59" fmla="*/ 15 h 149"/>
                  <a:gd name="T60" fmla="*/ 2 w 131"/>
                  <a:gd name="T61" fmla="*/ 11 h 149"/>
                  <a:gd name="T62" fmla="*/ 5 w 131"/>
                  <a:gd name="T63" fmla="*/ 7 h 149"/>
                  <a:gd name="T64" fmla="*/ 7 w 131"/>
                  <a:gd name="T65" fmla="*/ 4 h 149"/>
                  <a:gd name="T66" fmla="*/ 10 w 131"/>
                  <a:gd name="T67" fmla="*/ 2 h 149"/>
                  <a:gd name="T68" fmla="*/ 14 w 131"/>
                  <a:gd name="T69" fmla="*/ 0 h 149"/>
                  <a:gd name="T70" fmla="*/ 17 w 131"/>
                  <a:gd name="T71" fmla="*/ 0 h 149"/>
                  <a:gd name="T72" fmla="*/ 20 w 131"/>
                  <a:gd name="T73" fmla="*/ 0 h 149"/>
                  <a:gd name="T74" fmla="*/ 22 w 131"/>
                  <a:gd name="T75" fmla="*/ 0 h 149"/>
                  <a:gd name="T76" fmla="*/ 23 w 131"/>
                  <a:gd name="T77" fmla="*/ 0 h 149"/>
                  <a:gd name="T78" fmla="*/ 25 w 131"/>
                  <a:gd name="T79" fmla="*/ 0 h 149"/>
                  <a:gd name="T80" fmla="*/ 27 w 131"/>
                  <a:gd name="T81" fmla="*/ 0 h 149"/>
                  <a:gd name="T82" fmla="*/ 29 w 131"/>
                  <a:gd name="T83" fmla="*/ 0 h 149"/>
                  <a:gd name="T84" fmla="*/ 30 w 131"/>
                  <a:gd name="T85" fmla="*/ 2 h 149"/>
                  <a:gd name="T86" fmla="*/ 32 w 131"/>
                  <a:gd name="T87" fmla="*/ 2 h 149"/>
                  <a:gd name="T88" fmla="*/ 32 w 131"/>
                  <a:gd name="T89" fmla="*/ 4 h 149"/>
                  <a:gd name="T90" fmla="*/ 34 w 131"/>
                  <a:gd name="T91" fmla="*/ 4 h 149"/>
                  <a:gd name="T92" fmla="*/ 34 w 131"/>
                  <a:gd name="T93" fmla="*/ 6 h 149"/>
                  <a:gd name="T94" fmla="*/ 35 w 131"/>
                  <a:gd name="T95" fmla="*/ 6 h 149"/>
                  <a:gd name="T96" fmla="*/ 35 w 131"/>
                  <a:gd name="T97" fmla="*/ 7 h 149"/>
                  <a:gd name="T98" fmla="*/ 37 w 131"/>
                  <a:gd name="T99" fmla="*/ 9 h 149"/>
                  <a:gd name="T100" fmla="*/ 38 w 131"/>
                  <a:gd name="T101" fmla="*/ 11 h 149"/>
                  <a:gd name="T102" fmla="*/ 38 w 131"/>
                  <a:gd name="T103" fmla="*/ 13 h 149"/>
                  <a:gd name="T104" fmla="*/ 38 w 131"/>
                  <a:gd name="T105" fmla="*/ 15 h 149"/>
                  <a:gd name="T106" fmla="*/ 38 w 131"/>
                  <a:gd name="T107" fmla="*/ 16 h 149"/>
                  <a:gd name="T108" fmla="*/ 38 w 131"/>
                  <a:gd name="T109" fmla="*/ 20 h 14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31"/>
                  <a:gd name="T166" fmla="*/ 0 h 149"/>
                  <a:gd name="T167" fmla="*/ 131 w 131"/>
                  <a:gd name="T168" fmla="*/ 149 h 149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31" h="149">
                    <a:moveTo>
                      <a:pt x="131" y="63"/>
                    </a:moveTo>
                    <a:lnTo>
                      <a:pt x="131" y="86"/>
                    </a:lnTo>
                    <a:lnTo>
                      <a:pt x="131" y="98"/>
                    </a:lnTo>
                    <a:lnTo>
                      <a:pt x="126" y="115"/>
                    </a:lnTo>
                    <a:lnTo>
                      <a:pt x="120" y="126"/>
                    </a:lnTo>
                    <a:lnTo>
                      <a:pt x="114" y="132"/>
                    </a:lnTo>
                    <a:lnTo>
                      <a:pt x="103" y="138"/>
                    </a:lnTo>
                    <a:lnTo>
                      <a:pt x="91" y="144"/>
                    </a:lnTo>
                    <a:lnTo>
                      <a:pt x="80" y="149"/>
                    </a:lnTo>
                    <a:lnTo>
                      <a:pt x="68" y="149"/>
                    </a:lnTo>
                    <a:lnTo>
                      <a:pt x="63" y="149"/>
                    </a:lnTo>
                    <a:lnTo>
                      <a:pt x="57" y="149"/>
                    </a:lnTo>
                    <a:lnTo>
                      <a:pt x="51" y="144"/>
                    </a:lnTo>
                    <a:lnTo>
                      <a:pt x="46" y="144"/>
                    </a:lnTo>
                    <a:lnTo>
                      <a:pt x="40" y="144"/>
                    </a:lnTo>
                    <a:lnTo>
                      <a:pt x="34" y="138"/>
                    </a:lnTo>
                    <a:lnTo>
                      <a:pt x="28" y="138"/>
                    </a:lnTo>
                    <a:lnTo>
                      <a:pt x="28" y="132"/>
                    </a:lnTo>
                    <a:lnTo>
                      <a:pt x="23" y="132"/>
                    </a:lnTo>
                    <a:lnTo>
                      <a:pt x="17" y="126"/>
                    </a:lnTo>
                    <a:lnTo>
                      <a:pt x="17" y="121"/>
                    </a:lnTo>
                    <a:lnTo>
                      <a:pt x="11" y="121"/>
                    </a:lnTo>
                    <a:lnTo>
                      <a:pt x="11" y="115"/>
                    </a:lnTo>
                    <a:lnTo>
                      <a:pt x="5" y="109"/>
                    </a:lnTo>
                    <a:lnTo>
                      <a:pt x="5" y="104"/>
                    </a:lnTo>
                    <a:lnTo>
                      <a:pt x="5" y="98"/>
                    </a:lnTo>
                    <a:lnTo>
                      <a:pt x="5" y="92"/>
                    </a:lnTo>
                    <a:lnTo>
                      <a:pt x="0" y="86"/>
                    </a:lnTo>
                    <a:lnTo>
                      <a:pt x="0" y="63"/>
                    </a:lnTo>
                    <a:lnTo>
                      <a:pt x="5" y="46"/>
                    </a:lnTo>
                    <a:lnTo>
                      <a:pt x="5" y="35"/>
                    </a:lnTo>
                    <a:lnTo>
                      <a:pt x="17" y="23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4" y="12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1" y="35"/>
                    </a:lnTo>
                    <a:lnTo>
                      <a:pt x="131" y="41"/>
                    </a:lnTo>
                    <a:lnTo>
                      <a:pt x="131" y="46"/>
                    </a:lnTo>
                    <a:lnTo>
                      <a:pt x="131" y="52"/>
                    </a:lnTo>
                    <a:lnTo>
                      <a:pt x="131" y="63"/>
                    </a:lnTo>
                  </a:path>
                </a:pathLst>
              </a:custGeom>
              <a:noFill/>
              <a:ln w="1746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88" name="Freeform 43"/>
              <p:cNvSpPr>
                <a:spLocks/>
              </p:cNvSpPr>
              <p:nvPr/>
            </p:nvSpPr>
            <p:spPr bwMode="auto">
              <a:xfrm>
                <a:off x="1725" y="2217"/>
                <a:ext cx="57" cy="75"/>
              </a:xfrm>
              <a:custGeom>
                <a:avLst/>
                <a:gdLst>
                  <a:gd name="T0" fmla="*/ 32 w 103"/>
                  <a:gd name="T1" fmla="*/ 18 h 132"/>
                  <a:gd name="T2" fmla="*/ 32 w 103"/>
                  <a:gd name="T3" fmla="*/ 17 h 132"/>
                  <a:gd name="T4" fmla="*/ 32 w 103"/>
                  <a:gd name="T5" fmla="*/ 13 h 132"/>
                  <a:gd name="T6" fmla="*/ 30 w 103"/>
                  <a:gd name="T7" fmla="*/ 11 h 132"/>
                  <a:gd name="T8" fmla="*/ 30 w 103"/>
                  <a:gd name="T9" fmla="*/ 9 h 132"/>
                  <a:gd name="T10" fmla="*/ 30 w 103"/>
                  <a:gd name="T11" fmla="*/ 7 h 132"/>
                  <a:gd name="T12" fmla="*/ 28 w 103"/>
                  <a:gd name="T13" fmla="*/ 6 h 132"/>
                  <a:gd name="T14" fmla="*/ 27 w 103"/>
                  <a:gd name="T15" fmla="*/ 6 h 132"/>
                  <a:gd name="T16" fmla="*/ 27 w 103"/>
                  <a:gd name="T17" fmla="*/ 4 h 132"/>
                  <a:gd name="T18" fmla="*/ 24 w 103"/>
                  <a:gd name="T19" fmla="*/ 4 h 132"/>
                  <a:gd name="T20" fmla="*/ 24 w 103"/>
                  <a:gd name="T21" fmla="*/ 2 h 132"/>
                  <a:gd name="T22" fmla="*/ 23 w 103"/>
                  <a:gd name="T23" fmla="*/ 2 h 132"/>
                  <a:gd name="T24" fmla="*/ 21 w 103"/>
                  <a:gd name="T25" fmla="*/ 2 h 132"/>
                  <a:gd name="T26" fmla="*/ 19 w 103"/>
                  <a:gd name="T27" fmla="*/ 0 h 132"/>
                  <a:gd name="T28" fmla="*/ 18 w 103"/>
                  <a:gd name="T29" fmla="*/ 0 h 132"/>
                  <a:gd name="T30" fmla="*/ 15 w 103"/>
                  <a:gd name="T31" fmla="*/ 0 h 132"/>
                  <a:gd name="T32" fmla="*/ 12 w 103"/>
                  <a:gd name="T33" fmla="*/ 0 h 132"/>
                  <a:gd name="T34" fmla="*/ 9 w 103"/>
                  <a:gd name="T35" fmla="*/ 2 h 132"/>
                  <a:gd name="T36" fmla="*/ 7 w 103"/>
                  <a:gd name="T37" fmla="*/ 4 h 132"/>
                  <a:gd name="T38" fmla="*/ 3 w 103"/>
                  <a:gd name="T39" fmla="*/ 6 h 132"/>
                  <a:gd name="T40" fmla="*/ 2 w 103"/>
                  <a:gd name="T41" fmla="*/ 9 h 132"/>
                  <a:gd name="T42" fmla="*/ 0 w 103"/>
                  <a:gd name="T43" fmla="*/ 11 h 132"/>
                  <a:gd name="T44" fmla="*/ 0 w 103"/>
                  <a:gd name="T45" fmla="*/ 15 h 132"/>
                  <a:gd name="T46" fmla="*/ 0 w 103"/>
                  <a:gd name="T47" fmla="*/ 18 h 132"/>
                  <a:gd name="T48" fmla="*/ 0 w 103"/>
                  <a:gd name="T49" fmla="*/ 24 h 132"/>
                  <a:gd name="T50" fmla="*/ 0 w 103"/>
                  <a:gd name="T51" fmla="*/ 28 h 132"/>
                  <a:gd name="T52" fmla="*/ 0 w 103"/>
                  <a:gd name="T53" fmla="*/ 30 h 132"/>
                  <a:gd name="T54" fmla="*/ 0 w 103"/>
                  <a:gd name="T55" fmla="*/ 32 h 132"/>
                  <a:gd name="T56" fmla="*/ 2 w 103"/>
                  <a:gd name="T57" fmla="*/ 34 h 132"/>
                  <a:gd name="T58" fmla="*/ 2 w 103"/>
                  <a:gd name="T59" fmla="*/ 35 h 132"/>
                  <a:gd name="T60" fmla="*/ 3 w 103"/>
                  <a:gd name="T61" fmla="*/ 37 h 132"/>
                  <a:gd name="T62" fmla="*/ 5 w 103"/>
                  <a:gd name="T63" fmla="*/ 37 h 132"/>
                  <a:gd name="T64" fmla="*/ 5 w 103"/>
                  <a:gd name="T65" fmla="*/ 39 h 132"/>
                  <a:gd name="T66" fmla="*/ 7 w 103"/>
                  <a:gd name="T67" fmla="*/ 39 h 132"/>
                  <a:gd name="T68" fmla="*/ 7 w 103"/>
                  <a:gd name="T69" fmla="*/ 41 h 132"/>
                  <a:gd name="T70" fmla="*/ 9 w 103"/>
                  <a:gd name="T71" fmla="*/ 41 h 132"/>
                  <a:gd name="T72" fmla="*/ 11 w 103"/>
                  <a:gd name="T73" fmla="*/ 43 h 132"/>
                  <a:gd name="T74" fmla="*/ 12 w 103"/>
                  <a:gd name="T75" fmla="*/ 43 h 132"/>
                  <a:gd name="T76" fmla="*/ 14 w 103"/>
                  <a:gd name="T77" fmla="*/ 43 h 132"/>
                  <a:gd name="T78" fmla="*/ 15 w 103"/>
                  <a:gd name="T79" fmla="*/ 43 h 132"/>
                  <a:gd name="T80" fmla="*/ 19 w 103"/>
                  <a:gd name="T81" fmla="*/ 43 h 132"/>
                  <a:gd name="T82" fmla="*/ 23 w 103"/>
                  <a:gd name="T83" fmla="*/ 41 h 132"/>
                  <a:gd name="T84" fmla="*/ 24 w 103"/>
                  <a:gd name="T85" fmla="*/ 39 h 132"/>
                  <a:gd name="T86" fmla="*/ 28 w 103"/>
                  <a:gd name="T87" fmla="*/ 37 h 132"/>
                  <a:gd name="T88" fmla="*/ 30 w 103"/>
                  <a:gd name="T89" fmla="*/ 35 h 132"/>
                  <a:gd name="T90" fmla="*/ 30 w 103"/>
                  <a:gd name="T91" fmla="*/ 32 h 132"/>
                  <a:gd name="T92" fmla="*/ 32 w 103"/>
                  <a:gd name="T93" fmla="*/ 28 h 132"/>
                  <a:gd name="T94" fmla="*/ 32 w 103"/>
                  <a:gd name="T95" fmla="*/ 24 h 132"/>
                  <a:gd name="T96" fmla="*/ 32 w 103"/>
                  <a:gd name="T97" fmla="*/ 18 h 1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03"/>
                  <a:gd name="T148" fmla="*/ 0 h 132"/>
                  <a:gd name="T149" fmla="*/ 103 w 103"/>
                  <a:gd name="T150" fmla="*/ 132 h 1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03" h="132">
                    <a:moveTo>
                      <a:pt x="103" y="57"/>
                    </a:moveTo>
                    <a:lnTo>
                      <a:pt x="103" y="52"/>
                    </a:lnTo>
                    <a:lnTo>
                      <a:pt x="103" y="40"/>
                    </a:lnTo>
                    <a:lnTo>
                      <a:pt x="97" y="35"/>
                    </a:lnTo>
                    <a:lnTo>
                      <a:pt x="97" y="29"/>
                    </a:lnTo>
                    <a:lnTo>
                      <a:pt x="97" y="23"/>
                    </a:lnTo>
                    <a:lnTo>
                      <a:pt x="92" y="17"/>
                    </a:lnTo>
                    <a:lnTo>
                      <a:pt x="86" y="17"/>
                    </a:lnTo>
                    <a:lnTo>
                      <a:pt x="86" y="12"/>
                    </a:lnTo>
                    <a:lnTo>
                      <a:pt x="80" y="12"/>
                    </a:lnTo>
                    <a:lnTo>
                      <a:pt x="80" y="6"/>
                    </a:lnTo>
                    <a:lnTo>
                      <a:pt x="74" y="6"/>
                    </a:lnTo>
                    <a:lnTo>
                      <a:pt x="69" y="6"/>
                    </a:lnTo>
                    <a:lnTo>
                      <a:pt x="63" y="0"/>
                    </a:lnTo>
                    <a:lnTo>
                      <a:pt x="57" y="0"/>
                    </a:lnTo>
                    <a:lnTo>
                      <a:pt x="51" y="0"/>
                    </a:lnTo>
                    <a:lnTo>
                      <a:pt x="40" y="0"/>
                    </a:lnTo>
                    <a:lnTo>
                      <a:pt x="29" y="6"/>
                    </a:lnTo>
                    <a:lnTo>
                      <a:pt x="23" y="12"/>
                    </a:lnTo>
                    <a:lnTo>
                      <a:pt x="11" y="17"/>
                    </a:lnTo>
                    <a:lnTo>
                      <a:pt x="6" y="29"/>
                    </a:lnTo>
                    <a:lnTo>
                      <a:pt x="0" y="35"/>
                    </a:lnTo>
                    <a:lnTo>
                      <a:pt x="0" y="46"/>
                    </a:lnTo>
                    <a:lnTo>
                      <a:pt x="0" y="57"/>
                    </a:lnTo>
                    <a:lnTo>
                      <a:pt x="0" y="75"/>
                    </a:lnTo>
                    <a:lnTo>
                      <a:pt x="0" y="86"/>
                    </a:lnTo>
                    <a:lnTo>
                      <a:pt x="0" y="92"/>
                    </a:lnTo>
                    <a:lnTo>
                      <a:pt x="0" y="98"/>
                    </a:lnTo>
                    <a:lnTo>
                      <a:pt x="6" y="103"/>
                    </a:lnTo>
                    <a:lnTo>
                      <a:pt x="6" y="109"/>
                    </a:lnTo>
                    <a:lnTo>
                      <a:pt x="11" y="115"/>
                    </a:lnTo>
                    <a:lnTo>
                      <a:pt x="17" y="115"/>
                    </a:lnTo>
                    <a:lnTo>
                      <a:pt x="17" y="120"/>
                    </a:lnTo>
                    <a:lnTo>
                      <a:pt x="23" y="120"/>
                    </a:lnTo>
                    <a:lnTo>
                      <a:pt x="23" y="126"/>
                    </a:lnTo>
                    <a:lnTo>
                      <a:pt x="29" y="126"/>
                    </a:lnTo>
                    <a:lnTo>
                      <a:pt x="34" y="132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1" y="132"/>
                    </a:lnTo>
                    <a:lnTo>
                      <a:pt x="63" y="132"/>
                    </a:lnTo>
                    <a:lnTo>
                      <a:pt x="74" y="126"/>
                    </a:lnTo>
                    <a:lnTo>
                      <a:pt x="80" y="120"/>
                    </a:lnTo>
                    <a:lnTo>
                      <a:pt x="92" y="115"/>
                    </a:lnTo>
                    <a:lnTo>
                      <a:pt x="97" y="109"/>
                    </a:lnTo>
                    <a:lnTo>
                      <a:pt x="97" y="98"/>
                    </a:lnTo>
                    <a:lnTo>
                      <a:pt x="103" y="86"/>
                    </a:lnTo>
                    <a:lnTo>
                      <a:pt x="103" y="75"/>
                    </a:lnTo>
                    <a:lnTo>
                      <a:pt x="103" y="57"/>
                    </a:lnTo>
                  </a:path>
                </a:pathLst>
              </a:custGeom>
              <a:noFill/>
              <a:ln w="1746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1478" name="Text Box 44"/>
            <p:cNvSpPr txBox="1">
              <a:spLocks noChangeArrowheads="1"/>
            </p:cNvSpPr>
            <p:nvPr/>
          </p:nvSpPr>
          <p:spPr bwMode="auto">
            <a:xfrm>
              <a:off x="768" y="2160"/>
              <a:ext cx="7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1400" b="0" u="none" dirty="0">
                  <a:solidFill>
                    <a:schemeClr val="tx2"/>
                  </a:solidFill>
                </a:rPr>
                <a:t>Secret key-A</a:t>
              </a:r>
            </a:p>
          </p:txBody>
        </p:sp>
      </p:grpSp>
      <p:grpSp>
        <p:nvGrpSpPr>
          <p:cNvPr id="10" name="Group 45"/>
          <p:cNvGrpSpPr>
            <a:grpSpLocks/>
          </p:cNvGrpSpPr>
          <p:nvPr/>
        </p:nvGrpSpPr>
        <p:grpSpPr bwMode="auto">
          <a:xfrm>
            <a:off x="7577138" y="3352800"/>
            <a:ext cx="1698625" cy="306388"/>
            <a:chOff x="4774" y="2112"/>
            <a:chExt cx="1070" cy="192"/>
          </a:xfrm>
        </p:grpSpPr>
        <p:grpSp>
          <p:nvGrpSpPr>
            <p:cNvPr id="11" name="Group 46"/>
            <p:cNvGrpSpPr>
              <a:grpSpLocks/>
            </p:cNvGrpSpPr>
            <p:nvPr/>
          </p:nvGrpSpPr>
          <p:grpSpPr bwMode="auto">
            <a:xfrm>
              <a:off x="4774" y="2151"/>
              <a:ext cx="276" cy="140"/>
              <a:chOff x="4774" y="2151"/>
              <a:chExt cx="276" cy="140"/>
            </a:xfrm>
          </p:grpSpPr>
          <p:sp>
            <p:nvSpPr>
              <p:cNvPr id="11467" name="Freeform 47"/>
              <p:cNvSpPr>
                <a:spLocks/>
              </p:cNvSpPr>
              <p:nvPr/>
            </p:nvSpPr>
            <p:spPr bwMode="auto">
              <a:xfrm>
                <a:off x="4942" y="2151"/>
                <a:ext cx="108" cy="140"/>
              </a:xfrm>
              <a:custGeom>
                <a:avLst/>
                <a:gdLst>
                  <a:gd name="T0" fmla="*/ 25 w 201"/>
                  <a:gd name="T1" fmla="*/ 0 h 246"/>
                  <a:gd name="T2" fmla="*/ 32 w 201"/>
                  <a:gd name="T3" fmla="*/ 0 h 246"/>
                  <a:gd name="T4" fmla="*/ 37 w 201"/>
                  <a:gd name="T5" fmla="*/ 0 h 246"/>
                  <a:gd name="T6" fmla="*/ 41 w 201"/>
                  <a:gd name="T7" fmla="*/ 3 h 246"/>
                  <a:gd name="T8" fmla="*/ 47 w 201"/>
                  <a:gd name="T9" fmla="*/ 6 h 246"/>
                  <a:gd name="T10" fmla="*/ 49 w 201"/>
                  <a:gd name="T11" fmla="*/ 11 h 246"/>
                  <a:gd name="T12" fmla="*/ 53 w 201"/>
                  <a:gd name="T13" fmla="*/ 17 h 246"/>
                  <a:gd name="T14" fmla="*/ 56 w 201"/>
                  <a:gd name="T15" fmla="*/ 24 h 246"/>
                  <a:gd name="T16" fmla="*/ 58 w 201"/>
                  <a:gd name="T17" fmla="*/ 31 h 246"/>
                  <a:gd name="T18" fmla="*/ 58 w 201"/>
                  <a:gd name="T19" fmla="*/ 39 h 246"/>
                  <a:gd name="T20" fmla="*/ 58 w 201"/>
                  <a:gd name="T21" fmla="*/ 48 h 246"/>
                  <a:gd name="T22" fmla="*/ 56 w 201"/>
                  <a:gd name="T23" fmla="*/ 56 h 246"/>
                  <a:gd name="T24" fmla="*/ 53 w 201"/>
                  <a:gd name="T25" fmla="*/ 61 h 246"/>
                  <a:gd name="T26" fmla="*/ 49 w 201"/>
                  <a:gd name="T27" fmla="*/ 69 h 246"/>
                  <a:gd name="T28" fmla="*/ 47 w 201"/>
                  <a:gd name="T29" fmla="*/ 72 h 246"/>
                  <a:gd name="T30" fmla="*/ 41 w 201"/>
                  <a:gd name="T31" fmla="*/ 76 h 246"/>
                  <a:gd name="T32" fmla="*/ 37 w 201"/>
                  <a:gd name="T33" fmla="*/ 78 h 246"/>
                  <a:gd name="T34" fmla="*/ 32 w 201"/>
                  <a:gd name="T35" fmla="*/ 80 h 246"/>
                  <a:gd name="T36" fmla="*/ 25 w 201"/>
                  <a:gd name="T37" fmla="*/ 80 h 246"/>
                  <a:gd name="T38" fmla="*/ 20 w 201"/>
                  <a:gd name="T39" fmla="*/ 78 h 246"/>
                  <a:gd name="T40" fmla="*/ 15 w 201"/>
                  <a:gd name="T41" fmla="*/ 76 h 246"/>
                  <a:gd name="T42" fmla="*/ 11 w 201"/>
                  <a:gd name="T43" fmla="*/ 72 h 246"/>
                  <a:gd name="T44" fmla="*/ 6 w 201"/>
                  <a:gd name="T45" fmla="*/ 69 h 246"/>
                  <a:gd name="T46" fmla="*/ 3 w 201"/>
                  <a:gd name="T47" fmla="*/ 61 h 246"/>
                  <a:gd name="T48" fmla="*/ 2 w 201"/>
                  <a:gd name="T49" fmla="*/ 56 h 246"/>
                  <a:gd name="T50" fmla="*/ 0 w 201"/>
                  <a:gd name="T51" fmla="*/ 48 h 246"/>
                  <a:gd name="T52" fmla="*/ 0 w 201"/>
                  <a:gd name="T53" fmla="*/ 41 h 246"/>
                  <a:gd name="T54" fmla="*/ 0 w 201"/>
                  <a:gd name="T55" fmla="*/ 31 h 246"/>
                  <a:gd name="T56" fmla="*/ 2 w 201"/>
                  <a:gd name="T57" fmla="*/ 24 h 246"/>
                  <a:gd name="T58" fmla="*/ 3 w 201"/>
                  <a:gd name="T59" fmla="*/ 17 h 246"/>
                  <a:gd name="T60" fmla="*/ 6 w 201"/>
                  <a:gd name="T61" fmla="*/ 11 h 246"/>
                  <a:gd name="T62" fmla="*/ 11 w 201"/>
                  <a:gd name="T63" fmla="*/ 6 h 246"/>
                  <a:gd name="T64" fmla="*/ 15 w 201"/>
                  <a:gd name="T65" fmla="*/ 3 h 246"/>
                  <a:gd name="T66" fmla="*/ 20 w 201"/>
                  <a:gd name="T67" fmla="*/ 0 h 246"/>
                  <a:gd name="T68" fmla="*/ 25 w 201"/>
                  <a:gd name="T69" fmla="*/ 0 h 24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01"/>
                  <a:gd name="T106" fmla="*/ 0 h 246"/>
                  <a:gd name="T107" fmla="*/ 201 w 201"/>
                  <a:gd name="T108" fmla="*/ 246 h 24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01" h="246">
                    <a:moveTo>
                      <a:pt x="86" y="0"/>
                    </a:moveTo>
                    <a:lnTo>
                      <a:pt x="109" y="0"/>
                    </a:lnTo>
                    <a:lnTo>
                      <a:pt x="126" y="0"/>
                    </a:lnTo>
                    <a:lnTo>
                      <a:pt x="144" y="11"/>
                    </a:lnTo>
                    <a:lnTo>
                      <a:pt x="161" y="17"/>
                    </a:lnTo>
                    <a:lnTo>
                      <a:pt x="172" y="34"/>
                    </a:lnTo>
                    <a:lnTo>
                      <a:pt x="184" y="51"/>
                    </a:lnTo>
                    <a:lnTo>
                      <a:pt x="195" y="74"/>
                    </a:lnTo>
                    <a:lnTo>
                      <a:pt x="201" y="97"/>
                    </a:lnTo>
                    <a:lnTo>
                      <a:pt x="201" y="120"/>
                    </a:lnTo>
                    <a:lnTo>
                      <a:pt x="201" y="149"/>
                    </a:lnTo>
                    <a:lnTo>
                      <a:pt x="195" y="172"/>
                    </a:lnTo>
                    <a:lnTo>
                      <a:pt x="184" y="189"/>
                    </a:lnTo>
                    <a:lnTo>
                      <a:pt x="172" y="212"/>
                    </a:lnTo>
                    <a:lnTo>
                      <a:pt x="161" y="223"/>
                    </a:lnTo>
                    <a:lnTo>
                      <a:pt x="144" y="235"/>
                    </a:lnTo>
                    <a:lnTo>
                      <a:pt x="126" y="241"/>
                    </a:lnTo>
                    <a:lnTo>
                      <a:pt x="109" y="246"/>
                    </a:lnTo>
                    <a:lnTo>
                      <a:pt x="86" y="246"/>
                    </a:lnTo>
                    <a:lnTo>
                      <a:pt x="69" y="241"/>
                    </a:lnTo>
                    <a:lnTo>
                      <a:pt x="52" y="235"/>
                    </a:lnTo>
                    <a:lnTo>
                      <a:pt x="40" y="223"/>
                    </a:lnTo>
                    <a:lnTo>
                      <a:pt x="23" y="212"/>
                    </a:lnTo>
                    <a:lnTo>
                      <a:pt x="12" y="189"/>
                    </a:lnTo>
                    <a:lnTo>
                      <a:pt x="6" y="172"/>
                    </a:lnTo>
                    <a:lnTo>
                      <a:pt x="0" y="149"/>
                    </a:lnTo>
                    <a:lnTo>
                      <a:pt x="0" y="126"/>
                    </a:lnTo>
                    <a:lnTo>
                      <a:pt x="0" y="97"/>
                    </a:lnTo>
                    <a:lnTo>
                      <a:pt x="6" y="74"/>
                    </a:lnTo>
                    <a:lnTo>
                      <a:pt x="12" y="51"/>
                    </a:lnTo>
                    <a:lnTo>
                      <a:pt x="23" y="34"/>
                    </a:lnTo>
                    <a:lnTo>
                      <a:pt x="40" y="17"/>
                    </a:lnTo>
                    <a:lnTo>
                      <a:pt x="52" y="11"/>
                    </a:lnTo>
                    <a:lnTo>
                      <a:pt x="69" y="0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68" name="Freeform 48"/>
              <p:cNvSpPr>
                <a:spLocks/>
              </p:cNvSpPr>
              <p:nvPr/>
            </p:nvSpPr>
            <p:spPr bwMode="auto">
              <a:xfrm>
                <a:off x="4942" y="2151"/>
                <a:ext cx="108" cy="140"/>
              </a:xfrm>
              <a:custGeom>
                <a:avLst/>
                <a:gdLst>
                  <a:gd name="T0" fmla="*/ 25 w 201"/>
                  <a:gd name="T1" fmla="*/ 0 h 246"/>
                  <a:gd name="T2" fmla="*/ 32 w 201"/>
                  <a:gd name="T3" fmla="*/ 0 h 246"/>
                  <a:gd name="T4" fmla="*/ 37 w 201"/>
                  <a:gd name="T5" fmla="*/ 0 h 246"/>
                  <a:gd name="T6" fmla="*/ 41 w 201"/>
                  <a:gd name="T7" fmla="*/ 3 h 246"/>
                  <a:gd name="T8" fmla="*/ 47 w 201"/>
                  <a:gd name="T9" fmla="*/ 6 h 246"/>
                  <a:gd name="T10" fmla="*/ 49 w 201"/>
                  <a:gd name="T11" fmla="*/ 11 h 246"/>
                  <a:gd name="T12" fmla="*/ 53 w 201"/>
                  <a:gd name="T13" fmla="*/ 17 h 246"/>
                  <a:gd name="T14" fmla="*/ 56 w 201"/>
                  <a:gd name="T15" fmla="*/ 24 h 246"/>
                  <a:gd name="T16" fmla="*/ 58 w 201"/>
                  <a:gd name="T17" fmla="*/ 31 h 246"/>
                  <a:gd name="T18" fmla="*/ 58 w 201"/>
                  <a:gd name="T19" fmla="*/ 39 h 246"/>
                  <a:gd name="T20" fmla="*/ 58 w 201"/>
                  <a:gd name="T21" fmla="*/ 48 h 246"/>
                  <a:gd name="T22" fmla="*/ 56 w 201"/>
                  <a:gd name="T23" fmla="*/ 56 h 246"/>
                  <a:gd name="T24" fmla="*/ 53 w 201"/>
                  <a:gd name="T25" fmla="*/ 61 h 246"/>
                  <a:gd name="T26" fmla="*/ 49 w 201"/>
                  <a:gd name="T27" fmla="*/ 69 h 246"/>
                  <a:gd name="T28" fmla="*/ 47 w 201"/>
                  <a:gd name="T29" fmla="*/ 72 h 246"/>
                  <a:gd name="T30" fmla="*/ 41 w 201"/>
                  <a:gd name="T31" fmla="*/ 76 h 246"/>
                  <a:gd name="T32" fmla="*/ 37 w 201"/>
                  <a:gd name="T33" fmla="*/ 78 h 246"/>
                  <a:gd name="T34" fmla="*/ 32 w 201"/>
                  <a:gd name="T35" fmla="*/ 80 h 246"/>
                  <a:gd name="T36" fmla="*/ 25 w 201"/>
                  <a:gd name="T37" fmla="*/ 80 h 246"/>
                  <a:gd name="T38" fmla="*/ 20 w 201"/>
                  <a:gd name="T39" fmla="*/ 78 h 246"/>
                  <a:gd name="T40" fmla="*/ 15 w 201"/>
                  <a:gd name="T41" fmla="*/ 76 h 246"/>
                  <a:gd name="T42" fmla="*/ 11 w 201"/>
                  <a:gd name="T43" fmla="*/ 72 h 246"/>
                  <a:gd name="T44" fmla="*/ 6 w 201"/>
                  <a:gd name="T45" fmla="*/ 69 h 246"/>
                  <a:gd name="T46" fmla="*/ 3 w 201"/>
                  <a:gd name="T47" fmla="*/ 61 h 246"/>
                  <a:gd name="T48" fmla="*/ 2 w 201"/>
                  <a:gd name="T49" fmla="*/ 56 h 246"/>
                  <a:gd name="T50" fmla="*/ 0 w 201"/>
                  <a:gd name="T51" fmla="*/ 48 h 246"/>
                  <a:gd name="T52" fmla="*/ 0 w 201"/>
                  <a:gd name="T53" fmla="*/ 41 h 246"/>
                  <a:gd name="T54" fmla="*/ 0 w 201"/>
                  <a:gd name="T55" fmla="*/ 31 h 246"/>
                  <a:gd name="T56" fmla="*/ 2 w 201"/>
                  <a:gd name="T57" fmla="*/ 24 h 246"/>
                  <a:gd name="T58" fmla="*/ 3 w 201"/>
                  <a:gd name="T59" fmla="*/ 17 h 246"/>
                  <a:gd name="T60" fmla="*/ 6 w 201"/>
                  <a:gd name="T61" fmla="*/ 11 h 246"/>
                  <a:gd name="T62" fmla="*/ 11 w 201"/>
                  <a:gd name="T63" fmla="*/ 6 h 246"/>
                  <a:gd name="T64" fmla="*/ 15 w 201"/>
                  <a:gd name="T65" fmla="*/ 3 h 246"/>
                  <a:gd name="T66" fmla="*/ 20 w 201"/>
                  <a:gd name="T67" fmla="*/ 0 h 246"/>
                  <a:gd name="T68" fmla="*/ 25 w 201"/>
                  <a:gd name="T69" fmla="*/ 0 h 24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01"/>
                  <a:gd name="T106" fmla="*/ 0 h 246"/>
                  <a:gd name="T107" fmla="*/ 201 w 201"/>
                  <a:gd name="T108" fmla="*/ 246 h 24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01" h="246">
                    <a:moveTo>
                      <a:pt x="86" y="0"/>
                    </a:moveTo>
                    <a:lnTo>
                      <a:pt x="109" y="0"/>
                    </a:lnTo>
                    <a:lnTo>
                      <a:pt x="126" y="0"/>
                    </a:lnTo>
                    <a:lnTo>
                      <a:pt x="144" y="11"/>
                    </a:lnTo>
                    <a:lnTo>
                      <a:pt x="161" y="17"/>
                    </a:lnTo>
                    <a:lnTo>
                      <a:pt x="172" y="34"/>
                    </a:lnTo>
                    <a:lnTo>
                      <a:pt x="184" y="51"/>
                    </a:lnTo>
                    <a:lnTo>
                      <a:pt x="195" y="74"/>
                    </a:lnTo>
                    <a:lnTo>
                      <a:pt x="201" y="97"/>
                    </a:lnTo>
                    <a:lnTo>
                      <a:pt x="201" y="120"/>
                    </a:lnTo>
                    <a:lnTo>
                      <a:pt x="201" y="149"/>
                    </a:lnTo>
                    <a:lnTo>
                      <a:pt x="195" y="172"/>
                    </a:lnTo>
                    <a:lnTo>
                      <a:pt x="184" y="189"/>
                    </a:lnTo>
                    <a:lnTo>
                      <a:pt x="172" y="212"/>
                    </a:lnTo>
                    <a:lnTo>
                      <a:pt x="161" y="223"/>
                    </a:lnTo>
                    <a:lnTo>
                      <a:pt x="144" y="235"/>
                    </a:lnTo>
                    <a:lnTo>
                      <a:pt x="126" y="241"/>
                    </a:lnTo>
                    <a:lnTo>
                      <a:pt x="109" y="246"/>
                    </a:lnTo>
                    <a:lnTo>
                      <a:pt x="86" y="246"/>
                    </a:lnTo>
                    <a:lnTo>
                      <a:pt x="69" y="241"/>
                    </a:lnTo>
                    <a:lnTo>
                      <a:pt x="52" y="235"/>
                    </a:lnTo>
                    <a:lnTo>
                      <a:pt x="40" y="223"/>
                    </a:lnTo>
                    <a:lnTo>
                      <a:pt x="23" y="212"/>
                    </a:lnTo>
                    <a:lnTo>
                      <a:pt x="12" y="189"/>
                    </a:lnTo>
                    <a:lnTo>
                      <a:pt x="6" y="172"/>
                    </a:lnTo>
                    <a:lnTo>
                      <a:pt x="0" y="149"/>
                    </a:lnTo>
                    <a:lnTo>
                      <a:pt x="0" y="126"/>
                    </a:lnTo>
                    <a:lnTo>
                      <a:pt x="0" y="97"/>
                    </a:lnTo>
                    <a:lnTo>
                      <a:pt x="6" y="74"/>
                    </a:lnTo>
                    <a:lnTo>
                      <a:pt x="12" y="51"/>
                    </a:lnTo>
                    <a:lnTo>
                      <a:pt x="23" y="34"/>
                    </a:lnTo>
                    <a:lnTo>
                      <a:pt x="40" y="17"/>
                    </a:lnTo>
                    <a:lnTo>
                      <a:pt x="52" y="11"/>
                    </a:lnTo>
                    <a:lnTo>
                      <a:pt x="69" y="0"/>
                    </a:lnTo>
                    <a:lnTo>
                      <a:pt x="86" y="0"/>
                    </a:lnTo>
                  </a:path>
                </a:pathLst>
              </a:custGeom>
              <a:solidFill>
                <a:schemeClr val="tx2"/>
              </a:solidFill>
              <a:ln w="17463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69" name="Rectangle 49"/>
              <p:cNvSpPr>
                <a:spLocks noChangeArrowheads="1"/>
              </p:cNvSpPr>
              <p:nvPr/>
            </p:nvSpPr>
            <p:spPr bwMode="auto">
              <a:xfrm>
                <a:off x="4774" y="2196"/>
                <a:ext cx="171" cy="27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70" name="Rectangle 50"/>
              <p:cNvSpPr>
                <a:spLocks noChangeArrowheads="1"/>
              </p:cNvSpPr>
              <p:nvPr/>
            </p:nvSpPr>
            <p:spPr bwMode="auto">
              <a:xfrm>
                <a:off x="4774" y="2196"/>
                <a:ext cx="171" cy="27"/>
              </a:xfrm>
              <a:prstGeom prst="rect">
                <a:avLst/>
              </a:prstGeom>
              <a:solidFill>
                <a:schemeClr val="tx2"/>
              </a:solidFill>
              <a:ln w="17463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71" name="Freeform 51"/>
              <p:cNvSpPr>
                <a:spLocks noEditPoints="1"/>
              </p:cNvSpPr>
              <p:nvPr/>
            </p:nvSpPr>
            <p:spPr bwMode="auto">
              <a:xfrm>
                <a:off x="4774" y="2219"/>
                <a:ext cx="58" cy="56"/>
              </a:xfrm>
              <a:custGeom>
                <a:avLst/>
                <a:gdLst>
                  <a:gd name="T0" fmla="*/ 0 w 109"/>
                  <a:gd name="T1" fmla="*/ 0 h 98"/>
                  <a:gd name="T2" fmla="*/ 13 w 109"/>
                  <a:gd name="T3" fmla="*/ 0 h 98"/>
                  <a:gd name="T4" fmla="*/ 10 w 109"/>
                  <a:gd name="T5" fmla="*/ 28 h 98"/>
                  <a:gd name="T6" fmla="*/ 8 w 109"/>
                  <a:gd name="T7" fmla="*/ 30 h 98"/>
                  <a:gd name="T8" fmla="*/ 8 w 109"/>
                  <a:gd name="T9" fmla="*/ 32 h 98"/>
                  <a:gd name="T10" fmla="*/ 6 w 109"/>
                  <a:gd name="T11" fmla="*/ 32 h 98"/>
                  <a:gd name="T12" fmla="*/ 5 w 109"/>
                  <a:gd name="T13" fmla="*/ 32 h 98"/>
                  <a:gd name="T14" fmla="*/ 5 w 109"/>
                  <a:gd name="T15" fmla="*/ 30 h 98"/>
                  <a:gd name="T16" fmla="*/ 3 w 109"/>
                  <a:gd name="T17" fmla="*/ 28 h 98"/>
                  <a:gd name="T18" fmla="*/ 0 w 109"/>
                  <a:gd name="T19" fmla="*/ 0 h 98"/>
                  <a:gd name="T20" fmla="*/ 20 w 109"/>
                  <a:gd name="T21" fmla="*/ 0 h 98"/>
                  <a:gd name="T22" fmla="*/ 31 w 109"/>
                  <a:gd name="T23" fmla="*/ 0 h 98"/>
                  <a:gd name="T24" fmla="*/ 28 w 109"/>
                  <a:gd name="T25" fmla="*/ 28 h 98"/>
                  <a:gd name="T26" fmla="*/ 28 w 109"/>
                  <a:gd name="T27" fmla="*/ 30 h 98"/>
                  <a:gd name="T28" fmla="*/ 26 w 109"/>
                  <a:gd name="T29" fmla="*/ 32 h 98"/>
                  <a:gd name="T30" fmla="*/ 24 w 109"/>
                  <a:gd name="T31" fmla="*/ 32 h 98"/>
                  <a:gd name="T32" fmla="*/ 24 w 109"/>
                  <a:gd name="T33" fmla="*/ 30 h 98"/>
                  <a:gd name="T34" fmla="*/ 23 w 109"/>
                  <a:gd name="T35" fmla="*/ 30 h 98"/>
                  <a:gd name="T36" fmla="*/ 23 w 109"/>
                  <a:gd name="T37" fmla="*/ 28 h 98"/>
                  <a:gd name="T38" fmla="*/ 20 w 109"/>
                  <a:gd name="T39" fmla="*/ 0 h 9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09"/>
                  <a:gd name="T61" fmla="*/ 0 h 98"/>
                  <a:gd name="T62" fmla="*/ 109 w 109"/>
                  <a:gd name="T63" fmla="*/ 98 h 9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09" h="98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29" y="92"/>
                    </a:lnTo>
                    <a:lnTo>
                      <a:pt x="29" y="98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  <a:close/>
                    <a:moveTo>
                      <a:pt x="69" y="0"/>
                    </a:moveTo>
                    <a:lnTo>
                      <a:pt x="109" y="0"/>
                    </a:lnTo>
                    <a:lnTo>
                      <a:pt x="97" y="86"/>
                    </a:lnTo>
                    <a:lnTo>
                      <a:pt x="97" y="92"/>
                    </a:lnTo>
                    <a:lnTo>
                      <a:pt x="92" y="98"/>
                    </a:lnTo>
                    <a:lnTo>
                      <a:pt x="86" y="98"/>
                    </a:lnTo>
                    <a:lnTo>
                      <a:pt x="86" y="92"/>
                    </a:lnTo>
                    <a:lnTo>
                      <a:pt x="80" y="92"/>
                    </a:lnTo>
                    <a:lnTo>
                      <a:pt x="80" y="86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72" name="Freeform 52"/>
              <p:cNvSpPr>
                <a:spLocks/>
              </p:cNvSpPr>
              <p:nvPr/>
            </p:nvSpPr>
            <p:spPr bwMode="auto">
              <a:xfrm>
                <a:off x="4774" y="2219"/>
                <a:ext cx="25" cy="56"/>
              </a:xfrm>
              <a:custGeom>
                <a:avLst/>
                <a:gdLst>
                  <a:gd name="T0" fmla="*/ 0 w 46"/>
                  <a:gd name="T1" fmla="*/ 0 h 98"/>
                  <a:gd name="T2" fmla="*/ 14 w 46"/>
                  <a:gd name="T3" fmla="*/ 0 h 98"/>
                  <a:gd name="T4" fmla="*/ 10 w 46"/>
                  <a:gd name="T5" fmla="*/ 28 h 98"/>
                  <a:gd name="T6" fmla="*/ 9 w 46"/>
                  <a:gd name="T7" fmla="*/ 30 h 98"/>
                  <a:gd name="T8" fmla="*/ 9 w 46"/>
                  <a:gd name="T9" fmla="*/ 32 h 98"/>
                  <a:gd name="T10" fmla="*/ 7 w 46"/>
                  <a:gd name="T11" fmla="*/ 32 h 98"/>
                  <a:gd name="T12" fmla="*/ 5 w 46"/>
                  <a:gd name="T13" fmla="*/ 32 h 98"/>
                  <a:gd name="T14" fmla="*/ 5 w 46"/>
                  <a:gd name="T15" fmla="*/ 30 h 98"/>
                  <a:gd name="T16" fmla="*/ 4 w 46"/>
                  <a:gd name="T17" fmla="*/ 28 h 98"/>
                  <a:gd name="T18" fmla="*/ 0 w 46"/>
                  <a:gd name="T19" fmla="*/ 0 h 9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6"/>
                  <a:gd name="T31" fmla="*/ 0 h 98"/>
                  <a:gd name="T32" fmla="*/ 46 w 46"/>
                  <a:gd name="T33" fmla="*/ 98 h 9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6" h="98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29" y="92"/>
                    </a:lnTo>
                    <a:lnTo>
                      <a:pt x="29" y="98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tx2"/>
              </a:solidFill>
              <a:ln w="17463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73" name="Freeform 53"/>
              <p:cNvSpPr>
                <a:spLocks/>
              </p:cNvSpPr>
              <p:nvPr/>
            </p:nvSpPr>
            <p:spPr bwMode="auto">
              <a:xfrm>
                <a:off x="4811" y="2219"/>
                <a:ext cx="21" cy="56"/>
              </a:xfrm>
              <a:custGeom>
                <a:avLst/>
                <a:gdLst>
                  <a:gd name="T0" fmla="*/ 0 w 40"/>
                  <a:gd name="T1" fmla="*/ 0 h 98"/>
                  <a:gd name="T2" fmla="*/ 11 w 40"/>
                  <a:gd name="T3" fmla="*/ 0 h 98"/>
                  <a:gd name="T4" fmla="*/ 8 w 40"/>
                  <a:gd name="T5" fmla="*/ 28 h 98"/>
                  <a:gd name="T6" fmla="*/ 8 w 40"/>
                  <a:gd name="T7" fmla="*/ 30 h 98"/>
                  <a:gd name="T8" fmla="*/ 6 w 40"/>
                  <a:gd name="T9" fmla="*/ 32 h 98"/>
                  <a:gd name="T10" fmla="*/ 5 w 40"/>
                  <a:gd name="T11" fmla="*/ 32 h 98"/>
                  <a:gd name="T12" fmla="*/ 5 w 40"/>
                  <a:gd name="T13" fmla="*/ 30 h 98"/>
                  <a:gd name="T14" fmla="*/ 3 w 40"/>
                  <a:gd name="T15" fmla="*/ 30 h 98"/>
                  <a:gd name="T16" fmla="*/ 3 w 40"/>
                  <a:gd name="T17" fmla="*/ 28 h 98"/>
                  <a:gd name="T18" fmla="*/ 0 w 40"/>
                  <a:gd name="T19" fmla="*/ 0 h 9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"/>
                  <a:gd name="T31" fmla="*/ 0 h 98"/>
                  <a:gd name="T32" fmla="*/ 40 w 40"/>
                  <a:gd name="T33" fmla="*/ 98 h 9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" h="98">
                    <a:moveTo>
                      <a:pt x="0" y="0"/>
                    </a:moveTo>
                    <a:lnTo>
                      <a:pt x="40" y="0"/>
                    </a:lnTo>
                    <a:lnTo>
                      <a:pt x="28" y="86"/>
                    </a:lnTo>
                    <a:lnTo>
                      <a:pt x="28" y="92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1" y="92"/>
                    </a:lnTo>
                    <a:lnTo>
                      <a:pt x="11" y="8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tx2"/>
              </a:solidFill>
              <a:ln w="17463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74" name="Freeform 54"/>
              <p:cNvSpPr>
                <a:spLocks noEditPoints="1"/>
              </p:cNvSpPr>
              <p:nvPr/>
            </p:nvSpPr>
            <p:spPr bwMode="auto">
              <a:xfrm>
                <a:off x="4961" y="2180"/>
                <a:ext cx="71" cy="84"/>
              </a:xfrm>
              <a:custGeom>
                <a:avLst/>
                <a:gdLst>
                  <a:gd name="T0" fmla="*/ 38 w 131"/>
                  <a:gd name="T1" fmla="*/ 27 h 149"/>
                  <a:gd name="T2" fmla="*/ 37 w 131"/>
                  <a:gd name="T3" fmla="*/ 37 h 149"/>
                  <a:gd name="T4" fmla="*/ 34 w 131"/>
                  <a:gd name="T5" fmla="*/ 42 h 149"/>
                  <a:gd name="T6" fmla="*/ 27 w 131"/>
                  <a:gd name="T7" fmla="*/ 46 h 149"/>
                  <a:gd name="T8" fmla="*/ 20 w 131"/>
                  <a:gd name="T9" fmla="*/ 47 h 149"/>
                  <a:gd name="T10" fmla="*/ 17 w 131"/>
                  <a:gd name="T11" fmla="*/ 47 h 149"/>
                  <a:gd name="T12" fmla="*/ 14 w 131"/>
                  <a:gd name="T13" fmla="*/ 46 h 149"/>
                  <a:gd name="T14" fmla="*/ 10 w 131"/>
                  <a:gd name="T15" fmla="*/ 44 h 149"/>
                  <a:gd name="T16" fmla="*/ 8 w 131"/>
                  <a:gd name="T17" fmla="*/ 42 h 149"/>
                  <a:gd name="T18" fmla="*/ 5 w 131"/>
                  <a:gd name="T19" fmla="*/ 40 h 149"/>
                  <a:gd name="T20" fmla="*/ 3 w 131"/>
                  <a:gd name="T21" fmla="*/ 38 h 149"/>
                  <a:gd name="T22" fmla="*/ 2 w 131"/>
                  <a:gd name="T23" fmla="*/ 34 h 149"/>
                  <a:gd name="T24" fmla="*/ 2 w 131"/>
                  <a:gd name="T25" fmla="*/ 31 h 149"/>
                  <a:gd name="T26" fmla="*/ 0 w 131"/>
                  <a:gd name="T27" fmla="*/ 27 h 149"/>
                  <a:gd name="T28" fmla="*/ 2 w 131"/>
                  <a:gd name="T29" fmla="*/ 15 h 149"/>
                  <a:gd name="T30" fmla="*/ 5 w 131"/>
                  <a:gd name="T31" fmla="*/ 7 h 149"/>
                  <a:gd name="T32" fmla="*/ 10 w 131"/>
                  <a:gd name="T33" fmla="*/ 2 h 149"/>
                  <a:gd name="T34" fmla="*/ 17 w 131"/>
                  <a:gd name="T35" fmla="*/ 0 h 149"/>
                  <a:gd name="T36" fmla="*/ 22 w 131"/>
                  <a:gd name="T37" fmla="*/ 0 h 149"/>
                  <a:gd name="T38" fmla="*/ 25 w 131"/>
                  <a:gd name="T39" fmla="*/ 0 h 149"/>
                  <a:gd name="T40" fmla="*/ 29 w 131"/>
                  <a:gd name="T41" fmla="*/ 0 h 149"/>
                  <a:gd name="T42" fmla="*/ 32 w 131"/>
                  <a:gd name="T43" fmla="*/ 2 h 149"/>
                  <a:gd name="T44" fmla="*/ 34 w 131"/>
                  <a:gd name="T45" fmla="*/ 4 h 149"/>
                  <a:gd name="T46" fmla="*/ 35 w 131"/>
                  <a:gd name="T47" fmla="*/ 6 h 149"/>
                  <a:gd name="T48" fmla="*/ 37 w 131"/>
                  <a:gd name="T49" fmla="*/ 9 h 149"/>
                  <a:gd name="T50" fmla="*/ 38 w 131"/>
                  <a:gd name="T51" fmla="*/ 13 h 149"/>
                  <a:gd name="T52" fmla="*/ 38 w 131"/>
                  <a:gd name="T53" fmla="*/ 16 h 149"/>
                  <a:gd name="T54" fmla="*/ 35 w 131"/>
                  <a:gd name="T55" fmla="*/ 20 h 149"/>
                  <a:gd name="T56" fmla="*/ 35 w 131"/>
                  <a:gd name="T57" fmla="*/ 15 h 149"/>
                  <a:gd name="T58" fmla="*/ 34 w 131"/>
                  <a:gd name="T59" fmla="*/ 11 h 149"/>
                  <a:gd name="T60" fmla="*/ 32 w 131"/>
                  <a:gd name="T61" fmla="*/ 7 h 149"/>
                  <a:gd name="T62" fmla="*/ 30 w 131"/>
                  <a:gd name="T63" fmla="*/ 6 h 149"/>
                  <a:gd name="T64" fmla="*/ 29 w 131"/>
                  <a:gd name="T65" fmla="*/ 4 h 149"/>
                  <a:gd name="T66" fmla="*/ 25 w 131"/>
                  <a:gd name="T67" fmla="*/ 4 h 149"/>
                  <a:gd name="T68" fmla="*/ 22 w 131"/>
                  <a:gd name="T69" fmla="*/ 2 h 149"/>
                  <a:gd name="T70" fmla="*/ 17 w 131"/>
                  <a:gd name="T71" fmla="*/ 2 h 149"/>
                  <a:gd name="T72" fmla="*/ 12 w 131"/>
                  <a:gd name="T73" fmla="*/ 6 h 149"/>
                  <a:gd name="T74" fmla="*/ 7 w 131"/>
                  <a:gd name="T75" fmla="*/ 11 h 149"/>
                  <a:gd name="T76" fmla="*/ 5 w 131"/>
                  <a:gd name="T77" fmla="*/ 16 h 149"/>
                  <a:gd name="T78" fmla="*/ 5 w 131"/>
                  <a:gd name="T79" fmla="*/ 26 h 149"/>
                  <a:gd name="T80" fmla="*/ 5 w 131"/>
                  <a:gd name="T81" fmla="*/ 31 h 149"/>
                  <a:gd name="T82" fmla="*/ 7 w 131"/>
                  <a:gd name="T83" fmla="*/ 34 h 149"/>
                  <a:gd name="T84" fmla="*/ 8 w 131"/>
                  <a:gd name="T85" fmla="*/ 38 h 149"/>
                  <a:gd name="T86" fmla="*/ 10 w 131"/>
                  <a:gd name="T87" fmla="*/ 40 h 149"/>
                  <a:gd name="T88" fmla="*/ 12 w 131"/>
                  <a:gd name="T89" fmla="*/ 42 h 149"/>
                  <a:gd name="T90" fmla="*/ 15 w 131"/>
                  <a:gd name="T91" fmla="*/ 44 h 149"/>
                  <a:gd name="T92" fmla="*/ 18 w 131"/>
                  <a:gd name="T93" fmla="*/ 44 h 149"/>
                  <a:gd name="T94" fmla="*/ 23 w 131"/>
                  <a:gd name="T95" fmla="*/ 44 h 149"/>
                  <a:gd name="T96" fmla="*/ 29 w 131"/>
                  <a:gd name="T97" fmla="*/ 40 h 149"/>
                  <a:gd name="T98" fmla="*/ 34 w 131"/>
                  <a:gd name="T99" fmla="*/ 37 h 149"/>
                  <a:gd name="T100" fmla="*/ 35 w 131"/>
                  <a:gd name="T101" fmla="*/ 29 h 149"/>
                  <a:gd name="T102" fmla="*/ 35 w 131"/>
                  <a:gd name="T103" fmla="*/ 20 h 14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31"/>
                  <a:gd name="T157" fmla="*/ 0 h 149"/>
                  <a:gd name="T158" fmla="*/ 131 w 131"/>
                  <a:gd name="T159" fmla="*/ 149 h 14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31" h="149">
                    <a:moveTo>
                      <a:pt x="131" y="63"/>
                    </a:moveTo>
                    <a:lnTo>
                      <a:pt x="131" y="86"/>
                    </a:lnTo>
                    <a:lnTo>
                      <a:pt x="131" y="98"/>
                    </a:lnTo>
                    <a:lnTo>
                      <a:pt x="126" y="115"/>
                    </a:lnTo>
                    <a:lnTo>
                      <a:pt x="120" y="126"/>
                    </a:lnTo>
                    <a:lnTo>
                      <a:pt x="114" y="132"/>
                    </a:lnTo>
                    <a:lnTo>
                      <a:pt x="103" y="138"/>
                    </a:lnTo>
                    <a:lnTo>
                      <a:pt x="91" y="144"/>
                    </a:lnTo>
                    <a:lnTo>
                      <a:pt x="80" y="149"/>
                    </a:lnTo>
                    <a:lnTo>
                      <a:pt x="68" y="149"/>
                    </a:lnTo>
                    <a:lnTo>
                      <a:pt x="63" y="149"/>
                    </a:lnTo>
                    <a:lnTo>
                      <a:pt x="57" y="149"/>
                    </a:lnTo>
                    <a:lnTo>
                      <a:pt x="51" y="144"/>
                    </a:lnTo>
                    <a:lnTo>
                      <a:pt x="46" y="144"/>
                    </a:lnTo>
                    <a:lnTo>
                      <a:pt x="40" y="144"/>
                    </a:lnTo>
                    <a:lnTo>
                      <a:pt x="34" y="138"/>
                    </a:lnTo>
                    <a:lnTo>
                      <a:pt x="28" y="138"/>
                    </a:lnTo>
                    <a:lnTo>
                      <a:pt x="28" y="132"/>
                    </a:lnTo>
                    <a:lnTo>
                      <a:pt x="23" y="132"/>
                    </a:lnTo>
                    <a:lnTo>
                      <a:pt x="17" y="126"/>
                    </a:lnTo>
                    <a:lnTo>
                      <a:pt x="17" y="121"/>
                    </a:lnTo>
                    <a:lnTo>
                      <a:pt x="11" y="121"/>
                    </a:lnTo>
                    <a:lnTo>
                      <a:pt x="11" y="115"/>
                    </a:lnTo>
                    <a:lnTo>
                      <a:pt x="5" y="109"/>
                    </a:lnTo>
                    <a:lnTo>
                      <a:pt x="5" y="104"/>
                    </a:lnTo>
                    <a:lnTo>
                      <a:pt x="5" y="98"/>
                    </a:lnTo>
                    <a:lnTo>
                      <a:pt x="5" y="92"/>
                    </a:lnTo>
                    <a:lnTo>
                      <a:pt x="0" y="86"/>
                    </a:lnTo>
                    <a:lnTo>
                      <a:pt x="0" y="63"/>
                    </a:lnTo>
                    <a:lnTo>
                      <a:pt x="5" y="46"/>
                    </a:lnTo>
                    <a:lnTo>
                      <a:pt x="5" y="35"/>
                    </a:lnTo>
                    <a:lnTo>
                      <a:pt x="17" y="23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4" y="12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1" y="35"/>
                    </a:lnTo>
                    <a:lnTo>
                      <a:pt x="131" y="41"/>
                    </a:lnTo>
                    <a:lnTo>
                      <a:pt x="131" y="46"/>
                    </a:lnTo>
                    <a:lnTo>
                      <a:pt x="131" y="52"/>
                    </a:lnTo>
                    <a:lnTo>
                      <a:pt x="131" y="63"/>
                    </a:lnTo>
                    <a:close/>
                    <a:moveTo>
                      <a:pt x="120" y="63"/>
                    </a:moveTo>
                    <a:lnTo>
                      <a:pt x="120" y="58"/>
                    </a:lnTo>
                    <a:lnTo>
                      <a:pt x="120" y="46"/>
                    </a:lnTo>
                    <a:lnTo>
                      <a:pt x="114" y="41"/>
                    </a:lnTo>
                    <a:lnTo>
                      <a:pt x="114" y="35"/>
                    </a:lnTo>
                    <a:lnTo>
                      <a:pt x="114" y="29"/>
                    </a:lnTo>
                    <a:lnTo>
                      <a:pt x="109" y="23"/>
                    </a:lnTo>
                    <a:lnTo>
                      <a:pt x="103" y="23"/>
                    </a:lnTo>
                    <a:lnTo>
                      <a:pt x="103" y="18"/>
                    </a:lnTo>
                    <a:lnTo>
                      <a:pt x="97" y="18"/>
                    </a:lnTo>
                    <a:lnTo>
                      <a:pt x="97" y="12"/>
                    </a:lnTo>
                    <a:lnTo>
                      <a:pt x="91" y="12"/>
                    </a:lnTo>
                    <a:lnTo>
                      <a:pt x="86" y="12"/>
                    </a:lnTo>
                    <a:lnTo>
                      <a:pt x="80" y="6"/>
                    </a:lnTo>
                    <a:lnTo>
                      <a:pt x="74" y="6"/>
                    </a:lnTo>
                    <a:lnTo>
                      <a:pt x="68" y="6"/>
                    </a:lnTo>
                    <a:lnTo>
                      <a:pt x="57" y="6"/>
                    </a:lnTo>
                    <a:lnTo>
                      <a:pt x="46" y="12"/>
                    </a:lnTo>
                    <a:lnTo>
                      <a:pt x="40" y="18"/>
                    </a:lnTo>
                    <a:lnTo>
                      <a:pt x="28" y="23"/>
                    </a:lnTo>
                    <a:lnTo>
                      <a:pt x="23" y="35"/>
                    </a:lnTo>
                    <a:lnTo>
                      <a:pt x="17" y="41"/>
                    </a:lnTo>
                    <a:lnTo>
                      <a:pt x="17" y="52"/>
                    </a:lnTo>
                    <a:lnTo>
                      <a:pt x="17" y="63"/>
                    </a:lnTo>
                    <a:lnTo>
                      <a:pt x="17" y="81"/>
                    </a:lnTo>
                    <a:lnTo>
                      <a:pt x="17" y="92"/>
                    </a:lnTo>
                    <a:lnTo>
                      <a:pt x="17" y="98"/>
                    </a:lnTo>
                    <a:lnTo>
                      <a:pt x="17" y="104"/>
                    </a:lnTo>
                    <a:lnTo>
                      <a:pt x="23" y="109"/>
                    </a:lnTo>
                    <a:lnTo>
                      <a:pt x="23" y="115"/>
                    </a:lnTo>
                    <a:lnTo>
                      <a:pt x="28" y="121"/>
                    </a:lnTo>
                    <a:lnTo>
                      <a:pt x="34" y="121"/>
                    </a:lnTo>
                    <a:lnTo>
                      <a:pt x="34" y="126"/>
                    </a:lnTo>
                    <a:lnTo>
                      <a:pt x="40" y="126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1" y="138"/>
                    </a:lnTo>
                    <a:lnTo>
                      <a:pt x="57" y="138"/>
                    </a:lnTo>
                    <a:lnTo>
                      <a:pt x="63" y="138"/>
                    </a:lnTo>
                    <a:lnTo>
                      <a:pt x="68" y="138"/>
                    </a:lnTo>
                    <a:lnTo>
                      <a:pt x="80" y="138"/>
                    </a:lnTo>
                    <a:lnTo>
                      <a:pt x="91" y="132"/>
                    </a:lnTo>
                    <a:lnTo>
                      <a:pt x="97" y="126"/>
                    </a:lnTo>
                    <a:lnTo>
                      <a:pt x="109" y="121"/>
                    </a:lnTo>
                    <a:lnTo>
                      <a:pt x="114" y="115"/>
                    </a:lnTo>
                    <a:lnTo>
                      <a:pt x="114" y="104"/>
                    </a:lnTo>
                    <a:lnTo>
                      <a:pt x="120" y="92"/>
                    </a:lnTo>
                    <a:lnTo>
                      <a:pt x="120" y="81"/>
                    </a:lnTo>
                    <a:lnTo>
                      <a:pt x="120" y="63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75" name="Freeform 55"/>
              <p:cNvSpPr>
                <a:spLocks/>
              </p:cNvSpPr>
              <p:nvPr/>
            </p:nvSpPr>
            <p:spPr bwMode="auto">
              <a:xfrm>
                <a:off x="4961" y="2180"/>
                <a:ext cx="71" cy="84"/>
              </a:xfrm>
              <a:custGeom>
                <a:avLst/>
                <a:gdLst>
                  <a:gd name="T0" fmla="*/ 38 w 131"/>
                  <a:gd name="T1" fmla="*/ 20 h 149"/>
                  <a:gd name="T2" fmla="*/ 38 w 131"/>
                  <a:gd name="T3" fmla="*/ 27 h 149"/>
                  <a:gd name="T4" fmla="*/ 38 w 131"/>
                  <a:gd name="T5" fmla="*/ 31 h 149"/>
                  <a:gd name="T6" fmla="*/ 37 w 131"/>
                  <a:gd name="T7" fmla="*/ 37 h 149"/>
                  <a:gd name="T8" fmla="*/ 35 w 131"/>
                  <a:gd name="T9" fmla="*/ 40 h 149"/>
                  <a:gd name="T10" fmla="*/ 34 w 131"/>
                  <a:gd name="T11" fmla="*/ 42 h 149"/>
                  <a:gd name="T12" fmla="*/ 30 w 131"/>
                  <a:gd name="T13" fmla="*/ 44 h 149"/>
                  <a:gd name="T14" fmla="*/ 27 w 131"/>
                  <a:gd name="T15" fmla="*/ 46 h 149"/>
                  <a:gd name="T16" fmla="*/ 23 w 131"/>
                  <a:gd name="T17" fmla="*/ 47 h 149"/>
                  <a:gd name="T18" fmla="*/ 20 w 131"/>
                  <a:gd name="T19" fmla="*/ 47 h 149"/>
                  <a:gd name="T20" fmla="*/ 18 w 131"/>
                  <a:gd name="T21" fmla="*/ 47 h 149"/>
                  <a:gd name="T22" fmla="*/ 17 w 131"/>
                  <a:gd name="T23" fmla="*/ 47 h 149"/>
                  <a:gd name="T24" fmla="*/ 15 w 131"/>
                  <a:gd name="T25" fmla="*/ 46 h 149"/>
                  <a:gd name="T26" fmla="*/ 14 w 131"/>
                  <a:gd name="T27" fmla="*/ 46 h 149"/>
                  <a:gd name="T28" fmla="*/ 12 w 131"/>
                  <a:gd name="T29" fmla="*/ 46 h 149"/>
                  <a:gd name="T30" fmla="*/ 10 w 131"/>
                  <a:gd name="T31" fmla="*/ 44 h 149"/>
                  <a:gd name="T32" fmla="*/ 8 w 131"/>
                  <a:gd name="T33" fmla="*/ 44 h 149"/>
                  <a:gd name="T34" fmla="*/ 8 w 131"/>
                  <a:gd name="T35" fmla="*/ 42 h 149"/>
                  <a:gd name="T36" fmla="*/ 7 w 131"/>
                  <a:gd name="T37" fmla="*/ 42 h 149"/>
                  <a:gd name="T38" fmla="*/ 5 w 131"/>
                  <a:gd name="T39" fmla="*/ 40 h 149"/>
                  <a:gd name="T40" fmla="*/ 5 w 131"/>
                  <a:gd name="T41" fmla="*/ 38 h 149"/>
                  <a:gd name="T42" fmla="*/ 3 w 131"/>
                  <a:gd name="T43" fmla="*/ 38 h 149"/>
                  <a:gd name="T44" fmla="*/ 3 w 131"/>
                  <a:gd name="T45" fmla="*/ 37 h 149"/>
                  <a:gd name="T46" fmla="*/ 2 w 131"/>
                  <a:gd name="T47" fmla="*/ 34 h 149"/>
                  <a:gd name="T48" fmla="*/ 2 w 131"/>
                  <a:gd name="T49" fmla="*/ 33 h 149"/>
                  <a:gd name="T50" fmla="*/ 2 w 131"/>
                  <a:gd name="T51" fmla="*/ 31 h 149"/>
                  <a:gd name="T52" fmla="*/ 2 w 131"/>
                  <a:gd name="T53" fmla="*/ 29 h 149"/>
                  <a:gd name="T54" fmla="*/ 0 w 131"/>
                  <a:gd name="T55" fmla="*/ 27 h 149"/>
                  <a:gd name="T56" fmla="*/ 0 w 131"/>
                  <a:gd name="T57" fmla="*/ 20 h 149"/>
                  <a:gd name="T58" fmla="*/ 2 w 131"/>
                  <a:gd name="T59" fmla="*/ 15 h 149"/>
                  <a:gd name="T60" fmla="*/ 2 w 131"/>
                  <a:gd name="T61" fmla="*/ 11 h 149"/>
                  <a:gd name="T62" fmla="*/ 5 w 131"/>
                  <a:gd name="T63" fmla="*/ 7 h 149"/>
                  <a:gd name="T64" fmla="*/ 7 w 131"/>
                  <a:gd name="T65" fmla="*/ 4 h 149"/>
                  <a:gd name="T66" fmla="*/ 10 w 131"/>
                  <a:gd name="T67" fmla="*/ 2 h 149"/>
                  <a:gd name="T68" fmla="*/ 14 w 131"/>
                  <a:gd name="T69" fmla="*/ 0 h 149"/>
                  <a:gd name="T70" fmla="*/ 17 w 131"/>
                  <a:gd name="T71" fmla="*/ 0 h 149"/>
                  <a:gd name="T72" fmla="*/ 20 w 131"/>
                  <a:gd name="T73" fmla="*/ 0 h 149"/>
                  <a:gd name="T74" fmla="*/ 22 w 131"/>
                  <a:gd name="T75" fmla="*/ 0 h 149"/>
                  <a:gd name="T76" fmla="*/ 23 w 131"/>
                  <a:gd name="T77" fmla="*/ 0 h 149"/>
                  <a:gd name="T78" fmla="*/ 25 w 131"/>
                  <a:gd name="T79" fmla="*/ 0 h 149"/>
                  <a:gd name="T80" fmla="*/ 27 w 131"/>
                  <a:gd name="T81" fmla="*/ 0 h 149"/>
                  <a:gd name="T82" fmla="*/ 29 w 131"/>
                  <a:gd name="T83" fmla="*/ 0 h 149"/>
                  <a:gd name="T84" fmla="*/ 30 w 131"/>
                  <a:gd name="T85" fmla="*/ 2 h 149"/>
                  <a:gd name="T86" fmla="*/ 32 w 131"/>
                  <a:gd name="T87" fmla="*/ 2 h 149"/>
                  <a:gd name="T88" fmla="*/ 32 w 131"/>
                  <a:gd name="T89" fmla="*/ 4 h 149"/>
                  <a:gd name="T90" fmla="*/ 34 w 131"/>
                  <a:gd name="T91" fmla="*/ 4 h 149"/>
                  <a:gd name="T92" fmla="*/ 34 w 131"/>
                  <a:gd name="T93" fmla="*/ 6 h 149"/>
                  <a:gd name="T94" fmla="*/ 35 w 131"/>
                  <a:gd name="T95" fmla="*/ 6 h 149"/>
                  <a:gd name="T96" fmla="*/ 35 w 131"/>
                  <a:gd name="T97" fmla="*/ 7 h 149"/>
                  <a:gd name="T98" fmla="*/ 37 w 131"/>
                  <a:gd name="T99" fmla="*/ 9 h 149"/>
                  <a:gd name="T100" fmla="*/ 38 w 131"/>
                  <a:gd name="T101" fmla="*/ 11 h 149"/>
                  <a:gd name="T102" fmla="*/ 38 w 131"/>
                  <a:gd name="T103" fmla="*/ 13 h 149"/>
                  <a:gd name="T104" fmla="*/ 38 w 131"/>
                  <a:gd name="T105" fmla="*/ 15 h 149"/>
                  <a:gd name="T106" fmla="*/ 38 w 131"/>
                  <a:gd name="T107" fmla="*/ 16 h 149"/>
                  <a:gd name="T108" fmla="*/ 38 w 131"/>
                  <a:gd name="T109" fmla="*/ 20 h 14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31"/>
                  <a:gd name="T166" fmla="*/ 0 h 149"/>
                  <a:gd name="T167" fmla="*/ 131 w 131"/>
                  <a:gd name="T168" fmla="*/ 149 h 149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31" h="149">
                    <a:moveTo>
                      <a:pt x="131" y="63"/>
                    </a:moveTo>
                    <a:lnTo>
                      <a:pt x="131" y="86"/>
                    </a:lnTo>
                    <a:lnTo>
                      <a:pt x="131" y="98"/>
                    </a:lnTo>
                    <a:lnTo>
                      <a:pt x="126" y="115"/>
                    </a:lnTo>
                    <a:lnTo>
                      <a:pt x="120" y="126"/>
                    </a:lnTo>
                    <a:lnTo>
                      <a:pt x="114" y="132"/>
                    </a:lnTo>
                    <a:lnTo>
                      <a:pt x="103" y="138"/>
                    </a:lnTo>
                    <a:lnTo>
                      <a:pt x="91" y="144"/>
                    </a:lnTo>
                    <a:lnTo>
                      <a:pt x="80" y="149"/>
                    </a:lnTo>
                    <a:lnTo>
                      <a:pt x="68" y="149"/>
                    </a:lnTo>
                    <a:lnTo>
                      <a:pt x="63" y="149"/>
                    </a:lnTo>
                    <a:lnTo>
                      <a:pt x="57" y="149"/>
                    </a:lnTo>
                    <a:lnTo>
                      <a:pt x="51" y="144"/>
                    </a:lnTo>
                    <a:lnTo>
                      <a:pt x="46" y="144"/>
                    </a:lnTo>
                    <a:lnTo>
                      <a:pt x="40" y="144"/>
                    </a:lnTo>
                    <a:lnTo>
                      <a:pt x="34" y="138"/>
                    </a:lnTo>
                    <a:lnTo>
                      <a:pt x="28" y="138"/>
                    </a:lnTo>
                    <a:lnTo>
                      <a:pt x="28" y="132"/>
                    </a:lnTo>
                    <a:lnTo>
                      <a:pt x="23" y="132"/>
                    </a:lnTo>
                    <a:lnTo>
                      <a:pt x="17" y="126"/>
                    </a:lnTo>
                    <a:lnTo>
                      <a:pt x="17" y="121"/>
                    </a:lnTo>
                    <a:lnTo>
                      <a:pt x="11" y="121"/>
                    </a:lnTo>
                    <a:lnTo>
                      <a:pt x="11" y="115"/>
                    </a:lnTo>
                    <a:lnTo>
                      <a:pt x="5" y="109"/>
                    </a:lnTo>
                    <a:lnTo>
                      <a:pt x="5" y="104"/>
                    </a:lnTo>
                    <a:lnTo>
                      <a:pt x="5" y="98"/>
                    </a:lnTo>
                    <a:lnTo>
                      <a:pt x="5" y="92"/>
                    </a:lnTo>
                    <a:lnTo>
                      <a:pt x="0" y="86"/>
                    </a:lnTo>
                    <a:lnTo>
                      <a:pt x="0" y="63"/>
                    </a:lnTo>
                    <a:lnTo>
                      <a:pt x="5" y="46"/>
                    </a:lnTo>
                    <a:lnTo>
                      <a:pt x="5" y="35"/>
                    </a:lnTo>
                    <a:lnTo>
                      <a:pt x="17" y="23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4" y="12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1" y="35"/>
                    </a:lnTo>
                    <a:lnTo>
                      <a:pt x="131" y="41"/>
                    </a:lnTo>
                    <a:lnTo>
                      <a:pt x="131" y="46"/>
                    </a:lnTo>
                    <a:lnTo>
                      <a:pt x="131" y="52"/>
                    </a:lnTo>
                    <a:lnTo>
                      <a:pt x="131" y="63"/>
                    </a:lnTo>
                  </a:path>
                </a:pathLst>
              </a:custGeom>
              <a:solidFill>
                <a:schemeClr val="tx2"/>
              </a:solidFill>
              <a:ln w="17463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76" name="Freeform 56"/>
              <p:cNvSpPr>
                <a:spLocks/>
              </p:cNvSpPr>
              <p:nvPr/>
            </p:nvSpPr>
            <p:spPr bwMode="auto">
              <a:xfrm>
                <a:off x="4970" y="2183"/>
                <a:ext cx="56" cy="75"/>
              </a:xfrm>
              <a:custGeom>
                <a:avLst/>
                <a:gdLst>
                  <a:gd name="T0" fmla="*/ 30 w 103"/>
                  <a:gd name="T1" fmla="*/ 18 h 132"/>
                  <a:gd name="T2" fmla="*/ 30 w 103"/>
                  <a:gd name="T3" fmla="*/ 17 h 132"/>
                  <a:gd name="T4" fmla="*/ 30 w 103"/>
                  <a:gd name="T5" fmla="*/ 13 h 132"/>
                  <a:gd name="T6" fmla="*/ 29 w 103"/>
                  <a:gd name="T7" fmla="*/ 11 h 132"/>
                  <a:gd name="T8" fmla="*/ 29 w 103"/>
                  <a:gd name="T9" fmla="*/ 9 h 132"/>
                  <a:gd name="T10" fmla="*/ 29 w 103"/>
                  <a:gd name="T11" fmla="*/ 7 h 132"/>
                  <a:gd name="T12" fmla="*/ 27 w 103"/>
                  <a:gd name="T13" fmla="*/ 6 h 132"/>
                  <a:gd name="T14" fmla="*/ 26 w 103"/>
                  <a:gd name="T15" fmla="*/ 6 h 132"/>
                  <a:gd name="T16" fmla="*/ 26 w 103"/>
                  <a:gd name="T17" fmla="*/ 4 h 132"/>
                  <a:gd name="T18" fmla="*/ 23 w 103"/>
                  <a:gd name="T19" fmla="*/ 4 h 132"/>
                  <a:gd name="T20" fmla="*/ 23 w 103"/>
                  <a:gd name="T21" fmla="*/ 2 h 132"/>
                  <a:gd name="T22" fmla="*/ 22 w 103"/>
                  <a:gd name="T23" fmla="*/ 2 h 132"/>
                  <a:gd name="T24" fmla="*/ 21 w 103"/>
                  <a:gd name="T25" fmla="*/ 2 h 132"/>
                  <a:gd name="T26" fmla="*/ 18 w 103"/>
                  <a:gd name="T27" fmla="*/ 0 h 132"/>
                  <a:gd name="T28" fmla="*/ 17 w 103"/>
                  <a:gd name="T29" fmla="*/ 0 h 132"/>
                  <a:gd name="T30" fmla="*/ 15 w 103"/>
                  <a:gd name="T31" fmla="*/ 0 h 132"/>
                  <a:gd name="T32" fmla="*/ 12 w 103"/>
                  <a:gd name="T33" fmla="*/ 0 h 132"/>
                  <a:gd name="T34" fmla="*/ 9 w 103"/>
                  <a:gd name="T35" fmla="*/ 2 h 132"/>
                  <a:gd name="T36" fmla="*/ 7 w 103"/>
                  <a:gd name="T37" fmla="*/ 4 h 132"/>
                  <a:gd name="T38" fmla="*/ 3 w 103"/>
                  <a:gd name="T39" fmla="*/ 6 h 132"/>
                  <a:gd name="T40" fmla="*/ 2 w 103"/>
                  <a:gd name="T41" fmla="*/ 9 h 132"/>
                  <a:gd name="T42" fmla="*/ 0 w 103"/>
                  <a:gd name="T43" fmla="*/ 11 h 132"/>
                  <a:gd name="T44" fmla="*/ 0 w 103"/>
                  <a:gd name="T45" fmla="*/ 15 h 132"/>
                  <a:gd name="T46" fmla="*/ 0 w 103"/>
                  <a:gd name="T47" fmla="*/ 18 h 132"/>
                  <a:gd name="T48" fmla="*/ 0 w 103"/>
                  <a:gd name="T49" fmla="*/ 24 h 132"/>
                  <a:gd name="T50" fmla="*/ 0 w 103"/>
                  <a:gd name="T51" fmla="*/ 28 h 132"/>
                  <a:gd name="T52" fmla="*/ 0 w 103"/>
                  <a:gd name="T53" fmla="*/ 30 h 132"/>
                  <a:gd name="T54" fmla="*/ 0 w 103"/>
                  <a:gd name="T55" fmla="*/ 32 h 132"/>
                  <a:gd name="T56" fmla="*/ 2 w 103"/>
                  <a:gd name="T57" fmla="*/ 34 h 132"/>
                  <a:gd name="T58" fmla="*/ 2 w 103"/>
                  <a:gd name="T59" fmla="*/ 35 h 132"/>
                  <a:gd name="T60" fmla="*/ 3 w 103"/>
                  <a:gd name="T61" fmla="*/ 37 h 132"/>
                  <a:gd name="T62" fmla="*/ 5 w 103"/>
                  <a:gd name="T63" fmla="*/ 37 h 132"/>
                  <a:gd name="T64" fmla="*/ 5 w 103"/>
                  <a:gd name="T65" fmla="*/ 39 h 132"/>
                  <a:gd name="T66" fmla="*/ 7 w 103"/>
                  <a:gd name="T67" fmla="*/ 39 h 132"/>
                  <a:gd name="T68" fmla="*/ 7 w 103"/>
                  <a:gd name="T69" fmla="*/ 41 h 132"/>
                  <a:gd name="T70" fmla="*/ 9 w 103"/>
                  <a:gd name="T71" fmla="*/ 41 h 132"/>
                  <a:gd name="T72" fmla="*/ 10 w 103"/>
                  <a:gd name="T73" fmla="*/ 43 h 132"/>
                  <a:gd name="T74" fmla="*/ 12 w 103"/>
                  <a:gd name="T75" fmla="*/ 43 h 132"/>
                  <a:gd name="T76" fmla="*/ 14 w 103"/>
                  <a:gd name="T77" fmla="*/ 43 h 132"/>
                  <a:gd name="T78" fmla="*/ 15 w 103"/>
                  <a:gd name="T79" fmla="*/ 43 h 132"/>
                  <a:gd name="T80" fmla="*/ 18 w 103"/>
                  <a:gd name="T81" fmla="*/ 43 h 132"/>
                  <a:gd name="T82" fmla="*/ 22 w 103"/>
                  <a:gd name="T83" fmla="*/ 41 h 132"/>
                  <a:gd name="T84" fmla="*/ 23 w 103"/>
                  <a:gd name="T85" fmla="*/ 39 h 132"/>
                  <a:gd name="T86" fmla="*/ 27 w 103"/>
                  <a:gd name="T87" fmla="*/ 37 h 132"/>
                  <a:gd name="T88" fmla="*/ 29 w 103"/>
                  <a:gd name="T89" fmla="*/ 35 h 132"/>
                  <a:gd name="T90" fmla="*/ 29 w 103"/>
                  <a:gd name="T91" fmla="*/ 32 h 132"/>
                  <a:gd name="T92" fmla="*/ 30 w 103"/>
                  <a:gd name="T93" fmla="*/ 28 h 132"/>
                  <a:gd name="T94" fmla="*/ 30 w 103"/>
                  <a:gd name="T95" fmla="*/ 24 h 132"/>
                  <a:gd name="T96" fmla="*/ 30 w 103"/>
                  <a:gd name="T97" fmla="*/ 18 h 1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03"/>
                  <a:gd name="T148" fmla="*/ 0 h 132"/>
                  <a:gd name="T149" fmla="*/ 103 w 103"/>
                  <a:gd name="T150" fmla="*/ 132 h 1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03" h="132">
                    <a:moveTo>
                      <a:pt x="103" y="57"/>
                    </a:moveTo>
                    <a:lnTo>
                      <a:pt x="103" y="52"/>
                    </a:lnTo>
                    <a:lnTo>
                      <a:pt x="103" y="40"/>
                    </a:lnTo>
                    <a:lnTo>
                      <a:pt x="97" y="35"/>
                    </a:lnTo>
                    <a:lnTo>
                      <a:pt x="97" y="29"/>
                    </a:lnTo>
                    <a:lnTo>
                      <a:pt x="97" y="23"/>
                    </a:lnTo>
                    <a:lnTo>
                      <a:pt x="92" y="17"/>
                    </a:lnTo>
                    <a:lnTo>
                      <a:pt x="86" y="17"/>
                    </a:lnTo>
                    <a:lnTo>
                      <a:pt x="86" y="12"/>
                    </a:lnTo>
                    <a:lnTo>
                      <a:pt x="80" y="12"/>
                    </a:lnTo>
                    <a:lnTo>
                      <a:pt x="80" y="6"/>
                    </a:lnTo>
                    <a:lnTo>
                      <a:pt x="74" y="6"/>
                    </a:lnTo>
                    <a:lnTo>
                      <a:pt x="69" y="6"/>
                    </a:lnTo>
                    <a:lnTo>
                      <a:pt x="63" y="0"/>
                    </a:lnTo>
                    <a:lnTo>
                      <a:pt x="57" y="0"/>
                    </a:lnTo>
                    <a:lnTo>
                      <a:pt x="51" y="0"/>
                    </a:lnTo>
                    <a:lnTo>
                      <a:pt x="40" y="0"/>
                    </a:lnTo>
                    <a:lnTo>
                      <a:pt x="29" y="6"/>
                    </a:lnTo>
                    <a:lnTo>
                      <a:pt x="23" y="12"/>
                    </a:lnTo>
                    <a:lnTo>
                      <a:pt x="11" y="17"/>
                    </a:lnTo>
                    <a:lnTo>
                      <a:pt x="6" y="29"/>
                    </a:lnTo>
                    <a:lnTo>
                      <a:pt x="0" y="35"/>
                    </a:lnTo>
                    <a:lnTo>
                      <a:pt x="0" y="46"/>
                    </a:lnTo>
                    <a:lnTo>
                      <a:pt x="0" y="57"/>
                    </a:lnTo>
                    <a:lnTo>
                      <a:pt x="0" y="75"/>
                    </a:lnTo>
                    <a:lnTo>
                      <a:pt x="0" y="86"/>
                    </a:lnTo>
                    <a:lnTo>
                      <a:pt x="0" y="92"/>
                    </a:lnTo>
                    <a:lnTo>
                      <a:pt x="0" y="98"/>
                    </a:lnTo>
                    <a:lnTo>
                      <a:pt x="6" y="103"/>
                    </a:lnTo>
                    <a:lnTo>
                      <a:pt x="6" y="109"/>
                    </a:lnTo>
                    <a:lnTo>
                      <a:pt x="11" y="115"/>
                    </a:lnTo>
                    <a:lnTo>
                      <a:pt x="17" y="115"/>
                    </a:lnTo>
                    <a:lnTo>
                      <a:pt x="17" y="120"/>
                    </a:lnTo>
                    <a:lnTo>
                      <a:pt x="23" y="120"/>
                    </a:lnTo>
                    <a:lnTo>
                      <a:pt x="23" y="126"/>
                    </a:lnTo>
                    <a:lnTo>
                      <a:pt x="29" y="126"/>
                    </a:lnTo>
                    <a:lnTo>
                      <a:pt x="34" y="132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1" y="132"/>
                    </a:lnTo>
                    <a:lnTo>
                      <a:pt x="63" y="132"/>
                    </a:lnTo>
                    <a:lnTo>
                      <a:pt x="74" y="126"/>
                    </a:lnTo>
                    <a:lnTo>
                      <a:pt x="80" y="120"/>
                    </a:lnTo>
                    <a:lnTo>
                      <a:pt x="92" y="115"/>
                    </a:lnTo>
                    <a:lnTo>
                      <a:pt x="97" y="109"/>
                    </a:lnTo>
                    <a:lnTo>
                      <a:pt x="97" y="98"/>
                    </a:lnTo>
                    <a:lnTo>
                      <a:pt x="103" y="86"/>
                    </a:lnTo>
                    <a:lnTo>
                      <a:pt x="103" y="75"/>
                    </a:lnTo>
                    <a:lnTo>
                      <a:pt x="103" y="57"/>
                    </a:lnTo>
                  </a:path>
                </a:pathLst>
              </a:custGeom>
              <a:solidFill>
                <a:schemeClr val="tx2"/>
              </a:solidFill>
              <a:ln w="17463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1466" name="Text Box 57"/>
            <p:cNvSpPr txBox="1">
              <a:spLocks noChangeArrowheads="1"/>
            </p:cNvSpPr>
            <p:nvPr/>
          </p:nvSpPr>
          <p:spPr bwMode="auto">
            <a:xfrm>
              <a:off x="5088" y="2112"/>
              <a:ext cx="7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1400" b="0" u="none">
                  <a:solidFill>
                    <a:schemeClr val="tx2"/>
                  </a:solidFill>
                </a:rPr>
                <a:t>Secret key-B</a:t>
              </a:r>
            </a:p>
          </p:txBody>
        </p:sp>
      </p:grpSp>
      <p:grpSp>
        <p:nvGrpSpPr>
          <p:cNvPr id="12" name="Group 58"/>
          <p:cNvGrpSpPr>
            <a:grpSpLocks/>
          </p:cNvGrpSpPr>
          <p:nvPr/>
        </p:nvGrpSpPr>
        <p:grpSpPr bwMode="auto">
          <a:xfrm>
            <a:off x="5675313" y="3048000"/>
            <a:ext cx="1701800" cy="650875"/>
            <a:chOff x="3584" y="1968"/>
            <a:chExt cx="1072" cy="409"/>
          </a:xfrm>
        </p:grpSpPr>
        <p:sp>
          <p:nvSpPr>
            <p:cNvPr id="11452" name="Rectangle 59"/>
            <p:cNvSpPr>
              <a:spLocks noChangeArrowheads="1"/>
            </p:cNvSpPr>
            <p:nvPr/>
          </p:nvSpPr>
          <p:spPr bwMode="auto">
            <a:xfrm>
              <a:off x="3635" y="2150"/>
              <a:ext cx="403" cy="227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453" name="Freeform 60"/>
            <p:cNvSpPr>
              <a:spLocks/>
            </p:cNvSpPr>
            <p:nvPr/>
          </p:nvSpPr>
          <p:spPr bwMode="auto">
            <a:xfrm>
              <a:off x="3858" y="2190"/>
              <a:ext cx="109" cy="140"/>
            </a:xfrm>
            <a:custGeom>
              <a:avLst/>
              <a:gdLst>
                <a:gd name="T0" fmla="*/ 25 w 201"/>
                <a:gd name="T1" fmla="*/ 0 h 246"/>
                <a:gd name="T2" fmla="*/ 32 w 201"/>
                <a:gd name="T3" fmla="*/ 0 h 246"/>
                <a:gd name="T4" fmla="*/ 37 w 201"/>
                <a:gd name="T5" fmla="*/ 0 h 246"/>
                <a:gd name="T6" fmla="*/ 42 w 201"/>
                <a:gd name="T7" fmla="*/ 3 h 246"/>
                <a:gd name="T8" fmla="*/ 47 w 201"/>
                <a:gd name="T9" fmla="*/ 6 h 246"/>
                <a:gd name="T10" fmla="*/ 50 w 201"/>
                <a:gd name="T11" fmla="*/ 11 h 246"/>
                <a:gd name="T12" fmla="*/ 54 w 201"/>
                <a:gd name="T13" fmla="*/ 17 h 246"/>
                <a:gd name="T14" fmla="*/ 57 w 201"/>
                <a:gd name="T15" fmla="*/ 24 h 246"/>
                <a:gd name="T16" fmla="*/ 59 w 201"/>
                <a:gd name="T17" fmla="*/ 31 h 246"/>
                <a:gd name="T18" fmla="*/ 59 w 201"/>
                <a:gd name="T19" fmla="*/ 39 h 246"/>
                <a:gd name="T20" fmla="*/ 59 w 201"/>
                <a:gd name="T21" fmla="*/ 48 h 246"/>
                <a:gd name="T22" fmla="*/ 57 w 201"/>
                <a:gd name="T23" fmla="*/ 56 h 246"/>
                <a:gd name="T24" fmla="*/ 54 w 201"/>
                <a:gd name="T25" fmla="*/ 61 h 246"/>
                <a:gd name="T26" fmla="*/ 50 w 201"/>
                <a:gd name="T27" fmla="*/ 69 h 246"/>
                <a:gd name="T28" fmla="*/ 47 w 201"/>
                <a:gd name="T29" fmla="*/ 72 h 246"/>
                <a:gd name="T30" fmla="*/ 42 w 201"/>
                <a:gd name="T31" fmla="*/ 76 h 246"/>
                <a:gd name="T32" fmla="*/ 37 w 201"/>
                <a:gd name="T33" fmla="*/ 78 h 246"/>
                <a:gd name="T34" fmla="*/ 32 w 201"/>
                <a:gd name="T35" fmla="*/ 80 h 246"/>
                <a:gd name="T36" fmla="*/ 25 w 201"/>
                <a:gd name="T37" fmla="*/ 80 h 246"/>
                <a:gd name="T38" fmla="*/ 20 w 201"/>
                <a:gd name="T39" fmla="*/ 78 h 246"/>
                <a:gd name="T40" fmla="*/ 15 w 201"/>
                <a:gd name="T41" fmla="*/ 76 h 246"/>
                <a:gd name="T42" fmla="*/ 12 w 201"/>
                <a:gd name="T43" fmla="*/ 72 h 246"/>
                <a:gd name="T44" fmla="*/ 7 w 201"/>
                <a:gd name="T45" fmla="*/ 69 h 246"/>
                <a:gd name="T46" fmla="*/ 4 w 201"/>
                <a:gd name="T47" fmla="*/ 61 h 246"/>
                <a:gd name="T48" fmla="*/ 2 w 201"/>
                <a:gd name="T49" fmla="*/ 56 h 246"/>
                <a:gd name="T50" fmla="*/ 0 w 201"/>
                <a:gd name="T51" fmla="*/ 48 h 246"/>
                <a:gd name="T52" fmla="*/ 0 w 201"/>
                <a:gd name="T53" fmla="*/ 41 h 246"/>
                <a:gd name="T54" fmla="*/ 0 w 201"/>
                <a:gd name="T55" fmla="*/ 31 h 246"/>
                <a:gd name="T56" fmla="*/ 2 w 201"/>
                <a:gd name="T57" fmla="*/ 24 h 246"/>
                <a:gd name="T58" fmla="*/ 4 w 201"/>
                <a:gd name="T59" fmla="*/ 17 h 246"/>
                <a:gd name="T60" fmla="*/ 7 w 201"/>
                <a:gd name="T61" fmla="*/ 11 h 246"/>
                <a:gd name="T62" fmla="*/ 12 w 201"/>
                <a:gd name="T63" fmla="*/ 6 h 246"/>
                <a:gd name="T64" fmla="*/ 15 w 201"/>
                <a:gd name="T65" fmla="*/ 3 h 246"/>
                <a:gd name="T66" fmla="*/ 20 w 201"/>
                <a:gd name="T67" fmla="*/ 0 h 246"/>
                <a:gd name="T68" fmla="*/ 25 w 201"/>
                <a:gd name="T69" fmla="*/ 0 h 2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1"/>
                <a:gd name="T106" fmla="*/ 0 h 246"/>
                <a:gd name="T107" fmla="*/ 201 w 201"/>
                <a:gd name="T108" fmla="*/ 246 h 2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1" h="246">
                  <a:moveTo>
                    <a:pt x="86" y="0"/>
                  </a:moveTo>
                  <a:lnTo>
                    <a:pt x="109" y="0"/>
                  </a:lnTo>
                  <a:lnTo>
                    <a:pt x="126" y="0"/>
                  </a:lnTo>
                  <a:lnTo>
                    <a:pt x="144" y="11"/>
                  </a:lnTo>
                  <a:lnTo>
                    <a:pt x="161" y="17"/>
                  </a:lnTo>
                  <a:lnTo>
                    <a:pt x="172" y="34"/>
                  </a:lnTo>
                  <a:lnTo>
                    <a:pt x="184" y="51"/>
                  </a:lnTo>
                  <a:lnTo>
                    <a:pt x="195" y="74"/>
                  </a:lnTo>
                  <a:lnTo>
                    <a:pt x="201" y="97"/>
                  </a:lnTo>
                  <a:lnTo>
                    <a:pt x="201" y="120"/>
                  </a:lnTo>
                  <a:lnTo>
                    <a:pt x="201" y="149"/>
                  </a:lnTo>
                  <a:lnTo>
                    <a:pt x="195" y="172"/>
                  </a:lnTo>
                  <a:lnTo>
                    <a:pt x="184" y="189"/>
                  </a:lnTo>
                  <a:lnTo>
                    <a:pt x="172" y="212"/>
                  </a:lnTo>
                  <a:lnTo>
                    <a:pt x="161" y="223"/>
                  </a:lnTo>
                  <a:lnTo>
                    <a:pt x="144" y="235"/>
                  </a:lnTo>
                  <a:lnTo>
                    <a:pt x="126" y="241"/>
                  </a:lnTo>
                  <a:lnTo>
                    <a:pt x="109" y="246"/>
                  </a:lnTo>
                  <a:lnTo>
                    <a:pt x="86" y="246"/>
                  </a:lnTo>
                  <a:lnTo>
                    <a:pt x="69" y="241"/>
                  </a:lnTo>
                  <a:lnTo>
                    <a:pt x="52" y="235"/>
                  </a:lnTo>
                  <a:lnTo>
                    <a:pt x="40" y="223"/>
                  </a:lnTo>
                  <a:lnTo>
                    <a:pt x="23" y="212"/>
                  </a:lnTo>
                  <a:lnTo>
                    <a:pt x="12" y="189"/>
                  </a:lnTo>
                  <a:lnTo>
                    <a:pt x="6" y="172"/>
                  </a:lnTo>
                  <a:lnTo>
                    <a:pt x="0" y="149"/>
                  </a:lnTo>
                  <a:lnTo>
                    <a:pt x="0" y="126"/>
                  </a:lnTo>
                  <a:lnTo>
                    <a:pt x="0" y="97"/>
                  </a:lnTo>
                  <a:lnTo>
                    <a:pt x="6" y="74"/>
                  </a:lnTo>
                  <a:lnTo>
                    <a:pt x="12" y="51"/>
                  </a:lnTo>
                  <a:lnTo>
                    <a:pt x="23" y="34"/>
                  </a:lnTo>
                  <a:lnTo>
                    <a:pt x="40" y="17"/>
                  </a:lnTo>
                  <a:lnTo>
                    <a:pt x="52" y="11"/>
                  </a:lnTo>
                  <a:lnTo>
                    <a:pt x="69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454" name="Freeform 61"/>
            <p:cNvSpPr>
              <a:spLocks/>
            </p:cNvSpPr>
            <p:nvPr/>
          </p:nvSpPr>
          <p:spPr bwMode="auto">
            <a:xfrm>
              <a:off x="3858" y="2190"/>
              <a:ext cx="109" cy="140"/>
            </a:xfrm>
            <a:custGeom>
              <a:avLst/>
              <a:gdLst>
                <a:gd name="T0" fmla="*/ 25 w 201"/>
                <a:gd name="T1" fmla="*/ 0 h 246"/>
                <a:gd name="T2" fmla="*/ 32 w 201"/>
                <a:gd name="T3" fmla="*/ 0 h 246"/>
                <a:gd name="T4" fmla="*/ 37 w 201"/>
                <a:gd name="T5" fmla="*/ 0 h 246"/>
                <a:gd name="T6" fmla="*/ 42 w 201"/>
                <a:gd name="T7" fmla="*/ 3 h 246"/>
                <a:gd name="T8" fmla="*/ 47 w 201"/>
                <a:gd name="T9" fmla="*/ 6 h 246"/>
                <a:gd name="T10" fmla="*/ 50 w 201"/>
                <a:gd name="T11" fmla="*/ 11 h 246"/>
                <a:gd name="T12" fmla="*/ 54 w 201"/>
                <a:gd name="T13" fmla="*/ 17 h 246"/>
                <a:gd name="T14" fmla="*/ 57 w 201"/>
                <a:gd name="T15" fmla="*/ 24 h 246"/>
                <a:gd name="T16" fmla="*/ 59 w 201"/>
                <a:gd name="T17" fmla="*/ 31 h 246"/>
                <a:gd name="T18" fmla="*/ 59 w 201"/>
                <a:gd name="T19" fmla="*/ 39 h 246"/>
                <a:gd name="T20" fmla="*/ 59 w 201"/>
                <a:gd name="T21" fmla="*/ 48 h 246"/>
                <a:gd name="T22" fmla="*/ 57 w 201"/>
                <a:gd name="T23" fmla="*/ 56 h 246"/>
                <a:gd name="T24" fmla="*/ 54 w 201"/>
                <a:gd name="T25" fmla="*/ 61 h 246"/>
                <a:gd name="T26" fmla="*/ 50 w 201"/>
                <a:gd name="T27" fmla="*/ 69 h 246"/>
                <a:gd name="T28" fmla="*/ 47 w 201"/>
                <a:gd name="T29" fmla="*/ 72 h 246"/>
                <a:gd name="T30" fmla="*/ 42 w 201"/>
                <a:gd name="T31" fmla="*/ 76 h 246"/>
                <a:gd name="T32" fmla="*/ 37 w 201"/>
                <a:gd name="T33" fmla="*/ 78 h 246"/>
                <a:gd name="T34" fmla="*/ 32 w 201"/>
                <a:gd name="T35" fmla="*/ 80 h 246"/>
                <a:gd name="T36" fmla="*/ 25 w 201"/>
                <a:gd name="T37" fmla="*/ 80 h 246"/>
                <a:gd name="T38" fmla="*/ 20 w 201"/>
                <a:gd name="T39" fmla="*/ 78 h 246"/>
                <a:gd name="T40" fmla="*/ 15 w 201"/>
                <a:gd name="T41" fmla="*/ 76 h 246"/>
                <a:gd name="T42" fmla="*/ 12 w 201"/>
                <a:gd name="T43" fmla="*/ 72 h 246"/>
                <a:gd name="T44" fmla="*/ 7 w 201"/>
                <a:gd name="T45" fmla="*/ 69 h 246"/>
                <a:gd name="T46" fmla="*/ 4 w 201"/>
                <a:gd name="T47" fmla="*/ 61 h 246"/>
                <a:gd name="T48" fmla="*/ 2 w 201"/>
                <a:gd name="T49" fmla="*/ 56 h 246"/>
                <a:gd name="T50" fmla="*/ 0 w 201"/>
                <a:gd name="T51" fmla="*/ 48 h 246"/>
                <a:gd name="T52" fmla="*/ 0 w 201"/>
                <a:gd name="T53" fmla="*/ 41 h 246"/>
                <a:gd name="T54" fmla="*/ 0 w 201"/>
                <a:gd name="T55" fmla="*/ 31 h 246"/>
                <a:gd name="T56" fmla="*/ 2 w 201"/>
                <a:gd name="T57" fmla="*/ 24 h 246"/>
                <a:gd name="T58" fmla="*/ 4 w 201"/>
                <a:gd name="T59" fmla="*/ 17 h 246"/>
                <a:gd name="T60" fmla="*/ 7 w 201"/>
                <a:gd name="T61" fmla="*/ 11 h 246"/>
                <a:gd name="T62" fmla="*/ 12 w 201"/>
                <a:gd name="T63" fmla="*/ 6 h 246"/>
                <a:gd name="T64" fmla="*/ 15 w 201"/>
                <a:gd name="T65" fmla="*/ 3 h 246"/>
                <a:gd name="T66" fmla="*/ 20 w 201"/>
                <a:gd name="T67" fmla="*/ 0 h 246"/>
                <a:gd name="T68" fmla="*/ 25 w 201"/>
                <a:gd name="T69" fmla="*/ 0 h 2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1"/>
                <a:gd name="T106" fmla="*/ 0 h 246"/>
                <a:gd name="T107" fmla="*/ 201 w 201"/>
                <a:gd name="T108" fmla="*/ 246 h 2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1" h="246">
                  <a:moveTo>
                    <a:pt x="86" y="0"/>
                  </a:moveTo>
                  <a:lnTo>
                    <a:pt x="109" y="0"/>
                  </a:lnTo>
                  <a:lnTo>
                    <a:pt x="126" y="0"/>
                  </a:lnTo>
                  <a:lnTo>
                    <a:pt x="144" y="11"/>
                  </a:lnTo>
                  <a:lnTo>
                    <a:pt x="161" y="17"/>
                  </a:lnTo>
                  <a:lnTo>
                    <a:pt x="172" y="34"/>
                  </a:lnTo>
                  <a:lnTo>
                    <a:pt x="184" y="51"/>
                  </a:lnTo>
                  <a:lnTo>
                    <a:pt x="195" y="74"/>
                  </a:lnTo>
                  <a:lnTo>
                    <a:pt x="201" y="97"/>
                  </a:lnTo>
                  <a:lnTo>
                    <a:pt x="201" y="120"/>
                  </a:lnTo>
                  <a:lnTo>
                    <a:pt x="201" y="149"/>
                  </a:lnTo>
                  <a:lnTo>
                    <a:pt x="195" y="172"/>
                  </a:lnTo>
                  <a:lnTo>
                    <a:pt x="184" y="189"/>
                  </a:lnTo>
                  <a:lnTo>
                    <a:pt x="172" y="212"/>
                  </a:lnTo>
                  <a:lnTo>
                    <a:pt x="161" y="223"/>
                  </a:lnTo>
                  <a:lnTo>
                    <a:pt x="144" y="235"/>
                  </a:lnTo>
                  <a:lnTo>
                    <a:pt x="126" y="241"/>
                  </a:lnTo>
                  <a:lnTo>
                    <a:pt x="109" y="246"/>
                  </a:lnTo>
                  <a:lnTo>
                    <a:pt x="86" y="246"/>
                  </a:lnTo>
                  <a:lnTo>
                    <a:pt x="69" y="241"/>
                  </a:lnTo>
                  <a:lnTo>
                    <a:pt x="52" y="235"/>
                  </a:lnTo>
                  <a:lnTo>
                    <a:pt x="40" y="223"/>
                  </a:lnTo>
                  <a:lnTo>
                    <a:pt x="23" y="212"/>
                  </a:lnTo>
                  <a:lnTo>
                    <a:pt x="12" y="189"/>
                  </a:lnTo>
                  <a:lnTo>
                    <a:pt x="6" y="172"/>
                  </a:lnTo>
                  <a:lnTo>
                    <a:pt x="0" y="149"/>
                  </a:lnTo>
                  <a:lnTo>
                    <a:pt x="0" y="126"/>
                  </a:lnTo>
                  <a:lnTo>
                    <a:pt x="0" y="97"/>
                  </a:lnTo>
                  <a:lnTo>
                    <a:pt x="6" y="74"/>
                  </a:lnTo>
                  <a:lnTo>
                    <a:pt x="12" y="51"/>
                  </a:lnTo>
                  <a:lnTo>
                    <a:pt x="23" y="34"/>
                  </a:lnTo>
                  <a:lnTo>
                    <a:pt x="40" y="17"/>
                  </a:lnTo>
                  <a:lnTo>
                    <a:pt x="52" y="11"/>
                  </a:lnTo>
                  <a:lnTo>
                    <a:pt x="69" y="0"/>
                  </a:lnTo>
                  <a:lnTo>
                    <a:pt x="86" y="0"/>
                  </a:lnTo>
                </a:path>
              </a:pathLst>
            </a:custGeom>
            <a:solidFill>
              <a:schemeClr val="tx2"/>
            </a:solidFill>
            <a:ln w="17463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455" name="Rectangle 62"/>
            <p:cNvSpPr>
              <a:spLocks noChangeArrowheads="1"/>
            </p:cNvSpPr>
            <p:nvPr/>
          </p:nvSpPr>
          <p:spPr bwMode="auto">
            <a:xfrm>
              <a:off x="3690" y="2235"/>
              <a:ext cx="171" cy="27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456" name="Rectangle 63"/>
            <p:cNvSpPr>
              <a:spLocks noChangeArrowheads="1"/>
            </p:cNvSpPr>
            <p:nvPr/>
          </p:nvSpPr>
          <p:spPr bwMode="auto">
            <a:xfrm>
              <a:off x="3690" y="2235"/>
              <a:ext cx="171" cy="27"/>
            </a:xfrm>
            <a:prstGeom prst="rect">
              <a:avLst/>
            </a:prstGeom>
            <a:solidFill>
              <a:schemeClr val="tx2"/>
            </a:solidFill>
            <a:ln w="17463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457" name="Freeform 64"/>
            <p:cNvSpPr>
              <a:spLocks noEditPoints="1"/>
            </p:cNvSpPr>
            <p:nvPr/>
          </p:nvSpPr>
          <p:spPr bwMode="auto">
            <a:xfrm>
              <a:off x="3690" y="2258"/>
              <a:ext cx="59" cy="56"/>
            </a:xfrm>
            <a:custGeom>
              <a:avLst/>
              <a:gdLst>
                <a:gd name="T0" fmla="*/ 0 w 109"/>
                <a:gd name="T1" fmla="*/ 0 h 98"/>
                <a:gd name="T2" fmla="*/ 14 w 109"/>
                <a:gd name="T3" fmla="*/ 0 h 98"/>
                <a:gd name="T4" fmla="*/ 10 w 109"/>
                <a:gd name="T5" fmla="*/ 28 h 98"/>
                <a:gd name="T6" fmla="*/ 9 w 109"/>
                <a:gd name="T7" fmla="*/ 30 h 98"/>
                <a:gd name="T8" fmla="*/ 9 w 109"/>
                <a:gd name="T9" fmla="*/ 32 h 98"/>
                <a:gd name="T10" fmla="*/ 6 w 109"/>
                <a:gd name="T11" fmla="*/ 32 h 98"/>
                <a:gd name="T12" fmla="*/ 5 w 109"/>
                <a:gd name="T13" fmla="*/ 32 h 98"/>
                <a:gd name="T14" fmla="*/ 5 w 109"/>
                <a:gd name="T15" fmla="*/ 30 h 98"/>
                <a:gd name="T16" fmla="*/ 3 w 109"/>
                <a:gd name="T17" fmla="*/ 28 h 98"/>
                <a:gd name="T18" fmla="*/ 0 w 109"/>
                <a:gd name="T19" fmla="*/ 0 h 98"/>
                <a:gd name="T20" fmla="*/ 20 w 109"/>
                <a:gd name="T21" fmla="*/ 0 h 98"/>
                <a:gd name="T22" fmla="*/ 32 w 109"/>
                <a:gd name="T23" fmla="*/ 0 h 98"/>
                <a:gd name="T24" fmla="*/ 29 w 109"/>
                <a:gd name="T25" fmla="*/ 28 h 98"/>
                <a:gd name="T26" fmla="*/ 29 w 109"/>
                <a:gd name="T27" fmla="*/ 30 h 98"/>
                <a:gd name="T28" fmla="*/ 27 w 109"/>
                <a:gd name="T29" fmla="*/ 32 h 98"/>
                <a:gd name="T30" fmla="*/ 25 w 109"/>
                <a:gd name="T31" fmla="*/ 32 h 98"/>
                <a:gd name="T32" fmla="*/ 25 w 109"/>
                <a:gd name="T33" fmla="*/ 30 h 98"/>
                <a:gd name="T34" fmla="*/ 23 w 109"/>
                <a:gd name="T35" fmla="*/ 30 h 98"/>
                <a:gd name="T36" fmla="*/ 23 w 109"/>
                <a:gd name="T37" fmla="*/ 28 h 98"/>
                <a:gd name="T38" fmla="*/ 20 w 109"/>
                <a:gd name="T39" fmla="*/ 0 h 9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09"/>
                <a:gd name="T61" fmla="*/ 0 h 98"/>
                <a:gd name="T62" fmla="*/ 109 w 109"/>
                <a:gd name="T63" fmla="*/ 98 h 9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09" h="98">
                  <a:moveTo>
                    <a:pt x="0" y="0"/>
                  </a:moveTo>
                  <a:lnTo>
                    <a:pt x="46" y="0"/>
                  </a:lnTo>
                  <a:lnTo>
                    <a:pt x="34" y="86"/>
                  </a:lnTo>
                  <a:lnTo>
                    <a:pt x="29" y="92"/>
                  </a:lnTo>
                  <a:lnTo>
                    <a:pt x="29" y="98"/>
                  </a:lnTo>
                  <a:lnTo>
                    <a:pt x="23" y="98"/>
                  </a:lnTo>
                  <a:lnTo>
                    <a:pt x="17" y="98"/>
                  </a:lnTo>
                  <a:lnTo>
                    <a:pt x="17" y="92"/>
                  </a:lnTo>
                  <a:lnTo>
                    <a:pt x="12" y="86"/>
                  </a:lnTo>
                  <a:lnTo>
                    <a:pt x="0" y="0"/>
                  </a:lnTo>
                  <a:close/>
                  <a:moveTo>
                    <a:pt x="69" y="0"/>
                  </a:moveTo>
                  <a:lnTo>
                    <a:pt x="109" y="0"/>
                  </a:lnTo>
                  <a:lnTo>
                    <a:pt x="97" y="86"/>
                  </a:lnTo>
                  <a:lnTo>
                    <a:pt x="97" y="92"/>
                  </a:lnTo>
                  <a:lnTo>
                    <a:pt x="92" y="98"/>
                  </a:lnTo>
                  <a:lnTo>
                    <a:pt x="86" y="98"/>
                  </a:lnTo>
                  <a:lnTo>
                    <a:pt x="86" y="92"/>
                  </a:lnTo>
                  <a:lnTo>
                    <a:pt x="80" y="92"/>
                  </a:lnTo>
                  <a:lnTo>
                    <a:pt x="80" y="86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458" name="Freeform 65"/>
            <p:cNvSpPr>
              <a:spLocks/>
            </p:cNvSpPr>
            <p:nvPr/>
          </p:nvSpPr>
          <p:spPr bwMode="auto">
            <a:xfrm>
              <a:off x="3690" y="2258"/>
              <a:ext cx="25" cy="56"/>
            </a:xfrm>
            <a:custGeom>
              <a:avLst/>
              <a:gdLst>
                <a:gd name="T0" fmla="*/ 0 w 46"/>
                <a:gd name="T1" fmla="*/ 0 h 98"/>
                <a:gd name="T2" fmla="*/ 14 w 46"/>
                <a:gd name="T3" fmla="*/ 0 h 98"/>
                <a:gd name="T4" fmla="*/ 10 w 46"/>
                <a:gd name="T5" fmla="*/ 28 h 98"/>
                <a:gd name="T6" fmla="*/ 9 w 46"/>
                <a:gd name="T7" fmla="*/ 30 h 98"/>
                <a:gd name="T8" fmla="*/ 9 w 46"/>
                <a:gd name="T9" fmla="*/ 32 h 98"/>
                <a:gd name="T10" fmla="*/ 7 w 46"/>
                <a:gd name="T11" fmla="*/ 32 h 98"/>
                <a:gd name="T12" fmla="*/ 5 w 46"/>
                <a:gd name="T13" fmla="*/ 32 h 98"/>
                <a:gd name="T14" fmla="*/ 5 w 46"/>
                <a:gd name="T15" fmla="*/ 30 h 98"/>
                <a:gd name="T16" fmla="*/ 4 w 46"/>
                <a:gd name="T17" fmla="*/ 28 h 98"/>
                <a:gd name="T18" fmla="*/ 0 w 46"/>
                <a:gd name="T19" fmla="*/ 0 h 9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6"/>
                <a:gd name="T31" fmla="*/ 0 h 98"/>
                <a:gd name="T32" fmla="*/ 46 w 46"/>
                <a:gd name="T33" fmla="*/ 98 h 9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6" h="98">
                  <a:moveTo>
                    <a:pt x="0" y="0"/>
                  </a:moveTo>
                  <a:lnTo>
                    <a:pt x="46" y="0"/>
                  </a:lnTo>
                  <a:lnTo>
                    <a:pt x="34" y="86"/>
                  </a:lnTo>
                  <a:lnTo>
                    <a:pt x="29" y="92"/>
                  </a:lnTo>
                  <a:lnTo>
                    <a:pt x="29" y="98"/>
                  </a:lnTo>
                  <a:lnTo>
                    <a:pt x="23" y="98"/>
                  </a:lnTo>
                  <a:lnTo>
                    <a:pt x="17" y="98"/>
                  </a:lnTo>
                  <a:lnTo>
                    <a:pt x="17" y="92"/>
                  </a:lnTo>
                  <a:lnTo>
                    <a:pt x="12" y="86"/>
                  </a:lnTo>
                  <a:lnTo>
                    <a:pt x="0" y="0"/>
                  </a:lnTo>
                </a:path>
              </a:pathLst>
            </a:custGeom>
            <a:solidFill>
              <a:schemeClr val="tx2"/>
            </a:solidFill>
            <a:ln w="17463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459" name="Freeform 66"/>
            <p:cNvSpPr>
              <a:spLocks/>
            </p:cNvSpPr>
            <p:nvPr/>
          </p:nvSpPr>
          <p:spPr bwMode="auto">
            <a:xfrm>
              <a:off x="3727" y="2258"/>
              <a:ext cx="22" cy="56"/>
            </a:xfrm>
            <a:custGeom>
              <a:avLst/>
              <a:gdLst>
                <a:gd name="T0" fmla="*/ 0 w 40"/>
                <a:gd name="T1" fmla="*/ 0 h 98"/>
                <a:gd name="T2" fmla="*/ 12 w 40"/>
                <a:gd name="T3" fmla="*/ 0 h 98"/>
                <a:gd name="T4" fmla="*/ 8 w 40"/>
                <a:gd name="T5" fmla="*/ 28 h 98"/>
                <a:gd name="T6" fmla="*/ 8 w 40"/>
                <a:gd name="T7" fmla="*/ 30 h 98"/>
                <a:gd name="T8" fmla="*/ 7 w 40"/>
                <a:gd name="T9" fmla="*/ 32 h 98"/>
                <a:gd name="T10" fmla="*/ 5 w 40"/>
                <a:gd name="T11" fmla="*/ 32 h 98"/>
                <a:gd name="T12" fmla="*/ 5 w 40"/>
                <a:gd name="T13" fmla="*/ 30 h 98"/>
                <a:gd name="T14" fmla="*/ 3 w 40"/>
                <a:gd name="T15" fmla="*/ 30 h 98"/>
                <a:gd name="T16" fmla="*/ 3 w 40"/>
                <a:gd name="T17" fmla="*/ 28 h 98"/>
                <a:gd name="T18" fmla="*/ 0 w 40"/>
                <a:gd name="T19" fmla="*/ 0 h 9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0"/>
                <a:gd name="T31" fmla="*/ 0 h 98"/>
                <a:gd name="T32" fmla="*/ 40 w 40"/>
                <a:gd name="T33" fmla="*/ 98 h 9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0" h="98">
                  <a:moveTo>
                    <a:pt x="0" y="0"/>
                  </a:moveTo>
                  <a:lnTo>
                    <a:pt x="40" y="0"/>
                  </a:lnTo>
                  <a:lnTo>
                    <a:pt x="28" y="86"/>
                  </a:lnTo>
                  <a:lnTo>
                    <a:pt x="28" y="92"/>
                  </a:lnTo>
                  <a:lnTo>
                    <a:pt x="23" y="98"/>
                  </a:lnTo>
                  <a:lnTo>
                    <a:pt x="17" y="98"/>
                  </a:lnTo>
                  <a:lnTo>
                    <a:pt x="17" y="92"/>
                  </a:lnTo>
                  <a:lnTo>
                    <a:pt x="11" y="92"/>
                  </a:lnTo>
                  <a:lnTo>
                    <a:pt x="11" y="86"/>
                  </a:lnTo>
                  <a:lnTo>
                    <a:pt x="0" y="0"/>
                  </a:lnTo>
                </a:path>
              </a:pathLst>
            </a:custGeom>
            <a:solidFill>
              <a:schemeClr val="tx2"/>
            </a:solidFill>
            <a:ln w="17463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460" name="Freeform 67"/>
            <p:cNvSpPr>
              <a:spLocks noEditPoints="1"/>
            </p:cNvSpPr>
            <p:nvPr/>
          </p:nvSpPr>
          <p:spPr bwMode="auto">
            <a:xfrm>
              <a:off x="3877" y="2219"/>
              <a:ext cx="71" cy="84"/>
            </a:xfrm>
            <a:custGeom>
              <a:avLst/>
              <a:gdLst>
                <a:gd name="T0" fmla="*/ 38 w 131"/>
                <a:gd name="T1" fmla="*/ 27 h 149"/>
                <a:gd name="T2" fmla="*/ 37 w 131"/>
                <a:gd name="T3" fmla="*/ 37 h 149"/>
                <a:gd name="T4" fmla="*/ 34 w 131"/>
                <a:gd name="T5" fmla="*/ 42 h 149"/>
                <a:gd name="T6" fmla="*/ 27 w 131"/>
                <a:gd name="T7" fmla="*/ 46 h 149"/>
                <a:gd name="T8" fmla="*/ 20 w 131"/>
                <a:gd name="T9" fmla="*/ 47 h 149"/>
                <a:gd name="T10" fmla="*/ 17 w 131"/>
                <a:gd name="T11" fmla="*/ 47 h 149"/>
                <a:gd name="T12" fmla="*/ 14 w 131"/>
                <a:gd name="T13" fmla="*/ 46 h 149"/>
                <a:gd name="T14" fmla="*/ 10 w 131"/>
                <a:gd name="T15" fmla="*/ 44 h 149"/>
                <a:gd name="T16" fmla="*/ 8 w 131"/>
                <a:gd name="T17" fmla="*/ 42 h 149"/>
                <a:gd name="T18" fmla="*/ 5 w 131"/>
                <a:gd name="T19" fmla="*/ 40 h 149"/>
                <a:gd name="T20" fmla="*/ 3 w 131"/>
                <a:gd name="T21" fmla="*/ 38 h 149"/>
                <a:gd name="T22" fmla="*/ 2 w 131"/>
                <a:gd name="T23" fmla="*/ 34 h 149"/>
                <a:gd name="T24" fmla="*/ 2 w 131"/>
                <a:gd name="T25" fmla="*/ 31 h 149"/>
                <a:gd name="T26" fmla="*/ 0 w 131"/>
                <a:gd name="T27" fmla="*/ 27 h 149"/>
                <a:gd name="T28" fmla="*/ 2 w 131"/>
                <a:gd name="T29" fmla="*/ 15 h 149"/>
                <a:gd name="T30" fmla="*/ 5 w 131"/>
                <a:gd name="T31" fmla="*/ 7 h 149"/>
                <a:gd name="T32" fmla="*/ 10 w 131"/>
                <a:gd name="T33" fmla="*/ 2 h 149"/>
                <a:gd name="T34" fmla="*/ 17 w 131"/>
                <a:gd name="T35" fmla="*/ 0 h 149"/>
                <a:gd name="T36" fmla="*/ 22 w 131"/>
                <a:gd name="T37" fmla="*/ 0 h 149"/>
                <a:gd name="T38" fmla="*/ 25 w 131"/>
                <a:gd name="T39" fmla="*/ 0 h 149"/>
                <a:gd name="T40" fmla="*/ 29 w 131"/>
                <a:gd name="T41" fmla="*/ 0 h 149"/>
                <a:gd name="T42" fmla="*/ 32 w 131"/>
                <a:gd name="T43" fmla="*/ 2 h 149"/>
                <a:gd name="T44" fmla="*/ 34 w 131"/>
                <a:gd name="T45" fmla="*/ 4 h 149"/>
                <a:gd name="T46" fmla="*/ 35 w 131"/>
                <a:gd name="T47" fmla="*/ 6 h 149"/>
                <a:gd name="T48" fmla="*/ 37 w 131"/>
                <a:gd name="T49" fmla="*/ 9 h 149"/>
                <a:gd name="T50" fmla="*/ 38 w 131"/>
                <a:gd name="T51" fmla="*/ 13 h 149"/>
                <a:gd name="T52" fmla="*/ 38 w 131"/>
                <a:gd name="T53" fmla="*/ 16 h 149"/>
                <a:gd name="T54" fmla="*/ 35 w 131"/>
                <a:gd name="T55" fmla="*/ 20 h 149"/>
                <a:gd name="T56" fmla="*/ 35 w 131"/>
                <a:gd name="T57" fmla="*/ 15 h 149"/>
                <a:gd name="T58" fmla="*/ 34 w 131"/>
                <a:gd name="T59" fmla="*/ 11 h 149"/>
                <a:gd name="T60" fmla="*/ 32 w 131"/>
                <a:gd name="T61" fmla="*/ 7 h 149"/>
                <a:gd name="T62" fmla="*/ 30 w 131"/>
                <a:gd name="T63" fmla="*/ 6 h 149"/>
                <a:gd name="T64" fmla="*/ 29 w 131"/>
                <a:gd name="T65" fmla="*/ 4 h 149"/>
                <a:gd name="T66" fmla="*/ 25 w 131"/>
                <a:gd name="T67" fmla="*/ 4 h 149"/>
                <a:gd name="T68" fmla="*/ 22 w 131"/>
                <a:gd name="T69" fmla="*/ 2 h 149"/>
                <a:gd name="T70" fmla="*/ 17 w 131"/>
                <a:gd name="T71" fmla="*/ 2 h 149"/>
                <a:gd name="T72" fmla="*/ 12 w 131"/>
                <a:gd name="T73" fmla="*/ 6 h 149"/>
                <a:gd name="T74" fmla="*/ 7 w 131"/>
                <a:gd name="T75" fmla="*/ 11 h 149"/>
                <a:gd name="T76" fmla="*/ 5 w 131"/>
                <a:gd name="T77" fmla="*/ 16 h 149"/>
                <a:gd name="T78" fmla="*/ 5 w 131"/>
                <a:gd name="T79" fmla="*/ 26 h 149"/>
                <a:gd name="T80" fmla="*/ 5 w 131"/>
                <a:gd name="T81" fmla="*/ 31 h 149"/>
                <a:gd name="T82" fmla="*/ 7 w 131"/>
                <a:gd name="T83" fmla="*/ 34 h 149"/>
                <a:gd name="T84" fmla="*/ 8 w 131"/>
                <a:gd name="T85" fmla="*/ 38 h 149"/>
                <a:gd name="T86" fmla="*/ 10 w 131"/>
                <a:gd name="T87" fmla="*/ 40 h 149"/>
                <a:gd name="T88" fmla="*/ 12 w 131"/>
                <a:gd name="T89" fmla="*/ 42 h 149"/>
                <a:gd name="T90" fmla="*/ 15 w 131"/>
                <a:gd name="T91" fmla="*/ 44 h 149"/>
                <a:gd name="T92" fmla="*/ 18 w 131"/>
                <a:gd name="T93" fmla="*/ 44 h 149"/>
                <a:gd name="T94" fmla="*/ 23 w 131"/>
                <a:gd name="T95" fmla="*/ 44 h 149"/>
                <a:gd name="T96" fmla="*/ 29 w 131"/>
                <a:gd name="T97" fmla="*/ 40 h 149"/>
                <a:gd name="T98" fmla="*/ 34 w 131"/>
                <a:gd name="T99" fmla="*/ 37 h 149"/>
                <a:gd name="T100" fmla="*/ 35 w 131"/>
                <a:gd name="T101" fmla="*/ 29 h 149"/>
                <a:gd name="T102" fmla="*/ 35 w 131"/>
                <a:gd name="T103" fmla="*/ 20 h 14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1"/>
                <a:gd name="T157" fmla="*/ 0 h 149"/>
                <a:gd name="T158" fmla="*/ 131 w 131"/>
                <a:gd name="T159" fmla="*/ 149 h 14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1" h="149">
                  <a:moveTo>
                    <a:pt x="131" y="63"/>
                  </a:moveTo>
                  <a:lnTo>
                    <a:pt x="131" y="86"/>
                  </a:lnTo>
                  <a:lnTo>
                    <a:pt x="131" y="98"/>
                  </a:lnTo>
                  <a:lnTo>
                    <a:pt x="126" y="115"/>
                  </a:lnTo>
                  <a:lnTo>
                    <a:pt x="120" y="126"/>
                  </a:lnTo>
                  <a:lnTo>
                    <a:pt x="114" y="132"/>
                  </a:lnTo>
                  <a:lnTo>
                    <a:pt x="103" y="138"/>
                  </a:lnTo>
                  <a:lnTo>
                    <a:pt x="91" y="144"/>
                  </a:lnTo>
                  <a:lnTo>
                    <a:pt x="80" y="149"/>
                  </a:lnTo>
                  <a:lnTo>
                    <a:pt x="68" y="149"/>
                  </a:lnTo>
                  <a:lnTo>
                    <a:pt x="63" y="149"/>
                  </a:lnTo>
                  <a:lnTo>
                    <a:pt x="57" y="149"/>
                  </a:lnTo>
                  <a:lnTo>
                    <a:pt x="51" y="144"/>
                  </a:lnTo>
                  <a:lnTo>
                    <a:pt x="46" y="144"/>
                  </a:lnTo>
                  <a:lnTo>
                    <a:pt x="40" y="144"/>
                  </a:lnTo>
                  <a:lnTo>
                    <a:pt x="34" y="138"/>
                  </a:lnTo>
                  <a:lnTo>
                    <a:pt x="28" y="138"/>
                  </a:lnTo>
                  <a:lnTo>
                    <a:pt x="28" y="132"/>
                  </a:lnTo>
                  <a:lnTo>
                    <a:pt x="23" y="132"/>
                  </a:lnTo>
                  <a:lnTo>
                    <a:pt x="17" y="126"/>
                  </a:lnTo>
                  <a:lnTo>
                    <a:pt x="17" y="121"/>
                  </a:lnTo>
                  <a:lnTo>
                    <a:pt x="11" y="121"/>
                  </a:lnTo>
                  <a:lnTo>
                    <a:pt x="11" y="115"/>
                  </a:lnTo>
                  <a:lnTo>
                    <a:pt x="5" y="109"/>
                  </a:lnTo>
                  <a:lnTo>
                    <a:pt x="5" y="104"/>
                  </a:lnTo>
                  <a:lnTo>
                    <a:pt x="5" y="98"/>
                  </a:lnTo>
                  <a:lnTo>
                    <a:pt x="5" y="92"/>
                  </a:lnTo>
                  <a:lnTo>
                    <a:pt x="0" y="86"/>
                  </a:lnTo>
                  <a:lnTo>
                    <a:pt x="0" y="63"/>
                  </a:lnTo>
                  <a:lnTo>
                    <a:pt x="5" y="46"/>
                  </a:lnTo>
                  <a:lnTo>
                    <a:pt x="5" y="35"/>
                  </a:lnTo>
                  <a:lnTo>
                    <a:pt x="17" y="23"/>
                  </a:lnTo>
                  <a:lnTo>
                    <a:pt x="23" y="12"/>
                  </a:lnTo>
                  <a:lnTo>
                    <a:pt x="34" y="6"/>
                  </a:lnTo>
                  <a:lnTo>
                    <a:pt x="46" y="0"/>
                  </a:lnTo>
                  <a:lnTo>
                    <a:pt x="57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80" y="0"/>
                  </a:lnTo>
                  <a:lnTo>
                    <a:pt x="86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103" y="6"/>
                  </a:lnTo>
                  <a:lnTo>
                    <a:pt x="109" y="6"/>
                  </a:lnTo>
                  <a:lnTo>
                    <a:pt x="109" y="12"/>
                  </a:lnTo>
                  <a:lnTo>
                    <a:pt x="114" y="12"/>
                  </a:lnTo>
                  <a:lnTo>
                    <a:pt x="114" y="18"/>
                  </a:lnTo>
                  <a:lnTo>
                    <a:pt x="120" y="18"/>
                  </a:lnTo>
                  <a:lnTo>
                    <a:pt x="120" y="23"/>
                  </a:lnTo>
                  <a:lnTo>
                    <a:pt x="126" y="29"/>
                  </a:lnTo>
                  <a:lnTo>
                    <a:pt x="131" y="35"/>
                  </a:lnTo>
                  <a:lnTo>
                    <a:pt x="131" y="41"/>
                  </a:lnTo>
                  <a:lnTo>
                    <a:pt x="131" y="46"/>
                  </a:lnTo>
                  <a:lnTo>
                    <a:pt x="131" y="52"/>
                  </a:lnTo>
                  <a:lnTo>
                    <a:pt x="131" y="63"/>
                  </a:lnTo>
                  <a:close/>
                  <a:moveTo>
                    <a:pt x="120" y="63"/>
                  </a:moveTo>
                  <a:lnTo>
                    <a:pt x="120" y="58"/>
                  </a:lnTo>
                  <a:lnTo>
                    <a:pt x="120" y="46"/>
                  </a:lnTo>
                  <a:lnTo>
                    <a:pt x="114" y="41"/>
                  </a:lnTo>
                  <a:lnTo>
                    <a:pt x="114" y="35"/>
                  </a:lnTo>
                  <a:lnTo>
                    <a:pt x="114" y="29"/>
                  </a:lnTo>
                  <a:lnTo>
                    <a:pt x="109" y="23"/>
                  </a:lnTo>
                  <a:lnTo>
                    <a:pt x="103" y="23"/>
                  </a:lnTo>
                  <a:lnTo>
                    <a:pt x="103" y="18"/>
                  </a:lnTo>
                  <a:lnTo>
                    <a:pt x="97" y="18"/>
                  </a:lnTo>
                  <a:lnTo>
                    <a:pt x="97" y="12"/>
                  </a:lnTo>
                  <a:lnTo>
                    <a:pt x="91" y="12"/>
                  </a:lnTo>
                  <a:lnTo>
                    <a:pt x="86" y="12"/>
                  </a:lnTo>
                  <a:lnTo>
                    <a:pt x="80" y="6"/>
                  </a:lnTo>
                  <a:lnTo>
                    <a:pt x="74" y="6"/>
                  </a:lnTo>
                  <a:lnTo>
                    <a:pt x="68" y="6"/>
                  </a:lnTo>
                  <a:lnTo>
                    <a:pt x="57" y="6"/>
                  </a:lnTo>
                  <a:lnTo>
                    <a:pt x="46" y="12"/>
                  </a:lnTo>
                  <a:lnTo>
                    <a:pt x="40" y="18"/>
                  </a:lnTo>
                  <a:lnTo>
                    <a:pt x="28" y="23"/>
                  </a:lnTo>
                  <a:lnTo>
                    <a:pt x="23" y="35"/>
                  </a:lnTo>
                  <a:lnTo>
                    <a:pt x="17" y="41"/>
                  </a:lnTo>
                  <a:lnTo>
                    <a:pt x="17" y="52"/>
                  </a:lnTo>
                  <a:lnTo>
                    <a:pt x="17" y="63"/>
                  </a:lnTo>
                  <a:lnTo>
                    <a:pt x="17" y="81"/>
                  </a:lnTo>
                  <a:lnTo>
                    <a:pt x="17" y="92"/>
                  </a:lnTo>
                  <a:lnTo>
                    <a:pt x="17" y="98"/>
                  </a:lnTo>
                  <a:lnTo>
                    <a:pt x="17" y="104"/>
                  </a:lnTo>
                  <a:lnTo>
                    <a:pt x="23" y="109"/>
                  </a:lnTo>
                  <a:lnTo>
                    <a:pt x="23" y="115"/>
                  </a:lnTo>
                  <a:lnTo>
                    <a:pt x="28" y="121"/>
                  </a:lnTo>
                  <a:lnTo>
                    <a:pt x="34" y="121"/>
                  </a:lnTo>
                  <a:lnTo>
                    <a:pt x="34" y="126"/>
                  </a:lnTo>
                  <a:lnTo>
                    <a:pt x="40" y="126"/>
                  </a:lnTo>
                  <a:lnTo>
                    <a:pt x="40" y="132"/>
                  </a:lnTo>
                  <a:lnTo>
                    <a:pt x="46" y="132"/>
                  </a:lnTo>
                  <a:lnTo>
                    <a:pt x="51" y="138"/>
                  </a:lnTo>
                  <a:lnTo>
                    <a:pt x="57" y="138"/>
                  </a:lnTo>
                  <a:lnTo>
                    <a:pt x="63" y="138"/>
                  </a:lnTo>
                  <a:lnTo>
                    <a:pt x="68" y="138"/>
                  </a:lnTo>
                  <a:lnTo>
                    <a:pt x="80" y="138"/>
                  </a:lnTo>
                  <a:lnTo>
                    <a:pt x="91" y="132"/>
                  </a:lnTo>
                  <a:lnTo>
                    <a:pt x="97" y="126"/>
                  </a:lnTo>
                  <a:lnTo>
                    <a:pt x="109" y="121"/>
                  </a:lnTo>
                  <a:lnTo>
                    <a:pt x="114" y="115"/>
                  </a:lnTo>
                  <a:lnTo>
                    <a:pt x="114" y="104"/>
                  </a:lnTo>
                  <a:lnTo>
                    <a:pt x="120" y="92"/>
                  </a:lnTo>
                  <a:lnTo>
                    <a:pt x="120" y="81"/>
                  </a:lnTo>
                  <a:lnTo>
                    <a:pt x="120" y="63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461" name="Freeform 68"/>
            <p:cNvSpPr>
              <a:spLocks/>
            </p:cNvSpPr>
            <p:nvPr/>
          </p:nvSpPr>
          <p:spPr bwMode="auto">
            <a:xfrm>
              <a:off x="3877" y="2219"/>
              <a:ext cx="71" cy="84"/>
            </a:xfrm>
            <a:custGeom>
              <a:avLst/>
              <a:gdLst>
                <a:gd name="T0" fmla="*/ 38 w 131"/>
                <a:gd name="T1" fmla="*/ 20 h 149"/>
                <a:gd name="T2" fmla="*/ 38 w 131"/>
                <a:gd name="T3" fmla="*/ 27 h 149"/>
                <a:gd name="T4" fmla="*/ 38 w 131"/>
                <a:gd name="T5" fmla="*/ 31 h 149"/>
                <a:gd name="T6" fmla="*/ 37 w 131"/>
                <a:gd name="T7" fmla="*/ 37 h 149"/>
                <a:gd name="T8" fmla="*/ 35 w 131"/>
                <a:gd name="T9" fmla="*/ 40 h 149"/>
                <a:gd name="T10" fmla="*/ 34 w 131"/>
                <a:gd name="T11" fmla="*/ 42 h 149"/>
                <a:gd name="T12" fmla="*/ 30 w 131"/>
                <a:gd name="T13" fmla="*/ 44 h 149"/>
                <a:gd name="T14" fmla="*/ 27 w 131"/>
                <a:gd name="T15" fmla="*/ 46 h 149"/>
                <a:gd name="T16" fmla="*/ 23 w 131"/>
                <a:gd name="T17" fmla="*/ 47 h 149"/>
                <a:gd name="T18" fmla="*/ 20 w 131"/>
                <a:gd name="T19" fmla="*/ 47 h 149"/>
                <a:gd name="T20" fmla="*/ 18 w 131"/>
                <a:gd name="T21" fmla="*/ 47 h 149"/>
                <a:gd name="T22" fmla="*/ 17 w 131"/>
                <a:gd name="T23" fmla="*/ 47 h 149"/>
                <a:gd name="T24" fmla="*/ 15 w 131"/>
                <a:gd name="T25" fmla="*/ 46 h 149"/>
                <a:gd name="T26" fmla="*/ 14 w 131"/>
                <a:gd name="T27" fmla="*/ 46 h 149"/>
                <a:gd name="T28" fmla="*/ 12 w 131"/>
                <a:gd name="T29" fmla="*/ 46 h 149"/>
                <a:gd name="T30" fmla="*/ 10 w 131"/>
                <a:gd name="T31" fmla="*/ 44 h 149"/>
                <a:gd name="T32" fmla="*/ 8 w 131"/>
                <a:gd name="T33" fmla="*/ 44 h 149"/>
                <a:gd name="T34" fmla="*/ 8 w 131"/>
                <a:gd name="T35" fmla="*/ 42 h 149"/>
                <a:gd name="T36" fmla="*/ 7 w 131"/>
                <a:gd name="T37" fmla="*/ 42 h 149"/>
                <a:gd name="T38" fmla="*/ 5 w 131"/>
                <a:gd name="T39" fmla="*/ 40 h 149"/>
                <a:gd name="T40" fmla="*/ 5 w 131"/>
                <a:gd name="T41" fmla="*/ 38 h 149"/>
                <a:gd name="T42" fmla="*/ 3 w 131"/>
                <a:gd name="T43" fmla="*/ 38 h 149"/>
                <a:gd name="T44" fmla="*/ 3 w 131"/>
                <a:gd name="T45" fmla="*/ 37 h 149"/>
                <a:gd name="T46" fmla="*/ 2 w 131"/>
                <a:gd name="T47" fmla="*/ 34 h 149"/>
                <a:gd name="T48" fmla="*/ 2 w 131"/>
                <a:gd name="T49" fmla="*/ 33 h 149"/>
                <a:gd name="T50" fmla="*/ 2 w 131"/>
                <a:gd name="T51" fmla="*/ 31 h 149"/>
                <a:gd name="T52" fmla="*/ 2 w 131"/>
                <a:gd name="T53" fmla="*/ 29 h 149"/>
                <a:gd name="T54" fmla="*/ 0 w 131"/>
                <a:gd name="T55" fmla="*/ 27 h 149"/>
                <a:gd name="T56" fmla="*/ 0 w 131"/>
                <a:gd name="T57" fmla="*/ 20 h 149"/>
                <a:gd name="T58" fmla="*/ 2 w 131"/>
                <a:gd name="T59" fmla="*/ 15 h 149"/>
                <a:gd name="T60" fmla="*/ 2 w 131"/>
                <a:gd name="T61" fmla="*/ 11 h 149"/>
                <a:gd name="T62" fmla="*/ 5 w 131"/>
                <a:gd name="T63" fmla="*/ 7 h 149"/>
                <a:gd name="T64" fmla="*/ 7 w 131"/>
                <a:gd name="T65" fmla="*/ 4 h 149"/>
                <a:gd name="T66" fmla="*/ 10 w 131"/>
                <a:gd name="T67" fmla="*/ 2 h 149"/>
                <a:gd name="T68" fmla="*/ 14 w 131"/>
                <a:gd name="T69" fmla="*/ 0 h 149"/>
                <a:gd name="T70" fmla="*/ 17 w 131"/>
                <a:gd name="T71" fmla="*/ 0 h 149"/>
                <a:gd name="T72" fmla="*/ 20 w 131"/>
                <a:gd name="T73" fmla="*/ 0 h 149"/>
                <a:gd name="T74" fmla="*/ 22 w 131"/>
                <a:gd name="T75" fmla="*/ 0 h 149"/>
                <a:gd name="T76" fmla="*/ 23 w 131"/>
                <a:gd name="T77" fmla="*/ 0 h 149"/>
                <a:gd name="T78" fmla="*/ 25 w 131"/>
                <a:gd name="T79" fmla="*/ 0 h 149"/>
                <a:gd name="T80" fmla="*/ 27 w 131"/>
                <a:gd name="T81" fmla="*/ 0 h 149"/>
                <a:gd name="T82" fmla="*/ 29 w 131"/>
                <a:gd name="T83" fmla="*/ 0 h 149"/>
                <a:gd name="T84" fmla="*/ 30 w 131"/>
                <a:gd name="T85" fmla="*/ 2 h 149"/>
                <a:gd name="T86" fmla="*/ 32 w 131"/>
                <a:gd name="T87" fmla="*/ 2 h 149"/>
                <a:gd name="T88" fmla="*/ 32 w 131"/>
                <a:gd name="T89" fmla="*/ 4 h 149"/>
                <a:gd name="T90" fmla="*/ 34 w 131"/>
                <a:gd name="T91" fmla="*/ 4 h 149"/>
                <a:gd name="T92" fmla="*/ 34 w 131"/>
                <a:gd name="T93" fmla="*/ 6 h 149"/>
                <a:gd name="T94" fmla="*/ 35 w 131"/>
                <a:gd name="T95" fmla="*/ 6 h 149"/>
                <a:gd name="T96" fmla="*/ 35 w 131"/>
                <a:gd name="T97" fmla="*/ 7 h 149"/>
                <a:gd name="T98" fmla="*/ 37 w 131"/>
                <a:gd name="T99" fmla="*/ 9 h 149"/>
                <a:gd name="T100" fmla="*/ 38 w 131"/>
                <a:gd name="T101" fmla="*/ 11 h 149"/>
                <a:gd name="T102" fmla="*/ 38 w 131"/>
                <a:gd name="T103" fmla="*/ 13 h 149"/>
                <a:gd name="T104" fmla="*/ 38 w 131"/>
                <a:gd name="T105" fmla="*/ 15 h 149"/>
                <a:gd name="T106" fmla="*/ 38 w 131"/>
                <a:gd name="T107" fmla="*/ 16 h 149"/>
                <a:gd name="T108" fmla="*/ 38 w 131"/>
                <a:gd name="T109" fmla="*/ 20 h 14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31"/>
                <a:gd name="T166" fmla="*/ 0 h 149"/>
                <a:gd name="T167" fmla="*/ 131 w 131"/>
                <a:gd name="T168" fmla="*/ 149 h 14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31" h="149">
                  <a:moveTo>
                    <a:pt x="131" y="63"/>
                  </a:moveTo>
                  <a:lnTo>
                    <a:pt x="131" y="86"/>
                  </a:lnTo>
                  <a:lnTo>
                    <a:pt x="131" y="98"/>
                  </a:lnTo>
                  <a:lnTo>
                    <a:pt x="126" y="115"/>
                  </a:lnTo>
                  <a:lnTo>
                    <a:pt x="120" y="126"/>
                  </a:lnTo>
                  <a:lnTo>
                    <a:pt x="114" y="132"/>
                  </a:lnTo>
                  <a:lnTo>
                    <a:pt x="103" y="138"/>
                  </a:lnTo>
                  <a:lnTo>
                    <a:pt x="91" y="144"/>
                  </a:lnTo>
                  <a:lnTo>
                    <a:pt x="80" y="149"/>
                  </a:lnTo>
                  <a:lnTo>
                    <a:pt x="68" y="149"/>
                  </a:lnTo>
                  <a:lnTo>
                    <a:pt x="63" y="149"/>
                  </a:lnTo>
                  <a:lnTo>
                    <a:pt x="57" y="149"/>
                  </a:lnTo>
                  <a:lnTo>
                    <a:pt x="51" y="144"/>
                  </a:lnTo>
                  <a:lnTo>
                    <a:pt x="46" y="144"/>
                  </a:lnTo>
                  <a:lnTo>
                    <a:pt x="40" y="144"/>
                  </a:lnTo>
                  <a:lnTo>
                    <a:pt x="34" y="138"/>
                  </a:lnTo>
                  <a:lnTo>
                    <a:pt x="28" y="138"/>
                  </a:lnTo>
                  <a:lnTo>
                    <a:pt x="28" y="132"/>
                  </a:lnTo>
                  <a:lnTo>
                    <a:pt x="23" y="132"/>
                  </a:lnTo>
                  <a:lnTo>
                    <a:pt x="17" y="126"/>
                  </a:lnTo>
                  <a:lnTo>
                    <a:pt x="17" y="121"/>
                  </a:lnTo>
                  <a:lnTo>
                    <a:pt x="11" y="121"/>
                  </a:lnTo>
                  <a:lnTo>
                    <a:pt x="11" y="115"/>
                  </a:lnTo>
                  <a:lnTo>
                    <a:pt x="5" y="109"/>
                  </a:lnTo>
                  <a:lnTo>
                    <a:pt x="5" y="104"/>
                  </a:lnTo>
                  <a:lnTo>
                    <a:pt x="5" y="98"/>
                  </a:lnTo>
                  <a:lnTo>
                    <a:pt x="5" y="92"/>
                  </a:lnTo>
                  <a:lnTo>
                    <a:pt x="0" y="86"/>
                  </a:lnTo>
                  <a:lnTo>
                    <a:pt x="0" y="63"/>
                  </a:lnTo>
                  <a:lnTo>
                    <a:pt x="5" y="46"/>
                  </a:lnTo>
                  <a:lnTo>
                    <a:pt x="5" y="35"/>
                  </a:lnTo>
                  <a:lnTo>
                    <a:pt x="17" y="23"/>
                  </a:lnTo>
                  <a:lnTo>
                    <a:pt x="23" y="12"/>
                  </a:lnTo>
                  <a:lnTo>
                    <a:pt x="34" y="6"/>
                  </a:lnTo>
                  <a:lnTo>
                    <a:pt x="46" y="0"/>
                  </a:lnTo>
                  <a:lnTo>
                    <a:pt x="57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80" y="0"/>
                  </a:lnTo>
                  <a:lnTo>
                    <a:pt x="86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103" y="6"/>
                  </a:lnTo>
                  <a:lnTo>
                    <a:pt x="109" y="6"/>
                  </a:lnTo>
                  <a:lnTo>
                    <a:pt x="109" y="12"/>
                  </a:lnTo>
                  <a:lnTo>
                    <a:pt x="114" y="12"/>
                  </a:lnTo>
                  <a:lnTo>
                    <a:pt x="114" y="18"/>
                  </a:lnTo>
                  <a:lnTo>
                    <a:pt x="120" y="18"/>
                  </a:lnTo>
                  <a:lnTo>
                    <a:pt x="120" y="23"/>
                  </a:lnTo>
                  <a:lnTo>
                    <a:pt x="126" y="29"/>
                  </a:lnTo>
                  <a:lnTo>
                    <a:pt x="131" y="35"/>
                  </a:lnTo>
                  <a:lnTo>
                    <a:pt x="131" y="41"/>
                  </a:lnTo>
                  <a:lnTo>
                    <a:pt x="131" y="46"/>
                  </a:lnTo>
                  <a:lnTo>
                    <a:pt x="131" y="52"/>
                  </a:lnTo>
                  <a:lnTo>
                    <a:pt x="131" y="63"/>
                  </a:lnTo>
                </a:path>
              </a:pathLst>
            </a:custGeom>
            <a:solidFill>
              <a:schemeClr val="tx2"/>
            </a:solidFill>
            <a:ln w="17463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462" name="Freeform 69"/>
            <p:cNvSpPr>
              <a:spLocks/>
            </p:cNvSpPr>
            <p:nvPr/>
          </p:nvSpPr>
          <p:spPr bwMode="auto">
            <a:xfrm>
              <a:off x="3886" y="2222"/>
              <a:ext cx="57" cy="75"/>
            </a:xfrm>
            <a:custGeom>
              <a:avLst/>
              <a:gdLst>
                <a:gd name="T0" fmla="*/ 32 w 103"/>
                <a:gd name="T1" fmla="*/ 18 h 132"/>
                <a:gd name="T2" fmla="*/ 32 w 103"/>
                <a:gd name="T3" fmla="*/ 17 h 132"/>
                <a:gd name="T4" fmla="*/ 32 w 103"/>
                <a:gd name="T5" fmla="*/ 13 h 132"/>
                <a:gd name="T6" fmla="*/ 30 w 103"/>
                <a:gd name="T7" fmla="*/ 11 h 132"/>
                <a:gd name="T8" fmla="*/ 30 w 103"/>
                <a:gd name="T9" fmla="*/ 9 h 132"/>
                <a:gd name="T10" fmla="*/ 30 w 103"/>
                <a:gd name="T11" fmla="*/ 7 h 132"/>
                <a:gd name="T12" fmla="*/ 28 w 103"/>
                <a:gd name="T13" fmla="*/ 6 h 132"/>
                <a:gd name="T14" fmla="*/ 27 w 103"/>
                <a:gd name="T15" fmla="*/ 6 h 132"/>
                <a:gd name="T16" fmla="*/ 27 w 103"/>
                <a:gd name="T17" fmla="*/ 4 h 132"/>
                <a:gd name="T18" fmla="*/ 24 w 103"/>
                <a:gd name="T19" fmla="*/ 4 h 132"/>
                <a:gd name="T20" fmla="*/ 24 w 103"/>
                <a:gd name="T21" fmla="*/ 2 h 132"/>
                <a:gd name="T22" fmla="*/ 23 w 103"/>
                <a:gd name="T23" fmla="*/ 2 h 132"/>
                <a:gd name="T24" fmla="*/ 21 w 103"/>
                <a:gd name="T25" fmla="*/ 2 h 132"/>
                <a:gd name="T26" fmla="*/ 19 w 103"/>
                <a:gd name="T27" fmla="*/ 0 h 132"/>
                <a:gd name="T28" fmla="*/ 18 w 103"/>
                <a:gd name="T29" fmla="*/ 0 h 132"/>
                <a:gd name="T30" fmla="*/ 15 w 103"/>
                <a:gd name="T31" fmla="*/ 0 h 132"/>
                <a:gd name="T32" fmla="*/ 12 w 103"/>
                <a:gd name="T33" fmla="*/ 0 h 132"/>
                <a:gd name="T34" fmla="*/ 9 w 103"/>
                <a:gd name="T35" fmla="*/ 2 h 132"/>
                <a:gd name="T36" fmla="*/ 7 w 103"/>
                <a:gd name="T37" fmla="*/ 4 h 132"/>
                <a:gd name="T38" fmla="*/ 3 w 103"/>
                <a:gd name="T39" fmla="*/ 6 h 132"/>
                <a:gd name="T40" fmla="*/ 2 w 103"/>
                <a:gd name="T41" fmla="*/ 9 h 132"/>
                <a:gd name="T42" fmla="*/ 0 w 103"/>
                <a:gd name="T43" fmla="*/ 11 h 132"/>
                <a:gd name="T44" fmla="*/ 0 w 103"/>
                <a:gd name="T45" fmla="*/ 15 h 132"/>
                <a:gd name="T46" fmla="*/ 0 w 103"/>
                <a:gd name="T47" fmla="*/ 18 h 132"/>
                <a:gd name="T48" fmla="*/ 0 w 103"/>
                <a:gd name="T49" fmla="*/ 24 h 132"/>
                <a:gd name="T50" fmla="*/ 0 w 103"/>
                <a:gd name="T51" fmla="*/ 28 h 132"/>
                <a:gd name="T52" fmla="*/ 0 w 103"/>
                <a:gd name="T53" fmla="*/ 30 h 132"/>
                <a:gd name="T54" fmla="*/ 0 w 103"/>
                <a:gd name="T55" fmla="*/ 32 h 132"/>
                <a:gd name="T56" fmla="*/ 2 w 103"/>
                <a:gd name="T57" fmla="*/ 34 h 132"/>
                <a:gd name="T58" fmla="*/ 2 w 103"/>
                <a:gd name="T59" fmla="*/ 35 h 132"/>
                <a:gd name="T60" fmla="*/ 3 w 103"/>
                <a:gd name="T61" fmla="*/ 37 h 132"/>
                <a:gd name="T62" fmla="*/ 5 w 103"/>
                <a:gd name="T63" fmla="*/ 37 h 132"/>
                <a:gd name="T64" fmla="*/ 5 w 103"/>
                <a:gd name="T65" fmla="*/ 39 h 132"/>
                <a:gd name="T66" fmla="*/ 7 w 103"/>
                <a:gd name="T67" fmla="*/ 39 h 132"/>
                <a:gd name="T68" fmla="*/ 7 w 103"/>
                <a:gd name="T69" fmla="*/ 41 h 132"/>
                <a:gd name="T70" fmla="*/ 9 w 103"/>
                <a:gd name="T71" fmla="*/ 41 h 132"/>
                <a:gd name="T72" fmla="*/ 11 w 103"/>
                <a:gd name="T73" fmla="*/ 43 h 132"/>
                <a:gd name="T74" fmla="*/ 12 w 103"/>
                <a:gd name="T75" fmla="*/ 43 h 132"/>
                <a:gd name="T76" fmla="*/ 14 w 103"/>
                <a:gd name="T77" fmla="*/ 43 h 132"/>
                <a:gd name="T78" fmla="*/ 15 w 103"/>
                <a:gd name="T79" fmla="*/ 43 h 132"/>
                <a:gd name="T80" fmla="*/ 19 w 103"/>
                <a:gd name="T81" fmla="*/ 43 h 132"/>
                <a:gd name="T82" fmla="*/ 23 w 103"/>
                <a:gd name="T83" fmla="*/ 41 h 132"/>
                <a:gd name="T84" fmla="*/ 24 w 103"/>
                <a:gd name="T85" fmla="*/ 39 h 132"/>
                <a:gd name="T86" fmla="*/ 28 w 103"/>
                <a:gd name="T87" fmla="*/ 37 h 132"/>
                <a:gd name="T88" fmla="*/ 30 w 103"/>
                <a:gd name="T89" fmla="*/ 35 h 132"/>
                <a:gd name="T90" fmla="*/ 30 w 103"/>
                <a:gd name="T91" fmla="*/ 32 h 132"/>
                <a:gd name="T92" fmla="*/ 32 w 103"/>
                <a:gd name="T93" fmla="*/ 28 h 132"/>
                <a:gd name="T94" fmla="*/ 32 w 103"/>
                <a:gd name="T95" fmla="*/ 24 h 132"/>
                <a:gd name="T96" fmla="*/ 32 w 103"/>
                <a:gd name="T97" fmla="*/ 18 h 1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03"/>
                <a:gd name="T148" fmla="*/ 0 h 132"/>
                <a:gd name="T149" fmla="*/ 103 w 103"/>
                <a:gd name="T150" fmla="*/ 132 h 1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03" h="132">
                  <a:moveTo>
                    <a:pt x="103" y="57"/>
                  </a:moveTo>
                  <a:lnTo>
                    <a:pt x="103" y="52"/>
                  </a:lnTo>
                  <a:lnTo>
                    <a:pt x="103" y="40"/>
                  </a:lnTo>
                  <a:lnTo>
                    <a:pt x="97" y="35"/>
                  </a:lnTo>
                  <a:lnTo>
                    <a:pt x="97" y="29"/>
                  </a:lnTo>
                  <a:lnTo>
                    <a:pt x="97" y="23"/>
                  </a:lnTo>
                  <a:lnTo>
                    <a:pt x="92" y="17"/>
                  </a:lnTo>
                  <a:lnTo>
                    <a:pt x="86" y="17"/>
                  </a:lnTo>
                  <a:lnTo>
                    <a:pt x="86" y="12"/>
                  </a:lnTo>
                  <a:lnTo>
                    <a:pt x="80" y="12"/>
                  </a:lnTo>
                  <a:lnTo>
                    <a:pt x="80" y="6"/>
                  </a:lnTo>
                  <a:lnTo>
                    <a:pt x="74" y="6"/>
                  </a:lnTo>
                  <a:lnTo>
                    <a:pt x="69" y="6"/>
                  </a:lnTo>
                  <a:lnTo>
                    <a:pt x="63" y="0"/>
                  </a:lnTo>
                  <a:lnTo>
                    <a:pt x="57" y="0"/>
                  </a:lnTo>
                  <a:lnTo>
                    <a:pt x="51" y="0"/>
                  </a:lnTo>
                  <a:lnTo>
                    <a:pt x="40" y="0"/>
                  </a:lnTo>
                  <a:lnTo>
                    <a:pt x="29" y="6"/>
                  </a:lnTo>
                  <a:lnTo>
                    <a:pt x="23" y="12"/>
                  </a:lnTo>
                  <a:lnTo>
                    <a:pt x="11" y="17"/>
                  </a:lnTo>
                  <a:lnTo>
                    <a:pt x="6" y="29"/>
                  </a:lnTo>
                  <a:lnTo>
                    <a:pt x="0" y="35"/>
                  </a:lnTo>
                  <a:lnTo>
                    <a:pt x="0" y="46"/>
                  </a:lnTo>
                  <a:lnTo>
                    <a:pt x="0" y="57"/>
                  </a:lnTo>
                  <a:lnTo>
                    <a:pt x="0" y="75"/>
                  </a:lnTo>
                  <a:lnTo>
                    <a:pt x="0" y="86"/>
                  </a:lnTo>
                  <a:lnTo>
                    <a:pt x="0" y="92"/>
                  </a:lnTo>
                  <a:lnTo>
                    <a:pt x="0" y="98"/>
                  </a:lnTo>
                  <a:lnTo>
                    <a:pt x="6" y="103"/>
                  </a:lnTo>
                  <a:lnTo>
                    <a:pt x="6" y="109"/>
                  </a:lnTo>
                  <a:lnTo>
                    <a:pt x="11" y="115"/>
                  </a:lnTo>
                  <a:lnTo>
                    <a:pt x="17" y="115"/>
                  </a:lnTo>
                  <a:lnTo>
                    <a:pt x="17" y="120"/>
                  </a:lnTo>
                  <a:lnTo>
                    <a:pt x="23" y="120"/>
                  </a:lnTo>
                  <a:lnTo>
                    <a:pt x="23" y="126"/>
                  </a:lnTo>
                  <a:lnTo>
                    <a:pt x="29" y="126"/>
                  </a:lnTo>
                  <a:lnTo>
                    <a:pt x="34" y="132"/>
                  </a:lnTo>
                  <a:lnTo>
                    <a:pt x="40" y="132"/>
                  </a:lnTo>
                  <a:lnTo>
                    <a:pt x="46" y="132"/>
                  </a:lnTo>
                  <a:lnTo>
                    <a:pt x="51" y="132"/>
                  </a:lnTo>
                  <a:lnTo>
                    <a:pt x="63" y="132"/>
                  </a:lnTo>
                  <a:lnTo>
                    <a:pt x="74" y="126"/>
                  </a:lnTo>
                  <a:lnTo>
                    <a:pt x="80" y="120"/>
                  </a:lnTo>
                  <a:lnTo>
                    <a:pt x="92" y="115"/>
                  </a:lnTo>
                  <a:lnTo>
                    <a:pt x="97" y="109"/>
                  </a:lnTo>
                  <a:lnTo>
                    <a:pt x="97" y="98"/>
                  </a:lnTo>
                  <a:lnTo>
                    <a:pt x="103" y="86"/>
                  </a:lnTo>
                  <a:lnTo>
                    <a:pt x="103" y="75"/>
                  </a:lnTo>
                  <a:lnTo>
                    <a:pt x="103" y="57"/>
                  </a:lnTo>
                </a:path>
              </a:pathLst>
            </a:custGeom>
            <a:solidFill>
              <a:schemeClr val="tx2"/>
            </a:solidFill>
            <a:ln w="17463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463" name="Rectangle 70"/>
            <p:cNvSpPr>
              <a:spLocks noChangeArrowheads="1"/>
            </p:cNvSpPr>
            <p:nvPr/>
          </p:nvSpPr>
          <p:spPr bwMode="auto">
            <a:xfrm>
              <a:off x="3584" y="1968"/>
              <a:ext cx="595" cy="16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US" sz="1600" b="0" u="none">
                  <a:solidFill>
                    <a:schemeClr val="tx2"/>
                  </a:solidFill>
                </a:rPr>
                <a:t>K-public-B</a:t>
              </a:r>
              <a:endParaRPr lang="en-US" sz="1600" b="0" u="none">
                <a:solidFill>
                  <a:schemeClr val="accent2"/>
                </a:solidFill>
              </a:endParaRPr>
            </a:p>
          </p:txBody>
        </p:sp>
        <p:sp>
          <p:nvSpPr>
            <p:cNvPr id="11464" name="Line 71"/>
            <p:cNvSpPr>
              <a:spLocks noChangeShapeType="1"/>
            </p:cNvSpPr>
            <p:nvPr/>
          </p:nvSpPr>
          <p:spPr bwMode="auto">
            <a:xfrm flipH="1">
              <a:off x="4080" y="2256"/>
              <a:ext cx="5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388616" name="Text Box 72"/>
          <p:cNvSpPr txBox="1">
            <a:spLocks noChangeArrowheads="1"/>
          </p:cNvSpPr>
          <p:nvPr/>
        </p:nvSpPr>
        <p:spPr bwMode="auto">
          <a:xfrm>
            <a:off x="3568700" y="2350366"/>
            <a:ext cx="191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u="none" dirty="0">
                <a:solidFill>
                  <a:schemeClr val="accent2"/>
                </a:solidFill>
              </a:rPr>
              <a:t>Open Register</a:t>
            </a:r>
          </a:p>
        </p:txBody>
      </p:sp>
      <p:grpSp>
        <p:nvGrpSpPr>
          <p:cNvPr id="13" name="Group 73"/>
          <p:cNvGrpSpPr>
            <a:grpSpLocks/>
          </p:cNvGrpSpPr>
          <p:nvPr/>
        </p:nvGrpSpPr>
        <p:grpSpPr bwMode="auto">
          <a:xfrm>
            <a:off x="2895600" y="3048000"/>
            <a:ext cx="1820863" cy="666750"/>
            <a:chOff x="1824" y="1920"/>
            <a:chExt cx="1147" cy="419"/>
          </a:xfrm>
        </p:grpSpPr>
        <p:sp>
          <p:nvSpPr>
            <p:cNvPr id="11437" name="Rectangle 74"/>
            <p:cNvSpPr>
              <a:spLocks noChangeArrowheads="1"/>
            </p:cNvSpPr>
            <p:nvPr/>
          </p:nvSpPr>
          <p:spPr bwMode="auto">
            <a:xfrm>
              <a:off x="2376" y="1920"/>
              <a:ext cx="595" cy="16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US" sz="1600" b="0" u="none">
                  <a:solidFill>
                    <a:schemeClr val="tx2"/>
                  </a:solidFill>
                </a:rPr>
                <a:t>K-public-A</a:t>
              </a:r>
            </a:p>
          </p:txBody>
        </p:sp>
        <p:grpSp>
          <p:nvGrpSpPr>
            <p:cNvPr id="14" name="Group 75"/>
            <p:cNvGrpSpPr>
              <a:grpSpLocks/>
            </p:cNvGrpSpPr>
            <p:nvPr/>
          </p:nvGrpSpPr>
          <p:grpSpPr bwMode="auto">
            <a:xfrm>
              <a:off x="1824" y="2112"/>
              <a:ext cx="1028" cy="227"/>
              <a:chOff x="1824" y="2112"/>
              <a:chExt cx="1028" cy="227"/>
            </a:xfrm>
          </p:grpSpPr>
          <p:sp>
            <p:nvSpPr>
              <p:cNvPr id="11439" name="Line 76"/>
              <p:cNvSpPr>
                <a:spLocks noChangeShapeType="1"/>
              </p:cNvSpPr>
              <p:nvPr/>
            </p:nvSpPr>
            <p:spPr bwMode="auto">
              <a:xfrm>
                <a:off x="1824" y="2256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440" name="Rectangle 77"/>
              <p:cNvSpPr>
                <a:spLocks noChangeArrowheads="1"/>
              </p:cNvSpPr>
              <p:nvPr/>
            </p:nvSpPr>
            <p:spPr bwMode="auto">
              <a:xfrm>
                <a:off x="2448" y="2112"/>
                <a:ext cx="404" cy="227"/>
              </a:xfrm>
              <a:prstGeom prst="rect">
                <a:avLst/>
              </a:prstGeom>
              <a:solidFill>
                <a:srgbClr val="FFFFFF"/>
              </a:solidFill>
              <a:ln w="5715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5" name="Group 78"/>
              <p:cNvGrpSpPr>
                <a:grpSpLocks/>
              </p:cNvGrpSpPr>
              <p:nvPr/>
            </p:nvGrpSpPr>
            <p:grpSpPr bwMode="auto">
              <a:xfrm>
                <a:off x="2496" y="2160"/>
                <a:ext cx="276" cy="140"/>
                <a:chOff x="1529" y="2185"/>
                <a:chExt cx="276" cy="140"/>
              </a:xfrm>
            </p:grpSpPr>
            <p:sp>
              <p:nvSpPr>
                <p:cNvPr id="11442" name="Freeform 79"/>
                <p:cNvSpPr>
                  <a:spLocks/>
                </p:cNvSpPr>
                <p:nvPr/>
              </p:nvSpPr>
              <p:spPr bwMode="auto">
                <a:xfrm>
                  <a:off x="1697" y="2185"/>
                  <a:ext cx="108" cy="140"/>
                </a:xfrm>
                <a:custGeom>
                  <a:avLst/>
                  <a:gdLst>
                    <a:gd name="T0" fmla="*/ 25 w 201"/>
                    <a:gd name="T1" fmla="*/ 0 h 246"/>
                    <a:gd name="T2" fmla="*/ 32 w 201"/>
                    <a:gd name="T3" fmla="*/ 0 h 246"/>
                    <a:gd name="T4" fmla="*/ 37 w 201"/>
                    <a:gd name="T5" fmla="*/ 0 h 246"/>
                    <a:gd name="T6" fmla="*/ 41 w 201"/>
                    <a:gd name="T7" fmla="*/ 3 h 246"/>
                    <a:gd name="T8" fmla="*/ 47 w 201"/>
                    <a:gd name="T9" fmla="*/ 6 h 246"/>
                    <a:gd name="T10" fmla="*/ 49 w 201"/>
                    <a:gd name="T11" fmla="*/ 11 h 246"/>
                    <a:gd name="T12" fmla="*/ 53 w 201"/>
                    <a:gd name="T13" fmla="*/ 17 h 246"/>
                    <a:gd name="T14" fmla="*/ 56 w 201"/>
                    <a:gd name="T15" fmla="*/ 24 h 246"/>
                    <a:gd name="T16" fmla="*/ 58 w 201"/>
                    <a:gd name="T17" fmla="*/ 31 h 246"/>
                    <a:gd name="T18" fmla="*/ 58 w 201"/>
                    <a:gd name="T19" fmla="*/ 39 h 246"/>
                    <a:gd name="T20" fmla="*/ 58 w 201"/>
                    <a:gd name="T21" fmla="*/ 48 h 246"/>
                    <a:gd name="T22" fmla="*/ 56 w 201"/>
                    <a:gd name="T23" fmla="*/ 56 h 246"/>
                    <a:gd name="T24" fmla="*/ 53 w 201"/>
                    <a:gd name="T25" fmla="*/ 61 h 246"/>
                    <a:gd name="T26" fmla="*/ 49 w 201"/>
                    <a:gd name="T27" fmla="*/ 69 h 246"/>
                    <a:gd name="T28" fmla="*/ 47 w 201"/>
                    <a:gd name="T29" fmla="*/ 72 h 246"/>
                    <a:gd name="T30" fmla="*/ 41 w 201"/>
                    <a:gd name="T31" fmla="*/ 76 h 246"/>
                    <a:gd name="T32" fmla="*/ 37 w 201"/>
                    <a:gd name="T33" fmla="*/ 78 h 246"/>
                    <a:gd name="T34" fmla="*/ 32 w 201"/>
                    <a:gd name="T35" fmla="*/ 80 h 246"/>
                    <a:gd name="T36" fmla="*/ 25 w 201"/>
                    <a:gd name="T37" fmla="*/ 80 h 246"/>
                    <a:gd name="T38" fmla="*/ 20 w 201"/>
                    <a:gd name="T39" fmla="*/ 78 h 246"/>
                    <a:gd name="T40" fmla="*/ 15 w 201"/>
                    <a:gd name="T41" fmla="*/ 76 h 246"/>
                    <a:gd name="T42" fmla="*/ 11 w 201"/>
                    <a:gd name="T43" fmla="*/ 72 h 246"/>
                    <a:gd name="T44" fmla="*/ 6 w 201"/>
                    <a:gd name="T45" fmla="*/ 69 h 246"/>
                    <a:gd name="T46" fmla="*/ 3 w 201"/>
                    <a:gd name="T47" fmla="*/ 61 h 246"/>
                    <a:gd name="T48" fmla="*/ 2 w 201"/>
                    <a:gd name="T49" fmla="*/ 56 h 246"/>
                    <a:gd name="T50" fmla="*/ 0 w 201"/>
                    <a:gd name="T51" fmla="*/ 48 h 246"/>
                    <a:gd name="T52" fmla="*/ 0 w 201"/>
                    <a:gd name="T53" fmla="*/ 41 h 246"/>
                    <a:gd name="T54" fmla="*/ 0 w 201"/>
                    <a:gd name="T55" fmla="*/ 31 h 246"/>
                    <a:gd name="T56" fmla="*/ 2 w 201"/>
                    <a:gd name="T57" fmla="*/ 24 h 246"/>
                    <a:gd name="T58" fmla="*/ 3 w 201"/>
                    <a:gd name="T59" fmla="*/ 17 h 246"/>
                    <a:gd name="T60" fmla="*/ 6 w 201"/>
                    <a:gd name="T61" fmla="*/ 11 h 246"/>
                    <a:gd name="T62" fmla="*/ 11 w 201"/>
                    <a:gd name="T63" fmla="*/ 6 h 246"/>
                    <a:gd name="T64" fmla="*/ 15 w 201"/>
                    <a:gd name="T65" fmla="*/ 3 h 246"/>
                    <a:gd name="T66" fmla="*/ 20 w 201"/>
                    <a:gd name="T67" fmla="*/ 0 h 246"/>
                    <a:gd name="T68" fmla="*/ 25 w 201"/>
                    <a:gd name="T69" fmla="*/ 0 h 24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201"/>
                    <a:gd name="T106" fmla="*/ 0 h 246"/>
                    <a:gd name="T107" fmla="*/ 201 w 201"/>
                    <a:gd name="T108" fmla="*/ 246 h 24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201" h="246">
                      <a:moveTo>
                        <a:pt x="86" y="0"/>
                      </a:moveTo>
                      <a:lnTo>
                        <a:pt x="109" y="0"/>
                      </a:lnTo>
                      <a:lnTo>
                        <a:pt x="126" y="0"/>
                      </a:lnTo>
                      <a:lnTo>
                        <a:pt x="144" y="11"/>
                      </a:lnTo>
                      <a:lnTo>
                        <a:pt x="161" y="17"/>
                      </a:lnTo>
                      <a:lnTo>
                        <a:pt x="172" y="34"/>
                      </a:lnTo>
                      <a:lnTo>
                        <a:pt x="184" y="51"/>
                      </a:lnTo>
                      <a:lnTo>
                        <a:pt x="195" y="74"/>
                      </a:lnTo>
                      <a:lnTo>
                        <a:pt x="201" y="97"/>
                      </a:lnTo>
                      <a:lnTo>
                        <a:pt x="201" y="120"/>
                      </a:lnTo>
                      <a:lnTo>
                        <a:pt x="201" y="149"/>
                      </a:lnTo>
                      <a:lnTo>
                        <a:pt x="195" y="172"/>
                      </a:lnTo>
                      <a:lnTo>
                        <a:pt x="184" y="189"/>
                      </a:lnTo>
                      <a:lnTo>
                        <a:pt x="172" y="212"/>
                      </a:lnTo>
                      <a:lnTo>
                        <a:pt x="161" y="223"/>
                      </a:lnTo>
                      <a:lnTo>
                        <a:pt x="144" y="235"/>
                      </a:lnTo>
                      <a:lnTo>
                        <a:pt x="126" y="241"/>
                      </a:lnTo>
                      <a:lnTo>
                        <a:pt x="109" y="246"/>
                      </a:lnTo>
                      <a:lnTo>
                        <a:pt x="86" y="246"/>
                      </a:lnTo>
                      <a:lnTo>
                        <a:pt x="69" y="241"/>
                      </a:lnTo>
                      <a:lnTo>
                        <a:pt x="52" y="235"/>
                      </a:lnTo>
                      <a:lnTo>
                        <a:pt x="40" y="223"/>
                      </a:lnTo>
                      <a:lnTo>
                        <a:pt x="23" y="212"/>
                      </a:lnTo>
                      <a:lnTo>
                        <a:pt x="12" y="189"/>
                      </a:lnTo>
                      <a:lnTo>
                        <a:pt x="6" y="172"/>
                      </a:lnTo>
                      <a:lnTo>
                        <a:pt x="0" y="149"/>
                      </a:lnTo>
                      <a:lnTo>
                        <a:pt x="0" y="126"/>
                      </a:lnTo>
                      <a:lnTo>
                        <a:pt x="0" y="97"/>
                      </a:lnTo>
                      <a:lnTo>
                        <a:pt x="6" y="74"/>
                      </a:lnTo>
                      <a:lnTo>
                        <a:pt x="12" y="51"/>
                      </a:lnTo>
                      <a:lnTo>
                        <a:pt x="23" y="34"/>
                      </a:lnTo>
                      <a:lnTo>
                        <a:pt x="40" y="17"/>
                      </a:lnTo>
                      <a:lnTo>
                        <a:pt x="52" y="11"/>
                      </a:lnTo>
                      <a:lnTo>
                        <a:pt x="69" y="0"/>
                      </a:lnTo>
                      <a:lnTo>
                        <a:pt x="86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443" name="Freeform 80"/>
                <p:cNvSpPr>
                  <a:spLocks/>
                </p:cNvSpPr>
                <p:nvPr/>
              </p:nvSpPr>
              <p:spPr bwMode="auto">
                <a:xfrm>
                  <a:off x="1697" y="2185"/>
                  <a:ext cx="108" cy="140"/>
                </a:xfrm>
                <a:custGeom>
                  <a:avLst/>
                  <a:gdLst>
                    <a:gd name="T0" fmla="*/ 25 w 201"/>
                    <a:gd name="T1" fmla="*/ 0 h 246"/>
                    <a:gd name="T2" fmla="*/ 32 w 201"/>
                    <a:gd name="T3" fmla="*/ 0 h 246"/>
                    <a:gd name="T4" fmla="*/ 37 w 201"/>
                    <a:gd name="T5" fmla="*/ 0 h 246"/>
                    <a:gd name="T6" fmla="*/ 41 w 201"/>
                    <a:gd name="T7" fmla="*/ 3 h 246"/>
                    <a:gd name="T8" fmla="*/ 47 w 201"/>
                    <a:gd name="T9" fmla="*/ 6 h 246"/>
                    <a:gd name="T10" fmla="*/ 49 w 201"/>
                    <a:gd name="T11" fmla="*/ 11 h 246"/>
                    <a:gd name="T12" fmla="*/ 53 w 201"/>
                    <a:gd name="T13" fmla="*/ 17 h 246"/>
                    <a:gd name="T14" fmla="*/ 56 w 201"/>
                    <a:gd name="T15" fmla="*/ 24 h 246"/>
                    <a:gd name="T16" fmla="*/ 58 w 201"/>
                    <a:gd name="T17" fmla="*/ 31 h 246"/>
                    <a:gd name="T18" fmla="*/ 58 w 201"/>
                    <a:gd name="T19" fmla="*/ 39 h 246"/>
                    <a:gd name="T20" fmla="*/ 58 w 201"/>
                    <a:gd name="T21" fmla="*/ 48 h 246"/>
                    <a:gd name="T22" fmla="*/ 56 w 201"/>
                    <a:gd name="T23" fmla="*/ 56 h 246"/>
                    <a:gd name="T24" fmla="*/ 53 w 201"/>
                    <a:gd name="T25" fmla="*/ 61 h 246"/>
                    <a:gd name="T26" fmla="*/ 49 w 201"/>
                    <a:gd name="T27" fmla="*/ 69 h 246"/>
                    <a:gd name="T28" fmla="*/ 47 w 201"/>
                    <a:gd name="T29" fmla="*/ 72 h 246"/>
                    <a:gd name="T30" fmla="*/ 41 w 201"/>
                    <a:gd name="T31" fmla="*/ 76 h 246"/>
                    <a:gd name="T32" fmla="*/ 37 w 201"/>
                    <a:gd name="T33" fmla="*/ 78 h 246"/>
                    <a:gd name="T34" fmla="*/ 32 w 201"/>
                    <a:gd name="T35" fmla="*/ 80 h 246"/>
                    <a:gd name="T36" fmla="*/ 25 w 201"/>
                    <a:gd name="T37" fmla="*/ 80 h 246"/>
                    <a:gd name="T38" fmla="*/ 20 w 201"/>
                    <a:gd name="T39" fmla="*/ 78 h 246"/>
                    <a:gd name="T40" fmla="*/ 15 w 201"/>
                    <a:gd name="T41" fmla="*/ 76 h 246"/>
                    <a:gd name="T42" fmla="*/ 11 w 201"/>
                    <a:gd name="T43" fmla="*/ 72 h 246"/>
                    <a:gd name="T44" fmla="*/ 6 w 201"/>
                    <a:gd name="T45" fmla="*/ 69 h 246"/>
                    <a:gd name="T46" fmla="*/ 3 w 201"/>
                    <a:gd name="T47" fmla="*/ 61 h 246"/>
                    <a:gd name="T48" fmla="*/ 2 w 201"/>
                    <a:gd name="T49" fmla="*/ 56 h 246"/>
                    <a:gd name="T50" fmla="*/ 0 w 201"/>
                    <a:gd name="T51" fmla="*/ 48 h 246"/>
                    <a:gd name="T52" fmla="*/ 0 w 201"/>
                    <a:gd name="T53" fmla="*/ 41 h 246"/>
                    <a:gd name="T54" fmla="*/ 0 w 201"/>
                    <a:gd name="T55" fmla="*/ 31 h 246"/>
                    <a:gd name="T56" fmla="*/ 2 w 201"/>
                    <a:gd name="T57" fmla="*/ 24 h 246"/>
                    <a:gd name="T58" fmla="*/ 3 w 201"/>
                    <a:gd name="T59" fmla="*/ 17 h 246"/>
                    <a:gd name="T60" fmla="*/ 6 w 201"/>
                    <a:gd name="T61" fmla="*/ 11 h 246"/>
                    <a:gd name="T62" fmla="*/ 11 w 201"/>
                    <a:gd name="T63" fmla="*/ 6 h 246"/>
                    <a:gd name="T64" fmla="*/ 15 w 201"/>
                    <a:gd name="T65" fmla="*/ 3 h 246"/>
                    <a:gd name="T66" fmla="*/ 20 w 201"/>
                    <a:gd name="T67" fmla="*/ 0 h 246"/>
                    <a:gd name="T68" fmla="*/ 25 w 201"/>
                    <a:gd name="T69" fmla="*/ 0 h 24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201"/>
                    <a:gd name="T106" fmla="*/ 0 h 246"/>
                    <a:gd name="T107" fmla="*/ 201 w 201"/>
                    <a:gd name="T108" fmla="*/ 246 h 24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201" h="246">
                      <a:moveTo>
                        <a:pt x="86" y="0"/>
                      </a:moveTo>
                      <a:lnTo>
                        <a:pt x="109" y="0"/>
                      </a:lnTo>
                      <a:lnTo>
                        <a:pt x="126" y="0"/>
                      </a:lnTo>
                      <a:lnTo>
                        <a:pt x="144" y="11"/>
                      </a:lnTo>
                      <a:lnTo>
                        <a:pt x="161" y="17"/>
                      </a:lnTo>
                      <a:lnTo>
                        <a:pt x="172" y="34"/>
                      </a:lnTo>
                      <a:lnTo>
                        <a:pt x="184" y="51"/>
                      </a:lnTo>
                      <a:lnTo>
                        <a:pt x="195" y="74"/>
                      </a:lnTo>
                      <a:lnTo>
                        <a:pt x="201" y="97"/>
                      </a:lnTo>
                      <a:lnTo>
                        <a:pt x="201" y="120"/>
                      </a:lnTo>
                      <a:lnTo>
                        <a:pt x="201" y="149"/>
                      </a:lnTo>
                      <a:lnTo>
                        <a:pt x="195" y="172"/>
                      </a:lnTo>
                      <a:lnTo>
                        <a:pt x="184" y="189"/>
                      </a:lnTo>
                      <a:lnTo>
                        <a:pt x="172" y="212"/>
                      </a:lnTo>
                      <a:lnTo>
                        <a:pt x="161" y="223"/>
                      </a:lnTo>
                      <a:lnTo>
                        <a:pt x="144" y="235"/>
                      </a:lnTo>
                      <a:lnTo>
                        <a:pt x="126" y="241"/>
                      </a:lnTo>
                      <a:lnTo>
                        <a:pt x="109" y="246"/>
                      </a:lnTo>
                      <a:lnTo>
                        <a:pt x="86" y="246"/>
                      </a:lnTo>
                      <a:lnTo>
                        <a:pt x="69" y="241"/>
                      </a:lnTo>
                      <a:lnTo>
                        <a:pt x="52" y="235"/>
                      </a:lnTo>
                      <a:lnTo>
                        <a:pt x="40" y="223"/>
                      </a:lnTo>
                      <a:lnTo>
                        <a:pt x="23" y="212"/>
                      </a:lnTo>
                      <a:lnTo>
                        <a:pt x="12" y="189"/>
                      </a:lnTo>
                      <a:lnTo>
                        <a:pt x="6" y="172"/>
                      </a:lnTo>
                      <a:lnTo>
                        <a:pt x="0" y="149"/>
                      </a:lnTo>
                      <a:lnTo>
                        <a:pt x="0" y="126"/>
                      </a:lnTo>
                      <a:lnTo>
                        <a:pt x="0" y="97"/>
                      </a:lnTo>
                      <a:lnTo>
                        <a:pt x="6" y="74"/>
                      </a:lnTo>
                      <a:lnTo>
                        <a:pt x="12" y="51"/>
                      </a:lnTo>
                      <a:lnTo>
                        <a:pt x="23" y="34"/>
                      </a:lnTo>
                      <a:lnTo>
                        <a:pt x="40" y="17"/>
                      </a:lnTo>
                      <a:lnTo>
                        <a:pt x="52" y="11"/>
                      </a:lnTo>
                      <a:lnTo>
                        <a:pt x="69" y="0"/>
                      </a:lnTo>
                      <a:lnTo>
                        <a:pt x="86" y="0"/>
                      </a:lnTo>
                    </a:path>
                  </a:pathLst>
                </a:custGeom>
                <a:noFill/>
                <a:ln w="1746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444" name="Rectangle 81"/>
                <p:cNvSpPr>
                  <a:spLocks noChangeArrowheads="1"/>
                </p:cNvSpPr>
                <p:nvPr/>
              </p:nvSpPr>
              <p:spPr bwMode="auto">
                <a:xfrm>
                  <a:off x="1529" y="2231"/>
                  <a:ext cx="171" cy="2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445" name="Rectangle 82"/>
                <p:cNvSpPr>
                  <a:spLocks noChangeArrowheads="1"/>
                </p:cNvSpPr>
                <p:nvPr/>
              </p:nvSpPr>
              <p:spPr bwMode="auto">
                <a:xfrm>
                  <a:off x="1529" y="2231"/>
                  <a:ext cx="171" cy="25"/>
                </a:xfrm>
                <a:prstGeom prst="rect">
                  <a:avLst/>
                </a:prstGeom>
                <a:noFill/>
                <a:ln w="17463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446" name="Freeform 83"/>
                <p:cNvSpPr>
                  <a:spLocks noEditPoints="1"/>
                </p:cNvSpPr>
                <p:nvPr/>
              </p:nvSpPr>
              <p:spPr bwMode="auto">
                <a:xfrm>
                  <a:off x="1529" y="2253"/>
                  <a:ext cx="59" cy="55"/>
                </a:xfrm>
                <a:custGeom>
                  <a:avLst/>
                  <a:gdLst>
                    <a:gd name="T0" fmla="*/ 0 w 109"/>
                    <a:gd name="T1" fmla="*/ 0 h 98"/>
                    <a:gd name="T2" fmla="*/ 14 w 109"/>
                    <a:gd name="T3" fmla="*/ 0 h 98"/>
                    <a:gd name="T4" fmla="*/ 10 w 109"/>
                    <a:gd name="T5" fmla="*/ 27 h 98"/>
                    <a:gd name="T6" fmla="*/ 9 w 109"/>
                    <a:gd name="T7" fmla="*/ 29 h 98"/>
                    <a:gd name="T8" fmla="*/ 9 w 109"/>
                    <a:gd name="T9" fmla="*/ 31 h 98"/>
                    <a:gd name="T10" fmla="*/ 6 w 109"/>
                    <a:gd name="T11" fmla="*/ 31 h 98"/>
                    <a:gd name="T12" fmla="*/ 5 w 109"/>
                    <a:gd name="T13" fmla="*/ 31 h 98"/>
                    <a:gd name="T14" fmla="*/ 5 w 109"/>
                    <a:gd name="T15" fmla="*/ 29 h 98"/>
                    <a:gd name="T16" fmla="*/ 3 w 109"/>
                    <a:gd name="T17" fmla="*/ 27 h 98"/>
                    <a:gd name="T18" fmla="*/ 0 w 109"/>
                    <a:gd name="T19" fmla="*/ 0 h 98"/>
                    <a:gd name="T20" fmla="*/ 20 w 109"/>
                    <a:gd name="T21" fmla="*/ 0 h 98"/>
                    <a:gd name="T22" fmla="*/ 32 w 109"/>
                    <a:gd name="T23" fmla="*/ 0 h 98"/>
                    <a:gd name="T24" fmla="*/ 29 w 109"/>
                    <a:gd name="T25" fmla="*/ 27 h 98"/>
                    <a:gd name="T26" fmla="*/ 29 w 109"/>
                    <a:gd name="T27" fmla="*/ 29 h 98"/>
                    <a:gd name="T28" fmla="*/ 27 w 109"/>
                    <a:gd name="T29" fmla="*/ 31 h 98"/>
                    <a:gd name="T30" fmla="*/ 25 w 109"/>
                    <a:gd name="T31" fmla="*/ 31 h 98"/>
                    <a:gd name="T32" fmla="*/ 25 w 109"/>
                    <a:gd name="T33" fmla="*/ 29 h 98"/>
                    <a:gd name="T34" fmla="*/ 23 w 109"/>
                    <a:gd name="T35" fmla="*/ 29 h 98"/>
                    <a:gd name="T36" fmla="*/ 23 w 109"/>
                    <a:gd name="T37" fmla="*/ 27 h 98"/>
                    <a:gd name="T38" fmla="*/ 20 w 109"/>
                    <a:gd name="T39" fmla="*/ 0 h 98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09"/>
                    <a:gd name="T61" fmla="*/ 0 h 98"/>
                    <a:gd name="T62" fmla="*/ 109 w 109"/>
                    <a:gd name="T63" fmla="*/ 98 h 98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09" h="98">
                      <a:moveTo>
                        <a:pt x="0" y="0"/>
                      </a:moveTo>
                      <a:lnTo>
                        <a:pt x="46" y="0"/>
                      </a:lnTo>
                      <a:lnTo>
                        <a:pt x="34" y="86"/>
                      </a:lnTo>
                      <a:lnTo>
                        <a:pt x="29" y="92"/>
                      </a:lnTo>
                      <a:lnTo>
                        <a:pt x="29" y="98"/>
                      </a:lnTo>
                      <a:lnTo>
                        <a:pt x="23" y="98"/>
                      </a:lnTo>
                      <a:lnTo>
                        <a:pt x="17" y="98"/>
                      </a:lnTo>
                      <a:lnTo>
                        <a:pt x="17" y="92"/>
                      </a:lnTo>
                      <a:lnTo>
                        <a:pt x="12" y="86"/>
                      </a:lnTo>
                      <a:lnTo>
                        <a:pt x="0" y="0"/>
                      </a:lnTo>
                      <a:close/>
                      <a:moveTo>
                        <a:pt x="69" y="0"/>
                      </a:moveTo>
                      <a:lnTo>
                        <a:pt x="109" y="0"/>
                      </a:lnTo>
                      <a:lnTo>
                        <a:pt x="97" y="86"/>
                      </a:lnTo>
                      <a:lnTo>
                        <a:pt x="97" y="92"/>
                      </a:lnTo>
                      <a:lnTo>
                        <a:pt x="92" y="98"/>
                      </a:lnTo>
                      <a:lnTo>
                        <a:pt x="86" y="98"/>
                      </a:lnTo>
                      <a:lnTo>
                        <a:pt x="86" y="92"/>
                      </a:lnTo>
                      <a:lnTo>
                        <a:pt x="80" y="92"/>
                      </a:lnTo>
                      <a:lnTo>
                        <a:pt x="80" y="86"/>
                      </a:lnTo>
                      <a:lnTo>
                        <a:pt x="69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447" name="Freeform 84"/>
                <p:cNvSpPr>
                  <a:spLocks/>
                </p:cNvSpPr>
                <p:nvPr/>
              </p:nvSpPr>
              <p:spPr bwMode="auto">
                <a:xfrm>
                  <a:off x="1529" y="2253"/>
                  <a:ext cx="25" cy="55"/>
                </a:xfrm>
                <a:custGeom>
                  <a:avLst/>
                  <a:gdLst>
                    <a:gd name="T0" fmla="*/ 0 w 46"/>
                    <a:gd name="T1" fmla="*/ 0 h 98"/>
                    <a:gd name="T2" fmla="*/ 14 w 46"/>
                    <a:gd name="T3" fmla="*/ 0 h 98"/>
                    <a:gd name="T4" fmla="*/ 10 w 46"/>
                    <a:gd name="T5" fmla="*/ 27 h 98"/>
                    <a:gd name="T6" fmla="*/ 9 w 46"/>
                    <a:gd name="T7" fmla="*/ 29 h 98"/>
                    <a:gd name="T8" fmla="*/ 9 w 46"/>
                    <a:gd name="T9" fmla="*/ 31 h 98"/>
                    <a:gd name="T10" fmla="*/ 7 w 46"/>
                    <a:gd name="T11" fmla="*/ 31 h 98"/>
                    <a:gd name="T12" fmla="*/ 5 w 46"/>
                    <a:gd name="T13" fmla="*/ 31 h 98"/>
                    <a:gd name="T14" fmla="*/ 5 w 46"/>
                    <a:gd name="T15" fmla="*/ 29 h 98"/>
                    <a:gd name="T16" fmla="*/ 4 w 46"/>
                    <a:gd name="T17" fmla="*/ 27 h 98"/>
                    <a:gd name="T18" fmla="*/ 0 w 46"/>
                    <a:gd name="T19" fmla="*/ 0 h 9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6"/>
                    <a:gd name="T31" fmla="*/ 0 h 98"/>
                    <a:gd name="T32" fmla="*/ 46 w 46"/>
                    <a:gd name="T33" fmla="*/ 98 h 9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6" h="98">
                      <a:moveTo>
                        <a:pt x="0" y="0"/>
                      </a:moveTo>
                      <a:lnTo>
                        <a:pt x="46" y="0"/>
                      </a:lnTo>
                      <a:lnTo>
                        <a:pt x="34" y="86"/>
                      </a:lnTo>
                      <a:lnTo>
                        <a:pt x="29" y="92"/>
                      </a:lnTo>
                      <a:lnTo>
                        <a:pt x="29" y="98"/>
                      </a:lnTo>
                      <a:lnTo>
                        <a:pt x="23" y="98"/>
                      </a:lnTo>
                      <a:lnTo>
                        <a:pt x="17" y="98"/>
                      </a:lnTo>
                      <a:lnTo>
                        <a:pt x="17" y="92"/>
                      </a:lnTo>
                      <a:lnTo>
                        <a:pt x="12" y="8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746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448" name="Freeform 85"/>
                <p:cNvSpPr>
                  <a:spLocks/>
                </p:cNvSpPr>
                <p:nvPr/>
              </p:nvSpPr>
              <p:spPr bwMode="auto">
                <a:xfrm>
                  <a:off x="1566" y="2253"/>
                  <a:ext cx="22" cy="55"/>
                </a:xfrm>
                <a:custGeom>
                  <a:avLst/>
                  <a:gdLst>
                    <a:gd name="T0" fmla="*/ 0 w 40"/>
                    <a:gd name="T1" fmla="*/ 0 h 98"/>
                    <a:gd name="T2" fmla="*/ 12 w 40"/>
                    <a:gd name="T3" fmla="*/ 0 h 98"/>
                    <a:gd name="T4" fmla="*/ 8 w 40"/>
                    <a:gd name="T5" fmla="*/ 27 h 98"/>
                    <a:gd name="T6" fmla="*/ 8 w 40"/>
                    <a:gd name="T7" fmla="*/ 29 h 98"/>
                    <a:gd name="T8" fmla="*/ 7 w 40"/>
                    <a:gd name="T9" fmla="*/ 31 h 98"/>
                    <a:gd name="T10" fmla="*/ 5 w 40"/>
                    <a:gd name="T11" fmla="*/ 31 h 98"/>
                    <a:gd name="T12" fmla="*/ 5 w 40"/>
                    <a:gd name="T13" fmla="*/ 29 h 98"/>
                    <a:gd name="T14" fmla="*/ 3 w 40"/>
                    <a:gd name="T15" fmla="*/ 29 h 98"/>
                    <a:gd name="T16" fmla="*/ 3 w 40"/>
                    <a:gd name="T17" fmla="*/ 27 h 98"/>
                    <a:gd name="T18" fmla="*/ 0 w 40"/>
                    <a:gd name="T19" fmla="*/ 0 h 9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0"/>
                    <a:gd name="T31" fmla="*/ 0 h 98"/>
                    <a:gd name="T32" fmla="*/ 40 w 40"/>
                    <a:gd name="T33" fmla="*/ 98 h 9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0" h="98">
                      <a:moveTo>
                        <a:pt x="0" y="0"/>
                      </a:moveTo>
                      <a:lnTo>
                        <a:pt x="40" y="0"/>
                      </a:lnTo>
                      <a:lnTo>
                        <a:pt x="28" y="86"/>
                      </a:lnTo>
                      <a:lnTo>
                        <a:pt x="28" y="92"/>
                      </a:lnTo>
                      <a:lnTo>
                        <a:pt x="23" y="98"/>
                      </a:lnTo>
                      <a:lnTo>
                        <a:pt x="17" y="98"/>
                      </a:lnTo>
                      <a:lnTo>
                        <a:pt x="17" y="92"/>
                      </a:lnTo>
                      <a:lnTo>
                        <a:pt x="11" y="92"/>
                      </a:lnTo>
                      <a:lnTo>
                        <a:pt x="11" y="8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746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449" name="Freeform 86"/>
                <p:cNvSpPr>
                  <a:spLocks noEditPoints="1"/>
                </p:cNvSpPr>
                <p:nvPr/>
              </p:nvSpPr>
              <p:spPr bwMode="auto">
                <a:xfrm>
                  <a:off x="1716" y="2215"/>
                  <a:ext cx="71" cy="84"/>
                </a:xfrm>
                <a:custGeom>
                  <a:avLst/>
                  <a:gdLst>
                    <a:gd name="T0" fmla="*/ 38 w 131"/>
                    <a:gd name="T1" fmla="*/ 27 h 149"/>
                    <a:gd name="T2" fmla="*/ 37 w 131"/>
                    <a:gd name="T3" fmla="*/ 37 h 149"/>
                    <a:gd name="T4" fmla="*/ 34 w 131"/>
                    <a:gd name="T5" fmla="*/ 42 h 149"/>
                    <a:gd name="T6" fmla="*/ 27 w 131"/>
                    <a:gd name="T7" fmla="*/ 46 h 149"/>
                    <a:gd name="T8" fmla="*/ 20 w 131"/>
                    <a:gd name="T9" fmla="*/ 47 h 149"/>
                    <a:gd name="T10" fmla="*/ 17 w 131"/>
                    <a:gd name="T11" fmla="*/ 47 h 149"/>
                    <a:gd name="T12" fmla="*/ 14 w 131"/>
                    <a:gd name="T13" fmla="*/ 46 h 149"/>
                    <a:gd name="T14" fmla="*/ 10 w 131"/>
                    <a:gd name="T15" fmla="*/ 44 h 149"/>
                    <a:gd name="T16" fmla="*/ 8 w 131"/>
                    <a:gd name="T17" fmla="*/ 42 h 149"/>
                    <a:gd name="T18" fmla="*/ 5 w 131"/>
                    <a:gd name="T19" fmla="*/ 40 h 149"/>
                    <a:gd name="T20" fmla="*/ 3 w 131"/>
                    <a:gd name="T21" fmla="*/ 38 h 149"/>
                    <a:gd name="T22" fmla="*/ 2 w 131"/>
                    <a:gd name="T23" fmla="*/ 34 h 149"/>
                    <a:gd name="T24" fmla="*/ 2 w 131"/>
                    <a:gd name="T25" fmla="*/ 31 h 149"/>
                    <a:gd name="T26" fmla="*/ 0 w 131"/>
                    <a:gd name="T27" fmla="*/ 27 h 149"/>
                    <a:gd name="T28" fmla="*/ 2 w 131"/>
                    <a:gd name="T29" fmla="*/ 15 h 149"/>
                    <a:gd name="T30" fmla="*/ 5 w 131"/>
                    <a:gd name="T31" fmla="*/ 7 h 149"/>
                    <a:gd name="T32" fmla="*/ 10 w 131"/>
                    <a:gd name="T33" fmla="*/ 2 h 149"/>
                    <a:gd name="T34" fmla="*/ 17 w 131"/>
                    <a:gd name="T35" fmla="*/ 0 h 149"/>
                    <a:gd name="T36" fmla="*/ 22 w 131"/>
                    <a:gd name="T37" fmla="*/ 0 h 149"/>
                    <a:gd name="T38" fmla="*/ 25 w 131"/>
                    <a:gd name="T39" fmla="*/ 0 h 149"/>
                    <a:gd name="T40" fmla="*/ 29 w 131"/>
                    <a:gd name="T41" fmla="*/ 0 h 149"/>
                    <a:gd name="T42" fmla="*/ 32 w 131"/>
                    <a:gd name="T43" fmla="*/ 2 h 149"/>
                    <a:gd name="T44" fmla="*/ 34 w 131"/>
                    <a:gd name="T45" fmla="*/ 4 h 149"/>
                    <a:gd name="T46" fmla="*/ 35 w 131"/>
                    <a:gd name="T47" fmla="*/ 6 h 149"/>
                    <a:gd name="T48" fmla="*/ 37 w 131"/>
                    <a:gd name="T49" fmla="*/ 9 h 149"/>
                    <a:gd name="T50" fmla="*/ 38 w 131"/>
                    <a:gd name="T51" fmla="*/ 13 h 149"/>
                    <a:gd name="T52" fmla="*/ 38 w 131"/>
                    <a:gd name="T53" fmla="*/ 16 h 149"/>
                    <a:gd name="T54" fmla="*/ 35 w 131"/>
                    <a:gd name="T55" fmla="*/ 20 h 149"/>
                    <a:gd name="T56" fmla="*/ 35 w 131"/>
                    <a:gd name="T57" fmla="*/ 15 h 149"/>
                    <a:gd name="T58" fmla="*/ 34 w 131"/>
                    <a:gd name="T59" fmla="*/ 11 h 149"/>
                    <a:gd name="T60" fmla="*/ 32 w 131"/>
                    <a:gd name="T61" fmla="*/ 7 h 149"/>
                    <a:gd name="T62" fmla="*/ 30 w 131"/>
                    <a:gd name="T63" fmla="*/ 6 h 149"/>
                    <a:gd name="T64" fmla="*/ 29 w 131"/>
                    <a:gd name="T65" fmla="*/ 4 h 149"/>
                    <a:gd name="T66" fmla="*/ 25 w 131"/>
                    <a:gd name="T67" fmla="*/ 4 h 149"/>
                    <a:gd name="T68" fmla="*/ 22 w 131"/>
                    <a:gd name="T69" fmla="*/ 2 h 149"/>
                    <a:gd name="T70" fmla="*/ 17 w 131"/>
                    <a:gd name="T71" fmla="*/ 2 h 149"/>
                    <a:gd name="T72" fmla="*/ 12 w 131"/>
                    <a:gd name="T73" fmla="*/ 6 h 149"/>
                    <a:gd name="T74" fmla="*/ 7 w 131"/>
                    <a:gd name="T75" fmla="*/ 11 h 149"/>
                    <a:gd name="T76" fmla="*/ 5 w 131"/>
                    <a:gd name="T77" fmla="*/ 16 h 149"/>
                    <a:gd name="T78" fmla="*/ 5 w 131"/>
                    <a:gd name="T79" fmla="*/ 26 h 149"/>
                    <a:gd name="T80" fmla="*/ 5 w 131"/>
                    <a:gd name="T81" fmla="*/ 31 h 149"/>
                    <a:gd name="T82" fmla="*/ 7 w 131"/>
                    <a:gd name="T83" fmla="*/ 34 h 149"/>
                    <a:gd name="T84" fmla="*/ 8 w 131"/>
                    <a:gd name="T85" fmla="*/ 38 h 149"/>
                    <a:gd name="T86" fmla="*/ 10 w 131"/>
                    <a:gd name="T87" fmla="*/ 40 h 149"/>
                    <a:gd name="T88" fmla="*/ 12 w 131"/>
                    <a:gd name="T89" fmla="*/ 42 h 149"/>
                    <a:gd name="T90" fmla="*/ 15 w 131"/>
                    <a:gd name="T91" fmla="*/ 44 h 149"/>
                    <a:gd name="T92" fmla="*/ 18 w 131"/>
                    <a:gd name="T93" fmla="*/ 44 h 149"/>
                    <a:gd name="T94" fmla="*/ 23 w 131"/>
                    <a:gd name="T95" fmla="*/ 44 h 149"/>
                    <a:gd name="T96" fmla="*/ 29 w 131"/>
                    <a:gd name="T97" fmla="*/ 40 h 149"/>
                    <a:gd name="T98" fmla="*/ 34 w 131"/>
                    <a:gd name="T99" fmla="*/ 37 h 149"/>
                    <a:gd name="T100" fmla="*/ 35 w 131"/>
                    <a:gd name="T101" fmla="*/ 29 h 149"/>
                    <a:gd name="T102" fmla="*/ 35 w 131"/>
                    <a:gd name="T103" fmla="*/ 20 h 149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31"/>
                    <a:gd name="T157" fmla="*/ 0 h 149"/>
                    <a:gd name="T158" fmla="*/ 131 w 131"/>
                    <a:gd name="T159" fmla="*/ 149 h 149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31" h="149">
                      <a:moveTo>
                        <a:pt x="131" y="63"/>
                      </a:moveTo>
                      <a:lnTo>
                        <a:pt x="131" y="86"/>
                      </a:lnTo>
                      <a:lnTo>
                        <a:pt x="131" y="98"/>
                      </a:lnTo>
                      <a:lnTo>
                        <a:pt x="126" y="115"/>
                      </a:lnTo>
                      <a:lnTo>
                        <a:pt x="120" y="126"/>
                      </a:lnTo>
                      <a:lnTo>
                        <a:pt x="114" y="132"/>
                      </a:lnTo>
                      <a:lnTo>
                        <a:pt x="103" y="138"/>
                      </a:lnTo>
                      <a:lnTo>
                        <a:pt x="91" y="144"/>
                      </a:lnTo>
                      <a:lnTo>
                        <a:pt x="80" y="149"/>
                      </a:lnTo>
                      <a:lnTo>
                        <a:pt x="68" y="149"/>
                      </a:lnTo>
                      <a:lnTo>
                        <a:pt x="63" y="149"/>
                      </a:lnTo>
                      <a:lnTo>
                        <a:pt x="57" y="149"/>
                      </a:lnTo>
                      <a:lnTo>
                        <a:pt x="51" y="144"/>
                      </a:lnTo>
                      <a:lnTo>
                        <a:pt x="46" y="144"/>
                      </a:lnTo>
                      <a:lnTo>
                        <a:pt x="40" y="144"/>
                      </a:lnTo>
                      <a:lnTo>
                        <a:pt x="34" y="138"/>
                      </a:lnTo>
                      <a:lnTo>
                        <a:pt x="28" y="138"/>
                      </a:lnTo>
                      <a:lnTo>
                        <a:pt x="28" y="132"/>
                      </a:lnTo>
                      <a:lnTo>
                        <a:pt x="23" y="132"/>
                      </a:lnTo>
                      <a:lnTo>
                        <a:pt x="17" y="126"/>
                      </a:lnTo>
                      <a:lnTo>
                        <a:pt x="17" y="121"/>
                      </a:lnTo>
                      <a:lnTo>
                        <a:pt x="11" y="121"/>
                      </a:lnTo>
                      <a:lnTo>
                        <a:pt x="11" y="115"/>
                      </a:lnTo>
                      <a:lnTo>
                        <a:pt x="5" y="109"/>
                      </a:lnTo>
                      <a:lnTo>
                        <a:pt x="5" y="104"/>
                      </a:lnTo>
                      <a:lnTo>
                        <a:pt x="5" y="98"/>
                      </a:lnTo>
                      <a:lnTo>
                        <a:pt x="5" y="92"/>
                      </a:lnTo>
                      <a:lnTo>
                        <a:pt x="0" y="86"/>
                      </a:lnTo>
                      <a:lnTo>
                        <a:pt x="0" y="63"/>
                      </a:lnTo>
                      <a:lnTo>
                        <a:pt x="5" y="46"/>
                      </a:lnTo>
                      <a:lnTo>
                        <a:pt x="5" y="35"/>
                      </a:lnTo>
                      <a:lnTo>
                        <a:pt x="17" y="23"/>
                      </a:lnTo>
                      <a:lnTo>
                        <a:pt x="23" y="12"/>
                      </a:lnTo>
                      <a:lnTo>
                        <a:pt x="34" y="6"/>
                      </a:lnTo>
                      <a:lnTo>
                        <a:pt x="46" y="0"/>
                      </a:lnTo>
                      <a:lnTo>
                        <a:pt x="57" y="0"/>
                      </a:lnTo>
                      <a:lnTo>
                        <a:pt x="68" y="0"/>
                      </a:lnTo>
                      <a:lnTo>
                        <a:pt x="74" y="0"/>
                      </a:lnTo>
                      <a:lnTo>
                        <a:pt x="80" y="0"/>
                      </a:lnTo>
                      <a:lnTo>
                        <a:pt x="86" y="0"/>
                      </a:lnTo>
                      <a:lnTo>
                        <a:pt x="91" y="0"/>
                      </a:lnTo>
                      <a:lnTo>
                        <a:pt x="97" y="0"/>
                      </a:lnTo>
                      <a:lnTo>
                        <a:pt x="103" y="6"/>
                      </a:lnTo>
                      <a:lnTo>
                        <a:pt x="109" y="6"/>
                      </a:lnTo>
                      <a:lnTo>
                        <a:pt x="109" y="12"/>
                      </a:lnTo>
                      <a:lnTo>
                        <a:pt x="114" y="12"/>
                      </a:lnTo>
                      <a:lnTo>
                        <a:pt x="114" y="18"/>
                      </a:lnTo>
                      <a:lnTo>
                        <a:pt x="120" y="18"/>
                      </a:lnTo>
                      <a:lnTo>
                        <a:pt x="120" y="23"/>
                      </a:lnTo>
                      <a:lnTo>
                        <a:pt x="126" y="29"/>
                      </a:lnTo>
                      <a:lnTo>
                        <a:pt x="131" y="35"/>
                      </a:lnTo>
                      <a:lnTo>
                        <a:pt x="131" y="41"/>
                      </a:lnTo>
                      <a:lnTo>
                        <a:pt x="131" y="46"/>
                      </a:lnTo>
                      <a:lnTo>
                        <a:pt x="131" y="52"/>
                      </a:lnTo>
                      <a:lnTo>
                        <a:pt x="131" y="63"/>
                      </a:lnTo>
                      <a:close/>
                      <a:moveTo>
                        <a:pt x="120" y="63"/>
                      </a:moveTo>
                      <a:lnTo>
                        <a:pt x="120" y="58"/>
                      </a:lnTo>
                      <a:lnTo>
                        <a:pt x="120" y="46"/>
                      </a:lnTo>
                      <a:lnTo>
                        <a:pt x="114" y="41"/>
                      </a:lnTo>
                      <a:lnTo>
                        <a:pt x="114" y="35"/>
                      </a:lnTo>
                      <a:lnTo>
                        <a:pt x="114" y="29"/>
                      </a:lnTo>
                      <a:lnTo>
                        <a:pt x="109" y="23"/>
                      </a:lnTo>
                      <a:lnTo>
                        <a:pt x="103" y="23"/>
                      </a:lnTo>
                      <a:lnTo>
                        <a:pt x="103" y="18"/>
                      </a:lnTo>
                      <a:lnTo>
                        <a:pt x="97" y="18"/>
                      </a:lnTo>
                      <a:lnTo>
                        <a:pt x="97" y="12"/>
                      </a:lnTo>
                      <a:lnTo>
                        <a:pt x="91" y="12"/>
                      </a:lnTo>
                      <a:lnTo>
                        <a:pt x="86" y="12"/>
                      </a:lnTo>
                      <a:lnTo>
                        <a:pt x="80" y="6"/>
                      </a:lnTo>
                      <a:lnTo>
                        <a:pt x="74" y="6"/>
                      </a:lnTo>
                      <a:lnTo>
                        <a:pt x="68" y="6"/>
                      </a:lnTo>
                      <a:lnTo>
                        <a:pt x="57" y="6"/>
                      </a:lnTo>
                      <a:lnTo>
                        <a:pt x="46" y="12"/>
                      </a:lnTo>
                      <a:lnTo>
                        <a:pt x="40" y="18"/>
                      </a:lnTo>
                      <a:lnTo>
                        <a:pt x="28" y="23"/>
                      </a:lnTo>
                      <a:lnTo>
                        <a:pt x="23" y="35"/>
                      </a:lnTo>
                      <a:lnTo>
                        <a:pt x="17" y="41"/>
                      </a:lnTo>
                      <a:lnTo>
                        <a:pt x="17" y="52"/>
                      </a:lnTo>
                      <a:lnTo>
                        <a:pt x="17" y="63"/>
                      </a:lnTo>
                      <a:lnTo>
                        <a:pt x="17" y="81"/>
                      </a:lnTo>
                      <a:lnTo>
                        <a:pt x="17" y="92"/>
                      </a:lnTo>
                      <a:lnTo>
                        <a:pt x="17" y="98"/>
                      </a:lnTo>
                      <a:lnTo>
                        <a:pt x="17" y="104"/>
                      </a:lnTo>
                      <a:lnTo>
                        <a:pt x="23" y="109"/>
                      </a:lnTo>
                      <a:lnTo>
                        <a:pt x="23" y="115"/>
                      </a:lnTo>
                      <a:lnTo>
                        <a:pt x="28" y="121"/>
                      </a:lnTo>
                      <a:lnTo>
                        <a:pt x="34" y="121"/>
                      </a:lnTo>
                      <a:lnTo>
                        <a:pt x="34" y="126"/>
                      </a:lnTo>
                      <a:lnTo>
                        <a:pt x="40" y="126"/>
                      </a:lnTo>
                      <a:lnTo>
                        <a:pt x="40" y="132"/>
                      </a:lnTo>
                      <a:lnTo>
                        <a:pt x="46" y="132"/>
                      </a:lnTo>
                      <a:lnTo>
                        <a:pt x="51" y="138"/>
                      </a:lnTo>
                      <a:lnTo>
                        <a:pt x="57" y="138"/>
                      </a:lnTo>
                      <a:lnTo>
                        <a:pt x="63" y="138"/>
                      </a:lnTo>
                      <a:lnTo>
                        <a:pt x="68" y="138"/>
                      </a:lnTo>
                      <a:lnTo>
                        <a:pt x="80" y="138"/>
                      </a:lnTo>
                      <a:lnTo>
                        <a:pt x="91" y="132"/>
                      </a:lnTo>
                      <a:lnTo>
                        <a:pt x="97" y="126"/>
                      </a:lnTo>
                      <a:lnTo>
                        <a:pt x="109" y="121"/>
                      </a:lnTo>
                      <a:lnTo>
                        <a:pt x="114" y="115"/>
                      </a:lnTo>
                      <a:lnTo>
                        <a:pt x="114" y="104"/>
                      </a:lnTo>
                      <a:lnTo>
                        <a:pt x="120" y="92"/>
                      </a:lnTo>
                      <a:lnTo>
                        <a:pt x="120" y="81"/>
                      </a:lnTo>
                      <a:lnTo>
                        <a:pt x="120" y="63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450" name="Freeform 87"/>
                <p:cNvSpPr>
                  <a:spLocks/>
                </p:cNvSpPr>
                <p:nvPr/>
              </p:nvSpPr>
              <p:spPr bwMode="auto">
                <a:xfrm>
                  <a:off x="1716" y="2215"/>
                  <a:ext cx="71" cy="84"/>
                </a:xfrm>
                <a:custGeom>
                  <a:avLst/>
                  <a:gdLst>
                    <a:gd name="T0" fmla="*/ 38 w 131"/>
                    <a:gd name="T1" fmla="*/ 20 h 149"/>
                    <a:gd name="T2" fmla="*/ 38 w 131"/>
                    <a:gd name="T3" fmla="*/ 27 h 149"/>
                    <a:gd name="T4" fmla="*/ 38 w 131"/>
                    <a:gd name="T5" fmla="*/ 31 h 149"/>
                    <a:gd name="T6" fmla="*/ 37 w 131"/>
                    <a:gd name="T7" fmla="*/ 37 h 149"/>
                    <a:gd name="T8" fmla="*/ 35 w 131"/>
                    <a:gd name="T9" fmla="*/ 40 h 149"/>
                    <a:gd name="T10" fmla="*/ 34 w 131"/>
                    <a:gd name="T11" fmla="*/ 42 h 149"/>
                    <a:gd name="T12" fmla="*/ 30 w 131"/>
                    <a:gd name="T13" fmla="*/ 44 h 149"/>
                    <a:gd name="T14" fmla="*/ 27 w 131"/>
                    <a:gd name="T15" fmla="*/ 46 h 149"/>
                    <a:gd name="T16" fmla="*/ 23 w 131"/>
                    <a:gd name="T17" fmla="*/ 47 h 149"/>
                    <a:gd name="T18" fmla="*/ 20 w 131"/>
                    <a:gd name="T19" fmla="*/ 47 h 149"/>
                    <a:gd name="T20" fmla="*/ 18 w 131"/>
                    <a:gd name="T21" fmla="*/ 47 h 149"/>
                    <a:gd name="T22" fmla="*/ 17 w 131"/>
                    <a:gd name="T23" fmla="*/ 47 h 149"/>
                    <a:gd name="T24" fmla="*/ 15 w 131"/>
                    <a:gd name="T25" fmla="*/ 46 h 149"/>
                    <a:gd name="T26" fmla="*/ 14 w 131"/>
                    <a:gd name="T27" fmla="*/ 46 h 149"/>
                    <a:gd name="T28" fmla="*/ 12 w 131"/>
                    <a:gd name="T29" fmla="*/ 46 h 149"/>
                    <a:gd name="T30" fmla="*/ 10 w 131"/>
                    <a:gd name="T31" fmla="*/ 44 h 149"/>
                    <a:gd name="T32" fmla="*/ 8 w 131"/>
                    <a:gd name="T33" fmla="*/ 44 h 149"/>
                    <a:gd name="T34" fmla="*/ 8 w 131"/>
                    <a:gd name="T35" fmla="*/ 42 h 149"/>
                    <a:gd name="T36" fmla="*/ 7 w 131"/>
                    <a:gd name="T37" fmla="*/ 42 h 149"/>
                    <a:gd name="T38" fmla="*/ 5 w 131"/>
                    <a:gd name="T39" fmla="*/ 40 h 149"/>
                    <a:gd name="T40" fmla="*/ 5 w 131"/>
                    <a:gd name="T41" fmla="*/ 38 h 149"/>
                    <a:gd name="T42" fmla="*/ 3 w 131"/>
                    <a:gd name="T43" fmla="*/ 38 h 149"/>
                    <a:gd name="T44" fmla="*/ 3 w 131"/>
                    <a:gd name="T45" fmla="*/ 37 h 149"/>
                    <a:gd name="T46" fmla="*/ 2 w 131"/>
                    <a:gd name="T47" fmla="*/ 34 h 149"/>
                    <a:gd name="T48" fmla="*/ 2 w 131"/>
                    <a:gd name="T49" fmla="*/ 33 h 149"/>
                    <a:gd name="T50" fmla="*/ 2 w 131"/>
                    <a:gd name="T51" fmla="*/ 31 h 149"/>
                    <a:gd name="T52" fmla="*/ 2 w 131"/>
                    <a:gd name="T53" fmla="*/ 29 h 149"/>
                    <a:gd name="T54" fmla="*/ 0 w 131"/>
                    <a:gd name="T55" fmla="*/ 27 h 149"/>
                    <a:gd name="T56" fmla="*/ 0 w 131"/>
                    <a:gd name="T57" fmla="*/ 20 h 149"/>
                    <a:gd name="T58" fmla="*/ 2 w 131"/>
                    <a:gd name="T59" fmla="*/ 15 h 149"/>
                    <a:gd name="T60" fmla="*/ 2 w 131"/>
                    <a:gd name="T61" fmla="*/ 11 h 149"/>
                    <a:gd name="T62" fmla="*/ 5 w 131"/>
                    <a:gd name="T63" fmla="*/ 7 h 149"/>
                    <a:gd name="T64" fmla="*/ 7 w 131"/>
                    <a:gd name="T65" fmla="*/ 4 h 149"/>
                    <a:gd name="T66" fmla="*/ 10 w 131"/>
                    <a:gd name="T67" fmla="*/ 2 h 149"/>
                    <a:gd name="T68" fmla="*/ 14 w 131"/>
                    <a:gd name="T69" fmla="*/ 0 h 149"/>
                    <a:gd name="T70" fmla="*/ 17 w 131"/>
                    <a:gd name="T71" fmla="*/ 0 h 149"/>
                    <a:gd name="T72" fmla="*/ 20 w 131"/>
                    <a:gd name="T73" fmla="*/ 0 h 149"/>
                    <a:gd name="T74" fmla="*/ 22 w 131"/>
                    <a:gd name="T75" fmla="*/ 0 h 149"/>
                    <a:gd name="T76" fmla="*/ 23 w 131"/>
                    <a:gd name="T77" fmla="*/ 0 h 149"/>
                    <a:gd name="T78" fmla="*/ 25 w 131"/>
                    <a:gd name="T79" fmla="*/ 0 h 149"/>
                    <a:gd name="T80" fmla="*/ 27 w 131"/>
                    <a:gd name="T81" fmla="*/ 0 h 149"/>
                    <a:gd name="T82" fmla="*/ 29 w 131"/>
                    <a:gd name="T83" fmla="*/ 0 h 149"/>
                    <a:gd name="T84" fmla="*/ 30 w 131"/>
                    <a:gd name="T85" fmla="*/ 2 h 149"/>
                    <a:gd name="T86" fmla="*/ 32 w 131"/>
                    <a:gd name="T87" fmla="*/ 2 h 149"/>
                    <a:gd name="T88" fmla="*/ 32 w 131"/>
                    <a:gd name="T89" fmla="*/ 4 h 149"/>
                    <a:gd name="T90" fmla="*/ 34 w 131"/>
                    <a:gd name="T91" fmla="*/ 4 h 149"/>
                    <a:gd name="T92" fmla="*/ 34 w 131"/>
                    <a:gd name="T93" fmla="*/ 6 h 149"/>
                    <a:gd name="T94" fmla="*/ 35 w 131"/>
                    <a:gd name="T95" fmla="*/ 6 h 149"/>
                    <a:gd name="T96" fmla="*/ 35 w 131"/>
                    <a:gd name="T97" fmla="*/ 7 h 149"/>
                    <a:gd name="T98" fmla="*/ 37 w 131"/>
                    <a:gd name="T99" fmla="*/ 9 h 149"/>
                    <a:gd name="T100" fmla="*/ 38 w 131"/>
                    <a:gd name="T101" fmla="*/ 11 h 149"/>
                    <a:gd name="T102" fmla="*/ 38 w 131"/>
                    <a:gd name="T103" fmla="*/ 13 h 149"/>
                    <a:gd name="T104" fmla="*/ 38 w 131"/>
                    <a:gd name="T105" fmla="*/ 15 h 149"/>
                    <a:gd name="T106" fmla="*/ 38 w 131"/>
                    <a:gd name="T107" fmla="*/ 16 h 149"/>
                    <a:gd name="T108" fmla="*/ 38 w 131"/>
                    <a:gd name="T109" fmla="*/ 20 h 149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131"/>
                    <a:gd name="T166" fmla="*/ 0 h 149"/>
                    <a:gd name="T167" fmla="*/ 131 w 131"/>
                    <a:gd name="T168" fmla="*/ 149 h 149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131" h="149">
                      <a:moveTo>
                        <a:pt x="131" y="63"/>
                      </a:moveTo>
                      <a:lnTo>
                        <a:pt x="131" y="86"/>
                      </a:lnTo>
                      <a:lnTo>
                        <a:pt x="131" y="98"/>
                      </a:lnTo>
                      <a:lnTo>
                        <a:pt x="126" y="115"/>
                      </a:lnTo>
                      <a:lnTo>
                        <a:pt x="120" y="126"/>
                      </a:lnTo>
                      <a:lnTo>
                        <a:pt x="114" y="132"/>
                      </a:lnTo>
                      <a:lnTo>
                        <a:pt x="103" y="138"/>
                      </a:lnTo>
                      <a:lnTo>
                        <a:pt x="91" y="144"/>
                      </a:lnTo>
                      <a:lnTo>
                        <a:pt x="80" y="149"/>
                      </a:lnTo>
                      <a:lnTo>
                        <a:pt x="68" y="149"/>
                      </a:lnTo>
                      <a:lnTo>
                        <a:pt x="63" y="149"/>
                      </a:lnTo>
                      <a:lnTo>
                        <a:pt x="57" y="149"/>
                      </a:lnTo>
                      <a:lnTo>
                        <a:pt x="51" y="144"/>
                      </a:lnTo>
                      <a:lnTo>
                        <a:pt x="46" y="144"/>
                      </a:lnTo>
                      <a:lnTo>
                        <a:pt x="40" y="144"/>
                      </a:lnTo>
                      <a:lnTo>
                        <a:pt x="34" y="138"/>
                      </a:lnTo>
                      <a:lnTo>
                        <a:pt x="28" y="138"/>
                      </a:lnTo>
                      <a:lnTo>
                        <a:pt x="28" y="132"/>
                      </a:lnTo>
                      <a:lnTo>
                        <a:pt x="23" y="132"/>
                      </a:lnTo>
                      <a:lnTo>
                        <a:pt x="17" y="126"/>
                      </a:lnTo>
                      <a:lnTo>
                        <a:pt x="17" y="121"/>
                      </a:lnTo>
                      <a:lnTo>
                        <a:pt x="11" y="121"/>
                      </a:lnTo>
                      <a:lnTo>
                        <a:pt x="11" y="115"/>
                      </a:lnTo>
                      <a:lnTo>
                        <a:pt x="5" y="109"/>
                      </a:lnTo>
                      <a:lnTo>
                        <a:pt x="5" y="104"/>
                      </a:lnTo>
                      <a:lnTo>
                        <a:pt x="5" y="98"/>
                      </a:lnTo>
                      <a:lnTo>
                        <a:pt x="5" y="92"/>
                      </a:lnTo>
                      <a:lnTo>
                        <a:pt x="0" y="86"/>
                      </a:lnTo>
                      <a:lnTo>
                        <a:pt x="0" y="63"/>
                      </a:lnTo>
                      <a:lnTo>
                        <a:pt x="5" y="46"/>
                      </a:lnTo>
                      <a:lnTo>
                        <a:pt x="5" y="35"/>
                      </a:lnTo>
                      <a:lnTo>
                        <a:pt x="17" y="23"/>
                      </a:lnTo>
                      <a:lnTo>
                        <a:pt x="23" y="12"/>
                      </a:lnTo>
                      <a:lnTo>
                        <a:pt x="34" y="6"/>
                      </a:lnTo>
                      <a:lnTo>
                        <a:pt x="46" y="0"/>
                      </a:lnTo>
                      <a:lnTo>
                        <a:pt x="57" y="0"/>
                      </a:lnTo>
                      <a:lnTo>
                        <a:pt x="68" y="0"/>
                      </a:lnTo>
                      <a:lnTo>
                        <a:pt x="74" y="0"/>
                      </a:lnTo>
                      <a:lnTo>
                        <a:pt x="80" y="0"/>
                      </a:lnTo>
                      <a:lnTo>
                        <a:pt x="86" y="0"/>
                      </a:lnTo>
                      <a:lnTo>
                        <a:pt x="91" y="0"/>
                      </a:lnTo>
                      <a:lnTo>
                        <a:pt x="97" y="0"/>
                      </a:lnTo>
                      <a:lnTo>
                        <a:pt x="103" y="6"/>
                      </a:lnTo>
                      <a:lnTo>
                        <a:pt x="109" y="6"/>
                      </a:lnTo>
                      <a:lnTo>
                        <a:pt x="109" y="12"/>
                      </a:lnTo>
                      <a:lnTo>
                        <a:pt x="114" y="12"/>
                      </a:lnTo>
                      <a:lnTo>
                        <a:pt x="114" y="18"/>
                      </a:lnTo>
                      <a:lnTo>
                        <a:pt x="120" y="18"/>
                      </a:lnTo>
                      <a:lnTo>
                        <a:pt x="120" y="23"/>
                      </a:lnTo>
                      <a:lnTo>
                        <a:pt x="126" y="29"/>
                      </a:lnTo>
                      <a:lnTo>
                        <a:pt x="131" y="35"/>
                      </a:lnTo>
                      <a:lnTo>
                        <a:pt x="131" y="41"/>
                      </a:lnTo>
                      <a:lnTo>
                        <a:pt x="131" y="46"/>
                      </a:lnTo>
                      <a:lnTo>
                        <a:pt x="131" y="52"/>
                      </a:lnTo>
                      <a:lnTo>
                        <a:pt x="131" y="63"/>
                      </a:lnTo>
                    </a:path>
                  </a:pathLst>
                </a:custGeom>
                <a:noFill/>
                <a:ln w="1746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451" name="Freeform 88"/>
                <p:cNvSpPr>
                  <a:spLocks/>
                </p:cNvSpPr>
                <p:nvPr/>
              </p:nvSpPr>
              <p:spPr bwMode="auto">
                <a:xfrm>
                  <a:off x="1725" y="2217"/>
                  <a:ext cx="57" cy="75"/>
                </a:xfrm>
                <a:custGeom>
                  <a:avLst/>
                  <a:gdLst>
                    <a:gd name="T0" fmla="*/ 32 w 103"/>
                    <a:gd name="T1" fmla="*/ 18 h 132"/>
                    <a:gd name="T2" fmla="*/ 32 w 103"/>
                    <a:gd name="T3" fmla="*/ 17 h 132"/>
                    <a:gd name="T4" fmla="*/ 32 w 103"/>
                    <a:gd name="T5" fmla="*/ 13 h 132"/>
                    <a:gd name="T6" fmla="*/ 30 w 103"/>
                    <a:gd name="T7" fmla="*/ 11 h 132"/>
                    <a:gd name="T8" fmla="*/ 30 w 103"/>
                    <a:gd name="T9" fmla="*/ 9 h 132"/>
                    <a:gd name="T10" fmla="*/ 30 w 103"/>
                    <a:gd name="T11" fmla="*/ 7 h 132"/>
                    <a:gd name="T12" fmla="*/ 28 w 103"/>
                    <a:gd name="T13" fmla="*/ 6 h 132"/>
                    <a:gd name="T14" fmla="*/ 27 w 103"/>
                    <a:gd name="T15" fmla="*/ 6 h 132"/>
                    <a:gd name="T16" fmla="*/ 27 w 103"/>
                    <a:gd name="T17" fmla="*/ 4 h 132"/>
                    <a:gd name="T18" fmla="*/ 24 w 103"/>
                    <a:gd name="T19" fmla="*/ 4 h 132"/>
                    <a:gd name="T20" fmla="*/ 24 w 103"/>
                    <a:gd name="T21" fmla="*/ 2 h 132"/>
                    <a:gd name="T22" fmla="*/ 23 w 103"/>
                    <a:gd name="T23" fmla="*/ 2 h 132"/>
                    <a:gd name="T24" fmla="*/ 21 w 103"/>
                    <a:gd name="T25" fmla="*/ 2 h 132"/>
                    <a:gd name="T26" fmla="*/ 19 w 103"/>
                    <a:gd name="T27" fmla="*/ 0 h 132"/>
                    <a:gd name="T28" fmla="*/ 18 w 103"/>
                    <a:gd name="T29" fmla="*/ 0 h 132"/>
                    <a:gd name="T30" fmla="*/ 15 w 103"/>
                    <a:gd name="T31" fmla="*/ 0 h 132"/>
                    <a:gd name="T32" fmla="*/ 12 w 103"/>
                    <a:gd name="T33" fmla="*/ 0 h 132"/>
                    <a:gd name="T34" fmla="*/ 9 w 103"/>
                    <a:gd name="T35" fmla="*/ 2 h 132"/>
                    <a:gd name="T36" fmla="*/ 7 w 103"/>
                    <a:gd name="T37" fmla="*/ 4 h 132"/>
                    <a:gd name="T38" fmla="*/ 3 w 103"/>
                    <a:gd name="T39" fmla="*/ 6 h 132"/>
                    <a:gd name="T40" fmla="*/ 2 w 103"/>
                    <a:gd name="T41" fmla="*/ 9 h 132"/>
                    <a:gd name="T42" fmla="*/ 0 w 103"/>
                    <a:gd name="T43" fmla="*/ 11 h 132"/>
                    <a:gd name="T44" fmla="*/ 0 w 103"/>
                    <a:gd name="T45" fmla="*/ 15 h 132"/>
                    <a:gd name="T46" fmla="*/ 0 w 103"/>
                    <a:gd name="T47" fmla="*/ 18 h 132"/>
                    <a:gd name="T48" fmla="*/ 0 w 103"/>
                    <a:gd name="T49" fmla="*/ 24 h 132"/>
                    <a:gd name="T50" fmla="*/ 0 w 103"/>
                    <a:gd name="T51" fmla="*/ 28 h 132"/>
                    <a:gd name="T52" fmla="*/ 0 w 103"/>
                    <a:gd name="T53" fmla="*/ 30 h 132"/>
                    <a:gd name="T54" fmla="*/ 0 w 103"/>
                    <a:gd name="T55" fmla="*/ 32 h 132"/>
                    <a:gd name="T56" fmla="*/ 2 w 103"/>
                    <a:gd name="T57" fmla="*/ 34 h 132"/>
                    <a:gd name="T58" fmla="*/ 2 w 103"/>
                    <a:gd name="T59" fmla="*/ 35 h 132"/>
                    <a:gd name="T60" fmla="*/ 3 w 103"/>
                    <a:gd name="T61" fmla="*/ 37 h 132"/>
                    <a:gd name="T62" fmla="*/ 5 w 103"/>
                    <a:gd name="T63" fmla="*/ 37 h 132"/>
                    <a:gd name="T64" fmla="*/ 5 w 103"/>
                    <a:gd name="T65" fmla="*/ 39 h 132"/>
                    <a:gd name="T66" fmla="*/ 7 w 103"/>
                    <a:gd name="T67" fmla="*/ 39 h 132"/>
                    <a:gd name="T68" fmla="*/ 7 w 103"/>
                    <a:gd name="T69" fmla="*/ 41 h 132"/>
                    <a:gd name="T70" fmla="*/ 9 w 103"/>
                    <a:gd name="T71" fmla="*/ 41 h 132"/>
                    <a:gd name="T72" fmla="*/ 11 w 103"/>
                    <a:gd name="T73" fmla="*/ 43 h 132"/>
                    <a:gd name="T74" fmla="*/ 12 w 103"/>
                    <a:gd name="T75" fmla="*/ 43 h 132"/>
                    <a:gd name="T76" fmla="*/ 14 w 103"/>
                    <a:gd name="T77" fmla="*/ 43 h 132"/>
                    <a:gd name="T78" fmla="*/ 15 w 103"/>
                    <a:gd name="T79" fmla="*/ 43 h 132"/>
                    <a:gd name="T80" fmla="*/ 19 w 103"/>
                    <a:gd name="T81" fmla="*/ 43 h 132"/>
                    <a:gd name="T82" fmla="*/ 23 w 103"/>
                    <a:gd name="T83" fmla="*/ 41 h 132"/>
                    <a:gd name="T84" fmla="*/ 24 w 103"/>
                    <a:gd name="T85" fmla="*/ 39 h 132"/>
                    <a:gd name="T86" fmla="*/ 28 w 103"/>
                    <a:gd name="T87" fmla="*/ 37 h 132"/>
                    <a:gd name="T88" fmla="*/ 30 w 103"/>
                    <a:gd name="T89" fmla="*/ 35 h 132"/>
                    <a:gd name="T90" fmla="*/ 30 w 103"/>
                    <a:gd name="T91" fmla="*/ 32 h 132"/>
                    <a:gd name="T92" fmla="*/ 32 w 103"/>
                    <a:gd name="T93" fmla="*/ 28 h 132"/>
                    <a:gd name="T94" fmla="*/ 32 w 103"/>
                    <a:gd name="T95" fmla="*/ 24 h 132"/>
                    <a:gd name="T96" fmla="*/ 32 w 103"/>
                    <a:gd name="T97" fmla="*/ 18 h 1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03"/>
                    <a:gd name="T148" fmla="*/ 0 h 132"/>
                    <a:gd name="T149" fmla="*/ 103 w 103"/>
                    <a:gd name="T150" fmla="*/ 132 h 1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03" h="132">
                      <a:moveTo>
                        <a:pt x="103" y="57"/>
                      </a:moveTo>
                      <a:lnTo>
                        <a:pt x="103" y="52"/>
                      </a:lnTo>
                      <a:lnTo>
                        <a:pt x="103" y="40"/>
                      </a:lnTo>
                      <a:lnTo>
                        <a:pt x="97" y="35"/>
                      </a:lnTo>
                      <a:lnTo>
                        <a:pt x="97" y="29"/>
                      </a:lnTo>
                      <a:lnTo>
                        <a:pt x="97" y="23"/>
                      </a:lnTo>
                      <a:lnTo>
                        <a:pt x="92" y="17"/>
                      </a:lnTo>
                      <a:lnTo>
                        <a:pt x="86" y="17"/>
                      </a:lnTo>
                      <a:lnTo>
                        <a:pt x="86" y="12"/>
                      </a:lnTo>
                      <a:lnTo>
                        <a:pt x="80" y="12"/>
                      </a:lnTo>
                      <a:lnTo>
                        <a:pt x="80" y="6"/>
                      </a:lnTo>
                      <a:lnTo>
                        <a:pt x="74" y="6"/>
                      </a:lnTo>
                      <a:lnTo>
                        <a:pt x="69" y="6"/>
                      </a:lnTo>
                      <a:lnTo>
                        <a:pt x="63" y="0"/>
                      </a:lnTo>
                      <a:lnTo>
                        <a:pt x="57" y="0"/>
                      </a:lnTo>
                      <a:lnTo>
                        <a:pt x="51" y="0"/>
                      </a:lnTo>
                      <a:lnTo>
                        <a:pt x="40" y="0"/>
                      </a:lnTo>
                      <a:lnTo>
                        <a:pt x="29" y="6"/>
                      </a:lnTo>
                      <a:lnTo>
                        <a:pt x="23" y="12"/>
                      </a:lnTo>
                      <a:lnTo>
                        <a:pt x="11" y="17"/>
                      </a:lnTo>
                      <a:lnTo>
                        <a:pt x="6" y="29"/>
                      </a:lnTo>
                      <a:lnTo>
                        <a:pt x="0" y="35"/>
                      </a:lnTo>
                      <a:lnTo>
                        <a:pt x="0" y="46"/>
                      </a:lnTo>
                      <a:lnTo>
                        <a:pt x="0" y="57"/>
                      </a:lnTo>
                      <a:lnTo>
                        <a:pt x="0" y="75"/>
                      </a:lnTo>
                      <a:lnTo>
                        <a:pt x="0" y="86"/>
                      </a:lnTo>
                      <a:lnTo>
                        <a:pt x="0" y="92"/>
                      </a:lnTo>
                      <a:lnTo>
                        <a:pt x="0" y="98"/>
                      </a:lnTo>
                      <a:lnTo>
                        <a:pt x="6" y="103"/>
                      </a:lnTo>
                      <a:lnTo>
                        <a:pt x="6" y="109"/>
                      </a:lnTo>
                      <a:lnTo>
                        <a:pt x="11" y="115"/>
                      </a:lnTo>
                      <a:lnTo>
                        <a:pt x="17" y="115"/>
                      </a:lnTo>
                      <a:lnTo>
                        <a:pt x="17" y="120"/>
                      </a:lnTo>
                      <a:lnTo>
                        <a:pt x="23" y="120"/>
                      </a:lnTo>
                      <a:lnTo>
                        <a:pt x="23" y="126"/>
                      </a:lnTo>
                      <a:lnTo>
                        <a:pt x="29" y="126"/>
                      </a:lnTo>
                      <a:lnTo>
                        <a:pt x="34" y="132"/>
                      </a:lnTo>
                      <a:lnTo>
                        <a:pt x="40" y="132"/>
                      </a:lnTo>
                      <a:lnTo>
                        <a:pt x="46" y="132"/>
                      </a:lnTo>
                      <a:lnTo>
                        <a:pt x="51" y="132"/>
                      </a:lnTo>
                      <a:lnTo>
                        <a:pt x="63" y="132"/>
                      </a:lnTo>
                      <a:lnTo>
                        <a:pt x="74" y="126"/>
                      </a:lnTo>
                      <a:lnTo>
                        <a:pt x="80" y="120"/>
                      </a:lnTo>
                      <a:lnTo>
                        <a:pt x="92" y="115"/>
                      </a:lnTo>
                      <a:lnTo>
                        <a:pt x="97" y="109"/>
                      </a:lnTo>
                      <a:lnTo>
                        <a:pt x="97" y="98"/>
                      </a:lnTo>
                      <a:lnTo>
                        <a:pt x="103" y="86"/>
                      </a:lnTo>
                      <a:lnTo>
                        <a:pt x="103" y="75"/>
                      </a:lnTo>
                      <a:lnTo>
                        <a:pt x="103" y="57"/>
                      </a:lnTo>
                    </a:path>
                  </a:pathLst>
                </a:custGeom>
                <a:noFill/>
                <a:ln w="1746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</p:grpSp>
      <p:grpSp>
        <p:nvGrpSpPr>
          <p:cNvPr id="16" name="Group 89"/>
          <p:cNvGrpSpPr>
            <a:grpSpLocks/>
          </p:cNvGrpSpPr>
          <p:nvPr/>
        </p:nvGrpSpPr>
        <p:grpSpPr bwMode="auto">
          <a:xfrm>
            <a:off x="4343400" y="3811588"/>
            <a:ext cx="3462338" cy="933450"/>
            <a:chOff x="2736" y="2400"/>
            <a:chExt cx="2182" cy="588"/>
          </a:xfrm>
        </p:grpSpPr>
        <p:sp>
          <p:nvSpPr>
            <p:cNvPr id="11423" name="Line 90"/>
            <p:cNvSpPr>
              <a:spLocks noChangeShapeType="1"/>
            </p:cNvSpPr>
            <p:nvPr/>
          </p:nvSpPr>
          <p:spPr bwMode="auto">
            <a:xfrm>
              <a:off x="2736" y="2400"/>
              <a:ext cx="1730" cy="50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17" name="Group 91"/>
            <p:cNvGrpSpPr>
              <a:grpSpLocks/>
            </p:cNvGrpSpPr>
            <p:nvPr/>
          </p:nvGrpSpPr>
          <p:grpSpPr bwMode="auto">
            <a:xfrm>
              <a:off x="4514" y="2761"/>
              <a:ext cx="404" cy="227"/>
              <a:chOff x="4560" y="2784"/>
              <a:chExt cx="404" cy="227"/>
            </a:xfrm>
          </p:grpSpPr>
          <p:sp>
            <p:nvSpPr>
              <p:cNvPr id="11425" name="Rectangle 92"/>
              <p:cNvSpPr>
                <a:spLocks noChangeArrowheads="1"/>
              </p:cNvSpPr>
              <p:nvPr/>
            </p:nvSpPr>
            <p:spPr bwMode="auto">
              <a:xfrm>
                <a:off x="4560" y="2784"/>
                <a:ext cx="404" cy="227"/>
              </a:xfrm>
              <a:prstGeom prst="rect">
                <a:avLst/>
              </a:prstGeom>
              <a:solidFill>
                <a:srgbClr val="FFFFFF"/>
              </a:solidFill>
              <a:ln w="5715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8" name="Group 93"/>
              <p:cNvGrpSpPr>
                <a:grpSpLocks/>
              </p:cNvGrpSpPr>
              <p:nvPr/>
            </p:nvGrpSpPr>
            <p:grpSpPr bwMode="auto">
              <a:xfrm>
                <a:off x="4608" y="2832"/>
                <a:ext cx="276" cy="140"/>
                <a:chOff x="1529" y="2185"/>
                <a:chExt cx="276" cy="140"/>
              </a:xfrm>
            </p:grpSpPr>
            <p:sp>
              <p:nvSpPr>
                <p:cNvPr id="11427" name="Freeform 94"/>
                <p:cNvSpPr>
                  <a:spLocks/>
                </p:cNvSpPr>
                <p:nvPr/>
              </p:nvSpPr>
              <p:spPr bwMode="auto">
                <a:xfrm>
                  <a:off x="1697" y="2185"/>
                  <a:ext cx="108" cy="140"/>
                </a:xfrm>
                <a:custGeom>
                  <a:avLst/>
                  <a:gdLst>
                    <a:gd name="T0" fmla="*/ 25 w 201"/>
                    <a:gd name="T1" fmla="*/ 0 h 246"/>
                    <a:gd name="T2" fmla="*/ 32 w 201"/>
                    <a:gd name="T3" fmla="*/ 0 h 246"/>
                    <a:gd name="T4" fmla="*/ 37 w 201"/>
                    <a:gd name="T5" fmla="*/ 0 h 246"/>
                    <a:gd name="T6" fmla="*/ 41 w 201"/>
                    <a:gd name="T7" fmla="*/ 3 h 246"/>
                    <a:gd name="T8" fmla="*/ 47 w 201"/>
                    <a:gd name="T9" fmla="*/ 6 h 246"/>
                    <a:gd name="T10" fmla="*/ 49 w 201"/>
                    <a:gd name="T11" fmla="*/ 11 h 246"/>
                    <a:gd name="T12" fmla="*/ 53 w 201"/>
                    <a:gd name="T13" fmla="*/ 17 h 246"/>
                    <a:gd name="T14" fmla="*/ 56 w 201"/>
                    <a:gd name="T15" fmla="*/ 24 h 246"/>
                    <a:gd name="T16" fmla="*/ 58 w 201"/>
                    <a:gd name="T17" fmla="*/ 31 h 246"/>
                    <a:gd name="T18" fmla="*/ 58 w 201"/>
                    <a:gd name="T19" fmla="*/ 39 h 246"/>
                    <a:gd name="T20" fmla="*/ 58 w 201"/>
                    <a:gd name="T21" fmla="*/ 48 h 246"/>
                    <a:gd name="T22" fmla="*/ 56 w 201"/>
                    <a:gd name="T23" fmla="*/ 56 h 246"/>
                    <a:gd name="T24" fmla="*/ 53 w 201"/>
                    <a:gd name="T25" fmla="*/ 61 h 246"/>
                    <a:gd name="T26" fmla="*/ 49 w 201"/>
                    <a:gd name="T27" fmla="*/ 69 h 246"/>
                    <a:gd name="T28" fmla="*/ 47 w 201"/>
                    <a:gd name="T29" fmla="*/ 72 h 246"/>
                    <a:gd name="T30" fmla="*/ 41 w 201"/>
                    <a:gd name="T31" fmla="*/ 76 h 246"/>
                    <a:gd name="T32" fmla="*/ 37 w 201"/>
                    <a:gd name="T33" fmla="*/ 78 h 246"/>
                    <a:gd name="T34" fmla="*/ 32 w 201"/>
                    <a:gd name="T35" fmla="*/ 80 h 246"/>
                    <a:gd name="T36" fmla="*/ 25 w 201"/>
                    <a:gd name="T37" fmla="*/ 80 h 246"/>
                    <a:gd name="T38" fmla="*/ 20 w 201"/>
                    <a:gd name="T39" fmla="*/ 78 h 246"/>
                    <a:gd name="T40" fmla="*/ 15 w 201"/>
                    <a:gd name="T41" fmla="*/ 76 h 246"/>
                    <a:gd name="T42" fmla="*/ 11 w 201"/>
                    <a:gd name="T43" fmla="*/ 72 h 246"/>
                    <a:gd name="T44" fmla="*/ 6 w 201"/>
                    <a:gd name="T45" fmla="*/ 69 h 246"/>
                    <a:gd name="T46" fmla="*/ 3 w 201"/>
                    <a:gd name="T47" fmla="*/ 61 h 246"/>
                    <a:gd name="T48" fmla="*/ 2 w 201"/>
                    <a:gd name="T49" fmla="*/ 56 h 246"/>
                    <a:gd name="T50" fmla="*/ 0 w 201"/>
                    <a:gd name="T51" fmla="*/ 48 h 246"/>
                    <a:gd name="T52" fmla="*/ 0 w 201"/>
                    <a:gd name="T53" fmla="*/ 41 h 246"/>
                    <a:gd name="T54" fmla="*/ 0 w 201"/>
                    <a:gd name="T55" fmla="*/ 31 h 246"/>
                    <a:gd name="T56" fmla="*/ 2 w 201"/>
                    <a:gd name="T57" fmla="*/ 24 h 246"/>
                    <a:gd name="T58" fmla="*/ 3 w 201"/>
                    <a:gd name="T59" fmla="*/ 17 h 246"/>
                    <a:gd name="T60" fmla="*/ 6 w 201"/>
                    <a:gd name="T61" fmla="*/ 11 h 246"/>
                    <a:gd name="T62" fmla="*/ 11 w 201"/>
                    <a:gd name="T63" fmla="*/ 6 h 246"/>
                    <a:gd name="T64" fmla="*/ 15 w 201"/>
                    <a:gd name="T65" fmla="*/ 3 h 246"/>
                    <a:gd name="T66" fmla="*/ 20 w 201"/>
                    <a:gd name="T67" fmla="*/ 0 h 246"/>
                    <a:gd name="T68" fmla="*/ 25 w 201"/>
                    <a:gd name="T69" fmla="*/ 0 h 24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201"/>
                    <a:gd name="T106" fmla="*/ 0 h 246"/>
                    <a:gd name="T107" fmla="*/ 201 w 201"/>
                    <a:gd name="T108" fmla="*/ 246 h 24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201" h="246">
                      <a:moveTo>
                        <a:pt x="86" y="0"/>
                      </a:moveTo>
                      <a:lnTo>
                        <a:pt x="109" y="0"/>
                      </a:lnTo>
                      <a:lnTo>
                        <a:pt x="126" y="0"/>
                      </a:lnTo>
                      <a:lnTo>
                        <a:pt x="144" y="11"/>
                      </a:lnTo>
                      <a:lnTo>
                        <a:pt x="161" y="17"/>
                      </a:lnTo>
                      <a:lnTo>
                        <a:pt x="172" y="34"/>
                      </a:lnTo>
                      <a:lnTo>
                        <a:pt x="184" y="51"/>
                      </a:lnTo>
                      <a:lnTo>
                        <a:pt x="195" y="74"/>
                      </a:lnTo>
                      <a:lnTo>
                        <a:pt x="201" y="97"/>
                      </a:lnTo>
                      <a:lnTo>
                        <a:pt x="201" y="120"/>
                      </a:lnTo>
                      <a:lnTo>
                        <a:pt x="201" y="149"/>
                      </a:lnTo>
                      <a:lnTo>
                        <a:pt x="195" y="172"/>
                      </a:lnTo>
                      <a:lnTo>
                        <a:pt x="184" y="189"/>
                      </a:lnTo>
                      <a:lnTo>
                        <a:pt x="172" y="212"/>
                      </a:lnTo>
                      <a:lnTo>
                        <a:pt x="161" y="223"/>
                      </a:lnTo>
                      <a:lnTo>
                        <a:pt x="144" y="235"/>
                      </a:lnTo>
                      <a:lnTo>
                        <a:pt x="126" y="241"/>
                      </a:lnTo>
                      <a:lnTo>
                        <a:pt x="109" y="246"/>
                      </a:lnTo>
                      <a:lnTo>
                        <a:pt x="86" y="246"/>
                      </a:lnTo>
                      <a:lnTo>
                        <a:pt x="69" y="241"/>
                      </a:lnTo>
                      <a:lnTo>
                        <a:pt x="52" y="235"/>
                      </a:lnTo>
                      <a:lnTo>
                        <a:pt x="40" y="223"/>
                      </a:lnTo>
                      <a:lnTo>
                        <a:pt x="23" y="212"/>
                      </a:lnTo>
                      <a:lnTo>
                        <a:pt x="12" y="189"/>
                      </a:lnTo>
                      <a:lnTo>
                        <a:pt x="6" y="172"/>
                      </a:lnTo>
                      <a:lnTo>
                        <a:pt x="0" y="149"/>
                      </a:lnTo>
                      <a:lnTo>
                        <a:pt x="0" y="126"/>
                      </a:lnTo>
                      <a:lnTo>
                        <a:pt x="0" y="97"/>
                      </a:lnTo>
                      <a:lnTo>
                        <a:pt x="6" y="74"/>
                      </a:lnTo>
                      <a:lnTo>
                        <a:pt x="12" y="51"/>
                      </a:lnTo>
                      <a:lnTo>
                        <a:pt x="23" y="34"/>
                      </a:lnTo>
                      <a:lnTo>
                        <a:pt x="40" y="17"/>
                      </a:lnTo>
                      <a:lnTo>
                        <a:pt x="52" y="11"/>
                      </a:lnTo>
                      <a:lnTo>
                        <a:pt x="69" y="0"/>
                      </a:lnTo>
                      <a:lnTo>
                        <a:pt x="86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428" name="Freeform 95"/>
                <p:cNvSpPr>
                  <a:spLocks/>
                </p:cNvSpPr>
                <p:nvPr/>
              </p:nvSpPr>
              <p:spPr bwMode="auto">
                <a:xfrm>
                  <a:off x="1697" y="2185"/>
                  <a:ext cx="108" cy="140"/>
                </a:xfrm>
                <a:custGeom>
                  <a:avLst/>
                  <a:gdLst>
                    <a:gd name="T0" fmla="*/ 25 w 201"/>
                    <a:gd name="T1" fmla="*/ 0 h 246"/>
                    <a:gd name="T2" fmla="*/ 32 w 201"/>
                    <a:gd name="T3" fmla="*/ 0 h 246"/>
                    <a:gd name="T4" fmla="*/ 37 w 201"/>
                    <a:gd name="T5" fmla="*/ 0 h 246"/>
                    <a:gd name="T6" fmla="*/ 41 w 201"/>
                    <a:gd name="T7" fmla="*/ 3 h 246"/>
                    <a:gd name="T8" fmla="*/ 47 w 201"/>
                    <a:gd name="T9" fmla="*/ 6 h 246"/>
                    <a:gd name="T10" fmla="*/ 49 w 201"/>
                    <a:gd name="T11" fmla="*/ 11 h 246"/>
                    <a:gd name="T12" fmla="*/ 53 w 201"/>
                    <a:gd name="T13" fmla="*/ 17 h 246"/>
                    <a:gd name="T14" fmla="*/ 56 w 201"/>
                    <a:gd name="T15" fmla="*/ 24 h 246"/>
                    <a:gd name="T16" fmla="*/ 58 w 201"/>
                    <a:gd name="T17" fmla="*/ 31 h 246"/>
                    <a:gd name="T18" fmla="*/ 58 w 201"/>
                    <a:gd name="T19" fmla="*/ 39 h 246"/>
                    <a:gd name="T20" fmla="*/ 58 w 201"/>
                    <a:gd name="T21" fmla="*/ 48 h 246"/>
                    <a:gd name="T22" fmla="*/ 56 w 201"/>
                    <a:gd name="T23" fmla="*/ 56 h 246"/>
                    <a:gd name="T24" fmla="*/ 53 w 201"/>
                    <a:gd name="T25" fmla="*/ 61 h 246"/>
                    <a:gd name="T26" fmla="*/ 49 w 201"/>
                    <a:gd name="T27" fmla="*/ 69 h 246"/>
                    <a:gd name="T28" fmla="*/ 47 w 201"/>
                    <a:gd name="T29" fmla="*/ 72 h 246"/>
                    <a:gd name="T30" fmla="*/ 41 w 201"/>
                    <a:gd name="T31" fmla="*/ 76 h 246"/>
                    <a:gd name="T32" fmla="*/ 37 w 201"/>
                    <a:gd name="T33" fmla="*/ 78 h 246"/>
                    <a:gd name="T34" fmla="*/ 32 w 201"/>
                    <a:gd name="T35" fmla="*/ 80 h 246"/>
                    <a:gd name="T36" fmla="*/ 25 w 201"/>
                    <a:gd name="T37" fmla="*/ 80 h 246"/>
                    <a:gd name="T38" fmla="*/ 20 w 201"/>
                    <a:gd name="T39" fmla="*/ 78 h 246"/>
                    <a:gd name="T40" fmla="*/ 15 w 201"/>
                    <a:gd name="T41" fmla="*/ 76 h 246"/>
                    <a:gd name="T42" fmla="*/ 11 w 201"/>
                    <a:gd name="T43" fmla="*/ 72 h 246"/>
                    <a:gd name="T44" fmla="*/ 6 w 201"/>
                    <a:gd name="T45" fmla="*/ 69 h 246"/>
                    <a:gd name="T46" fmla="*/ 3 w 201"/>
                    <a:gd name="T47" fmla="*/ 61 h 246"/>
                    <a:gd name="T48" fmla="*/ 2 w 201"/>
                    <a:gd name="T49" fmla="*/ 56 h 246"/>
                    <a:gd name="T50" fmla="*/ 0 w 201"/>
                    <a:gd name="T51" fmla="*/ 48 h 246"/>
                    <a:gd name="T52" fmla="*/ 0 w 201"/>
                    <a:gd name="T53" fmla="*/ 41 h 246"/>
                    <a:gd name="T54" fmla="*/ 0 w 201"/>
                    <a:gd name="T55" fmla="*/ 31 h 246"/>
                    <a:gd name="T56" fmla="*/ 2 w 201"/>
                    <a:gd name="T57" fmla="*/ 24 h 246"/>
                    <a:gd name="T58" fmla="*/ 3 w 201"/>
                    <a:gd name="T59" fmla="*/ 17 h 246"/>
                    <a:gd name="T60" fmla="*/ 6 w 201"/>
                    <a:gd name="T61" fmla="*/ 11 h 246"/>
                    <a:gd name="T62" fmla="*/ 11 w 201"/>
                    <a:gd name="T63" fmla="*/ 6 h 246"/>
                    <a:gd name="T64" fmla="*/ 15 w 201"/>
                    <a:gd name="T65" fmla="*/ 3 h 246"/>
                    <a:gd name="T66" fmla="*/ 20 w 201"/>
                    <a:gd name="T67" fmla="*/ 0 h 246"/>
                    <a:gd name="T68" fmla="*/ 25 w 201"/>
                    <a:gd name="T69" fmla="*/ 0 h 24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201"/>
                    <a:gd name="T106" fmla="*/ 0 h 246"/>
                    <a:gd name="T107" fmla="*/ 201 w 201"/>
                    <a:gd name="T108" fmla="*/ 246 h 24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201" h="246">
                      <a:moveTo>
                        <a:pt x="86" y="0"/>
                      </a:moveTo>
                      <a:lnTo>
                        <a:pt x="109" y="0"/>
                      </a:lnTo>
                      <a:lnTo>
                        <a:pt x="126" y="0"/>
                      </a:lnTo>
                      <a:lnTo>
                        <a:pt x="144" y="11"/>
                      </a:lnTo>
                      <a:lnTo>
                        <a:pt x="161" y="17"/>
                      </a:lnTo>
                      <a:lnTo>
                        <a:pt x="172" y="34"/>
                      </a:lnTo>
                      <a:lnTo>
                        <a:pt x="184" y="51"/>
                      </a:lnTo>
                      <a:lnTo>
                        <a:pt x="195" y="74"/>
                      </a:lnTo>
                      <a:lnTo>
                        <a:pt x="201" y="97"/>
                      </a:lnTo>
                      <a:lnTo>
                        <a:pt x="201" y="120"/>
                      </a:lnTo>
                      <a:lnTo>
                        <a:pt x="201" y="149"/>
                      </a:lnTo>
                      <a:lnTo>
                        <a:pt x="195" y="172"/>
                      </a:lnTo>
                      <a:lnTo>
                        <a:pt x="184" y="189"/>
                      </a:lnTo>
                      <a:lnTo>
                        <a:pt x="172" y="212"/>
                      </a:lnTo>
                      <a:lnTo>
                        <a:pt x="161" y="223"/>
                      </a:lnTo>
                      <a:lnTo>
                        <a:pt x="144" y="235"/>
                      </a:lnTo>
                      <a:lnTo>
                        <a:pt x="126" y="241"/>
                      </a:lnTo>
                      <a:lnTo>
                        <a:pt x="109" y="246"/>
                      </a:lnTo>
                      <a:lnTo>
                        <a:pt x="86" y="246"/>
                      </a:lnTo>
                      <a:lnTo>
                        <a:pt x="69" y="241"/>
                      </a:lnTo>
                      <a:lnTo>
                        <a:pt x="52" y="235"/>
                      </a:lnTo>
                      <a:lnTo>
                        <a:pt x="40" y="223"/>
                      </a:lnTo>
                      <a:lnTo>
                        <a:pt x="23" y="212"/>
                      </a:lnTo>
                      <a:lnTo>
                        <a:pt x="12" y="189"/>
                      </a:lnTo>
                      <a:lnTo>
                        <a:pt x="6" y="172"/>
                      </a:lnTo>
                      <a:lnTo>
                        <a:pt x="0" y="149"/>
                      </a:lnTo>
                      <a:lnTo>
                        <a:pt x="0" y="126"/>
                      </a:lnTo>
                      <a:lnTo>
                        <a:pt x="0" y="97"/>
                      </a:lnTo>
                      <a:lnTo>
                        <a:pt x="6" y="74"/>
                      </a:lnTo>
                      <a:lnTo>
                        <a:pt x="12" y="51"/>
                      </a:lnTo>
                      <a:lnTo>
                        <a:pt x="23" y="34"/>
                      </a:lnTo>
                      <a:lnTo>
                        <a:pt x="40" y="17"/>
                      </a:lnTo>
                      <a:lnTo>
                        <a:pt x="52" y="11"/>
                      </a:lnTo>
                      <a:lnTo>
                        <a:pt x="69" y="0"/>
                      </a:lnTo>
                      <a:lnTo>
                        <a:pt x="86" y="0"/>
                      </a:lnTo>
                    </a:path>
                  </a:pathLst>
                </a:custGeom>
                <a:noFill/>
                <a:ln w="1746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429" name="Rectangle 96"/>
                <p:cNvSpPr>
                  <a:spLocks noChangeArrowheads="1"/>
                </p:cNvSpPr>
                <p:nvPr/>
              </p:nvSpPr>
              <p:spPr bwMode="auto">
                <a:xfrm>
                  <a:off x="1529" y="2231"/>
                  <a:ext cx="171" cy="2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430" name="Rectangle 97"/>
                <p:cNvSpPr>
                  <a:spLocks noChangeArrowheads="1"/>
                </p:cNvSpPr>
                <p:nvPr/>
              </p:nvSpPr>
              <p:spPr bwMode="auto">
                <a:xfrm>
                  <a:off x="1529" y="2231"/>
                  <a:ext cx="171" cy="25"/>
                </a:xfrm>
                <a:prstGeom prst="rect">
                  <a:avLst/>
                </a:prstGeom>
                <a:noFill/>
                <a:ln w="17463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431" name="Freeform 98"/>
                <p:cNvSpPr>
                  <a:spLocks noEditPoints="1"/>
                </p:cNvSpPr>
                <p:nvPr/>
              </p:nvSpPr>
              <p:spPr bwMode="auto">
                <a:xfrm>
                  <a:off x="1529" y="2253"/>
                  <a:ext cx="59" cy="55"/>
                </a:xfrm>
                <a:custGeom>
                  <a:avLst/>
                  <a:gdLst>
                    <a:gd name="T0" fmla="*/ 0 w 109"/>
                    <a:gd name="T1" fmla="*/ 0 h 98"/>
                    <a:gd name="T2" fmla="*/ 14 w 109"/>
                    <a:gd name="T3" fmla="*/ 0 h 98"/>
                    <a:gd name="T4" fmla="*/ 10 w 109"/>
                    <a:gd name="T5" fmla="*/ 27 h 98"/>
                    <a:gd name="T6" fmla="*/ 9 w 109"/>
                    <a:gd name="T7" fmla="*/ 29 h 98"/>
                    <a:gd name="T8" fmla="*/ 9 w 109"/>
                    <a:gd name="T9" fmla="*/ 31 h 98"/>
                    <a:gd name="T10" fmla="*/ 6 w 109"/>
                    <a:gd name="T11" fmla="*/ 31 h 98"/>
                    <a:gd name="T12" fmla="*/ 5 w 109"/>
                    <a:gd name="T13" fmla="*/ 31 h 98"/>
                    <a:gd name="T14" fmla="*/ 5 w 109"/>
                    <a:gd name="T15" fmla="*/ 29 h 98"/>
                    <a:gd name="T16" fmla="*/ 3 w 109"/>
                    <a:gd name="T17" fmla="*/ 27 h 98"/>
                    <a:gd name="T18" fmla="*/ 0 w 109"/>
                    <a:gd name="T19" fmla="*/ 0 h 98"/>
                    <a:gd name="T20" fmla="*/ 20 w 109"/>
                    <a:gd name="T21" fmla="*/ 0 h 98"/>
                    <a:gd name="T22" fmla="*/ 32 w 109"/>
                    <a:gd name="T23" fmla="*/ 0 h 98"/>
                    <a:gd name="T24" fmla="*/ 29 w 109"/>
                    <a:gd name="T25" fmla="*/ 27 h 98"/>
                    <a:gd name="T26" fmla="*/ 29 w 109"/>
                    <a:gd name="T27" fmla="*/ 29 h 98"/>
                    <a:gd name="T28" fmla="*/ 27 w 109"/>
                    <a:gd name="T29" fmla="*/ 31 h 98"/>
                    <a:gd name="T30" fmla="*/ 25 w 109"/>
                    <a:gd name="T31" fmla="*/ 31 h 98"/>
                    <a:gd name="T32" fmla="*/ 25 w 109"/>
                    <a:gd name="T33" fmla="*/ 29 h 98"/>
                    <a:gd name="T34" fmla="*/ 23 w 109"/>
                    <a:gd name="T35" fmla="*/ 29 h 98"/>
                    <a:gd name="T36" fmla="*/ 23 w 109"/>
                    <a:gd name="T37" fmla="*/ 27 h 98"/>
                    <a:gd name="T38" fmla="*/ 20 w 109"/>
                    <a:gd name="T39" fmla="*/ 0 h 98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09"/>
                    <a:gd name="T61" fmla="*/ 0 h 98"/>
                    <a:gd name="T62" fmla="*/ 109 w 109"/>
                    <a:gd name="T63" fmla="*/ 98 h 98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09" h="98">
                      <a:moveTo>
                        <a:pt x="0" y="0"/>
                      </a:moveTo>
                      <a:lnTo>
                        <a:pt x="46" y="0"/>
                      </a:lnTo>
                      <a:lnTo>
                        <a:pt x="34" y="86"/>
                      </a:lnTo>
                      <a:lnTo>
                        <a:pt x="29" y="92"/>
                      </a:lnTo>
                      <a:lnTo>
                        <a:pt x="29" y="98"/>
                      </a:lnTo>
                      <a:lnTo>
                        <a:pt x="23" y="98"/>
                      </a:lnTo>
                      <a:lnTo>
                        <a:pt x="17" y="98"/>
                      </a:lnTo>
                      <a:lnTo>
                        <a:pt x="17" y="92"/>
                      </a:lnTo>
                      <a:lnTo>
                        <a:pt x="12" y="86"/>
                      </a:lnTo>
                      <a:lnTo>
                        <a:pt x="0" y="0"/>
                      </a:lnTo>
                      <a:close/>
                      <a:moveTo>
                        <a:pt x="69" y="0"/>
                      </a:moveTo>
                      <a:lnTo>
                        <a:pt x="109" y="0"/>
                      </a:lnTo>
                      <a:lnTo>
                        <a:pt x="97" y="86"/>
                      </a:lnTo>
                      <a:lnTo>
                        <a:pt x="97" y="92"/>
                      </a:lnTo>
                      <a:lnTo>
                        <a:pt x="92" y="98"/>
                      </a:lnTo>
                      <a:lnTo>
                        <a:pt x="86" y="98"/>
                      </a:lnTo>
                      <a:lnTo>
                        <a:pt x="86" y="92"/>
                      </a:lnTo>
                      <a:lnTo>
                        <a:pt x="80" y="92"/>
                      </a:lnTo>
                      <a:lnTo>
                        <a:pt x="80" y="86"/>
                      </a:lnTo>
                      <a:lnTo>
                        <a:pt x="69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432" name="Freeform 99"/>
                <p:cNvSpPr>
                  <a:spLocks/>
                </p:cNvSpPr>
                <p:nvPr/>
              </p:nvSpPr>
              <p:spPr bwMode="auto">
                <a:xfrm>
                  <a:off x="1529" y="2253"/>
                  <a:ext cx="25" cy="55"/>
                </a:xfrm>
                <a:custGeom>
                  <a:avLst/>
                  <a:gdLst>
                    <a:gd name="T0" fmla="*/ 0 w 46"/>
                    <a:gd name="T1" fmla="*/ 0 h 98"/>
                    <a:gd name="T2" fmla="*/ 14 w 46"/>
                    <a:gd name="T3" fmla="*/ 0 h 98"/>
                    <a:gd name="T4" fmla="*/ 10 w 46"/>
                    <a:gd name="T5" fmla="*/ 27 h 98"/>
                    <a:gd name="T6" fmla="*/ 9 w 46"/>
                    <a:gd name="T7" fmla="*/ 29 h 98"/>
                    <a:gd name="T8" fmla="*/ 9 w 46"/>
                    <a:gd name="T9" fmla="*/ 31 h 98"/>
                    <a:gd name="T10" fmla="*/ 7 w 46"/>
                    <a:gd name="T11" fmla="*/ 31 h 98"/>
                    <a:gd name="T12" fmla="*/ 5 w 46"/>
                    <a:gd name="T13" fmla="*/ 31 h 98"/>
                    <a:gd name="T14" fmla="*/ 5 w 46"/>
                    <a:gd name="T15" fmla="*/ 29 h 98"/>
                    <a:gd name="T16" fmla="*/ 4 w 46"/>
                    <a:gd name="T17" fmla="*/ 27 h 98"/>
                    <a:gd name="T18" fmla="*/ 0 w 46"/>
                    <a:gd name="T19" fmla="*/ 0 h 9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6"/>
                    <a:gd name="T31" fmla="*/ 0 h 98"/>
                    <a:gd name="T32" fmla="*/ 46 w 46"/>
                    <a:gd name="T33" fmla="*/ 98 h 9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6" h="98">
                      <a:moveTo>
                        <a:pt x="0" y="0"/>
                      </a:moveTo>
                      <a:lnTo>
                        <a:pt x="46" y="0"/>
                      </a:lnTo>
                      <a:lnTo>
                        <a:pt x="34" y="86"/>
                      </a:lnTo>
                      <a:lnTo>
                        <a:pt x="29" y="92"/>
                      </a:lnTo>
                      <a:lnTo>
                        <a:pt x="29" y="98"/>
                      </a:lnTo>
                      <a:lnTo>
                        <a:pt x="23" y="98"/>
                      </a:lnTo>
                      <a:lnTo>
                        <a:pt x="17" y="98"/>
                      </a:lnTo>
                      <a:lnTo>
                        <a:pt x="17" y="92"/>
                      </a:lnTo>
                      <a:lnTo>
                        <a:pt x="12" y="8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746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433" name="Freeform 100"/>
                <p:cNvSpPr>
                  <a:spLocks/>
                </p:cNvSpPr>
                <p:nvPr/>
              </p:nvSpPr>
              <p:spPr bwMode="auto">
                <a:xfrm>
                  <a:off x="1566" y="2253"/>
                  <a:ext cx="22" cy="55"/>
                </a:xfrm>
                <a:custGeom>
                  <a:avLst/>
                  <a:gdLst>
                    <a:gd name="T0" fmla="*/ 0 w 40"/>
                    <a:gd name="T1" fmla="*/ 0 h 98"/>
                    <a:gd name="T2" fmla="*/ 12 w 40"/>
                    <a:gd name="T3" fmla="*/ 0 h 98"/>
                    <a:gd name="T4" fmla="*/ 8 w 40"/>
                    <a:gd name="T5" fmla="*/ 27 h 98"/>
                    <a:gd name="T6" fmla="*/ 8 w 40"/>
                    <a:gd name="T7" fmla="*/ 29 h 98"/>
                    <a:gd name="T8" fmla="*/ 7 w 40"/>
                    <a:gd name="T9" fmla="*/ 31 h 98"/>
                    <a:gd name="T10" fmla="*/ 5 w 40"/>
                    <a:gd name="T11" fmla="*/ 31 h 98"/>
                    <a:gd name="T12" fmla="*/ 5 w 40"/>
                    <a:gd name="T13" fmla="*/ 29 h 98"/>
                    <a:gd name="T14" fmla="*/ 3 w 40"/>
                    <a:gd name="T15" fmla="*/ 29 h 98"/>
                    <a:gd name="T16" fmla="*/ 3 w 40"/>
                    <a:gd name="T17" fmla="*/ 27 h 98"/>
                    <a:gd name="T18" fmla="*/ 0 w 40"/>
                    <a:gd name="T19" fmla="*/ 0 h 9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0"/>
                    <a:gd name="T31" fmla="*/ 0 h 98"/>
                    <a:gd name="T32" fmla="*/ 40 w 40"/>
                    <a:gd name="T33" fmla="*/ 98 h 9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0" h="98">
                      <a:moveTo>
                        <a:pt x="0" y="0"/>
                      </a:moveTo>
                      <a:lnTo>
                        <a:pt x="40" y="0"/>
                      </a:lnTo>
                      <a:lnTo>
                        <a:pt x="28" y="86"/>
                      </a:lnTo>
                      <a:lnTo>
                        <a:pt x="28" y="92"/>
                      </a:lnTo>
                      <a:lnTo>
                        <a:pt x="23" y="98"/>
                      </a:lnTo>
                      <a:lnTo>
                        <a:pt x="17" y="98"/>
                      </a:lnTo>
                      <a:lnTo>
                        <a:pt x="17" y="92"/>
                      </a:lnTo>
                      <a:lnTo>
                        <a:pt x="11" y="92"/>
                      </a:lnTo>
                      <a:lnTo>
                        <a:pt x="11" y="8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746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434" name="Freeform 101"/>
                <p:cNvSpPr>
                  <a:spLocks noEditPoints="1"/>
                </p:cNvSpPr>
                <p:nvPr/>
              </p:nvSpPr>
              <p:spPr bwMode="auto">
                <a:xfrm>
                  <a:off x="1716" y="2215"/>
                  <a:ext cx="71" cy="84"/>
                </a:xfrm>
                <a:custGeom>
                  <a:avLst/>
                  <a:gdLst>
                    <a:gd name="T0" fmla="*/ 38 w 131"/>
                    <a:gd name="T1" fmla="*/ 27 h 149"/>
                    <a:gd name="T2" fmla="*/ 37 w 131"/>
                    <a:gd name="T3" fmla="*/ 37 h 149"/>
                    <a:gd name="T4" fmla="*/ 34 w 131"/>
                    <a:gd name="T5" fmla="*/ 42 h 149"/>
                    <a:gd name="T6" fmla="*/ 27 w 131"/>
                    <a:gd name="T7" fmla="*/ 46 h 149"/>
                    <a:gd name="T8" fmla="*/ 20 w 131"/>
                    <a:gd name="T9" fmla="*/ 47 h 149"/>
                    <a:gd name="T10" fmla="*/ 17 w 131"/>
                    <a:gd name="T11" fmla="*/ 47 h 149"/>
                    <a:gd name="T12" fmla="*/ 14 w 131"/>
                    <a:gd name="T13" fmla="*/ 46 h 149"/>
                    <a:gd name="T14" fmla="*/ 10 w 131"/>
                    <a:gd name="T15" fmla="*/ 44 h 149"/>
                    <a:gd name="T16" fmla="*/ 8 w 131"/>
                    <a:gd name="T17" fmla="*/ 42 h 149"/>
                    <a:gd name="T18" fmla="*/ 5 w 131"/>
                    <a:gd name="T19" fmla="*/ 40 h 149"/>
                    <a:gd name="T20" fmla="*/ 3 w 131"/>
                    <a:gd name="T21" fmla="*/ 38 h 149"/>
                    <a:gd name="T22" fmla="*/ 2 w 131"/>
                    <a:gd name="T23" fmla="*/ 34 h 149"/>
                    <a:gd name="T24" fmla="*/ 2 w 131"/>
                    <a:gd name="T25" fmla="*/ 31 h 149"/>
                    <a:gd name="T26" fmla="*/ 0 w 131"/>
                    <a:gd name="T27" fmla="*/ 27 h 149"/>
                    <a:gd name="T28" fmla="*/ 2 w 131"/>
                    <a:gd name="T29" fmla="*/ 15 h 149"/>
                    <a:gd name="T30" fmla="*/ 5 w 131"/>
                    <a:gd name="T31" fmla="*/ 7 h 149"/>
                    <a:gd name="T32" fmla="*/ 10 w 131"/>
                    <a:gd name="T33" fmla="*/ 2 h 149"/>
                    <a:gd name="T34" fmla="*/ 17 w 131"/>
                    <a:gd name="T35" fmla="*/ 0 h 149"/>
                    <a:gd name="T36" fmla="*/ 22 w 131"/>
                    <a:gd name="T37" fmla="*/ 0 h 149"/>
                    <a:gd name="T38" fmla="*/ 25 w 131"/>
                    <a:gd name="T39" fmla="*/ 0 h 149"/>
                    <a:gd name="T40" fmla="*/ 29 w 131"/>
                    <a:gd name="T41" fmla="*/ 0 h 149"/>
                    <a:gd name="T42" fmla="*/ 32 w 131"/>
                    <a:gd name="T43" fmla="*/ 2 h 149"/>
                    <a:gd name="T44" fmla="*/ 34 w 131"/>
                    <a:gd name="T45" fmla="*/ 4 h 149"/>
                    <a:gd name="T46" fmla="*/ 35 w 131"/>
                    <a:gd name="T47" fmla="*/ 6 h 149"/>
                    <a:gd name="T48" fmla="*/ 37 w 131"/>
                    <a:gd name="T49" fmla="*/ 9 h 149"/>
                    <a:gd name="T50" fmla="*/ 38 w 131"/>
                    <a:gd name="T51" fmla="*/ 13 h 149"/>
                    <a:gd name="T52" fmla="*/ 38 w 131"/>
                    <a:gd name="T53" fmla="*/ 16 h 149"/>
                    <a:gd name="T54" fmla="*/ 35 w 131"/>
                    <a:gd name="T55" fmla="*/ 20 h 149"/>
                    <a:gd name="T56" fmla="*/ 35 w 131"/>
                    <a:gd name="T57" fmla="*/ 15 h 149"/>
                    <a:gd name="T58" fmla="*/ 34 w 131"/>
                    <a:gd name="T59" fmla="*/ 11 h 149"/>
                    <a:gd name="T60" fmla="*/ 32 w 131"/>
                    <a:gd name="T61" fmla="*/ 7 h 149"/>
                    <a:gd name="T62" fmla="*/ 30 w 131"/>
                    <a:gd name="T63" fmla="*/ 6 h 149"/>
                    <a:gd name="T64" fmla="*/ 29 w 131"/>
                    <a:gd name="T65" fmla="*/ 4 h 149"/>
                    <a:gd name="T66" fmla="*/ 25 w 131"/>
                    <a:gd name="T67" fmla="*/ 4 h 149"/>
                    <a:gd name="T68" fmla="*/ 22 w 131"/>
                    <a:gd name="T69" fmla="*/ 2 h 149"/>
                    <a:gd name="T70" fmla="*/ 17 w 131"/>
                    <a:gd name="T71" fmla="*/ 2 h 149"/>
                    <a:gd name="T72" fmla="*/ 12 w 131"/>
                    <a:gd name="T73" fmla="*/ 6 h 149"/>
                    <a:gd name="T74" fmla="*/ 7 w 131"/>
                    <a:gd name="T75" fmla="*/ 11 h 149"/>
                    <a:gd name="T76" fmla="*/ 5 w 131"/>
                    <a:gd name="T77" fmla="*/ 16 h 149"/>
                    <a:gd name="T78" fmla="*/ 5 w 131"/>
                    <a:gd name="T79" fmla="*/ 26 h 149"/>
                    <a:gd name="T80" fmla="*/ 5 w 131"/>
                    <a:gd name="T81" fmla="*/ 31 h 149"/>
                    <a:gd name="T82" fmla="*/ 7 w 131"/>
                    <a:gd name="T83" fmla="*/ 34 h 149"/>
                    <a:gd name="T84" fmla="*/ 8 w 131"/>
                    <a:gd name="T85" fmla="*/ 38 h 149"/>
                    <a:gd name="T86" fmla="*/ 10 w 131"/>
                    <a:gd name="T87" fmla="*/ 40 h 149"/>
                    <a:gd name="T88" fmla="*/ 12 w 131"/>
                    <a:gd name="T89" fmla="*/ 42 h 149"/>
                    <a:gd name="T90" fmla="*/ 15 w 131"/>
                    <a:gd name="T91" fmla="*/ 44 h 149"/>
                    <a:gd name="T92" fmla="*/ 18 w 131"/>
                    <a:gd name="T93" fmla="*/ 44 h 149"/>
                    <a:gd name="T94" fmla="*/ 23 w 131"/>
                    <a:gd name="T95" fmla="*/ 44 h 149"/>
                    <a:gd name="T96" fmla="*/ 29 w 131"/>
                    <a:gd name="T97" fmla="*/ 40 h 149"/>
                    <a:gd name="T98" fmla="*/ 34 w 131"/>
                    <a:gd name="T99" fmla="*/ 37 h 149"/>
                    <a:gd name="T100" fmla="*/ 35 w 131"/>
                    <a:gd name="T101" fmla="*/ 29 h 149"/>
                    <a:gd name="T102" fmla="*/ 35 w 131"/>
                    <a:gd name="T103" fmla="*/ 20 h 149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31"/>
                    <a:gd name="T157" fmla="*/ 0 h 149"/>
                    <a:gd name="T158" fmla="*/ 131 w 131"/>
                    <a:gd name="T159" fmla="*/ 149 h 149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31" h="149">
                      <a:moveTo>
                        <a:pt x="131" y="63"/>
                      </a:moveTo>
                      <a:lnTo>
                        <a:pt x="131" y="86"/>
                      </a:lnTo>
                      <a:lnTo>
                        <a:pt x="131" y="98"/>
                      </a:lnTo>
                      <a:lnTo>
                        <a:pt x="126" y="115"/>
                      </a:lnTo>
                      <a:lnTo>
                        <a:pt x="120" y="126"/>
                      </a:lnTo>
                      <a:lnTo>
                        <a:pt x="114" y="132"/>
                      </a:lnTo>
                      <a:lnTo>
                        <a:pt x="103" y="138"/>
                      </a:lnTo>
                      <a:lnTo>
                        <a:pt x="91" y="144"/>
                      </a:lnTo>
                      <a:lnTo>
                        <a:pt x="80" y="149"/>
                      </a:lnTo>
                      <a:lnTo>
                        <a:pt x="68" y="149"/>
                      </a:lnTo>
                      <a:lnTo>
                        <a:pt x="63" y="149"/>
                      </a:lnTo>
                      <a:lnTo>
                        <a:pt x="57" y="149"/>
                      </a:lnTo>
                      <a:lnTo>
                        <a:pt x="51" y="144"/>
                      </a:lnTo>
                      <a:lnTo>
                        <a:pt x="46" y="144"/>
                      </a:lnTo>
                      <a:lnTo>
                        <a:pt x="40" y="144"/>
                      </a:lnTo>
                      <a:lnTo>
                        <a:pt x="34" y="138"/>
                      </a:lnTo>
                      <a:lnTo>
                        <a:pt x="28" y="138"/>
                      </a:lnTo>
                      <a:lnTo>
                        <a:pt x="28" y="132"/>
                      </a:lnTo>
                      <a:lnTo>
                        <a:pt x="23" y="132"/>
                      </a:lnTo>
                      <a:lnTo>
                        <a:pt x="17" y="126"/>
                      </a:lnTo>
                      <a:lnTo>
                        <a:pt x="17" y="121"/>
                      </a:lnTo>
                      <a:lnTo>
                        <a:pt x="11" y="121"/>
                      </a:lnTo>
                      <a:lnTo>
                        <a:pt x="11" y="115"/>
                      </a:lnTo>
                      <a:lnTo>
                        <a:pt x="5" y="109"/>
                      </a:lnTo>
                      <a:lnTo>
                        <a:pt x="5" y="104"/>
                      </a:lnTo>
                      <a:lnTo>
                        <a:pt x="5" y="98"/>
                      </a:lnTo>
                      <a:lnTo>
                        <a:pt x="5" y="92"/>
                      </a:lnTo>
                      <a:lnTo>
                        <a:pt x="0" y="86"/>
                      </a:lnTo>
                      <a:lnTo>
                        <a:pt x="0" y="63"/>
                      </a:lnTo>
                      <a:lnTo>
                        <a:pt x="5" y="46"/>
                      </a:lnTo>
                      <a:lnTo>
                        <a:pt x="5" y="35"/>
                      </a:lnTo>
                      <a:lnTo>
                        <a:pt x="17" y="23"/>
                      </a:lnTo>
                      <a:lnTo>
                        <a:pt x="23" y="12"/>
                      </a:lnTo>
                      <a:lnTo>
                        <a:pt x="34" y="6"/>
                      </a:lnTo>
                      <a:lnTo>
                        <a:pt x="46" y="0"/>
                      </a:lnTo>
                      <a:lnTo>
                        <a:pt x="57" y="0"/>
                      </a:lnTo>
                      <a:lnTo>
                        <a:pt x="68" y="0"/>
                      </a:lnTo>
                      <a:lnTo>
                        <a:pt x="74" y="0"/>
                      </a:lnTo>
                      <a:lnTo>
                        <a:pt x="80" y="0"/>
                      </a:lnTo>
                      <a:lnTo>
                        <a:pt x="86" y="0"/>
                      </a:lnTo>
                      <a:lnTo>
                        <a:pt x="91" y="0"/>
                      </a:lnTo>
                      <a:lnTo>
                        <a:pt x="97" y="0"/>
                      </a:lnTo>
                      <a:lnTo>
                        <a:pt x="103" y="6"/>
                      </a:lnTo>
                      <a:lnTo>
                        <a:pt x="109" y="6"/>
                      </a:lnTo>
                      <a:lnTo>
                        <a:pt x="109" y="12"/>
                      </a:lnTo>
                      <a:lnTo>
                        <a:pt x="114" y="12"/>
                      </a:lnTo>
                      <a:lnTo>
                        <a:pt x="114" y="18"/>
                      </a:lnTo>
                      <a:lnTo>
                        <a:pt x="120" y="18"/>
                      </a:lnTo>
                      <a:lnTo>
                        <a:pt x="120" y="23"/>
                      </a:lnTo>
                      <a:lnTo>
                        <a:pt x="126" y="29"/>
                      </a:lnTo>
                      <a:lnTo>
                        <a:pt x="131" y="35"/>
                      </a:lnTo>
                      <a:lnTo>
                        <a:pt x="131" y="41"/>
                      </a:lnTo>
                      <a:lnTo>
                        <a:pt x="131" y="46"/>
                      </a:lnTo>
                      <a:lnTo>
                        <a:pt x="131" y="52"/>
                      </a:lnTo>
                      <a:lnTo>
                        <a:pt x="131" y="63"/>
                      </a:lnTo>
                      <a:close/>
                      <a:moveTo>
                        <a:pt x="120" y="63"/>
                      </a:moveTo>
                      <a:lnTo>
                        <a:pt x="120" y="58"/>
                      </a:lnTo>
                      <a:lnTo>
                        <a:pt x="120" y="46"/>
                      </a:lnTo>
                      <a:lnTo>
                        <a:pt x="114" y="41"/>
                      </a:lnTo>
                      <a:lnTo>
                        <a:pt x="114" y="35"/>
                      </a:lnTo>
                      <a:lnTo>
                        <a:pt x="114" y="29"/>
                      </a:lnTo>
                      <a:lnTo>
                        <a:pt x="109" y="23"/>
                      </a:lnTo>
                      <a:lnTo>
                        <a:pt x="103" y="23"/>
                      </a:lnTo>
                      <a:lnTo>
                        <a:pt x="103" y="18"/>
                      </a:lnTo>
                      <a:lnTo>
                        <a:pt x="97" y="18"/>
                      </a:lnTo>
                      <a:lnTo>
                        <a:pt x="97" y="12"/>
                      </a:lnTo>
                      <a:lnTo>
                        <a:pt x="91" y="12"/>
                      </a:lnTo>
                      <a:lnTo>
                        <a:pt x="86" y="12"/>
                      </a:lnTo>
                      <a:lnTo>
                        <a:pt x="80" y="6"/>
                      </a:lnTo>
                      <a:lnTo>
                        <a:pt x="74" y="6"/>
                      </a:lnTo>
                      <a:lnTo>
                        <a:pt x="68" y="6"/>
                      </a:lnTo>
                      <a:lnTo>
                        <a:pt x="57" y="6"/>
                      </a:lnTo>
                      <a:lnTo>
                        <a:pt x="46" y="12"/>
                      </a:lnTo>
                      <a:lnTo>
                        <a:pt x="40" y="18"/>
                      </a:lnTo>
                      <a:lnTo>
                        <a:pt x="28" y="23"/>
                      </a:lnTo>
                      <a:lnTo>
                        <a:pt x="23" y="35"/>
                      </a:lnTo>
                      <a:lnTo>
                        <a:pt x="17" y="41"/>
                      </a:lnTo>
                      <a:lnTo>
                        <a:pt x="17" y="52"/>
                      </a:lnTo>
                      <a:lnTo>
                        <a:pt x="17" y="63"/>
                      </a:lnTo>
                      <a:lnTo>
                        <a:pt x="17" y="81"/>
                      </a:lnTo>
                      <a:lnTo>
                        <a:pt x="17" y="92"/>
                      </a:lnTo>
                      <a:lnTo>
                        <a:pt x="17" y="98"/>
                      </a:lnTo>
                      <a:lnTo>
                        <a:pt x="17" y="104"/>
                      </a:lnTo>
                      <a:lnTo>
                        <a:pt x="23" y="109"/>
                      </a:lnTo>
                      <a:lnTo>
                        <a:pt x="23" y="115"/>
                      </a:lnTo>
                      <a:lnTo>
                        <a:pt x="28" y="121"/>
                      </a:lnTo>
                      <a:lnTo>
                        <a:pt x="34" y="121"/>
                      </a:lnTo>
                      <a:lnTo>
                        <a:pt x="34" y="126"/>
                      </a:lnTo>
                      <a:lnTo>
                        <a:pt x="40" y="126"/>
                      </a:lnTo>
                      <a:lnTo>
                        <a:pt x="40" y="132"/>
                      </a:lnTo>
                      <a:lnTo>
                        <a:pt x="46" y="132"/>
                      </a:lnTo>
                      <a:lnTo>
                        <a:pt x="51" y="138"/>
                      </a:lnTo>
                      <a:lnTo>
                        <a:pt x="57" y="138"/>
                      </a:lnTo>
                      <a:lnTo>
                        <a:pt x="63" y="138"/>
                      </a:lnTo>
                      <a:lnTo>
                        <a:pt x="68" y="138"/>
                      </a:lnTo>
                      <a:lnTo>
                        <a:pt x="80" y="138"/>
                      </a:lnTo>
                      <a:lnTo>
                        <a:pt x="91" y="132"/>
                      </a:lnTo>
                      <a:lnTo>
                        <a:pt x="97" y="126"/>
                      </a:lnTo>
                      <a:lnTo>
                        <a:pt x="109" y="121"/>
                      </a:lnTo>
                      <a:lnTo>
                        <a:pt x="114" y="115"/>
                      </a:lnTo>
                      <a:lnTo>
                        <a:pt x="114" y="104"/>
                      </a:lnTo>
                      <a:lnTo>
                        <a:pt x="120" y="92"/>
                      </a:lnTo>
                      <a:lnTo>
                        <a:pt x="120" y="81"/>
                      </a:lnTo>
                      <a:lnTo>
                        <a:pt x="120" y="63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435" name="Freeform 102"/>
                <p:cNvSpPr>
                  <a:spLocks/>
                </p:cNvSpPr>
                <p:nvPr/>
              </p:nvSpPr>
              <p:spPr bwMode="auto">
                <a:xfrm>
                  <a:off x="1716" y="2215"/>
                  <a:ext cx="71" cy="84"/>
                </a:xfrm>
                <a:custGeom>
                  <a:avLst/>
                  <a:gdLst>
                    <a:gd name="T0" fmla="*/ 38 w 131"/>
                    <a:gd name="T1" fmla="*/ 20 h 149"/>
                    <a:gd name="T2" fmla="*/ 38 w 131"/>
                    <a:gd name="T3" fmla="*/ 27 h 149"/>
                    <a:gd name="T4" fmla="*/ 38 w 131"/>
                    <a:gd name="T5" fmla="*/ 31 h 149"/>
                    <a:gd name="T6" fmla="*/ 37 w 131"/>
                    <a:gd name="T7" fmla="*/ 37 h 149"/>
                    <a:gd name="T8" fmla="*/ 35 w 131"/>
                    <a:gd name="T9" fmla="*/ 40 h 149"/>
                    <a:gd name="T10" fmla="*/ 34 w 131"/>
                    <a:gd name="T11" fmla="*/ 42 h 149"/>
                    <a:gd name="T12" fmla="*/ 30 w 131"/>
                    <a:gd name="T13" fmla="*/ 44 h 149"/>
                    <a:gd name="T14" fmla="*/ 27 w 131"/>
                    <a:gd name="T15" fmla="*/ 46 h 149"/>
                    <a:gd name="T16" fmla="*/ 23 w 131"/>
                    <a:gd name="T17" fmla="*/ 47 h 149"/>
                    <a:gd name="T18" fmla="*/ 20 w 131"/>
                    <a:gd name="T19" fmla="*/ 47 h 149"/>
                    <a:gd name="T20" fmla="*/ 18 w 131"/>
                    <a:gd name="T21" fmla="*/ 47 h 149"/>
                    <a:gd name="T22" fmla="*/ 17 w 131"/>
                    <a:gd name="T23" fmla="*/ 47 h 149"/>
                    <a:gd name="T24" fmla="*/ 15 w 131"/>
                    <a:gd name="T25" fmla="*/ 46 h 149"/>
                    <a:gd name="T26" fmla="*/ 14 w 131"/>
                    <a:gd name="T27" fmla="*/ 46 h 149"/>
                    <a:gd name="T28" fmla="*/ 12 w 131"/>
                    <a:gd name="T29" fmla="*/ 46 h 149"/>
                    <a:gd name="T30" fmla="*/ 10 w 131"/>
                    <a:gd name="T31" fmla="*/ 44 h 149"/>
                    <a:gd name="T32" fmla="*/ 8 w 131"/>
                    <a:gd name="T33" fmla="*/ 44 h 149"/>
                    <a:gd name="T34" fmla="*/ 8 w 131"/>
                    <a:gd name="T35" fmla="*/ 42 h 149"/>
                    <a:gd name="T36" fmla="*/ 7 w 131"/>
                    <a:gd name="T37" fmla="*/ 42 h 149"/>
                    <a:gd name="T38" fmla="*/ 5 w 131"/>
                    <a:gd name="T39" fmla="*/ 40 h 149"/>
                    <a:gd name="T40" fmla="*/ 5 w 131"/>
                    <a:gd name="T41" fmla="*/ 38 h 149"/>
                    <a:gd name="T42" fmla="*/ 3 w 131"/>
                    <a:gd name="T43" fmla="*/ 38 h 149"/>
                    <a:gd name="T44" fmla="*/ 3 w 131"/>
                    <a:gd name="T45" fmla="*/ 37 h 149"/>
                    <a:gd name="T46" fmla="*/ 2 w 131"/>
                    <a:gd name="T47" fmla="*/ 34 h 149"/>
                    <a:gd name="T48" fmla="*/ 2 w 131"/>
                    <a:gd name="T49" fmla="*/ 33 h 149"/>
                    <a:gd name="T50" fmla="*/ 2 w 131"/>
                    <a:gd name="T51" fmla="*/ 31 h 149"/>
                    <a:gd name="T52" fmla="*/ 2 w 131"/>
                    <a:gd name="T53" fmla="*/ 29 h 149"/>
                    <a:gd name="T54" fmla="*/ 0 w 131"/>
                    <a:gd name="T55" fmla="*/ 27 h 149"/>
                    <a:gd name="T56" fmla="*/ 0 w 131"/>
                    <a:gd name="T57" fmla="*/ 20 h 149"/>
                    <a:gd name="T58" fmla="*/ 2 w 131"/>
                    <a:gd name="T59" fmla="*/ 15 h 149"/>
                    <a:gd name="T60" fmla="*/ 2 w 131"/>
                    <a:gd name="T61" fmla="*/ 11 h 149"/>
                    <a:gd name="T62" fmla="*/ 5 w 131"/>
                    <a:gd name="T63" fmla="*/ 7 h 149"/>
                    <a:gd name="T64" fmla="*/ 7 w 131"/>
                    <a:gd name="T65" fmla="*/ 4 h 149"/>
                    <a:gd name="T66" fmla="*/ 10 w 131"/>
                    <a:gd name="T67" fmla="*/ 2 h 149"/>
                    <a:gd name="T68" fmla="*/ 14 w 131"/>
                    <a:gd name="T69" fmla="*/ 0 h 149"/>
                    <a:gd name="T70" fmla="*/ 17 w 131"/>
                    <a:gd name="T71" fmla="*/ 0 h 149"/>
                    <a:gd name="T72" fmla="*/ 20 w 131"/>
                    <a:gd name="T73" fmla="*/ 0 h 149"/>
                    <a:gd name="T74" fmla="*/ 22 w 131"/>
                    <a:gd name="T75" fmla="*/ 0 h 149"/>
                    <a:gd name="T76" fmla="*/ 23 w 131"/>
                    <a:gd name="T77" fmla="*/ 0 h 149"/>
                    <a:gd name="T78" fmla="*/ 25 w 131"/>
                    <a:gd name="T79" fmla="*/ 0 h 149"/>
                    <a:gd name="T80" fmla="*/ 27 w 131"/>
                    <a:gd name="T81" fmla="*/ 0 h 149"/>
                    <a:gd name="T82" fmla="*/ 29 w 131"/>
                    <a:gd name="T83" fmla="*/ 0 h 149"/>
                    <a:gd name="T84" fmla="*/ 30 w 131"/>
                    <a:gd name="T85" fmla="*/ 2 h 149"/>
                    <a:gd name="T86" fmla="*/ 32 w 131"/>
                    <a:gd name="T87" fmla="*/ 2 h 149"/>
                    <a:gd name="T88" fmla="*/ 32 w 131"/>
                    <a:gd name="T89" fmla="*/ 4 h 149"/>
                    <a:gd name="T90" fmla="*/ 34 w 131"/>
                    <a:gd name="T91" fmla="*/ 4 h 149"/>
                    <a:gd name="T92" fmla="*/ 34 w 131"/>
                    <a:gd name="T93" fmla="*/ 6 h 149"/>
                    <a:gd name="T94" fmla="*/ 35 w 131"/>
                    <a:gd name="T95" fmla="*/ 6 h 149"/>
                    <a:gd name="T96" fmla="*/ 35 w 131"/>
                    <a:gd name="T97" fmla="*/ 7 h 149"/>
                    <a:gd name="T98" fmla="*/ 37 w 131"/>
                    <a:gd name="T99" fmla="*/ 9 h 149"/>
                    <a:gd name="T100" fmla="*/ 38 w 131"/>
                    <a:gd name="T101" fmla="*/ 11 h 149"/>
                    <a:gd name="T102" fmla="*/ 38 w 131"/>
                    <a:gd name="T103" fmla="*/ 13 h 149"/>
                    <a:gd name="T104" fmla="*/ 38 w 131"/>
                    <a:gd name="T105" fmla="*/ 15 h 149"/>
                    <a:gd name="T106" fmla="*/ 38 w 131"/>
                    <a:gd name="T107" fmla="*/ 16 h 149"/>
                    <a:gd name="T108" fmla="*/ 38 w 131"/>
                    <a:gd name="T109" fmla="*/ 20 h 149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131"/>
                    <a:gd name="T166" fmla="*/ 0 h 149"/>
                    <a:gd name="T167" fmla="*/ 131 w 131"/>
                    <a:gd name="T168" fmla="*/ 149 h 149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131" h="149">
                      <a:moveTo>
                        <a:pt x="131" y="63"/>
                      </a:moveTo>
                      <a:lnTo>
                        <a:pt x="131" y="86"/>
                      </a:lnTo>
                      <a:lnTo>
                        <a:pt x="131" y="98"/>
                      </a:lnTo>
                      <a:lnTo>
                        <a:pt x="126" y="115"/>
                      </a:lnTo>
                      <a:lnTo>
                        <a:pt x="120" y="126"/>
                      </a:lnTo>
                      <a:lnTo>
                        <a:pt x="114" y="132"/>
                      </a:lnTo>
                      <a:lnTo>
                        <a:pt x="103" y="138"/>
                      </a:lnTo>
                      <a:lnTo>
                        <a:pt x="91" y="144"/>
                      </a:lnTo>
                      <a:lnTo>
                        <a:pt x="80" y="149"/>
                      </a:lnTo>
                      <a:lnTo>
                        <a:pt x="68" y="149"/>
                      </a:lnTo>
                      <a:lnTo>
                        <a:pt x="63" y="149"/>
                      </a:lnTo>
                      <a:lnTo>
                        <a:pt x="57" y="149"/>
                      </a:lnTo>
                      <a:lnTo>
                        <a:pt x="51" y="144"/>
                      </a:lnTo>
                      <a:lnTo>
                        <a:pt x="46" y="144"/>
                      </a:lnTo>
                      <a:lnTo>
                        <a:pt x="40" y="144"/>
                      </a:lnTo>
                      <a:lnTo>
                        <a:pt x="34" y="138"/>
                      </a:lnTo>
                      <a:lnTo>
                        <a:pt x="28" y="138"/>
                      </a:lnTo>
                      <a:lnTo>
                        <a:pt x="28" y="132"/>
                      </a:lnTo>
                      <a:lnTo>
                        <a:pt x="23" y="132"/>
                      </a:lnTo>
                      <a:lnTo>
                        <a:pt x="17" y="126"/>
                      </a:lnTo>
                      <a:lnTo>
                        <a:pt x="17" y="121"/>
                      </a:lnTo>
                      <a:lnTo>
                        <a:pt x="11" y="121"/>
                      </a:lnTo>
                      <a:lnTo>
                        <a:pt x="11" y="115"/>
                      </a:lnTo>
                      <a:lnTo>
                        <a:pt x="5" y="109"/>
                      </a:lnTo>
                      <a:lnTo>
                        <a:pt x="5" y="104"/>
                      </a:lnTo>
                      <a:lnTo>
                        <a:pt x="5" y="98"/>
                      </a:lnTo>
                      <a:lnTo>
                        <a:pt x="5" y="92"/>
                      </a:lnTo>
                      <a:lnTo>
                        <a:pt x="0" y="86"/>
                      </a:lnTo>
                      <a:lnTo>
                        <a:pt x="0" y="63"/>
                      </a:lnTo>
                      <a:lnTo>
                        <a:pt x="5" y="46"/>
                      </a:lnTo>
                      <a:lnTo>
                        <a:pt x="5" y="35"/>
                      </a:lnTo>
                      <a:lnTo>
                        <a:pt x="17" y="23"/>
                      </a:lnTo>
                      <a:lnTo>
                        <a:pt x="23" y="12"/>
                      </a:lnTo>
                      <a:lnTo>
                        <a:pt x="34" y="6"/>
                      </a:lnTo>
                      <a:lnTo>
                        <a:pt x="46" y="0"/>
                      </a:lnTo>
                      <a:lnTo>
                        <a:pt x="57" y="0"/>
                      </a:lnTo>
                      <a:lnTo>
                        <a:pt x="68" y="0"/>
                      </a:lnTo>
                      <a:lnTo>
                        <a:pt x="74" y="0"/>
                      </a:lnTo>
                      <a:lnTo>
                        <a:pt x="80" y="0"/>
                      </a:lnTo>
                      <a:lnTo>
                        <a:pt x="86" y="0"/>
                      </a:lnTo>
                      <a:lnTo>
                        <a:pt x="91" y="0"/>
                      </a:lnTo>
                      <a:lnTo>
                        <a:pt x="97" y="0"/>
                      </a:lnTo>
                      <a:lnTo>
                        <a:pt x="103" y="6"/>
                      </a:lnTo>
                      <a:lnTo>
                        <a:pt x="109" y="6"/>
                      </a:lnTo>
                      <a:lnTo>
                        <a:pt x="109" y="12"/>
                      </a:lnTo>
                      <a:lnTo>
                        <a:pt x="114" y="12"/>
                      </a:lnTo>
                      <a:lnTo>
                        <a:pt x="114" y="18"/>
                      </a:lnTo>
                      <a:lnTo>
                        <a:pt x="120" y="18"/>
                      </a:lnTo>
                      <a:lnTo>
                        <a:pt x="120" y="23"/>
                      </a:lnTo>
                      <a:lnTo>
                        <a:pt x="126" y="29"/>
                      </a:lnTo>
                      <a:lnTo>
                        <a:pt x="131" y="35"/>
                      </a:lnTo>
                      <a:lnTo>
                        <a:pt x="131" y="41"/>
                      </a:lnTo>
                      <a:lnTo>
                        <a:pt x="131" y="46"/>
                      </a:lnTo>
                      <a:lnTo>
                        <a:pt x="131" y="52"/>
                      </a:lnTo>
                      <a:lnTo>
                        <a:pt x="131" y="63"/>
                      </a:lnTo>
                    </a:path>
                  </a:pathLst>
                </a:custGeom>
                <a:noFill/>
                <a:ln w="1746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436" name="Freeform 103"/>
                <p:cNvSpPr>
                  <a:spLocks/>
                </p:cNvSpPr>
                <p:nvPr/>
              </p:nvSpPr>
              <p:spPr bwMode="auto">
                <a:xfrm>
                  <a:off x="1725" y="2217"/>
                  <a:ext cx="57" cy="75"/>
                </a:xfrm>
                <a:custGeom>
                  <a:avLst/>
                  <a:gdLst>
                    <a:gd name="T0" fmla="*/ 32 w 103"/>
                    <a:gd name="T1" fmla="*/ 18 h 132"/>
                    <a:gd name="T2" fmla="*/ 32 w 103"/>
                    <a:gd name="T3" fmla="*/ 17 h 132"/>
                    <a:gd name="T4" fmla="*/ 32 w 103"/>
                    <a:gd name="T5" fmla="*/ 13 h 132"/>
                    <a:gd name="T6" fmla="*/ 30 w 103"/>
                    <a:gd name="T7" fmla="*/ 11 h 132"/>
                    <a:gd name="T8" fmla="*/ 30 w 103"/>
                    <a:gd name="T9" fmla="*/ 9 h 132"/>
                    <a:gd name="T10" fmla="*/ 30 w 103"/>
                    <a:gd name="T11" fmla="*/ 7 h 132"/>
                    <a:gd name="T12" fmla="*/ 28 w 103"/>
                    <a:gd name="T13" fmla="*/ 6 h 132"/>
                    <a:gd name="T14" fmla="*/ 27 w 103"/>
                    <a:gd name="T15" fmla="*/ 6 h 132"/>
                    <a:gd name="T16" fmla="*/ 27 w 103"/>
                    <a:gd name="T17" fmla="*/ 4 h 132"/>
                    <a:gd name="T18" fmla="*/ 24 w 103"/>
                    <a:gd name="T19" fmla="*/ 4 h 132"/>
                    <a:gd name="T20" fmla="*/ 24 w 103"/>
                    <a:gd name="T21" fmla="*/ 2 h 132"/>
                    <a:gd name="T22" fmla="*/ 23 w 103"/>
                    <a:gd name="T23" fmla="*/ 2 h 132"/>
                    <a:gd name="T24" fmla="*/ 21 w 103"/>
                    <a:gd name="T25" fmla="*/ 2 h 132"/>
                    <a:gd name="T26" fmla="*/ 19 w 103"/>
                    <a:gd name="T27" fmla="*/ 0 h 132"/>
                    <a:gd name="T28" fmla="*/ 18 w 103"/>
                    <a:gd name="T29" fmla="*/ 0 h 132"/>
                    <a:gd name="T30" fmla="*/ 15 w 103"/>
                    <a:gd name="T31" fmla="*/ 0 h 132"/>
                    <a:gd name="T32" fmla="*/ 12 w 103"/>
                    <a:gd name="T33" fmla="*/ 0 h 132"/>
                    <a:gd name="T34" fmla="*/ 9 w 103"/>
                    <a:gd name="T35" fmla="*/ 2 h 132"/>
                    <a:gd name="T36" fmla="*/ 7 w 103"/>
                    <a:gd name="T37" fmla="*/ 4 h 132"/>
                    <a:gd name="T38" fmla="*/ 3 w 103"/>
                    <a:gd name="T39" fmla="*/ 6 h 132"/>
                    <a:gd name="T40" fmla="*/ 2 w 103"/>
                    <a:gd name="T41" fmla="*/ 9 h 132"/>
                    <a:gd name="T42" fmla="*/ 0 w 103"/>
                    <a:gd name="T43" fmla="*/ 11 h 132"/>
                    <a:gd name="T44" fmla="*/ 0 w 103"/>
                    <a:gd name="T45" fmla="*/ 15 h 132"/>
                    <a:gd name="T46" fmla="*/ 0 w 103"/>
                    <a:gd name="T47" fmla="*/ 18 h 132"/>
                    <a:gd name="T48" fmla="*/ 0 w 103"/>
                    <a:gd name="T49" fmla="*/ 24 h 132"/>
                    <a:gd name="T50" fmla="*/ 0 w 103"/>
                    <a:gd name="T51" fmla="*/ 28 h 132"/>
                    <a:gd name="T52" fmla="*/ 0 w 103"/>
                    <a:gd name="T53" fmla="*/ 30 h 132"/>
                    <a:gd name="T54" fmla="*/ 0 w 103"/>
                    <a:gd name="T55" fmla="*/ 32 h 132"/>
                    <a:gd name="T56" fmla="*/ 2 w 103"/>
                    <a:gd name="T57" fmla="*/ 34 h 132"/>
                    <a:gd name="T58" fmla="*/ 2 w 103"/>
                    <a:gd name="T59" fmla="*/ 35 h 132"/>
                    <a:gd name="T60" fmla="*/ 3 w 103"/>
                    <a:gd name="T61" fmla="*/ 37 h 132"/>
                    <a:gd name="T62" fmla="*/ 5 w 103"/>
                    <a:gd name="T63" fmla="*/ 37 h 132"/>
                    <a:gd name="T64" fmla="*/ 5 w 103"/>
                    <a:gd name="T65" fmla="*/ 39 h 132"/>
                    <a:gd name="T66" fmla="*/ 7 w 103"/>
                    <a:gd name="T67" fmla="*/ 39 h 132"/>
                    <a:gd name="T68" fmla="*/ 7 w 103"/>
                    <a:gd name="T69" fmla="*/ 41 h 132"/>
                    <a:gd name="T70" fmla="*/ 9 w 103"/>
                    <a:gd name="T71" fmla="*/ 41 h 132"/>
                    <a:gd name="T72" fmla="*/ 11 w 103"/>
                    <a:gd name="T73" fmla="*/ 43 h 132"/>
                    <a:gd name="T74" fmla="*/ 12 w 103"/>
                    <a:gd name="T75" fmla="*/ 43 h 132"/>
                    <a:gd name="T76" fmla="*/ 14 w 103"/>
                    <a:gd name="T77" fmla="*/ 43 h 132"/>
                    <a:gd name="T78" fmla="*/ 15 w 103"/>
                    <a:gd name="T79" fmla="*/ 43 h 132"/>
                    <a:gd name="T80" fmla="*/ 19 w 103"/>
                    <a:gd name="T81" fmla="*/ 43 h 132"/>
                    <a:gd name="T82" fmla="*/ 23 w 103"/>
                    <a:gd name="T83" fmla="*/ 41 h 132"/>
                    <a:gd name="T84" fmla="*/ 24 w 103"/>
                    <a:gd name="T85" fmla="*/ 39 h 132"/>
                    <a:gd name="T86" fmla="*/ 28 w 103"/>
                    <a:gd name="T87" fmla="*/ 37 h 132"/>
                    <a:gd name="T88" fmla="*/ 30 w 103"/>
                    <a:gd name="T89" fmla="*/ 35 h 132"/>
                    <a:gd name="T90" fmla="*/ 30 w 103"/>
                    <a:gd name="T91" fmla="*/ 32 h 132"/>
                    <a:gd name="T92" fmla="*/ 32 w 103"/>
                    <a:gd name="T93" fmla="*/ 28 h 132"/>
                    <a:gd name="T94" fmla="*/ 32 w 103"/>
                    <a:gd name="T95" fmla="*/ 24 h 132"/>
                    <a:gd name="T96" fmla="*/ 32 w 103"/>
                    <a:gd name="T97" fmla="*/ 18 h 1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03"/>
                    <a:gd name="T148" fmla="*/ 0 h 132"/>
                    <a:gd name="T149" fmla="*/ 103 w 103"/>
                    <a:gd name="T150" fmla="*/ 132 h 1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03" h="132">
                      <a:moveTo>
                        <a:pt x="103" y="57"/>
                      </a:moveTo>
                      <a:lnTo>
                        <a:pt x="103" y="52"/>
                      </a:lnTo>
                      <a:lnTo>
                        <a:pt x="103" y="40"/>
                      </a:lnTo>
                      <a:lnTo>
                        <a:pt x="97" y="35"/>
                      </a:lnTo>
                      <a:lnTo>
                        <a:pt x="97" y="29"/>
                      </a:lnTo>
                      <a:lnTo>
                        <a:pt x="97" y="23"/>
                      </a:lnTo>
                      <a:lnTo>
                        <a:pt x="92" y="17"/>
                      </a:lnTo>
                      <a:lnTo>
                        <a:pt x="86" y="17"/>
                      </a:lnTo>
                      <a:lnTo>
                        <a:pt x="86" y="12"/>
                      </a:lnTo>
                      <a:lnTo>
                        <a:pt x="80" y="12"/>
                      </a:lnTo>
                      <a:lnTo>
                        <a:pt x="80" y="6"/>
                      </a:lnTo>
                      <a:lnTo>
                        <a:pt x="74" y="6"/>
                      </a:lnTo>
                      <a:lnTo>
                        <a:pt x="69" y="6"/>
                      </a:lnTo>
                      <a:lnTo>
                        <a:pt x="63" y="0"/>
                      </a:lnTo>
                      <a:lnTo>
                        <a:pt x="57" y="0"/>
                      </a:lnTo>
                      <a:lnTo>
                        <a:pt x="51" y="0"/>
                      </a:lnTo>
                      <a:lnTo>
                        <a:pt x="40" y="0"/>
                      </a:lnTo>
                      <a:lnTo>
                        <a:pt x="29" y="6"/>
                      </a:lnTo>
                      <a:lnTo>
                        <a:pt x="23" y="12"/>
                      </a:lnTo>
                      <a:lnTo>
                        <a:pt x="11" y="17"/>
                      </a:lnTo>
                      <a:lnTo>
                        <a:pt x="6" y="29"/>
                      </a:lnTo>
                      <a:lnTo>
                        <a:pt x="0" y="35"/>
                      </a:lnTo>
                      <a:lnTo>
                        <a:pt x="0" y="46"/>
                      </a:lnTo>
                      <a:lnTo>
                        <a:pt x="0" y="57"/>
                      </a:lnTo>
                      <a:lnTo>
                        <a:pt x="0" y="75"/>
                      </a:lnTo>
                      <a:lnTo>
                        <a:pt x="0" y="86"/>
                      </a:lnTo>
                      <a:lnTo>
                        <a:pt x="0" y="92"/>
                      </a:lnTo>
                      <a:lnTo>
                        <a:pt x="0" y="98"/>
                      </a:lnTo>
                      <a:lnTo>
                        <a:pt x="6" y="103"/>
                      </a:lnTo>
                      <a:lnTo>
                        <a:pt x="6" y="109"/>
                      </a:lnTo>
                      <a:lnTo>
                        <a:pt x="11" y="115"/>
                      </a:lnTo>
                      <a:lnTo>
                        <a:pt x="17" y="115"/>
                      </a:lnTo>
                      <a:lnTo>
                        <a:pt x="17" y="120"/>
                      </a:lnTo>
                      <a:lnTo>
                        <a:pt x="23" y="120"/>
                      </a:lnTo>
                      <a:lnTo>
                        <a:pt x="23" y="126"/>
                      </a:lnTo>
                      <a:lnTo>
                        <a:pt x="29" y="126"/>
                      </a:lnTo>
                      <a:lnTo>
                        <a:pt x="34" y="132"/>
                      </a:lnTo>
                      <a:lnTo>
                        <a:pt x="40" y="132"/>
                      </a:lnTo>
                      <a:lnTo>
                        <a:pt x="46" y="132"/>
                      </a:lnTo>
                      <a:lnTo>
                        <a:pt x="51" y="132"/>
                      </a:lnTo>
                      <a:lnTo>
                        <a:pt x="63" y="132"/>
                      </a:lnTo>
                      <a:lnTo>
                        <a:pt x="74" y="126"/>
                      </a:lnTo>
                      <a:lnTo>
                        <a:pt x="80" y="120"/>
                      </a:lnTo>
                      <a:lnTo>
                        <a:pt x="92" y="115"/>
                      </a:lnTo>
                      <a:lnTo>
                        <a:pt x="97" y="109"/>
                      </a:lnTo>
                      <a:lnTo>
                        <a:pt x="97" y="98"/>
                      </a:lnTo>
                      <a:lnTo>
                        <a:pt x="103" y="86"/>
                      </a:lnTo>
                      <a:lnTo>
                        <a:pt x="103" y="75"/>
                      </a:lnTo>
                      <a:lnTo>
                        <a:pt x="103" y="57"/>
                      </a:lnTo>
                    </a:path>
                  </a:pathLst>
                </a:custGeom>
                <a:noFill/>
                <a:ln w="1746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</p:grpSp>
      <p:grpSp>
        <p:nvGrpSpPr>
          <p:cNvPr id="19" name="Group 104"/>
          <p:cNvGrpSpPr>
            <a:grpSpLocks/>
          </p:cNvGrpSpPr>
          <p:nvPr/>
        </p:nvGrpSpPr>
        <p:grpSpPr bwMode="auto">
          <a:xfrm>
            <a:off x="2368550" y="4878388"/>
            <a:ext cx="641350" cy="1103312"/>
            <a:chOff x="1440" y="3072"/>
            <a:chExt cx="404" cy="695"/>
          </a:xfrm>
        </p:grpSpPr>
        <p:grpSp>
          <p:nvGrpSpPr>
            <p:cNvPr id="20" name="Group 105"/>
            <p:cNvGrpSpPr>
              <a:grpSpLocks/>
            </p:cNvGrpSpPr>
            <p:nvPr/>
          </p:nvGrpSpPr>
          <p:grpSpPr bwMode="auto">
            <a:xfrm>
              <a:off x="1440" y="3312"/>
              <a:ext cx="404" cy="455"/>
              <a:chOff x="1440" y="3312"/>
              <a:chExt cx="404" cy="455"/>
            </a:xfrm>
          </p:grpSpPr>
          <p:sp>
            <p:nvSpPr>
              <p:cNvPr id="11401" name="Rectangle 106"/>
              <p:cNvSpPr>
                <a:spLocks noChangeArrowheads="1"/>
              </p:cNvSpPr>
              <p:nvPr/>
            </p:nvSpPr>
            <p:spPr bwMode="auto">
              <a:xfrm>
                <a:off x="1440" y="3312"/>
                <a:ext cx="404" cy="455"/>
              </a:xfrm>
              <a:prstGeom prst="rect">
                <a:avLst/>
              </a:prstGeom>
              <a:solidFill>
                <a:srgbClr val="FFFFFF"/>
              </a:solidFill>
              <a:ln w="5715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402" name="Freeform 107"/>
              <p:cNvSpPr>
                <a:spLocks/>
              </p:cNvSpPr>
              <p:nvPr/>
            </p:nvSpPr>
            <p:spPr bwMode="auto">
              <a:xfrm>
                <a:off x="1663" y="3556"/>
                <a:ext cx="109" cy="141"/>
              </a:xfrm>
              <a:custGeom>
                <a:avLst/>
                <a:gdLst>
                  <a:gd name="T0" fmla="*/ 25 w 201"/>
                  <a:gd name="T1" fmla="*/ 0 h 246"/>
                  <a:gd name="T2" fmla="*/ 32 w 201"/>
                  <a:gd name="T3" fmla="*/ 0 h 246"/>
                  <a:gd name="T4" fmla="*/ 37 w 201"/>
                  <a:gd name="T5" fmla="*/ 0 h 246"/>
                  <a:gd name="T6" fmla="*/ 42 w 201"/>
                  <a:gd name="T7" fmla="*/ 3 h 246"/>
                  <a:gd name="T8" fmla="*/ 47 w 201"/>
                  <a:gd name="T9" fmla="*/ 6 h 246"/>
                  <a:gd name="T10" fmla="*/ 50 w 201"/>
                  <a:gd name="T11" fmla="*/ 11 h 246"/>
                  <a:gd name="T12" fmla="*/ 54 w 201"/>
                  <a:gd name="T13" fmla="*/ 17 h 246"/>
                  <a:gd name="T14" fmla="*/ 57 w 201"/>
                  <a:gd name="T15" fmla="*/ 24 h 246"/>
                  <a:gd name="T16" fmla="*/ 59 w 201"/>
                  <a:gd name="T17" fmla="*/ 32 h 246"/>
                  <a:gd name="T18" fmla="*/ 59 w 201"/>
                  <a:gd name="T19" fmla="*/ 40 h 246"/>
                  <a:gd name="T20" fmla="*/ 59 w 201"/>
                  <a:gd name="T21" fmla="*/ 49 h 246"/>
                  <a:gd name="T22" fmla="*/ 57 w 201"/>
                  <a:gd name="T23" fmla="*/ 57 h 246"/>
                  <a:gd name="T24" fmla="*/ 54 w 201"/>
                  <a:gd name="T25" fmla="*/ 62 h 246"/>
                  <a:gd name="T26" fmla="*/ 50 w 201"/>
                  <a:gd name="T27" fmla="*/ 70 h 246"/>
                  <a:gd name="T28" fmla="*/ 47 w 201"/>
                  <a:gd name="T29" fmla="*/ 73 h 246"/>
                  <a:gd name="T30" fmla="*/ 42 w 201"/>
                  <a:gd name="T31" fmla="*/ 77 h 246"/>
                  <a:gd name="T32" fmla="*/ 37 w 201"/>
                  <a:gd name="T33" fmla="*/ 79 h 246"/>
                  <a:gd name="T34" fmla="*/ 32 w 201"/>
                  <a:gd name="T35" fmla="*/ 81 h 246"/>
                  <a:gd name="T36" fmla="*/ 25 w 201"/>
                  <a:gd name="T37" fmla="*/ 81 h 246"/>
                  <a:gd name="T38" fmla="*/ 20 w 201"/>
                  <a:gd name="T39" fmla="*/ 79 h 246"/>
                  <a:gd name="T40" fmla="*/ 15 w 201"/>
                  <a:gd name="T41" fmla="*/ 77 h 246"/>
                  <a:gd name="T42" fmla="*/ 12 w 201"/>
                  <a:gd name="T43" fmla="*/ 73 h 246"/>
                  <a:gd name="T44" fmla="*/ 7 w 201"/>
                  <a:gd name="T45" fmla="*/ 70 h 246"/>
                  <a:gd name="T46" fmla="*/ 4 w 201"/>
                  <a:gd name="T47" fmla="*/ 62 h 246"/>
                  <a:gd name="T48" fmla="*/ 2 w 201"/>
                  <a:gd name="T49" fmla="*/ 57 h 246"/>
                  <a:gd name="T50" fmla="*/ 0 w 201"/>
                  <a:gd name="T51" fmla="*/ 49 h 246"/>
                  <a:gd name="T52" fmla="*/ 0 w 201"/>
                  <a:gd name="T53" fmla="*/ 41 h 246"/>
                  <a:gd name="T54" fmla="*/ 0 w 201"/>
                  <a:gd name="T55" fmla="*/ 32 h 246"/>
                  <a:gd name="T56" fmla="*/ 2 w 201"/>
                  <a:gd name="T57" fmla="*/ 24 h 246"/>
                  <a:gd name="T58" fmla="*/ 4 w 201"/>
                  <a:gd name="T59" fmla="*/ 17 h 246"/>
                  <a:gd name="T60" fmla="*/ 7 w 201"/>
                  <a:gd name="T61" fmla="*/ 11 h 246"/>
                  <a:gd name="T62" fmla="*/ 12 w 201"/>
                  <a:gd name="T63" fmla="*/ 6 h 246"/>
                  <a:gd name="T64" fmla="*/ 15 w 201"/>
                  <a:gd name="T65" fmla="*/ 3 h 246"/>
                  <a:gd name="T66" fmla="*/ 20 w 201"/>
                  <a:gd name="T67" fmla="*/ 0 h 246"/>
                  <a:gd name="T68" fmla="*/ 25 w 201"/>
                  <a:gd name="T69" fmla="*/ 0 h 24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01"/>
                  <a:gd name="T106" fmla="*/ 0 h 246"/>
                  <a:gd name="T107" fmla="*/ 201 w 201"/>
                  <a:gd name="T108" fmla="*/ 246 h 24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01" h="246">
                    <a:moveTo>
                      <a:pt x="86" y="0"/>
                    </a:moveTo>
                    <a:lnTo>
                      <a:pt x="109" y="0"/>
                    </a:lnTo>
                    <a:lnTo>
                      <a:pt x="126" y="0"/>
                    </a:lnTo>
                    <a:lnTo>
                      <a:pt x="144" y="11"/>
                    </a:lnTo>
                    <a:lnTo>
                      <a:pt x="161" y="17"/>
                    </a:lnTo>
                    <a:lnTo>
                      <a:pt x="172" y="34"/>
                    </a:lnTo>
                    <a:lnTo>
                      <a:pt x="184" y="51"/>
                    </a:lnTo>
                    <a:lnTo>
                      <a:pt x="195" y="74"/>
                    </a:lnTo>
                    <a:lnTo>
                      <a:pt x="201" y="97"/>
                    </a:lnTo>
                    <a:lnTo>
                      <a:pt x="201" y="120"/>
                    </a:lnTo>
                    <a:lnTo>
                      <a:pt x="201" y="149"/>
                    </a:lnTo>
                    <a:lnTo>
                      <a:pt x="195" y="172"/>
                    </a:lnTo>
                    <a:lnTo>
                      <a:pt x="184" y="189"/>
                    </a:lnTo>
                    <a:lnTo>
                      <a:pt x="172" y="212"/>
                    </a:lnTo>
                    <a:lnTo>
                      <a:pt x="161" y="223"/>
                    </a:lnTo>
                    <a:lnTo>
                      <a:pt x="144" y="235"/>
                    </a:lnTo>
                    <a:lnTo>
                      <a:pt x="126" y="241"/>
                    </a:lnTo>
                    <a:lnTo>
                      <a:pt x="109" y="246"/>
                    </a:lnTo>
                    <a:lnTo>
                      <a:pt x="86" y="246"/>
                    </a:lnTo>
                    <a:lnTo>
                      <a:pt x="69" y="241"/>
                    </a:lnTo>
                    <a:lnTo>
                      <a:pt x="52" y="235"/>
                    </a:lnTo>
                    <a:lnTo>
                      <a:pt x="40" y="223"/>
                    </a:lnTo>
                    <a:lnTo>
                      <a:pt x="23" y="212"/>
                    </a:lnTo>
                    <a:lnTo>
                      <a:pt x="12" y="189"/>
                    </a:lnTo>
                    <a:lnTo>
                      <a:pt x="6" y="172"/>
                    </a:lnTo>
                    <a:lnTo>
                      <a:pt x="0" y="149"/>
                    </a:lnTo>
                    <a:lnTo>
                      <a:pt x="0" y="126"/>
                    </a:lnTo>
                    <a:lnTo>
                      <a:pt x="0" y="97"/>
                    </a:lnTo>
                    <a:lnTo>
                      <a:pt x="6" y="74"/>
                    </a:lnTo>
                    <a:lnTo>
                      <a:pt x="12" y="51"/>
                    </a:lnTo>
                    <a:lnTo>
                      <a:pt x="23" y="34"/>
                    </a:lnTo>
                    <a:lnTo>
                      <a:pt x="40" y="17"/>
                    </a:lnTo>
                    <a:lnTo>
                      <a:pt x="52" y="11"/>
                    </a:lnTo>
                    <a:lnTo>
                      <a:pt x="69" y="0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03" name="Freeform 108"/>
              <p:cNvSpPr>
                <a:spLocks/>
              </p:cNvSpPr>
              <p:nvPr/>
            </p:nvSpPr>
            <p:spPr bwMode="auto">
              <a:xfrm>
                <a:off x="1663" y="3556"/>
                <a:ext cx="109" cy="141"/>
              </a:xfrm>
              <a:custGeom>
                <a:avLst/>
                <a:gdLst>
                  <a:gd name="T0" fmla="*/ 25 w 201"/>
                  <a:gd name="T1" fmla="*/ 0 h 246"/>
                  <a:gd name="T2" fmla="*/ 32 w 201"/>
                  <a:gd name="T3" fmla="*/ 0 h 246"/>
                  <a:gd name="T4" fmla="*/ 37 w 201"/>
                  <a:gd name="T5" fmla="*/ 0 h 246"/>
                  <a:gd name="T6" fmla="*/ 42 w 201"/>
                  <a:gd name="T7" fmla="*/ 3 h 246"/>
                  <a:gd name="T8" fmla="*/ 47 w 201"/>
                  <a:gd name="T9" fmla="*/ 6 h 246"/>
                  <a:gd name="T10" fmla="*/ 50 w 201"/>
                  <a:gd name="T11" fmla="*/ 11 h 246"/>
                  <a:gd name="T12" fmla="*/ 54 w 201"/>
                  <a:gd name="T13" fmla="*/ 17 h 246"/>
                  <a:gd name="T14" fmla="*/ 57 w 201"/>
                  <a:gd name="T15" fmla="*/ 24 h 246"/>
                  <a:gd name="T16" fmla="*/ 59 w 201"/>
                  <a:gd name="T17" fmla="*/ 32 h 246"/>
                  <a:gd name="T18" fmla="*/ 59 w 201"/>
                  <a:gd name="T19" fmla="*/ 40 h 246"/>
                  <a:gd name="T20" fmla="*/ 59 w 201"/>
                  <a:gd name="T21" fmla="*/ 49 h 246"/>
                  <a:gd name="T22" fmla="*/ 57 w 201"/>
                  <a:gd name="T23" fmla="*/ 57 h 246"/>
                  <a:gd name="T24" fmla="*/ 54 w 201"/>
                  <a:gd name="T25" fmla="*/ 62 h 246"/>
                  <a:gd name="T26" fmla="*/ 50 w 201"/>
                  <a:gd name="T27" fmla="*/ 70 h 246"/>
                  <a:gd name="T28" fmla="*/ 47 w 201"/>
                  <a:gd name="T29" fmla="*/ 73 h 246"/>
                  <a:gd name="T30" fmla="*/ 42 w 201"/>
                  <a:gd name="T31" fmla="*/ 77 h 246"/>
                  <a:gd name="T32" fmla="*/ 37 w 201"/>
                  <a:gd name="T33" fmla="*/ 79 h 246"/>
                  <a:gd name="T34" fmla="*/ 32 w 201"/>
                  <a:gd name="T35" fmla="*/ 81 h 246"/>
                  <a:gd name="T36" fmla="*/ 25 w 201"/>
                  <a:gd name="T37" fmla="*/ 81 h 246"/>
                  <a:gd name="T38" fmla="*/ 20 w 201"/>
                  <a:gd name="T39" fmla="*/ 79 h 246"/>
                  <a:gd name="T40" fmla="*/ 15 w 201"/>
                  <a:gd name="T41" fmla="*/ 77 h 246"/>
                  <a:gd name="T42" fmla="*/ 12 w 201"/>
                  <a:gd name="T43" fmla="*/ 73 h 246"/>
                  <a:gd name="T44" fmla="*/ 7 w 201"/>
                  <a:gd name="T45" fmla="*/ 70 h 246"/>
                  <a:gd name="T46" fmla="*/ 4 w 201"/>
                  <a:gd name="T47" fmla="*/ 62 h 246"/>
                  <a:gd name="T48" fmla="*/ 2 w 201"/>
                  <a:gd name="T49" fmla="*/ 57 h 246"/>
                  <a:gd name="T50" fmla="*/ 0 w 201"/>
                  <a:gd name="T51" fmla="*/ 49 h 246"/>
                  <a:gd name="T52" fmla="*/ 0 w 201"/>
                  <a:gd name="T53" fmla="*/ 41 h 246"/>
                  <a:gd name="T54" fmla="*/ 0 w 201"/>
                  <a:gd name="T55" fmla="*/ 32 h 246"/>
                  <a:gd name="T56" fmla="*/ 2 w 201"/>
                  <a:gd name="T57" fmla="*/ 24 h 246"/>
                  <a:gd name="T58" fmla="*/ 4 w 201"/>
                  <a:gd name="T59" fmla="*/ 17 h 246"/>
                  <a:gd name="T60" fmla="*/ 7 w 201"/>
                  <a:gd name="T61" fmla="*/ 11 h 246"/>
                  <a:gd name="T62" fmla="*/ 12 w 201"/>
                  <a:gd name="T63" fmla="*/ 6 h 246"/>
                  <a:gd name="T64" fmla="*/ 15 w 201"/>
                  <a:gd name="T65" fmla="*/ 3 h 246"/>
                  <a:gd name="T66" fmla="*/ 20 w 201"/>
                  <a:gd name="T67" fmla="*/ 0 h 246"/>
                  <a:gd name="T68" fmla="*/ 25 w 201"/>
                  <a:gd name="T69" fmla="*/ 0 h 24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01"/>
                  <a:gd name="T106" fmla="*/ 0 h 246"/>
                  <a:gd name="T107" fmla="*/ 201 w 201"/>
                  <a:gd name="T108" fmla="*/ 246 h 24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01" h="246">
                    <a:moveTo>
                      <a:pt x="86" y="0"/>
                    </a:moveTo>
                    <a:lnTo>
                      <a:pt x="109" y="0"/>
                    </a:lnTo>
                    <a:lnTo>
                      <a:pt x="126" y="0"/>
                    </a:lnTo>
                    <a:lnTo>
                      <a:pt x="144" y="11"/>
                    </a:lnTo>
                    <a:lnTo>
                      <a:pt x="161" y="17"/>
                    </a:lnTo>
                    <a:lnTo>
                      <a:pt x="172" y="34"/>
                    </a:lnTo>
                    <a:lnTo>
                      <a:pt x="184" y="51"/>
                    </a:lnTo>
                    <a:lnTo>
                      <a:pt x="195" y="74"/>
                    </a:lnTo>
                    <a:lnTo>
                      <a:pt x="201" y="97"/>
                    </a:lnTo>
                    <a:lnTo>
                      <a:pt x="201" y="120"/>
                    </a:lnTo>
                    <a:lnTo>
                      <a:pt x="201" y="149"/>
                    </a:lnTo>
                    <a:lnTo>
                      <a:pt x="195" y="172"/>
                    </a:lnTo>
                    <a:lnTo>
                      <a:pt x="184" y="189"/>
                    </a:lnTo>
                    <a:lnTo>
                      <a:pt x="172" y="212"/>
                    </a:lnTo>
                    <a:lnTo>
                      <a:pt x="161" y="223"/>
                    </a:lnTo>
                    <a:lnTo>
                      <a:pt x="144" y="235"/>
                    </a:lnTo>
                    <a:lnTo>
                      <a:pt x="126" y="241"/>
                    </a:lnTo>
                    <a:lnTo>
                      <a:pt x="109" y="246"/>
                    </a:lnTo>
                    <a:lnTo>
                      <a:pt x="86" y="246"/>
                    </a:lnTo>
                    <a:lnTo>
                      <a:pt x="69" y="241"/>
                    </a:lnTo>
                    <a:lnTo>
                      <a:pt x="52" y="235"/>
                    </a:lnTo>
                    <a:lnTo>
                      <a:pt x="40" y="223"/>
                    </a:lnTo>
                    <a:lnTo>
                      <a:pt x="23" y="212"/>
                    </a:lnTo>
                    <a:lnTo>
                      <a:pt x="12" y="189"/>
                    </a:lnTo>
                    <a:lnTo>
                      <a:pt x="6" y="172"/>
                    </a:lnTo>
                    <a:lnTo>
                      <a:pt x="0" y="149"/>
                    </a:lnTo>
                    <a:lnTo>
                      <a:pt x="0" y="126"/>
                    </a:lnTo>
                    <a:lnTo>
                      <a:pt x="0" y="97"/>
                    </a:lnTo>
                    <a:lnTo>
                      <a:pt x="6" y="74"/>
                    </a:lnTo>
                    <a:lnTo>
                      <a:pt x="12" y="51"/>
                    </a:lnTo>
                    <a:lnTo>
                      <a:pt x="23" y="34"/>
                    </a:lnTo>
                    <a:lnTo>
                      <a:pt x="40" y="17"/>
                    </a:lnTo>
                    <a:lnTo>
                      <a:pt x="52" y="11"/>
                    </a:lnTo>
                    <a:lnTo>
                      <a:pt x="69" y="0"/>
                    </a:lnTo>
                    <a:lnTo>
                      <a:pt x="86" y="0"/>
                    </a:lnTo>
                  </a:path>
                </a:pathLst>
              </a:custGeom>
              <a:solidFill>
                <a:schemeClr val="tx2"/>
              </a:solidFill>
              <a:ln w="17463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04" name="Rectangle 109"/>
              <p:cNvSpPr>
                <a:spLocks noChangeArrowheads="1"/>
              </p:cNvSpPr>
              <p:nvPr/>
            </p:nvSpPr>
            <p:spPr bwMode="auto">
              <a:xfrm>
                <a:off x="1495" y="3602"/>
                <a:ext cx="172" cy="26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05" name="Rectangle 110"/>
              <p:cNvSpPr>
                <a:spLocks noChangeArrowheads="1"/>
              </p:cNvSpPr>
              <p:nvPr/>
            </p:nvSpPr>
            <p:spPr bwMode="auto">
              <a:xfrm>
                <a:off x="1495" y="3602"/>
                <a:ext cx="172" cy="26"/>
              </a:xfrm>
              <a:prstGeom prst="rect">
                <a:avLst/>
              </a:prstGeom>
              <a:solidFill>
                <a:schemeClr val="tx2"/>
              </a:solidFill>
              <a:ln w="17463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06" name="Freeform 111"/>
              <p:cNvSpPr>
                <a:spLocks noEditPoints="1"/>
              </p:cNvSpPr>
              <p:nvPr/>
            </p:nvSpPr>
            <p:spPr bwMode="auto">
              <a:xfrm>
                <a:off x="1495" y="3625"/>
                <a:ext cx="59" cy="56"/>
              </a:xfrm>
              <a:custGeom>
                <a:avLst/>
                <a:gdLst>
                  <a:gd name="T0" fmla="*/ 0 w 109"/>
                  <a:gd name="T1" fmla="*/ 0 h 98"/>
                  <a:gd name="T2" fmla="*/ 14 w 109"/>
                  <a:gd name="T3" fmla="*/ 0 h 98"/>
                  <a:gd name="T4" fmla="*/ 10 w 109"/>
                  <a:gd name="T5" fmla="*/ 28 h 98"/>
                  <a:gd name="T6" fmla="*/ 9 w 109"/>
                  <a:gd name="T7" fmla="*/ 30 h 98"/>
                  <a:gd name="T8" fmla="*/ 9 w 109"/>
                  <a:gd name="T9" fmla="*/ 32 h 98"/>
                  <a:gd name="T10" fmla="*/ 6 w 109"/>
                  <a:gd name="T11" fmla="*/ 32 h 98"/>
                  <a:gd name="T12" fmla="*/ 5 w 109"/>
                  <a:gd name="T13" fmla="*/ 32 h 98"/>
                  <a:gd name="T14" fmla="*/ 5 w 109"/>
                  <a:gd name="T15" fmla="*/ 30 h 98"/>
                  <a:gd name="T16" fmla="*/ 3 w 109"/>
                  <a:gd name="T17" fmla="*/ 28 h 98"/>
                  <a:gd name="T18" fmla="*/ 0 w 109"/>
                  <a:gd name="T19" fmla="*/ 0 h 98"/>
                  <a:gd name="T20" fmla="*/ 20 w 109"/>
                  <a:gd name="T21" fmla="*/ 0 h 98"/>
                  <a:gd name="T22" fmla="*/ 32 w 109"/>
                  <a:gd name="T23" fmla="*/ 0 h 98"/>
                  <a:gd name="T24" fmla="*/ 29 w 109"/>
                  <a:gd name="T25" fmla="*/ 28 h 98"/>
                  <a:gd name="T26" fmla="*/ 29 w 109"/>
                  <a:gd name="T27" fmla="*/ 30 h 98"/>
                  <a:gd name="T28" fmla="*/ 27 w 109"/>
                  <a:gd name="T29" fmla="*/ 32 h 98"/>
                  <a:gd name="T30" fmla="*/ 25 w 109"/>
                  <a:gd name="T31" fmla="*/ 32 h 98"/>
                  <a:gd name="T32" fmla="*/ 25 w 109"/>
                  <a:gd name="T33" fmla="*/ 30 h 98"/>
                  <a:gd name="T34" fmla="*/ 23 w 109"/>
                  <a:gd name="T35" fmla="*/ 30 h 98"/>
                  <a:gd name="T36" fmla="*/ 23 w 109"/>
                  <a:gd name="T37" fmla="*/ 28 h 98"/>
                  <a:gd name="T38" fmla="*/ 20 w 109"/>
                  <a:gd name="T39" fmla="*/ 0 h 9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09"/>
                  <a:gd name="T61" fmla="*/ 0 h 98"/>
                  <a:gd name="T62" fmla="*/ 109 w 109"/>
                  <a:gd name="T63" fmla="*/ 98 h 9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09" h="98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29" y="92"/>
                    </a:lnTo>
                    <a:lnTo>
                      <a:pt x="29" y="98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  <a:close/>
                    <a:moveTo>
                      <a:pt x="69" y="0"/>
                    </a:moveTo>
                    <a:lnTo>
                      <a:pt x="109" y="0"/>
                    </a:lnTo>
                    <a:lnTo>
                      <a:pt x="97" y="86"/>
                    </a:lnTo>
                    <a:lnTo>
                      <a:pt x="97" y="92"/>
                    </a:lnTo>
                    <a:lnTo>
                      <a:pt x="92" y="98"/>
                    </a:lnTo>
                    <a:lnTo>
                      <a:pt x="86" y="98"/>
                    </a:lnTo>
                    <a:lnTo>
                      <a:pt x="86" y="92"/>
                    </a:lnTo>
                    <a:lnTo>
                      <a:pt x="80" y="92"/>
                    </a:lnTo>
                    <a:lnTo>
                      <a:pt x="80" y="86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07" name="Freeform 112"/>
              <p:cNvSpPr>
                <a:spLocks/>
              </p:cNvSpPr>
              <p:nvPr/>
            </p:nvSpPr>
            <p:spPr bwMode="auto">
              <a:xfrm>
                <a:off x="1495" y="3625"/>
                <a:ext cx="26" cy="56"/>
              </a:xfrm>
              <a:custGeom>
                <a:avLst/>
                <a:gdLst>
                  <a:gd name="T0" fmla="*/ 0 w 46"/>
                  <a:gd name="T1" fmla="*/ 0 h 98"/>
                  <a:gd name="T2" fmla="*/ 15 w 46"/>
                  <a:gd name="T3" fmla="*/ 0 h 98"/>
                  <a:gd name="T4" fmla="*/ 11 w 46"/>
                  <a:gd name="T5" fmla="*/ 28 h 98"/>
                  <a:gd name="T6" fmla="*/ 9 w 46"/>
                  <a:gd name="T7" fmla="*/ 30 h 98"/>
                  <a:gd name="T8" fmla="*/ 9 w 46"/>
                  <a:gd name="T9" fmla="*/ 32 h 98"/>
                  <a:gd name="T10" fmla="*/ 7 w 46"/>
                  <a:gd name="T11" fmla="*/ 32 h 98"/>
                  <a:gd name="T12" fmla="*/ 6 w 46"/>
                  <a:gd name="T13" fmla="*/ 32 h 98"/>
                  <a:gd name="T14" fmla="*/ 6 w 46"/>
                  <a:gd name="T15" fmla="*/ 30 h 98"/>
                  <a:gd name="T16" fmla="*/ 4 w 46"/>
                  <a:gd name="T17" fmla="*/ 28 h 98"/>
                  <a:gd name="T18" fmla="*/ 0 w 46"/>
                  <a:gd name="T19" fmla="*/ 0 h 9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6"/>
                  <a:gd name="T31" fmla="*/ 0 h 98"/>
                  <a:gd name="T32" fmla="*/ 46 w 46"/>
                  <a:gd name="T33" fmla="*/ 98 h 9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6" h="98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29" y="92"/>
                    </a:lnTo>
                    <a:lnTo>
                      <a:pt x="29" y="98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tx2"/>
              </a:solidFill>
              <a:ln w="17463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08" name="Freeform 113"/>
              <p:cNvSpPr>
                <a:spLocks/>
              </p:cNvSpPr>
              <p:nvPr/>
            </p:nvSpPr>
            <p:spPr bwMode="auto">
              <a:xfrm>
                <a:off x="1533" y="3625"/>
                <a:ext cx="21" cy="56"/>
              </a:xfrm>
              <a:custGeom>
                <a:avLst/>
                <a:gdLst>
                  <a:gd name="T0" fmla="*/ 0 w 40"/>
                  <a:gd name="T1" fmla="*/ 0 h 98"/>
                  <a:gd name="T2" fmla="*/ 11 w 40"/>
                  <a:gd name="T3" fmla="*/ 0 h 98"/>
                  <a:gd name="T4" fmla="*/ 8 w 40"/>
                  <a:gd name="T5" fmla="*/ 28 h 98"/>
                  <a:gd name="T6" fmla="*/ 8 w 40"/>
                  <a:gd name="T7" fmla="*/ 30 h 98"/>
                  <a:gd name="T8" fmla="*/ 6 w 40"/>
                  <a:gd name="T9" fmla="*/ 32 h 98"/>
                  <a:gd name="T10" fmla="*/ 5 w 40"/>
                  <a:gd name="T11" fmla="*/ 32 h 98"/>
                  <a:gd name="T12" fmla="*/ 5 w 40"/>
                  <a:gd name="T13" fmla="*/ 30 h 98"/>
                  <a:gd name="T14" fmla="*/ 3 w 40"/>
                  <a:gd name="T15" fmla="*/ 30 h 98"/>
                  <a:gd name="T16" fmla="*/ 3 w 40"/>
                  <a:gd name="T17" fmla="*/ 28 h 98"/>
                  <a:gd name="T18" fmla="*/ 0 w 40"/>
                  <a:gd name="T19" fmla="*/ 0 h 9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"/>
                  <a:gd name="T31" fmla="*/ 0 h 98"/>
                  <a:gd name="T32" fmla="*/ 40 w 40"/>
                  <a:gd name="T33" fmla="*/ 98 h 9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" h="98">
                    <a:moveTo>
                      <a:pt x="0" y="0"/>
                    </a:moveTo>
                    <a:lnTo>
                      <a:pt x="40" y="0"/>
                    </a:lnTo>
                    <a:lnTo>
                      <a:pt x="28" y="86"/>
                    </a:lnTo>
                    <a:lnTo>
                      <a:pt x="28" y="92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1" y="92"/>
                    </a:lnTo>
                    <a:lnTo>
                      <a:pt x="11" y="8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tx2"/>
              </a:solidFill>
              <a:ln w="17463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09" name="Freeform 114"/>
              <p:cNvSpPr>
                <a:spLocks noEditPoints="1"/>
              </p:cNvSpPr>
              <p:nvPr/>
            </p:nvSpPr>
            <p:spPr bwMode="auto">
              <a:xfrm>
                <a:off x="1683" y="3586"/>
                <a:ext cx="70" cy="84"/>
              </a:xfrm>
              <a:custGeom>
                <a:avLst/>
                <a:gdLst>
                  <a:gd name="T0" fmla="*/ 37 w 131"/>
                  <a:gd name="T1" fmla="*/ 27 h 149"/>
                  <a:gd name="T2" fmla="*/ 36 w 131"/>
                  <a:gd name="T3" fmla="*/ 37 h 149"/>
                  <a:gd name="T4" fmla="*/ 33 w 131"/>
                  <a:gd name="T5" fmla="*/ 42 h 149"/>
                  <a:gd name="T6" fmla="*/ 26 w 131"/>
                  <a:gd name="T7" fmla="*/ 46 h 149"/>
                  <a:gd name="T8" fmla="*/ 19 w 131"/>
                  <a:gd name="T9" fmla="*/ 47 h 149"/>
                  <a:gd name="T10" fmla="*/ 16 w 131"/>
                  <a:gd name="T11" fmla="*/ 47 h 149"/>
                  <a:gd name="T12" fmla="*/ 13 w 131"/>
                  <a:gd name="T13" fmla="*/ 46 h 149"/>
                  <a:gd name="T14" fmla="*/ 10 w 131"/>
                  <a:gd name="T15" fmla="*/ 44 h 149"/>
                  <a:gd name="T16" fmla="*/ 8 w 131"/>
                  <a:gd name="T17" fmla="*/ 42 h 149"/>
                  <a:gd name="T18" fmla="*/ 5 w 131"/>
                  <a:gd name="T19" fmla="*/ 40 h 149"/>
                  <a:gd name="T20" fmla="*/ 3 w 131"/>
                  <a:gd name="T21" fmla="*/ 38 h 149"/>
                  <a:gd name="T22" fmla="*/ 2 w 131"/>
                  <a:gd name="T23" fmla="*/ 34 h 149"/>
                  <a:gd name="T24" fmla="*/ 2 w 131"/>
                  <a:gd name="T25" fmla="*/ 31 h 149"/>
                  <a:gd name="T26" fmla="*/ 0 w 131"/>
                  <a:gd name="T27" fmla="*/ 27 h 149"/>
                  <a:gd name="T28" fmla="*/ 2 w 131"/>
                  <a:gd name="T29" fmla="*/ 15 h 149"/>
                  <a:gd name="T30" fmla="*/ 5 w 131"/>
                  <a:gd name="T31" fmla="*/ 7 h 149"/>
                  <a:gd name="T32" fmla="*/ 10 w 131"/>
                  <a:gd name="T33" fmla="*/ 2 h 149"/>
                  <a:gd name="T34" fmla="*/ 16 w 131"/>
                  <a:gd name="T35" fmla="*/ 0 h 149"/>
                  <a:gd name="T36" fmla="*/ 21 w 131"/>
                  <a:gd name="T37" fmla="*/ 0 h 149"/>
                  <a:gd name="T38" fmla="*/ 25 w 131"/>
                  <a:gd name="T39" fmla="*/ 0 h 149"/>
                  <a:gd name="T40" fmla="*/ 28 w 131"/>
                  <a:gd name="T41" fmla="*/ 0 h 149"/>
                  <a:gd name="T42" fmla="*/ 31 w 131"/>
                  <a:gd name="T43" fmla="*/ 2 h 149"/>
                  <a:gd name="T44" fmla="*/ 33 w 131"/>
                  <a:gd name="T45" fmla="*/ 4 h 149"/>
                  <a:gd name="T46" fmla="*/ 34 w 131"/>
                  <a:gd name="T47" fmla="*/ 6 h 149"/>
                  <a:gd name="T48" fmla="*/ 36 w 131"/>
                  <a:gd name="T49" fmla="*/ 9 h 149"/>
                  <a:gd name="T50" fmla="*/ 37 w 131"/>
                  <a:gd name="T51" fmla="*/ 13 h 149"/>
                  <a:gd name="T52" fmla="*/ 37 w 131"/>
                  <a:gd name="T53" fmla="*/ 16 h 149"/>
                  <a:gd name="T54" fmla="*/ 34 w 131"/>
                  <a:gd name="T55" fmla="*/ 20 h 149"/>
                  <a:gd name="T56" fmla="*/ 34 w 131"/>
                  <a:gd name="T57" fmla="*/ 15 h 149"/>
                  <a:gd name="T58" fmla="*/ 33 w 131"/>
                  <a:gd name="T59" fmla="*/ 11 h 149"/>
                  <a:gd name="T60" fmla="*/ 31 w 131"/>
                  <a:gd name="T61" fmla="*/ 7 h 149"/>
                  <a:gd name="T62" fmla="*/ 29 w 131"/>
                  <a:gd name="T63" fmla="*/ 6 h 149"/>
                  <a:gd name="T64" fmla="*/ 28 w 131"/>
                  <a:gd name="T65" fmla="*/ 4 h 149"/>
                  <a:gd name="T66" fmla="*/ 25 w 131"/>
                  <a:gd name="T67" fmla="*/ 4 h 149"/>
                  <a:gd name="T68" fmla="*/ 21 w 131"/>
                  <a:gd name="T69" fmla="*/ 2 h 149"/>
                  <a:gd name="T70" fmla="*/ 16 w 131"/>
                  <a:gd name="T71" fmla="*/ 2 h 149"/>
                  <a:gd name="T72" fmla="*/ 11 w 131"/>
                  <a:gd name="T73" fmla="*/ 6 h 149"/>
                  <a:gd name="T74" fmla="*/ 6 w 131"/>
                  <a:gd name="T75" fmla="*/ 11 h 149"/>
                  <a:gd name="T76" fmla="*/ 5 w 131"/>
                  <a:gd name="T77" fmla="*/ 16 h 149"/>
                  <a:gd name="T78" fmla="*/ 5 w 131"/>
                  <a:gd name="T79" fmla="*/ 26 h 149"/>
                  <a:gd name="T80" fmla="*/ 5 w 131"/>
                  <a:gd name="T81" fmla="*/ 31 h 149"/>
                  <a:gd name="T82" fmla="*/ 6 w 131"/>
                  <a:gd name="T83" fmla="*/ 34 h 149"/>
                  <a:gd name="T84" fmla="*/ 8 w 131"/>
                  <a:gd name="T85" fmla="*/ 38 h 149"/>
                  <a:gd name="T86" fmla="*/ 10 w 131"/>
                  <a:gd name="T87" fmla="*/ 40 h 149"/>
                  <a:gd name="T88" fmla="*/ 11 w 131"/>
                  <a:gd name="T89" fmla="*/ 42 h 149"/>
                  <a:gd name="T90" fmla="*/ 14 w 131"/>
                  <a:gd name="T91" fmla="*/ 44 h 149"/>
                  <a:gd name="T92" fmla="*/ 18 w 131"/>
                  <a:gd name="T93" fmla="*/ 44 h 149"/>
                  <a:gd name="T94" fmla="*/ 23 w 131"/>
                  <a:gd name="T95" fmla="*/ 44 h 149"/>
                  <a:gd name="T96" fmla="*/ 28 w 131"/>
                  <a:gd name="T97" fmla="*/ 40 h 149"/>
                  <a:gd name="T98" fmla="*/ 33 w 131"/>
                  <a:gd name="T99" fmla="*/ 37 h 149"/>
                  <a:gd name="T100" fmla="*/ 34 w 131"/>
                  <a:gd name="T101" fmla="*/ 29 h 149"/>
                  <a:gd name="T102" fmla="*/ 34 w 131"/>
                  <a:gd name="T103" fmla="*/ 20 h 14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31"/>
                  <a:gd name="T157" fmla="*/ 0 h 149"/>
                  <a:gd name="T158" fmla="*/ 131 w 131"/>
                  <a:gd name="T159" fmla="*/ 149 h 14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31" h="149">
                    <a:moveTo>
                      <a:pt x="131" y="63"/>
                    </a:moveTo>
                    <a:lnTo>
                      <a:pt x="131" y="86"/>
                    </a:lnTo>
                    <a:lnTo>
                      <a:pt x="131" y="98"/>
                    </a:lnTo>
                    <a:lnTo>
                      <a:pt x="126" y="115"/>
                    </a:lnTo>
                    <a:lnTo>
                      <a:pt x="120" y="126"/>
                    </a:lnTo>
                    <a:lnTo>
                      <a:pt x="114" y="132"/>
                    </a:lnTo>
                    <a:lnTo>
                      <a:pt x="103" y="138"/>
                    </a:lnTo>
                    <a:lnTo>
                      <a:pt x="91" y="144"/>
                    </a:lnTo>
                    <a:lnTo>
                      <a:pt x="80" y="149"/>
                    </a:lnTo>
                    <a:lnTo>
                      <a:pt x="68" y="149"/>
                    </a:lnTo>
                    <a:lnTo>
                      <a:pt x="63" y="149"/>
                    </a:lnTo>
                    <a:lnTo>
                      <a:pt x="57" y="149"/>
                    </a:lnTo>
                    <a:lnTo>
                      <a:pt x="51" y="144"/>
                    </a:lnTo>
                    <a:lnTo>
                      <a:pt x="46" y="144"/>
                    </a:lnTo>
                    <a:lnTo>
                      <a:pt x="40" y="144"/>
                    </a:lnTo>
                    <a:lnTo>
                      <a:pt x="34" y="138"/>
                    </a:lnTo>
                    <a:lnTo>
                      <a:pt x="28" y="138"/>
                    </a:lnTo>
                    <a:lnTo>
                      <a:pt x="28" y="132"/>
                    </a:lnTo>
                    <a:lnTo>
                      <a:pt x="23" y="132"/>
                    </a:lnTo>
                    <a:lnTo>
                      <a:pt x="17" y="126"/>
                    </a:lnTo>
                    <a:lnTo>
                      <a:pt x="17" y="121"/>
                    </a:lnTo>
                    <a:lnTo>
                      <a:pt x="11" y="121"/>
                    </a:lnTo>
                    <a:lnTo>
                      <a:pt x="11" y="115"/>
                    </a:lnTo>
                    <a:lnTo>
                      <a:pt x="5" y="109"/>
                    </a:lnTo>
                    <a:lnTo>
                      <a:pt x="5" y="104"/>
                    </a:lnTo>
                    <a:lnTo>
                      <a:pt x="5" y="98"/>
                    </a:lnTo>
                    <a:lnTo>
                      <a:pt x="5" y="92"/>
                    </a:lnTo>
                    <a:lnTo>
                      <a:pt x="0" y="86"/>
                    </a:lnTo>
                    <a:lnTo>
                      <a:pt x="0" y="63"/>
                    </a:lnTo>
                    <a:lnTo>
                      <a:pt x="5" y="46"/>
                    </a:lnTo>
                    <a:lnTo>
                      <a:pt x="5" y="35"/>
                    </a:lnTo>
                    <a:lnTo>
                      <a:pt x="17" y="23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4" y="12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1" y="35"/>
                    </a:lnTo>
                    <a:lnTo>
                      <a:pt x="131" y="41"/>
                    </a:lnTo>
                    <a:lnTo>
                      <a:pt x="131" y="46"/>
                    </a:lnTo>
                    <a:lnTo>
                      <a:pt x="131" y="52"/>
                    </a:lnTo>
                    <a:lnTo>
                      <a:pt x="131" y="63"/>
                    </a:lnTo>
                    <a:close/>
                    <a:moveTo>
                      <a:pt x="120" y="63"/>
                    </a:moveTo>
                    <a:lnTo>
                      <a:pt x="120" y="58"/>
                    </a:lnTo>
                    <a:lnTo>
                      <a:pt x="120" y="46"/>
                    </a:lnTo>
                    <a:lnTo>
                      <a:pt x="114" y="41"/>
                    </a:lnTo>
                    <a:lnTo>
                      <a:pt x="114" y="35"/>
                    </a:lnTo>
                    <a:lnTo>
                      <a:pt x="114" y="29"/>
                    </a:lnTo>
                    <a:lnTo>
                      <a:pt x="109" y="23"/>
                    </a:lnTo>
                    <a:lnTo>
                      <a:pt x="103" y="23"/>
                    </a:lnTo>
                    <a:lnTo>
                      <a:pt x="103" y="18"/>
                    </a:lnTo>
                    <a:lnTo>
                      <a:pt x="97" y="18"/>
                    </a:lnTo>
                    <a:lnTo>
                      <a:pt x="97" y="12"/>
                    </a:lnTo>
                    <a:lnTo>
                      <a:pt x="91" y="12"/>
                    </a:lnTo>
                    <a:lnTo>
                      <a:pt x="86" y="12"/>
                    </a:lnTo>
                    <a:lnTo>
                      <a:pt x="80" y="6"/>
                    </a:lnTo>
                    <a:lnTo>
                      <a:pt x="74" y="6"/>
                    </a:lnTo>
                    <a:lnTo>
                      <a:pt x="68" y="6"/>
                    </a:lnTo>
                    <a:lnTo>
                      <a:pt x="57" y="6"/>
                    </a:lnTo>
                    <a:lnTo>
                      <a:pt x="46" y="12"/>
                    </a:lnTo>
                    <a:lnTo>
                      <a:pt x="40" y="18"/>
                    </a:lnTo>
                    <a:lnTo>
                      <a:pt x="28" y="23"/>
                    </a:lnTo>
                    <a:lnTo>
                      <a:pt x="23" y="35"/>
                    </a:lnTo>
                    <a:lnTo>
                      <a:pt x="17" y="41"/>
                    </a:lnTo>
                    <a:lnTo>
                      <a:pt x="17" y="52"/>
                    </a:lnTo>
                    <a:lnTo>
                      <a:pt x="17" y="63"/>
                    </a:lnTo>
                    <a:lnTo>
                      <a:pt x="17" y="81"/>
                    </a:lnTo>
                    <a:lnTo>
                      <a:pt x="17" y="92"/>
                    </a:lnTo>
                    <a:lnTo>
                      <a:pt x="17" y="98"/>
                    </a:lnTo>
                    <a:lnTo>
                      <a:pt x="17" y="104"/>
                    </a:lnTo>
                    <a:lnTo>
                      <a:pt x="23" y="109"/>
                    </a:lnTo>
                    <a:lnTo>
                      <a:pt x="23" y="115"/>
                    </a:lnTo>
                    <a:lnTo>
                      <a:pt x="28" y="121"/>
                    </a:lnTo>
                    <a:lnTo>
                      <a:pt x="34" y="121"/>
                    </a:lnTo>
                    <a:lnTo>
                      <a:pt x="34" y="126"/>
                    </a:lnTo>
                    <a:lnTo>
                      <a:pt x="40" y="126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1" y="138"/>
                    </a:lnTo>
                    <a:lnTo>
                      <a:pt x="57" y="138"/>
                    </a:lnTo>
                    <a:lnTo>
                      <a:pt x="63" y="138"/>
                    </a:lnTo>
                    <a:lnTo>
                      <a:pt x="68" y="138"/>
                    </a:lnTo>
                    <a:lnTo>
                      <a:pt x="80" y="138"/>
                    </a:lnTo>
                    <a:lnTo>
                      <a:pt x="91" y="132"/>
                    </a:lnTo>
                    <a:lnTo>
                      <a:pt x="97" y="126"/>
                    </a:lnTo>
                    <a:lnTo>
                      <a:pt x="109" y="121"/>
                    </a:lnTo>
                    <a:lnTo>
                      <a:pt x="114" y="115"/>
                    </a:lnTo>
                    <a:lnTo>
                      <a:pt x="114" y="104"/>
                    </a:lnTo>
                    <a:lnTo>
                      <a:pt x="120" y="92"/>
                    </a:lnTo>
                    <a:lnTo>
                      <a:pt x="120" y="81"/>
                    </a:lnTo>
                    <a:lnTo>
                      <a:pt x="120" y="63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10" name="Freeform 115"/>
              <p:cNvSpPr>
                <a:spLocks/>
              </p:cNvSpPr>
              <p:nvPr/>
            </p:nvSpPr>
            <p:spPr bwMode="auto">
              <a:xfrm>
                <a:off x="1683" y="3586"/>
                <a:ext cx="70" cy="84"/>
              </a:xfrm>
              <a:custGeom>
                <a:avLst/>
                <a:gdLst>
                  <a:gd name="T0" fmla="*/ 37 w 131"/>
                  <a:gd name="T1" fmla="*/ 20 h 149"/>
                  <a:gd name="T2" fmla="*/ 37 w 131"/>
                  <a:gd name="T3" fmla="*/ 27 h 149"/>
                  <a:gd name="T4" fmla="*/ 37 w 131"/>
                  <a:gd name="T5" fmla="*/ 31 h 149"/>
                  <a:gd name="T6" fmla="*/ 36 w 131"/>
                  <a:gd name="T7" fmla="*/ 37 h 149"/>
                  <a:gd name="T8" fmla="*/ 34 w 131"/>
                  <a:gd name="T9" fmla="*/ 40 h 149"/>
                  <a:gd name="T10" fmla="*/ 33 w 131"/>
                  <a:gd name="T11" fmla="*/ 42 h 149"/>
                  <a:gd name="T12" fmla="*/ 29 w 131"/>
                  <a:gd name="T13" fmla="*/ 44 h 149"/>
                  <a:gd name="T14" fmla="*/ 26 w 131"/>
                  <a:gd name="T15" fmla="*/ 46 h 149"/>
                  <a:gd name="T16" fmla="*/ 23 w 131"/>
                  <a:gd name="T17" fmla="*/ 47 h 149"/>
                  <a:gd name="T18" fmla="*/ 19 w 131"/>
                  <a:gd name="T19" fmla="*/ 47 h 149"/>
                  <a:gd name="T20" fmla="*/ 18 w 131"/>
                  <a:gd name="T21" fmla="*/ 47 h 149"/>
                  <a:gd name="T22" fmla="*/ 16 w 131"/>
                  <a:gd name="T23" fmla="*/ 47 h 149"/>
                  <a:gd name="T24" fmla="*/ 14 w 131"/>
                  <a:gd name="T25" fmla="*/ 46 h 149"/>
                  <a:gd name="T26" fmla="*/ 13 w 131"/>
                  <a:gd name="T27" fmla="*/ 46 h 149"/>
                  <a:gd name="T28" fmla="*/ 11 w 131"/>
                  <a:gd name="T29" fmla="*/ 46 h 149"/>
                  <a:gd name="T30" fmla="*/ 10 w 131"/>
                  <a:gd name="T31" fmla="*/ 44 h 149"/>
                  <a:gd name="T32" fmla="*/ 8 w 131"/>
                  <a:gd name="T33" fmla="*/ 44 h 149"/>
                  <a:gd name="T34" fmla="*/ 8 w 131"/>
                  <a:gd name="T35" fmla="*/ 42 h 149"/>
                  <a:gd name="T36" fmla="*/ 6 w 131"/>
                  <a:gd name="T37" fmla="*/ 42 h 149"/>
                  <a:gd name="T38" fmla="*/ 5 w 131"/>
                  <a:gd name="T39" fmla="*/ 40 h 149"/>
                  <a:gd name="T40" fmla="*/ 5 w 131"/>
                  <a:gd name="T41" fmla="*/ 38 h 149"/>
                  <a:gd name="T42" fmla="*/ 3 w 131"/>
                  <a:gd name="T43" fmla="*/ 38 h 149"/>
                  <a:gd name="T44" fmla="*/ 3 w 131"/>
                  <a:gd name="T45" fmla="*/ 37 h 149"/>
                  <a:gd name="T46" fmla="*/ 2 w 131"/>
                  <a:gd name="T47" fmla="*/ 34 h 149"/>
                  <a:gd name="T48" fmla="*/ 2 w 131"/>
                  <a:gd name="T49" fmla="*/ 33 h 149"/>
                  <a:gd name="T50" fmla="*/ 2 w 131"/>
                  <a:gd name="T51" fmla="*/ 31 h 149"/>
                  <a:gd name="T52" fmla="*/ 2 w 131"/>
                  <a:gd name="T53" fmla="*/ 29 h 149"/>
                  <a:gd name="T54" fmla="*/ 0 w 131"/>
                  <a:gd name="T55" fmla="*/ 27 h 149"/>
                  <a:gd name="T56" fmla="*/ 0 w 131"/>
                  <a:gd name="T57" fmla="*/ 20 h 149"/>
                  <a:gd name="T58" fmla="*/ 2 w 131"/>
                  <a:gd name="T59" fmla="*/ 15 h 149"/>
                  <a:gd name="T60" fmla="*/ 2 w 131"/>
                  <a:gd name="T61" fmla="*/ 11 h 149"/>
                  <a:gd name="T62" fmla="*/ 5 w 131"/>
                  <a:gd name="T63" fmla="*/ 7 h 149"/>
                  <a:gd name="T64" fmla="*/ 6 w 131"/>
                  <a:gd name="T65" fmla="*/ 4 h 149"/>
                  <a:gd name="T66" fmla="*/ 10 w 131"/>
                  <a:gd name="T67" fmla="*/ 2 h 149"/>
                  <a:gd name="T68" fmla="*/ 13 w 131"/>
                  <a:gd name="T69" fmla="*/ 0 h 149"/>
                  <a:gd name="T70" fmla="*/ 16 w 131"/>
                  <a:gd name="T71" fmla="*/ 0 h 149"/>
                  <a:gd name="T72" fmla="*/ 19 w 131"/>
                  <a:gd name="T73" fmla="*/ 0 h 149"/>
                  <a:gd name="T74" fmla="*/ 21 w 131"/>
                  <a:gd name="T75" fmla="*/ 0 h 149"/>
                  <a:gd name="T76" fmla="*/ 23 w 131"/>
                  <a:gd name="T77" fmla="*/ 0 h 149"/>
                  <a:gd name="T78" fmla="*/ 25 w 131"/>
                  <a:gd name="T79" fmla="*/ 0 h 149"/>
                  <a:gd name="T80" fmla="*/ 26 w 131"/>
                  <a:gd name="T81" fmla="*/ 0 h 149"/>
                  <a:gd name="T82" fmla="*/ 28 w 131"/>
                  <a:gd name="T83" fmla="*/ 0 h 149"/>
                  <a:gd name="T84" fmla="*/ 29 w 131"/>
                  <a:gd name="T85" fmla="*/ 2 h 149"/>
                  <a:gd name="T86" fmla="*/ 31 w 131"/>
                  <a:gd name="T87" fmla="*/ 2 h 149"/>
                  <a:gd name="T88" fmla="*/ 31 w 131"/>
                  <a:gd name="T89" fmla="*/ 4 h 149"/>
                  <a:gd name="T90" fmla="*/ 33 w 131"/>
                  <a:gd name="T91" fmla="*/ 4 h 149"/>
                  <a:gd name="T92" fmla="*/ 33 w 131"/>
                  <a:gd name="T93" fmla="*/ 6 h 149"/>
                  <a:gd name="T94" fmla="*/ 34 w 131"/>
                  <a:gd name="T95" fmla="*/ 6 h 149"/>
                  <a:gd name="T96" fmla="*/ 34 w 131"/>
                  <a:gd name="T97" fmla="*/ 7 h 149"/>
                  <a:gd name="T98" fmla="*/ 36 w 131"/>
                  <a:gd name="T99" fmla="*/ 9 h 149"/>
                  <a:gd name="T100" fmla="*/ 37 w 131"/>
                  <a:gd name="T101" fmla="*/ 11 h 149"/>
                  <a:gd name="T102" fmla="*/ 37 w 131"/>
                  <a:gd name="T103" fmla="*/ 13 h 149"/>
                  <a:gd name="T104" fmla="*/ 37 w 131"/>
                  <a:gd name="T105" fmla="*/ 15 h 149"/>
                  <a:gd name="T106" fmla="*/ 37 w 131"/>
                  <a:gd name="T107" fmla="*/ 16 h 149"/>
                  <a:gd name="T108" fmla="*/ 37 w 131"/>
                  <a:gd name="T109" fmla="*/ 20 h 14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31"/>
                  <a:gd name="T166" fmla="*/ 0 h 149"/>
                  <a:gd name="T167" fmla="*/ 131 w 131"/>
                  <a:gd name="T168" fmla="*/ 149 h 149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31" h="149">
                    <a:moveTo>
                      <a:pt x="131" y="63"/>
                    </a:moveTo>
                    <a:lnTo>
                      <a:pt x="131" y="86"/>
                    </a:lnTo>
                    <a:lnTo>
                      <a:pt x="131" y="98"/>
                    </a:lnTo>
                    <a:lnTo>
                      <a:pt x="126" y="115"/>
                    </a:lnTo>
                    <a:lnTo>
                      <a:pt x="120" y="126"/>
                    </a:lnTo>
                    <a:lnTo>
                      <a:pt x="114" y="132"/>
                    </a:lnTo>
                    <a:lnTo>
                      <a:pt x="103" y="138"/>
                    </a:lnTo>
                    <a:lnTo>
                      <a:pt x="91" y="144"/>
                    </a:lnTo>
                    <a:lnTo>
                      <a:pt x="80" y="149"/>
                    </a:lnTo>
                    <a:lnTo>
                      <a:pt x="68" y="149"/>
                    </a:lnTo>
                    <a:lnTo>
                      <a:pt x="63" y="149"/>
                    </a:lnTo>
                    <a:lnTo>
                      <a:pt x="57" y="149"/>
                    </a:lnTo>
                    <a:lnTo>
                      <a:pt x="51" y="144"/>
                    </a:lnTo>
                    <a:lnTo>
                      <a:pt x="46" y="144"/>
                    </a:lnTo>
                    <a:lnTo>
                      <a:pt x="40" y="144"/>
                    </a:lnTo>
                    <a:lnTo>
                      <a:pt x="34" y="138"/>
                    </a:lnTo>
                    <a:lnTo>
                      <a:pt x="28" y="138"/>
                    </a:lnTo>
                    <a:lnTo>
                      <a:pt x="28" y="132"/>
                    </a:lnTo>
                    <a:lnTo>
                      <a:pt x="23" y="132"/>
                    </a:lnTo>
                    <a:lnTo>
                      <a:pt x="17" y="126"/>
                    </a:lnTo>
                    <a:lnTo>
                      <a:pt x="17" y="121"/>
                    </a:lnTo>
                    <a:lnTo>
                      <a:pt x="11" y="121"/>
                    </a:lnTo>
                    <a:lnTo>
                      <a:pt x="11" y="115"/>
                    </a:lnTo>
                    <a:lnTo>
                      <a:pt x="5" y="109"/>
                    </a:lnTo>
                    <a:lnTo>
                      <a:pt x="5" y="104"/>
                    </a:lnTo>
                    <a:lnTo>
                      <a:pt x="5" y="98"/>
                    </a:lnTo>
                    <a:lnTo>
                      <a:pt x="5" y="92"/>
                    </a:lnTo>
                    <a:lnTo>
                      <a:pt x="0" y="86"/>
                    </a:lnTo>
                    <a:lnTo>
                      <a:pt x="0" y="63"/>
                    </a:lnTo>
                    <a:lnTo>
                      <a:pt x="5" y="46"/>
                    </a:lnTo>
                    <a:lnTo>
                      <a:pt x="5" y="35"/>
                    </a:lnTo>
                    <a:lnTo>
                      <a:pt x="17" y="23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4" y="12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1" y="35"/>
                    </a:lnTo>
                    <a:lnTo>
                      <a:pt x="131" y="41"/>
                    </a:lnTo>
                    <a:lnTo>
                      <a:pt x="131" y="46"/>
                    </a:lnTo>
                    <a:lnTo>
                      <a:pt x="131" y="52"/>
                    </a:lnTo>
                    <a:lnTo>
                      <a:pt x="131" y="63"/>
                    </a:lnTo>
                  </a:path>
                </a:pathLst>
              </a:custGeom>
              <a:solidFill>
                <a:schemeClr val="tx2"/>
              </a:solidFill>
              <a:ln w="17463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411" name="Freeform 116"/>
              <p:cNvSpPr>
                <a:spLocks/>
              </p:cNvSpPr>
              <p:nvPr/>
            </p:nvSpPr>
            <p:spPr bwMode="auto">
              <a:xfrm>
                <a:off x="1691" y="3589"/>
                <a:ext cx="56" cy="74"/>
              </a:xfrm>
              <a:custGeom>
                <a:avLst/>
                <a:gdLst>
                  <a:gd name="T0" fmla="*/ 30 w 103"/>
                  <a:gd name="T1" fmla="*/ 18 h 132"/>
                  <a:gd name="T2" fmla="*/ 30 w 103"/>
                  <a:gd name="T3" fmla="*/ 16 h 132"/>
                  <a:gd name="T4" fmla="*/ 30 w 103"/>
                  <a:gd name="T5" fmla="*/ 12 h 132"/>
                  <a:gd name="T6" fmla="*/ 29 w 103"/>
                  <a:gd name="T7" fmla="*/ 11 h 132"/>
                  <a:gd name="T8" fmla="*/ 29 w 103"/>
                  <a:gd name="T9" fmla="*/ 9 h 132"/>
                  <a:gd name="T10" fmla="*/ 29 w 103"/>
                  <a:gd name="T11" fmla="*/ 7 h 132"/>
                  <a:gd name="T12" fmla="*/ 27 w 103"/>
                  <a:gd name="T13" fmla="*/ 6 h 132"/>
                  <a:gd name="T14" fmla="*/ 26 w 103"/>
                  <a:gd name="T15" fmla="*/ 6 h 132"/>
                  <a:gd name="T16" fmla="*/ 26 w 103"/>
                  <a:gd name="T17" fmla="*/ 4 h 132"/>
                  <a:gd name="T18" fmla="*/ 23 w 103"/>
                  <a:gd name="T19" fmla="*/ 4 h 132"/>
                  <a:gd name="T20" fmla="*/ 23 w 103"/>
                  <a:gd name="T21" fmla="*/ 2 h 132"/>
                  <a:gd name="T22" fmla="*/ 22 w 103"/>
                  <a:gd name="T23" fmla="*/ 2 h 132"/>
                  <a:gd name="T24" fmla="*/ 21 w 103"/>
                  <a:gd name="T25" fmla="*/ 2 h 132"/>
                  <a:gd name="T26" fmla="*/ 18 w 103"/>
                  <a:gd name="T27" fmla="*/ 0 h 132"/>
                  <a:gd name="T28" fmla="*/ 17 w 103"/>
                  <a:gd name="T29" fmla="*/ 0 h 132"/>
                  <a:gd name="T30" fmla="*/ 15 w 103"/>
                  <a:gd name="T31" fmla="*/ 0 h 132"/>
                  <a:gd name="T32" fmla="*/ 12 w 103"/>
                  <a:gd name="T33" fmla="*/ 0 h 132"/>
                  <a:gd name="T34" fmla="*/ 9 w 103"/>
                  <a:gd name="T35" fmla="*/ 2 h 132"/>
                  <a:gd name="T36" fmla="*/ 7 w 103"/>
                  <a:gd name="T37" fmla="*/ 4 h 132"/>
                  <a:gd name="T38" fmla="*/ 3 w 103"/>
                  <a:gd name="T39" fmla="*/ 6 h 132"/>
                  <a:gd name="T40" fmla="*/ 2 w 103"/>
                  <a:gd name="T41" fmla="*/ 9 h 132"/>
                  <a:gd name="T42" fmla="*/ 0 w 103"/>
                  <a:gd name="T43" fmla="*/ 11 h 132"/>
                  <a:gd name="T44" fmla="*/ 0 w 103"/>
                  <a:gd name="T45" fmla="*/ 15 h 132"/>
                  <a:gd name="T46" fmla="*/ 0 w 103"/>
                  <a:gd name="T47" fmla="*/ 18 h 132"/>
                  <a:gd name="T48" fmla="*/ 0 w 103"/>
                  <a:gd name="T49" fmla="*/ 24 h 132"/>
                  <a:gd name="T50" fmla="*/ 0 w 103"/>
                  <a:gd name="T51" fmla="*/ 27 h 132"/>
                  <a:gd name="T52" fmla="*/ 0 w 103"/>
                  <a:gd name="T53" fmla="*/ 29 h 132"/>
                  <a:gd name="T54" fmla="*/ 0 w 103"/>
                  <a:gd name="T55" fmla="*/ 31 h 132"/>
                  <a:gd name="T56" fmla="*/ 2 w 103"/>
                  <a:gd name="T57" fmla="*/ 33 h 132"/>
                  <a:gd name="T58" fmla="*/ 2 w 103"/>
                  <a:gd name="T59" fmla="*/ 34 h 132"/>
                  <a:gd name="T60" fmla="*/ 3 w 103"/>
                  <a:gd name="T61" fmla="*/ 36 h 132"/>
                  <a:gd name="T62" fmla="*/ 5 w 103"/>
                  <a:gd name="T63" fmla="*/ 36 h 132"/>
                  <a:gd name="T64" fmla="*/ 5 w 103"/>
                  <a:gd name="T65" fmla="*/ 38 h 132"/>
                  <a:gd name="T66" fmla="*/ 7 w 103"/>
                  <a:gd name="T67" fmla="*/ 38 h 132"/>
                  <a:gd name="T68" fmla="*/ 7 w 103"/>
                  <a:gd name="T69" fmla="*/ 40 h 132"/>
                  <a:gd name="T70" fmla="*/ 9 w 103"/>
                  <a:gd name="T71" fmla="*/ 40 h 132"/>
                  <a:gd name="T72" fmla="*/ 10 w 103"/>
                  <a:gd name="T73" fmla="*/ 41 h 132"/>
                  <a:gd name="T74" fmla="*/ 12 w 103"/>
                  <a:gd name="T75" fmla="*/ 41 h 132"/>
                  <a:gd name="T76" fmla="*/ 14 w 103"/>
                  <a:gd name="T77" fmla="*/ 41 h 132"/>
                  <a:gd name="T78" fmla="*/ 15 w 103"/>
                  <a:gd name="T79" fmla="*/ 41 h 132"/>
                  <a:gd name="T80" fmla="*/ 18 w 103"/>
                  <a:gd name="T81" fmla="*/ 41 h 132"/>
                  <a:gd name="T82" fmla="*/ 22 w 103"/>
                  <a:gd name="T83" fmla="*/ 40 h 132"/>
                  <a:gd name="T84" fmla="*/ 23 w 103"/>
                  <a:gd name="T85" fmla="*/ 38 h 132"/>
                  <a:gd name="T86" fmla="*/ 27 w 103"/>
                  <a:gd name="T87" fmla="*/ 36 h 132"/>
                  <a:gd name="T88" fmla="*/ 29 w 103"/>
                  <a:gd name="T89" fmla="*/ 34 h 132"/>
                  <a:gd name="T90" fmla="*/ 29 w 103"/>
                  <a:gd name="T91" fmla="*/ 31 h 132"/>
                  <a:gd name="T92" fmla="*/ 30 w 103"/>
                  <a:gd name="T93" fmla="*/ 27 h 132"/>
                  <a:gd name="T94" fmla="*/ 30 w 103"/>
                  <a:gd name="T95" fmla="*/ 24 h 132"/>
                  <a:gd name="T96" fmla="*/ 30 w 103"/>
                  <a:gd name="T97" fmla="*/ 18 h 1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03"/>
                  <a:gd name="T148" fmla="*/ 0 h 132"/>
                  <a:gd name="T149" fmla="*/ 103 w 103"/>
                  <a:gd name="T150" fmla="*/ 132 h 1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03" h="132">
                    <a:moveTo>
                      <a:pt x="103" y="57"/>
                    </a:moveTo>
                    <a:lnTo>
                      <a:pt x="103" y="52"/>
                    </a:lnTo>
                    <a:lnTo>
                      <a:pt x="103" y="40"/>
                    </a:lnTo>
                    <a:lnTo>
                      <a:pt x="97" y="35"/>
                    </a:lnTo>
                    <a:lnTo>
                      <a:pt x="97" y="29"/>
                    </a:lnTo>
                    <a:lnTo>
                      <a:pt x="97" y="23"/>
                    </a:lnTo>
                    <a:lnTo>
                      <a:pt x="92" y="17"/>
                    </a:lnTo>
                    <a:lnTo>
                      <a:pt x="86" y="17"/>
                    </a:lnTo>
                    <a:lnTo>
                      <a:pt x="86" y="12"/>
                    </a:lnTo>
                    <a:lnTo>
                      <a:pt x="80" y="12"/>
                    </a:lnTo>
                    <a:lnTo>
                      <a:pt x="80" y="6"/>
                    </a:lnTo>
                    <a:lnTo>
                      <a:pt x="74" y="6"/>
                    </a:lnTo>
                    <a:lnTo>
                      <a:pt x="69" y="6"/>
                    </a:lnTo>
                    <a:lnTo>
                      <a:pt x="63" y="0"/>
                    </a:lnTo>
                    <a:lnTo>
                      <a:pt x="57" y="0"/>
                    </a:lnTo>
                    <a:lnTo>
                      <a:pt x="51" y="0"/>
                    </a:lnTo>
                    <a:lnTo>
                      <a:pt x="40" y="0"/>
                    </a:lnTo>
                    <a:lnTo>
                      <a:pt x="29" y="6"/>
                    </a:lnTo>
                    <a:lnTo>
                      <a:pt x="23" y="12"/>
                    </a:lnTo>
                    <a:lnTo>
                      <a:pt x="11" y="17"/>
                    </a:lnTo>
                    <a:lnTo>
                      <a:pt x="6" y="29"/>
                    </a:lnTo>
                    <a:lnTo>
                      <a:pt x="0" y="35"/>
                    </a:lnTo>
                    <a:lnTo>
                      <a:pt x="0" y="46"/>
                    </a:lnTo>
                    <a:lnTo>
                      <a:pt x="0" y="57"/>
                    </a:lnTo>
                    <a:lnTo>
                      <a:pt x="0" y="75"/>
                    </a:lnTo>
                    <a:lnTo>
                      <a:pt x="0" y="86"/>
                    </a:lnTo>
                    <a:lnTo>
                      <a:pt x="0" y="92"/>
                    </a:lnTo>
                    <a:lnTo>
                      <a:pt x="0" y="98"/>
                    </a:lnTo>
                    <a:lnTo>
                      <a:pt x="6" y="103"/>
                    </a:lnTo>
                    <a:lnTo>
                      <a:pt x="6" y="109"/>
                    </a:lnTo>
                    <a:lnTo>
                      <a:pt x="11" y="115"/>
                    </a:lnTo>
                    <a:lnTo>
                      <a:pt x="17" y="115"/>
                    </a:lnTo>
                    <a:lnTo>
                      <a:pt x="17" y="120"/>
                    </a:lnTo>
                    <a:lnTo>
                      <a:pt x="23" y="120"/>
                    </a:lnTo>
                    <a:lnTo>
                      <a:pt x="23" y="126"/>
                    </a:lnTo>
                    <a:lnTo>
                      <a:pt x="29" y="126"/>
                    </a:lnTo>
                    <a:lnTo>
                      <a:pt x="34" y="132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1" y="132"/>
                    </a:lnTo>
                    <a:lnTo>
                      <a:pt x="63" y="132"/>
                    </a:lnTo>
                    <a:lnTo>
                      <a:pt x="74" y="126"/>
                    </a:lnTo>
                    <a:lnTo>
                      <a:pt x="80" y="120"/>
                    </a:lnTo>
                    <a:lnTo>
                      <a:pt x="92" y="115"/>
                    </a:lnTo>
                    <a:lnTo>
                      <a:pt x="97" y="109"/>
                    </a:lnTo>
                    <a:lnTo>
                      <a:pt x="97" y="98"/>
                    </a:lnTo>
                    <a:lnTo>
                      <a:pt x="103" y="86"/>
                    </a:lnTo>
                    <a:lnTo>
                      <a:pt x="103" y="75"/>
                    </a:lnTo>
                    <a:lnTo>
                      <a:pt x="103" y="57"/>
                    </a:lnTo>
                  </a:path>
                </a:pathLst>
              </a:custGeom>
              <a:solidFill>
                <a:schemeClr val="tx2"/>
              </a:solidFill>
              <a:ln w="17463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21" name="Group 117"/>
              <p:cNvGrpSpPr>
                <a:grpSpLocks/>
              </p:cNvGrpSpPr>
              <p:nvPr/>
            </p:nvGrpSpPr>
            <p:grpSpPr bwMode="auto">
              <a:xfrm>
                <a:off x="1488" y="3360"/>
                <a:ext cx="276" cy="140"/>
                <a:chOff x="1529" y="2185"/>
                <a:chExt cx="276" cy="140"/>
              </a:xfrm>
            </p:grpSpPr>
            <p:sp>
              <p:nvSpPr>
                <p:cNvPr id="11413" name="Freeform 118"/>
                <p:cNvSpPr>
                  <a:spLocks/>
                </p:cNvSpPr>
                <p:nvPr/>
              </p:nvSpPr>
              <p:spPr bwMode="auto">
                <a:xfrm>
                  <a:off x="1697" y="2185"/>
                  <a:ext cx="108" cy="140"/>
                </a:xfrm>
                <a:custGeom>
                  <a:avLst/>
                  <a:gdLst>
                    <a:gd name="T0" fmla="*/ 25 w 201"/>
                    <a:gd name="T1" fmla="*/ 0 h 246"/>
                    <a:gd name="T2" fmla="*/ 32 w 201"/>
                    <a:gd name="T3" fmla="*/ 0 h 246"/>
                    <a:gd name="T4" fmla="*/ 37 w 201"/>
                    <a:gd name="T5" fmla="*/ 0 h 246"/>
                    <a:gd name="T6" fmla="*/ 41 w 201"/>
                    <a:gd name="T7" fmla="*/ 3 h 246"/>
                    <a:gd name="T8" fmla="*/ 47 w 201"/>
                    <a:gd name="T9" fmla="*/ 6 h 246"/>
                    <a:gd name="T10" fmla="*/ 49 w 201"/>
                    <a:gd name="T11" fmla="*/ 11 h 246"/>
                    <a:gd name="T12" fmla="*/ 53 w 201"/>
                    <a:gd name="T13" fmla="*/ 17 h 246"/>
                    <a:gd name="T14" fmla="*/ 56 w 201"/>
                    <a:gd name="T15" fmla="*/ 24 h 246"/>
                    <a:gd name="T16" fmla="*/ 58 w 201"/>
                    <a:gd name="T17" fmla="*/ 31 h 246"/>
                    <a:gd name="T18" fmla="*/ 58 w 201"/>
                    <a:gd name="T19" fmla="*/ 39 h 246"/>
                    <a:gd name="T20" fmla="*/ 58 w 201"/>
                    <a:gd name="T21" fmla="*/ 48 h 246"/>
                    <a:gd name="T22" fmla="*/ 56 w 201"/>
                    <a:gd name="T23" fmla="*/ 56 h 246"/>
                    <a:gd name="T24" fmla="*/ 53 w 201"/>
                    <a:gd name="T25" fmla="*/ 61 h 246"/>
                    <a:gd name="T26" fmla="*/ 49 w 201"/>
                    <a:gd name="T27" fmla="*/ 69 h 246"/>
                    <a:gd name="T28" fmla="*/ 47 w 201"/>
                    <a:gd name="T29" fmla="*/ 72 h 246"/>
                    <a:gd name="T30" fmla="*/ 41 w 201"/>
                    <a:gd name="T31" fmla="*/ 76 h 246"/>
                    <a:gd name="T32" fmla="*/ 37 w 201"/>
                    <a:gd name="T33" fmla="*/ 78 h 246"/>
                    <a:gd name="T34" fmla="*/ 32 w 201"/>
                    <a:gd name="T35" fmla="*/ 80 h 246"/>
                    <a:gd name="T36" fmla="*/ 25 w 201"/>
                    <a:gd name="T37" fmla="*/ 80 h 246"/>
                    <a:gd name="T38" fmla="*/ 20 w 201"/>
                    <a:gd name="T39" fmla="*/ 78 h 246"/>
                    <a:gd name="T40" fmla="*/ 15 w 201"/>
                    <a:gd name="T41" fmla="*/ 76 h 246"/>
                    <a:gd name="T42" fmla="*/ 11 w 201"/>
                    <a:gd name="T43" fmla="*/ 72 h 246"/>
                    <a:gd name="T44" fmla="*/ 6 w 201"/>
                    <a:gd name="T45" fmla="*/ 69 h 246"/>
                    <a:gd name="T46" fmla="*/ 3 w 201"/>
                    <a:gd name="T47" fmla="*/ 61 h 246"/>
                    <a:gd name="T48" fmla="*/ 2 w 201"/>
                    <a:gd name="T49" fmla="*/ 56 h 246"/>
                    <a:gd name="T50" fmla="*/ 0 w 201"/>
                    <a:gd name="T51" fmla="*/ 48 h 246"/>
                    <a:gd name="T52" fmla="*/ 0 w 201"/>
                    <a:gd name="T53" fmla="*/ 41 h 246"/>
                    <a:gd name="T54" fmla="*/ 0 w 201"/>
                    <a:gd name="T55" fmla="*/ 31 h 246"/>
                    <a:gd name="T56" fmla="*/ 2 w 201"/>
                    <a:gd name="T57" fmla="*/ 24 h 246"/>
                    <a:gd name="T58" fmla="*/ 3 w 201"/>
                    <a:gd name="T59" fmla="*/ 17 h 246"/>
                    <a:gd name="T60" fmla="*/ 6 w 201"/>
                    <a:gd name="T61" fmla="*/ 11 h 246"/>
                    <a:gd name="T62" fmla="*/ 11 w 201"/>
                    <a:gd name="T63" fmla="*/ 6 h 246"/>
                    <a:gd name="T64" fmla="*/ 15 w 201"/>
                    <a:gd name="T65" fmla="*/ 3 h 246"/>
                    <a:gd name="T66" fmla="*/ 20 w 201"/>
                    <a:gd name="T67" fmla="*/ 0 h 246"/>
                    <a:gd name="T68" fmla="*/ 25 w 201"/>
                    <a:gd name="T69" fmla="*/ 0 h 24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201"/>
                    <a:gd name="T106" fmla="*/ 0 h 246"/>
                    <a:gd name="T107" fmla="*/ 201 w 201"/>
                    <a:gd name="T108" fmla="*/ 246 h 24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201" h="246">
                      <a:moveTo>
                        <a:pt x="86" y="0"/>
                      </a:moveTo>
                      <a:lnTo>
                        <a:pt x="109" y="0"/>
                      </a:lnTo>
                      <a:lnTo>
                        <a:pt x="126" y="0"/>
                      </a:lnTo>
                      <a:lnTo>
                        <a:pt x="144" y="11"/>
                      </a:lnTo>
                      <a:lnTo>
                        <a:pt x="161" y="17"/>
                      </a:lnTo>
                      <a:lnTo>
                        <a:pt x="172" y="34"/>
                      </a:lnTo>
                      <a:lnTo>
                        <a:pt x="184" y="51"/>
                      </a:lnTo>
                      <a:lnTo>
                        <a:pt x="195" y="74"/>
                      </a:lnTo>
                      <a:lnTo>
                        <a:pt x="201" y="97"/>
                      </a:lnTo>
                      <a:lnTo>
                        <a:pt x="201" y="120"/>
                      </a:lnTo>
                      <a:lnTo>
                        <a:pt x="201" y="149"/>
                      </a:lnTo>
                      <a:lnTo>
                        <a:pt x="195" y="172"/>
                      </a:lnTo>
                      <a:lnTo>
                        <a:pt x="184" y="189"/>
                      </a:lnTo>
                      <a:lnTo>
                        <a:pt x="172" y="212"/>
                      </a:lnTo>
                      <a:lnTo>
                        <a:pt x="161" y="223"/>
                      </a:lnTo>
                      <a:lnTo>
                        <a:pt x="144" y="235"/>
                      </a:lnTo>
                      <a:lnTo>
                        <a:pt x="126" y="241"/>
                      </a:lnTo>
                      <a:lnTo>
                        <a:pt x="109" y="246"/>
                      </a:lnTo>
                      <a:lnTo>
                        <a:pt x="86" y="246"/>
                      </a:lnTo>
                      <a:lnTo>
                        <a:pt x="69" y="241"/>
                      </a:lnTo>
                      <a:lnTo>
                        <a:pt x="52" y="235"/>
                      </a:lnTo>
                      <a:lnTo>
                        <a:pt x="40" y="223"/>
                      </a:lnTo>
                      <a:lnTo>
                        <a:pt x="23" y="212"/>
                      </a:lnTo>
                      <a:lnTo>
                        <a:pt x="12" y="189"/>
                      </a:lnTo>
                      <a:lnTo>
                        <a:pt x="6" y="172"/>
                      </a:lnTo>
                      <a:lnTo>
                        <a:pt x="0" y="149"/>
                      </a:lnTo>
                      <a:lnTo>
                        <a:pt x="0" y="126"/>
                      </a:lnTo>
                      <a:lnTo>
                        <a:pt x="0" y="97"/>
                      </a:lnTo>
                      <a:lnTo>
                        <a:pt x="6" y="74"/>
                      </a:lnTo>
                      <a:lnTo>
                        <a:pt x="12" y="51"/>
                      </a:lnTo>
                      <a:lnTo>
                        <a:pt x="23" y="34"/>
                      </a:lnTo>
                      <a:lnTo>
                        <a:pt x="40" y="17"/>
                      </a:lnTo>
                      <a:lnTo>
                        <a:pt x="52" y="11"/>
                      </a:lnTo>
                      <a:lnTo>
                        <a:pt x="69" y="0"/>
                      </a:lnTo>
                      <a:lnTo>
                        <a:pt x="86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414" name="Freeform 119"/>
                <p:cNvSpPr>
                  <a:spLocks/>
                </p:cNvSpPr>
                <p:nvPr/>
              </p:nvSpPr>
              <p:spPr bwMode="auto">
                <a:xfrm>
                  <a:off x="1697" y="2185"/>
                  <a:ext cx="108" cy="140"/>
                </a:xfrm>
                <a:custGeom>
                  <a:avLst/>
                  <a:gdLst>
                    <a:gd name="T0" fmla="*/ 25 w 201"/>
                    <a:gd name="T1" fmla="*/ 0 h 246"/>
                    <a:gd name="T2" fmla="*/ 32 w 201"/>
                    <a:gd name="T3" fmla="*/ 0 h 246"/>
                    <a:gd name="T4" fmla="*/ 37 w 201"/>
                    <a:gd name="T5" fmla="*/ 0 h 246"/>
                    <a:gd name="T6" fmla="*/ 41 w 201"/>
                    <a:gd name="T7" fmla="*/ 3 h 246"/>
                    <a:gd name="T8" fmla="*/ 47 w 201"/>
                    <a:gd name="T9" fmla="*/ 6 h 246"/>
                    <a:gd name="T10" fmla="*/ 49 w 201"/>
                    <a:gd name="T11" fmla="*/ 11 h 246"/>
                    <a:gd name="T12" fmla="*/ 53 w 201"/>
                    <a:gd name="T13" fmla="*/ 17 h 246"/>
                    <a:gd name="T14" fmla="*/ 56 w 201"/>
                    <a:gd name="T15" fmla="*/ 24 h 246"/>
                    <a:gd name="T16" fmla="*/ 58 w 201"/>
                    <a:gd name="T17" fmla="*/ 31 h 246"/>
                    <a:gd name="T18" fmla="*/ 58 w 201"/>
                    <a:gd name="T19" fmla="*/ 39 h 246"/>
                    <a:gd name="T20" fmla="*/ 58 w 201"/>
                    <a:gd name="T21" fmla="*/ 48 h 246"/>
                    <a:gd name="T22" fmla="*/ 56 w 201"/>
                    <a:gd name="T23" fmla="*/ 56 h 246"/>
                    <a:gd name="T24" fmla="*/ 53 w 201"/>
                    <a:gd name="T25" fmla="*/ 61 h 246"/>
                    <a:gd name="T26" fmla="*/ 49 w 201"/>
                    <a:gd name="T27" fmla="*/ 69 h 246"/>
                    <a:gd name="T28" fmla="*/ 47 w 201"/>
                    <a:gd name="T29" fmla="*/ 72 h 246"/>
                    <a:gd name="T30" fmla="*/ 41 w 201"/>
                    <a:gd name="T31" fmla="*/ 76 h 246"/>
                    <a:gd name="T32" fmla="*/ 37 w 201"/>
                    <a:gd name="T33" fmla="*/ 78 h 246"/>
                    <a:gd name="T34" fmla="*/ 32 w 201"/>
                    <a:gd name="T35" fmla="*/ 80 h 246"/>
                    <a:gd name="T36" fmla="*/ 25 w 201"/>
                    <a:gd name="T37" fmla="*/ 80 h 246"/>
                    <a:gd name="T38" fmla="*/ 20 w 201"/>
                    <a:gd name="T39" fmla="*/ 78 h 246"/>
                    <a:gd name="T40" fmla="*/ 15 w 201"/>
                    <a:gd name="T41" fmla="*/ 76 h 246"/>
                    <a:gd name="T42" fmla="*/ 11 w 201"/>
                    <a:gd name="T43" fmla="*/ 72 h 246"/>
                    <a:gd name="T44" fmla="*/ 6 w 201"/>
                    <a:gd name="T45" fmla="*/ 69 h 246"/>
                    <a:gd name="T46" fmla="*/ 3 w 201"/>
                    <a:gd name="T47" fmla="*/ 61 h 246"/>
                    <a:gd name="T48" fmla="*/ 2 w 201"/>
                    <a:gd name="T49" fmla="*/ 56 h 246"/>
                    <a:gd name="T50" fmla="*/ 0 w 201"/>
                    <a:gd name="T51" fmla="*/ 48 h 246"/>
                    <a:gd name="T52" fmla="*/ 0 w 201"/>
                    <a:gd name="T53" fmla="*/ 41 h 246"/>
                    <a:gd name="T54" fmla="*/ 0 w 201"/>
                    <a:gd name="T55" fmla="*/ 31 h 246"/>
                    <a:gd name="T56" fmla="*/ 2 w 201"/>
                    <a:gd name="T57" fmla="*/ 24 h 246"/>
                    <a:gd name="T58" fmla="*/ 3 w 201"/>
                    <a:gd name="T59" fmla="*/ 17 h 246"/>
                    <a:gd name="T60" fmla="*/ 6 w 201"/>
                    <a:gd name="T61" fmla="*/ 11 h 246"/>
                    <a:gd name="T62" fmla="*/ 11 w 201"/>
                    <a:gd name="T63" fmla="*/ 6 h 246"/>
                    <a:gd name="T64" fmla="*/ 15 w 201"/>
                    <a:gd name="T65" fmla="*/ 3 h 246"/>
                    <a:gd name="T66" fmla="*/ 20 w 201"/>
                    <a:gd name="T67" fmla="*/ 0 h 246"/>
                    <a:gd name="T68" fmla="*/ 25 w 201"/>
                    <a:gd name="T69" fmla="*/ 0 h 24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201"/>
                    <a:gd name="T106" fmla="*/ 0 h 246"/>
                    <a:gd name="T107" fmla="*/ 201 w 201"/>
                    <a:gd name="T108" fmla="*/ 246 h 24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201" h="246">
                      <a:moveTo>
                        <a:pt x="86" y="0"/>
                      </a:moveTo>
                      <a:lnTo>
                        <a:pt x="109" y="0"/>
                      </a:lnTo>
                      <a:lnTo>
                        <a:pt x="126" y="0"/>
                      </a:lnTo>
                      <a:lnTo>
                        <a:pt x="144" y="11"/>
                      </a:lnTo>
                      <a:lnTo>
                        <a:pt x="161" y="17"/>
                      </a:lnTo>
                      <a:lnTo>
                        <a:pt x="172" y="34"/>
                      </a:lnTo>
                      <a:lnTo>
                        <a:pt x="184" y="51"/>
                      </a:lnTo>
                      <a:lnTo>
                        <a:pt x="195" y="74"/>
                      </a:lnTo>
                      <a:lnTo>
                        <a:pt x="201" y="97"/>
                      </a:lnTo>
                      <a:lnTo>
                        <a:pt x="201" y="120"/>
                      </a:lnTo>
                      <a:lnTo>
                        <a:pt x="201" y="149"/>
                      </a:lnTo>
                      <a:lnTo>
                        <a:pt x="195" y="172"/>
                      </a:lnTo>
                      <a:lnTo>
                        <a:pt x="184" y="189"/>
                      </a:lnTo>
                      <a:lnTo>
                        <a:pt x="172" y="212"/>
                      </a:lnTo>
                      <a:lnTo>
                        <a:pt x="161" y="223"/>
                      </a:lnTo>
                      <a:lnTo>
                        <a:pt x="144" y="235"/>
                      </a:lnTo>
                      <a:lnTo>
                        <a:pt x="126" y="241"/>
                      </a:lnTo>
                      <a:lnTo>
                        <a:pt x="109" y="246"/>
                      </a:lnTo>
                      <a:lnTo>
                        <a:pt x="86" y="246"/>
                      </a:lnTo>
                      <a:lnTo>
                        <a:pt x="69" y="241"/>
                      </a:lnTo>
                      <a:lnTo>
                        <a:pt x="52" y="235"/>
                      </a:lnTo>
                      <a:lnTo>
                        <a:pt x="40" y="223"/>
                      </a:lnTo>
                      <a:lnTo>
                        <a:pt x="23" y="212"/>
                      </a:lnTo>
                      <a:lnTo>
                        <a:pt x="12" y="189"/>
                      </a:lnTo>
                      <a:lnTo>
                        <a:pt x="6" y="172"/>
                      </a:lnTo>
                      <a:lnTo>
                        <a:pt x="0" y="149"/>
                      </a:lnTo>
                      <a:lnTo>
                        <a:pt x="0" y="126"/>
                      </a:lnTo>
                      <a:lnTo>
                        <a:pt x="0" y="97"/>
                      </a:lnTo>
                      <a:lnTo>
                        <a:pt x="6" y="74"/>
                      </a:lnTo>
                      <a:lnTo>
                        <a:pt x="12" y="51"/>
                      </a:lnTo>
                      <a:lnTo>
                        <a:pt x="23" y="34"/>
                      </a:lnTo>
                      <a:lnTo>
                        <a:pt x="40" y="17"/>
                      </a:lnTo>
                      <a:lnTo>
                        <a:pt x="52" y="11"/>
                      </a:lnTo>
                      <a:lnTo>
                        <a:pt x="69" y="0"/>
                      </a:lnTo>
                      <a:lnTo>
                        <a:pt x="86" y="0"/>
                      </a:lnTo>
                    </a:path>
                  </a:pathLst>
                </a:custGeom>
                <a:noFill/>
                <a:ln w="1746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415" name="Rectangle 120"/>
                <p:cNvSpPr>
                  <a:spLocks noChangeArrowheads="1"/>
                </p:cNvSpPr>
                <p:nvPr/>
              </p:nvSpPr>
              <p:spPr bwMode="auto">
                <a:xfrm>
                  <a:off x="1529" y="2231"/>
                  <a:ext cx="171" cy="2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416" name="Rectangle 121"/>
                <p:cNvSpPr>
                  <a:spLocks noChangeArrowheads="1"/>
                </p:cNvSpPr>
                <p:nvPr/>
              </p:nvSpPr>
              <p:spPr bwMode="auto">
                <a:xfrm>
                  <a:off x="1529" y="2231"/>
                  <a:ext cx="171" cy="25"/>
                </a:xfrm>
                <a:prstGeom prst="rect">
                  <a:avLst/>
                </a:prstGeom>
                <a:noFill/>
                <a:ln w="17463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417" name="Freeform 122"/>
                <p:cNvSpPr>
                  <a:spLocks noEditPoints="1"/>
                </p:cNvSpPr>
                <p:nvPr/>
              </p:nvSpPr>
              <p:spPr bwMode="auto">
                <a:xfrm>
                  <a:off x="1529" y="2253"/>
                  <a:ext cx="59" cy="55"/>
                </a:xfrm>
                <a:custGeom>
                  <a:avLst/>
                  <a:gdLst>
                    <a:gd name="T0" fmla="*/ 0 w 109"/>
                    <a:gd name="T1" fmla="*/ 0 h 98"/>
                    <a:gd name="T2" fmla="*/ 14 w 109"/>
                    <a:gd name="T3" fmla="*/ 0 h 98"/>
                    <a:gd name="T4" fmla="*/ 10 w 109"/>
                    <a:gd name="T5" fmla="*/ 27 h 98"/>
                    <a:gd name="T6" fmla="*/ 9 w 109"/>
                    <a:gd name="T7" fmla="*/ 29 h 98"/>
                    <a:gd name="T8" fmla="*/ 9 w 109"/>
                    <a:gd name="T9" fmla="*/ 31 h 98"/>
                    <a:gd name="T10" fmla="*/ 6 w 109"/>
                    <a:gd name="T11" fmla="*/ 31 h 98"/>
                    <a:gd name="T12" fmla="*/ 5 w 109"/>
                    <a:gd name="T13" fmla="*/ 31 h 98"/>
                    <a:gd name="T14" fmla="*/ 5 w 109"/>
                    <a:gd name="T15" fmla="*/ 29 h 98"/>
                    <a:gd name="T16" fmla="*/ 3 w 109"/>
                    <a:gd name="T17" fmla="*/ 27 h 98"/>
                    <a:gd name="T18" fmla="*/ 0 w 109"/>
                    <a:gd name="T19" fmla="*/ 0 h 98"/>
                    <a:gd name="T20" fmla="*/ 20 w 109"/>
                    <a:gd name="T21" fmla="*/ 0 h 98"/>
                    <a:gd name="T22" fmla="*/ 32 w 109"/>
                    <a:gd name="T23" fmla="*/ 0 h 98"/>
                    <a:gd name="T24" fmla="*/ 29 w 109"/>
                    <a:gd name="T25" fmla="*/ 27 h 98"/>
                    <a:gd name="T26" fmla="*/ 29 w 109"/>
                    <a:gd name="T27" fmla="*/ 29 h 98"/>
                    <a:gd name="T28" fmla="*/ 27 w 109"/>
                    <a:gd name="T29" fmla="*/ 31 h 98"/>
                    <a:gd name="T30" fmla="*/ 25 w 109"/>
                    <a:gd name="T31" fmla="*/ 31 h 98"/>
                    <a:gd name="T32" fmla="*/ 25 w 109"/>
                    <a:gd name="T33" fmla="*/ 29 h 98"/>
                    <a:gd name="T34" fmla="*/ 23 w 109"/>
                    <a:gd name="T35" fmla="*/ 29 h 98"/>
                    <a:gd name="T36" fmla="*/ 23 w 109"/>
                    <a:gd name="T37" fmla="*/ 27 h 98"/>
                    <a:gd name="T38" fmla="*/ 20 w 109"/>
                    <a:gd name="T39" fmla="*/ 0 h 98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09"/>
                    <a:gd name="T61" fmla="*/ 0 h 98"/>
                    <a:gd name="T62" fmla="*/ 109 w 109"/>
                    <a:gd name="T63" fmla="*/ 98 h 98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09" h="98">
                      <a:moveTo>
                        <a:pt x="0" y="0"/>
                      </a:moveTo>
                      <a:lnTo>
                        <a:pt x="46" y="0"/>
                      </a:lnTo>
                      <a:lnTo>
                        <a:pt x="34" y="86"/>
                      </a:lnTo>
                      <a:lnTo>
                        <a:pt x="29" y="92"/>
                      </a:lnTo>
                      <a:lnTo>
                        <a:pt x="29" y="98"/>
                      </a:lnTo>
                      <a:lnTo>
                        <a:pt x="23" y="98"/>
                      </a:lnTo>
                      <a:lnTo>
                        <a:pt x="17" y="98"/>
                      </a:lnTo>
                      <a:lnTo>
                        <a:pt x="17" y="92"/>
                      </a:lnTo>
                      <a:lnTo>
                        <a:pt x="12" y="86"/>
                      </a:lnTo>
                      <a:lnTo>
                        <a:pt x="0" y="0"/>
                      </a:lnTo>
                      <a:close/>
                      <a:moveTo>
                        <a:pt x="69" y="0"/>
                      </a:moveTo>
                      <a:lnTo>
                        <a:pt x="109" y="0"/>
                      </a:lnTo>
                      <a:lnTo>
                        <a:pt x="97" y="86"/>
                      </a:lnTo>
                      <a:lnTo>
                        <a:pt x="97" y="92"/>
                      </a:lnTo>
                      <a:lnTo>
                        <a:pt x="92" y="98"/>
                      </a:lnTo>
                      <a:lnTo>
                        <a:pt x="86" y="98"/>
                      </a:lnTo>
                      <a:lnTo>
                        <a:pt x="86" y="92"/>
                      </a:lnTo>
                      <a:lnTo>
                        <a:pt x="80" y="92"/>
                      </a:lnTo>
                      <a:lnTo>
                        <a:pt x="80" y="86"/>
                      </a:lnTo>
                      <a:lnTo>
                        <a:pt x="69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418" name="Freeform 123"/>
                <p:cNvSpPr>
                  <a:spLocks/>
                </p:cNvSpPr>
                <p:nvPr/>
              </p:nvSpPr>
              <p:spPr bwMode="auto">
                <a:xfrm>
                  <a:off x="1529" y="2253"/>
                  <a:ext cx="25" cy="55"/>
                </a:xfrm>
                <a:custGeom>
                  <a:avLst/>
                  <a:gdLst>
                    <a:gd name="T0" fmla="*/ 0 w 46"/>
                    <a:gd name="T1" fmla="*/ 0 h 98"/>
                    <a:gd name="T2" fmla="*/ 14 w 46"/>
                    <a:gd name="T3" fmla="*/ 0 h 98"/>
                    <a:gd name="T4" fmla="*/ 10 w 46"/>
                    <a:gd name="T5" fmla="*/ 27 h 98"/>
                    <a:gd name="T6" fmla="*/ 9 w 46"/>
                    <a:gd name="T7" fmla="*/ 29 h 98"/>
                    <a:gd name="T8" fmla="*/ 9 w 46"/>
                    <a:gd name="T9" fmla="*/ 31 h 98"/>
                    <a:gd name="T10" fmla="*/ 7 w 46"/>
                    <a:gd name="T11" fmla="*/ 31 h 98"/>
                    <a:gd name="T12" fmla="*/ 5 w 46"/>
                    <a:gd name="T13" fmla="*/ 31 h 98"/>
                    <a:gd name="T14" fmla="*/ 5 w 46"/>
                    <a:gd name="T15" fmla="*/ 29 h 98"/>
                    <a:gd name="T16" fmla="*/ 4 w 46"/>
                    <a:gd name="T17" fmla="*/ 27 h 98"/>
                    <a:gd name="T18" fmla="*/ 0 w 46"/>
                    <a:gd name="T19" fmla="*/ 0 h 9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6"/>
                    <a:gd name="T31" fmla="*/ 0 h 98"/>
                    <a:gd name="T32" fmla="*/ 46 w 46"/>
                    <a:gd name="T33" fmla="*/ 98 h 9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6" h="98">
                      <a:moveTo>
                        <a:pt x="0" y="0"/>
                      </a:moveTo>
                      <a:lnTo>
                        <a:pt x="46" y="0"/>
                      </a:lnTo>
                      <a:lnTo>
                        <a:pt x="34" y="86"/>
                      </a:lnTo>
                      <a:lnTo>
                        <a:pt x="29" y="92"/>
                      </a:lnTo>
                      <a:lnTo>
                        <a:pt x="29" y="98"/>
                      </a:lnTo>
                      <a:lnTo>
                        <a:pt x="23" y="98"/>
                      </a:lnTo>
                      <a:lnTo>
                        <a:pt x="17" y="98"/>
                      </a:lnTo>
                      <a:lnTo>
                        <a:pt x="17" y="92"/>
                      </a:lnTo>
                      <a:lnTo>
                        <a:pt x="12" y="8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746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419" name="Freeform 124"/>
                <p:cNvSpPr>
                  <a:spLocks/>
                </p:cNvSpPr>
                <p:nvPr/>
              </p:nvSpPr>
              <p:spPr bwMode="auto">
                <a:xfrm>
                  <a:off x="1566" y="2253"/>
                  <a:ext cx="22" cy="55"/>
                </a:xfrm>
                <a:custGeom>
                  <a:avLst/>
                  <a:gdLst>
                    <a:gd name="T0" fmla="*/ 0 w 40"/>
                    <a:gd name="T1" fmla="*/ 0 h 98"/>
                    <a:gd name="T2" fmla="*/ 12 w 40"/>
                    <a:gd name="T3" fmla="*/ 0 h 98"/>
                    <a:gd name="T4" fmla="*/ 8 w 40"/>
                    <a:gd name="T5" fmla="*/ 27 h 98"/>
                    <a:gd name="T6" fmla="*/ 8 w 40"/>
                    <a:gd name="T7" fmla="*/ 29 h 98"/>
                    <a:gd name="T8" fmla="*/ 7 w 40"/>
                    <a:gd name="T9" fmla="*/ 31 h 98"/>
                    <a:gd name="T10" fmla="*/ 5 w 40"/>
                    <a:gd name="T11" fmla="*/ 31 h 98"/>
                    <a:gd name="T12" fmla="*/ 5 w 40"/>
                    <a:gd name="T13" fmla="*/ 29 h 98"/>
                    <a:gd name="T14" fmla="*/ 3 w 40"/>
                    <a:gd name="T15" fmla="*/ 29 h 98"/>
                    <a:gd name="T16" fmla="*/ 3 w 40"/>
                    <a:gd name="T17" fmla="*/ 27 h 98"/>
                    <a:gd name="T18" fmla="*/ 0 w 40"/>
                    <a:gd name="T19" fmla="*/ 0 h 9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0"/>
                    <a:gd name="T31" fmla="*/ 0 h 98"/>
                    <a:gd name="T32" fmla="*/ 40 w 40"/>
                    <a:gd name="T33" fmla="*/ 98 h 9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0" h="98">
                      <a:moveTo>
                        <a:pt x="0" y="0"/>
                      </a:moveTo>
                      <a:lnTo>
                        <a:pt x="40" y="0"/>
                      </a:lnTo>
                      <a:lnTo>
                        <a:pt x="28" y="86"/>
                      </a:lnTo>
                      <a:lnTo>
                        <a:pt x="28" y="92"/>
                      </a:lnTo>
                      <a:lnTo>
                        <a:pt x="23" y="98"/>
                      </a:lnTo>
                      <a:lnTo>
                        <a:pt x="17" y="98"/>
                      </a:lnTo>
                      <a:lnTo>
                        <a:pt x="17" y="92"/>
                      </a:lnTo>
                      <a:lnTo>
                        <a:pt x="11" y="92"/>
                      </a:lnTo>
                      <a:lnTo>
                        <a:pt x="11" y="8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746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420" name="Freeform 125"/>
                <p:cNvSpPr>
                  <a:spLocks noEditPoints="1"/>
                </p:cNvSpPr>
                <p:nvPr/>
              </p:nvSpPr>
              <p:spPr bwMode="auto">
                <a:xfrm>
                  <a:off x="1716" y="2215"/>
                  <a:ext cx="71" cy="84"/>
                </a:xfrm>
                <a:custGeom>
                  <a:avLst/>
                  <a:gdLst>
                    <a:gd name="T0" fmla="*/ 38 w 131"/>
                    <a:gd name="T1" fmla="*/ 27 h 149"/>
                    <a:gd name="T2" fmla="*/ 37 w 131"/>
                    <a:gd name="T3" fmla="*/ 37 h 149"/>
                    <a:gd name="T4" fmla="*/ 34 w 131"/>
                    <a:gd name="T5" fmla="*/ 42 h 149"/>
                    <a:gd name="T6" fmla="*/ 27 w 131"/>
                    <a:gd name="T7" fmla="*/ 46 h 149"/>
                    <a:gd name="T8" fmla="*/ 20 w 131"/>
                    <a:gd name="T9" fmla="*/ 47 h 149"/>
                    <a:gd name="T10" fmla="*/ 17 w 131"/>
                    <a:gd name="T11" fmla="*/ 47 h 149"/>
                    <a:gd name="T12" fmla="*/ 14 w 131"/>
                    <a:gd name="T13" fmla="*/ 46 h 149"/>
                    <a:gd name="T14" fmla="*/ 10 w 131"/>
                    <a:gd name="T15" fmla="*/ 44 h 149"/>
                    <a:gd name="T16" fmla="*/ 8 w 131"/>
                    <a:gd name="T17" fmla="*/ 42 h 149"/>
                    <a:gd name="T18" fmla="*/ 5 w 131"/>
                    <a:gd name="T19" fmla="*/ 40 h 149"/>
                    <a:gd name="T20" fmla="*/ 3 w 131"/>
                    <a:gd name="T21" fmla="*/ 38 h 149"/>
                    <a:gd name="T22" fmla="*/ 2 w 131"/>
                    <a:gd name="T23" fmla="*/ 34 h 149"/>
                    <a:gd name="T24" fmla="*/ 2 w 131"/>
                    <a:gd name="T25" fmla="*/ 31 h 149"/>
                    <a:gd name="T26" fmla="*/ 0 w 131"/>
                    <a:gd name="T27" fmla="*/ 27 h 149"/>
                    <a:gd name="T28" fmla="*/ 2 w 131"/>
                    <a:gd name="T29" fmla="*/ 15 h 149"/>
                    <a:gd name="T30" fmla="*/ 5 w 131"/>
                    <a:gd name="T31" fmla="*/ 7 h 149"/>
                    <a:gd name="T32" fmla="*/ 10 w 131"/>
                    <a:gd name="T33" fmla="*/ 2 h 149"/>
                    <a:gd name="T34" fmla="*/ 17 w 131"/>
                    <a:gd name="T35" fmla="*/ 0 h 149"/>
                    <a:gd name="T36" fmla="*/ 22 w 131"/>
                    <a:gd name="T37" fmla="*/ 0 h 149"/>
                    <a:gd name="T38" fmla="*/ 25 w 131"/>
                    <a:gd name="T39" fmla="*/ 0 h 149"/>
                    <a:gd name="T40" fmla="*/ 29 w 131"/>
                    <a:gd name="T41" fmla="*/ 0 h 149"/>
                    <a:gd name="T42" fmla="*/ 32 w 131"/>
                    <a:gd name="T43" fmla="*/ 2 h 149"/>
                    <a:gd name="T44" fmla="*/ 34 w 131"/>
                    <a:gd name="T45" fmla="*/ 4 h 149"/>
                    <a:gd name="T46" fmla="*/ 35 w 131"/>
                    <a:gd name="T47" fmla="*/ 6 h 149"/>
                    <a:gd name="T48" fmla="*/ 37 w 131"/>
                    <a:gd name="T49" fmla="*/ 9 h 149"/>
                    <a:gd name="T50" fmla="*/ 38 w 131"/>
                    <a:gd name="T51" fmla="*/ 13 h 149"/>
                    <a:gd name="T52" fmla="*/ 38 w 131"/>
                    <a:gd name="T53" fmla="*/ 16 h 149"/>
                    <a:gd name="T54" fmla="*/ 35 w 131"/>
                    <a:gd name="T55" fmla="*/ 20 h 149"/>
                    <a:gd name="T56" fmla="*/ 35 w 131"/>
                    <a:gd name="T57" fmla="*/ 15 h 149"/>
                    <a:gd name="T58" fmla="*/ 34 w 131"/>
                    <a:gd name="T59" fmla="*/ 11 h 149"/>
                    <a:gd name="T60" fmla="*/ 32 w 131"/>
                    <a:gd name="T61" fmla="*/ 7 h 149"/>
                    <a:gd name="T62" fmla="*/ 30 w 131"/>
                    <a:gd name="T63" fmla="*/ 6 h 149"/>
                    <a:gd name="T64" fmla="*/ 29 w 131"/>
                    <a:gd name="T65" fmla="*/ 4 h 149"/>
                    <a:gd name="T66" fmla="*/ 25 w 131"/>
                    <a:gd name="T67" fmla="*/ 4 h 149"/>
                    <a:gd name="T68" fmla="*/ 22 w 131"/>
                    <a:gd name="T69" fmla="*/ 2 h 149"/>
                    <a:gd name="T70" fmla="*/ 17 w 131"/>
                    <a:gd name="T71" fmla="*/ 2 h 149"/>
                    <a:gd name="T72" fmla="*/ 12 w 131"/>
                    <a:gd name="T73" fmla="*/ 6 h 149"/>
                    <a:gd name="T74" fmla="*/ 7 w 131"/>
                    <a:gd name="T75" fmla="*/ 11 h 149"/>
                    <a:gd name="T76" fmla="*/ 5 w 131"/>
                    <a:gd name="T77" fmla="*/ 16 h 149"/>
                    <a:gd name="T78" fmla="*/ 5 w 131"/>
                    <a:gd name="T79" fmla="*/ 26 h 149"/>
                    <a:gd name="T80" fmla="*/ 5 w 131"/>
                    <a:gd name="T81" fmla="*/ 31 h 149"/>
                    <a:gd name="T82" fmla="*/ 7 w 131"/>
                    <a:gd name="T83" fmla="*/ 34 h 149"/>
                    <a:gd name="T84" fmla="*/ 8 w 131"/>
                    <a:gd name="T85" fmla="*/ 38 h 149"/>
                    <a:gd name="T86" fmla="*/ 10 w 131"/>
                    <a:gd name="T87" fmla="*/ 40 h 149"/>
                    <a:gd name="T88" fmla="*/ 12 w 131"/>
                    <a:gd name="T89" fmla="*/ 42 h 149"/>
                    <a:gd name="T90" fmla="*/ 15 w 131"/>
                    <a:gd name="T91" fmla="*/ 44 h 149"/>
                    <a:gd name="T92" fmla="*/ 18 w 131"/>
                    <a:gd name="T93" fmla="*/ 44 h 149"/>
                    <a:gd name="T94" fmla="*/ 23 w 131"/>
                    <a:gd name="T95" fmla="*/ 44 h 149"/>
                    <a:gd name="T96" fmla="*/ 29 w 131"/>
                    <a:gd name="T97" fmla="*/ 40 h 149"/>
                    <a:gd name="T98" fmla="*/ 34 w 131"/>
                    <a:gd name="T99" fmla="*/ 37 h 149"/>
                    <a:gd name="T100" fmla="*/ 35 w 131"/>
                    <a:gd name="T101" fmla="*/ 29 h 149"/>
                    <a:gd name="T102" fmla="*/ 35 w 131"/>
                    <a:gd name="T103" fmla="*/ 20 h 149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31"/>
                    <a:gd name="T157" fmla="*/ 0 h 149"/>
                    <a:gd name="T158" fmla="*/ 131 w 131"/>
                    <a:gd name="T159" fmla="*/ 149 h 149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31" h="149">
                      <a:moveTo>
                        <a:pt x="131" y="63"/>
                      </a:moveTo>
                      <a:lnTo>
                        <a:pt x="131" y="86"/>
                      </a:lnTo>
                      <a:lnTo>
                        <a:pt x="131" y="98"/>
                      </a:lnTo>
                      <a:lnTo>
                        <a:pt x="126" y="115"/>
                      </a:lnTo>
                      <a:lnTo>
                        <a:pt x="120" y="126"/>
                      </a:lnTo>
                      <a:lnTo>
                        <a:pt x="114" y="132"/>
                      </a:lnTo>
                      <a:lnTo>
                        <a:pt x="103" y="138"/>
                      </a:lnTo>
                      <a:lnTo>
                        <a:pt x="91" y="144"/>
                      </a:lnTo>
                      <a:lnTo>
                        <a:pt x="80" y="149"/>
                      </a:lnTo>
                      <a:lnTo>
                        <a:pt x="68" y="149"/>
                      </a:lnTo>
                      <a:lnTo>
                        <a:pt x="63" y="149"/>
                      </a:lnTo>
                      <a:lnTo>
                        <a:pt x="57" y="149"/>
                      </a:lnTo>
                      <a:lnTo>
                        <a:pt x="51" y="144"/>
                      </a:lnTo>
                      <a:lnTo>
                        <a:pt x="46" y="144"/>
                      </a:lnTo>
                      <a:lnTo>
                        <a:pt x="40" y="144"/>
                      </a:lnTo>
                      <a:lnTo>
                        <a:pt x="34" y="138"/>
                      </a:lnTo>
                      <a:lnTo>
                        <a:pt x="28" y="138"/>
                      </a:lnTo>
                      <a:lnTo>
                        <a:pt x="28" y="132"/>
                      </a:lnTo>
                      <a:lnTo>
                        <a:pt x="23" y="132"/>
                      </a:lnTo>
                      <a:lnTo>
                        <a:pt x="17" y="126"/>
                      </a:lnTo>
                      <a:lnTo>
                        <a:pt x="17" y="121"/>
                      </a:lnTo>
                      <a:lnTo>
                        <a:pt x="11" y="121"/>
                      </a:lnTo>
                      <a:lnTo>
                        <a:pt x="11" y="115"/>
                      </a:lnTo>
                      <a:lnTo>
                        <a:pt x="5" y="109"/>
                      </a:lnTo>
                      <a:lnTo>
                        <a:pt x="5" y="104"/>
                      </a:lnTo>
                      <a:lnTo>
                        <a:pt x="5" y="98"/>
                      </a:lnTo>
                      <a:lnTo>
                        <a:pt x="5" y="92"/>
                      </a:lnTo>
                      <a:lnTo>
                        <a:pt x="0" y="86"/>
                      </a:lnTo>
                      <a:lnTo>
                        <a:pt x="0" y="63"/>
                      </a:lnTo>
                      <a:lnTo>
                        <a:pt x="5" y="46"/>
                      </a:lnTo>
                      <a:lnTo>
                        <a:pt x="5" y="35"/>
                      </a:lnTo>
                      <a:lnTo>
                        <a:pt x="17" y="23"/>
                      </a:lnTo>
                      <a:lnTo>
                        <a:pt x="23" y="12"/>
                      </a:lnTo>
                      <a:lnTo>
                        <a:pt x="34" y="6"/>
                      </a:lnTo>
                      <a:lnTo>
                        <a:pt x="46" y="0"/>
                      </a:lnTo>
                      <a:lnTo>
                        <a:pt x="57" y="0"/>
                      </a:lnTo>
                      <a:lnTo>
                        <a:pt x="68" y="0"/>
                      </a:lnTo>
                      <a:lnTo>
                        <a:pt x="74" y="0"/>
                      </a:lnTo>
                      <a:lnTo>
                        <a:pt x="80" y="0"/>
                      </a:lnTo>
                      <a:lnTo>
                        <a:pt x="86" y="0"/>
                      </a:lnTo>
                      <a:lnTo>
                        <a:pt x="91" y="0"/>
                      </a:lnTo>
                      <a:lnTo>
                        <a:pt x="97" y="0"/>
                      </a:lnTo>
                      <a:lnTo>
                        <a:pt x="103" y="6"/>
                      </a:lnTo>
                      <a:lnTo>
                        <a:pt x="109" y="6"/>
                      </a:lnTo>
                      <a:lnTo>
                        <a:pt x="109" y="12"/>
                      </a:lnTo>
                      <a:lnTo>
                        <a:pt x="114" y="12"/>
                      </a:lnTo>
                      <a:lnTo>
                        <a:pt x="114" y="18"/>
                      </a:lnTo>
                      <a:lnTo>
                        <a:pt x="120" y="18"/>
                      </a:lnTo>
                      <a:lnTo>
                        <a:pt x="120" y="23"/>
                      </a:lnTo>
                      <a:lnTo>
                        <a:pt x="126" y="29"/>
                      </a:lnTo>
                      <a:lnTo>
                        <a:pt x="131" y="35"/>
                      </a:lnTo>
                      <a:lnTo>
                        <a:pt x="131" y="41"/>
                      </a:lnTo>
                      <a:lnTo>
                        <a:pt x="131" y="46"/>
                      </a:lnTo>
                      <a:lnTo>
                        <a:pt x="131" y="52"/>
                      </a:lnTo>
                      <a:lnTo>
                        <a:pt x="131" y="63"/>
                      </a:lnTo>
                      <a:close/>
                      <a:moveTo>
                        <a:pt x="120" y="63"/>
                      </a:moveTo>
                      <a:lnTo>
                        <a:pt x="120" y="58"/>
                      </a:lnTo>
                      <a:lnTo>
                        <a:pt x="120" y="46"/>
                      </a:lnTo>
                      <a:lnTo>
                        <a:pt x="114" y="41"/>
                      </a:lnTo>
                      <a:lnTo>
                        <a:pt x="114" y="35"/>
                      </a:lnTo>
                      <a:lnTo>
                        <a:pt x="114" y="29"/>
                      </a:lnTo>
                      <a:lnTo>
                        <a:pt x="109" y="23"/>
                      </a:lnTo>
                      <a:lnTo>
                        <a:pt x="103" y="23"/>
                      </a:lnTo>
                      <a:lnTo>
                        <a:pt x="103" y="18"/>
                      </a:lnTo>
                      <a:lnTo>
                        <a:pt x="97" y="18"/>
                      </a:lnTo>
                      <a:lnTo>
                        <a:pt x="97" y="12"/>
                      </a:lnTo>
                      <a:lnTo>
                        <a:pt x="91" y="12"/>
                      </a:lnTo>
                      <a:lnTo>
                        <a:pt x="86" y="12"/>
                      </a:lnTo>
                      <a:lnTo>
                        <a:pt x="80" y="6"/>
                      </a:lnTo>
                      <a:lnTo>
                        <a:pt x="74" y="6"/>
                      </a:lnTo>
                      <a:lnTo>
                        <a:pt x="68" y="6"/>
                      </a:lnTo>
                      <a:lnTo>
                        <a:pt x="57" y="6"/>
                      </a:lnTo>
                      <a:lnTo>
                        <a:pt x="46" y="12"/>
                      </a:lnTo>
                      <a:lnTo>
                        <a:pt x="40" y="18"/>
                      </a:lnTo>
                      <a:lnTo>
                        <a:pt x="28" y="23"/>
                      </a:lnTo>
                      <a:lnTo>
                        <a:pt x="23" y="35"/>
                      </a:lnTo>
                      <a:lnTo>
                        <a:pt x="17" y="41"/>
                      </a:lnTo>
                      <a:lnTo>
                        <a:pt x="17" y="52"/>
                      </a:lnTo>
                      <a:lnTo>
                        <a:pt x="17" y="63"/>
                      </a:lnTo>
                      <a:lnTo>
                        <a:pt x="17" y="81"/>
                      </a:lnTo>
                      <a:lnTo>
                        <a:pt x="17" y="92"/>
                      </a:lnTo>
                      <a:lnTo>
                        <a:pt x="17" y="98"/>
                      </a:lnTo>
                      <a:lnTo>
                        <a:pt x="17" y="104"/>
                      </a:lnTo>
                      <a:lnTo>
                        <a:pt x="23" y="109"/>
                      </a:lnTo>
                      <a:lnTo>
                        <a:pt x="23" y="115"/>
                      </a:lnTo>
                      <a:lnTo>
                        <a:pt x="28" y="121"/>
                      </a:lnTo>
                      <a:lnTo>
                        <a:pt x="34" y="121"/>
                      </a:lnTo>
                      <a:lnTo>
                        <a:pt x="34" y="126"/>
                      </a:lnTo>
                      <a:lnTo>
                        <a:pt x="40" y="126"/>
                      </a:lnTo>
                      <a:lnTo>
                        <a:pt x="40" y="132"/>
                      </a:lnTo>
                      <a:lnTo>
                        <a:pt x="46" y="132"/>
                      </a:lnTo>
                      <a:lnTo>
                        <a:pt x="51" y="138"/>
                      </a:lnTo>
                      <a:lnTo>
                        <a:pt x="57" y="138"/>
                      </a:lnTo>
                      <a:lnTo>
                        <a:pt x="63" y="138"/>
                      </a:lnTo>
                      <a:lnTo>
                        <a:pt x="68" y="138"/>
                      </a:lnTo>
                      <a:lnTo>
                        <a:pt x="80" y="138"/>
                      </a:lnTo>
                      <a:lnTo>
                        <a:pt x="91" y="132"/>
                      </a:lnTo>
                      <a:lnTo>
                        <a:pt x="97" y="126"/>
                      </a:lnTo>
                      <a:lnTo>
                        <a:pt x="109" y="121"/>
                      </a:lnTo>
                      <a:lnTo>
                        <a:pt x="114" y="115"/>
                      </a:lnTo>
                      <a:lnTo>
                        <a:pt x="114" y="104"/>
                      </a:lnTo>
                      <a:lnTo>
                        <a:pt x="120" y="92"/>
                      </a:lnTo>
                      <a:lnTo>
                        <a:pt x="120" y="81"/>
                      </a:lnTo>
                      <a:lnTo>
                        <a:pt x="120" y="63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421" name="Freeform 126"/>
                <p:cNvSpPr>
                  <a:spLocks/>
                </p:cNvSpPr>
                <p:nvPr/>
              </p:nvSpPr>
              <p:spPr bwMode="auto">
                <a:xfrm>
                  <a:off x="1716" y="2215"/>
                  <a:ext cx="71" cy="84"/>
                </a:xfrm>
                <a:custGeom>
                  <a:avLst/>
                  <a:gdLst>
                    <a:gd name="T0" fmla="*/ 38 w 131"/>
                    <a:gd name="T1" fmla="*/ 20 h 149"/>
                    <a:gd name="T2" fmla="*/ 38 w 131"/>
                    <a:gd name="T3" fmla="*/ 27 h 149"/>
                    <a:gd name="T4" fmla="*/ 38 w 131"/>
                    <a:gd name="T5" fmla="*/ 31 h 149"/>
                    <a:gd name="T6" fmla="*/ 37 w 131"/>
                    <a:gd name="T7" fmla="*/ 37 h 149"/>
                    <a:gd name="T8" fmla="*/ 35 w 131"/>
                    <a:gd name="T9" fmla="*/ 40 h 149"/>
                    <a:gd name="T10" fmla="*/ 34 w 131"/>
                    <a:gd name="T11" fmla="*/ 42 h 149"/>
                    <a:gd name="T12" fmla="*/ 30 w 131"/>
                    <a:gd name="T13" fmla="*/ 44 h 149"/>
                    <a:gd name="T14" fmla="*/ 27 w 131"/>
                    <a:gd name="T15" fmla="*/ 46 h 149"/>
                    <a:gd name="T16" fmla="*/ 23 w 131"/>
                    <a:gd name="T17" fmla="*/ 47 h 149"/>
                    <a:gd name="T18" fmla="*/ 20 w 131"/>
                    <a:gd name="T19" fmla="*/ 47 h 149"/>
                    <a:gd name="T20" fmla="*/ 18 w 131"/>
                    <a:gd name="T21" fmla="*/ 47 h 149"/>
                    <a:gd name="T22" fmla="*/ 17 w 131"/>
                    <a:gd name="T23" fmla="*/ 47 h 149"/>
                    <a:gd name="T24" fmla="*/ 15 w 131"/>
                    <a:gd name="T25" fmla="*/ 46 h 149"/>
                    <a:gd name="T26" fmla="*/ 14 w 131"/>
                    <a:gd name="T27" fmla="*/ 46 h 149"/>
                    <a:gd name="T28" fmla="*/ 12 w 131"/>
                    <a:gd name="T29" fmla="*/ 46 h 149"/>
                    <a:gd name="T30" fmla="*/ 10 w 131"/>
                    <a:gd name="T31" fmla="*/ 44 h 149"/>
                    <a:gd name="T32" fmla="*/ 8 w 131"/>
                    <a:gd name="T33" fmla="*/ 44 h 149"/>
                    <a:gd name="T34" fmla="*/ 8 w 131"/>
                    <a:gd name="T35" fmla="*/ 42 h 149"/>
                    <a:gd name="T36" fmla="*/ 7 w 131"/>
                    <a:gd name="T37" fmla="*/ 42 h 149"/>
                    <a:gd name="T38" fmla="*/ 5 w 131"/>
                    <a:gd name="T39" fmla="*/ 40 h 149"/>
                    <a:gd name="T40" fmla="*/ 5 w 131"/>
                    <a:gd name="T41" fmla="*/ 38 h 149"/>
                    <a:gd name="T42" fmla="*/ 3 w 131"/>
                    <a:gd name="T43" fmla="*/ 38 h 149"/>
                    <a:gd name="T44" fmla="*/ 3 w 131"/>
                    <a:gd name="T45" fmla="*/ 37 h 149"/>
                    <a:gd name="T46" fmla="*/ 2 w 131"/>
                    <a:gd name="T47" fmla="*/ 34 h 149"/>
                    <a:gd name="T48" fmla="*/ 2 w 131"/>
                    <a:gd name="T49" fmla="*/ 33 h 149"/>
                    <a:gd name="T50" fmla="*/ 2 w 131"/>
                    <a:gd name="T51" fmla="*/ 31 h 149"/>
                    <a:gd name="T52" fmla="*/ 2 w 131"/>
                    <a:gd name="T53" fmla="*/ 29 h 149"/>
                    <a:gd name="T54" fmla="*/ 0 w 131"/>
                    <a:gd name="T55" fmla="*/ 27 h 149"/>
                    <a:gd name="T56" fmla="*/ 0 w 131"/>
                    <a:gd name="T57" fmla="*/ 20 h 149"/>
                    <a:gd name="T58" fmla="*/ 2 w 131"/>
                    <a:gd name="T59" fmla="*/ 15 h 149"/>
                    <a:gd name="T60" fmla="*/ 2 w 131"/>
                    <a:gd name="T61" fmla="*/ 11 h 149"/>
                    <a:gd name="T62" fmla="*/ 5 w 131"/>
                    <a:gd name="T63" fmla="*/ 7 h 149"/>
                    <a:gd name="T64" fmla="*/ 7 w 131"/>
                    <a:gd name="T65" fmla="*/ 4 h 149"/>
                    <a:gd name="T66" fmla="*/ 10 w 131"/>
                    <a:gd name="T67" fmla="*/ 2 h 149"/>
                    <a:gd name="T68" fmla="*/ 14 w 131"/>
                    <a:gd name="T69" fmla="*/ 0 h 149"/>
                    <a:gd name="T70" fmla="*/ 17 w 131"/>
                    <a:gd name="T71" fmla="*/ 0 h 149"/>
                    <a:gd name="T72" fmla="*/ 20 w 131"/>
                    <a:gd name="T73" fmla="*/ 0 h 149"/>
                    <a:gd name="T74" fmla="*/ 22 w 131"/>
                    <a:gd name="T75" fmla="*/ 0 h 149"/>
                    <a:gd name="T76" fmla="*/ 23 w 131"/>
                    <a:gd name="T77" fmla="*/ 0 h 149"/>
                    <a:gd name="T78" fmla="*/ 25 w 131"/>
                    <a:gd name="T79" fmla="*/ 0 h 149"/>
                    <a:gd name="T80" fmla="*/ 27 w 131"/>
                    <a:gd name="T81" fmla="*/ 0 h 149"/>
                    <a:gd name="T82" fmla="*/ 29 w 131"/>
                    <a:gd name="T83" fmla="*/ 0 h 149"/>
                    <a:gd name="T84" fmla="*/ 30 w 131"/>
                    <a:gd name="T85" fmla="*/ 2 h 149"/>
                    <a:gd name="T86" fmla="*/ 32 w 131"/>
                    <a:gd name="T87" fmla="*/ 2 h 149"/>
                    <a:gd name="T88" fmla="*/ 32 w 131"/>
                    <a:gd name="T89" fmla="*/ 4 h 149"/>
                    <a:gd name="T90" fmla="*/ 34 w 131"/>
                    <a:gd name="T91" fmla="*/ 4 h 149"/>
                    <a:gd name="T92" fmla="*/ 34 w 131"/>
                    <a:gd name="T93" fmla="*/ 6 h 149"/>
                    <a:gd name="T94" fmla="*/ 35 w 131"/>
                    <a:gd name="T95" fmla="*/ 6 h 149"/>
                    <a:gd name="T96" fmla="*/ 35 w 131"/>
                    <a:gd name="T97" fmla="*/ 7 h 149"/>
                    <a:gd name="T98" fmla="*/ 37 w 131"/>
                    <a:gd name="T99" fmla="*/ 9 h 149"/>
                    <a:gd name="T100" fmla="*/ 38 w 131"/>
                    <a:gd name="T101" fmla="*/ 11 h 149"/>
                    <a:gd name="T102" fmla="*/ 38 w 131"/>
                    <a:gd name="T103" fmla="*/ 13 h 149"/>
                    <a:gd name="T104" fmla="*/ 38 w 131"/>
                    <a:gd name="T105" fmla="*/ 15 h 149"/>
                    <a:gd name="T106" fmla="*/ 38 w 131"/>
                    <a:gd name="T107" fmla="*/ 16 h 149"/>
                    <a:gd name="T108" fmla="*/ 38 w 131"/>
                    <a:gd name="T109" fmla="*/ 20 h 149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131"/>
                    <a:gd name="T166" fmla="*/ 0 h 149"/>
                    <a:gd name="T167" fmla="*/ 131 w 131"/>
                    <a:gd name="T168" fmla="*/ 149 h 149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131" h="149">
                      <a:moveTo>
                        <a:pt x="131" y="63"/>
                      </a:moveTo>
                      <a:lnTo>
                        <a:pt x="131" y="86"/>
                      </a:lnTo>
                      <a:lnTo>
                        <a:pt x="131" y="98"/>
                      </a:lnTo>
                      <a:lnTo>
                        <a:pt x="126" y="115"/>
                      </a:lnTo>
                      <a:lnTo>
                        <a:pt x="120" y="126"/>
                      </a:lnTo>
                      <a:lnTo>
                        <a:pt x="114" y="132"/>
                      </a:lnTo>
                      <a:lnTo>
                        <a:pt x="103" y="138"/>
                      </a:lnTo>
                      <a:lnTo>
                        <a:pt x="91" y="144"/>
                      </a:lnTo>
                      <a:lnTo>
                        <a:pt x="80" y="149"/>
                      </a:lnTo>
                      <a:lnTo>
                        <a:pt x="68" y="149"/>
                      </a:lnTo>
                      <a:lnTo>
                        <a:pt x="63" y="149"/>
                      </a:lnTo>
                      <a:lnTo>
                        <a:pt x="57" y="149"/>
                      </a:lnTo>
                      <a:lnTo>
                        <a:pt x="51" y="144"/>
                      </a:lnTo>
                      <a:lnTo>
                        <a:pt x="46" y="144"/>
                      </a:lnTo>
                      <a:lnTo>
                        <a:pt x="40" y="144"/>
                      </a:lnTo>
                      <a:lnTo>
                        <a:pt x="34" y="138"/>
                      </a:lnTo>
                      <a:lnTo>
                        <a:pt x="28" y="138"/>
                      </a:lnTo>
                      <a:lnTo>
                        <a:pt x="28" y="132"/>
                      </a:lnTo>
                      <a:lnTo>
                        <a:pt x="23" y="132"/>
                      </a:lnTo>
                      <a:lnTo>
                        <a:pt x="17" y="126"/>
                      </a:lnTo>
                      <a:lnTo>
                        <a:pt x="17" y="121"/>
                      </a:lnTo>
                      <a:lnTo>
                        <a:pt x="11" y="121"/>
                      </a:lnTo>
                      <a:lnTo>
                        <a:pt x="11" y="115"/>
                      </a:lnTo>
                      <a:lnTo>
                        <a:pt x="5" y="109"/>
                      </a:lnTo>
                      <a:lnTo>
                        <a:pt x="5" y="104"/>
                      </a:lnTo>
                      <a:lnTo>
                        <a:pt x="5" y="98"/>
                      </a:lnTo>
                      <a:lnTo>
                        <a:pt x="5" y="92"/>
                      </a:lnTo>
                      <a:lnTo>
                        <a:pt x="0" y="86"/>
                      </a:lnTo>
                      <a:lnTo>
                        <a:pt x="0" y="63"/>
                      </a:lnTo>
                      <a:lnTo>
                        <a:pt x="5" y="46"/>
                      </a:lnTo>
                      <a:lnTo>
                        <a:pt x="5" y="35"/>
                      </a:lnTo>
                      <a:lnTo>
                        <a:pt x="17" y="23"/>
                      </a:lnTo>
                      <a:lnTo>
                        <a:pt x="23" y="12"/>
                      </a:lnTo>
                      <a:lnTo>
                        <a:pt x="34" y="6"/>
                      </a:lnTo>
                      <a:lnTo>
                        <a:pt x="46" y="0"/>
                      </a:lnTo>
                      <a:lnTo>
                        <a:pt x="57" y="0"/>
                      </a:lnTo>
                      <a:lnTo>
                        <a:pt x="68" y="0"/>
                      </a:lnTo>
                      <a:lnTo>
                        <a:pt x="74" y="0"/>
                      </a:lnTo>
                      <a:lnTo>
                        <a:pt x="80" y="0"/>
                      </a:lnTo>
                      <a:lnTo>
                        <a:pt x="86" y="0"/>
                      </a:lnTo>
                      <a:lnTo>
                        <a:pt x="91" y="0"/>
                      </a:lnTo>
                      <a:lnTo>
                        <a:pt x="97" y="0"/>
                      </a:lnTo>
                      <a:lnTo>
                        <a:pt x="103" y="6"/>
                      </a:lnTo>
                      <a:lnTo>
                        <a:pt x="109" y="6"/>
                      </a:lnTo>
                      <a:lnTo>
                        <a:pt x="109" y="12"/>
                      </a:lnTo>
                      <a:lnTo>
                        <a:pt x="114" y="12"/>
                      </a:lnTo>
                      <a:lnTo>
                        <a:pt x="114" y="18"/>
                      </a:lnTo>
                      <a:lnTo>
                        <a:pt x="120" y="18"/>
                      </a:lnTo>
                      <a:lnTo>
                        <a:pt x="120" y="23"/>
                      </a:lnTo>
                      <a:lnTo>
                        <a:pt x="126" y="29"/>
                      </a:lnTo>
                      <a:lnTo>
                        <a:pt x="131" y="35"/>
                      </a:lnTo>
                      <a:lnTo>
                        <a:pt x="131" y="41"/>
                      </a:lnTo>
                      <a:lnTo>
                        <a:pt x="131" y="46"/>
                      </a:lnTo>
                      <a:lnTo>
                        <a:pt x="131" y="52"/>
                      </a:lnTo>
                      <a:lnTo>
                        <a:pt x="131" y="63"/>
                      </a:lnTo>
                    </a:path>
                  </a:pathLst>
                </a:custGeom>
                <a:noFill/>
                <a:ln w="1746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422" name="Freeform 127"/>
                <p:cNvSpPr>
                  <a:spLocks/>
                </p:cNvSpPr>
                <p:nvPr/>
              </p:nvSpPr>
              <p:spPr bwMode="auto">
                <a:xfrm>
                  <a:off x="1725" y="2217"/>
                  <a:ext cx="57" cy="75"/>
                </a:xfrm>
                <a:custGeom>
                  <a:avLst/>
                  <a:gdLst>
                    <a:gd name="T0" fmla="*/ 32 w 103"/>
                    <a:gd name="T1" fmla="*/ 18 h 132"/>
                    <a:gd name="T2" fmla="*/ 32 w 103"/>
                    <a:gd name="T3" fmla="*/ 17 h 132"/>
                    <a:gd name="T4" fmla="*/ 32 w 103"/>
                    <a:gd name="T5" fmla="*/ 13 h 132"/>
                    <a:gd name="T6" fmla="*/ 30 w 103"/>
                    <a:gd name="T7" fmla="*/ 11 h 132"/>
                    <a:gd name="T8" fmla="*/ 30 w 103"/>
                    <a:gd name="T9" fmla="*/ 9 h 132"/>
                    <a:gd name="T10" fmla="*/ 30 w 103"/>
                    <a:gd name="T11" fmla="*/ 7 h 132"/>
                    <a:gd name="T12" fmla="*/ 28 w 103"/>
                    <a:gd name="T13" fmla="*/ 6 h 132"/>
                    <a:gd name="T14" fmla="*/ 27 w 103"/>
                    <a:gd name="T15" fmla="*/ 6 h 132"/>
                    <a:gd name="T16" fmla="*/ 27 w 103"/>
                    <a:gd name="T17" fmla="*/ 4 h 132"/>
                    <a:gd name="T18" fmla="*/ 24 w 103"/>
                    <a:gd name="T19" fmla="*/ 4 h 132"/>
                    <a:gd name="T20" fmla="*/ 24 w 103"/>
                    <a:gd name="T21" fmla="*/ 2 h 132"/>
                    <a:gd name="T22" fmla="*/ 23 w 103"/>
                    <a:gd name="T23" fmla="*/ 2 h 132"/>
                    <a:gd name="T24" fmla="*/ 21 w 103"/>
                    <a:gd name="T25" fmla="*/ 2 h 132"/>
                    <a:gd name="T26" fmla="*/ 19 w 103"/>
                    <a:gd name="T27" fmla="*/ 0 h 132"/>
                    <a:gd name="T28" fmla="*/ 18 w 103"/>
                    <a:gd name="T29" fmla="*/ 0 h 132"/>
                    <a:gd name="T30" fmla="*/ 15 w 103"/>
                    <a:gd name="T31" fmla="*/ 0 h 132"/>
                    <a:gd name="T32" fmla="*/ 12 w 103"/>
                    <a:gd name="T33" fmla="*/ 0 h 132"/>
                    <a:gd name="T34" fmla="*/ 9 w 103"/>
                    <a:gd name="T35" fmla="*/ 2 h 132"/>
                    <a:gd name="T36" fmla="*/ 7 w 103"/>
                    <a:gd name="T37" fmla="*/ 4 h 132"/>
                    <a:gd name="T38" fmla="*/ 3 w 103"/>
                    <a:gd name="T39" fmla="*/ 6 h 132"/>
                    <a:gd name="T40" fmla="*/ 2 w 103"/>
                    <a:gd name="T41" fmla="*/ 9 h 132"/>
                    <a:gd name="T42" fmla="*/ 0 w 103"/>
                    <a:gd name="T43" fmla="*/ 11 h 132"/>
                    <a:gd name="T44" fmla="*/ 0 w 103"/>
                    <a:gd name="T45" fmla="*/ 15 h 132"/>
                    <a:gd name="T46" fmla="*/ 0 w 103"/>
                    <a:gd name="T47" fmla="*/ 18 h 132"/>
                    <a:gd name="T48" fmla="*/ 0 w 103"/>
                    <a:gd name="T49" fmla="*/ 24 h 132"/>
                    <a:gd name="T50" fmla="*/ 0 w 103"/>
                    <a:gd name="T51" fmla="*/ 28 h 132"/>
                    <a:gd name="T52" fmla="*/ 0 w 103"/>
                    <a:gd name="T53" fmla="*/ 30 h 132"/>
                    <a:gd name="T54" fmla="*/ 0 w 103"/>
                    <a:gd name="T55" fmla="*/ 32 h 132"/>
                    <a:gd name="T56" fmla="*/ 2 w 103"/>
                    <a:gd name="T57" fmla="*/ 34 h 132"/>
                    <a:gd name="T58" fmla="*/ 2 w 103"/>
                    <a:gd name="T59" fmla="*/ 35 h 132"/>
                    <a:gd name="T60" fmla="*/ 3 w 103"/>
                    <a:gd name="T61" fmla="*/ 37 h 132"/>
                    <a:gd name="T62" fmla="*/ 5 w 103"/>
                    <a:gd name="T63" fmla="*/ 37 h 132"/>
                    <a:gd name="T64" fmla="*/ 5 w 103"/>
                    <a:gd name="T65" fmla="*/ 39 h 132"/>
                    <a:gd name="T66" fmla="*/ 7 w 103"/>
                    <a:gd name="T67" fmla="*/ 39 h 132"/>
                    <a:gd name="T68" fmla="*/ 7 w 103"/>
                    <a:gd name="T69" fmla="*/ 41 h 132"/>
                    <a:gd name="T70" fmla="*/ 9 w 103"/>
                    <a:gd name="T71" fmla="*/ 41 h 132"/>
                    <a:gd name="T72" fmla="*/ 11 w 103"/>
                    <a:gd name="T73" fmla="*/ 43 h 132"/>
                    <a:gd name="T74" fmla="*/ 12 w 103"/>
                    <a:gd name="T75" fmla="*/ 43 h 132"/>
                    <a:gd name="T76" fmla="*/ 14 w 103"/>
                    <a:gd name="T77" fmla="*/ 43 h 132"/>
                    <a:gd name="T78" fmla="*/ 15 w 103"/>
                    <a:gd name="T79" fmla="*/ 43 h 132"/>
                    <a:gd name="T80" fmla="*/ 19 w 103"/>
                    <a:gd name="T81" fmla="*/ 43 h 132"/>
                    <a:gd name="T82" fmla="*/ 23 w 103"/>
                    <a:gd name="T83" fmla="*/ 41 h 132"/>
                    <a:gd name="T84" fmla="*/ 24 w 103"/>
                    <a:gd name="T85" fmla="*/ 39 h 132"/>
                    <a:gd name="T86" fmla="*/ 28 w 103"/>
                    <a:gd name="T87" fmla="*/ 37 h 132"/>
                    <a:gd name="T88" fmla="*/ 30 w 103"/>
                    <a:gd name="T89" fmla="*/ 35 h 132"/>
                    <a:gd name="T90" fmla="*/ 30 w 103"/>
                    <a:gd name="T91" fmla="*/ 32 h 132"/>
                    <a:gd name="T92" fmla="*/ 32 w 103"/>
                    <a:gd name="T93" fmla="*/ 28 h 132"/>
                    <a:gd name="T94" fmla="*/ 32 w 103"/>
                    <a:gd name="T95" fmla="*/ 24 h 132"/>
                    <a:gd name="T96" fmla="*/ 32 w 103"/>
                    <a:gd name="T97" fmla="*/ 18 h 1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03"/>
                    <a:gd name="T148" fmla="*/ 0 h 132"/>
                    <a:gd name="T149" fmla="*/ 103 w 103"/>
                    <a:gd name="T150" fmla="*/ 132 h 1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03" h="132">
                      <a:moveTo>
                        <a:pt x="103" y="57"/>
                      </a:moveTo>
                      <a:lnTo>
                        <a:pt x="103" y="52"/>
                      </a:lnTo>
                      <a:lnTo>
                        <a:pt x="103" y="40"/>
                      </a:lnTo>
                      <a:lnTo>
                        <a:pt x="97" y="35"/>
                      </a:lnTo>
                      <a:lnTo>
                        <a:pt x="97" y="29"/>
                      </a:lnTo>
                      <a:lnTo>
                        <a:pt x="97" y="23"/>
                      </a:lnTo>
                      <a:lnTo>
                        <a:pt x="92" y="17"/>
                      </a:lnTo>
                      <a:lnTo>
                        <a:pt x="86" y="17"/>
                      </a:lnTo>
                      <a:lnTo>
                        <a:pt x="86" y="12"/>
                      </a:lnTo>
                      <a:lnTo>
                        <a:pt x="80" y="12"/>
                      </a:lnTo>
                      <a:lnTo>
                        <a:pt x="80" y="6"/>
                      </a:lnTo>
                      <a:lnTo>
                        <a:pt x="74" y="6"/>
                      </a:lnTo>
                      <a:lnTo>
                        <a:pt x="69" y="6"/>
                      </a:lnTo>
                      <a:lnTo>
                        <a:pt x="63" y="0"/>
                      </a:lnTo>
                      <a:lnTo>
                        <a:pt x="57" y="0"/>
                      </a:lnTo>
                      <a:lnTo>
                        <a:pt x="51" y="0"/>
                      </a:lnTo>
                      <a:lnTo>
                        <a:pt x="40" y="0"/>
                      </a:lnTo>
                      <a:lnTo>
                        <a:pt x="29" y="6"/>
                      </a:lnTo>
                      <a:lnTo>
                        <a:pt x="23" y="12"/>
                      </a:lnTo>
                      <a:lnTo>
                        <a:pt x="11" y="17"/>
                      </a:lnTo>
                      <a:lnTo>
                        <a:pt x="6" y="29"/>
                      </a:lnTo>
                      <a:lnTo>
                        <a:pt x="0" y="35"/>
                      </a:lnTo>
                      <a:lnTo>
                        <a:pt x="0" y="46"/>
                      </a:lnTo>
                      <a:lnTo>
                        <a:pt x="0" y="57"/>
                      </a:lnTo>
                      <a:lnTo>
                        <a:pt x="0" y="75"/>
                      </a:lnTo>
                      <a:lnTo>
                        <a:pt x="0" y="86"/>
                      </a:lnTo>
                      <a:lnTo>
                        <a:pt x="0" y="92"/>
                      </a:lnTo>
                      <a:lnTo>
                        <a:pt x="0" y="98"/>
                      </a:lnTo>
                      <a:lnTo>
                        <a:pt x="6" y="103"/>
                      </a:lnTo>
                      <a:lnTo>
                        <a:pt x="6" y="109"/>
                      </a:lnTo>
                      <a:lnTo>
                        <a:pt x="11" y="115"/>
                      </a:lnTo>
                      <a:lnTo>
                        <a:pt x="17" y="115"/>
                      </a:lnTo>
                      <a:lnTo>
                        <a:pt x="17" y="120"/>
                      </a:lnTo>
                      <a:lnTo>
                        <a:pt x="23" y="120"/>
                      </a:lnTo>
                      <a:lnTo>
                        <a:pt x="23" y="126"/>
                      </a:lnTo>
                      <a:lnTo>
                        <a:pt x="29" y="126"/>
                      </a:lnTo>
                      <a:lnTo>
                        <a:pt x="34" y="132"/>
                      </a:lnTo>
                      <a:lnTo>
                        <a:pt x="40" y="132"/>
                      </a:lnTo>
                      <a:lnTo>
                        <a:pt x="46" y="132"/>
                      </a:lnTo>
                      <a:lnTo>
                        <a:pt x="51" y="132"/>
                      </a:lnTo>
                      <a:lnTo>
                        <a:pt x="63" y="132"/>
                      </a:lnTo>
                      <a:lnTo>
                        <a:pt x="74" y="126"/>
                      </a:lnTo>
                      <a:lnTo>
                        <a:pt x="80" y="120"/>
                      </a:lnTo>
                      <a:lnTo>
                        <a:pt x="92" y="115"/>
                      </a:lnTo>
                      <a:lnTo>
                        <a:pt x="97" y="109"/>
                      </a:lnTo>
                      <a:lnTo>
                        <a:pt x="97" y="98"/>
                      </a:lnTo>
                      <a:lnTo>
                        <a:pt x="103" y="86"/>
                      </a:lnTo>
                      <a:lnTo>
                        <a:pt x="103" y="75"/>
                      </a:lnTo>
                      <a:lnTo>
                        <a:pt x="103" y="57"/>
                      </a:lnTo>
                    </a:path>
                  </a:pathLst>
                </a:custGeom>
                <a:noFill/>
                <a:ln w="1746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11400" name="Line 128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2" name="Group 129"/>
          <p:cNvGrpSpPr>
            <a:grpSpLocks/>
          </p:cNvGrpSpPr>
          <p:nvPr/>
        </p:nvGrpSpPr>
        <p:grpSpPr bwMode="auto">
          <a:xfrm>
            <a:off x="7173913" y="4878388"/>
            <a:ext cx="641350" cy="1103312"/>
            <a:chOff x="4560" y="3072"/>
            <a:chExt cx="404" cy="695"/>
          </a:xfrm>
        </p:grpSpPr>
        <p:sp>
          <p:nvSpPr>
            <p:cNvPr id="11376" name="Line 130"/>
            <p:cNvSpPr>
              <a:spLocks noChangeShapeType="1"/>
            </p:cNvSpPr>
            <p:nvPr/>
          </p:nvSpPr>
          <p:spPr bwMode="auto">
            <a:xfrm>
              <a:off x="4752" y="3072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377" name="Rectangle 131"/>
            <p:cNvSpPr>
              <a:spLocks noChangeArrowheads="1"/>
            </p:cNvSpPr>
            <p:nvPr/>
          </p:nvSpPr>
          <p:spPr bwMode="auto">
            <a:xfrm>
              <a:off x="4560" y="3312"/>
              <a:ext cx="404" cy="455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378" name="Freeform 132"/>
            <p:cNvSpPr>
              <a:spLocks/>
            </p:cNvSpPr>
            <p:nvPr/>
          </p:nvSpPr>
          <p:spPr bwMode="auto">
            <a:xfrm>
              <a:off x="4772" y="3375"/>
              <a:ext cx="109" cy="141"/>
            </a:xfrm>
            <a:custGeom>
              <a:avLst/>
              <a:gdLst>
                <a:gd name="T0" fmla="*/ 25 w 201"/>
                <a:gd name="T1" fmla="*/ 0 h 246"/>
                <a:gd name="T2" fmla="*/ 32 w 201"/>
                <a:gd name="T3" fmla="*/ 0 h 246"/>
                <a:gd name="T4" fmla="*/ 37 w 201"/>
                <a:gd name="T5" fmla="*/ 0 h 246"/>
                <a:gd name="T6" fmla="*/ 42 w 201"/>
                <a:gd name="T7" fmla="*/ 3 h 246"/>
                <a:gd name="T8" fmla="*/ 47 w 201"/>
                <a:gd name="T9" fmla="*/ 6 h 246"/>
                <a:gd name="T10" fmla="*/ 50 w 201"/>
                <a:gd name="T11" fmla="*/ 11 h 246"/>
                <a:gd name="T12" fmla="*/ 54 w 201"/>
                <a:gd name="T13" fmla="*/ 17 h 246"/>
                <a:gd name="T14" fmla="*/ 57 w 201"/>
                <a:gd name="T15" fmla="*/ 24 h 246"/>
                <a:gd name="T16" fmla="*/ 59 w 201"/>
                <a:gd name="T17" fmla="*/ 32 h 246"/>
                <a:gd name="T18" fmla="*/ 59 w 201"/>
                <a:gd name="T19" fmla="*/ 40 h 246"/>
                <a:gd name="T20" fmla="*/ 59 w 201"/>
                <a:gd name="T21" fmla="*/ 49 h 246"/>
                <a:gd name="T22" fmla="*/ 57 w 201"/>
                <a:gd name="T23" fmla="*/ 57 h 246"/>
                <a:gd name="T24" fmla="*/ 54 w 201"/>
                <a:gd name="T25" fmla="*/ 62 h 246"/>
                <a:gd name="T26" fmla="*/ 50 w 201"/>
                <a:gd name="T27" fmla="*/ 70 h 246"/>
                <a:gd name="T28" fmla="*/ 47 w 201"/>
                <a:gd name="T29" fmla="*/ 73 h 246"/>
                <a:gd name="T30" fmla="*/ 42 w 201"/>
                <a:gd name="T31" fmla="*/ 77 h 246"/>
                <a:gd name="T32" fmla="*/ 37 w 201"/>
                <a:gd name="T33" fmla="*/ 79 h 246"/>
                <a:gd name="T34" fmla="*/ 32 w 201"/>
                <a:gd name="T35" fmla="*/ 81 h 246"/>
                <a:gd name="T36" fmla="*/ 25 w 201"/>
                <a:gd name="T37" fmla="*/ 81 h 246"/>
                <a:gd name="T38" fmla="*/ 20 w 201"/>
                <a:gd name="T39" fmla="*/ 79 h 246"/>
                <a:gd name="T40" fmla="*/ 15 w 201"/>
                <a:gd name="T41" fmla="*/ 77 h 246"/>
                <a:gd name="T42" fmla="*/ 12 w 201"/>
                <a:gd name="T43" fmla="*/ 73 h 246"/>
                <a:gd name="T44" fmla="*/ 7 w 201"/>
                <a:gd name="T45" fmla="*/ 70 h 246"/>
                <a:gd name="T46" fmla="*/ 4 w 201"/>
                <a:gd name="T47" fmla="*/ 62 h 246"/>
                <a:gd name="T48" fmla="*/ 2 w 201"/>
                <a:gd name="T49" fmla="*/ 57 h 246"/>
                <a:gd name="T50" fmla="*/ 0 w 201"/>
                <a:gd name="T51" fmla="*/ 49 h 246"/>
                <a:gd name="T52" fmla="*/ 0 w 201"/>
                <a:gd name="T53" fmla="*/ 41 h 246"/>
                <a:gd name="T54" fmla="*/ 0 w 201"/>
                <a:gd name="T55" fmla="*/ 32 h 246"/>
                <a:gd name="T56" fmla="*/ 2 w 201"/>
                <a:gd name="T57" fmla="*/ 24 h 246"/>
                <a:gd name="T58" fmla="*/ 4 w 201"/>
                <a:gd name="T59" fmla="*/ 17 h 246"/>
                <a:gd name="T60" fmla="*/ 7 w 201"/>
                <a:gd name="T61" fmla="*/ 11 h 246"/>
                <a:gd name="T62" fmla="*/ 12 w 201"/>
                <a:gd name="T63" fmla="*/ 6 h 246"/>
                <a:gd name="T64" fmla="*/ 15 w 201"/>
                <a:gd name="T65" fmla="*/ 3 h 246"/>
                <a:gd name="T66" fmla="*/ 20 w 201"/>
                <a:gd name="T67" fmla="*/ 0 h 246"/>
                <a:gd name="T68" fmla="*/ 25 w 201"/>
                <a:gd name="T69" fmla="*/ 0 h 2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1"/>
                <a:gd name="T106" fmla="*/ 0 h 246"/>
                <a:gd name="T107" fmla="*/ 201 w 201"/>
                <a:gd name="T108" fmla="*/ 246 h 2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1" h="246">
                  <a:moveTo>
                    <a:pt x="86" y="0"/>
                  </a:moveTo>
                  <a:lnTo>
                    <a:pt x="109" y="0"/>
                  </a:lnTo>
                  <a:lnTo>
                    <a:pt x="126" y="0"/>
                  </a:lnTo>
                  <a:lnTo>
                    <a:pt x="144" y="11"/>
                  </a:lnTo>
                  <a:lnTo>
                    <a:pt x="161" y="17"/>
                  </a:lnTo>
                  <a:lnTo>
                    <a:pt x="172" y="34"/>
                  </a:lnTo>
                  <a:lnTo>
                    <a:pt x="184" y="51"/>
                  </a:lnTo>
                  <a:lnTo>
                    <a:pt x="195" y="74"/>
                  </a:lnTo>
                  <a:lnTo>
                    <a:pt x="201" y="97"/>
                  </a:lnTo>
                  <a:lnTo>
                    <a:pt x="201" y="120"/>
                  </a:lnTo>
                  <a:lnTo>
                    <a:pt x="201" y="149"/>
                  </a:lnTo>
                  <a:lnTo>
                    <a:pt x="195" y="172"/>
                  </a:lnTo>
                  <a:lnTo>
                    <a:pt x="184" y="189"/>
                  </a:lnTo>
                  <a:lnTo>
                    <a:pt x="172" y="212"/>
                  </a:lnTo>
                  <a:lnTo>
                    <a:pt x="161" y="223"/>
                  </a:lnTo>
                  <a:lnTo>
                    <a:pt x="144" y="235"/>
                  </a:lnTo>
                  <a:lnTo>
                    <a:pt x="126" y="241"/>
                  </a:lnTo>
                  <a:lnTo>
                    <a:pt x="109" y="246"/>
                  </a:lnTo>
                  <a:lnTo>
                    <a:pt x="86" y="246"/>
                  </a:lnTo>
                  <a:lnTo>
                    <a:pt x="69" y="241"/>
                  </a:lnTo>
                  <a:lnTo>
                    <a:pt x="52" y="235"/>
                  </a:lnTo>
                  <a:lnTo>
                    <a:pt x="40" y="223"/>
                  </a:lnTo>
                  <a:lnTo>
                    <a:pt x="23" y="212"/>
                  </a:lnTo>
                  <a:lnTo>
                    <a:pt x="12" y="189"/>
                  </a:lnTo>
                  <a:lnTo>
                    <a:pt x="6" y="172"/>
                  </a:lnTo>
                  <a:lnTo>
                    <a:pt x="0" y="149"/>
                  </a:lnTo>
                  <a:lnTo>
                    <a:pt x="0" y="126"/>
                  </a:lnTo>
                  <a:lnTo>
                    <a:pt x="0" y="97"/>
                  </a:lnTo>
                  <a:lnTo>
                    <a:pt x="6" y="74"/>
                  </a:lnTo>
                  <a:lnTo>
                    <a:pt x="12" y="51"/>
                  </a:lnTo>
                  <a:lnTo>
                    <a:pt x="23" y="34"/>
                  </a:lnTo>
                  <a:lnTo>
                    <a:pt x="40" y="17"/>
                  </a:lnTo>
                  <a:lnTo>
                    <a:pt x="52" y="11"/>
                  </a:lnTo>
                  <a:lnTo>
                    <a:pt x="69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379" name="Freeform 133"/>
            <p:cNvSpPr>
              <a:spLocks/>
            </p:cNvSpPr>
            <p:nvPr/>
          </p:nvSpPr>
          <p:spPr bwMode="auto">
            <a:xfrm>
              <a:off x="4772" y="3375"/>
              <a:ext cx="109" cy="141"/>
            </a:xfrm>
            <a:custGeom>
              <a:avLst/>
              <a:gdLst>
                <a:gd name="T0" fmla="*/ 25 w 201"/>
                <a:gd name="T1" fmla="*/ 0 h 246"/>
                <a:gd name="T2" fmla="*/ 32 w 201"/>
                <a:gd name="T3" fmla="*/ 0 h 246"/>
                <a:gd name="T4" fmla="*/ 37 w 201"/>
                <a:gd name="T5" fmla="*/ 0 h 246"/>
                <a:gd name="T6" fmla="*/ 42 w 201"/>
                <a:gd name="T7" fmla="*/ 3 h 246"/>
                <a:gd name="T8" fmla="*/ 47 w 201"/>
                <a:gd name="T9" fmla="*/ 6 h 246"/>
                <a:gd name="T10" fmla="*/ 50 w 201"/>
                <a:gd name="T11" fmla="*/ 11 h 246"/>
                <a:gd name="T12" fmla="*/ 54 w 201"/>
                <a:gd name="T13" fmla="*/ 17 h 246"/>
                <a:gd name="T14" fmla="*/ 57 w 201"/>
                <a:gd name="T15" fmla="*/ 24 h 246"/>
                <a:gd name="T16" fmla="*/ 59 w 201"/>
                <a:gd name="T17" fmla="*/ 32 h 246"/>
                <a:gd name="T18" fmla="*/ 59 w 201"/>
                <a:gd name="T19" fmla="*/ 40 h 246"/>
                <a:gd name="T20" fmla="*/ 59 w 201"/>
                <a:gd name="T21" fmla="*/ 49 h 246"/>
                <a:gd name="T22" fmla="*/ 57 w 201"/>
                <a:gd name="T23" fmla="*/ 57 h 246"/>
                <a:gd name="T24" fmla="*/ 54 w 201"/>
                <a:gd name="T25" fmla="*/ 62 h 246"/>
                <a:gd name="T26" fmla="*/ 50 w 201"/>
                <a:gd name="T27" fmla="*/ 70 h 246"/>
                <a:gd name="T28" fmla="*/ 47 w 201"/>
                <a:gd name="T29" fmla="*/ 73 h 246"/>
                <a:gd name="T30" fmla="*/ 42 w 201"/>
                <a:gd name="T31" fmla="*/ 77 h 246"/>
                <a:gd name="T32" fmla="*/ 37 w 201"/>
                <a:gd name="T33" fmla="*/ 79 h 246"/>
                <a:gd name="T34" fmla="*/ 32 w 201"/>
                <a:gd name="T35" fmla="*/ 81 h 246"/>
                <a:gd name="T36" fmla="*/ 25 w 201"/>
                <a:gd name="T37" fmla="*/ 81 h 246"/>
                <a:gd name="T38" fmla="*/ 20 w 201"/>
                <a:gd name="T39" fmla="*/ 79 h 246"/>
                <a:gd name="T40" fmla="*/ 15 w 201"/>
                <a:gd name="T41" fmla="*/ 77 h 246"/>
                <a:gd name="T42" fmla="*/ 12 w 201"/>
                <a:gd name="T43" fmla="*/ 73 h 246"/>
                <a:gd name="T44" fmla="*/ 7 w 201"/>
                <a:gd name="T45" fmla="*/ 70 h 246"/>
                <a:gd name="T46" fmla="*/ 4 w 201"/>
                <a:gd name="T47" fmla="*/ 62 h 246"/>
                <a:gd name="T48" fmla="*/ 2 w 201"/>
                <a:gd name="T49" fmla="*/ 57 h 246"/>
                <a:gd name="T50" fmla="*/ 0 w 201"/>
                <a:gd name="T51" fmla="*/ 49 h 246"/>
                <a:gd name="T52" fmla="*/ 0 w 201"/>
                <a:gd name="T53" fmla="*/ 41 h 246"/>
                <a:gd name="T54" fmla="*/ 0 w 201"/>
                <a:gd name="T55" fmla="*/ 32 h 246"/>
                <a:gd name="T56" fmla="*/ 2 w 201"/>
                <a:gd name="T57" fmla="*/ 24 h 246"/>
                <a:gd name="T58" fmla="*/ 4 w 201"/>
                <a:gd name="T59" fmla="*/ 17 h 246"/>
                <a:gd name="T60" fmla="*/ 7 w 201"/>
                <a:gd name="T61" fmla="*/ 11 h 246"/>
                <a:gd name="T62" fmla="*/ 12 w 201"/>
                <a:gd name="T63" fmla="*/ 6 h 246"/>
                <a:gd name="T64" fmla="*/ 15 w 201"/>
                <a:gd name="T65" fmla="*/ 3 h 246"/>
                <a:gd name="T66" fmla="*/ 20 w 201"/>
                <a:gd name="T67" fmla="*/ 0 h 246"/>
                <a:gd name="T68" fmla="*/ 25 w 201"/>
                <a:gd name="T69" fmla="*/ 0 h 2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1"/>
                <a:gd name="T106" fmla="*/ 0 h 246"/>
                <a:gd name="T107" fmla="*/ 201 w 201"/>
                <a:gd name="T108" fmla="*/ 246 h 2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1" h="246">
                  <a:moveTo>
                    <a:pt x="86" y="0"/>
                  </a:moveTo>
                  <a:lnTo>
                    <a:pt x="109" y="0"/>
                  </a:lnTo>
                  <a:lnTo>
                    <a:pt x="126" y="0"/>
                  </a:lnTo>
                  <a:lnTo>
                    <a:pt x="144" y="11"/>
                  </a:lnTo>
                  <a:lnTo>
                    <a:pt x="161" y="17"/>
                  </a:lnTo>
                  <a:lnTo>
                    <a:pt x="172" y="34"/>
                  </a:lnTo>
                  <a:lnTo>
                    <a:pt x="184" y="51"/>
                  </a:lnTo>
                  <a:lnTo>
                    <a:pt x="195" y="74"/>
                  </a:lnTo>
                  <a:lnTo>
                    <a:pt x="201" y="97"/>
                  </a:lnTo>
                  <a:lnTo>
                    <a:pt x="201" y="120"/>
                  </a:lnTo>
                  <a:lnTo>
                    <a:pt x="201" y="149"/>
                  </a:lnTo>
                  <a:lnTo>
                    <a:pt x="195" y="172"/>
                  </a:lnTo>
                  <a:lnTo>
                    <a:pt x="184" y="189"/>
                  </a:lnTo>
                  <a:lnTo>
                    <a:pt x="172" y="212"/>
                  </a:lnTo>
                  <a:lnTo>
                    <a:pt x="161" y="223"/>
                  </a:lnTo>
                  <a:lnTo>
                    <a:pt x="144" y="235"/>
                  </a:lnTo>
                  <a:lnTo>
                    <a:pt x="126" y="241"/>
                  </a:lnTo>
                  <a:lnTo>
                    <a:pt x="109" y="246"/>
                  </a:lnTo>
                  <a:lnTo>
                    <a:pt x="86" y="246"/>
                  </a:lnTo>
                  <a:lnTo>
                    <a:pt x="69" y="241"/>
                  </a:lnTo>
                  <a:lnTo>
                    <a:pt x="52" y="235"/>
                  </a:lnTo>
                  <a:lnTo>
                    <a:pt x="40" y="223"/>
                  </a:lnTo>
                  <a:lnTo>
                    <a:pt x="23" y="212"/>
                  </a:lnTo>
                  <a:lnTo>
                    <a:pt x="12" y="189"/>
                  </a:lnTo>
                  <a:lnTo>
                    <a:pt x="6" y="172"/>
                  </a:lnTo>
                  <a:lnTo>
                    <a:pt x="0" y="149"/>
                  </a:lnTo>
                  <a:lnTo>
                    <a:pt x="0" y="126"/>
                  </a:lnTo>
                  <a:lnTo>
                    <a:pt x="0" y="97"/>
                  </a:lnTo>
                  <a:lnTo>
                    <a:pt x="6" y="74"/>
                  </a:lnTo>
                  <a:lnTo>
                    <a:pt x="12" y="51"/>
                  </a:lnTo>
                  <a:lnTo>
                    <a:pt x="23" y="34"/>
                  </a:lnTo>
                  <a:lnTo>
                    <a:pt x="40" y="17"/>
                  </a:lnTo>
                  <a:lnTo>
                    <a:pt x="52" y="11"/>
                  </a:lnTo>
                  <a:lnTo>
                    <a:pt x="69" y="0"/>
                  </a:lnTo>
                  <a:lnTo>
                    <a:pt x="86" y="0"/>
                  </a:lnTo>
                </a:path>
              </a:pathLst>
            </a:custGeom>
            <a:solidFill>
              <a:schemeClr val="tx2"/>
            </a:solidFill>
            <a:ln w="17463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380" name="Rectangle 134"/>
            <p:cNvSpPr>
              <a:spLocks noChangeArrowheads="1"/>
            </p:cNvSpPr>
            <p:nvPr/>
          </p:nvSpPr>
          <p:spPr bwMode="auto">
            <a:xfrm>
              <a:off x="4604" y="3421"/>
              <a:ext cx="172" cy="2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381" name="Rectangle 135"/>
            <p:cNvSpPr>
              <a:spLocks noChangeArrowheads="1"/>
            </p:cNvSpPr>
            <p:nvPr/>
          </p:nvSpPr>
          <p:spPr bwMode="auto">
            <a:xfrm>
              <a:off x="4604" y="3421"/>
              <a:ext cx="172" cy="26"/>
            </a:xfrm>
            <a:prstGeom prst="rect">
              <a:avLst/>
            </a:prstGeom>
            <a:solidFill>
              <a:schemeClr val="tx2"/>
            </a:solidFill>
            <a:ln w="17463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382" name="Freeform 136"/>
            <p:cNvSpPr>
              <a:spLocks noEditPoints="1"/>
            </p:cNvSpPr>
            <p:nvPr/>
          </p:nvSpPr>
          <p:spPr bwMode="auto">
            <a:xfrm>
              <a:off x="4604" y="3444"/>
              <a:ext cx="59" cy="56"/>
            </a:xfrm>
            <a:custGeom>
              <a:avLst/>
              <a:gdLst>
                <a:gd name="T0" fmla="*/ 0 w 109"/>
                <a:gd name="T1" fmla="*/ 0 h 98"/>
                <a:gd name="T2" fmla="*/ 14 w 109"/>
                <a:gd name="T3" fmla="*/ 0 h 98"/>
                <a:gd name="T4" fmla="*/ 10 w 109"/>
                <a:gd name="T5" fmla="*/ 28 h 98"/>
                <a:gd name="T6" fmla="*/ 9 w 109"/>
                <a:gd name="T7" fmla="*/ 30 h 98"/>
                <a:gd name="T8" fmla="*/ 9 w 109"/>
                <a:gd name="T9" fmla="*/ 32 h 98"/>
                <a:gd name="T10" fmla="*/ 6 w 109"/>
                <a:gd name="T11" fmla="*/ 32 h 98"/>
                <a:gd name="T12" fmla="*/ 5 w 109"/>
                <a:gd name="T13" fmla="*/ 32 h 98"/>
                <a:gd name="T14" fmla="*/ 5 w 109"/>
                <a:gd name="T15" fmla="*/ 30 h 98"/>
                <a:gd name="T16" fmla="*/ 3 w 109"/>
                <a:gd name="T17" fmla="*/ 28 h 98"/>
                <a:gd name="T18" fmla="*/ 0 w 109"/>
                <a:gd name="T19" fmla="*/ 0 h 98"/>
                <a:gd name="T20" fmla="*/ 20 w 109"/>
                <a:gd name="T21" fmla="*/ 0 h 98"/>
                <a:gd name="T22" fmla="*/ 32 w 109"/>
                <a:gd name="T23" fmla="*/ 0 h 98"/>
                <a:gd name="T24" fmla="*/ 29 w 109"/>
                <a:gd name="T25" fmla="*/ 28 h 98"/>
                <a:gd name="T26" fmla="*/ 29 w 109"/>
                <a:gd name="T27" fmla="*/ 30 h 98"/>
                <a:gd name="T28" fmla="*/ 27 w 109"/>
                <a:gd name="T29" fmla="*/ 32 h 98"/>
                <a:gd name="T30" fmla="*/ 25 w 109"/>
                <a:gd name="T31" fmla="*/ 32 h 98"/>
                <a:gd name="T32" fmla="*/ 25 w 109"/>
                <a:gd name="T33" fmla="*/ 30 h 98"/>
                <a:gd name="T34" fmla="*/ 23 w 109"/>
                <a:gd name="T35" fmla="*/ 30 h 98"/>
                <a:gd name="T36" fmla="*/ 23 w 109"/>
                <a:gd name="T37" fmla="*/ 28 h 98"/>
                <a:gd name="T38" fmla="*/ 20 w 109"/>
                <a:gd name="T39" fmla="*/ 0 h 9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09"/>
                <a:gd name="T61" fmla="*/ 0 h 98"/>
                <a:gd name="T62" fmla="*/ 109 w 109"/>
                <a:gd name="T63" fmla="*/ 98 h 9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09" h="98">
                  <a:moveTo>
                    <a:pt x="0" y="0"/>
                  </a:moveTo>
                  <a:lnTo>
                    <a:pt x="46" y="0"/>
                  </a:lnTo>
                  <a:lnTo>
                    <a:pt x="34" y="86"/>
                  </a:lnTo>
                  <a:lnTo>
                    <a:pt x="29" y="92"/>
                  </a:lnTo>
                  <a:lnTo>
                    <a:pt x="29" y="98"/>
                  </a:lnTo>
                  <a:lnTo>
                    <a:pt x="23" y="98"/>
                  </a:lnTo>
                  <a:lnTo>
                    <a:pt x="17" y="98"/>
                  </a:lnTo>
                  <a:lnTo>
                    <a:pt x="17" y="92"/>
                  </a:lnTo>
                  <a:lnTo>
                    <a:pt x="12" y="86"/>
                  </a:lnTo>
                  <a:lnTo>
                    <a:pt x="0" y="0"/>
                  </a:lnTo>
                  <a:close/>
                  <a:moveTo>
                    <a:pt x="69" y="0"/>
                  </a:moveTo>
                  <a:lnTo>
                    <a:pt x="109" y="0"/>
                  </a:lnTo>
                  <a:lnTo>
                    <a:pt x="97" y="86"/>
                  </a:lnTo>
                  <a:lnTo>
                    <a:pt x="97" y="92"/>
                  </a:lnTo>
                  <a:lnTo>
                    <a:pt x="92" y="98"/>
                  </a:lnTo>
                  <a:lnTo>
                    <a:pt x="86" y="98"/>
                  </a:lnTo>
                  <a:lnTo>
                    <a:pt x="86" y="92"/>
                  </a:lnTo>
                  <a:lnTo>
                    <a:pt x="80" y="92"/>
                  </a:lnTo>
                  <a:lnTo>
                    <a:pt x="80" y="86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383" name="Freeform 137"/>
            <p:cNvSpPr>
              <a:spLocks/>
            </p:cNvSpPr>
            <p:nvPr/>
          </p:nvSpPr>
          <p:spPr bwMode="auto">
            <a:xfrm>
              <a:off x="4604" y="3444"/>
              <a:ext cx="26" cy="56"/>
            </a:xfrm>
            <a:custGeom>
              <a:avLst/>
              <a:gdLst>
                <a:gd name="T0" fmla="*/ 0 w 46"/>
                <a:gd name="T1" fmla="*/ 0 h 98"/>
                <a:gd name="T2" fmla="*/ 15 w 46"/>
                <a:gd name="T3" fmla="*/ 0 h 98"/>
                <a:gd name="T4" fmla="*/ 11 w 46"/>
                <a:gd name="T5" fmla="*/ 28 h 98"/>
                <a:gd name="T6" fmla="*/ 9 w 46"/>
                <a:gd name="T7" fmla="*/ 30 h 98"/>
                <a:gd name="T8" fmla="*/ 9 w 46"/>
                <a:gd name="T9" fmla="*/ 32 h 98"/>
                <a:gd name="T10" fmla="*/ 7 w 46"/>
                <a:gd name="T11" fmla="*/ 32 h 98"/>
                <a:gd name="T12" fmla="*/ 6 w 46"/>
                <a:gd name="T13" fmla="*/ 32 h 98"/>
                <a:gd name="T14" fmla="*/ 6 w 46"/>
                <a:gd name="T15" fmla="*/ 30 h 98"/>
                <a:gd name="T16" fmla="*/ 4 w 46"/>
                <a:gd name="T17" fmla="*/ 28 h 98"/>
                <a:gd name="T18" fmla="*/ 0 w 46"/>
                <a:gd name="T19" fmla="*/ 0 h 9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6"/>
                <a:gd name="T31" fmla="*/ 0 h 98"/>
                <a:gd name="T32" fmla="*/ 46 w 46"/>
                <a:gd name="T33" fmla="*/ 98 h 9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6" h="98">
                  <a:moveTo>
                    <a:pt x="0" y="0"/>
                  </a:moveTo>
                  <a:lnTo>
                    <a:pt x="46" y="0"/>
                  </a:lnTo>
                  <a:lnTo>
                    <a:pt x="34" y="86"/>
                  </a:lnTo>
                  <a:lnTo>
                    <a:pt x="29" y="92"/>
                  </a:lnTo>
                  <a:lnTo>
                    <a:pt x="29" y="98"/>
                  </a:lnTo>
                  <a:lnTo>
                    <a:pt x="23" y="98"/>
                  </a:lnTo>
                  <a:lnTo>
                    <a:pt x="17" y="98"/>
                  </a:lnTo>
                  <a:lnTo>
                    <a:pt x="17" y="92"/>
                  </a:lnTo>
                  <a:lnTo>
                    <a:pt x="12" y="86"/>
                  </a:lnTo>
                  <a:lnTo>
                    <a:pt x="0" y="0"/>
                  </a:lnTo>
                </a:path>
              </a:pathLst>
            </a:custGeom>
            <a:solidFill>
              <a:schemeClr val="tx2"/>
            </a:solidFill>
            <a:ln w="17463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384" name="Freeform 138"/>
            <p:cNvSpPr>
              <a:spLocks/>
            </p:cNvSpPr>
            <p:nvPr/>
          </p:nvSpPr>
          <p:spPr bwMode="auto">
            <a:xfrm>
              <a:off x="4642" y="3444"/>
              <a:ext cx="21" cy="56"/>
            </a:xfrm>
            <a:custGeom>
              <a:avLst/>
              <a:gdLst>
                <a:gd name="T0" fmla="*/ 0 w 40"/>
                <a:gd name="T1" fmla="*/ 0 h 98"/>
                <a:gd name="T2" fmla="*/ 11 w 40"/>
                <a:gd name="T3" fmla="*/ 0 h 98"/>
                <a:gd name="T4" fmla="*/ 8 w 40"/>
                <a:gd name="T5" fmla="*/ 28 h 98"/>
                <a:gd name="T6" fmla="*/ 8 w 40"/>
                <a:gd name="T7" fmla="*/ 30 h 98"/>
                <a:gd name="T8" fmla="*/ 6 w 40"/>
                <a:gd name="T9" fmla="*/ 32 h 98"/>
                <a:gd name="T10" fmla="*/ 5 w 40"/>
                <a:gd name="T11" fmla="*/ 32 h 98"/>
                <a:gd name="T12" fmla="*/ 5 w 40"/>
                <a:gd name="T13" fmla="*/ 30 h 98"/>
                <a:gd name="T14" fmla="*/ 3 w 40"/>
                <a:gd name="T15" fmla="*/ 30 h 98"/>
                <a:gd name="T16" fmla="*/ 3 w 40"/>
                <a:gd name="T17" fmla="*/ 28 h 98"/>
                <a:gd name="T18" fmla="*/ 0 w 40"/>
                <a:gd name="T19" fmla="*/ 0 h 9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0"/>
                <a:gd name="T31" fmla="*/ 0 h 98"/>
                <a:gd name="T32" fmla="*/ 40 w 40"/>
                <a:gd name="T33" fmla="*/ 98 h 9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0" h="98">
                  <a:moveTo>
                    <a:pt x="0" y="0"/>
                  </a:moveTo>
                  <a:lnTo>
                    <a:pt x="40" y="0"/>
                  </a:lnTo>
                  <a:lnTo>
                    <a:pt x="28" y="86"/>
                  </a:lnTo>
                  <a:lnTo>
                    <a:pt x="28" y="92"/>
                  </a:lnTo>
                  <a:lnTo>
                    <a:pt x="23" y="98"/>
                  </a:lnTo>
                  <a:lnTo>
                    <a:pt x="17" y="98"/>
                  </a:lnTo>
                  <a:lnTo>
                    <a:pt x="17" y="92"/>
                  </a:lnTo>
                  <a:lnTo>
                    <a:pt x="11" y="92"/>
                  </a:lnTo>
                  <a:lnTo>
                    <a:pt x="11" y="86"/>
                  </a:lnTo>
                  <a:lnTo>
                    <a:pt x="0" y="0"/>
                  </a:lnTo>
                </a:path>
              </a:pathLst>
            </a:custGeom>
            <a:solidFill>
              <a:schemeClr val="tx2"/>
            </a:solidFill>
            <a:ln w="17463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385" name="Freeform 139"/>
            <p:cNvSpPr>
              <a:spLocks noEditPoints="1"/>
            </p:cNvSpPr>
            <p:nvPr/>
          </p:nvSpPr>
          <p:spPr bwMode="auto">
            <a:xfrm>
              <a:off x="4792" y="3405"/>
              <a:ext cx="70" cy="84"/>
            </a:xfrm>
            <a:custGeom>
              <a:avLst/>
              <a:gdLst>
                <a:gd name="T0" fmla="*/ 37 w 131"/>
                <a:gd name="T1" fmla="*/ 27 h 149"/>
                <a:gd name="T2" fmla="*/ 36 w 131"/>
                <a:gd name="T3" fmla="*/ 37 h 149"/>
                <a:gd name="T4" fmla="*/ 33 w 131"/>
                <a:gd name="T5" fmla="*/ 42 h 149"/>
                <a:gd name="T6" fmla="*/ 26 w 131"/>
                <a:gd name="T7" fmla="*/ 46 h 149"/>
                <a:gd name="T8" fmla="*/ 19 w 131"/>
                <a:gd name="T9" fmla="*/ 47 h 149"/>
                <a:gd name="T10" fmla="*/ 16 w 131"/>
                <a:gd name="T11" fmla="*/ 47 h 149"/>
                <a:gd name="T12" fmla="*/ 13 w 131"/>
                <a:gd name="T13" fmla="*/ 46 h 149"/>
                <a:gd name="T14" fmla="*/ 10 w 131"/>
                <a:gd name="T15" fmla="*/ 44 h 149"/>
                <a:gd name="T16" fmla="*/ 8 w 131"/>
                <a:gd name="T17" fmla="*/ 42 h 149"/>
                <a:gd name="T18" fmla="*/ 5 w 131"/>
                <a:gd name="T19" fmla="*/ 40 h 149"/>
                <a:gd name="T20" fmla="*/ 3 w 131"/>
                <a:gd name="T21" fmla="*/ 38 h 149"/>
                <a:gd name="T22" fmla="*/ 2 w 131"/>
                <a:gd name="T23" fmla="*/ 34 h 149"/>
                <a:gd name="T24" fmla="*/ 2 w 131"/>
                <a:gd name="T25" fmla="*/ 31 h 149"/>
                <a:gd name="T26" fmla="*/ 0 w 131"/>
                <a:gd name="T27" fmla="*/ 27 h 149"/>
                <a:gd name="T28" fmla="*/ 2 w 131"/>
                <a:gd name="T29" fmla="*/ 15 h 149"/>
                <a:gd name="T30" fmla="*/ 5 w 131"/>
                <a:gd name="T31" fmla="*/ 7 h 149"/>
                <a:gd name="T32" fmla="*/ 10 w 131"/>
                <a:gd name="T33" fmla="*/ 2 h 149"/>
                <a:gd name="T34" fmla="*/ 16 w 131"/>
                <a:gd name="T35" fmla="*/ 0 h 149"/>
                <a:gd name="T36" fmla="*/ 21 w 131"/>
                <a:gd name="T37" fmla="*/ 0 h 149"/>
                <a:gd name="T38" fmla="*/ 25 w 131"/>
                <a:gd name="T39" fmla="*/ 0 h 149"/>
                <a:gd name="T40" fmla="*/ 28 w 131"/>
                <a:gd name="T41" fmla="*/ 0 h 149"/>
                <a:gd name="T42" fmla="*/ 31 w 131"/>
                <a:gd name="T43" fmla="*/ 2 h 149"/>
                <a:gd name="T44" fmla="*/ 33 w 131"/>
                <a:gd name="T45" fmla="*/ 4 h 149"/>
                <a:gd name="T46" fmla="*/ 34 w 131"/>
                <a:gd name="T47" fmla="*/ 6 h 149"/>
                <a:gd name="T48" fmla="*/ 36 w 131"/>
                <a:gd name="T49" fmla="*/ 9 h 149"/>
                <a:gd name="T50" fmla="*/ 37 w 131"/>
                <a:gd name="T51" fmla="*/ 13 h 149"/>
                <a:gd name="T52" fmla="*/ 37 w 131"/>
                <a:gd name="T53" fmla="*/ 16 h 149"/>
                <a:gd name="T54" fmla="*/ 34 w 131"/>
                <a:gd name="T55" fmla="*/ 20 h 149"/>
                <a:gd name="T56" fmla="*/ 34 w 131"/>
                <a:gd name="T57" fmla="*/ 15 h 149"/>
                <a:gd name="T58" fmla="*/ 33 w 131"/>
                <a:gd name="T59" fmla="*/ 11 h 149"/>
                <a:gd name="T60" fmla="*/ 31 w 131"/>
                <a:gd name="T61" fmla="*/ 7 h 149"/>
                <a:gd name="T62" fmla="*/ 29 w 131"/>
                <a:gd name="T63" fmla="*/ 6 h 149"/>
                <a:gd name="T64" fmla="*/ 28 w 131"/>
                <a:gd name="T65" fmla="*/ 4 h 149"/>
                <a:gd name="T66" fmla="*/ 25 w 131"/>
                <a:gd name="T67" fmla="*/ 4 h 149"/>
                <a:gd name="T68" fmla="*/ 21 w 131"/>
                <a:gd name="T69" fmla="*/ 2 h 149"/>
                <a:gd name="T70" fmla="*/ 16 w 131"/>
                <a:gd name="T71" fmla="*/ 2 h 149"/>
                <a:gd name="T72" fmla="*/ 11 w 131"/>
                <a:gd name="T73" fmla="*/ 6 h 149"/>
                <a:gd name="T74" fmla="*/ 6 w 131"/>
                <a:gd name="T75" fmla="*/ 11 h 149"/>
                <a:gd name="T76" fmla="*/ 5 w 131"/>
                <a:gd name="T77" fmla="*/ 16 h 149"/>
                <a:gd name="T78" fmla="*/ 5 w 131"/>
                <a:gd name="T79" fmla="*/ 26 h 149"/>
                <a:gd name="T80" fmla="*/ 5 w 131"/>
                <a:gd name="T81" fmla="*/ 31 h 149"/>
                <a:gd name="T82" fmla="*/ 6 w 131"/>
                <a:gd name="T83" fmla="*/ 34 h 149"/>
                <a:gd name="T84" fmla="*/ 8 w 131"/>
                <a:gd name="T85" fmla="*/ 38 h 149"/>
                <a:gd name="T86" fmla="*/ 10 w 131"/>
                <a:gd name="T87" fmla="*/ 40 h 149"/>
                <a:gd name="T88" fmla="*/ 11 w 131"/>
                <a:gd name="T89" fmla="*/ 42 h 149"/>
                <a:gd name="T90" fmla="*/ 14 w 131"/>
                <a:gd name="T91" fmla="*/ 44 h 149"/>
                <a:gd name="T92" fmla="*/ 18 w 131"/>
                <a:gd name="T93" fmla="*/ 44 h 149"/>
                <a:gd name="T94" fmla="*/ 23 w 131"/>
                <a:gd name="T95" fmla="*/ 44 h 149"/>
                <a:gd name="T96" fmla="*/ 28 w 131"/>
                <a:gd name="T97" fmla="*/ 40 h 149"/>
                <a:gd name="T98" fmla="*/ 33 w 131"/>
                <a:gd name="T99" fmla="*/ 37 h 149"/>
                <a:gd name="T100" fmla="*/ 34 w 131"/>
                <a:gd name="T101" fmla="*/ 29 h 149"/>
                <a:gd name="T102" fmla="*/ 34 w 131"/>
                <a:gd name="T103" fmla="*/ 20 h 14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1"/>
                <a:gd name="T157" fmla="*/ 0 h 149"/>
                <a:gd name="T158" fmla="*/ 131 w 131"/>
                <a:gd name="T159" fmla="*/ 149 h 14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1" h="149">
                  <a:moveTo>
                    <a:pt x="131" y="63"/>
                  </a:moveTo>
                  <a:lnTo>
                    <a:pt x="131" y="86"/>
                  </a:lnTo>
                  <a:lnTo>
                    <a:pt x="131" y="98"/>
                  </a:lnTo>
                  <a:lnTo>
                    <a:pt x="126" y="115"/>
                  </a:lnTo>
                  <a:lnTo>
                    <a:pt x="120" y="126"/>
                  </a:lnTo>
                  <a:lnTo>
                    <a:pt x="114" y="132"/>
                  </a:lnTo>
                  <a:lnTo>
                    <a:pt x="103" y="138"/>
                  </a:lnTo>
                  <a:lnTo>
                    <a:pt x="91" y="144"/>
                  </a:lnTo>
                  <a:lnTo>
                    <a:pt x="80" y="149"/>
                  </a:lnTo>
                  <a:lnTo>
                    <a:pt x="68" y="149"/>
                  </a:lnTo>
                  <a:lnTo>
                    <a:pt x="63" y="149"/>
                  </a:lnTo>
                  <a:lnTo>
                    <a:pt x="57" y="149"/>
                  </a:lnTo>
                  <a:lnTo>
                    <a:pt x="51" y="144"/>
                  </a:lnTo>
                  <a:lnTo>
                    <a:pt x="46" y="144"/>
                  </a:lnTo>
                  <a:lnTo>
                    <a:pt x="40" y="144"/>
                  </a:lnTo>
                  <a:lnTo>
                    <a:pt x="34" y="138"/>
                  </a:lnTo>
                  <a:lnTo>
                    <a:pt x="28" y="138"/>
                  </a:lnTo>
                  <a:lnTo>
                    <a:pt x="28" y="132"/>
                  </a:lnTo>
                  <a:lnTo>
                    <a:pt x="23" y="132"/>
                  </a:lnTo>
                  <a:lnTo>
                    <a:pt x="17" y="126"/>
                  </a:lnTo>
                  <a:lnTo>
                    <a:pt x="17" y="121"/>
                  </a:lnTo>
                  <a:lnTo>
                    <a:pt x="11" y="121"/>
                  </a:lnTo>
                  <a:lnTo>
                    <a:pt x="11" y="115"/>
                  </a:lnTo>
                  <a:lnTo>
                    <a:pt x="5" y="109"/>
                  </a:lnTo>
                  <a:lnTo>
                    <a:pt x="5" y="104"/>
                  </a:lnTo>
                  <a:lnTo>
                    <a:pt x="5" y="98"/>
                  </a:lnTo>
                  <a:lnTo>
                    <a:pt x="5" y="92"/>
                  </a:lnTo>
                  <a:lnTo>
                    <a:pt x="0" y="86"/>
                  </a:lnTo>
                  <a:lnTo>
                    <a:pt x="0" y="63"/>
                  </a:lnTo>
                  <a:lnTo>
                    <a:pt x="5" y="46"/>
                  </a:lnTo>
                  <a:lnTo>
                    <a:pt x="5" y="35"/>
                  </a:lnTo>
                  <a:lnTo>
                    <a:pt x="17" y="23"/>
                  </a:lnTo>
                  <a:lnTo>
                    <a:pt x="23" y="12"/>
                  </a:lnTo>
                  <a:lnTo>
                    <a:pt x="34" y="6"/>
                  </a:lnTo>
                  <a:lnTo>
                    <a:pt x="46" y="0"/>
                  </a:lnTo>
                  <a:lnTo>
                    <a:pt x="57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80" y="0"/>
                  </a:lnTo>
                  <a:lnTo>
                    <a:pt x="86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103" y="6"/>
                  </a:lnTo>
                  <a:lnTo>
                    <a:pt x="109" y="6"/>
                  </a:lnTo>
                  <a:lnTo>
                    <a:pt x="109" y="12"/>
                  </a:lnTo>
                  <a:lnTo>
                    <a:pt x="114" y="12"/>
                  </a:lnTo>
                  <a:lnTo>
                    <a:pt x="114" y="18"/>
                  </a:lnTo>
                  <a:lnTo>
                    <a:pt x="120" y="18"/>
                  </a:lnTo>
                  <a:lnTo>
                    <a:pt x="120" y="23"/>
                  </a:lnTo>
                  <a:lnTo>
                    <a:pt x="126" y="29"/>
                  </a:lnTo>
                  <a:lnTo>
                    <a:pt x="131" y="35"/>
                  </a:lnTo>
                  <a:lnTo>
                    <a:pt x="131" y="41"/>
                  </a:lnTo>
                  <a:lnTo>
                    <a:pt x="131" y="46"/>
                  </a:lnTo>
                  <a:lnTo>
                    <a:pt x="131" y="52"/>
                  </a:lnTo>
                  <a:lnTo>
                    <a:pt x="131" y="63"/>
                  </a:lnTo>
                  <a:close/>
                  <a:moveTo>
                    <a:pt x="120" y="63"/>
                  </a:moveTo>
                  <a:lnTo>
                    <a:pt x="120" y="58"/>
                  </a:lnTo>
                  <a:lnTo>
                    <a:pt x="120" y="46"/>
                  </a:lnTo>
                  <a:lnTo>
                    <a:pt x="114" y="41"/>
                  </a:lnTo>
                  <a:lnTo>
                    <a:pt x="114" y="35"/>
                  </a:lnTo>
                  <a:lnTo>
                    <a:pt x="114" y="29"/>
                  </a:lnTo>
                  <a:lnTo>
                    <a:pt x="109" y="23"/>
                  </a:lnTo>
                  <a:lnTo>
                    <a:pt x="103" y="23"/>
                  </a:lnTo>
                  <a:lnTo>
                    <a:pt x="103" y="18"/>
                  </a:lnTo>
                  <a:lnTo>
                    <a:pt x="97" y="18"/>
                  </a:lnTo>
                  <a:lnTo>
                    <a:pt x="97" y="12"/>
                  </a:lnTo>
                  <a:lnTo>
                    <a:pt x="91" y="12"/>
                  </a:lnTo>
                  <a:lnTo>
                    <a:pt x="86" y="12"/>
                  </a:lnTo>
                  <a:lnTo>
                    <a:pt x="80" y="6"/>
                  </a:lnTo>
                  <a:lnTo>
                    <a:pt x="74" y="6"/>
                  </a:lnTo>
                  <a:lnTo>
                    <a:pt x="68" y="6"/>
                  </a:lnTo>
                  <a:lnTo>
                    <a:pt x="57" y="6"/>
                  </a:lnTo>
                  <a:lnTo>
                    <a:pt x="46" y="12"/>
                  </a:lnTo>
                  <a:lnTo>
                    <a:pt x="40" y="18"/>
                  </a:lnTo>
                  <a:lnTo>
                    <a:pt x="28" y="23"/>
                  </a:lnTo>
                  <a:lnTo>
                    <a:pt x="23" y="35"/>
                  </a:lnTo>
                  <a:lnTo>
                    <a:pt x="17" y="41"/>
                  </a:lnTo>
                  <a:lnTo>
                    <a:pt x="17" y="52"/>
                  </a:lnTo>
                  <a:lnTo>
                    <a:pt x="17" y="63"/>
                  </a:lnTo>
                  <a:lnTo>
                    <a:pt x="17" y="81"/>
                  </a:lnTo>
                  <a:lnTo>
                    <a:pt x="17" y="92"/>
                  </a:lnTo>
                  <a:lnTo>
                    <a:pt x="17" y="98"/>
                  </a:lnTo>
                  <a:lnTo>
                    <a:pt x="17" y="104"/>
                  </a:lnTo>
                  <a:lnTo>
                    <a:pt x="23" y="109"/>
                  </a:lnTo>
                  <a:lnTo>
                    <a:pt x="23" y="115"/>
                  </a:lnTo>
                  <a:lnTo>
                    <a:pt x="28" y="121"/>
                  </a:lnTo>
                  <a:lnTo>
                    <a:pt x="34" y="121"/>
                  </a:lnTo>
                  <a:lnTo>
                    <a:pt x="34" y="126"/>
                  </a:lnTo>
                  <a:lnTo>
                    <a:pt x="40" y="126"/>
                  </a:lnTo>
                  <a:lnTo>
                    <a:pt x="40" y="132"/>
                  </a:lnTo>
                  <a:lnTo>
                    <a:pt x="46" y="132"/>
                  </a:lnTo>
                  <a:lnTo>
                    <a:pt x="51" y="138"/>
                  </a:lnTo>
                  <a:lnTo>
                    <a:pt x="57" y="138"/>
                  </a:lnTo>
                  <a:lnTo>
                    <a:pt x="63" y="138"/>
                  </a:lnTo>
                  <a:lnTo>
                    <a:pt x="68" y="138"/>
                  </a:lnTo>
                  <a:lnTo>
                    <a:pt x="80" y="138"/>
                  </a:lnTo>
                  <a:lnTo>
                    <a:pt x="91" y="132"/>
                  </a:lnTo>
                  <a:lnTo>
                    <a:pt x="97" y="126"/>
                  </a:lnTo>
                  <a:lnTo>
                    <a:pt x="109" y="121"/>
                  </a:lnTo>
                  <a:lnTo>
                    <a:pt x="114" y="115"/>
                  </a:lnTo>
                  <a:lnTo>
                    <a:pt x="114" y="104"/>
                  </a:lnTo>
                  <a:lnTo>
                    <a:pt x="120" y="92"/>
                  </a:lnTo>
                  <a:lnTo>
                    <a:pt x="120" y="81"/>
                  </a:lnTo>
                  <a:lnTo>
                    <a:pt x="120" y="63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386" name="Freeform 140"/>
            <p:cNvSpPr>
              <a:spLocks/>
            </p:cNvSpPr>
            <p:nvPr/>
          </p:nvSpPr>
          <p:spPr bwMode="auto">
            <a:xfrm>
              <a:off x="4792" y="3405"/>
              <a:ext cx="70" cy="84"/>
            </a:xfrm>
            <a:custGeom>
              <a:avLst/>
              <a:gdLst>
                <a:gd name="T0" fmla="*/ 37 w 131"/>
                <a:gd name="T1" fmla="*/ 20 h 149"/>
                <a:gd name="T2" fmla="*/ 37 w 131"/>
                <a:gd name="T3" fmla="*/ 27 h 149"/>
                <a:gd name="T4" fmla="*/ 37 w 131"/>
                <a:gd name="T5" fmla="*/ 31 h 149"/>
                <a:gd name="T6" fmla="*/ 36 w 131"/>
                <a:gd name="T7" fmla="*/ 37 h 149"/>
                <a:gd name="T8" fmla="*/ 34 w 131"/>
                <a:gd name="T9" fmla="*/ 40 h 149"/>
                <a:gd name="T10" fmla="*/ 33 w 131"/>
                <a:gd name="T11" fmla="*/ 42 h 149"/>
                <a:gd name="T12" fmla="*/ 29 w 131"/>
                <a:gd name="T13" fmla="*/ 44 h 149"/>
                <a:gd name="T14" fmla="*/ 26 w 131"/>
                <a:gd name="T15" fmla="*/ 46 h 149"/>
                <a:gd name="T16" fmla="*/ 23 w 131"/>
                <a:gd name="T17" fmla="*/ 47 h 149"/>
                <a:gd name="T18" fmla="*/ 19 w 131"/>
                <a:gd name="T19" fmla="*/ 47 h 149"/>
                <a:gd name="T20" fmla="*/ 18 w 131"/>
                <a:gd name="T21" fmla="*/ 47 h 149"/>
                <a:gd name="T22" fmla="*/ 16 w 131"/>
                <a:gd name="T23" fmla="*/ 47 h 149"/>
                <a:gd name="T24" fmla="*/ 14 w 131"/>
                <a:gd name="T25" fmla="*/ 46 h 149"/>
                <a:gd name="T26" fmla="*/ 13 w 131"/>
                <a:gd name="T27" fmla="*/ 46 h 149"/>
                <a:gd name="T28" fmla="*/ 11 w 131"/>
                <a:gd name="T29" fmla="*/ 46 h 149"/>
                <a:gd name="T30" fmla="*/ 10 w 131"/>
                <a:gd name="T31" fmla="*/ 44 h 149"/>
                <a:gd name="T32" fmla="*/ 8 w 131"/>
                <a:gd name="T33" fmla="*/ 44 h 149"/>
                <a:gd name="T34" fmla="*/ 8 w 131"/>
                <a:gd name="T35" fmla="*/ 42 h 149"/>
                <a:gd name="T36" fmla="*/ 6 w 131"/>
                <a:gd name="T37" fmla="*/ 42 h 149"/>
                <a:gd name="T38" fmla="*/ 5 w 131"/>
                <a:gd name="T39" fmla="*/ 40 h 149"/>
                <a:gd name="T40" fmla="*/ 5 w 131"/>
                <a:gd name="T41" fmla="*/ 38 h 149"/>
                <a:gd name="T42" fmla="*/ 3 w 131"/>
                <a:gd name="T43" fmla="*/ 38 h 149"/>
                <a:gd name="T44" fmla="*/ 3 w 131"/>
                <a:gd name="T45" fmla="*/ 37 h 149"/>
                <a:gd name="T46" fmla="*/ 2 w 131"/>
                <a:gd name="T47" fmla="*/ 34 h 149"/>
                <a:gd name="T48" fmla="*/ 2 w 131"/>
                <a:gd name="T49" fmla="*/ 33 h 149"/>
                <a:gd name="T50" fmla="*/ 2 w 131"/>
                <a:gd name="T51" fmla="*/ 31 h 149"/>
                <a:gd name="T52" fmla="*/ 2 w 131"/>
                <a:gd name="T53" fmla="*/ 29 h 149"/>
                <a:gd name="T54" fmla="*/ 0 w 131"/>
                <a:gd name="T55" fmla="*/ 27 h 149"/>
                <a:gd name="T56" fmla="*/ 0 w 131"/>
                <a:gd name="T57" fmla="*/ 20 h 149"/>
                <a:gd name="T58" fmla="*/ 2 w 131"/>
                <a:gd name="T59" fmla="*/ 15 h 149"/>
                <a:gd name="T60" fmla="*/ 2 w 131"/>
                <a:gd name="T61" fmla="*/ 11 h 149"/>
                <a:gd name="T62" fmla="*/ 5 w 131"/>
                <a:gd name="T63" fmla="*/ 7 h 149"/>
                <a:gd name="T64" fmla="*/ 6 w 131"/>
                <a:gd name="T65" fmla="*/ 4 h 149"/>
                <a:gd name="T66" fmla="*/ 10 w 131"/>
                <a:gd name="T67" fmla="*/ 2 h 149"/>
                <a:gd name="T68" fmla="*/ 13 w 131"/>
                <a:gd name="T69" fmla="*/ 0 h 149"/>
                <a:gd name="T70" fmla="*/ 16 w 131"/>
                <a:gd name="T71" fmla="*/ 0 h 149"/>
                <a:gd name="T72" fmla="*/ 19 w 131"/>
                <a:gd name="T73" fmla="*/ 0 h 149"/>
                <a:gd name="T74" fmla="*/ 21 w 131"/>
                <a:gd name="T75" fmla="*/ 0 h 149"/>
                <a:gd name="T76" fmla="*/ 23 w 131"/>
                <a:gd name="T77" fmla="*/ 0 h 149"/>
                <a:gd name="T78" fmla="*/ 25 w 131"/>
                <a:gd name="T79" fmla="*/ 0 h 149"/>
                <a:gd name="T80" fmla="*/ 26 w 131"/>
                <a:gd name="T81" fmla="*/ 0 h 149"/>
                <a:gd name="T82" fmla="*/ 28 w 131"/>
                <a:gd name="T83" fmla="*/ 0 h 149"/>
                <a:gd name="T84" fmla="*/ 29 w 131"/>
                <a:gd name="T85" fmla="*/ 2 h 149"/>
                <a:gd name="T86" fmla="*/ 31 w 131"/>
                <a:gd name="T87" fmla="*/ 2 h 149"/>
                <a:gd name="T88" fmla="*/ 31 w 131"/>
                <a:gd name="T89" fmla="*/ 4 h 149"/>
                <a:gd name="T90" fmla="*/ 33 w 131"/>
                <a:gd name="T91" fmla="*/ 4 h 149"/>
                <a:gd name="T92" fmla="*/ 33 w 131"/>
                <a:gd name="T93" fmla="*/ 6 h 149"/>
                <a:gd name="T94" fmla="*/ 34 w 131"/>
                <a:gd name="T95" fmla="*/ 6 h 149"/>
                <a:gd name="T96" fmla="*/ 34 w 131"/>
                <a:gd name="T97" fmla="*/ 7 h 149"/>
                <a:gd name="T98" fmla="*/ 36 w 131"/>
                <a:gd name="T99" fmla="*/ 9 h 149"/>
                <a:gd name="T100" fmla="*/ 37 w 131"/>
                <a:gd name="T101" fmla="*/ 11 h 149"/>
                <a:gd name="T102" fmla="*/ 37 w 131"/>
                <a:gd name="T103" fmla="*/ 13 h 149"/>
                <a:gd name="T104" fmla="*/ 37 w 131"/>
                <a:gd name="T105" fmla="*/ 15 h 149"/>
                <a:gd name="T106" fmla="*/ 37 w 131"/>
                <a:gd name="T107" fmla="*/ 16 h 149"/>
                <a:gd name="T108" fmla="*/ 37 w 131"/>
                <a:gd name="T109" fmla="*/ 20 h 14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31"/>
                <a:gd name="T166" fmla="*/ 0 h 149"/>
                <a:gd name="T167" fmla="*/ 131 w 131"/>
                <a:gd name="T168" fmla="*/ 149 h 14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31" h="149">
                  <a:moveTo>
                    <a:pt x="131" y="63"/>
                  </a:moveTo>
                  <a:lnTo>
                    <a:pt x="131" y="86"/>
                  </a:lnTo>
                  <a:lnTo>
                    <a:pt x="131" y="98"/>
                  </a:lnTo>
                  <a:lnTo>
                    <a:pt x="126" y="115"/>
                  </a:lnTo>
                  <a:lnTo>
                    <a:pt x="120" y="126"/>
                  </a:lnTo>
                  <a:lnTo>
                    <a:pt x="114" y="132"/>
                  </a:lnTo>
                  <a:lnTo>
                    <a:pt x="103" y="138"/>
                  </a:lnTo>
                  <a:lnTo>
                    <a:pt x="91" y="144"/>
                  </a:lnTo>
                  <a:lnTo>
                    <a:pt x="80" y="149"/>
                  </a:lnTo>
                  <a:lnTo>
                    <a:pt x="68" y="149"/>
                  </a:lnTo>
                  <a:lnTo>
                    <a:pt x="63" y="149"/>
                  </a:lnTo>
                  <a:lnTo>
                    <a:pt x="57" y="149"/>
                  </a:lnTo>
                  <a:lnTo>
                    <a:pt x="51" y="144"/>
                  </a:lnTo>
                  <a:lnTo>
                    <a:pt x="46" y="144"/>
                  </a:lnTo>
                  <a:lnTo>
                    <a:pt x="40" y="144"/>
                  </a:lnTo>
                  <a:lnTo>
                    <a:pt x="34" y="138"/>
                  </a:lnTo>
                  <a:lnTo>
                    <a:pt x="28" y="138"/>
                  </a:lnTo>
                  <a:lnTo>
                    <a:pt x="28" y="132"/>
                  </a:lnTo>
                  <a:lnTo>
                    <a:pt x="23" y="132"/>
                  </a:lnTo>
                  <a:lnTo>
                    <a:pt x="17" y="126"/>
                  </a:lnTo>
                  <a:lnTo>
                    <a:pt x="17" y="121"/>
                  </a:lnTo>
                  <a:lnTo>
                    <a:pt x="11" y="121"/>
                  </a:lnTo>
                  <a:lnTo>
                    <a:pt x="11" y="115"/>
                  </a:lnTo>
                  <a:lnTo>
                    <a:pt x="5" y="109"/>
                  </a:lnTo>
                  <a:lnTo>
                    <a:pt x="5" y="104"/>
                  </a:lnTo>
                  <a:lnTo>
                    <a:pt x="5" y="98"/>
                  </a:lnTo>
                  <a:lnTo>
                    <a:pt x="5" y="92"/>
                  </a:lnTo>
                  <a:lnTo>
                    <a:pt x="0" y="86"/>
                  </a:lnTo>
                  <a:lnTo>
                    <a:pt x="0" y="63"/>
                  </a:lnTo>
                  <a:lnTo>
                    <a:pt x="5" y="46"/>
                  </a:lnTo>
                  <a:lnTo>
                    <a:pt x="5" y="35"/>
                  </a:lnTo>
                  <a:lnTo>
                    <a:pt x="17" y="23"/>
                  </a:lnTo>
                  <a:lnTo>
                    <a:pt x="23" y="12"/>
                  </a:lnTo>
                  <a:lnTo>
                    <a:pt x="34" y="6"/>
                  </a:lnTo>
                  <a:lnTo>
                    <a:pt x="46" y="0"/>
                  </a:lnTo>
                  <a:lnTo>
                    <a:pt x="57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80" y="0"/>
                  </a:lnTo>
                  <a:lnTo>
                    <a:pt x="86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103" y="6"/>
                  </a:lnTo>
                  <a:lnTo>
                    <a:pt x="109" y="6"/>
                  </a:lnTo>
                  <a:lnTo>
                    <a:pt x="109" y="12"/>
                  </a:lnTo>
                  <a:lnTo>
                    <a:pt x="114" y="12"/>
                  </a:lnTo>
                  <a:lnTo>
                    <a:pt x="114" y="18"/>
                  </a:lnTo>
                  <a:lnTo>
                    <a:pt x="120" y="18"/>
                  </a:lnTo>
                  <a:lnTo>
                    <a:pt x="120" y="23"/>
                  </a:lnTo>
                  <a:lnTo>
                    <a:pt x="126" y="29"/>
                  </a:lnTo>
                  <a:lnTo>
                    <a:pt x="131" y="35"/>
                  </a:lnTo>
                  <a:lnTo>
                    <a:pt x="131" y="41"/>
                  </a:lnTo>
                  <a:lnTo>
                    <a:pt x="131" y="46"/>
                  </a:lnTo>
                  <a:lnTo>
                    <a:pt x="131" y="52"/>
                  </a:lnTo>
                  <a:lnTo>
                    <a:pt x="131" y="63"/>
                  </a:lnTo>
                </a:path>
              </a:pathLst>
            </a:custGeom>
            <a:solidFill>
              <a:schemeClr val="tx2"/>
            </a:solidFill>
            <a:ln w="17463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387" name="Freeform 141"/>
            <p:cNvSpPr>
              <a:spLocks/>
            </p:cNvSpPr>
            <p:nvPr/>
          </p:nvSpPr>
          <p:spPr bwMode="auto">
            <a:xfrm>
              <a:off x="4800" y="3408"/>
              <a:ext cx="56" cy="74"/>
            </a:xfrm>
            <a:custGeom>
              <a:avLst/>
              <a:gdLst>
                <a:gd name="T0" fmla="*/ 30 w 103"/>
                <a:gd name="T1" fmla="*/ 18 h 132"/>
                <a:gd name="T2" fmla="*/ 30 w 103"/>
                <a:gd name="T3" fmla="*/ 16 h 132"/>
                <a:gd name="T4" fmla="*/ 30 w 103"/>
                <a:gd name="T5" fmla="*/ 12 h 132"/>
                <a:gd name="T6" fmla="*/ 29 w 103"/>
                <a:gd name="T7" fmla="*/ 11 h 132"/>
                <a:gd name="T8" fmla="*/ 29 w 103"/>
                <a:gd name="T9" fmla="*/ 9 h 132"/>
                <a:gd name="T10" fmla="*/ 29 w 103"/>
                <a:gd name="T11" fmla="*/ 7 h 132"/>
                <a:gd name="T12" fmla="*/ 27 w 103"/>
                <a:gd name="T13" fmla="*/ 6 h 132"/>
                <a:gd name="T14" fmla="*/ 26 w 103"/>
                <a:gd name="T15" fmla="*/ 6 h 132"/>
                <a:gd name="T16" fmla="*/ 26 w 103"/>
                <a:gd name="T17" fmla="*/ 4 h 132"/>
                <a:gd name="T18" fmla="*/ 23 w 103"/>
                <a:gd name="T19" fmla="*/ 4 h 132"/>
                <a:gd name="T20" fmla="*/ 23 w 103"/>
                <a:gd name="T21" fmla="*/ 2 h 132"/>
                <a:gd name="T22" fmla="*/ 22 w 103"/>
                <a:gd name="T23" fmla="*/ 2 h 132"/>
                <a:gd name="T24" fmla="*/ 21 w 103"/>
                <a:gd name="T25" fmla="*/ 2 h 132"/>
                <a:gd name="T26" fmla="*/ 18 w 103"/>
                <a:gd name="T27" fmla="*/ 0 h 132"/>
                <a:gd name="T28" fmla="*/ 17 w 103"/>
                <a:gd name="T29" fmla="*/ 0 h 132"/>
                <a:gd name="T30" fmla="*/ 15 w 103"/>
                <a:gd name="T31" fmla="*/ 0 h 132"/>
                <a:gd name="T32" fmla="*/ 12 w 103"/>
                <a:gd name="T33" fmla="*/ 0 h 132"/>
                <a:gd name="T34" fmla="*/ 9 w 103"/>
                <a:gd name="T35" fmla="*/ 2 h 132"/>
                <a:gd name="T36" fmla="*/ 7 w 103"/>
                <a:gd name="T37" fmla="*/ 4 h 132"/>
                <a:gd name="T38" fmla="*/ 3 w 103"/>
                <a:gd name="T39" fmla="*/ 6 h 132"/>
                <a:gd name="T40" fmla="*/ 2 w 103"/>
                <a:gd name="T41" fmla="*/ 9 h 132"/>
                <a:gd name="T42" fmla="*/ 0 w 103"/>
                <a:gd name="T43" fmla="*/ 11 h 132"/>
                <a:gd name="T44" fmla="*/ 0 w 103"/>
                <a:gd name="T45" fmla="*/ 15 h 132"/>
                <a:gd name="T46" fmla="*/ 0 w 103"/>
                <a:gd name="T47" fmla="*/ 18 h 132"/>
                <a:gd name="T48" fmla="*/ 0 w 103"/>
                <a:gd name="T49" fmla="*/ 24 h 132"/>
                <a:gd name="T50" fmla="*/ 0 w 103"/>
                <a:gd name="T51" fmla="*/ 27 h 132"/>
                <a:gd name="T52" fmla="*/ 0 w 103"/>
                <a:gd name="T53" fmla="*/ 29 h 132"/>
                <a:gd name="T54" fmla="*/ 0 w 103"/>
                <a:gd name="T55" fmla="*/ 31 h 132"/>
                <a:gd name="T56" fmla="*/ 2 w 103"/>
                <a:gd name="T57" fmla="*/ 33 h 132"/>
                <a:gd name="T58" fmla="*/ 2 w 103"/>
                <a:gd name="T59" fmla="*/ 34 h 132"/>
                <a:gd name="T60" fmla="*/ 3 w 103"/>
                <a:gd name="T61" fmla="*/ 36 h 132"/>
                <a:gd name="T62" fmla="*/ 5 w 103"/>
                <a:gd name="T63" fmla="*/ 36 h 132"/>
                <a:gd name="T64" fmla="*/ 5 w 103"/>
                <a:gd name="T65" fmla="*/ 38 h 132"/>
                <a:gd name="T66" fmla="*/ 7 w 103"/>
                <a:gd name="T67" fmla="*/ 38 h 132"/>
                <a:gd name="T68" fmla="*/ 7 w 103"/>
                <a:gd name="T69" fmla="*/ 40 h 132"/>
                <a:gd name="T70" fmla="*/ 9 w 103"/>
                <a:gd name="T71" fmla="*/ 40 h 132"/>
                <a:gd name="T72" fmla="*/ 10 w 103"/>
                <a:gd name="T73" fmla="*/ 41 h 132"/>
                <a:gd name="T74" fmla="*/ 12 w 103"/>
                <a:gd name="T75" fmla="*/ 41 h 132"/>
                <a:gd name="T76" fmla="*/ 14 w 103"/>
                <a:gd name="T77" fmla="*/ 41 h 132"/>
                <a:gd name="T78" fmla="*/ 15 w 103"/>
                <a:gd name="T79" fmla="*/ 41 h 132"/>
                <a:gd name="T80" fmla="*/ 18 w 103"/>
                <a:gd name="T81" fmla="*/ 41 h 132"/>
                <a:gd name="T82" fmla="*/ 22 w 103"/>
                <a:gd name="T83" fmla="*/ 40 h 132"/>
                <a:gd name="T84" fmla="*/ 23 w 103"/>
                <a:gd name="T85" fmla="*/ 38 h 132"/>
                <a:gd name="T86" fmla="*/ 27 w 103"/>
                <a:gd name="T87" fmla="*/ 36 h 132"/>
                <a:gd name="T88" fmla="*/ 29 w 103"/>
                <a:gd name="T89" fmla="*/ 34 h 132"/>
                <a:gd name="T90" fmla="*/ 29 w 103"/>
                <a:gd name="T91" fmla="*/ 31 h 132"/>
                <a:gd name="T92" fmla="*/ 30 w 103"/>
                <a:gd name="T93" fmla="*/ 27 h 132"/>
                <a:gd name="T94" fmla="*/ 30 w 103"/>
                <a:gd name="T95" fmla="*/ 24 h 132"/>
                <a:gd name="T96" fmla="*/ 30 w 103"/>
                <a:gd name="T97" fmla="*/ 18 h 1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03"/>
                <a:gd name="T148" fmla="*/ 0 h 132"/>
                <a:gd name="T149" fmla="*/ 103 w 103"/>
                <a:gd name="T150" fmla="*/ 132 h 1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03" h="132">
                  <a:moveTo>
                    <a:pt x="103" y="57"/>
                  </a:moveTo>
                  <a:lnTo>
                    <a:pt x="103" y="52"/>
                  </a:lnTo>
                  <a:lnTo>
                    <a:pt x="103" y="40"/>
                  </a:lnTo>
                  <a:lnTo>
                    <a:pt x="97" y="35"/>
                  </a:lnTo>
                  <a:lnTo>
                    <a:pt x="97" y="29"/>
                  </a:lnTo>
                  <a:lnTo>
                    <a:pt x="97" y="23"/>
                  </a:lnTo>
                  <a:lnTo>
                    <a:pt x="92" y="17"/>
                  </a:lnTo>
                  <a:lnTo>
                    <a:pt x="86" y="17"/>
                  </a:lnTo>
                  <a:lnTo>
                    <a:pt x="86" y="12"/>
                  </a:lnTo>
                  <a:lnTo>
                    <a:pt x="80" y="12"/>
                  </a:lnTo>
                  <a:lnTo>
                    <a:pt x="80" y="6"/>
                  </a:lnTo>
                  <a:lnTo>
                    <a:pt x="74" y="6"/>
                  </a:lnTo>
                  <a:lnTo>
                    <a:pt x="69" y="6"/>
                  </a:lnTo>
                  <a:lnTo>
                    <a:pt x="63" y="0"/>
                  </a:lnTo>
                  <a:lnTo>
                    <a:pt x="57" y="0"/>
                  </a:lnTo>
                  <a:lnTo>
                    <a:pt x="51" y="0"/>
                  </a:lnTo>
                  <a:lnTo>
                    <a:pt x="40" y="0"/>
                  </a:lnTo>
                  <a:lnTo>
                    <a:pt x="29" y="6"/>
                  </a:lnTo>
                  <a:lnTo>
                    <a:pt x="23" y="12"/>
                  </a:lnTo>
                  <a:lnTo>
                    <a:pt x="11" y="17"/>
                  </a:lnTo>
                  <a:lnTo>
                    <a:pt x="6" y="29"/>
                  </a:lnTo>
                  <a:lnTo>
                    <a:pt x="0" y="35"/>
                  </a:lnTo>
                  <a:lnTo>
                    <a:pt x="0" y="46"/>
                  </a:lnTo>
                  <a:lnTo>
                    <a:pt x="0" y="57"/>
                  </a:lnTo>
                  <a:lnTo>
                    <a:pt x="0" y="75"/>
                  </a:lnTo>
                  <a:lnTo>
                    <a:pt x="0" y="86"/>
                  </a:lnTo>
                  <a:lnTo>
                    <a:pt x="0" y="92"/>
                  </a:lnTo>
                  <a:lnTo>
                    <a:pt x="0" y="98"/>
                  </a:lnTo>
                  <a:lnTo>
                    <a:pt x="6" y="103"/>
                  </a:lnTo>
                  <a:lnTo>
                    <a:pt x="6" y="109"/>
                  </a:lnTo>
                  <a:lnTo>
                    <a:pt x="11" y="115"/>
                  </a:lnTo>
                  <a:lnTo>
                    <a:pt x="17" y="115"/>
                  </a:lnTo>
                  <a:lnTo>
                    <a:pt x="17" y="120"/>
                  </a:lnTo>
                  <a:lnTo>
                    <a:pt x="23" y="120"/>
                  </a:lnTo>
                  <a:lnTo>
                    <a:pt x="23" y="126"/>
                  </a:lnTo>
                  <a:lnTo>
                    <a:pt x="29" y="126"/>
                  </a:lnTo>
                  <a:lnTo>
                    <a:pt x="34" y="132"/>
                  </a:lnTo>
                  <a:lnTo>
                    <a:pt x="40" y="132"/>
                  </a:lnTo>
                  <a:lnTo>
                    <a:pt x="46" y="132"/>
                  </a:lnTo>
                  <a:lnTo>
                    <a:pt x="51" y="132"/>
                  </a:lnTo>
                  <a:lnTo>
                    <a:pt x="63" y="132"/>
                  </a:lnTo>
                  <a:lnTo>
                    <a:pt x="74" y="126"/>
                  </a:lnTo>
                  <a:lnTo>
                    <a:pt x="80" y="120"/>
                  </a:lnTo>
                  <a:lnTo>
                    <a:pt x="92" y="115"/>
                  </a:lnTo>
                  <a:lnTo>
                    <a:pt x="97" y="109"/>
                  </a:lnTo>
                  <a:lnTo>
                    <a:pt x="97" y="98"/>
                  </a:lnTo>
                  <a:lnTo>
                    <a:pt x="103" y="86"/>
                  </a:lnTo>
                  <a:lnTo>
                    <a:pt x="103" y="75"/>
                  </a:lnTo>
                  <a:lnTo>
                    <a:pt x="103" y="57"/>
                  </a:lnTo>
                </a:path>
              </a:pathLst>
            </a:custGeom>
            <a:solidFill>
              <a:schemeClr val="tx2"/>
            </a:solidFill>
            <a:ln w="17463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23" name="Group 142"/>
            <p:cNvGrpSpPr>
              <a:grpSpLocks/>
            </p:cNvGrpSpPr>
            <p:nvPr/>
          </p:nvGrpSpPr>
          <p:grpSpPr bwMode="auto">
            <a:xfrm>
              <a:off x="4608" y="3552"/>
              <a:ext cx="276" cy="140"/>
              <a:chOff x="1529" y="2185"/>
              <a:chExt cx="276" cy="140"/>
            </a:xfrm>
          </p:grpSpPr>
          <p:sp>
            <p:nvSpPr>
              <p:cNvPr id="11389" name="Freeform 143"/>
              <p:cNvSpPr>
                <a:spLocks/>
              </p:cNvSpPr>
              <p:nvPr/>
            </p:nvSpPr>
            <p:spPr bwMode="auto">
              <a:xfrm>
                <a:off x="1697" y="2185"/>
                <a:ext cx="108" cy="140"/>
              </a:xfrm>
              <a:custGeom>
                <a:avLst/>
                <a:gdLst>
                  <a:gd name="T0" fmla="*/ 25 w 201"/>
                  <a:gd name="T1" fmla="*/ 0 h 246"/>
                  <a:gd name="T2" fmla="*/ 32 w 201"/>
                  <a:gd name="T3" fmla="*/ 0 h 246"/>
                  <a:gd name="T4" fmla="*/ 37 w 201"/>
                  <a:gd name="T5" fmla="*/ 0 h 246"/>
                  <a:gd name="T6" fmla="*/ 41 w 201"/>
                  <a:gd name="T7" fmla="*/ 3 h 246"/>
                  <a:gd name="T8" fmla="*/ 47 w 201"/>
                  <a:gd name="T9" fmla="*/ 6 h 246"/>
                  <a:gd name="T10" fmla="*/ 49 w 201"/>
                  <a:gd name="T11" fmla="*/ 11 h 246"/>
                  <a:gd name="T12" fmla="*/ 53 w 201"/>
                  <a:gd name="T13" fmla="*/ 17 h 246"/>
                  <a:gd name="T14" fmla="*/ 56 w 201"/>
                  <a:gd name="T15" fmla="*/ 24 h 246"/>
                  <a:gd name="T16" fmla="*/ 58 w 201"/>
                  <a:gd name="T17" fmla="*/ 31 h 246"/>
                  <a:gd name="T18" fmla="*/ 58 w 201"/>
                  <a:gd name="T19" fmla="*/ 39 h 246"/>
                  <a:gd name="T20" fmla="*/ 58 w 201"/>
                  <a:gd name="T21" fmla="*/ 48 h 246"/>
                  <a:gd name="T22" fmla="*/ 56 w 201"/>
                  <a:gd name="T23" fmla="*/ 56 h 246"/>
                  <a:gd name="T24" fmla="*/ 53 w 201"/>
                  <a:gd name="T25" fmla="*/ 61 h 246"/>
                  <a:gd name="T26" fmla="*/ 49 w 201"/>
                  <a:gd name="T27" fmla="*/ 69 h 246"/>
                  <a:gd name="T28" fmla="*/ 47 w 201"/>
                  <a:gd name="T29" fmla="*/ 72 h 246"/>
                  <a:gd name="T30" fmla="*/ 41 w 201"/>
                  <a:gd name="T31" fmla="*/ 76 h 246"/>
                  <a:gd name="T32" fmla="*/ 37 w 201"/>
                  <a:gd name="T33" fmla="*/ 78 h 246"/>
                  <a:gd name="T34" fmla="*/ 32 w 201"/>
                  <a:gd name="T35" fmla="*/ 80 h 246"/>
                  <a:gd name="T36" fmla="*/ 25 w 201"/>
                  <a:gd name="T37" fmla="*/ 80 h 246"/>
                  <a:gd name="T38" fmla="*/ 20 w 201"/>
                  <a:gd name="T39" fmla="*/ 78 h 246"/>
                  <a:gd name="T40" fmla="*/ 15 w 201"/>
                  <a:gd name="T41" fmla="*/ 76 h 246"/>
                  <a:gd name="T42" fmla="*/ 11 w 201"/>
                  <a:gd name="T43" fmla="*/ 72 h 246"/>
                  <a:gd name="T44" fmla="*/ 6 w 201"/>
                  <a:gd name="T45" fmla="*/ 69 h 246"/>
                  <a:gd name="T46" fmla="*/ 3 w 201"/>
                  <a:gd name="T47" fmla="*/ 61 h 246"/>
                  <a:gd name="T48" fmla="*/ 2 w 201"/>
                  <a:gd name="T49" fmla="*/ 56 h 246"/>
                  <a:gd name="T50" fmla="*/ 0 w 201"/>
                  <a:gd name="T51" fmla="*/ 48 h 246"/>
                  <a:gd name="T52" fmla="*/ 0 w 201"/>
                  <a:gd name="T53" fmla="*/ 41 h 246"/>
                  <a:gd name="T54" fmla="*/ 0 w 201"/>
                  <a:gd name="T55" fmla="*/ 31 h 246"/>
                  <a:gd name="T56" fmla="*/ 2 w 201"/>
                  <a:gd name="T57" fmla="*/ 24 h 246"/>
                  <a:gd name="T58" fmla="*/ 3 w 201"/>
                  <a:gd name="T59" fmla="*/ 17 h 246"/>
                  <a:gd name="T60" fmla="*/ 6 w 201"/>
                  <a:gd name="T61" fmla="*/ 11 h 246"/>
                  <a:gd name="T62" fmla="*/ 11 w 201"/>
                  <a:gd name="T63" fmla="*/ 6 h 246"/>
                  <a:gd name="T64" fmla="*/ 15 w 201"/>
                  <a:gd name="T65" fmla="*/ 3 h 246"/>
                  <a:gd name="T66" fmla="*/ 20 w 201"/>
                  <a:gd name="T67" fmla="*/ 0 h 246"/>
                  <a:gd name="T68" fmla="*/ 25 w 201"/>
                  <a:gd name="T69" fmla="*/ 0 h 24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01"/>
                  <a:gd name="T106" fmla="*/ 0 h 246"/>
                  <a:gd name="T107" fmla="*/ 201 w 201"/>
                  <a:gd name="T108" fmla="*/ 246 h 24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01" h="246">
                    <a:moveTo>
                      <a:pt x="86" y="0"/>
                    </a:moveTo>
                    <a:lnTo>
                      <a:pt x="109" y="0"/>
                    </a:lnTo>
                    <a:lnTo>
                      <a:pt x="126" y="0"/>
                    </a:lnTo>
                    <a:lnTo>
                      <a:pt x="144" y="11"/>
                    </a:lnTo>
                    <a:lnTo>
                      <a:pt x="161" y="17"/>
                    </a:lnTo>
                    <a:lnTo>
                      <a:pt x="172" y="34"/>
                    </a:lnTo>
                    <a:lnTo>
                      <a:pt x="184" y="51"/>
                    </a:lnTo>
                    <a:lnTo>
                      <a:pt x="195" y="74"/>
                    </a:lnTo>
                    <a:lnTo>
                      <a:pt x="201" y="97"/>
                    </a:lnTo>
                    <a:lnTo>
                      <a:pt x="201" y="120"/>
                    </a:lnTo>
                    <a:lnTo>
                      <a:pt x="201" y="149"/>
                    </a:lnTo>
                    <a:lnTo>
                      <a:pt x="195" y="172"/>
                    </a:lnTo>
                    <a:lnTo>
                      <a:pt x="184" y="189"/>
                    </a:lnTo>
                    <a:lnTo>
                      <a:pt x="172" y="212"/>
                    </a:lnTo>
                    <a:lnTo>
                      <a:pt x="161" y="223"/>
                    </a:lnTo>
                    <a:lnTo>
                      <a:pt x="144" y="235"/>
                    </a:lnTo>
                    <a:lnTo>
                      <a:pt x="126" y="241"/>
                    </a:lnTo>
                    <a:lnTo>
                      <a:pt x="109" y="246"/>
                    </a:lnTo>
                    <a:lnTo>
                      <a:pt x="86" y="246"/>
                    </a:lnTo>
                    <a:lnTo>
                      <a:pt x="69" y="241"/>
                    </a:lnTo>
                    <a:lnTo>
                      <a:pt x="52" y="235"/>
                    </a:lnTo>
                    <a:lnTo>
                      <a:pt x="40" y="223"/>
                    </a:lnTo>
                    <a:lnTo>
                      <a:pt x="23" y="212"/>
                    </a:lnTo>
                    <a:lnTo>
                      <a:pt x="12" y="189"/>
                    </a:lnTo>
                    <a:lnTo>
                      <a:pt x="6" y="172"/>
                    </a:lnTo>
                    <a:lnTo>
                      <a:pt x="0" y="149"/>
                    </a:lnTo>
                    <a:lnTo>
                      <a:pt x="0" y="126"/>
                    </a:lnTo>
                    <a:lnTo>
                      <a:pt x="0" y="97"/>
                    </a:lnTo>
                    <a:lnTo>
                      <a:pt x="6" y="74"/>
                    </a:lnTo>
                    <a:lnTo>
                      <a:pt x="12" y="51"/>
                    </a:lnTo>
                    <a:lnTo>
                      <a:pt x="23" y="34"/>
                    </a:lnTo>
                    <a:lnTo>
                      <a:pt x="40" y="17"/>
                    </a:lnTo>
                    <a:lnTo>
                      <a:pt x="52" y="11"/>
                    </a:lnTo>
                    <a:lnTo>
                      <a:pt x="69" y="0"/>
                    </a:lnTo>
                    <a:lnTo>
                      <a:pt x="86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90" name="Freeform 144"/>
              <p:cNvSpPr>
                <a:spLocks/>
              </p:cNvSpPr>
              <p:nvPr/>
            </p:nvSpPr>
            <p:spPr bwMode="auto">
              <a:xfrm>
                <a:off x="1697" y="2185"/>
                <a:ext cx="108" cy="140"/>
              </a:xfrm>
              <a:custGeom>
                <a:avLst/>
                <a:gdLst>
                  <a:gd name="T0" fmla="*/ 25 w 201"/>
                  <a:gd name="T1" fmla="*/ 0 h 246"/>
                  <a:gd name="T2" fmla="*/ 32 w 201"/>
                  <a:gd name="T3" fmla="*/ 0 h 246"/>
                  <a:gd name="T4" fmla="*/ 37 w 201"/>
                  <a:gd name="T5" fmla="*/ 0 h 246"/>
                  <a:gd name="T6" fmla="*/ 41 w 201"/>
                  <a:gd name="T7" fmla="*/ 3 h 246"/>
                  <a:gd name="T8" fmla="*/ 47 w 201"/>
                  <a:gd name="T9" fmla="*/ 6 h 246"/>
                  <a:gd name="T10" fmla="*/ 49 w 201"/>
                  <a:gd name="T11" fmla="*/ 11 h 246"/>
                  <a:gd name="T12" fmla="*/ 53 w 201"/>
                  <a:gd name="T13" fmla="*/ 17 h 246"/>
                  <a:gd name="T14" fmla="*/ 56 w 201"/>
                  <a:gd name="T15" fmla="*/ 24 h 246"/>
                  <a:gd name="T16" fmla="*/ 58 w 201"/>
                  <a:gd name="T17" fmla="*/ 31 h 246"/>
                  <a:gd name="T18" fmla="*/ 58 w 201"/>
                  <a:gd name="T19" fmla="*/ 39 h 246"/>
                  <a:gd name="T20" fmla="*/ 58 w 201"/>
                  <a:gd name="T21" fmla="*/ 48 h 246"/>
                  <a:gd name="T22" fmla="*/ 56 w 201"/>
                  <a:gd name="T23" fmla="*/ 56 h 246"/>
                  <a:gd name="T24" fmla="*/ 53 w 201"/>
                  <a:gd name="T25" fmla="*/ 61 h 246"/>
                  <a:gd name="T26" fmla="*/ 49 w 201"/>
                  <a:gd name="T27" fmla="*/ 69 h 246"/>
                  <a:gd name="T28" fmla="*/ 47 w 201"/>
                  <a:gd name="T29" fmla="*/ 72 h 246"/>
                  <a:gd name="T30" fmla="*/ 41 w 201"/>
                  <a:gd name="T31" fmla="*/ 76 h 246"/>
                  <a:gd name="T32" fmla="*/ 37 w 201"/>
                  <a:gd name="T33" fmla="*/ 78 h 246"/>
                  <a:gd name="T34" fmla="*/ 32 w 201"/>
                  <a:gd name="T35" fmla="*/ 80 h 246"/>
                  <a:gd name="T36" fmla="*/ 25 w 201"/>
                  <a:gd name="T37" fmla="*/ 80 h 246"/>
                  <a:gd name="T38" fmla="*/ 20 w 201"/>
                  <a:gd name="T39" fmla="*/ 78 h 246"/>
                  <a:gd name="T40" fmla="*/ 15 w 201"/>
                  <a:gd name="T41" fmla="*/ 76 h 246"/>
                  <a:gd name="T42" fmla="*/ 11 w 201"/>
                  <a:gd name="T43" fmla="*/ 72 h 246"/>
                  <a:gd name="T44" fmla="*/ 6 w 201"/>
                  <a:gd name="T45" fmla="*/ 69 h 246"/>
                  <a:gd name="T46" fmla="*/ 3 w 201"/>
                  <a:gd name="T47" fmla="*/ 61 h 246"/>
                  <a:gd name="T48" fmla="*/ 2 w 201"/>
                  <a:gd name="T49" fmla="*/ 56 h 246"/>
                  <a:gd name="T50" fmla="*/ 0 w 201"/>
                  <a:gd name="T51" fmla="*/ 48 h 246"/>
                  <a:gd name="T52" fmla="*/ 0 w 201"/>
                  <a:gd name="T53" fmla="*/ 41 h 246"/>
                  <a:gd name="T54" fmla="*/ 0 w 201"/>
                  <a:gd name="T55" fmla="*/ 31 h 246"/>
                  <a:gd name="T56" fmla="*/ 2 w 201"/>
                  <a:gd name="T57" fmla="*/ 24 h 246"/>
                  <a:gd name="T58" fmla="*/ 3 w 201"/>
                  <a:gd name="T59" fmla="*/ 17 h 246"/>
                  <a:gd name="T60" fmla="*/ 6 w 201"/>
                  <a:gd name="T61" fmla="*/ 11 h 246"/>
                  <a:gd name="T62" fmla="*/ 11 w 201"/>
                  <a:gd name="T63" fmla="*/ 6 h 246"/>
                  <a:gd name="T64" fmla="*/ 15 w 201"/>
                  <a:gd name="T65" fmla="*/ 3 h 246"/>
                  <a:gd name="T66" fmla="*/ 20 w 201"/>
                  <a:gd name="T67" fmla="*/ 0 h 246"/>
                  <a:gd name="T68" fmla="*/ 25 w 201"/>
                  <a:gd name="T69" fmla="*/ 0 h 24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01"/>
                  <a:gd name="T106" fmla="*/ 0 h 246"/>
                  <a:gd name="T107" fmla="*/ 201 w 201"/>
                  <a:gd name="T108" fmla="*/ 246 h 24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01" h="246">
                    <a:moveTo>
                      <a:pt x="86" y="0"/>
                    </a:moveTo>
                    <a:lnTo>
                      <a:pt x="109" y="0"/>
                    </a:lnTo>
                    <a:lnTo>
                      <a:pt x="126" y="0"/>
                    </a:lnTo>
                    <a:lnTo>
                      <a:pt x="144" y="11"/>
                    </a:lnTo>
                    <a:lnTo>
                      <a:pt x="161" y="17"/>
                    </a:lnTo>
                    <a:lnTo>
                      <a:pt x="172" y="34"/>
                    </a:lnTo>
                    <a:lnTo>
                      <a:pt x="184" y="51"/>
                    </a:lnTo>
                    <a:lnTo>
                      <a:pt x="195" y="74"/>
                    </a:lnTo>
                    <a:lnTo>
                      <a:pt x="201" y="97"/>
                    </a:lnTo>
                    <a:lnTo>
                      <a:pt x="201" y="120"/>
                    </a:lnTo>
                    <a:lnTo>
                      <a:pt x="201" y="149"/>
                    </a:lnTo>
                    <a:lnTo>
                      <a:pt x="195" y="172"/>
                    </a:lnTo>
                    <a:lnTo>
                      <a:pt x="184" y="189"/>
                    </a:lnTo>
                    <a:lnTo>
                      <a:pt x="172" y="212"/>
                    </a:lnTo>
                    <a:lnTo>
                      <a:pt x="161" y="223"/>
                    </a:lnTo>
                    <a:lnTo>
                      <a:pt x="144" y="235"/>
                    </a:lnTo>
                    <a:lnTo>
                      <a:pt x="126" y="241"/>
                    </a:lnTo>
                    <a:lnTo>
                      <a:pt x="109" y="246"/>
                    </a:lnTo>
                    <a:lnTo>
                      <a:pt x="86" y="246"/>
                    </a:lnTo>
                    <a:lnTo>
                      <a:pt x="69" y="241"/>
                    </a:lnTo>
                    <a:lnTo>
                      <a:pt x="52" y="235"/>
                    </a:lnTo>
                    <a:lnTo>
                      <a:pt x="40" y="223"/>
                    </a:lnTo>
                    <a:lnTo>
                      <a:pt x="23" y="212"/>
                    </a:lnTo>
                    <a:lnTo>
                      <a:pt x="12" y="189"/>
                    </a:lnTo>
                    <a:lnTo>
                      <a:pt x="6" y="172"/>
                    </a:lnTo>
                    <a:lnTo>
                      <a:pt x="0" y="149"/>
                    </a:lnTo>
                    <a:lnTo>
                      <a:pt x="0" y="126"/>
                    </a:lnTo>
                    <a:lnTo>
                      <a:pt x="0" y="97"/>
                    </a:lnTo>
                    <a:lnTo>
                      <a:pt x="6" y="74"/>
                    </a:lnTo>
                    <a:lnTo>
                      <a:pt x="12" y="51"/>
                    </a:lnTo>
                    <a:lnTo>
                      <a:pt x="23" y="34"/>
                    </a:lnTo>
                    <a:lnTo>
                      <a:pt x="40" y="17"/>
                    </a:lnTo>
                    <a:lnTo>
                      <a:pt x="52" y="11"/>
                    </a:lnTo>
                    <a:lnTo>
                      <a:pt x="69" y="0"/>
                    </a:lnTo>
                    <a:lnTo>
                      <a:pt x="86" y="0"/>
                    </a:lnTo>
                  </a:path>
                </a:pathLst>
              </a:custGeom>
              <a:noFill/>
              <a:ln w="1746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91" name="Rectangle 145"/>
              <p:cNvSpPr>
                <a:spLocks noChangeArrowheads="1"/>
              </p:cNvSpPr>
              <p:nvPr/>
            </p:nvSpPr>
            <p:spPr bwMode="auto">
              <a:xfrm>
                <a:off x="1529" y="2231"/>
                <a:ext cx="171" cy="2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92" name="Rectangle 146"/>
              <p:cNvSpPr>
                <a:spLocks noChangeArrowheads="1"/>
              </p:cNvSpPr>
              <p:nvPr/>
            </p:nvSpPr>
            <p:spPr bwMode="auto">
              <a:xfrm>
                <a:off x="1529" y="2231"/>
                <a:ext cx="171" cy="25"/>
              </a:xfrm>
              <a:prstGeom prst="rect">
                <a:avLst/>
              </a:prstGeom>
              <a:noFill/>
              <a:ln w="17463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93" name="Freeform 147"/>
              <p:cNvSpPr>
                <a:spLocks noEditPoints="1"/>
              </p:cNvSpPr>
              <p:nvPr/>
            </p:nvSpPr>
            <p:spPr bwMode="auto">
              <a:xfrm>
                <a:off x="1529" y="2253"/>
                <a:ext cx="59" cy="55"/>
              </a:xfrm>
              <a:custGeom>
                <a:avLst/>
                <a:gdLst>
                  <a:gd name="T0" fmla="*/ 0 w 109"/>
                  <a:gd name="T1" fmla="*/ 0 h 98"/>
                  <a:gd name="T2" fmla="*/ 14 w 109"/>
                  <a:gd name="T3" fmla="*/ 0 h 98"/>
                  <a:gd name="T4" fmla="*/ 10 w 109"/>
                  <a:gd name="T5" fmla="*/ 27 h 98"/>
                  <a:gd name="T6" fmla="*/ 9 w 109"/>
                  <a:gd name="T7" fmla="*/ 29 h 98"/>
                  <a:gd name="T8" fmla="*/ 9 w 109"/>
                  <a:gd name="T9" fmla="*/ 31 h 98"/>
                  <a:gd name="T10" fmla="*/ 6 w 109"/>
                  <a:gd name="T11" fmla="*/ 31 h 98"/>
                  <a:gd name="T12" fmla="*/ 5 w 109"/>
                  <a:gd name="T13" fmla="*/ 31 h 98"/>
                  <a:gd name="T14" fmla="*/ 5 w 109"/>
                  <a:gd name="T15" fmla="*/ 29 h 98"/>
                  <a:gd name="T16" fmla="*/ 3 w 109"/>
                  <a:gd name="T17" fmla="*/ 27 h 98"/>
                  <a:gd name="T18" fmla="*/ 0 w 109"/>
                  <a:gd name="T19" fmla="*/ 0 h 98"/>
                  <a:gd name="T20" fmla="*/ 20 w 109"/>
                  <a:gd name="T21" fmla="*/ 0 h 98"/>
                  <a:gd name="T22" fmla="*/ 32 w 109"/>
                  <a:gd name="T23" fmla="*/ 0 h 98"/>
                  <a:gd name="T24" fmla="*/ 29 w 109"/>
                  <a:gd name="T25" fmla="*/ 27 h 98"/>
                  <a:gd name="T26" fmla="*/ 29 w 109"/>
                  <a:gd name="T27" fmla="*/ 29 h 98"/>
                  <a:gd name="T28" fmla="*/ 27 w 109"/>
                  <a:gd name="T29" fmla="*/ 31 h 98"/>
                  <a:gd name="T30" fmla="*/ 25 w 109"/>
                  <a:gd name="T31" fmla="*/ 31 h 98"/>
                  <a:gd name="T32" fmla="*/ 25 w 109"/>
                  <a:gd name="T33" fmla="*/ 29 h 98"/>
                  <a:gd name="T34" fmla="*/ 23 w 109"/>
                  <a:gd name="T35" fmla="*/ 29 h 98"/>
                  <a:gd name="T36" fmla="*/ 23 w 109"/>
                  <a:gd name="T37" fmla="*/ 27 h 98"/>
                  <a:gd name="T38" fmla="*/ 20 w 109"/>
                  <a:gd name="T39" fmla="*/ 0 h 9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09"/>
                  <a:gd name="T61" fmla="*/ 0 h 98"/>
                  <a:gd name="T62" fmla="*/ 109 w 109"/>
                  <a:gd name="T63" fmla="*/ 98 h 9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09" h="98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29" y="92"/>
                    </a:lnTo>
                    <a:lnTo>
                      <a:pt x="29" y="98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  <a:close/>
                    <a:moveTo>
                      <a:pt x="69" y="0"/>
                    </a:moveTo>
                    <a:lnTo>
                      <a:pt x="109" y="0"/>
                    </a:lnTo>
                    <a:lnTo>
                      <a:pt x="97" y="86"/>
                    </a:lnTo>
                    <a:lnTo>
                      <a:pt x="97" y="92"/>
                    </a:lnTo>
                    <a:lnTo>
                      <a:pt x="92" y="98"/>
                    </a:lnTo>
                    <a:lnTo>
                      <a:pt x="86" y="98"/>
                    </a:lnTo>
                    <a:lnTo>
                      <a:pt x="86" y="92"/>
                    </a:lnTo>
                    <a:lnTo>
                      <a:pt x="80" y="92"/>
                    </a:lnTo>
                    <a:lnTo>
                      <a:pt x="80" y="86"/>
                    </a:lnTo>
                    <a:lnTo>
                      <a:pt x="69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94" name="Freeform 148"/>
              <p:cNvSpPr>
                <a:spLocks/>
              </p:cNvSpPr>
              <p:nvPr/>
            </p:nvSpPr>
            <p:spPr bwMode="auto">
              <a:xfrm>
                <a:off x="1529" y="2253"/>
                <a:ext cx="25" cy="55"/>
              </a:xfrm>
              <a:custGeom>
                <a:avLst/>
                <a:gdLst>
                  <a:gd name="T0" fmla="*/ 0 w 46"/>
                  <a:gd name="T1" fmla="*/ 0 h 98"/>
                  <a:gd name="T2" fmla="*/ 14 w 46"/>
                  <a:gd name="T3" fmla="*/ 0 h 98"/>
                  <a:gd name="T4" fmla="*/ 10 w 46"/>
                  <a:gd name="T5" fmla="*/ 27 h 98"/>
                  <a:gd name="T6" fmla="*/ 9 w 46"/>
                  <a:gd name="T7" fmla="*/ 29 h 98"/>
                  <a:gd name="T8" fmla="*/ 9 w 46"/>
                  <a:gd name="T9" fmla="*/ 31 h 98"/>
                  <a:gd name="T10" fmla="*/ 7 w 46"/>
                  <a:gd name="T11" fmla="*/ 31 h 98"/>
                  <a:gd name="T12" fmla="*/ 5 w 46"/>
                  <a:gd name="T13" fmla="*/ 31 h 98"/>
                  <a:gd name="T14" fmla="*/ 5 w 46"/>
                  <a:gd name="T15" fmla="*/ 29 h 98"/>
                  <a:gd name="T16" fmla="*/ 4 w 46"/>
                  <a:gd name="T17" fmla="*/ 27 h 98"/>
                  <a:gd name="T18" fmla="*/ 0 w 46"/>
                  <a:gd name="T19" fmla="*/ 0 h 9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6"/>
                  <a:gd name="T31" fmla="*/ 0 h 98"/>
                  <a:gd name="T32" fmla="*/ 46 w 46"/>
                  <a:gd name="T33" fmla="*/ 98 h 9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6" h="98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29" y="92"/>
                    </a:lnTo>
                    <a:lnTo>
                      <a:pt x="29" y="98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95" name="Freeform 149"/>
              <p:cNvSpPr>
                <a:spLocks/>
              </p:cNvSpPr>
              <p:nvPr/>
            </p:nvSpPr>
            <p:spPr bwMode="auto">
              <a:xfrm>
                <a:off x="1566" y="2253"/>
                <a:ext cx="22" cy="55"/>
              </a:xfrm>
              <a:custGeom>
                <a:avLst/>
                <a:gdLst>
                  <a:gd name="T0" fmla="*/ 0 w 40"/>
                  <a:gd name="T1" fmla="*/ 0 h 98"/>
                  <a:gd name="T2" fmla="*/ 12 w 40"/>
                  <a:gd name="T3" fmla="*/ 0 h 98"/>
                  <a:gd name="T4" fmla="*/ 8 w 40"/>
                  <a:gd name="T5" fmla="*/ 27 h 98"/>
                  <a:gd name="T6" fmla="*/ 8 w 40"/>
                  <a:gd name="T7" fmla="*/ 29 h 98"/>
                  <a:gd name="T8" fmla="*/ 7 w 40"/>
                  <a:gd name="T9" fmla="*/ 31 h 98"/>
                  <a:gd name="T10" fmla="*/ 5 w 40"/>
                  <a:gd name="T11" fmla="*/ 31 h 98"/>
                  <a:gd name="T12" fmla="*/ 5 w 40"/>
                  <a:gd name="T13" fmla="*/ 29 h 98"/>
                  <a:gd name="T14" fmla="*/ 3 w 40"/>
                  <a:gd name="T15" fmla="*/ 29 h 98"/>
                  <a:gd name="T16" fmla="*/ 3 w 40"/>
                  <a:gd name="T17" fmla="*/ 27 h 98"/>
                  <a:gd name="T18" fmla="*/ 0 w 40"/>
                  <a:gd name="T19" fmla="*/ 0 h 9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"/>
                  <a:gd name="T31" fmla="*/ 0 h 98"/>
                  <a:gd name="T32" fmla="*/ 40 w 40"/>
                  <a:gd name="T33" fmla="*/ 98 h 9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" h="98">
                    <a:moveTo>
                      <a:pt x="0" y="0"/>
                    </a:moveTo>
                    <a:lnTo>
                      <a:pt x="40" y="0"/>
                    </a:lnTo>
                    <a:lnTo>
                      <a:pt x="28" y="86"/>
                    </a:lnTo>
                    <a:lnTo>
                      <a:pt x="28" y="92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1" y="92"/>
                    </a:lnTo>
                    <a:lnTo>
                      <a:pt x="11" y="86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96" name="Freeform 150"/>
              <p:cNvSpPr>
                <a:spLocks noEditPoints="1"/>
              </p:cNvSpPr>
              <p:nvPr/>
            </p:nvSpPr>
            <p:spPr bwMode="auto">
              <a:xfrm>
                <a:off x="1716" y="2215"/>
                <a:ext cx="71" cy="84"/>
              </a:xfrm>
              <a:custGeom>
                <a:avLst/>
                <a:gdLst>
                  <a:gd name="T0" fmla="*/ 38 w 131"/>
                  <a:gd name="T1" fmla="*/ 27 h 149"/>
                  <a:gd name="T2" fmla="*/ 37 w 131"/>
                  <a:gd name="T3" fmla="*/ 37 h 149"/>
                  <a:gd name="T4" fmla="*/ 34 w 131"/>
                  <a:gd name="T5" fmla="*/ 42 h 149"/>
                  <a:gd name="T6" fmla="*/ 27 w 131"/>
                  <a:gd name="T7" fmla="*/ 46 h 149"/>
                  <a:gd name="T8" fmla="*/ 20 w 131"/>
                  <a:gd name="T9" fmla="*/ 47 h 149"/>
                  <a:gd name="T10" fmla="*/ 17 w 131"/>
                  <a:gd name="T11" fmla="*/ 47 h 149"/>
                  <a:gd name="T12" fmla="*/ 14 w 131"/>
                  <a:gd name="T13" fmla="*/ 46 h 149"/>
                  <a:gd name="T14" fmla="*/ 10 w 131"/>
                  <a:gd name="T15" fmla="*/ 44 h 149"/>
                  <a:gd name="T16" fmla="*/ 8 w 131"/>
                  <a:gd name="T17" fmla="*/ 42 h 149"/>
                  <a:gd name="T18" fmla="*/ 5 w 131"/>
                  <a:gd name="T19" fmla="*/ 40 h 149"/>
                  <a:gd name="T20" fmla="*/ 3 w 131"/>
                  <a:gd name="T21" fmla="*/ 38 h 149"/>
                  <a:gd name="T22" fmla="*/ 2 w 131"/>
                  <a:gd name="T23" fmla="*/ 34 h 149"/>
                  <a:gd name="T24" fmla="*/ 2 w 131"/>
                  <a:gd name="T25" fmla="*/ 31 h 149"/>
                  <a:gd name="T26" fmla="*/ 0 w 131"/>
                  <a:gd name="T27" fmla="*/ 27 h 149"/>
                  <a:gd name="T28" fmla="*/ 2 w 131"/>
                  <a:gd name="T29" fmla="*/ 15 h 149"/>
                  <a:gd name="T30" fmla="*/ 5 w 131"/>
                  <a:gd name="T31" fmla="*/ 7 h 149"/>
                  <a:gd name="T32" fmla="*/ 10 w 131"/>
                  <a:gd name="T33" fmla="*/ 2 h 149"/>
                  <a:gd name="T34" fmla="*/ 17 w 131"/>
                  <a:gd name="T35" fmla="*/ 0 h 149"/>
                  <a:gd name="T36" fmla="*/ 22 w 131"/>
                  <a:gd name="T37" fmla="*/ 0 h 149"/>
                  <a:gd name="T38" fmla="*/ 25 w 131"/>
                  <a:gd name="T39" fmla="*/ 0 h 149"/>
                  <a:gd name="T40" fmla="*/ 29 w 131"/>
                  <a:gd name="T41" fmla="*/ 0 h 149"/>
                  <a:gd name="T42" fmla="*/ 32 w 131"/>
                  <a:gd name="T43" fmla="*/ 2 h 149"/>
                  <a:gd name="T44" fmla="*/ 34 w 131"/>
                  <a:gd name="T45" fmla="*/ 4 h 149"/>
                  <a:gd name="T46" fmla="*/ 35 w 131"/>
                  <a:gd name="T47" fmla="*/ 6 h 149"/>
                  <a:gd name="T48" fmla="*/ 37 w 131"/>
                  <a:gd name="T49" fmla="*/ 9 h 149"/>
                  <a:gd name="T50" fmla="*/ 38 w 131"/>
                  <a:gd name="T51" fmla="*/ 13 h 149"/>
                  <a:gd name="T52" fmla="*/ 38 w 131"/>
                  <a:gd name="T53" fmla="*/ 16 h 149"/>
                  <a:gd name="T54" fmla="*/ 35 w 131"/>
                  <a:gd name="T55" fmla="*/ 20 h 149"/>
                  <a:gd name="T56" fmla="*/ 35 w 131"/>
                  <a:gd name="T57" fmla="*/ 15 h 149"/>
                  <a:gd name="T58" fmla="*/ 34 w 131"/>
                  <a:gd name="T59" fmla="*/ 11 h 149"/>
                  <a:gd name="T60" fmla="*/ 32 w 131"/>
                  <a:gd name="T61" fmla="*/ 7 h 149"/>
                  <a:gd name="T62" fmla="*/ 30 w 131"/>
                  <a:gd name="T63" fmla="*/ 6 h 149"/>
                  <a:gd name="T64" fmla="*/ 29 w 131"/>
                  <a:gd name="T65" fmla="*/ 4 h 149"/>
                  <a:gd name="T66" fmla="*/ 25 w 131"/>
                  <a:gd name="T67" fmla="*/ 4 h 149"/>
                  <a:gd name="T68" fmla="*/ 22 w 131"/>
                  <a:gd name="T69" fmla="*/ 2 h 149"/>
                  <a:gd name="T70" fmla="*/ 17 w 131"/>
                  <a:gd name="T71" fmla="*/ 2 h 149"/>
                  <a:gd name="T72" fmla="*/ 12 w 131"/>
                  <a:gd name="T73" fmla="*/ 6 h 149"/>
                  <a:gd name="T74" fmla="*/ 7 w 131"/>
                  <a:gd name="T75" fmla="*/ 11 h 149"/>
                  <a:gd name="T76" fmla="*/ 5 w 131"/>
                  <a:gd name="T77" fmla="*/ 16 h 149"/>
                  <a:gd name="T78" fmla="*/ 5 w 131"/>
                  <a:gd name="T79" fmla="*/ 26 h 149"/>
                  <a:gd name="T80" fmla="*/ 5 w 131"/>
                  <a:gd name="T81" fmla="*/ 31 h 149"/>
                  <a:gd name="T82" fmla="*/ 7 w 131"/>
                  <a:gd name="T83" fmla="*/ 34 h 149"/>
                  <a:gd name="T84" fmla="*/ 8 w 131"/>
                  <a:gd name="T85" fmla="*/ 38 h 149"/>
                  <a:gd name="T86" fmla="*/ 10 w 131"/>
                  <a:gd name="T87" fmla="*/ 40 h 149"/>
                  <a:gd name="T88" fmla="*/ 12 w 131"/>
                  <a:gd name="T89" fmla="*/ 42 h 149"/>
                  <a:gd name="T90" fmla="*/ 15 w 131"/>
                  <a:gd name="T91" fmla="*/ 44 h 149"/>
                  <a:gd name="T92" fmla="*/ 18 w 131"/>
                  <a:gd name="T93" fmla="*/ 44 h 149"/>
                  <a:gd name="T94" fmla="*/ 23 w 131"/>
                  <a:gd name="T95" fmla="*/ 44 h 149"/>
                  <a:gd name="T96" fmla="*/ 29 w 131"/>
                  <a:gd name="T97" fmla="*/ 40 h 149"/>
                  <a:gd name="T98" fmla="*/ 34 w 131"/>
                  <a:gd name="T99" fmla="*/ 37 h 149"/>
                  <a:gd name="T100" fmla="*/ 35 w 131"/>
                  <a:gd name="T101" fmla="*/ 29 h 149"/>
                  <a:gd name="T102" fmla="*/ 35 w 131"/>
                  <a:gd name="T103" fmla="*/ 20 h 14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31"/>
                  <a:gd name="T157" fmla="*/ 0 h 149"/>
                  <a:gd name="T158" fmla="*/ 131 w 131"/>
                  <a:gd name="T159" fmla="*/ 149 h 14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31" h="149">
                    <a:moveTo>
                      <a:pt x="131" y="63"/>
                    </a:moveTo>
                    <a:lnTo>
                      <a:pt x="131" y="86"/>
                    </a:lnTo>
                    <a:lnTo>
                      <a:pt x="131" y="98"/>
                    </a:lnTo>
                    <a:lnTo>
                      <a:pt x="126" y="115"/>
                    </a:lnTo>
                    <a:lnTo>
                      <a:pt x="120" y="126"/>
                    </a:lnTo>
                    <a:lnTo>
                      <a:pt x="114" y="132"/>
                    </a:lnTo>
                    <a:lnTo>
                      <a:pt x="103" y="138"/>
                    </a:lnTo>
                    <a:lnTo>
                      <a:pt x="91" y="144"/>
                    </a:lnTo>
                    <a:lnTo>
                      <a:pt x="80" y="149"/>
                    </a:lnTo>
                    <a:lnTo>
                      <a:pt x="68" y="149"/>
                    </a:lnTo>
                    <a:lnTo>
                      <a:pt x="63" y="149"/>
                    </a:lnTo>
                    <a:lnTo>
                      <a:pt x="57" y="149"/>
                    </a:lnTo>
                    <a:lnTo>
                      <a:pt x="51" y="144"/>
                    </a:lnTo>
                    <a:lnTo>
                      <a:pt x="46" y="144"/>
                    </a:lnTo>
                    <a:lnTo>
                      <a:pt x="40" y="144"/>
                    </a:lnTo>
                    <a:lnTo>
                      <a:pt x="34" y="138"/>
                    </a:lnTo>
                    <a:lnTo>
                      <a:pt x="28" y="138"/>
                    </a:lnTo>
                    <a:lnTo>
                      <a:pt x="28" y="132"/>
                    </a:lnTo>
                    <a:lnTo>
                      <a:pt x="23" y="132"/>
                    </a:lnTo>
                    <a:lnTo>
                      <a:pt x="17" y="126"/>
                    </a:lnTo>
                    <a:lnTo>
                      <a:pt x="17" y="121"/>
                    </a:lnTo>
                    <a:lnTo>
                      <a:pt x="11" y="121"/>
                    </a:lnTo>
                    <a:lnTo>
                      <a:pt x="11" y="115"/>
                    </a:lnTo>
                    <a:lnTo>
                      <a:pt x="5" y="109"/>
                    </a:lnTo>
                    <a:lnTo>
                      <a:pt x="5" y="104"/>
                    </a:lnTo>
                    <a:lnTo>
                      <a:pt x="5" y="98"/>
                    </a:lnTo>
                    <a:lnTo>
                      <a:pt x="5" y="92"/>
                    </a:lnTo>
                    <a:lnTo>
                      <a:pt x="0" y="86"/>
                    </a:lnTo>
                    <a:lnTo>
                      <a:pt x="0" y="63"/>
                    </a:lnTo>
                    <a:lnTo>
                      <a:pt x="5" y="46"/>
                    </a:lnTo>
                    <a:lnTo>
                      <a:pt x="5" y="35"/>
                    </a:lnTo>
                    <a:lnTo>
                      <a:pt x="17" y="23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4" y="12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1" y="35"/>
                    </a:lnTo>
                    <a:lnTo>
                      <a:pt x="131" y="41"/>
                    </a:lnTo>
                    <a:lnTo>
                      <a:pt x="131" y="46"/>
                    </a:lnTo>
                    <a:lnTo>
                      <a:pt x="131" y="52"/>
                    </a:lnTo>
                    <a:lnTo>
                      <a:pt x="131" y="63"/>
                    </a:lnTo>
                    <a:close/>
                    <a:moveTo>
                      <a:pt x="120" y="63"/>
                    </a:moveTo>
                    <a:lnTo>
                      <a:pt x="120" y="58"/>
                    </a:lnTo>
                    <a:lnTo>
                      <a:pt x="120" y="46"/>
                    </a:lnTo>
                    <a:lnTo>
                      <a:pt x="114" y="41"/>
                    </a:lnTo>
                    <a:lnTo>
                      <a:pt x="114" y="35"/>
                    </a:lnTo>
                    <a:lnTo>
                      <a:pt x="114" y="29"/>
                    </a:lnTo>
                    <a:lnTo>
                      <a:pt x="109" y="23"/>
                    </a:lnTo>
                    <a:lnTo>
                      <a:pt x="103" y="23"/>
                    </a:lnTo>
                    <a:lnTo>
                      <a:pt x="103" y="18"/>
                    </a:lnTo>
                    <a:lnTo>
                      <a:pt x="97" y="18"/>
                    </a:lnTo>
                    <a:lnTo>
                      <a:pt x="97" y="12"/>
                    </a:lnTo>
                    <a:lnTo>
                      <a:pt x="91" y="12"/>
                    </a:lnTo>
                    <a:lnTo>
                      <a:pt x="86" y="12"/>
                    </a:lnTo>
                    <a:lnTo>
                      <a:pt x="80" y="6"/>
                    </a:lnTo>
                    <a:lnTo>
                      <a:pt x="74" y="6"/>
                    </a:lnTo>
                    <a:lnTo>
                      <a:pt x="68" y="6"/>
                    </a:lnTo>
                    <a:lnTo>
                      <a:pt x="57" y="6"/>
                    </a:lnTo>
                    <a:lnTo>
                      <a:pt x="46" y="12"/>
                    </a:lnTo>
                    <a:lnTo>
                      <a:pt x="40" y="18"/>
                    </a:lnTo>
                    <a:lnTo>
                      <a:pt x="28" y="23"/>
                    </a:lnTo>
                    <a:lnTo>
                      <a:pt x="23" y="35"/>
                    </a:lnTo>
                    <a:lnTo>
                      <a:pt x="17" y="41"/>
                    </a:lnTo>
                    <a:lnTo>
                      <a:pt x="17" y="52"/>
                    </a:lnTo>
                    <a:lnTo>
                      <a:pt x="17" y="63"/>
                    </a:lnTo>
                    <a:lnTo>
                      <a:pt x="17" y="81"/>
                    </a:lnTo>
                    <a:lnTo>
                      <a:pt x="17" y="92"/>
                    </a:lnTo>
                    <a:lnTo>
                      <a:pt x="17" y="98"/>
                    </a:lnTo>
                    <a:lnTo>
                      <a:pt x="17" y="104"/>
                    </a:lnTo>
                    <a:lnTo>
                      <a:pt x="23" y="109"/>
                    </a:lnTo>
                    <a:lnTo>
                      <a:pt x="23" y="115"/>
                    </a:lnTo>
                    <a:lnTo>
                      <a:pt x="28" y="121"/>
                    </a:lnTo>
                    <a:lnTo>
                      <a:pt x="34" y="121"/>
                    </a:lnTo>
                    <a:lnTo>
                      <a:pt x="34" y="126"/>
                    </a:lnTo>
                    <a:lnTo>
                      <a:pt x="40" y="126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1" y="138"/>
                    </a:lnTo>
                    <a:lnTo>
                      <a:pt x="57" y="138"/>
                    </a:lnTo>
                    <a:lnTo>
                      <a:pt x="63" y="138"/>
                    </a:lnTo>
                    <a:lnTo>
                      <a:pt x="68" y="138"/>
                    </a:lnTo>
                    <a:lnTo>
                      <a:pt x="80" y="138"/>
                    </a:lnTo>
                    <a:lnTo>
                      <a:pt x="91" y="132"/>
                    </a:lnTo>
                    <a:lnTo>
                      <a:pt x="97" y="126"/>
                    </a:lnTo>
                    <a:lnTo>
                      <a:pt x="109" y="121"/>
                    </a:lnTo>
                    <a:lnTo>
                      <a:pt x="114" y="115"/>
                    </a:lnTo>
                    <a:lnTo>
                      <a:pt x="114" y="104"/>
                    </a:lnTo>
                    <a:lnTo>
                      <a:pt x="120" y="92"/>
                    </a:lnTo>
                    <a:lnTo>
                      <a:pt x="120" y="81"/>
                    </a:lnTo>
                    <a:lnTo>
                      <a:pt x="120" y="63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97" name="Freeform 151"/>
              <p:cNvSpPr>
                <a:spLocks/>
              </p:cNvSpPr>
              <p:nvPr/>
            </p:nvSpPr>
            <p:spPr bwMode="auto">
              <a:xfrm>
                <a:off x="1716" y="2215"/>
                <a:ext cx="71" cy="84"/>
              </a:xfrm>
              <a:custGeom>
                <a:avLst/>
                <a:gdLst>
                  <a:gd name="T0" fmla="*/ 38 w 131"/>
                  <a:gd name="T1" fmla="*/ 20 h 149"/>
                  <a:gd name="T2" fmla="*/ 38 w 131"/>
                  <a:gd name="T3" fmla="*/ 27 h 149"/>
                  <a:gd name="T4" fmla="*/ 38 w 131"/>
                  <a:gd name="T5" fmla="*/ 31 h 149"/>
                  <a:gd name="T6" fmla="*/ 37 w 131"/>
                  <a:gd name="T7" fmla="*/ 37 h 149"/>
                  <a:gd name="T8" fmla="*/ 35 w 131"/>
                  <a:gd name="T9" fmla="*/ 40 h 149"/>
                  <a:gd name="T10" fmla="*/ 34 w 131"/>
                  <a:gd name="T11" fmla="*/ 42 h 149"/>
                  <a:gd name="T12" fmla="*/ 30 w 131"/>
                  <a:gd name="T13" fmla="*/ 44 h 149"/>
                  <a:gd name="T14" fmla="*/ 27 w 131"/>
                  <a:gd name="T15" fmla="*/ 46 h 149"/>
                  <a:gd name="T16" fmla="*/ 23 w 131"/>
                  <a:gd name="T17" fmla="*/ 47 h 149"/>
                  <a:gd name="T18" fmla="*/ 20 w 131"/>
                  <a:gd name="T19" fmla="*/ 47 h 149"/>
                  <a:gd name="T20" fmla="*/ 18 w 131"/>
                  <a:gd name="T21" fmla="*/ 47 h 149"/>
                  <a:gd name="T22" fmla="*/ 17 w 131"/>
                  <a:gd name="T23" fmla="*/ 47 h 149"/>
                  <a:gd name="T24" fmla="*/ 15 w 131"/>
                  <a:gd name="T25" fmla="*/ 46 h 149"/>
                  <a:gd name="T26" fmla="*/ 14 w 131"/>
                  <a:gd name="T27" fmla="*/ 46 h 149"/>
                  <a:gd name="T28" fmla="*/ 12 w 131"/>
                  <a:gd name="T29" fmla="*/ 46 h 149"/>
                  <a:gd name="T30" fmla="*/ 10 w 131"/>
                  <a:gd name="T31" fmla="*/ 44 h 149"/>
                  <a:gd name="T32" fmla="*/ 8 w 131"/>
                  <a:gd name="T33" fmla="*/ 44 h 149"/>
                  <a:gd name="T34" fmla="*/ 8 w 131"/>
                  <a:gd name="T35" fmla="*/ 42 h 149"/>
                  <a:gd name="T36" fmla="*/ 7 w 131"/>
                  <a:gd name="T37" fmla="*/ 42 h 149"/>
                  <a:gd name="T38" fmla="*/ 5 w 131"/>
                  <a:gd name="T39" fmla="*/ 40 h 149"/>
                  <a:gd name="T40" fmla="*/ 5 w 131"/>
                  <a:gd name="T41" fmla="*/ 38 h 149"/>
                  <a:gd name="T42" fmla="*/ 3 w 131"/>
                  <a:gd name="T43" fmla="*/ 38 h 149"/>
                  <a:gd name="T44" fmla="*/ 3 w 131"/>
                  <a:gd name="T45" fmla="*/ 37 h 149"/>
                  <a:gd name="T46" fmla="*/ 2 w 131"/>
                  <a:gd name="T47" fmla="*/ 34 h 149"/>
                  <a:gd name="T48" fmla="*/ 2 w 131"/>
                  <a:gd name="T49" fmla="*/ 33 h 149"/>
                  <a:gd name="T50" fmla="*/ 2 w 131"/>
                  <a:gd name="T51" fmla="*/ 31 h 149"/>
                  <a:gd name="T52" fmla="*/ 2 w 131"/>
                  <a:gd name="T53" fmla="*/ 29 h 149"/>
                  <a:gd name="T54" fmla="*/ 0 w 131"/>
                  <a:gd name="T55" fmla="*/ 27 h 149"/>
                  <a:gd name="T56" fmla="*/ 0 w 131"/>
                  <a:gd name="T57" fmla="*/ 20 h 149"/>
                  <a:gd name="T58" fmla="*/ 2 w 131"/>
                  <a:gd name="T59" fmla="*/ 15 h 149"/>
                  <a:gd name="T60" fmla="*/ 2 w 131"/>
                  <a:gd name="T61" fmla="*/ 11 h 149"/>
                  <a:gd name="T62" fmla="*/ 5 w 131"/>
                  <a:gd name="T63" fmla="*/ 7 h 149"/>
                  <a:gd name="T64" fmla="*/ 7 w 131"/>
                  <a:gd name="T65" fmla="*/ 4 h 149"/>
                  <a:gd name="T66" fmla="*/ 10 w 131"/>
                  <a:gd name="T67" fmla="*/ 2 h 149"/>
                  <a:gd name="T68" fmla="*/ 14 w 131"/>
                  <a:gd name="T69" fmla="*/ 0 h 149"/>
                  <a:gd name="T70" fmla="*/ 17 w 131"/>
                  <a:gd name="T71" fmla="*/ 0 h 149"/>
                  <a:gd name="T72" fmla="*/ 20 w 131"/>
                  <a:gd name="T73" fmla="*/ 0 h 149"/>
                  <a:gd name="T74" fmla="*/ 22 w 131"/>
                  <a:gd name="T75" fmla="*/ 0 h 149"/>
                  <a:gd name="T76" fmla="*/ 23 w 131"/>
                  <a:gd name="T77" fmla="*/ 0 h 149"/>
                  <a:gd name="T78" fmla="*/ 25 w 131"/>
                  <a:gd name="T79" fmla="*/ 0 h 149"/>
                  <a:gd name="T80" fmla="*/ 27 w 131"/>
                  <a:gd name="T81" fmla="*/ 0 h 149"/>
                  <a:gd name="T82" fmla="*/ 29 w 131"/>
                  <a:gd name="T83" fmla="*/ 0 h 149"/>
                  <a:gd name="T84" fmla="*/ 30 w 131"/>
                  <a:gd name="T85" fmla="*/ 2 h 149"/>
                  <a:gd name="T86" fmla="*/ 32 w 131"/>
                  <a:gd name="T87" fmla="*/ 2 h 149"/>
                  <a:gd name="T88" fmla="*/ 32 w 131"/>
                  <a:gd name="T89" fmla="*/ 4 h 149"/>
                  <a:gd name="T90" fmla="*/ 34 w 131"/>
                  <a:gd name="T91" fmla="*/ 4 h 149"/>
                  <a:gd name="T92" fmla="*/ 34 w 131"/>
                  <a:gd name="T93" fmla="*/ 6 h 149"/>
                  <a:gd name="T94" fmla="*/ 35 w 131"/>
                  <a:gd name="T95" fmla="*/ 6 h 149"/>
                  <a:gd name="T96" fmla="*/ 35 w 131"/>
                  <a:gd name="T97" fmla="*/ 7 h 149"/>
                  <a:gd name="T98" fmla="*/ 37 w 131"/>
                  <a:gd name="T99" fmla="*/ 9 h 149"/>
                  <a:gd name="T100" fmla="*/ 38 w 131"/>
                  <a:gd name="T101" fmla="*/ 11 h 149"/>
                  <a:gd name="T102" fmla="*/ 38 w 131"/>
                  <a:gd name="T103" fmla="*/ 13 h 149"/>
                  <a:gd name="T104" fmla="*/ 38 w 131"/>
                  <a:gd name="T105" fmla="*/ 15 h 149"/>
                  <a:gd name="T106" fmla="*/ 38 w 131"/>
                  <a:gd name="T107" fmla="*/ 16 h 149"/>
                  <a:gd name="T108" fmla="*/ 38 w 131"/>
                  <a:gd name="T109" fmla="*/ 20 h 14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31"/>
                  <a:gd name="T166" fmla="*/ 0 h 149"/>
                  <a:gd name="T167" fmla="*/ 131 w 131"/>
                  <a:gd name="T168" fmla="*/ 149 h 149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31" h="149">
                    <a:moveTo>
                      <a:pt x="131" y="63"/>
                    </a:moveTo>
                    <a:lnTo>
                      <a:pt x="131" y="86"/>
                    </a:lnTo>
                    <a:lnTo>
                      <a:pt x="131" y="98"/>
                    </a:lnTo>
                    <a:lnTo>
                      <a:pt x="126" y="115"/>
                    </a:lnTo>
                    <a:lnTo>
                      <a:pt x="120" y="126"/>
                    </a:lnTo>
                    <a:lnTo>
                      <a:pt x="114" y="132"/>
                    </a:lnTo>
                    <a:lnTo>
                      <a:pt x="103" y="138"/>
                    </a:lnTo>
                    <a:lnTo>
                      <a:pt x="91" y="144"/>
                    </a:lnTo>
                    <a:lnTo>
                      <a:pt x="80" y="149"/>
                    </a:lnTo>
                    <a:lnTo>
                      <a:pt x="68" y="149"/>
                    </a:lnTo>
                    <a:lnTo>
                      <a:pt x="63" y="149"/>
                    </a:lnTo>
                    <a:lnTo>
                      <a:pt x="57" y="149"/>
                    </a:lnTo>
                    <a:lnTo>
                      <a:pt x="51" y="144"/>
                    </a:lnTo>
                    <a:lnTo>
                      <a:pt x="46" y="144"/>
                    </a:lnTo>
                    <a:lnTo>
                      <a:pt x="40" y="144"/>
                    </a:lnTo>
                    <a:lnTo>
                      <a:pt x="34" y="138"/>
                    </a:lnTo>
                    <a:lnTo>
                      <a:pt x="28" y="138"/>
                    </a:lnTo>
                    <a:lnTo>
                      <a:pt x="28" y="132"/>
                    </a:lnTo>
                    <a:lnTo>
                      <a:pt x="23" y="132"/>
                    </a:lnTo>
                    <a:lnTo>
                      <a:pt x="17" y="126"/>
                    </a:lnTo>
                    <a:lnTo>
                      <a:pt x="17" y="121"/>
                    </a:lnTo>
                    <a:lnTo>
                      <a:pt x="11" y="121"/>
                    </a:lnTo>
                    <a:lnTo>
                      <a:pt x="11" y="115"/>
                    </a:lnTo>
                    <a:lnTo>
                      <a:pt x="5" y="109"/>
                    </a:lnTo>
                    <a:lnTo>
                      <a:pt x="5" y="104"/>
                    </a:lnTo>
                    <a:lnTo>
                      <a:pt x="5" y="98"/>
                    </a:lnTo>
                    <a:lnTo>
                      <a:pt x="5" y="92"/>
                    </a:lnTo>
                    <a:lnTo>
                      <a:pt x="0" y="86"/>
                    </a:lnTo>
                    <a:lnTo>
                      <a:pt x="0" y="63"/>
                    </a:lnTo>
                    <a:lnTo>
                      <a:pt x="5" y="46"/>
                    </a:lnTo>
                    <a:lnTo>
                      <a:pt x="5" y="35"/>
                    </a:lnTo>
                    <a:lnTo>
                      <a:pt x="17" y="23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4" y="12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1" y="35"/>
                    </a:lnTo>
                    <a:lnTo>
                      <a:pt x="131" y="41"/>
                    </a:lnTo>
                    <a:lnTo>
                      <a:pt x="131" y="46"/>
                    </a:lnTo>
                    <a:lnTo>
                      <a:pt x="131" y="52"/>
                    </a:lnTo>
                    <a:lnTo>
                      <a:pt x="131" y="63"/>
                    </a:lnTo>
                  </a:path>
                </a:pathLst>
              </a:custGeom>
              <a:noFill/>
              <a:ln w="1746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98" name="Freeform 152"/>
              <p:cNvSpPr>
                <a:spLocks/>
              </p:cNvSpPr>
              <p:nvPr/>
            </p:nvSpPr>
            <p:spPr bwMode="auto">
              <a:xfrm>
                <a:off x="1725" y="2217"/>
                <a:ext cx="57" cy="75"/>
              </a:xfrm>
              <a:custGeom>
                <a:avLst/>
                <a:gdLst>
                  <a:gd name="T0" fmla="*/ 32 w 103"/>
                  <a:gd name="T1" fmla="*/ 18 h 132"/>
                  <a:gd name="T2" fmla="*/ 32 w 103"/>
                  <a:gd name="T3" fmla="*/ 17 h 132"/>
                  <a:gd name="T4" fmla="*/ 32 w 103"/>
                  <a:gd name="T5" fmla="*/ 13 h 132"/>
                  <a:gd name="T6" fmla="*/ 30 w 103"/>
                  <a:gd name="T7" fmla="*/ 11 h 132"/>
                  <a:gd name="T8" fmla="*/ 30 w 103"/>
                  <a:gd name="T9" fmla="*/ 9 h 132"/>
                  <a:gd name="T10" fmla="*/ 30 w 103"/>
                  <a:gd name="T11" fmla="*/ 7 h 132"/>
                  <a:gd name="T12" fmla="*/ 28 w 103"/>
                  <a:gd name="T13" fmla="*/ 6 h 132"/>
                  <a:gd name="T14" fmla="*/ 27 w 103"/>
                  <a:gd name="T15" fmla="*/ 6 h 132"/>
                  <a:gd name="T16" fmla="*/ 27 w 103"/>
                  <a:gd name="T17" fmla="*/ 4 h 132"/>
                  <a:gd name="T18" fmla="*/ 24 w 103"/>
                  <a:gd name="T19" fmla="*/ 4 h 132"/>
                  <a:gd name="T20" fmla="*/ 24 w 103"/>
                  <a:gd name="T21" fmla="*/ 2 h 132"/>
                  <a:gd name="T22" fmla="*/ 23 w 103"/>
                  <a:gd name="T23" fmla="*/ 2 h 132"/>
                  <a:gd name="T24" fmla="*/ 21 w 103"/>
                  <a:gd name="T25" fmla="*/ 2 h 132"/>
                  <a:gd name="T26" fmla="*/ 19 w 103"/>
                  <a:gd name="T27" fmla="*/ 0 h 132"/>
                  <a:gd name="T28" fmla="*/ 18 w 103"/>
                  <a:gd name="T29" fmla="*/ 0 h 132"/>
                  <a:gd name="T30" fmla="*/ 15 w 103"/>
                  <a:gd name="T31" fmla="*/ 0 h 132"/>
                  <a:gd name="T32" fmla="*/ 12 w 103"/>
                  <a:gd name="T33" fmla="*/ 0 h 132"/>
                  <a:gd name="T34" fmla="*/ 9 w 103"/>
                  <a:gd name="T35" fmla="*/ 2 h 132"/>
                  <a:gd name="T36" fmla="*/ 7 w 103"/>
                  <a:gd name="T37" fmla="*/ 4 h 132"/>
                  <a:gd name="T38" fmla="*/ 3 w 103"/>
                  <a:gd name="T39" fmla="*/ 6 h 132"/>
                  <a:gd name="T40" fmla="*/ 2 w 103"/>
                  <a:gd name="T41" fmla="*/ 9 h 132"/>
                  <a:gd name="T42" fmla="*/ 0 w 103"/>
                  <a:gd name="T43" fmla="*/ 11 h 132"/>
                  <a:gd name="T44" fmla="*/ 0 w 103"/>
                  <a:gd name="T45" fmla="*/ 15 h 132"/>
                  <a:gd name="T46" fmla="*/ 0 w 103"/>
                  <a:gd name="T47" fmla="*/ 18 h 132"/>
                  <a:gd name="T48" fmla="*/ 0 w 103"/>
                  <a:gd name="T49" fmla="*/ 24 h 132"/>
                  <a:gd name="T50" fmla="*/ 0 w 103"/>
                  <a:gd name="T51" fmla="*/ 28 h 132"/>
                  <a:gd name="T52" fmla="*/ 0 w 103"/>
                  <a:gd name="T53" fmla="*/ 30 h 132"/>
                  <a:gd name="T54" fmla="*/ 0 w 103"/>
                  <a:gd name="T55" fmla="*/ 32 h 132"/>
                  <a:gd name="T56" fmla="*/ 2 w 103"/>
                  <a:gd name="T57" fmla="*/ 34 h 132"/>
                  <a:gd name="T58" fmla="*/ 2 w 103"/>
                  <a:gd name="T59" fmla="*/ 35 h 132"/>
                  <a:gd name="T60" fmla="*/ 3 w 103"/>
                  <a:gd name="T61" fmla="*/ 37 h 132"/>
                  <a:gd name="T62" fmla="*/ 5 w 103"/>
                  <a:gd name="T63" fmla="*/ 37 h 132"/>
                  <a:gd name="T64" fmla="*/ 5 w 103"/>
                  <a:gd name="T65" fmla="*/ 39 h 132"/>
                  <a:gd name="T66" fmla="*/ 7 w 103"/>
                  <a:gd name="T67" fmla="*/ 39 h 132"/>
                  <a:gd name="T68" fmla="*/ 7 w 103"/>
                  <a:gd name="T69" fmla="*/ 41 h 132"/>
                  <a:gd name="T70" fmla="*/ 9 w 103"/>
                  <a:gd name="T71" fmla="*/ 41 h 132"/>
                  <a:gd name="T72" fmla="*/ 11 w 103"/>
                  <a:gd name="T73" fmla="*/ 43 h 132"/>
                  <a:gd name="T74" fmla="*/ 12 w 103"/>
                  <a:gd name="T75" fmla="*/ 43 h 132"/>
                  <a:gd name="T76" fmla="*/ 14 w 103"/>
                  <a:gd name="T77" fmla="*/ 43 h 132"/>
                  <a:gd name="T78" fmla="*/ 15 w 103"/>
                  <a:gd name="T79" fmla="*/ 43 h 132"/>
                  <a:gd name="T80" fmla="*/ 19 w 103"/>
                  <a:gd name="T81" fmla="*/ 43 h 132"/>
                  <a:gd name="T82" fmla="*/ 23 w 103"/>
                  <a:gd name="T83" fmla="*/ 41 h 132"/>
                  <a:gd name="T84" fmla="*/ 24 w 103"/>
                  <a:gd name="T85" fmla="*/ 39 h 132"/>
                  <a:gd name="T86" fmla="*/ 28 w 103"/>
                  <a:gd name="T87" fmla="*/ 37 h 132"/>
                  <a:gd name="T88" fmla="*/ 30 w 103"/>
                  <a:gd name="T89" fmla="*/ 35 h 132"/>
                  <a:gd name="T90" fmla="*/ 30 w 103"/>
                  <a:gd name="T91" fmla="*/ 32 h 132"/>
                  <a:gd name="T92" fmla="*/ 32 w 103"/>
                  <a:gd name="T93" fmla="*/ 28 h 132"/>
                  <a:gd name="T94" fmla="*/ 32 w 103"/>
                  <a:gd name="T95" fmla="*/ 24 h 132"/>
                  <a:gd name="T96" fmla="*/ 32 w 103"/>
                  <a:gd name="T97" fmla="*/ 18 h 1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03"/>
                  <a:gd name="T148" fmla="*/ 0 h 132"/>
                  <a:gd name="T149" fmla="*/ 103 w 103"/>
                  <a:gd name="T150" fmla="*/ 132 h 1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03" h="132">
                    <a:moveTo>
                      <a:pt x="103" y="57"/>
                    </a:moveTo>
                    <a:lnTo>
                      <a:pt x="103" y="52"/>
                    </a:lnTo>
                    <a:lnTo>
                      <a:pt x="103" y="40"/>
                    </a:lnTo>
                    <a:lnTo>
                      <a:pt x="97" y="35"/>
                    </a:lnTo>
                    <a:lnTo>
                      <a:pt x="97" y="29"/>
                    </a:lnTo>
                    <a:lnTo>
                      <a:pt x="97" y="23"/>
                    </a:lnTo>
                    <a:lnTo>
                      <a:pt x="92" y="17"/>
                    </a:lnTo>
                    <a:lnTo>
                      <a:pt x="86" y="17"/>
                    </a:lnTo>
                    <a:lnTo>
                      <a:pt x="86" y="12"/>
                    </a:lnTo>
                    <a:lnTo>
                      <a:pt x="80" y="12"/>
                    </a:lnTo>
                    <a:lnTo>
                      <a:pt x="80" y="6"/>
                    </a:lnTo>
                    <a:lnTo>
                      <a:pt x="74" y="6"/>
                    </a:lnTo>
                    <a:lnTo>
                      <a:pt x="69" y="6"/>
                    </a:lnTo>
                    <a:lnTo>
                      <a:pt x="63" y="0"/>
                    </a:lnTo>
                    <a:lnTo>
                      <a:pt x="57" y="0"/>
                    </a:lnTo>
                    <a:lnTo>
                      <a:pt x="51" y="0"/>
                    </a:lnTo>
                    <a:lnTo>
                      <a:pt x="40" y="0"/>
                    </a:lnTo>
                    <a:lnTo>
                      <a:pt x="29" y="6"/>
                    </a:lnTo>
                    <a:lnTo>
                      <a:pt x="23" y="12"/>
                    </a:lnTo>
                    <a:lnTo>
                      <a:pt x="11" y="17"/>
                    </a:lnTo>
                    <a:lnTo>
                      <a:pt x="6" y="29"/>
                    </a:lnTo>
                    <a:lnTo>
                      <a:pt x="0" y="35"/>
                    </a:lnTo>
                    <a:lnTo>
                      <a:pt x="0" y="46"/>
                    </a:lnTo>
                    <a:lnTo>
                      <a:pt x="0" y="57"/>
                    </a:lnTo>
                    <a:lnTo>
                      <a:pt x="0" y="75"/>
                    </a:lnTo>
                    <a:lnTo>
                      <a:pt x="0" y="86"/>
                    </a:lnTo>
                    <a:lnTo>
                      <a:pt x="0" y="92"/>
                    </a:lnTo>
                    <a:lnTo>
                      <a:pt x="0" y="98"/>
                    </a:lnTo>
                    <a:lnTo>
                      <a:pt x="6" y="103"/>
                    </a:lnTo>
                    <a:lnTo>
                      <a:pt x="6" y="109"/>
                    </a:lnTo>
                    <a:lnTo>
                      <a:pt x="11" y="115"/>
                    </a:lnTo>
                    <a:lnTo>
                      <a:pt x="17" y="115"/>
                    </a:lnTo>
                    <a:lnTo>
                      <a:pt x="17" y="120"/>
                    </a:lnTo>
                    <a:lnTo>
                      <a:pt x="23" y="120"/>
                    </a:lnTo>
                    <a:lnTo>
                      <a:pt x="23" y="126"/>
                    </a:lnTo>
                    <a:lnTo>
                      <a:pt x="29" y="126"/>
                    </a:lnTo>
                    <a:lnTo>
                      <a:pt x="34" y="132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1" y="132"/>
                    </a:lnTo>
                    <a:lnTo>
                      <a:pt x="63" y="132"/>
                    </a:lnTo>
                    <a:lnTo>
                      <a:pt x="74" y="126"/>
                    </a:lnTo>
                    <a:lnTo>
                      <a:pt x="80" y="120"/>
                    </a:lnTo>
                    <a:lnTo>
                      <a:pt x="92" y="115"/>
                    </a:lnTo>
                    <a:lnTo>
                      <a:pt x="97" y="109"/>
                    </a:lnTo>
                    <a:lnTo>
                      <a:pt x="97" y="98"/>
                    </a:lnTo>
                    <a:lnTo>
                      <a:pt x="103" y="86"/>
                    </a:lnTo>
                    <a:lnTo>
                      <a:pt x="103" y="75"/>
                    </a:lnTo>
                    <a:lnTo>
                      <a:pt x="103" y="57"/>
                    </a:lnTo>
                  </a:path>
                </a:pathLst>
              </a:custGeom>
              <a:noFill/>
              <a:ln w="1746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24" name="Group 153"/>
          <p:cNvGrpSpPr>
            <a:grpSpLocks/>
          </p:cNvGrpSpPr>
          <p:nvPr/>
        </p:nvGrpSpPr>
        <p:grpSpPr bwMode="auto">
          <a:xfrm>
            <a:off x="7791450" y="3659188"/>
            <a:ext cx="1731963" cy="1112837"/>
            <a:chOff x="4833" y="2304"/>
            <a:chExt cx="1091" cy="701"/>
          </a:xfrm>
        </p:grpSpPr>
        <p:sp>
          <p:nvSpPr>
            <p:cNvPr id="11355" name="Text Box 154"/>
            <p:cNvSpPr txBox="1">
              <a:spLocks noChangeArrowheads="1"/>
            </p:cNvSpPr>
            <p:nvPr/>
          </p:nvSpPr>
          <p:spPr bwMode="auto">
            <a:xfrm rot="-698073">
              <a:off x="5040" y="2832"/>
              <a:ext cx="565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1200" u="none">
                  <a:latin typeface="Bookman Old Style" pitchFamily="18" charset="0"/>
                </a:rPr>
                <a:t>injection</a:t>
              </a:r>
            </a:p>
          </p:txBody>
        </p:sp>
        <p:grpSp>
          <p:nvGrpSpPr>
            <p:cNvPr id="25" name="Group 155"/>
            <p:cNvGrpSpPr>
              <a:grpSpLocks/>
            </p:cNvGrpSpPr>
            <p:nvPr/>
          </p:nvGrpSpPr>
          <p:grpSpPr bwMode="auto">
            <a:xfrm>
              <a:off x="4833" y="2304"/>
              <a:ext cx="1091" cy="576"/>
              <a:chOff x="4833" y="2304"/>
              <a:chExt cx="1091" cy="576"/>
            </a:xfrm>
          </p:grpSpPr>
          <p:sp>
            <p:nvSpPr>
              <p:cNvPr id="11357" name="Rectangle 156"/>
              <p:cNvSpPr>
                <a:spLocks noChangeArrowheads="1"/>
              </p:cNvSpPr>
              <p:nvPr/>
            </p:nvSpPr>
            <p:spPr bwMode="auto">
              <a:xfrm rot="-724569">
                <a:off x="5025" y="2598"/>
                <a:ext cx="624" cy="240"/>
              </a:xfrm>
              <a:prstGeom prst="rect">
                <a:avLst/>
              </a:prstGeom>
              <a:solidFill>
                <a:srgbClr val="B8CCFE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26" name="Group 157"/>
              <p:cNvGrpSpPr>
                <a:grpSpLocks/>
              </p:cNvGrpSpPr>
              <p:nvPr/>
            </p:nvGrpSpPr>
            <p:grpSpPr bwMode="auto">
              <a:xfrm rot="-724569">
                <a:off x="5136" y="2688"/>
                <a:ext cx="276" cy="140"/>
                <a:chOff x="4774" y="2151"/>
                <a:chExt cx="276" cy="140"/>
              </a:xfrm>
            </p:grpSpPr>
            <p:sp>
              <p:nvSpPr>
                <p:cNvPr id="11366" name="Freeform 158"/>
                <p:cNvSpPr>
                  <a:spLocks/>
                </p:cNvSpPr>
                <p:nvPr/>
              </p:nvSpPr>
              <p:spPr bwMode="auto">
                <a:xfrm>
                  <a:off x="4942" y="2151"/>
                  <a:ext cx="108" cy="140"/>
                </a:xfrm>
                <a:custGeom>
                  <a:avLst/>
                  <a:gdLst>
                    <a:gd name="T0" fmla="*/ 25 w 201"/>
                    <a:gd name="T1" fmla="*/ 0 h 246"/>
                    <a:gd name="T2" fmla="*/ 32 w 201"/>
                    <a:gd name="T3" fmla="*/ 0 h 246"/>
                    <a:gd name="T4" fmla="*/ 37 w 201"/>
                    <a:gd name="T5" fmla="*/ 0 h 246"/>
                    <a:gd name="T6" fmla="*/ 41 w 201"/>
                    <a:gd name="T7" fmla="*/ 3 h 246"/>
                    <a:gd name="T8" fmla="*/ 47 w 201"/>
                    <a:gd name="T9" fmla="*/ 6 h 246"/>
                    <a:gd name="T10" fmla="*/ 49 w 201"/>
                    <a:gd name="T11" fmla="*/ 11 h 246"/>
                    <a:gd name="T12" fmla="*/ 53 w 201"/>
                    <a:gd name="T13" fmla="*/ 17 h 246"/>
                    <a:gd name="T14" fmla="*/ 56 w 201"/>
                    <a:gd name="T15" fmla="*/ 24 h 246"/>
                    <a:gd name="T16" fmla="*/ 58 w 201"/>
                    <a:gd name="T17" fmla="*/ 31 h 246"/>
                    <a:gd name="T18" fmla="*/ 58 w 201"/>
                    <a:gd name="T19" fmla="*/ 39 h 246"/>
                    <a:gd name="T20" fmla="*/ 58 w 201"/>
                    <a:gd name="T21" fmla="*/ 48 h 246"/>
                    <a:gd name="T22" fmla="*/ 56 w 201"/>
                    <a:gd name="T23" fmla="*/ 56 h 246"/>
                    <a:gd name="T24" fmla="*/ 53 w 201"/>
                    <a:gd name="T25" fmla="*/ 61 h 246"/>
                    <a:gd name="T26" fmla="*/ 49 w 201"/>
                    <a:gd name="T27" fmla="*/ 69 h 246"/>
                    <a:gd name="T28" fmla="*/ 47 w 201"/>
                    <a:gd name="T29" fmla="*/ 72 h 246"/>
                    <a:gd name="T30" fmla="*/ 41 w 201"/>
                    <a:gd name="T31" fmla="*/ 76 h 246"/>
                    <a:gd name="T32" fmla="*/ 37 w 201"/>
                    <a:gd name="T33" fmla="*/ 78 h 246"/>
                    <a:gd name="T34" fmla="*/ 32 w 201"/>
                    <a:gd name="T35" fmla="*/ 80 h 246"/>
                    <a:gd name="T36" fmla="*/ 25 w 201"/>
                    <a:gd name="T37" fmla="*/ 80 h 246"/>
                    <a:gd name="T38" fmla="*/ 20 w 201"/>
                    <a:gd name="T39" fmla="*/ 78 h 246"/>
                    <a:gd name="T40" fmla="*/ 15 w 201"/>
                    <a:gd name="T41" fmla="*/ 76 h 246"/>
                    <a:gd name="T42" fmla="*/ 11 w 201"/>
                    <a:gd name="T43" fmla="*/ 72 h 246"/>
                    <a:gd name="T44" fmla="*/ 6 w 201"/>
                    <a:gd name="T45" fmla="*/ 69 h 246"/>
                    <a:gd name="T46" fmla="*/ 3 w 201"/>
                    <a:gd name="T47" fmla="*/ 61 h 246"/>
                    <a:gd name="T48" fmla="*/ 2 w 201"/>
                    <a:gd name="T49" fmla="*/ 56 h 246"/>
                    <a:gd name="T50" fmla="*/ 0 w 201"/>
                    <a:gd name="T51" fmla="*/ 48 h 246"/>
                    <a:gd name="T52" fmla="*/ 0 w 201"/>
                    <a:gd name="T53" fmla="*/ 41 h 246"/>
                    <a:gd name="T54" fmla="*/ 0 w 201"/>
                    <a:gd name="T55" fmla="*/ 31 h 246"/>
                    <a:gd name="T56" fmla="*/ 2 w 201"/>
                    <a:gd name="T57" fmla="*/ 24 h 246"/>
                    <a:gd name="T58" fmla="*/ 3 w 201"/>
                    <a:gd name="T59" fmla="*/ 17 h 246"/>
                    <a:gd name="T60" fmla="*/ 6 w 201"/>
                    <a:gd name="T61" fmla="*/ 11 h 246"/>
                    <a:gd name="T62" fmla="*/ 11 w 201"/>
                    <a:gd name="T63" fmla="*/ 6 h 246"/>
                    <a:gd name="T64" fmla="*/ 15 w 201"/>
                    <a:gd name="T65" fmla="*/ 3 h 246"/>
                    <a:gd name="T66" fmla="*/ 20 w 201"/>
                    <a:gd name="T67" fmla="*/ 0 h 246"/>
                    <a:gd name="T68" fmla="*/ 25 w 201"/>
                    <a:gd name="T69" fmla="*/ 0 h 24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201"/>
                    <a:gd name="T106" fmla="*/ 0 h 246"/>
                    <a:gd name="T107" fmla="*/ 201 w 201"/>
                    <a:gd name="T108" fmla="*/ 246 h 24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201" h="246">
                      <a:moveTo>
                        <a:pt x="86" y="0"/>
                      </a:moveTo>
                      <a:lnTo>
                        <a:pt x="109" y="0"/>
                      </a:lnTo>
                      <a:lnTo>
                        <a:pt x="126" y="0"/>
                      </a:lnTo>
                      <a:lnTo>
                        <a:pt x="144" y="11"/>
                      </a:lnTo>
                      <a:lnTo>
                        <a:pt x="161" y="17"/>
                      </a:lnTo>
                      <a:lnTo>
                        <a:pt x="172" y="34"/>
                      </a:lnTo>
                      <a:lnTo>
                        <a:pt x="184" y="51"/>
                      </a:lnTo>
                      <a:lnTo>
                        <a:pt x="195" y="74"/>
                      </a:lnTo>
                      <a:lnTo>
                        <a:pt x="201" y="97"/>
                      </a:lnTo>
                      <a:lnTo>
                        <a:pt x="201" y="120"/>
                      </a:lnTo>
                      <a:lnTo>
                        <a:pt x="201" y="149"/>
                      </a:lnTo>
                      <a:lnTo>
                        <a:pt x="195" y="172"/>
                      </a:lnTo>
                      <a:lnTo>
                        <a:pt x="184" y="189"/>
                      </a:lnTo>
                      <a:lnTo>
                        <a:pt x="172" y="212"/>
                      </a:lnTo>
                      <a:lnTo>
                        <a:pt x="161" y="223"/>
                      </a:lnTo>
                      <a:lnTo>
                        <a:pt x="144" y="235"/>
                      </a:lnTo>
                      <a:lnTo>
                        <a:pt x="126" y="241"/>
                      </a:lnTo>
                      <a:lnTo>
                        <a:pt x="109" y="246"/>
                      </a:lnTo>
                      <a:lnTo>
                        <a:pt x="86" y="246"/>
                      </a:lnTo>
                      <a:lnTo>
                        <a:pt x="69" y="241"/>
                      </a:lnTo>
                      <a:lnTo>
                        <a:pt x="52" y="235"/>
                      </a:lnTo>
                      <a:lnTo>
                        <a:pt x="40" y="223"/>
                      </a:lnTo>
                      <a:lnTo>
                        <a:pt x="23" y="212"/>
                      </a:lnTo>
                      <a:lnTo>
                        <a:pt x="12" y="189"/>
                      </a:lnTo>
                      <a:lnTo>
                        <a:pt x="6" y="172"/>
                      </a:lnTo>
                      <a:lnTo>
                        <a:pt x="0" y="149"/>
                      </a:lnTo>
                      <a:lnTo>
                        <a:pt x="0" y="126"/>
                      </a:lnTo>
                      <a:lnTo>
                        <a:pt x="0" y="97"/>
                      </a:lnTo>
                      <a:lnTo>
                        <a:pt x="6" y="74"/>
                      </a:lnTo>
                      <a:lnTo>
                        <a:pt x="12" y="51"/>
                      </a:lnTo>
                      <a:lnTo>
                        <a:pt x="23" y="34"/>
                      </a:lnTo>
                      <a:lnTo>
                        <a:pt x="40" y="17"/>
                      </a:lnTo>
                      <a:lnTo>
                        <a:pt x="52" y="11"/>
                      </a:lnTo>
                      <a:lnTo>
                        <a:pt x="69" y="0"/>
                      </a:lnTo>
                      <a:lnTo>
                        <a:pt x="86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12700" cmpd="sng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367" name="Freeform 159"/>
                <p:cNvSpPr>
                  <a:spLocks/>
                </p:cNvSpPr>
                <p:nvPr/>
              </p:nvSpPr>
              <p:spPr bwMode="auto">
                <a:xfrm>
                  <a:off x="4942" y="2151"/>
                  <a:ext cx="108" cy="140"/>
                </a:xfrm>
                <a:custGeom>
                  <a:avLst/>
                  <a:gdLst>
                    <a:gd name="T0" fmla="*/ 25 w 201"/>
                    <a:gd name="T1" fmla="*/ 0 h 246"/>
                    <a:gd name="T2" fmla="*/ 32 w 201"/>
                    <a:gd name="T3" fmla="*/ 0 h 246"/>
                    <a:gd name="T4" fmla="*/ 37 w 201"/>
                    <a:gd name="T5" fmla="*/ 0 h 246"/>
                    <a:gd name="T6" fmla="*/ 41 w 201"/>
                    <a:gd name="T7" fmla="*/ 3 h 246"/>
                    <a:gd name="T8" fmla="*/ 47 w 201"/>
                    <a:gd name="T9" fmla="*/ 6 h 246"/>
                    <a:gd name="T10" fmla="*/ 49 w 201"/>
                    <a:gd name="T11" fmla="*/ 11 h 246"/>
                    <a:gd name="T12" fmla="*/ 53 w 201"/>
                    <a:gd name="T13" fmla="*/ 17 h 246"/>
                    <a:gd name="T14" fmla="*/ 56 w 201"/>
                    <a:gd name="T15" fmla="*/ 24 h 246"/>
                    <a:gd name="T16" fmla="*/ 58 w 201"/>
                    <a:gd name="T17" fmla="*/ 31 h 246"/>
                    <a:gd name="T18" fmla="*/ 58 w 201"/>
                    <a:gd name="T19" fmla="*/ 39 h 246"/>
                    <a:gd name="T20" fmla="*/ 58 w 201"/>
                    <a:gd name="T21" fmla="*/ 48 h 246"/>
                    <a:gd name="T22" fmla="*/ 56 w 201"/>
                    <a:gd name="T23" fmla="*/ 56 h 246"/>
                    <a:gd name="T24" fmla="*/ 53 w 201"/>
                    <a:gd name="T25" fmla="*/ 61 h 246"/>
                    <a:gd name="T26" fmla="*/ 49 w 201"/>
                    <a:gd name="T27" fmla="*/ 69 h 246"/>
                    <a:gd name="T28" fmla="*/ 47 w 201"/>
                    <a:gd name="T29" fmla="*/ 72 h 246"/>
                    <a:gd name="T30" fmla="*/ 41 w 201"/>
                    <a:gd name="T31" fmla="*/ 76 h 246"/>
                    <a:gd name="T32" fmla="*/ 37 w 201"/>
                    <a:gd name="T33" fmla="*/ 78 h 246"/>
                    <a:gd name="T34" fmla="*/ 32 w 201"/>
                    <a:gd name="T35" fmla="*/ 80 h 246"/>
                    <a:gd name="T36" fmla="*/ 25 w 201"/>
                    <a:gd name="T37" fmla="*/ 80 h 246"/>
                    <a:gd name="T38" fmla="*/ 20 w 201"/>
                    <a:gd name="T39" fmla="*/ 78 h 246"/>
                    <a:gd name="T40" fmla="*/ 15 w 201"/>
                    <a:gd name="T41" fmla="*/ 76 h 246"/>
                    <a:gd name="T42" fmla="*/ 11 w 201"/>
                    <a:gd name="T43" fmla="*/ 72 h 246"/>
                    <a:gd name="T44" fmla="*/ 6 w 201"/>
                    <a:gd name="T45" fmla="*/ 69 h 246"/>
                    <a:gd name="T46" fmla="*/ 3 w 201"/>
                    <a:gd name="T47" fmla="*/ 61 h 246"/>
                    <a:gd name="T48" fmla="*/ 2 w 201"/>
                    <a:gd name="T49" fmla="*/ 56 h 246"/>
                    <a:gd name="T50" fmla="*/ 0 w 201"/>
                    <a:gd name="T51" fmla="*/ 48 h 246"/>
                    <a:gd name="T52" fmla="*/ 0 w 201"/>
                    <a:gd name="T53" fmla="*/ 41 h 246"/>
                    <a:gd name="T54" fmla="*/ 0 w 201"/>
                    <a:gd name="T55" fmla="*/ 31 h 246"/>
                    <a:gd name="T56" fmla="*/ 2 w 201"/>
                    <a:gd name="T57" fmla="*/ 24 h 246"/>
                    <a:gd name="T58" fmla="*/ 3 w 201"/>
                    <a:gd name="T59" fmla="*/ 17 h 246"/>
                    <a:gd name="T60" fmla="*/ 6 w 201"/>
                    <a:gd name="T61" fmla="*/ 11 h 246"/>
                    <a:gd name="T62" fmla="*/ 11 w 201"/>
                    <a:gd name="T63" fmla="*/ 6 h 246"/>
                    <a:gd name="T64" fmla="*/ 15 w 201"/>
                    <a:gd name="T65" fmla="*/ 3 h 246"/>
                    <a:gd name="T66" fmla="*/ 20 w 201"/>
                    <a:gd name="T67" fmla="*/ 0 h 246"/>
                    <a:gd name="T68" fmla="*/ 25 w 201"/>
                    <a:gd name="T69" fmla="*/ 0 h 24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201"/>
                    <a:gd name="T106" fmla="*/ 0 h 246"/>
                    <a:gd name="T107" fmla="*/ 201 w 201"/>
                    <a:gd name="T108" fmla="*/ 246 h 24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201" h="246">
                      <a:moveTo>
                        <a:pt x="86" y="0"/>
                      </a:moveTo>
                      <a:lnTo>
                        <a:pt x="109" y="0"/>
                      </a:lnTo>
                      <a:lnTo>
                        <a:pt x="126" y="0"/>
                      </a:lnTo>
                      <a:lnTo>
                        <a:pt x="144" y="11"/>
                      </a:lnTo>
                      <a:lnTo>
                        <a:pt x="161" y="17"/>
                      </a:lnTo>
                      <a:lnTo>
                        <a:pt x="172" y="34"/>
                      </a:lnTo>
                      <a:lnTo>
                        <a:pt x="184" y="51"/>
                      </a:lnTo>
                      <a:lnTo>
                        <a:pt x="195" y="74"/>
                      </a:lnTo>
                      <a:lnTo>
                        <a:pt x="201" y="97"/>
                      </a:lnTo>
                      <a:lnTo>
                        <a:pt x="201" y="120"/>
                      </a:lnTo>
                      <a:lnTo>
                        <a:pt x="201" y="149"/>
                      </a:lnTo>
                      <a:lnTo>
                        <a:pt x="195" y="172"/>
                      </a:lnTo>
                      <a:lnTo>
                        <a:pt x="184" y="189"/>
                      </a:lnTo>
                      <a:lnTo>
                        <a:pt x="172" y="212"/>
                      </a:lnTo>
                      <a:lnTo>
                        <a:pt x="161" y="223"/>
                      </a:lnTo>
                      <a:lnTo>
                        <a:pt x="144" y="235"/>
                      </a:lnTo>
                      <a:lnTo>
                        <a:pt x="126" y="241"/>
                      </a:lnTo>
                      <a:lnTo>
                        <a:pt x="109" y="246"/>
                      </a:lnTo>
                      <a:lnTo>
                        <a:pt x="86" y="246"/>
                      </a:lnTo>
                      <a:lnTo>
                        <a:pt x="69" y="241"/>
                      </a:lnTo>
                      <a:lnTo>
                        <a:pt x="52" y="235"/>
                      </a:lnTo>
                      <a:lnTo>
                        <a:pt x="40" y="223"/>
                      </a:lnTo>
                      <a:lnTo>
                        <a:pt x="23" y="212"/>
                      </a:lnTo>
                      <a:lnTo>
                        <a:pt x="12" y="189"/>
                      </a:lnTo>
                      <a:lnTo>
                        <a:pt x="6" y="172"/>
                      </a:lnTo>
                      <a:lnTo>
                        <a:pt x="0" y="149"/>
                      </a:lnTo>
                      <a:lnTo>
                        <a:pt x="0" y="126"/>
                      </a:lnTo>
                      <a:lnTo>
                        <a:pt x="0" y="97"/>
                      </a:lnTo>
                      <a:lnTo>
                        <a:pt x="6" y="74"/>
                      </a:lnTo>
                      <a:lnTo>
                        <a:pt x="12" y="51"/>
                      </a:lnTo>
                      <a:lnTo>
                        <a:pt x="23" y="34"/>
                      </a:lnTo>
                      <a:lnTo>
                        <a:pt x="40" y="17"/>
                      </a:lnTo>
                      <a:lnTo>
                        <a:pt x="52" y="11"/>
                      </a:lnTo>
                      <a:lnTo>
                        <a:pt x="69" y="0"/>
                      </a:lnTo>
                      <a:lnTo>
                        <a:pt x="86" y="0"/>
                      </a:lnTo>
                    </a:path>
                  </a:pathLst>
                </a:custGeom>
                <a:solidFill>
                  <a:schemeClr val="tx2"/>
                </a:solidFill>
                <a:ln w="12700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368" name="Rectangle 160"/>
                <p:cNvSpPr>
                  <a:spLocks noChangeArrowheads="1"/>
                </p:cNvSpPr>
                <p:nvPr/>
              </p:nvSpPr>
              <p:spPr bwMode="auto">
                <a:xfrm>
                  <a:off x="4774" y="2196"/>
                  <a:ext cx="171" cy="27"/>
                </a:xfrm>
                <a:prstGeom prst="rect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369" name="Rectangle 161"/>
                <p:cNvSpPr>
                  <a:spLocks noChangeArrowheads="1"/>
                </p:cNvSpPr>
                <p:nvPr/>
              </p:nvSpPr>
              <p:spPr bwMode="auto">
                <a:xfrm>
                  <a:off x="4774" y="2196"/>
                  <a:ext cx="171" cy="27"/>
                </a:xfrm>
                <a:prstGeom prst="rect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370" name="Freeform 162"/>
                <p:cNvSpPr>
                  <a:spLocks noEditPoints="1"/>
                </p:cNvSpPr>
                <p:nvPr/>
              </p:nvSpPr>
              <p:spPr bwMode="auto">
                <a:xfrm>
                  <a:off x="4774" y="2219"/>
                  <a:ext cx="58" cy="56"/>
                </a:xfrm>
                <a:custGeom>
                  <a:avLst/>
                  <a:gdLst>
                    <a:gd name="T0" fmla="*/ 0 w 109"/>
                    <a:gd name="T1" fmla="*/ 0 h 98"/>
                    <a:gd name="T2" fmla="*/ 13 w 109"/>
                    <a:gd name="T3" fmla="*/ 0 h 98"/>
                    <a:gd name="T4" fmla="*/ 10 w 109"/>
                    <a:gd name="T5" fmla="*/ 28 h 98"/>
                    <a:gd name="T6" fmla="*/ 8 w 109"/>
                    <a:gd name="T7" fmla="*/ 30 h 98"/>
                    <a:gd name="T8" fmla="*/ 8 w 109"/>
                    <a:gd name="T9" fmla="*/ 32 h 98"/>
                    <a:gd name="T10" fmla="*/ 6 w 109"/>
                    <a:gd name="T11" fmla="*/ 32 h 98"/>
                    <a:gd name="T12" fmla="*/ 5 w 109"/>
                    <a:gd name="T13" fmla="*/ 32 h 98"/>
                    <a:gd name="T14" fmla="*/ 5 w 109"/>
                    <a:gd name="T15" fmla="*/ 30 h 98"/>
                    <a:gd name="T16" fmla="*/ 3 w 109"/>
                    <a:gd name="T17" fmla="*/ 28 h 98"/>
                    <a:gd name="T18" fmla="*/ 0 w 109"/>
                    <a:gd name="T19" fmla="*/ 0 h 98"/>
                    <a:gd name="T20" fmla="*/ 20 w 109"/>
                    <a:gd name="T21" fmla="*/ 0 h 98"/>
                    <a:gd name="T22" fmla="*/ 31 w 109"/>
                    <a:gd name="T23" fmla="*/ 0 h 98"/>
                    <a:gd name="T24" fmla="*/ 28 w 109"/>
                    <a:gd name="T25" fmla="*/ 28 h 98"/>
                    <a:gd name="T26" fmla="*/ 28 w 109"/>
                    <a:gd name="T27" fmla="*/ 30 h 98"/>
                    <a:gd name="T28" fmla="*/ 26 w 109"/>
                    <a:gd name="T29" fmla="*/ 32 h 98"/>
                    <a:gd name="T30" fmla="*/ 24 w 109"/>
                    <a:gd name="T31" fmla="*/ 32 h 98"/>
                    <a:gd name="T32" fmla="*/ 24 w 109"/>
                    <a:gd name="T33" fmla="*/ 30 h 98"/>
                    <a:gd name="T34" fmla="*/ 23 w 109"/>
                    <a:gd name="T35" fmla="*/ 30 h 98"/>
                    <a:gd name="T36" fmla="*/ 23 w 109"/>
                    <a:gd name="T37" fmla="*/ 28 h 98"/>
                    <a:gd name="T38" fmla="*/ 20 w 109"/>
                    <a:gd name="T39" fmla="*/ 0 h 98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09"/>
                    <a:gd name="T61" fmla="*/ 0 h 98"/>
                    <a:gd name="T62" fmla="*/ 109 w 109"/>
                    <a:gd name="T63" fmla="*/ 98 h 98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09" h="98">
                      <a:moveTo>
                        <a:pt x="0" y="0"/>
                      </a:moveTo>
                      <a:lnTo>
                        <a:pt x="46" y="0"/>
                      </a:lnTo>
                      <a:lnTo>
                        <a:pt x="34" y="86"/>
                      </a:lnTo>
                      <a:lnTo>
                        <a:pt x="29" y="92"/>
                      </a:lnTo>
                      <a:lnTo>
                        <a:pt x="29" y="98"/>
                      </a:lnTo>
                      <a:lnTo>
                        <a:pt x="23" y="98"/>
                      </a:lnTo>
                      <a:lnTo>
                        <a:pt x="17" y="98"/>
                      </a:lnTo>
                      <a:lnTo>
                        <a:pt x="17" y="92"/>
                      </a:lnTo>
                      <a:lnTo>
                        <a:pt x="12" y="86"/>
                      </a:lnTo>
                      <a:lnTo>
                        <a:pt x="0" y="0"/>
                      </a:lnTo>
                      <a:close/>
                      <a:moveTo>
                        <a:pt x="69" y="0"/>
                      </a:moveTo>
                      <a:lnTo>
                        <a:pt x="109" y="0"/>
                      </a:lnTo>
                      <a:lnTo>
                        <a:pt x="97" y="86"/>
                      </a:lnTo>
                      <a:lnTo>
                        <a:pt x="97" y="92"/>
                      </a:lnTo>
                      <a:lnTo>
                        <a:pt x="92" y="98"/>
                      </a:lnTo>
                      <a:lnTo>
                        <a:pt x="86" y="98"/>
                      </a:lnTo>
                      <a:lnTo>
                        <a:pt x="86" y="92"/>
                      </a:lnTo>
                      <a:lnTo>
                        <a:pt x="80" y="92"/>
                      </a:lnTo>
                      <a:lnTo>
                        <a:pt x="80" y="86"/>
                      </a:lnTo>
                      <a:lnTo>
                        <a:pt x="69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12700" cmpd="sng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371" name="Freeform 163"/>
                <p:cNvSpPr>
                  <a:spLocks/>
                </p:cNvSpPr>
                <p:nvPr/>
              </p:nvSpPr>
              <p:spPr bwMode="auto">
                <a:xfrm>
                  <a:off x="4774" y="2219"/>
                  <a:ext cx="25" cy="56"/>
                </a:xfrm>
                <a:custGeom>
                  <a:avLst/>
                  <a:gdLst>
                    <a:gd name="T0" fmla="*/ 0 w 46"/>
                    <a:gd name="T1" fmla="*/ 0 h 98"/>
                    <a:gd name="T2" fmla="*/ 14 w 46"/>
                    <a:gd name="T3" fmla="*/ 0 h 98"/>
                    <a:gd name="T4" fmla="*/ 10 w 46"/>
                    <a:gd name="T5" fmla="*/ 28 h 98"/>
                    <a:gd name="T6" fmla="*/ 9 w 46"/>
                    <a:gd name="T7" fmla="*/ 30 h 98"/>
                    <a:gd name="T8" fmla="*/ 9 w 46"/>
                    <a:gd name="T9" fmla="*/ 32 h 98"/>
                    <a:gd name="T10" fmla="*/ 7 w 46"/>
                    <a:gd name="T11" fmla="*/ 32 h 98"/>
                    <a:gd name="T12" fmla="*/ 5 w 46"/>
                    <a:gd name="T13" fmla="*/ 32 h 98"/>
                    <a:gd name="T14" fmla="*/ 5 w 46"/>
                    <a:gd name="T15" fmla="*/ 30 h 98"/>
                    <a:gd name="T16" fmla="*/ 4 w 46"/>
                    <a:gd name="T17" fmla="*/ 28 h 98"/>
                    <a:gd name="T18" fmla="*/ 0 w 46"/>
                    <a:gd name="T19" fmla="*/ 0 h 9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6"/>
                    <a:gd name="T31" fmla="*/ 0 h 98"/>
                    <a:gd name="T32" fmla="*/ 46 w 46"/>
                    <a:gd name="T33" fmla="*/ 98 h 9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6" h="98">
                      <a:moveTo>
                        <a:pt x="0" y="0"/>
                      </a:moveTo>
                      <a:lnTo>
                        <a:pt x="46" y="0"/>
                      </a:lnTo>
                      <a:lnTo>
                        <a:pt x="34" y="86"/>
                      </a:lnTo>
                      <a:lnTo>
                        <a:pt x="29" y="92"/>
                      </a:lnTo>
                      <a:lnTo>
                        <a:pt x="29" y="98"/>
                      </a:lnTo>
                      <a:lnTo>
                        <a:pt x="23" y="98"/>
                      </a:lnTo>
                      <a:lnTo>
                        <a:pt x="17" y="98"/>
                      </a:lnTo>
                      <a:lnTo>
                        <a:pt x="17" y="92"/>
                      </a:lnTo>
                      <a:lnTo>
                        <a:pt x="12" y="8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tx2"/>
                </a:solidFill>
                <a:ln w="12700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372" name="Freeform 164"/>
                <p:cNvSpPr>
                  <a:spLocks/>
                </p:cNvSpPr>
                <p:nvPr/>
              </p:nvSpPr>
              <p:spPr bwMode="auto">
                <a:xfrm>
                  <a:off x="4811" y="2219"/>
                  <a:ext cx="21" cy="56"/>
                </a:xfrm>
                <a:custGeom>
                  <a:avLst/>
                  <a:gdLst>
                    <a:gd name="T0" fmla="*/ 0 w 40"/>
                    <a:gd name="T1" fmla="*/ 0 h 98"/>
                    <a:gd name="T2" fmla="*/ 11 w 40"/>
                    <a:gd name="T3" fmla="*/ 0 h 98"/>
                    <a:gd name="T4" fmla="*/ 8 w 40"/>
                    <a:gd name="T5" fmla="*/ 28 h 98"/>
                    <a:gd name="T6" fmla="*/ 8 w 40"/>
                    <a:gd name="T7" fmla="*/ 30 h 98"/>
                    <a:gd name="T8" fmla="*/ 6 w 40"/>
                    <a:gd name="T9" fmla="*/ 32 h 98"/>
                    <a:gd name="T10" fmla="*/ 5 w 40"/>
                    <a:gd name="T11" fmla="*/ 32 h 98"/>
                    <a:gd name="T12" fmla="*/ 5 w 40"/>
                    <a:gd name="T13" fmla="*/ 30 h 98"/>
                    <a:gd name="T14" fmla="*/ 3 w 40"/>
                    <a:gd name="T15" fmla="*/ 30 h 98"/>
                    <a:gd name="T16" fmla="*/ 3 w 40"/>
                    <a:gd name="T17" fmla="*/ 28 h 98"/>
                    <a:gd name="T18" fmla="*/ 0 w 40"/>
                    <a:gd name="T19" fmla="*/ 0 h 9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0"/>
                    <a:gd name="T31" fmla="*/ 0 h 98"/>
                    <a:gd name="T32" fmla="*/ 40 w 40"/>
                    <a:gd name="T33" fmla="*/ 98 h 9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0" h="98">
                      <a:moveTo>
                        <a:pt x="0" y="0"/>
                      </a:moveTo>
                      <a:lnTo>
                        <a:pt x="40" y="0"/>
                      </a:lnTo>
                      <a:lnTo>
                        <a:pt x="28" y="86"/>
                      </a:lnTo>
                      <a:lnTo>
                        <a:pt x="28" y="92"/>
                      </a:lnTo>
                      <a:lnTo>
                        <a:pt x="23" y="98"/>
                      </a:lnTo>
                      <a:lnTo>
                        <a:pt x="17" y="98"/>
                      </a:lnTo>
                      <a:lnTo>
                        <a:pt x="17" y="92"/>
                      </a:lnTo>
                      <a:lnTo>
                        <a:pt x="11" y="92"/>
                      </a:lnTo>
                      <a:lnTo>
                        <a:pt x="11" y="8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tx2"/>
                </a:solidFill>
                <a:ln w="12700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373" name="Freeform 165"/>
                <p:cNvSpPr>
                  <a:spLocks noEditPoints="1"/>
                </p:cNvSpPr>
                <p:nvPr/>
              </p:nvSpPr>
              <p:spPr bwMode="auto">
                <a:xfrm>
                  <a:off x="4961" y="2180"/>
                  <a:ext cx="71" cy="84"/>
                </a:xfrm>
                <a:custGeom>
                  <a:avLst/>
                  <a:gdLst>
                    <a:gd name="T0" fmla="*/ 38 w 131"/>
                    <a:gd name="T1" fmla="*/ 27 h 149"/>
                    <a:gd name="T2" fmla="*/ 37 w 131"/>
                    <a:gd name="T3" fmla="*/ 37 h 149"/>
                    <a:gd name="T4" fmla="*/ 34 w 131"/>
                    <a:gd name="T5" fmla="*/ 42 h 149"/>
                    <a:gd name="T6" fmla="*/ 27 w 131"/>
                    <a:gd name="T7" fmla="*/ 46 h 149"/>
                    <a:gd name="T8" fmla="*/ 20 w 131"/>
                    <a:gd name="T9" fmla="*/ 47 h 149"/>
                    <a:gd name="T10" fmla="*/ 17 w 131"/>
                    <a:gd name="T11" fmla="*/ 47 h 149"/>
                    <a:gd name="T12" fmla="*/ 14 w 131"/>
                    <a:gd name="T13" fmla="*/ 46 h 149"/>
                    <a:gd name="T14" fmla="*/ 10 w 131"/>
                    <a:gd name="T15" fmla="*/ 44 h 149"/>
                    <a:gd name="T16" fmla="*/ 8 w 131"/>
                    <a:gd name="T17" fmla="*/ 42 h 149"/>
                    <a:gd name="T18" fmla="*/ 5 w 131"/>
                    <a:gd name="T19" fmla="*/ 40 h 149"/>
                    <a:gd name="T20" fmla="*/ 3 w 131"/>
                    <a:gd name="T21" fmla="*/ 38 h 149"/>
                    <a:gd name="T22" fmla="*/ 2 w 131"/>
                    <a:gd name="T23" fmla="*/ 34 h 149"/>
                    <a:gd name="T24" fmla="*/ 2 w 131"/>
                    <a:gd name="T25" fmla="*/ 31 h 149"/>
                    <a:gd name="T26" fmla="*/ 0 w 131"/>
                    <a:gd name="T27" fmla="*/ 27 h 149"/>
                    <a:gd name="T28" fmla="*/ 2 w 131"/>
                    <a:gd name="T29" fmla="*/ 15 h 149"/>
                    <a:gd name="T30" fmla="*/ 5 w 131"/>
                    <a:gd name="T31" fmla="*/ 7 h 149"/>
                    <a:gd name="T32" fmla="*/ 10 w 131"/>
                    <a:gd name="T33" fmla="*/ 2 h 149"/>
                    <a:gd name="T34" fmla="*/ 17 w 131"/>
                    <a:gd name="T35" fmla="*/ 0 h 149"/>
                    <a:gd name="T36" fmla="*/ 22 w 131"/>
                    <a:gd name="T37" fmla="*/ 0 h 149"/>
                    <a:gd name="T38" fmla="*/ 25 w 131"/>
                    <a:gd name="T39" fmla="*/ 0 h 149"/>
                    <a:gd name="T40" fmla="*/ 29 w 131"/>
                    <a:gd name="T41" fmla="*/ 0 h 149"/>
                    <a:gd name="T42" fmla="*/ 32 w 131"/>
                    <a:gd name="T43" fmla="*/ 2 h 149"/>
                    <a:gd name="T44" fmla="*/ 34 w 131"/>
                    <a:gd name="T45" fmla="*/ 4 h 149"/>
                    <a:gd name="T46" fmla="*/ 35 w 131"/>
                    <a:gd name="T47" fmla="*/ 6 h 149"/>
                    <a:gd name="T48" fmla="*/ 37 w 131"/>
                    <a:gd name="T49" fmla="*/ 9 h 149"/>
                    <a:gd name="T50" fmla="*/ 38 w 131"/>
                    <a:gd name="T51" fmla="*/ 13 h 149"/>
                    <a:gd name="T52" fmla="*/ 38 w 131"/>
                    <a:gd name="T53" fmla="*/ 16 h 149"/>
                    <a:gd name="T54" fmla="*/ 35 w 131"/>
                    <a:gd name="T55" fmla="*/ 20 h 149"/>
                    <a:gd name="T56" fmla="*/ 35 w 131"/>
                    <a:gd name="T57" fmla="*/ 15 h 149"/>
                    <a:gd name="T58" fmla="*/ 34 w 131"/>
                    <a:gd name="T59" fmla="*/ 11 h 149"/>
                    <a:gd name="T60" fmla="*/ 32 w 131"/>
                    <a:gd name="T61" fmla="*/ 7 h 149"/>
                    <a:gd name="T62" fmla="*/ 30 w 131"/>
                    <a:gd name="T63" fmla="*/ 6 h 149"/>
                    <a:gd name="T64" fmla="*/ 29 w 131"/>
                    <a:gd name="T65" fmla="*/ 4 h 149"/>
                    <a:gd name="T66" fmla="*/ 25 w 131"/>
                    <a:gd name="T67" fmla="*/ 4 h 149"/>
                    <a:gd name="T68" fmla="*/ 22 w 131"/>
                    <a:gd name="T69" fmla="*/ 2 h 149"/>
                    <a:gd name="T70" fmla="*/ 17 w 131"/>
                    <a:gd name="T71" fmla="*/ 2 h 149"/>
                    <a:gd name="T72" fmla="*/ 12 w 131"/>
                    <a:gd name="T73" fmla="*/ 6 h 149"/>
                    <a:gd name="T74" fmla="*/ 7 w 131"/>
                    <a:gd name="T75" fmla="*/ 11 h 149"/>
                    <a:gd name="T76" fmla="*/ 5 w 131"/>
                    <a:gd name="T77" fmla="*/ 16 h 149"/>
                    <a:gd name="T78" fmla="*/ 5 w 131"/>
                    <a:gd name="T79" fmla="*/ 26 h 149"/>
                    <a:gd name="T80" fmla="*/ 5 w 131"/>
                    <a:gd name="T81" fmla="*/ 31 h 149"/>
                    <a:gd name="T82" fmla="*/ 7 w 131"/>
                    <a:gd name="T83" fmla="*/ 34 h 149"/>
                    <a:gd name="T84" fmla="*/ 8 w 131"/>
                    <a:gd name="T85" fmla="*/ 38 h 149"/>
                    <a:gd name="T86" fmla="*/ 10 w 131"/>
                    <a:gd name="T87" fmla="*/ 40 h 149"/>
                    <a:gd name="T88" fmla="*/ 12 w 131"/>
                    <a:gd name="T89" fmla="*/ 42 h 149"/>
                    <a:gd name="T90" fmla="*/ 15 w 131"/>
                    <a:gd name="T91" fmla="*/ 44 h 149"/>
                    <a:gd name="T92" fmla="*/ 18 w 131"/>
                    <a:gd name="T93" fmla="*/ 44 h 149"/>
                    <a:gd name="T94" fmla="*/ 23 w 131"/>
                    <a:gd name="T95" fmla="*/ 44 h 149"/>
                    <a:gd name="T96" fmla="*/ 29 w 131"/>
                    <a:gd name="T97" fmla="*/ 40 h 149"/>
                    <a:gd name="T98" fmla="*/ 34 w 131"/>
                    <a:gd name="T99" fmla="*/ 37 h 149"/>
                    <a:gd name="T100" fmla="*/ 35 w 131"/>
                    <a:gd name="T101" fmla="*/ 29 h 149"/>
                    <a:gd name="T102" fmla="*/ 35 w 131"/>
                    <a:gd name="T103" fmla="*/ 20 h 149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31"/>
                    <a:gd name="T157" fmla="*/ 0 h 149"/>
                    <a:gd name="T158" fmla="*/ 131 w 131"/>
                    <a:gd name="T159" fmla="*/ 149 h 149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31" h="149">
                      <a:moveTo>
                        <a:pt x="131" y="63"/>
                      </a:moveTo>
                      <a:lnTo>
                        <a:pt x="131" y="86"/>
                      </a:lnTo>
                      <a:lnTo>
                        <a:pt x="131" y="98"/>
                      </a:lnTo>
                      <a:lnTo>
                        <a:pt x="126" y="115"/>
                      </a:lnTo>
                      <a:lnTo>
                        <a:pt x="120" y="126"/>
                      </a:lnTo>
                      <a:lnTo>
                        <a:pt x="114" y="132"/>
                      </a:lnTo>
                      <a:lnTo>
                        <a:pt x="103" y="138"/>
                      </a:lnTo>
                      <a:lnTo>
                        <a:pt x="91" y="144"/>
                      </a:lnTo>
                      <a:lnTo>
                        <a:pt x="80" y="149"/>
                      </a:lnTo>
                      <a:lnTo>
                        <a:pt x="68" y="149"/>
                      </a:lnTo>
                      <a:lnTo>
                        <a:pt x="63" y="149"/>
                      </a:lnTo>
                      <a:lnTo>
                        <a:pt x="57" y="149"/>
                      </a:lnTo>
                      <a:lnTo>
                        <a:pt x="51" y="144"/>
                      </a:lnTo>
                      <a:lnTo>
                        <a:pt x="46" y="144"/>
                      </a:lnTo>
                      <a:lnTo>
                        <a:pt x="40" y="144"/>
                      </a:lnTo>
                      <a:lnTo>
                        <a:pt x="34" y="138"/>
                      </a:lnTo>
                      <a:lnTo>
                        <a:pt x="28" y="138"/>
                      </a:lnTo>
                      <a:lnTo>
                        <a:pt x="28" y="132"/>
                      </a:lnTo>
                      <a:lnTo>
                        <a:pt x="23" y="132"/>
                      </a:lnTo>
                      <a:lnTo>
                        <a:pt x="17" y="126"/>
                      </a:lnTo>
                      <a:lnTo>
                        <a:pt x="17" y="121"/>
                      </a:lnTo>
                      <a:lnTo>
                        <a:pt x="11" y="121"/>
                      </a:lnTo>
                      <a:lnTo>
                        <a:pt x="11" y="115"/>
                      </a:lnTo>
                      <a:lnTo>
                        <a:pt x="5" y="109"/>
                      </a:lnTo>
                      <a:lnTo>
                        <a:pt x="5" y="104"/>
                      </a:lnTo>
                      <a:lnTo>
                        <a:pt x="5" y="98"/>
                      </a:lnTo>
                      <a:lnTo>
                        <a:pt x="5" y="92"/>
                      </a:lnTo>
                      <a:lnTo>
                        <a:pt x="0" y="86"/>
                      </a:lnTo>
                      <a:lnTo>
                        <a:pt x="0" y="63"/>
                      </a:lnTo>
                      <a:lnTo>
                        <a:pt x="5" y="46"/>
                      </a:lnTo>
                      <a:lnTo>
                        <a:pt x="5" y="35"/>
                      </a:lnTo>
                      <a:lnTo>
                        <a:pt x="17" y="23"/>
                      </a:lnTo>
                      <a:lnTo>
                        <a:pt x="23" y="12"/>
                      </a:lnTo>
                      <a:lnTo>
                        <a:pt x="34" y="6"/>
                      </a:lnTo>
                      <a:lnTo>
                        <a:pt x="46" y="0"/>
                      </a:lnTo>
                      <a:lnTo>
                        <a:pt x="57" y="0"/>
                      </a:lnTo>
                      <a:lnTo>
                        <a:pt x="68" y="0"/>
                      </a:lnTo>
                      <a:lnTo>
                        <a:pt x="74" y="0"/>
                      </a:lnTo>
                      <a:lnTo>
                        <a:pt x="80" y="0"/>
                      </a:lnTo>
                      <a:lnTo>
                        <a:pt x="86" y="0"/>
                      </a:lnTo>
                      <a:lnTo>
                        <a:pt x="91" y="0"/>
                      </a:lnTo>
                      <a:lnTo>
                        <a:pt x="97" y="0"/>
                      </a:lnTo>
                      <a:lnTo>
                        <a:pt x="103" y="6"/>
                      </a:lnTo>
                      <a:lnTo>
                        <a:pt x="109" y="6"/>
                      </a:lnTo>
                      <a:lnTo>
                        <a:pt x="109" y="12"/>
                      </a:lnTo>
                      <a:lnTo>
                        <a:pt x="114" y="12"/>
                      </a:lnTo>
                      <a:lnTo>
                        <a:pt x="114" y="18"/>
                      </a:lnTo>
                      <a:lnTo>
                        <a:pt x="120" y="18"/>
                      </a:lnTo>
                      <a:lnTo>
                        <a:pt x="120" y="23"/>
                      </a:lnTo>
                      <a:lnTo>
                        <a:pt x="126" y="29"/>
                      </a:lnTo>
                      <a:lnTo>
                        <a:pt x="131" y="35"/>
                      </a:lnTo>
                      <a:lnTo>
                        <a:pt x="131" y="41"/>
                      </a:lnTo>
                      <a:lnTo>
                        <a:pt x="131" y="46"/>
                      </a:lnTo>
                      <a:lnTo>
                        <a:pt x="131" y="52"/>
                      </a:lnTo>
                      <a:lnTo>
                        <a:pt x="131" y="63"/>
                      </a:lnTo>
                      <a:close/>
                      <a:moveTo>
                        <a:pt x="120" y="63"/>
                      </a:moveTo>
                      <a:lnTo>
                        <a:pt x="120" y="58"/>
                      </a:lnTo>
                      <a:lnTo>
                        <a:pt x="120" y="46"/>
                      </a:lnTo>
                      <a:lnTo>
                        <a:pt x="114" y="41"/>
                      </a:lnTo>
                      <a:lnTo>
                        <a:pt x="114" y="35"/>
                      </a:lnTo>
                      <a:lnTo>
                        <a:pt x="114" y="29"/>
                      </a:lnTo>
                      <a:lnTo>
                        <a:pt x="109" y="23"/>
                      </a:lnTo>
                      <a:lnTo>
                        <a:pt x="103" y="23"/>
                      </a:lnTo>
                      <a:lnTo>
                        <a:pt x="103" y="18"/>
                      </a:lnTo>
                      <a:lnTo>
                        <a:pt x="97" y="18"/>
                      </a:lnTo>
                      <a:lnTo>
                        <a:pt x="97" y="12"/>
                      </a:lnTo>
                      <a:lnTo>
                        <a:pt x="91" y="12"/>
                      </a:lnTo>
                      <a:lnTo>
                        <a:pt x="86" y="12"/>
                      </a:lnTo>
                      <a:lnTo>
                        <a:pt x="80" y="6"/>
                      </a:lnTo>
                      <a:lnTo>
                        <a:pt x="74" y="6"/>
                      </a:lnTo>
                      <a:lnTo>
                        <a:pt x="68" y="6"/>
                      </a:lnTo>
                      <a:lnTo>
                        <a:pt x="57" y="6"/>
                      </a:lnTo>
                      <a:lnTo>
                        <a:pt x="46" y="12"/>
                      </a:lnTo>
                      <a:lnTo>
                        <a:pt x="40" y="18"/>
                      </a:lnTo>
                      <a:lnTo>
                        <a:pt x="28" y="23"/>
                      </a:lnTo>
                      <a:lnTo>
                        <a:pt x="23" y="35"/>
                      </a:lnTo>
                      <a:lnTo>
                        <a:pt x="17" y="41"/>
                      </a:lnTo>
                      <a:lnTo>
                        <a:pt x="17" y="52"/>
                      </a:lnTo>
                      <a:lnTo>
                        <a:pt x="17" y="63"/>
                      </a:lnTo>
                      <a:lnTo>
                        <a:pt x="17" y="81"/>
                      </a:lnTo>
                      <a:lnTo>
                        <a:pt x="17" y="92"/>
                      </a:lnTo>
                      <a:lnTo>
                        <a:pt x="17" y="98"/>
                      </a:lnTo>
                      <a:lnTo>
                        <a:pt x="17" y="104"/>
                      </a:lnTo>
                      <a:lnTo>
                        <a:pt x="23" y="109"/>
                      </a:lnTo>
                      <a:lnTo>
                        <a:pt x="23" y="115"/>
                      </a:lnTo>
                      <a:lnTo>
                        <a:pt x="28" y="121"/>
                      </a:lnTo>
                      <a:lnTo>
                        <a:pt x="34" y="121"/>
                      </a:lnTo>
                      <a:lnTo>
                        <a:pt x="34" y="126"/>
                      </a:lnTo>
                      <a:lnTo>
                        <a:pt x="40" y="126"/>
                      </a:lnTo>
                      <a:lnTo>
                        <a:pt x="40" y="132"/>
                      </a:lnTo>
                      <a:lnTo>
                        <a:pt x="46" y="132"/>
                      </a:lnTo>
                      <a:lnTo>
                        <a:pt x="51" y="138"/>
                      </a:lnTo>
                      <a:lnTo>
                        <a:pt x="57" y="138"/>
                      </a:lnTo>
                      <a:lnTo>
                        <a:pt x="63" y="138"/>
                      </a:lnTo>
                      <a:lnTo>
                        <a:pt x="68" y="138"/>
                      </a:lnTo>
                      <a:lnTo>
                        <a:pt x="80" y="138"/>
                      </a:lnTo>
                      <a:lnTo>
                        <a:pt x="91" y="132"/>
                      </a:lnTo>
                      <a:lnTo>
                        <a:pt x="97" y="126"/>
                      </a:lnTo>
                      <a:lnTo>
                        <a:pt x="109" y="121"/>
                      </a:lnTo>
                      <a:lnTo>
                        <a:pt x="114" y="115"/>
                      </a:lnTo>
                      <a:lnTo>
                        <a:pt x="114" y="104"/>
                      </a:lnTo>
                      <a:lnTo>
                        <a:pt x="120" y="92"/>
                      </a:lnTo>
                      <a:lnTo>
                        <a:pt x="120" y="81"/>
                      </a:lnTo>
                      <a:lnTo>
                        <a:pt x="120" y="63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12700" cmpd="sng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374" name="Freeform 166"/>
                <p:cNvSpPr>
                  <a:spLocks/>
                </p:cNvSpPr>
                <p:nvPr/>
              </p:nvSpPr>
              <p:spPr bwMode="auto">
                <a:xfrm>
                  <a:off x="4961" y="2180"/>
                  <a:ext cx="71" cy="84"/>
                </a:xfrm>
                <a:custGeom>
                  <a:avLst/>
                  <a:gdLst>
                    <a:gd name="T0" fmla="*/ 38 w 131"/>
                    <a:gd name="T1" fmla="*/ 20 h 149"/>
                    <a:gd name="T2" fmla="*/ 38 w 131"/>
                    <a:gd name="T3" fmla="*/ 27 h 149"/>
                    <a:gd name="T4" fmla="*/ 38 w 131"/>
                    <a:gd name="T5" fmla="*/ 31 h 149"/>
                    <a:gd name="T6" fmla="*/ 37 w 131"/>
                    <a:gd name="T7" fmla="*/ 37 h 149"/>
                    <a:gd name="T8" fmla="*/ 35 w 131"/>
                    <a:gd name="T9" fmla="*/ 40 h 149"/>
                    <a:gd name="T10" fmla="*/ 34 w 131"/>
                    <a:gd name="T11" fmla="*/ 42 h 149"/>
                    <a:gd name="T12" fmla="*/ 30 w 131"/>
                    <a:gd name="T13" fmla="*/ 44 h 149"/>
                    <a:gd name="T14" fmla="*/ 27 w 131"/>
                    <a:gd name="T15" fmla="*/ 46 h 149"/>
                    <a:gd name="T16" fmla="*/ 23 w 131"/>
                    <a:gd name="T17" fmla="*/ 47 h 149"/>
                    <a:gd name="T18" fmla="*/ 20 w 131"/>
                    <a:gd name="T19" fmla="*/ 47 h 149"/>
                    <a:gd name="T20" fmla="*/ 18 w 131"/>
                    <a:gd name="T21" fmla="*/ 47 h 149"/>
                    <a:gd name="T22" fmla="*/ 17 w 131"/>
                    <a:gd name="T23" fmla="*/ 47 h 149"/>
                    <a:gd name="T24" fmla="*/ 15 w 131"/>
                    <a:gd name="T25" fmla="*/ 46 h 149"/>
                    <a:gd name="T26" fmla="*/ 14 w 131"/>
                    <a:gd name="T27" fmla="*/ 46 h 149"/>
                    <a:gd name="T28" fmla="*/ 12 w 131"/>
                    <a:gd name="T29" fmla="*/ 46 h 149"/>
                    <a:gd name="T30" fmla="*/ 10 w 131"/>
                    <a:gd name="T31" fmla="*/ 44 h 149"/>
                    <a:gd name="T32" fmla="*/ 8 w 131"/>
                    <a:gd name="T33" fmla="*/ 44 h 149"/>
                    <a:gd name="T34" fmla="*/ 8 w 131"/>
                    <a:gd name="T35" fmla="*/ 42 h 149"/>
                    <a:gd name="T36" fmla="*/ 7 w 131"/>
                    <a:gd name="T37" fmla="*/ 42 h 149"/>
                    <a:gd name="T38" fmla="*/ 5 w 131"/>
                    <a:gd name="T39" fmla="*/ 40 h 149"/>
                    <a:gd name="T40" fmla="*/ 5 w 131"/>
                    <a:gd name="T41" fmla="*/ 38 h 149"/>
                    <a:gd name="T42" fmla="*/ 3 w 131"/>
                    <a:gd name="T43" fmla="*/ 38 h 149"/>
                    <a:gd name="T44" fmla="*/ 3 w 131"/>
                    <a:gd name="T45" fmla="*/ 37 h 149"/>
                    <a:gd name="T46" fmla="*/ 2 w 131"/>
                    <a:gd name="T47" fmla="*/ 34 h 149"/>
                    <a:gd name="T48" fmla="*/ 2 w 131"/>
                    <a:gd name="T49" fmla="*/ 33 h 149"/>
                    <a:gd name="T50" fmla="*/ 2 w 131"/>
                    <a:gd name="T51" fmla="*/ 31 h 149"/>
                    <a:gd name="T52" fmla="*/ 2 w 131"/>
                    <a:gd name="T53" fmla="*/ 29 h 149"/>
                    <a:gd name="T54" fmla="*/ 0 w 131"/>
                    <a:gd name="T55" fmla="*/ 27 h 149"/>
                    <a:gd name="T56" fmla="*/ 0 w 131"/>
                    <a:gd name="T57" fmla="*/ 20 h 149"/>
                    <a:gd name="T58" fmla="*/ 2 w 131"/>
                    <a:gd name="T59" fmla="*/ 15 h 149"/>
                    <a:gd name="T60" fmla="*/ 2 w 131"/>
                    <a:gd name="T61" fmla="*/ 11 h 149"/>
                    <a:gd name="T62" fmla="*/ 5 w 131"/>
                    <a:gd name="T63" fmla="*/ 7 h 149"/>
                    <a:gd name="T64" fmla="*/ 7 w 131"/>
                    <a:gd name="T65" fmla="*/ 4 h 149"/>
                    <a:gd name="T66" fmla="*/ 10 w 131"/>
                    <a:gd name="T67" fmla="*/ 2 h 149"/>
                    <a:gd name="T68" fmla="*/ 14 w 131"/>
                    <a:gd name="T69" fmla="*/ 0 h 149"/>
                    <a:gd name="T70" fmla="*/ 17 w 131"/>
                    <a:gd name="T71" fmla="*/ 0 h 149"/>
                    <a:gd name="T72" fmla="*/ 20 w 131"/>
                    <a:gd name="T73" fmla="*/ 0 h 149"/>
                    <a:gd name="T74" fmla="*/ 22 w 131"/>
                    <a:gd name="T75" fmla="*/ 0 h 149"/>
                    <a:gd name="T76" fmla="*/ 23 w 131"/>
                    <a:gd name="T77" fmla="*/ 0 h 149"/>
                    <a:gd name="T78" fmla="*/ 25 w 131"/>
                    <a:gd name="T79" fmla="*/ 0 h 149"/>
                    <a:gd name="T80" fmla="*/ 27 w 131"/>
                    <a:gd name="T81" fmla="*/ 0 h 149"/>
                    <a:gd name="T82" fmla="*/ 29 w 131"/>
                    <a:gd name="T83" fmla="*/ 0 h 149"/>
                    <a:gd name="T84" fmla="*/ 30 w 131"/>
                    <a:gd name="T85" fmla="*/ 2 h 149"/>
                    <a:gd name="T86" fmla="*/ 32 w 131"/>
                    <a:gd name="T87" fmla="*/ 2 h 149"/>
                    <a:gd name="T88" fmla="*/ 32 w 131"/>
                    <a:gd name="T89" fmla="*/ 4 h 149"/>
                    <a:gd name="T90" fmla="*/ 34 w 131"/>
                    <a:gd name="T91" fmla="*/ 4 h 149"/>
                    <a:gd name="T92" fmla="*/ 34 w 131"/>
                    <a:gd name="T93" fmla="*/ 6 h 149"/>
                    <a:gd name="T94" fmla="*/ 35 w 131"/>
                    <a:gd name="T95" fmla="*/ 6 h 149"/>
                    <a:gd name="T96" fmla="*/ 35 w 131"/>
                    <a:gd name="T97" fmla="*/ 7 h 149"/>
                    <a:gd name="T98" fmla="*/ 37 w 131"/>
                    <a:gd name="T99" fmla="*/ 9 h 149"/>
                    <a:gd name="T100" fmla="*/ 38 w 131"/>
                    <a:gd name="T101" fmla="*/ 11 h 149"/>
                    <a:gd name="T102" fmla="*/ 38 w 131"/>
                    <a:gd name="T103" fmla="*/ 13 h 149"/>
                    <a:gd name="T104" fmla="*/ 38 w 131"/>
                    <a:gd name="T105" fmla="*/ 15 h 149"/>
                    <a:gd name="T106" fmla="*/ 38 w 131"/>
                    <a:gd name="T107" fmla="*/ 16 h 149"/>
                    <a:gd name="T108" fmla="*/ 38 w 131"/>
                    <a:gd name="T109" fmla="*/ 20 h 149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131"/>
                    <a:gd name="T166" fmla="*/ 0 h 149"/>
                    <a:gd name="T167" fmla="*/ 131 w 131"/>
                    <a:gd name="T168" fmla="*/ 149 h 149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131" h="149">
                      <a:moveTo>
                        <a:pt x="131" y="63"/>
                      </a:moveTo>
                      <a:lnTo>
                        <a:pt x="131" y="86"/>
                      </a:lnTo>
                      <a:lnTo>
                        <a:pt x="131" y="98"/>
                      </a:lnTo>
                      <a:lnTo>
                        <a:pt x="126" y="115"/>
                      </a:lnTo>
                      <a:lnTo>
                        <a:pt x="120" y="126"/>
                      </a:lnTo>
                      <a:lnTo>
                        <a:pt x="114" y="132"/>
                      </a:lnTo>
                      <a:lnTo>
                        <a:pt x="103" y="138"/>
                      </a:lnTo>
                      <a:lnTo>
                        <a:pt x="91" y="144"/>
                      </a:lnTo>
                      <a:lnTo>
                        <a:pt x="80" y="149"/>
                      </a:lnTo>
                      <a:lnTo>
                        <a:pt x="68" y="149"/>
                      </a:lnTo>
                      <a:lnTo>
                        <a:pt x="63" y="149"/>
                      </a:lnTo>
                      <a:lnTo>
                        <a:pt x="57" y="149"/>
                      </a:lnTo>
                      <a:lnTo>
                        <a:pt x="51" y="144"/>
                      </a:lnTo>
                      <a:lnTo>
                        <a:pt x="46" y="144"/>
                      </a:lnTo>
                      <a:lnTo>
                        <a:pt x="40" y="144"/>
                      </a:lnTo>
                      <a:lnTo>
                        <a:pt x="34" y="138"/>
                      </a:lnTo>
                      <a:lnTo>
                        <a:pt x="28" y="138"/>
                      </a:lnTo>
                      <a:lnTo>
                        <a:pt x="28" y="132"/>
                      </a:lnTo>
                      <a:lnTo>
                        <a:pt x="23" y="132"/>
                      </a:lnTo>
                      <a:lnTo>
                        <a:pt x="17" y="126"/>
                      </a:lnTo>
                      <a:lnTo>
                        <a:pt x="17" y="121"/>
                      </a:lnTo>
                      <a:lnTo>
                        <a:pt x="11" y="121"/>
                      </a:lnTo>
                      <a:lnTo>
                        <a:pt x="11" y="115"/>
                      </a:lnTo>
                      <a:lnTo>
                        <a:pt x="5" y="109"/>
                      </a:lnTo>
                      <a:lnTo>
                        <a:pt x="5" y="104"/>
                      </a:lnTo>
                      <a:lnTo>
                        <a:pt x="5" y="98"/>
                      </a:lnTo>
                      <a:lnTo>
                        <a:pt x="5" y="92"/>
                      </a:lnTo>
                      <a:lnTo>
                        <a:pt x="0" y="86"/>
                      </a:lnTo>
                      <a:lnTo>
                        <a:pt x="0" y="63"/>
                      </a:lnTo>
                      <a:lnTo>
                        <a:pt x="5" y="46"/>
                      </a:lnTo>
                      <a:lnTo>
                        <a:pt x="5" y="35"/>
                      </a:lnTo>
                      <a:lnTo>
                        <a:pt x="17" y="23"/>
                      </a:lnTo>
                      <a:lnTo>
                        <a:pt x="23" y="12"/>
                      </a:lnTo>
                      <a:lnTo>
                        <a:pt x="34" y="6"/>
                      </a:lnTo>
                      <a:lnTo>
                        <a:pt x="46" y="0"/>
                      </a:lnTo>
                      <a:lnTo>
                        <a:pt x="57" y="0"/>
                      </a:lnTo>
                      <a:lnTo>
                        <a:pt x="68" y="0"/>
                      </a:lnTo>
                      <a:lnTo>
                        <a:pt x="74" y="0"/>
                      </a:lnTo>
                      <a:lnTo>
                        <a:pt x="80" y="0"/>
                      </a:lnTo>
                      <a:lnTo>
                        <a:pt x="86" y="0"/>
                      </a:lnTo>
                      <a:lnTo>
                        <a:pt x="91" y="0"/>
                      </a:lnTo>
                      <a:lnTo>
                        <a:pt x="97" y="0"/>
                      </a:lnTo>
                      <a:lnTo>
                        <a:pt x="103" y="6"/>
                      </a:lnTo>
                      <a:lnTo>
                        <a:pt x="109" y="6"/>
                      </a:lnTo>
                      <a:lnTo>
                        <a:pt x="109" y="12"/>
                      </a:lnTo>
                      <a:lnTo>
                        <a:pt x="114" y="12"/>
                      </a:lnTo>
                      <a:lnTo>
                        <a:pt x="114" y="18"/>
                      </a:lnTo>
                      <a:lnTo>
                        <a:pt x="120" y="18"/>
                      </a:lnTo>
                      <a:lnTo>
                        <a:pt x="120" y="23"/>
                      </a:lnTo>
                      <a:lnTo>
                        <a:pt x="126" y="29"/>
                      </a:lnTo>
                      <a:lnTo>
                        <a:pt x="131" y="35"/>
                      </a:lnTo>
                      <a:lnTo>
                        <a:pt x="131" y="41"/>
                      </a:lnTo>
                      <a:lnTo>
                        <a:pt x="131" y="46"/>
                      </a:lnTo>
                      <a:lnTo>
                        <a:pt x="131" y="52"/>
                      </a:lnTo>
                      <a:lnTo>
                        <a:pt x="131" y="63"/>
                      </a:lnTo>
                    </a:path>
                  </a:pathLst>
                </a:custGeom>
                <a:solidFill>
                  <a:schemeClr val="tx2"/>
                </a:solidFill>
                <a:ln w="12700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375" name="Freeform 167"/>
                <p:cNvSpPr>
                  <a:spLocks/>
                </p:cNvSpPr>
                <p:nvPr/>
              </p:nvSpPr>
              <p:spPr bwMode="auto">
                <a:xfrm>
                  <a:off x="4970" y="2183"/>
                  <a:ext cx="56" cy="75"/>
                </a:xfrm>
                <a:custGeom>
                  <a:avLst/>
                  <a:gdLst>
                    <a:gd name="T0" fmla="*/ 30 w 103"/>
                    <a:gd name="T1" fmla="*/ 18 h 132"/>
                    <a:gd name="T2" fmla="*/ 30 w 103"/>
                    <a:gd name="T3" fmla="*/ 17 h 132"/>
                    <a:gd name="T4" fmla="*/ 30 w 103"/>
                    <a:gd name="T5" fmla="*/ 13 h 132"/>
                    <a:gd name="T6" fmla="*/ 29 w 103"/>
                    <a:gd name="T7" fmla="*/ 11 h 132"/>
                    <a:gd name="T8" fmla="*/ 29 w 103"/>
                    <a:gd name="T9" fmla="*/ 9 h 132"/>
                    <a:gd name="T10" fmla="*/ 29 w 103"/>
                    <a:gd name="T11" fmla="*/ 7 h 132"/>
                    <a:gd name="T12" fmla="*/ 27 w 103"/>
                    <a:gd name="T13" fmla="*/ 6 h 132"/>
                    <a:gd name="T14" fmla="*/ 26 w 103"/>
                    <a:gd name="T15" fmla="*/ 6 h 132"/>
                    <a:gd name="T16" fmla="*/ 26 w 103"/>
                    <a:gd name="T17" fmla="*/ 4 h 132"/>
                    <a:gd name="T18" fmla="*/ 23 w 103"/>
                    <a:gd name="T19" fmla="*/ 4 h 132"/>
                    <a:gd name="T20" fmla="*/ 23 w 103"/>
                    <a:gd name="T21" fmla="*/ 2 h 132"/>
                    <a:gd name="T22" fmla="*/ 22 w 103"/>
                    <a:gd name="T23" fmla="*/ 2 h 132"/>
                    <a:gd name="T24" fmla="*/ 21 w 103"/>
                    <a:gd name="T25" fmla="*/ 2 h 132"/>
                    <a:gd name="T26" fmla="*/ 18 w 103"/>
                    <a:gd name="T27" fmla="*/ 0 h 132"/>
                    <a:gd name="T28" fmla="*/ 17 w 103"/>
                    <a:gd name="T29" fmla="*/ 0 h 132"/>
                    <a:gd name="T30" fmla="*/ 15 w 103"/>
                    <a:gd name="T31" fmla="*/ 0 h 132"/>
                    <a:gd name="T32" fmla="*/ 12 w 103"/>
                    <a:gd name="T33" fmla="*/ 0 h 132"/>
                    <a:gd name="T34" fmla="*/ 9 w 103"/>
                    <a:gd name="T35" fmla="*/ 2 h 132"/>
                    <a:gd name="T36" fmla="*/ 7 w 103"/>
                    <a:gd name="T37" fmla="*/ 4 h 132"/>
                    <a:gd name="T38" fmla="*/ 3 w 103"/>
                    <a:gd name="T39" fmla="*/ 6 h 132"/>
                    <a:gd name="T40" fmla="*/ 2 w 103"/>
                    <a:gd name="T41" fmla="*/ 9 h 132"/>
                    <a:gd name="T42" fmla="*/ 0 w 103"/>
                    <a:gd name="T43" fmla="*/ 11 h 132"/>
                    <a:gd name="T44" fmla="*/ 0 w 103"/>
                    <a:gd name="T45" fmla="*/ 15 h 132"/>
                    <a:gd name="T46" fmla="*/ 0 w 103"/>
                    <a:gd name="T47" fmla="*/ 18 h 132"/>
                    <a:gd name="T48" fmla="*/ 0 w 103"/>
                    <a:gd name="T49" fmla="*/ 24 h 132"/>
                    <a:gd name="T50" fmla="*/ 0 w 103"/>
                    <a:gd name="T51" fmla="*/ 28 h 132"/>
                    <a:gd name="T52" fmla="*/ 0 w 103"/>
                    <a:gd name="T53" fmla="*/ 30 h 132"/>
                    <a:gd name="T54" fmla="*/ 0 w 103"/>
                    <a:gd name="T55" fmla="*/ 32 h 132"/>
                    <a:gd name="T56" fmla="*/ 2 w 103"/>
                    <a:gd name="T57" fmla="*/ 34 h 132"/>
                    <a:gd name="T58" fmla="*/ 2 w 103"/>
                    <a:gd name="T59" fmla="*/ 35 h 132"/>
                    <a:gd name="T60" fmla="*/ 3 w 103"/>
                    <a:gd name="T61" fmla="*/ 37 h 132"/>
                    <a:gd name="T62" fmla="*/ 5 w 103"/>
                    <a:gd name="T63" fmla="*/ 37 h 132"/>
                    <a:gd name="T64" fmla="*/ 5 w 103"/>
                    <a:gd name="T65" fmla="*/ 39 h 132"/>
                    <a:gd name="T66" fmla="*/ 7 w 103"/>
                    <a:gd name="T67" fmla="*/ 39 h 132"/>
                    <a:gd name="T68" fmla="*/ 7 w 103"/>
                    <a:gd name="T69" fmla="*/ 41 h 132"/>
                    <a:gd name="T70" fmla="*/ 9 w 103"/>
                    <a:gd name="T71" fmla="*/ 41 h 132"/>
                    <a:gd name="T72" fmla="*/ 10 w 103"/>
                    <a:gd name="T73" fmla="*/ 43 h 132"/>
                    <a:gd name="T74" fmla="*/ 12 w 103"/>
                    <a:gd name="T75" fmla="*/ 43 h 132"/>
                    <a:gd name="T76" fmla="*/ 14 w 103"/>
                    <a:gd name="T77" fmla="*/ 43 h 132"/>
                    <a:gd name="T78" fmla="*/ 15 w 103"/>
                    <a:gd name="T79" fmla="*/ 43 h 132"/>
                    <a:gd name="T80" fmla="*/ 18 w 103"/>
                    <a:gd name="T81" fmla="*/ 43 h 132"/>
                    <a:gd name="T82" fmla="*/ 22 w 103"/>
                    <a:gd name="T83" fmla="*/ 41 h 132"/>
                    <a:gd name="T84" fmla="*/ 23 w 103"/>
                    <a:gd name="T85" fmla="*/ 39 h 132"/>
                    <a:gd name="T86" fmla="*/ 27 w 103"/>
                    <a:gd name="T87" fmla="*/ 37 h 132"/>
                    <a:gd name="T88" fmla="*/ 29 w 103"/>
                    <a:gd name="T89" fmla="*/ 35 h 132"/>
                    <a:gd name="T90" fmla="*/ 29 w 103"/>
                    <a:gd name="T91" fmla="*/ 32 h 132"/>
                    <a:gd name="T92" fmla="*/ 30 w 103"/>
                    <a:gd name="T93" fmla="*/ 28 h 132"/>
                    <a:gd name="T94" fmla="*/ 30 w 103"/>
                    <a:gd name="T95" fmla="*/ 24 h 132"/>
                    <a:gd name="T96" fmla="*/ 30 w 103"/>
                    <a:gd name="T97" fmla="*/ 18 h 1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03"/>
                    <a:gd name="T148" fmla="*/ 0 h 132"/>
                    <a:gd name="T149" fmla="*/ 103 w 103"/>
                    <a:gd name="T150" fmla="*/ 132 h 1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03" h="132">
                      <a:moveTo>
                        <a:pt x="103" y="57"/>
                      </a:moveTo>
                      <a:lnTo>
                        <a:pt x="103" y="52"/>
                      </a:lnTo>
                      <a:lnTo>
                        <a:pt x="103" y="40"/>
                      </a:lnTo>
                      <a:lnTo>
                        <a:pt x="97" y="35"/>
                      </a:lnTo>
                      <a:lnTo>
                        <a:pt x="97" y="29"/>
                      </a:lnTo>
                      <a:lnTo>
                        <a:pt x="97" y="23"/>
                      </a:lnTo>
                      <a:lnTo>
                        <a:pt x="92" y="17"/>
                      </a:lnTo>
                      <a:lnTo>
                        <a:pt x="86" y="17"/>
                      </a:lnTo>
                      <a:lnTo>
                        <a:pt x="86" y="12"/>
                      </a:lnTo>
                      <a:lnTo>
                        <a:pt x="80" y="12"/>
                      </a:lnTo>
                      <a:lnTo>
                        <a:pt x="80" y="6"/>
                      </a:lnTo>
                      <a:lnTo>
                        <a:pt x="74" y="6"/>
                      </a:lnTo>
                      <a:lnTo>
                        <a:pt x="69" y="6"/>
                      </a:lnTo>
                      <a:lnTo>
                        <a:pt x="63" y="0"/>
                      </a:lnTo>
                      <a:lnTo>
                        <a:pt x="57" y="0"/>
                      </a:lnTo>
                      <a:lnTo>
                        <a:pt x="51" y="0"/>
                      </a:lnTo>
                      <a:lnTo>
                        <a:pt x="40" y="0"/>
                      </a:lnTo>
                      <a:lnTo>
                        <a:pt x="29" y="6"/>
                      </a:lnTo>
                      <a:lnTo>
                        <a:pt x="23" y="12"/>
                      </a:lnTo>
                      <a:lnTo>
                        <a:pt x="11" y="17"/>
                      </a:lnTo>
                      <a:lnTo>
                        <a:pt x="6" y="29"/>
                      </a:lnTo>
                      <a:lnTo>
                        <a:pt x="0" y="35"/>
                      </a:lnTo>
                      <a:lnTo>
                        <a:pt x="0" y="46"/>
                      </a:lnTo>
                      <a:lnTo>
                        <a:pt x="0" y="57"/>
                      </a:lnTo>
                      <a:lnTo>
                        <a:pt x="0" y="75"/>
                      </a:lnTo>
                      <a:lnTo>
                        <a:pt x="0" y="86"/>
                      </a:lnTo>
                      <a:lnTo>
                        <a:pt x="0" y="92"/>
                      </a:lnTo>
                      <a:lnTo>
                        <a:pt x="0" y="98"/>
                      </a:lnTo>
                      <a:lnTo>
                        <a:pt x="6" y="103"/>
                      </a:lnTo>
                      <a:lnTo>
                        <a:pt x="6" y="109"/>
                      </a:lnTo>
                      <a:lnTo>
                        <a:pt x="11" y="115"/>
                      </a:lnTo>
                      <a:lnTo>
                        <a:pt x="17" y="115"/>
                      </a:lnTo>
                      <a:lnTo>
                        <a:pt x="17" y="120"/>
                      </a:lnTo>
                      <a:lnTo>
                        <a:pt x="23" y="120"/>
                      </a:lnTo>
                      <a:lnTo>
                        <a:pt x="23" y="126"/>
                      </a:lnTo>
                      <a:lnTo>
                        <a:pt x="29" y="126"/>
                      </a:lnTo>
                      <a:lnTo>
                        <a:pt x="34" y="132"/>
                      </a:lnTo>
                      <a:lnTo>
                        <a:pt x="40" y="132"/>
                      </a:lnTo>
                      <a:lnTo>
                        <a:pt x="46" y="132"/>
                      </a:lnTo>
                      <a:lnTo>
                        <a:pt x="51" y="132"/>
                      </a:lnTo>
                      <a:lnTo>
                        <a:pt x="63" y="132"/>
                      </a:lnTo>
                      <a:lnTo>
                        <a:pt x="74" y="126"/>
                      </a:lnTo>
                      <a:lnTo>
                        <a:pt x="80" y="120"/>
                      </a:lnTo>
                      <a:lnTo>
                        <a:pt x="92" y="115"/>
                      </a:lnTo>
                      <a:lnTo>
                        <a:pt x="97" y="109"/>
                      </a:lnTo>
                      <a:lnTo>
                        <a:pt x="97" y="98"/>
                      </a:lnTo>
                      <a:lnTo>
                        <a:pt x="103" y="86"/>
                      </a:lnTo>
                      <a:lnTo>
                        <a:pt x="103" y="75"/>
                      </a:lnTo>
                      <a:lnTo>
                        <a:pt x="103" y="57"/>
                      </a:lnTo>
                    </a:path>
                  </a:pathLst>
                </a:custGeom>
                <a:solidFill>
                  <a:schemeClr val="tx2"/>
                </a:solidFill>
                <a:ln w="12700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11359" name="Rectangle 168"/>
              <p:cNvSpPr>
                <a:spLocks noChangeArrowheads="1"/>
              </p:cNvSpPr>
              <p:nvPr/>
            </p:nvSpPr>
            <p:spPr bwMode="auto">
              <a:xfrm rot="-724569">
                <a:off x="4984" y="2716"/>
                <a:ext cx="4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360" name="Rectangle 169"/>
              <p:cNvSpPr>
                <a:spLocks noChangeArrowheads="1"/>
              </p:cNvSpPr>
              <p:nvPr/>
            </p:nvSpPr>
            <p:spPr bwMode="auto">
              <a:xfrm rot="-724569">
                <a:off x="5544" y="2566"/>
                <a:ext cx="336" cy="144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361" name="Rectangle 170"/>
              <p:cNvSpPr>
                <a:spLocks noChangeArrowheads="1"/>
              </p:cNvSpPr>
              <p:nvPr/>
            </p:nvSpPr>
            <p:spPr bwMode="auto">
              <a:xfrm rot="-724569">
                <a:off x="5876" y="2478"/>
                <a:ext cx="48" cy="24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362" name="Rectangle 171"/>
              <p:cNvSpPr>
                <a:spLocks noChangeArrowheads="1"/>
              </p:cNvSpPr>
              <p:nvPr/>
            </p:nvSpPr>
            <p:spPr bwMode="auto">
              <a:xfrm rot="-724569">
                <a:off x="5501" y="2558"/>
                <a:ext cx="48" cy="24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363" name="Line 172"/>
              <p:cNvSpPr>
                <a:spLocks noChangeShapeType="1"/>
              </p:cNvSpPr>
              <p:nvPr/>
            </p:nvSpPr>
            <p:spPr bwMode="auto">
              <a:xfrm rot="20875431" flipH="1">
                <a:off x="4833" y="2738"/>
                <a:ext cx="144" cy="4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364" name="Line 173"/>
              <p:cNvSpPr>
                <a:spLocks noChangeShapeType="1"/>
              </p:cNvSpPr>
              <p:nvPr/>
            </p:nvSpPr>
            <p:spPr bwMode="auto">
              <a:xfrm rot="-724569" flipH="1" flipV="1">
                <a:off x="4848" y="2784"/>
                <a:ext cx="144" cy="9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365" name="Line 174"/>
              <p:cNvSpPr>
                <a:spLocks noChangeShapeType="1"/>
              </p:cNvSpPr>
              <p:nvPr/>
            </p:nvSpPr>
            <p:spPr bwMode="auto">
              <a:xfrm rot="-724569">
                <a:off x="4986" y="2304"/>
                <a:ext cx="192" cy="4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grpSp>
        <p:nvGrpSpPr>
          <p:cNvPr id="27" name="Group 175"/>
          <p:cNvGrpSpPr>
            <a:grpSpLocks/>
          </p:cNvGrpSpPr>
          <p:nvPr/>
        </p:nvGrpSpPr>
        <p:grpSpPr bwMode="auto">
          <a:xfrm>
            <a:off x="720725" y="3567113"/>
            <a:ext cx="1770063" cy="1052512"/>
            <a:chOff x="422" y="2247"/>
            <a:chExt cx="1115" cy="662"/>
          </a:xfrm>
        </p:grpSpPr>
        <p:sp>
          <p:nvSpPr>
            <p:cNvPr id="11335" name="Rectangle 176"/>
            <p:cNvSpPr>
              <a:spLocks noChangeArrowheads="1"/>
            </p:cNvSpPr>
            <p:nvPr/>
          </p:nvSpPr>
          <p:spPr bwMode="auto">
            <a:xfrm rot="-9732291">
              <a:off x="683" y="2502"/>
              <a:ext cx="624" cy="240"/>
            </a:xfrm>
            <a:prstGeom prst="rect">
              <a:avLst/>
            </a:prstGeom>
            <a:solidFill>
              <a:srgbClr val="B8CCFE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336" name="Rectangle 177"/>
            <p:cNvSpPr>
              <a:spLocks noChangeArrowheads="1"/>
            </p:cNvSpPr>
            <p:nvPr/>
          </p:nvSpPr>
          <p:spPr bwMode="auto">
            <a:xfrm rot="-9732291">
              <a:off x="1291" y="2652"/>
              <a:ext cx="4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337" name="Rectangle 178"/>
            <p:cNvSpPr>
              <a:spLocks noChangeArrowheads="1"/>
            </p:cNvSpPr>
            <p:nvPr/>
          </p:nvSpPr>
          <p:spPr bwMode="auto">
            <a:xfrm rot="-9732291">
              <a:off x="461" y="2432"/>
              <a:ext cx="336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338" name="Rectangle 179"/>
            <p:cNvSpPr>
              <a:spLocks noChangeArrowheads="1"/>
            </p:cNvSpPr>
            <p:nvPr/>
          </p:nvSpPr>
          <p:spPr bwMode="auto">
            <a:xfrm rot="-9732291">
              <a:off x="422" y="2326"/>
              <a:ext cx="48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339" name="Rectangle 180"/>
            <p:cNvSpPr>
              <a:spLocks noChangeArrowheads="1"/>
            </p:cNvSpPr>
            <p:nvPr/>
          </p:nvSpPr>
          <p:spPr bwMode="auto">
            <a:xfrm rot="-9732291">
              <a:off x="788" y="2443"/>
              <a:ext cx="48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340" name="Line 181"/>
            <p:cNvSpPr>
              <a:spLocks noChangeShapeType="1"/>
            </p:cNvSpPr>
            <p:nvPr/>
          </p:nvSpPr>
          <p:spPr bwMode="auto">
            <a:xfrm rot="11867709" flipH="1">
              <a:off x="1319" y="2776"/>
              <a:ext cx="144" cy="4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341" name="Line 182"/>
            <p:cNvSpPr>
              <a:spLocks noChangeShapeType="1"/>
            </p:cNvSpPr>
            <p:nvPr/>
          </p:nvSpPr>
          <p:spPr bwMode="auto">
            <a:xfrm rot="-9732291" flipH="1" flipV="1">
              <a:off x="1341" y="2683"/>
              <a:ext cx="144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342" name="Text Box 183"/>
            <p:cNvSpPr txBox="1">
              <a:spLocks noChangeArrowheads="1"/>
            </p:cNvSpPr>
            <p:nvPr/>
          </p:nvSpPr>
          <p:spPr bwMode="auto">
            <a:xfrm rot="985197">
              <a:off x="672" y="2736"/>
              <a:ext cx="565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1200" u="none">
                  <a:latin typeface="Bookman Old Style" pitchFamily="18" charset="0"/>
                </a:rPr>
                <a:t>injection</a:t>
              </a:r>
            </a:p>
          </p:txBody>
        </p:sp>
        <p:sp>
          <p:nvSpPr>
            <p:cNvPr id="11343" name="Line 184"/>
            <p:cNvSpPr>
              <a:spLocks noChangeShapeType="1"/>
            </p:cNvSpPr>
            <p:nvPr/>
          </p:nvSpPr>
          <p:spPr bwMode="auto">
            <a:xfrm rot="1361177" flipH="1">
              <a:off x="1105" y="2247"/>
              <a:ext cx="432" cy="4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28" name="Group 185"/>
            <p:cNvGrpSpPr>
              <a:grpSpLocks/>
            </p:cNvGrpSpPr>
            <p:nvPr/>
          </p:nvGrpSpPr>
          <p:grpSpPr bwMode="auto">
            <a:xfrm rot="1148723">
              <a:off x="912" y="2592"/>
              <a:ext cx="276" cy="140"/>
              <a:chOff x="1529" y="2185"/>
              <a:chExt cx="276" cy="140"/>
            </a:xfrm>
          </p:grpSpPr>
          <p:sp>
            <p:nvSpPr>
              <p:cNvPr id="11345" name="Freeform 186"/>
              <p:cNvSpPr>
                <a:spLocks/>
              </p:cNvSpPr>
              <p:nvPr/>
            </p:nvSpPr>
            <p:spPr bwMode="auto">
              <a:xfrm>
                <a:off x="1697" y="2185"/>
                <a:ext cx="108" cy="140"/>
              </a:xfrm>
              <a:custGeom>
                <a:avLst/>
                <a:gdLst>
                  <a:gd name="T0" fmla="*/ 25 w 201"/>
                  <a:gd name="T1" fmla="*/ 0 h 246"/>
                  <a:gd name="T2" fmla="*/ 32 w 201"/>
                  <a:gd name="T3" fmla="*/ 0 h 246"/>
                  <a:gd name="T4" fmla="*/ 37 w 201"/>
                  <a:gd name="T5" fmla="*/ 0 h 246"/>
                  <a:gd name="T6" fmla="*/ 41 w 201"/>
                  <a:gd name="T7" fmla="*/ 3 h 246"/>
                  <a:gd name="T8" fmla="*/ 47 w 201"/>
                  <a:gd name="T9" fmla="*/ 6 h 246"/>
                  <a:gd name="T10" fmla="*/ 49 w 201"/>
                  <a:gd name="T11" fmla="*/ 11 h 246"/>
                  <a:gd name="T12" fmla="*/ 53 w 201"/>
                  <a:gd name="T13" fmla="*/ 17 h 246"/>
                  <a:gd name="T14" fmla="*/ 56 w 201"/>
                  <a:gd name="T15" fmla="*/ 24 h 246"/>
                  <a:gd name="T16" fmla="*/ 58 w 201"/>
                  <a:gd name="T17" fmla="*/ 31 h 246"/>
                  <a:gd name="T18" fmla="*/ 58 w 201"/>
                  <a:gd name="T19" fmla="*/ 39 h 246"/>
                  <a:gd name="T20" fmla="*/ 58 w 201"/>
                  <a:gd name="T21" fmla="*/ 48 h 246"/>
                  <a:gd name="T22" fmla="*/ 56 w 201"/>
                  <a:gd name="T23" fmla="*/ 56 h 246"/>
                  <a:gd name="T24" fmla="*/ 53 w 201"/>
                  <a:gd name="T25" fmla="*/ 61 h 246"/>
                  <a:gd name="T26" fmla="*/ 49 w 201"/>
                  <a:gd name="T27" fmla="*/ 69 h 246"/>
                  <a:gd name="T28" fmla="*/ 47 w 201"/>
                  <a:gd name="T29" fmla="*/ 72 h 246"/>
                  <a:gd name="T30" fmla="*/ 41 w 201"/>
                  <a:gd name="T31" fmla="*/ 76 h 246"/>
                  <a:gd name="T32" fmla="*/ 37 w 201"/>
                  <a:gd name="T33" fmla="*/ 78 h 246"/>
                  <a:gd name="T34" fmla="*/ 32 w 201"/>
                  <a:gd name="T35" fmla="*/ 80 h 246"/>
                  <a:gd name="T36" fmla="*/ 25 w 201"/>
                  <a:gd name="T37" fmla="*/ 80 h 246"/>
                  <a:gd name="T38" fmla="*/ 20 w 201"/>
                  <a:gd name="T39" fmla="*/ 78 h 246"/>
                  <a:gd name="T40" fmla="*/ 15 w 201"/>
                  <a:gd name="T41" fmla="*/ 76 h 246"/>
                  <a:gd name="T42" fmla="*/ 11 w 201"/>
                  <a:gd name="T43" fmla="*/ 72 h 246"/>
                  <a:gd name="T44" fmla="*/ 6 w 201"/>
                  <a:gd name="T45" fmla="*/ 69 h 246"/>
                  <a:gd name="T46" fmla="*/ 3 w 201"/>
                  <a:gd name="T47" fmla="*/ 61 h 246"/>
                  <a:gd name="T48" fmla="*/ 2 w 201"/>
                  <a:gd name="T49" fmla="*/ 56 h 246"/>
                  <a:gd name="T50" fmla="*/ 0 w 201"/>
                  <a:gd name="T51" fmla="*/ 48 h 246"/>
                  <a:gd name="T52" fmla="*/ 0 w 201"/>
                  <a:gd name="T53" fmla="*/ 41 h 246"/>
                  <a:gd name="T54" fmla="*/ 0 w 201"/>
                  <a:gd name="T55" fmla="*/ 31 h 246"/>
                  <a:gd name="T56" fmla="*/ 2 w 201"/>
                  <a:gd name="T57" fmla="*/ 24 h 246"/>
                  <a:gd name="T58" fmla="*/ 3 w 201"/>
                  <a:gd name="T59" fmla="*/ 17 h 246"/>
                  <a:gd name="T60" fmla="*/ 6 w 201"/>
                  <a:gd name="T61" fmla="*/ 11 h 246"/>
                  <a:gd name="T62" fmla="*/ 11 w 201"/>
                  <a:gd name="T63" fmla="*/ 6 h 246"/>
                  <a:gd name="T64" fmla="*/ 15 w 201"/>
                  <a:gd name="T65" fmla="*/ 3 h 246"/>
                  <a:gd name="T66" fmla="*/ 20 w 201"/>
                  <a:gd name="T67" fmla="*/ 0 h 246"/>
                  <a:gd name="T68" fmla="*/ 25 w 201"/>
                  <a:gd name="T69" fmla="*/ 0 h 24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01"/>
                  <a:gd name="T106" fmla="*/ 0 h 246"/>
                  <a:gd name="T107" fmla="*/ 201 w 201"/>
                  <a:gd name="T108" fmla="*/ 246 h 24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01" h="246">
                    <a:moveTo>
                      <a:pt x="86" y="0"/>
                    </a:moveTo>
                    <a:lnTo>
                      <a:pt x="109" y="0"/>
                    </a:lnTo>
                    <a:lnTo>
                      <a:pt x="126" y="0"/>
                    </a:lnTo>
                    <a:lnTo>
                      <a:pt x="144" y="11"/>
                    </a:lnTo>
                    <a:lnTo>
                      <a:pt x="161" y="17"/>
                    </a:lnTo>
                    <a:lnTo>
                      <a:pt x="172" y="34"/>
                    </a:lnTo>
                    <a:lnTo>
                      <a:pt x="184" y="51"/>
                    </a:lnTo>
                    <a:lnTo>
                      <a:pt x="195" y="74"/>
                    </a:lnTo>
                    <a:lnTo>
                      <a:pt x="201" y="97"/>
                    </a:lnTo>
                    <a:lnTo>
                      <a:pt x="201" y="120"/>
                    </a:lnTo>
                    <a:lnTo>
                      <a:pt x="201" y="149"/>
                    </a:lnTo>
                    <a:lnTo>
                      <a:pt x="195" y="172"/>
                    </a:lnTo>
                    <a:lnTo>
                      <a:pt x="184" y="189"/>
                    </a:lnTo>
                    <a:lnTo>
                      <a:pt x="172" y="212"/>
                    </a:lnTo>
                    <a:lnTo>
                      <a:pt x="161" y="223"/>
                    </a:lnTo>
                    <a:lnTo>
                      <a:pt x="144" y="235"/>
                    </a:lnTo>
                    <a:lnTo>
                      <a:pt x="126" y="241"/>
                    </a:lnTo>
                    <a:lnTo>
                      <a:pt x="109" y="246"/>
                    </a:lnTo>
                    <a:lnTo>
                      <a:pt x="86" y="246"/>
                    </a:lnTo>
                    <a:lnTo>
                      <a:pt x="69" y="241"/>
                    </a:lnTo>
                    <a:lnTo>
                      <a:pt x="52" y="235"/>
                    </a:lnTo>
                    <a:lnTo>
                      <a:pt x="40" y="223"/>
                    </a:lnTo>
                    <a:lnTo>
                      <a:pt x="23" y="212"/>
                    </a:lnTo>
                    <a:lnTo>
                      <a:pt x="12" y="189"/>
                    </a:lnTo>
                    <a:lnTo>
                      <a:pt x="6" y="172"/>
                    </a:lnTo>
                    <a:lnTo>
                      <a:pt x="0" y="149"/>
                    </a:lnTo>
                    <a:lnTo>
                      <a:pt x="0" y="126"/>
                    </a:lnTo>
                    <a:lnTo>
                      <a:pt x="0" y="97"/>
                    </a:lnTo>
                    <a:lnTo>
                      <a:pt x="6" y="74"/>
                    </a:lnTo>
                    <a:lnTo>
                      <a:pt x="12" y="51"/>
                    </a:lnTo>
                    <a:lnTo>
                      <a:pt x="23" y="34"/>
                    </a:lnTo>
                    <a:lnTo>
                      <a:pt x="40" y="17"/>
                    </a:lnTo>
                    <a:lnTo>
                      <a:pt x="52" y="11"/>
                    </a:lnTo>
                    <a:lnTo>
                      <a:pt x="69" y="0"/>
                    </a:lnTo>
                    <a:lnTo>
                      <a:pt x="86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46" name="Freeform 187"/>
              <p:cNvSpPr>
                <a:spLocks/>
              </p:cNvSpPr>
              <p:nvPr/>
            </p:nvSpPr>
            <p:spPr bwMode="auto">
              <a:xfrm>
                <a:off x="1697" y="2185"/>
                <a:ext cx="108" cy="140"/>
              </a:xfrm>
              <a:custGeom>
                <a:avLst/>
                <a:gdLst>
                  <a:gd name="T0" fmla="*/ 25 w 201"/>
                  <a:gd name="T1" fmla="*/ 0 h 246"/>
                  <a:gd name="T2" fmla="*/ 32 w 201"/>
                  <a:gd name="T3" fmla="*/ 0 h 246"/>
                  <a:gd name="T4" fmla="*/ 37 w 201"/>
                  <a:gd name="T5" fmla="*/ 0 h 246"/>
                  <a:gd name="T6" fmla="*/ 41 w 201"/>
                  <a:gd name="T7" fmla="*/ 3 h 246"/>
                  <a:gd name="T8" fmla="*/ 47 w 201"/>
                  <a:gd name="T9" fmla="*/ 6 h 246"/>
                  <a:gd name="T10" fmla="*/ 49 w 201"/>
                  <a:gd name="T11" fmla="*/ 11 h 246"/>
                  <a:gd name="T12" fmla="*/ 53 w 201"/>
                  <a:gd name="T13" fmla="*/ 17 h 246"/>
                  <a:gd name="T14" fmla="*/ 56 w 201"/>
                  <a:gd name="T15" fmla="*/ 24 h 246"/>
                  <a:gd name="T16" fmla="*/ 58 w 201"/>
                  <a:gd name="T17" fmla="*/ 31 h 246"/>
                  <a:gd name="T18" fmla="*/ 58 w 201"/>
                  <a:gd name="T19" fmla="*/ 39 h 246"/>
                  <a:gd name="T20" fmla="*/ 58 w 201"/>
                  <a:gd name="T21" fmla="*/ 48 h 246"/>
                  <a:gd name="T22" fmla="*/ 56 w 201"/>
                  <a:gd name="T23" fmla="*/ 56 h 246"/>
                  <a:gd name="T24" fmla="*/ 53 w 201"/>
                  <a:gd name="T25" fmla="*/ 61 h 246"/>
                  <a:gd name="T26" fmla="*/ 49 w 201"/>
                  <a:gd name="T27" fmla="*/ 69 h 246"/>
                  <a:gd name="T28" fmla="*/ 47 w 201"/>
                  <a:gd name="T29" fmla="*/ 72 h 246"/>
                  <a:gd name="T30" fmla="*/ 41 w 201"/>
                  <a:gd name="T31" fmla="*/ 76 h 246"/>
                  <a:gd name="T32" fmla="*/ 37 w 201"/>
                  <a:gd name="T33" fmla="*/ 78 h 246"/>
                  <a:gd name="T34" fmla="*/ 32 w 201"/>
                  <a:gd name="T35" fmla="*/ 80 h 246"/>
                  <a:gd name="T36" fmla="*/ 25 w 201"/>
                  <a:gd name="T37" fmla="*/ 80 h 246"/>
                  <a:gd name="T38" fmla="*/ 20 w 201"/>
                  <a:gd name="T39" fmla="*/ 78 h 246"/>
                  <a:gd name="T40" fmla="*/ 15 w 201"/>
                  <a:gd name="T41" fmla="*/ 76 h 246"/>
                  <a:gd name="T42" fmla="*/ 11 w 201"/>
                  <a:gd name="T43" fmla="*/ 72 h 246"/>
                  <a:gd name="T44" fmla="*/ 6 w 201"/>
                  <a:gd name="T45" fmla="*/ 69 h 246"/>
                  <a:gd name="T46" fmla="*/ 3 w 201"/>
                  <a:gd name="T47" fmla="*/ 61 h 246"/>
                  <a:gd name="T48" fmla="*/ 2 w 201"/>
                  <a:gd name="T49" fmla="*/ 56 h 246"/>
                  <a:gd name="T50" fmla="*/ 0 w 201"/>
                  <a:gd name="T51" fmla="*/ 48 h 246"/>
                  <a:gd name="T52" fmla="*/ 0 w 201"/>
                  <a:gd name="T53" fmla="*/ 41 h 246"/>
                  <a:gd name="T54" fmla="*/ 0 w 201"/>
                  <a:gd name="T55" fmla="*/ 31 h 246"/>
                  <a:gd name="T56" fmla="*/ 2 w 201"/>
                  <a:gd name="T57" fmla="*/ 24 h 246"/>
                  <a:gd name="T58" fmla="*/ 3 w 201"/>
                  <a:gd name="T59" fmla="*/ 17 h 246"/>
                  <a:gd name="T60" fmla="*/ 6 w 201"/>
                  <a:gd name="T61" fmla="*/ 11 h 246"/>
                  <a:gd name="T62" fmla="*/ 11 w 201"/>
                  <a:gd name="T63" fmla="*/ 6 h 246"/>
                  <a:gd name="T64" fmla="*/ 15 w 201"/>
                  <a:gd name="T65" fmla="*/ 3 h 246"/>
                  <a:gd name="T66" fmla="*/ 20 w 201"/>
                  <a:gd name="T67" fmla="*/ 0 h 246"/>
                  <a:gd name="T68" fmla="*/ 25 w 201"/>
                  <a:gd name="T69" fmla="*/ 0 h 24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01"/>
                  <a:gd name="T106" fmla="*/ 0 h 246"/>
                  <a:gd name="T107" fmla="*/ 201 w 201"/>
                  <a:gd name="T108" fmla="*/ 246 h 24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01" h="246">
                    <a:moveTo>
                      <a:pt x="86" y="0"/>
                    </a:moveTo>
                    <a:lnTo>
                      <a:pt x="109" y="0"/>
                    </a:lnTo>
                    <a:lnTo>
                      <a:pt x="126" y="0"/>
                    </a:lnTo>
                    <a:lnTo>
                      <a:pt x="144" y="11"/>
                    </a:lnTo>
                    <a:lnTo>
                      <a:pt x="161" y="17"/>
                    </a:lnTo>
                    <a:lnTo>
                      <a:pt x="172" y="34"/>
                    </a:lnTo>
                    <a:lnTo>
                      <a:pt x="184" y="51"/>
                    </a:lnTo>
                    <a:lnTo>
                      <a:pt x="195" y="74"/>
                    </a:lnTo>
                    <a:lnTo>
                      <a:pt x="201" y="97"/>
                    </a:lnTo>
                    <a:lnTo>
                      <a:pt x="201" y="120"/>
                    </a:lnTo>
                    <a:lnTo>
                      <a:pt x="201" y="149"/>
                    </a:lnTo>
                    <a:lnTo>
                      <a:pt x="195" y="172"/>
                    </a:lnTo>
                    <a:lnTo>
                      <a:pt x="184" y="189"/>
                    </a:lnTo>
                    <a:lnTo>
                      <a:pt x="172" y="212"/>
                    </a:lnTo>
                    <a:lnTo>
                      <a:pt x="161" y="223"/>
                    </a:lnTo>
                    <a:lnTo>
                      <a:pt x="144" y="235"/>
                    </a:lnTo>
                    <a:lnTo>
                      <a:pt x="126" y="241"/>
                    </a:lnTo>
                    <a:lnTo>
                      <a:pt x="109" y="246"/>
                    </a:lnTo>
                    <a:lnTo>
                      <a:pt x="86" y="246"/>
                    </a:lnTo>
                    <a:lnTo>
                      <a:pt x="69" y="241"/>
                    </a:lnTo>
                    <a:lnTo>
                      <a:pt x="52" y="235"/>
                    </a:lnTo>
                    <a:lnTo>
                      <a:pt x="40" y="223"/>
                    </a:lnTo>
                    <a:lnTo>
                      <a:pt x="23" y="212"/>
                    </a:lnTo>
                    <a:lnTo>
                      <a:pt x="12" y="189"/>
                    </a:lnTo>
                    <a:lnTo>
                      <a:pt x="6" y="172"/>
                    </a:lnTo>
                    <a:lnTo>
                      <a:pt x="0" y="149"/>
                    </a:lnTo>
                    <a:lnTo>
                      <a:pt x="0" y="126"/>
                    </a:lnTo>
                    <a:lnTo>
                      <a:pt x="0" y="97"/>
                    </a:lnTo>
                    <a:lnTo>
                      <a:pt x="6" y="74"/>
                    </a:lnTo>
                    <a:lnTo>
                      <a:pt x="12" y="51"/>
                    </a:lnTo>
                    <a:lnTo>
                      <a:pt x="23" y="34"/>
                    </a:lnTo>
                    <a:lnTo>
                      <a:pt x="40" y="17"/>
                    </a:lnTo>
                    <a:lnTo>
                      <a:pt x="52" y="11"/>
                    </a:lnTo>
                    <a:lnTo>
                      <a:pt x="69" y="0"/>
                    </a:lnTo>
                    <a:lnTo>
                      <a:pt x="86" y="0"/>
                    </a:lnTo>
                  </a:path>
                </a:pathLst>
              </a:custGeom>
              <a:noFill/>
              <a:ln w="1746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47" name="Rectangle 188"/>
              <p:cNvSpPr>
                <a:spLocks noChangeArrowheads="1"/>
              </p:cNvSpPr>
              <p:nvPr/>
            </p:nvSpPr>
            <p:spPr bwMode="auto">
              <a:xfrm>
                <a:off x="1529" y="2231"/>
                <a:ext cx="171" cy="2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48" name="Rectangle 189"/>
              <p:cNvSpPr>
                <a:spLocks noChangeArrowheads="1"/>
              </p:cNvSpPr>
              <p:nvPr/>
            </p:nvSpPr>
            <p:spPr bwMode="auto">
              <a:xfrm>
                <a:off x="1529" y="2231"/>
                <a:ext cx="171" cy="25"/>
              </a:xfrm>
              <a:prstGeom prst="rect">
                <a:avLst/>
              </a:prstGeom>
              <a:noFill/>
              <a:ln w="17463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49" name="Freeform 190"/>
              <p:cNvSpPr>
                <a:spLocks noEditPoints="1"/>
              </p:cNvSpPr>
              <p:nvPr/>
            </p:nvSpPr>
            <p:spPr bwMode="auto">
              <a:xfrm>
                <a:off x="1529" y="2253"/>
                <a:ext cx="59" cy="55"/>
              </a:xfrm>
              <a:custGeom>
                <a:avLst/>
                <a:gdLst>
                  <a:gd name="T0" fmla="*/ 0 w 109"/>
                  <a:gd name="T1" fmla="*/ 0 h 98"/>
                  <a:gd name="T2" fmla="*/ 14 w 109"/>
                  <a:gd name="T3" fmla="*/ 0 h 98"/>
                  <a:gd name="T4" fmla="*/ 10 w 109"/>
                  <a:gd name="T5" fmla="*/ 27 h 98"/>
                  <a:gd name="T6" fmla="*/ 9 w 109"/>
                  <a:gd name="T7" fmla="*/ 29 h 98"/>
                  <a:gd name="T8" fmla="*/ 9 w 109"/>
                  <a:gd name="T9" fmla="*/ 31 h 98"/>
                  <a:gd name="T10" fmla="*/ 6 w 109"/>
                  <a:gd name="T11" fmla="*/ 31 h 98"/>
                  <a:gd name="T12" fmla="*/ 5 w 109"/>
                  <a:gd name="T13" fmla="*/ 31 h 98"/>
                  <a:gd name="T14" fmla="*/ 5 w 109"/>
                  <a:gd name="T15" fmla="*/ 29 h 98"/>
                  <a:gd name="T16" fmla="*/ 3 w 109"/>
                  <a:gd name="T17" fmla="*/ 27 h 98"/>
                  <a:gd name="T18" fmla="*/ 0 w 109"/>
                  <a:gd name="T19" fmla="*/ 0 h 98"/>
                  <a:gd name="T20" fmla="*/ 20 w 109"/>
                  <a:gd name="T21" fmla="*/ 0 h 98"/>
                  <a:gd name="T22" fmla="*/ 32 w 109"/>
                  <a:gd name="T23" fmla="*/ 0 h 98"/>
                  <a:gd name="T24" fmla="*/ 29 w 109"/>
                  <a:gd name="T25" fmla="*/ 27 h 98"/>
                  <a:gd name="T26" fmla="*/ 29 w 109"/>
                  <a:gd name="T27" fmla="*/ 29 h 98"/>
                  <a:gd name="T28" fmla="*/ 27 w 109"/>
                  <a:gd name="T29" fmla="*/ 31 h 98"/>
                  <a:gd name="T30" fmla="*/ 25 w 109"/>
                  <a:gd name="T31" fmla="*/ 31 h 98"/>
                  <a:gd name="T32" fmla="*/ 25 w 109"/>
                  <a:gd name="T33" fmla="*/ 29 h 98"/>
                  <a:gd name="T34" fmla="*/ 23 w 109"/>
                  <a:gd name="T35" fmla="*/ 29 h 98"/>
                  <a:gd name="T36" fmla="*/ 23 w 109"/>
                  <a:gd name="T37" fmla="*/ 27 h 98"/>
                  <a:gd name="T38" fmla="*/ 20 w 109"/>
                  <a:gd name="T39" fmla="*/ 0 h 9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09"/>
                  <a:gd name="T61" fmla="*/ 0 h 98"/>
                  <a:gd name="T62" fmla="*/ 109 w 109"/>
                  <a:gd name="T63" fmla="*/ 98 h 9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09" h="98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29" y="92"/>
                    </a:lnTo>
                    <a:lnTo>
                      <a:pt x="29" y="98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  <a:close/>
                    <a:moveTo>
                      <a:pt x="69" y="0"/>
                    </a:moveTo>
                    <a:lnTo>
                      <a:pt x="109" y="0"/>
                    </a:lnTo>
                    <a:lnTo>
                      <a:pt x="97" y="86"/>
                    </a:lnTo>
                    <a:lnTo>
                      <a:pt x="97" y="92"/>
                    </a:lnTo>
                    <a:lnTo>
                      <a:pt x="92" y="98"/>
                    </a:lnTo>
                    <a:lnTo>
                      <a:pt x="86" y="98"/>
                    </a:lnTo>
                    <a:lnTo>
                      <a:pt x="86" y="92"/>
                    </a:lnTo>
                    <a:lnTo>
                      <a:pt x="80" y="92"/>
                    </a:lnTo>
                    <a:lnTo>
                      <a:pt x="80" y="86"/>
                    </a:lnTo>
                    <a:lnTo>
                      <a:pt x="69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50" name="Freeform 191"/>
              <p:cNvSpPr>
                <a:spLocks/>
              </p:cNvSpPr>
              <p:nvPr/>
            </p:nvSpPr>
            <p:spPr bwMode="auto">
              <a:xfrm>
                <a:off x="1529" y="2253"/>
                <a:ext cx="25" cy="55"/>
              </a:xfrm>
              <a:custGeom>
                <a:avLst/>
                <a:gdLst>
                  <a:gd name="T0" fmla="*/ 0 w 46"/>
                  <a:gd name="T1" fmla="*/ 0 h 98"/>
                  <a:gd name="T2" fmla="*/ 14 w 46"/>
                  <a:gd name="T3" fmla="*/ 0 h 98"/>
                  <a:gd name="T4" fmla="*/ 10 w 46"/>
                  <a:gd name="T5" fmla="*/ 27 h 98"/>
                  <a:gd name="T6" fmla="*/ 9 w 46"/>
                  <a:gd name="T7" fmla="*/ 29 h 98"/>
                  <a:gd name="T8" fmla="*/ 9 w 46"/>
                  <a:gd name="T9" fmla="*/ 31 h 98"/>
                  <a:gd name="T10" fmla="*/ 7 w 46"/>
                  <a:gd name="T11" fmla="*/ 31 h 98"/>
                  <a:gd name="T12" fmla="*/ 5 w 46"/>
                  <a:gd name="T13" fmla="*/ 31 h 98"/>
                  <a:gd name="T14" fmla="*/ 5 w 46"/>
                  <a:gd name="T15" fmla="*/ 29 h 98"/>
                  <a:gd name="T16" fmla="*/ 4 w 46"/>
                  <a:gd name="T17" fmla="*/ 27 h 98"/>
                  <a:gd name="T18" fmla="*/ 0 w 46"/>
                  <a:gd name="T19" fmla="*/ 0 h 9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6"/>
                  <a:gd name="T31" fmla="*/ 0 h 98"/>
                  <a:gd name="T32" fmla="*/ 46 w 46"/>
                  <a:gd name="T33" fmla="*/ 98 h 9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6" h="98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29" y="92"/>
                    </a:lnTo>
                    <a:lnTo>
                      <a:pt x="29" y="98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51" name="Freeform 192"/>
              <p:cNvSpPr>
                <a:spLocks/>
              </p:cNvSpPr>
              <p:nvPr/>
            </p:nvSpPr>
            <p:spPr bwMode="auto">
              <a:xfrm>
                <a:off x="1566" y="2253"/>
                <a:ext cx="22" cy="55"/>
              </a:xfrm>
              <a:custGeom>
                <a:avLst/>
                <a:gdLst>
                  <a:gd name="T0" fmla="*/ 0 w 40"/>
                  <a:gd name="T1" fmla="*/ 0 h 98"/>
                  <a:gd name="T2" fmla="*/ 12 w 40"/>
                  <a:gd name="T3" fmla="*/ 0 h 98"/>
                  <a:gd name="T4" fmla="*/ 8 w 40"/>
                  <a:gd name="T5" fmla="*/ 27 h 98"/>
                  <a:gd name="T6" fmla="*/ 8 w 40"/>
                  <a:gd name="T7" fmla="*/ 29 h 98"/>
                  <a:gd name="T8" fmla="*/ 7 w 40"/>
                  <a:gd name="T9" fmla="*/ 31 h 98"/>
                  <a:gd name="T10" fmla="*/ 5 w 40"/>
                  <a:gd name="T11" fmla="*/ 31 h 98"/>
                  <a:gd name="T12" fmla="*/ 5 w 40"/>
                  <a:gd name="T13" fmla="*/ 29 h 98"/>
                  <a:gd name="T14" fmla="*/ 3 w 40"/>
                  <a:gd name="T15" fmla="*/ 29 h 98"/>
                  <a:gd name="T16" fmla="*/ 3 w 40"/>
                  <a:gd name="T17" fmla="*/ 27 h 98"/>
                  <a:gd name="T18" fmla="*/ 0 w 40"/>
                  <a:gd name="T19" fmla="*/ 0 h 9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"/>
                  <a:gd name="T31" fmla="*/ 0 h 98"/>
                  <a:gd name="T32" fmla="*/ 40 w 40"/>
                  <a:gd name="T33" fmla="*/ 98 h 9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" h="98">
                    <a:moveTo>
                      <a:pt x="0" y="0"/>
                    </a:moveTo>
                    <a:lnTo>
                      <a:pt x="40" y="0"/>
                    </a:lnTo>
                    <a:lnTo>
                      <a:pt x="28" y="86"/>
                    </a:lnTo>
                    <a:lnTo>
                      <a:pt x="28" y="92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1" y="92"/>
                    </a:lnTo>
                    <a:lnTo>
                      <a:pt x="11" y="86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52" name="Freeform 193"/>
              <p:cNvSpPr>
                <a:spLocks noEditPoints="1"/>
              </p:cNvSpPr>
              <p:nvPr/>
            </p:nvSpPr>
            <p:spPr bwMode="auto">
              <a:xfrm>
                <a:off x="1716" y="2215"/>
                <a:ext cx="71" cy="84"/>
              </a:xfrm>
              <a:custGeom>
                <a:avLst/>
                <a:gdLst>
                  <a:gd name="T0" fmla="*/ 38 w 131"/>
                  <a:gd name="T1" fmla="*/ 27 h 149"/>
                  <a:gd name="T2" fmla="*/ 37 w 131"/>
                  <a:gd name="T3" fmla="*/ 37 h 149"/>
                  <a:gd name="T4" fmla="*/ 34 w 131"/>
                  <a:gd name="T5" fmla="*/ 42 h 149"/>
                  <a:gd name="T6" fmla="*/ 27 w 131"/>
                  <a:gd name="T7" fmla="*/ 46 h 149"/>
                  <a:gd name="T8" fmla="*/ 20 w 131"/>
                  <a:gd name="T9" fmla="*/ 47 h 149"/>
                  <a:gd name="T10" fmla="*/ 17 w 131"/>
                  <a:gd name="T11" fmla="*/ 47 h 149"/>
                  <a:gd name="T12" fmla="*/ 14 w 131"/>
                  <a:gd name="T13" fmla="*/ 46 h 149"/>
                  <a:gd name="T14" fmla="*/ 10 w 131"/>
                  <a:gd name="T15" fmla="*/ 44 h 149"/>
                  <a:gd name="T16" fmla="*/ 8 w 131"/>
                  <a:gd name="T17" fmla="*/ 42 h 149"/>
                  <a:gd name="T18" fmla="*/ 5 w 131"/>
                  <a:gd name="T19" fmla="*/ 40 h 149"/>
                  <a:gd name="T20" fmla="*/ 3 w 131"/>
                  <a:gd name="T21" fmla="*/ 38 h 149"/>
                  <a:gd name="T22" fmla="*/ 2 w 131"/>
                  <a:gd name="T23" fmla="*/ 34 h 149"/>
                  <a:gd name="T24" fmla="*/ 2 w 131"/>
                  <a:gd name="T25" fmla="*/ 31 h 149"/>
                  <a:gd name="T26" fmla="*/ 0 w 131"/>
                  <a:gd name="T27" fmla="*/ 27 h 149"/>
                  <a:gd name="T28" fmla="*/ 2 w 131"/>
                  <a:gd name="T29" fmla="*/ 15 h 149"/>
                  <a:gd name="T30" fmla="*/ 5 w 131"/>
                  <a:gd name="T31" fmla="*/ 7 h 149"/>
                  <a:gd name="T32" fmla="*/ 10 w 131"/>
                  <a:gd name="T33" fmla="*/ 2 h 149"/>
                  <a:gd name="T34" fmla="*/ 17 w 131"/>
                  <a:gd name="T35" fmla="*/ 0 h 149"/>
                  <a:gd name="T36" fmla="*/ 22 w 131"/>
                  <a:gd name="T37" fmla="*/ 0 h 149"/>
                  <a:gd name="T38" fmla="*/ 25 w 131"/>
                  <a:gd name="T39" fmla="*/ 0 h 149"/>
                  <a:gd name="T40" fmla="*/ 29 w 131"/>
                  <a:gd name="T41" fmla="*/ 0 h 149"/>
                  <a:gd name="T42" fmla="*/ 32 w 131"/>
                  <a:gd name="T43" fmla="*/ 2 h 149"/>
                  <a:gd name="T44" fmla="*/ 34 w 131"/>
                  <a:gd name="T45" fmla="*/ 4 h 149"/>
                  <a:gd name="T46" fmla="*/ 35 w 131"/>
                  <a:gd name="T47" fmla="*/ 6 h 149"/>
                  <a:gd name="T48" fmla="*/ 37 w 131"/>
                  <a:gd name="T49" fmla="*/ 9 h 149"/>
                  <a:gd name="T50" fmla="*/ 38 w 131"/>
                  <a:gd name="T51" fmla="*/ 13 h 149"/>
                  <a:gd name="T52" fmla="*/ 38 w 131"/>
                  <a:gd name="T53" fmla="*/ 16 h 149"/>
                  <a:gd name="T54" fmla="*/ 35 w 131"/>
                  <a:gd name="T55" fmla="*/ 20 h 149"/>
                  <a:gd name="T56" fmla="*/ 35 w 131"/>
                  <a:gd name="T57" fmla="*/ 15 h 149"/>
                  <a:gd name="T58" fmla="*/ 34 w 131"/>
                  <a:gd name="T59" fmla="*/ 11 h 149"/>
                  <a:gd name="T60" fmla="*/ 32 w 131"/>
                  <a:gd name="T61" fmla="*/ 7 h 149"/>
                  <a:gd name="T62" fmla="*/ 30 w 131"/>
                  <a:gd name="T63" fmla="*/ 6 h 149"/>
                  <a:gd name="T64" fmla="*/ 29 w 131"/>
                  <a:gd name="T65" fmla="*/ 4 h 149"/>
                  <a:gd name="T66" fmla="*/ 25 w 131"/>
                  <a:gd name="T67" fmla="*/ 4 h 149"/>
                  <a:gd name="T68" fmla="*/ 22 w 131"/>
                  <a:gd name="T69" fmla="*/ 2 h 149"/>
                  <a:gd name="T70" fmla="*/ 17 w 131"/>
                  <a:gd name="T71" fmla="*/ 2 h 149"/>
                  <a:gd name="T72" fmla="*/ 12 w 131"/>
                  <a:gd name="T73" fmla="*/ 6 h 149"/>
                  <a:gd name="T74" fmla="*/ 7 w 131"/>
                  <a:gd name="T75" fmla="*/ 11 h 149"/>
                  <a:gd name="T76" fmla="*/ 5 w 131"/>
                  <a:gd name="T77" fmla="*/ 16 h 149"/>
                  <a:gd name="T78" fmla="*/ 5 w 131"/>
                  <a:gd name="T79" fmla="*/ 26 h 149"/>
                  <a:gd name="T80" fmla="*/ 5 w 131"/>
                  <a:gd name="T81" fmla="*/ 31 h 149"/>
                  <a:gd name="T82" fmla="*/ 7 w 131"/>
                  <a:gd name="T83" fmla="*/ 34 h 149"/>
                  <a:gd name="T84" fmla="*/ 8 w 131"/>
                  <a:gd name="T85" fmla="*/ 38 h 149"/>
                  <a:gd name="T86" fmla="*/ 10 w 131"/>
                  <a:gd name="T87" fmla="*/ 40 h 149"/>
                  <a:gd name="T88" fmla="*/ 12 w 131"/>
                  <a:gd name="T89" fmla="*/ 42 h 149"/>
                  <a:gd name="T90" fmla="*/ 15 w 131"/>
                  <a:gd name="T91" fmla="*/ 44 h 149"/>
                  <a:gd name="T92" fmla="*/ 18 w 131"/>
                  <a:gd name="T93" fmla="*/ 44 h 149"/>
                  <a:gd name="T94" fmla="*/ 23 w 131"/>
                  <a:gd name="T95" fmla="*/ 44 h 149"/>
                  <a:gd name="T96" fmla="*/ 29 w 131"/>
                  <a:gd name="T97" fmla="*/ 40 h 149"/>
                  <a:gd name="T98" fmla="*/ 34 w 131"/>
                  <a:gd name="T99" fmla="*/ 37 h 149"/>
                  <a:gd name="T100" fmla="*/ 35 w 131"/>
                  <a:gd name="T101" fmla="*/ 29 h 149"/>
                  <a:gd name="T102" fmla="*/ 35 w 131"/>
                  <a:gd name="T103" fmla="*/ 20 h 14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31"/>
                  <a:gd name="T157" fmla="*/ 0 h 149"/>
                  <a:gd name="T158" fmla="*/ 131 w 131"/>
                  <a:gd name="T159" fmla="*/ 149 h 14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31" h="149">
                    <a:moveTo>
                      <a:pt x="131" y="63"/>
                    </a:moveTo>
                    <a:lnTo>
                      <a:pt x="131" y="86"/>
                    </a:lnTo>
                    <a:lnTo>
                      <a:pt x="131" y="98"/>
                    </a:lnTo>
                    <a:lnTo>
                      <a:pt x="126" y="115"/>
                    </a:lnTo>
                    <a:lnTo>
                      <a:pt x="120" y="126"/>
                    </a:lnTo>
                    <a:lnTo>
                      <a:pt x="114" y="132"/>
                    </a:lnTo>
                    <a:lnTo>
                      <a:pt x="103" y="138"/>
                    </a:lnTo>
                    <a:lnTo>
                      <a:pt x="91" y="144"/>
                    </a:lnTo>
                    <a:lnTo>
                      <a:pt x="80" y="149"/>
                    </a:lnTo>
                    <a:lnTo>
                      <a:pt x="68" y="149"/>
                    </a:lnTo>
                    <a:lnTo>
                      <a:pt x="63" y="149"/>
                    </a:lnTo>
                    <a:lnTo>
                      <a:pt x="57" y="149"/>
                    </a:lnTo>
                    <a:lnTo>
                      <a:pt x="51" y="144"/>
                    </a:lnTo>
                    <a:lnTo>
                      <a:pt x="46" y="144"/>
                    </a:lnTo>
                    <a:lnTo>
                      <a:pt x="40" y="144"/>
                    </a:lnTo>
                    <a:lnTo>
                      <a:pt x="34" y="138"/>
                    </a:lnTo>
                    <a:lnTo>
                      <a:pt x="28" y="138"/>
                    </a:lnTo>
                    <a:lnTo>
                      <a:pt x="28" y="132"/>
                    </a:lnTo>
                    <a:lnTo>
                      <a:pt x="23" y="132"/>
                    </a:lnTo>
                    <a:lnTo>
                      <a:pt x="17" y="126"/>
                    </a:lnTo>
                    <a:lnTo>
                      <a:pt x="17" y="121"/>
                    </a:lnTo>
                    <a:lnTo>
                      <a:pt x="11" y="121"/>
                    </a:lnTo>
                    <a:lnTo>
                      <a:pt x="11" y="115"/>
                    </a:lnTo>
                    <a:lnTo>
                      <a:pt x="5" y="109"/>
                    </a:lnTo>
                    <a:lnTo>
                      <a:pt x="5" y="104"/>
                    </a:lnTo>
                    <a:lnTo>
                      <a:pt x="5" y="98"/>
                    </a:lnTo>
                    <a:lnTo>
                      <a:pt x="5" y="92"/>
                    </a:lnTo>
                    <a:lnTo>
                      <a:pt x="0" y="86"/>
                    </a:lnTo>
                    <a:lnTo>
                      <a:pt x="0" y="63"/>
                    </a:lnTo>
                    <a:lnTo>
                      <a:pt x="5" y="46"/>
                    </a:lnTo>
                    <a:lnTo>
                      <a:pt x="5" y="35"/>
                    </a:lnTo>
                    <a:lnTo>
                      <a:pt x="17" y="23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4" y="12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1" y="35"/>
                    </a:lnTo>
                    <a:lnTo>
                      <a:pt x="131" y="41"/>
                    </a:lnTo>
                    <a:lnTo>
                      <a:pt x="131" y="46"/>
                    </a:lnTo>
                    <a:lnTo>
                      <a:pt x="131" y="52"/>
                    </a:lnTo>
                    <a:lnTo>
                      <a:pt x="131" y="63"/>
                    </a:lnTo>
                    <a:close/>
                    <a:moveTo>
                      <a:pt x="120" y="63"/>
                    </a:moveTo>
                    <a:lnTo>
                      <a:pt x="120" y="58"/>
                    </a:lnTo>
                    <a:lnTo>
                      <a:pt x="120" y="46"/>
                    </a:lnTo>
                    <a:lnTo>
                      <a:pt x="114" y="41"/>
                    </a:lnTo>
                    <a:lnTo>
                      <a:pt x="114" y="35"/>
                    </a:lnTo>
                    <a:lnTo>
                      <a:pt x="114" y="29"/>
                    </a:lnTo>
                    <a:lnTo>
                      <a:pt x="109" y="23"/>
                    </a:lnTo>
                    <a:lnTo>
                      <a:pt x="103" y="23"/>
                    </a:lnTo>
                    <a:lnTo>
                      <a:pt x="103" y="18"/>
                    </a:lnTo>
                    <a:lnTo>
                      <a:pt x="97" y="18"/>
                    </a:lnTo>
                    <a:lnTo>
                      <a:pt x="97" y="12"/>
                    </a:lnTo>
                    <a:lnTo>
                      <a:pt x="91" y="12"/>
                    </a:lnTo>
                    <a:lnTo>
                      <a:pt x="86" y="12"/>
                    </a:lnTo>
                    <a:lnTo>
                      <a:pt x="80" y="6"/>
                    </a:lnTo>
                    <a:lnTo>
                      <a:pt x="74" y="6"/>
                    </a:lnTo>
                    <a:lnTo>
                      <a:pt x="68" y="6"/>
                    </a:lnTo>
                    <a:lnTo>
                      <a:pt x="57" y="6"/>
                    </a:lnTo>
                    <a:lnTo>
                      <a:pt x="46" y="12"/>
                    </a:lnTo>
                    <a:lnTo>
                      <a:pt x="40" y="18"/>
                    </a:lnTo>
                    <a:lnTo>
                      <a:pt x="28" y="23"/>
                    </a:lnTo>
                    <a:lnTo>
                      <a:pt x="23" y="35"/>
                    </a:lnTo>
                    <a:lnTo>
                      <a:pt x="17" y="41"/>
                    </a:lnTo>
                    <a:lnTo>
                      <a:pt x="17" y="52"/>
                    </a:lnTo>
                    <a:lnTo>
                      <a:pt x="17" y="63"/>
                    </a:lnTo>
                    <a:lnTo>
                      <a:pt x="17" y="81"/>
                    </a:lnTo>
                    <a:lnTo>
                      <a:pt x="17" y="92"/>
                    </a:lnTo>
                    <a:lnTo>
                      <a:pt x="17" y="98"/>
                    </a:lnTo>
                    <a:lnTo>
                      <a:pt x="17" y="104"/>
                    </a:lnTo>
                    <a:lnTo>
                      <a:pt x="23" y="109"/>
                    </a:lnTo>
                    <a:lnTo>
                      <a:pt x="23" y="115"/>
                    </a:lnTo>
                    <a:lnTo>
                      <a:pt x="28" y="121"/>
                    </a:lnTo>
                    <a:lnTo>
                      <a:pt x="34" y="121"/>
                    </a:lnTo>
                    <a:lnTo>
                      <a:pt x="34" y="126"/>
                    </a:lnTo>
                    <a:lnTo>
                      <a:pt x="40" y="126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1" y="138"/>
                    </a:lnTo>
                    <a:lnTo>
                      <a:pt x="57" y="138"/>
                    </a:lnTo>
                    <a:lnTo>
                      <a:pt x="63" y="138"/>
                    </a:lnTo>
                    <a:lnTo>
                      <a:pt x="68" y="138"/>
                    </a:lnTo>
                    <a:lnTo>
                      <a:pt x="80" y="138"/>
                    </a:lnTo>
                    <a:lnTo>
                      <a:pt x="91" y="132"/>
                    </a:lnTo>
                    <a:lnTo>
                      <a:pt x="97" y="126"/>
                    </a:lnTo>
                    <a:lnTo>
                      <a:pt x="109" y="121"/>
                    </a:lnTo>
                    <a:lnTo>
                      <a:pt x="114" y="115"/>
                    </a:lnTo>
                    <a:lnTo>
                      <a:pt x="114" y="104"/>
                    </a:lnTo>
                    <a:lnTo>
                      <a:pt x="120" y="92"/>
                    </a:lnTo>
                    <a:lnTo>
                      <a:pt x="120" y="81"/>
                    </a:lnTo>
                    <a:lnTo>
                      <a:pt x="120" y="63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53" name="Freeform 194"/>
              <p:cNvSpPr>
                <a:spLocks/>
              </p:cNvSpPr>
              <p:nvPr/>
            </p:nvSpPr>
            <p:spPr bwMode="auto">
              <a:xfrm>
                <a:off x="1716" y="2215"/>
                <a:ext cx="71" cy="84"/>
              </a:xfrm>
              <a:custGeom>
                <a:avLst/>
                <a:gdLst>
                  <a:gd name="T0" fmla="*/ 38 w 131"/>
                  <a:gd name="T1" fmla="*/ 20 h 149"/>
                  <a:gd name="T2" fmla="*/ 38 w 131"/>
                  <a:gd name="T3" fmla="*/ 27 h 149"/>
                  <a:gd name="T4" fmla="*/ 38 w 131"/>
                  <a:gd name="T5" fmla="*/ 31 h 149"/>
                  <a:gd name="T6" fmla="*/ 37 w 131"/>
                  <a:gd name="T7" fmla="*/ 37 h 149"/>
                  <a:gd name="T8" fmla="*/ 35 w 131"/>
                  <a:gd name="T9" fmla="*/ 40 h 149"/>
                  <a:gd name="T10" fmla="*/ 34 w 131"/>
                  <a:gd name="T11" fmla="*/ 42 h 149"/>
                  <a:gd name="T12" fmla="*/ 30 w 131"/>
                  <a:gd name="T13" fmla="*/ 44 h 149"/>
                  <a:gd name="T14" fmla="*/ 27 w 131"/>
                  <a:gd name="T15" fmla="*/ 46 h 149"/>
                  <a:gd name="T16" fmla="*/ 23 w 131"/>
                  <a:gd name="T17" fmla="*/ 47 h 149"/>
                  <a:gd name="T18" fmla="*/ 20 w 131"/>
                  <a:gd name="T19" fmla="*/ 47 h 149"/>
                  <a:gd name="T20" fmla="*/ 18 w 131"/>
                  <a:gd name="T21" fmla="*/ 47 h 149"/>
                  <a:gd name="T22" fmla="*/ 17 w 131"/>
                  <a:gd name="T23" fmla="*/ 47 h 149"/>
                  <a:gd name="T24" fmla="*/ 15 w 131"/>
                  <a:gd name="T25" fmla="*/ 46 h 149"/>
                  <a:gd name="T26" fmla="*/ 14 w 131"/>
                  <a:gd name="T27" fmla="*/ 46 h 149"/>
                  <a:gd name="T28" fmla="*/ 12 w 131"/>
                  <a:gd name="T29" fmla="*/ 46 h 149"/>
                  <a:gd name="T30" fmla="*/ 10 w 131"/>
                  <a:gd name="T31" fmla="*/ 44 h 149"/>
                  <a:gd name="T32" fmla="*/ 8 w 131"/>
                  <a:gd name="T33" fmla="*/ 44 h 149"/>
                  <a:gd name="T34" fmla="*/ 8 w 131"/>
                  <a:gd name="T35" fmla="*/ 42 h 149"/>
                  <a:gd name="T36" fmla="*/ 7 w 131"/>
                  <a:gd name="T37" fmla="*/ 42 h 149"/>
                  <a:gd name="T38" fmla="*/ 5 w 131"/>
                  <a:gd name="T39" fmla="*/ 40 h 149"/>
                  <a:gd name="T40" fmla="*/ 5 w 131"/>
                  <a:gd name="T41" fmla="*/ 38 h 149"/>
                  <a:gd name="T42" fmla="*/ 3 w 131"/>
                  <a:gd name="T43" fmla="*/ 38 h 149"/>
                  <a:gd name="T44" fmla="*/ 3 w 131"/>
                  <a:gd name="T45" fmla="*/ 37 h 149"/>
                  <a:gd name="T46" fmla="*/ 2 w 131"/>
                  <a:gd name="T47" fmla="*/ 34 h 149"/>
                  <a:gd name="T48" fmla="*/ 2 w 131"/>
                  <a:gd name="T49" fmla="*/ 33 h 149"/>
                  <a:gd name="T50" fmla="*/ 2 w 131"/>
                  <a:gd name="T51" fmla="*/ 31 h 149"/>
                  <a:gd name="T52" fmla="*/ 2 w 131"/>
                  <a:gd name="T53" fmla="*/ 29 h 149"/>
                  <a:gd name="T54" fmla="*/ 0 w 131"/>
                  <a:gd name="T55" fmla="*/ 27 h 149"/>
                  <a:gd name="T56" fmla="*/ 0 w 131"/>
                  <a:gd name="T57" fmla="*/ 20 h 149"/>
                  <a:gd name="T58" fmla="*/ 2 w 131"/>
                  <a:gd name="T59" fmla="*/ 15 h 149"/>
                  <a:gd name="T60" fmla="*/ 2 w 131"/>
                  <a:gd name="T61" fmla="*/ 11 h 149"/>
                  <a:gd name="T62" fmla="*/ 5 w 131"/>
                  <a:gd name="T63" fmla="*/ 7 h 149"/>
                  <a:gd name="T64" fmla="*/ 7 w 131"/>
                  <a:gd name="T65" fmla="*/ 4 h 149"/>
                  <a:gd name="T66" fmla="*/ 10 w 131"/>
                  <a:gd name="T67" fmla="*/ 2 h 149"/>
                  <a:gd name="T68" fmla="*/ 14 w 131"/>
                  <a:gd name="T69" fmla="*/ 0 h 149"/>
                  <a:gd name="T70" fmla="*/ 17 w 131"/>
                  <a:gd name="T71" fmla="*/ 0 h 149"/>
                  <a:gd name="T72" fmla="*/ 20 w 131"/>
                  <a:gd name="T73" fmla="*/ 0 h 149"/>
                  <a:gd name="T74" fmla="*/ 22 w 131"/>
                  <a:gd name="T75" fmla="*/ 0 h 149"/>
                  <a:gd name="T76" fmla="*/ 23 w 131"/>
                  <a:gd name="T77" fmla="*/ 0 h 149"/>
                  <a:gd name="T78" fmla="*/ 25 w 131"/>
                  <a:gd name="T79" fmla="*/ 0 h 149"/>
                  <a:gd name="T80" fmla="*/ 27 w 131"/>
                  <a:gd name="T81" fmla="*/ 0 h 149"/>
                  <a:gd name="T82" fmla="*/ 29 w 131"/>
                  <a:gd name="T83" fmla="*/ 0 h 149"/>
                  <a:gd name="T84" fmla="*/ 30 w 131"/>
                  <a:gd name="T85" fmla="*/ 2 h 149"/>
                  <a:gd name="T86" fmla="*/ 32 w 131"/>
                  <a:gd name="T87" fmla="*/ 2 h 149"/>
                  <a:gd name="T88" fmla="*/ 32 w 131"/>
                  <a:gd name="T89" fmla="*/ 4 h 149"/>
                  <a:gd name="T90" fmla="*/ 34 w 131"/>
                  <a:gd name="T91" fmla="*/ 4 h 149"/>
                  <a:gd name="T92" fmla="*/ 34 w 131"/>
                  <a:gd name="T93" fmla="*/ 6 h 149"/>
                  <a:gd name="T94" fmla="*/ 35 w 131"/>
                  <a:gd name="T95" fmla="*/ 6 h 149"/>
                  <a:gd name="T96" fmla="*/ 35 w 131"/>
                  <a:gd name="T97" fmla="*/ 7 h 149"/>
                  <a:gd name="T98" fmla="*/ 37 w 131"/>
                  <a:gd name="T99" fmla="*/ 9 h 149"/>
                  <a:gd name="T100" fmla="*/ 38 w 131"/>
                  <a:gd name="T101" fmla="*/ 11 h 149"/>
                  <a:gd name="T102" fmla="*/ 38 w 131"/>
                  <a:gd name="T103" fmla="*/ 13 h 149"/>
                  <a:gd name="T104" fmla="*/ 38 w 131"/>
                  <a:gd name="T105" fmla="*/ 15 h 149"/>
                  <a:gd name="T106" fmla="*/ 38 w 131"/>
                  <a:gd name="T107" fmla="*/ 16 h 149"/>
                  <a:gd name="T108" fmla="*/ 38 w 131"/>
                  <a:gd name="T109" fmla="*/ 20 h 14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31"/>
                  <a:gd name="T166" fmla="*/ 0 h 149"/>
                  <a:gd name="T167" fmla="*/ 131 w 131"/>
                  <a:gd name="T168" fmla="*/ 149 h 149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31" h="149">
                    <a:moveTo>
                      <a:pt x="131" y="63"/>
                    </a:moveTo>
                    <a:lnTo>
                      <a:pt x="131" y="86"/>
                    </a:lnTo>
                    <a:lnTo>
                      <a:pt x="131" y="98"/>
                    </a:lnTo>
                    <a:lnTo>
                      <a:pt x="126" y="115"/>
                    </a:lnTo>
                    <a:lnTo>
                      <a:pt x="120" y="126"/>
                    </a:lnTo>
                    <a:lnTo>
                      <a:pt x="114" y="132"/>
                    </a:lnTo>
                    <a:lnTo>
                      <a:pt x="103" y="138"/>
                    </a:lnTo>
                    <a:lnTo>
                      <a:pt x="91" y="144"/>
                    </a:lnTo>
                    <a:lnTo>
                      <a:pt x="80" y="149"/>
                    </a:lnTo>
                    <a:lnTo>
                      <a:pt x="68" y="149"/>
                    </a:lnTo>
                    <a:lnTo>
                      <a:pt x="63" y="149"/>
                    </a:lnTo>
                    <a:lnTo>
                      <a:pt x="57" y="149"/>
                    </a:lnTo>
                    <a:lnTo>
                      <a:pt x="51" y="144"/>
                    </a:lnTo>
                    <a:lnTo>
                      <a:pt x="46" y="144"/>
                    </a:lnTo>
                    <a:lnTo>
                      <a:pt x="40" y="144"/>
                    </a:lnTo>
                    <a:lnTo>
                      <a:pt x="34" y="138"/>
                    </a:lnTo>
                    <a:lnTo>
                      <a:pt x="28" y="138"/>
                    </a:lnTo>
                    <a:lnTo>
                      <a:pt x="28" y="132"/>
                    </a:lnTo>
                    <a:lnTo>
                      <a:pt x="23" y="132"/>
                    </a:lnTo>
                    <a:lnTo>
                      <a:pt x="17" y="126"/>
                    </a:lnTo>
                    <a:lnTo>
                      <a:pt x="17" y="121"/>
                    </a:lnTo>
                    <a:lnTo>
                      <a:pt x="11" y="121"/>
                    </a:lnTo>
                    <a:lnTo>
                      <a:pt x="11" y="115"/>
                    </a:lnTo>
                    <a:lnTo>
                      <a:pt x="5" y="109"/>
                    </a:lnTo>
                    <a:lnTo>
                      <a:pt x="5" y="104"/>
                    </a:lnTo>
                    <a:lnTo>
                      <a:pt x="5" y="98"/>
                    </a:lnTo>
                    <a:lnTo>
                      <a:pt x="5" y="92"/>
                    </a:lnTo>
                    <a:lnTo>
                      <a:pt x="0" y="86"/>
                    </a:lnTo>
                    <a:lnTo>
                      <a:pt x="0" y="63"/>
                    </a:lnTo>
                    <a:lnTo>
                      <a:pt x="5" y="46"/>
                    </a:lnTo>
                    <a:lnTo>
                      <a:pt x="5" y="35"/>
                    </a:lnTo>
                    <a:lnTo>
                      <a:pt x="17" y="23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4" y="12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1" y="35"/>
                    </a:lnTo>
                    <a:lnTo>
                      <a:pt x="131" y="41"/>
                    </a:lnTo>
                    <a:lnTo>
                      <a:pt x="131" y="46"/>
                    </a:lnTo>
                    <a:lnTo>
                      <a:pt x="131" y="52"/>
                    </a:lnTo>
                    <a:lnTo>
                      <a:pt x="131" y="63"/>
                    </a:lnTo>
                  </a:path>
                </a:pathLst>
              </a:custGeom>
              <a:noFill/>
              <a:ln w="1746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54" name="Freeform 195"/>
              <p:cNvSpPr>
                <a:spLocks/>
              </p:cNvSpPr>
              <p:nvPr/>
            </p:nvSpPr>
            <p:spPr bwMode="auto">
              <a:xfrm>
                <a:off x="1725" y="2217"/>
                <a:ext cx="57" cy="75"/>
              </a:xfrm>
              <a:custGeom>
                <a:avLst/>
                <a:gdLst>
                  <a:gd name="T0" fmla="*/ 32 w 103"/>
                  <a:gd name="T1" fmla="*/ 18 h 132"/>
                  <a:gd name="T2" fmla="*/ 32 w 103"/>
                  <a:gd name="T3" fmla="*/ 17 h 132"/>
                  <a:gd name="T4" fmla="*/ 32 w 103"/>
                  <a:gd name="T5" fmla="*/ 13 h 132"/>
                  <a:gd name="T6" fmla="*/ 30 w 103"/>
                  <a:gd name="T7" fmla="*/ 11 h 132"/>
                  <a:gd name="T8" fmla="*/ 30 w 103"/>
                  <a:gd name="T9" fmla="*/ 9 h 132"/>
                  <a:gd name="T10" fmla="*/ 30 w 103"/>
                  <a:gd name="T11" fmla="*/ 7 h 132"/>
                  <a:gd name="T12" fmla="*/ 28 w 103"/>
                  <a:gd name="T13" fmla="*/ 6 h 132"/>
                  <a:gd name="T14" fmla="*/ 27 w 103"/>
                  <a:gd name="T15" fmla="*/ 6 h 132"/>
                  <a:gd name="T16" fmla="*/ 27 w 103"/>
                  <a:gd name="T17" fmla="*/ 4 h 132"/>
                  <a:gd name="T18" fmla="*/ 24 w 103"/>
                  <a:gd name="T19" fmla="*/ 4 h 132"/>
                  <a:gd name="T20" fmla="*/ 24 w 103"/>
                  <a:gd name="T21" fmla="*/ 2 h 132"/>
                  <a:gd name="T22" fmla="*/ 23 w 103"/>
                  <a:gd name="T23" fmla="*/ 2 h 132"/>
                  <a:gd name="T24" fmla="*/ 21 w 103"/>
                  <a:gd name="T25" fmla="*/ 2 h 132"/>
                  <a:gd name="T26" fmla="*/ 19 w 103"/>
                  <a:gd name="T27" fmla="*/ 0 h 132"/>
                  <a:gd name="T28" fmla="*/ 18 w 103"/>
                  <a:gd name="T29" fmla="*/ 0 h 132"/>
                  <a:gd name="T30" fmla="*/ 15 w 103"/>
                  <a:gd name="T31" fmla="*/ 0 h 132"/>
                  <a:gd name="T32" fmla="*/ 12 w 103"/>
                  <a:gd name="T33" fmla="*/ 0 h 132"/>
                  <a:gd name="T34" fmla="*/ 9 w 103"/>
                  <a:gd name="T35" fmla="*/ 2 h 132"/>
                  <a:gd name="T36" fmla="*/ 7 w 103"/>
                  <a:gd name="T37" fmla="*/ 4 h 132"/>
                  <a:gd name="T38" fmla="*/ 3 w 103"/>
                  <a:gd name="T39" fmla="*/ 6 h 132"/>
                  <a:gd name="T40" fmla="*/ 2 w 103"/>
                  <a:gd name="T41" fmla="*/ 9 h 132"/>
                  <a:gd name="T42" fmla="*/ 0 w 103"/>
                  <a:gd name="T43" fmla="*/ 11 h 132"/>
                  <a:gd name="T44" fmla="*/ 0 w 103"/>
                  <a:gd name="T45" fmla="*/ 15 h 132"/>
                  <a:gd name="T46" fmla="*/ 0 w 103"/>
                  <a:gd name="T47" fmla="*/ 18 h 132"/>
                  <a:gd name="T48" fmla="*/ 0 w 103"/>
                  <a:gd name="T49" fmla="*/ 24 h 132"/>
                  <a:gd name="T50" fmla="*/ 0 w 103"/>
                  <a:gd name="T51" fmla="*/ 28 h 132"/>
                  <a:gd name="T52" fmla="*/ 0 w 103"/>
                  <a:gd name="T53" fmla="*/ 30 h 132"/>
                  <a:gd name="T54" fmla="*/ 0 w 103"/>
                  <a:gd name="T55" fmla="*/ 32 h 132"/>
                  <a:gd name="T56" fmla="*/ 2 w 103"/>
                  <a:gd name="T57" fmla="*/ 34 h 132"/>
                  <a:gd name="T58" fmla="*/ 2 w 103"/>
                  <a:gd name="T59" fmla="*/ 35 h 132"/>
                  <a:gd name="T60" fmla="*/ 3 w 103"/>
                  <a:gd name="T61" fmla="*/ 37 h 132"/>
                  <a:gd name="T62" fmla="*/ 5 w 103"/>
                  <a:gd name="T63" fmla="*/ 37 h 132"/>
                  <a:gd name="T64" fmla="*/ 5 w 103"/>
                  <a:gd name="T65" fmla="*/ 39 h 132"/>
                  <a:gd name="T66" fmla="*/ 7 w 103"/>
                  <a:gd name="T67" fmla="*/ 39 h 132"/>
                  <a:gd name="T68" fmla="*/ 7 w 103"/>
                  <a:gd name="T69" fmla="*/ 41 h 132"/>
                  <a:gd name="T70" fmla="*/ 9 w 103"/>
                  <a:gd name="T71" fmla="*/ 41 h 132"/>
                  <a:gd name="T72" fmla="*/ 11 w 103"/>
                  <a:gd name="T73" fmla="*/ 43 h 132"/>
                  <a:gd name="T74" fmla="*/ 12 w 103"/>
                  <a:gd name="T75" fmla="*/ 43 h 132"/>
                  <a:gd name="T76" fmla="*/ 14 w 103"/>
                  <a:gd name="T77" fmla="*/ 43 h 132"/>
                  <a:gd name="T78" fmla="*/ 15 w 103"/>
                  <a:gd name="T79" fmla="*/ 43 h 132"/>
                  <a:gd name="T80" fmla="*/ 19 w 103"/>
                  <a:gd name="T81" fmla="*/ 43 h 132"/>
                  <a:gd name="T82" fmla="*/ 23 w 103"/>
                  <a:gd name="T83" fmla="*/ 41 h 132"/>
                  <a:gd name="T84" fmla="*/ 24 w 103"/>
                  <a:gd name="T85" fmla="*/ 39 h 132"/>
                  <a:gd name="T86" fmla="*/ 28 w 103"/>
                  <a:gd name="T87" fmla="*/ 37 h 132"/>
                  <a:gd name="T88" fmla="*/ 30 w 103"/>
                  <a:gd name="T89" fmla="*/ 35 h 132"/>
                  <a:gd name="T90" fmla="*/ 30 w 103"/>
                  <a:gd name="T91" fmla="*/ 32 h 132"/>
                  <a:gd name="T92" fmla="*/ 32 w 103"/>
                  <a:gd name="T93" fmla="*/ 28 h 132"/>
                  <a:gd name="T94" fmla="*/ 32 w 103"/>
                  <a:gd name="T95" fmla="*/ 24 h 132"/>
                  <a:gd name="T96" fmla="*/ 32 w 103"/>
                  <a:gd name="T97" fmla="*/ 18 h 1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03"/>
                  <a:gd name="T148" fmla="*/ 0 h 132"/>
                  <a:gd name="T149" fmla="*/ 103 w 103"/>
                  <a:gd name="T150" fmla="*/ 132 h 1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03" h="132">
                    <a:moveTo>
                      <a:pt x="103" y="57"/>
                    </a:moveTo>
                    <a:lnTo>
                      <a:pt x="103" y="52"/>
                    </a:lnTo>
                    <a:lnTo>
                      <a:pt x="103" y="40"/>
                    </a:lnTo>
                    <a:lnTo>
                      <a:pt x="97" y="35"/>
                    </a:lnTo>
                    <a:lnTo>
                      <a:pt x="97" y="29"/>
                    </a:lnTo>
                    <a:lnTo>
                      <a:pt x="97" y="23"/>
                    </a:lnTo>
                    <a:lnTo>
                      <a:pt x="92" y="17"/>
                    </a:lnTo>
                    <a:lnTo>
                      <a:pt x="86" y="17"/>
                    </a:lnTo>
                    <a:lnTo>
                      <a:pt x="86" y="12"/>
                    </a:lnTo>
                    <a:lnTo>
                      <a:pt x="80" y="12"/>
                    </a:lnTo>
                    <a:lnTo>
                      <a:pt x="80" y="6"/>
                    </a:lnTo>
                    <a:lnTo>
                      <a:pt x="74" y="6"/>
                    </a:lnTo>
                    <a:lnTo>
                      <a:pt x="69" y="6"/>
                    </a:lnTo>
                    <a:lnTo>
                      <a:pt x="63" y="0"/>
                    </a:lnTo>
                    <a:lnTo>
                      <a:pt x="57" y="0"/>
                    </a:lnTo>
                    <a:lnTo>
                      <a:pt x="51" y="0"/>
                    </a:lnTo>
                    <a:lnTo>
                      <a:pt x="40" y="0"/>
                    </a:lnTo>
                    <a:lnTo>
                      <a:pt x="29" y="6"/>
                    </a:lnTo>
                    <a:lnTo>
                      <a:pt x="23" y="12"/>
                    </a:lnTo>
                    <a:lnTo>
                      <a:pt x="11" y="17"/>
                    </a:lnTo>
                    <a:lnTo>
                      <a:pt x="6" y="29"/>
                    </a:lnTo>
                    <a:lnTo>
                      <a:pt x="0" y="35"/>
                    </a:lnTo>
                    <a:lnTo>
                      <a:pt x="0" y="46"/>
                    </a:lnTo>
                    <a:lnTo>
                      <a:pt x="0" y="57"/>
                    </a:lnTo>
                    <a:lnTo>
                      <a:pt x="0" y="75"/>
                    </a:lnTo>
                    <a:lnTo>
                      <a:pt x="0" y="86"/>
                    </a:lnTo>
                    <a:lnTo>
                      <a:pt x="0" y="92"/>
                    </a:lnTo>
                    <a:lnTo>
                      <a:pt x="0" y="98"/>
                    </a:lnTo>
                    <a:lnTo>
                      <a:pt x="6" y="103"/>
                    </a:lnTo>
                    <a:lnTo>
                      <a:pt x="6" y="109"/>
                    </a:lnTo>
                    <a:lnTo>
                      <a:pt x="11" y="115"/>
                    </a:lnTo>
                    <a:lnTo>
                      <a:pt x="17" y="115"/>
                    </a:lnTo>
                    <a:lnTo>
                      <a:pt x="17" y="120"/>
                    </a:lnTo>
                    <a:lnTo>
                      <a:pt x="23" y="120"/>
                    </a:lnTo>
                    <a:lnTo>
                      <a:pt x="23" y="126"/>
                    </a:lnTo>
                    <a:lnTo>
                      <a:pt x="29" y="126"/>
                    </a:lnTo>
                    <a:lnTo>
                      <a:pt x="34" y="132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1" y="132"/>
                    </a:lnTo>
                    <a:lnTo>
                      <a:pt x="63" y="132"/>
                    </a:lnTo>
                    <a:lnTo>
                      <a:pt x="74" y="126"/>
                    </a:lnTo>
                    <a:lnTo>
                      <a:pt x="80" y="120"/>
                    </a:lnTo>
                    <a:lnTo>
                      <a:pt x="92" y="115"/>
                    </a:lnTo>
                    <a:lnTo>
                      <a:pt x="97" y="109"/>
                    </a:lnTo>
                    <a:lnTo>
                      <a:pt x="97" y="98"/>
                    </a:lnTo>
                    <a:lnTo>
                      <a:pt x="103" y="86"/>
                    </a:lnTo>
                    <a:lnTo>
                      <a:pt x="103" y="75"/>
                    </a:lnTo>
                    <a:lnTo>
                      <a:pt x="103" y="57"/>
                    </a:lnTo>
                  </a:path>
                </a:pathLst>
              </a:custGeom>
              <a:noFill/>
              <a:ln w="1746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0891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8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88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8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S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8546" grpId="0" animBg="1"/>
      <p:bldP spid="1388616" grpId="0" autoUpdateAnimBg="0"/>
    </p:bldLst>
  </p:timing>
</p:sld>
</file>

<file path=ppt/theme/theme1.xml><?xml version="1.0" encoding="utf-8"?>
<a:theme xmlns:a="http://schemas.openxmlformats.org/drawingml/2006/main" name="bosch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os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sch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sch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</Pages>
  <Words>1492</Words>
  <Application>Microsoft Office PowerPoint</Application>
  <PresentationFormat>Benutzerdefiniert</PresentationFormat>
  <Paragraphs>415</Paragraphs>
  <Slides>19</Slides>
  <Notes>19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bosch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</dc:title>
  <dc:creator>sander</dc:creator>
  <cp:lastModifiedBy>Wael Adi</cp:lastModifiedBy>
  <cp:revision>814</cp:revision>
  <cp:lastPrinted>2015-11-05T16:59:30Z</cp:lastPrinted>
  <dcterms:created xsi:type="dcterms:W3CDTF">1996-03-01T13:14:56Z</dcterms:created>
  <dcterms:modified xsi:type="dcterms:W3CDTF">2023-05-10T00:10:13Z</dcterms:modified>
</cp:coreProperties>
</file>