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74" r:id="rId2"/>
    <p:sldId id="275" r:id="rId3"/>
    <p:sldId id="276" r:id="rId4"/>
    <p:sldId id="277" r:id="rId5"/>
    <p:sldId id="278" r:id="rId6"/>
    <p:sldId id="279" r:id="rId7"/>
    <p:sldId id="349" r:id="rId8"/>
    <p:sldId id="357" r:id="rId9"/>
    <p:sldId id="350" r:id="rId10"/>
    <p:sldId id="351" r:id="rId11"/>
    <p:sldId id="352" r:id="rId12"/>
    <p:sldId id="356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</p:sldIdLst>
  <p:sldSz cx="10369550" cy="7205663"/>
  <p:notesSz cx="6781800" cy="9918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36">
          <p15:clr>
            <a:srgbClr val="A4A3A4"/>
          </p15:clr>
        </p15:guide>
        <p15:guide id="2" pos="604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5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BEA6D"/>
    <a:srgbClr val="FFEBEB"/>
    <a:srgbClr val="89FF89"/>
    <a:srgbClr val="FFFFE5"/>
    <a:srgbClr val="FFFFEF"/>
    <a:srgbClr val="1515F5"/>
    <a:srgbClr val="FFB3FF"/>
    <a:srgbClr val="FF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55" d="100"/>
          <a:sy n="55" d="100"/>
        </p:scale>
        <p:origin x="-1194" y="-132"/>
      </p:cViewPr>
      <p:guideLst>
        <p:guide orient="horz" pos="3936"/>
        <p:guide pos="604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06" y="-90"/>
      </p:cViewPr>
      <p:guideLst>
        <p:guide orient="horz" pos="3125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6.xml"/><Relationship Id="rId2" Type="http://schemas.openxmlformats.org/officeDocument/2006/relationships/slide" Target="slides/slide28.xml"/><Relationship Id="rId1" Type="http://schemas.openxmlformats.org/officeDocument/2006/relationships/slide" Target="slides/slide27.xml"/><Relationship Id="rId5" Type="http://schemas.openxmlformats.org/officeDocument/2006/relationships/slide" Target="slides/slide56.xml"/><Relationship Id="rId4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2938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7938"/>
            <a:ext cx="2938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384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48800"/>
            <a:ext cx="29384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fld id="{236A4C79-1143-4E0C-9799-8EDDA49FAD2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88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2938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7938"/>
            <a:ext cx="2938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384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48800"/>
            <a:ext cx="29384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fld id="{FA21CDB3-DDC7-4AA1-A7F1-339EFE3E5039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24400"/>
            <a:ext cx="497205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0" tIns="45964" rIns="91930" bIns="45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1488" y="568325"/>
            <a:ext cx="5834062" cy="4054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620961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8E12A-2E29-47A5-9CF5-A3444E75AFBC}" type="slidenum">
              <a:rPr lang="en-GB"/>
              <a:pPr/>
              <a:t>1</a:t>
            </a:fld>
            <a:endParaRPr lang="en-GB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702EF-7296-4572-8324-45B752526C4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4EC9C-3BA7-4C3D-9A40-C395AA217C0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85EA1-AB6E-4DF1-85B9-C46CB7C1D74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B6495-7D17-44E0-8900-4B94341DA26A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568325"/>
            <a:ext cx="5834062" cy="40544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EBB11-33CB-41C2-AD36-AB66DBBC7B3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2023E-2109-46E2-BA57-E959AD81508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45ECF-157E-4D59-890F-8B48C81B564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D4C53-A520-4443-8590-CE0811DC270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05BC3-1148-4672-AF81-71123849F3D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3372A-86DA-4C8C-9270-1B812D460D22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5212B-DA54-4CE5-ADDE-18342907331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D2CE7-33A1-4C98-964B-47029572FDFF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24234-67E0-4F65-ACB6-18D18A521169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0F63B-C837-4BCD-98CD-603A156E2DB9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E34D2-9011-4E75-A678-5E84398017B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49CBB-A11B-46E1-8354-333CAFECCE5E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6739D-A51F-487F-B1A5-016977366EB1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521BE-F0BC-4930-838D-8CA9BA9AA0FA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2A800-2DD3-4361-9B7A-09C5EC6B17A2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2B033-A7EC-415C-824D-D14734D3976C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C6BAE-7491-48C0-B7BA-814169738E9A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A1BA0-A1B7-4678-B050-3D4C046E86B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A7ABC-9AF3-41CF-82EF-9D677E4CAB58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8CF5A-20C4-4E1C-8E93-AB7C4E705639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E56F9-745D-49B6-9B39-CE1EBA40A28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985D1-CBB8-4255-87A9-40CEF740C56B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9614E-E4A3-4AE1-8313-372C3C6C324A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A0EBD-DE9A-45A0-B696-468316207075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35EB9B-6839-4900-9C1E-B5D81709738E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43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AEBFA-CC45-46A2-975A-A4A6ECE83A25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44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E5D0B-AB80-4E39-9018-6E772209467A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026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0CCBA-B5FF-48F8-B020-4729E627B36F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2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C3D4C-C00B-4388-ABE6-1B3385ADF1D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3C6B6-3E09-40EB-ABF5-DC0278BB60E3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989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2266C8-D42D-421D-95EF-184323FFC9AC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340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5E234E-F759-47E4-A071-BC8F84BCC045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134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30A04-8B86-4A32-9AB1-DDF36D1317C8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5217D-61D5-4C18-A7ED-FA7E2F7172E3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AEFDD-130A-4BDE-83B1-4EC79A0CE69E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62628-D939-4208-8EB8-8CE2FD199F22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1C6EB-081E-4ED3-B485-0481069249B8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DDA3B-2FEF-4295-AF35-53E89D3DCA6C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92AE9-E2BE-4F99-87FB-6F2883491918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55A11-8F50-49E4-B482-D6ED3E5AA45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9D0BD-8671-4CA9-AF11-38A09AD7C192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6339F-D1F8-4FF4-BA45-FF6789FEFA35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75C44-BC0D-4F52-8230-CDFB62561748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C5AD6-5463-41B6-9431-FCA1263756C8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51FFB-9780-4463-8C82-D787FE11958C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E4085-88C4-4B0A-B8F8-6DFBB06749A3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FA1B-74E9-4EA1-9FCD-B6199A6595A1}" type="slidenum">
              <a:rPr lang="en-GB" smtClean="0"/>
              <a:pPr/>
              <a:t>60</a:t>
            </a:fld>
            <a:endParaRPr lang="en-GB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82C66-B760-4A35-B720-DA047D960589}" type="slidenum">
              <a:rPr lang="en-GB" smtClean="0"/>
              <a:pPr/>
              <a:t>61</a:t>
            </a:fld>
            <a:endParaRPr lang="en-GB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FDD0D-6966-45BE-A497-017A83157D51}" type="slidenum">
              <a:rPr lang="en-GB" smtClean="0"/>
              <a:pPr/>
              <a:t>62</a:t>
            </a:fld>
            <a:endParaRPr lang="en-GB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CACD0-58CA-4D92-838B-3757E9303EC1}" type="slidenum">
              <a:rPr lang="en-GB" smtClean="0"/>
              <a:pPr/>
              <a:t>63</a:t>
            </a:fld>
            <a:endParaRPr lang="en-GB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7B8D1-BCBE-4176-AC8B-487872064BA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3781F-81D6-4F7A-819A-6A106D07BDF0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E5CC2-EC57-4E33-960C-5374EC751F5E}" type="slidenum">
              <a:rPr lang="en-GB" smtClean="0"/>
              <a:pPr/>
              <a:t>65</a:t>
            </a:fld>
            <a:endParaRPr lang="en-GB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AF25B-7C85-4E50-9FC5-902FDE01EF6B}" type="slidenum">
              <a:rPr lang="en-GB" smtClean="0"/>
              <a:pPr/>
              <a:t>66</a:t>
            </a:fld>
            <a:endParaRPr lang="en-GB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56300-8918-4E35-956C-E90DBD2E29E5}" type="slidenum">
              <a:rPr lang="en-GB" smtClean="0"/>
              <a:pPr/>
              <a:t>67</a:t>
            </a:fld>
            <a:endParaRPr lang="en-GB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59913-A272-4D7F-9E04-E9DC649B000A}" type="slidenum">
              <a:rPr lang="en-GB" smtClean="0"/>
              <a:pPr/>
              <a:t>68</a:t>
            </a:fld>
            <a:endParaRPr lang="en-GB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24B5C-C4D8-49F5-816D-96EE9411DC37}" type="slidenum">
              <a:rPr lang="en-GB" smtClean="0"/>
              <a:pPr/>
              <a:t>69</a:t>
            </a:fld>
            <a:endParaRPr lang="en-GB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8B3DD-B459-43D7-ADBA-1AB63F5BD7B5}" type="slidenum">
              <a:rPr lang="en-GB" smtClean="0"/>
              <a:pPr/>
              <a:t>70</a:t>
            </a:fld>
            <a:endParaRPr lang="en-GB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9D7D7-99C6-43D6-A129-CEA38581B5E2}" type="slidenum">
              <a:rPr lang="en-GB" smtClean="0"/>
              <a:pPr/>
              <a:t>71</a:t>
            </a:fld>
            <a:endParaRPr lang="en-GB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789CB-1026-412E-8E46-21128FE93C95}" type="slidenum">
              <a:rPr lang="en-GB" smtClean="0"/>
              <a:pPr/>
              <a:t>78</a:t>
            </a:fld>
            <a:endParaRPr lang="en-GB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6008B-D8CC-4220-A4D5-DD1F39FC4588}" type="slidenum">
              <a:rPr lang="en-GB" smtClean="0"/>
              <a:pPr/>
              <a:t>79</a:t>
            </a:fld>
            <a:endParaRPr lang="en-GB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702EF-7296-4572-8324-45B752526C4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ADBD9-EA16-4EAF-A12E-A171BF34D8C2}" type="slidenum">
              <a:rPr lang="en-GB" smtClean="0"/>
              <a:pPr/>
              <a:t>80</a:t>
            </a:fld>
            <a:endParaRPr lang="en-GB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702EF-7296-4572-8324-45B752526C4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702EF-7296-4572-8324-45B752526C4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9113" y="288925"/>
            <a:ext cx="9331325" cy="12001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9200" y="1295400"/>
            <a:ext cx="8231188" cy="429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064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440613" y="6683375"/>
            <a:ext cx="23574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3331" tIns="55794" rIns="113331" bIns="55794">
            <a:spAutoFit/>
          </a:bodyPr>
          <a:lstStyle/>
          <a:p>
            <a:pPr algn="r" defTabSz="938213"/>
            <a:r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t>Page :  </a:t>
            </a:r>
            <a:fld id="{86C36744-7167-400A-AFA1-1FC68E718614}" type="slidenum"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pPr algn="r" defTabSz="938213"/>
              <a:t>‹Nr.›</a:t>
            </a:fld>
            <a:endParaRPr lang="en-GB" sz="1200" u="none">
              <a:solidFill>
                <a:srgbClr val="000000"/>
              </a:solidFill>
              <a:latin typeface="Arial Narrow" pitchFamily="34" charset="0"/>
            </a:endParaRPr>
          </a:p>
          <a:p>
            <a:pPr defTabSz="938213"/>
            <a:r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t>                               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780838" y="6867525"/>
            <a:ext cx="6540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3331" tIns="55794" rIns="113331" bIns="55794">
            <a:spAutoFit/>
          </a:bodyPr>
          <a:lstStyle/>
          <a:p>
            <a:pPr algn="r" defTabSz="938213"/>
            <a:r>
              <a:rPr lang="en-GB" sz="700" b="0" u="none">
                <a:solidFill>
                  <a:srgbClr val="000000"/>
                </a:solidFill>
              </a:rPr>
              <a:t>bfolieq.drw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885411" y="6710891"/>
            <a:ext cx="8763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1152525" y="4683125"/>
            <a:ext cx="5111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GB" sz="1000" i="1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1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sldNum="0" hdr="0"/>
  <p:txStyles>
    <p:titleStyle>
      <a:lvl1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6238" indent="-376238" algn="l" defTabSz="83661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4325" algn="l" defTabSz="83661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57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57363" indent="-250825" algn="l" defTabSz="8366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590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7162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31734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6306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40878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Image:BlowfishDiagram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81" name="Text Box 153"/>
          <p:cNvSpPr txBox="1">
            <a:spLocks noChangeArrowheads="1"/>
          </p:cNvSpPr>
          <p:nvPr/>
        </p:nvSpPr>
        <p:spPr bwMode="auto">
          <a:xfrm>
            <a:off x="725862" y="362471"/>
            <a:ext cx="891782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to Cryptology</a:t>
            </a:r>
            <a:endParaRPr lang="en-US" sz="44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2000"/>
            <a:endParaRPr lang="en-US" sz="28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en-US" sz="24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r>
              <a:rPr lang="en-US" sz="1600" i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03.05.2023</a:t>
            </a:r>
            <a:r>
              <a:rPr lang="en-US" sz="1600" i="1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</a:t>
            </a:r>
            <a:r>
              <a:rPr lang="en-US" sz="1600" i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v54</a:t>
            </a:r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 Box 152"/>
          <p:cNvSpPr txBox="1">
            <a:spLocks noChangeArrowheads="1"/>
          </p:cNvSpPr>
          <p:nvPr/>
        </p:nvSpPr>
        <p:spPr bwMode="auto">
          <a:xfrm>
            <a:off x="1152327" y="2810743"/>
            <a:ext cx="7829684" cy="16333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762000">
              <a:defRPr/>
            </a:pPr>
            <a:r>
              <a:rPr lang="en-US" sz="36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Lecture-08</a:t>
            </a:r>
            <a:endParaRPr lang="en-US" sz="36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>
              <a:defRPr/>
            </a:pPr>
            <a:r>
              <a:rPr lang="en-US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Secret-Key </a:t>
            </a:r>
            <a:r>
              <a:rPr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Ciphers: Block Ciphers: </a:t>
            </a:r>
          </a:p>
          <a:p>
            <a:pPr algn="ctr" defTabSz="762000"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Design Principles and Contemporary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hteck 108"/>
          <p:cNvSpPr/>
          <p:nvPr/>
        </p:nvSpPr>
        <p:spPr>
          <a:xfrm>
            <a:off x="614506" y="1652924"/>
            <a:ext cx="72655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Number of all possible mappings = 2 </a:t>
            </a:r>
            <a:r>
              <a:rPr lang="en-US" sz="1600" b="0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2x4  </a:t>
            </a:r>
            <a:r>
              <a:rPr lang="en-US" sz="16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= 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sz="1600" b="0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8  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mappings</a:t>
            </a:r>
            <a:endParaRPr lang="en-US" sz="1600" b="0" u="none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1800" b="0" u="none" dirty="0" smtClean="0">
                <a:latin typeface="Arial Narrow" panose="020B0606020202030204" pitchFamily="34" charset="0"/>
              </a:rPr>
              <a:t>Number of possible invertible mappings = </a:t>
            </a:r>
            <a:r>
              <a:rPr lang="en-US" sz="1800" b="0" i="1" u="none" dirty="0" smtClean="0">
                <a:latin typeface="Arial Narrow" panose="020B0606020202030204" pitchFamily="34" charset="0"/>
              </a:rPr>
              <a:t>2</a:t>
            </a:r>
            <a:r>
              <a:rPr lang="en-US" sz="1800" b="0" i="1" u="none" baseline="30000" dirty="0" smtClean="0">
                <a:latin typeface="Arial Narrow" panose="020B0606020202030204" pitchFamily="34" charset="0"/>
              </a:rPr>
              <a:t>2 </a:t>
            </a:r>
            <a:r>
              <a:rPr lang="en-US" sz="1800" b="0" i="1" u="none" dirty="0" smtClean="0">
                <a:latin typeface="Arial Narrow" panose="020B0606020202030204" pitchFamily="34" charset="0"/>
              </a:rPr>
              <a:t>! </a:t>
            </a:r>
            <a:r>
              <a:rPr lang="en-US" sz="1200" b="0" u="none" dirty="0" smtClean="0">
                <a:latin typeface="Arial Narrow" panose="020B0606020202030204" pitchFamily="34" charset="0"/>
              </a:rPr>
              <a:t>= 24</a:t>
            </a:r>
          </a:p>
          <a:p>
            <a:r>
              <a:rPr lang="en-US" sz="1600" u="none" dirty="0" smtClean="0">
                <a:latin typeface="Arial Narrow" panose="020B0606020202030204" pitchFamily="34" charset="0"/>
              </a:rPr>
              <a:t># bits required to select all possible invertible mappings = </a:t>
            </a:r>
            <a:r>
              <a:rPr lang="en-US" sz="1600" i="1" u="none" dirty="0" smtClean="0">
                <a:latin typeface="Arial Narrow" panose="020B0606020202030204" pitchFamily="34" charset="0"/>
              </a:rPr>
              <a:t>log</a:t>
            </a:r>
            <a:r>
              <a:rPr lang="en-US" sz="1600" i="1" u="none" baseline="-25000" dirty="0" smtClean="0">
                <a:latin typeface="Arial Narrow" panose="020B0606020202030204" pitchFamily="34" charset="0"/>
              </a:rPr>
              <a:t>2</a:t>
            </a:r>
            <a:r>
              <a:rPr lang="en-US" sz="1600" i="1" u="none" dirty="0" smtClean="0">
                <a:latin typeface="Arial Narrow" panose="020B0606020202030204" pitchFamily="34" charset="0"/>
              </a:rPr>
              <a:t> 2</a:t>
            </a:r>
            <a:r>
              <a:rPr lang="en-US" sz="1600" i="1" u="none" baseline="30000" dirty="0" smtClean="0">
                <a:latin typeface="Arial Narrow" panose="020B0606020202030204" pitchFamily="34" charset="0"/>
              </a:rPr>
              <a:t>2</a:t>
            </a:r>
            <a:r>
              <a:rPr lang="en-US" sz="1600" i="1" u="none" dirty="0" smtClean="0">
                <a:latin typeface="Arial Narrow" panose="020B0606020202030204" pitchFamily="34" charset="0"/>
              </a:rPr>
              <a:t>! </a:t>
            </a:r>
            <a:r>
              <a:rPr lang="en-US" sz="1600" u="none" dirty="0" smtClean="0">
                <a:latin typeface="Arial Narrow" panose="020B0606020202030204" pitchFamily="34" charset="0"/>
              </a:rPr>
              <a:t>= 4,58</a:t>
            </a:r>
          </a:p>
          <a:p>
            <a:r>
              <a:rPr lang="en-US" sz="1600" u="none" dirty="0" smtClean="0">
                <a:latin typeface="Arial Narrow" panose="020B0606020202030204" pitchFamily="34" charset="0"/>
              </a:rPr>
              <a:t>Memory implementation complexity:  2</a:t>
            </a:r>
            <a:r>
              <a:rPr lang="en-US" sz="1600" u="none" baseline="30000" dirty="0" smtClean="0">
                <a:latin typeface="Arial Narrow" panose="020B0606020202030204" pitchFamily="34" charset="0"/>
              </a:rPr>
              <a:t>4.58</a:t>
            </a:r>
            <a:r>
              <a:rPr lang="en-US" sz="1600" u="none" dirty="0" smtClean="0">
                <a:latin typeface="Arial Narrow" panose="020B0606020202030204" pitchFamily="34" charset="0"/>
              </a:rPr>
              <a:t>  (2x2</a:t>
            </a:r>
            <a:r>
              <a:rPr lang="en-US" sz="1600" u="none" baseline="30000" dirty="0" smtClean="0">
                <a:latin typeface="Arial Narrow" panose="020B0606020202030204" pitchFamily="34" charset="0"/>
              </a:rPr>
              <a:t>2</a:t>
            </a:r>
            <a:r>
              <a:rPr lang="en-US" sz="1600" u="none" dirty="0" smtClean="0">
                <a:latin typeface="Arial Narrow" panose="020B0606020202030204" pitchFamily="34" charset="0"/>
              </a:rPr>
              <a:t>) = 2</a:t>
            </a:r>
            <a:r>
              <a:rPr lang="en-US" sz="1600" u="none" baseline="30000" dirty="0" smtClean="0">
                <a:latin typeface="Arial Narrow" panose="020B0606020202030204" pitchFamily="34" charset="0"/>
              </a:rPr>
              <a:t>7.58</a:t>
            </a:r>
            <a:r>
              <a:rPr lang="en-US" sz="1600" u="none" dirty="0" smtClean="0">
                <a:latin typeface="Arial Narrow" panose="020B0606020202030204" pitchFamily="34" charset="0"/>
              </a:rPr>
              <a:t> bits = 8 x 24 </a:t>
            </a:r>
            <a:r>
              <a:rPr lang="en-US" sz="1600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192 bits</a:t>
            </a:r>
            <a:endParaRPr lang="de-DE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74211" name="Text Box 3"/>
          <p:cNvSpPr txBox="1">
            <a:spLocks noChangeArrowheads="1"/>
          </p:cNvSpPr>
          <p:nvPr/>
        </p:nvSpPr>
        <p:spPr bwMode="auto">
          <a:xfrm>
            <a:off x="1773309" y="662416"/>
            <a:ext cx="6478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Complexity growth</a:t>
            </a:r>
            <a:r>
              <a:rPr lang="en-US" sz="2400" u="none" dirty="0" smtClean="0">
                <a:latin typeface="Arial Narrow" panose="020B0606020202030204" pitchFamily="34" charset="0"/>
              </a:rPr>
              <a:t>: </a:t>
            </a:r>
            <a:r>
              <a:rPr lang="en-US" sz="2400" b="0" u="none" dirty="0" smtClean="0">
                <a:latin typeface="Arial Narrow" panose="020B0606020202030204" pitchFamily="34" charset="0"/>
              </a:rPr>
              <a:t>Engineering approach:</a:t>
            </a:r>
          </a:p>
        </p:txBody>
      </p:sp>
      <p:sp>
        <p:nvSpPr>
          <p:cNvPr id="1374212" name="Text Box 4"/>
          <p:cNvSpPr txBox="1">
            <a:spLocks noChangeArrowheads="1"/>
          </p:cNvSpPr>
          <p:nvPr/>
        </p:nvSpPr>
        <p:spPr bwMode="auto">
          <a:xfrm>
            <a:off x="702334" y="165178"/>
            <a:ext cx="8414782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sz="2800" dirty="0" smtClean="0">
                <a:latin typeface="Arial Narrow" panose="020B0606020202030204" pitchFamily="34" charset="0"/>
              </a:rPr>
              <a:t>Sample bounds for implementing all possible block ciphers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10369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0"/>
            <a:ext cx="10369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8" name="Rechteck 97"/>
          <p:cNvSpPr/>
          <p:nvPr/>
        </p:nvSpPr>
        <p:spPr>
          <a:xfrm>
            <a:off x="614507" y="1225886"/>
            <a:ext cx="4714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Example</a:t>
            </a: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n-US" sz="2400" i="1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t=2</a:t>
            </a:r>
            <a:r>
              <a:rPr lang="en-US" sz="24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2-bit to 2-bit mapping</a:t>
            </a:r>
          </a:p>
        </p:txBody>
      </p:sp>
      <p:grpSp>
        <p:nvGrpSpPr>
          <p:cNvPr id="122" name="Gruppieren 121"/>
          <p:cNvGrpSpPr/>
          <p:nvPr/>
        </p:nvGrpSpPr>
        <p:grpSpPr>
          <a:xfrm>
            <a:off x="6299755" y="1176692"/>
            <a:ext cx="3061484" cy="953286"/>
            <a:chOff x="6299755" y="5299699"/>
            <a:chExt cx="3061484" cy="953286"/>
          </a:xfrm>
        </p:grpSpPr>
        <p:sp>
          <p:nvSpPr>
            <p:cNvPr id="99" name="Rechteck 98"/>
            <p:cNvSpPr/>
            <p:nvPr/>
          </p:nvSpPr>
          <p:spPr bwMode="auto">
            <a:xfrm>
              <a:off x="7349985" y="5471016"/>
              <a:ext cx="957260" cy="781969"/>
            </a:xfrm>
            <a:prstGeom prst="rect">
              <a:avLst/>
            </a:prstGeom>
            <a:solidFill>
              <a:srgbClr val="FFFF66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00" name="Text Box 3"/>
            <p:cNvSpPr txBox="1">
              <a:spLocks noChangeArrowheads="1"/>
            </p:cNvSpPr>
            <p:nvPr/>
          </p:nvSpPr>
          <p:spPr bwMode="auto">
            <a:xfrm>
              <a:off x="7612544" y="5530531"/>
              <a:ext cx="3348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3600" u="none" dirty="0" smtClean="0">
                  <a:latin typeface="Arial Narrow" panose="020B0606020202030204" pitchFamily="34" charset="0"/>
                </a:rPr>
                <a:t>F</a:t>
              </a:r>
              <a:endParaRPr lang="en-US" sz="3200" u="none" dirty="0">
                <a:latin typeface="Arial Narrow" panose="020B0606020202030204" pitchFamily="34" charset="0"/>
              </a:endParaRPr>
            </a:p>
          </p:txBody>
        </p:sp>
        <p:cxnSp>
          <p:nvCxnSpPr>
            <p:cNvPr id="101" name="Gerade Verbindung mit Pfeil 100"/>
            <p:cNvCxnSpPr/>
            <p:nvPr/>
          </p:nvCxnSpPr>
          <p:spPr bwMode="auto">
            <a:xfrm>
              <a:off x="6299755" y="5862000"/>
              <a:ext cx="1067289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2" name="Gerade Verbindung mit Pfeil 101"/>
            <p:cNvCxnSpPr/>
            <p:nvPr/>
          </p:nvCxnSpPr>
          <p:spPr bwMode="auto">
            <a:xfrm>
              <a:off x="8251850" y="5862000"/>
              <a:ext cx="110938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03" name="Rechteck 102"/>
            <p:cNvSpPr/>
            <p:nvPr/>
          </p:nvSpPr>
          <p:spPr>
            <a:xfrm>
              <a:off x="6373564" y="5299699"/>
              <a:ext cx="13003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u="none" dirty="0" smtClean="0">
                  <a:latin typeface="Arial Narrow" panose="020B0606020202030204" pitchFamily="34" charset="0"/>
                </a:rPr>
                <a:t>2-bits</a:t>
              </a:r>
              <a:endParaRPr lang="de-DE" b="0" i="1" u="none" dirty="0">
                <a:latin typeface="Arial Narrow" panose="020B0606020202030204" pitchFamily="34" charset="0"/>
              </a:endParaRPr>
            </a:p>
          </p:txBody>
        </p:sp>
        <p:cxnSp>
          <p:nvCxnSpPr>
            <p:cNvPr id="104" name="Gerade Verbindung 103"/>
            <p:cNvCxnSpPr/>
            <p:nvPr/>
          </p:nvCxnSpPr>
          <p:spPr bwMode="auto">
            <a:xfrm flipH="1">
              <a:off x="6630983" y="5691063"/>
              <a:ext cx="116638" cy="3009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Gerade Verbindung 104"/>
            <p:cNvCxnSpPr/>
            <p:nvPr/>
          </p:nvCxnSpPr>
          <p:spPr bwMode="auto">
            <a:xfrm flipH="1">
              <a:off x="8571919" y="5723679"/>
              <a:ext cx="116638" cy="3009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hteck 105"/>
            <p:cNvSpPr/>
            <p:nvPr/>
          </p:nvSpPr>
          <p:spPr>
            <a:xfrm>
              <a:off x="8384933" y="5315244"/>
              <a:ext cx="9025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u="none" dirty="0" smtClean="0">
                  <a:latin typeface="Arial Narrow" panose="020B0606020202030204" pitchFamily="34" charset="0"/>
                </a:rPr>
                <a:t>2-bits</a:t>
              </a:r>
              <a:endParaRPr lang="de-DE" b="0" i="1" u="none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7677190" y="2135477"/>
            <a:ext cx="986878" cy="441279"/>
            <a:chOff x="7677190" y="2185352"/>
            <a:chExt cx="986878" cy="441279"/>
          </a:xfrm>
        </p:grpSpPr>
        <p:cxnSp>
          <p:nvCxnSpPr>
            <p:cNvPr id="107" name="Gerade Verbindung mit Pfeil 106"/>
            <p:cNvCxnSpPr/>
            <p:nvPr/>
          </p:nvCxnSpPr>
          <p:spPr bwMode="auto">
            <a:xfrm flipV="1">
              <a:off x="7827403" y="2185352"/>
              <a:ext cx="0" cy="39916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8" name="Gerade Verbindung 107"/>
            <p:cNvCxnSpPr/>
            <p:nvPr/>
          </p:nvCxnSpPr>
          <p:spPr bwMode="auto">
            <a:xfrm flipH="1">
              <a:off x="7677190" y="2299413"/>
              <a:ext cx="261594" cy="28510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Rechteck 110"/>
            <p:cNvSpPr/>
            <p:nvPr/>
          </p:nvSpPr>
          <p:spPr>
            <a:xfrm>
              <a:off x="7984074" y="2257299"/>
              <a:ext cx="679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u="none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5 bits</a:t>
              </a:r>
              <a:endParaRPr lang="de-DE" sz="18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Rechteck 55"/>
          <p:cNvSpPr/>
          <p:nvPr/>
        </p:nvSpPr>
        <p:spPr>
          <a:xfrm>
            <a:off x="617308" y="3339064"/>
            <a:ext cx="68025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Number of all possible mappings = 2 </a:t>
            </a:r>
            <a:r>
              <a:rPr lang="en-US" sz="1600" b="0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3x8  </a:t>
            </a:r>
            <a:r>
              <a:rPr lang="en-US" sz="16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= 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sz="1600" b="0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24  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mappings</a:t>
            </a:r>
            <a:endParaRPr lang="en-US" sz="1600" b="0" u="none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1800" b="0" u="none" dirty="0" smtClean="0">
                <a:latin typeface="Arial Narrow" panose="020B0606020202030204" pitchFamily="34" charset="0"/>
              </a:rPr>
              <a:t>Number of possible invertible mappings = </a:t>
            </a:r>
            <a:r>
              <a:rPr lang="en-US" sz="1800" b="0" i="1" u="none" dirty="0" smtClean="0">
                <a:latin typeface="Arial Narrow" panose="020B0606020202030204" pitchFamily="34" charset="0"/>
              </a:rPr>
              <a:t>2</a:t>
            </a:r>
            <a:r>
              <a:rPr lang="en-US" sz="1800" b="0" i="1" u="none" baseline="30000" dirty="0" smtClean="0">
                <a:latin typeface="Arial Narrow" panose="020B0606020202030204" pitchFamily="34" charset="0"/>
              </a:rPr>
              <a:t>3 </a:t>
            </a:r>
            <a:r>
              <a:rPr lang="en-US" sz="1800" b="0" i="1" u="none" dirty="0" smtClean="0">
                <a:latin typeface="Arial Narrow" panose="020B0606020202030204" pitchFamily="34" charset="0"/>
              </a:rPr>
              <a:t>! </a:t>
            </a:r>
            <a:r>
              <a:rPr lang="en-US" sz="1200" b="0" u="none" dirty="0" smtClean="0">
                <a:latin typeface="Arial Narrow" panose="020B0606020202030204" pitchFamily="34" charset="0"/>
              </a:rPr>
              <a:t>= 40 320</a:t>
            </a:r>
          </a:p>
          <a:p>
            <a:r>
              <a:rPr lang="en-US" sz="1600" u="none" dirty="0" smtClean="0">
                <a:latin typeface="Arial Narrow" panose="020B0606020202030204" pitchFamily="34" charset="0"/>
              </a:rPr>
              <a:t># bits required to select all possible invertible mappings = </a:t>
            </a:r>
            <a:r>
              <a:rPr lang="en-US" sz="1600" i="1" u="none" dirty="0" smtClean="0">
                <a:latin typeface="Arial Narrow" panose="020B0606020202030204" pitchFamily="34" charset="0"/>
              </a:rPr>
              <a:t>log</a:t>
            </a:r>
            <a:r>
              <a:rPr lang="en-US" sz="1600" i="1" u="none" baseline="-25000" dirty="0" smtClean="0">
                <a:latin typeface="Arial Narrow" panose="020B0606020202030204" pitchFamily="34" charset="0"/>
              </a:rPr>
              <a:t>2</a:t>
            </a:r>
            <a:r>
              <a:rPr lang="en-US" sz="1600" i="1" u="none" dirty="0" smtClean="0">
                <a:latin typeface="Arial Narrow" panose="020B0606020202030204" pitchFamily="34" charset="0"/>
              </a:rPr>
              <a:t> 2</a:t>
            </a:r>
            <a:r>
              <a:rPr lang="en-US" sz="1600" i="1" u="none" baseline="30000" dirty="0" smtClean="0">
                <a:latin typeface="Arial Narrow" panose="020B0606020202030204" pitchFamily="34" charset="0"/>
              </a:rPr>
              <a:t>3</a:t>
            </a:r>
            <a:r>
              <a:rPr lang="en-US" sz="1600" i="1" u="none" dirty="0" smtClean="0">
                <a:latin typeface="Arial Narrow" panose="020B0606020202030204" pitchFamily="34" charset="0"/>
              </a:rPr>
              <a:t>! </a:t>
            </a:r>
            <a:r>
              <a:rPr lang="en-US" sz="1600" u="none" dirty="0" smtClean="0">
                <a:latin typeface="Arial Narrow" panose="020B0606020202030204" pitchFamily="34" charset="0"/>
              </a:rPr>
              <a:t>= 15,29</a:t>
            </a:r>
          </a:p>
          <a:p>
            <a:r>
              <a:rPr lang="en-US" sz="1600" u="none" dirty="0" smtClean="0">
                <a:latin typeface="Arial Narrow" panose="020B0606020202030204" pitchFamily="34" charset="0"/>
              </a:rPr>
              <a:t> </a:t>
            </a:r>
            <a:r>
              <a:rPr lang="en-US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Memory implementation complexity:  </a:t>
            </a:r>
            <a:r>
              <a:rPr lang="en-US" sz="16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sz="1600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15.29</a:t>
            </a:r>
            <a:r>
              <a:rPr lang="en-US" sz="16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(3x2</a:t>
            </a:r>
            <a:r>
              <a:rPr lang="en-US" sz="1600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3</a:t>
            </a:r>
            <a:r>
              <a:rPr lang="en-US" sz="16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  <a:r>
              <a:rPr lang="en-US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sz="1600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19,87</a:t>
            </a:r>
            <a:r>
              <a:rPr lang="en-US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bits</a:t>
            </a:r>
            <a:endParaRPr lang="de-DE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617307" y="2884369"/>
            <a:ext cx="4567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Example</a:t>
            </a: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n-US" sz="2400" i="1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t=3</a:t>
            </a:r>
            <a:r>
              <a:rPr lang="en-US" sz="24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3-bit to 3-bit mapping</a:t>
            </a:r>
          </a:p>
        </p:txBody>
      </p:sp>
      <p:grpSp>
        <p:nvGrpSpPr>
          <p:cNvPr id="58" name="Gruppieren 57"/>
          <p:cNvGrpSpPr/>
          <p:nvPr/>
        </p:nvGrpSpPr>
        <p:grpSpPr>
          <a:xfrm>
            <a:off x="6302556" y="2783001"/>
            <a:ext cx="3061484" cy="953286"/>
            <a:chOff x="6299755" y="5299699"/>
            <a:chExt cx="3061484" cy="953286"/>
          </a:xfrm>
        </p:grpSpPr>
        <p:sp>
          <p:nvSpPr>
            <p:cNvPr id="59" name="Rechteck 58"/>
            <p:cNvSpPr/>
            <p:nvPr/>
          </p:nvSpPr>
          <p:spPr bwMode="auto">
            <a:xfrm>
              <a:off x="7349985" y="5471016"/>
              <a:ext cx="957260" cy="781969"/>
            </a:xfrm>
            <a:prstGeom prst="rect">
              <a:avLst/>
            </a:prstGeom>
            <a:solidFill>
              <a:srgbClr val="FFFF66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7612544" y="5530531"/>
              <a:ext cx="3348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3600" u="none" dirty="0" smtClean="0">
                  <a:latin typeface="Arial Narrow" panose="020B0606020202030204" pitchFamily="34" charset="0"/>
                </a:rPr>
                <a:t>F</a:t>
              </a:r>
              <a:endParaRPr lang="en-US" sz="3200" u="none" dirty="0">
                <a:latin typeface="Arial Narrow" panose="020B0606020202030204" pitchFamily="34" charset="0"/>
              </a:endParaRPr>
            </a:p>
          </p:txBody>
        </p:sp>
        <p:cxnSp>
          <p:nvCxnSpPr>
            <p:cNvPr id="61" name="Gerade Verbindung mit Pfeil 60"/>
            <p:cNvCxnSpPr/>
            <p:nvPr/>
          </p:nvCxnSpPr>
          <p:spPr bwMode="auto">
            <a:xfrm>
              <a:off x="6299755" y="5862000"/>
              <a:ext cx="1067289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2" name="Gerade Verbindung mit Pfeil 61"/>
            <p:cNvCxnSpPr/>
            <p:nvPr/>
          </p:nvCxnSpPr>
          <p:spPr bwMode="auto">
            <a:xfrm>
              <a:off x="8251850" y="5862000"/>
              <a:ext cx="110938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4" name="Rechteck 63"/>
            <p:cNvSpPr/>
            <p:nvPr/>
          </p:nvSpPr>
          <p:spPr>
            <a:xfrm>
              <a:off x="6373564" y="5299699"/>
              <a:ext cx="13003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u="none" dirty="0" smtClean="0">
                  <a:latin typeface="Arial Narrow" panose="020B0606020202030204" pitchFamily="34" charset="0"/>
                </a:rPr>
                <a:t>3-bits</a:t>
              </a:r>
              <a:endParaRPr lang="de-DE" b="0" i="1" u="none" dirty="0">
                <a:latin typeface="Arial Narrow" panose="020B0606020202030204" pitchFamily="34" charset="0"/>
              </a:endParaRPr>
            </a:p>
          </p:txBody>
        </p:sp>
        <p:cxnSp>
          <p:nvCxnSpPr>
            <p:cNvPr id="65" name="Gerade Verbindung 64"/>
            <p:cNvCxnSpPr/>
            <p:nvPr/>
          </p:nvCxnSpPr>
          <p:spPr bwMode="auto">
            <a:xfrm flipH="1">
              <a:off x="6630983" y="5691063"/>
              <a:ext cx="116638" cy="3009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Gerade Verbindung 65"/>
            <p:cNvCxnSpPr/>
            <p:nvPr/>
          </p:nvCxnSpPr>
          <p:spPr bwMode="auto">
            <a:xfrm flipH="1">
              <a:off x="8571919" y="5723679"/>
              <a:ext cx="116638" cy="3009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hteck 66"/>
            <p:cNvSpPr/>
            <p:nvPr/>
          </p:nvSpPr>
          <p:spPr>
            <a:xfrm>
              <a:off x="8384933" y="5315244"/>
              <a:ext cx="9025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u="none" dirty="0" smtClean="0">
                  <a:latin typeface="Arial Narrow" panose="020B0606020202030204" pitchFamily="34" charset="0"/>
                </a:rPr>
                <a:t>3-bits</a:t>
              </a:r>
              <a:endParaRPr lang="de-DE" b="0" i="1" u="none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68" name="Gerade Verbindung mit Pfeil 67"/>
          <p:cNvCxnSpPr/>
          <p:nvPr/>
        </p:nvCxnSpPr>
        <p:spPr bwMode="auto">
          <a:xfrm flipV="1">
            <a:off x="7830204" y="3741786"/>
            <a:ext cx="0" cy="39916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 flipH="1">
            <a:off x="7679991" y="3855847"/>
            <a:ext cx="261594" cy="28510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Rechteck 69"/>
          <p:cNvSpPr/>
          <p:nvPr/>
        </p:nvSpPr>
        <p:spPr>
          <a:xfrm>
            <a:off x="7986875" y="3813733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16 bits</a:t>
            </a:r>
            <a:endParaRPr lang="de-DE" sz="1800" i="1" dirty="0">
              <a:solidFill>
                <a:srgbClr val="FF0000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648271" y="5604685"/>
            <a:ext cx="701694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Number of all possible mappings = 2 </a:t>
            </a:r>
            <a:r>
              <a:rPr lang="en-US" sz="1600" b="0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5x32 </a:t>
            </a:r>
            <a:r>
              <a:rPr lang="en-US" sz="16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= 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sz="1600" b="0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160 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mappings</a:t>
            </a:r>
            <a:endParaRPr lang="en-US" sz="1600" b="0" u="none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1800" b="0" u="none" dirty="0" smtClean="0">
                <a:latin typeface="Arial Narrow" panose="020B0606020202030204" pitchFamily="34" charset="0"/>
              </a:rPr>
              <a:t>Number of possible invertible mappings = </a:t>
            </a:r>
            <a:r>
              <a:rPr lang="en-US" sz="1800" b="0" i="1" u="none" dirty="0" smtClean="0">
                <a:latin typeface="Arial Narrow" panose="020B0606020202030204" pitchFamily="34" charset="0"/>
              </a:rPr>
              <a:t>2</a:t>
            </a:r>
            <a:r>
              <a:rPr lang="en-US" sz="1800" b="0" i="1" u="none" baseline="30000" dirty="0" smtClean="0">
                <a:latin typeface="Arial Narrow" panose="020B0606020202030204" pitchFamily="34" charset="0"/>
              </a:rPr>
              <a:t>5 </a:t>
            </a:r>
            <a:r>
              <a:rPr lang="en-US" sz="1800" b="0" i="1" u="none" dirty="0" smtClean="0">
                <a:latin typeface="Arial Narrow" panose="020B0606020202030204" pitchFamily="34" charset="0"/>
              </a:rPr>
              <a:t>! </a:t>
            </a:r>
            <a:r>
              <a:rPr lang="en-US" sz="1200" b="0" u="none" dirty="0" smtClean="0">
                <a:latin typeface="Arial Narrow" panose="020B0606020202030204" pitchFamily="34" charset="0"/>
              </a:rPr>
              <a:t>= 2,63 10</a:t>
            </a:r>
            <a:r>
              <a:rPr lang="en-US" sz="1200" b="0" u="none" baseline="30000" dirty="0" smtClean="0">
                <a:latin typeface="Arial Narrow" panose="020B0606020202030204" pitchFamily="34" charset="0"/>
              </a:rPr>
              <a:t>35</a:t>
            </a:r>
          </a:p>
          <a:p>
            <a:r>
              <a:rPr lang="en-US" sz="1600" u="none" dirty="0" smtClean="0">
                <a:latin typeface="Arial Narrow" panose="020B0606020202030204" pitchFamily="34" charset="0"/>
              </a:rPr>
              <a:t># bits required to select all possible invertible mappings = </a:t>
            </a:r>
            <a:r>
              <a:rPr lang="en-US" sz="1600" i="1" u="none" dirty="0" smtClean="0">
                <a:latin typeface="Arial Narrow" panose="020B0606020202030204" pitchFamily="34" charset="0"/>
              </a:rPr>
              <a:t>log</a:t>
            </a:r>
            <a:r>
              <a:rPr lang="en-US" sz="1600" i="1" u="none" baseline="-25000" dirty="0" smtClean="0">
                <a:latin typeface="Arial Narrow" panose="020B0606020202030204" pitchFamily="34" charset="0"/>
              </a:rPr>
              <a:t>2</a:t>
            </a:r>
            <a:r>
              <a:rPr lang="en-US" sz="1600" i="1" u="none" dirty="0" smtClean="0">
                <a:latin typeface="Arial Narrow" panose="020B0606020202030204" pitchFamily="34" charset="0"/>
              </a:rPr>
              <a:t> 2</a:t>
            </a:r>
            <a:r>
              <a:rPr lang="en-US" sz="1600" i="1" u="none" baseline="30000" dirty="0" smtClean="0">
                <a:latin typeface="Arial Narrow" panose="020B0606020202030204" pitchFamily="34" charset="0"/>
              </a:rPr>
              <a:t>5</a:t>
            </a:r>
            <a:r>
              <a:rPr lang="en-US" sz="1600" i="1" u="none" dirty="0" smtClean="0">
                <a:latin typeface="Arial Narrow" panose="020B0606020202030204" pitchFamily="34" charset="0"/>
              </a:rPr>
              <a:t>! </a:t>
            </a:r>
            <a:r>
              <a:rPr lang="en-US" sz="1600" u="none" dirty="0" smtClean="0">
                <a:latin typeface="Arial Narrow" panose="020B0606020202030204" pitchFamily="34" charset="0"/>
              </a:rPr>
              <a:t>= 117,66</a:t>
            </a:r>
          </a:p>
          <a:p>
            <a:pPr lvl="0"/>
            <a:r>
              <a:rPr lang="en-US" sz="1600" u="none" dirty="0" smtClean="0">
                <a:latin typeface="Arial Narrow" panose="020B0606020202030204" pitchFamily="34" charset="0"/>
              </a:rPr>
              <a:t> </a:t>
            </a:r>
            <a:r>
              <a:rPr lang="en-US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Memory implementation complexity:  </a:t>
            </a:r>
            <a:r>
              <a:rPr lang="en-US" sz="16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sz="1600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117.66</a:t>
            </a:r>
            <a:r>
              <a:rPr lang="en-US" sz="16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(5x2</a:t>
            </a:r>
            <a:r>
              <a:rPr lang="en-US" sz="1600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5</a:t>
            </a:r>
            <a:r>
              <a:rPr lang="en-US" sz="16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  <a:r>
              <a:rPr lang="en-US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sz="1600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124,98</a:t>
            </a:r>
            <a:r>
              <a:rPr lang="en-US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bits</a:t>
            </a:r>
            <a:r>
              <a:rPr lang="en-US" sz="1600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</a:t>
            </a:r>
            <a:r>
              <a:rPr lang="en-US" sz="16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not implementable!!)</a:t>
            </a:r>
            <a:endParaRPr lang="de-DE" i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de-DE" i="1" u="none" dirty="0">
              <a:latin typeface="Arial Narrow" panose="020B0606020202030204" pitchFamily="34" charset="0"/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648271" y="5177647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Example</a:t>
            </a: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n-US" sz="2400" i="1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t=5</a:t>
            </a:r>
            <a:r>
              <a:rPr lang="en-US" sz="24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5-bit to 5-bit mapping</a:t>
            </a:r>
          </a:p>
        </p:txBody>
      </p:sp>
      <p:grpSp>
        <p:nvGrpSpPr>
          <p:cNvPr id="76" name="Gruppieren 75"/>
          <p:cNvGrpSpPr/>
          <p:nvPr/>
        </p:nvGrpSpPr>
        <p:grpSpPr>
          <a:xfrm>
            <a:off x="6437622" y="5128453"/>
            <a:ext cx="3061484" cy="953286"/>
            <a:chOff x="6299755" y="5299699"/>
            <a:chExt cx="3061484" cy="953286"/>
          </a:xfrm>
        </p:grpSpPr>
        <p:sp>
          <p:nvSpPr>
            <p:cNvPr id="77" name="Rechteck 76"/>
            <p:cNvSpPr/>
            <p:nvPr/>
          </p:nvSpPr>
          <p:spPr bwMode="auto">
            <a:xfrm>
              <a:off x="7349985" y="5471016"/>
              <a:ext cx="957260" cy="781969"/>
            </a:xfrm>
            <a:prstGeom prst="rect">
              <a:avLst/>
            </a:prstGeom>
            <a:solidFill>
              <a:srgbClr val="FFFF66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78" name="Text Box 3"/>
            <p:cNvSpPr txBox="1">
              <a:spLocks noChangeArrowheads="1"/>
            </p:cNvSpPr>
            <p:nvPr/>
          </p:nvSpPr>
          <p:spPr bwMode="auto">
            <a:xfrm>
              <a:off x="7612544" y="5530531"/>
              <a:ext cx="3348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3600" u="none" dirty="0" smtClean="0">
                  <a:latin typeface="Arial Narrow" panose="020B0606020202030204" pitchFamily="34" charset="0"/>
                </a:rPr>
                <a:t>F</a:t>
              </a:r>
              <a:endParaRPr lang="en-US" sz="3200" u="none" dirty="0">
                <a:latin typeface="Arial Narrow" panose="020B0606020202030204" pitchFamily="34" charset="0"/>
              </a:endParaRPr>
            </a:p>
          </p:txBody>
        </p:sp>
        <p:cxnSp>
          <p:nvCxnSpPr>
            <p:cNvPr id="80" name="Gerade Verbindung mit Pfeil 79"/>
            <p:cNvCxnSpPr/>
            <p:nvPr/>
          </p:nvCxnSpPr>
          <p:spPr bwMode="auto">
            <a:xfrm>
              <a:off x="6299755" y="5862000"/>
              <a:ext cx="1067289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2" name="Gerade Verbindung mit Pfeil 81"/>
            <p:cNvCxnSpPr/>
            <p:nvPr/>
          </p:nvCxnSpPr>
          <p:spPr bwMode="auto">
            <a:xfrm>
              <a:off x="8251850" y="5862000"/>
              <a:ext cx="110938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83" name="Rechteck 82"/>
            <p:cNvSpPr/>
            <p:nvPr/>
          </p:nvSpPr>
          <p:spPr>
            <a:xfrm>
              <a:off x="6373564" y="5299699"/>
              <a:ext cx="13003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u="none" dirty="0" smtClean="0">
                  <a:latin typeface="Arial Narrow" panose="020B0606020202030204" pitchFamily="34" charset="0"/>
                </a:rPr>
                <a:t>5-bits</a:t>
              </a:r>
              <a:endParaRPr lang="de-DE" b="0" i="1" u="none" dirty="0">
                <a:latin typeface="Arial Narrow" panose="020B0606020202030204" pitchFamily="34" charset="0"/>
              </a:endParaRPr>
            </a:p>
          </p:txBody>
        </p:sp>
        <p:cxnSp>
          <p:nvCxnSpPr>
            <p:cNvPr id="84" name="Gerade Verbindung 83"/>
            <p:cNvCxnSpPr/>
            <p:nvPr/>
          </p:nvCxnSpPr>
          <p:spPr bwMode="auto">
            <a:xfrm flipH="1">
              <a:off x="6630983" y="5691063"/>
              <a:ext cx="116638" cy="3009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Gerade Verbindung 88"/>
            <p:cNvCxnSpPr/>
            <p:nvPr/>
          </p:nvCxnSpPr>
          <p:spPr bwMode="auto">
            <a:xfrm flipH="1">
              <a:off x="8571919" y="5723679"/>
              <a:ext cx="116638" cy="3009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hteck 96"/>
            <p:cNvSpPr/>
            <p:nvPr/>
          </p:nvSpPr>
          <p:spPr>
            <a:xfrm>
              <a:off x="8384933" y="5315244"/>
              <a:ext cx="9025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u="none" dirty="0" smtClean="0">
                  <a:latin typeface="Arial Narrow" panose="020B0606020202030204" pitchFamily="34" charset="0"/>
                </a:rPr>
                <a:t>5-bits</a:t>
              </a:r>
              <a:endParaRPr lang="de-DE" b="0" i="1" u="none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110" name="Gerade Verbindung mit Pfeil 109"/>
          <p:cNvCxnSpPr/>
          <p:nvPr/>
        </p:nvCxnSpPr>
        <p:spPr bwMode="auto">
          <a:xfrm flipV="1">
            <a:off x="7965270" y="6087238"/>
            <a:ext cx="0" cy="39916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4" name="Gerade Verbindung 113"/>
          <p:cNvCxnSpPr/>
          <p:nvPr/>
        </p:nvCxnSpPr>
        <p:spPr bwMode="auto">
          <a:xfrm flipH="1">
            <a:off x="7815057" y="6201299"/>
            <a:ext cx="261594" cy="28510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Rechteck 116"/>
          <p:cNvSpPr/>
          <p:nvPr/>
        </p:nvSpPr>
        <p:spPr>
          <a:xfrm>
            <a:off x="8121941" y="6159185"/>
            <a:ext cx="878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118 bits</a:t>
            </a:r>
            <a:endParaRPr lang="de-DE" sz="1800" i="1" dirty="0">
              <a:solidFill>
                <a:srgbClr val="FF0000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642847" y="4448370"/>
            <a:ext cx="5694056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Example</a:t>
            </a: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n-US" sz="2400" i="1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t=4</a:t>
            </a:r>
            <a:r>
              <a:rPr lang="en-US" sz="24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4-bit to 4-bit mapping</a:t>
            </a:r>
          </a:p>
          <a:p>
            <a:pPr lvl="0"/>
            <a:r>
              <a:rPr lang="en-US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Memory implementation complexity</a:t>
            </a:r>
            <a:r>
              <a:rPr lang="en-US" sz="16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:) </a:t>
            </a:r>
            <a:r>
              <a:rPr lang="en-US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sz="1600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50.24</a:t>
            </a:r>
            <a:r>
              <a:rPr lang="en-US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bits</a:t>
            </a:r>
            <a:r>
              <a:rPr lang="en-US" sz="1600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</a:t>
            </a:r>
            <a:r>
              <a:rPr lang="en-US" sz="1600" u="none" dirty="0" smtClean="0">
                <a:latin typeface="Arial Narrow" panose="020B0606020202030204" pitchFamily="34" charset="0"/>
              </a:rPr>
              <a:t>(see former page</a:t>
            </a:r>
            <a:r>
              <a:rPr lang="en-US" sz="1600" dirty="0" smtClean="0">
                <a:latin typeface="Arial Narrow" panose="020B0606020202030204" pitchFamily="34" charset="0"/>
              </a:rPr>
              <a:t>)</a:t>
            </a:r>
            <a:endParaRPr lang="de-DE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57" grpId="0"/>
      <p:bldP spid="70" grpId="0"/>
      <p:bldP spid="75" grpId="0"/>
      <p:bldP spid="117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2" name="Text Box 4"/>
          <p:cNvSpPr txBox="1">
            <a:spLocks noChangeArrowheads="1"/>
          </p:cNvSpPr>
          <p:nvPr/>
        </p:nvSpPr>
        <p:spPr bwMode="auto">
          <a:xfrm>
            <a:off x="1352606" y="134654"/>
            <a:ext cx="73039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sz="2800" dirty="0" smtClean="0">
                <a:latin typeface="Arial Narrow" panose="020B0606020202030204" pitchFamily="34" charset="0"/>
              </a:rPr>
              <a:t>Implementing all 2-to-2 bit  Block-Crypto-Mappings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515520" y="722511"/>
            <a:ext cx="52089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Implementation complexity in bits: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Example</a:t>
            </a:r>
            <a:r>
              <a:rPr lang="en-US" b="0" u="none" dirty="0" smtClean="0">
                <a:latin typeface="Arial Narrow" panose="020B0606020202030204" pitchFamily="34" charset="0"/>
              </a:rPr>
              <a:t>: </a:t>
            </a:r>
            <a:r>
              <a:rPr lang="en-US" u="none" dirty="0" smtClean="0">
                <a:latin typeface="Arial Narrow" panose="020B0606020202030204" pitchFamily="34" charset="0"/>
              </a:rPr>
              <a:t>a</a:t>
            </a:r>
            <a:r>
              <a:rPr lang="en-US" b="0" u="none" dirty="0" smtClean="0">
                <a:latin typeface="Arial Narrow" panose="020B0606020202030204" pitchFamily="34" charset="0"/>
              </a:rPr>
              <a:t> full </a:t>
            </a:r>
            <a:r>
              <a:rPr lang="en-US" dirty="0" smtClean="0">
                <a:latin typeface="Arial Narrow" panose="020B0606020202030204" pitchFamily="34" charset="0"/>
              </a:rPr>
              <a:t>bijective </a:t>
            </a:r>
            <a:r>
              <a:rPr lang="en-US" dirty="0">
                <a:latin typeface="Arial Narrow" panose="020B0606020202030204" pitchFamily="34" charset="0"/>
              </a:rPr>
              <a:t>function</a:t>
            </a:r>
            <a:r>
              <a:rPr lang="en-US" u="none" dirty="0">
                <a:latin typeface="Arial Narrow" panose="020B0606020202030204" pitchFamily="34" charset="0"/>
              </a:rPr>
              <a:t> </a:t>
            </a:r>
            <a:r>
              <a:rPr lang="en-US" b="0" u="none" dirty="0">
                <a:latin typeface="Arial Narrow" panose="020B0606020202030204" pitchFamily="34" charset="0"/>
              </a:rPr>
              <a:t>from </a:t>
            </a:r>
            <a:r>
              <a:rPr lang="en-US" b="0" dirty="0" smtClean="0">
                <a:latin typeface="Arial Narrow" panose="020B0606020202030204" pitchFamily="34" charset="0"/>
              </a:rPr>
              <a:t>2 bits to 2 bits</a:t>
            </a:r>
            <a:endParaRPr lang="de-DE" b="0" i="1" dirty="0">
              <a:latin typeface="Arial Narrow" panose="020B0606020202030204" pitchFamily="34" charset="0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6955338" y="736074"/>
            <a:ext cx="846483" cy="174113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7378580" y="1047351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7378579" y="1432543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7424298" y="1773347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7091465" y="951474"/>
            <a:ext cx="378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latin typeface="Arial Narrow" pitchFamily="34" charset="0"/>
              </a:rPr>
              <a:t>00</a:t>
            </a:r>
            <a:endParaRPr lang="en-US" sz="1200" u="none" dirty="0"/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7091465" y="1298863"/>
            <a:ext cx="371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latin typeface="Arial Narrow" pitchFamily="34" charset="0"/>
              </a:rPr>
              <a:t>01</a:t>
            </a:r>
            <a:endParaRPr lang="en-US" sz="1200" u="none" dirty="0"/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7091465" y="1676369"/>
            <a:ext cx="39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latin typeface="Arial Narrow" pitchFamily="34" charset="0"/>
              </a:rPr>
              <a:t>10</a:t>
            </a:r>
            <a:endParaRPr lang="en-US" sz="1200" u="none" dirty="0"/>
          </a:p>
        </p:txBody>
      </p:sp>
      <p:cxnSp>
        <p:nvCxnSpPr>
          <p:cNvPr id="60" name="Gerade Verbindung mit Pfeil 59"/>
          <p:cNvCxnSpPr/>
          <p:nvPr/>
        </p:nvCxnSpPr>
        <p:spPr bwMode="auto">
          <a:xfrm>
            <a:off x="7482185" y="1119359"/>
            <a:ext cx="1974847" cy="6539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61" name="Gerade Verbindung mit Pfeil 60"/>
          <p:cNvCxnSpPr>
            <a:endCxn id="88" idx="1"/>
          </p:cNvCxnSpPr>
          <p:nvPr/>
        </p:nvCxnSpPr>
        <p:spPr bwMode="auto">
          <a:xfrm flipV="1">
            <a:off x="7448092" y="1019792"/>
            <a:ext cx="1994879" cy="4393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62" name="Gerade Verbindung mit Pfeil 61"/>
          <p:cNvCxnSpPr>
            <a:endCxn id="93" idx="1"/>
          </p:cNvCxnSpPr>
          <p:nvPr/>
        </p:nvCxnSpPr>
        <p:spPr bwMode="auto">
          <a:xfrm>
            <a:off x="7490362" y="1801213"/>
            <a:ext cx="1968891" cy="27895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8207832" y="1298119"/>
            <a:ext cx="58702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400" u="none" dirty="0" smtClean="0">
                <a:latin typeface="Arial Narrow" pitchFamily="34" charset="0"/>
              </a:rPr>
              <a:t>F</a:t>
            </a:r>
            <a:r>
              <a:rPr lang="en-US" sz="2400" u="none" baseline="-25000" dirty="0" smtClean="0">
                <a:latin typeface="Arial Narrow" pitchFamily="34" charset="0"/>
              </a:rPr>
              <a:t>1</a:t>
            </a:r>
            <a:endParaRPr lang="en-US" u="none" baseline="-25000" dirty="0"/>
          </a:p>
        </p:txBody>
      </p:sp>
      <p:sp>
        <p:nvSpPr>
          <p:cNvPr id="80" name="Rechteck 79"/>
          <p:cNvSpPr/>
          <p:nvPr/>
        </p:nvSpPr>
        <p:spPr>
          <a:xfrm>
            <a:off x="677925" y="1515370"/>
            <a:ext cx="1312947" cy="1323439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u="none" dirty="0" smtClean="0">
                <a:solidFill>
                  <a:srgbClr val="000000"/>
                </a:solidFill>
                <a:latin typeface="Arial Narrow" pitchFamily="34" charset="0"/>
              </a:rPr>
              <a:t>Truth table F</a:t>
            </a:r>
            <a:r>
              <a:rPr lang="en-US" sz="1600" u="none" baseline="-25000" dirty="0" smtClean="0">
                <a:solidFill>
                  <a:srgbClr val="000000"/>
                </a:solidFill>
                <a:latin typeface="Arial Narrow" pitchFamily="34" charset="0"/>
              </a:rPr>
              <a:t>1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00    10</a:t>
            </a:r>
          </a:p>
          <a:p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01    00</a:t>
            </a:r>
          </a:p>
          <a:p>
            <a:pPr marL="342900" indent="-342900">
              <a:buAutoNum type="arabicPlain" startAt="10"/>
            </a:pP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11</a:t>
            </a:r>
          </a:p>
          <a:p>
            <a:pPr marL="342900" indent="-342900">
              <a:buAutoNum type="arabicPlain" startAt="10"/>
            </a:pP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01</a:t>
            </a:r>
          </a:p>
        </p:txBody>
      </p:sp>
      <p:sp>
        <p:nvSpPr>
          <p:cNvPr id="72" name="Ellipse 71"/>
          <p:cNvSpPr/>
          <p:nvPr/>
        </p:nvSpPr>
        <p:spPr bwMode="auto">
          <a:xfrm>
            <a:off x="7437278" y="2145193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 Box 3"/>
          <p:cNvSpPr txBox="1">
            <a:spLocks noChangeArrowheads="1"/>
          </p:cNvSpPr>
          <p:nvPr/>
        </p:nvSpPr>
        <p:spPr bwMode="auto">
          <a:xfrm>
            <a:off x="7107747" y="2011849"/>
            <a:ext cx="39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latin typeface="Arial Narrow" pitchFamily="34" charset="0"/>
              </a:rPr>
              <a:t>11</a:t>
            </a:r>
            <a:endParaRPr lang="en-US" sz="1200" u="none" dirty="0"/>
          </a:p>
        </p:txBody>
      </p:sp>
      <p:sp>
        <p:nvSpPr>
          <p:cNvPr id="84" name="Ellipse 83"/>
          <p:cNvSpPr/>
          <p:nvPr/>
        </p:nvSpPr>
        <p:spPr bwMode="auto">
          <a:xfrm>
            <a:off x="9306844" y="650503"/>
            <a:ext cx="846483" cy="174113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Ellipse 84"/>
          <p:cNvSpPr/>
          <p:nvPr/>
        </p:nvSpPr>
        <p:spPr bwMode="auto">
          <a:xfrm>
            <a:off x="9730086" y="961780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9730085" y="1346972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Ellipse 86"/>
          <p:cNvSpPr/>
          <p:nvPr/>
        </p:nvSpPr>
        <p:spPr bwMode="auto">
          <a:xfrm>
            <a:off x="9775804" y="1687776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9442971" y="865903"/>
            <a:ext cx="378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latin typeface="Arial Narrow" pitchFamily="34" charset="0"/>
              </a:rPr>
              <a:t>00</a:t>
            </a:r>
            <a:endParaRPr lang="en-US" sz="1200" u="none" dirty="0"/>
          </a:p>
        </p:txBody>
      </p:sp>
      <p:sp>
        <p:nvSpPr>
          <p:cNvPr id="89" name="Text Box 3"/>
          <p:cNvSpPr txBox="1">
            <a:spLocks noChangeArrowheads="1"/>
          </p:cNvSpPr>
          <p:nvPr/>
        </p:nvSpPr>
        <p:spPr bwMode="auto">
          <a:xfrm>
            <a:off x="9442971" y="1213292"/>
            <a:ext cx="371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latin typeface="Arial Narrow" pitchFamily="34" charset="0"/>
              </a:rPr>
              <a:t>01</a:t>
            </a:r>
            <a:endParaRPr lang="en-US" sz="1200" u="none" dirty="0"/>
          </a:p>
        </p:txBody>
      </p:sp>
      <p:sp>
        <p:nvSpPr>
          <p:cNvPr id="90" name="Text Box 3"/>
          <p:cNvSpPr txBox="1">
            <a:spLocks noChangeArrowheads="1"/>
          </p:cNvSpPr>
          <p:nvPr/>
        </p:nvSpPr>
        <p:spPr bwMode="auto">
          <a:xfrm>
            <a:off x="9442971" y="1590798"/>
            <a:ext cx="39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latin typeface="Arial Narrow" pitchFamily="34" charset="0"/>
              </a:rPr>
              <a:t>10</a:t>
            </a:r>
            <a:endParaRPr lang="en-US" sz="1200" u="none" dirty="0"/>
          </a:p>
        </p:txBody>
      </p:sp>
      <p:sp>
        <p:nvSpPr>
          <p:cNvPr id="92" name="Ellipse 91"/>
          <p:cNvSpPr/>
          <p:nvPr/>
        </p:nvSpPr>
        <p:spPr bwMode="auto">
          <a:xfrm>
            <a:off x="9788784" y="2059622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Text Box 3"/>
          <p:cNvSpPr txBox="1">
            <a:spLocks noChangeArrowheads="1"/>
          </p:cNvSpPr>
          <p:nvPr/>
        </p:nvSpPr>
        <p:spPr bwMode="auto">
          <a:xfrm>
            <a:off x="9459253" y="1926278"/>
            <a:ext cx="39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latin typeface="Arial Narrow" pitchFamily="34" charset="0"/>
              </a:rPr>
              <a:t>11</a:t>
            </a:r>
            <a:endParaRPr lang="en-US" sz="1200" u="none" dirty="0"/>
          </a:p>
        </p:txBody>
      </p:sp>
      <p:cxnSp>
        <p:nvCxnSpPr>
          <p:cNvPr id="94" name="Gerade Verbindung mit Pfeil 93"/>
          <p:cNvCxnSpPr>
            <a:endCxn id="89" idx="1"/>
          </p:cNvCxnSpPr>
          <p:nvPr/>
        </p:nvCxnSpPr>
        <p:spPr bwMode="auto">
          <a:xfrm flipV="1">
            <a:off x="7559721" y="1367181"/>
            <a:ext cx="1883250" cy="79764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95" name="Rechteck 94"/>
          <p:cNvSpPr/>
          <p:nvPr/>
        </p:nvSpPr>
        <p:spPr>
          <a:xfrm>
            <a:off x="2121782" y="1658615"/>
            <a:ext cx="2522464" cy="372409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Needs a ROM of  2 x 2</a:t>
            </a:r>
            <a:r>
              <a:rPr lang="en-US" sz="1600" b="0" u="none" baseline="30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 bits  </a:t>
            </a:r>
          </a:p>
        </p:txBody>
      </p:sp>
      <p:sp>
        <p:nvSpPr>
          <p:cNvPr id="7" name="Gleichschenkliges Dreieck 6"/>
          <p:cNvSpPr/>
          <p:nvPr/>
        </p:nvSpPr>
        <p:spPr bwMode="auto">
          <a:xfrm rot="16200000">
            <a:off x="2941040" y="4196379"/>
            <a:ext cx="3827115" cy="648072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331535" y="2573226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hteck 95"/>
          <p:cNvSpPr/>
          <p:nvPr/>
        </p:nvSpPr>
        <p:spPr>
          <a:xfrm>
            <a:off x="5724471" y="2691841"/>
            <a:ext cx="1285262" cy="338554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F</a:t>
            </a:r>
            <a:r>
              <a:rPr lang="en-US" sz="1600" b="0" u="none" baseline="-25000" dirty="0" smtClean="0">
                <a:solidFill>
                  <a:srgbClr val="000000"/>
                </a:solidFill>
                <a:latin typeface="Arial Narrow" pitchFamily="34" charset="0"/>
              </a:rPr>
              <a:t>1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: 2 x 2</a:t>
            </a:r>
            <a:r>
              <a:rPr lang="en-US" sz="1600" b="0" u="none" baseline="30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 bits  </a:t>
            </a:r>
          </a:p>
        </p:txBody>
      </p:sp>
      <p:sp>
        <p:nvSpPr>
          <p:cNvPr id="98" name="Rechteck 97"/>
          <p:cNvSpPr/>
          <p:nvPr/>
        </p:nvSpPr>
        <p:spPr bwMode="auto">
          <a:xfrm>
            <a:off x="5490659" y="2574547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hteck 98"/>
          <p:cNvSpPr/>
          <p:nvPr/>
        </p:nvSpPr>
        <p:spPr bwMode="auto">
          <a:xfrm>
            <a:off x="5328791" y="2760464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hteck 99"/>
          <p:cNvSpPr/>
          <p:nvPr/>
        </p:nvSpPr>
        <p:spPr bwMode="auto">
          <a:xfrm>
            <a:off x="5487915" y="2761785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hteck 100"/>
          <p:cNvSpPr/>
          <p:nvPr/>
        </p:nvSpPr>
        <p:spPr bwMode="auto">
          <a:xfrm>
            <a:off x="5326047" y="2952566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hteck 101"/>
          <p:cNvSpPr/>
          <p:nvPr/>
        </p:nvSpPr>
        <p:spPr bwMode="auto">
          <a:xfrm>
            <a:off x="5485171" y="2953887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hteck 102"/>
          <p:cNvSpPr/>
          <p:nvPr/>
        </p:nvSpPr>
        <p:spPr bwMode="auto">
          <a:xfrm>
            <a:off x="5323303" y="3144668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hteck 103"/>
          <p:cNvSpPr/>
          <p:nvPr/>
        </p:nvSpPr>
        <p:spPr bwMode="auto">
          <a:xfrm>
            <a:off x="5482427" y="3145989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hteck 104"/>
          <p:cNvSpPr/>
          <p:nvPr/>
        </p:nvSpPr>
        <p:spPr bwMode="auto">
          <a:xfrm>
            <a:off x="5337023" y="3444918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5729959" y="3563533"/>
            <a:ext cx="1279774" cy="338554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F</a:t>
            </a:r>
            <a:r>
              <a:rPr lang="en-US" sz="1600" b="0" u="none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: 2 x 2</a:t>
            </a:r>
            <a:r>
              <a:rPr lang="en-US" sz="1600" b="0" u="none" baseline="30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 bits  </a:t>
            </a:r>
          </a:p>
        </p:txBody>
      </p:sp>
      <p:sp>
        <p:nvSpPr>
          <p:cNvPr id="107" name="Rechteck 106"/>
          <p:cNvSpPr/>
          <p:nvPr/>
        </p:nvSpPr>
        <p:spPr bwMode="auto">
          <a:xfrm>
            <a:off x="5496147" y="3446239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hteck 107"/>
          <p:cNvSpPr/>
          <p:nvPr/>
        </p:nvSpPr>
        <p:spPr bwMode="auto">
          <a:xfrm>
            <a:off x="5334279" y="3632156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hteck 108"/>
          <p:cNvSpPr/>
          <p:nvPr/>
        </p:nvSpPr>
        <p:spPr bwMode="auto">
          <a:xfrm>
            <a:off x="5493403" y="3633477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hteck 109"/>
          <p:cNvSpPr/>
          <p:nvPr/>
        </p:nvSpPr>
        <p:spPr bwMode="auto">
          <a:xfrm>
            <a:off x="5331535" y="3824258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hteck 110"/>
          <p:cNvSpPr/>
          <p:nvPr/>
        </p:nvSpPr>
        <p:spPr bwMode="auto">
          <a:xfrm>
            <a:off x="5490659" y="3825579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hteck 111"/>
          <p:cNvSpPr/>
          <p:nvPr/>
        </p:nvSpPr>
        <p:spPr bwMode="auto">
          <a:xfrm>
            <a:off x="5328791" y="4016360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hteck 112"/>
          <p:cNvSpPr/>
          <p:nvPr/>
        </p:nvSpPr>
        <p:spPr bwMode="auto">
          <a:xfrm>
            <a:off x="5487915" y="4017681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hteck 113"/>
          <p:cNvSpPr/>
          <p:nvPr/>
        </p:nvSpPr>
        <p:spPr bwMode="auto">
          <a:xfrm>
            <a:off x="5331535" y="5677166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hteck 114"/>
          <p:cNvSpPr/>
          <p:nvPr/>
        </p:nvSpPr>
        <p:spPr>
          <a:xfrm>
            <a:off x="5724471" y="5795781"/>
            <a:ext cx="1332512" cy="338554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F</a:t>
            </a:r>
            <a:r>
              <a:rPr lang="en-US" sz="1600" b="0" u="none" baseline="-25000" dirty="0" smtClean="0">
                <a:solidFill>
                  <a:srgbClr val="000000"/>
                </a:solidFill>
                <a:latin typeface="Arial Narrow" pitchFamily="34" charset="0"/>
              </a:rPr>
              <a:t>24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: 2 x 2</a:t>
            </a:r>
            <a:r>
              <a:rPr lang="en-US" sz="1600" b="0" u="none" baseline="30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 bits  </a:t>
            </a:r>
          </a:p>
        </p:txBody>
      </p:sp>
      <p:sp>
        <p:nvSpPr>
          <p:cNvPr id="116" name="Rechteck 115"/>
          <p:cNvSpPr/>
          <p:nvPr/>
        </p:nvSpPr>
        <p:spPr bwMode="auto">
          <a:xfrm>
            <a:off x="5490659" y="5678487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hteck 116"/>
          <p:cNvSpPr/>
          <p:nvPr/>
        </p:nvSpPr>
        <p:spPr bwMode="auto">
          <a:xfrm>
            <a:off x="5328791" y="5864404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hteck 117"/>
          <p:cNvSpPr/>
          <p:nvPr/>
        </p:nvSpPr>
        <p:spPr bwMode="auto">
          <a:xfrm>
            <a:off x="5487915" y="5865725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hteck 118"/>
          <p:cNvSpPr/>
          <p:nvPr/>
        </p:nvSpPr>
        <p:spPr bwMode="auto">
          <a:xfrm>
            <a:off x="5326047" y="6056506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hteck 119"/>
          <p:cNvSpPr/>
          <p:nvPr/>
        </p:nvSpPr>
        <p:spPr bwMode="auto">
          <a:xfrm>
            <a:off x="5485171" y="6057827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hteck 120"/>
          <p:cNvSpPr/>
          <p:nvPr/>
        </p:nvSpPr>
        <p:spPr bwMode="auto">
          <a:xfrm>
            <a:off x="5323303" y="6248608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hteck 121"/>
          <p:cNvSpPr/>
          <p:nvPr/>
        </p:nvSpPr>
        <p:spPr bwMode="auto">
          <a:xfrm>
            <a:off x="5482427" y="6249929"/>
            <a:ext cx="138525" cy="1612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V="1">
            <a:off x="4032647" y="5423797"/>
            <a:ext cx="831466" cy="924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3" name="Rechteck 122"/>
          <p:cNvSpPr/>
          <p:nvPr/>
        </p:nvSpPr>
        <p:spPr>
          <a:xfrm>
            <a:off x="780111" y="5600034"/>
            <a:ext cx="1780151" cy="338554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Select one out of 24</a:t>
            </a:r>
          </a:p>
        </p:txBody>
      </p:sp>
      <p:cxnSp>
        <p:nvCxnSpPr>
          <p:cNvPr id="25" name="Gerade Verbindung 24"/>
          <p:cNvCxnSpPr/>
          <p:nvPr/>
        </p:nvCxnSpPr>
        <p:spPr bwMode="auto">
          <a:xfrm flipH="1">
            <a:off x="4457391" y="5359533"/>
            <a:ext cx="216024" cy="16550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Rechteck 123"/>
          <p:cNvSpPr/>
          <p:nvPr/>
        </p:nvSpPr>
        <p:spPr>
          <a:xfrm>
            <a:off x="677925" y="5238259"/>
            <a:ext cx="3059805" cy="338554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Selector needs   log</a:t>
            </a:r>
            <a:r>
              <a:rPr lang="en-US" sz="1600" b="0" u="none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 24 = 4,58 = 5 bits</a:t>
            </a:r>
          </a:p>
        </p:txBody>
      </p:sp>
      <p:sp>
        <p:nvSpPr>
          <p:cNvPr id="125" name="Rechteck 124"/>
          <p:cNvSpPr/>
          <p:nvPr/>
        </p:nvSpPr>
        <p:spPr>
          <a:xfrm>
            <a:off x="4006727" y="5470137"/>
            <a:ext cx="971904" cy="307777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1400" b="0" u="none" dirty="0" smtClean="0">
                <a:solidFill>
                  <a:srgbClr val="000000"/>
                </a:solidFill>
                <a:latin typeface="Arial Narrow" pitchFamily="34" charset="0"/>
              </a:rPr>
              <a:t>5 LSB-bits</a:t>
            </a:r>
          </a:p>
        </p:txBody>
      </p:sp>
      <p:sp>
        <p:nvSpPr>
          <p:cNvPr id="126" name="Rechteck 125"/>
          <p:cNvSpPr/>
          <p:nvPr/>
        </p:nvSpPr>
        <p:spPr>
          <a:xfrm>
            <a:off x="7387229" y="5961858"/>
            <a:ext cx="2602711" cy="584775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memory complexity |F| x 2 2</a:t>
            </a:r>
            <a:r>
              <a:rPr lang="en-US" sz="1600" b="0" u="none" baseline="30000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</a:p>
          <a:p>
            <a:pPr lvl="0"/>
            <a:r>
              <a:rPr lang="en-US" sz="1600" b="0" u="none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=  </a:t>
            </a:r>
            <a:r>
              <a:rPr lang="en-US" sz="1600" b="0" u="none" dirty="0">
                <a:solidFill>
                  <a:srgbClr val="000000"/>
                </a:solidFill>
                <a:latin typeface="Arial Narrow" pitchFamily="34" charset="0"/>
              </a:rPr>
              <a:t>24 x 8 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 = 192 Bits</a:t>
            </a:r>
            <a:endParaRPr lang="en-US" sz="1600" b="0" u="none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7" name="Rechteck 126"/>
          <p:cNvSpPr/>
          <p:nvPr/>
        </p:nvSpPr>
        <p:spPr>
          <a:xfrm>
            <a:off x="7342626" y="5185420"/>
            <a:ext cx="2954560" cy="61555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In general:</a:t>
            </a:r>
          </a:p>
          <a:p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Memory complexity  = </a:t>
            </a:r>
            <a:r>
              <a:rPr lang="en-US" sz="1800" u="none" dirty="0" smtClean="0">
                <a:solidFill>
                  <a:srgbClr val="000000"/>
                </a:solidFill>
                <a:latin typeface="Arial Narrow" pitchFamily="34" charset="0"/>
              </a:rPr>
              <a:t>|F| x t 2</a:t>
            </a:r>
            <a:r>
              <a:rPr lang="en-US" sz="1800" u="none" baseline="30000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US" sz="1800" u="none" dirty="0" smtClean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bits</a:t>
            </a:r>
            <a:endParaRPr lang="en-US" sz="1600" b="0" u="none" baseline="300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8" name="Rechteck 127"/>
          <p:cNvSpPr/>
          <p:nvPr/>
        </p:nvSpPr>
        <p:spPr>
          <a:xfrm>
            <a:off x="396777" y="2910993"/>
            <a:ext cx="363587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u="none" dirty="0" smtClean="0">
                <a:solidFill>
                  <a:srgbClr val="000000"/>
                </a:solidFill>
                <a:latin typeface="Arial Narrow" pitchFamily="34" charset="0"/>
              </a:rPr>
              <a:t>Total combinational bit </a:t>
            </a:r>
            <a:r>
              <a:rPr lang="en-US" sz="1600" u="none" dirty="0">
                <a:solidFill>
                  <a:srgbClr val="000000"/>
                </a:solidFill>
                <a:latin typeface="Arial Narrow" pitchFamily="34" charset="0"/>
              </a:rPr>
              <a:t>complexity </a:t>
            </a:r>
            <a:r>
              <a:rPr lang="en-US" sz="1600" u="none" dirty="0" smtClean="0">
                <a:solidFill>
                  <a:srgbClr val="000000"/>
                </a:solidFill>
                <a:latin typeface="Arial Narrow" pitchFamily="34" charset="0"/>
              </a:rPr>
              <a:t>for a perfect cipher </a:t>
            </a:r>
          </a:p>
          <a:p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= </a:t>
            </a:r>
            <a:r>
              <a:rPr lang="en-US" sz="1600" u="none" dirty="0" smtClean="0">
                <a:solidFill>
                  <a:srgbClr val="000000"/>
                </a:solidFill>
                <a:latin typeface="Arial Narrow" pitchFamily="34" charset="0"/>
              </a:rPr>
              <a:t>(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u="none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u="none" baseline="30000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US" sz="1800" u="none" dirty="0" smtClean="0">
                <a:solidFill>
                  <a:srgbClr val="000000"/>
                </a:solidFill>
                <a:latin typeface="Arial Narrow" pitchFamily="34" charset="0"/>
              </a:rPr>
              <a:t>! )x t 2</a:t>
            </a:r>
            <a:r>
              <a:rPr lang="en-US" sz="1800" u="none" baseline="30000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US" sz="1800" u="none" dirty="0" smtClean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bits for any t</a:t>
            </a:r>
            <a:endParaRPr lang="en-US" sz="1600" b="0" u="none" baseline="300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9" name="Rechteck 128"/>
          <p:cNvSpPr/>
          <p:nvPr/>
        </p:nvSpPr>
        <p:spPr>
          <a:xfrm>
            <a:off x="360957" y="3824229"/>
            <a:ext cx="3959722" cy="110799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u="none" dirty="0" smtClean="0">
                <a:solidFill>
                  <a:srgbClr val="000000"/>
                </a:solidFill>
                <a:latin typeface="Arial Narrow" pitchFamily="34" charset="0"/>
              </a:rPr>
              <a:t>Approximate  total combinational bit complexity for  perfect </a:t>
            </a:r>
            <a:r>
              <a:rPr lang="en-US" sz="1600" u="none" dirty="0">
                <a:solidFill>
                  <a:srgbClr val="000000"/>
                </a:solidFill>
                <a:latin typeface="Arial Narrow" pitchFamily="34" charset="0"/>
              </a:rPr>
              <a:t>block cipher </a:t>
            </a:r>
            <a:r>
              <a:rPr lang="en-US" sz="1600" u="none" dirty="0" smtClean="0">
                <a:solidFill>
                  <a:srgbClr val="000000"/>
                </a:solidFill>
                <a:latin typeface="Arial Narrow" pitchFamily="34" charset="0"/>
              </a:rPr>
              <a:t>s for large t</a:t>
            </a:r>
          </a:p>
          <a:p>
            <a:r>
              <a:rPr lang="en-US" sz="1600" u="none" dirty="0" smtClean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                </a:t>
            </a:r>
            <a:r>
              <a:rPr lang="en-US" sz="1600" i="1" u="none" dirty="0" smtClean="0">
                <a:solidFill>
                  <a:srgbClr val="000000"/>
                </a:solidFill>
                <a:latin typeface="Arial Narrow" pitchFamily="34" charset="0"/>
              </a:rPr>
              <a:t>≈ (</a:t>
            </a:r>
            <a:r>
              <a:rPr lang="en-US" sz="1600" b="0" i="1" u="none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i="1" u="none" dirty="0" smtClean="0">
                <a:solidFill>
                  <a:srgbClr val="000000"/>
                </a:solidFill>
                <a:latin typeface="Arial Narrow" pitchFamily="34" charset="0"/>
              </a:rPr>
              <a:t>2       )  x t 2</a:t>
            </a:r>
            <a:r>
              <a:rPr lang="en-US" sz="1800" i="1" u="none" baseline="30000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US" sz="1800" i="1" u="none" dirty="0" smtClean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sz="1600" i="1" u="none" dirty="0" smtClean="0">
                <a:solidFill>
                  <a:srgbClr val="000000"/>
                </a:solidFill>
                <a:latin typeface="Arial Narrow" pitchFamily="34" charset="0"/>
              </a:rPr>
              <a:t>bits for large t</a:t>
            </a:r>
            <a:endParaRPr lang="en-US" sz="1600" i="1" u="none" baseline="300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543314" y="4287762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i="1" u="none" dirty="0" smtClean="0">
                <a:solidFill>
                  <a:srgbClr val="000000"/>
                </a:solidFill>
                <a:latin typeface="Arial Narrow" pitchFamily="34" charset="0"/>
              </a:rPr>
              <a:t>t 2</a:t>
            </a:r>
            <a:r>
              <a:rPr lang="en-US" sz="1800" i="1" u="none" baseline="30000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endParaRPr lang="en-US" sz="1800" i="1" u="none" baseline="30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8192873" y="3674839"/>
            <a:ext cx="1021275" cy="8715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Gerade Verbindung mit Pfeil 37"/>
          <p:cNvCxnSpPr>
            <a:stCxn id="29" idx="3"/>
          </p:cNvCxnSpPr>
          <p:nvPr/>
        </p:nvCxnSpPr>
        <p:spPr bwMode="auto">
          <a:xfrm>
            <a:off x="9214148" y="4110601"/>
            <a:ext cx="43204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Rechteck 129"/>
          <p:cNvSpPr/>
          <p:nvPr/>
        </p:nvSpPr>
        <p:spPr>
          <a:xfrm>
            <a:off x="7363444" y="4755463"/>
            <a:ext cx="1572102" cy="33855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i="1" u="none" dirty="0" smtClean="0">
                <a:solidFill>
                  <a:srgbClr val="000000"/>
                </a:solidFill>
                <a:latin typeface="Arial Narrow" pitchFamily="34" charset="0"/>
              </a:rPr>
              <a:t>log</a:t>
            </a:r>
            <a:r>
              <a:rPr lang="en-US" sz="1600" i="1" u="none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600" i="1" u="none" dirty="0" smtClean="0">
                <a:solidFill>
                  <a:srgbClr val="000000"/>
                </a:solidFill>
                <a:latin typeface="Arial Narrow" pitchFamily="34" charset="0"/>
              </a:rPr>
              <a:t> 2</a:t>
            </a:r>
            <a:r>
              <a:rPr lang="en-US" sz="1600" i="1" u="none" baseline="30000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US" sz="1600" i="1" u="none" dirty="0" smtClean="0">
                <a:solidFill>
                  <a:srgbClr val="000000"/>
                </a:solidFill>
                <a:latin typeface="Arial Narrow" pitchFamily="34" charset="0"/>
              </a:rPr>
              <a:t> ! =5 bits</a:t>
            </a:r>
          </a:p>
        </p:txBody>
      </p:sp>
      <p:sp>
        <p:nvSpPr>
          <p:cNvPr id="131" name="Rechteck 130"/>
          <p:cNvSpPr/>
          <p:nvPr/>
        </p:nvSpPr>
        <p:spPr>
          <a:xfrm>
            <a:off x="9214148" y="3677645"/>
            <a:ext cx="775792" cy="33855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i="1" u="none" dirty="0" smtClean="0">
                <a:solidFill>
                  <a:srgbClr val="000000"/>
                </a:solidFill>
                <a:latin typeface="Arial Narrow" pitchFamily="34" charset="0"/>
              </a:rPr>
              <a:t>2 </a:t>
            </a:r>
            <a:r>
              <a:rPr lang="en-US" sz="1600" i="1" u="none" dirty="0">
                <a:solidFill>
                  <a:srgbClr val="000000"/>
                </a:solidFill>
                <a:latin typeface="Arial Narrow" pitchFamily="34" charset="0"/>
              </a:rPr>
              <a:t>bits</a:t>
            </a:r>
          </a:p>
        </p:txBody>
      </p:sp>
      <p:cxnSp>
        <p:nvCxnSpPr>
          <p:cNvPr id="132" name="Gerade Verbindung mit Pfeil 131"/>
          <p:cNvCxnSpPr>
            <a:stCxn id="97" idx="3"/>
          </p:cNvCxnSpPr>
          <p:nvPr/>
        </p:nvCxnSpPr>
        <p:spPr bwMode="auto">
          <a:xfrm>
            <a:off x="7571703" y="4157089"/>
            <a:ext cx="636101" cy="972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3" name="Rechteck 132"/>
          <p:cNvSpPr/>
          <p:nvPr/>
        </p:nvSpPr>
        <p:spPr>
          <a:xfrm>
            <a:off x="7509311" y="3725167"/>
            <a:ext cx="832331" cy="33855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i="1" u="none" dirty="0" smtClean="0">
                <a:solidFill>
                  <a:srgbClr val="000000"/>
                </a:solidFill>
                <a:latin typeface="Arial Narrow" pitchFamily="34" charset="0"/>
              </a:rPr>
              <a:t>2 </a:t>
            </a:r>
            <a:r>
              <a:rPr lang="en-US" sz="1600" i="1" u="none" dirty="0">
                <a:solidFill>
                  <a:srgbClr val="000000"/>
                </a:solidFill>
                <a:latin typeface="Arial Narrow" pitchFamily="34" charset="0"/>
              </a:rPr>
              <a:t>bits</a:t>
            </a:r>
          </a:p>
        </p:txBody>
      </p:sp>
      <p:cxnSp>
        <p:nvCxnSpPr>
          <p:cNvPr id="134" name="Gerade Verbindung mit Pfeil 133"/>
          <p:cNvCxnSpPr/>
          <p:nvPr/>
        </p:nvCxnSpPr>
        <p:spPr bwMode="auto">
          <a:xfrm flipV="1">
            <a:off x="8702162" y="4546363"/>
            <a:ext cx="0" cy="5014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5" name="Rechteck 134"/>
          <p:cNvSpPr/>
          <p:nvPr/>
        </p:nvSpPr>
        <p:spPr>
          <a:xfrm>
            <a:off x="8343519" y="3807840"/>
            <a:ext cx="857850" cy="584775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i="1" u="none" dirty="0" smtClean="0">
                <a:solidFill>
                  <a:srgbClr val="000000"/>
                </a:solidFill>
                <a:latin typeface="Arial Narrow" pitchFamily="34" charset="0"/>
              </a:rPr>
              <a:t>BC</a:t>
            </a:r>
            <a:endParaRPr lang="en-US" sz="3200" i="1" u="none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2080254" y="2124004"/>
            <a:ext cx="2672473" cy="372409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600" b="0" u="none" baseline="30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600" b="0" u="none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! = 24 such mappings do exist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4173340" y="2417059"/>
            <a:ext cx="1165815" cy="5683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Gerade Verbindung mit Pfeil 81"/>
          <p:cNvCxnSpPr/>
          <p:nvPr/>
        </p:nvCxnSpPr>
        <p:spPr bwMode="auto">
          <a:xfrm>
            <a:off x="4474575" y="5971349"/>
            <a:ext cx="57606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Gerade Verbindung 82"/>
          <p:cNvCxnSpPr/>
          <p:nvPr/>
        </p:nvCxnSpPr>
        <p:spPr bwMode="auto">
          <a:xfrm flipH="1">
            <a:off x="4643917" y="5907087"/>
            <a:ext cx="216024" cy="16550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Rechteck 90"/>
          <p:cNvSpPr/>
          <p:nvPr/>
        </p:nvSpPr>
        <p:spPr>
          <a:xfrm>
            <a:off x="4060018" y="6026939"/>
            <a:ext cx="1128000" cy="307777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1400" b="0" u="none" dirty="0" smtClean="0">
                <a:solidFill>
                  <a:srgbClr val="000000"/>
                </a:solidFill>
                <a:latin typeface="Arial Narrow" pitchFamily="34" charset="0"/>
              </a:rPr>
              <a:t>2 MSB-bits</a:t>
            </a:r>
          </a:p>
        </p:txBody>
      </p:sp>
      <p:sp>
        <p:nvSpPr>
          <p:cNvPr id="97" name="Rechteck 96"/>
          <p:cNvSpPr/>
          <p:nvPr/>
        </p:nvSpPr>
        <p:spPr>
          <a:xfrm>
            <a:off x="7136332" y="3987812"/>
            <a:ext cx="435371" cy="33855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i="1" u="none" dirty="0" smtClean="0">
                <a:solidFill>
                  <a:srgbClr val="000000"/>
                </a:solidFill>
                <a:latin typeface="Arial Narrow" pitchFamily="34" charset="0"/>
              </a:rPr>
              <a:t>IN</a:t>
            </a:r>
            <a:endParaRPr lang="en-US" sz="1600" i="1" u="none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6" name="Rechteck 135"/>
          <p:cNvSpPr/>
          <p:nvPr/>
        </p:nvSpPr>
        <p:spPr>
          <a:xfrm>
            <a:off x="9601312" y="3937937"/>
            <a:ext cx="654198" cy="33855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i="1" u="none" dirty="0" smtClean="0">
                <a:solidFill>
                  <a:srgbClr val="000000"/>
                </a:solidFill>
                <a:latin typeface="Arial Narrow" pitchFamily="34" charset="0"/>
              </a:rPr>
              <a:t>OUT</a:t>
            </a:r>
            <a:endParaRPr lang="en-US" sz="1600" i="1" u="none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7" name="Text Box 3"/>
          <p:cNvSpPr txBox="1">
            <a:spLocks noChangeArrowheads="1"/>
          </p:cNvSpPr>
          <p:nvPr/>
        </p:nvSpPr>
        <p:spPr bwMode="auto">
          <a:xfrm>
            <a:off x="8238743" y="2145193"/>
            <a:ext cx="58702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400" u="none" dirty="0" smtClean="0">
                <a:latin typeface="Arial Narrow" pitchFamily="34" charset="0"/>
              </a:rPr>
              <a:t>F</a:t>
            </a:r>
            <a:r>
              <a:rPr lang="en-US" sz="2400" u="none" baseline="-25000" dirty="0" smtClean="0">
                <a:latin typeface="Arial Narrow" pitchFamily="34" charset="0"/>
              </a:rPr>
              <a:t>2</a:t>
            </a:r>
            <a:endParaRPr lang="en-US" u="none" baseline="-25000" dirty="0"/>
          </a:p>
        </p:txBody>
      </p:sp>
      <p:sp>
        <p:nvSpPr>
          <p:cNvPr id="138" name="Text Box 3"/>
          <p:cNvSpPr txBox="1">
            <a:spLocks noChangeArrowheads="1"/>
          </p:cNvSpPr>
          <p:nvPr/>
        </p:nvSpPr>
        <p:spPr bwMode="auto">
          <a:xfrm>
            <a:off x="8238743" y="2868111"/>
            <a:ext cx="58702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400" u="none" dirty="0" smtClean="0">
                <a:latin typeface="Arial Narrow" pitchFamily="34" charset="0"/>
              </a:rPr>
              <a:t>F</a:t>
            </a:r>
            <a:r>
              <a:rPr lang="en-US" sz="2400" u="none" baseline="-25000" dirty="0" smtClean="0">
                <a:latin typeface="Arial Narrow" pitchFamily="34" charset="0"/>
              </a:rPr>
              <a:t>24</a:t>
            </a:r>
            <a:endParaRPr lang="en-US" u="none" baseline="-25000" dirty="0"/>
          </a:p>
        </p:txBody>
      </p:sp>
      <p:sp>
        <p:nvSpPr>
          <p:cNvPr id="139" name="Rechteck 138"/>
          <p:cNvSpPr/>
          <p:nvPr/>
        </p:nvSpPr>
        <p:spPr>
          <a:xfrm>
            <a:off x="8308852" y="2395011"/>
            <a:ext cx="728945" cy="523220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u="none" dirty="0" smtClean="0">
                <a:solidFill>
                  <a:srgbClr val="000000"/>
                </a:solidFill>
                <a:latin typeface="Arial Narrow" pitchFamily="34" charset="0"/>
              </a:rPr>
              <a:t>…</a:t>
            </a:r>
          </a:p>
        </p:txBody>
      </p:sp>
      <p:sp>
        <p:nvSpPr>
          <p:cNvPr id="140" name="Rechteck 139"/>
          <p:cNvSpPr/>
          <p:nvPr/>
        </p:nvSpPr>
        <p:spPr>
          <a:xfrm>
            <a:off x="4173340" y="5759094"/>
            <a:ext cx="435371" cy="33855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i="1" u="none" dirty="0" smtClean="0">
                <a:solidFill>
                  <a:srgbClr val="000000"/>
                </a:solidFill>
                <a:latin typeface="Arial Narrow" pitchFamily="34" charset="0"/>
              </a:rPr>
              <a:t>IN</a:t>
            </a:r>
            <a:endParaRPr lang="en-US" sz="1600" i="1" u="none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1" name="Rechteck 140"/>
          <p:cNvSpPr/>
          <p:nvPr/>
        </p:nvSpPr>
        <p:spPr>
          <a:xfrm>
            <a:off x="4069800" y="5068982"/>
            <a:ext cx="495603" cy="33855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i="1" u="none" dirty="0" smtClean="0">
                <a:solidFill>
                  <a:srgbClr val="000000"/>
                </a:solidFill>
                <a:latin typeface="Arial Narrow" pitchFamily="34" charset="0"/>
              </a:rPr>
              <a:t>key</a:t>
            </a:r>
            <a:endParaRPr lang="en-US" sz="1600" i="1" u="none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2" name="Rechteck 141"/>
          <p:cNvSpPr/>
          <p:nvPr/>
        </p:nvSpPr>
        <p:spPr>
          <a:xfrm>
            <a:off x="5256783" y="2078505"/>
            <a:ext cx="654198" cy="33855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i="1" u="none" dirty="0" smtClean="0">
                <a:solidFill>
                  <a:srgbClr val="000000"/>
                </a:solidFill>
                <a:latin typeface="Arial Narrow" pitchFamily="34" charset="0"/>
              </a:rPr>
              <a:t>OUT</a:t>
            </a:r>
            <a:endParaRPr lang="en-US" sz="1600" i="1" u="none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/>
        </p:nvGrpSpPr>
        <p:grpSpPr>
          <a:xfrm>
            <a:off x="4465659" y="1844503"/>
            <a:ext cx="3595167" cy="515756"/>
            <a:chOff x="5045992" y="2314115"/>
            <a:chExt cx="3595167" cy="515756"/>
          </a:xfrm>
        </p:grpSpPr>
        <p:sp>
          <p:nvSpPr>
            <p:cNvPr id="4" name="Rechteck 3"/>
            <p:cNvSpPr/>
            <p:nvPr/>
          </p:nvSpPr>
          <p:spPr>
            <a:xfrm>
              <a:off x="5127367" y="2368206"/>
              <a:ext cx="3513792" cy="461665"/>
            </a:xfrm>
            <a:prstGeom prst="rect">
              <a:avLst/>
            </a:prstGeom>
            <a:ln w="127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sz="2400" i="1" u="none" dirty="0" smtClean="0">
                  <a:solidFill>
                    <a:srgbClr val="000000"/>
                  </a:solidFill>
                  <a:latin typeface="Arial Narrow" pitchFamily="34" charset="0"/>
                </a:rPr>
                <a:t>≈ t 2</a:t>
              </a:r>
              <a:r>
                <a:rPr lang="en-US" sz="2400" i="1" u="none" baseline="30000" dirty="0" smtClean="0">
                  <a:solidFill>
                    <a:srgbClr val="000000"/>
                  </a:solidFill>
                  <a:latin typeface="Arial Narrow" pitchFamily="34" charset="0"/>
                </a:rPr>
                <a:t>t  </a:t>
              </a:r>
              <a:r>
                <a:rPr lang="en-US" sz="2400" i="1" u="none" dirty="0" smtClean="0">
                  <a:solidFill>
                    <a:srgbClr val="000000"/>
                  </a:solidFill>
                  <a:latin typeface="Arial Narrow" pitchFamily="34" charset="0"/>
                </a:rPr>
                <a:t>bits   (max key size)</a:t>
              </a:r>
            </a:p>
          </p:txBody>
        </p:sp>
        <p:cxnSp>
          <p:nvCxnSpPr>
            <p:cNvPr id="8" name="Gerade Verbindung mit Pfeil 7"/>
            <p:cNvCxnSpPr/>
            <p:nvPr/>
          </p:nvCxnSpPr>
          <p:spPr bwMode="auto">
            <a:xfrm flipV="1">
              <a:off x="5045992" y="2314115"/>
              <a:ext cx="0" cy="5014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uppieren 13"/>
          <p:cNvGrpSpPr/>
          <p:nvPr/>
        </p:nvGrpSpPr>
        <p:grpSpPr>
          <a:xfrm>
            <a:off x="2781167" y="888345"/>
            <a:ext cx="3607178" cy="956158"/>
            <a:chOff x="3361500" y="1357957"/>
            <a:chExt cx="3607178" cy="956158"/>
          </a:xfrm>
        </p:grpSpPr>
        <p:sp>
          <p:nvSpPr>
            <p:cNvPr id="2" name="Rechteck 1"/>
            <p:cNvSpPr/>
            <p:nvPr/>
          </p:nvSpPr>
          <p:spPr bwMode="auto">
            <a:xfrm>
              <a:off x="4536703" y="1442591"/>
              <a:ext cx="1021275" cy="8715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" name="Gerade Verbindung mit Pfeil 2"/>
            <p:cNvCxnSpPr>
              <a:stCxn id="2" idx="3"/>
            </p:cNvCxnSpPr>
            <p:nvPr/>
          </p:nvCxnSpPr>
          <p:spPr bwMode="auto">
            <a:xfrm>
              <a:off x="5557978" y="1878353"/>
              <a:ext cx="43204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Rechteck 4"/>
            <p:cNvSpPr/>
            <p:nvPr/>
          </p:nvSpPr>
          <p:spPr>
            <a:xfrm>
              <a:off x="5774002" y="1357957"/>
              <a:ext cx="1194676" cy="523220"/>
            </a:xfrm>
            <a:prstGeom prst="rect">
              <a:avLst/>
            </a:prstGeom>
            <a:ln w="127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sz="2800" i="1" u="none" dirty="0">
                  <a:solidFill>
                    <a:srgbClr val="000000"/>
                  </a:solidFill>
                  <a:latin typeface="Arial Narrow" pitchFamily="34" charset="0"/>
                </a:rPr>
                <a:t>t bits</a:t>
              </a:r>
            </a:p>
          </p:txBody>
        </p:sp>
        <p:cxnSp>
          <p:nvCxnSpPr>
            <p:cNvPr id="6" name="Gerade Verbindung mit Pfeil 5"/>
            <p:cNvCxnSpPr/>
            <p:nvPr/>
          </p:nvCxnSpPr>
          <p:spPr bwMode="auto">
            <a:xfrm>
              <a:off x="4119586" y="1850032"/>
              <a:ext cx="43204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Rechteck 6"/>
            <p:cNvSpPr/>
            <p:nvPr/>
          </p:nvSpPr>
          <p:spPr>
            <a:xfrm>
              <a:off x="3361500" y="1357957"/>
              <a:ext cx="1342353" cy="523220"/>
            </a:xfrm>
            <a:prstGeom prst="rect">
              <a:avLst/>
            </a:prstGeom>
            <a:ln w="127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sz="2800" i="1" u="none" dirty="0">
                  <a:solidFill>
                    <a:srgbClr val="000000"/>
                  </a:solidFill>
                  <a:latin typeface="Arial Narrow" pitchFamily="34" charset="0"/>
                </a:rPr>
                <a:t>t bits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4728914" y="1547882"/>
              <a:ext cx="857850" cy="584775"/>
            </a:xfrm>
            <a:prstGeom prst="rect">
              <a:avLst/>
            </a:prstGeom>
            <a:ln w="127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sz="3200" i="1" u="none" dirty="0" smtClean="0">
                  <a:solidFill>
                    <a:srgbClr val="000000"/>
                  </a:solidFill>
                  <a:latin typeface="Arial Narrow" pitchFamily="34" charset="0"/>
                </a:rPr>
                <a:t>BC</a:t>
              </a:r>
              <a:endParaRPr lang="en-US" sz="3200" i="1" u="none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46721" y="208545"/>
            <a:ext cx="706184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sz="2800" dirty="0" smtClean="0">
                <a:latin typeface="Arial Narrow" panose="020B0606020202030204" pitchFamily="34" charset="0"/>
              </a:rPr>
              <a:t>General Perfect/full Block-Crypto-Mappings (BC)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639628" y="4182008"/>
            <a:ext cx="7209443" cy="857869"/>
            <a:chOff x="746971" y="4697339"/>
            <a:chExt cx="7209443" cy="857869"/>
          </a:xfrm>
        </p:grpSpPr>
        <p:sp>
          <p:nvSpPr>
            <p:cNvPr id="12" name="Rechteck 11"/>
            <p:cNvSpPr/>
            <p:nvPr/>
          </p:nvSpPr>
          <p:spPr>
            <a:xfrm>
              <a:off x="847442" y="4812749"/>
              <a:ext cx="7108972" cy="677108"/>
            </a:xfrm>
            <a:prstGeom prst="rect">
              <a:avLst/>
            </a:prstGeom>
            <a:ln w="127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i="1" u="none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Andalus" panose="02020603050405020304" pitchFamily="18" charset="-78"/>
                </a:rPr>
                <a:t>|BC| = Number of all existing  </a:t>
              </a:r>
              <a:r>
                <a:rPr lang="en-US" i="1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Andalus" panose="02020603050405020304" pitchFamily="18" charset="-78"/>
                </a:rPr>
                <a:t>t-to-t</a:t>
              </a:r>
              <a:r>
                <a:rPr lang="en-US" i="1" u="none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Andalus" panose="02020603050405020304" pitchFamily="18" charset="-78"/>
                </a:rPr>
                <a:t> bit ciphers  ≈  2</a:t>
              </a:r>
            </a:p>
            <a:p>
              <a:r>
                <a:rPr lang="en-US" sz="1800" i="1" u="none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Andalus" panose="02020603050405020304" pitchFamily="18" charset="-78"/>
                </a:rPr>
                <a:t>             with </a:t>
              </a:r>
              <a:r>
                <a:rPr lang="en-US" sz="1800" i="1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Andalus" panose="02020603050405020304" pitchFamily="18" charset="-78"/>
                </a:rPr>
                <a:t>k-bit secret-key </a:t>
              </a:r>
              <a:r>
                <a:rPr lang="en-US" sz="1800" i="1" u="none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Andalus" panose="02020603050405020304" pitchFamily="18" charset="-78"/>
                </a:rPr>
                <a:t>size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5878687" y="4697339"/>
              <a:ext cx="792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ndalus" panose="02020603050405020304" pitchFamily="18" charset="-78"/>
                </a:rPr>
                <a:t>t 2</a:t>
              </a:r>
              <a:r>
                <a:rPr lang="en-US" sz="1800" i="1" u="none" baseline="30000" dirty="0">
                  <a:solidFill>
                    <a:srgbClr val="000000"/>
                  </a:solidFill>
                  <a:latin typeface="Arial Narrow" panose="020B0606020202030204" pitchFamily="34" charset="0"/>
                  <a:cs typeface="Andalus" panose="02020603050405020304" pitchFamily="18" charset="-78"/>
                </a:rPr>
                <a:t>t </a:t>
              </a:r>
              <a:r>
                <a:rPr lang="en-US" sz="1800" i="1" u="none" baseline="30000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Andalus" panose="02020603050405020304" pitchFamily="18" charset="-78"/>
                </a:rPr>
                <a:t> </a:t>
              </a:r>
              <a:r>
                <a:rPr lang="en-US" sz="1800" i="1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ndalus" panose="02020603050405020304" pitchFamily="18" charset="-78"/>
                </a:rPr>
                <a:t>- k </a:t>
              </a:r>
              <a:endParaRPr lang="de-DE" sz="1400" dirty="0">
                <a:latin typeface="Arial Narrow" panose="020B0606020202030204" pitchFamily="34" charset="0"/>
                <a:cs typeface="Andalus" panose="02020603050405020304" pitchFamily="18" charset="-78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746971" y="4707520"/>
              <a:ext cx="5923922" cy="84768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ndalus" panose="02020603050405020304" pitchFamily="18" charset="-78"/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537758" y="5223834"/>
            <a:ext cx="9244134" cy="544673"/>
            <a:chOff x="784915" y="5633002"/>
            <a:chExt cx="9244134" cy="544673"/>
          </a:xfrm>
        </p:grpSpPr>
        <p:sp>
          <p:nvSpPr>
            <p:cNvPr id="11" name="Rechteck 10"/>
            <p:cNvSpPr/>
            <p:nvPr/>
          </p:nvSpPr>
          <p:spPr>
            <a:xfrm>
              <a:off x="784915" y="5777565"/>
              <a:ext cx="9244134" cy="400110"/>
            </a:xfrm>
            <a:prstGeom prst="rect">
              <a:avLst/>
            </a:prstGeom>
            <a:ln w="127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Arial Narrow" pitchFamily="34" charset="0"/>
                </a:rPr>
                <a:t>Example </a:t>
              </a:r>
              <a:r>
                <a:rPr lang="en-US" i="1" u="none" dirty="0" smtClean="0">
                  <a:solidFill>
                    <a:srgbClr val="000000"/>
                  </a:solidFill>
                  <a:latin typeface="Arial Narrow" pitchFamily="34" charset="0"/>
                </a:rPr>
                <a:t>: </a:t>
              </a:r>
              <a:r>
                <a:rPr lang="en-US" b="0" i="1" u="none" dirty="0" smtClean="0">
                  <a:solidFill>
                    <a:srgbClr val="000000"/>
                  </a:solidFill>
                  <a:latin typeface="Arial Narrow" pitchFamily="34" charset="0"/>
                </a:rPr>
                <a:t>number of existing ciphers of </a:t>
              </a:r>
              <a:r>
                <a:rPr lang="en-US" i="1" u="none" dirty="0" smtClean="0">
                  <a:solidFill>
                    <a:srgbClr val="000000"/>
                  </a:solidFill>
                  <a:latin typeface="Arial Narrow" pitchFamily="34" charset="0"/>
                </a:rPr>
                <a:t>64 to-64 </a:t>
              </a:r>
              <a:r>
                <a:rPr lang="en-US" b="0" i="1" u="none" dirty="0" smtClean="0">
                  <a:solidFill>
                    <a:srgbClr val="000000"/>
                  </a:solidFill>
                  <a:latin typeface="Arial Narrow" pitchFamily="34" charset="0"/>
                </a:rPr>
                <a:t>bits with </a:t>
              </a:r>
              <a:r>
                <a:rPr lang="en-US" i="1" u="none" dirty="0" smtClean="0">
                  <a:solidFill>
                    <a:srgbClr val="000000"/>
                  </a:solidFill>
                  <a:latin typeface="Arial Narrow" pitchFamily="34" charset="0"/>
                </a:rPr>
                <a:t>64 bits key size  ≈  2     ciphers  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8226078" y="5633002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u="none" dirty="0" smtClean="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  <a:r>
                <a:rPr lang="en-US" sz="1800" i="1" u="none" baseline="30000" dirty="0" smtClean="0">
                  <a:solidFill>
                    <a:srgbClr val="000000"/>
                  </a:solidFill>
                  <a:latin typeface="Arial Narrow" pitchFamily="34" charset="0"/>
                </a:rPr>
                <a:t>70 </a:t>
              </a:r>
              <a:endParaRPr lang="de-DE" sz="1400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7534140" y="4120216"/>
            <a:ext cx="2247752" cy="501488"/>
            <a:chOff x="5045992" y="2314115"/>
            <a:chExt cx="2247752" cy="501488"/>
          </a:xfrm>
        </p:grpSpPr>
        <p:sp>
          <p:nvSpPr>
            <p:cNvPr id="19" name="Rechteck 18"/>
            <p:cNvSpPr/>
            <p:nvPr/>
          </p:nvSpPr>
          <p:spPr>
            <a:xfrm>
              <a:off x="5070355" y="2383811"/>
              <a:ext cx="2223389" cy="400110"/>
            </a:xfrm>
            <a:prstGeom prst="rect">
              <a:avLst/>
            </a:prstGeom>
            <a:ln w="127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i="1" u="none" dirty="0" smtClean="0">
                  <a:solidFill>
                    <a:srgbClr val="000000"/>
                  </a:solidFill>
                  <a:latin typeface="Arial Narrow" pitchFamily="34" charset="0"/>
                </a:rPr>
                <a:t>K bits secret key</a:t>
              </a:r>
            </a:p>
          </p:txBody>
        </p:sp>
        <p:cxnSp>
          <p:nvCxnSpPr>
            <p:cNvPr id="20" name="Gerade Verbindung mit Pfeil 19"/>
            <p:cNvCxnSpPr/>
            <p:nvPr/>
          </p:nvCxnSpPr>
          <p:spPr bwMode="auto">
            <a:xfrm flipV="1">
              <a:off x="5045992" y="2314115"/>
              <a:ext cx="0" cy="5014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" name="Gruppieren 20"/>
          <p:cNvGrpSpPr/>
          <p:nvPr/>
        </p:nvGrpSpPr>
        <p:grpSpPr>
          <a:xfrm>
            <a:off x="6048871" y="3157486"/>
            <a:ext cx="3266528" cy="956159"/>
            <a:chOff x="3587049" y="1357956"/>
            <a:chExt cx="3266528" cy="956159"/>
          </a:xfrm>
        </p:grpSpPr>
        <p:sp>
          <p:nvSpPr>
            <p:cNvPr id="22" name="Rechteck 21"/>
            <p:cNvSpPr/>
            <p:nvPr/>
          </p:nvSpPr>
          <p:spPr bwMode="auto">
            <a:xfrm>
              <a:off x="4536703" y="1442591"/>
              <a:ext cx="1021275" cy="8715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Gerade Verbindung mit Pfeil 22"/>
            <p:cNvCxnSpPr>
              <a:stCxn id="22" idx="3"/>
            </p:cNvCxnSpPr>
            <p:nvPr/>
          </p:nvCxnSpPr>
          <p:spPr bwMode="auto">
            <a:xfrm>
              <a:off x="5557978" y="1878353"/>
              <a:ext cx="43204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Rechteck 23"/>
            <p:cNvSpPr/>
            <p:nvPr/>
          </p:nvSpPr>
          <p:spPr>
            <a:xfrm>
              <a:off x="5658901" y="1378604"/>
              <a:ext cx="1194676" cy="461665"/>
            </a:xfrm>
            <a:prstGeom prst="rect">
              <a:avLst/>
            </a:prstGeom>
            <a:ln w="127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sz="2400" i="1" u="none" dirty="0">
                  <a:solidFill>
                    <a:srgbClr val="000000"/>
                  </a:solidFill>
                  <a:latin typeface="Arial Narrow" pitchFamily="34" charset="0"/>
                </a:rPr>
                <a:t>t bits</a:t>
              </a:r>
            </a:p>
          </p:txBody>
        </p:sp>
        <p:cxnSp>
          <p:nvCxnSpPr>
            <p:cNvPr id="25" name="Gerade Verbindung mit Pfeil 24"/>
            <p:cNvCxnSpPr/>
            <p:nvPr/>
          </p:nvCxnSpPr>
          <p:spPr bwMode="auto">
            <a:xfrm>
              <a:off x="4119586" y="1850032"/>
              <a:ext cx="43204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echteck 25"/>
            <p:cNvSpPr/>
            <p:nvPr/>
          </p:nvSpPr>
          <p:spPr>
            <a:xfrm>
              <a:off x="3587049" y="1357956"/>
              <a:ext cx="1342353" cy="461665"/>
            </a:xfrm>
            <a:prstGeom prst="rect">
              <a:avLst/>
            </a:prstGeom>
            <a:ln w="127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sz="2400" i="1" u="none" dirty="0">
                  <a:solidFill>
                    <a:srgbClr val="000000"/>
                  </a:solidFill>
                  <a:latin typeface="Arial Narrow" pitchFamily="34" charset="0"/>
                </a:rPr>
                <a:t>t bits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4728914" y="1547882"/>
              <a:ext cx="857850" cy="584775"/>
            </a:xfrm>
            <a:prstGeom prst="rect">
              <a:avLst/>
            </a:prstGeom>
            <a:ln w="127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sz="3200" i="1" u="none" dirty="0" smtClean="0">
                  <a:solidFill>
                    <a:srgbClr val="000000"/>
                  </a:solidFill>
                  <a:latin typeface="Arial Narrow" pitchFamily="34" charset="0"/>
                </a:rPr>
                <a:t>BC</a:t>
              </a:r>
              <a:endParaRPr lang="en-US" sz="3200" i="1" u="none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29" name="Gerade Verbindung 28"/>
          <p:cNvCxnSpPr/>
          <p:nvPr/>
        </p:nvCxnSpPr>
        <p:spPr bwMode="auto">
          <a:xfrm>
            <a:off x="657475" y="2738735"/>
            <a:ext cx="9244134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hteck 30"/>
          <p:cNvSpPr/>
          <p:nvPr/>
        </p:nvSpPr>
        <p:spPr>
          <a:xfrm>
            <a:off x="537758" y="2781737"/>
            <a:ext cx="5367097" cy="461665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Arial Narrow" pitchFamily="34" charset="0"/>
              </a:rPr>
              <a:t>Practically usable secret-key cipher form:</a:t>
            </a:r>
          </a:p>
        </p:txBody>
      </p:sp>
      <p:sp>
        <p:nvSpPr>
          <p:cNvPr id="35" name="Rechteck 34"/>
          <p:cNvSpPr/>
          <p:nvPr/>
        </p:nvSpPr>
        <p:spPr>
          <a:xfrm>
            <a:off x="499430" y="5804594"/>
            <a:ext cx="7601324" cy="707886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rial Narrow" pitchFamily="34" charset="0"/>
              </a:rPr>
              <a:t>a small fraction  of them  is known !!!</a:t>
            </a:r>
            <a:r>
              <a:rPr lang="en-US" i="1" u="none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</a:p>
          <a:p>
            <a:r>
              <a:rPr lang="en-US" i="1" u="none" dirty="0" smtClean="0">
                <a:solidFill>
                  <a:srgbClr val="000000"/>
                </a:solidFill>
                <a:latin typeface="Arial Narrow" pitchFamily="34" charset="0"/>
              </a:rPr>
              <a:t>The lecture would  discuss few of the most known standard ciphers</a:t>
            </a:r>
          </a:p>
        </p:txBody>
      </p:sp>
    </p:spTree>
    <p:extLst>
      <p:ext uri="{BB962C8B-B14F-4D97-AF65-F5344CB8AC3E}">
        <p14:creationId xmlns:p14="http://schemas.microsoft.com/office/powerpoint/2010/main" val="2258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Text Box 2"/>
          <p:cNvSpPr txBox="1">
            <a:spLocks noChangeArrowheads="1"/>
          </p:cNvSpPr>
          <p:nvPr/>
        </p:nvSpPr>
        <p:spPr bwMode="auto">
          <a:xfrm>
            <a:off x="988537" y="209550"/>
            <a:ext cx="81749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altLang="ar-SA" sz="4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Widespread Standard Block Ciphers</a:t>
            </a:r>
          </a:p>
        </p:txBody>
      </p:sp>
      <p:sp>
        <p:nvSpPr>
          <p:cNvPr id="1378307" name="Text Box 3"/>
          <p:cNvSpPr txBox="1">
            <a:spLocks noChangeArrowheads="1"/>
          </p:cNvSpPr>
          <p:nvPr/>
        </p:nvSpPr>
        <p:spPr bwMode="auto">
          <a:xfrm>
            <a:off x="685800" y="1104900"/>
            <a:ext cx="914241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190500" defTabSz="762000">
              <a:spcBef>
                <a:spcPct val="50000"/>
              </a:spcBef>
              <a:buFontTx/>
              <a:buChar char="•"/>
              <a:defRPr/>
            </a:pPr>
            <a:r>
              <a:rPr lang="en-US" altLang="de-DE" sz="2400" u="none" dirty="0">
                <a:solidFill>
                  <a:schemeClr val="hlink"/>
                </a:solidFill>
                <a:cs typeface="Times New Roman (Arabic)" charset="-78"/>
              </a:rPr>
              <a:t> </a:t>
            </a:r>
            <a:r>
              <a:rPr lang="en-US" altLang="ar-SA" sz="2400" u="none" dirty="0">
                <a:solidFill>
                  <a:schemeClr val="hlink"/>
                </a:solidFill>
                <a:cs typeface="Times New Roman (Arabic)" charset="-78"/>
              </a:rPr>
              <a:t>DES :  D</a:t>
            </a:r>
            <a:r>
              <a:rPr lang="en-US" altLang="ar-SA" sz="2400" b="0" u="none" dirty="0">
                <a:cs typeface="Times New Roman (Arabic)" charset="-78"/>
              </a:rPr>
              <a:t>ata </a:t>
            </a:r>
            <a:r>
              <a:rPr lang="en-US" altLang="ar-SA" sz="2400" u="none" dirty="0">
                <a:solidFill>
                  <a:schemeClr val="hlink"/>
                </a:solidFill>
                <a:cs typeface="Times New Roman (Arabic)" charset="-78"/>
              </a:rPr>
              <a:t>E</a:t>
            </a:r>
            <a:r>
              <a:rPr lang="en-US" altLang="ar-SA" sz="2400" b="0" u="none" dirty="0">
                <a:cs typeface="Times New Roman (Arabic)" charset="-78"/>
              </a:rPr>
              <a:t>ncryption </a:t>
            </a:r>
            <a:r>
              <a:rPr lang="en-US" altLang="ar-SA" sz="2400" u="none" dirty="0">
                <a:solidFill>
                  <a:schemeClr val="hlink"/>
                </a:solidFill>
                <a:cs typeface="Times New Roman (Arabic)" charset="-78"/>
              </a:rPr>
              <a:t>S</a:t>
            </a:r>
            <a:r>
              <a:rPr lang="en-US" altLang="ar-SA" sz="2400" b="0" u="none" dirty="0">
                <a:cs typeface="Times New Roman (Arabic)" charset="-78"/>
              </a:rPr>
              <a:t>tandard, IBM ( NIST) 1976 (USA)</a:t>
            </a:r>
            <a:endParaRPr lang="en-US" altLang="ar-SA" sz="2400" u="none" dirty="0">
              <a:solidFill>
                <a:schemeClr val="hlink"/>
              </a:solidFill>
              <a:cs typeface="Times New Roman (Arabic)" charset="-78"/>
            </a:endParaRPr>
          </a:p>
          <a:p>
            <a:pPr marL="381000" indent="-190500" defTabSz="762000">
              <a:spcBef>
                <a:spcPct val="50000"/>
              </a:spcBef>
              <a:buFontTx/>
              <a:buChar char="•"/>
              <a:defRPr/>
            </a:pPr>
            <a:r>
              <a:rPr lang="en-US" altLang="ar-SA" sz="2400" u="none" dirty="0">
                <a:solidFill>
                  <a:schemeClr val="hlink"/>
                </a:solidFill>
                <a:cs typeface="Times New Roman (Arabic)" charset="-78"/>
              </a:rPr>
              <a:t> IDEA  </a:t>
            </a:r>
            <a:r>
              <a:rPr lang="en-US" altLang="ar-SA" sz="2400" b="0" u="none" dirty="0">
                <a:solidFill>
                  <a:schemeClr val="tx2"/>
                </a:solidFill>
                <a:cs typeface="Times New Roman (Arabic)" charset="-78"/>
              </a:rPr>
              <a:t>(J. Massey and Lai) 1990 (Europe)</a:t>
            </a:r>
            <a:endParaRPr lang="en-US" altLang="ar-SA" sz="2400" b="0" u="none" dirty="0">
              <a:solidFill>
                <a:schemeClr val="hlink"/>
              </a:solidFill>
              <a:cs typeface="Times New Roman (Arabic)" charset="-78"/>
            </a:endParaRPr>
          </a:p>
          <a:p>
            <a:pPr marL="381000" indent="-190500" defTabSz="762000">
              <a:spcBef>
                <a:spcPct val="50000"/>
              </a:spcBef>
              <a:buFontTx/>
              <a:buChar char="•"/>
              <a:defRPr/>
            </a:pPr>
            <a:r>
              <a:rPr lang="en-US" altLang="ar-SA" sz="2400" u="none" dirty="0">
                <a:solidFill>
                  <a:schemeClr val="hlink"/>
                </a:solidFill>
                <a:cs typeface="Times New Roman (Arabic)" charset="-78"/>
              </a:rPr>
              <a:t> FEAL  </a:t>
            </a:r>
            <a:r>
              <a:rPr lang="en-US" altLang="ar-SA" sz="2400" b="0" u="none" dirty="0">
                <a:solidFill>
                  <a:schemeClr val="tx2"/>
                </a:solidFill>
                <a:cs typeface="Times New Roman (Arabic)" charset="-78"/>
              </a:rPr>
              <a:t>NTT 1989 (Japan)</a:t>
            </a:r>
          </a:p>
          <a:p>
            <a:pPr marL="381000" indent="-190500" defTabSz="762000">
              <a:spcBef>
                <a:spcPct val="50000"/>
              </a:spcBef>
              <a:buFontTx/>
              <a:buChar char="•"/>
              <a:defRPr/>
            </a:pPr>
            <a:r>
              <a:rPr lang="en-US" altLang="ar-SA" sz="2400" b="0" u="none" dirty="0">
                <a:solidFill>
                  <a:schemeClr val="hlink"/>
                </a:solidFill>
                <a:cs typeface="Times New Roman (Arabic)" charset="-78"/>
              </a:rPr>
              <a:t> </a:t>
            </a:r>
            <a:r>
              <a:rPr lang="en-US" altLang="ar-SA" sz="2400" u="none" dirty="0">
                <a:solidFill>
                  <a:srgbClr val="FC0128"/>
                </a:solidFill>
                <a:cs typeface="Times New Roman (Arabic)" charset="-78"/>
              </a:rPr>
              <a:t>KASUMI </a:t>
            </a:r>
            <a:r>
              <a:rPr lang="en-US" altLang="ar-SA" sz="2400" b="0" u="none" dirty="0">
                <a:solidFill>
                  <a:srgbClr val="000000"/>
                </a:solidFill>
                <a:cs typeface="Times New Roman (Arabic)" charset="-78"/>
              </a:rPr>
              <a:t>1999  UMTS/3GPP (Mitsubishi Japan</a:t>
            </a:r>
            <a:r>
              <a:rPr lang="en-US" altLang="ar-SA" sz="2400" b="0" u="none" dirty="0">
                <a:cs typeface="Times New Roman (Arabic)" charset="-78"/>
              </a:rPr>
              <a:t>)</a:t>
            </a:r>
            <a:r>
              <a:rPr lang="en-US" altLang="ar-SA" sz="2400" u="none" dirty="0">
                <a:cs typeface="Times New Roman (Arabic)" charset="-78"/>
              </a:rPr>
              <a:t> </a:t>
            </a:r>
            <a:r>
              <a:rPr lang="en-US" altLang="ar-SA" sz="2400" u="none" dirty="0" smtClean="0">
                <a:cs typeface="Times New Roman (Arabic)" charset="-78"/>
              </a:rPr>
              <a:t> </a:t>
            </a:r>
            <a:br>
              <a:rPr lang="en-US" altLang="ar-SA" sz="2400" u="none" dirty="0" smtClean="0">
                <a:cs typeface="Times New Roman (Arabic)" charset="-78"/>
              </a:rPr>
            </a:br>
            <a:r>
              <a:rPr lang="en-US" altLang="ar-SA" sz="2400" i="1" u="none" dirty="0" smtClean="0">
                <a:cs typeface="Times New Roman (Arabic)" charset="-78"/>
              </a:rPr>
              <a:t> to replace</a:t>
            </a:r>
            <a:r>
              <a:rPr lang="en-US" altLang="ar-SA" sz="2400" i="1" u="none" dirty="0" smtClean="0">
                <a:solidFill>
                  <a:srgbClr val="FC0128"/>
                </a:solidFill>
                <a:cs typeface="Times New Roman (Arabic)" charset="-78"/>
              </a:rPr>
              <a:t>   </a:t>
            </a:r>
            <a:r>
              <a:rPr lang="en-US" altLang="ar-SA" sz="2400" i="1" u="none" dirty="0" smtClean="0">
                <a:cs typeface="Times New Roman (Arabic)" charset="-78"/>
              </a:rPr>
              <a:t>the broken </a:t>
            </a:r>
            <a:r>
              <a:rPr lang="en-US" altLang="ar-SA" sz="2400" b="0" i="1" u="none" dirty="0" smtClean="0">
                <a:solidFill>
                  <a:schemeClr val="tx2"/>
                </a:solidFill>
                <a:cs typeface="Times New Roman (Arabic)" charset="-78"/>
              </a:rPr>
              <a:t>GSM A5 </a:t>
            </a:r>
            <a:r>
              <a:rPr lang="en-US" altLang="ar-SA" sz="2400" b="0" i="1" u="none" dirty="0">
                <a:solidFill>
                  <a:schemeClr val="tx2"/>
                </a:solidFill>
                <a:cs typeface="Times New Roman (Arabic)" charset="-78"/>
              </a:rPr>
              <a:t>(Secret Stream </a:t>
            </a:r>
            <a:r>
              <a:rPr lang="en-US" altLang="ar-SA" sz="2400" b="0" i="1" u="none" dirty="0" smtClean="0">
                <a:solidFill>
                  <a:schemeClr val="tx2"/>
                </a:solidFill>
                <a:cs typeface="Times New Roman (Arabic)" charset="-78"/>
              </a:rPr>
              <a:t>Cipher)!</a:t>
            </a:r>
            <a:endParaRPr lang="en-US" altLang="ar-SA" sz="2400" i="1" u="none" dirty="0">
              <a:solidFill>
                <a:schemeClr val="hlink"/>
              </a:solidFill>
              <a:cs typeface="Times New Roman (Arabic)" charset="-78"/>
            </a:endParaRPr>
          </a:p>
        </p:txBody>
      </p:sp>
      <p:sp>
        <p:nvSpPr>
          <p:cNvPr id="1378308" name="Text Box 4"/>
          <p:cNvSpPr txBox="1">
            <a:spLocks noChangeArrowheads="1"/>
          </p:cNvSpPr>
          <p:nvPr/>
        </p:nvSpPr>
        <p:spPr bwMode="auto">
          <a:xfrm>
            <a:off x="1000809" y="4106887"/>
            <a:ext cx="8532788" cy="107414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defTabSz="762000">
              <a:lnSpc>
                <a:spcPct val="50000"/>
              </a:lnSpc>
              <a:spcBef>
                <a:spcPct val="50000"/>
              </a:spcBef>
              <a:defRPr/>
            </a:pPr>
            <a:endParaRPr lang="en-US" altLang="de-DE" u="none" dirty="0">
              <a:solidFill>
                <a:srgbClr val="1515F5"/>
              </a:solidFill>
              <a:cs typeface="Times New Roman (Arabic)" charset="-78"/>
            </a:endParaRPr>
          </a:p>
          <a:p>
            <a:pPr defTabSz="76200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ar-SA" sz="2400" u="none" dirty="0" smtClean="0">
                <a:solidFill>
                  <a:srgbClr val="FF0000"/>
                </a:solidFill>
                <a:cs typeface="Times New Roman (Arabic)" charset="-78"/>
              </a:rPr>
              <a:t>. </a:t>
            </a:r>
            <a:r>
              <a:rPr lang="en-US" altLang="ar-SA" sz="2400" u="none" dirty="0" smtClean="0">
                <a:solidFill>
                  <a:srgbClr val="1515F5"/>
                </a:solidFill>
                <a:cs typeface="Times New Roman (Arabic)" charset="-78"/>
              </a:rPr>
              <a:t> </a:t>
            </a:r>
            <a:r>
              <a:rPr lang="en-US" altLang="ar-SA" sz="2400" u="none" dirty="0" smtClean="0">
                <a:solidFill>
                  <a:srgbClr val="FF0000"/>
                </a:solidFill>
                <a:cs typeface="Times New Roman (Arabic)" charset="-78"/>
              </a:rPr>
              <a:t>AES</a:t>
            </a:r>
            <a:r>
              <a:rPr lang="en-US" altLang="ar-SA" sz="2400" u="none" dirty="0" smtClean="0">
                <a:solidFill>
                  <a:schemeClr val="hlink"/>
                </a:solidFill>
                <a:cs typeface="Times New Roman (Arabic)" charset="-78"/>
              </a:rPr>
              <a:t>  </a:t>
            </a:r>
            <a:r>
              <a:rPr lang="en-US" altLang="ar-SA" sz="2400" u="none" dirty="0">
                <a:solidFill>
                  <a:srgbClr val="0E52FC"/>
                </a:solidFill>
                <a:cs typeface="Times New Roman (Arabic)" charset="-78"/>
              </a:rPr>
              <a:t>A</a:t>
            </a:r>
            <a:r>
              <a:rPr lang="en-US" altLang="ar-SA" sz="2400" u="none" dirty="0">
                <a:solidFill>
                  <a:schemeClr val="tx2"/>
                </a:solidFill>
                <a:cs typeface="Times New Roman (Arabic)" charset="-78"/>
              </a:rPr>
              <a:t>dvanced</a:t>
            </a:r>
            <a:r>
              <a:rPr lang="en-US" altLang="ar-SA" sz="2400" u="none" dirty="0">
                <a:solidFill>
                  <a:srgbClr val="0E52FC"/>
                </a:solidFill>
                <a:cs typeface="Times New Roman (Arabic)" charset="-78"/>
              </a:rPr>
              <a:t> E</a:t>
            </a:r>
            <a:r>
              <a:rPr lang="en-US" altLang="ar-SA" sz="2400" u="none" dirty="0">
                <a:solidFill>
                  <a:schemeClr val="tx2"/>
                </a:solidFill>
                <a:cs typeface="Times New Roman (Arabic)" charset="-78"/>
              </a:rPr>
              <a:t>ncryption</a:t>
            </a:r>
            <a:r>
              <a:rPr lang="en-US" altLang="ar-SA" sz="2400" u="none" dirty="0">
                <a:solidFill>
                  <a:srgbClr val="0E52FC"/>
                </a:solidFill>
                <a:cs typeface="Times New Roman (Arabic)" charset="-78"/>
              </a:rPr>
              <a:t> S</a:t>
            </a:r>
            <a:r>
              <a:rPr lang="en-US" altLang="ar-SA" sz="2400" u="none" dirty="0">
                <a:solidFill>
                  <a:schemeClr val="tx2"/>
                </a:solidFill>
                <a:cs typeface="Times New Roman (Arabic)" charset="-78"/>
              </a:rPr>
              <a:t>tandard (NIST):</a:t>
            </a:r>
            <a:endParaRPr lang="en-US" altLang="ar-SA" sz="2400" b="0" u="none" dirty="0">
              <a:solidFill>
                <a:schemeClr val="tx2"/>
              </a:solidFill>
              <a:cs typeface="Times New Roman (Arabic)" charset="-78"/>
            </a:endParaRPr>
          </a:p>
          <a:p>
            <a:pPr defTabSz="76200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ar-SA" u="none" dirty="0">
                <a:solidFill>
                  <a:schemeClr val="hlink"/>
                </a:solidFill>
                <a:cs typeface="Times New Roman (Arabic)" charset="-78"/>
              </a:rPr>
              <a:t>  </a:t>
            </a:r>
            <a:r>
              <a:rPr lang="en-US" altLang="ar-SA" u="none" dirty="0" smtClean="0">
                <a:solidFill>
                  <a:schemeClr val="hlink"/>
                </a:solidFill>
                <a:cs typeface="Times New Roman (Arabic)" charset="-78"/>
              </a:rPr>
              <a:t> </a:t>
            </a:r>
            <a:r>
              <a:rPr lang="en-US" altLang="ar-SA" dirty="0" smtClean="0">
                <a:solidFill>
                  <a:schemeClr val="hlink"/>
                </a:solidFill>
                <a:cs typeface="Times New Roman (Arabic)" charset="-78"/>
              </a:rPr>
              <a:t>New </a:t>
            </a:r>
            <a:r>
              <a:rPr lang="en-US" altLang="ar-SA" dirty="0">
                <a:solidFill>
                  <a:schemeClr val="hlink"/>
                </a:solidFill>
                <a:cs typeface="Times New Roman (Arabic)" charset="-78"/>
              </a:rPr>
              <a:t>international standard</a:t>
            </a:r>
            <a:r>
              <a:rPr lang="en-US" altLang="ar-SA" b="0" u="none" dirty="0">
                <a:solidFill>
                  <a:schemeClr val="hlink"/>
                </a:solidFill>
                <a:cs typeface="Times New Roman (Arabic)" charset="-78"/>
              </a:rPr>
              <a:t> </a:t>
            </a:r>
            <a:r>
              <a:rPr lang="en-US" altLang="ar-SA" sz="2800" u="none" dirty="0" err="1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rPr>
              <a:t>Rijndael</a:t>
            </a:r>
            <a:r>
              <a:rPr lang="en-US" altLang="ar-SA" sz="24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 (Arabic)" charset="-78"/>
              </a:rPr>
              <a:t>  </a:t>
            </a:r>
            <a:r>
              <a:rPr lang="en-US" altLang="ar-SA" u="none" dirty="0">
                <a:solidFill>
                  <a:schemeClr val="tx2"/>
                </a:solidFill>
                <a:cs typeface="Times New Roman (Arabic)" charset="-78"/>
              </a:rPr>
              <a:t>Belgium  ( Oct. 2000)</a:t>
            </a:r>
          </a:p>
        </p:txBody>
      </p:sp>
      <p:sp>
        <p:nvSpPr>
          <p:cNvPr id="1378309" name="Text Box 5"/>
          <p:cNvSpPr txBox="1">
            <a:spLocks noChangeArrowheads="1"/>
          </p:cNvSpPr>
          <p:nvPr/>
        </p:nvSpPr>
        <p:spPr bwMode="auto">
          <a:xfrm>
            <a:off x="1000809" y="5641885"/>
            <a:ext cx="4824054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de-DE" dirty="0"/>
              <a:t>Many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ciphers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proposed</a:t>
            </a:r>
            <a:r>
              <a:rPr lang="de-DE" dirty="0"/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166548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8" grpId="0" animBg="1"/>
      <p:bldP spid="13783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92313" y="138878"/>
            <a:ext cx="83526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altLang="ar-SA" sz="3200" u="none" dirty="0">
                <a:solidFill>
                  <a:srgbClr val="1515F5"/>
                </a:solidFill>
                <a:latin typeface="Arial Narrow" panose="020B0606020202030204" pitchFamily="34" charset="0"/>
                <a:cs typeface="Times New Roman (Arabic)" charset="-78"/>
              </a:rPr>
              <a:t>The First Standard Block-Cipher</a:t>
            </a:r>
            <a:br>
              <a:rPr lang="en-US" altLang="ar-SA" sz="3200" u="none" dirty="0">
                <a:solidFill>
                  <a:srgbClr val="1515F5"/>
                </a:solidFill>
                <a:latin typeface="Arial Narrow" panose="020B0606020202030204" pitchFamily="34" charset="0"/>
                <a:cs typeface="Times New Roman (Arabic)" charset="-78"/>
              </a:rPr>
            </a:br>
            <a:r>
              <a:rPr lang="en-US" altLang="ar-SA" sz="3200" u="none" dirty="0">
                <a:solidFill>
                  <a:srgbClr val="FF0000"/>
                </a:solidFill>
                <a:latin typeface="Arial Narrow" pitchFamily="34" charset="0"/>
                <a:cs typeface="Times New Roman (Arabic)" charset="-78"/>
              </a:rPr>
              <a:t>The DES  </a:t>
            </a:r>
            <a:r>
              <a:rPr lang="en-US" altLang="ar-SA" sz="3200" u="none" dirty="0" smtClean="0">
                <a:solidFill>
                  <a:srgbClr val="FF0000"/>
                </a:solidFill>
                <a:latin typeface="Arial Narrow" pitchFamily="34" charset="0"/>
                <a:cs typeface="Times New Roman (Arabic)" charset="-78"/>
              </a:rPr>
              <a:t>(D</a:t>
            </a:r>
            <a:r>
              <a:rPr lang="en-US" altLang="ar-SA" sz="3200" u="none" dirty="0" smtClean="0">
                <a:latin typeface="Arial Narrow" pitchFamily="34" charset="0"/>
                <a:cs typeface="Times New Roman (Arabic)" charset="-78"/>
              </a:rPr>
              <a:t>ata</a:t>
            </a:r>
            <a:r>
              <a:rPr lang="en-US" altLang="ar-SA" sz="3200" u="none" dirty="0" smtClean="0">
                <a:solidFill>
                  <a:srgbClr val="FF0000"/>
                </a:solidFill>
                <a:latin typeface="Arial Narrow" pitchFamily="34" charset="0"/>
                <a:cs typeface="Times New Roman (Arabic)" charset="-78"/>
              </a:rPr>
              <a:t> E</a:t>
            </a:r>
            <a:r>
              <a:rPr lang="en-US" altLang="ar-SA" sz="3200" u="none" dirty="0" smtClean="0">
                <a:latin typeface="Arial Narrow" pitchFamily="34" charset="0"/>
                <a:cs typeface="Times New Roman (Arabic)" charset="-78"/>
              </a:rPr>
              <a:t>ncryption</a:t>
            </a:r>
            <a:r>
              <a:rPr lang="en-US" altLang="ar-SA" sz="3200" u="none" dirty="0" smtClean="0">
                <a:solidFill>
                  <a:srgbClr val="FF0000"/>
                </a:solidFill>
                <a:latin typeface="Arial Narrow" pitchFamily="34" charset="0"/>
                <a:cs typeface="Times New Roman (Arabic)" charset="-78"/>
              </a:rPr>
              <a:t> S</a:t>
            </a:r>
            <a:r>
              <a:rPr lang="en-US" altLang="ar-SA" sz="3200" u="none" dirty="0" smtClean="0">
                <a:latin typeface="Arial Narrow" pitchFamily="34" charset="0"/>
                <a:cs typeface="Times New Roman (Arabic)" charset="-78"/>
              </a:rPr>
              <a:t>tandard</a:t>
            </a:r>
            <a:r>
              <a:rPr lang="en-US" altLang="ar-SA" sz="3200" u="none" dirty="0" smtClean="0">
                <a:solidFill>
                  <a:srgbClr val="FF0000"/>
                </a:solidFill>
                <a:latin typeface="Arial Narrow" pitchFamily="34" charset="0"/>
                <a:cs typeface="Times New Roman (Arabic)" charset="-78"/>
              </a:rPr>
              <a:t> ) Cipher </a:t>
            </a:r>
            <a:r>
              <a:rPr lang="en-US" altLang="ar-SA" sz="3200" u="none" dirty="0">
                <a:solidFill>
                  <a:srgbClr val="FF0000"/>
                </a:solidFill>
                <a:latin typeface="Arial Narrow" pitchFamily="34" charset="0"/>
                <a:cs typeface="Times New Roman (Arabic)" charset="-78"/>
              </a:rPr>
              <a:t>(1976)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352800" y="3120053"/>
            <a:ext cx="1066800" cy="381000"/>
          </a:xfrm>
          <a:prstGeom prst="rect">
            <a:avLst/>
          </a:prstGeom>
          <a:solidFill>
            <a:srgbClr val="89FF8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altLang="ar-SA" sz="2400" b="0" u="none">
                <a:solidFill>
                  <a:schemeClr val="hlink"/>
                </a:solidFill>
                <a:latin typeface="Arial Narrow" panose="020B0606020202030204" pitchFamily="34" charset="0"/>
                <a:cs typeface="Times New Roman (Arabic)" charset="-78"/>
              </a:rPr>
              <a:t>R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360448" y="2438400"/>
            <a:ext cx="1066800" cy="381000"/>
          </a:xfrm>
          <a:prstGeom prst="rect">
            <a:avLst/>
          </a:prstGeom>
          <a:solidFill>
            <a:srgbClr val="89FF8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altLang="ar-SA" sz="2400" b="0" u="none">
                <a:solidFill>
                  <a:schemeClr val="hlink"/>
                </a:solidFill>
                <a:latin typeface="Arial Narrow" panose="020B0606020202030204" pitchFamily="34" charset="0"/>
                <a:cs typeface="Times New Roman (Arabic)" charset="-78"/>
              </a:rPr>
              <a:t>R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388158" y="3800404"/>
            <a:ext cx="1066800" cy="382588"/>
          </a:xfrm>
          <a:prstGeom prst="rect">
            <a:avLst/>
          </a:prstGeom>
          <a:solidFill>
            <a:srgbClr val="89FF8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altLang="ar-SA" sz="2400" b="0" u="none">
                <a:solidFill>
                  <a:schemeClr val="hlink"/>
                </a:solidFill>
                <a:latin typeface="Arial Narrow" panose="020B0606020202030204" pitchFamily="34" charset="0"/>
                <a:cs typeface="Times New Roman (Arabic)" charset="-78"/>
              </a:rPr>
              <a:t>R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02013" y="4954588"/>
            <a:ext cx="1066800" cy="381000"/>
          </a:xfrm>
          <a:prstGeom prst="rect">
            <a:avLst/>
          </a:prstGeom>
          <a:solidFill>
            <a:srgbClr val="89FF8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altLang="ar-SA" sz="2400" b="0" u="none">
                <a:solidFill>
                  <a:schemeClr val="hlink"/>
                </a:solidFill>
                <a:latin typeface="Arial Narrow" panose="020B0606020202030204" pitchFamily="34" charset="0"/>
                <a:cs typeface="Times New Roman (Arabic)" charset="-78"/>
              </a:rPr>
              <a:t>R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067320" y="4174566"/>
            <a:ext cx="381000" cy="7100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n-US" altLang="de-DE" u="none" dirty="0">
                <a:latin typeface="Arial Narrow" panose="020B0606020202030204" pitchFamily="34" charset="0"/>
                <a:cs typeface="Times New Roman (Arabic)" charset="-78"/>
              </a:rPr>
              <a:t>.</a:t>
            </a:r>
          </a:p>
          <a:p>
            <a:pPr algn="ctr" defTabSz="762000"/>
            <a:r>
              <a:rPr lang="en-US" altLang="de-DE" u="none" dirty="0" smtClean="0">
                <a:latin typeface="Arial Narrow" panose="020B0606020202030204" pitchFamily="34" charset="0"/>
                <a:cs typeface="Times New Roman (Arabic)" charset="-78"/>
              </a:rPr>
              <a:t>.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3893848" y="2057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3922713" y="533558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081967" y="1825477"/>
            <a:ext cx="147377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altLang="ar-SA" sz="2400" u="none">
                <a:latin typeface="Arial Narrow" panose="020B0606020202030204" pitchFamily="34" charset="0"/>
                <a:cs typeface="Times New Roman (Arabic)" charset="-78"/>
              </a:rPr>
              <a:t>In (64 Bits)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096033" y="5408465"/>
            <a:ext cx="1683771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altLang="ar-SA" sz="2400" u="none">
                <a:latin typeface="Arial Narrow" panose="020B0606020202030204" pitchFamily="34" charset="0"/>
                <a:cs typeface="Times New Roman (Arabic)" charset="-78"/>
              </a:rPr>
              <a:t>Out (64 Bits)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886200" y="2819399"/>
            <a:ext cx="0" cy="3051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863850" y="2390775"/>
            <a:ext cx="345264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2800" u="none">
                <a:solidFill>
                  <a:srgbClr val="1515F5"/>
                </a:solidFill>
                <a:latin typeface="Arial Narrow" panose="020B0606020202030204" pitchFamily="34" charset="0"/>
                <a:cs typeface="Times New Roman (Arabic)" charset="-78"/>
              </a:rPr>
              <a:t>1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863850" y="2894013"/>
            <a:ext cx="345264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2800" u="none">
                <a:solidFill>
                  <a:srgbClr val="1515F5"/>
                </a:solidFill>
                <a:latin typeface="Arial Narrow" panose="020B0606020202030204" pitchFamily="34" charset="0"/>
                <a:cs typeface="Times New Roman (Arabic)" charset="-78"/>
              </a:rPr>
              <a:t>2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878138" y="3443288"/>
            <a:ext cx="345264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2800" u="none">
                <a:solidFill>
                  <a:srgbClr val="1515F5"/>
                </a:solidFill>
                <a:latin typeface="Arial Narrow" panose="020B0606020202030204" pitchFamily="34" charset="0"/>
                <a:cs typeface="Times New Roman (Arabic)" charset="-78"/>
              </a:rPr>
              <a:t>3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813050" y="4899025"/>
            <a:ext cx="50877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2800" u="none">
                <a:solidFill>
                  <a:srgbClr val="1515F5"/>
                </a:solidFill>
                <a:latin typeface="Arial Narrow" panose="020B0606020202030204" pitchFamily="34" charset="0"/>
                <a:cs typeface="Times New Roman (Arabic)" charset="-78"/>
              </a:rPr>
              <a:t>16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454526" y="2590800"/>
            <a:ext cx="4957763" cy="2592388"/>
            <a:chOff x="2806" y="1632"/>
            <a:chExt cx="3123" cy="1633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806" y="1632"/>
              <a:ext cx="3123" cy="1633"/>
              <a:chOff x="2806" y="1632"/>
              <a:chExt cx="3124" cy="1632"/>
            </a:xfrm>
          </p:grpSpPr>
          <p:sp>
            <p:nvSpPr>
              <p:cNvPr id="13339" name="Rectangle 21"/>
              <p:cNvSpPr>
                <a:spLocks noChangeArrowheads="1"/>
              </p:cNvSpPr>
              <p:nvPr/>
            </p:nvSpPr>
            <p:spPr bwMode="auto">
              <a:xfrm>
                <a:off x="3823" y="2016"/>
                <a:ext cx="624" cy="86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defTabSz="762000"/>
                <a:r>
                  <a:rPr lang="en-US" altLang="ar-SA" u="none">
                    <a:latin typeface="Arial Narrow" panose="020B0606020202030204" pitchFamily="34" charset="0"/>
                    <a:cs typeface="Times New Roman (Arabic)" charset="-78"/>
                  </a:rPr>
                  <a:t>Key </a:t>
                </a:r>
              </a:p>
              <a:p>
                <a:pPr algn="ctr" defTabSz="762000"/>
                <a:r>
                  <a:rPr lang="en-US" altLang="ar-SA" u="none">
                    <a:latin typeface="Arial Narrow" panose="020B0606020202030204" pitchFamily="34" charset="0"/>
                    <a:cs typeface="Times New Roman (Arabic)" charset="-78"/>
                  </a:rPr>
                  <a:t>Map</a:t>
                </a:r>
              </a:p>
            </p:txBody>
          </p:sp>
          <p:sp>
            <p:nvSpPr>
              <p:cNvPr id="13340" name="Line 22"/>
              <p:cNvSpPr>
                <a:spLocks noChangeShapeType="1"/>
              </p:cNvSpPr>
              <p:nvPr/>
            </p:nvSpPr>
            <p:spPr bwMode="auto">
              <a:xfrm flipH="1">
                <a:off x="4447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13341" name="Text Box 23"/>
              <p:cNvSpPr txBox="1">
                <a:spLocks noChangeArrowheads="1"/>
              </p:cNvSpPr>
              <p:nvPr/>
            </p:nvSpPr>
            <p:spPr bwMode="auto">
              <a:xfrm>
                <a:off x="4850" y="2286"/>
                <a:ext cx="1080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defTabSz="762000"/>
                <a:r>
                  <a:rPr lang="en-US" altLang="ar-SA" sz="2400" u="none">
                    <a:latin typeface="Arial Narrow" panose="020B0606020202030204" pitchFamily="34" charset="0"/>
                    <a:cs typeface="Times New Roman (Arabic)" charset="-78"/>
                  </a:rPr>
                  <a:t>Key (64 Bits)</a:t>
                </a:r>
              </a:p>
            </p:txBody>
          </p:sp>
          <p:sp>
            <p:nvSpPr>
              <p:cNvPr id="13342" name="Line 24"/>
              <p:cNvSpPr>
                <a:spLocks noChangeShapeType="1"/>
              </p:cNvSpPr>
              <p:nvPr/>
            </p:nvSpPr>
            <p:spPr bwMode="auto">
              <a:xfrm flipH="1" flipV="1">
                <a:off x="2815" y="1632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13343" name="Line 25"/>
              <p:cNvSpPr>
                <a:spLocks noChangeShapeType="1"/>
              </p:cNvSpPr>
              <p:nvPr/>
            </p:nvSpPr>
            <p:spPr bwMode="auto">
              <a:xfrm flipH="1" flipV="1">
                <a:off x="2806" y="2082"/>
                <a:ext cx="1017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13344" name="Line 26"/>
              <p:cNvSpPr>
                <a:spLocks noChangeShapeType="1"/>
              </p:cNvSpPr>
              <p:nvPr/>
            </p:nvSpPr>
            <p:spPr bwMode="auto">
              <a:xfrm flipH="1">
                <a:off x="2815" y="2448"/>
                <a:ext cx="100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13345" name="Line 27"/>
              <p:cNvSpPr>
                <a:spLocks noChangeShapeType="1"/>
              </p:cNvSpPr>
              <p:nvPr/>
            </p:nvSpPr>
            <p:spPr bwMode="auto">
              <a:xfrm flipH="1">
                <a:off x="2815" y="2784"/>
                <a:ext cx="100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3335" name="Text Box 28"/>
            <p:cNvSpPr txBox="1">
              <a:spLocks noChangeArrowheads="1"/>
            </p:cNvSpPr>
            <p:nvPr/>
          </p:nvSpPr>
          <p:spPr bwMode="auto">
            <a:xfrm rot="1222055">
              <a:off x="3213" y="1784"/>
              <a:ext cx="547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1400" u="none">
                  <a:latin typeface="Arial Narrow" panose="020B0606020202030204" pitchFamily="34" charset="0"/>
                </a:rPr>
                <a:t>K</a:t>
              </a:r>
              <a:r>
                <a:rPr lang="de-DE" sz="1400" u="none" baseline="-25000">
                  <a:latin typeface="Arial Narrow" panose="020B0606020202030204" pitchFamily="34" charset="0"/>
                </a:rPr>
                <a:t>1</a:t>
              </a:r>
              <a:r>
                <a:rPr lang="de-DE" sz="1400" u="none">
                  <a:latin typeface="Arial Narrow" panose="020B0606020202030204" pitchFamily="34" charset="0"/>
                </a:rPr>
                <a:t> 48 Bits</a:t>
              </a:r>
            </a:p>
          </p:txBody>
        </p:sp>
        <p:sp>
          <p:nvSpPr>
            <p:cNvPr id="13336" name="Text Box 29"/>
            <p:cNvSpPr txBox="1">
              <a:spLocks noChangeArrowheads="1"/>
            </p:cNvSpPr>
            <p:nvPr/>
          </p:nvSpPr>
          <p:spPr bwMode="auto">
            <a:xfrm rot="976108">
              <a:off x="3143" y="1961"/>
              <a:ext cx="547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1400" u="none">
                  <a:latin typeface="Arial Narrow" panose="020B0606020202030204" pitchFamily="34" charset="0"/>
                </a:rPr>
                <a:t>K</a:t>
              </a:r>
              <a:r>
                <a:rPr lang="de-DE" sz="1400" u="none" baseline="-25000">
                  <a:latin typeface="Arial Narrow" panose="020B0606020202030204" pitchFamily="34" charset="0"/>
                </a:rPr>
                <a:t>2</a:t>
              </a:r>
              <a:r>
                <a:rPr lang="de-DE" sz="1400" u="none">
                  <a:latin typeface="Arial Narrow" panose="020B0606020202030204" pitchFamily="34" charset="0"/>
                </a:rPr>
                <a:t> 48 Bits</a:t>
              </a:r>
            </a:p>
          </p:txBody>
        </p:sp>
        <p:sp>
          <p:nvSpPr>
            <p:cNvPr id="13337" name="Text Box 30"/>
            <p:cNvSpPr txBox="1">
              <a:spLocks noChangeArrowheads="1"/>
            </p:cNvSpPr>
            <p:nvPr/>
          </p:nvSpPr>
          <p:spPr bwMode="auto">
            <a:xfrm rot="327595">
              <a:off x="3092" y="2202"/>
              <a:ext cx="547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1400" u="none">
                  <a:latin typeface="Arial Narrow" panose="020B0606020202030204" pitchFamily="34" charset="0"/>
                </a:rPr>
                <a:t>K</a:t>
              </a:r>
              <a:r>
                <a:rPr lang="de-DE" sz="1400" u="none" baseline="-25000">
                  <a:latin typeface="Arial Narrow" panose="020B0606020202030204" pitchFamily="34" charset="0"/>
                </a:rPr>
                <a:t>3</a:t>
              </a:r>
              <a:r>
                <a:rPr lang="de-DE" sz="1400" u="none">
                  <a:latin typeface="Arial Narrow" panose="020B0606020202030204" pitchFamily="34" charset="0"/>
                </a:rPr>
                <a:t> 48 Bits</a:t>
              </a:r>
            </a:p>
          </p:txBody>
        </p:sp>
        <p:sp>
          <p:nvSpPr>
            <p:cNvPr id="13338" name="Text Box 31"/>
            <p:cNvSpPr txBox="1">
              <a:spLocks noChangeArrowheads="1"/>
            </p:cNvSpPr>
            <p:nvPr/>
          </p:nvSpPr>
          <p:spPr bwMode="auto">
            <a:xfrm rot="20283214">
              <a:off x="3096" y="2784"/>
              <a:ext cx="581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1400" u="none">
                  <a:latin typeface="Arial Narrow" panose="020B0606020202030204" pitchFamily="34" charset="0"/>
                </a:rPr>
                <a:t>K</a:t>
              </a:r>
              <a:r>
                <a:rPr lang="de-DE" sz="1400" u="none" baseline="-25000">
                  <a:latin typeface="Arial Narrow" panose="020B0606020202030204" pitchFamily="34" charset="0"/>
                </a:rPr>
                <a:t>16</a:t>
              </a:r>
              <a:r>
                <a:rPr lang="de-DE" sz="1400" u="none">
                  <a:latin typeface="Arial Narrow" panose="020B0606020202030204" pitchFamily="34" charset="0"/>
                </a:rPr>
                <a:t> 48 Bits</a:t>
              </a:r>
            </a:p>
          </p:txBody>
        </p:sp>
      </p:grpSp>
      <p:sp>
        <p:nvSpPr>
          <p:cNvPr id="13332" name="Text Box 32"/>
          <p:cNvSpPr txBox="1">
            <a:spLocks noChangeArrowheads="1"/>
          </p:cNvSpPr>
          <p:nvPr/>
        </p:nvSpPr>
        <p:spPr bwMode="auto">
          <a:xfrm>
            <a:off x="1794243" y="1297174"/>
            <a:ext cx="6559182" cy="37151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1800" b="0" u="none" dirty="0">
                <a:latin typeface="Arial Narrow" panose="020B0606020202030204" pitchFamily="34" charset="0"/>
              </a:rPr>
              <a:t>A mapping function </a:t>
            </a:r>
            <a:r>
              <a:rPr lang="en-US" sz="1800" u="none" dirty="0">
                <a:solidFill>
                  <a:schemeClr val="hlink"/>
                </a:solidFill>
                <a:latin typeface="Arial Narrow" panose="020B0606020202030204" pitchFamily="34" charset="0"/>
              </a:rPr>
              <a:t>R</a:t>
            </a:r>
            <a:r>
              <a:rPr lang="en-US" sz="1800" b="0" u="none" dirty="0">
                <a:latin typeface="Arial Narrow" panose="020B0606020202030204" pitchFamily="34" charset="0"/>
              </a:rPr>
              <a:t> is repeated 16 times, each time with a different key</a:t>
            </a:r>
          </a:p>
        </p:txBody>
      </p:sp>
      <p:sp>
        <p:nvSpPr>
          <p:cNvPr id="13333" name="Text Box 33"/>
          <p:cNvSpPr txBox="1">
            <a:spLocks noChangeArrowheads="1"/>
          </p:cNvSpPr>
          <p:nvPr/>
        </p:nvSpPr>
        <p:spPr bwMode="auto">
          <a:xfrm>
            <a:off x="6222186" y="4729292"/>
            <a:ext cx="2952303" cy="5869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1600" b="0" u="none">
                <a:latin typeface="Arial Narrow" panose="020B0606020202030204" pitchFamily="34" charset="0"/>
              </a:rPr>
              <a:t>Each mapping with a different 48-bit key derived from the main 64-bit key.</a:t>
            </a: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3888631" y="3513728"/>
            <a:ext cx="0" cy="3051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3960639" y="4665856"/>
            <a:ext cx="0" cy="3051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0" name="Rectangle 2"/>
          <p:cNvSpPr>
            <a:spLocks noChangeArrowheads="1"/>
          </p:cNvSpPr>
          <p:nvPr/>
        </p:nvSpPr>
        <p:spPr bwMode="auto">
          <a:xfrm>
            <a:off x="3272407" y="4660664"/>
            <a:ext cx="3275013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9980" tIns="46790" rIns="89980" bIns="46790" anchor="ctr"/>
          <a:lstStyle/>
          <a:p>
            <a:endParaRPr lang="de-DE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27811" name="Rectangle 3"/>
          <p:cNvSpPr>
            <a:spLocks noChangeArrowheads="1"/>
          </p:cNvSpPr>
          <p:nvPr/>
        </p:nvSpPr>
        <p:spPr bwMode="auto">
          <a:xfrm>
            <a:off x="3248455" y="3276341"/>
            <a:ext cx="3275013" cy="11445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9980" tIns="46790" rIns="89980" bIns="46790" anchor="ctr"/>
          <a:lstStyle/>
          <a:p>
            <a:endParaRPr lang="de-DE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27812" name="Text Box 4"/>
          <p:cNvSpPr txBox="1">
            <a:spLocks noChangeArrowheads="1"/>
          </p:cNvSpPr>
          <p:nvPr/>
        </p:nvSpPr>
        <p:spPr bwMode="auto">
          <a:xfrm>
            <a:off x="767310" y="180907"/>
            <a:ext cx="8768707" cy="64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0" rIns="91420" bIns="45710">
            <a:spAutoFit/>
          </a:bodyPr>
          <a:lstStyle/>
          <a:p>
            <a:pPr algn="ctr" defTabSz="761836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ar-SA" sz="3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 (Arabic)" charset="-78"/>
              </a:rPr>
              <a:t>DES  Feistel Round Structure </a:t>
            </a:r>
            <a:r>
              <a:rPr lang="en-US" altLang="ar-SA" sz="3600" b="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 (Arabic)" charset="-78"/>
              </a:rPr>
              <a:t>R </a:t>
            </a:r>
            <a:r>
              <a:rPr lang="en-US" altLang="ar-SA" sz="2400" b="0" u="none" dirty="0">
                <a:solidFill>
                  <a:srgbClr val="FC0128"/>
                </a:solidFill>
                <a:latin typeface="Arial Narrow" panose="020B0606020202030204" pitchFamily="34" charset="0"/>
                <a:cs typeface="Times New Roman (Arabic)" charset="-78"/>
              </a:rPr>
              <a:t>(</a:t>
            </a:r>
            <a:r>
              <a:rPr lang="de-DE" sz="2800" b="0" u="none" dirty="0"/>
              <a:t>Lucifer </a:t>
            </a:r>
            <a:r>
              <a:rPr lang="en-US" altLang="ar-SA" sz="2800" b="0" u="none" dirty="0">
                <a:solidFill>
                  <a:srgbClr val="FC0128"/>
                </a:solidFill>
                <a:latin typeface="Arial Narrow" pitchFamily="34" charset="0"/>
                <a:cs typeface="Times New Roman (Arabic)" charset="-78"/>
              </a:rPr>
              <a:t>Late 1960</a:t>
            </a:r>
            <a:r>
              <a:rPr lang="en-US" altLang="ar-SA" sz="2800" u="none" dirty="0">
                <a:solidFill>
                  <a:srgbClr val="FC0128"/>
                </a:solidFill>
                <a:latin typeface="Arial Narrow" pitchFamily="34" charset="0"/>
                <a:cs typeface="Times New Roman (Arabic)" charset="-78"/>
              </a:rPr>
              <a:t>)</a:t>
            </a:r>
          </a:p>
        </p:txBody>
      </p:sp>
      <p:sp>
        <p:nvSpPr>
          <p:cNvPr id="1527869" name="Line 61"/>
          <p:cNvSpPr>
            <a:spLocks noChangeShapeType="1"/>
          </p:cNvSpPr>
          <p:nvPr/>
        </p:nvSpPr>
        <p:spPr bwMode="auto">
          <a:xfrm flipH="1" flipV="1">
            <a:off x="6588694" y="4187586"/>
            <a:ext cx="1764433" cy="28733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square" lIns="89980" tIns="46790" rIns="89980" bIns="46790" anchor="ctr">
            <a:spAutoFit/>
          </a:bodyPr>
          <a:lstStyle/>
          <a:p>
            <a:endParaRPr lang="de-DE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27870" name="Line 62"/>
          <p:cNvSpPr>
            <a:spLocks noChangeShapeType="1"/>
          </p:cNvSpPr>
          <p:nvPr/>
        </p:nvSpPr>
        <p:spPr bwMode="auto">
          <a:xfrm flipH="1">
            <a:off x="6588694" y="4474926"/>
            <a:ext cx="1764433" cy="6477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square" lIns="89980" tIns="46790" rIns="89980" bIns="46790" anchor="ctr">
            <a:spAutoFit/>
          </a:bodyPr>
          <a:lstStyle/>
          <a:p>
            <a:endParaRPr lang="de-DE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27871" name="Text Box 63"/>
          <p:cNvSpPr txBox="1">
            <a:spLocks noChangeArrowheads="1"/>
          </p:cNvSpPr>
          <p:nvPr/>
        </p:nvSpPr>
        <p:spPr bwMode="auto">
          <a:xfrm>
            <a:off x="8353127" y="4273790"/>
            <a:ext cx="1300613" cy="40227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89980" tIns="46790" rIns="89980" bIns="4679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Arial Narrow" panose="020B0606020202030204" pitchFamily="34" charset="0"/>
              </a:rPr>
              <a:t>Involutions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EE0B896B-A5A6-47F2-AE97-F11D2DAB61FA}"/>
              </a:ext>
            </a:extLst>
          </p:cNvPr>
          <p:cNvGrpSpPr/>
          <p:nvPr/>
        </p:nvGrpSpPr>
        <p:grpSpPr>
          <a:xfrm>
            <a:off x="3603637" y="2247662"/>
            <a:ext cx="6008433" cy="4254876"/>
            <a:chOff x="3603637" y="2247662"/>
            <a:chExt cx="6008433" cy="4254876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xmlns="" id="{7FC802A3-FF39-46FB-A7EF-A06D4C9C1086}"/>
                </a:ext>
              </a:extLst>
            </p:cNvPr>
            <p:cNvGrpSpPr/>
            <p:nvPr/>
          </p:nvGrpSpPr>
          <p:grpSpPr>
            <a:xfrm>
              <a:off x="3603637" y="2247662"/>
              <a:ext cx="6008433" cy="4254876"/>
              <a:chOff x="3603637" y="2247662"/>
              <a:chExt cx="6008433" cy="4254876"/>
            </a:xfrm>
          </p:grpSpPr>
          <p:sp>
            <p:nvSpPr>
              <p:cNvPr id="14385" name="Text Box 49"/>
              <p:cNvSpPr txBox="1">
                <a:spLocks noChangeArrowheads="1"/>
              </p:cNvSpPr>
              <p:nvPr/>
            </p:nvSpPr>
            <p:spPr bwMode="auto">
              <a:xfrm>
                <a:off x="7368432" y="3531430"/>
                <a:ext cx="1295400" cy="400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0" tIns="45710" rIns="91420" bIns="45710">
                <a:spAutoFit/>
              </a:bodyPr>
              <a:lstStyle/>
              <a:p>
                <a:pPr algn="ctr" defTabSz="761836"/>
                <a:r>
                  <a:rPr lang="de-DE" altLang="ar-SA" u="none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 (Arabic)" charset="-78"/>
                  </a:rPr>
                  <a:t>Key: </a:t>
                </a:r>
                <a:r>
                  <a:rPr lang="de-DE" altLang="ar-SA" u="none" dirty="0" err="1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 (Arabic)" charset="-78"/>
                  </a:rPr>
                  <a:t>Ki</a:t>
                </a:r>
                <a:endParaRPr lang="de-DE" altLang="ar-SA" u="none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 (Arabic)" charset="-78"/>
                </a:endParaRPr>
              </a:p>
            </p:txBody>
          </p:sp>
          <p:sp>
            <p:nvSpPr>
              <p:cNvPr id="14388" name="Text Box 52"/>
              <p:cNvSpPr txBox="1">
                <a:spLocks noChangeArrowheads="1"/>
              </p:cNvSpPr>
              <p:nvPr/>
            </p:nvSpPr>
            <p:spPr bwMode="auto">
              <a:xfrm>
                <a:off x="8121590" y="2736817"/>
                <a:ext cx="1414427" cy="371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80" tIns="46790" rIns="89980" bIns="46790" anchor="ctr">
                <a:spAutoFit/>
              </a:bodyPr>
              <a:lstStyle/>
              <a:p>
                <a:pPr algn="ctr" defTabSz="761836"/>
                <a:r>
                  <a:rPr lang="en-US" altLang="de-DE" sz="1800" u="none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 (Arabic)" charset="-78"/>
                  </a:rPr>
                  <a:t>(32 </a:t>
                </a:r>
                <a:r>
                  <a:rPr lang="en-US" altLang="ar-SA" sz="1800" u="none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 (Arabic)" charset="-78"/>
                  </a:rPr>
                  <a:t>Bits each)</a:t>
                </a:r>
              </a:p>
            </p:txBody>
          </p:sp>
          <p:sp>
            <p:nvSpPr>
              <p:cNvPr id="14390" name="Text Box 54"/>
              <p:cNvSpPr txBox="1">
                <a:spLocks noChangeArrowheads="1"/>
              </p:cNvSpPr>
              <p:nvPr/>
            </p:nvSpPr>
            <p:spPr bwMode="auto">
              <a:xfrm>
                <a:off x="8197643" y="5371060"/>
                <a:ext cx="1414427" cy="371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80" tIns="46790" rIns="89980" bIns="46790" anchor="ctr">
                <a:spAutoFit/>
              </a:bodyPr>
              <a:lstStyle/>
              <a:p>
                <a:pPr algn="ctr" defTabSz="761836"/>
                <a:r>
                  <a:rPr lang="en-US" altLang="de-DE" sz="1800" u="none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 (Arabic)" charset="-78"/>
                  </a:rPr>
                  <a:t>(32 </a:t>
                </a:r>
                <a:r>
                  <a:rPr lang="en-US" altLang="ar-SA" sz="1800" u="none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 (Arabic)" charset="-78"/>
                  </a:rPr>
                  <a:t>Bits each)</a:t>
                </a:r>
              </a:p>
            </p:txBody>
          </p:sp>
          <p:sp>
            <p:nvSpPr>
              <p:cNvPr id="14391" name="Line 55"/>
              <p:cNvSpPr>
                <a:spLocks noChangeShapeType="1"/>
              </p:cNvSpPr>
              <p:nvPr/>
            </p:nvSpPr>
            <p:spPr bwMode="auto">
              <a:xfrm flipH="1">
                <a:off x="3888357" y="5576649"/>
                <a:ext cx="4113213" cy="1659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lIns="89980" tIns="46790" rIns="89980" bIns="46790" anchor="ctr"/>
              <a:lstStyle/>
              <a:p>
                <a:endParaRPr lang="de-DE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396" name="Line 60"/>
              <p:cNvSpPr>
                <a:spLocks noChangeShapeType="1"/>
              </p:cNvSpPr>
              <p:nvPr/>
            </p:nvSpPr>
            <p:spPr bwMode="auto">
              <a:xfrm flipH="1">
                <a:off x="6174357" y="5576649"/>
                <a:ext cx="1917292" cy="2778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lIns="89980" tIns="46790" rIns="89980" bIns="46790" anchor="ctr"/>
              <a:lstStyle/>
              <a:p>
                <a:endParaRPr lang="de-DE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2" name="Gruppieren 1">
                <a:extLst>
                  <a:ext uri="{FF2B5EF4-FFF2-40B4-BE49-F238E27FC236}">
                    <a16:creationId xmlns:a16="http://schemas.microsoft.com/office/drawing/2014/main" xmlns="" id="{71FB3E47-CCB6-46EB-B149-FD1966E2A048}"/>
                  </a:ext>
                </a:extLst>
              </p:cNvPr>
              <p:cNvGrpSpPr/>
              <p:nvPr/>
            </p:nvGrpSpPr>
            <p:grpSpPr>
              <a:xfrm>
                <a:off x="3603637" y="2247662"/>
                <a:ext cx="4517952" cy="4254876"/>
                <a:chOff x="3603637" y="2247662"/>
                <a:chExt cx="4517952" cy="4254876"/>
              </a:xfrm>
            </p:grpSpPr>
            <p:sp>
              <p:nvSpPr>
                <p:cNvPr id="14341" name="Line 5"/>
                <p:cNvSpPr>
                  <a:spLocks noChangeShapeType="1"/>
                </p:cNvSpPr>
                <p:nvPr/>
              </p:nvSpPr>
              <p:spPr bwMode="auto">
                <a:xfrm>
                  <a:off x="5107555" y="4141551"/>
                  <a:ext cx="1588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42" name="Freeform 6"/>
                <p:cNvSpPr>
                  <a:spLocks/>
                </p:cNvSpPr>
                <p:nvPr/>
              </p:nvSpPr>
              <p:spPr bwMode="auto">
                <a:xfrm>
                  <a:off x="5075804" y="4141549"/>
                  <a:ext cx="31751" cy="71437"/>
                </a:xfrm>
                <a:custGeom>
                  <a:avLst/>
                  <a:gdLst>
                    <a:gd name="T0" fmla="*/ 2147483647 w 13"/>
                    <a:gd name="T1" fmla="*/ 0 h 22"/>
                    <a:gd name="T2" fmla="*/ 2147483647 w 13"/>
                    <a:gd name="T3" fmla="*/ 2147483647 h 22"/>
                    <a:gd name="T4" fmla="*/ 2147483647 w 13"/>
                    <a:gd name="T5" fmla="*/ 2147483647 h 22"/>
                    <a:gd name="T6" fmla="*/ 2147483647 w 13"/>
                    <a:gd name="T7" fmla="*/ 2147483647 h 22"/>
                    <a:gd name="T8" fmla="*/ 2147483647 w 13"/>
                    <a:gd name="T9" fmla="*/ 2147483647 h 22"/>
                    <a:gd name="T10" fmla="*/ 2147483647 w 13"/>
                    <a:gd name="T11" fmla="*/ 2147483647 h 22"/>
                    <a:gd name="T12" fmla="*/ 0 w 13"/>
                    <a:gd name="T13" fmla="*/ 2147483647 h 22"/>
                    <a:gd name="T14" fmla="*/ 0 w 13"/>
                    <a:gd name="T15" fmla="*/ 2147483647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22"/>
                    <a:gd name="T26" fmla="*/ 13 w 13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22">
                      <a:moveTo>
                        <a:pt x="13" y="0"/>
                      </a:moveTo>
                      <a:lnTo>
                        <a:pt x="13" y="22"/>
                      </a:lnTo>
                      <a:lnTo>
                        <a:pt x="9" y="20"/>
                      </a:lnTo>
                      <a:lnTo>
                        <a:pt x="9" y="3"/>
                      </a:lnTo>
                      <a:lnTo>
                        <a:pt x="5" y="5"/>
                      </a:lnTo>
                      <a:lnTo>
                        <a:pt x="5" y="17"/>
                      </a:lnTo>
                      <a:lnTo>
                        <a:pt x="0" y="15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43" name="Line 7"/>
                <p:cNvSpPr>
                  <a:spLocks noChangeShapeType="1"/>
                </p:cNvSpPr>
                <p:nvPr/>
              </p:nvSpPr>
              <p:spPr bwMode="auto">
                <a:xfrm>
                  <a:off x="5055170" y="4178061"/>
                  <a:ext cx="3175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44" name="Freeform 8"/>
                <p:cNvSpPr>
                  <a:spLocks/>
                </p:cNvSpPr>
                <p:nvPr/>
              </p:nvSpPr>
              <p:spPr bwMode="auto">
                <a:xfrm>
                  <a:off x="5055168" y="4112974"/>
                  <a:ext cx="95250" cy="131762"/>
                </a:xfrm>
                <a:custGeom>
                  <a:avLst/>
                  <a:gdLst>
                    <a:gd name="T0" fmla="*/ 0 w 39"/>
                    <a:gd name="T1" fmla="*/ 2147483647 h 41"/>
                    <a:gd name="T2" fmla="*/ 2147483647 w 39"/>
                    <a:gd name="T3" fmla="*/ 0 h 41"/>
                    <a:gd name="T4" fmla="*/ 2147483647 w 39"/>
                    <a:gd name="T5" fmla="*/ 2147483647 h 41"/>
                    <a:gd name="T6" fmla="*/ 2147483647 w 39"/>
                    <a:gd name="T7" fmla="*/ 2147483647 h 41"/>
                    <a:gd name="T8" fmla="*/ 2147483647 w 39"/>
                    <a:gd name="T9" fmla="*/ 2147483647 h 41"/>
                    <a:gd name="T10" fmla="*/ 2147483647 w 39"/>
                    <a:gd name="T11" fmla="*/ 2147483647 h 41"/>
                    <a:gd name="T12" fmla="*/ 2147483647 w 39"/>
                    <a:gd name="T13" fmla="*/ 2147483647 h 41"/>
                    <a:gd name="T14" fmla="*/ 2147483647 w 39"/>
                    <a:gd name="T15" fmla="*/ 2147483647 h 41"/>
                    <a:gd name="T16" fmla="*/ 2147483647 w 39"/>
                    <a:gd name="T17" fmla="*/ 2147483647 h 41"/>
                    <a:gd name="T18" fmla="*/ 2147483647 w 39"/>
                    <a:gd name="T19" fmla="*/ 2147483647 h 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"/>
                    <a:gd name="T31" fmla="*/ 0 h 41"/>
                    <a:gd name="T32" fmla="*/ 39 w 39"/>
                    <a:gd name="T33" fmla="*/ 41 h 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" h="41">
                      <a:moveTo>
                        <a:pt x="0" y="20"/>
                      </a:moveTo>
                      <a:lnTo>
                        <a:pt x="39" y="0"/>
                      </a:lnTo>
                      <a:lnTo>
                        <a:pt x="39" y="41"/>
                      </a:lnTo>
                      <a:lnTo>
                        <a:pt x="35" y="39"/>
                      </a:lnTo>
                      <a:lnTo>
                        <a:pt x="35" y="2"/>
                      </a:lnTo>
                      <a:lnTo>
                        <a:pt x="30" y="4"/>
                      </a:lnTo>
                      <a:lnTo>
                        <a:pt x="30" y="36"/>
                      </a:lnTo>
                      <a:lnTo>
                        <a:pt x="26" y="34"/>
                      </a:lnTo>
                      <a:lnTo>
                        <a:pt x="26" y="7"/>
                      </a:lnTo>
                      <a:lnTo>
                        <a:pt x="21" y="9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45" name="Line 9"/>
                <p:cNvSpPr>
                  <a:spLocks noChangeShapeType="1"/>
                </p:cNvSpPr>
                <p:nvPr/>
              </p:nvSpPr>
              <p:spPr bwMode="auto">
                <a:xfrm>
                  <a:off x="5150419" y="4112976"/>
                  <a:ext cx="3175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46" name="Freeform 10"/>
                <p:cNvSpPr>
                  <a:spLocks/>
                </p:cNvSpPr>
                <p:nvPr/>
              </p:nvSpPr>
              <p:spPr bwMode="auto">
                <a:xfrm>
                  <a:off x="5055168" y="4112974"/>
                  <a:ext cx="95250" cy="131762"/>
                </a:xfrm>
                <a:custGeom>
                  <a:avLst/>
                  <a:gdLst>
                    <a:gd name="T0" fmla="*/ 2147483647 w 39"/>
                    <a:gd name="T1" fmla="*/ 0 h 41"/>
                    <a:gd name="T2" fmla="*/ 2147483647 w 39"/>
                    <a:gd name="T3" fmla="*/ 2147483647 h 41"/>
                    <a:gd name="T4" fmla="*/ 0 w 39"/>
                    <a:gd name="T5" fmla="*/ 2147483647 h 41"/>
                    <a:gd name="T6" fmla="*/ 0 60000 65536"/>
                    <a:gd name="T7" fmla="*/ 0 60000 65536"/>
                    <a:gd name="T8" fmla="*/ 0 60000 65536"/>
                    <a:gd name="T9" fmla="*/ 0 w 39"/>
                    <a:gd name="T10" fmla="*/ 0 h 41"/>
                    <a:gd name="T11" fmla="*/ 39 w 39"/>
                    <a:gd name="T12" fmla="*/ 41 h 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" h="41">
                      <a:moveTo>
                        <a:pt x="39" y="0"/>
                      </a:moveTo>
                      <a:lnTo>
                        <a:pt x="39" y="41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47" name="Line 11"/>
                <p:cNvSpPr>
                  <a:spLocks noChangeShapeType="1"/>
                </p:cNvSpPr>
                <p:nvPr/>
              </p:nvSpPr>
              <p:spPr bwMode="auto">
                <a:xfrm>
                  <a:off x="5150419" y="4178061"/>
                  <a:ext cx="3175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48" name="Freeform 12"/>
                <p:cNvSpPr>
                  <a:spLocks/>
                </p:cNvSpPr>
                <p:nvPr/>
              </p:nvSpPr>
              <p:spPr bwMode="auto">
                <a:xfrm>
                  <a:off x="5150418" y="3536711"/>
                  <a:ext cx="869950" cy="641350"/>
                </a:xfrm>
                <a:custGeom>
                  <a:avLst/>
                  <a:gdLst>
                    <a:gd name="T0" fmla="*/ 0 w 356"/>
                    <a:gd name="T1" fmla="*/ 2147483647 h 199"/>
                    <a:gd name="T2" fmla="*/ 2147483647 w 356"/>
                    <a:gd name="T3" fmla="*/ 2147483647 h 199"/>
                    <a:gd name="T4" fmla="*/ 2147483647 w 356"/>
                    <a:gd name="T5" fmla="*/ 0 h 199"/>
                    <a:gd name="T6" fmla="*/ 0 60000 65536"/>
                    <a:gd name="T7" fmla="*/ 0 60000 65536"/>
                    <a:gd name="T8" fmla="*/ 0 60000 65536"/>
                    <a:gd name="T9" fmla="*/ 0 w 356"/>
                    <a:gd name="T10" fmla="*/ 0 h 199"/>
                    <a:gd name="T11" fmla="*/ 356 w 356"/>
                    <a:gd name="T12" fmla="*/ 199 h 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6" h="199">
                      <a:moveTo>
                        <a:pt x="0" y="199"/>
                      </a:moveTo>
                      <a:lnTo>
                        <a:pt x="356" y="199"/>
                      </a:lnTo>
                      <a:lnTo>
                        <a:pt x="356" y="0"/>
                      </a:lnTo>
                    </a:path>
                  </a:pathLst>
                </a:custGeom>
                <a:noFill/>
                <a:ln w="381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49" name="Line 13"/>
                <p:cNvSpPr>
                  <a:spLocks noChangeShapeType="1"/>
                </p:cNvSpPr>
                <p:nvPr/>
              </p:nvSpPr>
              <p:spPr bwMode="auto">
                <a:xfrm>
                  <a:off x="4912295" y="3727211"/>
                  <a:ext cx="1587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50" name="Line 14"/>
                <p:cNvSpPr>
                  <a:spLocks noChangeShapeType="1"/>
                </p:cNvSpPr>
                <p:nvPr/>
              </p:nvSpPr>
              <p:spPr bwMode="auto">
                <a:xfrm>
                  <a:off x="4912295" y="3727211"/>
                  <a:ext cx="1587" cy="13176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51" name="Line 15"/>
                <p:cNvSpPr>
                  <a:spLocks noChangeShapeType="1"/>
                </p:cNvSpPr>
                <p:nvPr/>
              </p:nvSpPr>
              <p:spPr bwMode="auto">
                <a:xfrm>
                  <a:off x="4959918" y="3858976"/>
                  <a:ext cx="3175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52" name="Freeform 16"/>
                <p:cNvSpPr>
                  <a:spLocks/>
                </p:cNvSpPr>
                <p:nvPr/>
              </p:nvSpPr>
              <p:spPr bwMode="auto">
                <a:xfrm>
                  <a:off x="4859908" y="3858974"/>
                  <a:ext cx="100013" cy="100012"/>
                </a:xfrm>
                <a:custGeom>
                  <a:avLst/>
                  <a:gdLst>
                    <a:gd name="T0" fmla="*/ 2147483647 w 41"/>
                    <a:gd name="T1" fmla="*/ 0 h 31"/>
                    <a:gd name="T2" fmla="*/ 0 w 41"/>
                    <a:gd name="T3" fmla="*/ 0 h 31"/>
                    <a:gd name="T4" fmla="*/ 2147483647 w 41"/>
                    <a:gd name="T5" fmla="*/ 2147483647 h 31"/>
                    <a:gd name="T6" fmla="*/ 2147483647 w 41"/>
                    <a:gd name="T7" fmla="*/ 2147483647 h 31"/>
                    <a:gd name="T8" fmla="*/ 2147483647 w 41"/>
                    <a:gd name="T9" fmla="*/ 2147483647 h 31"/>
                    <a:gd name="T10" fmla="*/ 2147483647 w 41"/>
                    <a:gd name="T11" fmla="*/ 2147483647 h 31"/>
                    <a:gd name="T12" fmla="*/ 2147483647 w 41"/>
                    <a:gd name="T13" fmla="*/ 2147483647 h 31"/>
                    <a:gd name="T14" fmla="*/ 2147483647 w 41"/>
                    <a:gd name="T15" fmla="*/ 2147483647 h 31"/>
                    <a:gd name="T16" fmla="*/ 2147483647 w 41"/>
                    <a:gd name="T17" fmla="*/ 2147483647 h 31"/>
                    <a:gd name="T18" fmla="*/ 2147483647 w 41"/>
                    <a:gd name="T19" fmla="*/ 2147483647 h 31"/>
                    <a:gd name="T20" fmla="*/ 2147483647 w 41"/>
                    <a:gd name="T21" fmla="*/ 2147483647 h 31"/>
                    <a:gd name="T22" fmla="*/ 2147483647 w 41"/>
                    <a:gd name="T23" fmla="*/ 2147483647 h 31"/>
                    <a:gd name="T24" fmla="*/ 2147483647 w 41"/>
                    <a:gd name="T25" fmla="*/ 2147483647 h 31"/>
                    <a:gd name="T26" fmla="*/ 2147483647 w 41"/>
                    <a:gd name="T27" fmla="*/ 2147483647 h 31"/>
                    <a:gd name="T28" fmla="*/ 2147483647 w 41"/>
                    <a:gd name="T29" fmla="*/ 2147483647 h 31"/>
                    <a:gd name="T30" fmla="*/ 2147483647 w 41"/>
                    <a:gd name="T31" fmla="*/ 2147483647 h 3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"/>
                    <a:gd name="T49" fmla="*/ 0 h 31"/>
                    <a:gd name="T50" fmla="*/ 41 w 41"/>
                    <a:gd name="T51" fmla="*/ 31 h 3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" h="31">
                      <a:moveTo>
                        <a:pt x="41" y="0"/>
                      </a:moveTo>
                      <a:lnTo>
                        <a:pt x="0" y="0"/>
                      </a:lnTo>
                      <a:lnTo>
                        <a:pt x="3" y="4"/>
                      </a:lnTo>
                      <a:lnTo>
                        <a:pt x="38" y="4"/>
                      </a:lnTo>
                      <a:lnTo>
                        <a:pt x="36" y="8"/>
                      </a:lnTo>
                      <a:lnTo>
                        <a:pt x="5" y="8"/>
                      </a:lnTo>
                      <a:lnTo>
                        <a:pt x="7" y="13"/>
                      </a:lnTo>
                      <a:lnTo>
                        <a:pt x="34" y="13"/>
                      </a:lnTo>
                      <a:lnTo>
                        <a:pt x="31" y="18"/>
                      </a:lnTo>
                      <a:lnTo>
                        <a:pt x="10" y="18"/>
                      </a:lnTo>
                      <a:lnTo>
                        <a:pt x="12" y="23"/>
                      </a:lnTo>
                      <a:lnTo>
                        <a:pt x="29" y="23"/>
                      </a:lnTo>
                      <a:lnTo>
                        <a:pt x="27" y="26"/>
                      </a:lnTo>
                      <a:lnTo>
                        <a:pt x="14" y="26"/>
                      </a:lnTo>
                      <a:lnTo>
                        <a:pt x="17" y="31"/>
                      </a:lnTo>
                      <a:lnTo>
                        <a:pt x="24" y="31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53" name="Line 17"/>
                <p:cNvSpPr>
                  <a:spLocks noChangeShapeType="1"/>
                </p:cNvSpPr>
                <p:nvPr/>
              </p:nvSpPr>
              <p:spPr bwMode="auto">
                <a:xfrm>
                  <a:off x="4912295" y="3984388"/>
                  <a:ext cx="1587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54" name="Freeform 18"/>
                <p:cNvSpPr>
                  <a:spLocks/>
                </p:cNvSpPr>
                <p:nvPr/>
              </p:nvSpPr>
              <p:spPr bwMode="auto">
                <a:xfrm>
                  <a:off x="4859908" y="3858974"/>
                  <a:ext cx="100013" cy="125412"/>
                </a:xfrm>
                <a:custGeom>
                  <a:avLst/>
                  <a:gdLst>
                    <a:gd name="T0" fmla="*/ 2147483647 w 41"/>
                    <a:gd name="T1" fmla="*/ 2147483647 h 39"/>
                    <a:gd name="T2" fmla="*/ 0 w 41"/>
                    <a:gd name="T3" fmla="*/ 0 h 39"/>
                    <a:gd name="T4" fmla="*/ 2147483647 w 41"/>
                    <a:gd name="T5" fmla="*/ 0 h 39"/>
                    <a:gd name="T6" fmla="*/ 2147483647 w 41"/>
                    <a:gd name="T7" fmla="*/ 2147483647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1"/>
                    <a:gd name="T13" fmla="*/ 0 h 39"/>
                    <a:gd name="T14" fmla="*/ 41 w 41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1" h="39">
                      <a:moveTo>
                        <a:pt x="21" y="39"/>
                      </a:moveTo>
                      <a:lnTo>
                        <a:pt x="0" y="0"/>
                      </a:lnTo>
                      <a:lnTo>
                        <a:pt x="41" y="0"/>
                      </a:lnTo>
                      <a:lnTo>
                        <a:pt x="21" y="39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55" name="Line 19"/>
                <p:cNvSpPr>
                  <a:spLocks noChangeShapeType="1"/>
                </p:cNvSpPr>
                <p:nvPr/>
              </p:nvSpPr>
              <p:spPr bwMode="auto">
                <a:xfrm>
                  <a:off x="4912295" y="3727211"/>
                  <a:ext cx="1587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56" name="Line 20"/>
                <p:cNvSpPr>
                  <a:spLocks noChangeShapeType="1"/>
                </p:cNvSpPr>
                <p:nvPr/>
              </p:nvSpPr>
              <p:spPr bwMode="auto">
                <a:xfrm>
                  <a:off x="4912295" y="3727211"/>
                  <a:ext cx="2555875" cy="317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57" name="Line 21"/>
                <p:cNvSpPr>
                  <a:spLocks noChangeShapeType="1"/>
                </p:cNvSpPr>
                <p:nvPr/>
              </p:nvSpPr>
              <p:spPr bwMode="auto">
                <a:xfrm>
                  <a:off x="6020370" y="5265501"/>
                  <a:ext cx="1587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58" name="Line 22"/>
                <p:cNvSpPr>
                  <a:spLocks noChangeShapeType="1"/>
                </p:cNvSpPr>
                <p:nvPr/>
              </p:nvSpPr>
              <p:spPr bwMode="auto">
                <a:xfrm>
                  <a:off x="6020370" y="5265501"/>
                  <a:ext cx="1587" cy="26034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59" name="Line 23"/>
                <p:cNvSpPr>
                  <a:spLocks noChangeShapeType="1"/>
                </p:cNvSpPr>
                <p:nvPr/>
              </p:nvSpPr>
              <p:spPr bwMode="auto">
                <a:xfrm>
                  <a:off x="6020370" y="5265501"/>
                  <a:ext cx="1587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60" name="Freeform 24"/>
                <p:cNvSpPr>
                  <a:spLocks/>
                </p:cNvSpPr>
                <p:nvPr/>
              </p:nvSpPr>
              <p:spPr bwMode="auto">
                <a:xfrm>
                  <a:off x="3812156" y="4306651"/>
                  <a:ext cx="2208213" cy="958850"/>
                </a:xfrm>
                <a:custGeom>
                  <a:avLst/>
                  <a:gdLst>
                    <a:gd name="T0" fmla="*/ 2147483647 w 909"/>
                    <a:gd name="T1" fmla="*/ 2147483647 h 279"/>
                    <a:gd name="T2" fmla="*/ 0 w 909"/>
                    <a:gd name="T3" fmla="*/ 2147483647 h 279"/>
                    <a:gd name="T4" fmla="*/ 0 w 909"/>
                    <a:gd name="T5" fmla="*/ 2147483647 h 279"/>
                    <a:gd name="T6" fmla="*/ 0 w 909"/>
                    <a:gd name="T7" fmla="*/ 0 h 27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09"/>
                    <a:gd name="T13" fmla="*/ 0 h 279"/>
                    <a:gd name="T14" fmla="*/ 909 w 909"/>
                    <a:gd name="T15" fmla="*/ 279 h 2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9" h="279">
                      <a:moveTo>
                        <a:pt x="909" y="279"/>
                      </a:moveTo>
                      <a:lnTo>
                        <a:pt x="0" y="120"/>
                      </a:lnTo>
                      <a:lnTo>
                        <a:pt x="0" y="8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61" name="Line 25"/>
                <p:cNvSpPr>
                  <a:spLocks noChangeShapeType="1"/>
                </p:cNvSpPr>
                <p:nvPr/>
              </p:nvSpPr>
              <p:spPr bwMode="auto">
                <a:xfrm>
                  <a:off x="3799455" y="3536713"/>
                  <a:ext cx="1588" cy="32226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62" name="Line 26"/>
                <p:cNvSpPr>
                  <a:spLocks noChangeShapeType="1"/>
                </p:cNvSpPr>
                <p:nvPr/>
              </p:nvSpPr>
              <p:spPr bwMode="auto">
                <a:xfrm>
                  <a:off x="3850255" y="3858976"/>
                  <a:ext cx="1588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63" name="Freeform 27"/>
                <p:cNvSpPr>
                  <a:spLocks/>
                </p:cNvSpPr>
                <p:nvPr/>
              </p:nvSpPr>
              <p:spPr bwMode="auto">
                <a:xfrm>
                  <a:off x="3751830" y="3858974"/>
                  <a:ext cx="98425" cy="100012"/>
                </a:xfrm>
                <a:custGeom>
                  <a:avLst/>
                  <a:gdLst>
                    <a:gd name="T0" fmla="*/ 2147483647 w 40"/>
                    <a:gd name="T1" fmla="*/ 0 h 31"/>
                    <a:gd name="T2" fmla="*/ 0 w 40"/>
                    <a:gd name="T3" fmla="*/ 0 h 31"/>
                    <a:gd name="T4" fmla="*/ 2147483647 w 40"/>
                    <a:gd name="T5" fmla="*/ 2147483647 h 31"/>
                    <a:gd name="T6" fmla="*/ 2147483647 w 40"/>
                    <a:gd name="T7" fmla="*/ 2147483647 h 31"/>
                    <a:gd name="T8" fmla="*/ 2147483647 w 40"/>
                    <a:gd name="T9" fmla="*/ 2147483647 h 31"/>
                    <a:gd name="T10" fmla="*/ 2147483647 w 40"/>
                    <a:gd name="T11" fmla="*/ 2147483647 h 31"/>
                    <a:gd name="T12" fmla="*/ 2147483647 w 40"/>
                    <a:gd name="T13" fmla="*/ 2147483647 h 31"/>
                    <a:gd name="T14" fmla="*/ 2147483647 w 40"/>
                    <a:gd name="T15" fmla="*/ 2147483647 h 31"/>
                    <a:gd name="T16" fmla="*/ 2147483647 w 40"/>
                    <a:gd name="T17" fmla="*/ 2147483647 h 31"/>
                    <a:gd name="T18" fmla="*/ 2147483647 w 40"/>
                    <a:gd name="T19" fmla="*/ 2147483647 h 31"/>
                    <a:gd name="T20" fmla="*/ 2147483647 w 40"/>
                    <a:gd name="T21" fmla="*/ 2147483647 h 31"/>
                    <a:gd name="T22" fmla="*/ 2147483647 w 40"/>
                    <a:gd name="T23" fmla="*/ 2147483647 h 31"/>
                    <a:gd name="T24" fmla="*/ 2147483647 w 40"/>
                    <a:gd name="T25" fmla="*/ 2147483647 h 31"/>
                    <a:gd name="T26" fmla="*/ 2147483647 w 40"/>
                    <a:gd name="T27" fmla="*/ 2147483647 h 31"/>
                    <a:gd name="T28" fmla="*/ 2147483647 w 40"/>
                    <a:gd name="T29" fmla="*/ 2147483647 h 31"/>
                    <a:gd name="T30" fmla="*/ 2147483647 w 40"/>
                    <a:gd name="T31" fmla="*/ 2147483647 h 3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"/>
                    <a:gd name="T49" fmla="*/ 0 h 31"/>
                    <a:gd name="T50" fmla="*/ 40 w 40"/>
                    <a:gd name="T51" fmla="*/ 31 h 3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" h="31"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37" y="4"/>
                      </a:lnTo>
                      <a:lnTo>
                        <a:pt x="35" y="8"/>
                      </a:lnTo>
                      <a:lnTo>
                        <a:pt x="5" y="8"/>
                      </a:lnTo>
                      <a:lnTo>
                        <a:pt x="7" y="13"/>
                      </a:lnTo>
                      <a:lnTo>
                        <a:pt x="33" y="13"/>
                      </a:lnTo>
                      <a:lnTo>
                        <a:pt x="31" y="18"/>
                      </a:lnTo>
                      <a:lnTo>
                        <a:pt x="9" y="18"/>
                      </a:lnTo>
                      <a:lnTo>
                        <a:pt x="12" y="23"/>
                      </a:lnTo>
                      <a:lnTo>
                        <a:pt x="28" y="23"/>
                      </a:lnTo>
                      <a:lnTo>
                        <a:pt x="26" y="26"/>
                      </a:lnTo>
                      <a:lnTo>
                        <a:pt x="14" y="26"/>
                      </a:lnTo>
                      <a:lnTo>
                        <a:pt x="16" y="31"/>
                      </a:lnTo>
                      <a:lnTo>
                        <a:pt x="24" y="31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64" name="Line 28"/>
                <p:cNvSpPr>
                  <a:spLocks noChangeShapeType="1"/>
                </p:cNvSpPr>
                <p:nvPr/>
              </p:nvSpPr>
              <p:spPr bwMode="auto">
                <a:xfrm>
                  <a:off x="3799455" y="3984388"/>
                  <a:ext cx="1588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65" name="Freeform 29"/>
                <p:cNvSpPr>
                  <a:spLocks/>
                </p:cNvSpPr>
                <p:nvPr/>
              </p:nvSpPr>
              <p:spPr bwMode="auto">
                <a:xfrm>
                  <a:off x="3751830" y="3858974"/>
                  <a:ext cx="98425" cy="125412"/>
                </a:xfrm>
                <a:custGeom>
                  <a:avLst/>
                  <a:gdLst>
                    <a:gd name="T0" fmla="*/ 2147483647 w 40"/>
                    <a:gd name="T1" fmla="*/ 2147483647 h 39"/>
                    <a:gd name="T2" fmla="*/ 0 w 40"/>
                    <a:gd name="T3" fmla="*/ 0 h 39"/>
                    <a:gd name="T4" fmla="*/ 2147483647 w 40"/>
                    <a:gd name="T5" fmla="*/ 0 h 39"/>
                    <a:gd name="T6" fmla="*/ 2147483647 w 40"/>
                    <a:gd name="T7" fmla="*/ 2147483647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"/>
                    <a:gd name="T13" fmla="*/ 0 h 39"/>
                    <a:gd name="T14" fmla="*/ 40 w 40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" h="39">
                      <a:moveTo>
                        <a:pt x="19" y="39"/>
                      </a:move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19" y="39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66" name="Line 30"/>
                <p:cNvSpPr>
                  <a:spLocks noChangeShapeType="1"/>
                </p:cNvSpPr>
                <p:nvPr/>
              </p:nvSpPr>
              <p:spPr bwMode="auto">
                <a:xfrm>
                  <a:off x="3799455" y="5265501"/>
                  <a:ext cx="1588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67" name="Line 31"/>
                <p:cNvSpPr>
                  <a:spLocks noChangeShapeType="1"/>
                </p:cNvSpPr>
                <p:nvPr/>
              </p:nvSpPr>
              <p:spPr bwMode="auto">
                <a:xfrm>
                  <a:off x="3799455" y="5265501"/>
                  <a:ext cx="1588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68" name="Freeform 32"/>
                <p:cNvSpPr>
                  <a:spLocks/>
                </p:cNvSpPr>
                <p:nvPr/>
              </p:nvSpPr>
              <p:spPr bwMode="auto">
                <a:xfrm>
                  <a:off x="3799458" y="4162186"/>
                  <a:ext cx="2238375" cy="1103313"/>
                </a:xfrm>
                <a:custGeom>
                  <a:avLst/>
                  <a:gdLst>
                    <a:gd name="T0" fmla="*/ 0 w 916"/>
                    <a:gd name="T1" fmla="*/ 2147483647 h 344"/>
                    <a:gd name="T2" fmla="*/ 2147483647 w 916"/>
                    <a:gd name="T3" fmla="*/ 2147483647 h 344"/>
                    <a:gd name="T4" fmla="*/ 2147483647 w 916"/>
                    <a:gd name="T5" fmla="*/ 2147483647 h 344"/>
                    <a:gd name="T6" fmla="*/ 2147483647 w 916"/>
                    <a:gd name="T7" fmla="*/ 0 h 3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16"/>
                    <a:gd name="T13" fmla="*/ 0 h 344"/>
                    <a:gd name="T14" fmla="*/ 916 w 916"/>
                    <a:gd name="T15" fmla="*/ 344 h 3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16" h="344">
                      <a:moveTo>
                        <a:pt x="0" y="344"/>
                      </a:moveTo>
                      <a:lnTo>
                        <a:pt x="909" y="185"/>
                      </a:lnTo>
                      <a:lnTo>
                        <a:pt x="909" y="4"/>
                      </a:lnTo>
                      <a:lnTo>
                        <a:pt x="916" y="0"/>
                      </a:lnTo>
                    </a:path>
                  </a:pathLst>
                </a:custGeom>
                <a:noFill/>
                <a:ln w="381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69" name="Line 33"/>
                <p:cNvSpPr>
                  <a:spLocks noChangeShapeType="1"/>
                </p:cNvSpPr>
                <p:nvPr/>
              </p:nvSpPr>
              <p:spPr bwMode="auto">
                <a:xfrm>
                  <a:off x="6042595" y="4174886"/>
                  <a:ext cx="1587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70" name="Freeform 34"/>
                <p:cNvSpPr>
                  <a:spLocks/>
                </p:cNvSpPr>
                <p:nvPr/>
              </p:nvSpPr>
              <p:spPr bwMode="auto">
                <a:xfrm>
                  <a:off x="6020370" y="4151076"/>
                  <a:ext cx="22225" cy="26987"/>
                </a:xfrm>
                <a:custGeom>
                  <a:avLst/>
                  <a:gdLst>
                    <a:gd name="T0" fmla="*/ 2147483647 w 9"/>
                    <a:gd name="T1" fmla="*/ 2147483647 h 8"/>
                    <a:gd name="T2" fmla="*/ 0 w 9"/>
                    <a:gd name="T3" fmla="*/ 2147483647 h 8"/>
                    <a:gd name="T4" fmla="*/ 2147483647 w 9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8"/>
                    <a:gd name="T11" fmla="*/ 9 w 9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8">
                      <a:moveTo>
                        <a:pt x="9" y="7"/>
                      </a:moveTo>
                      <a:lnTo>
                        <a:pt x="0" y="8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71" name="Line 35"/>
                <p:cNvSpPr>
                  <a:spLocks noChangeShapeType="1"/>
                </p:cNvSpPr>
                <p:nvPr/>
              </p:nvSpPr>
              <p:spPr bwMode="auto">
                <a:xfrm>
                  <a:off x="6025132" y="4147901"/>
                  <a:ext cx="3175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72" name="Freeform 36"/>
                <p:cNvSpPr>
                  <a:spLocks/>
                </p:cNvSpPr>
                <p:nvPr/>
              </p:nvSpPr>
              <p:spPr bwMode="auto">
                <a:xfrm>
                  <a:off x="6015608" y="4147899"/>
                  <a:ext cx="9525" cy="30162"/>
                </a:xfrm>
                <a:custGeom>
                  <a:avLst/>
                  <a:gdLst>
                    <a:gd name="T0" fmla="*/ 2147483647 w 4"/>
                    <a:gd name="T1" fmla="*/ 0 h 9"/>
                    <a:gd name="T2" fmla="*/ 2147483647 w 4"/>
                    <a:gd name="T3" fmla="*/ 2147483647 h 9"/>
                    <a:gd name="T4" fmla="*/ 0 w 4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9"/>
                    <a:gd name="T11" fmla="*/ 4 w 4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9">
                      <a:moveTo>
                        <a:pt x="4" y="0"/>
                      </a:moveTo>
                      <a:lnTo>
                        <a:pt x="2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73" name="Line 37"/>
                <p:cNvSpPr>
                  <a:spLocks noChangeShapeType="1"/>
                </p:cNvSpPr>
                <p:nvPr/>
              </p:nvSpPr>
              <p:spPr bwMode="auto">
                <a:xfrm>
                  <a:off x="6006080" y="4151074"/>
                  <a:ext cx="1588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74" name="Freeform 38"/>
                <p:cNvSpPr>
                  <a:spLocks/>
                </p:cNvSpPr>
                <p:nvPr/>
              </p:nvSpPr>
              <p:spPr bwMode="auto">
                <a:xfrm>
                  <a:off x="5996557" y="4151074"/>
                  <a:ext cx="23813" cy="42862"/>
                </a:xfrm>
                <a:custGeom>
                  <a:avLst/>
                  <a:gdLst>
                    <a:gd name="T0" fmla="*/ 2147483647 w 10"/>
                    <a:gd name="T1" fmla="*/ 0 h 13"/>
                    <a:gd name="T2" fmla="*/ 2147483647 w 10"/>
                    <a:gd name="T3" fmla="*/ 2147483647 h 13"/>
                    <a:gd name="T4" fmla="*/ 0 w 10"/>
                    <a:gd name="T5" fmla="*/ 2147483647 h 13"/>
                    <a:gd name="T6" fmla="*/ 0 w 10"/>
                    <a:gd name="T7" fmla="*/ 2147483647 h 13"/>
                    <a:gd name="T8" fmla="*/ 2147483647 w 10"/>
                    <a:gd name="T9" fmla="*/ 2147483647 h 13"/>
                    <a:gd name="T10" fmla="*/ 2147483647 w 10"/>
                    <a:gd name="T11" fmla="*/ 2147483647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3"/>
                    <a:gd name="T20" fmla="*/ 10 w 10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3">
                      <a:moveTo>
                        <a:pt x="4" y="0"/>
                      </a:moveTo>
                      <a:lnTo>
                        <a:pt x="10" y="8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0" y="8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75" name="Line 39"/>
                <p:cNvSpPr>
                  <a:spLocks noChangeShapeType="1"/>
                </p:cNvSpPr>
                <p:nvPr/>
              </p:nvSpPr>
              <p:spPr bwMode="auto">
                <a:xfrm>
                  <a:off x="6006080" y="4203463"/>
                  <a:ext cx="1588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76" name="Freeform 40"/>
                <p:cNvSpPr>
                  <a:spLocks/>
                </p:cNvSpPr>
                <p:nvPr/>
              </p:nvSpPr>
              <p:spPr bwMode="auto">
                <a:xfrm>
                  <a:off x="6006080" y="4178061"/>
                  <a:ext cx="36513" cy="31750"/>
                </a:xfrm>
                <a:custGeom>
                  <a:avLst/>
                  <a:gdLst>
                    <a:gd name="T0" fmla="*/ 0 w 15"/>
                    <a:gd name="T1" fmla="*/ 2147483647 h 10"/>
                    <a:gd name="T2" fmla="*/ 2147483647 w 15"/>
                    <a:gd name="T3" fmla="*/ 0 h 10"/>
                    <a:gd name="T4" fmla="*/ 2147483647 w 15"/>
                    <a:gd name="T5" fmla="*/ 2147483647 h 10"/>
                    <a:gd name="T6" fmla="*/ 2147483647 w 15"/>
                    <a:gd name="T7" fmla="*/ 2147483647 h 10"/>
                    <a:gd name="T8" fmla="*/ 2147483647 w 15"/>
                    <a:gd name="T9" fmla="*/ 0 h 10"/>
                    <a:gd name="T10" fmla="*/ 2147483647 w 15"/>
                    <a:gd name="T11" fmla="*/ 2147483647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0"/>
                    <a:gd name="T20" fmla="*/ 15 w 15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0">
                      <a:moveTo>
                        <a:pt x="0" y="8"/>
                      </a:moveTo>
                      <a:lnTo>
                        <a:pt x="6" y="0"/>
                      </a:lnTo>
                      <a:lnTo>
                        <a:pt x="8" y="10"/>
                      </a:lnTo>
                      <a:lnTo>
                        <a:pt x="4" y="10"/>
                      </a:lnTo>
                      <a:lnTo>
                        <a:pt x="6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77" name="Line 41"/>
                <p:cNvSpPr>
                  <a:spLocks noChangeShapeType="1"/>
                </p:cNvSpPr>
                <p:nvPr/>
              </p:nvSpPr>
              <p:spPr bwMode="auto">
                <a:xfrm>
                  <a:off x="6037831" y="4193936"/>
                  <a:ext cx="1588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78" name="Freeform 42"/>
                <p:cNvSpPr>
                  <a:spLocks/>
                </p:cNvSpPr>
                <p:nvPr/>
              </p:nvSpPr>
              <p:spPr bwMode="auto">
                <a:xfrm>
                  <a:off x="5998144" y="4162186"/>
                  <a:ext cx="39686" cy="31750"/>
                </a:xfrm>
                <a:custGeom>
                  <a:avLst/>
                  <a:gdLst>
                    <a:gd name="T0" fmla="*/ 2147483647 w 16"/>
                    <a:gd name="T1" fmla="*/ 2147483647 h 10"/>
                    <a:gd name="T2" fmla="*/ 2147483647 w 16"/>
                    <a:gd name="T3" fmla="*/ 2147483647 h 10"/>
                    <a:gd name="T4" fmla="*/ 0 w 1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10"/>
                    <a:gd name="T11" fmla="*/ 16 w 1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10">
                      <a:moveTo>
                        <a:pt x="16" y="10"/>
                      </a:moveTo>
                      <a:lnTo>
                        <a:pt x="9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79" name="Line 43"/>
                <p:cNvSpPr>
                  <a:spLocks noChangeShapeType="1"/>
                </p:cNvSpPr>
                <p:nvPr/>
              </p:nvSpPr>
              <p:spPr bwMode="auto">
                <a:xfrm>
                  <a:off x="6020370" y="4178061"/>
                  <a:ext cx="1587" cy="31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80" name="Line 44"/>
                <p:cNvSpPr>
                  <a:spLocks noChangeShapeType="1"/>
                </p:cNvSpPr>
                <p:nvPr/>
              </p:nvSpPr>
              <p:spPr bwMode="auto">
                <a:xfrm>
                  <a:off x="6020368" y="4178061"/>
                  <a:ext cx="12700" cy="2539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0" tIns="45710" rIns="91420" bIns="45710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8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676419" y="2247662"/>
                  <a:ext cx="2481281" cy="4000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20" tIns="45710" rIns="91420" bIns="45710">
                  <a:spAutoFit/>
                </a:bodyPr>
                <a:lstStyle/>
                <a:p>
                  <a:pPr algn="ctr" defTabSz="761836"/>
                  <a:r>
                    <a:rPr lang="de-DE" altLang="ar-SA" u="none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Times New Roman (Arabic)" charset="-78"/>
                    </a:rPr>
                    <a:t>L                                   R</a:t>
                  </a:r>
                </a:p>
              </p:txBody>
            </p:sp>
            <p:sp>
              <p:nvSpPr>
                <p:cNvPr id="14382" name="Line 46"/>
                <p:cNvSpPr>
                  <a:spLocks noChangeShapeType="1"/>
                </p:cNvSpPr>
                <p:nvPr/>
              </p:nvSpPr>
              <p:spPr bwMode="auto">
                <a:xfrm>
                  <a:off x="3799455" y="2628664"/>
                  <a:ext cx="0" cy="914399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1420" tIns="45710" rIns="91420" bIns="45710" anchor="ctr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83" name="Line 47"/>
                <p:cNvSpPr>
                  <a:spLocks noChangeShapeType="1"/>
                </p:cNvSpPr>
                <p:nvPr/>
              </p:nvSpPr>
              <p:spPr bwMode="auto">
                <a:xfrm>
                  <a:off x="6020368" y="2628664"/>
                  <a:ext cx="0" cy="914399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1420" tIns="45710" rIns="91420" bIns="45710" anchor="ctr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8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603637" y="6102449"/>
                  <a:ext cx="2712562" cy="4000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20" tIns="45710" rIns="91420" bIns="45710">
                  <a:spAutoFit/>
                </a:bodyPr>
                <a:lstStyle/>
                <a:p>
                  <a:pPr algn="ctr" defTabSz="761836"/>
                  <a:r>
                    <a:rPr lang="de-DE" altLang="ar-SA" u="none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Times New Roman (Arabic)" charset="-78"/>
                    </a:rPr>
                    <a:t>L´                                    R´</a:t>
                  </a:r>
                </a:p>
              </p:txBody>
            </p:sp>
            <p:sp>
              <p:nvSpPr>
                <p:cNvPr id="14386" name="Line 50"/>
                <p:cNvSpPr>
                  <a:spLocks noChangeShapeType="1"/>
                </p:cNvSpPr>
                <p:nvPr/>
              </p:nvSpPr>
              <p:spPr bwMode="auto">
                <a:xfrm>
                  <a:off x="3812155" y="5270355"/>
                  <a:ext cx="0" cy="7858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89980" tIns="46790" rIns="89980" bIns="46790" anchor="ctr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87" name="Line 51"/>
                <p:cNvSpPr>
                  <a:spLocks noChangeShapeType="1"/>
                </p:cNvSpPr>
                <p:nvPr/>
              </p:nvSpPr>
              <p:spPr bwMode="auto">
                <a:xfrm>
                  <a:off x="6020370" y="5270355"/>
                  <a:ext cx="1587" cy="7858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89980" tIns="46790" rIns="89980" bIns="46790" anchor="ctr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8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6098154" y="2730261"/>
                  <a:ext cx="1993495" cy="1923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 wrap="none" lIns="89980" tIns="46790" rIns="89980" bIns="46790" anchor="ctr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92" name="Oval 56"/>
                <p:cNvSpPr>
                  <a:spLocks noChangeArrowheads="1"/>
                </p:cNvSpPr>
                <p:nvPr/>
              </p:nvSpPr>
              <p:spPr bwMode="auto">
                <a:xfrm>
                  <a:off x="4726557" y="4001849"/>
                  <a:ext cx="304799" cy="304800"/>
                </a:xfrm>
                <a:prstGeom prst="ellipse">
                  <a:avLst/>
                </a:prstGeom>
                <a:solidFill>
                  <a:srgbClr val="89FF8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89980" tIns="46790" rIns="89980" bIns="46790" anchor="ctr"/>
                <a:lstStyle/>
                <a:p>
                  <a:pPr algn="ctr" defTabSz="761836"/>
                  <a:r>
                    <a:rPr lang="en-US" u="none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Times New Roman (Arabic)" charset="-78"/>
                    </a:rPr>
                    <a:t>f</a:t>
                  </a:r>
                </a:p>
              </p:txBody>
            </p:sp>
            <p:sp>
              <p:nvSpPr>
                <p:cNvPr id="1439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3964555" y="4154249"/>
                  <a:ext cx="762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89980" tIns="46790" rIns="89980" bIns="46790" anchor="ctr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94" name="Oval 58"/>
                <p:cNvSpPr>
                  <a:spLocks noChangeArrowheads="1"/>
                </p:cNvSpPr>
                <p:nvPr/>
              </p:nvSpPr>
              <p:spPr bwMode="auto">
                <a:xfrm>
                  <a:off x="3659755" y="4001849"/>
                  <a:ext cx="304799" cy="304800"/>
                </a:xfrm>
                <a:prstGeom prst="ellipse">
                  <a:avLst/>
                </a:prstGeom>
                <a:solidFill>
                  <a:srgbClr val="89FF8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89980" tIns="46790" rIns="89980" bIns="46790" anchor="ctr"/>
                <a:lstStyle/>
                <a:p>
                  <a:pPr algn="ctr" defTabSz="761836"/>
                  <a:r>
                    <a:rPr lang="en-US" u="none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Times New Roman (Arabic)" charset="-78"/>
                    </a:rPr>
                    <a:t>+</a:t>
                  </a:r>
                </a:p>
              </p:txBody>
            </p:sp>
            <p:sp>
              <p:nvSpPr>
                <p:cNvPr id="14395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3964551" y="2922563"/>
                  <a:ext cx="4157038" cy="163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 wrap="none" lIns="89980" tIns="46790" rIns="89980" bIns="46790" anchor="ctr"/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400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6949055" y="3611324"/>
                  <a:ext cx="288925" cy="2159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89980" tIns="46790" rIns="89980" bIns="46790" anchor="ctr">
                  <a:spAutoFit/>
                </a:bodyPr>
                <a:lstStyle/>
                <a:p>
                  <a:endParaRPr lang="de-DE">
                    <a:solidFill>
                      <a:srgbClr val="000000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</p:grpSp>
        <p:sp>
          <p:nvSpPr>
            <p:cNvPr id="14401" name="Text Box 65"/>
            <p:cNvSpPr txBox="1">
              <a:spLocks noChangeArrowheads="1"/>
            </p:cNvSpPr>
            <p:nvPr/>
          </p:nvSpPr>
          <p:spPr bwMode="auto">
            <a:xfrm>
              <a:off x="6902207" y="3248394"/>
              <a:ext cx="765210" cy="30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80" tIns="46790" rIns="89980" bIns="46790" anchor="ctr">
              <a:spAutoFit/>
            </a:bodyPr>
            <a:lstStyle/>
            <a:p>
              <a:pPr algn="ctr" defTabSz="761836"/>
              <a:r>
                <a:rPr lang="en-US" altLang="de-DE" sz="1400" u="none">
                  <a:solidFill>
                    <a:srgbClr val="000000"/>
                  </a:solidFill>
                  <a:latin typeface="Arial Narrow" panose="020B0606020202030204" pitchFamily="34" charset="0"/>
                  <a:cs typeface="Times New Roman (Arabic)" charset="-78"/>
                </a:rPr>
                <a:t>(48 </a:t>
              </a:r>
              <a:r>
                <a:rPr lang="en-US" altLang="ar-SA" sz="1400" u="none">
                  <a:solidFill>
                    <a:srgbClr val="000000"/>
                  </a:solidFill>
                  <a:latin typeface="Arial Narrow" panose="020B0606020202030204" pitchFamily="34" charset="0"/>
                  <a:cs typeface="Times New Roman (Arabic)" charset="-78"/>
                </a:rPr>
                <a:t>Bits)</a:t>
              </a: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19" y="1411973"/>
            <a:ext cx="1607902" cy="169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868428" y="827218"/>
            <a:ext cx="8351092" cy="89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0" rIns="91420" bIns="45710">
            <a:spAutoFit/>
          </a:bodyPr>
          <a:lstStyle/>
          <a:p>
            <a:pPr defTabSz="761836">
              <a:spcBef>
                <a:spcPts val="0"/>
              </a:spcBef>
              <a:defRPr/>
            </a:pPr>
            <a:r>
              <a:rPr lang="en-US" altLang="ar-SA" sz="28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 (Arabic)" charset="-78"/>
              </a:rPr>
              <a:t>(Horst </a:t>
            </a:r>
            <a:r>
              <a:rPr lang="en-US" altLang="ar-SA" sz="2800" u="none" dirty="0" err="1">
                <a:solidFill>
                  <a:srgbClr val="FC0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 (Arabic)" charset="-78"/>
              </a:rPr>
              <a:t>Feistel</a:t>
            </a:r>
            <a:r>
              <a:rPr lang="en-US" altLang="ar-SA" sz="28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 (Arabic)" charset="-78"/>
              </a:rPr>
              <a:t>, IBM</a:t>
            </a:r>
            <a:r>
              <a:rPr lang="en-US" altLang="ar-SA" sz="28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 (Arabic)" charset="-78"/>
              </a:rPr>
              <a:t>) </a:t>
            </a:r>
            <a:r>
              <a:rPr lang="en-US" altLang="ar-SA" sz="2400" u="none" dirty="0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(1915 in Berlin; † 1990 USA)</a:t>
            </a:r>
          </a:p>
          <a:p>
            <a:pPr defTabSz="761836">
              <a:spcBef>
                <a:spcPts val="0"/>
              </a:spcBef>
              <a:defRPr/>
            </a:pPr>
            <a:r>
              <a:rPr lang="en-US" altLang="ar-SA" sz="2400" u="none" dirty="0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                                       </a:t>
            </a:r>
            <a:r>
              <a:rPr lang="en-US" altLang="ar-SA" u="none" dirty="0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(Migration 1934/1944 US citizen) </a:t>
            </a:r>
            <a:r>
              <a:rPr lang="en-US" altLang="ar-SA" u="none" dirty="0" err="1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Bsc</a:t>
            </a:r>
            <a:r>
              <a:rPr lang="en-US" altLang="ar-SA" u="none" dirty="0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 MIT, </a:t>
            </a:r>
            <a:r>
              <a:rPr lang="en-US" altLang="ar-SA" u="none" dirty="0" err="1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Msc</a:t>
            </a:r>
            <a:r>
              <a:rPr lang="en-US" altLang="ar-SA" u="none" dirty="0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 Harvard</a:t>
            </a:r>
            <a:endParaRPr lang="en-US" altLang="ar-SA" sz="2400" u="none" dirty="0">
              <a:solidFill>
                <a:srgbClr val="000000"/>
              </a:solidFill>
              <a:latin typeface="Arial Narrow" pitchFamily="34" charset="0"/>
              <a:cs typeface="Times New Roman (Arabic)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63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2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2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2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2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810" grpId="0" animBg="1"/>
      <p:bldP spid="1527811" grpId="0" animBg="1"/>
      <p:bldP spid="1527869" grpId="0" animBg="1"/>
      <p:bldP spid="1527870" grpId="0" animBg="1"/>
      <p:bldP spid="1527871" grpId="0" animBg="1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90800" y="2438400"/>
            <a:ext cx="1828800" cy="274478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7755" y="506487"/>
            <a:ext cx="876522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altLang="ar-SA" sz="4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 (Arabic)" charset="-78"/>
              </a:rPr>
              <a:t>Involution</a:t>
            </a:r>
          </a:p>
          <a:p>
            <a:pPr algn="ctr" defTabSz="762000"/>
            <a:r>
              <a:rPr lang="en-US" altLang="ar-SA" sz="3200" b="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 (Arabic)" charset="-78"/>
              </a:rPr>
              <a:t>An </a:t>
            </a:r>
            <a:r>
              <a:rPr lang="en-US" altLang="ar-SA" sz="3200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 (Arabic)" charset="-78"/>
              </a:rPr>
              <a:t>involution:</a:t>
            </a:r>
            <a:r>
              <a:rPr lang="en-US" altLang="ar-SA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 (Arabic)" charset="-78"/>
              </a:rPr>
              <a:t>  </a:t>
            </a:r>
            <a:r>
              <a:rPr lang="en-US" altLang="ar-SA" sz="3200" b="0" u="none" dirty="0">
                <a:solidFill>
                  <a:srgbClr val="1515F5"/>
                </a:solidFill>
                <a:cs typeface="Times New Roman (Arabic)" charset="-78"/>
              </a:rPr>
              <a:t>is a function that is </a:t>
            </a:r>
            <a:r>
              <a:rPr lang="en-US" altLang="ar-SA" sz="3200" b="0" u="none" dirty="0">
                <a:solidFill>
                  <a:schemeClr val="hlink"/>
                </a:solidFill>
                <a:cs typeface="Times New Roman (Arabic)" charset="-78"/>
              </a:rPr>
              <a:t>self-inverting</a:t>
            </a:r>
          </a:p>
          <a:p>
            <a:pPr algn="ctr" defTabSz="762000"/>
            <a:endParaRPr lang="en-US" altLang="ar-SA" sz="3200" i="1" u="none" dirty="0">
              <a:solidFill>
                <a:schemeClr val="hlink"/>
              </a:solidFill>
              <a:cs typeface="Times New Roman (Arabic)" charset="-78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416050" y="274320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altLang="ar-SA" sz="1600" u="none">
                <a:solidFill>
                  <a:srgbClr val="000000"/>
                </a:solidFill>
                <a:cs typeface="Times New Roman (Arabic)" charset="-78"/>
              </a:rPr>
              <a:t>M 1</a:t>
            </a:r>
            <a:endParaRPr lang="en-US" altLang="ar-SA" sz="1600" i="1" u="none">
              <a:cs typeface="Times New Roman (Arabic)" charset="-78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400175" y="4573588"/>
            <a:ext cx="395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altLang="de-DE" sz="1600" u="none">
                <a:solidFill>
                  <a:srgbClr val="000000"/>
                </a:solidFill>
                <a:cs typeface="Times New Roman (Arabic)" charset="-78"/>
              </a:rPr>
              <a:t> </a:t>
            </a:r>
            <a:r>
              <a:rPr lang="en-US" altLang="ar-SA" sz="1600" u="none">
                <a:solidFill>
                  <a:srgbClr val="000000"/>
                </a:solidFill>
                <a:cs typeface="Times New Roman (Arabic)" charset="-78"/>
              </a:rPr>
              <a:t>M2 </a:t>
            </a:r>
            <a:endParaRPr lang="en-US" altLang="ar-SA" sz="1600" i="1" u="none">
              <a:cs typeface="Times New Roman (Arabic)" charset="-78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828800" y="2895600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828800" y="4649788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590800" y="28956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2819400" y="2895600"/>
            <a:ext cx="1295400" cy="1754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114800" y="4649788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590800" y="4649788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2819400" y="2895600"/>
            <a:ext cx="1295400" cy="1754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4114800" y="28956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692650" y="259080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altLang="ar-SA" sz="1600" u="none">
                <a:solidFill>
                  <a:srgbClr val="000000"/>
                </a:solidFill>
                <a:cs typeface="Times New Roman (Arabic)" charset="-78"/>
              </a:rPr>
              <a:t>M 2</a:t>
            </a:r>
            <a:endParaRPr lang="en-US" altLang="ar-SA" sz="1600" i="1" u="none">
              <a:cs typeface="Times New Roman (Arabic)" charset="-78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676775" y="4421188"/>
            <a:ext cx="395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altLang="de-DE" sz="1600" u="none">
                <a:solidFill>
                  <a:srgbClr val="000000"/>
                </a:solidFill>
                <a:cs typeface="Times New Roman (Arabic)" charset="-78"/>
              </a:rPr>
              <a:t> </a:t>
            </a:r>
            <a:r>
              <a:rPr lang="en-US" altLang="ar-SA" sz="1600" u="none">
                <a:solidFill>
                  <a:srgbClr val="000000"/>
                </a:solidFill>
                <a:cs typeface="Times New Roman (Arabic)" charset="-78"/>
              </a:rPr>
              <a:t>M1 </a:t>
            </a:r>
            <a:endParaRPr lang="en-US" altLang="ar-SA" sz="1600" i="1" u="none">
              <a:cs typeface="Times New Roman (Arabic)" charset="-78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505200" y="5259388"/>
            <a:ext cx="5942013" cy="762000"/>
            <a:chOff x="2208" y="3168"/>
            <a:chExt cx="3744" cy="480"/>
          </a:xfrm>
        </p:grpSpPr>
        <p:sp>
          <p:nvSpPr>
            <p:cNvPr id="15389" name="Rectangle 17"/>
            <p:cNvSpPr>
              <a:spLocks noChangeArrowheads="1"/>
            </p:cNvSpPr>
            <p:nvPr/>
          </p:nvSpPr>
          <p:spPr bwMode="auto">
            <a:xfrm>
              <a:off x="5184" y="3168"/>
              <a:ext cx="768" cy="48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390" name="Rectangle 18"/>
            <p:cNvSpPr>
              <a:spLocks noChangeArrowheads="1"/>
            </p:cNvSpPr>
            <p:nvPr/>
          </p:nvSpPr>
          <p:spPr bwMode="auto">
            <a:xfrm>
              <a:off x="2208" y="3264"/>
              <a:ext cx="367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/>
              <a:r>
                <a:rPr lang="en-US" altLang="de-DE" sz="2400" u="none">
                  <a:solidFill>
                    <a:schemeClr val="hlink"/>
                  </a:solidFill>
                  <a:latin typeface="Times New Roman" pitchFamily="18" charset="0"/>
                  <a:cs typeface="Times New Roman (Arabic)" charset="-78"/>
                </a:rPr>
                <a:t> </a:t>
              </a:r>
              <a:r>
                <a:rPr lang="en-US" altLang="ar-SA" sz="2400" u="none">
                  <a:solidFill>
                    <a:schemeClr val="hlink"/>
                  </a:solidFill>
                  <a:latin typeface="Times New Roman" pitchFamily="18" charset="0"/>
                  <a:cs typeface="Times New Roman (Arabic)" charset="-78"/>
                </a:rPr>
                <a:t>F            x            F      =    1           </a:t>
              </a:r>
              <a:r>
                <a:rPr lang="en-US" altLang="ar-SA" sz="2400" u="none">
                  <a:solidFill>
                    <a:schemeClr val="hlink"/>
                  </a:solidFill>
                  <a:latin typeface="Times New Roman" pitchFamily="18" charset="0"/>
                  <a:cs typeface="Times New Roman (Arabic)" charset="-78"/>
                  <a:sym typeface="Symbol" pitchFamily="18" charset="2"/>
                </a:rPr>
                <a:t></a:t>
              </a:r>
              <a:r>
                <a:rPr lang="en-US" altLang="ar-SA" sz="2400" u="none">
                  <a:solidFill>
                    <a:schemeClr val="hlink"/>
                  </a:solidFill>
                  <a:latin typeface="Times New Roman" pitchFamily="18" charset="0"/>
                  <a:cs typeface="Times New Roman (Arabic)" charset="-78"/>
                </a:rPr>
                <a:t>   F = F</a:t>
              </a:r>
              <a:r>
                <a:rPr lang="en-US" altLang="ar-SA" sz="2400" u="none" baseline="30000">
                  <a:solidFill>
                    <a:schemeClr val="hlink"/>
                  </a:solidFill>
                  <a:latin typeface="Times New Roman" pitchFamily="18" charset="0"/>
                  <a:cs typeface="Times New Roman (Arabic)" charset="-78"/>
                </a:rPr>
                <a:t>-1</a:t>
              </a:r>
              <a:r>
                <a:rPr lang="en-US" altLang="ar-SA" sz="2400" u="none">
                  <a:solidFill>
                    <a:schemeClr val="hlink"/>
                  </a:solidFill>
                  <a:latin typeface="Times New Roman" pitchFamily="18" charset="0"/>
                  <a:cs typeface="Times New Roman (Arabic)" charset="-78"/>
                </a:rPr>
                <a:t> </a:t>
              </a:r>
            </a:p>
          </p:txBody>
        </p:sp>
      </p:grpSp>
      <p:sp>
        <p:nvSpPr>
          <p:cNvPr id="15377" name="Text Box 19"/>
          <p:cNvSpPr txBox="1">
            <a:spLocks noChangeArrowheads="1"/>
          </p:cNvSpPr>
          <p:nvPr/>
        </p:nvSpPr>
        <p:spPr bwMode="auto">
          <a:xfrm>
            <a:off x="3257550" y="454818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altLang="ar-SA" sz="3200" u="none">
                <a:solidFill>
                  <a:schemeClr val="hlink"/>
                </a:solidFill>
                <a:cs typeface="Times New Roman (Arabic)" charset="-78"/>
              </a:rPr>
              <a:t>F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105400" y="2438400"/>
            <a:ext cx="3013075" cy="2744788"/>
            <a:chOff x="3216" y="1392"/>
            <a:chExt cx="1899" cy="1728"/>
          </a:xfrm>
        </p:grpSpPr>
        <p:sp>
          <p:nvSpPr>
            <p:cNvPr id="15379" name="Rectangle 21"/>
            <p:cNvSpPr>
              <a:spLocks noChangeArrowheads="1"/>
            </p:cNvSpPr>
            <p:nvPr/>
          </p:nvSpPr>
          <p:spPr bwMode="auto">
            <a:xfrm>
              <a:off x="3216" y="1392"/>
              <a:ext cx="1152" cy="172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0" name="Line 22"/>
            <p:cNvSpPr>
              <a:spLocks noChangeShapeType="1"/>
            </p:cNvSpPr>
            <p:nvPr/>
          </p:nvSpPr>
          <p:spPr bwMode="auto">
            <a:xfrm>
              <a:off x="3216" y="168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1" name="Line 23"/>
            <p:cNvSpPr>
              <a:spLocks noChangeShapeType="1"/>
            </p:cNvSpPr>
            <p:nvPr/>
          </p:nvSpPr>
          <p:spPr bwMode="auto">
            <a:xfrm>
              <a:off x="3360" y="1680"/>
              <a:ext cx="816" cy="1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2" name="Line 24"/>
            <p:cNvSpPr>
              <a:spLocks noChangeShapeType="1"/>
            </p:cNvSpPr>
            <p:nvPr/>
          </p:nvSpPr>
          <p:spPr bwMode="auto">
            <a:xfrm>
              <a:off x="4176" y="2784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3" name="Line 25"/>
            <p:cNvSpPr>
              <a:spLocks noChangeShapeType="1"/>
            </p:cNvSpPr>
            <p:nvPr/>
          </p:nvSpPr>
          <p:spPr bwMode="auto">
            <a:xfrm>
              <a:off x="3216" y="278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4" name="Line 26"/>
            <p:cNvSpPr>
              <a:spLocks noChangeShapeType="1"/>
            </p:cNvSpPr>
            <p:nvPr/>
          </p:nvSpPr>
          <p:spPr bwMode="auto">
            <a:xfrm flipV="1">
              <a:off x="3360" y="1680"/>
              <a:ext cx="816" cy="1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5" name="Line 27"/>
            <p:cNvSpPr>
              <a:spLocks noChangeShapeType="1"/>
            </p:cNvSpPr>
            <p:nvPr/>
          </p:nvSpPr>
          <p:spPr bwMode="auto">
            <a:xfrm>
              <a:off x="4176" y="168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6" name="Rectangle 28"/>
            <p:cNvSpPr>
              <a:spLocks noChangeArrowheads="1"/>
            </p:cNvSpPr>
            <p:nvPr/>
          </p:nvSpPr>
          <p:spPr bwMode="auto">
            <a:xfrm>
              <a:off x="4852" y="1632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/>
              <a:r>
                <a:rPr lang="en-US" altLang="ar-SA" sz="1600" u="none">
                  <a:solidFill>
                    <a:srgbClr val="000000"/>
                  </a:solidFill>
                  <a:cs typeface="Times New Roman (Arabic)" charset="-78"/>
                </a:rPr>
                <a:t>M 1</a:t>
              </a:r>
              <a:endParaRPr lang="en-US" altLang="ar-SA" sz="1600" i="1" u="none">
                <a:cs typeface="Times New Roman (Arabic)" charset="-78"/>
              </a:endParaRPr>
            </a:p>
          </p:txBody>
        </p:sp>
        <p:sp>
          <p:nvSpPr>
            <p:cNvPr id="15387" name="Rectangle 29"/>
            <p:cNvSpPr>
              <a:spLocks noChangeArrowheads="1"/>
            </p:cNvSpPr>
            <p:nvPr/>
          </p:nvSpPr>
          <p:spPr bwMode="auto">
            <a:xfrm>
              <a:off x="4866" y="2717"/>
              <a:ext cx="2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/>
              <a:r>
                <a:rPr lang="en-US" altLang="de-DE" sz="1600" u="none">
                  <a:solidFill>
                    <a:srgbClr val="000000"/>
                  </a:solidFill>
                  <a:cs typeface="Times New Roman (Arabic)" charset="-78"/>
                </a:rPr>
                <a:t> </a:t>
              </a:r>
              <a:r>
                <a:rPr lang="en-US" altLang="ar-SA" sz="1600" u="none">
                  <a:solidFill>
                    <a:srgbClr val="000000"/>
                  </a:solidFill>
                  <a:cs typeface="Times New Roman (Arabic)" charset="-78"/>
                </a:rPr>
                <a:t>M2 </a:t>
              </a:r>
              <a:endParaRPr lang="en-US" altLang="ar-SA" sz="1600" i="1" u="none">
                <a:cs typeface="Times New Roman (Arabic)" charset="-78"/>
              </a:endParaRPr>
            </a:p>
          </p:txBody>
        </p:sp>
        <p:sp>
          <p:nvSpPr>
            <p:cNvPr id="15388" name="Text Box 30"/>
            <p:cNvSpPr txBox="1">
              <a:spLocks noChangeArrowheads="1"/>
            </p:cNvSpPr>
            <p:nvPr/>
          </p:nvSpPr>
          <p:spPr bwMode="auto">
            <a:xfrm>
              <a:off x="3636" y="2720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de-DE" altLang="ar-SA" sz="3200" u="none">
                  <a:solidFill>
                    <a:schemeClr val="hlink"/>
                  </a:solidFill>
                  <a:cs typeface="Times New Roman (Arabic)" charset="-78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8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Text Box 2"/>
          <p:cNvSpPr txBox="1">
            <a:spLocks noChangeArrowheads="1"/>
          </p:cNvSpPr>
          <p:nvPr/>
        </p:nvSpPr>
        <p:spPr bwMode="auto">
          <a:xfrm>
            <a:off x="5400675" y="650875"/>
            <a:ext cx="4600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altLang="ar-SA" sz="36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DES </a:t>
            </a:r>
            <a:r>
              <a:rPr lang="en-US" altLang="ar-SA" sz="36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Core Involution</a:t>
            </a:r>
            <a:endParaRPr lang="en-US" altLang="ar-SA" sz="3600" u="none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1512888"/>
            <a:ext cx="2800350" cy="1676400"/>
            <a:chOff x="864" y="953"/>
            <a:chExt cx="1764" cy="1056"/>
          </a:xfrm>
        </p:grpSpPr>
        <p:sp>
          <p:nvSpPr>
            <p:cNvPr id="16424" name="Rectangle 4"/>
            <p:cNvSpPr>
              <a:spLocks noChangeArrowheads="1"/>
            </p:cNvSpPr>
            <p:nvPr/>
          </p:nvSpPr>
          <p:spPr bwMode="auto">
            <a:xfrm>
              <a:off x="864" y="1008"/>
              <a:ext cx="1440" cy="76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60" y="953"/>
              <a:ext cx="1668" cy="1056"/>
              <a:chOff x="960" y="953"/>
              <a:chExt cx="1668" cy="1056"/>
            </a:xfrm>
          </p:grpSpPr>
          <p:sp>
            <p:nvSpPr>
              <p:cNvPr id="16426" name="Oval 6"/>
              <p:cNvSpPr>
                <a:spLocks noChangeArrowheads="1"/>
              </p:cNvSpPr>
              <p:nvPr/>
            </p:nvSpPr>
            <p:spPr bwMode="auto">
              <a:xfrm>
                <a:off x="960" y="1337"/>
                <a:ext cx="288" cy="288"/>
              </a:xfrm>
              <a:prstGeom prst="ellipse">
                <a:avLst/>
              </a:prstGeom>
              <a:solidFill>
                <a:srgbClr val="89FF89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defTabSz="762000"/>
                <a:r>
                  <a:rPr lang="de-DE" sz="2800" u="none">
                    <a:cs typeface="Times New Roman (Arabic)" charset="-78"/>
                  </a:rPr>
                  <a:t>+</a:t>
                </a:r>
                <a:endParaRPr lang="en-GB" sz="2800" u="none">
                  <a:cs typeface="Times New Roman (Arabic)" charset="-78"/>
                </a:endParaRPr>
              </a:p>
            </p:txBody>
          </p:sp>
          <p:sp>
            <p:nvSpPr>
              <p:cNvPr id="16427" name="Rectangle 7"/>
              <p:cNvSpPr>
                <a:spLocks noChangeArrowheads="1"/>
              </p:cNvSpPr>
              <p:nvPr/>
            </p:nvSpPr>
            <p:spPr bwMode="auto">
              <a:xfrm>
                <a:off x="1584" y="1337"/>
                <a:ext cx="336" cy="240"/>
              </a:xfrm>
              <a:prstGeom prst="rect">
                <a:avLst/>
              </a:prstGeom>
              <a:solidFill>
                <a:srgbClr val="FF99FF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defTabSz="762000"/>
                <a:r>
                  <a:rPr lang="de-DE" sz="2800" u="none">
                    <a:cs typeface="Times New Roman (Arabic)" charset="-78"/>
                  </a:rPr>
                  <a:t>f</a:t>
                </a:r>
                <a:endParaRPr lang="en-GB" sz="2800" u="none">
                  <a:cs typeface="Times New Roman (Arabic)" charset="-78"/>
                </a:endParaRPr>
              </a:p>
            </p:txBody>
          </p:sp>
          <p:sp>
            <p:nvSpPr>
              <p:cNvPr id="16428" name="Line 8"/>
              <p:cNvSpPr>
                <a:spLocks noChangeShapeType="1"/>
              </p:cNvSpPr>
              <p:nvPr/>
            </p:nvSpPr>
            <p:spPr bwMode="auto">
              <a:xfrm flipH="1">
                <a:off x="1248" y="1481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6429" name="Line 9"/>
              <p:cNvSpPr>
                <a:spLocks noChangeShapeType="1"/>
              </p:cNvSpPr>
              <p:nvPr/>
            </p:nvSpPr>
            <p:spPr bwMode="auto">
              <a:xfrm>
                <a:off x="1104" y="953"/>
                <a:ext cx="0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6430" name="Line 10"/>
              <p:cNvSpPr>
                <a:spLocks noChangeShapeType="1"/>
              </p:cNvSpPr>
              <p:nvPr/>
            </p:nvSpPr>
            <p:spPr bwMode="auto">
              <a:xfrm>
                <a:off x="1104" y="1625"/>
                <a:ext cx="0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6431" name="Line 11"/>
              <p:cNvSpPr>
                <a:spLocks noChangeShapeType="1"/>
              </p:cNvSpPr>
              <p:nvPr/>
            </p:nvSpPr>
            <p:spPr bwMode="auto">
              <a:xfrm>
                <a:off x="2208" y="953"/>
                <a:ext cx="0" cy="10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6432" name="Line 12"/>
              <p:cNvSpPr>
                <a:spLocks noChangeShapeType="1"/>
              </p:cNvSpPr>
              <p:nvPr/>
            </p:nvSpPr>
            <p:spPr bwMode="auto">
              <a:xfrm flipH="1">
                <a:off x="1920" y="1457"/>
                <a:ext cx="28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6433" name="Line 13"/>
              <p:cNvSpPr>
                <a:spLocks noChangeShapeType="1"/>
              </p:cNvSpPr>
              <p:nvPr/>
            </p:nvSpPr>
            <p:spPr bwMode="auto">
              <a:xfrm flipH="1">
                <a:off x="1716" y="1164"/>
                <a:ext cx="9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6434" name="Line 14"/>
              <p:cNvSpPr>
                <a:spLocks noChangeShapeType="1"/>
              </p:cNvSpPr>
              <p:nvPr/>
            </p:nvSpPr>
            <p:spPr bwMode="auto">
              <a:xfrm>
                <a:off x="1728" y="115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85913" y="990600"/>
            <a:ext cx="3125787" cy="1092200"/>
            <a:chOff x="999" y="624"/>
            <a:chExt cx="1969" cy="688"/>
          </a:xfrm>
        </p:grpSpPr>
        <p:sp>
          <p:nvSpPr>
            <p:cNvPr id="16421" name="Text Box 16"/>
            <p:cNvSpPr txBox="1">
              <a:spLocks noChangeArrowheads="1"/>
            </p:cNvSpPr>
            <p:nvPr/>
          </p:nvSpPr>
          <p:spPr bwMode="auto">
            <a:xfrm>
              <a:off x="999" y="624"/>
              <a:ext cx="218" cy="25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u="none">
                  <a:cs typeface="Times New Roman (Arabic)" charset="-78"/>
                </a:rPr>
                <a:t>L</a:t>
              </a:r>
              <a:endParaRPr lang="en-GB" u="none">
                <a:cs typeface="Times New Roman (Arabic)" charset="-78"/>
              </a:endParaRPr>
            </a:p>
          </p:txBody>
        </p:sp>
        <p:sp>
          <p:nvSpPr>
            <p:cNvPr id="16422" name="Text Box 17"/>
            <p:cNvSpPr txBox="1">
              <a:spLocks noChangeArrowheads="1"/>
            </p:cNvSpPr>
            <p:nvPr/>
          </p:nvSpPr>
          <p:spPr bwMode="auto">
            <a:xfrm>
              <a:off x="2112" y="624"/>
              <a:ext cx="236" cy="25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u="none">
                  <a:cs typeface="Times New Roman (Arabic)" charset="-78"/>
                </a:rPr>
                <a:t>R</a:t>
              </a:r>
              <a:endParaRPr lang="en-GB" u="none">
                <a:cs typeface="Times New Roman (Arabic)" charset="-78"/>
              </a:endParaRPr>
            </a:p>
          </p:txBody>
        </p:sp>
        <p:sp>
          <p:nvSpPr>
            <p:cNvPr id="16423" name="Text Box 18"/>
            <p:cNvSpPr txBox="1">
              <a:spLocks noChangeArrowheads="1"/>
            </p:cNvSpPr>
            <p:nvPr/>
          </p:nvSpPr>
          <p:spPr bwMode="auto">
            <a:xfrm>
              <a:off x="2688" y="1056"/>
              <a:ext cx="280" cy="25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u="none">
                  <a:cs typeface="Times New Roman (Arabic)" charset="-78"/>
                </a:rPr>
                <a:t>Ki</a:t>
              </a:r>
              <a:endParaRPr lang="en-GB" u="none">
                <a:cs typeface="Times New Roman (Arabic)" charset="-78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143000" y="3124200"/>
            <a:ext cx="2565400" cy="433388"/>
            <a:chOff x="720" y="1968"/>
            <a:chExt cx="1616" cy="273"/>
          </a:xfrm>
        </p:grpSpPr>
        <p:sp>
          <p:nvSpPr>
            <p:cNvPr id="16419" name="Text Box 20"/>
            <p:cNvSpPr txBox="1">
              <a:spLocks noChangeArrowheads="1"/>
            </p:cNvSpPr>
            <p:nvPr/>
          </p:nvSpPr>
          <p:spPr bwMode="auto">
            <a:xfrm>
              <a:off x="720" y="1985"/>
              <a:ext cx="878" cy="25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u="none">
                  <a:cs typeface="Times New Roman (Arabic)" charset="-78"/>
                </a:rPr>
                <a:t>L + f(R,Ki)</a:t>
              </a:r>
              <a:endParaRPr lang="en-GB" u="none">
                <a:cs typeface="Times New Roman (Arabic)" charset="-78"/>
              </a:endParaRPr>
            </a:p>
          </p:txBody>
        </p:sp>
        <p:sp>
          <p:nvSpPr>
            <p:cNvPr id="16420" name="Text Box 21"/>
            <p:cNvSpPr txBox="1">
              <a:spLocks noChangeArrowheads="1"/>
            </p:cNvSpPr>
            <p:nvPr/>
          </p:nvSpPr>
          <p:spPr bwMode="auto">
            <a:xfrm>
              <a:off x="2100" y="1968"/>
              <a:ext cx="236" cy="25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u="none">
                  <a:cs typeface="Times New Roman (Arabic)" charset="-78"/>
                </a:rPr>
                <a:t>R</a:t>
              </a:r>
              <a:endParaRPr lang="en-GB" u="none">
                <a:cs typeface="Times New Roman (Arabic)" charset="-78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371600" y="3600450"/>
            <a:ext cx="2800350" cy="1677988"/>
            <a:chOff x="864" y="2268"/>
            <a:chExt cx="1764" cy="1056"/>
          </a:xfrm>
        </p:grpSpPr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864" y="2328"/>
              <a:ext cx="1440" cy="76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960" y="2268"/>
              <a:ext cx="1668" cy="1056"/>
              <a:chOff x="960" y="2268"/>
              <a:chExt cx="1668" cy="1056"/>
            </a:xfrm>
          </p:grpSpPr>
          <p:sp>
            <p:nvSpPr>
              <p:cNvPr id="16409" name="Line 25"/>
              <p:cNvSpPr>
                <a:spLocks noChangeShapeType="1"/>
              </p:cNvSpPr>
              <p:nvPr/>
            </p:nvSpPr>
            <p:spPr bwMode="auto">
              <a:xfrm flipH="1">
                <a:off x="1716" y="2479"/>
                <a:ext cx="9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960" y="2268"/>
                <a:ext cx="1248" cy="1056"/>
                <a:chOff x="960" y="2268"/>
                <a:chExt cx="1248" cy="1056"/>
              </a:xfrm>
            </p:grpSpPr>
            <p:sp>
              <p:nvSpPr>
                <p:cNvPr id="16411" name="Oval 27"/>
                <p:cNvSpPr>
                  <a:spLocks noChangeArrowheads="1"/>
                </p:cNvSpPr>
                <p:nvPr/>
              </p:nvSpPr>
              <p:spPr bwMode="auto">
                <a:xfrm>
                  <a:off x="960" y="2652"/>
                  <a:ext cx="288" cy="288"/>
                </a:xfrm>
                <a:prstGeom prst="ellipse">
                  <a:avLst/>
                </a:prstGeom>
                <a:solidFill>
                  <a:srgbClr val="89FF89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defTabSz="762000"/>
                  <a:r>
                    <a:rPr lang="de-DE" sz="2800" u="none">
                      <a:cs typeface="Times New Roman (Arabic)" charset="-78"/>
                    </a:rPr>
                    <a:t>+</a:t>
                  </a:r>
                  <a:endParaRPr lang="en-GB" sz="2800" u="none">
                    <a:cs typeface="Times New Roman (Arabic)" charset="-78"/>
                  </a:endParaRPr>
                </a:p>
              </p:txBody>
            </p:sp>
            <p:sp>
              <p:nvSpPr>
                <p:cNvPr id="16412" name="Rectangle 28"/>
                <p:cNvSpPr>
                  <a:spLocks noChangeArrowheads="1"/>
                </p:cNvSpPr>
                <p:nvPr/>
              </p:nvSpPr>
              <p:spPr bwMode="auto">
                <a:xfrm>
                  <a:off x="1584" y="2652"/>
                  <a:ext cx="336" cy="240"/>
                </a:xfrm>
                <a:prstGeom prst="rect">
                  <a:avLst/>
                </a:prstGeom>
                <a:solidFill>
                  <a:srgbClr val="FF99FF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defTabSz="762000"/>
                  <a:r>
                    <a:rPr lang="de-DE" sz="2800" u="none">
                      <a:cs typeface="Times New Roman (Arabic)" charset="-78"/>
                    </a:rPr>
                    <a:t>f</a:t>
                  </a:r>
                  <a:endParaRPr lang="en-GB" sz="2800" u="none">
                    <a:cs typeface="Times New Roman (Arabic)" charset="-78"/>
                  </a:endParaRPr>
                </a:p>
              </p:txBody>
            </p:sp>
            <p:sp>
              <p:nvSpPr>
                <p:cNvPr id="1641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248" y="2796"/>
                  <a:ext cx="33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16414" name="Line 30"/>
                <p:cNvSpPr>
                  <a:spLocks noChangeShapeType="1"/>
                </p:cNvSpPr>
                <p:nvPr/>
              </p:nvSpPr>
              <p:spPr bwMode="auto">
                <a:xfrm>
                  <a:off x="1104" y="2268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16415" name="Line 31"/>
                <p:cNvSpPr>
                  <a:spLocks noChangeShapeType="1"/>
                </p:cNvSpPr>
                <p:nvPr/>
              </p:nvSpPr>
              <p:spPr bwMode="auto">
                <a:xfrm>
                  <a:off x="1104" y="2940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16416" name="Line 32"/>
                <p:cNvSpPr>
                  <a:spLocks noChangeShapeType="1"/>
                </p:cNvSpPr>
                <p:nvPr/>
              </p:nvSpPr>
              <p:spPr bwMode="auto">
                <a:xfrm>
                  <a:off x="2208" y="2268"/>
                  <a:ext cx="0" cy="100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1641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920" y="2772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16418" name="Line 34"/>
                <p:cNvSpPr>
                  <a:spLocks noChangeShapeType="1"/>
                </p:cNvSpPr>
                <p:nvPr/>
              </p:nvSpPr>
              <p:spPr bwMode="auto">
                <a:xfrm>
                  <a:off x="1728" y="2467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386531" name="Text Box 35"/>
          <p:cNvSpPr txBox="1">
            <a:spLocks noChangeArrowheads="1"/>
          </p:cNvSpPr>
          <p:nvPr/>
        </p:nvSpPr>
        <p:spPr bwMode="auto">
          <a:xfrm>
            <a:off x="4267200" y="3765550"/>
            <a:ext cx="444500" cy="406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u="none">
                <a:cs typeface="Times New Roman (Arabic)" charset="-78"/>
              </a:rPr>
              <a:t>Ki</a:t>
            </a:r>
            <a:endParaRPr lang="en-GB" u="none">
              <a:cs typeface="Times New Roman (Arabic)" charset="-78"/>
            </a:endParaRPr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33400" y="5297488"/>
            <a:ext cx="3194050" cy="428625"/>
            <a:chOff x="336" y="3336"/>
            <a:chExt cx="2012" cy="270"/>
          </a:xfrm>
        </p:grpSpPr>
        <p:sp>
          <p:nvSpPr>
            <p:cNvPr id="16405" name="Text Box 37"/>
            <p:cNvSpPr txBox="1">
              <a:spLocks noChangeArrowheads="1"/>
            </p:cNvSpPr>
            <p:nvPr/>
          </p:nvSpPr>
          <p:spPr bwMode="auto">
            <a:xfrm>
              <a:off x="336" y="3336"/>
              <a:ext cx="1538" cy="25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u="none">
                  <a:cs typeface="Times New Roman (Arabic)" charset="-78"/>
                </a:rPr>
                <a:t>L + f(R,Ki) + f(R,Ki)</a:t>
              </a:r>
              <a:endParaRPr lang="en-GB" u="none">
                <a:cs typeface="Times New Roman (Arabic)" charset="-78"/>
              </a:endParaRPr>
            </a:p>
          </p:txBody>
        </p:sp>
        <p:sp>
          <p:nvSpPr>
            <p:cNvPr id="16406" name="Text Box 38"/>
            <p:cNvSpPr txBox="1">
              <a:spLocks noChangeArrowheads="1"/>
            </p:cNvSpPr>
            <p:nvPr/>
          </p:nvSpPr>
          <p:spPr bwMode="auto">
            <a:xfrm>
              <a:off x="2112" y="3350"/>
              <a:ext cx="236" cy="25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u="none">
                  <a:cs typeface="Times New Roman (Arabic)" charset="-78"/>
                </a:rPr>
                <a:t>R</a:t>
              </a:r>
              <a:endParaRPr lang="en-GB" u="none">
                <a:cs typeface="Times New Roman (Arabic)" charset="-78"/>
              </a:endParaRP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2133600" y="5640388"/>
            <a:ext cx="4383088" cy="609600"/>
            <a:chOff x="1344" y="3552"/>
            <a:chExt cx="2762" cy="384"/>
          </a:xfrm>
        </p:grpSpPr>
        <p:sp>
          <p:nvSpPr>
            <p:cNvPr id="16402" name="Line 40"/>
            <p:cNvSpPr>
              <a:spLocks noChangeShapeType="1"/>
            </p:cNvSpPr>
            <p:nvPr/>
          </p:nvSpPr>
          <p:spPr bwMode="auto">
            <a:xfrm>
              <a:off x="2448" y="355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6403" name="Line 41"/>
            <p:cNvSpPr>
              <a:spLocks noChangeShapeType="1"/>
            </p:cNvSpPr>
            <p:nvPr/>
          </p:nvSpPr>
          <p:spPr bwMode="auto">
            <a:xfrm flipV="1">
              <a:off x="1344" y="3696"/>
              <a:ext cx="15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6404" name="Text Box 42"/>
            <p:cNvSpPr txBox="1">
              <a:spLocks noChangeArrowheads="1"/>
            </p:cNvSpPr>
            <p:nvPr/>
          </p:nvSpPr>
          <p:spPr bwMode="auto">
            <a:xfrm>
              <a:off x="2928" y="3561"/>
              <a:ext cx="11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sz="1800" u="none">
                  <a:solidFill>
                    <a:schemeClr val="hlink"/>
                  </a:solidFill>
                  <a:cs typeface="Times New Roman (Arabic)" charset="-78"/>
                </a:rPr>
                <a:t>Same as input !</a:t>
              </a:r>
              <a:endParaRPr lang="en-GB" sz="1800" u="none">
                <a:solidFill>
                  <a:schemeClr val="hlink"/>
                </a:solidFill>
                <a:cs typeface="Times New Roman (Arabic)" charset="-78"/>
              </a:endParaRP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1143000" y="5183188"/>
            <a:ext cx="1447800" cy="1263650"/>
            <a:chOff x="720" y="3264"/>
            <a:chExt cx="912" cy="796"/>
          </a:xfrm>
        </p:grpSpPr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936" y="3588"/>
              <a:ext cx="327" cy="472"/>
              <a:chOff x="936" y="3588"/>
              <a:chExt cx="327" cy="472"/>
            </a:xfrm>
          </p:grpSpPr>
          <p:sp>
            <p:nvSpPr>
              <p:cNvPr id="16400" name="Text Box 45"/>
              <p:cNvSpPr txBox="1">
                <a:spLocks noChangeArrowheads="1"/>
              </p:cNvSpPr>
              <p:nvPr/>
            </p:nvSpPr>
            <p:spPr bwMode="auto">
              <a:xfrm>
                <a:off x="996" y="3804"/>
                <a:ext cx="218" cy="256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de-DE" u="none">
                    <a:cs typeface="Times New Roman (Arabic)" charset="-78"/>
                  </a:rPr>
                  <a:t>L</a:t>
                </a:r>
                <a:endParaRPr lang="en-GB" u="none">
                  <a:cs typeface="Times New Roman (Arabic)" charset="-78"/>
                </a:endParaRPr>
              </a:p>
            </p:txBody>
          </p:sp>
          <p:sp>
            <p:nvSpPr>
              <p:cNvPr id="16401" name="Text Box 46"/>
              <p:cNvSpPr txBox="1">
                <a:spLocks noChangeArrowheads="1"/>
              </p:cNvSpPr>
              <p:nvPr/>
            </p:nvSpPr>
            <p:spPr bwMode="auto">
              <a:xfrm rot="5400000" flipV="1">
                <a:off x="977" y="3547"/>
                <a:ext cx="24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de-DE" sz="2800" u="none">
                    <a:cs typeface="Times New Roman (Arabic)" charset="-78"/>
                  </a:rPr>
                  <a:t>=</a:t>
                </a:r>
                <a:endParaRPr lang="en-GB" sz="2800" u="none">
                  <a:cs typeface="Times New Roman (Arabic)" charset="-78"/>
                </a:endParaRPr>
              </a:p>
            </p:txBody>
          </p:sp>
        </p:grpSp>
        <p:sp>
          <p:nvSpPr>
            <p:cNvPr id="16398" name="Line 47"/>
            <p:cNvSpPr>
              <a:spLocks noChangeShapeType="1"/>
            </p:cNvSpPr>
            <p:nvPr/>
          </p:nvSpPr>
          <p:spPr bwMode="auto">
            <a:xfrm flipH="1">
              <a:off x="1440" y="3264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6399" name="Line 48"/>
            <p:cNvSpPr>
              <a:spLocks noChangeShapeType="1"/>
            </p:cNvSpPr>
            <p:nvPr/>
          </p:nvSpPr>
          <p:spPr bwMode="auto">
            <a:xfrm flipH="1">
              <a:off x="720" y="326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386545" name="Text Box 49"/>
          <p:cNvSpPr txBox="1">
            <a:spLocks noChangeArrowheads="1"/>
          </p:cNvSpPr>
          <p:nvPr/>
        </p:nvSpPr>
        <p:spPr bwMode="auto">
          <a:xfrm>
            <a:off x="5334000" y="2819400"/>
            <a:ext cx="4656138" cy="1498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/>
            <a:r>
              <a:rPr lang="de-DE" sz="2400" u="none">
                <a:solidFill>
                  <a:srgbClr val="1515F5"/>
                </a:solidFill>
                <a:cs typeface="Arial" pitchFamily="34" charset="0"/>
              </a:rPr>
              <a:t>Key function is :</a:t>
            </a:r>
            <a:r>
              <a:rPr lang="de-DE" u="none">
                <a:cs typeface="Arial" pitchFamily="34" charset="0"/>
              </a:rPr>
              <a:t>  </a:t>
            </a:r>
            <a:r>
              <a:rPr lang="de-DE" sz="2800" u="none">
                <a:solidFill>
                  <a:schemeClr val="hlink"/>
                </a:solidFill>
                <a:cs typeface="Arial" pitchFamily="34" charset="0"/>
              </a:rPr>
              <a:t>L + f(R,Ki)</a:t>
            </a:r>
            <a:endParaRPr lang="en-GB" sz="2800" u="none">
              <a:solidFill>
                <a:schemeClr val="hlink"/>
              </a:solidFill>
              <a:cs typeface="Arial" pitchFamily="34" charset="0"/>
            </a:endParaRPr>
          </a:p>
          <a:p>
            <a:pPr defTabSz="762000"/>
            <a:r>
              <a:rPr lang="en-US" sz="1600" b="0" u="none">
                <a:solidFill>
                  <a:schemeClr val="hlink"/>
                </a:solidFill>
                <a:cs typeface="Arial" pitchFamily="34" charset="0"/>
              </a:rPr>
              <a:t>f = highly non-linear function !</a:t>
            </a:r>
          </a:p>
          <a:p>
            <a:pPr defTabSz="762000"/>
            <a:endParaRPr lang="en-US" sz="1600" b="0" u="none">
              <a:solidFill>
                <a:schemeClr val="hlink"/>
              </a:solidFill>
              <a:cs typeface="Arial" pitchFamily="34" charset="0"/>
            </a:endParaRPr>
          </a:p>
          <a:p>
            <a:pPr defTabSz="762000"/>
            <a:r>
              <a:rPr lang="en-US" sz="1600" b="0" u="none">
                <a:solidFill>
                  <a:schemeClr val="hlink"/>
                </a:solidFill>
                <a:cs typeface="Arial" pitchFamily="34" charset="0"/>
              </a:rPr>
              <a:t>Nobody was able </a:t>
            </a:r>
            <a:r>
              <a:rPr lang="en-US" sz="1600" b="0">
                <a:solidFill>
                  <a:schemeClr val="hlink"/>
                </a:solidFill>
                <a:cs typeface="Arial" pitchFamily="34" charset="0"/>
              </a:rPr>
              <a:t>since 1976</a:t>
            </a:r>
            <a:r>
              <a:rPr lang="en-US" sz="1600" b="0" u="none">
                <a:solidFill>
                  <a:schemeClr val="hlink"/>
                </a:solidFill>
                <a:cs typeface="Arial" pitchFamily="34" charset="0"/>
              </a:rPr>
              <a:t> to break this involution mechanism in DES !</a:t>
            </a:r>
          </a:p>
        </p:txBody>
      </p:sp>
      <p:sp>
        <p:nvSpPr>
          <p:cNvPr id="16396" name="Text Box 50"/>
          <p:cNvSpPr txBox="1">
            <a:spLocks noChangeArrowheads="1"/>
          </p:cNvSpPr>
          <p:nvPr/>
        </p:nvSpPr>
        <p:spPr bwMode="auto">
          <a:xfrm>
            <a:off x="5464175" y="1174750"/>
            <a:ext cx="4367213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Prove of Involution: </a:t>
            </a:r>
          </a:p>
          <a:p>
            <a:r>
              <a:rPr lang="en-US" u="none"/>
              <a:t>Apply the same function two times</a:t>
            </a:r>
          </a:p>
          <a:p>
            <a:r>
              <a:rPr lang="en-US" u="none"/>
              <a:t>gives the original input!</a:t>
            </a:r>
          </a:p>
        </p:txBody>
      </p:sp>
    </p:spTree>
    <p:extLst>
      <p:ext uri="{BB962C8B-B14F-4D97-AF65-F5344CB8AC3E}">
        <p14:creationId xmlns:p14="http://schemas.microsoft.com/office/powerpoint/2010/main" val="8840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8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8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531" grpId="0" animBg="1" autoUpdateAnimBg="0"/>
      <p:bldP spid="138654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09800" y="1905000"/>
            <a:ext cx="5484813" cy="12192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71913" y="1347788"/>
            <a:ext cx="1854200" cy="2124075"/>
            <a:chOff x="2439" y="849"/>
            <a:chExt cx="1169" cy="1338"/>
          </a:xfrm>
        </p:grpSpPr>
        <p:sp>
          <p:nvSpPr>
            <p:cNvPr id="18376" name="Line 4"/>
            <p:cNvSpPr>
              <a:spLocks noChangeShapeType="1"/>
            </p:cNvSpPr>
            <p:nvPr/>
          </p:nvSpPr>
          <p:spPr bwMode="auto">
            <a:xfrm>
              <a:off x="2623" y="8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77" name="Freeform 5"/>
            <p:cNvSpPr>
              <a:spLocks/>
            </p:cNvSpPr>
            <p:nvPr/>
          </p:nvSpPr>
          <p:spPr bwMode="auto">
            <a:xfrm>
              <a:off x="2623" y="856"/>
              <a:ext cx="24" cy="40"/>
            </a:xfrm>
            <a:custGeom>
              <a:avLst/>
              <a:gdLst>
                <a:gd name="T0" fmla="*/ 0 w 24"/>
                <a:gd name="T1" fmla="*/ 40 h 40"/>
                <a:gd name="T2" fmla="*/ 0 w 24"/>
                <a:gd name="T3" fmla="*/ 0 h 40"/>
                <a:gd name="T4" fmla="*/ 24 w 24"/>
                <a:gd name="T5" fmla="*/ 0 h 40"/>
                <a:gd name="T6" fmla="*/ 0 60000 65536"/>
                <a:gd name="T7" fmla="*/ 0 60000 65536"/>
                <a:gd name="T8" fmla="*/ 0 60000 65536"/>
                <a:gd name="T9" fmla="*/ 0 w 24"/>
                <a:gd name="T10" fmla="*/ 0 h 40"/>
                <a:gd name="T11" fmla="*/ 24 w 24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40">
                  <a:moveTo>
                    <a:pt x="0" y="40"/>
                  </a:move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78" name="Line 6"/>
            <p:cNvSpPr>
              <a:spLocks noChangeShapeType="1"/>
            </p:cNvSpPr>
            <p:nvPr/>
          </p:nvSpPr>
          <p:spPr bwMode="auto">
            <a:xfrm>
              <a:off x="2660" y="85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79" name="Freeform 7"/>
            <p:cNvSpPr>
              <a:spLocks/>
            </p:cNvSpPr>
            <p:nvPr/>
          </p:nvSpPr>
          <p:spPr bwMode="auto">
            <a:xfrm>
              <a:off x="2657" y="856"/>
              <a:ext cx="5" cy="5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3 h 5"/>
                <a:gd name="T4" fmla="*/ 2 w 5"/>
                <a:gd name="T5" fmla="*/ 5 h 5"/>
                <a:gd name="T6" fmla="*/ 5 w 5"/>
                <a:gd name="T7" fmla="*/ 3 h 5"/>
                <a:gd name="T8" fmla="*/ 2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80" name="Line 8"/>
            <p:cNvSpPr>
              <a:spLocks noChangeShapeType="1"/>
            </p:cNvSpPr>
            <p:nvPr/>
          </p:nvSpPr>
          <p:spPr bwMode="auto">
            <a:xfrm>
              <a:off x="2660" y="87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81" name="Line 9"/>
            <p:cNvSpPr>
              <a:spLocks noChangeShapeType="1"/>
            </p:cNvSpPr>
            <p:nvPr/>
          </p:nvSpPr>
          <p:spPr bwMode="auto">
            <a:xfrm>
              <a:off x="2660" y="87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82" name="Line 10"/>
            <p:cNvSpPr>
              <a:spLocks noChangeShapeType="1"/>
            </p:cNvSpPr>
            <p:nvPr/>
          </p:nvSpPr>
          <p:spPr bwMode="auto">
            <a:xfrm>
              <a:off x="2647" y="8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83" name="Line 11"/>
            <p:cNvSpPr>
              <a:spLocks noChangeShapeType="1"/>
            </p:cNvSpPr>
            <p:nvPr/>
          </p:nvSpPr>
          <p:spPr bwMode="auto">
            <a:xfrm flipH="1">
              <a:off x="2623" y="896"/>
              <a:ext cx="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84" name="Line 12"/>
            <p:cNvSpPr>
              <a:spLocks noChangeShapeType="1"/>
            </p:cNvSpPr>
            <p:nvPr/>
          </p:nvSpPr>
          <p:spPr bwMode="auto">
            <a:xfrm>
              <a:off x="2623" y="87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85" name="Line 13"/>
            <p:cNvSpPr>
              <a:spLocks noChangeShapeType="1"/>
            </p:cNvSpPr>
            <p:nvPr/>
          </p:nvSpPr>
          <p:spPr bwMode="auto">
            <a:xfrm>
              <a:off x="2623" y="875"/>
              <a:ext cx="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86" name="Line 14"/>
            <p:cNvSpPr>
              <a:spLocks noChangeShapeType="1"/>
            </p:cNvSpPr>
            <p:nvPr/>
          </p:nvSpPr>
          <p:spPr bwMode="auto">
            <a:xfrm>
              <a:off x="2674" y="87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87" name="Freeform 15"/>
            <p:cNvSpPr>
              <a:spLocks/>
            </p:cNvSpPr>
            <p:nvPr/>
          </p:nvSpPr>
          <p:spPr bwMode="auto">
            <a:xfrm>
              <a:off x="2674" y="870"/>
              <a:ext cx="20" cy="26"/>
            </a:xfrm>
            <a:custGeom>
              <a:avLst/>
              <a:gdLst>
                <a:gd name="T0" fmla="*/ 0 w 20"/>
                <a:gd name="T1" fmla="*/ 8 h 26"/>
                <a:gd name="T2" fmla="*/ 4 w 20"/>
                <a:gd name="T3" fmla="*/ 1 h 26"/>
                <a:gd name="T4" fmla="*/ 8 w 20"/>
                <a:gd name="T5" fmla="*/ 0 h 26"/>
                <a:gd name="T6" fmla="*/ 14 w 20"/>
                <a:gd name="T7" fmla="*/ 0 h 26"/>
                <a:gd name="T8" fmla="*/ 18 w 20"/>
                <a:gd name="T9" fmla="*/ 1 h 26"/>
                <a:gd name="T10" fmla="*/ 20 w 20"/>
                <a:gd name="T11" fmla="*/ 8 h 26"/>
                <a:gd name="T12" fmla="*/ 20 w 20"/>
                <a:gd name="T13" fmla="*/ 2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6"/>
                <a:gd name="T23" fmla="*/ 20 w 2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6">
                  <a:moveTo>
                    <a:pt x="0" y="8"/>
                  </a:moveTo>
                  <a:lnTo>
                    <a:pt x="4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0" y="8"/>
                  </a:lnTo>
                  <a:lnTo>
                    <a:pt x="20" y="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88" name="Line 16"/>
            <p:cNvSpPr>
              <a:spLocks noChangeShapeType="1"/>
            </p:cNvSpPr>
            <p:nvPr/>
          </p:nvSpPr>
          <p:spPr bwMode="auto">
            <a:xfrm>
              <a:off x="2674" y="8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89" name="Line 17"/>
            <p:cNvSpPr>
              <a:spLocks noChangeShapeType="1"/>
            </p:cNvSpPr>
            <p:nvPr/>
          </p:nvSpPr>
          <p:spPr bwMode="auto">
            <a:xfrm flipV="1">
              <a:off x="2674" y="87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90" name="Line 18"/>
            <p:cNvSpPr>
              <a:spLocks noChangeShapeType="1"/>
            </p:cNvSpPr>
            <p:nvPr/>
          </p:nvSpPr>
          <p:spPr bwMode="auto">
            <a:xfrm>
              <a:off x="2715" y="8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91" name="Freeform 19"/>
            <p:cNvSpPr>
              <a:spLocks/>
            </p:cNvSpPr>
            <p:nvPr/>
          </p:nvSpPr>
          <p:spPr bwMode="auto">
            <a:xfrm>
              <a:off x="2709" y="871"/>
              <a:ext cx="23" cy="25"/>
            </a:xfrm>
            <a:custGeom>
              <a:avLst/>
              <a:gdLst>
                <a:gd name="T0" fmla="*/ 6 w 23"/>
                <a:gd name="T1" fmla="*/ 0 h 25"/>
                <a:gd name="T2" fmla="*/ 1 w 23"/>
                <a:gd name="T3" fmla="*/ 4 h 25"/>
                <a:gd name="T4" fmla="*/ 0 w 23"/>
                <a:gd name="T5" fmla="*/ 10 h 25"/>
                <a:gd name="T6" fmla="*/ 0 w 23"/>
                <a:gd name="T7" fmla="*/ 15 h 25"/>
                <a:gd name="T8" fmla="*/ 1 w 23"/>
                <a:gd name="T9" fmla="*/ 20 h 25"/>
                <a:gd name="T10" fmla="*/ 6 w 23"/>
                <a:gd name="T11" fmla="*/ 24 h 25"/>
                <a:gd name="T12" fmla="*/ 10 w 23"/>
                <a:gd name="T13" fmla="*/ 25 h 25"/>
                <a:gd name="T14" fmla="*/ 15 w 23"/>
                <a:gd name="T15" fmla="*/ 25 h 25"/>
                <a:gd name="T16" fmla="*/ 18 w 23"/>
                <a:gd name="T17" fmla="*/ 24 h 25"/>
                <a:gd name="T18" fmla="*/ 23 w 23"/>
                <a:gd name="T19" fmla="*/ 2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5"/>
                <a:gd name="T32" fmla="*/ 23 w 2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5">
                  <a:moveTo>
                    <a:pt x="6" y="0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6" y="24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18" y="24"/>
                  </a:lnTo>
                  <a:lnTo>
                    <a:pt x="23" y="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92" name="Line 20"/>
            <p:cNvSpPr>
              <a:spLocks noChangeShapeType="1"/>
            </p:cNvSpPr>
            <p:nvPr/>
          </p:nvSpPr>
          <p:spPr bwMode="auto">
            <a:xfrm>
              <a:off x="2732" y="90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93" name="Freeform 21"/>
            <p:cNvSpPr>
              <a:spLocks/>
            </p:cNvSpPr>
            <p:nvPr/>
          </p:nvSpPr>
          <p:spPr bwMode="auto">
            <a:xfrm>
              <a:off x="2715" y="901"/>
              <a:ext cx="17" cy="9"/>
            </a:xfrm>
            <a:custGeom>
              <a:avLst/>
              <a:gdLst>
                <a:gd name="T0" fmla="*/ 17 w 17"/>
                <a:gd name="T1" fmla="*/ 0 h 9"/>
                <a:gd name="T2" fmla="*/ 14 w 17"/>
                <a:gd name="T3" fmla="*/ 5 h 9"/>
                <a:gd name="T4" fmla="*/ 12 w 17"/>
                <a:gd name="T5" fmla="*/ 7 h 9"/>
                <a:gd name="T6" fmla="*/ 9 w 17"/>
                <a:gd name="T7" fmla="*/ 9 h 9"/>
                <a:gd name="T8" fmla="*/ 3 w 17"/>
                <a:gd name="T9" fmla="*/ 9 h 9"/>
                <a:gd name="T10" fmla="*/ 0 w 17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17" y="0"/>
                  </a:moveTo>
                  <a:lnTo>
                    <a:pt x="14" y="5"/>
                  </a:lnTo>
                  <a:lnTo>
                    <a:pt x="12" y="7"/>
                  </a:lnTo>
                  <a:lnTo>
                    <a:pt x="9" y="9"/>
                  </a:lnTo>
                  <a:lnTo>
                    <a:pt x="3" y="9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94" name="Line 22"/>
            <p:cNvSpPr>
              <a:spLocks noChangeShapeType="1"/>
            </p:cNvSpPr>
            <p:nvPr/>
          </p:nvSpPr>
          <p:spPr bwMode="auto">
            <a:xfrm>
              <a:off x="2732" y="90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95" name="Line 23"/>
            <p:cNvSpPr>
              <a:spLocks noChangeShapeType="1"/>
            </p:cNvSpPr>
            <p:nvPr/>
          </p:nvSpPr>
          <p:spPr bwMode="auto">
            <a:xfrm flipV="1">
              <a:off x="2732" y="870"/>
              <a:ext cx="1" cy="3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96" name="Line 24"/>
            <p:cNvSpPr>
              <a:spLocks noChangeShapeType="1"/>
            </p:cNvSpPr>
            <p:nvPr/>
          </p:nvSpPr>
          <p:spPr bwMode="auto">
            <a:xfrm>
              <a:off x="2732" y="87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97" name="Freeform 25"/>
            <p:cNvSpPr>
              <a:spLocks/>
            </p:cNvSpPr>
            <p:nvPr/>
          </p:nvSpPr>
          <p:spPr bwMode="auto">
            <a:xfrm>
              <a:off x="2715" y="870"/>
              <a:ext cx="17" cy="5"/>
            </a:xfrm>
            <a:custGeom>
              <a:avLst/>
              <a:gdLst>
                <a:gd name="T0" fmla="*/ 17 w 17"/>
                <a:gd name="T1" fmla="*/ 5 h 5"/>
                <a:gd name="T2" fmla="*/ 12 w 17"/>
                <a:gd name="T3" fmla="*/ 1 h 5"/>
                <a:gd name="T4" fmla="*/ 9 w 17"/>
                <a:gd name="T5" fmla="*/ 0 h 5"/>
                <a:gd name="T6" fmla="*/ 3 w 17"/>
                <a:gd name="T7" fmla="*/ 0 h 5"/>
                <a:gd name="T8" fmla="*/ 0 w 17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"/>
                <a:gd name="T17" fmla="*/ 17 w 1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">
                  <a:moveTo>
                    <a:pt x="17" y="5"/>
                  </a:moveTo>
                  <a:lnTo>
                    <a:pt x="12" y="1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98" name="Line 26"/>
            <p:cNvSpPr>
              <a:spLocks noChangeShapeType="1"/>
            </p:cNvSpPr>
            <p:nvPr/>
          </p:nvSpPr>
          <p:spPr bwMode="auto">
            <a:xfrm>
              <a:off x="2750" y="8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99" name="Freeform 27"/>
            <p:cNvSpPr>
              <a:spLocks/>
            </p:cNvSpPr>
            <p:nvPr/>
          </p:nvSpPr>
          <p:spPr bwMode="auto">
            <a:xfrm>
              <a:off x="2745" y="871"/>
              <a:ext cx="22" cy="25"/>
            </a:xfrm>
            <a:custGeom>
              <a:avLst/>
              <a:gdLst>
                <a:gd name="T0" fmla="*/ 5 w 22"/>
                <a:gd name="T1" fmla="*/ 0 h 25"/>
                <a:gd name="T2" fmla="*/ 2 w 22"/>
                <a:gd name="T3" fmla="*/ 4 h 25"/>
                <a:gd name="T4" fmla="*/ 0 w 22"/>
                <a:gd name="T5" fmla="*/ 10 h 25"/>
                <a:gd name="T6" fmla="*/ 0 w 22"/>
                <a:gd name="T7" fmla="*/ 15 h 25"/>
                <a:gd name="T8" fmla="*/ 2 w 22"/>
                <a:gd name="T9" fmla="*/ 20 h 25"/>
                <a:gd name="T10" fmla="*/ 5 w 22"/>
                <a:gd name="T11" fmla="*/ 24 h 25"/>
                <a:gd name="T12" fmla="*/ 9 w 22"/>
                <a:gd name="T13" fmla="*/ 25 h 25"/>
                <a:gd name="T14" fmla="*/ 15 w 22"/>
                <a:gd name="T15" fmla="*/ 25 h 25"/>
                <a:gd name="T16" fmla="*/ 19 w 22"/>
                <a:gd name="T17" fmla="*/ 24 h 25"/>
                <a:gd name="T18" fmla="*/ 22 w 22"/>
                <a:gd name="T19" fmla="*/ 2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5"/>
                <a:gd name="T32" fmla="*/ 22 w 22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5">
                  <a:moveTo>
                    <a:pt x="5" y="0"/>
                  </a:moveTo>
                  <a:lnTo>
                    <a:pt x="2" y="4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4"/>
                  </a:lnTo>
                  <a:lnTo>
                    <a:pt x="9" y="25"/>
                  </a:lnTo>
                  <a:lnTo>
                    <a:pt x="15" y="25"/>
                  </a:lnTo>
                  <a:lnTo>
                    <a:pt x="19" y="24"/>
                  </a:lnTo>
                  <a:lnTo>
                    <a:pt x="22" y="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00" name="Line 28"/>
            <p:cNvSpPr>
              <a:spLocks noChangeShapeType="1"/>
            </p:cNvSpPr>
            <p:nvPr/>
          </p:nvSpPr>
          <p:spPr bwMode="auto">
            <a:xfrm>
              <a:off x="2767" y="8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01" name="Line 29"/>
            <p:cNvSpPr>
              <a:spLocks noChangeShapeType="1"/>
            </p:cNvSpPr>
            <p:nvPr/>
          </p:nvSpPr>
          <p:spPr bwMode="auto">
            <a:xfrm flipV="1">
              <a:off x="2767" y="87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02" name="Line 30"/>
            <p:cNvSpPr>
              <a:spLocks noChangeShapeType="1"/>
            </p:cNvSpPr>
            <p:nvPr/>
          </p:nvSpPr>
          <p:spPr bwMode="auto">
            <a:xfrm>
              <a:off x="2764" y="8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03" name="Freeform 31"/>
            <p:cNvSpPr>
              <a:spLocks/>
            </p:cNvSpPr>
            <p:nvPr/>
          </p:nvSpPr>
          <p:spPr bwMode="auto">
            <a:xfrm>
              <a:off x="2750" y="870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0 w 14"/>
                <a:gd name="T3" fmla="*/ 0 h 1"/>
                <a:gd name="T4" fmla="*/ 4 w 14"/>
                <a:gd name="T5" fmla="*/ 0 h 1"/>
                <a:gd name="T6" fmla="*/ 0 w 1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"/>
                <a:gd name="T14" fmla="*/ 14 w 1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">
                  <a:moveTo>
                    <a:pt x="14" y="1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04" name="Line 32"/>
            <p:cNvSpPr>
              <a:spLocks noChangeShapeType="1"/>
            </p:cNvSpPr>
            <p:nvPr/>
          </p:nvSpPr>
          <p:spPr bwMode="auto">
            <a:xfrm>
              <a:off x="2764" y="8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05" name="Line 33"/>
            <p:cNvSpPr>
              <a:spLocks noChangeShapeType="1"/>
            </p:cNvSpPr>
            <p:nvPr/>
          </p:nvSpPr>
          <p:spPr bwMode="auto">
            <a:xfrm>
              <a:off x="2764" y="871"/>
              <a:ext cx="3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06" name="Line 34"/>
            <p:cNvSpPr>
              <a:spLocks noChangeShapeType="1"/>
            </p:cNvSpPr>
            <p:nvPr/>
          </p:nvSpPr>
          <p:spPr bwMode="auto">
            <a:xfrm>
              <a:off x="2780" y="87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07" name="Freeform 35"/>
            <p:cNvSpPr>
              <a:spLocks/>
            </p:cNvSpPr>
            <p:nvPr/>
          </p:nvSpPr>
          <p:spPr bwMode="auto">
            <a:xfrm>
              <a:off x="2780" y="870"/>
              <a:ext cx="23" cy="26"/>
            </a:xfrm>
            <a:custGeom>
              <a:avLst/>
              <a:gdLst>
                <a:gd name="T0" fmla="*/ 0 w 23"/>
                <a:gd name="T1" fmla="*/ 6 h 26"/>
                <a:gd name="T2" fmla="*/ 4 w 23"/>
                <a:gd name="T3" fmla="*/ 1 h 26"/>
                <a:gd name="T4" fmla="*/ 8 w 23"/>
                <a:gd name="T5" fmla="*/ 0 h 26"/>
                <a:gd name="T6" fmla="*/ 14 w 23"/>
                <a:gd name="T7" fmla="*/ 0 h 26"/>
                <a:gd name="T8" fmla="*/ 17 w 23"/>
                <a:gd name="T9" fmla="*/ 1 h 26"/>
                <a:gd name="T10" fmla="*/ 20 w 23"/>
                <a:gd name="T11" fmla="*/ 6 h 26"/>
                <a:gd name="T12" fmla="*/ 23 w 23"/>
                <a:gd name="T13" fmla="*/ 11 h 26"/>
                <a:gd name="T14" fmla="*/ 23 w 23"/>
                <a:gd name="T15" fmla="*/ 16 h 26"/>
                <a:gd name="T16" fmla="*/ 20 w 23"/>
                <a:gd name="T17" fmla="*/ 21 h 26"/>
                <a:gd name="T18" fmla="*/ 17 w 23"/>
                <a:gd name="T19" fmla="*/ 25 h 26"/>
                <a:gd name="T20" fmla="*/ 14 w 23"/>
                <a:gd name="T21" fmla="*/ 26 h 26"/>
                <a:gd name="T22" fmla="*/ 8 w 23"/>
                <a:gd name="T23" fmla="*/ 26 h 26"/>
                <a:gd name="T24" fmla="*/ 4 w 23"/>
                <a:gd name="T25" fmla="*/ 25 h 26"/>
                <a:gd name="T26" fmla="*/ 0 w 23"/>
                <a:gd name="T27" fmla="*/ 21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26"/>
                <a:gd name="T44" fmla="*/ 23 w 23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26">
                  <a:moveTo>
                    <a:pt x="0" y="6"/>
                  </a:moveTo>
                  <a:lnTo>
                    <a:pt x="4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6"/>
                  </a:lnTo>
                  <a:lnTo>
                    <a:pt x="23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5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0" y="2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08" name="Line 36"/>
            <p:cNvSpPr>
              <a:spLocks noChangeShapeType="1"/>
            </p:cNvSpPr>
            <p:nvPr/>
          </p:nvSpPr>
          <p:spPr bwMode="auto">
            <a:xfrm>
              <a:off x="2780" y="8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09" name="Line 37"/>
            <p:cNvSpPr>
              <a:spLocks noChangeShapeType="1"/>
            </p:cNvSpPr>
            <p:nvPr/>
          </p:nvSpPr>
          <p:spPr bwMode="auto">
            <a:xfrm flipV="1">
              <a:off x="2780" y="856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10" name="Line 38"/>
            <p:cNvSpPr>
              <a:spLocks noChangeShapeType="1"/>
            </p:cNvSpPr>
            <p:nvPr/>
          </p:nvSpPr>
          <p:spPr bwMode="auto">
            <a:xfrm>
              <a:off x="2821" y="8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11" name="Freeform 39"/>
            <p:cNvSpPr>
              <a:spLocks/>
            </p:cNvSpPr>
            <p:nvPr/>
          </p:nvSpPr>
          <p:spPr bwMode="auto">
            <a:xfrm>
              <a:off x="2816" y="871"/>
              <a:ext cx="23" cy="25"/>
            </a:xfrm>
            <a:custGeom>
              <a:avLst/>
              <a:gdLst>
                <a:gd name="T0" fmla="*/ 5 w 23"/>
                <a:gd name="T1" fmla="*/ 0 h 25"/>
                <a:gd name="T2" fmla="*/ 2 w 23"/>
                <a:gd name="T3" fmla="*/ 4 h 25"/>
                <a:gd name="T4" fmla="*/ 0 w 23"/>
                <a:gd name="T5" fmla="*/ 10 h 25"/>
                <a:gd name="T6" fmla="*/ 0 w 23"/>
                <a:gd name="T7" fmla="*/ 15 h 25"/>
                <a:gd name="T8" fmla="*/ 2 w 23"/>
                <a:gd name="T9" fmla="*/ 20 h 25"/>
                <a:gd name="T10" fmla="*/ 5 w 23"/>
                <a:gd name="T11" fmla="*/ 24 h 25"/>
                <a:gd name="T12" fmla="*/ 9 w 23"/>
                <a:gd name="T13" fmla="*/ 25 h 25"/>
                <a:gd name="T14" fmla="*/ 15 w 23"/>
                <a:gd name="T15" fmla="*/ 25 h 25"/>
                <a:gd name="T16" fmla="*/ 19 w 23"/>
                <a:gd name="T17" fmla="*/ 24 h 25"/>
                <a:gd name="T18" fmla="*/ 23 w 23"/>
                <a:gd name="T19" fmla="*/ 2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5"/>
                <a:gd name="T32" fmla="*/ 23 w 2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5">
                  <a:moveTo>
                    <a:pt x="5" y="0"/>
                  </a:moveTo>
                  <a:lnTo>
                    <a:pt x="2" y="4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4"/>
                  </a:lnTo>
                  <a:lnTo>
                    <a:pt x="9" y="25"/>
                  </a:lnTo>
                  <a:lnTo>
                    <a:pt x="15" y="25"/>
                  </a:lnTo>
                  <a:lnTo>
                    <a:pt x="19" y="24"/>
                  </a:lnTo>
                  <a:lnTo>
                    <a:pt x="23" y="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12" name="Line 40"/>
            <p:cNvSpPr>
              <a:spLocks noChangeShapeType="1"/>
            </p:cNvSpPr>
            <p:nvPr/>
          </p:nvSpPr>
          <p:spPr bwMode="auto">
            <a:xfrm>
              <a:off x="2839" y="88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13" name="Freeform 41"/>
            <p:cNvSpPr>
              <a:spLocks/>
            </p:cNvSpPr>
            <p:nvPr/>
          </p:nvSpPr>
          <p:spPr bwMode="auto">
            <a:xfrm>
              <a:off x="2821" y="870"/>
              <a:ext cx="18" cy="11"/>
            </a:xfrm>
            <a:custGeom>
              <a:avLst/>
              <a:gdLst>
                <a:gd name="T0" fmla="*/ 18 w 18"/>
                <a:gd name="T1" fmla="*/ 11 h 11"/>
                <a:gd name="T2" fmla="*/ 18 w 18"/>
                <a:gd name="T3" fmla="*/ 7 h 11"/>
                <a:gd name="T4" fmla="*/ 16 w 18"/>
                <a:gd name="T5" fmla="*/ 3 h 11"/>
                <a:gd name="T6" fmla="*/ 14 w 18"/>
                <a:gd name="T7" fmla="*/ 1 h 11"/>
                <a:gd name="T8" fmla="*/ 10 w 18"/>
                <a:gd name="T9" fmla="*/ 0 h 11"/>
                <a:gd name="T10" fmla="*/ 4 w 18"/>
                <a:gd name="T11" fmla="*/ 0 h 11"/>
                <a:gd name="T12" fmla="*/ 0 w 18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1"/>
                <a:gd name="T23" fmla="*/ 18 w 1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1">
                  <a:moveTo>
                    <a:pt x="18" y="11"/>
                  </a:moveTo>
                  <a:lnTo>
                    <a:pt x="18" y="7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14" name="Line 42"/>
            <p:cNvSpPr>
              <a:spLocks noChangeShapeType="1"/>
            </p:cNvSpPr>
            <p:nvPr/>
          </p:nvSpPr>
          <p:spPr bwMode="auto">
            <a:xfrm>
              <a:off x="2816" y="88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15" name="Line 43"/>
            <p:cNvSpPr>
              <a:spLocks noChangeShapeType="1"/>
            </p:cNvSpPr>
            <p:nvPr/>
          </p:nvSpPr>
          <p:spPr bwMode="auto">
            <a:xfrm>
              <a:off x="2816" y="881"/>
              <a:ext cx="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16" name="Line 44"/>
            <p:cNvSpPr>
              <a:spLocks noChangeShapeType="1"/>
            </p:cNvSpPr>
            <p:nvPr/>
          </p:nvSpPr>
          <p:spPr bwMode="auto">
            <a:xfrm>
              <a:off x="2886" y="8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17" name="Freeform 45"/>
            <p:cNvSpPr>
              <a:spLocks/>
            </p:cNvSpPr>
            <p:nvPr/>
          </p:nvSpPr>
          <p:spPr bwMode="auto">
            <a:xfrm>
              <a:off x="2886" y="884"/>
              <a:ext cx="12" cy="26"/>
            </a:xfrm>
            <a:custGeom>
              <a:avLst/>
              <a:gdLst>
                <a:gd name="T0" fmla="*/ 0 w 12"/>
                <a:gd name="T1" fmla="*/ 0 h 26"/>
                <a:gd name="T2" fmla="*/ 2 w 12"/>
                <a:gd name="T3" fmla="*/ 9 h 26"/>
                <a:gd name="T4" fmla="*/ 5 w 12"/>
                <a:gd name="T5" fmla="*/ 17 h 26"/>
                <a:gd name="T6" fmla="*/ 9 w 12"/>
                <a:gd name="T7" fmla="*/ 22 h 26"/>
                <a:gd name="T8" fmla="*/ 12 w 12"/>
                <a:gd name="T9" fmla="*/ 2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6"/>
                <a:gd name="T17" fmla="*/ 12 w 1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6">
                  <a:moveTo>
                    <a:pt x="0" y="0"/>
                  </a:moveTo>
                  <a:lnTo>
                    <a:pt x="2" y="9"/>
                  </a:lnTo>
                  <a:lnTo>
                    <a:pt x="5" y="17"/>
                  </a:lnTo>
                  <a:lnTo>
                    <a:pt x="9" y="22"/>
                  </a:lnTo>
                  <a:lnTo>
                    <a:pt x="12" y="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18" name="Line 46"/>
            <p:cNvSpPr>
              <a:spLocks noChangeShapeType="1"/>
            </p:cNvSpPr>
            <p:nvPr/>
          </p:nvSpPr>
          <p:spPr bwMode="auto">
            <a:xfrm>
              <a:off x="2917" y="8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19" name="Freeform 47"/>
            <p:cNvSpPr>
              <a:spLocks/>
            </p:cNvSpPr>
            <p:nvPr/>
          </p:nvSpPr>
          <p:spPr bwMode="auto">
            <a:xfrm>
              <a:off x="2912" y="871"/>
              <a:ext cx="24" cy="25"/>
            </a:xfrm>
            <a:custGeom>
              <a:avLst/>
              <a:gdLst>
                <a:gd name="T0" fmla="*/ 5 w 24"/>
                <a:gd name="T1" fmla="*/ 24 h 25"/>
                <a:gd name="T2" fmla="*/ 11 w 24"/>
                <a:gd name="T3" fmla="*/ 25 h 25"/>
                <a:gd name="T4" fmla="*/ 13 w 24"/>
                <a:gd name="T5" fmla="*/ 25 h 25"/>
                <a:gd name="T6" fmla="*/ 18 w 24"/>
                <a:gd name="T7" fmla="*/ 24 h 25"/>
                <a:gd name="T8" fmla="*/ 22 w 24"/>
                <a:gd name="T9" fmla="*/ 20 h 25"/>
                <a:gd name="T10" fmla="*/ 24 w 24"/>
                <a:gd name="T11" fmla="*/ 15 h 25"/>
                <a:gd name="T12" fmla="*/ 24 w 24"/>
                <a:gd name="T13" fmla="*/ 13 h 25"/>
                <a:gd name="T14" fmla="*/ 22 w 24"/>
                <a:gd name="T15" fmla="*/ 6 h 25"/>
                <a:gd name="T16" fmla="*/ 18 w 24"/>
                <a:gd name="T17" fmla="*/ 2 h 25"/>
                <a:gd name="T18" fmla="*/ 13 w 24"/>
                <a:gd name="T19" fmla="*/ 0 h 25"/>
                <a:gd name="T20" fmla="*/ 11 w 24"/>
                <a:gd name="T21" fmla="*/ 0 h 25"/>
                <a:gd name="T22" fmla="*/ 5 w 24"/>
                <a:gd name="T23" fmla="*/ 2 h 25"/>
                <a:gd name="T24" fmla="*/ 2 w 24"/>
                <a:gd name="T25" fmla="*/ 6 h 25"/>
                <a:gd name="T26" fmla="*/ 0 w 24"/>
                <a:gd name="T27" fmla="*/ 13 h 25"/>
                <a:gd name="T28" fmla="*/ 2 w 24"/>
                <a:gd name="T29" fmla="*/ 20 h 25"/>
                <a:gd name="T30" fmla="*/ 5 w 24"/>
                <a:gd name="T31" fmla="*/ 24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5"/>
                <a:gd name="T50" fmla="*/ 24 w 24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5">
                  <a:moveTo>
                    <a:pt x="5" y="24"/>
                  </a:moveTo>
                  <a:lnTo>
                    <a:pt x="11" y="25"/>
                  </a:lnTo>
                  <a:lnTo>
                    <a:pt x="13" y="25"/>
                  </a:lnTo>
                  <a:lnTo>
                    <a:pt x="18" y="24"/>
                  </a:lnTo>
                  <a:lnTo>
                    <a:pt x="22" y="20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13"/>
                  </a:lnTo>
                  <a:lnTo>
                    <a:pt x="2" y="20"/>
                  </a:lnTo>
                  <a:lnTo>
                    <a:pt x="5" y="2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20" name="Line 48"/>
            <p:cNvSpPr>
              <a:spLocks noChangeShapeType="1"/>
            </p:cNvSpPr>
            <p:nvPr/>
          </p:nvSpPr>
          <p:spPr bwMode="auto">
            <a:xfrm>
              <a:off x="2912" y="8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21" name="Freeform 49"/>
            <p:cNvSpPr>
              <a:spLocks/>
            </p:cNvSpPr>
            <p:nvPr/>
          </p:nvSpPr>
          <p:spPr bwMode="auto">
            <a:xfrm>
              <a:off x="2912" y="856"/>
              <a:ext cx="23" cy="28"/>
            </a:xfrm>
            <a:custGeom>
              <a:avLst/>
              <a:gdLst>
                <a:gd name="T0" fmla="*/ 0 w 23"/>
                <a:gd name="T1" fmla="*/ 28 h 28"/>
                <a:gd name="T2" fmla="*/ 0 w 23"/>
                <a:gd name="T3" fmla="*/ 17 h 28"/>
                <a:gd name="T4" fmla="*/ 2 w 23"/>
                <a:gd name="T5" fmla="*/ 8 h 28"/>
                <a:gd name="T6" fmla="*/ 5 w 23"/>
                <a:gd name="T7" fmla="*/ 3 h 28"/>
                <a:gd name="T8" fmla="*/ 11 w 23"/>
                <a:gd name="T9" fmla="*/ 0 h 28"/>
                <a:gd name="T10" fmla="*/ 15 w 23"/>
                <a:gd name="T11" fmla="*/ 0 h 28"/>
                <a:gd name="T12" fmla="*/ 21 w 23"/>
                <a:gd name="T13" fmla="*/ 3 h 28"/>
                <a:gd name="T14" fmla="*/ 23 w 23"/>
                <a:gd name="T15" fmla="*/ 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28"/>
                <a:gd name="T26" fmla="*/ 23 w 23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28">
                  <a:moveTo>
                    <a:pt x="0" y="28"/>
                  </a:moveTo>
                  <a:lnTo>
                    <a:pt x="0" y="17"/>
                  </a:lnTo>
                  <a:lnTo>
                    <a:pt x="2" y="8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3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22" name="Line 50"/>
            <p:cNvSpPr>
              <a:spLocks noChangeShapeType="1"/>
            </p:cNvSpPr>
            <p:nvPr/>
          </p:nvSpPr>
          <p:spPr bwMode="auto">
            <a:xfrm>
              <a:off x="2949" y="8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23" name="Line 51"/>
            <p:cNvSpPr>
              <a:spLocks noChangeShapeType="1"/>
            </p:cNvSpPr>
            <p:nvPr/>
          </p:nvSpPr>
          <p:spPr bwMode="auto">
            <a:xfrm>
              <a:off x="2949" y="884"/>
              <a:ext cx="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24" name="Line 52"/>
            <p:cNvSpPr>
              <a:spLocks noChangeShapeType="1"/>
            </p:cNvSpPr>
            <p:nvPr/>
          </p:nvSpPr>
          <p:spPr bwMode="auto">
            <a:xfrm>
              <a:off x="2968" y="8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25" name="Freeform 53"/>
            <p:cNvSpPr>
              <a:spLocks/>
            </p:cNvSpPr>
            <p:nvPr/>
          </p:nvSpPr>
          <p:spPr bwMode="auto">
            <a:xfrm>
              <a:off x="2949" y="856"/>
              <a:ext cx="19" cy="40"/>
            </a:xfrm>
            <a:custGeom>
              <a:avLst/>
              <a:gdLst>
                <a:gd name="T0" fmla="*/ 19 w 19"/>
                <a:gd name="T1" fmla="*/ 40 h 40"/>
                <a:gd name="T2" fmla="*/ 19 w 19"/>
                <a:gd name="T3" fmla="*/ 0 h 40"/>
                <a:gd name="T4" fmla="*/ 0 w 19"/>
                <a:gd name="T5" fmla="*/ 28 h 40"/>
                <a:gd name="T6" fmla="*/ 0 60000 65536"/>
                <a:gd name="T7" fmla="*/ 0 60000 65536"/>
                <a:gd name="T8" fmla="*/ 0 60000 65536"/>
                <a:gd name="T9" fmla="*/ 0 w 19"/>
                <a:gd name="T10" fmla="*/ 0 h 40"/>
                <a:gd name="T11" fmla="*/ 19 w 19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40">
                  <a:moveTo>
                    <a:pt x="19" y="40"/>
                  </a:moveTo>
                  <a:lnTo>
                    <a:pt x="19" y="0"/>
                  </a:lnTo>
                  <a:lnTo>
                    <a:pt x="0" y="2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26" name="Line 54"/>
            <p:cNvSpPr>
              <a:spLocks noChangeShapeType="1"/>
            </p:cNvSpPr>
            <p:nvPr/>
          </p:nvSpPr>
          <p:spPr bwMode="auto">
            <a:xfrm>
              <a:off x="2886" y="8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27" name="Freeform 55"/>
            <p:cNvSpPr>
              <a:spLocks/>
            </p:cNvSpPr>
            <p:nvPr/>
          </p:nvSpPr>
          <p:spPr bwMode="auto">
            <a:xfrm>
              <a:off x="2886" y="849"/>
              <a:ext cx="12" cy="35"/>
            </a:xfrm>
            <a:custGeom>
              <a:avLst/>
              <a:gdLst>
                <a:gd name="T0" fmla="*/ 0 w 12"/>
                <a:gd name="T1" fmla="*/ 35 h 35"/>
                <a:gd name="T2" fmla="*/ 0 w 12"/>
                <a:gd name="T3" fmla="*/ 27 h 35"/>
                <a:gd name="T4" fmla="*/ 2 w 12"/>
                <a:gd name="T5" fmla="*/ 18 h 35"/>
                <a:gd name="T6" fmla="*/ 5 w 12"/>
                <a:gd name="T7" fmla="*/ 10 h 35"/>
                <a:gd name="T8" fmla="*/ 9 w 12"/>
                <a:gd name="T9" fmla="*/ 4 h 35"/>
                <a:gd name="T10" fmla="*/ 12 w 12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5"/>
                <a:gd name="T20" fmla="*/ 12 w 1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5">
                  <a:moveTo>
                    <a:pt x="0" y="35"/>
                  </a:moveTo>
                  <a:lnTo>
                    <a:pt x="0" y="27"/>
                  </a:lnTo>
                  <a:lnTo>
                    <a:pt x="2" y="18"/>
                  </a:lnTo>
                  <a:lnTo>
                    <a:pt x="5" y="10"/>
                  </a:lnTo>
                  <a:lnTo>
                    <a:pt x="9" y="4"/>
                  </a:lnTo>
                  <a:lnTo>
                    <a:pt x="1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28" name="Line 56"/>
            <p:cNvSpPr>
              <a:spLocks noChangeShapeType="1"/>
            </p:cNvSpPr>
            <p:nvPr/>
          </p:nvSpPr>
          <p:spPr bwMode="auto">
            <a:xfrm>
              <a:off x="3022" y="85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29" name="Freeform 57"/>
            <p:cNvSpPr>
              <a:spLocks/>
            </p:cNvSpPr>
            <p:nvPr/>
          </p:nvSpPr>
          <p:spPr bwMode="auto">
            <a:xfrm>
              <a:off x="3022" y="856"/>
              <a:ext cx="27" cy="40"/>
            </a:xfrm>
            <a:custGeom>
              <a:avLst/>
              <a:gdLst>
                <a:gd name="T0" fmla="*/ 0 w 27"/>
                <a:gd name="T1" fmla="*/ 0 h 40"/>
                <a:gd name="T2" fmla="*/ 17 w 27"/>
                <a:gd name="T3" fmla="*/ 0 h 40"/>
                <a:gd name="T4" fmla="*/ 23 w 27"/>
                <a:gd name="T5" fmla="*/ 3 h 40"/>
                <a:gd name="T6" fmla="*/ 25 w 27"/>
                <a:gd name="T7" fmla="*/ 5 h 40"/>
                <a:gd name="T8" fmla="*/ 27 w 27"/>
                <a:gd name="T9" fmla="*/ 8 h 40"/>
                <a:gd name="T10" fmla="*/ 27 w 27"/>
                <a:gd name="T11" fmla="*/ 13 h 40"/>
                <a:gd name="T12" fmla="*/ 25 w 27"/>
                <a:gd name="T13" fmla="*/ 15 h 40"/>
                <a:gd name="T14" fmla="*/ 23 w 27"/>
                <a:gd name="T15" fmla="*/ 17 h 40"/>
                <a:gd name="T16" fmla="*/ 17 w 27"/>
                <a:gd name="T17" fmla="*/ 20 h 40"/>
                <a:gd name="T18" fmla="*/ 23 w 27"/>
                <a:gd name="T19" fmla="*/ 22 h 40"/>
                <a:gd name="T20" fmla="*/ 25 w 27"/>
                <a:gd name="T21" fmla="*/ 23 h 40"/>
                <a:gd name="T22" fmla="*/ 27 w 27"/>
                <a:gd name="T23" fmla="*/ 28 h 40"/>
                <a:gd name="T24" fmla="*/ 27 w 27"/>
                <a:gd name="T25" fmla="*/ 34 h 40"/>
                <a:gd name="T26" fmla="*/ 25 w 27"/>
                <a:gd name="T27" fmla="*/ 37 h 40"/>
                <a:gd name="T28" fmla="*/ 23 w 27"/>
                <a:gd name="T29" fmla="*/ 39 h 40"/>
                <a:gd name="T30" fmla="*/ 17 w 27"/>
                <a:gd name="T31" fmla="*/ 40 h 40"/>
                <a:gd name="T32" fmla="*/ 0 w 27"/>
                <a:gd name="T33" fmla="*/ 40 h 40"/>
                <a:gd name="T34" fmla="*/ 0 w 27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40"/>
                <a:gd name="T56" fmla="*/ 27 w 27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40">
                  <a:moveTo>
                    <a:pt x="0" y="0"/>
                  </a:moveTo>
                  <a:lnTo>
                    <a:pt x="17" y="0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3" y="17"/>
                  </a:lnTo>
                  <a:lnTo>
                    <a:pt x="17" y="20"/>
                  </a:lnTo>
                  <a:lnTo>
                    <a:pt x="23" y="22"/>
                  </a:lnTo>
                  <a:lnTo>
                    <a:pt x="25" y="23"/>
                  </a:lnTo>
                  <a:lnTo>
                    <a:pt x="27" y="28"/>
                  </a:lnTo>
                  <a:lnTo>
                    <a:pt x="27" y="34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17" y="40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30" name="Line 58"/>
            <p:cNvSpPr>
              <a:spLocks noChangeShapeType="1"/>
            </p:cNvSpPr>
            <p:nvPr/>
          </p:nvSpPr>
          <p:spPr bwMode="auto">
            <a:xfrm>
              <a:off x="3022" y="87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31" name="Line 59"/>
            <p:cNvSpPr>
              <a:spLocks noChangeShapeType="1"/>
            </p:cNvSpPr>
            <p:nvPr/>
          </p:nvSpPr>
          <p:spPr bwMode="auto">
            <a:xfrm>
              <a:off x="3022" y="875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32" name="Line 60"/>
            <p:cNvSpPr>
              <a:spLocks noChangeShapeType="1"/>
            </p:cNvSpPr>
            <p:nvPr/>
          </p:nvSpPr>
          <p:spPr bwMode="auto">
            <a:xfrm>
              <a:off x="3064" y="87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33" name="Line 61"/>
            <p:cNvSpPr>
              <a:spLocks noChangeShapeType="1"/>
            </p:cNvSpPr>
            <p:nvPr/>
          </p:nvSpPr>
          <p:spPr bwMode="auto">
            <a:xfrm>
              <a:off x="3064" y="87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34" name="Line 62"/>
            <p:cNvSpPr>
              <a:spLocks noChangeShapeType="1"/>
            </p:cNvSpPr>
            <p:nvPr/>
          </p:nvSpPr>
          <p:spPr bwMode="auto">
            <a:xfrm>
              <a:off x="3084" y="8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35" name="Freeform 63"/>
            <p:cNvSpPr>
              <a:spLocks/>
            </p:cNvSpPr>
            <p:nvPr/>
          </p:nvSpPr>
          <p:spPr bwMode="auto">
            <a:xfrm>
              <a:off x="3084" y="894"/>
              <a:ext cx="8" cy="2"/>
            </a:xfrm>
            <a:custGeom>
              <a:avLst/>
              <a:gdLst>
                <a:gd name="T0" fmla="*/ 0 w 8"/>
                <a:gd name="T1" fmla="*/ 0 h 2"/>
                <a:gd name="T2" fmla="*/ 4 w 8"/>
                <a:gd name="T3" fmla="*/ 2 h 2"/>
                <a:gd name="T4" fmla="*/ 8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4" y="2"/>
                  </a:lnTo>
                  <a:lnTo>
                    <a:pt x="8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36" name="Line 64"/>
            <p:cNvSpPr>
              <a:spLocks noChangeShapeType="1"/>
            </p:cNvSpPr>
            <p:nvPr/>
          </p:nvSpPr>
          <p:spPr bwMode="auto">
            <a:xfrm>
              <a:off x="3084" y="8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37" name="Freeform 65"/>
            <p:cNvSpPr>
              <a:spLocks/>
            </p:cNvSpPr>
            <p:nvPr/>
          </p:nvSpPr>
          <p:spPr bwMode="auto">
            <a:xfrm>
              <a:off x="3083" y="856"/>
              <a:ext cx="1" cy="38"/>
            </a:xfrm>
            <a:custGeom>
              <a:avLst/>
              <a:gdLst>
                <a:gd name="T0" fmla="*/ 1 w 1"/>
                <a:gd name="T1" fmla="*/ 38 h 38"/>
                <a:gd name="T2" fmla="*/ 0 w 1"/>
                <a:gd name="T3" fmla="*/ 33 h 38"/>
                <a:gd name="T4" fmla="*/ 0 w 1"/>
                <a:gd name="T5" fmla="*/ 0 h 38"/>
                <a:gd name="T6" fmla="*/ 0 60000 65536"/>
                <a:gd name="T7" fmla="*/ 0 60000 65536"/>
                <a:gd name="T8" fmla="*/ 0 60000 65536"/>
                <a:gd name="T9" fmla="*/ 0 w 1"/>
                <a:gd name="T10" fmla="*/ 0 h 38"/>
                <a:gd name="T11" fmla="*/ 1 w 1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8">
                  <a:moveTo>
                    <a:pt x="1" y="38"/>
                  </a:move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38" name="Line 66"/>
            <p:cNvSpPr>
              <a:spLocks noChangeShapeType="1"/>
            </p:cNvSpPr>
            <p:nvPr/>
          </p:nvSpPr>
          <p:spPr bwMode="auto">
            <a:xfrm>
              <a:off x="3064" y="85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39" name="Freeform 67"/>
            <p:cNvSpPr>
              <a:spLocks/>
            </p:cNvSpPr>
            <p:nvPr/>
          </p:nvSpPr>
          <p:spPr bwMode="auto">
            <a:xfrm>
              <a:off x="3062" y="856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3 h 5"/>
                <a:gd name="T4" fmla="*/ 2 w 4"/>
                <a:gd name="T5" fmla="*/ 5 h 5"/>
                <a:gd name="T6" fmla="*/ 4 w 4"/>
                <a:gd name="T7" fmla="*/ 3 h 5"/>
                <a:gd name="T8" fmla="*/ 2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0" name="Line 68"/>
            <p:cNvSpPr>
              <a:spLocks noChangeShapeType="1"/>
            </p:cNvSpPr>
            <p:nvPr/>
          </p:nvSpPr>
          <p:spPr bwMode="auto">
            <a:xfrm>
              <a:off x="3078" y="87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1" name="Line 69"/>
            <p:cNvSpPr>
              <a:spLocks noChangeShapeType="1"/>
            </p:cNvSpPr>
            <p:nvPr/>
          </p:nvSpPr>
          <p:spPr bwMode="auto">
            <a:xfrm>
              <a:off x="3078" y="870"/>
              <a:ext cx="1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2" name="Line 70"/>
            <p:cNvSpPr>
              <a:spLocks noChangeShapeType="1"/>
            </p:cNvSpPr>
            <p:nvPr/>
          </p:nvSpPr>
          <p:spPr bwMode="auto">
            <a:xfrm>
              <a:off x="3115" y="86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3" name="Freeform 71"/>
            <p:cNvSpPr>
              <a:spLocks/>
            </p:cNvSpPr>
            <p:nvPr/>
          </p:nvSpPr>
          <p:spPr bwMode="auto">
            <a:xfrm>
              <a:off x="3104" y="867"/>
              <a:ext cx="13" cy="43"/>
            </a:xfrm>
            <a:custGeom>
              <a:avLst/>
              <a:gdLst>
                <a:gd name="T0" fmla="*/ 11 w 13"/>
                <a:gd name="T1" fmla="*/ 0 h 43"/>
                <a:gd name="T2" fmla="*/ 13 w 13"/>
                <a:gd name="T3" fmla="*/ 9 h 43"/>
                <a:gd name="T4" fmla="*/ 13 w 13"/>
                <a:gd name="T5" fmla="*/ 17 h 43"/>
                <a:gd name="T6" fmla="*/ 11 w 13"/>
                <a:gd name="T7" fmla="*/ 26 h 43"/>
                <a:gd name="T8" fmla="*/ 7 w 13"/>
                <a:gd name="T9" fmla="*/ 34 h 43"/>
                <a:gd name="T10" fmla="*/ 4 w 13"/>
                <a:gd name="T11" fmla="*/ 39 h 43"/>
                <a:gd name="T12" fmla="*/ 0 w 13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43"/>
                <a:gd name="T23" fmla="*/ 13 w 1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43">
                  <a:moveTo>
                    <a:pt x="11" y="0"/>
                  </a:moveTo>
                  <a:lnTo>
                    <a:pt x="13" y="9"/>
                  </a:lnTo>
                  <a:lnTo>
                    <a:pt x="13" y="17"/>
                  </a:lnTo>
                  <a:lnTo>
                    <a:pt x="11" y="26"/>
                  </a:lnTo>
                  <a:lnTo>
                    <a:pt x="7" y="34"/>
                  </a:lnTo>
                  <a:lnTo>
                    <a:pt x="4" y="39"/>
                  </a:lnTo>
                  <a:lnTo>
                    <a:pt x="0" y="4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4" name="Line 72"/>
            <p:cNvSpPr>
              <a:spLocks noChangeShapeType="1"/>
            </p:cNvSpPr>
            <p:nvPr/>
          </p:nvSpPr>
          <p:spPr bwMode="auto">
            <a:xfrm>
              <a:off x="3115" y="86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5" name="Freeform 73"/>
            <p:cNvSpPr>
              <a:spLocks/>
            </p:cNvSpPr>
            <p:nvPr/>
          </p:nvSpPr>
          <p:spPr bwMode="auto">
            <a:xfrm>
              <a:off x="3104" y="849"/>
              <a:ext cx="11" cy="18"/>
            </a:xfrm>
            <a:custGeom>
              <a:avLst/>
              <a:gdLst>
                <a:gd name="T0" fmla="*/ 11 w 11"/>
                <a:gd name="T1" fmla="*/ 18 h 18"/>
                <a:gd name="T2" fmla="*/ 7 w 11"/>
                <a:gd name="T3" fmla="*/ 10 h 18"/>
                <a:gd name="T4" fmla="*/ 4 w 11"/>
                <a:gd name="T5" fmla="*/ 4 h 18"/>
                <a:gd name="T6" fmla="*/ 0 w 1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8"/>
                <a:gd name="T14" fmla="*/ 11 w 1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8">
                  <a:moveTo>
                    <a:pt x="11" y="18"/>
                  </a:moveTo>
                  <a:lnTo>
                    <a:pt x="7" y="1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6" name="Line 74"/>
            <p:cNvSpPr>
              <a:spLocks noChangeShapeType="1"/>
            </p:cNvSpPr>
            <p:nvPr/>
          </p:nvSpPr>
          <p:spPr bwMode="auto">
            <a:xfrm>
              <a:off x="2857" y="109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7" name="Freeform 75"/>
            <p:cNvSpPr>
              <a:spLocks/>
            </p:cNvSpPr>
            <p:nvPr/>
          </p:nvSpPr>
          <p:spPr bwMode="auto">
            <a:xfrm>
              <a:off x="2834" y="1098"/>
              <a:ext cx="26" cy="19"/>
            </a:xfrm>
            <a:custGeom>
              <a:avLst/>
              <a:gdLst>
                <a:gd name="T0" fmla="*/ 23 w 26"/>
                <a:gd name="T1" fmla="*/ 0 h 19"/>
                <a:gd name="T2" fmla="*/ 24 w 26"/>
                <a:gd name="T3" fmla="*/ 2 h 19"/>
                <a:gd name="T4" fmla="*/ 26 w 26"/>
                <a:gd name="T5" fmla="*/ 6 h 19"/>
                <a:gd name="T6" fmla="*/ 26 w 26"/>
                <a:gd name="T7" fmla="*/ 11 h 19"/>
                <a:gd name="T8" fmla="*/ 24 w 26"/>
                <a:gd name="T9" fmla="*/ 15 h 19"/>
                <a:gd name="T10" fmla="*/ 23 w 26"/>
                <a:gd name="T11" fmla="*/ 17 h 19"/>
                <a:gd name="T12" fmla="*/ 16 w 26"/>
                <a:gd name="T13" fmla="*/ 19 h 19"/>
                <a:gd name="T14" fmla="*/ 0 w 26"/>
                <a:gd name="T15" fmla="*/ 19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9"/>
                <a:gd name="T26" fmla="*/ 26 w 2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9">
                  <a:moveTo>
                    <a:pt x="23" y="0"/>
                  </a:move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4" y="15"/>
                  </a:lnTo>
                  <a:lnTo>
                    <a:pt x="23" y="17"/>
                  </a:lnTo>
                  <a:lnTo>
                    <a:pt x="16" y="19"/>
                  </a:lnTo>
                  <a:lnTo>
                    <a:pt x="0" y="1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8" name="Line 76"/>
            <p:cNvSpPr>
              <a:spLocks noChangeShapeType="1"/>
            </p:cNvSpPr>
            <p:nvPr/>
          </p:nvSpPr>
          <p:spPr bwMode="auto">
            <a:xfrm>
              <a:off x="2819" y="111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9" name="Line 77"/>
            <p:cNvSpPr>
              <a:spLocks noChangeShapeType="1"/>
            </p:cNvSpPr>
            <p:nvPr/>
          </p:nvSpPr>
          <p:spPr bwMode="auto">
            <a:xfrm flipH="1">
              <a:off x="2785" y="1119"/>
              <a:ext cx="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0" name="Line 78"/>
            <p:cNvSpPr>
              <a:spLocks noChangeShapeType="1"/>
            </p:cNvSpPr>
            <p:nvPr/>
          </p:nvSpPr>
          <p:spPr bwMode="auto">
            <a:xfrm>
              <a:off x="2773" y="111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1" name="Freeform 79"/>
            <p:cNvSpPr>
              <a:spLocks/>
            </p:cNvSpPr>
            <p:nvPr/>
          </p:nvSpPr>
          <p:spPr bwMode="auto">
            <a:xfrm>
              <a:off x="2753" y="1110"/>
              <a:ext cx="20" cy="26"/>
            </a:xfrm>
            <a:custGeom>
              <a:avLst/>
              <a:gdLst>
                <a:gd name="T0" fmla="*/ 20 w 20"/>
                <a:gd name="T1" fmla="*/ 5 h 26"/>
                <a:gd name="T2" fmla="*/ 19 w 20"/>
                <a:gd name="T3" fmla="*/ 1 h 26"/>
                <a:gd name="T4" fmla="*/ 13 w 20"/>
                <a:gd name="T5" fmla="*/ 0 h 26"/>
                <a:gd name="T6" fmla="*/ 7 w 20"/>
                <a:gd name="T7" fmla="*/ 0 h 26"/>
                <a:gd name="T8" fmla="*/ 2 w 20"/>
                <a:gd name="T9" fmla="*/ 1 h 26"/>
                <a:gd name="T10" fmla="*/ 0 w 20"/>
                <a:gd name="T11" fmla="*/ 5 h 26"/>
                <a:gd name="T12" fmla="*/ 2 w 20"/>
                <a:gd name="T13" fmla="*/ 9 h 26"/>
                <a:gd name="T14" fmla="*/ 5 w 20"/>
                <a:gd name="T15" fmla="*/ 11 h 26"/>
                <a:gd name="T16" fmla="*/ 15 w 20"/>
                <a:gd name="T17" fmla="*/ 13 h 26"/>
                <a:gd name="T18" fmla="*/ 19 w 20"/>
                <a:gd name="T19" fmla="*/ 15 h 26"/>
                <a:gd name="T20" fmla="*/ 20 w 20"/>
                <a:gd name="T21" fmla="*/ 19 h 26"/>
                <a:gd name="T22" fmla="*/ 20 w 20"/>
                <a:gd name="T23" fmla="*/ 21 h 26"/>
                <a:gd name="T24" fmla="*/ 19 w 20"/>
                <a:gd name="T25" fmla="*/ 24 h 26"/>
                <a:gd name="T26" fmla="*/ 13 w 20"/>
                <a:gd name="T27" fmla="*/ 26 h 26"/>
                <a:gd name="T28" fmla="*/ 7 w 20"/>
                <a:gd name="T29" fmla="*/ 26 h 26"/>
                <a:gd name="T30" fmla="*/ 2 w 20"/>
                <a:gd name="T31" fmla="*/ 24 h 26"/>
                <a:gd name="T32" fmla="*/ 0 w 20"/>
                <a:gd name="T33" fmla="*/ 2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6"/>
                <a:gd name="T53" fmla="*/ 20 w 2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6">
                  <a:moveTo>
                    <a:pt x="20" y="5"/>
                  </a:moveTo>
                  <a:lnTo>
                    <a:pt x="19" y="1"/>
                  </a:lnTo>
                  <a:lnTo>
                    <a:pt x="13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9"/>
                  </a:lnTo>
                  <a:lnTo>
                    <a:pt x="5" y="11"/>
                  </a:lnTo>
                  <a:lnTo>
                    <a:pt x="15" y="13"/>
                  </a:lnTo>
                  <a:lnTo>
                    <a:pt x="19" y="15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19" y="24"/>
                  </a:lnTo>
                  <a:lnTo>
                    <a:pt x="13" y="26"/>
                  </a:lnTo>
                  <a:lnTo>
                    <a:pt x="7" y="26"/>
                  </a:lnTo>
                  <a:lnTo>
                    <a:pt x="2" y="24"/>
                  </a:lnTo>
                  <a:lnTo>
                    <a:pt x="0" y="2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2" name="Line 80"/>
            <p:cNvSpPr>
              <a:spLocks noChangeShapeType="1"/>
            </p:cNvSpPr>
            <p:nvPr/>
          </p:nvSpPr>
          <p:spPr bwMode="auto">
            <a:xfrm>
              <a:off x="2740" y="113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3" name="Freeform 81"/>
            <p:cNvSpPr>
              <a:spLocks/>
            </p:cNvSpPr>
            <p:nvPr/>
          </p:nvSpPr>
          <p:spPr bwMode="auto">
            <a:xfrm>
              <a:off x="2718" y="1110"/>
              <a:ext cx="22" cy="26"/>
            </a:xfrm>
            <a:custGeom>
              <a:avLst/>
              <a:gdLst>
                <a:gd name="T0" fmla="*/ 22 w 22"/>
                <a:gd name="T1" fmla="*/ 21 h 26"/>
                <a:gd name="T2" fmla="*/ 18 w 22"/>
                <a:gd name="T3" fmla="*/ 24 h 26"/>
                <a:gd name="T4" fmla="*/ 14 w 22"/>
                <a:gd name="T5" fmla="*/ 26 h 26"/>
                <a:gd name="T6" fmla="*/ 8 w 22"/>
                <a:gd name="T7" fmla="*/ 26 h 26"/>
                <a:gd name="T8" fmla="*/ 6 w 22"/>
                <a:gd name="T9" fmla="*/ 24 h 26"/>
                <a:gd name="T10" fmla="*/ 1 w 22"/>
                <a:gd name="T11" fmla="*/ 21 h 26"/>
                <a:gd name="T12" fmla="*/ 0 w 22"/>
                <a:gd name="T13" fmla="*/ 15 h 26"/>
                <a:gd name="T14" fmla="*/ 0 w 22"/>
                <a:gd name="T15" fmla="*/ 11 h 26"/>
                <a:gd name="T16" fmla="*/ 1 w 22"/>
                <a:gd name="T17" fmla="*/ 5 h 26"/>
                <a:gd name="T18" fmla="*/ 6 w 22"/>
                <a:gd name="T19" fmla="*/ 1 h 26"/>
                <a:gd name="T20" fmla="*/ 8 w 22"/>
                <a:gd name="T21" fmla="*/ 0 h 26"/>
                <a:gd name="T22" fmla="*/ 14 w 22"/>
                <a:gd name="T23" fmla="*/ 0 h 26"/>
                <a:gd name="T24" fmla="*/ 18 w 22"/>
                <a:gd name="T25" fmla="*/ 1 h 26"/>
                <a:gd name="T26" fmla="*/ 22 w 22"/>
                <a:gd name="T27" fmla="*/ 5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26"/>
                <a:gd name="T44" fmla="*/ 22 w 22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26">
                  <a:moveTo>
                    <a:pt x="22" y="21"/>
                  </a:moveTo>
                  <a:lnTo>
                    <a:pt x="18" y="24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5"/>
                  </a:lnTo>
                  <a:lnTo>
                    <a:pt x="6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2" y="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4" name="Line 82"/>
            <p:cNvSpPr>
              <a:spLocks noChangeShapeType="1"/>
            </p:cNvSpPr>
            <p:nvPr/>
          </p:nvSpPr>
          <p:spPr bwMode="auto">
            <a:xfrm>
              <a:off x="2740" y="111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5" name="Freeform 83"/>
            <p:cNvSpPr>
              <a:spLocks/>
            </p:cNvSpPr>
            <p:nvPr/>
          </p:nvSpPr>
          <p:spPr bwMode="auto">
            <a:xfrm>
              <a:off x="2724" y="1110"/>
              <a:ext cx="16" cy="39"/>
            </a:xfrm>
            <a:custGeom>
              <a:avLst/>
              <a:gdLst>
                <a:gd name="T0" fmla="*/ 16 w 16"/>
                <a:gd name="T1" fmla="*/ 0 h 39"/>
                <a:gd name="T2" fmla="*/ 16 w 16"/>
                <a:gd name="T3" fmla="*/ 30 h 39"/>
                <a:gd name="T4" fmla="*/ 14 w 16"/>
                <a:gd name="T5" fmla="*/ 36 h 39"/>
                <a:gd name="T6" fmla="*/ 12 w 16"/>
                <a:gd name="T7" fmla="*/ 38 h 39"/>
                <a:gd name="T8" fmla="*/ 8 w 16"/>
                <a:gd name="T9" fmla="*/ 39 h 39"/>
                <a:gd name="T10" fmla="*/ 2 w 16"/>
                <a:gd name="T11" fmla="*/ 39 h 39"/>
                <a:gd name="T12" fmla="*/ 0 w 16"/>
                <a:gd name="T13" fmla="*/ 3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9"/>
                <a:gd name="T23" fmla="*/ 16 w 16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9">
                  <a:moveTo>
                    <a:pt x="16" y="0"/>
                  </a:moveTo>
                  <a:lnTo>
                    <a:pt x="16" y="30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8" y="39"/>
                  </a:lnTo>
                  <a:lnTo>
                    <a:pt x="2" y="39"/>
                  </a:lnTo>
                  <a:lnTo>
                    <a:pt x="0" y="3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6" name="Line 84"/>
            <p:cNvSpPr>
              <a:spLocks noChangeShapeType="1"/>
            </p:cNvSpPr>
            <p:nvPr/>
          </p:nvSpPr>
          <p:spPr bwMode="auto">
            <a:xfrm>
              <a:off x="2702" y="113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7" name="Freeform 85"/>
            <p:cNvSpPr>
              <a:spLocks/>
            </p:cNvSpPr>
            <p:nvPr/>
          </p:nvSpPr>
          <p:spPr bwMode="auto">
            <a:xfrm>
              <a:off x="2681" y="1110"/>
              <a:ext cx="21" cy="26"/>
            </a:xfrm>
            <a:custGeom>
              <a:avLst/>
              <a:gdLst>
                <a:gd name="T0" fmla="*/ 21 w 21"/>
                <a:gd name="T1" fmla="*/ 26 h 26"/>
                <a:gd name="T2" fmla="*/ 21 w 21"/>
                <a:gd name="T3" fmla="*/ 8 h 26"/>
                <a:gd name="T4" fmla="*/ 19 w 21"/>
                <a:gd name="T5" fmla="*/ 1 h 26"/>
                <a:gd name="T6" fmla="*/ 16 w 21"/>
                <a:gd name="T7" fmla="*/ 0 h 26"/>
                <a:gd name="T8" fmla="*/ 10 w 21"/>
                <a:gd name="T9" fmla="*/ 0 h 26"/>
                <a:gd name="T10" fmla="*/ 6 w 21"/>
                <a:gd name="T11" fmla="*/ 1 h 26"/>
                <a:gd name="T12" fmla="*/ 0 w 21"/>
                <a:gd name="T13" fmla="*/ 8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6"/>
                <a:gd name="T23" fmla="*/ 21 w 21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6">
                  <a:moveTo>
                    <a:pt x="21" y="26"/>
                  </a:moveTo>
                  <a:lnTo>
                    <a:pt x="21" y="8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8" name="Line 86"/>
            <p:cNvSpPr>
              <a:spLocks noChangeShapeType="1"/>
            </p:cNvSpPr>
            <p:nvPr/>
          </p:nvSpPr>
          <p:spPr bwMode="auto">
            <a:xfrm>
              <a:off x="2681" y="111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9" name="Line 87"/>
            <p:cNvSpPr>
              <a:spLocks noChangeShapeType="1"/>
            </p:cNvSpPr>
            <p:nvPr/>
          </p:nvSpPr>
          <p:spPr bwMode="auto">
            <a:xfrm>
              <a:off x="2681" y="111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0" name="Line 88"/>
            <p:cNvSpPr>
              <a:spLocks noChangeShapeType="1"/>
            </p:cNvSpPr>
            <p:nvPr/>
          </p:nvSpPr>
          <p:spPr bwMode="auto">
            <a:xfrm>
              <a:off x="2669" y="113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1" name="Line 89"/>
            <p:cNvSpPr>
              <a:spLocks noChangeShapeType="1"/>
            </p:cNvSpPr>
            <p:nvPr/>
          </p:nvSpPr>
          <p:spPr bwMode="auto">
            <a:xfrm flipV="1">
              <a:off x="2669" y="111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2" name="Line 90"/>
            <p:cNvSpPr>
              <a:spLocks noChangeShapeType="1"/>
            </p:cNvSpPr>
            <p:nvPr/>
          </p:nvSpPr>
          <p:spPr bwMode="auto">
            <a:xfrm>
              <a:off x="2669" y="111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3" name="Freeform 91"/>
            <p:cNvSpPr>
              <a:spLocks/>
            </p:cNvSpPr>
            <p:nvPr/>
          </p:nvSpPr>
          <p:spPr bwMode="auto">
            <a:xfrm>
              <a:off x="2646" y="1110"/>
              <a:ext cx="23" cy="26"/>
            </a:xfrm>
            <a:custGeom>
              <a:avLst/>
              <a:gdLst>
                <a:gd name="T0" fmla="*/ 23 w 23"/>
                <a:gd name="T1" fmla="*/ 5 h 26"/>
                <a:gd name="T2" fmla="*/ 19 w 23"/>
                <a:gd name="T3" fmla="*/ 1 h 26"/>
                <a:gd name="T4" fmla="*/ 15 w 23"/>
                <a:gd name="T5" fmla="*/ 0 h 26"/>
                <a:gd name="T6" fmla="*/ 9 w 23"/>
                <a:gd name="T7" fmla="*/ 0 h 26"/>
                <a:gd name="T8" fmla="*/ 6 w 23"/>
                <a:gd name="T9" fmla="*/ 1 h 26"/>
                <a:gd name="T10" fmla="*/ 2 w 23"/>
                <a:gd name="T11" fmla="*/ 5 h 26"/>
                <a:gd name="T12" fmla="*/ 0 w 23"/>
                <a:gd name="T13" fmla="*/ 11 h 26"/>
                <a:gd name="T14" fmla="*/ 0 w 23"/>
                <a:gd name="T15" fmla="*/ 15 h 26"/>
                <a:gd name="T16" fmla="*/ 2 w 23"/>
                <a:gd name="T17" fmla="*/ 21 h 26"/>
                <a:gd name="T18" fmla="*/ 6 w 23"/>
                <a:gd name="T19" fmla="*/ 24 h 26"/>
                <a:gd name="T20" fmla="*/ 9 w 23"/>
                <a:gd name="T21" fmla="*/ 26 h 26"/>
                <a:gd name="T22" fmla="*/ 15 w 23"/>
                <a:gd name="T23" fmla="*/ 26 h 26"/>
                <a:gd name="T24" fmla="*/ 19 w 23"/>
                <a:gd name="T25" fmla="*/ 24 h 26"/>
                <a:gd name="T26" fmla="*/ 23 w 23"/>
                <a:gd name="T27" fmla="*/ 21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26"/>
                <a:gd name="T44" fmla="*/ 23 w 23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26">
                  <a:moveTo>
                    <a:pt x="23" y="5"/>
                  </a:moveTo>
                  <a:lnTo>
                    <a:pt x="19" y="1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6" y="24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19" y="24"/>
                  </a:lnTo>
                  <a:lnTo>
                    <a:pt x="23" y="2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4" name="Line 92"/>
            <p:cNvSpPr>
              <a:spLocks noChangeShapeType="1"/>
            </p:cNvSpPr>
            <p:nvPr/>
          </p:nvSpPr>
          <p:spPr bwMode="auto">
            <a:xfrm>
              <a:off x="2633" y="113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5" name="Freeform 93"/>
            <p:cNvSpPr>
              <a:spLocks/>
            </p:cNvSpPr>
            <p:nvPr/>
          </p:nvSpPr>
          <p:spPr bwMode="auto">
            <a:xfrm>
              <a:off x="2610" y="1110"/>
              <a:ext cx="23" cy="26"/>
            </a:xfrm>
            <a:custGeom>
              <a:avLst/>
              <a:gdLst>
                <a:gd name="T0" fmla="*/ 23 w 23"/>
                <a:gd name="T1" fmla="*/ 21 h 26"/>
                <a:gd name="T2" fmla="*/ 18 w 23"/>
                <a:gd name="T3" fmla="*/ 24 h 26"/>
                <a:gd name="T4" fmla="*/ 16 w 23"/>
                <a:gd name="T5" fmla="*/ 26 h 26"/>
                <a:gd name="T6" fmla="*/ 10 w 23"/>
                <a:gd name="T7" fmla="*/ 26 h 26"/>
                <a:gd name="T8" fmla="*/ 6 w 23"/>
                <a:gd name="T9" fmla="*/ 24 h 26"/>
                <a:gd name="T10" fmla="*/ 2 w 23"/>
                <a:gd name="T11" fmla="*/ 21 h 26"/>
                <a:gd name="T12" fmla="*/ 0 w 23"/>
                <a:gd name="T13" fmla="*/ 15 h 26"/>
                <a:gd name="T14" fmla="*/ 0 w 23"/>
                <a:gd name="T15" fmla="*/ 11 h 26"/>
                <a:gd name="T16" fmla="*/ 2 w 23"/>
                <a:gd name="T17" fmla="*/ 5 h 26"/>
                <a:gd name="T18" fmla="*/ 6 w 23"/>
                <a:gd name="T19" fmla="*/ 1 h 26"/>
                <a:gd name="T20" fmla="*/ 10 w 23"/>
                <a:gd name="T21" fmla="*/ 0 h 26"/>
                <a:gd name="T22" fmla="*/ 16 w 23"/>
                <a:gd name="T23" fmla="*/ 0 h 26"/>
                <a:gd name="T24" fmla="*/ 18 w 23"/>
                <a:gd name="T25" fmla="*/ 1 h 26"/>
                <a:gd name="T26" fmla="*/ 23 w 23"/>
                <a:gd name="T27" fmla="*/ 5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26"/>
                <a:gd name="T44" fmla="*/ 23 w 23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26">
                  <a:moveTo>
                    <a:pt x="23" y="21"/>
                  </a:moveTo>
                  <a:lnTo>
                    <a:pt x="18" y="24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3" y="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6" name="Line 94"/>
            <p:cNvSpPr>
              <a:spLocks noChangeShapeType="1"/>
            </p:cNvSpPr>
            <p:nvPr/>
          </p:nvSpPr>
          <p:spPr bwMode="auto">
            <a:xfrm>
              <a:off x="2633" y="111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7" name="Freeform 95"/>
            <p:cNvSpPr>
              <a:spLocks/>
            </p:cNvSpPr>
            <p:nvPr/>
          </p:nvSpPr>
          <p:spPr bwMode="auto">
            <a:xfrm>
              <a:off x="2616" y="1110"/>
              <a:ext cx="17" cy="39"/>
            </a:xfrm>
            <a:custGeom>
              <a:avLst/>
              <a:gdLst>
                <a:gd name="T0" fmla="*/ 17 w 17"/>
                <a:gd name="T1" fmla="*/ 0 h 39"/>
                <a:gd name="T2" fmla="*/ 17 w 17"/>
                <a:gd name="T3" fmla="*/ 30 h 39"/>
                <a:gd name="T4" fmla="*/ 15 w 17"/>
                <a:gd name="T5" fmla="*/ 36 h 39"/>
                <a:gd name="T6" fmla="*/ 12 w 17"/>
                <a:gd name="T7" fmla="*/ 38 h 39"/>
                <a:gd name="T8" fmla="*/ 9 w 17"/>
                <a:gd name="T9" fmla="*/ 39 h 39"/>
                <a:gd name="T10" fmla="*/ 3 w 17"/>
                <a:gd name="T11" fmla="*/ 39 h 39"/>
                <a:gd name="T12" fmla="*/ 0 w 17"/>
                <a:gd name="T13" fmla="*/ 3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9"/>
                <a:gd name="T23" fmla="*/ 17 w 1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9">
                  <a:moveTo>
                    <a:pt x="17" y="0"/>
                  </a:moveTo>
                  <a:lnTo>
                    <a:pt x="17" y="30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9" y="39"/>
                  </a:lnTo>
                  <a:lnTo>
                    <a:pt x="3" y="39"/>
                  </a:lnTo>
                  <a:lnTo>
                    <a:pt x="0" y="3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8" name="Line 96"/>
            <p:cNvSpPr>
              <a:spLocks noChangeShapeType="1"/>
            </p:cNvSpPr>
            <p:nvPr/>
          </p:nvSpPr>
          <p:spPr bwMode="auto">
            <a:xfrm>
              <a:off x="2595" y="113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9" name="Freeform 97"/>
            <p:cNvSpPr>
              <a:spLocks/>
            </p:cNvSpPr>
            <p:nvPr/>
          </p:nvSpPr>
          <p:spPr bwMode="auto">
            <a:xfrm>
              <a:off x="2575" y="1110"/>
              <a:ext cx="20" cy="26"/>
            </a:xfrm>
            <a:custGeom>
              <a:avLst/>
              <a:gdLst>
                <a:gd name="T0" fmla="*/ 20 w 20"/>
                <a:gd name="T1" fmla="*/ 26 h 26"/>
                <a:gd name="T2" fmla="*/ 20 w 20"/>
                <a:gd name="T3" fmla="*/ 8 h 26"/>
                <a:gd name="T4" fmla="*/ 18 w 20"/>
                <a:gd name="T5" fmla="*/ 1 h 26"/>
                <a:gd name="T6" fmla="*/ 14 w 20"/>
                <a:gd name="T7" fmla="*/ 0 h 26"/>
                <a:gd name="T8" fmla="*/ 9 w 20"/>
                <a:gd name="T9" fmla="*/ 0 h 26"/>
                <a:gd name="T10" fmla="*/ 5 w 20"/>
                <a:gd name="T11" fmla="*/ 1 h 26"/>
                <a:gd name="T12" fmla="*/ 0 w 20"/>
                <a:gd name="T13" fmla="*/ 8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6"/>
                <a:gd name="T23" fmla="*/ 20 w 2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6">
                  <a:moveTo>
                    <a:pt x="20" y="26"/>
                  </a:moveTo>
                  <a:lnTo>
                    <a:pt x="20" y="8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0" name="Line 98"/>
            <p:cNvSpPr>
              <a:spLocks noChangeShapeType="1"/>
            </p:cNvSpPr>
            <p:nvPr/>
          </p:nvSpPr>
          <p:spPr bwMode="auto">
            <a:xfrm>
              <a:off x="2575" y="111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1" name="Line 99"/>
            <p:cNvSpPr>
              <a:spLocks noChangeShapeType="1"/>
            </p:cNvSpPr>
            <p:nvPr/>
          </p:nvSpPr>
          <p:spPr bwMode="auto">
            <a:xfrm>
              <a:off x="2575" y="111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2" name="Line 100"/>
            <p:cNvSpPr>
              <a:spLocks noChangeShapeType="1"/>
            </p:cNvSpPr>
            <p:nvPr/>
          </p:nvSpPr>
          <p:spPr bwMode="auto">
            <a:xfrm>
              <a:off x="2561" y="113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3" name="Line 101"/>
            <p:cNvSpPr>
              <a:spLocks noChangeShapeType="1"/>
            </p:cNvSpPr>
            <p:nvPr/>
          </p:nvSpPr>
          <p:spPr bwMode="auto">
            <a:xfrm flipV="1">
              <a:off x="2561" y="111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4" name="Line 102"/>
            <p:cNvSpPr>
              <a:spLocks noChangeShapeType="1"/>
            </p:cNvSpPr>
            <p:nvPr/>
          </p:nvSpPr>
          <p:spPr bwMode="auto">
            <a:xfrm>
              <a:off x="2561" y="110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5" name="Freeform 103"/>
            <p:cNvSpPr>
              <a:spLocks/>
            </p:cNvSpPr>
            <p:nvPr/>
          </p:nvSpPr>
          <p:spPr bwMode="auto">
            <a:xfrm>
              <a:off x="2559" y="1096"/>
              <a:ext cx="4" cy="5"/>
            </a:xfrm>
            <a:custGeom>
              <a:avLst/>
              <a:gdLst>
                <a:gd name="T0" fmla="*/ 2 w 4"/>
                <a:gd name="T1" fmla="*/ 5 h 5"/>
                <a:gd name="T2" fmla="*/ 4 w 4"/>
                <a:gd name="T3" fmla="*/ 2 h 5"/>
                <a:gd name="T4" fmla="*/ 2 w 4"/>
                <a:gd name="T5" fmla="*/ 0 h 5"/>
                <a:gd name="T6" fmla="*/ 0 w 4"/>
                <a:gd name="T7" fmla="*/ 2 h 5"/>
                <a:gd name="T8" fmla="*/ 2 w 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6" name="Line 104"/>
            <p:cNvSpPr>
              <a:spLocks noChangeShapeType="1"/>
            </p:cNvSpPr>
            <p:nvPr/>
          </p:nvSpPr>
          <p:spPr bwMode="auto">
            <a:xfrm>
              <a:off x="2548" y="10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7" name="Rectangle 105"/>
            <p:cNvSpPr>
              <a:spLocks noChangeArrowheads="1"/>
            </p:cNvSpPr>
            <p:nvPr/>
          </p:nvSpPr>
          <p:spPr bwMode="auto">
            <a:xfrm>
              <a:off x="2524" y="1096"/>
              <a:ext cx="19" cy="3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8" name="Line 106"/>
            <p:cNvSpPr>
              <a:spLocks noChangeShapeType="1"/>
            </p:cNvSpPr>
            <p:nvPr/>
          </p:nvSpPr>
          <p:spPr bwMode="auto">
            <a:xfrm>
              <a:off x="2538" y="111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9" name="Line 107"/>
            <p:cNvSpPr>
              <a:spLocks noChangeShapeType="1"/>
            </p:cNvSpPr>
            <p:nvPr/>
          </p:nvSpPr>
          <p:spPr bwMode="auto">
            <a:xfrm flipH="1">
              <a:off x="2524" y="1115"/>
              <a:ext cx="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80" name="Line 108"/>
            <p:cNvSpPr>
              <a:spLocks noChangeShapeType="1"/>
            </p:cNvSpPr>
            <p:nvPr/>
          </p:nvSpPr>
          <p:spPr bwMode="auto">
            <a:xfrm>
              <a:off x="2834" y="10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81" name="Freeform 109"/>
            <p:cNvSpPr>
              <a:spLocks/>
            </p:cNvSpPr>
            <p:nvPr/>
          </p:nvSpPr>
          <p:spPr bwMode="auto">
            <a:xfrm>
              <a:off x="2834" y="1096"/>
              <a:ext cx="23" cy="2"/>
            </a:xfrm>
            <a:custGeom>
              <a:avLst/>
              <a:gdLst>
                <a:gd name="T0" fmla="*/ 0 w 23"/>
                <a:gd name="T1" fmla="*/ 0 h 2"/>
                <a:gd name="T2" fmla="*/ 16 w 23"/>
                <a:gd name="T3" fmla="*/ 0 h 2"/>
                <a:gd name="T4" fmla="*/ 23 w 23"/>
                <a:gd name="T5" fmla="*/ 2 h 2"/>
                <a:gd name="T6" fmla="*/ 0 60000 65536"/>
                <a:gd name="T7" fmla="*/ 0 60000 65536"/>
                <a:gd name="T8" fmla="*/ 0 60000 65536"/>
                <a:gd name="T9" fmla="*/ 0 w 23"/>
                <a:gd name="T10" fmla="*/ 0 h 2"/>
                <a:gd name="T11" fmla="*/ 23 w 2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2">
                  <a:moveTo>
                    <a:pt x="0" y="0"/>
                  </a:moveTo>
                  <a:lnTo>
                    <a:pt x="16" y="0"/>
                  </a:lnTo>
                  <a:lnTo>
                    <a:pt x="23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82" name="Line 110"/>
            <p:cNvSpPr>
              <a:spLocks noChangeShapeType="1"/>
            </p:cNvSpPr>
            <p:nvPr/>
          </p:nvSpPr>
          <p:spPr bwMode="auto">
            <a:xfrm>
              <a:off x="2834" y="10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83" name="Line 111"/>
            <p:cNvSpPr>
              <a:spLocks noChangeShapeType="1"/>
            </p:cNvSpPr>
            <p:nvPr/>
          </p:nvSpPr>
          <p:spPr bwMode="auto">
            <a:xfrm>
              <a:off x="2834" y="1096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84" name="Line 112"/>
            <p:cNvSpPr>
              <a:spLocks noChangeShapeType="1"/>
            </p:cNvSpPr>
            <p:nvPr/>
          </p:nvSpPr>
          <p:spPr bwMode="auto">
            <a:xfrm>
              <a:off x="2875" y="113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85" name="Freeform 113"/>
            <p:cNvSpPr>
              <a:spLocks/>
            </p:cNvSpPr>
            <p:nvPr/>
          </p:nvSpPr>
          <p:spPr bwMode="auto">
            <a:xfrm>
              <a:off x="2875" y="1131"/>
              <a:ext cx="20" cy="5"/>
            </a:xfrm>
            <a:custGeom>
              <a:avLst/>
              <a:gdLst>
                <a:gd name="T0" fmla="*/ 0 w 20"/>
                <a:gd name="T1" fmla="*/ 0 h 5"/>
                <a:gd name="T2" fmla="*/ 4 w 20"/>
                <a:gd name="T3" fmla="*/ 3 h 5"/>
                <a:gd name="T4" fmla="*/ 8 w 20"/>
                <a:gd name="T5" fmla="*/ 5 h 5"/>
                <a:gd name="T6" fmla="*/ 14 w 20"/>
                <a:gd name="T7" fmla="*/ 5 h 5"/>
                <a:gd name="T8" fmla="*/ 17 w 20"/>
                <a:gd name="T9" fmla="*/ 3 h 5"/>
                <a:gd name="T10" fmla="*/ 20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0" y="0"/>
                  </a:moveTo>
                  <a:lnTo>
                    <a:pt x="4" y="3"/>
                  </a:lnTo>
                  <a:lnTo>
                    <a:pt x="8" y="5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2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86" name="Line 114"/>
            <p:cNvSpPr>
              <a:spLocks noChangeShapeType="1"/>
            </p:cNvSpPr>
            <p:nvPr/>
          </p:nvSpPr>
          <p:spPr bwMode="auto">
            <a:xfrm>
              <a:off x="2895" y="112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87" name="Freeform 115"/>
            <p:cNvSpPr>
              <a:spLocks/>
            </p:cNvSpPr>
            <p:nvPr/>
          </p:nvSpPr>
          <p:spPr bwMode="auto">
            <a:xfrm>
              <a:off x="2873" y="1110"/>
              <a:ext cx="22" cy="21"/>
            </a:xfrm>
            <a:custGeom>
              <a:avLst/>
              <a:gdLst>
                <a:gd name="T0" fmla="*/ 22 w 22"/>
                <a:gd name="T1" fmla="*/ 11 h 21"/>
                <a:gd name="T2" fmla="*/ 22 w 22"/>
                <a:gd name="T3" fmla="*/ 8 h 21"/>
                <a:gd name="T4" fmla="*/ 20 w 22"/>
                <a:gd name="T5" fmla="*/ 3 h 21"/>
                <a:gd name="T6" fmla="*/ 19 w 22"/>
                <a:gd name="T7" fmla="*/ 1 h 21"/>
                <a:gd name="T8" fmla="*/ 16 w 22"/>
                <a:gd name="T9" fmla="*/ 0 h 21"/>
                <a:gd name="T10" fmla="*/ 10 w 22"/>
                <a:gd name="T11" fmla="*/ 0 h 21"/>
                <a:gd name="T12" fmla="*/ 6 w 22"/>
                <a:gd name="T13" fmla="*/ 1 h 21"/>
                <a:gd name="T14" fmla="*/ 2 w 22"/>
                <a:gd name="T15" fmla="*/ 5 h 21"/>
                <a:gd name="T16" fmla="*/ 0 w 22"/>
                <a:gd name="T17" fmla="*/ 11 h 21"/>
                <a:gd name="T18" fmla="*/ 0 w 22"/>
                <a:gd name="T19" fmla="*/ 15 h 21"/>
                <a:gd name="T20" fmla="*/ 2 w 22"/>
                <a:gd name="T21" fmla="*/ 21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21"/>
                <a:gd name="T35" fmla="*/ 22 w 22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21">
                  <a:moveTo>
                    <a:pt x="22" y="11"/>
                  </a:moveTo>
                  <a:lnTo>
                    <a:pt x="22" y="8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2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88" name="Line 116"/>
            <p:cNvSpPr>
              <a:spLocks noChangeShapeType="1"/>
            </p:cNvSpPr>
            <p:nvPr/>
          </p:nvSpPr>
          <p:spPr bwMode="auto">
            <a:xfrm>
              <a:off x="2873" y="112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89" name="Line 117"/>
            <p:cNvSpPr>
              <a:spLocks noChangeShapeType="1"/>
            </p:cNvSpPr>
            <p:nvPr/>
          </p:nvSpPr>
          <p:spPr bwMode="auto">
            <a:xfrm>
              <a:off x="2873" y="1121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90" name="Line 118"/>
            <p:cNvSpPr>
              <a:spLocks noChangeShapeType="1"/>
            </p:cNvSpPr>
            <p:nvPr/>
          </p:nvSpPr>
          <p:spPr bwMode="auto">
            <a:xfrm>
              <a:off x="2907" y="112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91" name="Freeform 119"/>
            <p:cNvSpPr>
              <a:spLocks/>
            </p:cNvSpPr>
            <p:nvPr/>
          </p:nvSpPr>
          <p:spPr bwMode="auto">
            <a:xfrm>
              <a:off x="2907" y="1110"/>
              <a:ext cx="14" cy="11"/>
            </a:xfrm>
            <a:custGeom>
              <a:avLst/>
              <a:gdLst>
                <a:gd name="T0" fmla="*/ 0 w 14"/>
                <a:gd name="T1" fmla="*/ 11 h 11"/>
                <a:gd name="T2" fmla="*/ 2 w 14"/>
                <a:gd name="T3" fmla="*/ 5 h 11"/>
                <a:gd name="T4" fmla="*/ 6 w 14"/>
                <a:gd name="T5" fmla="*/ 1 h 11"/>
                <a:gd name="T6" fmla="*/ 9 w 14"/>
                <a:gd name="T7" fmla="*/ 0 h 11"/>
                <a:gd name="T8" fmla="*/ 14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0" y="11"/>
                  </a:moveTo>
                  <a:lnTo>
                    <a:pt x="2" y="5"/>
                  </a:lnTo>
                  <a:lnTo>
                    <a:pt x="6" y="1"/>
                  </a:lnTo>
                  <a:lnTo>
                    <a:pt x="9" y="0"/>
                  </a:lnTo>
                  <a:lnTo>
                    <a:pt x="1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92" name="Line 120"/>
            <p:cNvSpPr>
              <a:spLocks noChangeShapeType="1"/>
            </p:cNvSpPr>
            <p:nvPr/>
          </p:nvSpPr>
          <p:spPr bwMode="auto">
            <a:xfrm>
              <a:off x="2931" y="111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93" name="Line 121"/>
            <p:cNvSpPr>
              <a:spLocks noChangeShapeType="1"/>
            </p:cNvSpPr>
            <p:nvPr/>
          </p:nvSpPr>
          <p:spPr bwMode="auto">
            <a:xfrm>
              <a:off x="2931" y="111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94" name="Line 122"/>
            <p:cNvSpPr>
              <a:spLocks noChangeShapeType="1"/>
            </p:cNvSpPr>
            <p:nvPr/>
          </p:nvSpPr>
          <p:spPr bwMode="auto">
            <a:xfrm>
              <a:off x="2931" y="111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95" name="Freeform 123"/>
            <p:cNvSpPr>
              <a:spLocks/>
            </p:cNvSpPr>
            <p:nvPr/>
          </p:nvSpPr>
          <p:spPr bwMode="auto">
            <a:xfrm>
              <a:off x="2931" y="1110"/>
              <a:ext cx="21" cy="26"/>
            </a:xfrm>
            <a:custGeom>
              <a:avLst/>
              <a:gdLst>
                <a:gd name="T0" fmla="*/ 0 w 21"/>
                <a:gd name="T1" fmla="*/ 8 h 26"/>
                <a:gd name="T2" fmla="*/ 7 w 21"/>
                <a:gd name="T3" fmla="*/ 1 h 26"/>
                <a:gd name="T4" fmla="*/ 10 w 21"/>
                <a:gd name="T5" fmla="*/ 0 h 26"/>
                <a:gd name="T6" fmla="*/ 15 w 21"/>
                <a:gd name="T7" fmla="*/ 0 h 26"/>
                <a:gd name="T8" fmla="*/ 19 w 21"/>
                <a:gd name="T9" fmla="*/ 1 h 26"/>
                <a:gd name="T10" fmla="*/ 21 w 21"/>
                <a:gd name="T11" fmla="*/ 8 h 26"/>
                <a:gd name="T12" fmla="*/ 21 w 21"/>
                <a:gd name="T13" fmla="*/ 2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6"/>
                <a:gd name="T23" fmla="*/ 21 w 21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6">
                  <a:moveTo>
                    <a:pt x="0" y="8"/>
                  </a:moveTo>
                  <a:lnTo>
                    <a:pt x="7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8"/>
                  </a:lnTo>
                  <a:lnTo>
                    <a:pt x="21" y="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96" name="Line 124"/>
            <p:cNvSpPr>
              <a:spLocks noChangeShapeType="1"/>
            </p:cNvSpPr>
            <p:nvPr/>
          </p:nvSpPr>
          <p:spPr bwMode="auto">
            <a:xfrm>
              <a:off x="2952" y="111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97" name="Freeform 125"/>
            <p:cNvSpPr>
              <a:spLocks/>
            </p:cNvSpPr>
            <p:nvPr/>
          </p:nvSpPr>
          <p:spPr bwMode="auto">
            <a:xfrm>
              <a:off x="2952" y="1110"/>
              <a:ext cx="20" cy="26"/>
            </a:xfrm>
            <a:custGeom>
              <a:avLst/>
              <a:gdLst>
                <a:gd name="T0" fmla="*/ 0 w 20"/>
                <a:gd name="T1" fmla="*/ 8 h 26"/>
                <a:gd name="T2" fmla="*/ 6 w 20"/>
                <a:gd name="T3" fmla="*/ 1 h 26"/>
                <a:gd name="T4" fmla="*/ 10 w 20"/>
                <a:gd name="T5" fmla="*/ 0 h 26"/>
                <a:gd name="T6" fmla="*/ 15 w 20"/>
                <a:gd name="T7" fmla="*/ 0 h 26"/>
                <a:gd name="T8" fmla="*/ 19 w 20"/>
                <a:gd name="T9" fmla="*/ 1 h 26"/>
                <a:gd name="T10" fmla="*/ 20 w 20"/>
                <a:gd name="T11" fmla="*/ 8 h 26"/>
                <a:gd name="T12" fmla="*/ 20 w 20"/>
                <a:gd name="T13" fmla="*/ 2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6"/>
                <a:gd name="T23" fmla="*/ 20 w 2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6">
                  <a:moveTo>
                    <a:pt x="0" y="8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0" y="8"/>
                  </a:lnTo>
                  <a:lnTo>
                    <a:pt x="20" y="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98" name="Line 126"/>
            <p:cNvSpPr>
              <a:spLocks noChangeShapeType="1"/>
            </p:cNvSpPr>
            <p:nvPr/>
          </p:nvSpPr>
          <p:spPr bwMode="auto">
            <a:xfrm>
              <a:off x="2989" y="113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99" name="Freeform 127"/>
            <p:cNvSpPr>
              <a:spLocks/>
            </p:cNvSpPr>
            <p:nvPr/>
          </p:nvSpPr>
          <p:spPr bwMode="auto">
            <a:xfrm>
              <a:off x="2989" y="1129"/>
              <a:ext cx="20" cy="7"/>
            </a:xfrm>
            <a:custGeom>
              <a:avLst/>
              <a:gdLst>
                <a:gd name="T0" fmla="*/ 0 w 20"/>
                <a:gd name="T1" fmla="*/ 5 h 7"/>
                <a:gd name="T2" fmla="*/ 4 w 20"/>
                <a:gd name="T3" fmla="*/ 7 h 7"/>
                <a:gd name="T4" fmla="*/ 10 w 20"/>
                <a:gd name="T5" fmla="*/ 7 h 7"/>
                <a:gd name="T6" fmla="*/ 14 w 20"/>
                <a:gd name="T7" fmla="*/ 5 h 7"/>
                <a:gd name="T8" fmla="*/ 20 w 2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7"/>
                <a:gd name="T17" fmla="*/ 20 w 2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7">
                  <a:moveTo>
                    <a:pt x="0" y="5"/>
                  </a:moveTo>
                  <a:lnTo>
                    <a:pt x="4" y="7"/>
                  </a:lnTo>
                  <a:lnTo>
                    <a:pt x="10" y="7"/>
                  </a:lnTo>
                  <a:lnTo>
                    <a:pt x="14" y="5"/>
                  </a:lnTo>
                  <a:lnTo>
                    <a:pt x="2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00" name="Line 128"/>
            <p:cNvSpPr>
              <a:spLocks noChangeShapeType="1"/>
            </p:cNvSpPr>
            <p:nvPr/>
          </p:nvSpPr>
          <p:spPr bwMode="auto">
            <a:xfrm>
              <a:off x="3009" y="113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01" name="Line 129"/>
            <p:cNvSpPr>
              <a:spLocks noChangeShapeType="1"/>
            </p:cNvSpPr>
            <p:nvPr/>
          </p:nvSpPr>
          <p:spPr bwMode="auto">
            <a:xfrm flipV="1">
              <a:off x="3009" y="111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02" name="Line 130"/>
            <p:cNvSpPr>
              <a:spLocks noChangeShapeType="1"/>
            </p:cNvSpPr>
            <p:nvPr/>
          </p:nvSpPr>
          <p:spPr bwMode="auto">
            <a:xfrm>
              <a:off x="3024" y="111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03" name="Line 131"/>
            <p:cNvSpPr>
              <a:spLocks noChangeShapeType="1"/>
            </p:cNvSpPr>
            <p:nvPr/>
          </p:nvSpPr>
          <p:spPr bwMode="auto">
            <a:xfrm>
              <a:off x="3024" y="1110"/>
              <a:ext cx="1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04" name="Line 132"/>
            <p:cNvSpPr>
              <a:spLocks noChangeShapeType="1"/>
            </p:cNvSpPr>
            <p:nvPr/>
          </p:nvSpPr>
          <p:spPr bwMode="auto">
            <a:xfrm>
              <a:off x="3052" y="111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05" name="Freeform 133"/>
            <p:cNvSpPr>
              <a:spLocks/>
            </p:cNvSpPr>
            <p:nvPr/>
          </p:nvSpPr>
          <p:spPr bwMode="auto">
            <a:xfrm>
              <a:off x="3050" y="1115"/>
              <a:ext cx="23" cy="21"/>
            </a:xfrm>
            <a:custGeom>
              <a:avLst/>
              <a:gdLst>
                <a:gd name="T0" fmla="*/ 2 w 23"/>
                <a:gd name="T1" fmla="*/ 0 h 21"/>
                <a:gd name="T2" fmla="*/ 0 w 23"/>
                <a:gd name="T3" fmla="*/ 6 h 21"/>
                <a:gd name="T4" fmla="*/ 0 w 23"/>
                <a:gd name="T5" fmla="*/ 10 h 21"/>
                <a:gd name="T6" fmla="*/ 2 w 23"/>
                <a:gd name="T7" fmla="*/ 16 h 21"/>
                <a:gd name="T8" fmla="*/ 6 w 23"/>
                <a:gd name="T9" fmla="*/ 19 h 21"/>
                <a:gd name="T10" fmla="*/ 10 w 23"/>
                <a:gd name="T11" fmla="*/ 21 h 21"/>
                <a:gd name="T12" fmla="*/ 15 w 23"/>
                <a:gd name="T13" fmla="*/ 21 h 21"/>
                <a:gd name="T14" fmla="*/ 19 w 23"/>
                <a:gd name="T15" fmla="*/ 19 h 21"/>
                <a:gd name="T16" fmla="*/ 23 w 23"/>
                <a:gd name="T17" fmla="*/ 1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1"/>
                <a:gd name="T29" fmla="*/ 23 w 23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1">
                  <a:moveTo>
                    <a:pt x="2" y="0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3" y="1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06" name="Line 134"/>
            <p:cNvSpPr>
              <a:spLocks noChangeShapeType="1"/>
            </p:cNvSpPr>
            <p:nvPr/>
          </p:nvSpPr>
          <p:spPr bwMode="auto">
            <a:xfrm>
              <a:off x="3073" y="113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07" name="Line 135"/>
            <p:cNvSpPr>
              <a:spLocks noChangeShapeType="1"/>
            </p:cNvSpPr>
            <p:nvPr/>
          </p:nvSpPr>
          <p:spPr bwMode="auto">
            <a:xfrm flipV="1">
              <a:off x="3073" y="111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08" name="Line 136"/>
            <p:cNvSpPr>
              <a:spLocks noChangeShapeType="1"/>
            </p:cNvSpPr>
            <p:nvPr/>
          </p:nvSpPr>
          <p:spPr bwMode="auto">
            <a:xfrm>
              <a:off x="3073" y="111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09" name="Freeform 137"/>
            <p:cNvSpPr>
              <a:spLocks/>
            </p:cNvSpPr>
            <p:nvPr/>
          </p:nvSpPr>
          <p:spPr bwMode="auto">
            <a:xfrm>
              <a:off x="3052" y="1110"/>
              <a:ext cx="21" cy="5"/>
            </a:xfrm>
            <a:custGeom>
              <a:avLst/>
              <a:gdLst>
                <a:gd name="T0" fmla="*/ 21 w 21"/>
                <a:gd name="T1" fmla="*/ 5 h 5"/>
                <a:gd name="T2" fmla="*/ 17 w 21"/>
                <a:gd name="T3" fmla="*/ 1 h 5"/>
                <a:gd name="T4" fmla="*/ 13 w 21"/>
                <a:gd name="T5" fmla="*/ 0 h 5"/>
                <a:gd name="T6" fmla="*/ 8 w 21"/>
                <a:gd name="T7" fmla="*/ 0 h 5"/>
                <a:gd name="T8" fmla="*/ 4 w 21"/>
                <a:gd name="T9" fmla="*/ 1 h 5"/>
                <a:gd name="T10" fmla="*/ 0 w 2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"/>
                <a:gd name="T20" fmla="*/ 21 w 2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">
                  <a:moveTo>
                    <a:pt x="21" y="5"/>
                  </a:moveTo>
                  <a:lnTo>
                    <a:pt x="17" y="1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0" y="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10" name="Line 138"/>
            <p:cNvSpPr>
              <a:spLocks noChangeShapeType="1"/>
            </p:cNvSpPr>
            <p:nvPr/>
          </p:nvSpPr>
          <p:spPr bwMode="auto">
            <a:xfrm>
              <a:off x="3038" y="113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11" name="Freeform 139"/>
            <p:cNvSpPr>
              <a:spLocks/>
            </p:cNvSpPr>
            <p:nvPr/>
          </p:nvSpPr>
          <p:spPr bwMode="auto">
            <a:xfrm>
              <a:off x="3030" y="1096"/>
              <a:ext cx="8" cy="40"/>
            </a:xfrm>
            <a:custGeom>
              <a:avLst/>
              <a:gdLst>
                <a:gd name="T0" fmla="*/ 8 w 8"/>
                <a:gd name="T1" fmla="*/ 40 h 40"/>
                <a:gd name="T2" fmla="*/ 5 w 8"/>
                <a:gd name="T3" fmla="*/ 40 h 40"/>
                <a:gd name="T4" fmla="*/ 1 w 8"/>
                <a:gd name="T5" fmla="*/ 38 h 40"/>
                <a:gd name="T6" fmla="*/ 0 w 8"/>
                <a:gd name="T7" fmla="*/ 33 h 40"/>
                <a:gd name="T8" fmla="*/ 0 w 8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0"/>
                <a:gd name="T17" fmla="*/ 8 w 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0">
                  <a:moveTo>
                    <a:pt x="8" y="40"/>
                  </a:moveTo>
                  <a:lnTo>
                    <a:pt x="5" y="40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12" name="Line 140"/>
            <p:cNvSpPr>
              <a:spLocks noChangeShapeType="1"/>
            </p:cNvSpPr>
            <p:nvPr/>
          </p:nvSpPr>
          <p:spPr bwMode="auto">
            <a:xfrm>
              <a:off x="2988" y="111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13" name="Freeform 141"/>
            <p:cNvSpPr>
              <a:spLocks/>
            </p:cNvSpPr>
            <p:nvPr/>
          </p:nvSpPr>
          <p:spPr bwMode="auto">
            <a:xfrm>
              <a:off x="2988" y="1110"/>
              <a:ext cx="1" cy="24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19 h 24"/>
                <a:gd name="T4" fmla="*/ 1 w 1"/>
                <a:gd name="T5" fmla="*/ 24 h 24"/>
                <a:gd name="T6" fmla="*/ 0 60000 65536"/>
                <a:gd name="T7" fmla="*/ 0 60000 65536"/>
                <a:gd name="T8" fmla="*/ 0 60000 65536"/>
                <a:gd name="T9" fmla="*/ 0 w 1"/>
                <a:gd name="T10" fmla="*/ 0 h 24"/>
                <a:gd name="T11" fmla="*/ 1 w 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">
                  <a:moveTo>
                    <a:pt x="0" y="0"/>
                  </a:moveTo>
                  <a:lnTo>
                    <a:pt x="0" y="19"/>
                  </a:lnTo>
                  <a:lnTo>
                    <a:pt x="1" y="2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14" name="Line 142"/>
            <p:cNvSpPr>
              <a:spLocks noChangeShapeType="1"/>
            </p:cNvSpPr>
            <p:nvPr/>
          </p:nvSpPr>
          <p:spPr bwMode="auto">
            <a:xfrm>
              <a:off x="2907" y="113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15" name="Line 143"/>
            <p:cNvSpPr>
              <a:spLocks noChangeShapeType="1"/>
            </p:cNvSpPr>
            <p:nvPr/>
          </p:nvSpPr>
          <p:spPr bwMode="auto">
            <a:xfrm flipV="1">
              <a:off x="2907" y="111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16" name="Line 144"/>
            <p:cNvSpPr>
              <a:spLocks noChangeShapeType="1"/>
            </p:cNvSpPr>
            <p:nvPr/>
          </p:nvSpPr>
          <p:spPr bwMode="auto">
            <a:xfrm>
              <a:off x="3085" y="111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17" name="Line 145"/>
            <p:cNvSpPr>
              <a:spLocks noChangeShapeType="1"/>
            </p:cNvSpPr>
            <p:nvPr/>
          </p:nvSpPr>
          <p:spPr bwMode="auto">
            <a:xfrm>
              <a:off x="3085" y="1110"/>
              <a:ext cx="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18" name="Line 146"/>
            <p:cNvSpPr>
              <a:spLocks noChangeShapeType="1"/>
            </p:cNvSpPr>
            <p:nvPr/>
          </p:nvSpPr>
          <p:spPr bwMode="auto">
            <a:xfrm>
              <a:off x="3113" y="111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19" name="Line 147"/>
            <p:cNvSpPr>
              <a:spLocks noChangeShapeType="1"/>
            </p:cNvSpPr>
            <p:nvPr/>
          </p:nvSpPr>
          <p:spPr bwMode="auto">
            <a:xfrm>
              <a:off x="3113" y="111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20" name="Line 148"/>
            <p:cNvSpPr>
              <a:spLocks noChangeShapeType="1"/>
            </p:cNvSpPr>
            <p:nvPr/>
          </p:nvSpPr>
          <p:spPr bwMode="auto">
            <a:xfrm>
              <a:off x="3101" y="113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21" name="Freeform 149"/>
            <p:cNvSpPr>
              <a:spLocks/>
            </p:cNvSpPr>
            <p:nvPr/>
          </p:nvSpPr>
          <p:spPr bwMode="auto">
            <a:xfrm>
              <a:off x="3091" y="1096"/>
              <a:ext cx="10" cy="40"/>
            </a:xfrm>
            <a:custGeom>
              <a:avLst/>
              <a:gdLst>
                <a:gd name="T0" fmla="*/ 10 w 10"/>
                <a:gd name="T1" fmla="*/ 40 h 40"/>
                <a:gd name="T2" fmla="*/ 6 w 10"/>
                <a:gd name="T3" fmla="*/ 40 h 40"/>
                <a:gd name="T4" fmla="*/ 2 w 10"/>
                <a:gd name="T5" fmla="*/ 38 h 40"/>
                <a:gd name="T6" fmla="*/ 0 w 10"/>
                <a:gd name="T7" fmla="*/ 33 h 40"/>
                <a:gd name="T8" fmla="*/ 0 w 1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40"/>
                <a:gd name="T17" fmla="*/ 10 w 1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40">
                  <a:moveTo>
                    <a:pt x="10" y="40"/>
                  </a:moveTo>
                  <a:lnTo>
                    <a:pt x="6" y="40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22" name="Line 150"/>
            <p:cNvSpPr>
              <a:spLocks noChangeShapeType="1"/>
            </p:cNvSpPr>
            <p:nvPr/>
          </p:nvSpPr>
          <p:spPr bwMode="auto">
            <a:xfrm>
              <a:off x="3111" y="109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23" name="Freeform 151"/>
            <p:cNvSpPr>
              <a:spLocks/>
            </p:cNvSpPr>
            <p:nvPr/>
          </p:nvSpPr>
          <p:spPr bwMode="auto">
            <a:xfrm>
              <a:off x="3111" y="1096"/>
              <a:ext cx="5" cy="5"/>
            </a:xfrm>
            <a:custGeom>
              <a:avLst/>
              <a:gdLst>
                <a:gd name="T0" fmla="*/ 0 w 5"/>
                <a:gd name="T1" fmla="*/ 2 h 5"/>
                <a:gd name="T2" fmla="*/ 2 w 5"/>
                <a:gd name="T3" fmla="*/ 5 h 5"/>
                <a:gd name="T4" fmla="*/ 5 w 5"/>
                <a:gd name="T5" fmla="*/ 2 h 5"/>
                <a:gd name="T6" fmla="*/ 2 w 5"/>
                <a:gd name="T7" fmla="*/ 0 h 5"/>
                <a:gd name="T8" fmla="*/ 0 w 5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2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24" name="Line 152"/>
            <p:cNvSpPr>
              <a:spLocks noChangeShapeType="1"/>
            </p:cNvSpPr>
            <p:nvPr/>
          </p:nvSpPr>
          <p:spPr bwMode="auto">
            <a:xfrm>
              <a:off x="3132" y="111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25" name="Freeform 153"/>
            <p:cNvSpPr>
              <a:spLocks/>
            </p:cNvSpPr>
            <p:nvPr/>
          </p:nvSpPr>
          <p:spPr bwMode="auto">
            <a:xfrm>
              <a:off x="3128" y="1110"/>
              <a:ext cx="24" cy="26"/>
            </a:xfrm>
            <a:custGeom>
              <a:avLst/>
              <a:gdLst>
                <a:gd name="T0" fmla="*/ 4 w 24"/>
                <a:gd name="T1" fmla="*/ 1 h 26"/>
                <a:gd name="T2" fmla="*/ 2 w 24"/>
                <a:gd name="T3" fmla="*/ 5 h 26"/>
                <a:gd name="T4" fmla="*/ 0 w 24"/>
                <a:gd name="T5" fmla="*/ 11 h 26"/>
                <a:gd name="T6" fmla="*/ 0 w 24"/>
                <a:gd name="T7" fmla="*/ 15 h 26"/>
                <a:gd name="T8" fmla="*/ 2 w 24"/>
                <a:gd name="T9" fmla="*/ 21 h 26"/>
                <a:gd name="T10" fmla="*/ 4 w 24"/>
                <a:gd name="T11" fmla="*/ 24 h 26"/>
                <a:gd name="T12" fmla="*/ 8 w 24"/>
                <a:gd name="T13" fmla="*/ 26 h 26"/>
                <a:gd name="T14" fmla="*/ 14 w 24"/>
                <a:gd name="T15" fmla="*/ 26 h 26"/>
                <a:gd name="T16" fmla="*/ 18 w 24"/>
                <a:gd name="T17" fmla="*/ 24 h 26"/>
                <a:gd name="T18" fmla="*/ 22 w 24"/>
                <a:gd name="T19" fmla="*/ 21 h 26"/>
                <a:gd name="T20" fmla="*/ 24 w 24"/>
                <a:gd name="T21" fmla="*/ 15 h 26"/>
                <a:gd name="T22" fmla="*/ 24 w 24"/>
                <a:gd name="T23" fmla="*/ 11 h 26"/>
                <a:gd name="T24" fmla="*/ 22 w 24"/>
                <a:gd name="T25" fmla="*/ 5 h 26"/>
                <a:gd name="T26" fmla="*/ 18 w 24"/>
                <a:gd name="T27" fmla="*/ 1 h 26"/>
                <a:gd name="T28" fmla="*/ 14 w 24"/>
                <a:gd name="T29" fmla="*/ 0 h 26"/>
                <a:gd name="T30" fmla="*/ 8 w 24"/>
                <a:gd name="T31" fmla="*/ 0 h 26"/>
                <a:gd name="T32" fmla="*/ 4 w 24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6"/>
                <a:gd name="T53" fmla="*/ 24 w 24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6">
                  <a:moveTo>
                    <a:pt x="4" y="1"/>
                  </a:moveTo>
                  <a:lnTo>
                    <a:pt x="2" y="5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6"/>
                  </a:lnTo>
                  <a:lnTo>
                    <a:pt x="18" y="24"/>
                  </a:lnTo>
                  <a:lnTo>
                    <a:pt x="22" y="21"/>
                  </a:lnTo>
                  <a:lnTo>
                    <a:pt x="24" y="15"/>
                  </a:lnTo>
                  <a:lnTo>
                    <a:pt x="24" y="11"/>
                  </a:lnTo>
                  <a:lnTo>
                    <a:pt x="22" y="5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26" name="Line 154"/>
            <p:cNvSpPr>
              <a:spLocks noChangeShapeType="1"/>
            </p:cNvSpPr>
            <p:nvPr/>
          </p:nvSpPr>
          <p:spPr bwMode="auto">
            <a:xfrm>
              <a:off x="3162" y="111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27" name="Line 155"/>
            <p:cNvSpPr>
              <a:spLocks noChangeShapeType="1"/>
            </p:cNvSpPr>
            <p:nvPr/>
          </p:nvSpPr>
          <p:spPr bwMode="auto">
            <a:xfrm>
              <a:off x="3162" y="111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28" name="Line 156"/>
            <p:cNvSpPr>
              <a:spLocks noChangeShapeType="1"/>
            </p:cNvSpPr>
            <p:nvPr/>
          </p:nvSpPr>
          <p:spPr bwMode="auto">
            <a:xfrm>
              <a:off x="3162" y="111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29" name="Freeform 157"/>
            <p:cNvSpPr>
              <a:spLocks/>
            </p:cNvSpPr>
            <p:nvPr/>
          </p:nvSpPr>
          <p:spPr bwMode="auto">
            <a:xfrm>
              <a:off x="3162" y="1110"/>
              <a:ext cx="21" cy="26"/>
            </a:xfrm>
            <a:custGeom>
              <a:avLst/>
              <a:gdLst>
                <a:gd name="T0" fmla="*/ 0 w 21"/>
                <a:gd name="T1" fmla="*/ 8 h 26"/>
                <a:gd name="T2" fmla="*/ 6 w 21"/>
                <a:gd name="T3" fmla="*/ 1 h 26"/>
                <a:gd name="T4" fmla="*/ 10 w 21"/>
                <a:gd name="T5" fmla="*/ 0 h 26"/>
                <a:gd name="T6" fmla="*/ 16 w 21"/>
                <a:gd name="T7" fmla="*/ 0 h 26"/>
                <a:gd name="T8" fmla="*/ 19 w 21"/>
                <a:gd name="T9" fmla="*/ 1 h 26"/>
                <a:gd name="T10" fmla="*/ 21 w 21"/>
                <a:gd name="T11" fmla="*/ 8 h 26"/>
                <a:gd name="T12" fmla="*/ 21 w 21"/>
                <a:gd name="T13" fmla="*/ 2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6"/>
                <a:gd name="T23" fmla="*/ 21 w 21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6">
                  <a:moveTo>
                    <a:pt x="0" y="8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8"/>
                  </a:lnTo>
                  <a:lnTo>
                    <a:pt x="21" y="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30" name="Line 158"/>
            <p:cNvSpPr>
              <a:spLocks noChangeShapeType="1"/>
            </p:cNvSpPr>
            <p:nvPr/>
          </p:nvSpPr>
          <p:spPr bwMode="auto">
            <a:xfrm>
              <a:off x="3238" y="213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31" name="Line 159"/>
            <p:cNvSpPr>
              <a:spLocks noChangeShapeType="1"/>
            </p:cNvSpPr>
            <p:nvPr/>
          </p:nvSpPr>
          <p:spPr bwMode="auto">
            <a:xfrm>
              <a:off x="3238" y="2139"/>
              <a:ext cx="1" cy="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32" name="Line 160"/>
            <p:cNvSpPr>
              <a:spLocks noChangeShapeType="1"/>
            </p:cNvSpPr>
            <p:nvPr/>
          </p:nvSpPr>
          <p:spPr bwMode="auto">
            <a:xfrm>
              <a:off x="3254" y="215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33" name="Line 161"/>
            <p:cNvSpPr>
              <a:spLocks noChangeShapeType="1"/>
            </p:cNvSpPr>
            <p:nvPr/>
          </p:nvSpPr>
          <p:spPr bwMode="auto">
            <a:xfrm flipH="1">
              <a:off x="3221" y="2157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34" name="Line 162"/>
            <p:cNvSpPr>
              <a:spLocks noChangeShapeType="1"/>
            </p:cNvSpPr>
            <p:nvPr/>
          </p:nvSpPr>
          <p:spPr bwMode="auto">
            <a:xfrm>
              <a:off x="3140" y="217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35" name="Freeform 163"/>
            <p:cNvSpPr>
              <a:spLocks/>
            </p:cNvSpPr>
            <p:nvPr/>
          </p:nvSpPr>
          <p:spPr bwMode="auto">
            <a:xfrm>
              <a:off x="3118" y="2135"/>
              <a:ext cx="22" cy="39"/>
            </a:xfrm>
            <a:custGeom>
              <a:avLst/>
              <a:gdLst>
                <a:gd name="T0" fmla="*/ 22 w 22"/>
                <a:gd name="T1" fmla="*/ 39 h 39"/>
                <a:gd name="T2" fmla="*/ 0 w 22"/>
                <a:gd name="T3" fmla="*/ 39 h 39"/>
                <a:gd name="T4" fmla="*/ 0 w 22"/>
                <a:gd name="T5" fmla="*/ 0 h 39"/>
                <a:gd name="T6" fmla="*/ 0 60000 65536"/>
                <a:gd name="T7" fmla="*/ 0 60000 65536"/>
                <a:gd name="T8" fmla="*/ 0 60000 65536"/>
                <a:gd name="T9" fmla="*/ 0 w 22"/>
                <a:gd name="T10" fmla="*/ 0 h 39"/>
                <a:gd name="T11" fmla="*/ 22 w 22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39">
                  <a:moveTo>
                    <a:pt x="22" y="39"/>
                  </a:moveTo>
                  <a:lnTo>
                    <a:pt x="0" y="3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36" name="Line 164"/>
            <p:cNvSpPr>
              <a:spLocks noChangeShapeType="1"/>
            </p:cNvSpPr>
            <p:nvPr/>
          </p:nvSpPr>
          <p:spPr bwMode="auto">
            <a:xfrm>
              <a:off x="3067" y="215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37" name="Line 165"/>
            <p:cNvSpPr>
              <a:spLocks noChangeShapeType="1"/>
            </p:cNvSpPr>
            <p:nvPr/>
          </p:nvSpPr>
          <p:spPr bwMode="auto">
            <a:xfrm flipH="1">
              <a:off x="3033" y="2152"/>
              <a:ext cx="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38" name="Line 166"/>
            <p:cNvSpPr>
              <a:spLocks noChangeShapeType="1"/>
            </p:cNvSpPr>
            <p:nvPr/>
          </p:nvSpPr>
          <p:spPr bwMode="auto">
            <a:xfrm>
              <a:off x="3033" y="216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39" name="Line 167"/>
            <p:cNvSpPr>
              <a:spLocks noChangeShapeType="1"/>
            </p:cNvSpPr>
            <p:nvPr/>
          </p:nvSpPr>
          <p:spPr bwMode="auto">
            <a:xfrm>
              <a:off x="3033" y="2162"/>
              <a:ext cx="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40" name="Line 168"/>
            <p:cNvSpPr>
              <a:spLocks noChangeShapeType="1"/>
            </p:cNvSpPr>
            <p:nvPr/>
          </p:nvSpPr>
          <p:spPr bwMode="auto">
            <a:xfrm>
              <a:off x="2984" y="217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41" name="Freeform 169"/>
            <p:cNvSpPr>
              <a:spLocks/>
            </p:cNvSpPr>
            <p:nvPr/>
          </p:nvSpPr>
          <p:spPr bwMode="auto">
            <a:xfrm>
              <a:off x="2958" y="2154"/>
              <a:ext cx="26" cy="20"/>
            </a:xfrm>
            <a:custGeom>
              <a:avLst/>
              <a:gdLst>
                <a:gd name="T0" fmla="*/ 26 w 26"/>
                <a:gd name="T1" fmla="*/ 20 h 20"/>
                <a:gd name="T2" fmla="*/ 12 w 26"/>
                <a:gd name="T3" fmla="*/ 0 h 20"/>
                <a:gd name="T4" fmla="*/ 17 w 26"/>
                <a:gd name="T5" fmla="*/ 0 h 20"/>
                <a:gd name="T6" fmla="*/ 0 w 26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0"/>
                <a:gd name="T14" fmla="*/ 26 w 2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0">
                  <a:moveTo>
                    <a:pt x="26" y="20"/>
                  </a:moveTo>
                  <a:lnTo>
                    <a:pt x="12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42" name="Line 170"/>
            <p:cNvSpPr>
              <a:spLocks noChangeShapeType="1"/>
            </p:cNvSpPr>
            <p:nvPr/>
          </p:nvSpPr>
          <p:spPr bwMode="auto">
            <a:xfrm>
              <a:off x="2975" y="215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43" name="Freeform 171"/>
            <p:cNvSpPr>
              <a:spLocks/>
            </p:cNvSpPr>
            <p:nvPr/>
          </p:nvSpPr>
          <p:spPr bwMode="auto">
            <a:xfrm>
              <a:off x="2958" y="2135"/>
              <a:ext cx="26" cy="39"/>
            </a:xfrm>
            <a:custGeom>
              <a:avLst/>
              <a:gdLst>
                <a:gd name="T0" fmla="*/ 17 w 26"/>
                <a:gd name="T1" fmla="*/ 18 h 39"/>
                <a:gd name="T2" fmla="*/ 22 w 26"/>
                <a:gd name="T3" fmla="*/ 16 h 39"/>
                <a:gd name="T4" fmla="*/ 24 w 26"/>
                <a:gd name="T5" fmla="*/ 15 h 39"/>
                <a:gd name="T6" fmla="*/ 26 w 26"/>
                <a:gd name="T7" fmla="*/ 10 h 39"/>
                <a:gd name="T8" fmla="*/ 26 w 26"/>
                <a:gd name="T9" fmla="*/ 7 h 39"/>
                <a:gd name="T10" fmla="*/ 24 w 26"/>
                <a:gd name="T11" fmla="*/ 2 h 39"/>
                <a:gd name="T12" fmla="*/ 22 w 26"/>
                <a:gd name="T13" fmla="*/ 2 h 39"/>
                <a:gd name="T14" fmla="*/ 17 w 26"/>
                <a:gd name="T15" fmla="*/ 0 h 39"/>
                <a:gd name="T16" fmla="*/ 0 w 26"/>
                <a:gd name="T17" fmla="*/ 0 h 39"/>
                <a:gd name="T18" fmla="*/ 0 w 26"/>
                <a:gd name="T19" fmla="*/ 39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39"/>
                <a:gd name="T32" fmla="*/ 26 w 26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39">
                  <a:moveTo>
                    <a:pt x="17" y="18"/>
                  </a:moveTo>
                  <a:lnTo>
                    <a:pt x="22" y="16"/>
                  </a:lnTo>
                  <a:lnTo>
                    <a:pt x="24" y="15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44" name="Line 172"/>
            <p:cNvSpPr>
              <a:spLocks noChangeShapeType="1"/>
            </p:cNvSpPr>
            <p:nvPr/>
          </p:nvSpPr>
          <p:spPr bwMode="auto">
            <a:xfrm>
              <a:off x="3347" y="217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45" name="Freeform 173"/>
            <p:cNvSpPr>
              <a:spLocks/>
            </p:cNvSpPr>
            <p:nvPr/>
          </p:nvSpPr>
          <p:spPr bwMode="auto">
            <a:xfrm>
              <a:off x="3347" y="2135"/>
              <a:ext cx="9" cy="39"/>
            </a:xfrm>
            <a:custGeom>
              <a:avLst/>
              <a:gdLst>
                <a:gd name="T0" fmla="*/ 0 w 9"/>
                <a:gd name="T1" fmla="*/ 39 h 39"/>
                <a:gd name="T2" fmla="*/ 0 w 9"/>
                <a:gd name="T3" fmla="*/ 7 h 39"/>
                <a:gd name="T4" fmla="*/ 1 w 9"/>
                <a:gd name="T5" fmla="*/ 2 h 39"/>
                <a:gd name="T6" fmla="*/ 5 w 9"/>
                <a:gd name="T7" fmla="*/ 0 h 39"/>
                <a:gd name="T8" fmla="*/ 9 w 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9"/>
                <a:gd name="T17" fmla="*/ 9 w 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9">
                  <a:moveTo>
                    <a:pt x="0" y="39"/>
                  </a:moveTo>
                  <a:lnTo>
                    <a:pt x="0" y="7"/>
                  </a:lnTo>
                  <a:lnTo>
                    <a:pt x="1" y="2"/>
                  </a:lnTo>
                  <a:lnTo>
                    <a:pt x="5" y="0"/>
                  </a:lnTo>
                  <a:lnTo>
                    <a:pt x="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46" name="Line 174"/>
            <p:cNvSpPr>
              <a:spLocks noChangeShapeType="1"/>
            </p:cNvSpPr>
            <p:nvPr/>
          </p:nvSpPr>
          <p:spPr bwMode="auto">
            <a:xfrm>
              <a:off x="3354" y="214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47" name="Line 175"/>
            <p:cNvSpPr>
              <a:spLocks noChangeShapeType="1"/>
            </p:cNvSpPr>
            <p:nvPr/>
          </p:nvSpPr>
          <p:spPr bwMode="auto">
            <a:xfrm flipH="1">
              <a:off x="3342" y="2147"/>
              <a:ext cx="1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48" name="Line 176"/>
            <p:cNvSpPr>
              <a:spLocks noChangeShapeType="1"/>
            </p:cNvSpPr>
            <p:nvPr/>
          </p:nvSpPr>
          <p:spPr bwMode="auto">
            <a:xfrm>
              <a:off x="3366" y="214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49" name="Freeform 177"/>
            <p:cNvSpPr>
              <a:spLocks/>
            </p:cNvSpPr>
            <p:nvPr/>
          </p:nvSpPr>
          <p:spPr bwMode="auto">
            <a:xfrm>
              <a:off x="3364" y="2144"/>
              <a:ext cx="13" cy="43"/>
            </a:xfrm>
            <a:custGeom>
              <a:avLst/>
              <a:gdLst>
                <a:gd name="T0" fmla="*/ 2 w 13"/>
                <a:gd name="T1" fmla="*/ 0 h 43"/>
                <a:gd name="T2" fmla="*/ 0 w 13"/>
                <a:gd name="T3" fmla="*/ 9 h 43"/>
                <a:gd name="T4" fmla="*/ 0 w 13"/>
                <a:gd name="T5" fmla="*/ 17 h 43"/>
                <a:gd name="T6" fmla="*/ 2 w 13"/>
                <a:gd name="T7" fmla="*/ 26 h 43"/>
                <a:gd name="T8" fmla="*/ 6 w 13"/>
                <a:gd name="T9" fmla="*/ 34 h 43"/>
                <a:gd name="T10" fmla="*/ 9 w 13"/>
                <a:gd name="T11" fmla="*/ 40 h 43"/>
                <a:gd name="T12" fmla="*/ 13 w 13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43"/>
                <a:gd name="T23" fmla="*/ 13 w 1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43">
                  <a:moveTo>
                    <a:pt x="2" y="0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6" y="34"/>
                  </a:lnTo>
                  <a:lnTo>
                    <a:pt x="9" y="40"/>
                  </a:lnTo>
                  <a:lnTo>
                    <a:pt x="13" y="4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50" name="Line 178"/>
            <p:cNvSpPr>
              <a:spLocks noChangeShapeType="1"/>
            </p:cNvSpPr>
            <p:nvPr/>
          </p:nvSpPr>
          <p:spPr bwMode="auto">
            <a:xfrm>
              <a:off x="3390" y="217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51" name="Freeform 179"/>
            <p:cNvSpPr>
              <a:spLocks/>
            </p:cNvSpPr>
            <p:nvPr/>
          </p:nvSpPr>
          <p:spPr bwMode="auto">
            <a:xfrm>
              <a:off x="3390" y="2135"/>
              <a:ext cx="26" cy="39"/>
            </a:xfrm>
            <a:custGeom>
              <a:avLst/>
              <a:gdLst>
                <a:gd name="T0" fmla="*/ 0 w 26"/>
                <a:gd name="T1" fmla="*/ 39 h 39"/>
                <a:gd name="T2" fmla="*/ 0 w 26"/>
                <a:gd name="T3" fmla="*/ 0 h 39"/>
                <a:gd name="T4" fmla="*/ 17 w 26"/>
                <a:gd name="T5" fmla="*/ 0 h 39"/>
                <a:gd name="T6" fmla="*/ 23 w 26"/>
                <a:gd name="T7" fmla="*/ 2 h 39"/>
                <a:gd name="T8" fmla="*/ 25 w 26"/>
                <a:gd name="T9" fmla="*/ 2 h 39"/>
                <a:gd name="T10" fmla="*/ 26 w 26"/>
                <a:gd name="T11" fmla="*/ 7 h 39"/>
                <a:gd name="T12" fmla="*/ 26 w 26"/>
                <a:gd name="T13" fmla="*/ 10 h 39"/>
                <a:gd name="T14" fmla="*/ 25 w 26"/>
                <a:gd name="T15" fmla="*/ 15 h 39"/>
                <a:gd name="T16" fmla="*/ 23 w 26"/>
                <a:gd name="T17" fmla="*/ 16 h 39"/>
                <a:gd name="T18" fmla="*/ 17 w 26"/>
                <a:gd name="T19" fmla="*/ 18 h 39"/>
                <a:gd name="T20" fmla="*/ 0 w 26"/>
                <a:gd name="T21" fmla="*/ 18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9"/>
                <a:gd name="T35" fmla="*/ 26 w 26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9">
                  <a:moveTo>
                    <a:pt x="0" y="3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3" y="16"/>
                  </a:lnTo>
                  <a:lnTo>
                    <a:pt x="17" y="18"/>
                  </a:lnTo>
                  <a:lnTo>
                    <a:pt x="0" y="1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52" name="Line 180"/>
            <p:cNvSpPr>
              <a:spLocks noChangeShapeType="1"/>
            </p:cNvSpPr>
            <p:nvPr/>
          </p:nvSpPr>
          <p:spPr bwMode="auto">
            <a:xfrm>
              <a:off x="3403" y="215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53" name="Line 181"/>
            <p:cNvSpPr>
              <a:spLocks noChangeShapeType="1"/>
            </p:cNvSpPr>
            <p:nvPr/>
          </p:nvSpPr>
          <p:spPr bwMode="auto">
            <a:xfrm>
              <a:off x="3403" y="2154"/>
              <a:ext cx="13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54" name="Line 182"/>
            <p:cNvSpPr>
              <a:spLocks noChangeShapeType="1"/>
            </p:cNvSpPr>
            <p:nvPr/>
          </p:nvSpPr>
          <p:spPr bwMode="auto">
            <a:xfrm>
              <a:off x="3467" y="217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55" name="Freeform 183"/>
            <p:cNvSpPr>
              <a:spLocks/>
            </p:cNvSpPr>
            <p:nvPr/>
          </p:nvSpPr>
          <p:spPr bwMode="auto">
            <a:xfrm>
              <a:off x="3465" y="2170"/>
              <a:ext cx="4" cy="12"/>
            </a:xfrm>
            <a:custGeom>
              <a:avLst/>
              <a:gdLst>
                <a:gd name="T0" fmla="*/ 2 w 4"/>
                <a:gd name="T1" fmla="*/ 4 h 12"/>
                <a:gd name="T2" fmla="*/ 0 w 4"/>
                <a:gd name="T3" fmla="*/ 2 h 12"/>
                <a:gd name="T4" fmla="*/ 2 w 4"/>
                <a:gd name="T5" fmla="*/ 0 h 12"/>
                <a:gd name="T6" fmla="*/ 4 w 4"/>
                <a:gd name="T7" fmla="*/ 2 h 12"/>
                <a:gd name="T8" fmla="*/ 4 w 4"/>
                <a:gd name="T9" fmla="*/ 6 h 12"/>
                <a:gd name="T10" fmla="*/ 2 w 4"/>
                <a:gd name="T11" fmla="*/ 10 h 12"/>
                <a:gd name="T12" fmla="*/ 0 w 4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2"/>
                <a:gd name="T23" fmla="*/ 4 w 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2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56" name="Line 184"/>
            <p:cNvSpPr>
              <a:spLocks noChangeShapeType="1"/>
            </p:cNvSpPr>
            <p:nvPr/>
          </p:nvSpPr>
          <p:spPr bwMode="auto">
            <a:xfrm>
              <a:off x="3467" y="217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57" name="Line 185"/>
            <p:cNvSpPr>
              <a:spLocks noChangeShapeType="1"/>
            </p:cNvSpPr>
            <p:nvPr/>
          </p:nvSpPr>
          <p:spPr bwMode="auto">
            <a:xfrm flipV="1">
              <a:off x="3467" y="2172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58" name="Line 186"/>
            <p:cNvSpPr>
              <a:spLocks noChangeShapeType="1"/>
            </p:cNvSpPr>
            <p:nvPr/>
          </p:nvSpPr>
          <p:spPr bwMode="auto">
            <a:xfrm>
              <a:off x="3519" y="217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59" name="Line 187"/>
            <p:cNvSpPr>
              <a:spLocks noChangeShapeType="1"/>
            </p:cNvSpPr>
            <p:nvPr/>
          </p:nvSpPr>
          <p:spPr bwMode="auto">
            <a:xfrm flipV="1">
              <a:off x="3519" y="2135"/>
              <a:ext cx="1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60" name="Line 188"/>
            <p:cNvSpPr>
              <a:spLocks noChangeShapeType="1"/>
            </p:cNvSpPr>
            <p:nvPr/>
          </p:nvSpPr>
          <p:spPr bwMode="auto">
            <a:xfrm>
              <a:off x="3545" y="213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61" name="Line 189"/>
            <p:cNvSpPr>
              <a:spLocks noChangeShapeType="1"/>
            </p:cNvSpPr>
            <p:nvPr/>
          </p:nvSpPr>
          <p:spPr bwMode="auto">
            <a:xfrm flipH="1">
              <a:off x="3519" y="2135"/>
              <a:ext cx="26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62" name="Line 190"/>
            <p:cNvSpPr>
              <a:spLocks noChangeShapeType="1"/>
            </p:cNvSpPr>
            <p:nvPr/>
          </p:nvSpPr>
          <p:spPr bwMode="auto">
            <a:xfrm>
              <a:off x="3529" y="215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63" name="Line 191"/>
            <p:cNvSpPr>
              <a:spLocks noChangeShapeType="1"/>
            </p:cNvSpPr>
            <p:nvPr/>
          </p:nvSpPr>
          <p:spPr bwMode="auto">
            <a:xfrm>
              <a:off x="3529" y="2152"/>
              <a:ext cx="16" cy="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64" name="Line 192"/>
            <p:cNvSpPr>
              <a:spLocks noChangeShapeType="1"/>
            </p:cNvSpPr>
            <p:nvPr/>
          </p:nvSpPr>
          <p:spPr bwMode="auto">
            <a:xfrm>
              <a:off x="3603" y="217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65" name="Freeform 193"/>
            <p:cNvSpPr>
              <a:spLocks/>
            </p:cNvSpPr>
            <p:nvPr/>
          </p:nvSpPr>
          <p:spPr bwMode="auto">
            <a:xfrm>
              <a:off x="3595" y="2178"/>
              <a:ext cx="8" cy="9"/>
            </a:xfrm>
            <a:custGeom>
              <a:avLst/>
              <a:gdLst>
                <a:gd name="T0" fmla="*/ 8 w 8"/>
                <a:gd name="T1" fmla="*/ 0 h 9"/>
                <a:gd name="T2" fmla="*/ 4 w 8"/>
                <a:gd name="T3" fmla="*/ 6 h 9"/>
                <a:gd name="T4" fmla="*/ 0 w 8"/>
                <a:gd name="T5" fmla="*/ 9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8" y="0"/>
                  </a:moveTo>
                  <a:lnTo>
                    <a:pt x="4" y="6"/>
                  </a:lnTo>
                  <a:lnTo>
                    <a:pt x="0" y="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66" name="Line 194"/>
            <p:cNvSpPr>
              <a:spLocks noChangeShapeType="1"/>
            </p:cNvSpPr>
            <p:nvPr/>
          </p:nvSpPr>
          <p:spPr bwMode="auto">
            <a:xfrm>
              <a:off x="3603" y="217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67" name="Freeform 195"/>
            <p:cNvSpPr>
              <a:spLocks/>
            </p:cNvSpPr>
            <p:nvPr/>
          </p:nvSpPr>
          <p:spPr bwMode="auto">
            <a:xfrm>
              <a:off x="3595" y="2127"/>
              <a:ext cx="13" cy="51"/>
            </a:xfrm>
            <a:custGeom>
              <a:avLst/>
              <a:gdLst>
                <a:gd name="T0" fmla="*/ 8 w 13"/>
                <a:gd name="T1" fmla="*/ 51 h 51"/>
                <a:gd name="T2" fmla="*/ 11 w 13"/>
                <a:gd name="T3" fmla="*/ 44 h 51"/>
                <a:gd name="T4" fmla="*/ 13 w 13"/>
                <a:gd name="T5" fmla="*/ 34 h 51"/>
                <a:gd name="T6" fmla="*/ 13 w 13"/>
                <a:gd name="T7" fmla="*/ 26 h 51"/>
                <a:gd name="T8" fmla="*/ 11 w 13"/>
                <a:gd name="T9" fmla="*/ 17 h 51"/>
                <a:gd name="T10" fmla="*/ 8 w 13"/>
                <a:gd name="T11" fmla="*/ 9 h 51"/>
                <a:gd name="T12" fmla="*/ 4 w 13"/>
                <a:gd name="T13" fmla="*/ 3 h 51"/>
                <a:gd name="T14" fmla="*/ 0 w 13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51"/>
                <a:gd name="T26" fmla="*/ 13 w 13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51">
                  <a:moveTo>
                    <a:pt x="8" y="51"/>
                  </a:moveTo>
                  <a:lnTo>
                    <a:pt x="11" y="44"/>
                  </a:lnTo>
                  <a:lnTo>
                    <a:pt x="13" y="34"/>
                  </a:lnTo>
                  <a:lnTo>
                    <a:pt x="13" y="26"/>
                  </a:lnTo>
                  <a:lnTo>
                    <a:pt x="11" y="17"/>
                  </a:lnTo>
                  <a:lnTo>
                    <a:pt x="8" y="9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68" name="Line 196"/>
            <p:cNvSpPr>
              <a:spLocks noChangeShapeType="1"/>
            </p:cNvSpPr>
            <p:nvPr/>
          </p:nvSpPr>
          <p:spPr bwMode="auto">
            <a:xfrm>
              <a:off x="3377" y="212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69" name="Freeform 197"/>
            <p:cNvSpPr>
              <a:spLocks/>
            </p:cNvSpPr>
            <p:nvPr/>
          </p:nvSpPr>
          <p:spPr bwMode="auto">
            <a:xfrm>
              <a:off x="3366" y="2127"/>
              <a:ext cx="11" cy="17"/>
            </a:xfrm>
            <a:custGeom>
              <a:avLst/>
              <a:gdLst>
                <a:gd name="T0" fmla="*/ 11 w 11"/>
                <a:gd name="T1" fmla="*/ 0 h 17"/>
                <a:gd name="T2" fmla="*/ 7 w 11"/>
                <a:gd name="T3" fmla="*/ 3 h 17"/>
                <a:gd name="T4" fmla="*/ 4 w 11"/>
                <a:gd name="T5" fmla="*/ 9 h 17"/>
                <a:gd name="T6" fmla="*/ 0 w 11"/>
                <a:gd name="T7" fmla="*/ 1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7"/>
                <a:gd name="T14" fmla="*/ 11 w 1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7">
                  <a:moveTo>
                    <a:pt x="11" y="0"/>
                  </a:moveTo>
                  <a:lnTo>
                    <a:pt x="7" y="3"/>
                  </a:lnTo>
                  <a:lnTo>
                    <a:pt x="4" y="9"/>
                  </a:lnTo>
                  <a:lnTo>
                    <a:pt x="0" y="1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70" name="Line 198"/>
            <p:cNvSpPr>
              <a:spLocks noChangeShapeType="1"/>
            </p:cNvSpPr>
            <p:nvPr/>
          </p:nvSpPr>
          <p:spPr bwMode="auto">
            <a:xfrm>
              <a:off x="2461" y="214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71" name="Freeform 199"/>
            <p:cNvSpPr>
              <a:spLocks/>
            </p:cNvSpPr>
            <p:nvPr/>
          </p:nvSpPr>
          <p:spPr bwMode="auto">
            <a:xfrm>
              <a:off x="2439" y="2144"/>
              <a:ext cx="26" cy="17"/>
            </a:xfrm>
            <a:custGeom>
              <a:avLst/>
              <a:gdLst>
                <a:gd name="T0" fmla="*/ 22 w 26"/>
                <a:gd name="T1" fmla="*/ 0 h 17"/>
                <a:gd name="T2" fmla="*/ 24 w 26"/>
                <a:gd name="T3" fmla="*/ 2 h 17"/>
                <a:gd name="T4" fmla="*/ 26 w 26"/>
                <a:gd name="T5" fmla="*/ 6 h 17"/>
                <a:gd name="T6" fmla="*/ 26 w 26"/>
                <a:gd name="T7" fmla="*/ 10 h 17"/>
                <a:gd name="T8" fmla="*/ 24 w 26"/>
                <a:gd name="T9" fmla="*/ 15 h 17"/>
                <a:gd name="T10" fmla="*/ 22 w 26"/>
                <a:gd name="T11" fmla="*/ 17 h 17"/>
                <a:gd name="T12" fmla="*/ 17 w 26"/>
                <a:gd name="T13" fmla="*/ 17 h 17"/>
                <a:gd name="T14" fmla="*/ 0 w 26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7"/>
                <a:gd name="T26" fmla="*/ 26 w 26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7">
                  <a:moveTo>
                    <a:pt x="22" y="0"/>
                  </a:moveTo>
                  <a:lnTo>
                    <a:pt x="24" y="2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4" y="15"/>
                  </a:lnTo>
                  <a:lnTo>
                    <a:pt x="22" y="17"/>
                  </a:lnTo>
                  <a:lnTo>
                    <a:pt x="17" y="17"/>
                  </a:lnTo>
                  <a:lnTo>
                    <a:pt x="0" y="1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72" name="Line 200"/>
            <p:cNvSpPr>
              <a:spLocks noChangeShapeType="1"/>
            </p:cNvSpPr>
            <p:nvPr/>
          </p:nvSpPr>
          <p:spPr bwMode="auto">
            <a:xfrm>
              <a:off x="2453" y="216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73" name="Line 201"/>
            <p:cNvSpPr>
              <a:spLocks noChangeShapeType="1"/>
            </p:cNvSpPr>
            <p:nvPr/>
          </p:nvSpPr>
          <p:spPr bwMode="auto">
            <a:xfrm>
              <a:off x="2453" y="2161"/>
              <a:ext cx="12" cy="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74" name="Line 202"/>
            <p:cNvSpPr>
              <a:spLocks noChangeShapeType="1"/>
            </p:cNvSpPr>
            <p:nvPr/>
          </p:nvSpPr>
          <p:spPr bwMode="auto">
            <a:xfrm>
              <a:off x="2439" y="218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75" name="Freeform 203"/>
            <p:cNvSpPr>
              <a:spLocks/>
            </p:cNvSpPr>
            <p:nvPr/>
          </p:nvSpPr>
          <p:spPr bwMode="auto">
            <a:xfrm>
              <a:off x="2439" y="2143"/>
              <a:ext cx="22" cy="40"/>
            </a:xfrm>
            <a:custGeom>
              <a:avLst/>
              <a:gdLst>
                <a:gd name="T0" fmla="*/ 0 w 22"/>
                <a:gd name="T1" fmla="*/ 40 h 40"/>
                <a:gd name="T2" fmla="*/ 0 w 22"/>
                <a:gd name="T3" fmla="*/ 0 h 40"/>
                <a:gd name="T4" fmla="*/ 17 w 22"/>
                <a:gd name="T5" fmla="*/ 0 h 40"/>
                <a:gd name="T6" fmla="*/ 22 w 22"/>
                <a:gd name="T7" fmla="*/ 2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0"/>
                <a:gd name="T14" fmla="*/ 22 w 22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0">
                  <a:moveTo>
                    <a:pt x="0" y="4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22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04"/>
          <p:cNvGrpSpPr>
            <a:grpSpLocks/>
          </p:cNvGrpSpPr>
          <p:nvPr/>
        </p:nvGrpSpPr>
        <p:grpSpPr bwMode="auto">
          <a:xfrm>
            <a:off x="3630613" y="2936875"/>
            <a:ext cx="2589212" cy="3271838"/>
            <a:chOff x="2287" y="1850"/>
            <a:chExt cx="1632" cy="2060"/>
          </a:xfrm>
        </p:grpSpPr>
        <p:sp>
          <p:nvSpPr>
            <p:cNvPr id="18176" name="Line 205"/>
            <p:cNvSpPr>
              <a:spLocks noChangeShapeType="1"/>
            </p:cNvSpPr>
            <p:nvPr/>
          </p:nvSpPr>
          <p:spPr bwMode="auto">
            <a:xfrm>
              <a:off x="2388" y="216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77" name="Line 206"/>
            <p:cNvSpPr>
              <a:spLocks noChangeShapeType="1"/>
            </p:cNvSpPr>
            <p:nvPr/>
          </p:nvSpPr>
          <p:spPr bwMode="auto">
            <a:xfrm flipH="1">
              <a:off x="2355" y="2160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78" name="Line 207"/>
            <p:cNvSpPr>
              <a:spLocks noChangeShapeType="1"/>
            </p:cNvSpPr>
            <p:nvPr/>
          </p:nvSpPr>
          <p:spPr bwMode="auto">
            <a:xfrm>
              <a:off x="2355" y="21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79" name="Line 208"/>
            <p:cNvSpPr>
              <a:spLocks noChangeShapeType="1"/>
            </p:cNvSpPr>
            <p:nvPr/>
          </p:nvSpPr>
          <p:spPr bwMode="auto">
            <a:xfrm>
              <a:off x="2355" y="2171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80" name="Line 209"/>
            <p:cNvSpPr>
              <a:spLocks noChangeShapeType="1"/>
            </p:cNvSpPr>
            <p:nvPr/>
          </p:nvSpPr>
          <p:spPr bwMode="auto">
            <a:xfrm>
              <a:off x="2310" y="218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81" name="Freeform 210"/>
            <p:cNvSpPr>
              <a:spLocks/>
            </p:cNvSpPr>
            <p:nvPr/>
          </p:nvSpPr>
          <p:spPr bwMode="auto">
            <a:xfrm>
              <a:off x="2287" y="2143"/>
              <a:ext cx="23" cy="40"/>
            </a:xfrm>
            <a:custGeom>
              <a:avLst/>
              <a:gdLst>
                <a:gd name="T0" fmla="*/ 23 w 23"/>
                <a:gd name="T1" fmla="*/ 40 h 40"/>
                <a:gd name="T2" fmla="*/ 0 w 23"/>
                <a:gd name="T3" fmla="*/ 40 h 40"/>
                <a:gd name="T4" fmla="*/ 0 w 23"/>
                <a:gd name="T5" fmla="*/ 0 h 40"/>
                <a:gd name="T6" fmla="*/ 0 60000 65536"/>
                <a:gd name="T7" fmla="*/ 0 60000 65536"/>
                <a:gd name="T8" fmla="*/ 0 60000 65536"/>
                <a:gd name="T9" fmla="*/ 0 w 23"/>
                <a:gd name="T10" fmla="*/ 0 h 40"/>
                <a:gd name="T11" fmla="*/ 23 w 23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40">
                  <a:moveTo>
                    <a:pt x="23" y="40"/>
                  </a:move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82" name="Line 211"/>
            <p:cNvSpPr>
              <a:spLocks noChangeShapeType="1"/>
            </p:cNvSpPr>
            <p:nvPr/>
          </p:nvSpPr>
          <p:spPr bwMode="auto">
            <a:xfrm>
              <a:off x="2386" y="356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83" name="Line 212"/>
            <p:cNvSpPr>
              <a:spLocks noChangeShapeType="1"/>
            </p:cNvSpPr>
            <p:nvPr/>
          </p:nvSpPr>
          <p:spPr bwMode="auto">
            <a:xfrm>
              <a:off x="2386" y="3569"/>
              <a:ext cx="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84" name="Line 213"/>
            <p:cNvSpPr>
              <a:spLocks noChangeShapeType="1"/>
            </p:cNvSpPr>
            <p:nvPr/>
          </p:nvSpPr>
          <p:spPr bwMode="auto">
            <a:xfrm>
              <a:off x="2391" y="356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85" name="Line 214"/>
            <p:cNvSpPr>
              <a:spLocks noChangeShapeType="1"/>
            </p:cNvSpPr>
            <p:nvPr/>
          </p:nvSpPr>
          <p:spPr bwMode="auto">
            <a:xfrm>
              <a:off x="2391" y="3569"/>
              <a:ext cx="1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86" name="Line 215"/>
            <p:cNvSpPr>
              <a:spLocks noChangeShapeType="1"/>
            </p:cNvSpPr>
            <p:nvPr/>
          </p:nvSpPr>
          <p:spPr bwMode="auto">
            <a:xfrm>
              <a:off x="2396" y="360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87" name="Line 216"/>
            <p:cNvSpPr>
              <a:spLocks noChangeShapeType="1"/>
            </p:cNvSpPr>
            <p:nvPr/>
          </p:nvSpPr>
          <p:spPr bwMode="auto">
            <a:xfrm flipH="1">
              <a:off x="2386" y="3608"/>
              <a:ext cx="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88" name="Line 217"/>
            <p:cNvSpPr>
              <a:spLocks noChangeShapeType="1"/>
            </p:cNvSpPr>
            <p:nvPr/>
          </p:nvSpPr>
          <p:spPr bwMode="auto">
            <a:xfrm>
              <a:off x="2411" y="360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89" name="Line 218"/>
            <p:cNvSpPr>
              <a:spLocks noChangeShapeType="1"/>
            </p:cNvSpPr>
            <p:nvPr/>
          </p:nvSpPr>
          <p:spPr bwMode="auto">
            <a:xfrm flipV="1">
              <a:off x="2411" y="3582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90" name="Line 219"/>
            <p:cNvSpPr>
              <a:spLocks noChangeShapeType="1"/>
            </p:cNvSpPr>
            <p:nvPr/>
          </p:nvSpPr>
          <p:spPr bwMode="auto">
            <a:xfrm>
              <a:off x="2415" y="35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91" name="Freeform 220"/>
            <p:cNvSpPr>
              <a:spLocks/>
            </p:cNvSpPr>
            <p:nvPr/>
          </p:nvSpPr>
          <p:spPr bwMode="auto">
            <a:xfrm>
              <a:off x="2415" y="3582"/>
              <a:ext cx="16" cy="26"/>
            </a:xfrm>
            <a:custGeom>
              <a:avLst/>
              <a:gdLst>
                <a:gd name="T0" fmla="*/ 0 w 16"/>
                <a:gd name="T1" fmla="*/ 2 h 26"/>
                <a:gd name="T2" fmla="*/ 4 w 16"/>
                <a:gd name="T3" fmla="*/ 0 h 26"/>
                <a:gd name="T4" fmla="*/ 10 w 16"/>
                <a:gd name="T5" fmla="*/ 0 h 26"/>
                <a:gd name="T6" fmla="*/ 14 w 16"/>
                <a:gd name="T7" fmla="*/ 2 h 26"/>
                <a:gd name="T8" fmla="*/ 16 w 16"/>
                <a:gd name="T9" fmla="*/ 8 h 26"/>
                <a:gd name="T10" fmla="*/ 16 w 16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6"/>
                <a:gd name="T20" fmla="*/ 16 w 1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6">
                  <a:moveTo>
                    <a:pt x="0" y="2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6" y="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92" name="Line 221"/>
            <p:cNvSpPr>
              <a:spLocks noChangeShapeType="1"/>
            </p:cNvSpPr>
            <p:nvPr/>
          </p:nvSpPr>
          <p:spPr bwMode="auto">
            <a:xfrm>
              <a:off x="2457" y="360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93" name="Line 222"/>
            <p:cNvSpPr>
              <a:spLocks noChangeShapeType="1"/>
            </p:cNvSpPr>
            <p:nvPr/>
          </p:nvSpPr>
          <p:spPr bwMode="auto">
            <a:xfrm flipV="1">
              <a:off x="2457" y="3582"/>
              <a:ext cx="1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94" name="Line 223"/>
            <p:cNvSpPr>
              <a:spLocks noChangeShapeType="1"/>
            </p:cNvSpPr>
            <p:nvPr/>
          </p:nvSpPr>
          <p:spPr bwMode="auto">
            <a:xfrm>
              <a:off x="2478" y="358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95" name="Freeform 224"/>
            <p:cNvSpPr>
              <a:spLocks/>
            </p:cNvSpPr>
            <p:nvPr/>
          </p:nvSpPr>
          <p:spPr bwMode="auto">
            <a:xfrm>
              <a:off x="2476" y="3588"/>
              <a:ext cx="22" cy="20"/>
            </a:xfrm>
            <a:custGeom>
              <a:avLst/>
              <a:gdLst>
                <a:gd name="T0" fmla="*/ 2 w 22"/>
                <a:gd name="T1" fmla="*/ 0 h 20"/>
                <a:gd name="T2" fmla="*/ 0 w 22"/>
                <a:gd name="T3" fmla="*/ 6 h 20"/>
                <a:gd name="T4" fmla="*/ 0 w 22"/>
                <a:gd name="T5" fmla="*/ 9 h 20"/>
                <a:gd name="T6" fmla="*/ 2 w 22"/>
                <a:gd name="T7" fmla="*/ 15 h 20"/>
                <a:gd name="T8" fmla="*/ 6 w 22"/>
                <a:gd name="T9" fmla="*/ 19 h 20"/>
                <a:gd name="T10" fmla="*/ 9 w 22"/>
                <a:gd name="T11" fmla="*/ 20 h 20"/>
                <a:gd name="T12" fmla="*/ 15 w 22"/>
                <a:gd name="T13" fmla="*/ 20 h 20"/>
                <a:gd name="T14" fmla="*/ 18 w 22"/>
                <a:gd name="T15" fmla="*/ 19 h 20"/>
                <a:gd name="T16" fmla="*/ 22 w 22"/>
                <a:gd name="T17" fmla="*/ 15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0"/>
                <a:gd name="T29" fmla="*/ 22 w 2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0">
                  <a:moveTo>
                    <a:pt x="2" y="0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2" y="15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22" y="1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96" name="Line 225"/>
            <p:cNvSpPr>
              <a:spLocks noChangeShapeType="1"/>
            </p:cNvSpPr>
            <p:nvPr/>
          </p:nvSpPr>
          <p:spPr bwMode="auto">
            <a:xfrm>
              <a:off x="2498" y="35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97" name="Freeform 226"/>
            <p:cNvSpPr>
              <a:spLocks/>
            </p:cNvSpPr>
            <p:nvPr/>
          </p:nvSpPr>
          <p:spPr bwMode="auto">
            <a:xfrm>
              <a:off x="2478" y="3582"/>
              <a:ext cx="20" cy="12"/>
            </a:xfrm>
            <a:custGeom>
              <a:avLst/>
              <a:gdLst>
                <a:gd name="T0" fmla="*/ 20 w 20"/>
                <a:gd name="T1" fmla="*/ 12 h 12"/>
                <a:gd name="T2" fmla="*/ 20 w 20"/>
                <a:gd name="T3" fmla="*/ 8 h 12"/>
                <a:gd name="T4" fmla="*/ 18 w 20"/>
                <a:gd name="T5" fmla="*/ 4 h 12"/>
                <a:gd name="T6" fmla="*/ 16 w 20"/>
                <a:gd name="T7" fmla="*/ 2 h 12"/>
                <a:gd name="T8" fmla="*/ 13 w 20"/>
                <a:gd name="T9" fmla="*/ 0 h 12"/>
                <a:gd name="T10" fmla="*/ 7 w 20"/>
                <a:gd name="T11" fmla="*/ 0 h 12"/>
                <a:gd name="T12" fmla="*/ 4 w 20"/>
                <a:gd name="T13" fmla="*/ 2 h 12"/>
                <a:gd name="T14" fmla="*/ 0 w 20"/>
                <a:gd name="T15" fmla="*/ 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2"/>
                <a:gd name="T26" fmla="*/ 20 w 2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98" name="Line 227"/>
            <p:cNvSpPr>
              <a:spLocks noChangeShapeType="1"/>
            </p:cNvSpPr>
            <p:nvPr/>
          </p:nvSpPr>
          <p:spPr bwMode="auto">
            <a:xfrm>
              <a:off x="2476" y="35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99" name="Line 228"/>
            <p:cNvSpPr>
              <a:spLocks noChangeShapeType="1"/>
            </p:cNvSpPr>
            <p:nvPr/>
          </p:nvSpPr>
          <p:spPr bwMode="auto">
            <a:xfrm>
              <a:off x="2476" y="3594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00" name="Line 229"/>
            <p:cNvSpPr>
              <a:spLocks noChangeShapeType="1"/>
            </p:cNvSpPr>
            <p:nvPr/>
          </p:nvSpPr>
          <p:spPr bwMode="auto">
            <a:xfrm>
              <a:off x="2509" y="35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01" name="Freeform 230"/>
            <p:cNvSpPr>
              <a:spLocks/>
            </p:cNvSpPr>
            <p:nvPr/>
          </p:nvSpPr>
          <p:spPr bwMode="auto">
            <a:xfrm>
              <a:off x="2509" y="3582"/>
              <a:ext cx="16" cy="12"/>
            </a:xfrm>
            <a:custGeom>
              <a:avLst/>
              <a:gdLst>
                <a:gd name="T0" fmla="*/ 0 w 16"/>
                <a:gd name="T1" fmla="*/ 12 h 12"/>
                <a:gd name="T2" fmla="*/ 2 w 16"/>
                <a:gd name="T3" fmla="*/ 6 h 12"/>
                <a:gd name="T4" fmla="*/ 6 w 16"/>
                <a:gd name="T5" fmla="*/ 2 h 12"/>
                <a:gd name="T6" fmla="*/ 10 w 16"/>
                <a:gd name="T7" fmla="*/ 0 h 12"/>
                <a:gd name="T8" fmla="*/ 16 w 1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2"/>
                <a:gd name="T17" fmla="*/ 16 w 16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2">
                  <a:moveTo>
                    <a:pt x="0" y="12"/>
                  </a:move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02" name="Line 231"/>
            <p:cNvSpPr>
              <a:spLocks noChangeShapeType="1"/>
            </p:cNvSpPr>
            <p:nvPr/>
          </p:nvSpPr>
          <p:spPr bwMode="auto">
            <a:xfrm>
              <a:off x="2535" y="35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03" name="Freeform 232"/>
            <p:cNvSpPr>
              <a:spLocks/>
            </p:cNvSpPr>
            <p:nvPr/>
          </p:nvSpPr>
          <p:spPr bwMode="auto">
            <a:xfrm>
              <a:off x="2534" y="3584"/>
              <a:ext cx="21" cy="24"/>
            </a:xfrm>
            <a:custGeom>
              <a:avLst/>
              <a:gdLst>
                <a:gd name="T0" fmla="*/ 2 w 21"/>
                <a:gd name="T1" fmla="*/ 0 h 24"/>
                <a:gd name="T2" fmla="*/ 0 w 21"/>
                <a:gd name="T3" fmla="*/ 4 h 24"/>
                <a:gd name="T4" fmla="*/ 2 w 21"/>
                <a:gd name="T5" fmla="*/ 8 h 24"/>
                <a:gd name="T6" fmla="*/ 6 w 21"/>
                <a:gd name="T7" fmla="*/ 10 h 24"/>
                <a:gd name="T8" fmla="*/ 15 w 21"/>
                <a:gd name="T9" fmla="*/ 12 h 24"/>
                <a:gd name="T10" fmla="*/ 19 w 21"/>
                <a:gd name="T11" fmla="*/ 13 h 24"/>
                <a:gd name="T12" fmla="*/ 21 w 21"/>
                <a:gd name="T13" fmla="*/ 17 h 24"/>
                <a:gd name="T14" fmla="*/ 21 w 21"/>
                <a:gd name="T15" fmla="*/ 19 h 24"/>
                <a:gd name="T16" fmla="*/ 19 w 21"/>
                <a:gd name="T17" fmla="*/ 23 h 24"/>
                <a:gd name="T18" fmla="*/ 13 w 21"/>
                <a:gd name="T19" fmla="*/ 24 h 24"/>
                <a:gd name="T20" fmla="*/ 8 w 21"/>
                <a:gd name="T21" fmla="*/ 24 h 24"/>
                <a:gd name="T22" fmla="*/ 2 w 21"/>
                <a:gd name="T23" fmla="*/ 23 h 24"/>
                <a:gd name="T24" fmla="*/ 0 w 21"/>
                <a:gd name="T25" fmla="*/ 19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4"/>
                <a:gd name="T41" fmla="*/ 21 w 21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4">
                  <a:moveTo>
                    <a:pt x="2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15" y="12"/>
                  </a:lnTo>
                  <a:lnTo>
                    <a:pt x="19" y="13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2" y="23"/>
                  </a:lnTo>
                  <a:lnTo>
                    <a:pt x="0" y="1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04" name="Line 233"/>
            <p:cNvSpPr>
              <a:spLocks noChangeShapeType="1"/>
            </p:cNvSpPr>
            <p:nvPr/>
          </p:nvSpPr>
          <p:spPr bwMode="auto">
            <a:xfrm>
              <a:off x="2535" y="35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05" name="Freeform 234"/>
            <p:cNvSpPr>
              <a:spLocks/>
            </p:cNvSpPr>
            <p:nvPr/>
          </p:nvSpPr>
          <p:spPr bwMode="auto">
            <a:xfrm>
              <a:off x="2535" y="3582"/>
              <a:ext cx="20" cy="6"/>
            </a:xfrm>
            <a:custGeom>
              <a:avLst/>
              <a:gdLst>
                <a:gd name="T0" fmla="*/ 0 w 20"/>
                <a:gd name="T1" fmla="*/ 2 h 6"/>
                <a:gd name="T2" fmla="*/ 6 w 20"/>
                <a:gd name="T3" fmla="*/ 0 h 6"/>
                <a:gd name="T4" fmla="*/ 12 w 20"/>
                <a:gd name="T5" fmla="*/ 0 h 6"/>
                <a:gd name="T6" fmla="*/ 18 w 20"/>
                <a:gd name="T7" fmla="*/ 2 h 6"/>
                <a:gd name="T8" fmla="*/ 20 w 20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6"/>
                <a:gd name="T17" fmla="*/ 20 w 2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6">
                  <a:moveTo>
                    <a:pt x="0" y="2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06" name="Line 235"/>
            <p:cNvSpPr>
              <a:spLocks noChangeShapeType="1"/>
            </p:cNvSpPr>
            <p:nvPr/>
          </p:nvSpPr>
          <p:spPr bwMode="auto">
            <a:xfrm>
              <a:off x="2568" y="358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07" name="Freeform 236"/>
            <p:cNvSpPr>
              <a:spLocks/>
            </p:cNvSpPr>
            <p:nvPr/>
          </p:nvSpPr>
          <p:spPr bwMode="auto">
            <a:xfrm>
              <a:off x="2566" y="3588"/>
              <a:ext cx="22" cy="20"/>
            </a:xfrm>
            <a:custGeom>
              <a:avLst/>
              <a:gdLst>
                <a:gd name="T0" fmla="*/ 2 w 22"/>
                <a:gd name="T1" fmla="*/ 0 h 20"/>
                <a:gd name="T2" fmla="*/ 0 w 22"/>
                <a:gd name="T3" fmla="*/ 6 h 20"/>
                <a:gd name="T4" fmla="*/ 0 w 22"/>
                <a:gd name="T5" fmla="*/ 9 h 20"/>
                <a:gd name="T6" fmla="*/ 2 w 22"/>
                <a:gd name="T7" fmla="*/ 15 h 20"/>
                <a:gd name="T8" fmla="*/ 6 w 22"/>
                <a:gd name="T9" fmla="*/ 19 h 20"/>
                <a:gd name="T10" fmla="*/ 10 w 22"/>
                <a:gd name="T11" fmla="*/ 20 h 20"/>
                <a:gd name="T12" fmla="*/ 15 w 22"/>
                <a:gd name="T13" fmla="*/ 20 h 20"/>
                <a:gd name="T14" fmla="*/ 19 w 22"/>
                <a:gd name="T15" fmla="*/ 19 h 20"/>
                <a:gd name="T16" fmla="*/ 22 w 22"/>
                <a:gd name="T17" fmla="*/ 15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0"/>
                <a:gd name="T29" fmla="*/ 22 w 2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0">
                  <a:moveTo>
                    <a:pt x="2" y="0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2" y="15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19" y="19"/>
                  </a:lnTo>
                  <a:lnTo>
                    <a:pt x="22" y="1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08" name="Line 237"/>
            <p:cNvSpPr>
              <a:spLocks noChangeShapeType="1"/>
            </p:cNvSpPr>
            <p:nvPr/>
          </p:nvSpPr>
          <p:spPr bwMode="auto">
            <a:xfrm>
              <a:off x="2588" y="35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09" name="Freeform 238"/>
            <p:cNvSpPr>
              <a:spLocks/>
            </p:cNvSpPr>
            <p:nvPr/>
          </p:nvSpPr>
          <p:spPr bwMode="auto">
            <a:xfrm>
              <a:off x="2568" y="3582"/>
              <a:ext cx="20" cy="12"/>
            </a:xfrm>
            <a:custGeom>
              <a:avLst/>
              <a:gdLst>
                <a:gd name="T0" fmla="*/ 20 w 20"/>
                <a:gd name="T1" fmla="*/ 12 h 12"/>
                <a:gd name="T2" fmla="*/ 20 w 20"/>
                <a:gd name="T3" fmla="*/ 8 h 12"/>
                <a:gd name="T4" fmla="*/ 19 w 20"/>
                <a:gd name="T5" fmla="*/ 4 h 12"/>
                <a:gd name="T6" fmla="*/ 17 w 20"/>
                <a:gd name="T7" fmla="*/ 2 h 12"/>
                <a:gd name="T8" fmla="*/ 13 w 20"/>
                <a:gd name="T9" fmla="*/ 0 h 12"/>
                <a:gd name="T10" fmla="*/ 8 w 20"/>
                <a:gd name="T11" fmla="*/ 0 h 12"/>
                <a:gd name="T12" fmla="*/ 4 w 20"/>
                <a:gd name="T13" fmla="*/ 2 h 12"/>
                <a:gd name="T14" fmla="*/ 0 w 20"/>
                <a:gd name="T15" fmla="*/ 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2"/>
                <a:gd name="T26" fmla="*/ 20 w 2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10" name="Line 239"/>
            <p:cNvSpPr>
              <a:spLocks noChangeShapeType="1"/>
            </p:cNvSpPr>
            <p:nvPr/>
          </p:nvSpPr>
          <p:spPr bwMode="auto">
            <a:xfrm>
              <a:off x="2566" y="35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11" name="Line 240"/>
            <p:cNvSpPr>
              <a:spLocks noChangeShapeType="1"/>
            </p:cNvSpPr>
            <p:nvPr/>
          </p:nvSpPr>
          <p:spPr bwMode="auto">
            <a:xfrm>
              <a:off x="2566" y="3594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12" name="Line 241"/>
            <p:cNvSpPr>
              <a:spLocks noChangeShapeType="1"/>
            </p:cNvSpPr>
            <p:nvPr/>
          </p:nvSpPr>
          <p:spPr bwMode="auto">
            <a:xfrm>
              <a:off x="2635" y="358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13" name="Line 242"/>
            <p:cNvSpPr>
              <a:spLocks noChangeShapeType="1"/>
            </p:cNvSpPr>
            <p:nvPr/>
          </p:nvSpPr>
          <p:spPr bwMode="auto">
            <a:xfrm>
              <a:off x="2635" y="3588"/>
              <a:ext cx="1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14" name="Line 243"/>
            <p:cNvSpPr>
              <a:spLocks noChangeShapeType="1"/>
            </p:cNvSpPr>
            <p:nvPr/>
          </p:nvSpPr>
          <p:spPr bwMode="auto">
            <a:xfrm>
              <a:off x="2674" y="358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15" name="Line 244"/>
            <p:cNvSpPr>
              <a:spLocks noChangeShapeType="1"/>
            </p:cNvSpPr>
            <p:nvPr/>
          </p:nvSpPr>
          <p:spPr bwMode="auto">
            <a:xfrm>
              <a:off x="2674" y="3582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16" name="Line 245"/>
            <p:cNvSpPr>
              <a:spLocks noChangeShapeType="1"/>
            </p:cNvSpPr>
            <p:nvPr/>
          </p:nvSpPr>
          <p:spPr bwMode="auto">
            <a:xfrm>
              <a:off x="2686" y="360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17" name="Line 246"/>
            <p:cNvSpPr>
              <a:spLocks noChangeShapeType="1"/>
            </p:cNvSpPr>
            <p:nvPr/>
          </p:nvSpPr>
          <p:spPr bwMode="auto">
            <a:xfrm flipV="1">
              <a:off x="2686" y="3582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18" name="Line 247"/>
            <p:cNvSpPr>
              <a:spLocks noChangeShapeType="1"/>
            </p:cNvSpPr>
            <p:nvPr/>
          </p:nvSpPr>
          <p:spPr bwMode="auto">
            <a:xfrm>
              <a:off x="2686" y="359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19" name="Freeform 248"/>
            <p:cNvSpPr>
              <a:spLocks/>
            </p:cNvSpPr>
            <p:nvPr/>
          </p:nvSpPr>
          <p:spPr bwMode="auto">
            <a:xfrm>
              <a:off x="2686" y="3582"/>
              <a:ext cx="21" cy="26"/>
            </a:xfrm>
            <a:custGeom>
              <a:avLst/>
              <a:gdLst>
                <a:gd name="T0" fmla="*/ 0 w 21"/>
                <a:gd name="T1" fmla="*/ 8 h 26"/>
                <a:gd name="T2" fmla="*/ 6 w 21"/>
                <a:gd name="T3" fmla="*/ 2 h 26"/>
                <a:gd name="T4" fmla="*/ 10 w 21"/>
                <a:gd name="T5" fmla="*/ 0 h 26"/>
                <a:gd name="T6" fmla="*/ 15 w 21"/>
                <a:gd name="T7" fmla="*/ 0 h 26"/>
                <a:gd name="T8" fmla="*/ 19 w 21"/>
                <a:gd name="T9" fmla="*/ 2 h 26"/>
                <a:gd name="T10" fmla="*/ 21 w 21"/>
                <a:gd name="T11" fmla="*/ 8 h 26"/>
                <a:gd name="T12" fmla="*/ 21 w 21"/>
                <a:gd name="T13" fmla="*/ 2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6"/>
                <a:gd name="T23" fmla="*/ 21 w 21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6">
                  <a:moveTo>
                    <a:pt x="0" y="8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1" y="8"/>
                  </a:lnTo>
                  <a:lnTo>
                    <a:pt x="21" y="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20" name="Line 249"/>
            <p:cNvSpPr>
              <a:spLocks noChangeShapeType="1"/>
            </p:cNvSpPr>
            <p:nvPr/>
          </p:nvSpPr>
          <p:spPr bwMode="auto">
            <a:xfrm>
              <a:off x="2727" y="360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21" name="Freeform 250"/>
            <p:cNvSpPr>
              <a:spLocks/>
            </p:cNvSpPr>
            <p:nvPr/>
          </p:nvSpPr>
          <p:spPr bwMode="auto">
            <a:xfrm>
              <a:off x="2727" y="3603"/>
              <a:ext cx="18" cy="5"/>
            </a:xfrm>
            <a:custGeom>
              <a:avLst/>
              <a:gdLst>
                <a:gd name="T0" fmla="*/ 0 w 18"/>
                <a:gd name="T1" fmla="*/ 4 h 5"/>
                <a:gd name="T2" fmla="*/ 5 w 18"/>
                <a:gd name="T3" fmla="*/ 5 h 5"/>
                <a:gd name="T4" fmla="*/ 10 w 18"/>
                <a:gd name="T5" fmla="*/ 5 h 5"/>
                <a:gd name="T6" fmla="*/ 14 w 18"/>
                <a:gd name="T7" fmla="*/ 4 h 5"/>
                <a:gd name="T8" fmla="*/ 18 w 18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5"/>
                <a:gd name="T17" fmla="*/ 18 w 1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5">
                  <a:moveTo>
                    <a:pt x="0" y="4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22" name="Line 251"/>
            <p:cNvSpPr>
              <a:spLocks noChangeShapeType="1"/>
            </p:cNvSpPr>
            <p:nvPr/>
          </p:nvSpPr>
          <p:spPr bwMode="auto">
            <a:xfrm>
              <a:off x="2745" y="361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23" name="Freeform 252"/>
            <p:cNvSpPr>
              <a:spLocks/>
            </p:cNvSpPr>
            <p:nvPr/>
          </p:nvSpPr>
          <p:spPr bwMode="auto">
            <a:xfrm>
              <a:off x="2727" y="3613"/>
              <a:ext cx="18" cy="8"/>
            </a:xfrm>
            <a:custGeom>
              <a:avLst/>
              <a:gdLst>
                <a:gd name="T0" fmla="*/ 18 w 18"/>
                <a:gd name="T1" fmla="*/ 0 h 8"/>
                <a:gd name="T2" fmla="*/ 16 w 18"/>
                <a:gd name="T3" fmla="*/ 6 h 8"/>
                <a:gd name="T4" fmla="*/ 14 w 18"/>
                <a:gd name="T5" fmla="*/ 7 h 8"/>
                <a:gd name="T6" fmla="*/ 10 w 18"/>
                <a:gd name="T7" fmla="*/ 8 h 8"/>
                <a:gd name="T8" fmla="*/ 5 w 18"/>
                <a:gd name="T9" fmla="*/ 8 h 8"/>
                <a:gd name="T10" fmla="*/ 0 w 18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8"/>
                <a:gd name="T20" fmla="*/ 18 w 1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8">
                  <a:moveTo>
                    <a:pt x="18" y="0"/>
                  </a:moveTo>
                  <a:lnTo>
                    <a:pt x="16" y="6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5" y="8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24" name="Line 253"/>
            <p:cNvSpPr>
              <a:spLocks noChangeShapeType="1"/>
            </p:cNvSpPr>
            <p:nvPr/>
          </p:nvSpPr>
          <p:spPr bwMode="auto">
            <a:xfrm>
              <a:off x="2727" y="360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25" name="Freeform 254"/>
            <p:cNvSpPr>
              <a:spLocks/>
            </p:cNvSpPr>
            <p:nvPr/>
          </p:nvSpPr>
          <p:spPr bwMode="auto">
            <a:xfrm>
              <a:off x="2723" y="3582"/>
              <a:ext cx="22" cy="25"/>
            </a:xfrm>
            <a:custGeom>
              <a:avLst/>
              <a:gdLst>
                <a:gd name="T0" fmla="*/ 4 w 22"/>
                <a:gd name="T1" fmla="*/ 25 h 25"/>
                <a:gd name="T2" fmla="*/ 1 w 22"/>
                <a:gd name="T3" fmla="*/ 21 h 25"/>
                <a:gd name="T4" fmla="*/ 0 w 22"/>
                <a:gd name="T5" fmla="*/ 15 h 25"/>
                <a:gd name="T6" fmla="*/ 0 w 22"/>
                <a:gd name="T7" fmla="*/ 12 h 25"/>
                <a:gd name="T8" fmla="*/ 1 w 22"/>
                <a:gd name="T9" fmla="*/ 6 h 25"/>
                <a:gd name="T10" fmla="*/ 4 w 22"/>
                <a:gd name="T11" fmla="*/ 2 h 25"/>
                <a:gd name="T12" fmla="*/ 8 w 22"/>
                <a:gd name="T13" fmla="*/ 0 h 25"/>
                <a:gd name="T14" fmla="*/ 14 w 22"/>
                <a:gd name="T15" fmla="*/ 0 h 25"/>
                <a:gd name="T16" fmla="*/ 18 w 22"/>
                <a:gd name="T17" fmla="*/ 2 h 25"/>
                <a:gd name="T18" fmla="*/ 22 w 22"/>
                <a:gd name="T19" fmla="*/ 6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5"/>
                <a:gd name="T32" fmla="*/ 22 w 22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5">
                  <a:moveTo>
                    <a:pt x="4" y="25"/>
                  </a:moveTo>
                  <a:lnTo>
                    <a:pt x="1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26" name="Line 255"/>
            <p:cNvSpPr>
              <a:spLocks noChangeShapeType="1"/>
            </p:cNvSpPr>
            <p:nvPr/>
          </p:nvSpPr>
          <p:spPr bwMode="auto">
            <a:xfrm>
              <a:off x="2745" y="358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27" name="Line 256"/>
            <p:cNvSpPr>
              <a:spLocks noChangeShapeType="1"/>
            </p:cNvSpPr>
            <p:nvPr/>
          </p:nvSpPr>
          <p:spPr bwMode="auto">
            <a:xfrm>
              <a:off x="2745" y="3582"/>
              <a:ext cx="1" cy="3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28" name="Line 257"/>
            <p:cNvSpPr>
              <a:spLocks noChangeShapeType="1"/>
            </p:cNvSpPr>
            <p:nvPr/>
          </p:nvSpPr>
          <p:spPr bwMode="auto">
            <a:xfrm>
              <a:off x="2759" y="360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29" name="Freeform 258"/>
            <p:cNvSpPr>
              <a:spLocks/>
            </p:cNvSpPr>
            <p:nvPr/>
          </p:nvSpPr>
          <p:spPr bwMode="auto">
            <a:xfrm>
              <a:off x="2759" y="3603"/>
              <a:ext cx="21" cy="5"/>
            </a:xfrm>
            <a:custGeom>
              <a:avLst/>
              <a:gdLst>
                <a:gd name="T0" fmla="*/ 0 w 21"/>
                <a:gd name="T1" fmla="*/ 0 h 5"/>
                <a:gd name="T2" fmla="*/ 5 w 21"/>
                <a:gd name="T3" fmla="*/ 4 h 5"/>
                <a:gd name="T4" fmla="*/ 8 w 21"/>
                <a:gd name="T5" fmla="*/ 5 h 5"/>
                <a:gd name="T6" fmla="*/ 13 w 21"/>
                <a:gd name="T7" fmla="*/ 5 h 5"/>
                <a:gd name="T8" fmla="*/ 17 w 21"/>
                <a:gd name="T9" fmla="*/ 4 h 5"/>
                <a:gd name="T10" fmla="*/ 21 w 2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"/>
                <a:gd name="T20" fmla="*/ 21 w 2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">
                  <a:moveTo>
                    <a:pt x="0" y="0"/>
                  </a:moveTo>
                  <a:lnTo>
                    <a:pt x="5" y="4"/>
                  </a:lnTo>
                  <a:lnTo>
                    <a:pt x="8" y="5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2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30" name="Line 259"/>
            <p:cNvSpPr>
              <a:spLocks noChangeShapeType="1"/>
            </p:cNvSpPr>
            <p:nvPr/>
          </p:nvSpPr>
          <p:spPr bwMode="auto">
            <a:xfrm>
              <a:off x="2780" y="360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31" name="Line 260"/>
            <p:cNvSpPr>
              <a:spLocks noChangeShapeType="1"/>
            </p:cNvSpPr>
            <p:nvPr/>
          </p:nvSpPr>
          <p:spPr bwMode="auto">
            <a:xfrm flipV="1">
              <a:off x="2780" y="3582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32" name="Line 261"/>
            <p:cNvSpPr>
              <a:spLocks noChangeShapeType="1"/>
            </p:cNvSpPr>
            <p:nvPr/>
          </p:nvSpPr>
          <p:spPr bwMode="auto">
            <a:xfrm>
              <a:off x="2780" y="358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33" name="Freeform 262"/>
            <p:cNvSpPr>
              <a:spLocks/>
            </p:cNvSpPr>
            <p:nvPr/>
          </p:nvSpPr>
          <p:spPr bwMode="auto">
            <a:xfrm>
              <a:off x="2758" y="3582"/>
              <a:ext cx="22" cy="21"/>
            </a:xfrm>
            <a:custGeom>
              <a:avLst/>
              <a:gdLst>
                <a:gd name="T0" fmla="*/ 22 w 22"/>
                <a:gd name="T1" fmla="*/ 6 h 21"/>
                <a:gd name="T2" fmla="*/ 18 w 22"/>
                <a:gd name="T3" fmla="*/ 2 h 21"/>
                <a:gd name="T4" fmla="*/ 14 w 22"/>
                <a:gd name="T5" fmla="*/ 0 h 21"/>
                <a:gd name="T6" fmla="*/ 9 w 22"/>
                <a:gd name="T7" fmla="*/ 0 h 21"/>
                <a:gd name="T8" fmla="*/ 6 w 22"/>
                <a:gd name="T9" fmla="*/ 2 h 21"/>
                <a:gd name="T10" fmla="*/ 2 w 22"/>
                <a:gd name="T11" fmla="*/ 6 h 21"/>
                <a:gd name="T12" fmla="*/ 0 w 22"/>
                <a:gd name="T13" fmla="*/ 12 h 21"/>
                <a:gd name="T14" fmla="*/ 0 w 22"/>
                <a:gd name="T15" fmla="*/ 15 h 21"/>
                <a:gd name="T16" fmla="*/ 2 w 22"/>
                <a:gd name="T17" fmla="*/ 21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1"/>
                <a:gd name="T29" fmla="*/ 22 w 2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1">
                  <a:moveTo>
                    <a:pt x="22" y="6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34" name="Line 263"/>
            <p:cNvSpPr>
              <a:spLocks noChangeShapeType="1"/>
            </p:cNvSpPr>
            <p:nvPr/>
          </p:nvSpPr>
          <p:spPr bwMode="auto">
            <a:xfrm>
              <a:off x="2794" y="360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35" name="Line 264"/>
            <p:cNvSpPr>
              <a:spLocks noChangeShapeType="1"/>
            </p:cNvSpPr>
            <p:nvPr/>
          </p:nvSpPr>
          <p:spPr bwMode="auto">
            <a:xfrm flipV="1">
              <a:off x="2794" y="3582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36" name="Line 265"/>
            <p:cNvSpPr>
              <a:spLocks noChangeShapeType="1"/>
            </p:cNvSpPr>
            <p:nvPr/>
          </p:nvSpPr>
          <p:spPr bwMode="auto">
            <a:xfrm>
              <a:off x="2799" y="35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37" name="Freeform 266"/>
            <p:cNvSpPr>
              <a:spLocks/>
            </p:cNvSpPr>
            <p:nvPr/>
          </p:nvSpPr>
          <p:spPr bwMode="auto">
            <a:xfrm>
              <a:off x="2799" y="3582"/>
              <a:ext cx="15" cy="26"/>
            </a:xfrm>
            <a:custGeom>
              <a:avLst/>
              <a:gdLst>
                <a:gd name="T0" fmla="*/ 0 w 15"/>
                <a:gd name="T1" fmla="*/ 2 h 26"/>
                <a:gd name="T2" fmla="*/ 4 w 15"/>
                <a:gd name="T3" fmla="*/ 0 h 26"/>
                <a:gd name="T4" fmla="*/ 9 w 15"/>
                <a:gd name="T5" fmla="*/ 0 h 26"/>
                <a:gd name="T6" fmla="*/ 13 w 15"/>
                <a:gd name="T7" fmla="*/ 2 h 26"/>
                <a:gd name="T8" fmla="*/ 15 w 15"/>
                <a:gd name="T9" fmla="*/ 8 h 26"/>
                <a:gd name="T10" fmla="*/ 15 w 15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6"/>
                <a:gd name="T20" fmla="*/ 15 w 1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6">
                  <a:moveTo>
                    <a:pt x="0" y="2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5" y="8"/>
                  </a:lnTo>
                  <a:lnTo>
                    <a:pt x="15" y="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38" name="Line 267"/>
            <p:cNvSpPr>
              <a:spLocks noChangeShapeType="1"/>
            </p:cNvSpPr>
            <p:nvPr/>
          </p:nvSpPr>
          <p:spPr bwMode="auto">
            <a:xfrm>
              <a:off x="2831" y="360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39" name="Freeform 268"/>
            <p:cNvSpPr>
              <a:spLocks/>
            </p:cNvSpPr>
            <p:nvPr/>
          </p:nvSpPr>
          <p:spPr bwMode="auto">
            <a:xfrm>
              <a:off x="2831" y="3603"/>
              <a:ext cx="20" cy="5"/>
            </a:xfrm>
            <a:custGeom>
              <a:avLst/>
              <a:gdLst>
                <a:gd name="T0" fmla="*/ 0 w 20"/>
                <a:gd name="T1" fmla="*/ 0 h 5"/>
                <a:gd name="T2" fmla="*/ 4 w 20"/>
                <a:gd name="T3" fmla="*/ 4 h 5"/>
                <a:gd name="T4" fmla="*/ 8 w 20"/>
                <a:gd name="T5" fmla="*/ 5 h 5"/>
                <a:gd name="T6" fmla="*/ 13 w 20"/>
                <a:gd name="T7" fmla="*/ 5 h 5"/>
                <a:gd name="T8" fmla="*/ 16 w 20"/>
                <a:gd name="T9" fmla="*/ 4 h 5"/>
                <a:gd name="T10" fmla="*/ 20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0" y="0"/>
                  </a:moveTo>
                  <a:lnTo>
                    <a:pt x="4" y="4"/>
                  </a:lnTo>
                  <a:lnTo>
                    <a:pt x="8" y="5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40" name="Line 269"/>
            <p:cNvSpPr>
              <a:spLocks noChangeShapeType="1"/>
            </p:cNvSpPr>
            <p:nvPr/>
          </p:nvSpPr>
          <p:spPr bwMode="auto">
            <a:xfrm>
              <a:off x="2851" y="361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41" name="Freeform 270"/>
            <p:cNvSpPr>
              <a:spLocks/>
            </p:cNvSpPr>
            <p:nvPr/>
          </p:nvSpPr>
          <p:spPr bwMode="auto">
            <a:xfrm>
              <a:off x="2835" y="3613"/>
              <a:ext cx="16" cy="8"/>
            </a:xfrm>
            <a:custGeom>
              <a:avLst/>
              <a:gdLst>
                <a:gd name="T0" fmla="*/ 16 w 16"/>
                <a:gd name="T1" fmla="*/ 0 h 8"/>
                <a:gd name="T2" fmla="*/ 14 w 16"/>
                <a:gd name="T3" fmla="*/ 6 h 8"/>
                <a:gd name="T4" fmla="*/ 12 w 16"/>
                <a:gd name="T5" fmla="*/ 7 h 8"/>
                <a:gd name="T6" fmla="*/ 9 w 16"/>
                <a:gd name="T7" fmla="*/ 8 h 8"/>
                <a:gd name="T8" fmla="*/ 4 w 16"/>
                <a:gd name="T9" fmla="*/ 8 h 8"/>
                <a:gd name="T10" fmla="*/ 0 w 16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16" y="0"/>
                  </a:moveTo>
                  <a:lnTo>
                    <a:pt x="14" y="6"/>
                  </a:lnTo>
                  <a:lnTo>
                    <a:pt x="12" y="7"/>
                  </a:lnTo>
                  <a:lnTo>
                    <a:pt x="9" y="8"/>
                  </a:lnTo>
                  <a:lnTo>
                    <a:pt x="4" y="8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42" name="Line 271"/>
            <p:cNvSpPr>
              <a:spLocks noChangeShapeType="1"/>
            </p:cNvSpPr>
            <p:nvPr/>
          </p:nvSpPr>
          <p:spPr bwMode="auto">
            <a:xfrm>
              <a:off x="2831" y="360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43" name="Freeform 272"/>
            <p:cNvSpPr>
              <a:spLocks/>
            </p:cNvSpPr>
            <p:nvPr/>
          </p:nvSpPr>
          <p:spPr bwMode="auto">
            <a:xfrm>
              <a:off x="2829" y="3582"/>
              <a:ext cx="22" cy="21"/>
            </a:xfrm>
            <a:custGeom>
              <a:avLst/>
              <a:gdLst>
                <a:gd name="T0" fmla="*/ 2 w 22"/>
                <a:gd name="T1" fmla="*/ 21 h 21"/>
                <a:gd name="T2" fmla="*/ 0 w 22"/>
                <a:gd name="T3" fmla="*/ 15 h 21"/>
                <a:gd name="T4" fmla="*/ 0 w 22"/>
                <a:gd name="T5" fmla="*/ 12 h 21"/>
                <a:gd name="T6" fmla="*/ 2 w 22"/>
                <a:gd name="T7" fmla="*/ 6 h 21"/>
                <a:gd name="T8" fmla="*/ 6 w 22"/>
                <a:gd name="T9" fmla="*/ 2 h 21"/>
                <a:gd name="T10" fmla="*/ 10 w 22"/>
                <a:gd name="T11" fmla="*/ 0 h 21"/>
                <a:gd name="T12" fmla="*/ 15 w 22"/>
                <a:gd name="T13" fmla="*/ 0 h 21"/>
                <a:gd name="T14" fmla="*/ 18 w 22"/>
                <a:gd name="T15" fmla="*/ 2 h 21"/>
                <a:gd name="T16" fmla="*/ 22 w 22"/>
                <a:gd name="T17" fmla="*/ 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1"/>
                <a:gd name="T29" fmla="*/ 22 w 2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1">
                  <a:moveTo>
                    <a:pt x="2" y="21"/>
                  </a:moveTo>
                  <a:lnTo>
                    <a:pt x="0" y="15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2" y="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44" name="Line 273"/>
            <p:cNvSpPr>
              <a:spLocks noChangeShapeType="1"/>
            </p:cNvSpPr>
            <p:nvPr/>
          </p:nvSpPr>
          <p:spPr bwMode="auto">
            <a:xfrm>
              <a:off x="2851" y="358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45" name="Line 274"/>
            <p:cNvSpPr>
              <a:spLocks noChangeShapeType="1"/>
            </p:cNvSpPr>
            <p:nvPr/>
          </p:nvSpPr>
          <p:spPr bwMode="auto">
            <a:xfrm>
              <a:off x="2851" y="3582"/>
              <a:ext cx="1" cy="3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46" name="Line 275"/>
            <p:cNvSpPr>
              <a:spLocks noChangeShapeType="1"/>
            </p:cNvSpPr>
            <p:nvPr/>
          </p:nvSpPr>
          <p:spPr bwMode="auto">
            <a:xfrm>
              <a:off x="2867" y="360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47" name="Line 276"/>
            <p:cNvSpPr>
              <a:spLocks noChangeShapeType="1"/>
            </p:cNvSpPr>
            <p:nvPr/>
          </p:nvSpPr>
          <p:spPr bwMode="auto">
            <a:xfrm flipH="1" flipV="1">
              <a:off x="2865" y="3603"/>
              <a:ext cx="2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48" name="Line 277"/>
            <p:cNvSpPr>
              <a:spLocks noChangeShapeType="1"/>
            </p:cNvSpPr>
            <p:nvPr/>
          </p:nvSpPr>
          <p:spPr bwMode="auto">
            <a:xfrm>
              <a:off x="2867" y="360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49" name="Freeform 278"/>
            <p:cNvSpPr>
              <a:spLocks/>
            </p:cNvSpPr>
            <p:nvPr/>
          </p:nvSpPr>
          <p:spPr bwMode="auto">
            <a:xfrm>
              <a:off x="2865" y="3582"/>
              <a:ext cx="21" cy="26"/>
            </a:xfrm>
            <a:custGeom>
              <a:avLst/>
              <a:gdLst>
                <a:gd name="T0" fmla="*/ 2 w 21"/>
                <a:gd name="T1" fmla="*/ 25 h 26"/>
                <a:gd name="T2" fmla="*/ 7 w 21"/>
                <a:gd name="T3" fmla="*/ 26 h 26"/>
                <a:gd name="T4" fmla="*/ 13 w 21"/>
                <a:gd name="T5" fmla="*/ 26 h 26"/>
                <a:gd name="T6" fmla="*/ 19 w 21"/>
                <a:gd name="T7" fmla="*/ 25 h 26"/>
                <a:gd name="T8" fmla="*/ 21 w 21"/>
                <a:gd name="T9" fmla="*/ 21 h 26"/>
                <a:gd name="T10" fmla="*/ 21 w 21"/>
                <a:gd name="T11" fmla="*/ 18 h 26"/>
                <a:gd name="T12" fmla="*/ 19 w 21"/>
                <a:gd name="T13" fmla="*/ 15 h 26"/>
                <a:gd name="T14" fmla="*/ 15 w 21"/>
                <a:gd name="T15" fmla="*/ 13 h 26"/>
                <a:gd name="T16" fmla="*/ 5 w 21"/>
                <a:gd name="T17" fmla="*/ 12 h 26"/>
                <a:gd name="T18" fmla="*/ 2 w 21"/>
                <a:gd name="T19" fmla="*/ 10 h 26"/>
                <a:gd name="T20" fmla="*/ 0 w 21"/>
                <a:gd name="T21" fmla="*/ 6 h 26"/>
                <a:gd name="T22" fmla="*/ 2 w 21"/>
                <a:gd name="T23" fmla="*/ 2 h 26"/>
                <a:gd name="T24" fmla="*/ 7 w 21"/>
                <a:gd name="T25" fmla="*/ 0 h 26"/>
                <a:gd name="T26" fmla="*/ 13 w 21"/>
                <a:gd name="T27" fmla="*/ 0 h 26"/>
                <a:gd name="T28" fmla="*/ 19 w 21"/>
                <a:gd name="T29" fmla="*/ 2 h 26"/>
                <a:gd name="T30" fmla="*/ 21 w 21"/>
                <a:gd name="T31" fmla="*/ 6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26"/>
                <a:gd name="T50" fmla="*/ 21 w 21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26">
                  <a:moveTo>
                    <a:pt x="2" y="25"/>
                  </a:moveTo>
                  <a:lnTo>
                    <a:pt x="7" y="26"/>
                  </a:lnTo>
                  <a:lnTo>
                    <a:pt x="13" y="26"/>
                  </a:lnTo>
                  <a:lnTo>
                    <a:pt x="19" y="25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1" y="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50" name="Line 279"/>
            <p:cNvSpPr>
              <a:spLocks noChangeShapeType="1"/>
            </p:cNvSpPr>
            <p:nvPr/>
          </p:nvSpPr>
          <p:spPr bwMode="auto">
            <a:xfrm>
              <a:off x="2897" y="359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51" name="Line 280"/>
            <p:cNvSpPr>
              <a:spLocks noChangeShapeType="1"/>
            </p:cNvSpPr>
            <p:nvPr/>
          </p:nvSpPr>
          <p:spPr bwMode="auto">
            <a:xfrm>
              <a:off x="2897" y="3592"/>
              <a:ext cx="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52" name="Line 281"/>
            <p:cNvSpPr>
              <a:spLocks noChangeShapeType="1"/>
            </p:cNvSpPr>
            <p:nvPr/>
          </p:nvSpPr>
          <p:spPr bwMode="auto">
            <a:xfrm>
              <a:off x="2945" y="359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53" name="Freeform 282"/>
            <p:cNvSpPr>
              <a:spLocks/>
            </p:cNvSpPr>
            <p:nvPr/>
          </p:nvSpPr>
          <p:spPr bwMode="auto">
            <a:xfrm>
              <a:off x="2945" y="3569"/>
              <a:ext cx="27" cy="39"/>
            </a:xfrm>
            <a:custGeom>
              <a:avLst/>
              <a:gdLst>
                <a:gd name="T0" fmla="*/ 0 w 27"/>
                <a:gd name="T1" fmla="*/ 21 h 39"/>
                <a:gd name="T2" fmla="*/ 18 w 27"/>
                <a:gd name="T3" fmla="*/ 21 h 39"/>
                <a:gd name="T4" fmla="*/ 23 w 27"/>
                <a:gd name="T5" fmla="*/ 19 h 39"/>
                <a:gd name="T6" fmla="*/ 25 w 27"/>
                <a:gd name="T7" fmla="*/ 17 h 39"/>
                <a:gd name="T8" fmla="*/ 27 w 27"/>
                <a:gd name="T9" fmla="*/ 13 h 39"/>
                <a:gd name="T10" fmla="*/ 27 w 27"/>
                <a:gd name="T11" fmla="*/ 7 h 39"/>
                <a:gd name="T12" fmla="*/ 25 w 27"/>
                <a:gd name="T13" fmla="*/ 3 h 39"/>
                <a:gd name="T14" fmla="*/ 23 w 27"/>
                <a:gd name="T15" fmla="*/ 2 h 39"/>
                <a:gd name="T16" fmla="*/ 18 w 27"/>
                <a:gd name="T17" fmla="*/ 0 h 39"/>
                <a:gd name="T18" fmla="*/ 0 w 27"/>
                <a:gd name="T19" fmla="*/ 0 h 39"/>
                <a:gd name="T20" fmla="*/ 0 w 27"/>
                <a:gd name="T21" fmla="*/ 39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39"/>
                <a:gd name="T35" fmla="*/ 27 w 27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39">
                  <a:moveTo>
                    <a:pt x="0" y="21"/>
                  </a:moveTo>
                  <a:lnTo>
                    <a:pt x="18" y="21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27" y="7"/>
                  </a:lnTo>
                  <a:lnTo>
                    <a:pt x="25" y="3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54" name="Line 283"/>
            <p:cNvSpPr>
              <a:spLocks noChangeShapeType="1"/>
            </p:cNvSpPr>
            <p:nvPr/>
          </p:nvSpPr>
          <p:spPr bwMode="auto">
            <a:xfrm>
              <a:off x="2990" y="360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55" name="Freeform 284"/>
            <p:cNvSpPr>
              <a:spLocks/>
            </p:cNvSpPr>
            <p:nvPr/>
          </p:nvSpPr>
          <p:spPr bwMode="auto">
            <a:xfrm>
              <a:off x="2990" y="3603"/>
              <a:ext cx="18" cy="5"/>
            </a:xfrm>
            <a:custGeom>
              <a:avLst/>
              <a:gdLst>
                <a:gd name="T0" fmla="*/ 0 w 18"/>
                <a:gd name="T1" fmla="*/ 4 h 5"/>
                <a:gd name="T2" fmla="*/ 4 w 18"/>
                <a:gd name="T3" fmla="*/ 5 h 5"/>
                <a:gd name="T4" fmla="*/ 10 w 18"/>
                <a:gd name="T5" fmla="*/ 5 h 5"/>
                <a:gd name="T6" fmla="*/ 14 w 18"/>
                <a:gd name="T7" fmla="*/ 4 h 5"/>
                <a:gd name="T8" fmla="*/ 18 w 18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5"/>
                <a:gd name="T17" fmla="*/ 18 w 1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5">
                  <a:moveTo>
                    <a:pt x="0" y="4"/>
                  </a:moveTo>
                  <a:lnTo>
                    <a:pt x="4" y="5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56" name="Line 285"/>
            <p:cNvSpPr>
              <a:spLocks noChangeShapeType="1"/>
            </p:cNvSpPr>
            <p:nvPr/>
          </p:nvSpPr>
          <p:spPr bwMode="auto">
            <a:xfrm>
              <a:off x="3008" y="35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57" name="Freeform 286"/>
            <p:cNvSpPr>
              <a:spLocks/>
            </p:cNvSpPr>
            <p:nvPr/>
          </p:nvSpPr>
          <p:spPr bwMode="auto">
            <a:xfrm>
              <a:off x="2986" y="3582"/>
              <a:ext cx="22" cy="25"/>
            </a:xfrm>
            <a:custGeom>
              <a:avLst/>
              <a:gdLst>
                <a:gd name="T0" fmla="*/ 22 w 22"/>
                <a:gd name="T1" fmla="*/ 12 h 25"/>
                <a:gd name="T2" fmla="*/ 22 w 22"/>
                <a:gd name="T3" fmla="*/ 8 h 25"/>
                <a:gd name="T4" fmla="*/ 20 w 22"/>
                <a:gd name="T5" fmla="*/ 4 h 25"/>
                <a:gd name="T6" fmla="*/ 18 w 22"/>
                <a:gd name="T7" fmla="*/ 2 h 25"/>
                <a:gd name="T8" fmla="*/ 14 w 22"/>
                <a:gd name="T9" fmla="*/ 0 h 25"/>
                <a:gd name="T10" fmla="*/ 8 w 22"/>
                <a:gd name="T11" fmla="*/ 0 h 25"/>
                <a:gd name="T12" fmla="*/ 4 w 22"/>
                <a:gd name="T13" fmla="*/ 2 h 25"/>
                <a:gd name="T14" fmla="*/ 1 w 22"/>
                <a:gd name="T15" fmla="*/ 6 h 25"/>
                <a:gd name="T16" fmla="*/ 0 w 22"/>
                <a:gd name="T17" fmla="*/ 12 h 25"/>
                <a:gd name="T18" fmla="*/ 0 w 22"/>
                <a:gd name="T19" fmla="*/ 15 h 25"/>
                <a:gd name="T20" fmla="*/ 1 w 22"/>
                <a:gd name="T21" fmla="*/ 21 h 25"/>
                <a:gd name="T22" fmla="*/ 4 w 22"/>
                <a:gd name="T23" fmla="*/ 25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5"/>
                <a:gd name="T38" fmla="*/ 22 w 22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5">
                  <a:moveTo>
                    <a:pt x="22" y="12"/>
                  </a:moveTo>
                  <a:lnTo>
                    <a:pt x="22" y="8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58" name="Line 287"/>
            <p:cNvSpPr>
              <a:spLocks noChangeShapeType="1"/>
            </p:cNvSpPr>
            <p:nvPr/>
          </p:nvSpPr>
          <p:spPr bwMode="auto">
            <a:xfrm>
              <a:off x="2986" y="35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59" name="Line 288"/>
            <p:cNvSpPr>
              <a:spLocks noChangeShapeType="1"/>
            </p:cNvSpPr>
            <p:nvPr/>
          </p:nvSpPr>
          <p:spPr bwMode="auto">
            <a:xfrm>
              <a:off x="2986" y="3594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60" name="Line 289"/>
            <p:cNvSpPr>
              <a:spLocks noChangeShapeType="1"/>
            </p:cNvSpPr>
            <p:nvPr/>
          </p:nvSpPr>
          <p:spPr bwMode="auto">
            <a:xfrm>
              <a:off x="3019" y="35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61" name="Freeform 290"/>
            <p:cNvSpPr>
              <a:spLocks/>
            </p:cNvSpPr>
            <p:nvPr/>
          </p:nvSpPr>
          <p:spPr bwMode="auto">
            <a:xfrm>
              <a:off x="3019" y="3582"/>
              <a:ext cx="16" cy="12"/>
            </a:xfrm>
            <a:custGeom>
              <a:avLst/>
              <a:gdLst>
                <a:gd name="T0" fmla="*/ 0 w 16"/>
                <a:gd name="T1" fmla="*/ 12 h 12"/>
                <a:gd name="T2" fmla="*/ 2 w 16"/>
                <a:gd name="T3" fmla="*/ 6 h 12"/>
                <a:gd name="T4" fmla="*/ 6 w 16"/>
                <a:gd name="T5" fmla="*/ 2 h 12"/>
                <a:gd name="T6" fmla="*/ 10 w 16"/>
                <a:gd name="T7" fmla="*/ 0 h 12"/>
                <a:gd name="T8" fmla="*/ 16 w 1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2"/>
                <a:gd name="T17" fmla="*/ 16 w 16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2">
                  <a:moveTo>
                    <a:pt x="0" y="12"/>
                  </a:move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62" name="Line 291"/>
            <p:cNvSpPr>
              <a:spLocks noChangeShapeType="1"/>
            </p:cNvSpPr>
            <p:nvPr/>
          </p:nvSpPr>
          <p:spPr bwMode="auto">
            <a:xfrm>
              <a:off x="3043" y="358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63" name="Line 292"/>
            <p:cNvSpPr>
              <a:spLocks noChangeShapeType="1"/>
            </p:cNvSpPr>
            <p:nvPr/>
          </p:nvSpPr>
          <p:spPr bwMode="auto">
            <a:xfrm>
              <a:off x="3043" y="3582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64" name="Line 293"/>
            <p:cNvSpPr>
              <a:spLocks noChangeShapeType="1"/>
            </p:cNvSpPr>
            <p:nvPr/>
          </p:nvSpPr>
          <p:spPr bwMode="auto">
            <a:xfrm>
              <a:off x="3043" y="359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65" name="Freeform 294"/>
            <p:cNvSpPr>
              <a:spLocks/>
            </p:cNvSpPr>
            <p:nvPr/>
          </p:nvSpPr>
          <p:spPr bwMode="auto">
            <a:xfrm>
              <a:off x="3043" y="3582"/>
              <a:ext cx="21" cy="26"/>
            </a:xfrm>
            <a:custGeom>
              <a:avLst/>
              <a:gdLst>
                <a:gd name="T0" fmla="*/ 0 w 21"/>
                <a:gd name="T1" fmla="*/ 8 h 26"/>
                <a:gd name="T2" fmla="*/ 6 w 21"/>
                <a:gd name="T3" fmla="*/ 2 h 26"/>
                <a:gd name="T4" fmla="*/ 10 w 21"/>
                <a:gd name="T5" fmla="*/ 0 h 26"/>
                <a:gd name="T6" fmla="*/ 16 w 21"/>
                <a:gd name="T7" fmla="*/ 0 h 26"/>
                <a:gd name="T8" fmla="*/ 19 w 21"/>
                <a:gd name="T9" fmla="*/ 2 h 26"/>
                <a:gd name="T10" fmla="*/ 21 w 21"/>
                <a:gd name="T11" fmla="*/ 8 h 26"/>
                <a:gd name="T12" fmla="*/ 21 w 21"/>
                <a:gd name="T13" fmla="*/ 2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6"/>
                <a:gd name="T23" fmla="*/ 21 w 21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6">
                  <a:moveTo>
                    <a:pt x="0" y="8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8"/>
                  </a:lnTo>
                  <a:lnTo>
                    <a:pt x="21" y="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66" name="Line 295"/>
            <p:cNvSpPr>
              <a:spLocks noChangeShapeType="1"/>
            </p:cNvSpPr>
            <p:nvPr/>
          </p:nvSpPr>
          <p:spPr bwMode="auto">
            <a:xfrm>
              <a:off x="3064" y="359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67" name="Freeform 296"/>
            <p:cNvSpPr>
              <a:spLocks/>
            </p:cNvSpPr>
            <p:nvPr/>
          </p:nvSpPr>
          <p:spPr bwMode="auto">
            <a:xfrm>
              <a:off x="3064" y="3582"/>
              <a:ext cx="20" cy="26"/>
            </a:xfrm>
            <a:custGeom>
              <a:avLst/>
              <a:gdLst>
                <a:gd name="T0" fmla="*/ 0 w 20"/>
                <a:gd name="T1" fmla="*/ 8 h 26"/>
                <a:gd name="T2" fmla="*/ 5 w 20"/>
                <a:gd name="T3" fmla="*/ 2 h 26"/>
                <a:gd name="T4" fmla="*/ 9 w 20"/>
                <a:gd name="T5" fmla="*/ 0 h 26"/>
                <a:gd name="T6" fmla="*/ 15 w 20"/>
                <a:gd name="T7" fmla="*/ 0 h 26"/>
                <a:gd name="T8" fmla="*/ 19 w 20"/>
                <a:gd name="T9" fmla="*/ 2 h 26"/>
                <a:gd name="T10" fmla="*/ 20 w 20"/>
                <a:gd name="T11" fmla="*/ 8 h 26"/>
                <a:gd name="T12" fmla="*/ 20 w 20"/>
                <a:gd name="T13" fmla="*/ 2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6"/>
                <a:gd name="T23" fmla="*/ 20 w 2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6">
                  <a:moveTo>
                    <a:pt x="0" y="8"/>
                  </a:move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0" y="8"/>
                  </a:lnTo>
                  <a:lnTo>
                    <a:pt x="20" y="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68" name="Line 297"/>
            <p:cNvSpPr>
              <a:spLocks noChangeShapeType="1"/>
            </p:cNvSpPr>
            <p:nvPr/>
          </p:nvSpPr>
          <p:spPr bwMode="auto">
            <a:xfrm>
              <a:off x="3102" y="360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69" name="Freeform 298"/>
            <p:cNvSpPr>
              <a:spLocks/>
            </p:cNvSpPr>
            <p:nvPr/>
          </p:nvSpPr>
          <p:spPr bwMode="auto">
            <a:xfrm>
              <a:off x="3102" y="3601"/>
              <a:ext cx="18" cy="7"/>
            </a:xfrm>
            <a:custGeom>
              <a:avLst/>
              <a:gdLst>
                <a:gd name="T0" fmla="*/ 0 w 18"/>
                <a:gd name="T1" fmla="*/ 6 h 7"/>
                <a:gd name="T2" fmla="*/ 4 w 18"/>
                <a:gd name="T3" fmla="*/ 7 h 7"/>
                <a:gd name="T4" fmla="*/ 8 w 18"/>
                <a:gd name="T5" fmla="*/ 7 h 7"/>
                <a:gd name="T6" fmla="*/ 13 w 18"/>
                <a:gd name="T7" fmla="*/ 6 h 7"/>
                <a:gd name="T8" fmla="*/ 18 w 1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7"/>
                <a:gd name="T17" fmla="*/ 18 w 1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7">
                  <a:moveTo>
                    <a:pt x="0" y="6"/>
                  </a:moveTo>
                  <a:lnTo>
                    <a:pt x="4" y="7"/>
                  </a:lnTo>
                  <a:lnTo>
                    <a:pt x="8" y="7"/>
                  </a:lnTo>
                  <a:lnTo>
                    <a:pt x="13" y="6"/>
                  </a:lnTo>
                  <a:lnTo>
                    <a:pt x="1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70" name="Line 299"/>
            <p:cNvSpPr>
              <a:spLocks noChangeShapeType="1"/>
            </p:cNvSpPr>
            <p:nvPr/>
          </p:nvSpPr>
          <p:spPr bwMode="auto">
            <a:xfrm>
              <a:off x="3120" y="360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71" name="Line 300"/>
            <p:cNvSpPr>
              <a:spLocks noChangeShapeType="1"/>
            </p:cNvSpPr>
            <p:nvPr/>
          </p:nvSpPr>
          <p:spPr bwMode="auto">
            <a:xfrm flipV="1">
              <a:off x="3120" y="3582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72" name="Line 301"/>
            <p:cNvSpPr>
              <a:spLocks noChangeShapeType="1"/>
            </p:cNvSpPr>
            <p:nvPr/>
          </p:nvSpPr>
          <p:spPr bwMode="auto">
            <a:xfrm>
              <a:off x="3135" y="358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73" name="Line 302"/>
            <p:cNvSpPr>
              <a:spLocks noChangeShapeType="1"/>
            </p:cNvSpPr>
            <p:nvPr/>
          </p:nvSpPr>
          <p:spPr bwMode="auto">
            <a:xfrm>
              <a:off x="3135" y="3582"/>
              <a:ext cx="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74" name="Line 303"/>
            <p:cNvSpPr>
              <a:spLocks noChangeShapeType="1"/>
            </p:cNvSpPr>
            <p:nvPr/>
          </p:nvSpPr>
          <p:spPr bwMode="auto">
            <a:xfrm>
              <a:off x="3163" y="358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75" name="Freeform 304"/>
            <p:cNvSpPr>
              <a:spLocks/>
            </p:cNvSpPr>
            <p:nvPr/>
          </p:nvSpPr>
          <p:spPr bwMode="auto">
            <a:xfrm>
              <a:off x="3161" y="3588"/>
              <a:ext cx="23" cy="20"/>
            </a:xfrm>
            <a:custGeom>
              <a:avLst/>
              <a:gdLst>
                <a:gd name="T0" fmla="*/ 2 w 23"/>
                <a:gd name="T1" fmla="*/ 0 h 20"/>
                <a:gd name="T2" fmla="*/ 0 w 23"/>
                <a:gd name="T3" fmla="*/ 6 h 20"/>
                <a:gd name="T4" fmla="*/ 0 w 23"/>
                <a:gd name="T5" fmla="*/ 9 h 20"/>
                <a:gd name="T6" fmla="*/ 2 w 23"/>
                <a:gd name="T7" fmla="*/ 15 h 20"/>
                <a:gd name="T8" fmla="*/ 7 w 23"/>
                <a:gd name="T9" fmla="*/ 19 h 20"/>
                <a:gd name="T10" fmla="*/ 10 w 23"/>
                <a:gd name="T11" fmla="*/ 20 h 20"/>
                <a:gd name="T12" fmla="*/ 16 w 23"/>
                <a:gd name="T13" fmla="*/ 20 h 20"/>
                <a:gd name="T14" fmla="*/ 19 w 23"/>
                <a:gd name="T15" fmla="*/ 19 h 20"/>
                <a:gd name="T16" fmla="*/ 23 w 23"/>
                <a:gd name="T17" fmla="*/ 15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0"/>
                <a:gd name="T29" fmla="*/ 23 w 23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0">
                  <a:moveTo>
                    <a:pt x="2" y="0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2" y="15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6" y="20"/>
                  </a:lnTo>
                  <a:lnTo>
                    <a:pt x="19" y="19"/>
                  </a:lnTo>
                  <a:lnTo>
                    <a:pt x="23" y="1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76" name="Line 305"/>
            <p:cNvSpPr>
              <a:spLocks noChangeShapeType="1"/>
            </p:cNvSpPr>
            <p:nvPr/>
          </p:nvSpPr>
          <p:spPr bwMode="auto">
            <a:xfrm>
              <a:off x="3184" y="360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77" name="Line 306"/>
            <p:cNvSpPr>
              <a:spLocks noChangeShapeType="1"/>
            </p:cNvSpPr>
            <p:nvPr/>
          </p:nvSpPr>
          <p:spPr bwMode="auto">
            <a:xfrm flipV="1">
              <a:off x="3184" y="3582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78" name="Line 307"/>
            <p:cNvSpPr>
              <a:spLocks noChangeShapeType="1"/>
            </p:cNvSpPr>
            <p:nvPr/>
          </p:nvSpPr>
          <p:spPr bwMode="auto">
            <a:xfrm>
              <a:off x="3184" y="358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79" name="Freeform 308"/>
            <p:cNvSpPr>
              <a:spLocks/>
            </p:cNvSpPr>
            <p:nvPr/>
          </p:nvSpPr>
          <p:spPr bwMode="auto">
            <a:xfrm>
              <a:off x="3163" y="3582"/>
              <a:ext cx="21" cy="6"/>
            </a:xfrm>
            <a:custGeom>
              <a:avLst/>
              <a:gdLst>
                <a:gd name="T0" fmla="*/ 21 w 21"/>
                <a:gd name="T1" fmla="*/ 6 h 6"/>
                <a:gd name="T2" fmla="*/ 17 w 21"/>
                <a:gd name="T3" fmla="*/ 2 h 6"/>
                <a:gd name="T4" fmla="*/ 14 w 21"/>
                <a:gd name="T5" fmla="*/ 0 h 6"/>
                <a:gd name="T6" fmla="*/ 8 w 21"/>
                <a:gd name="T7" fmla="*/ 0 h 6"/>
                <a:gd name="T8" fmla="*/ 4 w 21"/>
                <a:gd name="T9" fmla="*/ 2 h 6"/>
                <a:gd name="T10" fmla="*/ 0 w 2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6"/>
                <a:gd name="T20" fmla="*/ 21 w 2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6">
                  <a:moveTo>
                    <a:pt x="21" y="6"/>
                  </a:moveTo>
                  <a:lnTo>
                    <a:pt x="17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80" name="Line 309"/>
            <p:cNvSpPr>
              <a:spLocks noChangeShapeType="1"/>
            </p:cNvSpPr>
            <p:nvPr/>
          </p:nvSpPr>
          <p:spPr bwMode="auto">
            <a:xfrm>
              <a:off x="3151" y="360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81" name="Freeform 310"/>
            <p:cNvSpPr>
              <a:spLocks/>
            </p:cNvSpPr>
            <p:nvPr/>
          </p:nvSpPr>
          <p:spPr bwMode="auto">
            <a:xfrm>
              <a:off x="3141" y="3569"/>
              <a:ext cx="10" cy="39"/>
            </a:xfrm>
            <a:custGeom>
              <a:avLst/>
              <a:gdLst>
                <a:gd name="T0" fmla="*/ 10 w 10"/>
                <a:gd name="T1" fmla="*/ 39 h 39"/>
                <a:gd name="T2" fmla="*/ 6 w 10"/>
                <a:gd name="T3" fmla="*/ 39 h 39"/>
                <a:gd name="T4" fmla="*/ 2 w 10"/>
                <a:gd name="T5" fmla="*/ 38 h 39"/>
                <a:gd name="T6" fmla="*/ 0 w 10"/>
                <a:gd name="T7" fmla="*/ 31 h 39"/>
                <a:gd name="T8" fmla="*/ 0 w 1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9"/>
                <a:gd name="T17" fmla="*/ 10 w 1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9">
                  <a:moveTo>
                    <a:pt x="10" y="39"/>
                  </a:moveTo>
                  <a:lnTo>
                    <a:pt x="6" y="39"/>
                  </a:lnTo>
                  <a:lnTo>
                    <a:pt x="2" y="3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82" name="Line 311"/>
            <p:cNvSpPr>
              <a:spLocks noChangeShapeType="1"/>
            </p:cNvSpPr>
            <p:nvPr/>
          </p:nvSpPr>
          <p:spPr bwMode="auto">
            <a:xfrm>
              <a:off x="3100" y="358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83" name="Freeform 312"/>
            <p:cNvSpPr>
              <a:spLocks/>
            </p:cNvSpPr>
            <p:nvPr/>
          </p:nvSpPr>
          <p:spPr bwMode="auto">
            <a:xfrm>
              <a:off x="3100" y="3582"/>
              <a:ext cx="2" cy="25"/>
            </a:xfrm>
            <a:custGeom>
              <a:avLst/>
              <a:gdLst>
                <a:gd name="T0" fmla="*/ 0 w 2"/>
                <a:gd name="T1" fmla="*/ 0 h 25"/>
                <a:gd name="T2" fmla="*/ 0 w 2"/>
                <a:gd name="T3" fmla="*/ 19 h 25"/>
                <a:gd name="T4" fmla="*/ 2 w 2"/>
                <a:gd name="T5" fmla="*/ 25 h 25"/>
                <a:gd name="T6" fmla="*/ 0 60000 65536"/>
                <a:gd name="T7" fmla="*/ 0 60000 65536"/>
                <a:gd name="T8" fmla="*/ 0 60000 65536"/>
                <a:gd name="T9" fmla="*/ 0 w 2"/>
                <a:gd name="T10" fmla="*/ 0 h 25"/>
                <a:gd name="T11" fmla="*/ 2 w 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5">
                  <a:moveTo>
                    <a:pt x="0" y="0"/>
                  </a:moveTo>
                  <a:lnTo>
                    <a:pt x="0" y="19"/>
                  </a:lnTo>
                  <a:lnTo>
                    <a:pt x="2" y="2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84" name="Line 313"/>
            <p:cNvSpPr>
              <a:spLocks noChangeShapeType="1"/>
            </p:cNvSpPr>
            <p:nvPr/>
          </p:nvSpPr>
          <p:spPr bwMode="auto">
            <a:xfrm>
              <a:off x="3019" y="360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85" name="Line 314"/>
            <p:cNvSpPr>
              <a:spLocks noChangeShapeType="1"/>
            </p:cNvSpPr>
            <p:nvPr/>
          </p:nvSpPr>
          <p:spPr bwMode="auto">
            <a:xfrm flipV="1">
              <a:off x="3019" y="3582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86" name="Line 315"/>
            <p:cNvSpPr>
              <a:spLocks noChangeShapeType="1"/>
            </p:cNvSpPr>
            <p:nvPr/>
          </p:nvSpPr>
          <p:spPr bwMode="auto">
            <a:xfrm>
              <a:off x="3198" y="358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87" name="Line 316"/>
            <p:cNvSpPr>
              <a:spLocks noChangeShapeType="1"/>
            </p:cNvSpPr>
            <p:nvPr/>
          </p:nvSpPr>
          <p:spPr bwMode="auto">
            <a:xfrm>
              <a:off x="3198" y="3582"/>
              <a:ext cx="1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88" name="Line 317"/>
            <p:cNvSpPr>
              <a:spLocks noChangeShapeType="1"/>
            </p:cNvSpPr>
            <p:nvPr/>
          </p:nvSpPr>
          <p:spPr bwMode="auto">
            <a:xfrm>
              <a:off x="3226" y="358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89" name="Line 318"/>
            <p:cNvSpPr>
              <a:spLocks noChangeShapeType="1"/>
            </p:cNvSpPr>
            <p:nvPr/>
          </p:nvSpPr>
          <p:spPr bwMode="auto">
            <a:xfrm>
              <a:off x="3226" y="3582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90" name="Line 319"/>
            <p:cNvSpPr>
              <a:spLocks noChangeShapeType="1"/>
            </p:cNvSpPr>
            <p:nvPr/>
          </p:nvSpPr>
          <p:spPr bwMode="auto">
            <a:xfrm>
              <a:off x="3212" y="360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91" name="Freeform 320"/>
            <p:cNvSpPr>
              <a:spLocks/>
            </p:cNvSpPr>
            <p:nvPr/>
          </p:nvSpPr>
          <p:spPr bwMode="auto">
            <a:xfrm>
              <a:off x="3203" y="3569"/>
              <a:ext cx="9" cy="39"/>
            </a:xfrm>
            <a:custGeom>
              <a:avLst/>
              <a:gdLst>
                <a:gd name="T0" fmla="*/ 9 w 9"/>
                <a:gd name="T1" fmla="*/ 39 h 39"/>
                <a:gd name="T2" fmla="*/ 6 w 9"/>
                <a:gd name="T3" fmla="*/ 39 h 39"/>
                <a:gd name="T4" fmla="*/ 1 w 9"/>
                <a:gd name="T5" fmla="*/ 38 h 39"/>
                <a:gd name="T6" fmla="*/ 0 w 9"/>
                <a:gd name="T7" fmla="*/ 31 h 39"/>
                <a:gd name="T8" fmla="*/ 0 w 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9"/>
                <a:gd name="T17" fmla="*/ 9 w 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9">
                  <a:moveTo>
                    <a:pt x="9" y="39"/>
                  </a:moveTo>
                  <a:lnTo>
                    <a:pt x="6" y="39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92" name="Line 321"/>
            <p:cNvSpPr>
              <a:spLocks noChangeShapeType="1"/>
            </p:cNvSpPr>
            <p:nvPr/>
          </p:nvSpPr>
          <p:spPr bwMode="auto">
            <a:xfrm>
              <a:off x="3224" y="35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93" name="Freeform 322"/>
            <p:cNvSpPr>
              <a:spLocks/>
            </p:cNvSpPr>
            <p:nvPr/>
          </p:nvSpPr>
          <p:spPr bwMode="auto">
            <a:xfrm>
              <a:off x="3224" y="3569"/>
              <a:ext cx="4" cy="3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0" y="2"/>
                  </a:move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94" name="Line 323"/>
            <p:cNvSpPr>
              <a:spLocks noChangeShapeType="1"/>
            </p:cNvSpPr>
            <p:nvPr/>
          </p:nvSpPr>
          <p:spPr bwMode="auto">
            <a:xfrm>
              <a:off x="3244" y="35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95" name="Freeform 324"/>
            <p:cNvSpPr>
              <a:spLocks/>
            </p:cNvSpPr>
            <p:nvPr/>
          </p:nvSpPr>
          <p:spPr bwMode="auto">
            <a:xfrm>
              <a:off x="3239" y="3582"/>
              <a:ext cx="24" cy="26"/>
            </a:xfrm>
            <a:custGeom>
              <a:avLst/>
              <a:gdLst>
                <a:gd name="T0" fmla="*/ 5 w 24"/>
                <a:gd name="T1" fmla="*/ 2 h 26"/>
                <a:gd name="T2" fmla="*/ 2 w 24"/>
                <a:gd name="T3" fmla="*/ 6 h 26"/>
                <a:gd name="T4" fmla="*/ 0 w 24"/>
                <a:gd name="T5" fmla="*/ 12 h 26"/>
                <a:gd name="T6" fmla="*/ 0 w 24"/>
                <a:gd name="T7" fmla="*/ 15 h 26"/>
                <a:gd name="T8" fmla="*/ 2 w 24"/>
                <a:gd name="T9" fmla="*/ 21 h 26"/>
                <a:gd name="T10" fmla="*/ 5 w 24"/>
                <a:gd name="T11" fmla="*/ 25 h 26"/>
                <a:gd name="T12" fmla="*/ 10 w 24"/>
                <a:gd name="T13" fmla="*/ 26 h 26"/>
                <a:gd name="T14" fmla="*/ 14 w 24"/>
                <a:gd name="T15" fmla="*/ 26 h 26"/>
                <a:gd name="T16" fmla="*/ 19 w 24"/>
                <a:gd name="T17" fmla="*/ 25 h 26"/>
                <a:gd name="T18" fmla="*/ 22 w 24"/>
                <a:gd name="T19" fmla="*/ 21 h 26"/>
                <a:gd name="T20" fmla="*/ 24 w 24"/>
                <a:gd name="T21" fmla="*/ 15 h 26"/>
                <a:gd name="T22" fmla="*/ 24 w 24"/>
                <a:gd name="T23" fmla="*/ 12 h 26"/>
                <a:gd name="T24" fmla="*/ 22 w 24"/>
                <a:gd name="T25" fmla="*/ 6 h 26"/>
                <a:gd name="T26" fmla="*/ 19 w 24"/>
                <a:gd name="T27" fmla="*/ 2 h 26"/>
                <a:gd name="T28" fmla="*/ 14 w 24"/>
                <a:gd name="T29" fmla="*/ 0 h 26"/>
                <a:gd name="T30" fmla="*/ 10 w 24"/>
                <a:gd name="T31" fmla="*/ 0 h 26"/>
                <a:gd name="T32" fmla="*/ 5 w 24"/>
                <a:gd name="T33" fmla="*/ 2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6"/>
                <a:gd name="T53" fmla="*/ 24 w 24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6">
                  <a:moveTo>
                    <a:pt x="5" y="2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5" y="25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9" y="25"/>
                  </a:lnTo>
                  <a:lnTo>
                    <a:pt x="22" y="21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96" name="Line 325"/>
            <p:cNvSpPr>
              <a:spLocks noChangeShapeType="1"/>
            </p:cNvSpPr>
            <p:nvPr/>
          </p:nvSpPr>
          <p:spPr bwMode="auto">
            <a:xfrm>
              <a:off x="3275" y="358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97" name="Line 326"/>
            <p:cNvSpPr>
              <a:spLocks noChangeShapeType="1"/>
            </p:cNvSpPr>
            <p:nvPr/>
          </p:nvSpPr>
          <p:spPr bwMode="auto">
            <a:xfrm>
              <a:off x="3275" y="3582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98" name="Line 327"/>
            <p:cNvSpPr>
              <a:spLocks noChangeShapeType="1"/>
            </p:cNvSpPr>
            <p:nvPr/>
          </p:nvSpPr>
          <p:spPr bwMode="auto">
            <a:xfrm>
              <a:off x="3275" y="359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99" name="Freeform 328"/>
            <p:cNvSpPr>
              <a:spLocks/>
            </p:cNvSpPr>
            <p:nvPr/>
          </p:nvSpPr>
          <p:spPr bwMode="auto">
            <a:xfrm>
              <a:off x="3275" y="3582"/>
              <a:ext cx="20" cy="26"/>
            </a:xfrm>
            <a:custGeom>
              <a:avLst/>
              <a:gdLst>
                <a:gd name="T0" fmla="*/ 0 w 20"/>
                <a:gd name="T1" fmla="*/ 8 h 26"/>
                <a:gd name="T2" fmla="*/ 5 w 20"/>
                <a:gd name="T3" fmla="*/ 2 h 26"/>
                <a:gd name="T4" fmla="*/ 9 w 20"/>
                <a:gd name="T5" fmla="*/ 0 h 26"/>
                <a:gd name="T6" fmla="*/ 15 w 20"/>
                <a:gd name="T7" fmla="*/ 0 h 26"/>
                <a:gd name="T8" fmla="*/ 18 w 20"/>
                <a:gd name="T9" fmla="*/ 2 h 26"/>
                <a:gd name="T10" fmla="*/ 20 w 20"/>
                <a:gd name="T11" fmla="*/ 8 h 26"/>
                <a:gd name="T12" fmla="*/ 20 w 20"/>
                <a:gd name="T13" fmla="*/ 2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6"/>
                <a:gd name="T23" fmla="*/ 20 w 2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6">
                  <a:moveTo>
                    <a:pt x="0" y="8"/>
                  </a:move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0" y="8"/>
                  </a:lnTo>
                  <a:lnTo>
                    <a:pt x="20" y="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00" name="Line 329"/>
            <p:cNvSpPr>
              <a:spLocks noChangeShapeType="1"/>
            </p:cNvSpPr>
            <p:nvPr/>
          </p:nvSpPr>
          <p:spPr bwMode="auto">
            <a:xfrm>
              <a:off x="2794" y="359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01" name="Line 330"/>
            <p:cNvSpPr>
              <a:spLocks noChangeShapeType="1"/>
            </p:cNvSpPr>
            <p:nvPr/>
          </p:nvSpPr>
          <p:spPr bwMode="auto">
            <a:xfrm flipV="1">
              <a:off x="2794" y="3584"/>
              <a:ext cx="5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02" name="Line 331"/>
            <p:cNvSpPr>
              <a:spLocks noChangeShapeType="1"/>
            </p:cNvSpPr>
            <p:nvPr/>
          </p:nvSpPr>
          <p:spPr bwMode="auto">
            <a:xfrm>
              <a:off x="2674" y="357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03" name="Freeform 332"/>
            <p:cNvSpPr>
              <a:spLocks/>
            </p:cNvSpPr>
            <p:nvPr/>
          </p:nvSpPr>
          <p:spPr bwMode="auto">
            <a:xfrm>
              <a:off x="2672" y="3569"/>
              <a:ext cx="3" cy="3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04" name="Line 333"/>
            <p:cNvSpPr>
              <a:spLocks noChangeShapeType="1"/>
            </p:cNvSpPr>
            <p:nvPr/>
          </p:nvSpPr>
          <p:spPr bwMode="auto">
            <a:xfrm>
              <a:off x="2660" y="356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05" name="Rectangle 334"/>
            <p:cNvSpPr>
              <a:spLocks noChangeArrowheads="1"/>
            </p:cNvSpPr>
            <p:nvPr/>
          </p:nvSpPr>
          <p:spPr bwMode="auto">
            <a:xfrm>
              <a:off x="2635" y="3569"/>
              <a:ext cx="20" cy="34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06" name="Line 335"/>
            <p:cNvSpPr>
              <a:spLocks noChangeShapeType="1"/>
            </p:cNvSpPr>
            <p:nvPr/>
          </p:nvSpPr>
          <p:spPr bwMode="auto">
            <a:xfrm>
              <a:off x="2509" y="360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07" name="Line 336"/>
            <p:cNvSpPr>
              <a:spLocks noChangeShapeType="1"/>
            </p:cNvSpPr>
            <p:nvPr/>
          </p:nvSpPr>
          <p:spPr bwMode="auto">
            <a:xfrm flipV="1">
              <a:off x="2509" y="3582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08" name="Line 337"/>
            <p:cNvSpPr>
              <a:spLocks noChangeShapeType="1"/>
            </p:cNvSpPr>
            <p:nvPr/>
          </p:nvSpPr>
          <p:spPr bwMode="auto">
            <a:xfrm>
              <a:off x="2446" y="358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09" name="Line 338"/>
            <p:cNvSpPr>
              <a:spLocks noChangeShapeType="1"/>
            </p:cNvSpPr>
            <p:nvPr/>
          </p:nvSpPr>
          <p:spPr bwMode="auto">
            <a:xfrm>
              <a:off x="2446" y="3582"/>
              <a:ext cx="1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10" name="Line 339"/>
            <p:cNvSpPr>
              <a:spLocks noChangeShapeType="1"/>
            </p:cNvSpPr>
            <p:nvPr/>
          </p:nvSpPr>
          <p:spPr bwMode="auto">
            <a:xfrm>
              <a:off x="2411" y="359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11" name="Line 340"/>
            <p:cNvSpPr>
              <a:spLocks noChangeShapeType="1"/>
            </p:cNvSpPr>
            <p:nvPr/>
          </p:nvSpPr>
          <p:spPr bwMode="auto">
            <a:xfrm flipV="1">
              <a:off x="2411" y="3584"/>
              <a:ext cx="4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12" name="Line 341"/>
            <p:cNvSpPr>
              <a:spLocks noChangeShapeType="1"/>
            </p:cNvSpPr>
            <p:nvPr/>
          </p:nvSpPr>
          <p:spPr bwMode="auto">
            <a:xfrm>
              <a:off x="2697" y="385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13" name="Line 342"/>
            <p:cNvSpPr>
              <a:spLocks noChangeShapeType="1"/>
            </p:cNvSpPr>
            <p:nvPr/>
          </p:nvSpPr>
          <p:spPr bwMode="auto">
            <a:xfrm>
              <a:off x="2697" y="3857"/>
              <a:ext cx="15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14" name="Line 343"/>
            <p:cNvSpPr>
              <a:spLocks noChangeShapeType="1"/>
            </p:cNvSpPr>
            <p:nvPr/>
          </p:nvSpPr>
          <p:spPr bwMode="auto">
            <a:xfrm>
              <a:off x="2724" y="389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15" name="Freeform 344"/>
            <p:cNvSpPr>
              <a:spLocks/>
            </p:cNvSpPr>
            <p:nvPr/>
          </p:nvSpPr>
          <p:spPr bwMode="auto">
            <a:xfrm>
              <a:off x="2724" y="3889"/>
              <a:ext cx="20" cy="7"/>
            </a:xfrm>
            <a:custGeom>
              <a:avLst/>
              <a:gdLst>
                <a:gd name="T0" fmla="*/ 0 w 20"/>
                <a:gd name="T1" fmla="*/ 6 h 7"/>
                <a:gd name="T2" fmla="*/ 4 w 20"/>
                <a:gd name="T3" fmla="*/ 7 h 7"/>
                <a:gd name="T4" fmla="*/ 10 w 20"/>
                <a:gd name="T5" fmla="*/ 7 h 7"/>
                <a:gd name="T6" fmla="*/ 14 w 20"/>
                <a:gd name="T7" fmla="*/ 6 h 7"/>
                <a:gd name="T8" fmla="*/ 20 w 2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7"/>
                <a:gd name="T17" fmla="*/ 20 w 2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7">
                  <a:moveTo>
                    <a:pt x="0" y="6"/>
                  </a:moveTo>
                  <a:lnTo>
                    <a:pt x="4" y="7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2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16" name="Line 345"/>
            <p:cNvSpPr>
              <a:spLocks noChangeShapeType="1"/>
            </p:cNvSpPr>
            <p:nvPr/>
          </p:nvSpPr>
          <p:spPr bwMode="auto">
            <a:xfrm>
              <a:off x="2744" y="38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17" name="Line 346"/>
            <p:cNvSpPr>
              <a:spLocks noChangeShapeType="1"/>
            </p:cNvSpPr>
            <p:nvPr/>
          </p:nvSpPr>
          <p:spPr bwMode="auto">
            <a:xfrm flipV="1">
              <a:off x="2744" y="387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18" name="Line 347"/>
            <p:cNvSpPr>
              <a:spLocks noChangeShapeType="1"/>
            </p:cNvSpPr>
            <p:nvPr/>
          </p:nvSpPr>
          <p:spPr bwMode="auto">
            <a:xfrm>
              <a:off x="2760" y="387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19" name="Freeform 348"/>
            <p:cNvSpPr>
              <a:spLocks/>
            </p:cNvSpPr>
            <p:nvPr/>
          </p:nvSpPr>
          <p:spPr bwMode="auto">
            <a:xfrm>
              <a:off x="2758" y="3872"/>
              <a:ext cx="21" cy="24"/>
            </a:xfrm>
            <a:custGeom>
              <a:avLst/>
              <a:gdLst>
                <a:gd name="T0" fmla="*/ 2 w 21"/>
                <a:gd name="T1" fmla="*/ 0 h 24"/>
                <a:gd name="T2" fmla="*/ 0 w 21"/>
                <a:gd name="T3" fmla="*/ 4 h 24"/>
                <a:gd name="T4" fmla="*/ 2 w 21"/>
                <a:gd name="T5" fmla="*/ 8 h 24"/>
                <a:gd name="T6" fmla="*/ 6 w 21"/>
                <a:gd name="T7" fmla="*/ 10 h 24"/>
                <a:gd name="T8" fmla="*/ 15 w 21"/>
                <a:gd name="T9" fmla="*/ 11 h 24"/>
                <a:gd name="T10" fmla="*/ 19 w 21"/>
                <a:gd name="T11" fmla="*/ 13 h 24"/>
                <a:gd name="T12" fmla="*/ 21 w 21"/>
                <a:gd name="T13" fmla="*/ 17 h 24"/>
                <a:gd name="T14" fmla="*/ 21 w 21"/>
                <a:gd name="T15" fmla="*/ 18 h 24"/>
                <a:gd name="T16" fmla="*/ 19 w 21"/>
                <a:gd name="T17" fmla="*/ 23 h 24"/>
                <a:gd name="T18" fmla="*/ 14 w 21"/>
                <a:gd name="T19" fmla="*/ 24 h 24"/>
                <a:gd name="T20" fmla="*/ 8 w 21"/>
                <a:gd name="T21" fmla="*/ 24 h 24"/>
                <a:gd name="T22" fmla="*/ 2 w 21"/>
                <a:gd name="T23" fmla="*/ 23 h 24"/>
                <a:gd name="T24" fmla="*/ 0 w 21"/>
                <a:gd name="T25" fmla="*/ 18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4"/>
                <a:gd name="T41" fmla="*/ 21 w 21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4">
                  <a:moveTo>
                    <a:pt x="2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15" y="11"/>
                  </a:lnTo>
                  <a:lnTo>
                    <a:pt x="19" y="13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19" y="23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3"/>
                  </a:lnTo>
                  <a:lnTo>
                    <a:pt x="0" y="1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20" name="Line 349"/>
            <p:cNvSpPr>
              <a:spLocks noChangeShapeType="1"/>
            </p:cNvSpPr>
            <p:nvPr/>
          </p:nvSpPr>
          <p:spPr bwMode="auto">
            <a:xfrm>
              <a:off x="2760" y="387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21" name="Freeform 350"/>
            <p:cNvSpPr>
              <a:spLocks/>
            </p:cNvSpPr>
            <p:nvPr/>
          </p:nvSpPr>
          <p:spPr bwMode="auto">
            <a:xfrm>
              <a:off x="2760" y="3870"/>
              <a:ext cx="19" cy="6"/>
            </a:xfrm>
            <a:custGeom>
              <a:avLst/>
              <a:gdLst>
                <a:gd name="T0" fmla="*/ 0 w 19"/>
                <a:gd name="T1" fmla="*/ 2 h 6"/>
                <a:gd name="T2" fmla="*/ 6 w 19"/>
                <a:gd name="T3" fmla="*/ 0 h 6"/>
                <a:gd name="T4" fmla="*/ 12 w 19"/>
                <a:gd name="T5" fmla="*/ 0 h 6"/>
                <a:gd name="T6" fmla="*/ 17 w 19"/>
                <a:gd name="T7" fmla="*/ 2 h 6"/>
                <a:gd name="T8" fmla="*/ 19 w 19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6"/>
                <a:gd name="T17" fmla="*/ 19 w 1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6">
                  <a:moveTo>
                    <a:pt x="0" y="2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9" y="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22" name="Line 351"/>
            <p:cNvSpPr>
              <a:spLocks noChangeShapeType="1"/>
            </p:cNvSpPr>
            <p:nvPr/>
          </p:nvSpPr>
          <p:spPr bwMode="auto">
            <a:xfrm>
              <a:off x="2793" y="387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23" name="Freeform 352"/>
            <p:cNvSpPr>
              <a:spLocks/>
            </p:cNvSpPr>
            <p:nvPr/>
          </p:nvSpPr>
          <p:spPr bwMode="auto">
            <a:xfrm>
              <a:off x="2791" y="3876"/>
              <a:ext cx="23" cy="20"/>
            </a:xfrm>
            <a:custGeom>
              <a:avLst/>
              <a:gdLst>
                <a:gd name="T0" fmla="*/ 2 w 23"/>
                <a:gd name="T1" fmla="*/ 0 h 20"/>
                <a:gd name="T2" fmla="*/ 0 w 23"/>
                <a:gd name="T3" fmla="*/ 6 h 20"/>
                <a:gd name="T4" fmla="*/ 0 w 23"/>
                <a:gd name="T5" fmla="*/ 9 h 20"/>
                <a:gd name="T6" fmla="*/ 2 w 23"/>
                <a:gd name="T7" fmla="*/ 14 h 20"/>
                <a:gd name="T8" fmla="*/ 5 w 23"/>
                <a:gd name="T9" fmla="*/ 19 h 20"/>
                <a:gd name="T10" fmla="*/ 9 w 23"/>
                <a:gd name="T11" fmla="*/ 20 h 20"/>
                <a:gd name="T12" fmla="*/ 15 w 23"/>
                <a:gd name="T13" fmla="*/ 20 h 20"/>
                <a:gd name="T14" fmla="*/ 18 w 23"/>
                <a:gd name="T15" fmla="*/ 19 h 20"/>
                <a:gd name="T16" fmla="*/ 23 w 23"/>
                <a:gd name="T17" fmla="*/ 14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0"/>
                <a:gd name="T29" fmla="*/ 23 w 23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0">
                  <a:moveTo>
                    <a:pt x="2" y="0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2" y="14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23" y="1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24" name="Line 353"/>
            <p:cNvSpPr>
              <a:spLocks noChangeShapeType="1"/>
            </p:cNvSpPr>
            <p:nvPr/>
          </p:nvSpPr>
          <p:spPr bwMode="auto">
            <a:xfrm>
              <a:off x="2814" y="390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25" name="Freeform 354"/>
            <p:cNvSpPr>
              <a:spLocks/>
            </p:cNvSpPr>
            <p:nvPr/>
          </p:nvSpPr>
          <p:spPr bwMode="auto">
            <a:xfrm>
              <a:off x="2796" y="3900"/>
              <a:ext cx="18" cy="10"/>
            </a:xfrm>
            <a:custGeom>
              <a:avLst/>
              <a:gdLst>
                <a:gd name="T0" fmla="*/ 18 w 18"/>
                <a:gd name="T1" fmla="*/ 0 h 10"/>
                <a:gd name="T2" fmla="*/ 15 w 18"/>
                <a:gd name="T3" fmla="*/ 6 h 10"/>
                <a:gd name="T4" fmla="*/ 13 w 18"/>
                <a:gd name="T5" fmla="*/ 7 h 10"/>
                <a:gd name="T6" fmla="*/ 10 w 18"/>
                <a:gd name="T7" fmla="*/ 10 h 10"/>
                <a:gd name="T8" fmla="*/ 4 w 18"/>
                <a:gd name="T9" fmla="*/ 10 h 10"/>
                <a:gd name="T10" fmla="*/ 0 w 18"/>
                <a:gd name="T11" fmla="*/ 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0"/>
                <a:gd name="T20" fmla="*/ 18 w 1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0">
                  <a:moveTo>
                    <a:pt x="18" y="0"/>
                  </a:moveTo>
                  <a:lnTo>
                    <a:pt x="15" y="6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26" name="Line 355"/>
            <p:cNvSpPr>
              <a:spLocks noChangeShapeType="1"/>
            </p:cNvSpPr>
            <p:nvPr/>
          </p:nvSpPr>
          <p:spPr bwMode="auto">
            <a:xfrm>
              <a:off x="2814" y="390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27" name="Line 356"/>
            <p:cNvSpPr>
              <a:spLocks noChangeShapeType="1"/>
            </p:cNvSpPr>
            <p:nvPr/>
          </p:nvSpPr>
          <p:spPr bwMode="auto">
            <a:xfrm flipV="1">
              <a:off x="2814" y="3870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28" name="Line 357"/>
            <p:cNvSpPr>
              <a:spLocks noChangeShapeType="1"/>
            </p:cNvSpPr>
            <p:nvPr/>
          </p:nvSpPr>
          <p:spPr bwMode="auto">
            <a:xfrm>
              <a:off x="2814" y="387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29" name="Freeform 358"/>
            <p:cNvSpPr>
              <a:spLocks/>
            </p:cNvSpPr>
            <p:nvPr/>
          </p:nvSpPr>
          <p:spPr bwMode="auto">
            <a:xfrm>
              <a:off x="2793" y="3870"/>
              <a:ext cx="21" cy="6"/>
            </a:xfrm>
            <a:custGeom>
              <a:avLst/>
              <a:gdLst>
                <a:gd name="T0" fmla="*/ 21 w 21"/>
                <a:gd name="T1" fmla="*/ 6 h 6"/>
                <a:gd name="T2" fmla="*/ 16 w 21"/>
                <a:gd name="T3" fmla="*/ 2 h 6"/>
                <a:gd name="T4" fmla="*/ 13 w 21"/>
                <a:gd name="T5" fmla="*/ 0 h 6"/>
                <a:gd name="T6" fmla="*/ 7 w 21"/>
                <a:gd name="T7" fmla="*/ 0 h 6"/>
                <a:gd name="T8" fmla="*/ 3 w 21"/>
                <a:gd name="T9" fmla="*/ 2 h 6"/>
                <a:gd name="T10" fmla="*/ 0 w 2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6"/>
                <a:gd name="T20" fmla="*/ 21 w 2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6">
                  <a:moveTo>
                    <a:pt x="21" y="6"/>
                  </a:moveTo>
                  <a:lnTo>
                    <a:pt x="16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30" name="Line 359"/>
            <p:cNvSpPr>
              <a:spLocks noChangeShapeType="1"/>
            </p:cNvSpPr>
            <p:nvPr/>
          </p:nvSpPr>
          <p:spPr bwMode="auto">
            <a:xfrm>
              <a:off x="2828" y="387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31" name="Freeform 360"/>
            <p:cNvSpPr>
              <a:spLocks/>
            </p:cNvSpPr>
            <p:nvPr/>
          </p:nvSpPr>
          <p:spPr bwMode="auto">
            <a:xfrm>
              <a:off x="2826" y="3876"/>
              <a:ext cx="23" cy="20"/>
            </a:xfrm>
            <a:custGeom>
              <a:avLst/>
              <a:gdLst>
                <a:gd name="T0" fmla="*/ 2 w 23"/>
                <a:gd name="T1" fmla="*/ 0 h 20"/>
                <a:gd name="T2" fmla="*/ 0 w 23"/>
                <a:gd name="T3" fmla="*/ 6 h 20"/>
                <a:gd name="T4" fmla="*/ 0 w 23"/>
                <a:gd name="T5" fmla="*/ 9 h 20"/>
                <a:gd name="T6" fmla="*/ 2 w 23"/>
                <a:gd name="T7" fmla="*/ 14 h 20"/>
                <a:gd name="T8" fmla="*/ 6 w 23"/>
                <a:gd name="T9" fmla="*/ 19 h 20"/>
                <a:gd name="T10" fmla="*/ 10 w 23"/>
                <a:gd name="T11" fmla="*/ 20 h 20"/>
                <a:gd name="T12" fmla="*/ 16 w 23"/>
                <a:gd name="T13" fmla="*/ 20 h 20"/>
                <a:gd name="T14" fmla="*/ 19 w 23"/>
                <a:gd name="T15" fmla="*/ 19 h 20"/>
                <a:gd name="T16" fmla="*/ 23 w 23"/>
                <a:gd name="T17" fmla="*/ 14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0"/>
                <a:gd name="T29" fmla="*/ 23 w 23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0">
                  <a:moveTo>
                    <a:pt x="2" y="0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2" y="14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6" y="20"/>
                  </a:lnTo>
                  <a:lnTo>
                    <a:pt x="19" y="19"/>
                  </a:lnTo>
                  <a:lnTo>
                    <a:pt x="23" y="1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32" name="Line 361"/>
            <p:cNvSpPr>
              <a:spLocks noChangeShapeType="1"/>
            </p:cNvSpPr>
            <p:nvPr/>
          </p:nvSpPr>
          <p:spPr bwMode="auto">
            <a:xfrm>
              <a:off x="2849" y="38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33" name="Line 362"/>
            <p:cNvSpPr>
              <a:spLocks noChangeShapeType="1"/>
            </p:cNvSpPr>
            <p:nvPr/>
          </p:nvSpPr>
          <p:spPr bwMode="auto">
            <a:xfrm flipV="1">
              <a:off x="2849" y="387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34" name="Line 363"/>
            <p:cNvSpPr>
              <a:spLocks noChangeShapeType="1"/>
            </p:cNvSpPr>
            <p:nvPr/>
          </p:nvSpPr>
          <p:spPr bwMode="auto">
            <a:xfrm>
              <a:off x="2845" y="387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35" name="Freeform 364"/>
            <p:cNvSpPr>
              <a:spLocks/>
            </p:cNvSpPr>
            <p:nvPr/>
          </p:nvSpPr>
          <p:spPr bwMode="auto">
            <a:xfrm>
              <a:off x="2828" y="3870"/>
              <a:ext cx="17" cy="6"/>
            </a:xfrm>
            <a:custGeom>
              <a:avLst/>
              <a:gdLst>
                <a:gd name="T0" fmla="*/ 17 w 17"/>
                <a:gd name="T1" fmla="*/ 2 h 6"/>
                <a:gd name="T2" fmla="*/ 14 w 17"/>
                <a:gd name="T3" fmla="*/ 0 h 6"/>
                <a:gd name="T4" fmla="*/ 8 w 17"/>
                <a:gd name="T5" fmla="*/ 0 h 6"/>
                <a:gd name="T6" fmla="*/ 4 w 17"/>
                <a:gd name="T7" fmla="*/ 2 h 6"/>
                <a:gd name="T8" fmla="*/ 0 w 1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6"/>
                <a:gd name="T17" fmla="*/ 17 w 1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6">
                  <a:moveTo>
                    <a:pt x="17" y="2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36" name="Line 365"/>
            <p:cNvSpPr>
              <a:spLocks noChangeShapeType="1"/>
            </p:cNvSpPr>
            <p:nvPr/>
          </p:nvSpPr>
          <p:spPr bwMode="auto">
            <a:xfrm>
              <a:off x="2849" y="387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37" name="Line 366"/>
            <p:cNvSpPr>
              <a:spLocks noChangeShapeType="1"/>
            </p:cNvSpPr>
            <p:nvPr/>
          </p:nvSpPr>
          <p:spPr bwMode="auto">
            <a:xfrm flipH="1" flipV="1">
              <a:off x="2845" y="3872"/>
              <a:ext cx="4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38" name="Line 367"/>
            <p:cNvSpPr>
              <a:spLocks noChangeShapeType="1"/>
            </p:cNvSpPr>
            <p:nvPr/>
          </p:nvSpPr>
          <p:spPr bwMode="auto">
            <a:xfrm>
              <a:off x="2862" y="387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39" name="Freeform 368"/>
            <p:cNvSpPr>
              <a:spLocks/>
            </p:cNvSpPr>
            <p:nvPr/>
          </p:nvSpPr>
          <p:spPr bwMode="auto">
            <a:xfrm>
              <a:off x="2862" y="3870"/>
              <a:ext cx="23" cy="26"/>
            </a:xfrm>
            <a:custGeom>
              <a:avLst/>
              <a:gdLst>
                <a:gd name="T0" fmla="*/ 0 w 23"/>
                <a:gd name="T1" fmla="*/ 6 h 26"/>
                <a:gd name="T2" fmla="*/ 4 w 23"/>
                <a:gd name="T3" fmla="*/ 2 h 26"/>
                <a:gd name="T4" fmla="*/ 7 w 23"/>
                <a:gd name="T5" fmla="*/ 0 h 26"/>
                <a:gd name="T6" fmla="*/ 13 w 23"/>
                <a:gd name="T7" fmla="*/ 0 h 26"/>
                <a:gd name="T8" fmla="*/ 17 w 23"/>
                <a:gd name="T9" fmla="*/ 2 h 26"/>
                <a:gd name="T10" fmla="*/ 21 w 23"/>
                <a:gd name="T11" fmla="*/ 6 h 26"/>
                <a:gd name="T12" fmla="*/ 23 w 23"/>
                <a:gd name="T13" fmla="*/ 12 h 26"/>
                <a:gd name="T14" fmla="*/ 23 w 23"/>
                <a:gd name="T15" fmla="*/ 15 h 26"/>
                <a:gd name="T16" fmla="*/ 21 w 23"/>
                <a:gd name="T17" fmla="*/ 20 h 26"/>
                <a:gd name="T18" fmla="*/ 17 w 23"/>
                <a:gd name="T19" fmla="*/ 25 h 26"/>
                <a:gd name="T20" fmla="*/ 13 w 23"/>
                <a:gd name="T21" fmla="*/ 26 h 26"/>
                <a:gd name="T22" fmla="*/ 7 w 23"/>
                <a:gd name="T23" fmla="*/ 26 h 26"/>
                <a:gd name="T24" fmla="*/ 4 w 23"/>
                <a:gd name="T25" fmla="*/ 25 h 26"/>
                <a:gd name="T26" fmla="*/ 0 w 23"/>
                <a:gd name="T27" fmla="*/ 2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26"/>
                <a:gd name="T44" fmla="*/ 23 w 23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26">
                  <a:moveTo>
                    <a:pt x="0" y="6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6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3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0" y="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40" name="Line 369"/>
            <p:cNvSpPr>
              <a:spLocks noChangeShapeType="1"/>
            </p:cNvSpPr>
            <p:nvPr/>
          </p:nvSpPr>
          <p:spPr bwMode="auto">
            <a:xfrm>
              <a:off x="2862" y="38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41" name="Line 370"/>
            <p:cNvSpPr>
              <a:spLocks noChangeShapeType="1"/>
            </p:cNvSpPr>
            <p:nvPr/>
          </p:nvSpPr>
          <p:spPr bwMode="auto">
            <a:xfrm flipV="1">
              <a:off x="2862" y="3857"/>
              <a:ext cx="1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42" name="Line 371"/>
            <p:cNvSpPr>
              <a:spLocks noChangeShapeType="1"/>
            </p:cNvSpPr>
            <p:nvPr/>
          </p:nvSpPr>
          <p:spPr bwMode="auto">
            <a:xfrm>
              <a:off x="2903" y="387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43" name="Freeform 372"/>
            <p:cNvSpPr>
              <a:spLocks/>
            </p:cNvSpPr>
            <p:nvPr/>
          </p:nvSpPr>
          <p:spPr bwMode="auto">
            <a:xfrm>
              <a:off x="2897" y="3872"/>
              <a:ext cx="23" cy="24"/>
            </a:xfrm>
            <a:custGeom>
              <a:avLst/>
              <a:gdLst>
                <a:gd name="T0" fmla="*/ 7 w 23"/>
                <a:gd name="T1" fmla="*/ 0 h 24"/>
                <a:gd name="T2" fmla="*/ 2 w 23"/>
                <a:gd name="T3" fmla="*/ 4 h 24"/>
                <a:gd name="T4" fmla="*/ 0 w 23"/>
                <a:gd name="T5" fmla="*/ 10 h 24"/>
                <a:gd name="T6" fmla="*/ 0 w 23"/>
                <a:gd name="T7" fmla="*/ 13 h 24"/>
                <a:gd name="T8" fmla="*/ 2 w 23"/>
                <a:gd name="T9" fmla="*/ 18 h 24"/>
                <a:gd name="T10" fmla="*/ 7 w 23"/>
                <a:gd name="T11" fmla="*/ 23 h 24"/>
                <a:gd name="T12" fmla="*/ 10 w 23"/>
                <a:gd name="T13" fmla="*/ 24 h 24"/>
                <a:gd name="T14" fmla="*/ 16 w 23"/>
                <a:gd name="T15" fmla="*/ 24 h 24"/>
                <a:gd name="T16" fmla="*/ 19 w 23"/>
                <a:gd name="T17" fmla="*/ 23 h 24"/>
                <a:gd name="T18" fmla="*/ 23 w 23"/>
                <a:gd name="T19" fmla="*/ 1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4"/>
                <a:gd name="T32" fmla="*/ 23 w 23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4">
                  <a:moveTo>
                    <a:pt x="7" y="0"/>
                  </a:moveTo>
                  <a:lnTo>
                    <a:pt x="2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7" y="23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19" y="23"/>
                  </a:lnTo>
                  <a:lnTo>
                    <a:pt x="23" y="1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44" name="Line 373"/>
            <p:cNvSpPr>
              <a:spLocks noChangeShapeType="1"/>
            </p:cNvSpPr>
            <p:nvPr/>
          </p:nvSpPr>
          <p:spPr bwMode="auto">
            <a:xfrm>
              <a:off x="2920" y="388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45" name="Freeform 374"/>
            <p:cNvSpPr>
              <a:spLocks/>
            </p:cNvSpPr>
            <p:nvPr/>
          </p:nvSpPr>
          <p:spPr bwMode="auto">
            <a:xfrm>
              <a:off x="2903" y="3870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17 w 17"/>
                <a:gd name="T3" fmla="*/ 8 h 12"/>
                <a:gd name="T4" fmla="*/ 15 w 17"/>
                <a:gd name="T5" fmla="*/ 4 h 12"/>
                <a:gd name="T6" fmla="*/ 13 w 17"/>
                <a:gd name="T7" fmla="*/ 2 h 12"/>
                <a:gd name="T8" fmla="*/ 10 w 17"/>
                <a:gd name="T9" fmla="*/ 0 h 12"/>
                <a:gd name="T10" fmla="*/ 4 w 17"/>
                <a:gd name="T11" fmla="*/ 0 h 12"/>
                <a:gd name="T12" fmla="*/ 0 w 17"/>
                <a:gd name="T13" fmla="*/ 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2"/>
                <a:gd name="T23" fmla="*/ 17 w 1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2">
                  <a:moveTo>
                    <a:pt x="17" y="12"/>
                  </a:moveTo>
                  <a:lnTo>
                    <a:pt x="17" y="8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46" name="Line 375"/>
            <p:cNvSpPr>
              <a:spLocks noChangeShapeType="1"/>
            </p:cNvSpPr>
            <p:nvPr/>
          </p:nvSpPr>
          <p:spPr bwMode="auto">
            <a:xfrm>
              <a:off x="2897" y="388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47" name="Line 376"/>
            <p:cNvSpPr>
              <a:spLocks noChangeShapeType="1"/>
            </p:cNvSpPr>
            <p:nvPr/>
          </p:nvSpPr>
          <p:spPr bwMode="auto">
            <a:xfrm>
              <a:off x="2897" y="3882"/>
              <a:ext cx="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48" name="Line 377"/>
            <p:cNvSpPr>
              <a:spLocks noChangeShapeType="1"/>
            </p:cNvSpPr>
            <p:nvPr/>
          </p:nvSpPr>
          <p:spPr bwMode="auto">
            <a:xfrm>
              <a:off x="2724" y="388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49" name="Line 378"/>
            <p:cNvSpPr>
              <a:spLocks noChangeShapeType="1"/>
            </p:cNvSpPr>
            <p:nvPr/>
          </p:nvSpPr>
          <p:spPr bwMode="auto">
            <a:xfrm>
              <a:off x="2724" y="3889"/>
              <a:ext cx="1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50" name="Line 379"/>
            <p:cNvSpPr>
              <a:spLocks noChangeShapeType="1"/>
            </p:cNvSpPr>
            <p:nvPr/>
          </p:nvSpPr>
          <p:spPr bwMode="auto">
            <a:xfrm>
              <a:off x="2724" y="388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51" name="Line 380"/>
            <p:cNvSpPr>
              <a:spLocks noChangeShapeType="1"/>
            </p:cNvSpPr>
            <p:nvPr/>
          </p:nvSpPr>
          <p:spPr bwMode="auto">
            <a:xfrm flipV="1">
              <a:off x="2724" y="3870"/>
              <a:ext cx="1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52" name="Line 381"/>
            <p:cNvSpPr>
              <a:spLocks noChangeShapeType="1"/>
            </p:cNvSpPr>
            <p:nvPr/>
          </p:nvSpPr>
          <p:spPr bwMode="auto">
            <a:xfrm>
              <a:off x="2706" y="388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53" name="Line 382"/>
            <p:cNvSpPr>
              <a:spLocks noChangeShapeType="1"/>
            </p:cNvSpPr>
            <p:nvPr/>
          </p:nvSpPr>
          <p:spPr bwMode="auto">
            <a:xfrm flipH="1">
              <a:off x="2687" y="3883"/>
              <a:ext cx="1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54" name="Line 383"/>
            <p:cNvSpPr>
              <a:spLocks noChangeShapeType="1"/>
            </p:cNvSpPr>
            <p:nvPr/>
          </p:nvSpPr>
          <p:spPr bwMode="auto">
            <a:xfrm>
              <a:off x="2681" y="38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55" name="Line 384"/>
            <p:cNvSpPr>
              <a:spLocks noChangeShapeType="1"/>
            </p:cNvSpPr>
            <p:nvPr/>
          </p:nvSpPr>
          <p:spPr bwMode="auto">
            <a:xfrm flipV="1">
              <a:off x="2681" y="3857"/>
              <a:ext cx="16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56" name="Line 385"/>
            <p:cNvSpPr>
              <a:spLocks noChangeShapeType="1"/>
            </p:cNvSpPr>
            <p:nvPr/>
          </p:nvSpPr>
          <p:spPr bwMode="auto">
            <a:xfrm>
              <a:off x="3800" y="188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57" name="Line 386"/>
            <p:cNvSpPr>
              <a:spLocks noChangeShapeType="1"/>
            </p:cNvSpPr>
            <p:nvPr/>
          </p:nvSpPr>
          <p:spPr bwMode="auto">
            <a:xfrm flipV="1">
              <a:off x="3800" y="1850"/>
              <a:ext cx="1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58" name="Line 387"/>
            <p:cNvSpPr>
              <a:spLocks noChangeShapeType="1"/>
            </p:cNvSpPr>
            <p:nvPr/>
          </p:nvSpPr>
          <p:spPr bwMode="auto">
            <a:xfrm>
              <a:off x="3786" y="185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59" name="Line 388"/>
            <p:cNvSpPr>
              <a:spLocks noChangeShapeType="1"/>
            </p:cNvSpPr>
            <p:nvPr/>
          </p:nvSpPr>
          <p:spPr bwMode="auto">
            <a:xfrm>
              <a:off x="3786" y="1850"/>
              <a:ext cx="2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60" name="Line 389"/>
            <p:cNvSpPr>
              <a:spLocks noChangeShapeType="1"/>
            </p:cNvSpPr>
            <p:nvPr/>
          </p:nvSpPr>
          <p:spPr bwMode="auto">
            <a:xfrm>
              <a:off x="3820" y="186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61" name="Line 390"/>
            <p:cNvSpPr>
              <a:spLocks noChangeShapeType="1"/>
            </p:cNvSpPr>
            <p:nvPr/>
          </p:nvSpPr>
          <p:spPr bwMode="auto">
            <a:xfrm>
              <a:off x="3820" y="1862"/>
              <a:ext cx="1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62" name="Line 391"/>
            <p:cNvSpPr>
              <a:spLocks noChangeShapeType="1"/>
            </p:cNvSpPr>
            <p:nvPr/>
          </p:nvSpPr>
          <p:spPr bwMode="auto">
            <a:xfrm>
              <a:off x="3820" y="187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63" name="Freeform 392"/>
            <p:cNvSpPr>
              <a:spLocks/>
            </p:cNvSpPr>
            <p:nvPr/>
          </p:nvSpPr>
          <p:spPr bwMode="auto">
            <a:xfrm>
              <a:off x="3820" y="1862"/>
              <a:ext cx="16" cy="11"/>
            </a:xfrm>
            <a:custGeom>
              <a:avLst/>
              <a:gdLst>
                <a:gd name="T0" fmla="*/ 0 w 16"/>
                <a:gd name="T1" fmla="*/ 11 h 11"/>
                <a:gd name="T2" fmla="*/ 3 w 16"/>
                <a:gd name="T3" fmla="*/ 6 h 11"/>
                <a:gd name="T4" fmla="*/ 7 w 16"/>
                <a:gd name="T5" fmla="*/ 3 h 11"/>
                <a:gd name="T6" fmla="*/ 9 w 16"/>
                <a:gd name="T7" fmla="*/ 0 h 11"/>
                <a:gd name="T8" fmla="*/ 16 w 1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1"/>
                <a:gd name="T17" fmla="*/ 16 w 1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1">
                  <a:moveTo>
                    <a:pt x="0" y="11"/>
                  </a:moveTo>
                  <a:lnTo>
                    <a:pt x="3" y="6"/>
                  </a:lnTo>
                  <a:lnTo>
                    <a:pt x="7" y="3"/>
                  </a:lnTo>
                  <a:lnTo>
                    <a:pt x="9" y="0"/>
                  </a:lnTo>
                  <a:lnTo>
                    <a:pt x="1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64" name="Line 393"/>
            <p:cNvSpPr>
              <a:spLocks noChangeShapeType="1"/>
            </p:cNvSpPr>
            <p:nvPr/>
          </p:nvSpPr>
          <p:spPr bwMode="auto">
            <a:xfrm>
              <a:off x="3851" y="186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65" name="Freeform 394"/>
            <p:cNvSpPr>
              <a:spLocks/>
            </p:cNvSpPr>
            <p:nvPr/>
          </p:nvSpPr>
          <p:spPr bwMode="auto">
            <a:xfrm>
              <a:off x="3845" y="1864"/>
              <a:ext cx="22" cy="25"/>
            </a:xfrm>
            <a:custGeom>
              <a:avLst/>
              <a:gdLst>
                <a:gd name="T0" fmla="*/ 6 w 22"/>
                <a:gd name="T1" fmla="*/ 0 h 25"/>
                <a:gd name="T2" fmla="*/ 2 w 22"/>
                <a:gd name="T3" fmla="*/ 4 h 25"/>
                <a:gd name="T4" fmla="*/ 0 w 22"/>
                <a:gd name="T5" fmla="*/ 9 h 25"/>
                <a:gd name="T6" fmla="*/ 0 w 22"/>
                <a:gd name="T7" fmla="*/ 13 h 25"/>
                <a:gd name="T8" fmla="*/ 2 w 22"/>
                <a:gd name="T9" fmla="*/ 19 h 25"/>
                <a:gd name="T10" fmla="*/ 6 w 22"/>
                <a:gd name="T11" fmla="*/ 23 h 25"/>
                <a:gd name="T12" fmla="*/ 9 w 22"/>
                <a:gd name="T13" fmla="*/ 25 h 25"/>
                <a:gd name="T14" fmla="*/ 15 w 22"/>
                <a:gd name="T15" fmla="*/ 25 h 25"/>
                <a:gd name="T16" fmla="*/ 19 w 22"/>
                <a:gd name="T17" fmla="*/ 23 h 25"/>
                <a:gd name="T18" fmla="*/ 22 w 22"/>
                <a:gd name="T19" fmla="*/ 19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5"/>
                <a:gd name="T32" fmla="*/ 22 w 22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5">
                  <a:moveTo>
                    <a:pt x="6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22" y="1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66" name="Line 395"/>
            <p:cNvSpPr>
              <a:spLocks noChangeShapeType="1"/>
            </p:cNvSpPr>
            <p:nvPr/>
          </p:nvSpPr>
          <p:spPr bwMode="auto">
            <a:xfrm>
              <a:off x="3867" y="188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67" name="Line 396"/>
            <p:cNvSpPr>
              <a:spLocks noChangeShapeType="1"/>
            </p:cNvSpPr>
            <p:nvPr/>
          </p:nvSpPr>
          <p:spPr bwMode="auto">
            <a:xfrm flipV="1">
              <a:off x="3867" y="1862"/>
              <a:ext cx="1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68" name="Line 397"/>
            <p:cNvSpPr>
              <a:spLocks noChangeShapeType="1"/>
            </p:cNvSpPr>
            <p:nvPr/>
          </p:nvSpPr>
          <p:spPr bwMode="auto">
            <a:xfrm>
              <a:off x="3867" y="186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69" name="Freeform 398"/>
            <p:cNvSpPr>
              <a:spLocks/>
            </p:cNvSpPr>
            <p:nvPr/>
          </p:nvSpPr>
          <p:spPr bwMode="auto">
            <a:xfrm>
              <a:off x="3851" y="1862"/>
              <a:ext cx="16" cy="6"/>
            </a:xfrm>
            <a:custGeom>
              <a:avLst/>
              <a:gdLst>
                <a:gd name="T0" fmla="*/ 16 w 16"/>
                <a:gd name="T1" fmla="*/ 6 h 6"/>
                <a:gd name="T2" fmla="*/ 13 w 16"/>
                <a:gd name="T3" fmla="*/ 3 h 6"/>
                <a:gd name="T4" fmla="*/ 8 w 16"/>
                <a:gd name="T5" fmla="*/ 0 h 6"/>
                <a:gd name="T6" fmla="*/ 3 w 16"/>
                <a:gd name="T7" fmla="*/ 0 h 6"/>
                <a:gd name="T8" fmla="*/ 0 w 16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"/>
                <a:gd name="T17" fmla="*/ 16 w 1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">
                  <a:moveTo>
                    <a:pt x="16" y="6"/>
                  </a:moveTo>
                  <a:lnTo>
                    <a:pt x="13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70" name="Line 399"/>
            <p:cNvSpPr>
              <a:spLocks noChangeShapeType="1"/>
            </p:cNvSpPr>
            <p:nvPr/>
          </p:nvSpPr>
          <p:spPr bwMode="auto">
            <a:xfrm>
              <a:off x="3880" y="186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71" name="Line 400"/>
            <p:cNvSpPr>
              <a:spLocks noChangeShapeType="1"/>
            </p:cNvSpPr>
            <p:nvPr/>
          </p:nvSpPr>
          <p:spPr bwMode="auto">
            <a:xfrm>
              <a:off x="3880" y="1862"/>
              <a:ext cx="1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72" name="Line 401"/>
            <p:cNvSpPr>
              <a:spLocks noChangeShapeType="1"/>
            </p:cNvSpPr>
            <p:nvPr/>
          </p:nvSpPr>
          <p:spPr bwMode="auto">
            <a:xfrm>
              <a:off x="3880" y="187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73" name="Freeform 402"/>
            <p:cNvSpPr>
              <a:spLocks/>
            </p:cNvSpPr>
            <p:nvPr/>
          </p:nvSpPr>
          <p:spPr bwMode="auto">
            <a:xfrm>
              <a:off x="3880" y="1862"/>
              <a:ext cx="21" cy="27"/>
            </a:xfrm>
            <a:custGeom>
              <a:avLst/>
              <a:gdLst>
                <a:gd name="T0" fmla="*/ 0 w 21"/>
                <a:gd name="T1" fmla="*/ 8 h 27"/>
                <a:gd name="T2" fmla="*/ 6 w 21"/>
                <a:gd name="T3" fmla="*/ 3 h 27"/>
                <a:gd name="T4" fmla="*/ 10 w 21"/>
                <a:gd name="T5" fmla="*/ 0 h 27"/>
                <a:gd name="T6" fmla="*/ 16 w 21"/>
                <a:gd name="T7" fmla="*/ 0 h 27"/>
                <a:gd name="T8" fmla="*/ 20 w 21"/>
                <a:gd name="T9" fmla="*/ 3 h 27"/>
                <a:gd name="T10" fmla="*/ 21 w 21"/>
                <a:gd name="T11" fmla="*/ 8 h 27"/>
                <a:gd name="T12" fmla="*/ 21 w 21"/>
                <a:gd name="T13" fmla="*/ 2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7"/>
                <a:gd name="T23" fmla="*/ 21 w 21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7">
                  <a:moveTo>
                    <a:pt x="0" y="8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1" y="8"/>
                  </a:lnTo>
                  <a:lnTo>
                    <a:pt x="21" y="2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74" name="Line 403"/>
            <p:cNvSpPr>
              <a:spLocks noChangeShapeType="1"/>
            </p:cNvSpPr>
            <p:nvPr/>
          </p:nvSpPr>
          <p:spPr bwMode="auto">
            <a:xfrm>
              <a:off x="3918" y="188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75" name="Line 404"/>
            <p:cNvSpPr>
              <a:spLocks noChangeShapeType="1"/>
            </p:cNvSpPr>
            <p:nvPr/>
          </p:nvSpPr>
          <p:spPr bwMode="auto">
            <a:xfrm flipH="1" flipV="1">
              <a:off x="3917" y="1883"/>
              <a:ext cx="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05"/>
          <p:cNvGrpSpPr>
            <a:grpSpLocks/>
          </p:cNvGrpSpPr>
          <p:nvPr/>
        </p:nvGrpSpPr>
        <p:grpSpPr bwMode="auto">
          <a:xfrm>
            <a:off x="3200400" y="2514600"/>
            <a:ext cx="4306888" cy="519113"/>
            <a:chOff x="1991" y="1576"/>
            <a:chExt cx="2714" cy="327"/>
          </a:xfrm>
        </p:grpSpPr>
        <p:sp>
          <p:nvSpPr>
            <p:cNvPr id="17976" name="Line 406"/>
            <p:cNvSpPr>
              <a:spLocks noChangeShapeType="1"/>
            </p:cNvSpPr>
            <p:nvPr/>
          </p:nvSpPr>
          <p:spPr bwMode="auto">
            <a:xfrm>
              <a:off x="3918" y="188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77" name="Freeform 407"/>
            <p:cNvSpPr>
              <a:spLocks/>
            </p:cNvSpPr>
            <p:nvPr/>
          </p:nvSpPr>
          <p:spPr bwMode="auto">
            <a:xfrm>
              <a:off x="3917" y="1862"/>
              <a:ext cx="20" cy="27"/>
            </a:xfrm>
            <a:custGeom>
              <a:avLst/>
              <a:gdLst>
                <a:gd name="T0" fmla="*/ 2 w 20"/>
                <a:gd name="T1" fmla="*/ 25 h 27"/>
                <a:gd name="T2" fmla="*/ 8 w 20"/>
                <a:gd name="T3" fmla="*/ 27 h 27"/>
                <a:gd name="T4" fmla="*/ 12 w 20"/>
                <a:gd name="T5" fmla="*/ 27 h 27"/>
                <a:gd name="T6" fmla="*/ 18 w 20"/>
                <a:gd name="T7" fmla="*/ 25 h 27"/>
                <a:gd name="T8" fmla="*/ 20 w 20"/>
                <a:gd name="T9" fmla="*/ 21 h 27"/>
                <a:gd name="T10" fmla="*/ 20 w 20"/>
                <a:gd name="T11" fmla="*/ 20 h 27"/>
                <a:gd name="T12" fmla="*/ 18 w 20"/>
                <a:gd name="T13" fmla="*/ 15 h 27"/>
                <a:gd name="T14" fmla="*/ 14 w 20"/>
                <a:gd name="T15" fmla="*/ 13 h 27"/>
                <a:gd name="T16" fmla="*/ 6 w 20"/>
                <a:gd name="T17" fmla="*/ 12 h 27"/>
                <a:gd name="T18" fmla="*/ 2 w 20"/>
                <a:gd name="T19" fmla="*/ 11 h 27"/>
                <a:gd name="T20" fmla="*/ 0 w 20"/>
                <a:gd name="T21" fmla="*/ 7 h 27"/>
                <a:gd name="T22" fmla="*/ 2 w 20"/>
                <a:gd name="T23" fmla="*/ 3 h 27"/>
                <a:gd name="T24" fmla="*/ 8 w 20"/>
                <a:gd name="T25" fmla="*/ 0 h 27"/>
                <a:gd name="T26" fmla="*/ 12 w 20"/>
                <a:gd name="T27" fmla="*/ 0 h 27"/>
                <a:gd name="T28" fmla="*/ 18 w 20"/>
                <a:gd name="T29" fmla="*/ 3 h 27"/>
                <a:gd name="T30" fmla="*/ 20 w 20"/>
                <a:gd name="T31" fmla="*/ 7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27"/>
                <a:gd name="T50" fmla="*/ 20 w 20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27">
                  <a:moveTo>
                    <a:pt x="2" y="25"/>
                  </a:moveTo>
                  <a:lnTo>
                    <a:pt x="8" y="27"/>
                  </a:lnTo>
                  <a:lnTo>
                    <a:pt x="12" y="27"/>
                  </a:lnTo>
                  <a:lnTo>
                    <a:pt x="18" y="25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8" y="15"/>
                  </a:lnTo>
                  <a:lnTo>
                    <a:pt x="14" y="13"/>
                  </a:lnTo>
                  <a:lnTo>
                    <a:pt x="6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3"/>
                  </a:lnTo>
                  <a:lnTo>
                    <a:pt x="2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78" name="Line 408"/>
            <p:cNvSpPr>
              <a:spLocks noChangeShapeType="1"/>
            </p:cNvSpPr>
            <p:nvPr/>
          </p:nvSpPr>
          <p:spPr bwMode="auto">
            <a:xfrm>
              <a:off x="3949" y="186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79" name="Freeform 409"/>
            <p:cNvSpPr>
              <a:spLocks/>
            </p:cNvSpPr>
            <p:nvPr/>
          </p:nvSpPr>
          <p:spPr bwMode="auto">
            <a:xfrm>
              <a:off x="3949" y="1862"/>
              <a:ext cx="22" cy="27"/>
            </a:xfrm>
            <a:custGeom>
              <a:avLst/>
              <a:gdLst>
                <a:gd name="T0" fmla="*/ 0 w 22"/>
                <a:gd name="T1" fmla="*/ 7 h 27"/>
                <a:gd name="T2" fmla="*/ 3 w 22"/>
                <a:gd name="T3" fmla="*/ 3 h 27"/>
                <a:gd name="T4" fmla="*/ 6 w 22"/>
                <a:gd name="T5" fmla="*/ 0 h 27"/>
                <a:gd name="T6" fmla="*/ 12 w 22"/>
                <a:gd name="T7" fmla="*/ 0 h 27"/>
                <a:gd name="T8" fmla="*/ 16 w 22"/>
                <a:gd name="T9" fmla="*/ 3 h 27"/>
                <a:gd name="T10" fmla="*/ 20 w 22"/>
                <a:gd name="T11" fmla="*/ 7 h 27"/>
                <a:gd name="T12" fmla="*/ 22 w 22"/>
                <a:gd name="T13" fmla="*/ 12 h 27"/>
                <a:gd name="T14" fmla="*/ 22 w 22"/>
                <a:gd name="T15" fmla="*/ 15 h 27"/>
                <a:gd name="T16" fmla="*/ 20 w 22"/>
                <a:gd name="T17" fmla="*/ 21 h 27"/>
                <a:gd name="T18" fmla="*/ 16 w 22"/>
                <a:gd name="T19" fmla="*/ 25 h 27"/>
                <a:gd name="T20" fmla="*/ 12 w 22"/>
                <a:gd name="T21" fmla="*/ 27 h 27"/>
                <a:gd name="T22" fmla="*/ 6 w 22"/>
                <a:gd name="T23" fmla="*/ 27 h 27"/>
                <a:gd name="T24" fmla="*/ 3 w 22"/>
                <a:gd name="T25" fmla="*/ 25 h 27"/>
                <a:gd name="T26" fmla="*/ 0 w 22"/>
                <a:gd name="T27" fmla="*/ 21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27"/>
                <a:gd name="T44" fmla="*/ 22 w 22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27">
                  <a:moveTo>
                    <a:pt x="0" y="7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20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0" y="21"/>
                  </a:lnTo>
                  <a:lnTo>
                    <a:pt x="16" y="25"/>
                  </a:lnTo>
                  <a:lnTo>
                    <a:pt x="12" y="27"/>
                  </a:lnTo>
                  <a:lnTo>
                    <a:pt x="6" y="27"/>
                  </a:lnTo>
                  <a:lnTo>
                    <a:pt x="3" y="25"/>
                  </a:lnTo>
                  <a:lnTo>
                    <a:pt x="0" y="2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80" name="Line 410"/>
            <p:cNvSpPr>
              <a:spLocks noChangeShapeType="1"/>
            </p:cNvSpPr>
            <p:nvPr/>
          </p:nvSpPr>
          <p:spPr bwMode="auto">
            <a:xfrm>
              <a:off x="3949" y="190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81" name="Line 411"/>
            <p:cNvSpPr>
              <a:spLocks noChangeShapeType="1"/>
            </p:cNvSpPr>
            <p:nvPr/>
          </p:nvSpPr>
          <p:spPr bwMode="auto">
            <a:xfrm flipV="1">
              <a:off x="3949" y="1862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82" name="Line 412"/>
            <p:cNvSpPr>
              <a:spLocks noChangeShapeType="1"/>
            </p:cNvSpPr>
            <p:nvPr/>
          </p:nvSpPr>
          <p:spPr bwMode="auto">
            <a:xfrm>
              <a:off x="3990" y="186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83" name="Freeform 413"/>
            <p:cNvSpPr>
              <a:spLocks/>
            </p:cNvSpPr>
            <p:nvPr/>
          </p:nvSpPr>
          <p:spPr bwMode="auto">
            <a:xfrm>
              <a:off x="3984" y="1862"/>
              <a:ext cx="24" cy="27"/>
            </a:xfrm>
            <a:custGeom>
              <a:avLst/>
              <a:gdLst>
                <a:gd name="T0" fmla="*/ 6 w 24"/>
                <a:gd name="T1" fmla="*/ 3 h 27"/>
                <a:gd name="T2" fmla="*/ 2 w 24"/>
                <a:gd name="T3" fmla="*/ 7 h 27"/>
                <a:gd name="T4" fmla="*/ 0 w 24"/>
                <a:gd name="T5" fmla="*/ 12 h 27"/>
                <a:gd name="T6" fmla="*/ 0 w 24"/>
                <a:gd name="T7" fmla="*/ 15 h 27"/>
                <a:gd name="T8" fmla="*/ 2 w 24"/>
                <a:gd name="T9" fmla="*/ 21 h 27"/>
                <a:gd name="T10" fmla="*/ 6 w 24"/>
                <a:gd name="T11" fmla="*/ 25 h 27"/>
                <a:gd name="T12" fmla="*/ 10 w 24"/>
                <a:gd name="T13" fmla="*/ 27 h 27"/>
                <a:gd name="T14" fmla="*/ 14 w 24"/>
                <a:gd name="T15" fmla="*/ 27 h 27"/>
                <a:gd name="T16" fmla="*/ 19 w 24"/>
                <a:gd name="T17" fmla="*/ 25 h 27"/>
                <a:gd name="T18" fmla="*/ 22 w 24"/>
                <a:gd name="T19" fmla="*/ 21 h 27"/>
                <a:gd name="T20" fmla="*/ 24 w 24"/>
                <a:gd name="T21" fmla="*/ 15 h 27"/>
                <a:gd name="T22" fmla="*/ 24 w 24"/>
                <a:gd name="T23" fmla="*/ 12 h 27"/>
                <a:gd name="T24" fmla="*/ 22 w 24"/>
                <a:gd name="T25" fmla="*/ 7 h 27"/>
                <a:gd name="T26" fmla="*/ 19 w 24"/>
                <a:gd name="T27" fmla="*/ 3 h 27"/>
                <a:gd name="T28" fmla="*/ 14 w 24"/>
                <a:gd name="T29" fmla="*/ 0 h 27"/>
                <a:gd name="T30" fmla="*/ 10 w 24"/>
                <a:gd name="T31" fmla="*/ 0 h 27"/>
                <a:gd name="T32" fmla="*/ 6 w 24"/>
                <a:gd name="T33" fmla="*/ 3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7"/>
                <a:gd name="T53" fmla="*/ 24 w 24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7">
                  <a:moveTo>
                    <a:pt x="6" y="3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6" y="25"/>
                  </a:lnTo>
                  <a:lnTo>
                    <a:pt x="10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22" y="21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84" name="Line 414"/>
            <p:cNvSpPr>
              <a:spLocks noChangeShapeType="1"/>
            </p:cNvSpPr>
            <p:nvPr/>
          </p:nvSpPr>
          <p:spPr bwMode="auto">
            <a:xfrm>
              <a:off x="4021" y="186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85" name="Freeform 415"/>
            <p:cNvSpPr>
              <a:spLocks/>
            </p:cNvSpPr>
            <p:nvPr/>
          </p:nvSpPr>
          <p:spPr bwMode="auto">
            <a:xfrm>
              <a:off x="4020" y="1864"/>
              <a:ext cx="20" cy="25"/>
            </a:xfrm>
            <a:custGeom>
              <a:avLst/>
              <a:gdLst>
                <a:gd name="T0" fmla="*/ 1 w 20"/>
                <a:gd name="T1" fmla="*/ 0 h 25"/>
                <a:gd name="T2" fmla="*/ 0 w 20"/>
                <a:gd name="T3" fmla="*/ 4 h 25"/>
                <a:gd name="T4" fmla="*/ 1 w 20"/>
                <a:gd name="T5" fmla="*/ 8 h 25"/>
                <a:gd name="T6" fmla="*/ 5 w 20"/>
                <a:gd name="T7" fmla="*/ 9 h 25"/>
                <a:gd name="T8" fmla="*/ 15 w 20"/>
                <a:gd name="T9" fmla="*/ 11 h 25"/>
                <a:gd name="T10" fmla="*/ 19 w 20"/>
                <a:gd name="T11" fmla="*/ 13 h 25"/>
                <a:gd name="T12" fmla="*/ 20 w 20"/>
                <a:gd name="T13" fmla="*/ 17 h 25"/>
                <a:gd name="T14" fmla="*/ 20 w 20"/>
                <a:gd name="T15" fmla="*/ 19 h 25"/>
                <a:gd name="T16" fmla="*/ 19 w 20"/>
                <a:gd name="T17" fmla="*/ 23 h 25"/>
                <a:gd name="T18" fmla="*/ 13 w 20"/>
                <a:gd name="T19" fmla="*/ 25 h 25"/>
                <a:gd name="T20" fmla="*/ 7 w 20"/>
                <a:gd name="T21" fmla="*/ 25 h 25"/>
                <a:gd name="T22" fmla="*/ 1 w 20"/>
                <a:gd name="T23" fmla="*/ 23 h 25"/>
                <a:gd name="T24" fmla="*/ 0 w 20"/>
                <a:gd name="T25" fmla="*/ 19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5"/>
                <a:gd name="T41" fmla="*/ 20 w 20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5">
                  <a:moveTo>
                    <a:pt x="1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9"/>
                  </a:lnTo>
                  <a:lnTo>
                    <a:pt x="15" y="11"/>
                  </a:lnTo>
                  <a:lnTo>
                    <a:pt x="19" y="13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19" y="23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1" y="23"/>
                  </a:lnTo>
                  <a:lnTo>
                    <a:pt x="0" y="1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86" name="Line 416"/>
            <p:cNvSpPr>
              <a:spLocks noChangeShapeType="1"/>
            </p:cNvSpPr>
            <p:nvPr/>
          </p:nvSpPr>
          <p:spPr bwMode="auto">
            <a:xfrm>
              <a:off x="4021" y="186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87" name="Freeform 417"/>
            <p:cNvSpPr>
              <a:spLocks/>
            </p:cNvSpPr>
            <p:nvPr/>
          </p:nvSpPr>
          <p:spPr bwMode="auto">
            <a:xfrm>
              <a:off x="4021" y="1862"/>
              <a:ext cx="19" cy="6"/>
            </a:xfrm>
            <a:custGeom>
              <a:avLst/>
              <a:gdLst>
                <a:gd name="T0" fmla="*/ 0 w 19"/>
                <a:gd name="T1" fmla="*/ 3 h 6"/>
                <a:gd name="T2" fmla="*/ 6 w 19"/>
                <a:gd name="T3" fmla="*/ 0 h 6"/>
                <a:gd name="T4" fmla="*/ 12 w 19"/>
                <a:gd name="T5" fmla="*/ 0 h 6"/>
                <a:gd name="T6" fmla="*/ 18 w 19"/>
                <a:gd name="T7" fmla="*/ 3 h 6"/>
                <a:gd name="T8" fmla="*/ 19 w 19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6"/>
                <a:gd name="T17" fmla="*/ 19 w 1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6">
                  <a:moveTo>
                    <a:pt x="0" y="3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3"/>
                  </a:lnTo>
                  <a:lnTo>
                    <a:pt x="19" y="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88" name="Line 418"/>
            <p:cNvSpPr>
              <a:spLocks noChangeShapeType="1"/>
            </p:cNvSpPr>
            <p:nvPr/>
          </p:nvSpPr>
          <p:spPr bwMode="auto">
            <a:xfrm>
              <a:off x="4054" y="186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89" name="Line 419"/>
            <p:cNvSpPr>
              <a:spLocks noChangeShapeType="1"/>
            </p:cNvSpPr>
            <p:nvPr/>
          </p:nvSpPr>
          <p:spPr bwMode="auto">
            <a:xfrm>
              <a:off x="4054" y="1862"/>
              <a:ext cx="1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90" name="Line 420"/>
            <p:cNvSpPr>
              <a:spLocks noChangeShapeType="1"/>
            </p:cNvSpPr>
            <p:nvPr/>
          </p:nvSpPr>
          <p:spPr bwMode="auto">
            <a:xfrm>
              <a:off x="4074" y="188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91" name="Freeform 421"/>
            <p:cNvSpPr>
              <a:spLocks/>
            </p:cNvSpPr>
            <p:nvPr/>
          </p:nvSpPr>
          <p:spPr bwMode="auto">
            <a:xfrm>
              <a:off x="4074" y="1887"/>
              <a:ext cx="8" cy="2"/>
            </a:xfrm>
            <a:custGeom>
              <a:avLst/>
              <a:gdLst>
                <a:gd name="T0" fmla="*/ 0 w 8"/>
                <a:gd name="T1" fmla="*/ 0 h 2"/>
                <a:gd name="T2" fmla="*/ 4 w 8"/>
                <a:gd name="T3" fmla="*/ 2 h 2"/>
                <a:gd name="T4" fmla="*/ 8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4" y="2"/>
                  </a:lnTo>
                  <a:lnTo>
                    <a:pt x="8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92" name="Line 422"/>
            <p:cNvSpPr>
              <a:spLocks noChangeShapeType="1"/>
            </p:cNvSpPr>
            <p:nvPr/>
          </p:nvSpPr>
          <p:spPr bwMode="auto">
            <a:xfrm>
              <a:off x="4074" y="188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93" name="Freeform 423"/>
            <p:cNvSpPr>
              <a:spLocks/>
            </p:cNvSpPr>
            <p:nvPr/>
          </p:nvSpPr>
          <p:spPr bwMode="auto">
            <a:xfrm>
              <a:off x="4072" y="1850"/>
              <a:ext cx="2" cy="37"/>
            </a:xfrm>
            <a:custGeom>
              <a:avLst/>
              <a:gdLst>
                <a:gd name="T0" fmla="*/ 2 w 2"/>
                <a:gd name="T1" fmla="*/ 37 h 37"/>
                <a:gd name="T2" fmla="*/ 0 w 2"/>
                <a:gd name="T3" fmla="*/ 32 h 37"/>
                <a:gd name="T4" fmla="*/ 0 w 2"/>
                <a:gd name="T5" fmla="*/ 0 h 37"/>
                <a:gd name="T6" fmla="*/ 0 60000 65536"/>
                <a:gd name="T7" fmla="*/ 0 60000 65536"/>
                <a:gd name="T8" fmla="*/ 0 60000 65536"/>
                <a:gd name="T9" fmla="*/ 0 w 2"/>
                <a:gd name="T10" fmla="*/ 0 h 37"/>
                <a:gd name="T11" fmla="*/ 2 w 2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7">
                  <a:moveTo>
                    <a:pt x="2" y="37"/>
                  </a:move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94" name="Line 424"/>
            <p:cNvSpPr>
              <a:spLocks noChangeShapeType="1"/>
            </p:cNvSpPr>
            <p:nvPr/>
          </p:nvSpPr>
          <p:spPr bwMode="auto">
            <a:xfrm>
              <a:off x="4067" y="186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95" name="Line 425"/>
            <p:cNvSpPr>
              <a:spLocks noChangeShapeType="1"/>
            </p:cNvSpPr>
            <p:nvPr/>
          </p:nvSpPr>
          <p:spPr bwMode="auto">
            <a:xfrm>
              <a:off x="4067" y="1862"/>
              <a:ext cx="1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96" name="Line 426"/>
            <p:cNvSpPr>
              <a:spLocks noChangeShapeType="1"/>
            </p:cNvSpPr>
            <p:nvPr/>
          </p:nvSpPr>
          <p:spPr bwMode="auto">
            <a:xfrm>
              <a:off x="4095" y="186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97" name="Line 427"/>
            <p:cNvSpPr>
              <a:spLocks noChangeShapeType="1"/>
            </p:cNvSpPr>
            <p:nvPr/>
          </p:nvSpPr>
          <p:spPr bwMode="auto">
            <a:xfrm>
              <a:off x="4095" y="1862"/>
              <a:ext cx="1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98" name="Line 428"/>
            <p:cNvSpPr>
              <a:spLocks noChangeShapeType="1"/>
            </p:cNvSpPr>
            <p:nvPr/>
          </p:nvSpPr>
          <p:spPr bwMode="auto">
            <a:xfrm>
              <a:off x="4110" y="188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99" name="Freeform 429"/>
            <p:cNvSpPr>
              <a:spLocks/>
            </p:cNvSpPr>
            <p:nvPr/>
          </p:nvSpPr>
          <p:spPr bwMode="auto">
            <a:xfrm>
              <a:off x="4108" y="1862"/>
              <a:ext cx="24" cy="27"/>
            </a:xfrm>
            <a:custGeom>
              <a:avLst/>
              <a:gdLst>
                <a:gd name="T0" fmla="*/ 2 w 24"/>
                <a:gd name="T1" fmla="*/ 21 h 27"/>
                <a:gd name="T2" fmla="*/ 6 w 24"/>
                <a:gd name="T3" fmla="*/ 25 h 27"/>
                <a:gd name="T4" fmla="*/ 9 w 24"/>
                <a:gd name="T5" fmla="*/ 27 h 27"/>
                <a:gd name="T6" fmla="*/ 14 w 24"/>
                <a:gd name="T7" fmla="*/ 27 h 27"/>
                <a:gd name="T8" fmla="*/ 19 w 24"/>
                <a:gd name="T9" fmla="*/ 25 h 27"/>
                <a:gd name="T10" fmla="*/ 22 w 24"/>
                <a:gd name="T11" fmla="*/ 21 h 27"/>
                <a:gd name="T12" fmla="*/ 24 w 24"/>
                <a:gd name="T13" fmla="*/ 15 h 27"/>
                <a:gd name="T14" fmla="*/ 24 w 24"/>
                <a:gd name="T15" fmla="*/ 12 h 27"/>
                <a:gd name="T16" fmla="*/ 22 w 24"/>
                <a:gd name="T17" fmla="*/ 7 h 27"/>
                <a:gd name="T18" fmla="*/ 19 w 24"/>
                <a:gd name="T19" fmla="*/ 3 h 27"/>
                <a:gd name="T20" fmla="*/ 14 w 24"/>
                <a:gd name="T21" fmla="*/ 0 h 27"/>
                <a:gd name="T22" fmla="*/ 9 w 24"/>
                <a:gd name="T23" fmla="*/ 0 h 27"/>
                <a:gd name="T24" fmla="*/ 6 w 24"/>
                <a:gd name="T25" fmla="*/ 3 h 27"/>
                <a:gd name="T26" fmla="*/ 2 w 24"/>
                <a:gd name="T27" fmla="*/ 7 h 27"/>
                <a:gd name="T28" fmla="*/ 0 w 24"/>
                <a:gd name="T29" fmla="*/ 12 h 27"/>
                <a:gd name="T30" fmla="*/ 0 w 24"/>
                <a:gd name="T31" fmla="*/ 15 h 27"/>
                <a:gd name="T32" fmla="*/ 2 w 24"/>
                <a:gd name="T33" fmla="*/ 2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7"/>
                <a:gd name="T53" fmla="*/ 24 w 24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7">
                  <a:moveTo>
                    <a:pt x="2" y="21"/>
                  </a:moveTo>
                  <a:lnTo>
                    <a:pt x="6" y="25"/>
                  </a:lnTo>
                  <a:lnTo>
                    <a:pt x="9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22" y="21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00" name="Line 430"/>
            <p:cNvSpPr>
              <a:spLocks noChangeShapeType="1"/>
            </p:cNvSpPr>
            <p:nvPr/>
          </p:nvSpPr>
          <p:spPr bwMode="auto">
            <a:xfrm>
              <a:off x="4143" y="188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01" name="Line 431"/>
            <p:cNvSpPr>
              <a:spLocks noChangeShapeType="1"/>
            </p:cNvSpPr>
            <p:nvPr/>
          </p:nvSpPr>
          <p:spPr bwMode="auto">
            <a:xfrm flipV="1">
              <a:off x="4143" y="1862"/>
              <a:ext cx="1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02" name="Line 432"/>
            <p:cNvSpPr>
              <a:spLocks noChangeShapeType="1"/>
            </p:cNvSpPr>
            <p:nvPr/>
          </p:nvSpPr>
          <p:spPr bwMode="auto">
            <a:xfrm>
              <a:off x="4143" y="187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03" name="Freeform 433"/>
            <p:cNvSpPr>
              <a:spLocks/>
            </p:cNvSpPr>
            <p:nvPr/>
          </p:nvSpPr>
          <p:spPr bwMode="auto">
            <a:xfrm>
              <a:off x="4143" y="1862"/>
              <a:ext cx="22" cy="27"/>
            </a:xfrm>
            <a:custGeom>
              <a:avLst/>
              <a:gdLst>
                <a:gd name="T0" fmla="*/ 0 w 22"/>
                <a:gd name="T1" fmla="*/ 8 h 27"/>
                <a:gd name="T2" fmla="*/ 6 w 22"/>
                <a:gd name="T3" fmla="*/ 3 h 27"/>
                <a:gd name="T4" fmla="*/ 10 w 22"/>
                <a:gd name="T5" fmla="*/ 0 h 27"/>
                <a:gd name="T6" fmla="*/ 16 w 22"/>
                <a:gd name="T7" fmla="*/ 0 h 27"/>
                <a:gd name="T8" fmla="*/ 20 w 22"/>
                <a:gd name="T9" fmla="*/ 3 h 27"/>
                <a:gd name="T10" fmla="*/ 22 w 22"/>
                <a:gd name="T11" fmla="*/ 8 h 27"/>
                <a:gd name="T12" fmla="*/ 22 w 22"/>
                <a:gd name="T13" fmla="*/ 2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7"/>
                <a:gd name="T23" fmla="*/ 22 w 2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7">
                  <a:moveTo>
                    <a:pt x="0" y="8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2" y="2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04" name="Line 434"/>
            <p:cNvSpPr>
              <a:spLocks noChangeShapeType="1"/>
            </p:cNvSpPr>
            <p:nvPr/>
          </p:nvSpPr>
          <p:spPr bwMode="auto">
            <a:xfrm>
              <a:off x="4228" y="188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05" name="Line 435"/>
            <p:cNvSpPr>
              <a:spLocks noChangeShapeType="1"/>
            </p:cNvSpPr>
            <p:nvPr/>
          </p:nvSpPr>
          <p:spPr bwMode="auto">
            <a:xfrm flipV="1">
              <a:off x="4228" y="1850"/>
              <a:ext cx="1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06" name="Line 436"/>
            <p:cNvSpPr>
              <a:spLocks noChangeShapeType="1"/>
            </p:cNvSpPr>
            <p:nvPr/>
          </p:nvSpPr>
          <p:spPr bwMode="auto">
            <a:xfrm>
              <a:off x="4215" y="185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07" name="Line 437"/>
            <p:cNvSpPr>
              <a:spLocks noChangeShapeType="1"/>
            </p:cNvSpPr>
            <p:nvPr/>
          </p:nvSpPr>
          <p:spPr bwMode="auto">
            <a:xfrm>
              <a:off x="4215" y="1850"/>
              <a:ext cx="2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08" name="Line 438"/>
            <p:cNvSpPr>
              <a:spLocks noChangeShapeType="1"/>
            </p:cNvSpPr>
            <p:nvPr/>
          </p:nvSpPr>
          <p:spPr bwMode="auto">
            <a:xfrm>
              <a:off x="4097" y="185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09" name="Freeform 439"/>
            <p:cNvSpPr>
              <a:spLocks/>
            </p:cNvSpPr>
            <p:nvPr/>
          </p:nvSpPr>
          <p:spPr bwMode="auto">
            <a:xfrm>
              <a:off x="4093" y="1850"/>
              <a:ext cx="4" cy="2"/>
            </a:xfrm>
            <a:custGeom>
              <a:avLst/>
              <a:gdLst>
                <a:gd name="T0" fmla="*/ 4 w 4"/>
                <a:gd name="T1" fmla="*/ 1 h 2"/>
                <a:gd name="T2" fmla="*/ 2 w 4"/>
                <a:gd name="T3" fmla="*/ 0 h 2"/>
                <a:gd name="T4" fmla="*/ 0 w 4"/>
                <a:gd name="T5" fmla="*/ 1 h 2"/>
                <a:gd name="T6" fmla="*/ 2 w 4"/>
                <a:gd name="T7" fmla="*/ 2 h 2"/>
                <a:gd name="T8" fmla="*/ 4 w 4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10" name="Line 440"/>
            <p:cNvSpPr>
              <a:spLocks noChangeShapeType="1"/>
            </p:cNvSpPr>
            <p:nvPr/>
          </p:nvSpPr>
          <p:spPr bwMode="auto">
            <a:xfrm>
              <a:off x="4056" y="185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11" name="Freeform 441"/>
            <p:cNvSpPr>
              <a:spLocks/>
            </p:cNvSpPr>
            <p:nvPr/>
          </p:nvSpPr>
          <p:spPr bwMode="auto">
            <a:xfrm>
              <a:off x="4051" y="1850"/>
              <a:ext cx="5" cy="2"/>
            </a:xfrm>
            <a:custGeom>
              <a:avLst/>
              <a:gdLst>
                <a:gd name="T0" fmla="*/ 5 w 5"/>
                <a:gd name="T1" fmla="*/ 1 h 2"/>
                <a:gd name="T2" fmla="*/ 3 w 5"/>
                <a:gd name="T3" fmla="*/ 0 h 2"/>
                <a:gd name="T4" fmla="*/ 0 w 5"/>
                <a:gd name="T5" fmla="*/ 1 h 2"/>
                <a:gd name="T6" fmla="*/ 3 w 5"/>
                <a:gd name="T7" fmla="*/ 2 h 2"/>
                <a:gd name="T8" fmla="*/ 5 w 5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5" y="1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3" y="2"/>
                  </a:lnTo>
                  <a:lnTo>
                    <a:pt x="5" y="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12" name="Line 442"/>
            <p:cNvSpPr>
              <a:spLocks noChangeShapeType="1"/>
            </p:cNvSpPr>
            <p:nvPr/>
          </p:nvSpPr>
          <p:spPr bwMode="auto">
            <a:xfrm>
              <a:off x="2311" y="171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13" name="Line 443"/>
            <p:cNvSpPr>
              <a:spLocks noChangeShapeType="1"/>
            </p:cNvSpPr>
            <p:nvPr/>
          </p:nvSpPr>
          <p:spPr bwMode="auto">
            <a:xfrm flipH="1">
              <a:off x="2307" y="1716"/>
              <a:ext cx="4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14" name="Line 444"/>
            <p:cNvSpPr>
              <a:spLocks noChangeShapeType="1"/>
            </p:cNvSpPr>
            <p:nvPr/>
          </p:nvSpPr>
          <p:spPr bwMode="auto">
            <a:xfrm>
              <a:off x="2311" y="171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15" name="Freeform 445"/>
            <p:cNvSpPr>
              <a:spLocks/>
            </p:cNvSpPr>
            <p:nvPr/>
          </p:nvSpPr>
          <p:spPr bwMode="auto">
            <a:xfrm>
              <a:off x="2307" y="1659"/>
              <a:ext cx="13" cy="57"/>
            </a:xfrm>
            <a:custGeom>
              <a:avLst/>
              <a:gdLst>
                <a:gd name="T0" fmla="*/ 4 w 13"/>
                <a:gd name="T1" fmla="*/ 57 h 57"/>
                <a:gd name="T2" fmla="*/ 8 w 13"/>
                <a:gd name="T3" fmla="*/ 51 h 57"/>
                <a:gd name="T4" fmla="*/ 11 w 13"/>
                <a:gd name="T5" fmla="*/ 44 h 57"/>
                <a:gd name="T6" fmla="*/ 13 w 13"/>
                <a:gd name="T7" fmla="*/ 34 h 57"/>
                <a:gd name="T8" fmla="*/ 13 w 13"/>
                <a:gd name="T9" fmla="*/ 26 h 57"/>
                <a:gd name="T10" fmla="*/ 11 w 13"/>
                <a:gd name="T11" fmla="*/ 17 h 57"/>
                <a:gd name="T12" fmla="*/ 8 w 13"/>
                <a:gd name="T13" fmla="*/ 9 h 57"/>
                <a:gd name="T14" fmla="*/ 4 w 13"/>
                <a:gd name="T15" fmla="*/ 3 h 57"/>
                <a:gd name="T16" fmla="*/ 0 w 13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7"/>
                <a:gd name="T29" fmla="*/ 13 w 13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7">
                  <a:moveTo>
                    <a:pt x="4" y="57"/>
                  </a:moveTo>
                  <a:lnTo>
                    <a:pt x="8" y="51"/>
                  </a:lnTo>
                  <a:lnTo>
                    <a:pt x="11" y="44"/>
                  </a:lnTo>
                  <a:lnTo>
                    <a:pt x="13" y="34"/>
                  </a:lnTo>
                  <a:lnTo>
                    <a:pt x="13" y="26"/>
                  </a:lnTo>
                  <a:lnTo>
                    <a:pt x="11" y="17"/>
                  </a:lnTo>
                  <a:lnTo>
                    <a:pt x="8" y="9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16" name="Line 446"/>
            <p:cNvSpPr>
              <a:spLocks noChangeShapeType="1"/>
            </p:cNvSpPr>
            <p:nvPr/>
          </p:nvSpPr>
          <p:spPr bwMode="auto">
            <a:xfrm>
              <a:off x="2290" y="168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17" name="Freeform 447"/>
            <p:cNvSpPr>
              <a:spLocks/>
            </p:cNvSpPr>
            <p:nvPr/>
          </p:nvSpPr>
          <p:spPr bwMode="auto">
            <a:xfrm>
              <a:off x="2290" y="1682"/>
              <a:ext cx="2" cy="24"/>
            </a:xfrm>
            <a:custGeom>
              <a:avLst/>
              <a:gdLst>
                <a:gd name="T0" fmla="*/ 0 w 2"/>
                <a:gd name="T1" fmla="*/ 0 h 24"/>
                <a:gd name="T2" fmla="*/ 2 w 2"/>
                <a:gd name="T3" fmla="*/ 5 h 24"/>
                <a:gd name="T4" fmla="*/ 2 w 2"/>
                <a:gd name="T5" fmla="*/ 24 h 24"/>
                <a:gd name="T6" fmla="*/ 0 60000 65536"/>
                <a:gd name="T7" fmla="*/ 0 60000 65536"/>
                <a:gd name="T8" fmla="*/ 0 60000 65536"/>
                <a:gd name="T9" fmla="*/ 0 w 2"/>
                <a:gd name="T10" fmla="*/ 0 h 24"/>
                <a:gd name="T11" fmla="*/ 2 w 2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4">
                  <a:moveTo>
                    <a:pt x="0" y="0"/>
                  </a:moveTo>
                  <a:lnTo>
                    <a:pt x="2" y="5"/>
                  </a:lnTo>
                  <a:lnTo>
                    <a:pt x="2" y="2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18" name="Line 448"/>
            <p:cNvSpPr>
              <a:spLocks noChangeShapeType="1"/>
            </p:cNvSpPr>
            <p:nvPr/>
          </p:nvSpPr>
          <p:spPr bwMode="auto">
            <a:xfrm>
              <a:off x="2271" y="170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19" name="Line 449"/>
            <p:cNvSpPr>
              <a:spLocks noChangeShapeType="1"/>
            </p:cNvSpPr>
            <p:nvPr/>
          </p:nvSpPr>
          <p:spPr bwMode="auto">
            <a:xfrm flipV="1">
              <a:off x="2271" y="168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0" name="Line 450"/>
            <p:cNvSpPr>
              <a:spLocks noChangeShapeType="1"/>
            </p:cNvSpPr>
            <p:nvPr/>
          </p:nvSpPr>
          <p:spPr bwMode="auto">
            <a:xfrm>
              <a:off x="2271" y="168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1" name="Freeform 451"/>
            <p:cNvSpPr>
              <a:spLocks/>
            </p:cNvSpPr>
            <p:nvPr/>
          </p:nvSpPr>
          <p:spPr bwMode="auto">
            <a:xfrm>
              <a:off x="2271" y="1680"/>
              <a:ext cx="19" cy="7"/>
            </a:xfrm>
            <a:custGeom>
              <a:avLst/>
              <a:gdLst>
                <a:gd name="T0" fmla="*/ 0 w 19"/>
                <a:gd name="T1" fmla="*/ 7 h 7"/>
                <a:gd name="T2" fmla="*/ 5 w 19"/>
                <a:gd name="T3" fmla="*/ 2 h 7"/>
                <a:gd name="T4" fmla="*/ 9 w 19"/>
                <a:gd name="T5" fmla="*/ 0 h 7"/>
                <a:gd name="T6" fmla="*/ 15 w 19"/>
                <a:gd name="T7" fmla="*/ 0 h 7"/>
                <a:gd name="T8" fmla="*/ 19 w 19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7"/>
                <a:gd name="T17" fmla="*/ 19 w 1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7">
                  <a:moveTo>
                    <a:pt x="0" y="7"/>
                  </a:move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2" name="Line 452"/>
            <p:cNvSpPr>
              <a:spLocks noChangeShapeType="1"/>
            </p:cNvSpPr>
            <p:nvPr/>
          </p:nvSpPr>
          <p:spPr bwMode="auto">
            <a:xfrm>
              <a:off x="2258" y="168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3" name="Freeform 453"/>
            <p:cNvSpPr>
              <a:spLocks/>
            </p:cNvSpPr>
            <p:nvPr/>
          </p:nvSpPr>
          <p:spPr bwMode="auto">
            <a:xfrm>
              <a:off x="2235" y="1680"/>
              <a:ext cx="25" cy="26"/>
            </a:xfrm>
            <a:custGeom>
              <a:avLst/>
              <a:gdLst>
                <a:gd name="T0" fmla="*/ 23 w 25"/>
                <a:gd name="T1" fmla="*/ 5 h 26"/>
                <a:gd name="T2" fmla="*/ 19 w 25"/>
                <a:gd name="T3" fmla="*/ 2 h 26"/>
                <a:gd name="T4" fmla="*/ 15 w 25"/>
                <a:gd name="T5" fmla="*/ 0 h 26"/>
                <a:gd name="T6" fmla="*/ 9 w 25"/>
                <a:gd name="T7" fmla="*/ 0 h 26"/>
                <a:gd name="T8" fmla="*/ 6 w 25"/>
                <a:gd name="T9" fmla="*/ 2 h 26"/>
                <a:gd name="T10" fmla="*/ 2 w 25"/>
                <a:gd name="T11" fmla="*/ 5 h 26"/>
                <a:gd name="T12" fmla="*/ 0 w 25"/>
                <a:gd name="T13" fmla="*/ 12 h 26"/>
                <a:gd name="T14" fmla="*/ 0 w 25"/>
                <a:gd name="T15" fmla="*/ 15 h 26"/>
                <a:gd name="T16" fmla="*/ 2 w 25"/>
                <a:gd name="T17" fmla="*/ 21 h 26"/>
                <a:gd name="T18" fmla="*/ 6 w 25"/>
                <a:gd name="T19" fmla="*/ 25 h 26"/>
                <a:gd name="T20" fmla="*/ 9 w 25"/>
                <a:gd name="T21" fmla="*/ 26 h 26"/>
                <a:gd name="T22" fmla="*/ 15 w 25"/>
                <a:gd name="T23" fmla="*/ 26 h 26"/>
                <a:gd name="T24" fmla="*/ 19 w 25"/>
                <a:gd name="T25" fmla="*/ 25 h 26"/>
                <a:gd name="T26" fmla="*/ 23 w 25"/>
                <a:gd name="T27" fmla="*/ 21 h 26"/>
                <a:gd name="T28" fmla="*/ 25 w 25"/>
                <a:gd name="T29" fmla="*/ 15 h 26"/>
                <a:gd name="T30" fmla="*/ 25 w 25"/>
                <a:gd name="T31" fmla="*/ 12 h 26"/>
                <a:gd name="T32" fmla="*/ 23 w 25"/>
                <a:gd name="T33" fmla="*/ 5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23" y="5"/>
                  </a:move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6" y="25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19" y="25"/>
                  </a:lnTo>
                  <a:lnTo>
                    <a:pt x="23" y="21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3" y="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4" name="Line 454"/>
            <p:cNvSpPr>
              <a:spLocks noChangeShapeType="1"/>
            </p:cNvSpPr>
            <p:nvPr/>
          </p:nvSpPr>
          <p:spPr bwMode="auto">
            <a:xfrm>
              <a:off x="2222" y="168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5" name="Line 455"/>
            <p:cNvSpPr>
              <a:spLocks noChangeShapeType="1"/>
            </p:cNvSpPr>
            <p:nvPr/>
          </p:nvSpPr>
          <p:spPr bwMode="auto">
            <a:xfrm>
              <a:off x="2222" y="168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6" name="Line 456"/>
            <p:cNvSpPr>
              <a:spLocks noChangeShapeType="1"/>
            </p:cNvSpPr>
            <p:nvPr/>
          </p:nvSpPr>
          <p:spPr bwMode="auto">
            <a:xfrm>
              <a:off x="2209" y="170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7" name="Freeform 457"/>
            <p:cNvSpPr>
              <a:spLocks/>
            </p:cNvSpPr>
            <p:nvPr/>
          </p:nvSpPr>
          <p:spPr bwMode="auto">
            <a:xfrm>
              <a:off x="2199" y="1667"/>
              <a:ext cx="10" cy="39"/>
            </a:xfrm>
            <a:custGeom>
              <a:avLst/>
              <a:gdLst>
                <a:gd name="T0" fmla="*/ 10 w 10"/>
                <a:gd name="T1" fmla="*/ 39 h 39"/>
                <a:gd name="T2" fmla="*/ 6 w 10"/>
                <a:gd name="T3" fmla="*/ 39 h 39"/>
                <a:gd name="T4" fmla="*/ 2 w 10"/>
                <a:gd name="T5" fmla="*/ 38 h 39"/>
                <a:gd name="T6" fmla="*/ 0 w 10"/>
                <a:gd name="T7" fmla="*/ 32 h 39"/>
                <a:gd name="T8" fmla="*/ 0 w 1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9"/>
                <a:gd name="T17" fmla="*/ 10 w 1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9">
                  <a:moveTo>
                    <a:pt x="10" y="39"/>
                  </a:moveTo>
                  <a:lnTo>
                    <a:pt x="6" y="39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8" name="Line 458"/>
            <p:cNvSpPr>
              <a:spLocks noChangeShapeType="1"/>
            </p:cNvSpPr>
            <p:nvPr/>
          </p:nvSpPr>
          <p:spPr bwMode="auto">
            <a:xfrm>
              <a:off x="2194" y="168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9" name="Line 459"/>
            <p:cNvSpPr>
              <a:spLocks noChangeShapeType="1"/>
            </p:cNvSpPr>
            <p:nvPr/>
          </p:nvSpPr>
          <p:spPr bwMode="auto">
            <a:xfrm>
              <a:off x="2194" y="1680"/>
              <a:ext cx="1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0" name="Line 460"/>
            <p:cNvSpPr>
              <a:spLocks noChangeShapeType="1"/>
            </p:cNvSpPr>
            <p:nvPr/>
          </p:nvSpPr>
          <p:spPr bwMode="auto">
            <a:xfrm>
              <a:off x="2220" y="166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1" name="Freeform 461"/>
            <p:cNvSpPr>
              <a:spLocks/>
            </p:cNvSpPr>
            <p:nvPr/>
          </p:nvSpPr>
          <p:spPr bwMode="auto">
            <a:xfrm>
              <a:off x="2220" y="1667"/>
              <a:ext cx="3" cy="3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3 h 3"/>
                <a:gd name="T4" fmla="*/ 3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1"/>
                  </a:move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2" name="Line 462"/>
            <p:cNvSpPr>
              <a:spLocks noChangeShapeType="1"/>
            </p:cNvSpPr>
            <p:nvPr/>
          </p:nvSpPr>
          <p:spPr bwMode="auto">
            <a:xfrm>
              <a:off x="2179" y="168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3" name="Line 463"/>
            <p:cNvSpPr>
              <a:spLocks noChangeShapeType="1"/>
            </p:cNvSpPr>
            <p:nvPr/>
          </p:nvSpPr>
          <p:spPr bwMode="auto">
            <a:xfrm>
              <a:off x="2179" y="168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4" name="Line 464"/>
            <p:cNvSpPr>
              <a:spLocks noChangeShapeType="1"/>
            </p:cNvSpPr>
            <p:nvPr/>
          </p:nvSpPr>
          <p:spPr bwMode="auto">
            <a:xfrm>
              <a:off x="2179" y="169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5" name="Freeform 465"/>
            <p:cNvSpPr>
              <a:spLocks/>
            </p:cNvSpPr>
            <p:nvPr/>
          </p:nvSpPr>
          <p:spPr bwMode="auto">
            <a:xfrm>
              <a:off x="2158" y="1680"/>
              <a:ext cx="21" cy="26"/>
            </a:xfrm>
            <a:custGeom>
              <a:avLst/>
              <a:gdLst>
                <a:gd name="T0" fmla="*/ 21 w 21"/>
                <a:gd name="T1" fmla="*/ 19 h 26"/>
                <a:gd name="T2" fmla="*/ 15 w 21"/>
                <a:gd name="T3" fmla="*/ 25 h 26"/>
                <a:gd name="T4" fmla="*/ 12 w 21"/>
                <a:gd name="T5" fmla="*/ 26 h 26"/>
                <a:gd name="T6" fmla="*/ 6 w 21"/>
                <a:gd name="T7" fmla="*/ 26 h 26"/>
                <a:gd name="T8" fmla="*/ 2 w 21"/>
                <a:gd name="T9" fmla="*/ 25 h 26"/>
                <a:gd name="T10" fmla="*/ 0 w 21"/>
                <a:gd name="T11" fmla="*/ 19 h 26"/>
                <a:gd name="T12" fmla="*/ 0 w 21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6"/>
                <a:gd name="T23" fmla="*/ 21 w 21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6">
                  <a:moveTo>
                    <a:pt x="21" y="19"/>
                  </a:moveTo>
                  <a:lnTo>
                    <a:pt x="15" y="25"/>
                  </a:lnTo>
                  <a:lnTo>
                    <a:pt x="12" y="26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6" name="Line 466"/>
            <p:cNvSpPr>
              <a:spLocks noChangeShapeType="1"/>
            </p:cNvSpPr>
            <p:nvPr/>
          </p:nvSpPr>
          <p:spPr bwMode="auto">
            <a:xfrm>
              <a:off x="2143" y="166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7" name="Line 467"/>
            <p:cNvSpPr>
              <a:spLocks noChangeShapeType="1"/>
            </p:cNvSpPr>
            <p:nvPr/>
          </p:nvSpPr>
          <p:spPr bwMode="auto">
            <a:xfrm>
              <a:off x="2143" y="1667"/>
              <a:ext cx="1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8" name="Line 468"/>
            <p:cNvSpPr>
              <a:spLocks noChangeShapeType="1"/>
            </p:cNvSpPr>
            <p:nvPr/>
          </p:nvSpPr>
          <p:spPr bwMode="auto">
            <a:xfrm>
              <a:off x="2126" y="170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9" name="Freeform 469"/>
            <p:cNvSpPr>
              <a:spLocks/>
            </p:cNvSpPr>
            <p:nvPr/>
          </p:nvSpPr>
          <p:spPr bwMode="auto">
            <a:xfrm>
              <a:off x="2108" y="1680"/>
              <a:ext cx="24" cy="26"/>
            </a:xfrm>
            <a:custGeom>
              <a:avLst/>
              <a:gdLst>
                <a:gd name="T0" fmla="*/ 18 w 24"/>
                <a:gd name="T1" fmla="*/ 25 h 26"/>
                <a:gd name="T2" fmla="*/ 22 w 24"/>
                <a:gd name="T3" fmla="*/ 21 h 26"/>
                <a:gd name="T4" fmla="*/ 24 w 24"/>
                <a:gd name="T5" fmla="*/ 15 h 26"/>
                <a:gd name="T6" fmla="*/ 24 w 24"/>
                <a:gd name="T7" fmla="*/ 12 h 26"/>
                <a:gd name="T8" fmla="*/ 22 w 24"/>
                <a:gd name="T9" fmla="*/ 5 h 26"/>
                <a:gd name="T10" fmla="*/ 18 w 24"/>
                <a:gd name="T11" fmla="*/ 2 h 26"/>
                <a:gd name="T12" fmla="*/ 15 w 24"/>
                <a:gd name="T13" fmla="*/ 0 h 26"/>
                <a:gd name="T14" fmla="*/ 9 w 24"/>
                <a:gd name="T15" fmla="*/ 0 h 26"/>
                <a:gd name="T16" fmla="*/ 5 w 24"/>
                <a:gd name="T17" fmla="*/ 2 h 26"/>
                <a:gd name="T18" fmla="*/ 2 w 24"/>
                <a:gd name="T19" fmla="*/ 5 h 26"/>
                <a:gd name="T20" fmla="*/ 0 w 24"/>
                <a:gd name="T21" fmla="*/ 12 h 26"/>
                <a:gd name="T22" fmla="*/ 0 w 24"/>
                <a:gd name="T23" fmla="*/ 15 h 26"/>
                <a:gd name="T24" fmla="*/ 2 w 24"/>
                <a:gd name="T25" fmla="*/ 21 h 26"/>
                <a:gd name="T26" fmla="*/ 5 w 24"/>
                <a:gd name="T27" fmla="*/ 25 h 26"/>
                <a:gd name="T28" fmla="*/ 9 w 24"/>
                <a:gd name="T29" fmla="*/ 26 h 26"/>
                <a:gd name="T30" fmla="*/ 15 w 24"/>
                <a:gd name="T31" fmla="*/ 26 h 26"/>
                <a:gd name="T32" fmla="*/ 18 w 24"/>
                <a:gd name="T33" fmla="*/ 25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6"/>
                <a:gd name="T53" fmla="*/ 24 w 24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6">
                  <a:moveTo>
                    <a:pt x="18" y="25"/>
                  </a:moveTo>
                  <a:lnTo>
                    <a:pt x="22" y="21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5" y="25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18" y="2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40" name="Line 470"/>
            <p:cNvSpPr>
              <a:spLocks noChangeShapeType="1"/>
            </p:cNvSpPr>
            <p:nvPr/>
          </p:nvSpPr>
          <p:spPr bwMode="auto">
            <a:xfrm>
              <a:off x="2089" y="170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41" name="Line 471"/>
            <p:cNvSpPr>
              <a:spLocks noChangeShapeType="1"/>
            </p:cNvSpPr>
            <p:nvPr/>
          </p:nvSpPr>
          <p:spPr bwMode="auto">
            <a:xfrm flipV="1">
              <a:off x="2089" y="1680"/>
              <a:ext cx="1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42" name="Line 472"/>
            <p:cNvSpPr>
              <a:spLocks noChangeShapeType="1"/>
            </p:cNvSpPr>
            <p:nvPr/>
          </p:nvSpPr>
          <p:spPr bwMode="auto">
            <a:xfrm>
              <a:off x="2077" y="168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43" name="Line 473"/>
            <p:cNvSpPr>
              <a:spLocks noChangeShapeType="1"/>
            </p:cNvSpPr>
            <p:nvPr/>
          </p:nvSpPr>
          <p:spPr bwMode="auto">
            <a:xfrm>
              <a:off x="2077" y="1680"/>
              <a:ext cx="12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44" name="Line 474"/>
            <p:cNvSpPr>
              <a:spLocks noChangeShapeType="1"/>
            </p:cNvSpPr>
            <p:nvPr/>
          </p:nvSpPr>
          <p:spPr bwMode="auto">
            <a:xfrm>
              <a:off x="2062" y="170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45" name="Freeform 475"/>
            <p:cNvSpPr>
              <a:spLocks/>
            </p:cNvSpPr>
            <p:nvPr/>
          </p:nvSpPr>
          <p:spPr bwMode="auto">
            <a:xfrm>
              <a:off x="2042" y="1680"/>
              <a:ext cx="20" cy="26"/>
            </a:xfrm>
            <a:custGeom>
              <a:avLst/>
              <a:gdLst>
                <a:gd name="T0" fmla="*/ 20 w 20"/>
                <a:gd name="T1" fmla="*/ 26 h 26"/>
                <a:gd name="T2" fmla="*/ 20 w 20"/>
                <a:gd name="T3" fmla="*/ 7 h 26"/>
                <a:gd name="T4" fmla="*/ 18 w 20"/>
                <a:gd name="T5" fmla="*/ 2 h 26"/>
                <a:gd name="T6" fmla="*/ 15 w 20"/>
                <a:gd name="T7" fmla="*/ 0 h 26"/>
                <a:gd name="T8" fmla="*/ 10 w 20"/>
                <a:gd name="T9" fmla="*/ 0 h 26"/>
                <a:gd name="T10" fmla="*/ 6 w 20"/>
                <a:gd name="T11" fmla="*/ 2 h 26"/>
                <a:gd name="T12" fmla="*/ 0 w 20"/>
                <a:gd name="T13" fmla="*/ 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6"/>
                <a:gd name="T23" fmla="*/ 20 w 2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6">
                  <a:moveTo>
                    <a:pt x="20" y="26"/>
                  </a:moveTo>
                  <a:lnTo>
                    <a:pt x="20" y="7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46" name="Line 476"/>
            <p:cNvSpPr>
              <a:spLocks noChangeShapeType="1"/>
            </p:cNvSpPr>
            <p:nvPr/>
          </p:nvSpPr>
          <p:spPr bwMode="auto">
            <a:xfrm>
              <a:off x="2042" y="168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47" name="Line 477"/>
            <p:cNvSpPr>
              <a:spLocks noChangeShapeType="1"/>
            </p:cNvSpPr>
            <p:nvPr/>
          </p:nvSpPr>
          <p:spPr bwMode="auto">
            <a:xfrm>
              <a:off x="2042" y="1680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48" name="Line 478"/>
            <p:cNvSpPr>
              <a:spLocks noChangeShapeType="1"/>
            </p:cNvSpPr>
            <p:nvPr/>
          </p:nvSpPr>
          <p:spPr bwMode="auto">
            <a:xfrm>
              <a:off x="2028" y="170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49" name="Line 479"/>
            <p:cNvSpPr>
              <a:spLocks noChangeShapeType="1"/>
            </p:cNvSpPr>
            <p:nvPr/>
          </p:nvSpPr>
          <p:spPr bwMode="auto">
            <a:xfrm flipH="1">
              <a:off x="2017" y="1706"/>
              <a:ext cx="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50" name="Line 480"/>
            <p:cNvSpPr>
              <a:spLocks noChangeShapeType="1"/>
            </p:cNvSpPr>
            <p:nvPr/>
          </p:nvSpPr>
          <p:spPr bwMode="auto">
            <a:xfrm>
              <a:off x="2023" y="170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51" name="Line 481"/>
            <p:cNvSpPr>
              <a:spLocks noChangeShapeType="1"/>
            </p:cNvSpPr>
            <p:nvPr/>
          </p:nvSpPr>
          <p:spPr bwMode="auto">
            <a:xfrm flipV="1">
              <a:off x="2023" y="1667"/>
              <a:ext cx="1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52" name="Line 482"/>
            <p:cNvSpPr>
              <a:spLocks noChangeShapeType="1"/>
            </p:cNvSpPr>
            <p:nvPr/>
          </p:nvSpPr>
          <p:spPr bwMode="auto">
            <a:xfrm>
              <a:off x="2017" y="166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53" name="Line 483"/>
            <p:cNvSpPr>
              <a:spLocks noChangeShapeType="1"/>
            </p:cNvSpPr>
            <p:nvPr/>
          </p:nvSpPr>
          <p:spPr bwMode="auto">
            <a:xfrm>
              <a:off x="2017" y="1667"/>
              <a:ext cx="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54" name="Line 484"/>
            <p:cNvSpPr>
              <a:spLocks noChangeShapeType="1"/>
            </p:cNvSpPr>
            <p:nvPr/>
          </p:nvSpPr>
          <p:spPr bwMode="auto">
            <a:xfrm>
              <a:off x="2004" y="165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55" name="Freeform 485"/>
            <p:cNvSpPr>
              <a:spLocks/>
            </p:cNvSpPr>
            <p:nvPr/>
          </p:nvSpPr>
          <p:spPr bwMode="auto">
            <a:xfrm>
              <a:off x="1991" y="1659"/>
              <a:ext cx="13" cy="61"/>
            </a:xfrm>
            <a:custGeom>
              <a:avLst/>
              <a:gdLst>
                <a:gd name="T0" fmla="*/ 13 w 13"/>
                <a:gd name="T1" fmla="*/ 0 h 61"/>
                <a:gd name="T2" fmla="*/ 10 w 13"/>
                <a:gd name="T3" fmla="*/ 3 h 61"/>
                <a:gd name="T4" fmla="*/ 6 w 13"/>
                <a:gd name="T5" fmla="*/ 9 h 61"/>
                <a:gd name="T6" fmla="*/ 2 w 13"/>
                <a:gd name="T7" fmla="*/ 17 h 61"/>
                <a:gd name="T8" fmla="*/ 0 w 13"/>
                <a:gd name="T9" fmla="*/ 26 h 61"/>
                <a:gd name="T10" fmla="*/ 0 w 13"/>
                <a:gd name="T11" fmla="*/ 34 h 61"/>
                <a:gd name="T12" fmla="*/ 2 w 13"/>
                <a:gd name="T13" fmla="*/ 44 h 61"/>
                <a:gd name="T14" fmla="*/ 6 w 13"/>
                <a:gd name="T15" fmla="*/ 51 h 61"/>
                <a:gd name="T16" fmla="*/ 10 w 13"/>
                <a:gd name="T17" fmla="*/ 57 h 61"/>
                <a:gd name="T18" fmla="*/ 13 w 13"/>
                <a:gd name="T19" fmla="*/ 61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1"/>
                <a:gd name="T32" fmla="*/ 13 w 13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1">
                  <a:moveTo>
                    <a:pt x="13" y="0"/>
                  </a:moveTo>
                  <a:lnTo>
                    <a:pt x="10" y="3"/>
                  </a:lnTo>
                  <a:lnTo>
                    <a:pt x="6" y="9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2" y="44"/>
                  </a:lnTo>
                  <a:lnTo>
                    <a:pt x="6" y="51"/>
                  </a:lnTo>
                  <a:lnTo>
                    <a:pt x="10" y="57"/>
                  </a:lnTo>
                  <a:lnTo>
                    <a:pt x="13" y="6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56" name="Line 486"/>
            <p:cNvSpPr>
              <a:spLocks noChangeShapeType="1"/>
            </p:cNvSpPr>
            <p:nvPr/>
          </p:nvSpPr>
          <p:spPr bwMode="auto">
            <a:xfrm>
              <a:off x="1991" y="163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57" name="Freeform 487"/>
            <p:cNvSpPr>
              <a:spLocks/>
            </p:cNvSpPr>
            <p:nvPr/>
          </p:nvSpPr>
          <p:spPr bwMode="auto">
            <a:xfrm>
              <a:off x="1991" y="1598"/>
              <a:ext cx="24" cy="40"/>
            </a:xfrm>
            <a:custGeom>
              <a:avLst/>
              <a:gdLst>
                <a:gd name="T0" fmla="*/ 0 w 24"/>
                <a:gd name="T1" fmla="*/ 40 h 40"/>
                <a:gd name="T2" fmla="*/ 0 w 24"/>
                <a:gd name="T3" fmla="*/ 0 h 40"/>
                <a:gd name="T4" fmla="*/ 24 w 24"/>
                <a:gd name="T5" fmla="*/ 0 h 40"/>
                <a:gd name="T6" fmla="*/ 0 60000 65536"/>
                <a:gd name="T7" fmla="*/ 0 60000 65536"/>
                <a:gd name="T8" fmla="*/ 0 60000 65536"/>
                <a:gd name="T9" fmla="*/ 0 w 24"/>
                <a:gd name="T10" fmla="*/ 0 h 40"/>
                <a:gd name="T11" fmla="*/ 24 w 24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40">
                  <a:moveTo>
                    <a:pt x="0" y="40"/>
                  </a:move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58" name="Line 488"/>
            <p:cNvSpPr>
              <a:spLocks noChangeShapeType="1"/>
            </p:cNvSpPr>
            <p:nvPr/>
          </p:nvSpPr>
          <p:spPr bwMode="auto">
            <a:xfrm>
              <a:off x="2006" y="161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59" name="Line 489"/>
            <p:cNvSpPr>
              <a:spLocks noChangeShapeType="1"/>
            </p:cNvSpPr>
            <p:nvPr/>
          </p:nvSpPr>
          <p:spPr bwMode="auto">
            <a:xfrm flipH="1">
              <a:off x="1991" y="1617"/>
              <a:ext cx="1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60" name="Line 490"/>
            <p:cNvSpPr>
              <a:spLocks noChangeShapeType="1"/>
            </p:cNvSpPr>
            <p:nvPr/>
          </p:nvSpPr>
          <p:spPr bwMode="auto">
            <a:xfrm>
              <a:off x="2096" y="161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61" name="Line 491"/>
            <p:cNvSpPr>
              <a:spLocks noChangeShapeType="1"/>
            </p:cNvSpPr>
            <p:nvPr/>
          </p:nvSpPr>
          <p:spPr bwMode="auto">
            <a:xfrm>
              <a:off x="2096" y="1615"/>
              <a:ext cx="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62" name="Line 492"/>
            <p:cNvSpPr>
              <a:spLocks noChangeShapeType="1"/>
            </p:cNvSpPr>
            <p:nvPr/>
          </p:nvSpPr>
          <p:spPr bwMode="auto">
            <a:xfrm>
              <a:off x="2130" y="162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63" name="Line 493"/>
            <p:cNvSpPr>
              <a:spLocks noChangeShapeType="1"/>
            </p:cNvSpPr>
            <p:nvPr/>
          </p:nvSpPr>
          <p:spPr bwMode="auto">
            <a:xfrm flipH="1">
              <a:off x="2096" y="1627"/>
              <a:ext cx="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64" name="Line 494"/>
            <p:cNvSpPr>
              <a:spLocks noChangeShapeType="1"/>
            </p:cNvSpPr>
            <p:nvPr/>
          </p:nvSpPr>
          <p:spPr bwMode="auto">
            <a:xfrm>
              <a:off x="2181" y="161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65" name="Line 495"/>
            <p:cNvSpPr>
              <a:spLocks noChangeShapeType="1"/>
            </p:cNvSpPr>
            <p:nvPr/>
          </p:nvSpPr>
          <p:spPr bwMode="auto">
            <a:xfrm>
              <a:off x="2181" y="1617"/>
              <a:ext cx="1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66" name="Line 496"/>
            <p:cNvSpPr>
              <a:spLocks noChangeShapeType="1"/>
            </p:cNvSpPr>
            <p:nvPr/>
          </p:nvSpPr>
          <p:spPr bwMode="auto">
            <a:xfrm>
              <a:off x="2205" y="159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67" name="Freeform 497"/>
            <p:cNvSpPr>
              <a:spLocks/>
            </p:cNvSpPr>
            <p:nvPr/>
          </p:nvSpPr>
          <p:spPr bwMode="auto">
            <a:xfrm>
              <a:off x="2181" y="1598"/>
              <a:ext cx="24" cy="40"/>
            </a:xfrm>
            <a:custGeom>
              <a:avLst/>
              <a:gdLst>
                <a:gd name="T0" fmla="*/ 24 w 24"/>
                <a:gd name="T1" fmla="*/ 0 h 40"/>
                <a:gd name="T2" fmla="*/ 0 w 24"/>
                <a:gd name="T3" fmla="*/ 0 h 40"/>
                <a:gd name="T4" fmla="*/ 0 w 24"/>
                <a:gd name="T5" fmla="*/ 40 h 40"/>
                <a:gd name="T6" fmla="*/ 0 60000 65536"/>
                <a:gd name="T7" fmla="*/ 0 60000 65536"/>
                <a:gd name="T8" fmla="*/ 0 60000 65536"/>
                <a:gd name="T9" fmla="*/ 0 w 24"/>
                <a:gd name="T10" fmla="*/ 0 h 40"/>
                <a:gd name="T11" fmla="*/ 24 w 24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40">
                  <a:moveTo>
                    <a:pt x="24" y="0"/>
                  </a:move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68" name="Line 498"/>
            <p:cNvSpPr>
              <a:spLocks noChangeShapeType="1"/>
            </p:cNvSpPr>
            <p:nvPr/>
          </p:nvSpPr>
          <p:spPr bwMode="auto">
            <a:xfrm>
              <a:off x="2172" y="185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69" name="Line 499"/>
            <p:cNvSpPr>
              <a:spLocks noChangeShapeType="1"/>
            </p:cNvSpPr>
            <p:nvPr/>
          </p:nvSpPr>
          <p:spPr bwMode="auto">
            <a:xfrm flipH="1">
              <a:off x="2145" y="1855"/>
              <a:ext cx="2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70" name="Line 500"/>
            <p:cNvSpPr>
              <a:spLocks noChangeShapeType="1"/>
            </p:cNvSpPr>
            <p:nvPr/>
          </p:nvSpPr>
          <p:spPr bwMode="auto">
            <a:xfrm>
              <a:off x="2158" y="185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71" name="Line 501"/>
            <p:cNvSpPr>
              <a:spLocks noChangeShapeType="1"/>
            </p:cNvSpPr>
            <p:nvPr/>
          </p:nvSpPr>
          <p:spPr bwMode="auto">
            <a:xfrm>
              <a:off x="2158" y="1855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72" name="Line 502"/>
            <p:cNvSpPr>
              <a:spLocks noChangeShapeType="1"/>
            </p:cNvSpPr>
            <p:nvPr/>
          </p:nvSpPr>
          <p:spPr bwMode="auto">
            <a:xfrm>
              <a:off x="2094" y="188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73" name="Line 503"/>
            <p:cNvSpPr>
              <a:spLocks noChangeShapeType="1"/>
            </p:cNvSpPr>
            <p:nvPr/>
          </p:nvSpPr>
          <p:spPr bwMode="auto">
            <a:xfrm flipH="1">
              <a:off x="2060" y="1883"/>
              <a:ext cx="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74" name="Line 504"/>
            <p:cNvSpPr>
              <a:spLocks noChangeShapeType="1"/>
            </p:cNvSpPr>
            <p:nvPr/>
          </p:nvSpPr>
          <p:spPr bwMode="auto">
            <a:xfrm>
              <a:off x="2060" y="187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75" name="Line 505"/>
            <p:cNvSpPr>
              <a:spLocks noChangeShapeType="1"/>
            </p:cNvSpPr>
            <p:nvPr/>
          </p:nvSpPr>
          <p:spPr bwMode="auto">
            <a:xfrm>
              <a:off x="2060" y="1873"/>
              <a:ext cx="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76" name="Line 506"/>
            <p:cNvSpPr>
              <a:spLocks noChangeShapeType="1"/>
            </p:cNvSpPr>
            <p:nvPr/>
          </p:nvSpPr>
          <p:spPr bwMode="auto">
            <a:xfrm>
              <a:off x="2017" y="185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77" name="Line 507"/>
            <p:cNvSpPr>
              <a:spLocks noChangeShapeType="1"/>
            </p:cNvSpPr>
            <p:nvPr/>
          </p:nvSpPr>
          <p:spPr bwMode="auto">
            <a:xfrm flipH="1">
              <a:off x="1991" y="1855"/>
              <a:ext cx="2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78" name="Line 508"/>
            <p:cNvSpPr>
              <a:spLocks noChangeShapeType="1"/>
            </p:cNvSpPr>
            <p:nvPr/>
          </p:nvSpPr>
          <p:spPr bwMode="auto">
            <a:xfrm>
              <a:off x="2004" y="185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79" name="Line 509"/>
            <p:cNvSpPr>
              <a:spLocks noChangeShapeType="1"/>
            </p:cNvSpPr>
            <p:nvPr/>
          </p:nvSpPr>
          <p:spPr bwMode="auto">
            <a:xfrm>
              <a:off x="2004" y="1855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80" name="Line 510"/>
            <p:cNvSpPr>
              <a:spLocks noChangeShapeType="1"/>
            </p:cNvSpPr>
            <p:nvPr/>
          </p:nvSpPr>
          <p:spPr bwMode="auto">
            <a:xfrm>
              <a:off x="3806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81" name="Freeform 511"/>
            <p:cNvSpPr>
              <a:spLocks/>
            </p:cNvSpPr>
            <p:nvPr/>
          </p:nvSpPr>
          <p:spPr bwMode="auto">
            <a:xfrm>
              <a:off x="3806" y="1584"/>
              <a:ext cx="25" cy="40"/>
            </a:xfrm>
            <a:custGeom>
              <a:avLst/>
              <a:gdLst>
                <a:gd name="T0" fmla="*/ 0 w 25"/>
                <a:gd name="T1" fmla="*/ 40 h 40"/>
                <a:gd name="T2" fmla="*/ 0 w 25"/>
                <a:gd name="T3" fmla="*/ 0 h 40"/>
                <a:gd name="T4" fmla="*/ 25 w 25"/>
                <a:gd name="T5" fmla="*/ 0 h 40"/>
                <a:gd name="T6" fmla="*/ 0 60000 65536"/>
                <a:gd name="T7" fmla="*/ 0 60000 65536"/>
                <a:gd name="T8" fmla="*/ 0 60000 65536"/>
                <a:gd name="T9" fmla="*/ 0 w 25"/>
                <a:gd name="T10" fmla="*/ 0 h 40"/>
                <a:gd name="T11" fmla="*/ 25 w 25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40">
                  <a:moveTo>
                    <a:pt x="0" y="4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82" name="Line 512"/>
            <p:cNvSpPr>
              <a:spLocks noChangeShapeType="1"/>
            </p:cNvSpPr>
            <p:nvPr/>
          </p:nvSpPr>
          <p:spPr bwMode="auto">
            <a:xfrm>
              <a:off x="3822" y="160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83" name="Line 513"/>
            <p:cNvSpPr>
              <a:spLocks noChangeShapeType="1"/>
            </p:cNvSpPr>
            <p:nvPr/>
          </p:nvSpPr>
          <p:spPr bwMode="auto">
            <a:xfrm flipH="1">
              <a:off x="3806" y="1603"/>
              <a:ext cx="1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84" name="Line 514"/>
            <p:cNvSpPr>
              <a:spLocks noChangeShapeType="1"/>
            </p:cNvSpPr>
            <p:nvPr/>
          </p:nvSpPr>
          <p:spPr bwMode="auto">
            <a:xfrm>
              <a:off x="3877" y="160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85" name="Freeform 515"/>
            <p:cNvSpPr>
              <a:spLocks/>
            </p:cNvSpPr>
            <p:nvPr/>
          </p:nvSpPr>
          <p:spPr bwMode="auto">
            <a:xfrm>
              <a:off x="3877" y="1603"/>
              <a:ext cx="12" cy="34"/>
            </a:xfrm>
            <a:custGeom>
              <a:avLst/>
              <a:gdLst>
                <a:gd name="T0" fmla="*/ 0 w 12"/>
                <a:gd name="T1" fmla="*/ 0 h 34"/>
                <a:gd name="T2" fmla="*/ 0 w 12"/>
                <a:gd name="T3" fmla="*/ 7 h 34"/>
                <a:gd name="T4" fmla="*/ 1 w 12"/>
                <a:gd name="T5" fmla="*/ 17 h 34"/>
                <a:gd name="T6" fmla="*/ 5 w 12"/>
                <a:gd name="T7" fmla="*/ 25 h 34"/>
                <a:gd name="T8" fmla="*/ 8 w 12"/>
                <a:gd name="T9" fmla="*/ 31 h 34"/>
                <a:gd name="T10" fmla="*/ 12 w 12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4"/>
                <a:gd name="T20" fmla="*/ 12 w 1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4">
                  <a:moveTo>
                    <a:pt x="0" y="0"/>
                  </a:moveTo>
                  <a:lnTo>
                    <a:pt x="0" y="7"/>
                  </a:lnTo>
                  <a:lnTo>
                    <a:pt x="1" y="17"/>
                  </a:lnTo>
                  <a:lnTo>
                    <a:pt x="5" y="25"/>
                  </a:lnTo>
                  <a:lnTo>
                    <a:pt x="8" y="31"/>
                  </a:lnTo>
                  <a:lnTo>
                    <a:pt x="12" y="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86" name="Line 516"/>
            <p:cNvSpPr>
              <a:spLocks noChangeShapeType="1"/>
            </p:cNvSpPr>
            <p:nvPr/>
          </p:nvSpPr>
          <p:spPr bwMode="auto">
            <a:xfrm>
              <a:off x="3902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87" name="Line 517"/>
            <p:cNvSpPr>
              <a:spLocks noChangeShapeType="1"/>
            </p:cNvSpPr>
            <p:nvPr/>
          </p:nvSpPr>
          <p:spPr bwMode="auto">
            <a:xfrm>
              <a:off x="3902" y="1624"/>
              <a:ext cx="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88" name="Line 518"/>
            <p:cNvSpPr>
              <a:spLocks noChangeShapeType="1"/>
            </p:cNvSpPr>
            <p:nvPr/>
          </p:nvSpPr>
          <p:spPr bwMode="auto">
            <a:xfrm>
              <a:off x="3936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89" name="Freeform 519"/>
            <p:cNvSpPr>
              <a:spLocks/>
            </p:cNvSpPr>
            <p:nvPr/>
          </p:nvSpPr>
          <p:spPr bwMode="auto">
            <a:xfrm>
              <a:off x="3934" y="1620"/>
              <a:ext cx="4" cy="12"/>
            </a:xfrm>
            <a:custGeom>
              <a:avLst/>
              <a:gdLst>
                <a:gd name="T0" fmla="*/ 2 w 4"/>
                <a:gd name="T1" fmla="*/ 4 h 12"/>
                <a:gd name="T2" fmla="*/ 0 w 4"/>
                <a:gd name="T3" fmla="*/ 2 h 12"/>
                <a:gd name="T4" fmla="*/ 2 w 4"/>
                <a:gd name="T5" fmla="*/ 0 h 12"/>
                <a:gd name="T6" fmla="*/ 4 w 4"/>
                <a:gd name="T7" fmla="*/ 2 h 12"/>
                <a:gd name="T8" fmla="*/ 4 w 4"/>
                <a:gd name="T9" fmla="*/ 6 h 12"/>
                <a:gd name="T10" fmla="*/ 2 w 4"/>
                <a:gd name="T11" fmla="*/ 10 h 12"/>
                <a:gd name="T12" fmla="*/ 0 w 4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2"/>
                <a:gd name="T23" fmla="*/ 4 w 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2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90" name="Line 520"/>
            <p:cNvSpPr>
              <a:spLocks noChangeShapeType="1"/>
            </p:cNvSpPr>
            <p:nvPr/>
          </p:nvSpPr>
          <p:spPr bwMode="auto">
            <a:xfrm>
              <a:off x="3936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91" name="Line 521"/>
            <p:cNvSpPr>
              <a:spLocks noChangeShapeType="1"/>
            </p:cNvSpPr>
            <p:nvPr/>
          </p:nvSpPr>
          <p:spPr bwMode="auto">
            <a:xfrm flipV="1">
              <a:off x="3936" y="1622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92" name="Line 522"/>
            <p:cNvSpPr>
              <a:spLocks noChangeShapeType="1"/>
            </p:cNvSpPr>
            <p:nvPr/>
          </p:nvSpPr>
          <p:spPr bwMode="auto">
            <a:xfrm>
              <a:off x="3902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93" name="Line 523"/>
            <p:cNvSpPr>
              <a:spLocks noChangeShapeType="1"/>
            </p:cNvSpPr>
            <p:nvPr/>
          </p:nvSpPr>
          <p:spPr bwMode="auto">
            <a:xfrm flipV="1">
              <a:off x="3902" y="158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94" name="Line 524"/>
            <p:cNvSpPr>
              <a:spLocks noChangeShapeType="1"/>
            </p:cNvSpPr>
            <p:nvPr/>
          </p:nvSpPr>
          <p:spPr bwMode="auto">
            <a:xfrm>
              <a:off x="3885" y="158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95" name="Freeform 525"/>
            <p:cNvSpPr>
              <a:spLocks/>
            </p:cNvSpPr>
            <p:nvPr/>
          </p:nvSpPr>
          <p:spPr bwMode="auto">
            <a:xfrm>
              <a:off x="3877" y="1581"/>
              <a:ext cx="8" cy="22"/>
            </a:xfrm>
            <a:custGeom>
              <a:avLst/>
              <a:gdLst>
                <a:gd name="T0" fmla="*/ 8 w 8"/>
                <a:gd name="T1" fmla="*/ 0 h 22"/>
                <a:gd name="T2" fmla="*/ 5 w 8"/>
                <a:gd name="T3" fmla="*/ 5 h 22"/>
                <a:gd name="T4" fmla="*/ 1 w 8"/>
                <a:gd name="T5" fmla="*/ 12 h 22"/>
                <a:gd name="T6" fmla="*/ 0 w 8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2"/>
                <a:gd name="T14" fmla="*/ 8 w 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2">
                  <a:moveTo>
                    <a:pt x="8" y="0"/>
                  </a:moveTo>
                  <a:lnTo>
                    <a:pt x="5" y="5"/>
                  </a:lnTo>
                  <a:lnTo>
                    <a:pt x="1" y="12"/>
                  </a:lnTo>
                  <a:lnTo>
                    <a:pt x="0" y="2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96" name="Line 526"/>
            <p:cNvSpPr>
              <a:spLocks noChangeShapeType="1"/>
            </p:cNvSpPr>
            <p:nvPr/>
          </p:nvSpPr>
          <p:spPr bwMode="auto">
            <a:xfrm>
              <a:off x="3885" y="158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97" name="Line 527"/>
            <p:cNvSpPr>
              <a:spLocks noChangeShapeType="1"/>
            </p:cNvSpPr>
            <p:nvPr/>
          </p:nvSpPr>
          <p:spPr bwMode="auto">
            <a:xfrm flipV="1">
              <a:off x="3885" y="1576"/>
              <a:ext cx="4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98" name="Line 528"/>
            <p:cNvSpPr>
              <a:spLocks noChangeShapeType="1"/>
            </p:cNvSpPr>
            <p:nvPr/>
          </p:nvSpPr>
          <p:spPr bwMode="auto">
            <a:xfrm>
              <a:off x="3989" y="15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99" name="Freeform 529"/>
            <p:cNvSpPr>
              <a:spLocks/>
            </p:cNvSpPr>
            <p:nvPr/>
          </p:nvSpPr>
          <p:spPr bwMode="auto">
            <a:xfrm>
              <a:off x="3989" y="1584"/>
              <a:ext cx="27" cy="19"/>
            </a:xfrm>
            <a:custGeom>
              <a:avLst/>
              <a:gdLst>
                <a:gd name="T0" fmla="*/ 0 w 27"/>
                <a:gd name="T1" fmla="*/ 0 h 19"/>
                <a:gd name="T2" fmla="*/ 17 w 27"/>
                <a:gd name="T3" fmla="*/ 0 h 19"/>
                <a:gd name="T4" fmla="*/ 22 w 27"/>
                <a:gd name="T5" fmla="*/ 2 h 19"/>
                <a:gd name="T6" fmla="*/ 25 w 27"/>
                <a:gd name="T7" fmla="*/ 4 h 19"/>
                <a:gd name="T8" fmla="*/ 27 w 27"/>
                <a:gd name="T9" fmla="*/ 7 h 19"/>
                <a:gd name="T10" fmla="*/ 27 w 27"/>
                <a:gd name="T11" fmla="*/ 11 h 19"/>
                <a:gd name="T12" fmla="*/ 25 w 27"/>
                <a:gd name="T13" fmla="*/ 15 h 19"/>
                <a:gd name="T14" fmla="*/ 22 w 27"/>
                <a:gd name="T15" fmla="*/ 17 h 19"/>
                <a:gd name="T16" fmla="*/ 17 w 27"/>
                <a:gd name="T17" fmla="*/ 19 h 19"/>
                <a:gd name="T18" fmla="*/ 0 w 27"/>
                <a:gd name="T19" fmla="*/ 1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9"/>
                <a:gd name="T32" fmla="*/ 27 w 2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9">
                  <a:moveTo>
                    <a:pt x="0" y="0"/>
                  </a:moveTo>
                  <a:lnTo>
                    <a:pt x="17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11"/>
                  </a:lnTo>
                  <a:lnTo>
                    <a:pt x="25" y="15"/>
                  </a:lnTo>
                  <a:lnTo>
                    <a:pt x="22" y="17"/>
                  </a:lnTo>
                  <a:lnTo>
                    <a:pt x="17" y="19"/>
                  </a:lnTo>
                  <a:lnTo>
                    <a:pt x="0" y="1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00" name="Line 530"/>
            <p:cNvSpPr>
              <a:spLocks noChangeShapeType="1"/>
            </p:cNvSpPr>
            <p:nvPr/>
          </p:nvSpPr>
          <p:spPr bwMode="auto">
            <a:xfrm>
              <a:off x="4001" y="160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01" name="Line 531"/>
            <p:cNvSpPr>
              <a:spLocks noChangeShapeType="1"/>
            </p:cNvSpPr>
            <p:nvPr/>
          </p:nvSpPr>
          <p:spPr bwMode="auto">
            <a:xfrm>
              <a:off x="4001" y="1603"/>
              <a:ext cx="15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02" name="Line 532"/>
            <p:cNvSpPr>
              <a:spLocks noChangeShapeType="1"/>
            </p:cNvSpPr>
            <p:nvPr/>
          </p:nvSpPr>
          <p:spPr bwMode="auto">
            <a:xfrm>
              <a:off x="4036" y="162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03" name="Freeform 533"/>
            <p:cNvSpPr>
              <a:spLocks/>
            </p:cNvSpPr>
            <p:nvPr/>
          </p:nvSpPr>
          <p:spPr bwMode="auto">
            <a:xfrm>
              <a:off x="4028" y="1628"/>
              <a:ext cx="8" cy="9"/>
            </a:xfrm>
            <a:custGeom>
              <a:avLst/>
              <a:gdLst>
                <a:gd name="T0" fmla="*/ 8 w 8"/>
                <a:gd name="T1" fmla="*/ 0 h 9"/>
                <a:gd name="T2" fmla="*/ 4 w 8"/>
                <a:gd name="T3" fmla="*/ 6 h 9"/>
                <a:gd name="T4" fmla="*/ 0 w 8"/>
                <a:gd name="T5" fmla="*/ 9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8" y="0"/>
                  </a:moveTo>
                  <a:lnTo>
                    <a:pt x="4" y="6"/>
                  </a:lnTo>
                  <a:lnTo>
                    <a:pt x="0" y="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04" name="Line 534"/>
            <p:cNvSpPr>
              <a:spLocks noChangeShapeType="1"/>
            </p:cNvSpPr>
            <p:nvPr/>
          </p:nvSpPr>
          <p:spPr bwMode="auto">
            <a:xfrm>
              <a:off x="4036" y="162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05" name="Freeform 535"/>
            <p:cNvSpPr>
              <a:spLocks/>
            </p:cNvSpPr>
            <p:nvPr/>
          </p:nvSpPr>
          <p:spPr bwMode="auto">
            <a:xfrm>
              <a:off x="4028" y="1576"/>
              <a:ext cx="14" cy="52"/>
            </a:xfrm>
            <a:custGeom>
              <a:avLst/>
              <a:gdLst>
                <a:gd name="T0" fmla="*/ 8 w 14"/>
                <a:gd name="T1" fmla="*/ 52 h 52"/>
                <a:gd name="T2" fmla="*/ 12 w 14"/>
                <a:gd name="T3" fmla="*/ 44 h 52"/>
                <a:gd name="T4" fmla="*/ 14 w 14"/>
                <a:gd name="T5" fmla="*/ 34 h 52"/>
                <a:gd name="T6" fmla="*/ 14 w 14"/>
                <a:gd name="T7" fmla="*/ 27 h 52"/>
                <a:gd name="T8" fmla="*/ 12 w 14"/>
                <a:gd name="T9" fmla="*/ 17 h 52"/>
                <a:gd name="T10" fmla="*/ 8 w 14"/>
                <a:gd name="T11" fmla="*/ 10 h 52"/>
                <a:gd name="T12" fmla="*/ 4 w 14"/>
                <a:gd name="T13" fmla="*/ 4 h 52"/>
                <a:gd name="T14" fmla="*/ 0 w 14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52"/>
                <a:gd name="T26" fmla="*/ 14 w 14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52">
                  <a:moveTo>
                    <a:pt x="8" y="52"/>
                  </a:moveTo>
                  <a:lnTo>
                    <a:pt x="12" y="44"/>
                  </a:lnTo>
                  <a:lnTo>
                    <a:pt x="14" y="34"/>
                  </a:lnTo>
                  <a:lnTo>
                    <a:pt x="14" y="27"/>
                  </a:lnTo>
                  <a:lnTo>
                    <a:pt x="12" y="17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06" name="Line 536"/>
            <p:cNvSpPr>
              <a:spLocks noChangeShapeType="1"/>
            </p:cNvSpPr>
            <p:nvPr/>
          </p:nvSpPr>
          <p:spPr bwMode="auto">
            <a:xfrm>
              <a:off x="3989" y="15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07" name="Line 537"/>
            <p:cNvSpPr>
              <a:spLocks noChangeShapeType="1"/>
            </p:cNvSpPr>
            <p:nvPr/>
          </p:nvSpPr>
          <p:spPr bwMode="auto">
            <a:xfrm>
              <a:off x="3989" y="158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08" name="Line 538"/>
            <p:cNvSpPr>
              <a:spLocks noChangeShapeType="1"/>
            </p:cNvSpPr>
            <p:nvPr/>
          </p:nvSpPr>
          <p:spPr bwMode="auto">
            <a:xfrm>
              <a:off x="4091" y="161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09" name="Line 539"/>
            <p:cNvSpPr>
              <a:spLocks noChangeShapeType="1"/>
            </p:cNvSpPr>
            <p:nvPr/>
          </p:nvSpPr>
          <p:spPr bwMode="auto">
            <a:xfrm>
              <a:off x="4091" y="1612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10" name="Line 540"/>
            <p:cNvSpPr>
              <a:spLocks noChangeShapeType="1"/>
            </p:cNvSpPr>
            <p:nvPr/>
          </p:nvSpPr>
          <p:spPr bwMode="auto">
            <a:xfrm>
              <a:off x="4124" y="160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11" name="Line 541"/>
            <p:cNvSpPr>
              <a:spLocks noChangeShapeType="1"/>
            </p:cNvSpPr>
            <p:nvPr/>
          </p:nvSpPr>
          <p:spPr bwMode="auto">
            <a:xfrm flipH="1">
              <a:off x="4091" y="1601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12" name="Line 542"/>
            <p:cNvSpPr>
              <a:spLocks noChangeShapeType="1"/>
            </p:cNvSpPr>
            <p:nvPr/>
          </p:nvSpPr>
          <p:spPr bwMode="auto">
            <a:xfrm>
              <a:off x="4175" y="160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13" name="Freeform 543"/>
            <p:cNvSpPr>
              <a:spLocks/>
            </p:cNvSpPr>
            <p:nvPr/>
          </p:nvSpPr>
          <p:spPr bwMode="auto">
            <a:xfrm>
              <a:off x="4175" y="1603"/>
              <a:ext cx="13" cy="34"/>
            </a:xfrm>
            <a:custGeom>
              <a:avLst/>
              <a:gdLst>
                <a:gd name="T0" fmla="*/ 0 w 13"/>
                <a:gd name="T1" fmla="*/ 0 h 34"/>
                <a:gd name="T2" fmla="*/ 0 w 13"/>
                <a:gd name="T3" fmla="*/ 7 h 34"/>
                <a:gd name="T4" fmla="*/ 2 w 13"/>
                <a:gd name="T5" fmla="*/ 17 h 34"/>
                <a:gd name="T6" fmla="*/ 5 w 13"/>
                <a:gd name="T7" fmla="*/ 25 h 34"/>
                <a:gd name="T8" fmla="*/ 9 w 13"/>
                <a:gd name="T9" fmla="*/ 31 h 34"/>
                <a:gd name="T10" fmla="*/ 13 w 13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4"/>
                <a:gd name="T20" fmla="*/ 13 w 1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4">
                  <a:moveTo>
                    <a:pt x="0" y="0"/>
                  </a:moveTo>
                  <a:lnTo>
                    <a:pt x="0" y="7"/>
                  </a:lnTo>
                  <a:lnTo>
                    <a:pt x="2" y="17"/>
                  </a:lnTo>
                  <a:lnTo>
                    <a:pt x="5" y="25"/>
                  </a:lnTo>
                  <a:lnTo>
                    <a:pt x="9" y="31"/>
                  </a:lnTo>
                  <a:lnTo>
                    <a:pt x="13" y="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14" name="Line 544"/>
            <p:cNvSpPr>
              <a:spLocks noChangeShapeType="1"/>
            </p:cNvSpPr>
            <p:nvPr/>
          </p:nvSpPr>
          <p:spPr bwMode="auto">
            <a:xfrm>
              <a:off x="4201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15" name="Line 545"/>
            <p:cNvSpPr>
              <a:spLocks noChangeShapeType="1"/>
            </p:cNvSpPr>
            <p:nvPr/>
          </p:nvSpPr>
          <p:spPr bwMode="auto">
            <a:xfrm>
              <a:off x="4201" y="1624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16" name="Line 546"/>
            <p:cNvSpPr>
              <a:spLocks noChangeShapeType="1"/>
            </p:cNvSpPr>
            <p:nvPr/>
          </p:nvSpPr>
          <p:spPr bwMode="auto">
            <a:xfrm>
              <a:off x="4201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17" name="Line 547"/>
            <p:cNvSpPr>
              <a:spLocks noChangeShapeType="1"/>
            </p:cNvSpPr>
            <p:nvPr/>
          </p:nvSpPr>
          <p:spPr bwMode="auto">
            <a:xfrm flipV="1">
              <a:off x="4201" y="158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18" name="Line 548"/>
            <p:cNvSpPr>
              <a:spLocks noChangeShapeType="1"/>
            </p:cNvSpPr>
            <p:nvPr/>
          </p:nvSpPr>
          <p:spPr bwMode="auto">
            <a:xfrm>
              <a:off x="4184" y="158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19" name="Freeform 549"/>
            <p:cNvSpPr>
              <a:spLocks/>
            </p:cNvSpPr>
            <p:nvPr/>
          </p:nvSpPr>
          <p:spPr bwMode="auto">
            <a:xfrm>
              <a:off x="4175" y="1581"/>
              <a:ext cx="9" cy="22"/>
            </a:xfrm>
            <a:custGeom>
              <a:avLst/>
              <a:gdLst>
                <a:gd name="T0" fmla="*/ 9 w 9"/>
                <a:gd name="T1" fmla="*/ 0 h 22"/>
                <a:gd name="T2" fmla="*/ 5 w 9"/>
                <a:gd name="T3" fmla="*/ 5 h 22"/>
                <a:gd name="T4" fmla="*/ 2 w 9"/>
                <a:gd name="T5" fmla="*/ 12 h 22"/>
                <a:gd name="T6" fmla="*/ 0 w 9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2"/>
                <a:gd name="T14" fmla="*/ 9 w 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2">
                  <a:moveTo>
                    <a:pt x="9" y="0"/>
                  </a:moveTo>
                  <a:lnTo>
                    <a:pt x="5" y="5"/>
                  </a:lnTo>
                  <a:lnTo>
                    <a:pt x="2" y="12"/>
                  </a:lnTo>
                  <a:lnTo>
                    <a:pt x="0" y="2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20" name="Line 550"/>
            <p:cNvSpPr>
              <a:spLocks noChangeShapeType="1"/>
            </p:cNvSpPr>
            <p:nvPr/>
          </p:nvSpPr>
          <p:spPr bwMode="auto">
            <a:xfrm>
              <a:off x="4184" y="158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21" name="Line 551"/>
            <p:cNvSpPr>
              <a:spLocks noChangeShapeType="1"/>
            </p:cNvSpPr>
            <p:nvPr/>
          </p:nvSpPr>
          <p:spPr bwMode="auto">
            <a:xfrm flipV="1">
              <a:off x="4184" y="1576"/>
              <a:ext cx="4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22" name="Line 552"/>
            <p:cNvSpPr>
              <a:spLocks noChangeShapeType="1"/>
            </p:cNvSpPr>
            <p:nvPr/>
          </p:nvSpPr>
          <p:spPr bwMode="auto">
            <a:xfrm>
              <a:off x="4285" y="158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23" name="Line 553"/>
            <p:cNvSpPr>
              <a:spLocks noChangeShapeType="1"/>
            </p:cNvSpPr>
            <p:nvPr/>
          </p:nvSpPr>
          <p:spPr bwMode="auto">
            <a:xfrm>
              <a:off x="4285" y="1589"/>
              <a:ext cx="1" cy="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24" name="Line 554"/>
            <p:cNvSpPr>
              <a:spLocks noChangeShapeType="1"/>
            </p:cNvSpPr>
            <p:nvPr/>
          </p:nvSpPr>
          <p:spPr bwMode="auto">
            <a:xfrm>
              <a:off x="4303" y="160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25" name="Line 555"/>
            <p:cNvSpPr>
              <a:spLocks noChangeShapeType="1"/>
            </p:cNvSpPr>
            <p:nvPr/>
          </p:nvSpPr>
          <p:spPr bwMode="auto">
            <a:xfrm flipH="1">
              <a:off x="4268" y="1607"/>
              <a:ext cx="3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26" name="Line 556"/>
            <p:cNvSpPr>
              <a:spLocks noChangeShapeType="1"/>
            </p:cNvSpPr>
            <p:nvPr/>
          </p:nvSpPr>
          <p:spPr bwMode="auto">
            <a:xfrm>
              <a:off x="4353" y="159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27" name="Line 557"/>
            <p:cNvSpPr>
              <a:spLocks noChangeShapeType="1"/>
            </p:cNvSpPr>
            <p:nvPr/>
          </p:nvSpPr>
          <p:spPr bwMode="auto">
            <a:xfrm>
              <a:off x="4353" y="1597"/>
              <a:ext cx="1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28" name="Line 558"/>
            <p:cNvSpPr>
              <a:spLocks noChangeShapeType="1"/>
            </p:cNvSpPr>
            <p:nvPr/>
          </p:nvSpPr>
          <p:spPr bwMode="auto">
            <a:xfrm>
              <a:off x="4359" y="159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29" name="Line 559"/>
            <p:cNvSpPr>
              <a:spLocks noChangeShapeType="1"/>
            </p:cNvSpPr>
            <p:nvPr/>
          </p:nvSpPr>
          <p:spPr bwMode="auto">
            <a:xfrm>
              <a:off x="4359" y="1591"/>
              <a:ext cx="1" cy="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30" name="Line 560"/>
            <p:cNvSpPr>
              <a:spLocks noChangeShapeType="1"/>
            </p:cNvSpPr>
            <p:nvPr/>
          </p:nvSpPr>
          <p:spPr bwMode="auto">
            <a:xfrm>
              <a:off x="4378" y="162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31" name="Freeform 561"/>
            <p:cNvSpPr>
              <a:spLocks/>
            </p:cNvSpPr>
            <p:nvPr/>
          </p:nvSpPr>
          <p:spPr bwMode="auto">
            <a:xfrm>
              <a:off x="4378" y="1620"/>
              <a:ext cx="11" cy="17"/>
            </a:xfrm>
            <a:custGeom>
              <a:avLst/>
              <a:gdLst>
                <a:gd name="T0" fmla="*/ 0 w 11"/>
                <a:gd name="T1" fmla="*/ 0 h 17"/>
                <a:gd name="T2" fmla="*/ 3 w 11"/>
                <a:gd name="T3" fmla="*/ 8 h 17"/>
                <a:gd name="T4" fmla="*/ 7 w 11"/>
                <a:gd name="T5" fmla="*/ 14 h 17"/>
                <a:gd name="T6" fmla="*/ 11 w 11"/>
                <a:gd name="T7" fmla="*/ 1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7"/>
                <a:gd name="T14" fmla="*/ 11 w 1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7">
                  <a:moveTo>
                    <a:pt x="0" y="0"/>
                  </a:moveTo>
                  <a:lnTo>
                    <a:pt x="3" y="8"/>
                  </a:lnTo>
                  <a:lnTo>
                    <a:pt x="7" y="14"/>
                  </a:lnTo>
                  <a:lnTo>
                    <a:pt x="11" y="1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32" name="Line 562"/>
            <p:cNvSpPr>
              <a:spLocks noChangeShapeType="1"/>
            </p:cNvSpPr>
            <p:nvPr/>
          </p:nvSpPr>
          <p:spPr bwMode="auto">
            <a:xfrm>
              <a:off x="4403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33" name="Freeform 563"/>
            <p:cNvSpPr>
              <a:spLocks/>
            </p:cNvSpPr>
            <p:nvPr/>
          </p:nvSpPr>
          <p:spPr bwMode="auto">
            <a:xfrm>
              <a:off x="4403" y="1584"/>
              <a:ext cx="26" cy="40"/>
            </a:xfrm>
            <a:custGeom>
              <a:avLst/>
              <a:gdLst>
                <a:gd name="T0" fmla="*/ 0 w 26"/>
                <a:gd name="T1" fmla="*/ 40 h 40"/>
                <a:gd name="T2" fmla="*/ 0 w 26"/>
                <a:gd name="T3" fmla="*/ 0 h 40"/>
                <a:gd name="T4" fmla="*/ 16 w 26"/>
                <a:gd name="T5" fmla="*/ 0 h 40"/>
                <a:gd name="T6" fmla="*/ 22 w 26"/>
                <a:gd name="T7" fmla="*/ 2 h 40"/>
                <a:gd name="T8" fmla="*/ 24 w 26"/>
                <a:gd name="T9" fmla="*/ 4 h 40"/>
                <a:gd name="T10" fmla="*/ 26 w 26"/>
                <a:gd name="T11" fmla="*/ 7 h 40"/>
                <a:gd name="T12" fmla="*/ 26 w 26"/>
                <a:gd name="T13" fmla="*/ 11 h 40"/>
                <a:gd name="T14" fmla="*/ 24 w 26"/>
                <a:gd name="T15" fmla="*/ 15 h 40"/>
                <a:gd name="T16" fmla="*/ 22 w 26"/>
                <a:gd name="T17" fmla="*/ 17 h 40"/>
                <a:gd name="T18" fmla="*/ 16 w 26"/>
                <a:gd name="T19" fmla="*/ 20 h 40"/>
                <a:gd name="T20" fmla="*/ 0 w 26"/>
                <a:gd name="T21" fmla="*/ 2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40"/>
                <a:gd name="T35" fmla="*/ 26 w 26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40">
                  <a:moveTo>
                    <a:pt x="0" y="4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4" y="15"/>
                  </a:lnTo>
                  <a:lnTo>
                    <a:pt x="22" y="17"/>
                  </a:lnTo>
                  <a:lnTo>
                    <a:pt x="16" y="20"/>
                  </a:lnTo>
                  <a:lnTo>
                    <a:pt x="0" y="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34" name="Line 564"/>
            <p:cNvSpPr>
              <a:spLocks noChangeShapeType="1"/>
            </p:cNvSpPr>
            <p:nvPr/>
          </p:nvSpPr>
          <p:spPr bwMode="auto">
            <a:xfrm>
              <a:off x="4415" y="160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35" name="Line 565"/>
            <p:cNvSpPr>
              <a:spLocks noChangeShapeType="1"/>
            </p:cNvSpPr>
            <p:nvPr/>
          </p:nvSpPr>
          <p:spPr bwMode="auto">
            <a:xfrm>
              <a:off x="4415" y="1603"/>
              <a:ext cx="14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36" name="Line 566"/>
            <p:cNvSpPr>
              <a:spLocks noChangeShapeType="1"/>
            </p:cNvSpPr>
            <p:nvPr/>
          </p:nvSpPr>
          <p:spPr bwMode="auto">
            <a:xfrm>
              <a:off x="4443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37" name="Freeform 567"/>
            <p:cNvSpPr>
              <a:spLocks/>
            </p:cNvSpPr>
            <p:nvPr/>
          </p:nvSpPr>
          <p:spPr bwMode="auto">
            <a:xfrm>
              <a:off x="4442" y="1620"/>
              <a:ext cx="4" cy="12"/>
            </a:xfrm>
            <a:custGeom>
              <a:avLst/>
              <a:gdLst>
                <a:gd name="T0" fmla="*/ 2 w 4"/>
                <a:gd name="T1" fmla="*/ 4 h 12"/>
                <a:gd name="T2" fmla="*/ 0 w 4"/>
                <a:gd name="T3" fmla="*/ 2 h 12"/>
                <a:gd name="T4" fmla="*/ 2 w 4"/>
                <a:gd name="T5" fmla="*/ 0 h 12"/>
                <a:gd name="T6" fmla="*/ 4 w 4"/>
                <a:gd name="T7" fmla="*/ 2 h 12"/>
                <a:gd name="T8" fmla="*/ 4 w 4"/>
                <a:gd name="T9" fmla="*/ 6 h 12"/>
                <a:gd name="T10" fmla="*/ 2 w 4"/>
                <a:gd name="T11" fmla="*/ 10 h 12"/>
                <a:gd name="T12" fmla="*/ 0 w 4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2"/>
                <a:gd name="T23" fmla="*/ 4 w 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2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38" name="Line 568"/>
            <p:cNvSpPr>
              <a:spLocks noChangeShapeType="1"/>
            </p:cNvSpPr>
            <p:nvPr/>
          </p:nvSpPr>
          <p:spPr bwMode="auto">
            <a:xfrm>
              <a:off x="4443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39" name="Line 569"/>
            <p:cNvSpPr>
              <a:spLocks noChangeShapeType="1"/>
            </p:cNvSpPr>
            <p:nvPr/>
          </p:nvSpPr>
          <p:spPr bwMode="auto">
            <a:xfrm flipV="1">
              <a:off x="4443" y="1622"/>
              <a:ext cx="3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40" name="Line 570"/>
            <p:cNvSpPr>
              <a:spLocks noChangeShapeType="1"/>
            </p:cNvSpPr>
            <p:nvPr/>
          </p:nvSpPr>
          <p:spPr bwMode="auto">
            <a:xfrm>
              <a:off x="4496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41" name="Line 571"/>
            <p:cNvSpPr>
              <a:spLocks noChangeShapeType="1"/>
            </p:cNvSpPr>
            <p:nvPr/>
          </p:nvSpPr>
          <p:spPr bwMode="auto">
            <a:xfrm flipV="1">
              <a:off x="4496" y="158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42" name="Line 572"/>
            <p:cNvSpPr>
              <a:spLocks noChangeShapeType="1"/>
            </p:cNvSpPr>
            <p:nvPr/>
          </p:nvSpPr>
          <p:spPr bwMode="auto">
            <a:xfrm>
              <a:off x="4523" y="15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43" name="Line 573"/>
            <p:cNvSpPr>
              <a:spLocks noChangeShapeType="1"/>
            </p:cNvSpPr>
            <p:nvPr/>
          </p:nvSpPr>
          <p:spPr bwMode="auto">
            <a:xfrm flipH="1">
              <a:off x="4496" y="1584"/>
              <a:ext cx="27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44" name="Line 574"/>
            <p:cNvSpPr>
              <a:spLocks noChangeShapeType="1"/>
            </p:cNvSpPr>
            <p:nvPr/>
          </p:nvSpPr>
          <p:spPr bwMode="auto">
            <a:xfrm>
              <a:off x="4505" y="160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45" name="Line 575"/>
            <p:cNvSpPr>
              <a:spLocks noChangeShapeType="1"/>
            </p:cNvSpPr>
            <p:nvPr/>
          </p:nvSpPr>
          <p:spPr bwMode="auto">
            <a:xfrm>
              <a:off x="4505" y="1601"/>
              <a:ext cx="18" cy="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46" name="Line 576"/>
            <p:cNvSpPr>
              <a:spLocks noChangeShapeType="1"/>
            </p:cNvSpPr>
            <p:nvPr/>
          </p:nvSpPr>
          <p:spPr bwMode="auto">
            <a:xfrm>
              <a:off x="4579" y="162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47" name="Freeform 577"/>
            <p:cNvSpPr>
              <a:spLocks/>
            </p:cNvSpPr>
            <p:nvPr/>
          </p:nvSpPr>
          <p:spPr bwMode="auto">
            <a:xfrm>
              <a:off x="4572" y="1628"/>
              <a:ext cx="7" cy="9"/>
            </a:xfrm>
            <a:custGeom>
              <a:avLst/>
              <a:gdLst>
                <a:gd name="T0" fmla="*/ 7 w 7"/>
                <a:gd name="T1" fmla="*/ 0 h 9"/>
                <a:gd name="T2" fmla="*/ 3 w 7"/>
                <a:gd name="T3" fmla="*/ 6 h 9"/>
                <a:gd name="T4" fmla="*/ 0 w 7"/>
                <a:gd name="T5" fmla="*/ 9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0"/>
                  </a:moveTo>
                  <a:lnTo>
                    <a:pt x="3" y="6"/>
                  </a:lnTo>
                  <a:lnTo>
                    <a:pt x="0" y="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48" name="Line 578"/>
            <p:cNvSpPr>
              <a:spLocks noChangeShapeType="1"/>
            </p:cNvSpPr>
            <p:nvPr/>
          </p:nvSpPr>
          <p:spPr bwMode="auto">
            <a:xfrm>
              <a:off x="4579" y="162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49" name="Freeform 579"/>
            <p:cNvSpPr>
              <a:spLocks/>
            </p:cNvSpPr>
            <p:nvPr/>
          </p:nvSpPr>
          <p:spPr bwMode="auto">
            <a:xfrm>
              <a:off x="4572" y="1576"/>
              <a:ext cx="13" cy="52"/>
            </a:xfrm>
            <a:custGeom>
              <a:avLst/>
              <a:gdLst>
                <a:gd name="T0" fmla="*/ 7 w 13"/>
                <a:gd name="T1" fmla="*/ 52 h 52"/>
                <a:gd name="T2" fmla="*/ 11 w 13"/>
                <a:gd name="T3" fmla="*/ 44 h 52"/>
                <a:gd name="T4" fmla="*/ 13 w 13"/>
                <a:gd name="T5" fmla="*/ 34 h 52"/>
                <a:gd name="T6" fmla="*/ 13 w 13"/>
                <a:gd name="T7" fmla="*/ 27 h 52"/>
                <a:gd name="T8" fmla="*/ 11 w 13"/>
                <a:gd name="T9" fmla="*/ 17 h 52"/>
                <a:gd name="T10" fmla="*/ 7 w 13"/>
                <a:gd name="T11" fmla="*/ 10 h 52"/>
                <a:gd name="T12" fmla="*/ 3 w 13"/>
                <a:gd name="T13" fmla="*/ 4 h 52"/>
                <a:gd name="T14" fmla="*/ 0 w 13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52"/>
                <a:gd name="T26" fmla="*/ 13 w 13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52">
                  <a:moveTo>
                    <a:pt x="7" y="52"/>
                  </a:moveTo>
                  <a:lnTo>
                    <a:pt x="11" y="44"/>
                  </a:lnTo>
                  <a:lnTo>
                    <a:pt x="13" y="34"/>
                  </a:lnTo>
                  <a:lnTo>
                    <a:pt x="13" y="27"/>
                  </a:lnTo>
                  <a:lnTo>
                    <a:pt x="11" y="17"/>
                  </a:lnTo>
                  <a:lnTo>
                    <a:pt x="7" y="10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50" name="Line 580"/>
            <p:cNvSpPr>
              <a:spLocks noChangeShapeType="1"/>
            </p:cNvSpPr>
            <p:nvPr/>
          </p:nvSpPr>
          <p:spPr bwMode="auto">
            <a:xfrm>
              <a:off x="4597" y="162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51" name="Freeform 581"/>
            <p:cNvSpPr>
              <a:spLocks/>
            </p:cNvSpPr>
            <p:nvPr/>
          </p:nvSpPr>
          <p:spPr bwMode="auto">
            <a:xfrm>
              <a:off x="4597" y="1620"/>
              <a:ext cx="4" cy="12"/>
            </a:xfrm>
            <a:custGeom>
              <a:avLst/>
              <a:gdLst>
                <a:gd name="T0" fmla="*/ 0 w 4"/>
                <a:gd name="T1" fmla="*/ 2 h 12"/>
                <a:gd name="T2" fmla="*/ 2 w 4"/>
                <a:gd name="T3" fmla="*/ 0 h 12"/>
                <a:gd name="T4" fmla="*/ 4 w 4"/>
                <a:gd name="T5" fmla="*/ 2 h 12"/>
                <a:gd name="T6" fmla="*/ 4 w 4"/>
                <a:gd name="T7" fmla="*/ 6 h 12"/>
                <a:gd name="T8" fmla="*/ 2 w 4"/>
                <a:gd name="T9" fmla="*/ 10 h 12"/>
                <a:gd name="T10" fmla="*/ 0 w 4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2"/>
                <a:gd name="T20" fmla="*/ 4 w 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2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52" name="Line 582"/>
            <p:cNvSpPr>
              <a:spLocks noChangeShapeType="1"/>
            </p:cNvSpPr>
            <p:nvPr/>
          </p:nvSpPr>
          <p:spPr bwMode="auto">
            <a:xfrm>
              <a:off x="4599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53" name="Freeform 583"/>
            <p:cNvSpPr>
              <a:spLocks/>
            </p:cNvSpPr>
            <p:nvPr/>
          </p:nvSpPr>
          <p:spPr bwMode="auto">
            <a:xfrm>
              <a:off x="4597" y="1622"/>
              <a:ext cx="4" cy="2"/>
            </a:xfrm>
            <a:custGeom>
              <a:avLst/>
              <a:gdLst>
                <a:gd name="T0" fmla="*/ 2 w 4"/>
                <a:gd name="T1" fmla="*/ 2 h 2"/>
                <a:gd name="T2" fmla="*/ 0 w 4"/>
                <a:gd name="T3" fmla="*/ 0 h 2"/>
                <a:gd name="T4" fmla="*/ 4 w 4"/>
                <a:gd name="T5" fmla="*/ 0 h 2"/>
                <a:gd name="T6" fmla="*/ 2 w 4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54" name="Line 584"/>
            <p:cNvSpPr>
              <a:spLocks noChangeShapeType="1"/>
            </p:cNvSpPr>
            <p:nvPr/>
          </p:nvSpPr>
          <p:spPr bwMode="auto">
            <a:xfrm>
              <a:off x="4652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55" name="Freeform 585"/>
            <p:cNvSpPr>
              <a:spLocks/>
            </p:cNvSpPr>
            <p:nvPr/>
          </p:nvSpPr>
          <p:spPr bwMode="auto">
            <a:xfrm>
              <a:off x="4652" y="1584"/>
              <a:ext cx="26" cy="40"/>
            </a:xfrm>
            <a:custGeom>
              <a:avLst/>
              <a:gdLst>
                <a:gd name="T0" fmla="*/ 0 w 26"/>
                <a:gd name="T1" fmla="*/ 40 h 40"/>
                <a:gd name="T2" fmla="*/ 0 w 26"/>
                <a:gd name="T3" fmla="*/ 0 h 40"/>
                <a:gd name="T4" fmla="*/ 17 w 26"/>
                <a:gd name="T5" fmla="*/ 0 h 40"/>
                <a:gd name="T6" fmla="*/ 22 w 26"/>
                <a:gd name="T7" fmla="*/ 2 h 40"/>
                <a:gd name="T8" fmla="*/ 24 w 26"/>
                <a:gd name="T9" fmla="*/ 4 h 40"/>
                <a:gd name="T10" fmla="*/ 26 w 26"/>
                <a:gd name="T11" fmla="*/ 7 h 40"/>
                <a:gd name="T12" fmla="*/ 26 w 26"/>
                <a:gd name="T13" fmla="*/ 11 h 40"/>
                <a:gd name="T14" fmla="*/ 24 w 26"/>
                <a:gd name="T15" fmla="*/ 15 h 40"/>
                <a:gd name="T16" fmla="*/ 22 w 26"/>
                <a:gd name="T17" fmla="*/ 17 h 40"/>
                <a:gd name="T18" fmla="*/ 17 w 26"/>
                <a:gd name="T19" fmla="*/ 20 h 40"/>
                <a:gd name="T20" fmla="*/ 0 w 26"/>
                <a:gd name="T21" fmla="*/ 2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40"/>
                <a:gd name="T35" fmla="*/ 26 w 26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40">
                  <a:moveTo>
                    <a:pt x="0" y="4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4" y="15"/>
                  </a:lnTo>
                  <a:lnTo>
                    <a:pt x="22" y="17"/>
                  </a:lnTo>
                  <a:lnTo>
                    <a:pt x="17" y="20"/>
                  </a:lnTo>
                  <a:lnTo>
                    <a:pt x="0" y="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56" name="Line 586"/>
            <p:cNvSpPr>
              <a:spLocks noChangeShapeType="1"/>
            </p:cNvSpPr>
            <p:nvPr/>
          </p:nvSpPr>
          <p:spPr bwMode="auto">
            <a:xfrm>
              <a:off x="4666" y="160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57" name="Line 587"/>
            <p:cNvSpPr>
              <a:spLocks noChangeShapeType="1"/>
            </p:cNvSpPr>
            <p:nvPr/>
          </p:nvSpPr>
          <p:spPr bwMode="auto">
            <a:xfrm>
              <a:off x="4666" y="1603"/>
              <a:ext cx="12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58" name="Line 588"/>
            <p:cNvSpPr>
              <a:spLocks noChangeShapeType="1"/>
            </p:cNvSpPr>
            <p:nvPr/>
          </p:nvSpPr>
          <p:spPr bwMode="auto">
            <a:xfrm>
              <a:off x="4699" y="162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59" name="Freeform 589"/>
            <p:cNvSpPr>
              <a:spLocks/>
            </p:cNvSpPr>
            <p:nvPr/>
          </p:nvSpPr>
          <p:spPr bwMode="auto">
            <a:xfrm>
              <a:off x="4692" y="1628"/>
              <a:ext cx="7" cy="9"/>
            </a:xfrm>
            <a:custGeom>
              <a:avLst/>
              <a:gdLst>
                <a:gd name="T0" fmla="*/ 7 w 7"/>
                <a:gd name="T1" fmla="*/ 0 h 9"/>
                <a:gd name="T2" fmla="*/ 3 w 7"/>
                <a:gd name="T3" fmla="*/ 6 h 9"/>
                <a:gd name="T4" fmla="*/ 0 w 7"/>
                <a:gd name="T5" fmla="*/ 9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0"/>
                  </a:moveTo>
                  <a:lnTo>
                    <a:pt x="3" y="6"/>
                  </a:lnTo>
                  <a:lnTo>
                    <a:pt x="0" y="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60" name="Line 590"/>
            <p:cNvSpPr>
              <a:spLocks noChangeShapeType="1"/>
            </p:cNvSpPr>
            <p:nvPr/>
          </p:nvSpPr>
          <p:spPr bwMode="auto">
            <a:xfrm>
              <a:off x="4699" y="162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61" name="Freeform 591"/>
            <p:cNvSpPr>
              <a:spLocks/>
            </p:cNvSpPr>
            <p:nvPr/>
          </p:nvSpPr>
          <p:spPr bwMode="auto">
            <a:xfrm>
              <a:off x="4692" y="1576"/>
              <a:ext cx="13" cy="52"/>
            </a:xfrm>
            <a:custGeom>
              <a:avLst/>
              <a:gdLst>
                <a:gd name="T0" fmla="*/ 7 w 13"/>
                <a:gd name="T1" fmla="*/ 52 h 52"/>
                <a:gd name="T2" fmla="*/ 11 w 13"/>
                <a:gd name="T3" fmla="*/ 44 h 52"/>
                <a:gd name="T4" fmla="*/ 13 w 13"/>
                <a:gd name="T5" fmla="*/ 34 h 52"/>
                <a:gd name="T6" fmla="*/ 13 w 13"/>
                <a:gd name="T7" fmla="*/ 27 h 52"/>
                <a:gd name="T8" fmla="*/ 11 w 13"/>
                <a:gd name="T9" fmla="*/ 17 h 52"/>
                <a:gd name="T10" fmla="*/ 7 w 13"/>
                <a:gd name="T11" fmla="*/ 10 h 52"/>
                <a:gd name="T12" fmla="*/ 3 w 13"/>
                <a:gd name="T13" fmla="*/ 4 h 52"/>
                <a:gd name="T14" fmla="*/ 0 w 13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52"/>
                <a:gd name="T26" fmla="*/ 13 w 13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52">
                  <a:moveTo>
                    <a:pt x="7" y="52"/>
                  </a:moveTo>
                  <a:lnTo>
                    <a:pt x="11" y="44"/>
                  </a:lnTo>
                  <a:lnTo>
                    <a:pt x="13" y="34"/>
                  </a:lnTo>
                  <a:lnTo>
                    <a:pt x="13" y="27"/>
                  </a:lnTo>
                  <a:lnTo>
                    <a:pt x="11" y="17"/>
                  </a:lnTo>
                  <a:lnTo>
                    <a:pt x="7" y="10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62" name="Line 592"/>
            <p:cNvSpPr>
              <a:spLocks noChangeShapeType="1"/>
            </p:cNvSpPr>
            <p:nvPr/>
          </p:nvSpPr>
          <p:spPr bwMode="auto">
            <a:xfrm>
              <a:off x="4389" y="157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63" name="Freeform 593"/>
            <p:cNvSpPr>
              <a:spLocks/>
            </p:cNvSpPr>
            <p:nvPr/>
          </p:nvSpPr>
          <p:spPr bwMode="auto">
            <a:xfrm>
              <a:off x="4376" y="1576"/>
              <a:ext cx="13" cy="44"/>
            </a:xfrm>
            <a:custGeom>
              <a:avLst/>
              <a:gdLst>
                <a:gd name="T0" fmla="*/ 13 w 13"/>
                <a:gd name="T1" fmla="*/ 0 h 44"/>
                <a:gd name="T2" fmla="*/ 9 w 13"/>
                <a:gd name="T3" fmla="*/ 4 h 44"/>
                <a:gd name="T4" fmla="*/ 5 w 13"/>
                <a:gd name="T5" fmla="*/ 10 h 44"/>
                <a:gd name="T6" fmla="*/ 2 w 13"/>
                <a:gd name="T7" fmla="*/ 17 h 44"/>
                <a:gd name="T8" fmla="*/ 0 w 13"/>
                <a:gd name="T9" fmla="*/ 27 h 44"/>
                <a:gd name="T10" fmla="*/ 0 w 13"/>
                <a:gd name="T11" fmla="*/ 34 h 44"/>
                <a:gd name="T12" fmla="*/ 2 w 13"/>
                <a:gd name="T13" fmla="*/ 44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44"/>
                <a:gd name="T23" fmla="*/ 13 w 1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44">
                  <a:moveTo>
                    <a:pt x="13" y="0"/>
                  </a:moveTo>
                  <a:lnTo>
                    <a:pt x="9" y="4"/>
                  </a:lnTo>
                  <a:lnTo>
                    <a:pt x="5" y="10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2" y="4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64" name="Line 594"/>
            <p:cNvSpPr>
              <a:spLocks noChangeShapeType="1"/>
            </p:cNvSpPr>
            <p:nvPr/>
          </p:nvSpPr>
          <p:spPr bwMode="auto">
            <a:xfrm>
              <a:off x="4369" y="15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65" name="Freeform 595"/>
            <p:cNvSpPr>
              <a:spLocks/>
            </p:cNvSpPr>
            <p:nvPr/>
          </p:nvSpPr>
          <p:spPr bwMode="auto">
            <a:xfrm>
              <a:off x="4359" y="1584"/>
              <a:ext cx="10" cy="7"/>
            </a:xfrm>
            <a:custGeom>
              <a:avLst/>
              <a:gdLst>
                <a:gd name="T0" fmla="*/ 10 w 10"/>
                <a:gd name="T1" fmla="*/ 0 h 7"/>
                <a:gd name="T2" fmla="*/ 5 w 10"/>
                <a:gd name="T3" fmla="*/ 0 h 7"/>
                <a:gd name="T4" fmla="*/ 1 w 10"/>
                <a:gd name="T5" fmla="*/ 2 h 7"/>
                <a:gd name="T6" fmla="*/ 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66" name="Line 596"/>
            <p:cNvSpPr>
              <a:spLocks noChangeShapeType="1"/>
            </p:cNvSpPr>
            <p:nvPr/>
          </p:nvSpPr>
          <p:spPr bwMode="auto">
            <a:xfrm>
              <a:off x="4160" y="166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67" name="Freeform 597"/>
            <p:cNvSpPr>
              <a:spLocks/>
            </p:cNvSpPr>
            <p:nvPr/>
          </p:nvSpPr>
          <p:spPr bwMode="auto">
            <a:xfrm>
              <a:off x="4139" y="1666"/>
              <a:ext cx="23" cy="26"/>
            </a:xfrm>
            <a:custGeom>
              <a:avLst/>
              <a:gdLst>
                <a:gd name="T0" fmla="*/ 21 w 23"/>
                <a:gd name="T1" fmla="*/ 3 h 26"/>
                <a:gd name="T2" fmla="*/ 19 w 23"/>
                <a:gd name="T3" fmla="*/ 2 h 26"/>
                <a:gd name="T4" fmla="*/ 15 w 23"/>
                <a:gd name="T5" fmla="*/ 0 h 26"/>
                <a:gd name="T6" fmla="*/ 9 w 23"/>
                <a:gd name="T7" fmla="*/ 0 h 26"/>
                <a:gd name="T8" fmla="*/ 6 w 23"/>
                <a:gd name="T9" fmla="*/ 2 h 26"/>
                <a:gd name="T10" fmla="*/ 2 w 23"/>
                <a:gd name="T11" fmla="*/ 5 h 26"/>
                <a:gd name="T12" fmla="*/ 0 w 23"/>
                <a:gd name="T13" fmla="*/ 12 h 26"/>
                <a:gd name="T14" fmla="*/ 0 w 23"/>
                <a:gd name="T15" fmla="*/ 16 h 26"/>
                <a:gd name="T16" fmla="*/ 2 w 23"/>
                <a:gd name="T17" fmla="*/ 20 h 26"/>
                <a:gd name="T18" fmla="*/ 6 w 23"/>
                <a:gd name="T19" fmla="*/ 24 h 26"/>
                <a:gd name="T20" fmla="*/ 9 w 23"/>
                <a:gd name="T21" fmla="*/ 26 h 26"/>
                <a:gd name="T22" fmla="*/ 15 w 23"/>
                <a:gd name="T23" fmla="*/ 26 h 26"/>
                <a:gd name="T24" fmla="*/ 19 w 23"/>
                <a:gd name="T25" fmla="*/ 24 h 26"/>
                <a:gd name="T26" fmla="*/ 23 w 23"/>
                <a:gd name="T27" fmla="*/ 2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26"/>
                <a:gd name="T44" fmla="*/ 23 w 23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26">
                  <a:moveTo>
                    <a:pt x="21" y="3"/>
                  </a:move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19" y="24"/>
                  </a:lnTo>
                  <a:lnTo>
                    <a:pt x="23" y="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68" name="Line 598"/>
            <p:cNvSpPr>
              <a:spLocks noChangeShapeType="1"/>
            </p:cNvSpPr>
            <p:nvPr/>
          </p:nvSpPr>
          <p:spPr bwMode="auto">
            <a:xfrm>
              <a:off x="4162" y="167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69" name="Freeform 599"/>
            <p:cNvSpPr>
              <a:spLocks/>
            </p:cNvSpPr>
            <p:nvPr/>
          </p:nvSpPr>
          <p:spPr bwMode="auto">
            <a:xfrm>
              <a:off x="4160" y="1669"/>
              <a:ext cx="2" cy="8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5 h 8"/>
                <a:gd name="T4" fmla="*/ 0 w 2"/>
                <a:gd name="T5" fmla="*/ 0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2" y="8"/>
                  </a:move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70" name="Line 600"/>
            <p:cNvSpPr>
              <a:spLocks noChangeShapeType="1"/>
            </p:cNvSpPr>
            <p:nvPr/>
          </p:nvSpPr>
          <p:spPr bwMode="auto">
            <a:xfrm>
              <a:off x="4162" y="167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71" name="Line 601"/>
            <p:cNvSpPr>
              <a:spLocks noChangeShapeType="1"/>
            </p:cNvSpPr>
            <p:nvPr/>
          </p:nvSpPr>
          <p:spPr bwMode="auto">
            <a:xfrm flipH="1">
              <a:off x="4139" y="1677"/>
              <a:ext cx="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72" name="Line 602"/>
            <p:cNvSpPr>
              <a:spLocks noChangeShapeType="1"/>
            </p:cNvSpPr>
            <p:nvPr/>
          </p:nvSpPr>
          <p:spPr bwMode="auto">
            <a:xfrm>
              <a:off x="4129" y="166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73" name="Freeform 603"/>
            <p:cNvSpPr>
              <a:spLocks/>
            </p:cNvSpPr>
            <p:nvPr/>
          </p:nvSpPr>
          <p:spPr bwMode="auto">
            <a:xfrm>
              <a:off x="4115" y="1666"/>
              <a:ext cx="14" cy="11"/>
            </a:xfrm>
            <a:custGeom>
              <a:avLst/>
              <a:gdLst>
                <a:gd name="T0" fmla="*/ 14 w 14"/>
                <a:gd name="T1" fmla="*/ 0 h 11"/>
                <a:gd name="T2" fmla="*/ 9 w 14"/>
                <a:gd name="T3" fmla="*/ 0 h 11"/>
                <a:gd name="T4" fmla="*/ 5 w 14"/>
                <a:gd name="T5" fmla="*/ 2 h 11"/>
                <a:gd name="T6" fmla="*/ 2 w 14"/>
                <a:gd name="T7" fmla="*/ 5 h 11"/>
                <a:gd name="T8" fmla="*/ 0 w 14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14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1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74" name="Line 604"/>
            <p:cNvSpPr>
              <a:spLocks noChangeShapeType="1"/>
            </p:cNvSpPr>
            <p:nvPr/>
          </p:nvSpPr>
          <p:spPr bwMode="auto">
            <a:xfrm>
              <a:off x="4115" y="166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75" name="Line 605"/>
            <p:cNvSpPr>
              <a:spLocks noChangeShapeType="1"/>
            </p:cNvSpPr>
            <p:nvPr/>
          </p:nvSpPr>
          <p:spPr bwMode="auto">
            <a:xfrm>
              <a:off x="4115" y="1666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606"/>
          <p:cNvGrpSpPr>
            <a:grpSpLocks/>
          </p:cNvGrpSpPr>
          <p:nvPr/>
        </p:nvGrpSpPr>
        <p:grpSpPr bwMode="auto">
          <a:xfrm>
            <a:off x="3160713" y="1296988"/>
            <a:ext cx="3994150" cy="3419475"/>
            <a:chOff x="1991" y="817"/>
            <a:chExt cx="2517" cy="2153"/>
          </a:xfrm>
        </p:grpSpPr>
        <p:sp>
          <p:nvSpPr>
            <p:cNvPr id="17776" name="Line 607"/>
            <p:cNvSpPr>
              <a:spLocks noChangeShapeType="1"/>
            </p:cNvSpPr>
            <p:nvPr/>
          </p:nvSpPr>
          <p:spPr bwMode="auto">
            <a:xfrm>
              <a:off x="4101" y="169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77" name="Line 608"/>
            <p:cNvSpPr>
              <a:spLocks noChangeShapeType="1"/>
            </p:cNvSpPr>
            <p:nvPr/>
          </p:nvSpPr>
          <p:spPr bwMode="auto">
            <a:xfrm flipV="1">
              <a:off x="4101" y="1666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78" name="Line 609"/>
            <p:cNvSpPr>
              <a:spLocks noChangeShapeType="1"/>
            </p:cNvSpPr>
            <p:nvPr/>
          </p:nvSpPr>
          <p:spPr bwMode="auto">
            <a:xfrm>
              <a:off x="4101" y="16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79" name="Freeform 610"/>
            <p:cNvSpPr>
              <a:spLocks/>
            </p:cNvSpPr>
            <p:nvPr/>
          </p:nvSpPr>
          <p:spPr bwMode="auto">
            <a:xfrm>
              <a:off x="4079" y="1666"/>
              <a:ext cx="22" cy="26"/>
            </a:xfrm>
            <a:custGeom>
              <a:avLst/>
              <a:gdLst>
                <a:gd name="T0" fmla="*/ 22 w 22"/>
                <a:gd name="T1" fmla="*/ 5 h 26"/>
                <a:gd name="T2" fmla="*/ 19 w 22"/>
                <a:gd name="T3" fmla="*/ 2 h 26"/>
                <a:gd name="T4" fmla="*/ 15 w 22"/>
                <a:gd name="T5" fmla="*/ 0 h 26"/>
                <a:gd name="T6" fmla="*/ 10 w 22"/>
                <a:gd name="T7" fmla="*/ 0 h 26"/>
                <a:gd name="T8" fmla="*/ 6 w 22"/>
                <a:gd name="T9" fmla="*/ 2 h 26"/>
                <a:gd name="T10" fmla="*/ 2 w 22"/>
                <a:gd name="T11" fmla="*/ 5 h 26"/>
                <a:gd name="T12" fmla="*/ 0 w 22"/>
                <a:gd name="T13" fmla="*/ 12 h 26"/>
                <a:gd name="T14" fmla="*/ 0 w 22"/>
                <a:gd name="T15" fmla="*/ 16 h 26"/>
                <a:gd name="T16" fmla="*/ 2 w 22"/>
                <a:gd name="T17" fmla="*/ 20 h 26"/>
                <a:gd name="T18" fmla="*/ 6 w 22"/>
                <a:gd name="T19" fmla="*/ 24 h 26"/>
                <a:gd name="T20" fmla="*/ 10 w 22"/>
                <a:gd name="T21" fmla="*/ 26 h 26"/>
                <a:gd name="T22" fmla="*/ 15 w 22"/>
                <a:gd name="T23" fmla="*/ 26 h 26"/>
                <a:gd name="T24" fmla="*/ 19 w 22"/>
                <a:gd name="T25" fmla="*/ 24 h 26"/>
                <a:gd name="T26" fmla="*/ 22 w 22"/>
                <a:gd name="T27" fmla="*/ 2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26"/>
                <a:gd name="T44" fmla="*/ 22 w 22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26">
                  <a:moveTo>
                    <a:pt x="22" y="5"/>
                  </a:moveTo>
                  <a:lnTo>
                    <a:pt x="19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19" y="24"/>
                  </a:lnTo>
                  <a:lnTo>
                    <a:pt x="22" y="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80" name="Line 611"/>
            <p:cNvSpPr>
              <a:spLocks noChangeShapeType="1"/>
            </p:cNvSpPr>
            <p:nvPr/>
          </p:nvSpPr>
          <p:spPr bwMode="auto">
            <a:xfrm>
              <a:off x="4068" y="168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81" name="Freeform 612"/>
            <p:cNvSpPr>
              <a:spLocks/>
            </p:cNvSpPr>
            <p:nvPr/>
          </p:nvSpPr>
          <p:spPr bwMode="auto">
            <a:xfrm>
              <a:off x="4045" y="1666"/>
              <a:ext cx="23" cy="26"/>
            </a:xfrm>
            <a:custGeom>
              <a:avLst/>
              <a:gdLst>
                <a:gd name="T0" fmla="*/ 23 w 23"/>
                <a:gd name="T1" fmla="*/ 20 h 26"/>
                <a:gd name="T2" fmla="*/ 19 w 23"/>
                <a:gd name="T3" fmla="*/ 24 h 26"/>
                <a:gd name="T4" fmla="*/ 15 w 23"/>
                <a:gd name="T5" fmla="*/ 26 h 26"/>
                <a:gd name="T6" fmla="*/ 9 w 23"/>
                <a:gd name="T7" fmla="*/ 26 h 26"/>
                <a:gd name="T8" fmla="*/ 5 w 23"/>
                <a:gd name="T9" fmla="*/ 24 h 26"/>
                <a:gd name="T10" fmla="*/ 2 w 23"/>
                <a:gd name="T11" fmla="*/ 20 h 26"/>
                <a:gd name="T12" fmla="*/ 0 w 23"/>
                <a:gd name="T13" fmla="*/ 16 h 26"/>
                <a:gd name="T14" fmla="*/ 0 w 23"/>
                <a:gd name="T15" fmla="*/ 12 h 26"/>
                <a:gd name="T16" fmla="*/ 23 w 23"/>
                <a:gd name="T17" fmla="*/ 12 h 26"/>
                <a:gd name="T18" fmla="*/ 23 w 23"/>
                <a:gd name="T19" fmla="*/ 8 h 26"/>
                <a:gd name="T20" fmla="*/ 21 w 23"/>
                <a:gd name="T21" fmla="*/ 3 h 26"/>
                <a:gd name="T22" fmla="*/ 19 w 23"/>
                <a:gd name="T23" fmla="*/ 2 h 26"/>
                <a:gd name="T24" fmla="*/ 15 w 23"/>
                <a:gd name="T25" fmla="*/ 0 h 26"/>
                <a:gd name="T26" fmla="*/ 9 w 23"/>
                <a:gd name="T27" fmla="*/ 0 h 26"/>
                <a:gd name="T28" fmla="*/ 5 w 23"/>
                <a:gd name="T29" fmla="*/ 2 h 26"/>
                <a:gd name="T30" fmla="*/ 2 w 23"/>
                <a:gd name="T31" fmla="*/ 5 h 26"/>
                <a:gd name="T32" fmla="*/ 0 w 23"/>
                <a:gd name="T33" fmla="*/ 12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6"/>
                <a:gd name="T53" fmla="*/ 23 w 23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6">
                  <a:moveTo>
                    <a:pt x="23" y="20"/>
                  </a:moveTo>
                  <a:lnTo>
                    <a:pt x="19" y="24"/>
                  </a:lnTo>
                  <a:lnTo>
                    <a:pt x="15" y="26"/>
                  </a:lnTo>
                  <a:lnTo>
                    <a:pt x="9" y="26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3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1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82" name="Line 613"/>
            <p:cNvSpPr>
              <a:spLocks noChangeShapeType="1"/>
            </p:cNvSpPr>
            <p:nvPr/>
          </p:nvSpPr>
          <p:spPr bwMode="auto">
            <a:xfrm>
              <a:off x="4030" y="167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83" name="Line 614"/>
            <p:cNvSpPr>
              <a:spLocks noChangeShapeType="1"/>
            </p:cNvSpPr>
            <p:nvPr/>
          </p:nvSpPr>
          <p:spPr bwMode="auto">
            <a:xfrm>
              <a:off x="4030" y="1674"/>
              <a:ext cx="1" cy="1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84" name="Line 615"/>
            <p:cNvSpPr>
              <a:spLocks noChangeShapeType="1"/>
            </p:cNvSpPr>
            <p:nvPr/>
          </p:nvSpPr>
          <p:spPr bwMode="auto">
            <a:xfrm>
              <a:off x="4030" y="167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85" name="Freeform 616"/>
            <p:cNvSpPr>
              <a:spLocks/>
            </p:cNvSpPr>
            <p:nvPr/>
          </p:nvSpPr>
          <p:spPr bwMode="auto">
            <a:xfrm>
              <a:off x="4009" y="1666"/>
              <a:ext cx="21" cy="8"/>
            </a:xfrm>
            <a:custGeom>
              <a:avLst/>
              <a:gdLst>
                <a:gd name="T0" fmla="*/ 21 w 21"/>
                <a:gd name="T1" fmla="*/ 8 h 8"/>
                <a:gd name="T2" fmla="*/ 19 w 21"/>
                <a:gd name="T3" fmla="*/ 2 h 8"/>
                <a:gd name="T4" fmla="*/ 15 w 21"/>
                <a:gd name="T5" fmla="*/ 0 h 8"/>
                <a:gd name="T6" fmla="*/ 10 w 21"/>
                <a:gd name="T7" fmla="*/ 0 h 8"/>
                <a:gd name="T8" fmla="*/ 6 w 21"/>
                <a:gd name="T9" fmla="*/ 2 h 8"/>
                <a:gd name="T10" fmla="*/ 0 w 21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8"/>
                <a:gd name="T20" fmla="*/ 21 w 2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8">
                  <a:moveTo>
                    <a:pt x="21" y="8"/>
                  </a:moveTo>
                  <a:lnTo>
                    <a:pt x="19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86" name="Line 617"/>
            <p:cNvSpPr>
              <a:spLocks noChangeShapeType="1"/>
            </p:cNvSpPr>
            <p:nvPr/>
          </p:nvSpPr>
          <p:spPr bwMode="auto">
            <a:xfrm>
              <a:off x="4009" y="166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87" name="Line 618"/>
            <p:cNvSpPr>
              <a:spLocks noChangeShapeType="1"/>
            </p:cNvSpPr>
            <p:nvPr/>
          </p:nvSpPr>
          <p:spPr bwMode="auto">
            <a:xfrm>
              <a:off x="4009" y="1666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88" name="Line 619"/>
            <p:cNvSpPr>
              <a:spLocks noChangeShapeType="1"/>
            </p:cNvSpPr>
            <p:nvPr/>
          </p:nvSpPr>
          <p:spPr bwMode="auto">
            <a:xfrm>
              <a:off x="3997" y="169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89" name="Line 620"/>
            <p:cNvSpPr>
              <a:spLocks noChangeShapeType="1"/>
            </p:cNvSpPr>
            <p:nvPr/>
          </p:nvSpPr>
          <p:spPr bwMode="auto">
            <a:xfrm flipV="1">
              <a:off x="3997" y="1666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90" name="Line 621"/>
            <p:cNvSpPr>
              <a:spLocks noChangeShapeType="1"/>
            </p:cNvSpPr>
            <p:nvPr/>
          </p:nvSpPr>
          <p:spPr bwMode="auto">
            <a:xfrm>
              <a:off x="3997" y="165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91" name="Freeform 622"/>
            <p:cNvSpPr>
              <a:spLocks/>
            </p:cNvSpPr>
            <p:nvPr/>
          </p:nvSpPr>
          <p:spPr bwMode="auto">
            <a:xfrm>
              <a:off x="3995" y="1653"/>
              <a:ext cx="3" cy="4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1 h 4"/>
                <a:gd name="T4" fmla="*/ 2 w 3"/>
                <a:gd name="T5" fmla="*/ 0 h 4"/>
                <a:gd name="T6" fmla="*/ 0 w 3"/>
                <a:gd name="T7" fmla="*/ 1 h 4"/>
                <a:gd name="T8" fmla="*/ 2 w 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2" y="4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92" name="Line 623"/>
            <p:cNvSpPr>
              <a:spLocks noChangeShapeType="1"/>
            </p:cNvSpPr>
            <p:nvPr/>
          </p:nvSpPr>
          <p:spPr bwMode="auto">
            <a:xfrm>
              <a:off x="3979" y="165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93" name="Line 624"/>
            <p:cNvSpPr>
              <a:spLocks noChangeShapeType="1"/>
            </p:cNvSpPr>
            <p:nvPr/>
          </p:nvSpPr>
          <p:spPr bwMode="auto">
            <a:xfrm>
              <a:off x="3979" y="1653"/>
              <a:ext cx="1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94" name="Line 625"/>
            <p:cNvSpPr>
              <a:spLocks noChangeShapeType="1"/>
            </p:cNvSpPr>
            <p:nvPr/>
          </p:nvSpPr>
          <p:spPr bwMode="auto">
            <a:xfrm>
              <a:off x="3968" y="169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95" name="Freeform 626"/>
            <p:cNvSpPr>
              <a:spLocks/>
            </p:cNvSpPr>
            <p:nvPr/>
          </p:nvSpPr>
          <p:spPr bwMode="auto">
            <a:xfrm>
              <a:off x="3958" y="1653"/>
              <a:ext cx="10" cy="39"/>
            </a:xfrm>
            <a:custGeom>
              <a:avLst/>
              <a:gdLst>
                <a:gd name="T0" fmla="*/ 10 w 10"/>
                <a:gd name="T1" fmla="*/ 39 h 39"/>
                <a:gd name="T2" fmla="*/ 7 w 10"/>
                <a:gd name="T3" fmla="*/ 39 h 39"/>
                <a:gd name="T4" fmla="*/ 2 w 10"/>
                <a:gd name="T5" fmla="*/ 37 h 39"/>
                <a:gd name="T6" fmla="*/ 0 w 10"/>
                <a:gd name="T7" fmla="*/ 31 h 39"/>
                <a:gd name="T8" fmla="*/ 0 w 1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9"/>
                <a:gd name="T17" fmla="*/ 10 w 1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9">
                  <a:moveTo>
                    <a:pt x="10" y="39"/>
                  </a:moveTo>
                  <a:lnTo>
                    <a:pt x="7" y="39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96" name="Line 627"/>
            <p:cNvSpPr>
              <a:spLocks noChangeShapeType="1"/>
            </p:cNvSpPr>
            <p:nvPr/>
          </p:nvSpPr>
          <p:spPr bwMode="auto">
            <a:xfrm>
              <a:off x="3953" y="166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97" name="Line 628"/>
            <p:cNvSpPr>
              <a:spLocks noChangeShapeType="1"/>
            </p:cNvSpPr>
            <p:nvPr/>
          </p:nvSpPr>
          <p:spPr bwMode="auto">
            <a:xfrm>
              <a:off x="3953" y="1666"/>
              <a:ext cx="1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98" name="Line 629"/>
            <p:cNvSpPr>
              <a:spLocks noChangeShapeType="1"/>
            </p:cNvSpPr>
            <p:nvPr/>
          </p:nvSpPr>
          <p:spPr bwMode="auto">
            <a:xfrm>
              <a:off x="3936" y="166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99" name="Freeform 630"/>
            <p:cNvSpPr>
              <a:spLocks/>
            </p:cNvSpPr>
            <p:nvPr/>
          </p:nvSpPr>
          <p:spPr bwMode="auto">
            <a:xfrm>
              <a:off x="3936" y="1667"/>
              <a:ext cx="2" cy="25"/>
            </a:xfrm>
            <a:custGeom>
              <a:avLst/>
              <a:gdLst>
                <a:gd name="T0" fmla="*/ 0 w 2"/>
                <a:gd name="T1" fmla="*/ 0 h 25"/>
                <a:gd name="T2" fmla="*/ 2 w 2"/>
                <a:gd name="T3" fmla="*/ 7 h 25"/>
                <a:gd name="T4" fmla="*/ 2 w 2"/>
                <a:gd name="T5" fmla="*/ 25 h 25"/>
                <a:gd name="T6" fmla="*/ 0 60000 65536"/>
                <a:gd name="T7" fmla="*/ 0 60000 65536"/>
                <a:gd name="T8" fmla="*/ 0 60000 65536"/>
                <a:gd name="T9" fmla="*/ 0 w 2"/>
                <a:gd name="T10" fmla="*/ 0 h 25"/>
                <a:gd name="T11" fmla="*/ 2 w 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5">
                  <a:moveTo>
                    <a:pt x="0" y="0"/>
                  </a:moveTo>
                  <a:lnTo>
                    <a:pt x="2" y="7"/>
                  </a:lnTo>
                  <a:lnTo>
                    <a:pt x="2" y="2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00" name="Line 631"/>
            <p:cNvSpPr>
              <a:spLocks noChangeShapeType="1"/>
            </p:cNvSpPr>
            <p:nvPr/>
          </p:nvSpPr>
          <p:spPr bwMode="auto">
            <a:xfrm>
              <a:off x="3918" y="169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01" name="Line 632"/>
            <p:cNvSpPr>
              <a:spLocks noChangeShapeType="1"/>
            </p:cNvSpPr>
            <p:nvPr/>
          </p:nvSpPr>
          <p:spPr bwMode="auto">
            <a:xfrm flipV="1">
              <a:off x="3918" y="1653"/>
              <a:ext cx="1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02" name="Line 633"/>
            <p:cNvSpPr>
              <a:spLocks noChangeShapeType="1"/>
            </p:cNvSpPr>
            <p:nvPr/>
          </p:nvSpPr>
          <p:spPr bwMode="auto">
            <a:xfrm>
              <a:off x="3918" y="167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03" name="Freeform 634"/>
            <p:cNvSpPr>
              <a:spLocks/>
            </p:cNvSpPr>
            <p:nvPr/>
          </p:nvSpPr>
          <p:spPr bwMode="auto">
            <a:xfrm>
              <a:off x="3918" y="1666"/>
              <a:ext cx="18" cy="8"/>
            </a:xfrm>
            <a:custGeom>
              <a:avLst/>
              <a:gdLst>
                <a:gd name="T0" fmla="*/ 0 w 18"/>
                <a:gd name="T1" fmla="*/ 8 h 8"/>
                <a:gd name="T2" fmla="*/ 6 w 18"/>
                <a:gd name="T3" fmla="*/ 2 h 8"/>
                <a:gd name="T4" fmla="*/ 8 w 18"/>
                <a:gd name="T5" fmla="*/ 0 h 8"/>
                <a:gd name="T6" fmla="*/ 14 w 18"/>
                <a:gd name="T7" fmla="*/ 0 h 8"/>
                <a:gd name="T8" fmla="*/ 18 w 18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8"/>
                <a:gd name="T17" fmla="*/ 18 w 1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8">
                  <a:moveTo>
                    <a:pt x="0" y="8"/>
                  </a:moveTo>
                  <a:lnTo>
                    <a:pt x="6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04" name="Line 635"/>
            <p:cNvSpPr>
              <a:spLocks noChangeShapeType="1"/>
            </p:cNvSpPr>
            <p:nvPr/>
          </p:nvSpPr>
          <p:spPr bwMode="auto">
            <a:xfrm>
              <a:off x="3906" y="16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05" name="Freeform 636"/>
            <p:cNvSpPr>
              <a:spLocks/>
            </p:cNvSpPr>
            <p:nvPr/>
          </p:nvSpPr>
          <p:spPr bwMode="auto">
            <a:xfrm>
              <a:off x="3883" y="1666"/>
              <a:ext cx="23" cy="26"/>
            </a:xfrm>
            <a:custGeom>
              <a:avLst/>
              <a:gdLst>
                <a:gd name="T0" fmla="*/ 23 w 23"/>
                <a:gd name="T1" fmla="*/ 5 h 26"/>
                <a:gd name="T2" fmla="*/ 19 w 23"/>
                <a:gd name="T3" fmla="*/ 2 h 26"/>
                <a:gd name="T4" fmla="*/ 16 w 23"/>
                <a:gd name="T5" fmla="*/ 0 h 26"/>
                <a:gd name="T6" fmla="*/ 10 w 23"/>
                <a:gd name="T7" fmla="*/ 0 h 26"/>
                <a:gd name="T8" fmla="*/ 6 w 23"/>
                <a:gd name="T9" fmla="*/ 2 h 26"/>
                <a:gd name="T10" fmla="*/ 2 w 23"/>
                <a:gd name="T11" fmla="*/ 5 h 26"/>
                <a:gd name="T12" fmla="*/ 0 w 23"/>
                <a:gd name="T13" fmla="*/ 12 h 26"/>
                <a:gd name="T14" fmla="*/ 0 w 23"/>
                <a:gd name="T15" fmla="*/ 16 h 26"/>
                <a:gd name="T16" fmla="*/ 2 w 23"/>
                <a:gd name="T17" fmla="*/ 20 h 26"/>
                <a:gd name="T18" fmla="*/ 6 w 23"/>
                <a:gd name="T19" fmla="*/ 24 h 26"/>
                <a:gd name="T20" fmla="*/ 10 w 23"/>
                <a:gd name="T21" fmla="*/ 26 h 26"/>
                <a:gd name="T22" fmla="*/ 16 w 23"/>
                <a:gd name="T23" fmla="*/ 26 h 26"/>
                <a:gd name="T24" fmla="*/ 19 w 23"/>
                <a:gd name="T25" fmla="*/ 24 h 26"/>
                <a:gd name="T26" fmla="*/ 23 w 23"/>
                <a:gd name="T27" fmla="*/ 2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26"/>
                <a:gd name="T44" fmla="*/ 23 w 23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26">
                  <a:moveTo>
                    <a:pt x="23" y="5"/>
                  </a:moveTo>
                  <a:lnTo>
                    <a:pt x="19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6" y="26"/>
                  </a:lnTo>
                  <a:lnTo>
                    <a:pt x="19" y="24"/>
                  </a:lnTo>
                  <a:lnTo>
                    <a:pt x="23" y="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06" name="Line 637"/>
            <p:cNvSpPr>
              <a:spLocks noChangeShapeType="1"/>
            </p:cNvSpPr>
            <p:nvPr/>
          </p:nvSpPr>
          <p:spPr bwMode="auto">
            <a:xfrm>
              <a:off x="3870" y="169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07" name="Line 638"/>
            <p:cNvSpPr>
              <a:spLocks noChangeShapeType="1"/>
            </p:cNvSpPr>
            <p:nvPr/>
          </p:nvSpPr>
          <p:spPr bwMode="auto">
            <a:xfrm flipV="1">
              <a:off x="3870" y="1666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08" name="Line 639"/>
            <p:cNvSpPr>
              <a:spLocks noChangeShapeType="1"/>
            </p:cNvSpPr>
            <p:nvPr/>
          </p:nvSpPr>
          <p:spPr bwMode="auto">
            <a:xfrm>
              <a:off x="3870" y="165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09" name="Freeform 640"/>
            <p:cNvSpPr>
              <a:spLocks/>
            </p:cNvSpPr>
            <p:nvPr/>
          </p:nvSpPr>
          <p:spPr bwMode="auto">
            <a:xfrm>
              <a:off x="3868" y="1653"/>
              <a:ext cx="5" cy="4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1 h 4"/>
                <a:gd name="T4" fmla="*/ 2 w 5"/>
                <a:gd name="T5" fmla="*/ 0 h 4"/>
                <a:gd name="T6" fmla="*/ 0 w 5"/>
                <a:gd name="T7" fmla="*/ 1 h 4"/>
                <a:gd name="T8" fmla="*/ 2 w 5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2" y="4"/>
                  </a:moveTo>
                  <a:lnTo>
                    <a:pt x="5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10" name="Line 641"/>
            <p:cNvSpPr>
              <a:spLocks noChangeShapeType="1"/>
            </p:cNvSpPr>
            <p:nvPr/>
          </p:nvSpPr>
          <p:spPr bwMode="auto">
            <a:xfrm>
              <a:off x="3852" y="166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11" name="Freeform 642"/>
            <p:cNvSpPr>
              <a:spLocks/>
            </p:cNvSpPr>
            <p:nvPr/>
          </p:nvSpPr>
          <p:spPr bwMode="auto">
            <a:xfrm>
              <a:off x="3852" y="1667"/>
              <a:ext cx="1" cy="25"/>
            </a:xfrm>
            <a:custGeom>
              <a:avLst/>
              <a:gdLst>
                <a:gd name="T0" fmla="*/ 0 w 1"/>
                <a:gd name="T1" fmla="*/ 0 h 25"/>
                <a:gd name="T2" fmla="*/ 1 w 1"/>
                <a:gd name="T3" fmla="*/ 7 h 25"/>
                <a:gd name="T4" fmla="*/ 1 w 1"/>
                <a:gd name="T5" fmla="*/ 25 h 25"/>
                <a:gd name="T6" fmla="*/ 0 60000 65536"/>
                <a:gd name="T7" fmla="*/ 0 60000 65536"/>
                <a:gd name="T8" fmla="*/ 0 60000 65536"/>
                <a:gd name="T9" fmla="*/ 0 w 1"/>
                <a:gd name="T10" fmla="*/ 0 h 25"/>
                <a:gd name="T11" fmla="*/ 1 w 1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">
                  <a:moveTo>
                    <a:pt x="0" y="0"/>
                  </a:moveTo>
                  <a:lnTo>
                    <a:pt x="1" y="7"/>
                  </a:lnTo>
                  <a:lnTo>
                    <a:pt x="1" y="2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12" name="Line 643"/>
            <p:cNvSpPr>
              <a:spLocks noChangeShapeType="1"/>
            </p:cNvSpPr>
            <p:nvPr/>
          </p:nvSpPr>
          <p:spPr bwMode="auto">
            <a:xfrm>
              <a:off x="3833" y="169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13" name="Line 644"/>
            <p:cNvSpPr>
              <a:spLocks noChangeShapeType="1"/>
            </p:cNvSpPr>
            <p:nvPr/>
          </p:nvSpPr>
          <p:spPr bwMode="auto">
            <a:xfrm flipV="1">
              <a:off x="3833" y="1666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14" name="Line 645"/>
            <p:cNvSpPr>
              <a:spLocks noChangeShapeType="1"/>
            </p:cNvSpPr>
            <p:nvPr/>
          </p:nvSpPr>
          <p:spPr bwMode="auto">
            <a:xfrm>
              <a:off x="3838" y="166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15" name="Freeform 646"/>
            <p:cNvSpPr>
              <a:spLocks/>
            </p:cNvSpPr>
            <p:nvPr/>
          </p:nvSpPr>
          <p:spPr bwMode="auto">
            <a:xfrm>
              <a:off x="3838" y="1666"/>
              <a:ext cx="14" cy="1"/>
            </a:xfrm>
            <a:custGeom>
              <a:avLst/>
              <a:gdLst>
                <a:gd name="T0" fmla="*/ 0 w 14"/>
                <a:gd name="T1" fmla="*/ 1 h 1"/>
                <a:gd name="T2" fmla="*/ 4 w 14"/>
                <a:gd name="T3" fmla="*/ 0 h 1"/>
                <a:gd name="T4" fmla="*/ 10 w 14"/>
                <a:gd name="T5" fmla="*/ 0 h 1"/>
                <a:gd name="T6" fmla="*/ 14 w 1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"/>
                <a:gd name="T14" fmla="*/ 14 w 1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">
                  <a:moveTo>
                    <a:pt x="0" y="1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4" y="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16" name="Line 647"/>
            <p:cNvSpPr>
              <a:spLocks noChangeShapeType="1"/>
            </p:cNvSpPr>
            <p:nvPr/>
          </p:nvSpPr>
          <p:spPr bwMode="auto">
            <a:xfrm>
              <a:off x="3838" y="166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17" name="Line 648"/>
            <p:cNvSpPr>
              <a:spLocks noChangeShapeType="1"/>
            </p:cNvSpPr>
            <p:nvPr/>
          </p:nvSpPr>
          <p:spPr bwMode="auto">
            <a:xfrm flipH="1">
              <a:off x="3833" y="1667"/>
              <a:ext cx="5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18" name="Line 649"/>
            <p:cNvSpPr>
              <a:spLocks noChangeShapeType="1"/>
            </p:cNvSpPr>
            <p:nvPr/>
          </p:nvSpPr>
          <p:spPr bwMode="auto">
            <a:xfrm>
              <a:off x="3806" y="16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19" name="Freeform 650"/>
            <p:cNvSpPr>
              <a:spLocks/>
            </p:cNvSpPr>
            <p:nvPr/>
          </p:nvSpPr>
          <p:spPr bwMode="auto">
            <a:xfrm>
              <a:off x="3806" y="1671"/>
              <a:ext cx="13" cy="35"/>
            </a:xfrm>
            <a:custGeom>
              <a:avLst/>
              <a:gdLst>
                <a:gd name="T0" fmla="*/ 0 w 13"/>
                <a:gd name="T1" fmla="*/ 0 h 35"/>
                <a:gd name="T2" fmla="*/ 0 w 13"/>
                <a:gd name="T3" fmla="*/ 8 h 35"/>
                <a:gd name="T4" fmla="*/ 2 w 13"/>
                <a:gd name="T5" fmla="*/ 17 h 35"/>
                <a:gd name="T6" fmla="*/ 6 w 13"/>
                <a:gd name="T7" fmla="*/ 25 h 35"/>
                <a:gd name="T8" fmla="*/ 10 w 13"/>
                <a:gd name="T9" fmla="*/ 31 h 35"/>
                <a:gd name="T10" fmla="*/ 13 w 13"/>
                <a:gd name="T11" fmla="*/ 35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5"/>
                <a:gd name="T20" fmla="*/ 13 w 13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5">
                  <a:moveTo>
                    <a:pt x="0" y="0"/>
                  </a:moveTo>
                  <a:lnTo>
                    <a:pt x="0" y="8"/>
                  </a:lnTo>
                  <a:lnTo>
                    <a:pt x="2" y="17"/>
                  </a:lnTo>
                  <a:lnTo>
                    <a:pt x="6" y="25"/>
                  </a:lnTo>
                  <a:lnTo>
                    <a:pt x="10" y="31"/>
                  </a:lnTo>
                  <a:lnTo>
                    <a:pt x="13" y="3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20" name="Line 651"/>
            <p:cNvSpPr>
              <a:spLocks noChangeShapeType="1"/>
            </p:cNvSpPr>
            <p:nvPr/>
          </p:nvSpPr>
          <p:spPr bwMode="auto">
            <a:xfrm>
              <a:off x="3806" y="16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21" name="Freeform 652"/>
            <p:cNvSpPr>
              <a:spLocks/>
            </p:cNvSpPr>
            <p:nvPr/>
          </p:nvSpPr>
          <p:spPr bwMode="auto">
            <a:xfrm>
              <a:off x="3806" y="1645"/>
              <a:ext cx="13" cy="26"/>
            </a:xfrm>
            <a:custGeom>
              <a:avLst/>
              <a:gdLst>
                <a:gd name="T0" fmla="*/ 0 w 13"/>
                <a:gd name="T1" fmla="*/ 26 h 26"/>
                <a:gd name="T2" fmla="*/ 2 w 13"/>
                <a:gd name="T3" fmla="*/ 16 h 26"/>
                <a:gd name="T4" fmla="*/ 6 w 13"/>
                <a:gd name="T5" fmla="*/ 9 h 26"/>
                <a:gd name="T6" fmla="*/ 10 w 13"/>
                <a:gd name="T7" fmla="*/ 4 h 26"/>
                <a:gd name="T8" fmla="*/ 13 w 13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6"/>
                <a:gd name="T17" fmla="*/ 13 w 1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6">
                  <a:moveTo>
                    <a:pt x="0" y="26"/>
                  </a:moveTo>
                  <a:lnTo>
                    <a:pt x="2" y="16"/>
                  </a:lnTo>
                  <a:lnTo>
                    <a:pt x="6" y="9"/>
                  </a:lnTo>
                  <a:lnTo>
                    <a:pt x="10" y="4"/>
                  </a:lnTo>
                  <a:lnTo>
                    <a:pt x="1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22" name="Line 653"/>
            <p:cNvSpPr>
              <a:spLocks noChangeShapeType="1"/>
            </p:cNvSpPr>
            <p:nvPr/>
          </p:nvSpPr>
          <p:spPr bwMode="auto">
            <a:xfrm>
              <a:off x="3885" y="151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23" name="Line 654"/>
            <p:cNvSpPr>
              <a:spLocks noChangeShapeType="1"/>
            </p:cNvSpPr>
            <p:nvPr/>
          </p:nvSpPr>
          <p:spPr bwMode="auto">
            <a:xfrm flipV="1">
              <a:off x="3885" y="1469"/>
              <a:ext cx="1" cy="4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24" name="Line 655"/>
            <p:cNvSpPr>
              <a:spLocks noChangeShapeType="1"/>
            </p:cNvSpPr>
            <p:nvPr/>
          </p:nvSpPr>
          <p:spPr bwMode="auto">
            <a:xfrm>
              <a:off x="3912" y="146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25" name="Line 656"/>
            <p:cNvSpPr>
              <a:spLocks noChangeShapeType="1"/>
            </p:cNvSpPr>
            <p:nvPr/>
          </p:nvSpPr>
          <p:spPr bwMode="auto">
            <a:xfrm flipH="1">
              <a:off x="3885" y="1469"/>
              <a:ext cx="27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26" name="Line 657"/>
            <p:cNvSpPr>
              <a:spLocks noChangeShapeType="1"/>
            </p:cNvSpPr>
            <p:nvPr/>
          </p:nvSpPr>
          <p:spPr bwMode="auto">
            <a:xfrm>
              <a:off x="3895" y="148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27" name="Line 658"/>
            <p:cNvSpPr>
              <a:spLocks noChangeShapeType="1"/>
            </p:cNvSpPr>
            <p:nvPr/>
          </p:nvSpPr>
          <p:spPr bwMode="auto">
            <a:xfrm>
              <a:off x="3895" y="1487"/>
              <a:ext cx="17" cy="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28" name="Line 659"/>
            <p:cNvSpPr>
              <a:spLocks noChangeShapeType="1"/>
            </p:cNvSpPr>
            <p:nvPr/>
          </p:nvSpPr>
          <p:spPr bwMode="auto">
            <a:xfrm>
              <a:off x="3648" y="143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29" name="Rectangle 660"/>
            <p:cNvSpPr>
              <a:spLocks noChangeArrowheads="1"/>
            </p:cNvSpPr>
            <p:nvPr/>
          </p:nvSpPr>
          <p:spPr bwMode="auto">
            <a:xfrm>
              <a:off x="2918" y="1316"/>
              <a:ext cx="725" cy="11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30" name="Line 661"/>
            <p:cNvSpPr>
              <a:spLocks noChangeShapeType="1"/>
            </p:cNvSpPr>
            <p:nvPr/>
          </p:nvSpPr>
          <p:spPr bwMode="auto">
            <a:xfrm>
              <a:off x="3648" y="93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31" name="Rectangle 662"/>
            <p:cNvSpPr>
              <a:spLocks noChangeArrowheads="1"/>
            </p:cNvSpPr>
            <p:nvPr/>
          </p:nvSpPr>
          <p:spPr bwMode="auto">
            <a:xfrm>
              <a:off x="1991" y="817"/>
              <a:ext cx="1652" cy="11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32" name="Line 663"/>
            <p:cNvSpPr>
              <a:spLocks noChangeShapeType="1"/>
            </p:cNvSpPr>
            <p:nvPr/>
          </p:nvSpPr>
          <p:spPr bwMode="auto">
            <a:xfrm>
              <a:off x="3648" y="81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33" name="Line 664"/>
            <p:cNvSpPr>
              <a:spLocks noChangeShapeType="1"/>
            </p:cNvSpPr>
            <p:nvPr/>
          </p:nvSpPr>
          <p:spPr bwMode="auto">
            <a:xfrm>
              <a:off x="3648" y="817"/>
              <a:ext cx="1" cy="1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34" name="Line 665"/>
            <p:cNvSpPr>
              <a:spLocks noChangeShapeType="1"/>
            </p:cNvSpPr>
            <p:nvPr/>
          </p:nvSpPr>
          <p:spPr bwMode="auto">
            <a:xfrm>
              <a:off x="3589" y="105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35" name="Line 666"/>
            <p:cNvSpPr>
              <a:spLocks noChangeShapeType="1"/>
            </p:cNvSpPr>
            <p:nvPr/>
          </p:nvSpPr>
          <p:spPr bwMode="auto">
            <a:xfrm flipH="1">
              <a:off x="2051" y="1056"/>
              <a:ext cx="153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36" name="Line 667"/>
            <p:cNvSpPr>
              <a:spLocks noChangeShapeType="1"/>
            </p:cNvSpPr>
            <p:nvPr/>
          </p:nvSpPr>
          <p:spPr bwMode="auto">
            <a:xfrm>
              <a:off x="2051" y="117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37" name="Freeform 668"/>
            <p:cNvSpPr>
              <a:spLocks/>
            </p:cNvSpPr>
            <p:nvPr/>
          </p:nvSpPr>
          <p:spPr bwMode="auto">
            <a:xfrm>
              <a:off x="2051" y="1056"/>
              <a:ext cx="1597" cy="120"/>
            </a:xfrm>
            <a:custGeom>
              <a:avLst/>
              <a:gdLst>
                <a:gd name="T0" fmla="*/ 0 w 1597"/>
                <a:gd name="T1" fmla="*/ 120 h 120"/>
                <a:gd name="T2" fmla="*/ 1538 w 1597"/>
                <a:gd name="T3" fmla="*/ 120 h 120"/>
                <a:gd name="T4" fmla="*/ 1548 w 1597"/>
                <a:gd name="T5" fmla="*/ 119 h 120"/>
                <a:gd name="T6" fmla="*/ 1559 w 1597"/>
                <a:gd name="T7" fmla="*/ 117 h 120"/>
                <a:gd name="T8" fmla="*/ 1568 w 1597"/>
                <a:gd name="T9" fmla="*/ 112 h 120"/>
                <a:gd name="T10" fmla="*/ 1576 w 1597"/>
                <a:gd name="T11" fmla="*/ 106 h 120"/>
                <a:gd name="T12" fmla="*/ 1584 w 1597"/>
                <a:gd name="T13" fmla="*/ 99 h 120"/>
                <a:gd name="T14" fmla="*/ 1589 w 1597"/>
                <a:gd name="T15" fmla="*/ 90 h 120"/>
                <a:gd name="T16" fmla="*/ 1594 w 1597"/>
                <a:gd name="T17" fmla="*/ 80 h 120"/>
                <a:gd name="T18" fmla="*/ 1596 w 1597"/>
                <a:gd name="T19" fmla="*/ 71 h 120"/>
                <a:gd name="T20" fmla="*/ 1597 w 1597"/>
                <a:gd name="T21" fmla="*/ 60 h 120"/>
                <a:gd name="T22" fmla="*/ 1596 w 1597"/>
                <a:gd name="T23" fmla="*/ 50 h 120"/>
                <a:gd name="T24" fmla="*/ 1594 w 1597"/>
                <a:gd name="T25" fmla="*/ 40 h 120"/>
                <a:gd name="T26" fmla="*/ 1589 w 1597"/>
                <a:gd name="T27" fmla="*/ 30 h 120"/>
                <a:gd name="T28" fmla="*/ 1584 w 1597"/>
                <a:gd name="T29" fmla="*/ 22 h 120"/>
                <a:gd name="T30" fmla="*/ 1576 w 1597"/>
                <a:gd name="T31" fmla="*/ 14 h 120"/>
                <a:gd name="T32" fmla="*/ 1568 w 1597"/>
                <a:gd name="T33" fmla="*/ 8 h 120"/>
                <a:gd name="T34" fmla="*/ 1559 w 1597"/>
                <a:gd name="T35" fmla="*/ 4 h 120"/>
                <a:gd name="T36" fmla="*/ 1548 w 1597"/>
                <a:gd name="T37" fmla="*/ 2 h 120"/>
                <a:gd name="T38" fmla="*/ 1538 w 1597"/>
                <a:gd name="T39" fmla="*/ 0 h 1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97"/>
                <a:gd name="T61" fmla="*/ 0 h 120"/>
                <a:gd name="T62" fmla="*/ 1597 w 1597"/>
                <a:gd name="T63" fmla="*/ 120 h 1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97" h="120">
                  <a:moveTo>
                    <a:pt x="0" y="120"/>
                  </a:moveTo>
                  <a:lnTo>
                    <a:pt x="1538" y="120"/>
                  </a:lnTo>
                  <a:lnTo>
                    <a:pt x="1548" y="119"/>
                  </a:lnTo>
                  <a:lnTo>
                    <a:pt x="1559" y="117"/>
                  </a:lnTo>
                  <a:lnTo>
                    <a:pt x="1568" y="112"/>
                  </a:lnTo>
                  <a:lnTo>
                    <a:pt x="1576" y="106"/>
                  </a:lnTo>
                  <a:lnTo>
                    <a:pt x="1584" y="99"/>
                  </a:lnTo>
                  <a:lnTo>
                    <a:pt x="1589" y="90"/>
                  </a:lnTo>
                  <a:lnTo>
                    <a:pt x="1594" y="80"/>
                  </a:lnTo>
                  <a:lnTo>
                    <a:pt x="1596" y="71"/>
                  </a:lnTo>
                  <a:lnTo>
                    <a:pt x="1597" y="60"/>
                  </a:lnTo>
                  <a:lnTo>
                    <a:pt x="1596" y="50"/>
                  </a:lnTo>
                  <a:lnTo>
                    <a:pt x="1594" y="40"/>
                  </a:lnTo>
                  <a:lnTo>
                    <a:pt x="1589" y="30"/>
                  </a:lnTo>
                  <a:lnTo>
                    <a:pt x="1584" y="22"/>
                  </a:lnTo>
                  <a:lnTo>
                    <a:pt x="1576" y="14"/>
                  </a:lnTo>
                  <a:lnTo>
                    <a:pt x="1568" y="8"/>
                  </a:lnTo>
                  <a:lnTo>
                    <a:pt x="1559" y="4"/>
                  </a:lnTo>
                  <a:lnTo>
                    <a:pt x="1548" y="2"/>
                  </a:lnTo>
                  <a:lnTo>
                    <a:pt x="153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38" name="Line 669"/>
            <p:cNvSpPr>
              <a:spLocks noChangeShapeType="1"/>
            </p:cNvSpPr>
            <p:nvPr/>
          </p:nvSpPr>
          <p:spPr bwMode="auto">
            <a:xfrm>
              <a:off x="2722" y="131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39" name="Rectangle 670"/>
            <p:cNvSpPr>
              <a:spLocks noChangeArrowheads="1"/>
            </p:cNvSpPr>
            <p:nvPr/>
          </p:nvSpPr>
          <p:spPr bwMode="auto">
            <a:xfrm>
              <a:off x="1991" y="1316"/>
              <a:ext cx="726" cy="11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40" name="Line 671"/>
            <p:cNvSpPr>
              <a:spLocks noChangeShapeType="1"/>
            </p:cNvSpPr>
            <p:nvPr/>
          </p:nvSpPr>
          <p:spPr bwMode="auto">
            <a:xfrm>
              <a:off x="2051" y="105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41" name="Freeform 672"/>
            <p:cNvSpPr>
              <a:spLocks/>
            </p:cNvSpPr>
            <p:nvPr/>
          </p:nvSpPr>
          <p:spPr bwMode="auto">
            <a:xfrm>
              <a:off x="1991" y="1056"/>
              <a:ext cx="60" cy="120"/>
            </a:xfrm>
            <a:custGeom>
              <a:avLst/>
              <a:gdLst>
                <a:gd name="T0" fmla="*/ 60 w 60"/>
                <a:gd name="T1" fmla="*/ 0 h 120"/>
                <a:gd name="T2" fmla="*/ 49 w 60"/>
                <a:gd name="T3" fmla="*/ 2 h 120"/>
                <a:gd name="T4" fmla="*/ 39 w 60"/>
                <a:gd name="T5" fmla="*/ 4 h 120"/>
                <a:gd name="T6" fmla="*/ 30 w 60"/>
                <a:gd name="T7" fmla="*/ 8 h 120"/>
                <a:gd name="T8" fmla="*/ 21 w 60"/>
                <a:gd name="T9" fmla="*/ 14 h 120"/>
                <a:gd name="T10" fmla="*/ 13 w 60"/>
                <a:gd name="T11" fmla="*/ 22 h 120"/>
                <a:gd name="T12" fmla="*/ 8 w 60"/>
                <a:gd name="T13" fmla="*/ 30 h 120"/>
                <a:gd name="T14" fmla="*/ 4 w 60"/>
                <a:gd name="T15" fmla="*/ 40 h 120"/>
                <a:gd name="T16" fmla="*/ 1 w 60"/>
                <a:gd name="T17" fmla="*/ 50 h 120"/>
                <a:gd name="T18" fmla="*/ 0 w 60"/>
                <a:gd name="T19" fmla="*/ 60 h 120"/>
                <a:gd name="T20" fmla="*/ 1 w 60"/>
                <a:gd name="T21" fmla="*/ 71 h 120"/>
                <a:gd name="T22" fmla="*/ 4 w 60"/>
                <a:gd name="T23" fmla="*/ 80 h 120"/>
                <a:gd name="T24" fmla="*/ 8 w 60"/>
                <a:gd name="T25" fmla="*/ 90 h 120"/>
                <a:gd name="T26" fmla="*/ 13 w 60"/>
                <a:gd name="T27" fmla="*/ 99 h 120"/>
                <a:gd name="T28" fmla="*/ 21 w 60"/>
                <a:gd name="T29" fmla="*/ 106 h 120"/>
                <a:gd name="T30" fmla="*/ 30 w 60"/>
                <a:gd name="T31" fmla="*/ 112 h 120"/>
                <a:gd name="T32" fmla="*/ 39 w 60"/>
                <a:gd name="T33" fmla="*/ 117 h 120"/>
                <a:gd name="T34" fmla="*/ 49 w 60"/>
                <a:gd name="T35" fmla="*/ 119 h 120"/>
                <a:gd name="T36" fmla="*/ 60 w 60"/>
                <a:gd name="T37" fmla="*/ 120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20"/>
                <a:gd name="T59" fmla="*/ 60 w 60"/>
                <a:gd name="T60" fmla="*/ 120 h 1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20">
                  <a:moveTo>
                    <a:pt x="60" y="0"/>
                  </a:moveTo>
                  <a:lnTo>
                    <a:pt x="49" y="2"/>
                  </a:lnTo>
                  <a:lnTo>
                    <a:pt x="39" y="4"/>
                  </a:lnTo>
                  <a:lnTo>
                    <a:pt x="30" y="8"/>
                  </a:lnTo>
                  <a:lnTo>
                    <a:pt x="21" y="14"/>
                  </a:lnTo>
                  <a:lnTo>
                    <a:pt x="13" y="22"/>
                  </a:lnTo>
                  <a:lnTo>
                    <a:pt x="8" y="30"/>
                  </a:lnTo>
                  <a:lnTo>
                    <a:pt x="4" y="40"/>
                  </a:lnTo>
                  <a:lnTo>
                    <a:pt x="1" y="50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4" y="80"/>
                  </a:lnTo>
                  <a:lnTo>
                    <a:pt x="8" y="90"/>
                  </a:lnTo>
                  <a:lnTo>
                    <a:pt x="13" y="99"/>
                  </a:lnTo>
                  <a:lnTo>
                    <a:pt x="21" y="106"/>
                  </a:lnTo>
                  <a:lnTo>
                    <a:pt x="30" y="112"/>
                  </a:lnTo>
                  <a:lnTo>
                    <a:pt x="39" y="117"/>
                  </a:lnTo>
                  <a:lnTo>
                    <a:pt x="49" y="119"/>
                  </a:lnTo>
                  <a:lnTo>
                    <a:pt x="60" y="1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42" name="Line 673"/>
            <p:cNvSpPr>
              <a:spLocks noChangeShapeType="1"/>
            </p:cNvSpPr>
            <p:nvPr/>
          </p:nvSpPr>
          <p:spPr bwMode="auto">
            <a:xfrm>
              <a:off x="2840" y="157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43" name="Freeform 674"/>
            <p:cNvSpPr>
              <a:spLocks/>
            </p:cNvSpPr>
            <p:nvPr/>
          </p:nvSpPr>
          <p:spPr bwMode="auto">
            <a:xfrm>
              <a:off x="2840" y="1579"/>
              <a:ext cx="39" cy="56"/>
            </a:xfrm>
            <a:custGeom>
              <a:avLst/>
              <a:gdLst>
                <a:gd name="T0" fmla="*/ 0 w 39"/>
                <a:gd name="T1" fmla="*/ 0 h 56"/>
                <a:gd name="T2" fmla="*/ 9 w 39"/>
                <a:gd name="T3" fmla="*/ 4 h 56"/>
                <a:gd name="T4" fmla="*/ 18 w 39"/>
                <a:gd name="T5" fmla="*/ 10 h 56"/>
                <a:gd name="T6" fmla="*/ 25 w 39"/>
                <a:gd name="T7" fmla="*/ 18 h 56"/>
                <a:gd name="T8" fmla="*/ 31 w 39"/>
                <a:gd name="T9" fmla="*/ 27 h 56"/>
                <a:gd name="T10" fmla="*/ 35 w 39"/>
                <a:gd name="T11" fmla="*/ 36 h 56"/>
                <a:gd name="T12" fmla="*/ 38 w 39"/>
                <a:gd name="T13" fmla="*/ 46 h 56"/>
                <a:gd name="T14" fmla="*/ 39 w 39"/>
                <a:gd name="T15" fmla="*/ 56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56"/>
                <a:gd name="T26" fmla="*/ 39 w 39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56">
                  <a:moveTo>
                    <a:pt x="0" y="0"/>
                  </a:moveTo>
                  <a:lnTo>
                    <a:pt x="9" y="4"/>
                  </a:lnTo>
                  <a:lnTo>
                    <a:pt x="18" y="10"/>
                  </a:lnTo>
                  <a:lnTo>
                    <a:pt x="25" y="18"/>
                  </a:lnTo>
                  <a:lnTo>
                    <a:pt x="31" y="27"/>
                  </a:lnTo>
                  <a:lnTo>
                    <a:pt x="35" y="36"/>
                  </a:lnTo>
                  <a:lnTo>
                    <a:pt x="38" y="46"/>
                  </a:lnTo>
                  <a:lnTo>
                    <a:pt x="39" y="5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44" name="Line 675"/>
            <p:cNvSpPr>
              <a:spLocks noChangeShapeType="1"/>
            </p:cNvSpPr>
            <p:nvPr/>
          </p:nvSpPr>
          <p:spPr bwMode="auto">
            <a:xfrm>
              <a:off x="2840" y="157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45" name="Freeform 676"/>
            <p:cNvSpPr>
              <a:spLocks/>
            </p:cNvSpPr>
            <p:nvPr/>
          </p:nvSpPr>
          <p:spPr bwMode="auto">
            <a:xfrm>
              <a:off x="2760" y="1575"/>
              <a:ext cx="119" cy="120"/>
            </a:xfrm>
            <a:custGeom>
              <a:avLst/>
              <a:gdLst>
                <a:gd name="T0" fmla="*/ 80 w 119"/>
                <a:gd name="T1" fmla="*/ 4 h 120"/>
                <a:gd name="T2" fmla="*/ 70 w 119"/>
                <a:gd name="T3" fmla="*/ 1 h 120"/>
                <a:gd name="T4" fmla="*/ 60 w 119"/>
                <a:gd name="T5" fmla="*/ 0 h 120"/>
                <a:gd name="T6" fmla="*/ 49 w 119"/>
                <a:gd name="T7" fmla="*/ 1 h 120"/>
                <a:gd name="T8" fmla="*/ 39 w 119"/>
                <a:gd name="T9" fmla="*/ 4 h 120"/>
                <a:gd name="T10" fmla="*/ 30 w 119"/>
                <a:gd name="T11" fmla="*/ 8 h 120"/>
                <a:gd name="T12" fmla="*/ 22 w 119"/>
                <a:gd name="T13" fmla="*/ 14 h 120"/>
                <a:gd name="T14" fmla="*/ 14 w 119"/>
                <a:gd name="T15" fmla="*/ 22 h 120"/>
                <a:gd name="T16" fmla="*/ 9 w 119"/>
                <a:gd name="T17" fmla="*/ 31 h 120"/>
                <a:gd name="T18" fmla="*/ 4 w 119"/>
                <a:gd name="T19" fmla="*/ 40 h 120"/>
                <a:gd name="T20" fmla="*/ 1 w 119"/>
                <a:gd name="T21" fmla="*/ 50 h 120"/>
                <a:gd name="T22" fmla="*/ 0 w 119"/>
                <a:gd name="T23" fmla="*/ 60 h 120"/>
                <a:gd name="T24" fmla="*/ 1 w 119"/>
                <a:gd name="T25" fmla="*/ 70 h 120"/>
                <a:gd name="T26" fmla="*/ 4 w 119"/>
                <a:gd name="T27" fmla="*/ 81 h 120"/>
                <a:gd name="T28" fmla="*/ 9 w 119"/>
                <a:gd name="T29" fmla="*/ 90 h 120"/>
                <a:gd name="T30" fmla="*/ 14 w 119"/>
                <a:gd name="T31" fmla="*/ 99 h 120"/>
                <a:gd name="T32" fmla="*/ 22 w 119"/>
                <a:gd name="T33" fmla="*/ 107 h 120"/>
                <a:gd name="T34" fmla="*/ 30 w 119"/>
                <a:gd name="T35" fmla="*/ 112 h 120"/>
                <a:gd name="T36" fmla="*/ 39 w 119"/>
                <a:gd name="T37" fmla="*/ 116 h 120"/>
                <a:gd name="T38" fmla="*/ 49 w 119"/>
                <a:gd name="T39" fmla="*/ 119 h 120"/>
                <a:gd name="T40" fmla="*/ 60 w 119"/>
                <a:gd name="T41" fmla="*/ 120 h 120"/>
                <a:gd name="T42" fmla="*/ 70 w 119"/>
                <a:gd name="T43" fmla="*/ 119 h 120"/>
                <a:gd name="T44" fmla="*/ 80 w 119"/>
                <a:gd name="T45" fmla="*/ 116 h 120"/>
                <a:gd name="T46" fmla="*/ 89 w 119"/>
                <a:gd name="T47" fmla="*/ 112 h 120"/>
                <a:gd name="T48" fmla="*/ 98 w 119"/>
                <a:gd name="T49" fmla="*/ 107 h 120"/>
                <a:gd name="T50" fmla="*/ 105 w 119"/>
                <a:gd name="T51" fmla="*/ 99 h 120"/>
                <a:gd name="T52" fmla="*/ 111 w 119"/>
                <a:gd name="T53" fmla="*/ 90 h 120"/>
                <a:gd name="T54" fmla="*/ 115 w 119"/>
                <a:gd name="T55" fmla="*/ 81 h 120"/>
                <a:gd name="T56" fmla="*/ 118 w 119"/>
                <a:gd name="T57" fmla="*/ 70 h 120"/>
                <a:gd name="T58" fmla="*/ 119 w 119"/>
                <a:gd name="T59" fmla="*/ 60 h 1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9"/>
                <a:gd name="T91" fmla="*/ 0 h 120"/>
                <a:gd name="T92" fmla="*/ 119 w 119"/>
                <a:gd name="T93" fmla="*/ 120 h 1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9" h="120">
                  <a:moveTo>
                    <a:pt x="80" y="4"/>
                  </a:moveTo>
                  <a:lnTo>
                    <a:pt x="70" y="1"/>
                  </a:lnTo>
                  <a:lnTo>
                    <a:pt x="60" y="0"/>
                  </a:lnTo>
                  <a:lnTo>
                    <a:pt x="49" y="1"/>
                  </a:lnTo>
                  <a:lnTo>
                    <a:pt x="39" y="4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4" y="22"/>
                  </a:lnTo>
                  <a:lnTo>
                    <a:pt x="9" y="31"/>
                  </a:lnTo>
                  <a:lnTo>
                    <a:pt x="4" y="40"/>
                  </a:lnTo>
                  <a:lnTo>
                    <a:pt x="1" y="50"/>
                  </a:lnTo>
                  <a:lnTo>
                    <a:pt x="0" y="60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9" y="90"/>
                  </a:lnTo>
                  <a:lnTo>
                    <a:pt x="14" y="99"/>
                  </a:lnTo>
                  <a:lnTo>
                    <a:pt x="22" y="107"/>
                  </a:lnTo>
                  <a:lnTo>
                    <a:pt x="30" y="112"/>
                  </a:lnTo>
                  <a:lnTo>
                    <a:pt x="39" y="116"/>
                  </a:lnTo>
                  <a:lnTo>
                    <a:pt x="49" y="119"/>
                  </a:lnTo>
                  <a:lnTo>
                    <a:pt x="60" y="120"/>
                  </a:lnTo>
                  <a:lnTo>
                    <a:pt x="70" y="119"/>
                  </a:lnTo>
                  <a:lnTo>
                    <a:pt x="80" y="116"/>
                  </a:lnTo>
                  <a:lnTo>
                    <a:pt x="89" y="112"/>
                  </a:lnTo>
                  <a:lnTo>
                    <a:pt x="98" y="107"/>
                  </a:lnTo>
                  <a:lnTo>
                    <a:pt x="105" y="99"/>
                  </a:lnTo>
                  <a:lnTo>
                    <a:pt x="111" y="90"/>
                  </a:lnTo>
                  <a:lnTo>
                    <a:pt x="115" y="81"/>
                  </a:lnTo>
                  <a:lnTo>
                    <a:pt x="118" y="70"/>
                  </a:lnTo>
                  <a:lnTo>
                    <a:pt x="119" y="6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46" name="Line 677"/>
            <p:cNvSpPr>
              <a:spLocks noChangeShapeType="1"/>
            </p:cNvSpPr>
            <p:nvPr/>
          </p:nvSpPr>
          <p:spPr bwMode="auto">
            <a:xfrm>
              <a:off x="2425" y="163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47" name="Freeform 678"/>
            <p:cNvSpPr>
              <a:spLocks/>
            </p:cNvSpPr>
            <p:nvPr/>
          </p:nvSpPr>
          <p:spPr bwMode="auto">
            <a:xfrm>
              <a:off x="2307" y="1575"/>
              <a:ext cx="118" cy="120"/>
            </a:xfrm>
            <a:custGeom>
              <a:avLst/>
              <a:gdLst>
                <a:gd name="T0" fmla="*/ 118 w 118"/>
                <a:gd name="T1" fmla="*/ 60 h 120"/>
                <a:gd name="T2" fmla="*/ 117 w 118"/>
                <a:gd name="T3" fmla="*/ 50 h 120"/>
                <a:gd name="T4" fmla="*/ 114 w 118"/>
                <a:gd name="T5" fmla="*/ 40 h 120"/>
                <a:gd name="T6" fmla="*/ 110 w 118"/>
                <a:gd name="T7" fmla="*/ 31 h 120"/>
                <a:gd name="T8" fmla="*/ 105 w 118"/>
                <a:gd name="T9" fmla="*/ 22 h 120"/>
                <a:gd name="T10" fmla="*/ 97 w 118"/>
                <a:gd name="T11" fmla="*/ 14 h 120"/>
                <a:gd name="T12" fmla="*/ 88 w 118"/>
                <a:gd name="T13" fmla="*/ 8 h 120"/>
                <a:gd name="T14" fmla="*/ 79 w 118"/>
                <a:gd name="T15" fmla="*/ 4 h 120"/>
                <a:gd name="T16" fmla="*/ 69 w 118"/>
                <a:gd name="T17" fmla="*/ 1 h 120"/>
                <a:gd name="T18" fmla="*/ 58 w 118"/>
                <a:gd name="T19" fmla="*/ 0 h 120"/>
                <a:gd name="T20" fmla="*/ 49 w 118"/>
                <a:gd name="T21" fmla="*/ 1 h 120"/>
                <a:gd name="T22" fmla="*/ 38 w 118"/>
                <a:gd name="T23" fmla="*/ 4 h 120"/>
                <a:gd name="T24" fmla="*/ 30 w 118"/>
                <a:gd name="T25" fmla="*/ 8 h 120"/>
                <a:gd name="T26" fmla="*/ 21 w 118"/>
                <a:gd name="T27" fmla="*/ 14 h 120"/>
                <a:gd name="T28" fmla="*/ 13 w 118"/>
                <a:gd name="T29" fmla="*/ 22 h 120"/>
                <a:gd name="T30" fmla="*/ 8 w 118"/>
                <a:gd name="T31" fmla="*/ 31 h 120"/>
                <a:gd name="T32" fmla="*/ 4 w 118"/>
                <a:gd name="T33" fmla="*/ 40 h 120"/>
                <a:gd name="T34" fmla="*/ 1 w 118"/>
                <a:gd name="T35" fmla="*/ 50 h 120"/>
                <a:gd name="T36" fmla="*/ 0 w 118"/>
                <a:gd name="T37" fmla="*/ 60 h 120"/>
                <a:gd name="T38" fmla="*/ 1 w 118"/>
                <a:gd name="T39" fmla="*/ 70 h 120"/>
                <a:gd name="T40" fmla="*/ 4 w 118"/>
                <a:gd name="T41" fmla="*/ 81 h 120"/>
                <a:gd name="T42" fmla="*/ 8 w 118"/>
                <a:gd name="T43" fmla="*/ 90 h 120"/>
                <a:gd name="T44" fmla="*/ 13 w 118"/>
                <a:gd name="T45" fmla="*/ 99 h 120"/>
                <a:gd name="T46" fmla="*/ 21 w 118"/>
                <a:gd name="T47" fmla="*/ 107 h 120"/>
                <a:gd name="T48" fmla="*/ 30 w 118"/>
                <a:gd name="T49" fmla="*/ 112 h 120"/>
                <a:gd name="T50" fmla="*/ 38 w 118"/>
                <a:gd name="T51" fmla="*/ 116 h 120"/>
                <a:gd name="T52" fmla="*/ 49 w 118"/>
                <a:gd name="T53" fmla="*/ 119 h 120"/>
                <a:gd name="T54" fmla="*/ 58 w 118"/>
                <a:gd name="T55" fmla="*/ 120 h 120"/>
                <a:gd name="T56" fmla="*/ 69 w 118"/>
                <a:gd name="T57" fmla="*/ 119 h 120"/>
                <a:gd name="T58" fmla="*/ 79 w 118"/>
                <a:gd name="T59" fmla="*/ 116 h 120"/>
                <a:gd name="T60" fmla="*/ 88 w 118"/>
                <a:gd name="T61" fmla="*/ 112 h 120"/>
                <a:gd name="T62" fmla="*/ 97 w 118"/>
                <a:gd name="T63" fmla="*/ 107 h 120"/>
                <a:gd name="T64" fmla="*/ 105 w 118"/>
                <a:gd name="T65" fmla="*/ 99 h 120"/>
                <a:gd name="T66" fmla="*/ 110 w 118"/>
                <a:gd name="T67" fmla="*/ 90 h 120"/>
                <a:gd name="T68" fmla="*/ 114 w 118"/>
                <a:gd name="T69" fmla="*/ 81 h 1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120"/>
                <a:gd name="T107" fmla="*/ 118 w 118"/>
                <a:gd name="T108" fmla="*/ 120 h 1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120">
                  <a:moveTo>
                    <a:pt x="118" y="60"/>
                  </a:moveTo>
                  <a:lnTo>
                    <a:pt x="117" y="50"/>
                  </a:lnTo>
                  <a:lnTo>
                    <a:pt x="114" y="40"/>
                  </a:lnTo>
                  <a:lnTo>
                    <a:pt x="110" y="31"/>
                  </a:lnTo>
                  <a:lnTo>
                    <a:pt x="105" y="22"/>
                  </a:lnTo>
                  <a:lnTo>
                    <a:pt x="97" y="14"/>
                  </a:lnTo>
                  <a:lnTo>
                    <a:pt x="88" y="8"/>
                  </a:lnTo>
                  <a:lnTo>
                    <a:pt x="79" y="4"/>
                  </a:lnTo>
                  <a:lnTo>
                    <a:pt x="69" y="1"/>
                  </a:lnTo>
                  <a:lnTo>
                    <a:pt x="58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1" y="14"/>
                  </a:lnTo>
                  <a:lnTo>
                    <a:pt x="13" y="22"/>
                  </a:lnTo>
                  <a:lnTo>
                    <a:pt x="8" y="31"/>
                  </a:lnTo>
                  <a:lnTo>
                    <a:pt x="4" y="40"/>
                  </a:lnTo>
                  <a:lnTo>
                    <a:pt x="1" y="50"/>
                  </a:lnTo>
                  <a:lnTo>
                    <a:pt x="0" y="60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8" y="90"/>
                  </a:lnTo>
                  <a:lnTo>
                    <a:pt x="13" y="99"/>
                  </a:lnTo>
                  <a:lnTo>
                    <a:pt x="21" y="107"/>
                  </a:lnTo>
                  <a:lnTo>
                    <a:pt x="30" y="112"/>
                  </a:lnTo>
                  <a:lnTo>
                    <a:pt x="38" y="116"/>
                  </a:lnTo>
                  <a:lnTo>
                    <a:pt x="49" y="119"/>
                  </a:lnTo>
                  <a:lnTo>
                    <a:pt x="58" y="120"/>
                  </a:lnTo>
                  <a:lnTo>
                    <a:pt x="69" y="119"/>
                  </a:lnTo>
                  <a:lnTo>
                    <a:pt x="79" y="116"/>
                  </a:lnTo>
                  <a:lnTo>
                    <a:pt x="88" y="112"/>
                  </a:lnTo>
                  <a:lnTo>
                    <a:pt x="97" y="107"/>
                  </a:lnTo>
                  <a:lnTo>
                    <a:pt x="105" y="99"/>
                  </a:lnTo>
                  <a:lnTo>
                    <a:pt x="110" y="90"/>
                  </a:lnTo>
                  <a:lnTo>
                    <a:pt x="114" y="8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48" name="Line 679"/>
            <p:cNvSpPr>
              <a:spLocks noChangeShapeType="1"/>
            </p:cNvSpPr>
            <p:nvPr/>
          </p:nvSpPr>
          <p:spPr bwMode="auto">
            <a:xfrm>
              <a:off x="2421" y="165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49" name="Freeform 680"/>
            <p:cNvSpPr>
              <a:spLocks/>
            </p:cNvSpPr>
            <p:nvPr/>
          </p:nvSpPr>
          <p:spPr bwMode="auto">
            <a:xfrm>
              <a:off x="2421" y="1635"/>
              <a:ext cx="4" cy="21"/>
            </a:xfrm>
            <a:custGeom>
              <a:avLst/>
              <a:gdLst>
                <a:gd name="T0" fmla="*/ 0 w 4"/>
                <a:gd name="T1" fmla="*/ 21 h 21"/>
                <a:gd name="T2" fmla="*/ 3 w 4"/>
                <a:gd name="T3" fmla="*/ 11 h 21"/>
                <a:gd name="T4" fmla="*/ 4 w 4"/>
                <a:gd name="T5" fmla="*/ 0 h 21"/>
                <a:gd name="T6" fmla="*/ 0 60000 65536"/>
                <a:gd name="T7" fmla="*/ 0 60000 65536"/>
                <a:gd name="T8" fmla="*/ 0 60000 65536"/>
                <a:gd name="T9" fmla="*/ 0 w 4"/>
                <a:gd name="T10" fmla="*/ 0 h 21"/>
                <a:gd name="T11" fmla="*/ 4 w 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1">
                  <a:moveTo>
                    <a:pt x="0" y="21"/>
                  </a:moveTo>
                  <a:lnTo>
                    <a:pt x="3" y="11"/>
                  </a:lnTo>
                  <a:lnTo>
                    <a:pt x="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50" name="Line 681"/>
            <p:cNvSpPr>
              <a:spLocks noChangeShapeType="1"/>
            </p:cNvSpPr>
            <p:nvPr/>
          </p:nvSpPr>
          <p:spPr bwMode="auto">
            <a:xfrm>
              <a:off x="2722" y="20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51" name="Rectangle 682"/>
            <p:cNvSpPr>
              <a:spLocks noChangeArrowheads="1"/>
            </p:cNvSpPr>
            <p:nvPr/>
          </p:nvSpPr>
          <p:spPr bwMode="auto">
            <a:xfrm>
              <a:off x="1991" y="2094"/>
              <a:ext cx="726" cy="114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52" name="Line 683"/>
            <p:cNvSpPr>
              <a:spLocks noChangeShapeType="1"/>
            </p:cNvSpPr>
            <p:nvPr/>
          </p:nvSpPr>
          <p:spPr bwMode="auto">
            <a:xfrm>
              <a:off x="2918" y="20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53" name="Rectangle 684"/>
            <p:cNvSpPr>
              <a:spLocks noChangeArrowheads="1"/>
            </p:cNvSpPr>
            <p:nvPr/>
          </p:nvSpPr>
          <p:spPr bwMode="auto">
            <a:xfrm>
              <a:off x="2918" y="2094"/>
              <a:ext cx="725" cy="114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54" name="Line 685"/>
            <p:cNvSpPr>
              <a:spLocks noChangeShapeType="1"/>
            </p:cNvSpPr>
            <p:nvPr/>
          </p:nvSpPr>
          <p:spPr bwMode="auto">
            <a:xfrm>
              <a:off x="3234" y="139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55" name="Freeform 686"/>
            <p:cNvSpPr>
              <a:spLocks/>
            </p:cNvSpPr>
            <p:nvPr/>
          </p:nvSpPr>
          <p:spPr bwMode="auto">
            <a:xfrm>
              <a:off x="3234" y="1355"/>
              <a:ext cx="26" cy="40"/>
            </a:xfrm>
            <a:custGeom>
              <a:avLst/>
              <a:gdLst>
                <a:gd name="T0" fmla="*/ 0 w 26"/>
                <a:gd name="T1" fmla="*/ 40 h 40"/>
                <a:gd name="T2" fmla="*/ 0 w 26"/>
                <a:gd name="T3" fmla="*/ 0 h 40"/>
                <a:gd name="T4" fmla="*/ 17 w 26"/>
                <a:gd name="T5" fmla="*/ 0 h 40"/>
                <a:gd name="T6" fmla="*/ 22 w 26"/>
                <a:gd name="T7" fmla="*/ 2 h 40"/>
                <a:gd name="T8" fmla="*/ 25 w 26"/>
                <a:gd name="T9" fmla="*/ 4 h 40"/>
                <a:gd name="T10" fmla="*/ 26 w 26"/>
                <a:gd name="T11" fmla="*/ 8 h 40"/>
                <a:gd name="T12" fmla="*/ 26 w 26"/>
                <a:gd name="T13" fmla="*/ 12 h 40"/>
                <a:gd name="T14" fmla="*/ 25 w 26"/>
                <a:gd name="T15" fmla="*/ 16 h 40"/>
                <a:gd name="T16" fmla="*/ 22 w 26"/>
                <a:gd name="T17" fmla="*/ 17 h 40"/>
                <a:gd name="T18" fmla="*/ 17 w 26"/>
                <a:gd name="T19" fmla="*/ 19 h 40"/>
                <a:gd name="T20" fmla="*/ 0 w 26"/>
                <a:gd name="T21" fmla="*/ 19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40"/>
                <a:gd name="T35" fmla="*/ 26 w 26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40">
                  <a:moveTo>
                    <a:pt x="0" y="4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5" y="16"/>
                  </a:lnTo>
                  <a:lnTo>
                    <a:pt x="22" y="17"/>
                  </a:lnTo>
                  <a:lnTo>
                    <a:pt x="17" y="19"/>
                  </a:lnTo>
                  <a:lnTo>
                    <a:pt x="0" y="1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56" name="Line 687"/>
            <p:cNvSpPr>
              <a:spLocks noChangeShapeType="1"/>
            </p:cNvSpPr>
            <p:nvPr/>
          </p:nvSpPr>
          <p:spPr bwMode="auto">
            <a:xfrm>
              <a:off x="3248" y="137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57" name="Line 688"/>
            <p:cNvSpPr>
              <a:spLocks noChangeShapeType="1"/>
            </p:cNvSpPr>
            <p:nvPr/>
          </p:nvSpPr>
          <p:spPr bwMode="auto">
            <a:xfrm>
              <a:off x="3248" y="1374"/>
              <a:ext cx="12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58" name="Line 689"/>
            <p:cNvSpPr>
              <a:spLocks noChangeShapeType="1"/>
            </p:cNvSpPr>
            <p:nvPr/>
          </p:nvSpPr>
          <p:spPr bwMode="auto">
            <a:xfrm>
              <a:off x="2377" y="13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59" name="Freeform 690"/>
            <p:cNvSpPr>
              <a:spLocks/>
            </p:cNvSpPr>
            <p:nvPr/>
          </p:nvSpPr>
          <p:spPr bwMode="auto">
            <a:xfrm>
              <a:off x="2365" y="1384"/>
              <a:ext cx="27" cy="40"/>
            </a:xfrm>
            <a:custGeom>
              <a:avLst/>
              <a:gdLst>
                <a:gd name="T0" fmla="*/ 12 w 27"/>
                <a:gd name="T1" fmla="*/ 0 h 40"/>
                <a:gd name="T2" fmla="*/ 7 w 27"/>
                <a:gd name="T3" fmla="*/ 2 h 40"/>
                <a:gd name="T4" fmla="*/ 3 w 27"/>
                <a:gd name="T5" fmla="*/ 8 h 40"/>
                <a:gd name="T6" fmla="*/ 0 w 27"/>
                <a:gd name="T7" fmla="*/ 17 h 40"/>
                <a:gd name="T8" fmla="*/ 0 w 27"/>
                <a:gd name="T9" fmla="*/ 23 h 40"/>
                <a:gd name="T10" fmla="*/ 3 w 27"/>
                <a:gd name="T11" fmla="*/ 33 h 40"/>
                <a:gd name="T12" fmla="*/ 7 w 27"/>
                <a:gd name="T13" fmla="*/ 38 h 40"/>
                <a:gd name="T14" fmla="*/ 12 w 27"/>
                <a:gd name="T15" fmla="*/ 40 h 40"/>
                <a:gd name="T16" fmla="*/ 16 w 27"/>
                <a:gd name="T17" fmla="*/ 40 h 40"/>
                <a:gd name="T18" fmla="*/ 22 w 27"/>
                <a:gd name="T19" fmla="*/ 38 h 40"/>
                <a:gd name="T20" fmla="*/ 25 w 27"/>
                <a:gd name="T21" fmla="*/ 33 h 40"/>
                <a:gd name="T22" fmla="*/ 27 w 27"/>
                <a:gd name="T23" fmla="*/ 23 h 40"/>
                <a:gd name="T24" fmla="*/ 27 w 27"/>
                <a:gd name="T25" fmla="*/ 17 h 40"/>
                <a:gd name="T26" fmla="*/ 25 w 27"/>
                <a:gd name="T27" fmla="*/ 8 h 40"/>
                <a:gd name="T28" fmla="*/ 22 w 27"/>
                <a:gd name="T29" fmla="*/ 2 h 40"/>
                <a:gd name="T30" fmla="*/ 16 w 27"/>
                <a:gd name="T31" fmla="*/ 0 h 40"/>
                <a:gd name="T32" fmla="*/ 12 w 27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0"/>
                <a:gd name="T53" fmla="*/ 27 w 2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0">
                  <a:moveTo>
                    <a:pt x="12" y="0"/>
                  </a:moveTo>
                  <a:lnTo>
                    <a:pt x="7" y="2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3" y="33"/>
                  </a:lnTo>
                  <a:lnTo>
                    <a:pt x="7" y="38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2" y="38"/>
                  </a:lnTo>
                  <a:lnTo>
                    <a:pt x="25" y="33"/>
                  </a:lnTo>
                  <a:lnTo>
                    <a:pt x="27" y="23"/>
                  </a:lnTo>
                  <a:lnTo>
                    <a:pt x="27" y="17"/>
                  </a:lnTo>
                  <a:lnTo>
                    <a:pt x="25" y="8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60" name="Line 691"/>
            <p:cNvSpPr>
              <a:spLocks noChangeShapeType="1"/>
            </p:cNvSpPr>
            <p:nvPr/>
          </p:nvSpPr>
          <p:spPr bwMode="auto">
            <a:xfrm>
              <a:off x="2349" y="139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61" name="Freeform 692"/>
            <p:cNvSpPr>
              <a:spLocks/>
            </p:cNvSpPr>
            <p:nvPr/>
          </p:nvSpPr>
          <p:spPr bwMode="auto">
            <a:xfrm>
              <a:off x="2326" y="1355"/>
              <a:ext cx="23" cy="40"/>
            </a:xfrm>
            <a:custGeom>
              <a:avLst/>
              <a:gdLst>
                <a:gd name="T0" fmla="*/ 23 w 23"/>
                <a:gd name="T1" fmla="*/ 40 h 40"/>
                <a:gd name="T2" fmla="*/ 0 w 23"/>
                <a:gd name="T3" fmla="*/ 40 h 40"/>
                <a:gd name="T4" fmla="*/ 0 w 23"/>
                <a:gd name="T5" fmla="*/ 0 h 40"/>
                <a:gd name="T6" fmla="*/ 0 60000 65536"/>
                <a:gd name="T7" fmla="*/ 0 60000 65536"/>
                <a:gd name="T8" fmla="*/ 0 60000 65536"/>
                <a:gd name="T9" fmla="*/ 0 w 23"/>
                <a:gd name="T10" fmla="*/ 0 h 40"/>
                <a:gd name="T11" fmla="*/ 23 w 23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40">
                  <a:moveTo>
                    <a:pt x="23" y="40"/>
                  </a:move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62" name="Line 693"/>
            <p:cNvSpPr>
              <a:spLocks noChangeShapeType="1"/>
            </p:cNvSpPr>
            <p:nvPr/>
          </p:nvSpPr>
          <p:spPr bwMode="auto">
            <a:xfrm>
              <a:off x="2326" y="216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63" name="Freeform 694"/>
            <p:cNvSpPr>
              <a:spLocks/>
            </p:cNvSpPr>
            <p:nvPr/>
          </p:nvSpPr>
          <p:spPr bwMode="auto">
            <a:xfrm>
              <a:off x="2326" y="2154"/>
              <a:ext cx="10" cy="40"/>
            </a:xfrm>
            <a:custGeom>
              <a:avLst/>
              <a:gdLst>
                <a:gd name="T0" fmla="*/ 0 w 10"/>
                <a:gd name="T1" fmla="*/ 8 h 40"/>
                <a:gd name="T2" fmla="*/ 4 w 10"/>
                <a:gd name="T3" fmla="*/ 7 h 40"/>
                <a:gd name="T4" fmla="*/ 10 w 10"/>
                <a:gd name="T5" fmla="*/ 0 h 40"/>
                <a:gd name="T6" fmla="*/ 10 w 10"/>
                <a:gd name="T7" fmla="*/ 4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40"/>
                <a:gd name="T14" fmla="*/ 10 w 1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40">
                  <a:moveTo>
                    <a:pt x="0" y="8"/>
                  </a:moveTo>
                  <a:lnTo>
                    <a:pt x="4" y="7"/>
                  </a:lnTo>
                  <a:lnTo>
                    <a:pt x="10" y="0"/>
                  </a:lnTo>
                  <a:lnTo>
                    <a:pt x="10" y="4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64" name="Line 695"/>
            <p:cNvSpPr>
              <a:spLocks noChangeShapeType="1"/>
            </p:cNvSpPr>
            <p:nvPr/>
          </p:nvSpPr>
          <p:spPr bwMode="auto">
            <a:xfrm>
              <a:off x="2329" y="293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65" name="Freeform 696"/>
            <p:cNvSpPr>
              <a:spLocks/>
            </p:cNvSpPr>
            <p:nvPr/>
          </p:nvSpPr>
          <p:spPr bwMode="auto">
            <a:xfrm>
              <a:off x="2309" y="2930"/>
              <a:ext cx="20" cy="10"/>
            </a:xfrm>
            <a:custGeom>
              <a:avLst/>
              <a:gdLst>
                <a:gd name="T0" fmla="*/ 20 w 20"/>
                <a:gd name="T1" fmla="*/ 4 h 10"/>
                <a:gd name="T2" fmla="*/ 18 w 20"/>
                <a:gd name="T3" fmla="*/ 2 h 10"/>
                <a:gd name="T4" fmla="*/ 14 w 20"/>
                <a:gd name="T5" fmla="*/ 0 h 10"/>
                <a:gd name="T6" fmla="*/ 7 w 20"/>
                <a:gd name="T7" fmla="*/ 0 h 10"/>
                <a:gd name="T8" fmla="*/ 4 w 20"/>
                <a:gd name="T9" fmla="*/ 2 h 10"/>
                <a:gd name="T10" fmla="*/ 2 w 20"/>
                <a:gd name="T11" fmla="*/ 4 h 10"/>
                <a:gd name="T12" fmla="*/ 0 w 20"/>
                <a:gd name="T13" fmla="*/ 7 h 10"/>
                <a:gd name="T14" fmla="*/ 0 w 20"/>
                <a:gd name="T15" fmla="*/ 1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0"/>
                <a:gd name="T26" fmla="*/ 20 w 20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0">
                  <a:moveTo>
                    <a:pt x="20" y="4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66" name="Line 697"/>
            <p:cNvSpPr>
              <a:spLocks noChangeShapeType="1"/>
            </p:cNvSpPr>
            <p:nvPr/>
          </p:nvSpPr>
          <p:spPr bwMode="auto">
            <a:xfrm>
              <a:off x="2331" y="294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67" name="Freeform 698"/>
            <p:cNvSpPr>
              <a:spLocks/>
            </p:cNvSpPr>
            <p:nvPr/>
          </p:nvSpPr>
          <p:spPr bwMode="auto">
            <a:xfrm>
              <a:off x="2307" y="2941"/>
              <a:ext cx="26" cy="29"/>
            </a:xfrm>
            <a:custGeom>
              <a:avLst/>
              <a:gdLst>
                <a:gd name="T0" fmla="*/ 25 w 26"/>
                <a:gd name="T1" fmla="*/ 0 h 29"/>
                <a:gd name="T2" fmla="*/ 22 w 26"/>
                <a:gd name="T3" fmla="*/ 4 h 29"/>
                <a:gd name="T4" fmla="*/ 18 w 26"/>
                <a:gd name="T5" fmla="*/ 9 h 29"/>
                <a:gd name="T6" fmla="*/ 0 w 26"/>
                <a:gd name="T7" fmla="*/ 29 h 29"/>
                <a:gd name="T8" fmla="*/ 26 w 26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5" y="0"/>
                  </a:moveTo>
                  <a:lnTo>
                    <a:pt x="22" y="4"/>
                  </a:lnTo>
                  <a:lnTo>
                    <a:pt x="18" y="9"/>
                  </a:lnTo>
                  <a:lnTo>
                    <a:pt x="0" y="29"/>
                  </a:lnTo>
                  <a:lnTo>
                    <a:pt x="26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68" name="Line 699"/>
            <p:cNvSpPr>
              <a:spLocks noChangeShapeType="1"/>
            </p:cNvSpPr>
            <p:nvPr/>
          </p:nvSpPr>
          <p:spPr bwMode="auto">
            <a:xfrm>
              <a:off x="2331" y="294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69" name="Freeform 700"/>
            <p:cNvSpPr>
              <a:spLocks/>
            </p:cNvSpPr>
            <p:nvPr/>
          </p:nvSpPr>
          <p:spPr bwMode="auto">
            <a:xfrm>
              <a:off x="2329" y="2934"/>
              <a:ext cx="2" cy="7"/>
            </a:xfrm>
            <a:custGeom>
              <a:avLst/>
              <a:gdLst>
                <a:gd name="T0" fmla="*/ 2 w 2"/>
                <a:gd name="T1" fmla="*/ 7 h 7"/>
                <a:gd name="T2" fmla="*/ 2 w 2"/>
                <a:gd name="T3" fmla="*/ 3 h 7"/>
                <a:gd name="T4" fmla="*/ 0 w 2"/>
                <a:gd name="T5" fmla="*/ 0 h 7"/>
                <a:gd name="T6" fmla="*/ 0 60000 65536"/>
                <a:gd name="T7" fmla="*/ 0 60000 65536"/>
                <a:gd name="T8" fmla="*/ 0 60000 65536"/>
                <a:gd name="T9" fmla="*/ 0 w 2"/>
                <a:gd name="T10" fmla="*/ 0 h 7"/>
                <a:gd name="T11" fmla="*/ 2 w 2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7">
                  <a:moveTo>
                    <a:pt x="2" y="7"/>
                  </a:move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70" name="Line 701"/>
            <p:cNvSpPr>
              <a:spLocks noChangeShapeType="1"/>
            </p:cNvSpPr>
            <p:nvPr/>
          </p:nvSpPr>
          <p:spPr bwMode="auto">
            <a:xfrm>
              <a:off x="3279" y="142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71" name="Freeform 702"/>
            <p:cNvSpPr>
              <a:spLocks/>
            </p:cNvSpPr>
            <p:nvPr/>
          </p:nvSpPr>
          <p:spPr bwMode="auto">
            <a:xfrm>
              <a:off x="3274" y="1384"/>
              <a:ext cx="26" cy="40"/>
            </a:xfrm>
            <a:custGeom>
              <a:avLst/>
              <a:gdLst>
                <a:gd name="T0" fmla="*/ 5 w 26"/>
                <a:gd name="T1" fmla="*/ 38 h 40"/>
                <a:gd name="T2" fmla="*/ 11 w 26"/>
                <a:gd name="T3" fmla="*/ 40 h 40"/>
                <a:gd name="T4" fmla="*/ 15 w 26"/>
                <a:gd name="T5" fmla="*/ 40 h 40"/>
                <a:gd name="T6" fmla="*/ 20 w 26"/>
                <a:gd name="T7" fmla="*/ 38 h 40"/>
                <a:gd name="T8" fmla="*/ 25 w 26"/>
                <a:gd name="T9" fmla="*/ 33 h 40"/>
                <a:gd name="T10" fmla="*/ 26 w 26"/>
                <a:gd name="T11" fmla="*/ 23 h 40"/>
                <a:gd name="T12" fmla="*/ 26 w 26"/>
                <a:gd name="T13" fmla="*/ 17 h 40"/>
                <a:gd name="T14" fmla="*/ 25 w 26"/>
                <a:gd name="T15" fmla="*/ 8 h 40"/>
                <a:gd name="T16" fmla="*/ 20 w 26"/>
                <a:gd name="T17" fmla="*/ 2 h 40"/>
                <a:gd name="T18" fmla="*/ 15 w 26"/>
                <a:gd name="T19" fmla="*/ 0 h 40"/>
                <a:gd name="T20" fmla="*/ 11 w 26"/>
                <a:gd name="T21" fmla="*/ 0 h 40"/>
                <a:gd name="T22" fmla="*/ 5 w 26"/>
                <a:gd name="T23" fmla="*/ 2 h 40"/>
                <a:gd name="T24" fmla="*/ 2 w 26"/>
                <a:gd name="T25" fmla="*/ 8 h 40"/>
                <a:gd name="T26" fmla="*/ 0 w 26"/>
                <a:gd name="T27" fmla="*/ 17 h 40"/>
                <a:gd name="T28" fmla="*/ 0 w 26"/>
                <a:gd name="T29" fmla="*/ 23 h 40"/>
                <a:gd name="T30" fmla="*/ 2 w 26"/>
                <a:gd name="T31" fmla="*/ 33 h 40"/>
                <a:gd name="T32" fmla="*/ 5 w 26"/>
                <a:gd name="T33" fmla="*/ 38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0"/>
                <a:gd name="T53" fmla="*/ 26 w 26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0">
                  <a:moveTo>
                    <a:pt x="5" y="38"/>
                  </a:moveTo>
                  <a:lnTo>
                    <a:pt x="11" y="40"/>
                  </a:lnTo>
                  <a:lnTo>
                    <a:pt x="15" y="40"/>
                  </a:lnTo>
                  <a:lnTo>
                    <a:pt x="20" y="38"/>
                  </a:lnTo>
                  <a:lnTo>
                    <a:pt x="25" y="33"/>
                  </a:lnTo>
                  <a:lnTo>
                    <a:pt x="26" y="23"/>
                  </a:lnTo>
                  <a:lnTo>
                    <a:pt x="26" y="17"/>
                  </a:lnTo>
                  <a:lnTo>
                    <a:pt x="25" y="8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5" y="2"/>
                  </a:lnTo>
                  <a:lnTo>
                    <a:pt x="2" y="8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33"/>
                  </a:lnTo>
                  <a:lnTo>
                    <a:pt x="5" y="3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72" name="Line 703"/>
            <p:cNvSpPr>
              <a:spLocks noChangeShapeType="1"/>
            </p:cNvSpPr>
            <p:nvPr/>
          </p:nvSpPr>
          <p:spPr bwMode="auto">
            <a:xfrm>
              <a:off x="4223" y="165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73" name="Line 704"/>
            <p:cNvSpPr>
              <a:spLocks noChangeShapeType="1"/>
            </p:cNvSpPr>
            <p:nvPr/>
          </p:nvSpPr>
          <p:spPr bwMode="auto">
            <a:xfrm>
              <a:off x="4223" y="1653"/>
              <a:ext cx="15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74" name="Line 705"/>
            <p:cNvSpPr>
              <a:spLocks noChangeShapeType="1"/>
            </p:cNvSpPr>
            <p:nvPr/>
          </p:nvSpPr>
          <p:spPr bwMode="auto">
            <a:xfrm>
              <a:off x="4250" y="169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75" name="Line 706"/>
            <p:cNvSpPr>
              <a:spLocks noChangeShapeType="1"/>
            </p:cNvSpPr>
            <p:nvPr/>
          </p:nvSpPr>
          <p:spPr bwMode="auto">
            <a:xfrm flipV="1">
              <a:off x="4250" y="1653"/>
              <a:ext cx="1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76" name="Line 707"/>
            <p:cNvSpPr>
              <a:spLocks noChangeShapeType="1"/>
            </p:cNvSpPr>
            <p:nvPr/>
          </p:nvSpPr>
          <p:spPr bwMode="auto">
            <a:xfrm>
              <a:off x="4250" y="16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77" name="Freeform 708"/>
            <p:cNvSpPr>
              <a:spLocks/>
            </p:cNvSpPr>
            <p:nvPr/>
          </p:nvSpPr>
          <p:spPr bwMode="auto">
            <a:xfrm>
              <a:off x="4250" y="1666"/>
              <a:ext cx="22" cy="26"/>
            </a:xfrm>
            <a:custGeom>
              <a:avLst/>
              <a:gdLst>
                <a:gd name="T0" fmla="*/ 0 w 22"/>
                <a:gd name="T1" fmla="*/ 5 h 26"/>
                <a:gd name="T2" fmla="*/ 4 w 22"/>
                <a:gd name="T3" fmla="*/ 2 h 26"/>
                <a:gd name="T4" fmla="*/ 8 w 22"/>
                <a:gd name="T5" fmla="*/ 0 h 26"/>
                <a:gd name="T6" fmla="*/ 12 w 22"/>
                <a:gd name="T7" fmla="*/ 0 h 26"/>
                <a:gd name="T8" fmla="*/ 17 w 22"/>
                <a:gd name="T9" fmla="*/ 2 h 26"/>
                <a:gd name="T10" fmla="*/ 20 w 22"/>
                <a:gd name="T11" fmla="*/ 5 h 26"/>
                <a:gd name="T12" fmla="*/ 22 w 22"/>
                <a:gd name="T13" fmla="*/ 12 h 26"/>
                <a:gd name="T14" fmla="*/ 22 w 22"/>
                <a:gd name="T15" fmla="*/ 16 h 26"/>
                <a:gd name="T16" fmla="*/ 20 w 22"/>
                <a:gd name="T17" fmla="*/ 20 h 26"/>
                <a:gd name="T18" fmla="*/ 17 w 22"/>
                <a:gd name="T19" fmla="*/ 24 h 26"/>
                <a:gd name="T20" fmla="*/ 12 w 22"/>
                <a:gd name="T21" fmla="*/ 26 h 26"/>
                <a:gd name="T22" fmla="*/ 8 w 22"/>
                <a:gd name="T23" fmla="*/ 26 h 26"/>
                <a:gd name="T24" fmla="*/ 4 w 22"/>
                <a:gd name="T25" fmla="*/ 24 h 26"/>
                <a:gd name="T26" fmla="*/ 0 w 22"/>
                <a:gd name="T27" fmla="*/ 2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26"/>
                <a:gd name="T44" fmla="*/ 22 w 22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26">
                  <a:moveTo>
                    <a:pt x="0" y="5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78" name="Line 709"/>
            <p:cNvSpPr>
              <a:spLocks noChangeShapeType="1"/>
            </p:cNvSpPr>
            <p:nvPr/>
          </p:nvSpPr>
          <p:spPr bwMode="auto">
            <a:xfrm>
              <a:off x="4233" y="167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79" name="Line 710"/>
            <p:cNvSpPr>
              <a:spLocks noChangeShapeType="1"/>
            </p:cNvSpPr>
            <p:nvPr/>
          </p:nvSpPr>
          <p:spPr bwMode="auto">
            <a:xfrm flipH="1">
              <a:off x="4214" y="1679"/>
              <a:ext cx="1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80" name="Line 711"/>
            <p:cNvSpPr>
              <a:spLocks noChangeShapeType="1"/>
            </p:cNvSpPr>
            <p:nvPr/>
          </p:nvSpPr>
          <p:spPr bwMode="auto">
            <a:xfrm>
              <a:off x="4209" y="169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81" name="Line 712"/>
            <p:cNvSpPr>
              <a:spLocks noChangeShapeType="1"/>
            </p:cNvSpPr>
            <p:nvPr/>
          </p:nvSpPr>
          <p:spPr bwMode="auto">
            <a:xfrm flipV="1">
              <a:off x="4209" y="1653"/>
              <a:ext cx="14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82" name="Line 713"/>
            <p:cNvSpPr>
              <a:spLocks noChangeShapeType="1"/>
            </p:cNvSpPr>
            <p:nvPr/>
          </p:nvSpPr>
          <p:spPr bwMode="auto">
            <a:xfrm>
              <a:off x="4285" y="165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83" name="Line 714"/>
            <p:cNvSpPr>
              <a:spLocks noChangeShapeType="1"/>
            </p:cNvSpPr>
            <p:nvPr/>
          </p:nvSpPr>
          <p:spPr bwMode="auto">
            <a:xfrm>
              <a:off x="4285" y="1653"/>
              <a:ext cx="1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84" name="Line 715"/>
            <p:cNvSpPr>
              <a:spLocks noChangeShapeType="1"/>
            </p:cNvSpPr>
            <p:nvPr/>
          </p:nvSpPr>
          <p:spPr bwMode="auto">
            <a:xfrm>
              <a:off x="4289" y="169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85" name="Line 716"/>
            <p:cNvSpPr>
              <a:spLocks noChangeShapeType="1"/>
            </p:cNvSpPr>
            <p:nvPr/>
          </p:nvSpPr>
          <p:spPr bwMode="auto">
            <a:xfrm flipH="1" flipV="1">
              <a:off x="4285" y="1686"/>
              <a:ext cx="4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86" name="Line 717"/>
            <p:cNvSpPr>
              <a:spLocks noChangeShapeType="1"/>
            </p:cNvSpPr>
            <p:nvPr/>
          </p:nvSpPr>
          <p:spPr bwMode="auto">
            <a:xfrm>
              <a:off x="4289" y="169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87" name="Freeform 718"/>
            <p:cNvSpPr>
              <a:spLocks/>
            </p:cNvSpPr>
            <p:nvPr/>
          </p:nvSpPr>
          <p:spPr bwMode="auto">
            <a:xfrm>
              <a:off x="4285" y="1666"/>
              <a:ext cx="24" cy="26"/>
            </a:xfrm>
            <a:custGeom>
              <a:avLst/>
              <a:gdLst>
                <a:gd name="T0" fmla="*/ 4 w 24"/>
                <a:gd name="T1" fmla="*/ 24 h 26"/>
                <a:gd name="T2" fmla="*/ 8 w 24"/>
                <a:gd name="T3" fmla="*/ 26 h 26"/>
                <a:gd name="T4" fmla="*/ 14 w 24"/>
                <a:gd name="T5" fmla="*/ 26 h 26"/>
                <a:gd name="T6" fmla="*/ 17 w 24"/>
                <a:gd name="T7" fmla="*/ 24 h 26"/>
                <a:gd name="T8" fmla="*/ 22 w 24"/>
                <a:gd name="T9" fmla="*/ 20 h 26"/>
                <a:gd name="T10" fmla="*/ 24 w 24"/>
                <a:gd name="T11" fmla="*/ 16 h 26"/>
                <a:gd name="T12" fmla="*/ 24 w 24"/>
                <a:gd name="T13" fmla="*/ 12 h 26"/>
                <a:gd name="T14" fmla="*/ 22 w 24"/>
                <a:gd name="T15" fmla="*/ 5 h 26"/>
                <a:gd name="T16" fmla="*/ 17 w 24"/>
                <a:gd name="T17" fmla="*/ 2 h 26"/>
                <a:gd name="T18" fmla="*/ 14 w 24"/>
                <a:gd name="T19" fmla="*/ 0 h 26"/>
                <a:gd name="T20" fmla="*/ 8 w 24"/>
                <a:gd name="T21" fmla="*/ 0 h 26"/>
                <a:gd name="T22" fmla="*/ 4 w 24"/>
                <a:gd name="T23" fmla="*/ 2 h 26"/>
                <a:gd name="T24" fmla="*/ 0 w 24"/>
                <a:gd name="T25" fmla="*/ 5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6"/>
                <a:gd name="T41" fmla="*/ 24 w 24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6">
                  <a:moveTo>
                    <a:pt x="4" y="24"/>
                  </a:moveTo>
                  <a:lnTo>
                    <a:pt x="8" y="26"/>
                  </a:lnTo>
                  <a:lnTo>
                    <a:pt x="14" y="26"/>
                  </a:lnTo>
                  <a:lnTo>
                    <a:pt x="17" y="24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2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88" name="Line 719"/>
            <p:cNvSpPr>
              <a:spLocks noChangeShapeType="1"/>
            </p:cNvSpPr>
            <p:nvPr/>
          </p:nvSpPr>
          <p:spPr bwMode="auto">
            <a:xfrm>
              <a:off x="4323" y="166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89" name="Line 720"/>
            <p:cNvSpPr>
              <a:spLocks noChangeShapeType="1"/>
            </p:cNvSpPr>
            <p:nvPr/>
          </p:nvSpPr>
          <p:spPr bwMode="auto">
            <a:xfrm>
              <a:off x="4323" y="1666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90" name="Line 721"/>
            <p:cNvSpPr>
              <a:spLocks noChangeShapeType="1"/>
            </p:cNvSpPr>
            <p:nvPr/>
          </p:nvSpPr>
          <p:spPr bwMode="auto">
            <a:xfrm>
              <a:off x="4336" y="169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91" name="Line 722"/>
            <p:cNvSpPr>
              <a:spLocks noChangeShapeType="1"/>
            </p:cNvSpPr>
            <p:nvPr/>
          </p:nvSpPr>
          <p:spPr bwMode="auto">
            <a:xfrm flipV="1">
              <a:off x="4336" y="1653"/>
              <a:ext cx="1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92" name="Line 723"/>
            <p:cNvSpPr>
              <a:spLocks noChangeShapeType="1"/>
            </p:cNvSpPr>
            <p:nvPr/>
          </p:nvSpPr>
          <p:spPr bwMode="auto">
            <a:xfrm>
              <a:off x="4326" y="165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93" name="Freeform 724"/>
            <p:cNvSpPr>
              <a:spLocks/>
            </p:cNvSpPr>
            <p:nvPr/>
          </p:nvSpPr>
          <p:spPr bwMode="auto">
            <a:xfrm>
              <a:off x="4321" y="1653"/>
              <a:ext cx="5" cy="4"/>
            </a:xfrm>
            <a:custGeom>
              <a:avLst/>
              <a:gdLst>
                <a:gd name="T0" fmla="*/ 5 w 5"/>
                <a:gd name="T1" fmla="*/ 1 h 4"/>
                <a:gd name="T2" fmla="*/ 2 w 5"/>
                <a:gd name="T3" fmla="*/ 0 h 4"/>
                <a:gd name="T4" fmla="*/ 0 w 5"/>
                <a:gd name="T5" fmla="*/ 1 h 4"/>
                <a:gd name="T6" fmla="*/ 2 w 5"/>
                <a:gd name="T7" fmla="*/ 4 h 4"/>
                <a:gd name="T8" fmla="*/ 5 w 5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5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94" name="Line 725"/>
            <p:cNvSpPr>
              <a:spLocks noChangeShapeType="1"/>
            </p:cNvSpPr>
            <p:nvPr/>
          </p:nvSpPr>
          <p:spPr bwMode="auto">
            <a:xfrm>
              <a:off x="4353" y="16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95" name="Freeform 726"/>
            <p:cNvSpPr>
              <a:spLocks/>
            </p:cNvSpPr>
            <p:nvPr/>
          </p:nvSpPr>
          <p:spPr bwMode="auto">
            <a:xfrm>
              <a:off x="4352" y="1671"/>
              <a:ext cx="22" cy="21"/>
            </a:xfrm>
            <a:custGeom>
              <a:avLst/>
              <a:gdLst>
                <a:gd name="T0" fmla="*/ 2 w 22"/>
                <a:gd name="T1" fmla="*/ 0 h 21"/>
                <a:gd name="T2" fmla="*/ 0 w 22"/>
                <a:gd name="T3" fmla="*/ 6 h 21"/>
                <a:gd name="T4" fmla="*/ 0 w 22"/>
                <a:gd name="T5" fmla="*/ 11 h 21"/>
                <a:gd name="T6" fmla="*/ 2 w 22"/>
                <a:gd name="T7" fmla="*/ 15 h 21"/>
                <a:gd name="T8" fmla="*/ 5 w 22"/>
                <a:gd name="T9" fmla="*/ 19 h 21"/>
                <a:gd name="T10" fmla="*/ 8 w 22"/>
                <a:gd name="T11" fmla="*/ 21 h 21"/>
                <a:gd name="T12" fmla="*/ 15 w 22"/>
                <a:gd name="T13" fmla="*/ 21 h 21"/>
                <a:gd name="T14" fmla="*/ 18 w 22"/>
                <a:gd name="T15" fmla="*/ 19 h 21"/>
                <a:gd name="T16" fmla="*/ 22 w 22"/>
                <a:gd name="T17" fmla="*/ 15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1"/>
                <a:gd name="T29" fmla="*/ 22 w 2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1">
                  <a:moveTo>
                    <a:pt x="2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15" y="21"/>
                  </a:lnTo>
                  <a:lnTo>
                    <a:pt x="18" y="19"/>
                  </a:lnTo>
                  <a:lnTo>
                    <a:pt x="22" y="1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96" name="Line 727"/>
            <p:cNvSpPr>
              <a:spLocks noChangeShapeType="1"/>
            </p:cNvSpPr>
            <p:nvPr/>
          </p:nvSpPr>
          <p:spPr bwMode="auto">
            <a:xfrm>
              <a:off x="4374" y="169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97" name="Line 728"/>
            <p:cNvSpPr>
              <a:spLocks noChangeShapeType="1"/>
            </p:cNvSpPr>
            <p:nvPr/>
          </p:nvSpPr>
          <p:spPr bwMode="auto">
            <a:xfrm flipV="1">
              <a:off x="4374" y="1653"/>
              <a:ext cx="1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98" name="Line 729"/>
            <p:cNvSpPr>
              <a:spLocks noChangeShapeType="1"/>
            </p:cNvSpPr>
            <p:nvPr/>
          </p:nvSpPr>
          <p:spPr bwMode="auto">
            <a:xfrm>
              <a:off x="4374" y="167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99" name="Freeform 730"/>
            <p:cNvSpPr>
              <a:spLocks/>
            </p:cNvSpPr>
            <p:nvPr/>
          </p:nvSpPr>
          <p:spPr bwMode="auto">
            <a:xfrm>
              <a:off x="4353" y="1666"/>
              <a:ext cx="21" cy="5"/>
            </a:xfrm>
            <a:custGeom>
              <a:avLst/>
              <a:gdLst>
                <a:gd name="T0" fmla="*/ 21 w 21"/>
                <a:gd name="T1" fmla="*/ 5 h 5"/>
                <a:gd name="T2" fmla="*/ 17 w 21"/>
                <a:gd name="T3" fmla="*/ 2 h 5"/>
                <a:gd name="T4" fmla="*/ 14 w 21"/>
                <a:gd name="T5" fmla="*/ 0 h 5"/>
                <a:gd name="T6" fmla="*/ 7 w 21"/>
                <a:gd name="T7" fmla="*/ 0 h 5"/>
                <a:gd name="T8" fmla="*/ 4 w 21"/>
                <a:gd name="T9" fmla="*/ 2 h 5"/>
                <a:gd name="T10" fmla="*/ 0 w 2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"/>
                <a:gd name="T20" fmla="*/ 21 w 2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">
                  <a:moveTo>
                    <a:pt x="21" y="5"/>
                  </a:moveTo>
                  <a:lnTo>
                    <a:pt x="17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00" name="Line 731"/>
            <p:cNvSpPr>
              <a:spLocks noChangeShapeType="1"/>
            </p:cNvSpPr>
            <p:nvPr/>
          </p:nvSpPr>
          <p:spPr bwMode="auto">
            <a:xfrm>
              <a:off x="4387" y="166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01" name="Freeform 732"/>
            <p:cNvSpPr>
              <a:spLocks/>
            </p:cNvSpPr>
            <p:nvPr/>
          </p:nvSpPr>
          <p:spPr bwMode="auto">
            <a:xfrm>
              <a:off x="4387" y="1666"/>
              <a:ext cx="20" cy="26"/>
            </a:xfrm>
            <a:custGeom>
              <a:avLst/>
              <a:gdLst>
                <a:gd name="T0" fmla="*/ 0 w 20"/>
                <a:gd name="T1" fmla="*/ 0 h 26"/>
                <a:gd name="T2" fmla="*/ 0 w 20"/>
                <a:gd name="T3" fmla="*/ 18 h 26"/>
                <a:gd name="T4" fmla="*/ 2 w 20"/>
                <a:gd name="T5" fmla="*/ 24 h 26"/>
                <a:gd name="T6" fmla="*/ 6 w 20"/>
                <a:gd name="T7" fmla="*/ 26 h 26"/>
                <a:gd name="T8" fmla="*/ 12 w 20"/>
                <a:gd name="T9" fmla="*/ 26 h 26"/>
                <a:gd name="T10" fmla="*/ 15 w 20"/>
                <a:gd name="T11" fmla="*/ 24 h 26"/>
                <a:gd name="T12" fmla="*/ 20 w 20"/>
                <a:gd name="T13" fmla="*/ 18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6"/>
                <a:gd name="T23" fmla="*/ 20 w 2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6">
                  <a:moveTo>
                    <a:pt x="0" y="0"/>
                  </a:moveTo>
                  <a:lnTo>
                    <a:pt x="0" y="18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20" y="1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02" name="Line 733"/>
            <p:cNvSpPr>
              <a:spLocks noChangeShapeType="1"/>
            </p:cNvSpPr>
            <p:nvPr/>
          </p:nvSpPr>
          <p:spPr bwMode="auto">
            <a:xfrm>
              <a:off x="4407" y="169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03" name="Line 734"/>
            <p:cNvSpPr>
              <a:spLocks noChangeShapeType="1"/>
            </p:cNvSpPr>
            <p:nvPr/>
          </p:nvSpPr>
          <p:spPr bwMode="auto">
            <a:xfrm flipV="1">
              <a:off x="4407" y="1666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04" name="Line 735"/>
            <p:cNvSpPr>
              <a:spLocks noChangeShapeType="1"/>
            </p:cNvSpPr>
            <p:nvPr/>
          </p:nvSpPr>
          <p:spPr bwMode="auto">
            <a:xfrm>
              <a:off x="4423" y="166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05" name="Line 736"/>
            <p:cNvSpPr>
              <a:spLocks noChangeShapeType="1"/>
            </p:cNvSpPr>
            <p:nvPr/>
          </p:nvSpPr>
          <p:spPr bwMode="auto">
            <a:xfrm>
              <a:off x="4423" y="1666"/>
              <a:ext cx="1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06" name="Line 737"/>
            <p:cNvSpPr>
              <a:spLocks noChangeShapeType="1"/>
            </p:cNvSpPr>
            <p:nvPr/>
          </p:nvSpPr>
          <p:spPr bwMode="auto">
            <a:xfrm>
              <a:off x="4423" y="167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07" name="Freeform 738"/>
            <p:cNvSpPr>
              <a:spLocks/>
            </p:cNvSpPr>
            <p:nvPr/>
          </p:nvSpPr>
          <p:spPr bwMode="auto">
            <a:xfrm>
              <a:off x="4423" y="1666"/>
              <a:ext cx="20" cy="26"/>
            </a:xfrm>
            <a:custGeom>
              <a:avLst/>
              <a:gdLst>
                <a:gd name="T0" fmla="*/ 0 w 20"/>
                <a:gd name="T1" fmla="*/ 8 h 26"/>
                <a:gd name="T2" fmla="*/ 6 w 20"/>
                <a:gd name="T3" fmla="*/ 2 h 26"/>
                <a:gd name="T4" fmla="*/ 9 w 20"/>
                <a:gd name="T5" fmla="*/ 0 h 26"/>
                <a:gd name="T6" fmla="*/ 15 w 20"/>
                <a:gd name="T7" fmla="*/ 0 h 26"/>
                <a:gd name="T8" fmla="*/ 19 w 20"/>
                <a:gd name="T9" fmla="*/ 2 h 26"/>
                <a:gd name="T10" fmla="*/ 20 w 20"/>
                <a:gd name="T11" fmla="*/ 8 h 26"/>
                <a:gd name="T12" fmla="*/ 20 w 20"/>
                <a:gd name="T13" fmla="*/ 2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6"/>
                <a:gd name="T23" fmla="*/ 20 w 2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6">
                  <a:moveTo>
                    <a:pt x="0" y="8"/>
                  </a:moveTo>
                  <a:lnTo>
                    <a:pt x="6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0" y="8"/>
                  </a:lnTo>
                  <a:lnTo>
                    <a:pt x="20" y="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08" name="Line 739"/>
            <p:cNvSpPr>
              <a:spLocks noChangeShapeType="1"/>
            </p:cNvSpPr>
            <p:nvPr/>
          </p:nvSpPr>
          <p:spPr bwMode="auto">
            <a:xfrm>
              <a:off x="4464" y="169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09" name="Freeform 740"/>
            <p:cNvSpPr>
              <a:spLocks/>
            </p:cNvSpPr>
            <p:nvPr/>
          </p:nvSpPr>
          <p:spPr bwMode="auto">
            <a:xfrm>
              <a:off x="4464" y="1686"/>
              <a:ext cx="17" cy="6"/>
            </a:xfrm>
            <a:custGeom>
              <a:avLst/>
              <a:gdLst>
                <a:gd name="T0" fmla="*/ 0 w 17"/>
                <a:gd name="T1" fmla="*/ 4 h 6"/>
                <a:gd name="T2" fmla="*/ 4 w 17"/>
                <a:gd name="T3" fmla="*/ 6 h 6"/>
                <a:gd name="T4" fmla="*/ 10 w 17"/>
                <a:gd name="T5" fmla="*/ 6 h 6"/>
                <a:gd name="T6" fmla="*/ 13 w 17"/>
                <a:gd name="T7" fmla="*/ 4 h 6"/>
                <a:gd name="T8" fmla="*/ 17 w 1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6"/>
                <a:gd name="T17" fmla="*/ 17 w 1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6">
                  <a:moveTo>
                    <a:pt x="0" y="4"/>
                  </a:move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10" name="Line 741"/>
            <p:cNvSpPr>
              <a:spLocks noChangeShapeType="1"/>
            </p:cNvSpPr>
            <p:nvPr/>
          </p:nvSpPr>
          <p:spPr bwMode="auto">
            <a:xfrm>
              <a:off x="4481" y="16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11" name="Freeform 742"/>
            <p:cNvSpPr>
              <a:spLocks/>
            </p:cNvSpPr>
            <p:nvPr/>
          </p:nvSpPr>
          <p:spPr bwMode="auto">
            <a:xfrm>
              <a:off x="4464" y="1696"/>
              <a:ext cx="17" cy="10"/>
            </a:xfrm>
            <a:custGeom>
              <a:avLst/>
              <a:gdLst>
                <a:gd name="T0" fmla="*/ 17 w 17"/>
                <a:gd name="T1" fmla="*/ 0 h 10"/>
                <a:gd name="T2" fmla="*/ 15 w 17"/>
                <a:gd name="T3" fmla="*/ 6 h 10"/>
                <a:gd name="T4" fmla="*/ 13 w 17"/>
                <a:gd name="T5" fmla="*/ 8 h 10"/>
                <a:gd name="T6" fmla="*/ 10 w 17"/>
                <a:gd name="T7" fmla="*/ 10 h 10"/>
                <a:gd name="T8" fmla="*/ 4 w 17"/>
                <a:gd name="T9" fmla="*/ 10 h 10"/>
                <a:gd name="T10" fmla="*/ 0 w 17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"/>
                <a:gd name="T20" fmla="*/ 17 w 1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">
                  <a:moveTo>
                    <a:pt x="17" y="0"/>
                  </a:moveTo>
                  <a:lnTo>
                    <a:pt x="15" y="6"/>
                  </a:lnTo>
                  <a:lnTo>
                    <a:pt x="13" y="8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0" y="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12" name="Line 743"/>
            <p:cNvSpPr>
              <a:spLocks noChangeShapeType="1"/>
            </p:cNvSpPr>
            <p:nvPr/>
          </p:nvSpPr>
          <p:spPr bwMode="auto">
            <a:xfrm>
              <a:off x="4464" y="169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13" name="Freeform 744"/>
            <p:cNvSpPr>
              <a:spLocks/>
            </p:cNvSpPr>
            <p:nvPr/>
          </p:nvSpPr>
          <p:spPr bwMode="auto">
            <a:xfrm>
              <a:off x="4458" y="1666"/>
              <a:ext cx="23" cy="24"/>
            </a:xfrm>
            <a:custGeom>
              <a:avLst/>
              <a:gdLst>
                <a:gd name="T0" fmla="*/ 6 w 23"/>
                <a:gd name="T1" fmla="*/ 24 h 24"/>
                <a:gd name="T2" fmla="*/ 2 w 23"/>
                <a:gd name="T3" fmla="*/ 20 h 24"/>
                <a:gd name="T4" fmla="*/ 0 w 23"/>
                <a:gd name="T5" fmla="*/ 16 h 24"/>
                <a:gd name="T6" fmla="*/ 0 w 23"/>
                <a:gd name="T7" fmla="*/ 11 h 24"/>
                <a:gd name="T8" fmla="*/ 2 w 23"/>
                <a:gd name="T9" fmla="*/ 5 h 24"/>
                <a:gd name="T10" fmla="*/ 6 w 23"/>
                <a:gd name="T11" fmla="*/ 2 h 24"/>
                <a:gd name="T12" fmla="*/ 10 w 23"/>
                <a:gd name="T13" fmla="*/ 0 h 24"/>
                <a:gd name="T14" fmla="*/ 16 w 23"/>
                <a:gd name="T15" fmla="*/ 0 h 24"/>
                <a:gd name="T16" fmla="*/ 19 w 23"/>
                <a:gd name="T17" fmla="*/ 2 h 24"/>
                <a:gd name="T18" fmla="*/ 23 w 23"/>
                <a:gd name="T19" fmla="*/ 5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4"/>
                <a:gd name="T32" fmla="*/ 23 w 23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4">
                  <a:moveTo>
                    <a:pt x="6" y="24"/>
                  </a:moveTo>
                  <a:lnTo>
                    <a:pt x="2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3" y="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14" name="Line 745"/>
            <p:cNvSpPr>
              <a:spLocks noChangeShapeType="1"/>
            </p:cNvSpPr>
            <p:nvPr/>
          </p:nvSpPr>
          <p:spPr bwMode="auto">
            <a:xfrm>
              <a:off x="4481" y="166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15" name="Line 746"/>
            <p:cNvSpPr>
              <a:spLocks noChangeShapeType="1"/>
            </p:cNvSpPr>
            <p:nvPr/>
          </p:nvSpPr>
          <p:spPr bwMode="auto">
            <a:xfrm>
              <a:off x="4481" y="1666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16" name="Line 747"/>
            <p:cNvSpPr>
              <a:spLocks noChangeShapeType="1"/>
            </p:cNvSpPr>
            <p:nvPr/>
          </p:nvSpPr>
          <p:spPr bwMode="auto">
            <a:xfrm>
              <a:off x="4501" y="16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17" name="Freeform 748"/>
            <p:cNvSpPr>
              <a:spLocks/>
            </p:cNvSpPr>
            <p:nvPr/>
          </p:nvSpPr>
          <p:spPr bwMode="auto">
            <a:xfrm>
              <a:off x="4494" y="1696"/>
              <a:ext cx="7" cy="10"/>
            </a:xfrm>
            <a:custGeom>
              <a:avLst/>
              <a:gdLst>
                <a:gd name="T0" fmla="*/ 7 w 7"/>
                <a:gd name="T1" fmla="*/ 0 h 10"/>
                <a:gd name="T2" fmla="*/ 5 w 7"/>
                <a:gd name="T3" fmla="*/ 6 h 10"/>
                <a:gd name="T4" fmla="*/ 0 w 7"/>
                <a:gd name="T5" fmla="*/ 10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7" y="0"/>
                  </a:moveTo>
                  <a:lnTo>
                    <a:pt x="5" y="6"/>
                  </a:lnTo>
                  <a:lnTo>
                    <a:pt x="0" y="1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18" name="Line 749"/>
            <p:cNvSpPr>
              <a:spLocks noChangeShapeType="1"/>
            </p:cNvSpPr>
            <p:nvPr/>
          </p:nvSpPr>
          <p:spPr bwMode="auto">
            <a:xfrm>
              <a:off x="4501" y="169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19" name="Freeform 750"/>
            <p:cNvSpPr>
              <a:spLocks/>
            </p:cNvSpPr>
            <p:nvPr/>
          </p:nvSpPr>
          <p:spPr bwMode="auto">
            <a:xfrm>
              <a:off x="4494" y="1645"/>
              <a:ext cx="14" cy="51"/>
            </a:xfrm>
            <a:custGeom>
              <a:avLst/>
              <a:gdLst>
                <a:gd name="T0" fmla="*/ 7 w 14"/>
                <a:gd name="T1" fmla="*/ 51 h 51"/>
                <a:gd name="T2" fmla="*/ 11 w 14"/>
                <a:gd name="T3" fmla="*/ 43 h 51"/>
                <a:gd name="T4" fmla="*/ 14 w 14"/>
                <a:gd name="T5" fmla="*/ 34 h 51"/>
                <a:gd name="T6" fmla="*/ 14 w 14"/>
                <a:gd name="T7" fmla="*/ 26 h 51"/>
                <a:gd name="T8" fmla="*/ 11 w 14"/>
                <a:gd name="T9" fmla="*/ 16 h 51"/>
                <a:gd name="T10" fmla="*/ 7 w 14"/>
                <a:gd name="T11" fmla="*/ 9 h 51"/>
                <a:gd name="T12" fmla="*/ 5 w 14"/>
                <a:gd name="T13" fmla="*/ 4 h 51"/>
                <a:gd name="T14" fmla="*/ 0 w 14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51"/>
                <a:gd name="T26" fmla="*/ 14 w 14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51">
                  <a:moveTo>
                    <a:pt x="7" y="51"/>
                  </a:moveTo>
                  <a:lnTo>
                    <a:pt x="11" y="43"/>
                  </a:lnTo>
                  <a:lnTo>
                    <a:pt x="14" y="34"/>
                  </a:lnTo>
                  <a:lnTo>
                    <a:pt x="14" y="26"/>
                  </a:lnTo>
                  <a:lnTo>
                    <a:pt x="11" y="16"/>
                  </a:lnTo>
                  <a:lnTo>
                    <a:pt x="7" y="9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20" name="Line 751"/>
            <p:cNvSpPr>
              <a:spLocks noChangeShapeType="1"/>
            </p:cNvSpPr>
            <p:nvPr/>
          </p:nvSpPr>
          <p:spPr bwMode="auto">
            <a:xfrm>
              <a:off x="3452" y="216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21" name="Freeform 752"/>
            <p:cNvSpPr>
              <a:spLocks/>
            </p:cNvSpPr>
            <p:nvPr/>
          </p:nvSpPr>
          <p:spPr bwMode="auto">
            <a:xfrm>
              <a:off x="3432" y="2162"/>
              <a:ext cx="26" cy="41"/>
            </a:xfrm>
            <a:custGeom>
              <a:avLst/>
              <a:gdLst>
                <a:gd name="T0" fmla="*/ 20 w 26"/>
                <a:gd name="T1" fmla="*/ 2 h 41"/>
                <a:gd name="T2" fmla="*/ 14 w 26"/>
                <a:gd name="T3" fmla="*/ 0 h 41"/>
                <a:gd name="T4" fmla="*/ 11 w 26"/>
                <a:gd name="T5" fmla="*/ 0 h 41"/>
                <a:gd name="T6" fmla="*/ 5 w 26"/>
                <a:gd name="T7" fmla="*/ 2 h 41"/>
                <a:gd name="T8" fmla="*/ 1 w 26"/>
                <a:gd name="T9" fmla="*/ 8 h 41"/>
                <a:gd name="T10" fmla="*/ 0 w 26"/>
                <a:gd name="T11" fmla="*/ 18 h 41"/>
                <a:gd name="T12" fmla="*/ 0 w 26"/>
                <a:gd name="T13" fmla="*/ 23 h 41"/>
                <a:gd name="T14" fmla="*/ 1 w 26"/>
                <a:gd name="T15" fmla="*/ 33 h 41"/>
                <a:gd name="T16" fmla="*/ 5 w 26"/>
                <a:gd name="T17" fmla="*/ 39 h 41"/>
                <a:gd name="T18" fmla="*/ 11 w 26"/>
                <a:gd name="T19" fmla="*/ 41 h 41"/>
                <a:gd name="T20" fmla="*/ 14 w 26"/>
                <a:gd name="T21" fmla="*/ 41 h 41"/>
                <a:gd name="T22" fmla="*/ 20 w 26"/>
                <a:gd name="T23" fmla="*/ 39 h 41"/>
                <a:gd name="T24" fmla="*/ 24 w 26"/>
                <a:gd name="T25" fmla="*/ 33 h 41"/>
                <a:gd name="T26" fmla="*/ 26 w 26"/>
                <a:gd name="T27" fmla="*/ 23 h 41"/>
                <a:gd name="T28" fmla="*/ 26 w 26"/>
                <a:gd name="T29" fmla="*/ 18 h 41"/>
                <a:gd name="T30" fmla="*/ 24 w 26"/>
                <a:gd name="T31" fmla="*/ 8 h 41"/>
                <a:gd name="T32" fmla="*/ 20 w 26"/>
                <a:gd name="T33" fmla="*/ 2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1"/>
                <a:gd name="T53" fmla="*/ 26 w 26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1">
                  <a:moveTo>
                    <a:pt x="20" y="2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5" y="2"/>
                  </a:lnTo>
                  <a:lnTo>
                    <a:pt x="1" y="8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1" y="33"/>
                  </a:lnTo>
                  <a:lnTo>
                    <a:pt x="5" y="39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20" y="39"/>
                  </a:lnTo>
                  <a:lnTo>
                    <a:pt x="24" y="33"/>
                  </a:lnTo>
                  <a:lnTo>
                    <a:pt x="26" y="23"/>
                  </a:lnTo>
                  <a:lnTo>
                    <a:pt x="26" y="18"/>
                  </a:lnTo>
                  <a:lnTo>
                    <a:pt x="24" y="8"/>
                  </a:lnTo>
                  <a:lnTo>
                    <a:pt x="20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22" name="Line 753"/>
            <p:cNvSpPr>
              <a:spLocks noChangeShapeType="1"/>
            </p:cNvSpPr>
            <p:nvPr/>
          </p:nvSpPr>
          <p:spPr bwMode="auto">
            <a:xfrm>
              <a:off x="3176" y="216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23" name="Freeform 754"/>
            <p:cNvSpPr>
              <a:spLocks/>
            </p:cNvSpPr>
            <p:nvPr/>
          </p:nvSpPr>
          <p:spPr bwMode="auto">
            <a:xfrm>
              <a:off x="3156" y="2162"/>
              <a:ext cx="25" cy="41"/>
            </a:xfrm>
            <a:custGeom>
              <a:avLst/>
              <a:gdLst>
                <a:gd name="T0" fmla="*/ 20 w 25"/>
                <a:gd name="T1" fmla="*/ 2 h 41"/>
                <a:gd name="T2" fmla="*/ 14 w 25"/>
                <a:gd name="T3" fmla="*/ 0 h 41"/>
                <a:gd name="T4" fmla="*/ 10 w 25"/>
                <a:gd name="T5" fmla="*/ 0 h 41"/>
                <a:gd name="T6" fmla="*/ 4 w 25"/>
                <a:gd name="T7" fmla="*/ 2 h 41"/>
                <a:gd name="T8" fmla="*/ 1 w 25"/>
                <a:gd name="T9" fmla="*/ 8 h 41"/>
                <a:gd name="T10" fmla="*/ 0 w 25"/>
                <a:gd name="T11" fmla="*/ 18 h 41"/>
                <a:gd name="T12" fmla="*/ 0 w 25"/>
                <a:gd name="T13" fmla="*/ 23 h 41"/>
                <a:gd name="T14" fmla="*/ 1 w 25"/>
                <a:gd name="T15" fmla="*/ 33 h 41"/>
                <a:gd name="T16" fmla="*/ 4 w 25"/>
                <a:gd name="T17" fmla="*/ 39 h 41"/>
                <a:gd name="T18" fmla="*/ 10 w 25"/>
                <a:gd name="T19" fmla="*/ 41 h 41"/>
                <a:gd name="T20" fmla="*/ 14 w 25"/>
                <a:gd name="T21" fmla="*/ 41 h 41"/>
                <a:gd name="T22" fmla="*/ 20 w 25"/>
                <a:gd name="T23" fmla="*/ 39 h 41"/>
                <a:gd name="T24" fmla="*/ 24 w 25"/>
                <a:gd name="T25" fmla="*/ 33 h 41"/>
                <a:gd name="T26" fmla="*/ 25 w 25"/>
                <a:gd name="T27" fmla="*/ 23 h 41"/>
                <a:gd name="T28" fmla="*/ 25 w 25"/>
                <a:gd name="T29" fmla="*/ 18 h 41"/>
                <a:gd name="T30" fmla="*/ 24 w 25"/>
                <a:gd name="T31" fmla="*/ 8 h 41"/>
                <a:gd name="T32" fmla="*/ 20 w 25"/>
                <a:gd name="T33" fmla="*/ 2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41"/>
                <a:gd name="T53" fmla="*/ 25 w 2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41">
                  <a:moveTo>
                    <a:pt x="20" y="2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1" y="33"/>
                  </a:lnTo>
                  <a:lnTo>
                    <a:pt x="4" y="39"/>
                  </a:lnTo>
                  <a:lnTo>
                    <a:pt x="10" y="41"/>
                  </a:lnTo>
                  <a:lnTo>
                    <a:pt x="14" y="41"/>
                  </a:lnTo>
                  <a:lnTo>
                    <a:pt x="20" y="39"/>
                  </a:lnTo>
                  <a:lnTo>
                    <a:pt x="24" y="33"/>
                  </a:lnTo>
                  <a:lnTo>
                    <a:pt x="25" y="23"/>
                  </a:lnTo>
                  <a:lnTo>
                    <a:pt x="25" y="18"/>
                  </a:lnTo>
                  <a:lnTo>
                    <a:pt x="24" y="8"/>
                  </a:lnTo>
                  <a:lnTo>
                    <a:pt x="20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24" name="Line 755"/>
            <p:cNvSpPr>
              <a:spLocks noChangeShapeType="1"/>
            </p:cNvSpPr>
            <p:nvPr/>
          </p:nvSpPr>
          <p:spPr bwMode="auto">
            <a:xfrm>
              <a:off x="2858" y="236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25" name="Freeform 756"/>
            <p:cNvSpPr>
              <a:spLocks/>
            </p:cNvSpPr>
            <p:nvPr/>
          </p:nvSpPr>
          <p:spPr bwMode="auto">
            <a:xfrm>
              <a:off x="2760" y="2353"/>
              <a:ext cx="119" cy="120"/>
            </a:xfrm>
            <a:custGeom>
              <a:avLst/>
              <a:gdLst>
                <a:gd name="T0" fmla="*/ 98 w 119"/>
                <a:gd name="T1" fmla="*/ 15 h 120"/>
                <a:gd name="T2" fmla="*/ 89 w 119"/>
                <a:gd name="T3" fmla="*/ 9 h 120"/>
                <a:gd name="T4" fmla="*/ 80 w 119"/>
                <a:gd name="T5" fmla="*/ 4 h 120"/>
                <a:gd name="T6" fmla="*/ 70 w 119"/>
                <a:gd name="T7" fmla="*/ 1 h 120"/>
                <a:gd name="T8" fmla="*/ 60 w 119"/>
                <a:gd name="T9" fmla="*/ 0 h 120"/>
                <a:gd name="T10" fmla="*/ 49 w 119"/>
                <a:gd name="T11" fmla="*/ 1 h 120"/>
                <a:gd name="T12" fmla="*/ 39 w 119"/>
                <a:gd name="T13" fmla="*/ 4 h 120"/>
                <a:gd name="T14" fmla="*/ 30 w 119"/>
                <a:gd name="T15" fmla="*/ 9 h 120"/>
                <a:gd name="T16" fmla="*/ 22 w 119"/>
                <a:gd name="T17" fmla="*/ 15 h 120"/>
                <a:gd name="T18" fmla="*/ 14 w 119"/>
                <a:gd name="T19" fmla="*/ 23 h 120"/>
                <a:gd name="T20" fmla="*/ 9 w 119"/>
                <a:gd name="T21" fmla="*/ 31 h 120"/>
                <a:gd name="T22" fmla="*/ 4 w 119"/>
                <a:gd name="T23" fmla="*/ 41 h 120"/>
                <a:gd name="T24" fmla="*/ 1 w 119"/>
                <a:gd name="T25" fmla="*/ 50 h 120"/>
                <a:gd name="T26" fmla="*/ 0 w 119"/>
                <a:gd name="T27" fmla="*/ 61 h 120"/>
                <a:gd name="T28" fmla="*/ 1 w 119"/>
                <a:gd name="T29" fmla="*/ 71 h 120"/>
                <a:gd name="T30" fmla="*/ 4 w 119"/>
                <a:gd name="T31" fmla="*/ 81 h 120"/>
                <a:gd name="T32" fmla="*/ 9 w 119"/>
                <a:gd name="T33" fmla="*/ 91 h 120"/>
                <a:gd name="T34" fmla="*/ 14 w 119"/>
                <a:gd name="T35" fmla="*/ 99 h 120"/>
                <a:gd name="T36" fmla="*/ 22 w 119"/>
                <a:gd name="T37" fmla="*/ 107 h 120"/>
                <a:gd name="T38" fmla="*/ 30 w 119"/>
                <a:gd name="T39" fmla="*/ 113 h 120"/>
                <a:gd name="T40" fmla="*/ 39 w 119"/>
                <a:gd name="T41" fmla="*/ 118 h 120"/>
                <a:gd name="T42" fmla="*/ 49 w 119"/>
                <a:gd name="T43" fmla="*/ 119 h 120"/>
                <a:gd name="T44" fmla="*/ 60 w 119"/>
                <a:gd name="T45" fmla="*/ 120 h 120"/>
                <a:gd name="T46" fmla="*/ 70 w 119"/>
                <a:gd name="T47" fmla="*/ 119 h 120"/>
                <a:gd name="T48" fmla="*/ 80 w 119"/>
                <a:gd name="T49" fmla="*/ 118 h 120"/>
                <a:gd name="T50" fmla="*/ 89 w 119"/>
                <a:gd name="T51" fmla="*/ 113 h 120"/>
                <a:gd name="T52" fmla="*/ 98 w 119"/>
                <a:gd name="T53" fmla="*/ 107 h 120"/>
                <a:gd name="T54" fmla="*/ 105 w 119"/>
                <a:gd name="T55" fmla="*/ 99 h 120"/>
                <a:gd name="T56" fmla="*/ 111 w 119"/>
                <a:gd name="T57" fmla="*/ 91 h 120"/>
                <a:gd name="T58" fmla="*/ 115 w 119"/>
                <a:gd name="T59" fmla="*/ 81 h 120"/>
                <a:gd name="T60" fmla="*/ 118 w 119"/>
                <a:gd name="T61" fmla="*/ 71 h 120"/>
                <a:gd name="T62" fmla="*/ 119 w 119"/>
                <a:gd name="T63" fmla="*/ 61 h 120"/>
                <a:gd name="T64" fmla="*/ 118 w 119"/>
                <a:gd name="T65" fmla="*/ 50 h 120"/>
                <a:gd name="T66" fmla="*/ 115 w 119"/>
                <a:gd name="T67" fmla="*/ 41 h 120"/>
                <a:gd name="T68" fmla="*/ 111 w 119"/>
                <a:gd name="T69" fmla="*/ 31 h 1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120"/>
                <a:gd name="T107" fmla="*/ 119 w 119"/>
                <a:gd name="T108" fmla="*/ 120 h 1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120">
                  <a:moveTo>
                    <a:pt x="98" y="15"/>
                  </a:moveTo>
                  <a:lnTo>
                    <a:pt x="89" y="9"/>
                  </a:lnTo>
                  <a:lnTo>
                    <a:pt x="80" y="4"/>
                  </a:lnTo>
                  <a:lnTo>
                    <a:pt x="70" y="1"/>
                  </a:lnTo>
                  <a:lnTo>
                    <a:pt x="60" y="0"/>
                  </a:lnTo>
                  <a:lnTo>
                    <a:pt x="49" y="1"/>
                  </a:lnTo>
                  <a:lnTo>
                    <a:pt x="39" y="4"/>
                  </a:lnTo>
                  <a:lnTo>
                    <a:pt x="30" y="9"/>
                  </a:lnTo>
                  <a:lnTo>
                    <a:pt x="22" y="15"/>
                  </a:lnTo>
                  <a:lnTo>
                    <a:pt x="14" y="23"/>
                  </a:lnTo>
                  <a:lnTo>
                    <a:pt x="9" y="31"/>
                  </a:lnTo>
                  <a:lnTo>
                    <a:pt x="4" y="41"/>
                  </a:lnTo>
                  <a:lnTo>
                    <a:pt x="1" y="50"/>
                  </a:lnTo>
                  <a:lnTo>
                    <a:pt x="0" y="61"/>
                  </a:lnTo>
                  <a:lnTo>
                    <a:pt x="1" y="71"/>
                  </a:lnTo>
                  <a:lnTo>
                    <a:pt x="4" y="81"/>
                  </a:lnTo>
                  <a:lnTo>
                    <a:pt x="9" y="91"/>
                  </a:lnTo>
                  <a:lnTo>
                    <a:pt x="14" y="99"/>
                  </a:lnTo>
                  <a:lnTo>
                    <a:pt x="22" y="107"/>
                  </a:lnTo>
                  <a:lnTo>
                    <a:pt x="30" y="113"/>
                  </a:lnTo>
                  <a:lnTo>
                    <a:pt x="39" y="118"/>
                  </a:lnTo>
                  <a:lnTo>
                    <a:pt x="49" y="119"/>
                  </a:lnTo>
                  <a:lnTo>
                    <a:pt x="60" y="120"/>
                  </a:lnTo>
                  <a:lnTo>
                    <a:pt x="70" y="119"/>
                  </a:lnTo>
                  <a:lnTo>
                    <a:pt x="80" y="118"/>
                  </a:lnTo>
                  <a:lnTo>
                    <a:pt x="89" y="113"/>
                  </a:lnTo>
                  <a:lnTo>
                    <a:pt x="98" y="107"/>
                  </a:lnTo>
                  <a:lnTo>
                    <a:pt x="105" y="99"/>
                  </a:lnTo>
                  <a:lnTo>
                    <a:pt x="111" y="91"/>
                  </a:lnTo>
                  <a:lnTo>
                    <a:pt x="115" y="81"/>
                  </a:lnTo>
                  <a:lnTo>
                    <a:pt x="118" y="71"/>
                  </a:lnTo>
                  <a:lnTo>
                    <a:pt x="119" y="61"/>
                  </a:lnTo>
                  <a:lnTo>
                    <a:pt x="118" y="50"/>
                  </a:lnTo>
                  <a:lnTo>
                    <a:pt x="115" y="41"/>
                  </a:lnTo>
                  <a:lnTo>
                    <a:pt x="111" y="3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26" name="Line 757"/>
            <p:cNvSpPr>
              <a:spLocks noChangeShapeType="1"/>
            </p:cNvSpPr>
            <p:nvPr/>
          </p:nvSpPr>
          <p:spPr bwMode="auto">
            <a:xfrm>
              <a:off x="2871" y="238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27" name="Freeform 758"/>
            <p:cNvSpPr>
              <a:spLocks/>
            </p:cNvSpPr>
            <p:nvPr/>
          </p:nvSpPr>
          <p:spPr bwMode="auto">
            <a:xfrm>
              <a:off x="2858" y="2368"/>
              <a:ext cx="13" cy="16"/>
            </a:xfrm>
            <a:custGeom>
              <a:avLst/>
              <a:gdLst>
                <a:gd name="T0" fmla="*/ 13 w 13"/>
                <a:gd name="T1" fmla="*/ 16 h 16"/>
                <a:gd name="T2" fmla="*/ 7 w 13"/>
                <a:gd name="T3" fmla="*/ 8 h 16"/>
                <a:gd name="T4" fmla="*/ 0 w 13"/>
                <a:gd name="T5" fmla="*/ 0 h 16"/>
                <a:gd name="T6" fmla="*/ 0 60000 65536"/>
                <a:gd name="T7" fmla="*/ 0 60000 65536"/>
                <a:gd name="T8" fmla="*/ 0 60000 65536"/>
                <a:gd name="T9" fmla="*/ 0 w 13"/>
                <a:gd name="T10" fmla="*/ 0 h 16"/>
                <a:gd name="T11" fmla="*/ 13 w 13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6">
                  <a:moveTo>
                    <a:pt x="13" y="16"/>
                  </a:move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28" name="Line 759"/>
            <p:cNvSpPr>
              <a:spLocks noChangeShapeType="1"/>
            </p:cNvSpPr>
            <p:nvPr/>
          </p:nvSpPr>
          <p:spPr bwMode="auto">
            <a:xfrm>
              <a:off x="2835" y="239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29" name="Freeform 760"/>
            <p:cNvSpPr>
              <a:spLocks/>
            </p:cNvSpPr>
            <p:nvPr/>
          </p:nvSpPr>
          <p:spPr bwMode="auto">
            <a:xfrm>
              <a:off x="2825" y="2394"/>
              <a:ext cx="10" cy="39"/>
            </a:xfrm>
            <a:custGeom>
              <a:avLst/>
              <a:gdLst>
                <a:gd name="T0" fmla="*/ 10 w 10"/>
                <a:gd name="T1" fmla="*/ 0 h 39"/>
                <a:gd name="T2" fmla="*/ 6 w 10"/>
                <a:gd name="T3" fmla="*/ 0 h 39"/>
                <a:gd name="T4" fmla="*/ 2 w 10"/>
                <a:gd name="T5" fmla="*/ 2 h 39"/>
                <a:gd name="T6" fmla="*/ 0 w 10"/>
                <a:gd name="T7" fmla="*/ 7 h 39"/>
                <a:gd name="T8" fmla="*/ 0 w 10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9"/>
                <a:gd name="T17" fmla="*/ 10 w 1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9">
                  <a:moveTo>
                    <a:pt x="1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30" name="Line 761"/>
            <p:cNvSpPr>
              <a:spLocks noChangeShapeType="1"/>
            </p:cNvSpPr>
            <p:nvPr/>
          </p:nvSpPr>
          <p:spPr bwMode="auto">
            <a:xfrm>
              <a:off x="2820" y="240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31" name="Line 762"/>
            <p:cNvSpPr>
              <a:spLocks noChangeShapeType="1"/>
            </p:cNvSpPr>
            <p:nvPr/>
          </p:nvSpPr>
          <p:spPr bwMode="auto">
            <a:xfrm>
              <a:off x="2820" y="2407"/>
              <a:ext cx="1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32" name="Line 763"/>
            <p:cNvSpPr>
              <a:spLocks noChangeShapeType="1"/>
            </p:cNvSpPr>
            <p:nvPr/>
          </p:nvSpPr>
          <p:spPr bwMode="auto">
            <a:xfrm>
              <a:off x="2424" y="240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33" name="Freeform 764"/>
            <p:cNvSpPr>
              <a:spLocks/>
            </p:cNvSpPr>
            <p:nvPr/>
          </p:nvSpPr>
          <p:spPr bwMode="auto">
            <a:xfrm>
              <a:off x="2307" y="2353"/>
              <a:ext cx="118" cy="120"/>
            </a:xfrm>
            <a:custGeom>
              <a:avLst/>
              <a:gdLst>
                <a:gd name="T0" fmla="*/ 117 w 118"/>
                <a:gd name="T1" fmla="*/ 50 h 120"/>
                <a:gd name="T2" fmla="*/ 114 w 118"/>
                <a:gd name="T3" fmla="*/ 41 h 120"/>
                <a:gd name="T4" fmla="*/ 110 w 118"/>
                <a:gd name="T5" fmla="*/ 31 h 120"/>
                <a:gd name="T6" fmla="*/ 105 w 118"/>
                <a:gd name="T7" fmla="*/ 23 h 120"/>
                <a:gd name="T8" fmla="*/ 97 w 118"/>
                <a:gd name="T9" fmla="*/ 15 h 120"/>
                <a:gd name="T10" fmla="*/ 88 w 118"/>
                <a:gd name="T11" fmla="*/ 9 h 120"/>
                <a:gd name="T12" fmla="*/ 79 w 118"/>
                <a:gd name="T13" fmla="*/ 4 h 120"/>
                <a:gd name="T14" fmla="*/ 69 w 118"/>
                <a:gd name="T15" fmla="*/ 1 h 120"/>
                <a:gd name="T16" fmla="*/ 58 w 118"/>
                <a:gd name="T17" fmla="*/ 0 h 120"/>
                <a:gd name="T18" fmla="*/ 49 w 118"/>
                <a:gd name="T19" fmla="*/ 1 h 120"/>
                <a:gd name="T20" fmla="*/ 38 w 118"/>
                <a:gd name="T21" fmla="*/ 4 h 120"/>
                <a:gd name="T22" fmla="*/ 30 w 118"/>
                <a:gd name="T23" fmla="*/ 9 h 120"/>
                <a:gd name="T24" fmla="*/ 21 w 118"/>
                <a:gd name="T25" fmla="*/ 15 h 120"/>
                <a:gd name="T26" fmla="*/ 13 w 118"/>
                <a:gd name="T27" fmla="*/ 23 h 120"/>
                <a:gd name="T28" fmla="*/ 8 w 118"/>
                <a:gd name="T29" fmla="*/ 31 h 120"/>
                <a:gd name="T30" fmla="*/ 4 w 118"/>
                <a:gd name="T31" fmla="*/ 41 h 120"/>
                <a:gd name="T32" fmla="*/ 1 w 118"/>
                <a:gd name="T33" fmla="*/ 50 h 120"/>
                <a:gd name="T34" fmla="*/ 0 w 118"/>
                <a:gd name="T35" fmla="*/ 61 h 120"/>
                <a:gd name="T36" fmla="*/ 1 w 118"/>
                <a:gd name="T37" fmla="*/ 71 h 120"/>
                <a:gd name="T38" fmla="*/ 4 w 118"/>
                <a:gd name="T39" fmla="*/ 81 h 120"/>
                <a:gd name="T40" fmla="*/ 8 w 118"/>
                <a:gd name="T41" fmla="*/ 91 h 120"/>
                <a:gd name="T42" fmla="*/ 13 w 118"/>
                <a:gd name="T43" fmla="*/ 99 h 120"/>
                <a:gd name="T44" fmla="*/ 21 w 118"/>
                <a:gd name="T45" fmla="*/ 107 h 120"/>
                <a:gd name="T46" fmla="*/ 30 w 118"/>
                <a:gd name="T47" fmla="*/ 113 h 120"/>
                <a:gd name="T48" fmla="*/ 38 w 118"/>
                <a:gd name="T49" fmla="*/ 118 h 120"/>
                <a:gd name="T50" fmla="*/ 49 w 118"/>
                <a:gd name="T51" fmla="*/ 119 h 120"/>
                <a:gd name="T52" fmla="*/ 58 w 118"/>
                <a:gd name="T53" fmla="*/ 120 h 120"/>
                <a:gd name="T54" fmla="*/ 69 w 118"/>
                <a:gd name="T55" fmla="*/ 119 h 120"/>
                <a:gd name="T56" fmla="*/ 79 w 118"/>
                <a:gd name="T57" fmla="*/ 118 h 120"/>
                <a:gd name="T58" fmla="*/ 88 w 118"/>
                <a:gd name="T59" fmla="*/ 113 h 120"/>
                <a:gd name="T60" fmla="*/ 97 w 118"/>
                <a:gd name="T61" fmla="*/ 107 h 120"/>
                <a:gd name="T62" fmla="*/ 105 w 118"/>
                <a:gd name="T63" fmla="*/ 99 h 120"/>
                <a:gd name="T64" fmla="*/ 110 w 118"/>
                <a:gd name="T65" fmla="*/ 91 h 120"/>
                <a:gd name="T66" fmla="*/ 114 w 118"/>
                <a:gd name="T67" fmla="*/ 81 h 120"/>
                <a:gd name="T68" fmla="*/ 117 w 118"/>
                <a:gd name="T69" fmla="*/ 71 h 120"/>
                <a:gd name="T70" fmla="*/ 118 w 118"/>
                <a:gd name="T71" fmla="*/ 61 h 120"/>
                <a:gd name="T72" fmla="*/ 117 w 118"/>
                <a:gd name="T73" fmla="*/ 50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8"/>
                <a:gd name="T112" fmla="*/ 0 h 120"/>
                <a:gd name="T113" fmla="*/ 118 w 118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8" h="120">
                  <a:moveTo>
                    <a:pt x="117" y="50"/>
                  </a:moveTo>
                  <a:lnTo>
                    <a:pt x="114" y="41"/>
                  </a:lnTo>
                  <a:lnTo>
                    <a:pt x="110" y="31"/>
                  </a:lnTo>
                  <a:lnTo>
                    <a:pt x="105" y="23"/>
                  </a:lnTo>
                  <a:lnTo>
                    <a:pt x="97" y="15"/>
                  </a:lnTo>
                  <a:lnTo>
                    <a:pt x="88" y="9"/>
                  </a:lnTo>
                  <a:lnTo>
                    <a:pt x="79" y="4"/>
                  </a:lnTo>
                  <a:lnTo>
                    <a:pt x="69" y="1"/>
                  </a:lnTo>
                  <a:lnTo>
                    <a:pt x="58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30" y="9"/>
                  </a:lnTo>
                  <a:lnTo>
                    <a:pt x="21" y="15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4" y="41"/>
                  </a:lnTo>
                  <a:lnTo>
                    <a:pt x="1" y="50"/>
                  </a:lnTo>
                  <a:lnTo>
                    <a:pt x="0" y="61"/>
                  </a:lnTo>
                  <a:lnTo>
                    <a:pt x="1" y="71"/>
                  </a:lnTo>
                  <a:lnTo>
                    <a:pt x="4" y="81"/>
                  </a:lnTo>
                  <a:lnTo>
                    <a:pt x="8" y="91"/>
                  </a:lnTo>
                  <a:lnTo>
                    <a:pt x="13" y="99"/>
                  </a:lnTo>
                  <a:lnTo>
                    <a:pt x="21" y="107"/>
                  </a:lnTo>
                  <a:lnTo>
                    <a:pt x="30" y="113"/>
                  </a:lnTo>
                  <a:lnTo>
                    <a:pt x="38" y="118"/>
                  </a:lnTo>
                  <a:lnTo>
                    <a:pt x="49" y="119"/>
                  </a:lnTo>
                  <a:lnTo>
                    <a:pt x="58" y="120"/>
                  </a:lnTo>
                  <a:lnTo>
                    <a:pt x="69" y="119"/>
                  </a:lnTo>
                  <a:lnTo>
                    <a:pt x="79" y="118"/>
                  </a:lnTo>
                  <a:lnTo>
                    <a:pt x="88" y="113"/>
                  </a:lnTo>
                  <a:lnTo>
                    <a:pt x="97" y="107"/>
                  </a:lnTo>
                  <a:lnTo>
                    <a:pt x="105" y="99"/>
                  </a:lnTo>
                  <a:lnTo>
                    <a:pt x="110" y="91"/>
                  </a:lnTo>
                  <a:lnTo>
                    <a:pt x="114" y="81"/>
                  </a:lnTo>
                  <a:lnTo>
                    <a:pt x="117" y="71"/>
                  </a:lnTo>
                  <a:lnTo>
                    <a:pt x="118" y="61"/>
                  </a:lnTo>
                  <a:lnTo>
                    <a:pt x="117" y="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34" name="Line 765"/>
            <p:cNvSpPr>
              <a:spLocks noChangeShapeType="1"/>
            </p:cNvSpPr>
            <p:nvPr/>
          </p:nvSpPr>
          <p:spPr bwMode="auto">
            <a:xfrm>
              <a:off x="2380" y="241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35" name="Line 766"/>
            <p:cNvSpPr>
              <a:spLocks noChangeShapeType="1"/>
            </p:cNvSpPr>
            <p:nvPr/>
          </p:nvSpPr>
          <p:spPr bwMode="auto">
            <a:xfrm flipH="1">
              <a:off x="2346" y="2417"/>
              <a:ext cx="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36" name="Line 767"/>
            <p:cNvSpPr>
              <a:spLocks noChangeShapeType="1"/>
            </p:cNvSpPr>
            <p:nvPr/>
          </p:nvSpPr>
          <p:spPr bwMode="auto">
            <a:xfrm>
              <a:off x="2363" y="240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37" name="Line 768"/>
            <p:cNvSpPr>
              <a:spLocks noChangeShapeType="1"/>
            </p:cNvSpPr>
            <p:nvPr/>
          </p:nvSpPr>
          <p:spPr bwMode="auto">
            <a:xfrm>
              <a:off x="2363" y="2400"/>
              <a:ext cx="1" cy="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38" name="Line 769"/>
            <p:cNvSpPr>
              <a:spLocks noChangeShapeType="1"/>
            </p:cNvSpPr>
            <p:nvPr/>
          </p:nvSpPr>
          <p:spPr bwMode="auto">
            <a:xfrm>
              <a:off x="2490" y="220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39" name="Freeform 770"/>
            <p:cNvSpPr>
              <a:spLocks/>
            </p:cNvSpPr>
            <p:nvPr/>
          </p:nvSpPr>
          <p:spPr bwMode="auto">
            <a:xfrm>
              <a:off x="2484" y="2162"/>
              <a:ext cx="27" cy="41"/>
            </a:xfrm>
            <a:custGeom>
              <a:avLst/>
              <a:gdLst>
                <a:gd name="T0" fmla="*/ 6 w 27"/>
                <a:gd name="T1" fmla="*/ 39 h 41"/>
                <a:gd name="T2" fmla="*/ 12 w 27"/>
                <a:gd name="T3" fmla="*/ 41 h 41"/>
                <a:gd name="T4" fmla="*/ 16 w 27"/>
                <a:gd name="T5" fmla="*/ 41 h 41"/>
                <a:gd name="T6" fmla="*/ 21 w 27"/>
                <a:gd name="T7" fmla="*/ 39 h 41"/>
                <a:gd name="T8" fmla="*/ 24 w 27"/>
                <a:gd name="T9" fmla="*/ 33 h 41"/>
                <a:gd name="T10" fmla="*/ 27 w 27"/>
                <a:gd name="T11" fmla="*/ 23 h 41"/>
                <a:gd name="T12" fmla="*/ 27 w 27"/>
                <a:gd name="T13" fmla="*/ 18 h 41"/>
                <a:gd name="T14" fmla="*/ 24 w 27"/>
                <a:gd name="T15" fmla="*/ 8 h 41"/>
                <a:gd name="T16" fmla="*/ 21 w 27"/>
                <a:gd name="T17" fmla="*/ 2 h 41"/>
                <a:gd name="T18" fmla="*/ 16 w 27"/>
                <a:gd name="T19" fmla="*/ 0 h 41"/>
                <a:gd name="T20" fmla="*/ 12 w 27"/>
                <a:gd name="T21" fmla="*/ 0 h 41"/>
                <a:gd name="T22" fmla="*/ 6 w 27"/>
                <a:gd name="T23" fmla="*/ 2 h 41"/>
                <a:gd name="T24" fmla="*/ 2 w 27"/>
                <a:gd name="T25" fmla="*/ 8 h 41"/>
                <a:gd name="T26" fmla="*/ 0 w 27"/>
                <a:gd name="T27" fmla="*/ 18 h 41"/>
                <a:gd name="T28" fmla="*/ 0 w 27"/>
                <a:gd name="T29" fmla="*/ 23 h 41"/>
                <a:gd name="T30" fmla="*/ 2 w 27"/>
                <a:gd name="T31" fmla="*/ 33 h 41"/>
                <a:gd name="T32" fmla="*/ 6 w 27"/>
                <a:gd name="T33" fmla="*/ 39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1"/>
                <a:gd name="T53" fmla="*/ 27 w 27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1">
                  <a:moveTo>
                    <a:pt x="6" y="39"/>
                  </a:moveTo>
                  <a:lnTo>
                    <a:pt x="12" y="41"/>
                  </a:lnTo>
                  <a:lnTo>
                    <a:pt x="16" y="41"/>
                  </a:lnTo>
                  <a:lnTo>
                    <a:pt x="21" y="39"/>
                  </a:lnTo>
                  <a:lnTo>
                    <a:pt x="24" y="33"/>
                  </a:lnTo>
                  <a:lnTo>
                    <a:pt x="27" y="23"/>
                  </a:lnTo>
                  <a:lnTo>
                    <a:pt x="27" y="18"/>
                  </a:lnTo>
                  <a:lnTo>
                    <a:pt x="24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8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2" y="33"/>
                  </a:lnTo>
                  <a:lnTo>
                    <a:pt x="6" y="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40" name="Line 771"/>
            <p:cNvSpPr>
              <a:spLocks noChangeShapeType="1"/>
            </p:cNvSpPr>
            <p:nvPr/>
          </p:nvSpPr>
          <p:spPr bwMode="auto">
            <a:xfrm>
              <a:off x="2363" y="165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41" name="Line 772"/>
            <p:cNvSpPr>
              <a:spLocks noChangeShapeType="1"/>
            </p:cNvSpPr>
            <p:nvPr/>
          </p:nvSpPr>
          <p:spPr bwMode="auto">
            <a:xfrm flipV="1">
              <a:off x="2363" y="1621"/>
              <a:ext cx="1" cy="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42" name="Line 773"/>
            <p:cNvSpPr>
              <a:spLocks noChangeShapeType="1"/>
            </p:cNvSpPr>
            <p:nvPr/>
          </p:nvSpPr>
          <p:spPr bwMode="auto">
            <a:xfrm>
              <a:off x="2346" y="163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43" name="Line 774"/>
            <p:cNvSpPr>
              <a:spLocks noChangeShapeType="1"/>
            </p:cNvSpPr>
            <p:nvPr/>
          </p:nvSpPr>
          <p:spPr bwMode="auto">
            <a:xfrm>
              <a:off x="2346" y="1638"/>
              <a:ext cx="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44" name="Line 775"/>
            <p:cNvSpPr>
              <a:spLocks noChangeShapeType="1"/>
            </p:cNvSpPr>
            <p:nvPr/>
          </p:nvSpPr>
          <p:spPr bwMode="auto">
            <a:xfrm>
              <a:off x="2386" y="127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45" name="Freeform 776"/>
            <p:cNvSpPr>
              <a:spLocks/>
            </p:cNvSpPr>
            <p:nvPr/>
          </p:nvSpPr>
          <p:spPr bwMode="auto">
            <a:xfrm>
              <a:off x="2346" y="1275"/>
              <a:ext cx="40" cy="32"/>
            </a:xfrm>
            <a:custGeom>
              <a:avLst/>
              <a:gdLst>
                <a:gd name="T0" fmla="*/ 40 w 40"/>
                <a:gd name="T1" fmla="*/ 0 h 32"/>
                <a:gd name="T2" fmla="*/ 0 w 40"/>
                <a:gd name="T3" fmla="*/ 0 h 32"/>
                <a:gd name="T4" fmla="*/ 2 w 40"/>
                <a:gd name="T5" fmla="*/ 5 h 32"/>
                <a:gd name="T6" fmla="*/ 37 w 40"/>
                <a:gd name="T7" fmla="*/ 5 h 32"/>
                <a:gd name="T8" fmla="*/ 35 w 40"/>
                <a:gd name="T9" fmla="*/ 10 h 32"/>
                <a:gd name="T10" fmla="*/ 5 w 40"/>
                <a:gd name="T11" fmla="*/ 10 h 32"/>
                <a:gd name="T12" fmla="*/ 7 w 40"/>
                <a:gd name="T13" fmla="*/ 14 h 32"/>
                <a:gd name="T14" fmla="*/ 33 w 40"/>
                <a:gd name="T15" fmla="*/ 14 h 32"/>
                <a:gd name="T16" fmla="*/ 31 w 40"/>
                <a:gd name="T17" fmla="*/ 19 h 32"/>
                <a:gd name="T18" fmla="*/ 9 w 40"/>
                <a:gd name="T19" fmla="*/ 19 h 32"/>
                <a:gd name="T20" fmla="*/ 12 w 40"/>
                <a:gd name="T21" fmla="*/ 24 h 32"/>
                <a:gd name="T22" fmla="*/ 28 w 40"/>
                <a:gd name="T23" fmla="*/ 24 h 32"/>
                <a:gd name="T24" fmla="*/ 26 w 40"/>
                <a:gd name="T25" fmla="*/ 28 h 32"/>
                <a:gd name="T26" fmla="*/ 14 w 40"/>
                <a:gd name="T27" fmla="*/ 28 h 32"/>
                <a:gd name="T28" fmla="*/ 16 w 40"/>
                <a:gd name="T29" fmla="*/ 32 h 32"/>
                <a:gd name="T30" fmla="*/ 24 w 40"/>
                <a:gd name="T31" fmla="*/ 32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32"/>
                <a:gd name="T50" fmla="*/ 40 w 40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32">
                  <a:moveTo>
                    <a:pt x="4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37" y="5"/>
                  </a:lnTo>
                  <a:lnTo>
                    <a:pt x="35" y="10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33" y="14"/>
                  </a:lnTo>
                  <a:lnTo>
                    <a:pt x="31" y="19"/>
                  </a:lnTo>
                  <a:lnTo>
                    <a:pt x="9" y="19"/>
                  </a:lnTo>
                  <a:lnTo>
                    <a:pt x="12" y="24"/>
                  </a:lnTo>
                  <a:lnTo>
                    <a:pt x="28" y="24"/>
                  </a:lnTo>
                  <a:lnTo>
                    <a:pt x="26" y="28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24" y="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46" name="Line 777"/>
            <p:cNvSpPr>
              <a:spLocks noChangeShapeType="1"/>
            </p:cNvSpPr>
            <p:nvPr/>
          </p:nvSpPr>
          <p:spPr bwMode="auto">
            <a:xfrm>
              <a:off x="2365" y="131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47" name="Freeform 778"/>
            <p:cNvSpPr>
              <a:spLocks/>
            </p:cNvSpPr>
            <p:nvPr/>
          </p:nvSpPr>
          <p:spPr bwMode="auto">
            <a:xfrm>
              <a:off x="2346" y="1275"/>
              <a:ext cx="40" cy="41"/>
            </a:xfrm>
            <a:custGeom>
              <a:avLst/>
              <a:gdLst>
                <a:gd name="T0" fmla="*/ 19 w 40"/>
                <a:gd name="T1" fmla="*/ 41 h 41"/>
                <a:gd name="T2" fmla="*/ 0 w 40"/>
                <a:gd name="T3" fmla="*/ 0 h 41"/>
                <a:gd name="T4" fmla="*/ 40 w 40"/>
                <a:gd name="T5" fmla="*/ 0 h 41"/>
                <a:gd name="T6" fmla="*/ 19 w 40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19" y="41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19" y="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48" name="Line 779"/>
            <p:cNvSpPr>
              <a:spLocks noChangeShapeType="1"/>
            </p:cNvSpPr>
            <p:nvPr/>
          </p:nvSpPr>
          <p:spPr bwMode="auto">
            <a:xfrm>
              <a:off x="2365" y="127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49" name="Freeform 780"/>
            <p:cNvSpPr>
              <a:spLocks/>
            </p:cNvSpPr>
            <p:nvPr/>
          </p:nvSpPr>
          <p:spPr bwMode="auto">
            <a:xfrm>
              <a:off x="2365" y="1236"/>
              <a:ext cx="909" cy="39"/>
            </a:xfrm>
            <a:custGeom>
              <a:avLst/>
              <a:gdLst>
                <a:gd name="T0" fmla="*/ 0 w 909"/>
                <a:gd name="T1" fmla="*/ 39 h 39"/>
                <a:gd name="T2" fmla="*/ 0 w 909"/>
                <a:gd name="T3" fmla="*/ 20 h 39"/>
                <a:gd name="T4" fmla="*/ 0 w 909"/>
                <a:gd name="T5" fmla="*/ 0 h 39"/>
                <a:gd name="T6" fmla="*/ 455 w 909"/>
                <a:gd name="T7" fmla="*/ 0 h 39"/>
                <a:gd name="T8" fmla="*/ 909 w 909"/>
                <a:gd name="T9" fmla="*/ 0 h 39"/>
                <a:gd name="T10" fmla="*/ 909 w 909"/>
                <a:gd name="T11" fmla="*/ 39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9"/>
                <a:gd name="T19" fmla="*/ 0 h 39"/>
                <a:gd name="T20" fmla="*/ 909 w 90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9" h="39">
                  <a:moveTo>
                    <a:pt x="0" y="39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455" y="0"/>
                  </a:lnTo>
                  <a:lnTo>
                    <a:pt x="909" y="0"/>
                  </a:lnTo>
                  <a:lnTo>
                    <a:pt x="909" y="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50" name="Line 781"/>
            <p:cNvSpPr>
              <a:spLocks noChangeShapeType="1"/>
            </p:cNvSpPr>
            <p:nvPr/>
          </p:nvSpPr>
          <p:spPr bwMode="auto">
            <a:xfrm>
              <a:off x="3294" y="127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51" name="Freeform 782"/>
            <p:cNvSpPr>
              <a:spLocks/>
            </p:cNvSpPr>
            <p:nvPr/>
          </p:nvSpPr>
          <p:spPr bwMode="auto">
            <a:xfrm>
              <a:off x="3253" y="1275"/>
              <a:ext cx="41" cy="32"/>
            </a:xfrm>
            <a:custGeom>
              <a:avLst/>
              <a:gdLst>
                <a:gd name="T0" fmla="*/ 41 w 41"/>
                <a:gd name="T1" fmla="*/ 0 h 32"/>
                <a:gd name="T2" fmla="*/ 0 w 41"/>
                <a:gd name="T3" fmla="*/ 0 h 32"/>
                <a:gd name="T4" fmla="*/ 3 w 41"/>
                <a:gd name="T5" fmla="*/ 5 h 32"/>
                <a:gd name="T6" fmla="*/ 38 w 41"/>
                <a:gd name="T7" fmla="*/ 5 h 32"/>
                <a:gd name="T8" fmla="*/ 36 w 41"/>
                <a:gd name="T9" fmla="*/ 10 h 32"/>
                <a:gd name="T10" fmla="*/ 5 w 41"/>
                <a:gd name="T11" fmla="*/ 10 h 32"/>
                <a:gd name="T12" fmla="*/ 7 w 41"/>
                <a:gd name="T13" fmla="*/ 14 h 32"/>
                <a:gd name="T14" fmla="*/ 34 w 41"/>
                <a:gd name="T15" fmla="*/ 14 h 32"/>
                <a:gd name="T16" fmla="*/ 31 w 41"/>
                <a:gd name="T17" fmla="*/ 19 h 32"/>
                <a:gd name="T18" fmla="*/ 10 w 41"/>
                <a:gd name="T19" fmla="*/ 19 h 32"/>
                <a:gd name="T20" fmla="*/ 12 w 41"/>
                <a:gd name="T21" fmla="*/ 24 h 32"/>
                <a:gd name="T22" fmla="*/ 29 w 41"/>
                <a:gd name="T23" fmla="*/ 24 h 32"/>
                <a:gd name="T24" fmla="*/ 27 w 41"/>
                <a:gd name="T25" fmla="*/ 28 h 32"/>
                <a:gd name="T26" fmla="*/ 14 w 41"/>
                <a:gd name="T27" fmla="*/ 28 h 32"/>
                <a:gd name="T28" fmla="*/ 17 w 41"/>
                <a:gd name="T29" fmla="*/ 32 h 32"/>
                <a:gd name="T30" fmla="*/ 24 w 41"/>
                <a:gd name="T31" fmla="*/ 32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32"/>
                <a:gd name="T50" fmla="*/ 41 w 41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32">
                  <a:moveTo>
                    <a:pt x="41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8" y="5"/>
                  </a:lnTo>
                  <a:lnTo>
                    <a:pt x="36" y="10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34" y="14"/>
                  </a:lnTo>
                  <a:lnTo>
                    <a:pt x="31" y="19"/>
                  </a:lnTo>
                  <a:lnTo>
                    <a:pt x="10" y="19"/>
                  </a:lnTo>
                  <a:lnTo>
                    <a:pt x="12" y="24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24" y="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52" name="Line 783"/>
            <p:cNvSpPr>
              <a:spLocks noChangeShapeType="1"/>
            </p:cNvSpPr>
            <p:nvPr/>
          </p:nvSpPr>
          <p:spPr bwMode="auto">
            <a:xfrm>
              <a:off x="3274" y="131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53" name="Freeform 784"/>
            <p:cNvSpPr>
              <a:spLocks/>
            </p:cNvSpPr>
            <p:nvPr/>
          </p:nvSpPr>
          <p:spPr bwMode="auto">
            <a:xfrm>
              <a:off x="3253" y="1275"/>
              <a:ext cx="41" cy="41"/>
            </a:xfrm>
            <a:custGeom>
              <a:avLst/>
              <a:gdLst>
                <a:gd name="T0" fmla="*/ 21 w 41"/>
                <a:gd name="T1" fmla="*/ 41 h 41"/>
                <a:gd name="T2" fmla="*/ 0 w 41"/>
                <a:gd name="T3" fmla="*/ 0 h 41"/>
                <a:gd name="T4" fmla="*/ 41 w 41"/>
                <a:gd name="T5" fmla="*/ 0 h 41"/>
                <a:gd name="T6" fmla="*/ 21 w 41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1"/>
                <a:gd name="T14" fmla="*/ 41 w 4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1">
                  <a:moveTo>
                    <a:pt x="21" y="41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21" y="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54" name="Line 785"/>
            <p:cNvSpPr>
              <a:spLocks noChangeShapeType="1"/>
            </p:cNvSpPr>
            <p:nvPr/>
          </p:nvSpPr>
          <p:spPr bwMode="auto">
            <a:xfrm>
              <a:off x="2820" y="123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55" name="Line 786"/>
            <p:cNvSpPr>
              <a:spLocks noChangeShapeType="1"/>
            </p:cNvSpPr>
            <p:nvPr/>
          </p:nvSpPr>
          <p:spPr bwMode="auto">
            <a:xfrm flipV="1">
              <a:off x="2820" y="1176"/>
              <a:ext cx="1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56" name="Line 787"/>
            <p:cNvSpPr>
              <a:spLocks noChangeShapeType="1"/>
            </p:cNvSpPr>
            <p:nvPr/>
          </p:nvSpPr>
          <p:spPr bwMode="auto">
            <a:xfrm>
              <a:off x="2820" y="105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57" name="Freeform 788"/>
            <p:cNvSpPr>
              <a:spLocks/>
            </p:cNvSpPr>
            <p:nvPr/>
          </p:nvSpPr>
          <p:spPr bwMode="auto">
            <a:xfrm>
              <a:off x="2799" y="1016"/>
              <a:ext cx="41" cy="40"/>
            </a:xfrm>
            <a:custGeom>
              <a:avLst/>
              <a:gdLst>
                <a:gd name="T0" fmla="*/ 21 w 41"/>
                <a:gd name="T1" fmla="*/ 40 h 40"/>
                <a:gd name="T2" fmla="*/ 0 w 41"/>
                <a:gd name="T3" fmla="*/ 0 h 40"/>
                <a:gd name="T4" fmla="*/ 41 w 41"/>
                <a:gd name="T5" fmla="*/ 0 h 40"/>
                <a:gd name="T6" fmla="*/ 0 w 41"/>
                <a:gd name="T7" fmla="*/ 0 h 40"/>
                <a:gd name="T8" fmla="*/ 3 w 41"/>
                <a:gd name="T9" fmla="*/ 5 h 40"/>
                <a:gd name="T10" fmla="*/ 38 w 41"/>
                <a:gd name="T11" fmla="*/ 5 h 40"/>
                <a:gd name="T12" fmla="*/ 36 w 41"/>
                <a:gd name="T13" fmla="*/ 9 h 40"/>
                <a:gd name="T14" fmla="*/ 5 w 41"/>
                <a:gd name="T15" fmla="*/ 9 h 40"/>
                <a:gd name="T16" fmla="*/ 7 w 41"/>
                <a:gd name="T17" fmla="*/ 14 h 40"/>
                <a:gd name="T18" fmla="*/ 34 w 41"/>
                <a:gd name="T19" fmla="*/ 14 h 40"/>
                <a:gd name="T20" fmla="*/ 31 w 41"/>
                <a:gd name="T21" fmla="*/ 19 h 40"/>
                <a:gd name="T22" fmla="*/ 10 w 41"/>
                <a:gd name="T23" fmla="*/ 19 h 40"/>
                <a:gd name="T24" fmla="*/ 12 w 41"/>
                <a:gd name="T25" fmla="*/ 23 h 40"/>
                <a:gd name="T26" fmla="*/ 29 w 41"/>
                <a:gd name="T27" fmla="*/ 23 h 40"/>
                <a:gd name="T28" fmla="*/ 27 w 41"/>
                <a:gd name="T29" fmla="*/ 27 h 40"/>
                <a:gd name="T30" fmla="*/ 14 w 41"/>
                <a:gd name="T31" fmla="*/ 27 h 40"/>
                <a:gd name="T32" fmla="*/ 17 w 41"/>
                <a:gd name="T33" fmla="*/ 32 h 40"/>
                <a:gd name="T34" fmla="*/ 24 w 41"/>
                <a:gd name="T35" fmla="*/ 32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21" y="40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38" y="5"/>
                  </a:lnTo>
                  <a:lnTo>
                    <a:pt x="36" y="9"/>
                  </a:lnTo>
                  <a:lnTo>
                    <a:pt x="5" y="9"/>
                  </a:lnTo>
                  <a:lnTo>
                    <a:pt x="7" y="14"/>
                  </a:lnTo>
                  <a:lnTo>
                    <a:pt x="34" y="14"/>
                  </a:lnTo>
                  <a:lnTo>
                    <a:pt x="31" y="19"/>
                  </a:lnTo>
                  <a:lnTo>
                    <a:pt x="10" y="19"/>
                  </a:lnTo>
                  <a:lnTo>
                    <a:pt x="12" y="23"/>
                  </a:lnTo>
                  <a:lnTo>
                    <a:pt x="29" y="23"/>
                  </a:lnTo>
                  <a:lnTo>
                    <a:pt x="27" y="27"/>
                  </a:lnTo>
                  <a:lnTo>
                    <a:pt x="14" y="27"/>
                  </a:lnTo>
                  <a:lnTo>
                    <a:pt x="17" y="32"/>
                  </a:lnTo>
                  <a:lnTo>
                    <a:pt x="24" y="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58" name="Line 789"/>
            <p:cNvSpPr>
              <a:spLocks noChangeShapeType="1"/>
            </p:cNvSpPr>
            <p:nvPr/>
          </p:nvSpPr>
          <p:spPr bwMode="auto">
            <a:xfrm>
              <a:off x="2820" y="105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59" name="Line 790"/>
            <p:cNvSpPr>
              <a:spLocks noChangeShapeType="1"/>
            </p:cNvSpPr>
            <p:nvPr/>
          </p:nvSpPr>
          <p:spPr bwMode="auto">
            <a:xfrm flipV="1">
              <a:off x="2820" y="1016"/>
              <a:ext cx="2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60" name="Line 791"/>
            <p:cNvSpPr>
              <a:spLocks noChangeShapeType="1"/>
            </p:cNvSpPr>
            <p:nvPr/>
          </p:nvSpPr>
          <p:spPr bwMode="auto">
            <a:xfrm>
              <a:off x="2820" y="101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61" name="Line 792"/>
            <p:cNvSpPr>
              <a:spLocks noChangeShapeType="1"/>
            </p:cNvSpPr>
            <p:nvPr/>
          </p:nvSpPr>
          <p:spPr bwMode="auto">
            <a:xfrm flipV="1">
              <a:off x="2820" y="937"/>
              <a:ext cx="1" cy="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62" name="Line 793"/>
            <p:cNvSpPr>
              <a:spLocks noChangeShapeType="1"/>
            </p:cNvSpPr>
            <p:nvPr/>
          </p:nvSpPr>
          <p:spPr bwMode="auto">
            <a:xfrm>
              <a:off x="2827" y="161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63" name="Freeform 794"/>
            <p:cNvSpPr>
              <a:spLocks/>
            </p:cNvSpPr>
            <p:nvPr/>
          </p:nvSpPr>
          <p:spPr bwMode="auto">
            <a:xfrm>
              <a:off x="2825" y="1617"/>
              <a:ext cx="2" cy="39"/>
            </a:xfrm>
            <a:custGeom>
              <a:avLst/>
              <a:gdLst>
                <a:gd name="T0" fmla="*/ 2 w 2"/>
                <a:gd name="T1" fmla="*/ 0 h 39"/>
                <a:gd name="T2" fmla="*/ 0 w 2"/>
                <a:gd name="T3" fmla="*/ 6 h 39"/>
                <a:gd name="T4" fmla="*/ 0 w 2"/>
                <a:gd name="T5" fmla="*/ 39 h 39"/>
                <a:gd name="T6" fmla="*/ 0 60000 65536"/>
                <a:gd name="T7" fmla="*/ 0 60000 65536"/>
                <a:gd name="T8" fmla="*/ 0 60000 65536"/>
                <a:gd name="T9" fmla="*/ 0 w 2"/>
                <a:gd name="T10" fmla="*/ 0 h 39"/>
                <a:gd name="T11" fmla="*/ 2 w 2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9">
                  <a:moveTo>
                    <a:pt x="2" y="0"/>
                  </a:moveTo>
                  <a:lnTo>
                    <a:pt x="0" y="6"/>
                  </a:lnTo>
                  <a:lnTo>
                    <a:pt x="0" y="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64" name="Line 795"/>
            <p:cNvSpPr>
              <a:spLocks noChangeShapeType="1"/>
            </p:cNvSpPr>
            <p:nvPr/>
          </p:nvSpPr>
          <p:spPr bwMode="auto">
            <a:xfrm>
              <a:off x="2820" y="162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65" name="Line 796"/>
            <p:cNvSpPr>
              <a:spLocks noChangeShapeType="1"/>
            </p:cNvSpPr>
            <p:nvPr/>
          </p:nvSpPr>
          <p:spPr bwMode="auto">
            <a:xfrm>
              <a:off x="2820" y="1629"/>
              <a:ext cx="1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66" name="Line 797"/>
            <p:cNvSpPr>
              <a:spLocks noChangeShapeType="1"/>
            </p:cNvSpPr>
            <p:nvPr/>
          </p:nvSpPr>
          <p:spPr bwMode="auto">
            <a:xfrm>
              <a:off x="2835" y="161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67" name="Freeform 798"/>
            <p:cNvSpPr>
              <a:spLocks/>
            </p:cNvSpPr>
            <p:nvPr/>
          </p:nvSpPr>
          <p:spPr bwMode="auto">
            <a:xfrm>
              <a:off x="2827" y="1615"/>
              <a:ext cx="8" cy="2"/>
            </a:xfrm>
            <a:custGeom>
              <a:avLst/>
              <a:gdLst>
                <a:gd name="T0" fmla="*/ 8 w 8"/>
                <a:gd name="T1" fmla="*/ 0 h 2"/>
                <a:gd name="T2" fmla="*/ 4 w 8"/>
                <a:gd name="T3" fmla="*/ 0 h 2"/>
                <a:gd name="T4" fmla="*/ 0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8" y="0"/>
                  </a:move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68" name="Line 799"/>
            <p:cNvSpPr>
              <a:spLocks noChangeShapeType="1"/>
            </p:cNvSpPr>
            <p:nvPr/>
          </p:nvSpPr>
          <p:spPr bwMode="auto">
            <a:xfrm>
              <a:off x="2900" y="162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69" name="Freeform 800"/>
            <p:cNvSpPr>
              <a:spLocks/>
            </p:cNvSpPr>
            <p:nvPr/>
          </p:nvSpPr>
          <p:spPr bwMode="auto">
            <a:xfrm>
              <a:off x="2887" y="1624"/>
              <a:ext cx="13" cy="22"/>
            </a:xfrm>
            <a:custGeom>
              <a:avLst/>
              <a:gdLst>
                <a:gd name="T0" fmla="*/ 13 w 13"/>
                <a:gd name="T1" fmla="*/ 0 h 22"/>
                <a:gd name="T2" fmla="*/ 13 w 13"/>
                <a:gd name="T3" fmla="*/ 22 h 22"/>
                <a:gd name="T4" fmla="*/ 9 w 13"/>
                <a:gd name="T5" fmla="*/ 20 h 22"/>
                <a:gd name="T6" fmla="*/ 9 w 13"/>
                <a:gd name="T7" fmla="*/ 3 h 22"/>
                <a:gd name="T8" fmla="*/ 5 w 13"/>
                <a:gd name="T9" fmla="*/ 5 h 22"/>
                <a:gd name="T10" fmla="*/ 5 w 13"/>
                <a:gd name="T11" fmla="*/ 17 h 22"/>
                <a:gd name="T12" fmla="*/ 0 w 13"/>
                <a:gd name="T13" fmla="*/ 15 h 22"/>
                <a:gd name="T14" fmla="*/ 0 w 13"/>
                <a:gd name="T15" fmla="*/ 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22"/>
                <a:gd name="T26" fmla="*/ 13 w 13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22">
                  <a:moveTo>
                    <a:pt x="13" y="0"/>
                  </a:moveTo>
                  <a:lnTo>
                    <a:pt x="13" y="22"/>
                  </a:lnTo>
                  <a:lnTo>
                    <a:pt x="9" y="20"/>
                  </a:lnTo>
                  <a:lnTo>
                    <a:pt x="9" y="3"/>
                  </a:lnTo>
                  <a:lnTo>
                    <a:pt x="5" y="5"/>
                  </a:lnTo>
                  <a:lnTo>
                    <a:pt x="5" y="17"/>
                  </a:lnTo>
                  <a:lnTo>
                    <a:pt x="0" y="15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70" name="Line 801"/>
            <p:cNvSpPr>
              <a:spLocks noChangeShapeType="1"/>
            </p:cNvSpPr>
            <p:nvPr/>
          </p:nvSpPr>
          <p:spPr bwMode="auto">
            <a:xfrm>
              <a:off x="2879" y="163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71" name="Freeform 802"/>
            <p:cNvSpPr>
              <a:spLocks/>
            </p:cNvSpPr>
            <p:nvPr/>
          </p:nvSpPr>
          <p:spPr bwMode="auto">
            <a:xfrm>
              <a:off x="2879" y="1615"/>
              <a:ext cx="39" cy="41"/>
            </a:xfrm>
            <a:custGeom>
              <a:avLst/>
              <a:gdLst>
                <a:gd name="T0" fmla="*/ 0 w 39"/>
                <a:gd name="T1" fmla="*/ 20 h 41"/>
                <a:gd name="T2" fmla="*/ 39 w 39"/>
                <a:gd name="T3" fmla="*/ 0 h 41"/>
                <a:gd name="T4" fmla="*/ 39 w 39"/>
                <a:gd name="T5" fmla="*/ 41 h 41"/>
                <a:gd name="T6" fmla="*/ 35 w 39"/>
                <a:gd name="T7" fmla="*/ 39 h 41"/>
                <a:gd name="T8" fmla="*/ 35 w 39"/>
                <a:gd name="T9" fmla="*/ 2 h 41"/>
                <a:gd name="T10" fmla="*/ 30 w 39"/>
                <a:gd name="T11" fmla="*/ 4 h 41"/>
                <a:gd name="T12" fmla="*/ 30 w 39"/>
                <a:gd name="T13" fmla="*/ 36 h 41"/>
                <a:gd name="T14" fmla="*/ 26 w 39"/>
                <a:gd name="T15" fmla="*/ 34 h 41"/>
                <a:gd name="T16" fmla="*/ 26 w 39"/>
                <a:gd name="T17" fmla="*/ 7 h 41"/>
                <a:gd name="T18" fmla="*/ 21 w 39"/>
                <a:gd name="T19" fmla="*/ 9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41"/>
                <a:gd name="T32" fmla="*/ 39 w 39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41">
                  <a:moveTo>
                    <a:pt x="0" y="20"/>
                  </a:moveTo>
                  <a:lnTo>
                    <a:pt x="39" y="0"/>
                  </a:lnTo>
                  <a:lnTo>
                    <a:pt x="39" y="41"/>
                  </a:lnTo>
                  <a:lnTo>
                    <a:pt x="35" y="39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30" y="36"/>
                  </a:lnTo>
                  <a:lnTo>
                    <a:pt x="26" y="34"/>
                  </a:lnTo>
                  <a:lnTo>
                    <a:pt x="26" y="7"/>
                  </a:lnTo>
                  <a:lnTo>
                    <a:pt x="21" y="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72" name="Line 803"/>
            <p:cNvSpPr>
              <a:spLocks noChangeShapeType="1"/>
            </p:cNvSpPr>
            <p:nvPr/>
          </p:nvSpPr>
          <p:spPr bwMode="auto">
            <a:xfrm>
              <a:off x="2918" y="161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73" name="Freeform 804"/>
            <p:cNvSpPr>
              <a:spLocks/>
            </p:cNvSpPr>
            <p:nvPr/>
          </p:nvSpPr>
          <p:spPr bwMode="auto">
            <a:xfrm>
              <a:off x="2879" y="1615"/>
              <a:ext cx="39" cy="41"/>
            </a:xfrm>
            <a:custGeom>
              <a:avLst/>
              <a:gdLst>
                <a:gd name="T0" fmla="*/ 39 w 39"/>
                <a:gd name="T1" fmla="*/ 0 h 41"/>
                <a:gd name="T2" fmla="*/ 39 w 39"/>
                <a:gd name="T3" fmla="*/ 41 h 41"/>
                <a:gd name="T4" fmla="*/ 0 w 39"/>
                <a:gd name="T5" fmla="*/ 20 h 41"/>
                <a:gd name="T6" fmla="*/ 0 60000 65536"/>
                <a:gd name="T7" fmla="*/ 0 60000 65536"/>
                <a:gd name="T8" fmla="*/ 0 60000 65536"/>
                <a:gd name="T9" fmla="*/ 0 w 39"/>
                <a:gd name="T10" fmla="*/ 0 h 41"/>
                <a:gd name="T11" fmla="*/ 39 w 39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41">
                  <a:moveTo>
                    <a:pt x="39" y="0"/>
                  </a:moveTo>
                  <a:lnTo>
                    <a:pt x="39" y="41"/>
                  </a:lnTo>
                  <a:lnTo>
                    <a:pt x="0" y="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74" name="Line 805"/>
            <p:cNvSpPr>
              <a:spLocks noChangeShapeType="1"/>
            </p:cNvSpPr>
            <p:nvPr/>
          </p:nvSpPr>
          <p:spPr bwMode="auto">
            <a:xfrm>
              <a:off x="2918" y="163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75" name="Freeform 806"/>
            <p:cNvSpPr>
              <a:spLocks/>
            </p:cNvSpPr>
            <p:nvPr/>
          </p:nvSpPr>
          <p:spPr bwMode="auto">
            <a:xfrm>
              <a:off x="2918" y="1436"/>
              <a:ext cx="356" cy="199"/>
            </a:xfrm>
            <a:custGeom>
              <a:avLst/>
              <a:gdLst>
                <a:gd name="T0" fmla="*/ 0 w 356"/>
                <a:gd name="T1" fmla="*/ 199 h 199"/>
                <a:gd name="T2" fmla="*/ 356 w 356"/>
                <a:gd name="T3" fmla="*/ 199 h 199"/>
                <a:gd name="T4" fmla="*/ 356 w 356"/>
                <a:gd name="T5" fmla="*/ 0 h 199"/>
                <a:gd name="T6" fmla="*/ 0 60000 65536"/>
                <a:gd name="T7" fmla="*/ 0 60000 65536"/>
                <a:gd name="T8" fmla="*/ 0 60000 65536"/>
                <a:gd name="T9" fmla="*/ 0 w 356"/>
                <a:gd name="T10" fmla="*/ 0 h 199"/>
                <a:gd name="T11" fmla="*/ 356 w 356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199">
                  <a:moveTo>
                    <a:pt x="0" y="199"/>
                  </a:moveTo>
                  <a:lnTo>
                    <a:pt x="356" y="199"/>
                  </a:lnTo>
                  <a:lnTo>
                    <a:pt x="35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415" name="Line 807"/>
          <p:cNvSpPr>
            <a:spLocks noChangeShapeType="1"/>
          </p:cNvSpPr>
          <p:nvPr/>
        </p:nvSpPr>
        <p:spPr bwMode="auto">
          <a:xfrm>
            <a:off x="4476750" y="23733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6" name="Line 808"/>
          <p:cNvSpPr>
            <a:spLocks noChangeShapeType="1"/>
          </p:cNvSpPr>
          <p:nvPr/>
        </p:nvSpPr>
        <p:spPr bwMode="auto">
          <a:xfrm>
            <a:off x="4476750" y="2373313"/>
            <a:ext cx="1588" cy="650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7" name="Line 809"/>
          <p:cNvSpPr>
            <a:spLocks noChangeShapeType="1"/>
          </p:cNvSpPr>
          <p:nvPr/>
        </p:nvSpPr>
        <p:spPr bwMode="auto">
          <a:xfrm>
            <a:off x="4508500" y="243840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8" name="Freeform 810"/>
          <p:cNvSpPr>
            <a:spLocks/>
          </p:cNvSpPr>
          <p:nvPr/>
        </p:nvSpPr>
        <p:spPr bwMode="auto">
          <a:xfrm>
            <a:off x="4443413" y="2438400"/>
            <a:ext cx="65087" cy="49213"/>
          </a:xfrm>
          <a:custGeom>
            <a:avLst/>
            <a:gdLst>
              <a:gd name="T0" fmla="*/ 2147483647 w 41"/>
              <a:gd name="T1" fmla="*/ 0 h 31"/>
              <a:gd name="T2" fmla="*/ 0 w 41"/>
              <a:gd name="T3" fmla="*/ 0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1"/>
              <a:gd name="T49" fmla="*/ 0 h 31"/>
              <a:gd name="T50" fmla="*/ 41 w 41"/>
              <a:gd name="T51" fmla="*/ 31 h 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1" h="31">
                <a:moveTo>
                  <a:pt x="41" y="0"/>
                </a:moveTo>
                <a:lnTo>
                  <a:pt x="0" y="0"/>
                </a:lnTo>
                <a:lnTo>
                  <a:pt x="3" y="4"/>
                </a:lnTo>
                <a:lnTo>
                  <a:pt x="38" y="4"/>
                </a:lnTo>
                <a:lnTo>
                  <a:pt x="36" y="8"/>
                </a:lnTo>
                <a:lnTo>
                  <a:pt x="5" y="8"/>
                </a:lnTo>
                <a:lnTo>
                  <a:pt x="7" y="13"/>
                </a:lnTo>
                <a:lnTo>
                  <a:pt x="34" y="13"/>
                </a:lnTo>
                <a:lnTo>
                  <a:pt x="31" y="18"/>
                </a:lnTo>
                <a:lnTo>
                  <a:pt x="10" y="18"/>
                </a:lnTo>
                <a:lnTo>
                  <a:pt x="12" y="23"/>
                </a:lnTo>
                <a:lnTo>
                  <a:pt x="29" y="23"/>
                </a:lnTo>
                <a:lnTo>
                  <a:pt x="27" y="26"/>
                </a:lnTo>
                <a:lnTo>
                  <a:pt x="14" y="26"/>
                </a:lnTo>
                <a:lnTo>
                  <a:pt x="17" y="31"/>
                </a:lnTo>
                <a:lnTo>
                  <a:pt x="24" y="3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9" name="Line 811"/>
          <p:cNvSpPr>
            <a:spLocks noChangeShapeType="1"/>
          </p:cNvSpPr>
          <p:nvPr/>
        </p:nvSpPr>
        <p:spPr bwMode="auto">
          <a:xfrm>
            <a:off x="4476750" y="25003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0" name="Freeform 812"/>
          <p:cNvSpPr>
            <a:spLocks/>
          </p:cNvSpPr>
          <p:nvPr/>
        </p:nvSpPr>
        <p:spPr bwMode="auto">
          <a:xfrm>
            <a:off x="4443413" y="2438400"/>
            <a:ext cx="65087" cy="61913"/>
          </a:xfrm>
          <a:custGeom>
            <a:avLst/>
            <a:gdLst>
              <a:gd name="T0" fmla="*/ 2147483647 w 41"/>
              <a:gd name="T1" fmla="*/ 2147483647 h 39"/>
              <a:gd name="T2" fmla="*/ 0 w 41"/>
              <a:gd name="T3" fmla="*/ 0 h 39"/>
              <a:gd name="T4" fmla="*/ 2147483647 w 41"/>
              <a:gd name="T5" fmla="*/ 0 h 39"/>
              <a:gd name="T6" fmla="*/ 2147483647 w 41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9"/>
              <a:gd name="T14" fmla="*/ 41 w 4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9">
                <a:moveTo>
                  <a:pt x="21" y="39"/>
                </a:moveTo>
                <a:lnTo>
                  <a:pt x="0" y="0"/>
                </a:lnTo>
                <a:lnTo>
                  <a:pt x="41" y="0"/>
                </a:lnTo>
                <a:lnTo>
                  <a:pt x="21" y="3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1" name="Line 813"/>
          <p:cNvSpPr>
            <a:spLocks noChangeShapeType="1"/>
          </p:cNvSpPr>
          <p:nvPr/>
        </p:nvSpPr>
        <p:spPr bwMode="auto">
          <a:xfrm>
            <a:off x="4476750" y="23733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2" name="Line 814"/>
          <p:cNvSpPr>
            <a:spLocks noChangeShapeType="1"/>
          </p:cNvSpPr>
          <p:nvPr/>
        </p:nvSpPr>
        <p:spPr bwMode="auto">
          <a:xfrm>
            <a:off x="4476750" y="2373313"/>
            <a:ext cx="16589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3" name="Line 815"/>
          <p:cNvSpPr>
            <a:spLocks noChangeShapeType="1"/>
          </p:cNvSpPr>
          <p:nvPr/>
        </p:nvSpPr>
        <p:spPr bwMode="auto">
          <a:xfrm>
            <a:off x="5195888" y="31337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4" name="Line 816"/>
          <p:cNvSpPr>
            <a:spLocks noChangeShapeType="1"/>
          </p:cNvSpPr>
          <p:nvPr/>
        </p:nvSpPr>
        <p:spPr bwMode="auto">
          <a:xfrm>
            <a:off x="5195888" y="3133725"/>
            <a:ext cx="1587" cy="128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5" name="Line 817"/>
          <p:cNvSpPr>
            <a:spLocks noChangeShapeType="1"/>
          </p:cNvSpPr>
          <p:nvPr/>
        </p:nvSpPr>
        <p:spPr bwMode="auto">
          <a:xfrm>
            <a:off x="5227638" y="32623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6" name="Freeform 818"/>
          <p:cNvSpPr>
            <a:spLocks/>
          </p:cNvSpPr>
          <p:nvPr/>
        </p:nvSpPr>
        <p:spPr bwMode="auto">
          <a:xfrm>
            <a:off x="5164138" y="3262313"/>
            <a:ext cx="63500" cy="50800"/>
          </a:xfrm>
          <a:custGeom>
            <a:avLst/>
            <a:gdLst>
              <a:gd name="T0" fmla="*/ 2147483647 w 41"/>
              <a:gd name="T1" fmla="*/ 0 h 32"/>
              <a:gd name="T2" fmla="*/ 0 w 41"/>
              <a:gd name="T3" fmla="*/ 0 h 32"/>
              <a:gd name="T4" fmla="*/ 2147483647 w 41"/>
              <a:gd name="T5" fmla="*/ 2147483647 h 32"/>
              <a:gd name="T6" fmla="*/ 2147483647 w 41"/>
              <a:gd name="T7" fmla="*/ 2147483647 h 32"/>
              <a:gd name="T8" fmla="*/ 2147483647 w 41"/>
              <a:gd name="T9" fmla="*/ 2147483647 h 32"/>
              <a:gd name="T10" fmla="*/ 2147483647 w 41"/>
              <a:gd name="T11" fmla="*/ 2147483647 h 32"/>
              <a:gd name="T12" fmla="*/ 2147483647 w 41"/>
              <a:gd name="T13" fmla="*/ 2147483647 h 32"/>
              <a:gd name="T14" fmla="*/ 2147483647 w 41"/>
              <a:gd name="T15" fmla="*/ 2147483647 h 32"/>
              <a:gd name="T16" fmla="*/ 2147483647 w 41"/>
              <a:gd name="T17" fmla="*/ 2147483647 h 32"/>
              <a:gd name="T18" fmla="*/ 2147483647 w 41"/>
              <a:gd name="T19" fmla="*/ 2147483647 h 32"/>
              <a:gd name="T20" fmla="*/ 2147483647 w 41"/>
              <a:gd name="T21" fmla="*/ 2147483647 h 32"/>
              <a:gd name="T22" fmla="*/ 2147483647 w 41"/>
              <a:gd name="T23" fmla="*/ 2147483647 h 32"/>
              <a:gd name="T24" fmla="*/ 2147483647 w 41"/>
              <a:gd name="T25" fmla="*/ 2147483647 h 32"/>
              <a:gd name="T26" fmla="*/ 2147483647 w 41"/>
              <a:gd name="T27" fmla="*/ 2147483647 h 32"/>
              <a:gd name="T28" fmla="*/ 2147483647 w 41"/>
              <a:gd name="T29" fmla="*/ 2147483647 h 32"/>
              <a:gd name="T30" fmla="*/ 2147483647 w 41"/>
              <a:gd name="T31" fmla="*/ 2147483647 h 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1"/>
              <a:gd name="T49" fmla="*/ 0 h 32"/>
              <a:gd name="T50" fmla="*/ 41 w 41"/>
              <a:gd name="T51" fmla="*/ 32 h 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1" h="32">
                <a:moveTo>
                  <a:pt x="41" y="0"/>
                </a:moveTo>
                <a:lnTo>
                  <a:pt x="0" y="0"/>
                </a:lnTo>
                <a:lnTo>
                  <a:pt x="3" y="4"/>
                </a:lnTo>
                <a:lnTo>
                  <a:pt x="38" y="4"/>
                </a:lnTo>
                <a:lnTo>
                  <a:pt x="36" y="9"/>
                </a:lnTo>
                <a:lnTo>
                  <a:pt x="5" y="9"/>
                </a:lnTo>
                <a:lnTo>
                  <a:pt x="7" y="13"/>
                </a:lnTo>
                <a:lnTo>
                  <a:pt x="34" y="13"/>
                </a:lnTo>
                <a:lnTo>
                  <a:pt x="31" y="17"/>
                </a:lnTo>
                <a:lnTo>
                  <a:pt x="10" y="17"/>
                </a:lnTo>
                <a:lnTo>
                  <a:pt x="12" y="22"/>
                </a:lnTo>
                <a:lnTo>
                  <a:pt x="29" y="22"/>
                </a:lnTo>
                <a:lnTo>
                  <a:pt x="27" y="27"/>
                </a:lnTo>
                <a:lnTo>
                  <a:pt x="14" y="27"/>
                </a:lnTo>
                <a:lnTo>
                  <a:pt x="17" y="32"/>
                </a:lnTo>
                <a:lnTo>
                  <a:pt x="24" y="3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7" name="Line 819"/>
          <p:cNvSpPr>
            <a:spLocks noChangeShapeType="1"/>
          </p:cNvSpPr>
          <p:nvPr/>
        </p:nvSpPr>
        <p:spPr bwMode="auto">
          <a:xfrm>
            <a:off x="5195888" y="33242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8" name="Freeform 820"/>
          <p:cNvSpPr>
            <a:spLocks/>
          </p:cNvSpPr>
          <p:nvPr/>
        </p:nvSpPr>
        <p:spPr bwMode="auto">
          <a:xfrm>
            <a:off x="5164138" y="3262313"/>
            <a:ext cx="63500" cy="61912"/>
          </a:xfrm>
          <a:custGeom>
            <a:avLst/>
            <a:gdLst>
              <a:gd name="T0" fmla="*/ 2147483647 w 41"/>
              <a:gd name="T1" fmla="*/ 2147483647 h 39"/>
              <a:gd name="T2" fmla="*/ 0 w 41"/>
              <a:gd name="T3" fmla="*/ 0 h 39"/>
              <a:gd name="T4" fmla="*/ 2147483647 w 41"/>
              <a:gd name="T5" fmla="*/ 0 h 39"/>
              <a:gd name="T6" fmla="*/ 2147483647 w 41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9"/>
              <a:gd name="T14" fmla="*/ 41 w 4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9">
                <a:moveTo>
                  <a:pt x="21" y="39"/>
                </a:moveTo>
                <a:lnTo>
                  <a:pt x="0" y="0"/>
                </a:lnTo>
                <a:lnTo>
                  <a:pt x="41" y="0"/>
                </a:lnTo>
                <a:lnTo>
                  <a:pt x="21" y="3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9" name="Line 821"/>
          <p:cNvSpPr>
            <a:spLocks noChangeShapeType="1"/>
          </p:cNvSpPr>
          <p:nvPr/>
        </p:nvSpPr>
        <p:spPr bwMode="auto">
          <a:xfrm>
            <a:off x="5195888" y="31337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0" name="Freeform 822"/>
          <p:cNvSpPr>
            <a:spLocks/>
          </p:cNvSpPr>
          <p:nvPr/>
        </p:nvSpPr>
        <p:spPr bwMode="auto">
          <a:xfrm>
            <a:off x="3754438" y="2690813"/>
            <a:ext cx="1441450" cy="442912"/>
          </a:xfrm>
          <a:custGeom>
            <a:avLst/>
            <a:gdLst>
              <a:gd name="T0" fmla="*/ 2147483647 w 909"/>
              <a:gd name="T1" fmla="*/ 2147483647 h 279"/>
              <a:gd name="T2" fmla="*/ 0 w 909"/>
              <a:gd name="T3" fmla="*/ 2147483647 h 279"/>
              <a:gd name="T4" fmla="*/ 0 w 909"/>
              <a:gd name="T5" fmla="*/ 2147483647 h 279"/>
              <a:gd name="T6" fmla="*/ 0 w 909"/>
              <a:gd name="T7" fmla="*/ 0 h 279"/>
              <a:gd name="T8" fmla="*/ 0 60000 65536"/>
              <a:gd name="T9" fmla="*/ 0 60000 65536"/>
              <a:gd name="T10" fmla="*/ 0 60000 65536"/>
              <a:gd name="T11" fmla="*/ 0 60000 65536"/>
              <a:gd name="T12" fmla="*/ 0 w 909"/>
              <a:gd name="T13" fmla="*/ 0 h 279"/>
              <a:gd name="T14" fmla="*/ 909 w 909"/>
              <a:gd name="T15" fmla="*/ 279 h 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9" h="279">
                <a:moveTo>
                  <a:pt x="909" y="279"/>
                </a:moveTo>
                <a:lnTo>
                  <a:pt x="0" y="120"/>
                </a:lnTo>
                <a:lnTo>
                  <a:pt x="0" y="8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1" name="Line 823"/>
          <p:cNvSpPr>
            <a:spLocks noChangeShapeType="1"/>
          </p:cNvSpPr>
          <p:nvPr/>
        </p:nvSpPr>
        <p:spPr bwMode="auto">
          <a:xfrm>
            <a:off x="3849688" y="25955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2" name="Freeform 824"/>
          <p:cNvSpPr>
            <a:spLocks/>
          </p:cNvSpPr>
          <p:nvPr/>
        </p:nvSpPr>
        <p:spPr bwMode="auto">
          <a:xfrm>
            <a:off x="3849688" y="2563813"/>
            <a:ext cx="61912" cy="65087"/>
          </a:xfrm>
          <a:custGeom>
            <a:avLst/>
            <a:gdLst>
              <a:gd name="T0" fmla="*/ 0 w 39"/>
              <a:gd name="T1" fmla="*/ 2147483647 h 41"/>
              <a:gd name="T2" fmla="*/ 2147483647 w 39"/>
              <a:gd name="T3" fmla="*/ 0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2147483647 h 41"/>
              <a:gd name="T24" fmla="*/ 2147483647 w 39"/>
              <a:gd name="T25" fmla="*/ 2147483647 h 41"/>
              <a:gd name="T26" fmla="*/ 2147483647 w 39"/>
              <a:gd name="T27" fmla="*/ 2147483647 h 41"/>
              <a:gd name="T28" fmla="*/ 2147483647 w 39"/>
              <a:gd name="T29" fmla="*/ 2147483647 h 41"/>
              <a:gd name="T30" fmla="*/ 2147483647 w 39"/>
              <a:gd name="T31" fmla="*/ 2147483647 h 41"/>
              <a:gd name="T32" fmla="*/ 2147483647 w 39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41"/>
              <a:gd name="T53" fmla="*/ 39 w 39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41">
                <a:moveTo>
                  <a:pt x="0" y="20"/>
                </a:moveTo>
                <a:lnTo>
                  <a:pt x="39" y="0"/>
                </a:lnTo>
                <a:lnTo>
                  <a:pt x="39" y="41"/>
                </a:lnTo>
                <a:lnTo>
                  <a:pt x="35" y="39"/>
                </a:lnTo>
                <a:lnTo>
                  <a:pt x="35" y="2"/>
                </a:lnTo>
                <a:lnTo>
                  <a:pt x="31" y="4"/>
                </a:lnTo>
                <a:lnTo>
                  <a:pt x="31" y="36"/>
                </a:lnTo>
                <a:lnTo>
                  <a:pt x="26" y="34"/>
                </a:lnTo>
                <a:lnTo>
                  <a:pt x="26" y="7"/>
                </a:lnTo>
                <a:lnTo>
                  <a:pt x="21" y="9"/>
                </a:lnTo>
                <a:lnTo>
                  <a:pt x="21" y="32"/>
                </a:lnTo>
                <a:lnTo>
                  <a:pt x="17" y="29"/>
                </a:lnTo>
                <a:lnTo>
                  <a:pt x="17" y="12"/>
                </a:lnTo>
                <a:lnTo>
                  <a:pt x="12" y="14"/>
                </a:lnTo>
                <a:lnTo>
                  <a:pt x="12" y="27"/>
                </a:lnTo>
                <a:lnTo>
                  <a:pt x="9" y="24"/>
                </a:lnTo>
                <a:lnTo>
                  <a:pt x="9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3" name="Line 825"/>
          <p:cNvSpPr>
            <a:spLocks noChangeShapeType="1"/>
          </p:cNvSpPr>
          <p:nvPr/>
        </p:nvSpPr>
        <p:spPr bwMode="auto">
          <a:xfrm>
            <a:off x="3849688" y="25955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4" name="Freeform 826"/>
          <p:cNvSpPr>
            <a:spLocks/>
          </p:cNvSpPr>
          <p:nvPr/>
        </p:nvSpPr>
        <p:spPr bwMode="auto">
          <a:xfrm>
            <a:off x="3849688" y="2563813"/>
            <a:ext cx="61912" cy="65087"/>
          </a:xfrm>
          <a:custGeom>
            <a:avLst/>
            <a:gdLst>
              <a:gd name="T0" fmla="*/ 0 w 39"/>
              <a:gd name="T1" fmla="*/ 2147483647 h 41"/>
              <a:gd name="T2" fmla="*/ 2147483647 w 39"/>
              <a:gd name="T3" fmla="*/ 2147483647 h 41"/>
              <a:gd name="T4" fmla="*/ 2147483647 w 39"/>
              <a:gd name="T5" fmla="*/ 0 h 41"/>
              <a:gd name="T6" fmla="*/ 0 60000 65536"/>
              <a:gd name="T7" fmla="*/ 0 60000 65536"/>
              <a:gd name="T8" fmla="*/ 0 60000 65536"/>
              <a:gd name="T9" fmla="*/ 0 w 39"/>
              <a:gd name="T10" fmla="*/ 0 h 41"/>
              <a:gd name="T11" fmla="*/ 39 w 39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41">
                <a:moveTo>
                  <a:pt x="0" y="20"/>
                </a:moveTo>
                <a:lnTo>
                  <a:pt x="39" y="41"/>
                </a:lnTo>
                <a:lnTo>
                  <a:pt x="39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5" name="Line 827"/>
          <p:cNvSpPr>
            <a:spLocks noChangeShapeType="1"/>
          </p:cNvSpPr>
          <p:nvPr/>
        </p:nvSpPr>
        <p:spPr bwMode="auto">
          <a:xfrm>
            <a:off x="3911600" y="259556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6" name="Line 828"/>
          <p:cNvSpPr>
            <a:spLocks noChangeShapeType="1"/>
          </p:cNvSpPr>
          <p:nvPr/>
        </p:nvSpPr>
        <p:spPr bwMode="auto">
          <a:xfrm>
            <a:off x="3911600" y="2595563"/>
            <a:ext cx="4699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7" name="Line 829"/>
          <p:cNvSpPr>
            <a:spLocks noChangeShapeType="1"/>
          </p:cNvSpPr>
          <p:nvPr/>
        </p:nvSpPr>
        <p:spPr bwMode="auto">
          <a:xfrm>
            <a:off x="4462463" y="19716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8" name="Freeform 830"/>
          <p:cNvSpPr>
            <a:spLocks/>
          </p:cNvSpPr>
          <p:nvPr/>
        </p:nvSpPr>
        <p:spPr bwMode="auto">
          <a:xfrm>
            <a:off x="4462463" y="1952625"/>
            <a:ext cx="26987" cy="19050"/>
          </a:xfrm>
          <a:custGeom>
            <a:avLst/>
            <a:gdLst>
              <a:gd name="T0" fmla="*/ 0 w 17"/>
              <a:gd name="T1" fmla="*/ 2147483647 h 12"/>
              <a:gd name="T2" fmla="*/ 2147483647 w 17"/>
              <a:gd name="T3" fmla="*/ 2147483647 h 12"/>
              <a:gd name="T4" fmla="*/ 2147483647 w 17"/>
              <a:gd name="T5" fmla="*/ 0 h 12"/>
              <a:gd name="T6" fmla="*/ 0 60000 65536"/>
              <a:gd name="T7" fmla="*/ 0 60000 65536"/>
              <a:gd name="T8" fmla="*/ 0 60000 65536"/>
              <a:gd name="T9" fmla="*/ 0 w 17"/>
              <a:gd name="T10" fmla="*/ 0 h 12"/>
              <a:gd name="T11" fmla="*/ 17 w 17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2">
                <a:moveTo>
                  <a:pt x="0" y="12"/>
                </a:moveTo>
                <a:lnTo>
                  <a:pt x="9" y="6"/>
                </a:lnTo>
                <a:lnTo>
                  <a:pt x="17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9" name="Line 831"/>
          <p:cNvSpPr>
            <a:spLocks noChangeShapeType="1"/>
          </p:cNvSpPr>
          <p:nvPr/>
        </p:nvSpPr>
        <p:spPr bwMode="auto">
          <a:xfrm>
            <a:off x="4491038" y="19589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0" name="Freeform 832"/>
          <p:cNvSpPr>
            <a:spLocks/>
          </p:cNvSpPr>
          <p:nvPr/>
        </p:nvSpPr>
        <p:spPr bwMode="auto">
          <a:xfrm>
            <a:off x="4467225" y="1947863"/>
            <a:ext cx="23813" cy="14287"/>
          </a:xfrm>
          <a:custGeom>
            <a:avLst/>
            <a:gdLst>
              <a:gd name="T0" fmla="*/ 2147483647 w 15"/>
              <a:gd name="T1" fmla="*/ 2147483647 h 9"/>
              <a:gd name="T2" fmla="*/ 2147483647 w 15"/>
              <a:gd name="T3" fmla="*/ 2147483647 h 9"/>
              <a:gd name="T4" fmla="*/ 2147483647 w 15"/>
              <a:gd name="T5" fmla="*/ 0 h 9"/>
              <a:gd name="T6" fmla="*/ 2147483647 w 15"/>
              <a:gd name="T7" fmla="*/ 0 h 9"/>
              <a:gd name="T8" fmla="*/ 2147483647 w 15"/>
              <a:gd name="T9" fmla="*/ 2147483647 h 9"/>
              <a:gd name="T10" fmla="*/ 0 w 15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9"/>
              <a:gd name="T20" fmla="*/ 15 w 1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9">
                <a:moveTo>
                  <a:pt x="15" y="7"/>
                </a:moveTo>
                <a:lnTo>
                  <a:pt x="6" y="9"/>
                </a:lnTo>
                <a:lnTo>
                  <a:pt x="7" y="0"/>
                </a:lnTo>
                <a:lnTo>
                  <a:pt x="4" y="0"/>
                </a:lnTo>
                <a:lnTo>
                  <a:pt x="6" y="9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1" name="Line 833"/>
          <p:cNvSpPr>
            <a:spLocks noChangeShapeType="1"/>
          </p:cNvSpPr>
          <p:nvPr/>
        </p:nvSpPr>
        <p:spPr bwMode="auto">
          <a:xfrm>
            <a:off x="4462463" y="19526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2" name="Freeform 834"/>
          <p:cNvSpPr>
            <a:spLocks/>
          </p:cNvSpPr>
          <p:nvPr/>
        </p:nvSpPr>
        <p:spPr bwMode="auto">
          <a:xfrm>
            <a:off x="4460875" y="1952625"/>
            <a:ext cx="23813" cy="25400"/>
          </a:xfrm>
          <a:custGeom>
            <a:avLst/>
            <a:gdLst>
              <a:gd name="T0" fmla="*/ 2147483647 w 15"/>
              <a:gd name="T1" fmla="*/ 0 h 16"/>
              <a:gd name="T2" fmla="*/ 2147483647 w 15"/>
              <a:gd name="T3" fmla="*/ 2147483647 h 16"/>
              <a:gd name="T4" fmla="*/ 0 w 15"/>
              <a:gd name="T5" fmla="*/ 2147483647 h 16"/>
              <a:gd name="T6" fmla="*/ 0 w 15"/>
              <a:gd name="T7" fmla="*/ 2147483647 h 16"/>
              <a:gd name="T8" fmla="*/ 2147483647 w 15"/>
              <a:gd name="T9" fmla="*/ 2147483647 h 16"/>
              <a:gd name="T10" fmla="*/ 2147483647 w 15"/>
              <a:gd name="T11" fmla="*/ 2147483647 h 16"/>
              <a:gd name="T12" fmla="*/ 2147483647 w 15"/>
              <a:gd name="T13" fmla="*/ 2147483647 h 16"/>
              <a:gd name="T14" fmla="*/ 2147483647 w 15"/>
              <a:gd name="T15" fmla="*/ 2147483647 h 16"/>
              <a:gd name="T16" fmla="*/ 2147483647 w 15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6"/>
              <a:gd name="T29" fmla="*/ 15 w 15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6">
                <a:moveTo>
                  <a:pt x="1" y="0"/>
                </a:moveTo>
                <a:lnTo>
                  <a:pt x="10" y="6"/>
                </a:lnTo>
                <a:lnTo>
                  <a:pt x="0" y="4"/>
                </a:lnTo>
                <a:lnTo>
                  <a:pt x="0" y="8"/>
                </a:lnTo>
                <a:lnTo>
                  <a:pt x="10" y="6"/>
                </a:lnTo>
                <a:lnTo>
                  <a:pt x="8" y="16"/>
                </a:lnTo>
                <a:lnTo>
                  <a:pt x="12" y="16"/>
                </a:lnTo>
                <a:lnTo>
                  <a:pt x="10" y="6"/>
                </a:lnTo>
                <a:lnTo>
                  <a:pt x="15" y="1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3" name="Line 835"/>
          <p:cNvSpPr>
            <a:spLocks noChangeShapeType="1"/>
          </p:cNvSpPr>
          <p:nvPr/>
        </p:nvSpPr>
        <p:spPr bwMode="auto">
          <a:xfrm>
            <a:off x="4489450" y="19716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4" name="Freeform 836"/>
          <p:cNvSpPr>
            <a:spLocks/>
          </p:cNvSpPr>
          <p:nvPr/>
        </p:nvSpPr>
        <p:spPr bwMode="auto">
          <a:xfrm>
            <a:off x="4476750" y="1962150"/>
            <a:ext cx="14288" cy="9525"/>
          </a:xfrm>
          <a:custGeom>
            <a:avLst/>
            <a:gdLst>
              <a:gd name="T0" fmla="*/ 2147483647 w 9"/>
              <a:gd name="T1" fmla="*/ 2147483647 h 6"/>
              <a:gd name="T2" fmla="*/ 0 w 9"/>
              <a:gd name="T3" fmla="*/ 0 h 6"/>
              <a:gd name="T4" fmla="*/ 2147483647 w 9"/>
              <a:gd name="T5" fmla="*/ 2147483647 h 6"/>
              <a:gd name="T6" fmla="*/ 0 60000 65536"/>
              <a:gd name="T7" fmla="*/ 0 60000 65536"/>
              <a:gd name="T8" fmla="*/ 0 60000 65536"/>
              <a:gd name="T9" fmla="*/ 0 w 9"/>
              <a:gd name="T10" fmla="*/ 0 h 6"/>
              <a:gd name="T11" fmla="*/ 9 w 9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6">
                <a:moveTo>
                  <a:pt x="7" y="6"/>
                </a:moveTo>
                <a:lnTo>
                  <a:pt x="0" y="0"/>
                </a:lnTo>
                <a:lnTo>
                  <a:pt x="9" y="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5" name="Line 837"/>
          <p:cNvSpPr>
            <a:spLocks noChangeShapeType="1"/>
          </p:cNvSpPr>
          <p:nvPr/>
        </p:nvSpPr>
        <p:spPr bwMode="auto">
          <a:xfrm>
            <a:off x="4476750" y="196215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6" name="Line 838"/>
          <p:cNvSpPr>
            <a:spLocks noChangeShapeType="1"/>
          </p:cNvSpPr>
          <p:nvPr/>
        </p:nvSpPr>
        <p:spPr bwMode="auto">
          <a:xfrm flipV="1">
            <a:off x="4476750" y="1947863"/>
            <a:ext cx="7938" cy="142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7" name="Line 839"/>
          <p:cNvSpPr>
            <a:spLocks noChangeShapeType="1"/>
          </p:cNvSpPr>
          <p:nvPr/>
        </p:nvSpPr>
        <p:spPr bwMode="auto">
          <a:xfrm>
            <a:off x="4476750" y="196215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8" name="Line 840"/>
          <p:cNvSpPr>
            <a:spLocks noChangeShapeType="1"/>
          </p:cNvSpPr>
          <p:nvPr/>
        </p:nvSpPr>
        <p:spPr bwMode="auto">
          <a:xfrm flipH="1">
            <a:off x="4467225" y="1962150"/>
            <a:ext cx="9525" cy="12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9" name="Line 841"/>
          <p:cNvSpPr>
            <a:spLocks noChangeShapeType="1"/>
          </p:cNvSpPr>
          <p:nvPr/>
        </p:nvSpPr>
        <p:spPr bwMode="auto">
          <a:xfrm>
            <a:off x="3754438" y="227965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0" name="Line 842"/>
          <p:cNvSpPr>
            <a:spLocks noChangeShapeType="1"/>
          </p:cNvSpPr>
          <p:nvPr/>
        </p:nvSpPr>
        <p:spPr bwMode="auto">
          <a:xfrm>
            <a:off x="3754438" y="2279650"/>
            <a:ext cx="1587" cy="1587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1" name="Line 843"/>
          <p:cNvSpPr>
            <a:spLocks noChangeShapeType="1"/>
          </p:cNvSpPr>
          <p:nvPr/>
        </p:nvSpPr>
        <p:spPr bwMode="auto">
          <a:xfrm>
            <a:off x="3787775" y="243840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2" name="Freeform 844"/>
          <p:cNvSpPr>
            <a:spLocks/>
          </p:cNvSpPr>
          <p:nvPr/>
        </p:nvSpPr>
        <p:spPr bwMode="auto">
          <a:xfrm>
            <a:off x="3724275" y="2438400"/>
            <a:ext cx="63500" cy="49213"/>
          </a:xfrm>
          <a:custGeom>
            <a:avLst/>
            <a:gdLst>
              <a:gd name="T0" fmla="*/ 2147483647 w 40"/>
              <a:gd name="T1" fmla="*/ 0 h 31"/>
              <a:gd name="T2" fmla="*/ 0 w 40"/>
              <a:gd name="T3" fmla="*/ 0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2147483647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"/>
              <a:gd name="T49" fmla="*/ 0 h 31"/>
              <a:gd name="T50" fmla="*/ 40 w 40"/>
              <a:gd name="T51" fmla="*/ 31 h 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" h="31">
                <a:moveTo>
                  <a:pt x="40" y="0"/>
                </a:moveTo>
                <a:lnTo>
                  <a:pt x="0" y="0"/>
                </a:lnTo>
                <a:lnTo>
                  <a:pt x="2" y="4"/>
                </a:lnTo>
                <a:lnTo>
                  <a:pt x="37" y="4"/>
                </a:lnTo>
                <a:lnTo>
                  <a:pt x="35" y="8"/>
                </a:lnTo>
                <a:lnTo>
                  <a:pt x="5" y="8"/>
                </a:lnTo>
                <a:lnTo>
                  <a:pt x="7" y="13"/>
                </a:lnTo>
                <a:lnTo>
                  <a:pt x="33" y="13"/>
                </a:lnTo>
                <a:lnTo>
                  <a:pt x="31" y="18"/>
                </a:lnTo>
                <a:lnTo>
                  <a:pt x="9" y="18"/>
                </a:lnTo>
                <a:lnTo>
                  <a:pt x="12" y="23"/>
                </a:lnTo>
                <a:lnTo>
                  <a:pt x="28" y="23"/>
                </a:lnTo>
                <a:lnTo>
                  <a:pt x="26" y="26"/>
                </a:lnTo>
                <a:lnTo>
                  <a:pt x="14" y="26"/>
                </a:lnTo>
                <a:lnTo>
                  <a:pt x="16" y="31"/>
                </a:lnTo>
                <a:lnTo>
                  <a:pt x="24" y="3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3" name="Line 845"/>
          <p:cNvSpPr>
            <a:spLocks noChangeShapeType="1"/>
          </p:cNvSpPr>
          <p:nvPr/>
        </p:nvSpPr>
        <p:spPr bwMode="auto">
          <a:xfrm>
            <a:off x="3754438" y="25003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4" name="Freeform 846"/>
          <p:cNvSpPr>
            <a:spLocks/>
          </p:cNvSpPr>
          <p:nvPr/>
        </p:nvSpPr>
        <p:spPr bwMode="auto">
          <a:xfrm>
            <a:off x="3724275" y="2438400"/>
            <a:ext cx="63500" cy="61913"/>
          </a:xfrm>
          <a:custGeom>
            <a:avLst/>
            <a:gdLst>
              <a:gd name="T0" fmla="*/ 2147483647 w 40"/>
              <a:gd name="T1" fmla="*/ 2147483647 h 39"/>
              <a:gd name="T2" fmla="*/ 0 w 40"/>
              <a:gd name="T3" fmla="*/ 0 h 39"/>
              <a:gd name="T4" fmla="*/ 2147483647 w 40"/>
              <a:gd name="T5" fmla="*/ 0 h 39"/>
              <a:gd name="T6" fmla="*/ 2147483647 w 40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39"/>
              <a:gd name="T14" fmla="*/ 40 w 40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39">
                <a:moveTo>
                  <a:pt x="19" y="39"/>
                </a:moveTo>
                <a:lnTo>
                  <a:pt x="0" y="0"/>
                </a:lnTo>
                <a:lnTo>
                  <a:pt x="40" y="0"/>
                </a:lnTo>
                <a:lnTo>
                  <a:pt x="19" y="3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5" name="Line 847"/>
          <p:cNvSpPr>
            <a:spLocks noChangeShapeType="1"/>
          </p:cNvSpPr>
          <p:nvPr/>
        </p:nvSpPr>
        <p:spPr bwMode="auto">
          <a:xfrm>
            <a:off x="3754438" y="31337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6" name="Line 848"/>
          <p:cNvSpPr>
            <a:spLocks noChangeShapeType="1"/>
          </p:cNvSpPr>
          <p:nvPr/>
        </p:nvSpPr>
        <p:spPr bwMode="auto">
          <a:xfrm>
            <a:off x="3754438" y="3133725"/>
            <a:ext cx="1587" cy="128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7" name="Line 849"/>
          <p:cNvSpPr>
            <a:spLocks noChangeShapeType="1"/>
          </p:cNvSpPr>
          <p:nvPr/>
        </p:nvSpPr>
        <p:spPr bwMode="auto">
          <a:xfrm>
            <a:off x="3787775" y="32623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8" name="Freeform 850"/>
          <p:cNvSpPr>
            <a:spLocks/>
          </p:cNvSpPr>
          <p:nvPr/>
        </p:nvSpPr>
        <p:spPr bwMode="auto">
          <a:xfrm>
            <a:off x="3724275" y="3262313"/>
            <a:ext cx="63500" cy="50800"/>
          </a:xfrm>
          <a:custGeom>
            <a:avLst/>
            <a:gdLst>
              <a:gd name="T0" fmla="*/ 2147483647 w 40"/>
              <a:gd name="T1" fmla="*/ 0 h 32"/>
              <a:gd name="T2" fmla="*/ 0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2147483647 w 40"/>
              <a:gd name="T31" fmla="*/ 2147483647 h 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"/>
              <a:gd name="T49" fmla="*/ 0 h 32"/>
              <a:gd name="T50" fmla="*/ 40 w 40"/>
              <a:gd name="T51" fmla="*/ 32 h 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" h="32">
                <a:moveTo>
                  <a:pt x="40" y="0"/>
                </a:moveTo>
                <a:lnTo>
                  <a:pt x="0" y="0"/>
                </a:lnTo>
                <a:lnTo>
                  <a:pt x="2" y="4"/>
                </a:lnTo>
                <a:lnTo>
                  <a:pt x="37" y="4"/>
                </a:lnTo>
                <a:lnTo>
                  <a:pt x="35" y="9"/>
                </a:lnTo>
                <a:lnTo>
                  <a:pt x="5" y="9"/>
                </a:lnTo>
                <a:lnTo>
                  <a:pt x="7" y="13"/>
                </a:lnTo>
                <a:lnTo>
                  <a:pt x="33" y="13"/>
                </a:lnTo>
                <a:lnTo>
                  <a:pt x="31" y="17"/>
                </a:lnTo>
                <a:lnTo>
                  <a:pt x="9" y="17"/>
                </a:lnTo>
                <a:lnTo>
                  <a:pt x="12" y="22"/>
                </a:lnTo>
                <a:lnTo>
                  <a:pt x="28" y="22"/>
                </a:lnTo>
                <a:lnTo>
                  <a:pt x="26" y="27"/>
                </a:lnTo>
                <a:lnTo>
                  <a:pt x="14" y="27"/>
                </a:lnTo>
                <a:lnTo>
                  <a:pt x="16" y="32"/>
                </a:lnTo>
                <a:lnTo>
                  <a:pt x="24" y="3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9" name="Line 851"/>
          <p:cNvSpPr>
            <a:spLocks noChangeShapeType="1"/>
          </p:cNvSpPr>
          <p:nvPr/>
        </p:nvSpPr>
        <p:spPr bwMode="auto">
          <a:xfrm>
            <a:off x="3754438" y="33242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0" name="Freeform 852"/>
          <p:cNvSpPr>
            <a:spLocks/>
          </p:cNvSpPr>
          <p:nvPr/>
        </p:nvSpPr>
        <p:spPr bwMode="auto">
          <a:xfrm>
            <a:off x="3724275" y="3262313"/>
            <a:ext cx="63500" cy="61912"/>
          </a:xfrm>
          <a:custGeom>
            <a:avLst/>
            <a:gdLst>
              <a:gd name="T0" fmla="*/ 2147483647 w 40"/>
              <a:gd name="T1" fmla="*/ 2147483647 h 39"/>
              <a:gd name="T2" fmla="*/ 0 w 40"/>
              <a:gd name="T3" fmla="*/ 0 h 39"/>
              <a:gd name="T4" fmla="*/ 2147483647 w 40"/>
              <a:gd name="T5" fmla="*/ 0 h 39"/>
              <a:gd name="T6" fmla="*/ 2147483647 w 40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39"/>
              <a:gd name="T14" fmla="*/ 40 w 40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39">
                <a:moveTo>
                  <a:pt x="19" y="39"/>
                </a:moveTo>
                <a:lnTo>
                  <a:pt x="0" y="0"/>
                </a:lnTo>
                <a:lnTo>
                  <a:pt x="40" y="0"/>
                </a:lnTo>
                <a:lnTo>
                  <a:pt x="19" y="3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1" name="Line 853"/>
          <p:cNvSpPr>
            <a:spLocks noChangeShapeType="1"/>
          </p:cNvSpPr>
          <p:nvPr/>
        </p:nvSpPr>
        <p:spPr bwMode="auto">
          <a:xfrm>
            <a:off x="3754438" y="35147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2" name="Line 854"/>
          <p:cNvSpPr>
            <a:spLocks noChangeShapeType="1"/>
          </p:cNvSpPr>
          <p:nvPr/>
        </p:nvSpPr>
        <p:spPr bwMode="auto">
          <a:xfrm>
            <a:off x="3754438" y="3514725"/>
            <a:ext cx="1587" cy="1603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3" name="Line 855"/>
          <p:cNvSpPr>
            <a:spLocks noChangeShapeType="1"/>
          </p:cNvSpPr>
          <p:nvPr/>
        </p:nvSpPr>
        <p:spPr bwMode="auto">
          <a:xfrm>
            <a:off x="3787775" y="367506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4" name="Freeform 856"/>
          <p:cNvSpPr>
            <a:spLocks/>
          </p:cNvSpPr>
          <p:nvPr/>
        </p:nvSpPr>
        <p:spPr bwMode="auto">
          <a:xfrm>
            <a:off x="3724275" y="3675063"/>
            <a:ext cx="63500" cy="50800"/>
          </a:xfrm>
          <a:custGeom>
            <a:avLst/>
            <a:gdLst>
              <a:gd name="T0" fmla="*/ 2147483647 w 40"/>
              <a:gd name="T1" fmla="*/ 0 h 32"/>
              <a:gd name="T2" fmla="*/ 0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2147483647 w 40"/>
              <a:gd name="T31" fmla="*/ 2147483647 h 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"/>
              <a:gd name="T49" fmla="*/ 0 h 32"/>
              <a:gd name="T50" fmla="*/ 40 w 40"/>
              <a:gd name="T51" fmla="*/ 32 h 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" h="32">
                <a:moveTo>
                  <a:pt x="40" y="0"/>
                </a:moveTo>
                <a:lnTo>
                  <a:pt x="0" y="0"/>
                </a:lnTo>
                <a:lnTo>
                  <a:pt x="2" y="5"/>
                </a:lnTo>
                <a:lnTo>
                  <a:pt x="37" y="5"/>
                </a:lnTo>
                <a:lnTo>
                  <a:pt x="35" y="10"/>
                </a:lnTo>
                <a:lnTo>
                  <a:pt x="5" y="10"/>
                </a:lnTo>
                <a:lnTo>
                  <a:pt x="7" y="14"/>
                </a:lnTo>
                <a:lnTo>
                  <a:pt x="33" y="14"/>
                </a:lnTo>
                <a:lnTo>
                  <a:pt x="31" y="18"/>
                </a:lnTo>
                <a:lnTo>
                  <a:pt x="9" y="18"/>
                </a:lnTo>
                <a:lnTo>
                  <a:pt x="12" y="23"/>
                </a:lnTo>
                <a:lnTo>
                  <a:pt x="28" y="23"/>
                </a:lnTo>
                <a:lnTo>
                  <a:pt x="26" y="27"/>
                </a:lnTo>
                <a:lnTo>
                  <a:pt x="14" y="27"/>
                </a:lnTo>
                <a:lnTo>
                  <a:pt x="16" y="32"/>
                </a:lnTo>
                <a:lnTo>
                  <a:pt x="24" y="3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5" name="Line 857"/>
          <p:cNvSpPr>
            <a:spLocks noChangeShapeType="1"/>
          </p:cNvSpPr>
          <p:nvPr/>
        </p:nvSpPr>
        <p:spPr bwMode="auto">
          <a:xfrm>
            <a:off x="3754438" y="37369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6" name="Freeform 858"/>
          <p:cNvSpPr>
            <a:spLocks/>
          </p:cNvSpPr>
          <p:nvPr/>
        </p:nvSpPr>
        <p:spPr bwMode="auto">
          <a:xfrm>
            <a:off x="3724275" y="3675063"/>
            <a:ext cx="63500" cy="61912"/>
          </a:xfrm>
          <a:custGeom>
            <a:avLst/>
            <a:gdLst>
              <a:gd name="T0" fmla="*/ 2147483647 w 40"/>
              <a:gd name="T1" fmla="*/ 2147483647 h 39"/>
              <a:gd name="T2" fmla="*/ 0 w 40"/>
              <a:gd name="T3" fmla="*/ 0 h 39"/>
              <a:gd name="T4" fmla="*/ 2147483647 w 40"/>
              <a:gd name="T5" fmla="*/ 0 h 39"/>
              <a:gd name="T6" fmla="*/ 2147483647 w 40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39"/>
              <a:gd name="T14" fmla="*/ 40 w 40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39">
                <a:moveTo>
                  <a:pt x="19" y="39"/>
                </a:moveTo>
                <a:lnTo>
                  <a:pt x="0" y="0"/>
                </a:lnTo>
                <a:lnTo>
                  <a:pt x="40" y="0"/>
                </a:lnTo>
                <a:lnTo>
                  <a:pt x="19" y="3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7" name="Line 859"/>
          <p:cNvSpPr>
            <a:spLocks noChangeShapeType="1"/>
          </p:cNvSpPr>
          <p:nvPr/>
        </p:nvSpPr>
        <p:spPr bwMode="auto">
          <a:xfrm>
            <a:off x="3754438" y="31337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8" name="Freeform 860"/>
          <p:cNvSpPr>
            <a:spLocks/>
          </p:cNvSpPr>
          <p:nvPr/>
        </p:nvSpPr>
        <p:spPr bwMode="auto">
          <a:xfrm>
            <a:off x="3754438" y="2587625"/>
            <a:ext cx="1452562" cy="546100"/>
          </a:xfrm>
          <a:custGeom>
            <a:avLst/>
            <a:gdLst>
              <a:gd name="T0" fmla="*/ 0 w 916"/>
              <a:gd name="T1" fmla="*/ 2147483647 h 344"/>
              <a:gd name="T2" fmla="*/ 2147483647 w 916"/>
              <a:gd name="T3" fmla="*/ 2147483647 h 344"/>
              <a:gd name="T4" fmla="*/ 2147483647 w 916"/>
              <a:gd name="T5" fmla="*/ 2147483647 h 344"/>
              <a:gd name="T6" fmla="*/ 2147483647 w 916"/>
              <a:gd name="T7" fmla="*/ 0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916"/>
              <a:gd name="T13" fmla="*/ 0 h 344"/>
              <a:gd name="T14" fmla="*/ 916 w 916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6" h="344">
                <a:moveTo>
                  <a:pt x="0" y="344"/>
                </a:moveTo>
                <a:lnTo>
                  <a:pt x="909" y="185"/>
                </a:lnTo>
                <a:lnTo>
                  <a:pt x="909" y="4"/>
                </a:lnTo>
                <a:lnTo>
                  <a:pt x="916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9" name="Line 861"/>
          <p:cNvSpPr>
            <a:spLocks noChangeShapeType="1"/>
          </p:cNvSpPr>
          <p:nvPr/>
        </p:nvSpPr>
        <p:spPr bwMode="auto">
          <a:xfrm>
            <a:off x="5210175" y="25939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0" name="Freeform 862"/>
          <p:cNvSpPr>
            <a:spLocks/>
          </p:cNvSpPr>
          <p:nvPr/>
        </p:nvSpPr>
        <p:spPr bwMode="auto">
          <a:xfrm>
            <a:off x="5195888" y="2582863"/>
            <a:ext cx="14287" cy="12700"/>
          </a:xfrm>
          <a:custGeom>
            <a:avLst/>
            <a:gdLst>
              <a:gd name="T0" fmla="*/ 2147483647 w 9"/>
              <a:gd name="T1" fmla="*/ 2147483647 h 8"/>
              <a:gd name="T2" fmla="*/ 0 w 9"/>
              <a:gd name="T3" fmla="*/ 2147483647 h 8"/>
              <a:gd name="T4" fmla="*/ 2147483647 w 9"/>
              <a:gd name="T5" fmla="*/ 0 h 8"/>
              <a:gd name="T6" fmla="*/ 0 60000 65536"/>
              <a:gd name="T7" fmla="*/ 0 60000 65536"/>
              <a:gd name="T8" fmla="*/ 0 60000 65536"/>
              <a:gd name="T9" fmla="*/ 0 w 9"/>
              <a:gd name="T10" fmla="*/ 0 h 8"/>
              <a:gd name="T11" fmla="*/ 9 w 9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8">
                <a:moveTo>
                  <a:pt x="9" y="7"/>
                </a:moveTo>
                <a:lnTo>
                  <a:pt x="0" y="8"/>
                </a:lnTo>
                <a:lnTo>
                  <a:pt x="5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1" name="Line 863"/>
          <p:cNvSpPr>
            <a:spLocks noChangeShapeType="1"/>
          </p:cNvSpPr>
          <p:nvPr/>
        </p:nvSpPr>
        <p:spPr bwMode="auto">
          <a:xfrm>
            <a:off x="5199063" y="25812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2" name="Freeform 864"/>
          <p:cNvSpPr>
            <a:spLocks/>
          </p:cNvSpPr>
          <p:nvPr/>
        </p:nvSpPr>
        <p:spPr bwMode="auto">
          <a:xfrm>
            <a:off x="5192713" y="2581275"/>
            <a:ext cx="6350" cy="14288"/>
          </a:xfrm>
          <a:custGeom>
            <a:avLst/>
            <a:gdLst>
              <a:gd name="T0" fmla="*/ 2147483647 w 4"/>
              <a:gd name="T1" fmla="*/ 0 h 9"/>
              <a:gd name="T2" fmla="*/ 2147483647 w 4"/>
              <a:gd name="T3" fmla="*/ 2147483647 h 9"/>
              <a:gd name="T4" fmla="*/ 0 w 4"/>
              <a:gd name="T5" fmla="*/ 0 h 9"/>
              <a:gd name="T6" fmla="*/ 0 60000 65536"/>
              <a:gd name="T7" fmla="*/ 0 60000 65536"/>
              <a:gd name="T8" fmla="*/ 0 60000 65536"/>
              <a:gd name="T9" fmla="*/ 0 w 4"/>
              <a:gd name="T10" fmla="*/ 0 h 9"/>
              <a:gd name="T11" fmla="*/ 4 w 4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9">
                <a:moveTo>
                  <a:pt x="4" y="0"/>
                </a:moveTo>
                <a:lnTo>
                  <a:pt x="2" y="9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3" name="Line 865"/>
          <p:cNvSpPr>
            <a:spLocks noChangeShapeType="1"/>
          </p:cNvSpPr>
          <p:nvPr/>
        </p:nvSpPr>
        <p:spPr bwMode="auto">
          <a:xfrm>
            <a:off x="5186363" y="25828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4" name="Freeform 866"/>
          <p:cNvSpPr>
            <a:spLocks/>
          </p:cNvSpPr>
          <p:nvPr/>
        </p:nvSpPr>
        <p:spPr bwMode="auto">
          <a:xfrm>
            <a:off x="5181600" y="2582863"/>
            <a:ext cx="14288" cy="20637"/>
          </a:xfrm>
          <a:custGeom>
            <a:avLst/>
            <a:gdLst>
              <a:gd name="T0" fmla="*/ 2147483647 w 10"/>
              <a:gd name="T1" fmla="*/ 0 h 13"/>
              <a:gd name="T2" fmla="*/ 2147483647 w 10"/>
              <a:gd name="T3" fmla="*/ 2147483647 h 13"/>
              <a:gd name="T4" fmla="*/ 0 w 10"/>
              <a:gd name="T5" fmla="*/ 2147483647 h 13"/>
              <a:gd name="T6" fmla="*/ 0 w 10"/>
              <a:gd name="T7" fmla="*/ 2147483647 h 13"/>
              <a:gd name="T8" fmla="*/ 2147483647 w 10"/>
              <a:gd name="T9" fmla="*/ 2147483647 h 13"/>
              <a:gd name="T10" fmla="*/ 2147483647 w 10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3"/>
              <a:gd name="T20" fmla="*/ 10 w 10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3">
                <a:moveTo>
                  <a:pt x="4" y="0"/>
                </a:moveTo>
                <a:lnTo>
                  <a:pt x="10" y="8"/>
                </a:lnTo>
                <a:lnTo>
                  <a:pt x="0" y="7"/>
                </a:lnTo>
                <a:lnTo>
                  <a:pt x="0" y="10"/>
                </a:lnTo>
                <a:lnTo>
                  <a:pt x="10" y="8"/>
                </a:lnTo>
                <a:lnTo>
                  <a:pt x="1" y="1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5" name="Line 867"/>
          <p:cNvSpPr>
            <a:spLocks noChangeShapeType="1"/>
          </p:cNvSpPr>
          <p:nvPr/>
        </p:nvSpPr>
        <p:spPr bwMode="auto">
          <a:xfrm>
            <a:off x="5186363" y="26082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6" name="Freeform 868"/>
          <p:cNvSpPr>
            <a:spLocks/>
          </p:cNvSpPr>
          <p:nvPr/>
        </p:nvSpPr>
        <p:spPr bwMode="auto">
          <a:xfrm>
            <a:off x="5186363" y="2595563"/>
            <a:ext cx="23812" cy="15875"/>
          </a:xfrm>
          <a:custGeom>
            <a:avLst/>
            <a:gdLst>
              <a:gd name="T0" fmla="*/ 0 w 15"/>
              <a:gd name="T1" fmla="*/ 2147483647 h 10"/>
              <a:gd name="T2" fmla="*/ 2147483647 w 15"/>
              <a:gd name="T3" fmla="*/ 0 h 10"/>
              <a:gd name="T4" fmla="*/ 2147483647 w 15"/>
              <a:gd name="T5" fmla="*/ 2147483647 h 10"/>
              <a:gd name="T6" fmla="*/ 2147483647 w 15"/>
              <a:gd name="T7" fmla="*/ 2147483647 h 10"/>
              <a:gd name="T8" fmla="*/ 2147483647 w 15"/>
              <a:gd name="T9" fmla="*/ 0 h 10"/>
              <a:gd name="T10" fmla="*/ 2147483647 w 15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10"/>
              <a:gd name="T20" fmla="*/ 15 w 15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10">
                <a:moveTo>
                  <a:pt x="0" y="8"/>
                </a:moveTo>
                <a:lnTo>
                  <a:pt x="6" y="0"/>
                </a:lnTo>
                <a:lnTo>
                  <a:pt x="8" y="10"/>
                </a:lnTo>
                <a:lnTo>
                  <a:pt x="4" y="10"/>
                </a:lnTo>
                <a:lnTo>
                  <a:pt x="6" y="0"/>
                </a:lnTo>
                <a:lnTo>
                  <a:pt x="15" y="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7" name="Line 869"/>
          <p:cNvSpPr>
            <a:spLocks noChangeShapeType="1"/>
          </p:cNvSpPr>
          <p:nvPr/>
        </p:nvSpPr>
        <p:spPr bwMode="auto">
          <a:xfrm>
            <a:off x="5207000" y="260350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8" name="Freeform 870"/>
          <p:cNvSpPr>
            <a:spLocks/>
          </p:cNvSpPr>
          <p:nvPr/>
        </p:nvSpPr>
        <p:spPr bwMode="auto">
          <a:xfrm>
            <a:off x="5183188" y="2587625"/>
            <a:ext cx="23812" cy="15875"/>
          </a:xfrm>
          <a:custGeom>
            <a:avLst/>
            <a:gdLst>
              <a:gd name="T0" fmla="*/ 2147483647 w 16"/>
              <a:gd name="T1" fmla="*/ 2147483647 h 10"/>
              <a:gd name="T2" fmla="*/ 2147483647 w 16"/>
              <a:gd name="T3" fmla="*/ 2147483647 h 10"/>
              <a:gd name="T4" fmla="*/ 0 w 16"/>
              <a:gd name="T5" fmla="*/ 0 h 10"/>
              <a:gd name="T6" fmla="*/ 0 60000 65536"/>
              <a:gd name="T7" fmla="*/ 0 60000 65536"/>
              <a:gd name="T8" fmla="*/ 0 60000 65536"/>
              <a:gd name="T9" fmla="*/ 0 w 16"/>
              <a:gd name="T10" fmla="*/ 0 h 10"/>
              <a:gd name="T11" fmla="*/ 16 w 1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10">
                <a:moveTo>
                  <a:pt x="16" y="10"/>
                </a:moveTo>
                <a:lnTo>
                  <a:pt x="9" y="5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9" name="Line 871"/>
          <p:cNvSpPr>
            <a:spLocks noChangeShapeType="1"/>
          </p:cNvSpPr>
          <p:nvPr/>
        </p:nvSpPr>
        <p:spPr bwMode="auto">
          <a:xfrm>
            <a:off x="5195888" y="25955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0" name="Line 872"/>
          <p:cNvSpPr>
            <a:spLocks noChangeShapeType="1"/>
          </p:cNvSpPr>
          <p:nvPr/>
        </p:nvSpPr>
        <p:spPr bwMode="auto">
          <a:xfrm>
            <a:off x="5195888" y="2595563"/>
            <a:ext cx="7937" cy="12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1" name="Line 873"/>
          <p:cNvSpPr>
            <a:spLocks noChangeShapeType="1"/>
          </p:cNvSpPr>
          <p:nvPr/>
        </p:nvSpPr>
        <p:spPr bwMode="auto">
          <a:xfrm>
            <a:off x="5195888" y="35147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2" name="Freeform 874"/>
          <p:cNvSpPr>
            <a:spLocks/>
          </p:cNvSpPr>
          <p:nvPr/>
        </p:nvSpPr>
        <p:spPr bwMode="auto">
          <a:xfrm>
            <a:off x="4576763" y="3514725"/>
            <a:ext cx="619125" cy="319088"/>
          </a:xfrm>
          <a:custGeom>
            <a:avLst/>
            <a:gdLst>
              <a:gd name="T0" fmla="*/ 2147483647 w 391"/>
              <a:gd name="T1" fmla="*/ 0 h 200"/>
              <a:gd name="T2" fmla="*/ 2147483647 w 391"/>
              <a:gd name="T3" fmla="*/ 2147483647 h 200"/>
              <a:gd name="T4" fmla="*/ 2147483647 w 391"/>
              <a:gd name="T5" fmla="*/ 2147483647 h 200"/>
              <a:gd name="T6" fmla="*/ 2147483647 w 391"/>
              <a:gd name="T7" fmla="*/ 2147483647 h 200"/>
              <a:gd name="T8" fmla="*/ 0 w 391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1"/>
              <a:gd name="T16" fmla="*/ 0 h 200"/>
              <a:gd name="T17" fmla="*/ 391 w 391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1" h="200">
                <a:moveTo>
                  <a:pt x="391" y="0"/>
                </a:moveTo>
                <a:lnTo>
                  <a:pt x="391" y="200"/>
                </a:lnTo>
                <a:lnTo>
                  <a:pt x="35" y="200"/>
                </a:lnTo>
                <a:lnTo>
                  <a:pt x="35" y="198"/>
                </a:lnTo>
                <a:lnTo>
                  <a:pt x="0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3" name="Line 875"/>
          <p:cNvSpPr>
            <a:spLocks noChangeShapeType="1"/>
          </p:cNvSpPr>
          <p:nvPr/>
        </p:nvSpPr>
        <p:spPr bwMode="auto">
          <a:xfrm>
            <a:off x="4570413" y="38338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4" name="Freeform 876"/>
          <p:cNvSpPr>
            <a:spLocks/>
          </p:cNvSpPr>
          <p:nvPr/>
        </p:nvSpPr>
        <p:spPr bwMode="auto">
          <a:xfrm>
            <a:off x="4570413" y="3802063"/>
            <a:ext cx="61912" cy="61912"/>
          </a:xfrm>
          <a:custGeom>
            <a:avLst/>
            <a:gdLst>
              <a:gd name="T0" fmla="*/ 0 w 39"/>
              <a:gd name="T1" fmla="*/ 2147483647 h 39"/>
              <a:gd name="T2" fmla="*/ 2147483647 w 39"/>
              <a:gd name="T3" fmla="*/ 0 h 39"/>
              <a:gd name="T4" fmla="*/ 2147483647 w 39"/>
              <a:gd name="T5" fmla="*/ 2147483647 h 39"/>
              <a:gd name="T6" fmla="*/ 0 w 39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39"/>
              <a:gd name="T14" fmla="*/ 39 w 39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39">
                <a:moveTo>
                  <a:pt x="0" y="19"/>
                </a:moveTo>
                <a:lnTo>
                  <a:pt x="39" y="0"/>
                </a:lnTo>
                <a:lnTo>
                  <a:pt x="39" y="39"/>
                </a:lnTo>
                <a:lnTo>
                  <a:pt x="0" y="1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5" name="Line 877"/>
          <p:cNvSpPr>
            <a:spLocks noChangeShapeType="1"/>
          </p:cNvSpPr>
          <p:nvPr/>
        </p:nvSpPr>
        <p:spPr bwMode="auto">
          <a:xfrm>
            <a:off x="4579938" y="38385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6" name="Freeform 878"/>
          <p:cNvSpPr>
            <a:spLocks/>
          </p:cNvSpPr>
          <p:nvPr/>
        </p:nvSpPr>
        <p:spPr bwMode="auto">
          <a:xfrm>
            <a:off x="4579938" y="3838575"/>
            <a:ext cx="52387" cy="20638"/>
          </a:xfrm>
          <a:custGeom>
            <a:avLst/>
            <a:gdLst>
              <a:gd name="T0" fmla="*/ 0 w 33"/>
              <a:gd name="T1" fmla="*/ 0 h 13"/>
              <a:gd name="T2" fmla="*/ 2147483647 w 33"/>
              <a:gd name="T3" fmla="*/ 0 h 13"/>
              <a:gd name="T4" fmla="*/ 2147483647 w 33"/>
              <a:gd name="T5" fmla="*/ 2147483647 h 13"/>
              <a:gd name="T6" fmla="*/ 2147483647 w 33"/>
              <a:gd name="T7" fmla="*/ 2147483647 h 13"/>
              <a:gd name="T8" fmla="*/ 2147483647 w 33"/>
              <a:gd name="T9" fmla="*/ 2147483647 h 13"/>
              <a:gd name="T10" fmla="*/ 2147483647 w 33"/>
              <a:gd name="T11" fmla="*/ 2147483647 h 13"/>
              <a:gd name="T12" fmla="*/ 2147483647 w 33"/>
              <a:gd name="T13" fmla="*/ 2147483647 h 13"/>
              <a:gd name="T14" fmla="*/ 2147483647 w 33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13"/>
              <a:gd name="T26" fmla="*/ 33 w 33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13">
                <a:moveTo>
                  <a:pt x="0" y="0"/>
                </a:moveTo>
                <a:lnTo>
                  <a:pt x="33" y="0"/>
                </a:lnTo>
                <a:lnTo>
                  <a:pt x="33" y="5"/>
                </a:lnTo>
                <a:lnTo>
                  <a:pt x="8" y="5"/>
                </a:lnTo>
                <a:lnTo>
                  <a:pt x="17" y="8"/>
                </a:lnTo>
                <a:lnTo>
                  <a:pt x="33" y="8"/>
                </a:lnTo>
                <a:lnTo>
                  <a:pt x="33" y="13"/>
                </a:lnTo>
                <a:lnTo>
                  <a:pt x="26" y="1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7" name="Line 879"/>
          <p:cNvSpPr>
            <a:spLocks noChangeShapeType="1"/>
          </p:cNvSpPr>
          <p:nvPr/>
        </p:nvSpPr>
        <p:spPr bwMode="auto">
          <a:xfrm>
            <a:off x="4632325" y="383063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8" name="Freeform 880"/>
          <p:cNvSpPr>
            <a:spLocks/>
          </p:cNvSpPr>
          <p:nvPr/>
        </p:nvSpPr>
        <p:spPr bwMode="auto">
          <a:xfrm>
            <a:off x="4591050" y="3810000"/>
            <a:ext cx="41275" cy="20638"/>
          </a:xfrm>
          <a:custGeom>
            <a:avLst/>
            <a:gdLst>
              <a:gd name="T0" fmla="*/ 2147483647 w 26"/>
              <a:gd name="T1" fmla="*/ 2147483647 h 13"/>
              <a:gd name="T2" fmla="*/ 2147483647 w 26"/>
              <a:gd name="T3" fmla="*/ 2147483647 h 13"/>
              <a:gd name="T4" fmla="*/ 0 w 26"/>
              <a:gd name="T5" fmla="*/ 2147483647 h 13"/>
              <a:gd name="T6" fmla="*/ 2147483647 w 26"/>
              <a:gd name="T7" fmla="*/ 2147483647 h 13"/>
              <a:gd name="T8" fmla="*/ 2147483647 w 26"/>
              <a:gd name="T9" fmla="*/ 2147483647 h 13"/>
              <a:gd name="T10" fmla="*/ 2147483647 w 26"/>
              <a:gd name="T11" fmla="*/ 0 h 13"/>
              <a:gd name="T12" fmla="*/ 2147483647 w 26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13"/>
              <a:gd name="T23" fmla="*/ 26 w 26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13">
                <a:moveTo>
                  <a:pt x="26" y="13"/>
                </a:moveTo>
                <a:lnTo>
                  <a:pt x="26" y="8"/>
                </a:lnTo>
                <a:lnTo>
                  <a:pt x="0" y="8"/>
                </a:lnTo>
                <a:lnTo>
                  <a:pt x="8" y="4"/>
                </a:lnTo>
                <a:lnTo>
                  <a:pt x="26" y="4"/>
                </a:lnTo>
                <a:lnTo>
                  <a:pt x="26" y="0"/>
                </a:lnTo>
                <a:lnTo>
                  <a:pt x="17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9" name="Line 881"/>
          <p:cNvSpPr>
            <a:spLocks noChangeShapeType="1"/>
          </p:cNvSpPr>
          <p:nvPr/>
        </p:nvSpPr>
        <p:spPr bwMode="auto">
          <a:xfrm>
            <a:off x="4476750" y="37369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0" name="Freeform 882"/>
          <p:cNvSpPr>
            <a:spLocks/>
          </p:cNvSpPr>
          <p:nvPr/>
        </p:nvSpPr>
        <p:spPr bwMode="auto">
          <a:xfrm>
            <a:off x="4443413" y="3675063"/>
            <a:ext cx="65087" cy="61912"/>
          </a:xfrm>
          <a:custGeom>
            <a:avLst/>
            <a:gdLst>
              <a:gd name="T0" fmla="*/ 2147483647 w 41"/>
              <a:gd name="T1" fmla="*/ 2147483647 h 39"/>
              <a:gd name="T2" fmla="*/ 0 w 41"/>
              <a:gd name="T3" fmla="*/ 0 h 39"/>
              <a:gd name="T4" fmla="*/ 2147483647 w 41"/>
              <a:gd name="T5" fmla="*/ 0 h 39"/>
              <a:gd name="T6" fmla="*/ 0 w 41"/>
              <a:gd name="T7" fmla="*/ 0 h 39"/>
              <a:gd name="T8" fmla="*/ 2147483647 w 41"/>
              <a:gd name="T9" fmla="*/ 2147483647 h 39"/>
              <a:gd name="T10" fmla="*/ 2147483647 w 41"/>
              <a:gd name="T11" fmla="*/ 2147483647 h 39"/>
              <a:gd name="T12" fmla="*/ 2147483647 w 41"/>
              <a:gd name="T13" fmla="*/ 2147483647 h 39"/>
              <a:gd name="T14" fmla="*/ 2147483647 w 41"/>
              <a:gd name="T15" fmla="*/ 2147483647 h 39"/>
              <a:gd name="T16" fmla="*/ 2147483647 w 41"/>
              <a:gd name="T17" fmla="*/ 2147483647 h 39"/>
              <a:gd name="T18" fmla="*/ 2147483647 w 41"/>
              <a:gd name="T19" fmla="*/ 2147483647 h 39"/>
              <a:gd name="T20" fmla="*/ 2147483647 w 41"/>
              <a:gd name="T21" fmla="*/ 2147483647 h 39"/>
              <a:gd name="T22" fmla="*/ 2147483647 w 41"/>
              <a:gd name="T23" fmla="*/ 2147483647 h 39"/>
              <a:gd name="T24" fmla="*/ 2147483647 w 41"/>
              <a:gd name="T25" fmla="*/ 2147483647 h 39"/>
              <a:gd name="T26" fmla="*/ 2147483647 w 41"/>
              <a:gd name="T27" fmla="*/ 2147483647 h 39"/>
              <a:gd name="T28" fmla="*/ 2147483647 w 41"/>
              <a:gd name="T29" fmla="*/ 2147483647 h 39"/>
              <a:gd name="T30" fmla="*/ 2147483647 w 41"/>
              <a:gd name="T31" fmla="*/ 2147483647 h 39"/>
              <a:gd name="T32" fmla="*/ 2147483647 w 41"/>
              <a:gd name="T33" fmla="*/ 2147483647 h 39"/>
              <a:gd name="T34" fmla="*/ 2147483647 w 41"/>
              <a:gd name="T35" fmla="*/ 2147483647 h 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1"/>
              <a:gd name="T55" fmla="*/ 0 h 39"/>
              <a:gd name="T56" fmla="*/ 41 w 41"/>
              <a:gd name="T57" fmla="*/ 39 h 3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1" h="39">
                <a:moveTo>
                  <a:pt x="21" y="39"/>
                </a:moveTo>
                <a:lnTo>
                  <a:pt x="0" y="0"/>
                </a:lnTo>
                <a:lnTo>
                  <a:pt x="41" y="0"/>
                </a:lnTo>
                <a:lnTo>
                  <a:pt x="0" y="0"/>
                </a:lnTo>
                <a:lnTo>
                  <a:pt x="3" y="5"/>
                </a:lnTo>
                <a:lnTo>
                  <a:pt x="38" y="5"/>
                </a:lnTo>
                <a:lnTo>
                  <a:pt x="36" y="10"/>
                </a:lnTo>
                <a:lnTo>
                  <a:pt x="5" y="10"/>
                </a:lnTo>
                <a:lnTo>
                  <a:pt x="7" y="14"/>
                </a:lnTo>
                <a:lnTo>
                  <a:pt x="34" y="14"/>
                </a:lnTo>
                <a:lnTo>
                  <a:pt x="31" y="18"/>
                </a:lnTo>
                <a:lnTo>
                  <a:pt x="10" y="18"/>
                </a:lnTo>
                <a:lnTo>
                  <a:pt x="12" y="23"/>
                </a:lnTo>
                <a:lnTo>
                  <a:pt x="29" y="23"/>
                </a:lnTo>
                <a:lnTo>
                  <a:pt x="27" y="27"/>
                </a:lnTo>
                <a:lnTo>
                  <a:pt x="14" y="27"/>
                </a:lnTo>
                <a:lnTo>
                  <a:pt x="17" y="32"/>
                </a:lnTo>
                <a:lnTo>
                  <a:pt x="24" y="3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1" name="Line 883"/>
          <p:cNvSpPr>
            <a:spLocks noChangeShapeType="1"/>
          </p:cNvSpPr>
          <p:nvPr/>
        </p:nvSpPr>
        <p:spPr bwMode="auto">
          <a:xfrm>
            <a:off x="4476750" y="37369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2" name="Line 884"/>
          <p:cNvSpPr>
            <a:spLocks noChangeShapeType="1"/>
          </p:cNvSpPr>
          <p:nvPr/>
        </p:nvSpPr>
        <p:spPr bwMode="auto">
          <a:xfrm flipV="1">
            <a:off x="4476750" y="3675063"/>
            <a:ext cx="31750" cy="619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3" name="Line 885"/>
          <p:cNvSpPr>
            <a:spLocks noChangeShapeType="1"/>
          </p:cNvSpPr>
          <p:nvPr/>
        </p:nvSpPr>
        <p:spPr bwMode="auto">
          <a:xfrm>
            <a:off x="4476750" y="367506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4" name="Freeform 886"/>
          <p:cNvSpPr>
            <a:spLocks/>
          </p:cNvSpPr>
          <p:nvPr/>
        </p:nvSpPr>
        <p:spPr bwMode="auto">
          <a:xfrm>
            <a:off x="4476750" y="3611563"/>
            <a:ext cx="1658938" cy="63500"/>
          </a:xfrm>
          <a:custGeom>
            <a:avLst/>
            <a:gdLst>
              <a:gd name="T0" fmla="*/ 0 w 1046"/>
              <a:gd name="T1" fmla="*/ 2147483647 h 40"/>
              <a:gd name="T2" fmla="*/ 0 w 1046"/>
              <a:gd name="T3" fmla="*/ 0 h 40"/>
              <a:gd name="T4" fmla="*/ 2147483647 w 1046"/>
              <a:gd name="T5" fmla="*/ 0 h 40"/>
              <a:gd name="T6" fmla="*/ 0 60000 65536"/>
              <a:gd name="T7" fmla="*/ 0 60000 65536"/>
              <a:gd name="T8" fmla="*/ 0 60000 65536"/>
              <a:gd name="T9" fmla="*/ 0 w 1046"/>
              <a:gd name="T10" fmla="*/ 0 h 40"/>
              <a:gd name="T11" fmla="*/ 1046 w 104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6" h="40">
                <a:moveTo>
                  <a:pt x="0" y="40"/>
                </a:moveTo>
                <a:lnTo>
                  <a:pt x="0" y="0"/>
                </a:lnTo>
                <a:lnTo>
                  <a:pt x="1046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5" name="Line 887"/>
          <p:cNvSpPr>
            <a:spLocks noChangeShapeType="1"/>
          </p:cNvSpPr>
          <p:nvPr/>
        </p:nvSpPr>
        <p:spPr bwMode="auto">
          <a:xfrm>
            <a:off x="5207000" y="38242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6" name="Freeform 888"/>
          <p:cNvSpPr>
            <a:spLocks/>
          </p:cNvSpPr>
          <p:nvPr/>
        </p:nvSpPr>
        <p:spPr bwMode="auto">
          <a:xfrm>
            <a:off x="5195888" y="3819525"/>
            <a:ext cx="11112" cy="14288"/>
          </a:xfrm>
          <a:custGeom>
            <a:avLst/>
            <a:gdLst>
              <a:gd name="T0" fmla="*/ 2147483647 w 7"/>
              <a:gd name="T1" fmla="*/ 2147483647 h 9"/>
              <a:gd name="T2" fmla="*/ 0 w 7"/>
              <a:gd name="T3" fmla="*/ 2147483647 h 9"/>
              <a:gd name="T4" fmla="*/ 2147483647 w 7"/>
              <a:gd name="T5" fmla="*/ 0 h 9"/>
              <a:gd name="T6" fmla="*/ 0 60000 65536"/>
              <a:gd name="T7" fmla="*/ 0 60000 65536"/>
              <a:gd name="T8" fmla="*/ 0 60000 65536"/>
              <a:gd name="T9" fmla="*/ 0 w 7"/>
              <a:gd name="T10" fmla="*/ 0 h 9"/>
              <a:gd name="T11" fmla="*/ 7 w 7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9">
                <a:moveTo>
                  <a:pt x="7" y="3"/>
                </a:move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7" name="Line 889"/>
          <p:cNvSpPr>
            <a:spLocks noChangeShapeType="1"/>
          </p:cNvSpPr>
          <p:nvPr/>
        </p:nvSpPr>
        <p:spPr bwMode="auto">
          <a:xfrm>
            <a:off x="5199063" y="381793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8" name="Freeform 890"/>
          <p:cNvSpPr>
            <a:spLocks/>
          </p:cNvSpPr>
          <p:nvPr/>
        </p:nvSpPr>
        <p:spPr bwMode="auto">
          <a:xfrm>
            <a:off x="5192713" y="3817938"/>
            <a:ext cx="6350" cy="15875"/>
          </a:xfrm>
          <a:custGeom>
            <a:avLst/>
            <a:gdLst>
              <a:gd name="T0" fmla="*/ 2147483647 w 4"/>
              <a:gd name="T1" fmla="*/ 0 h 10"/>
              <a:gd name="T2" fmla="*/ 2147483647 w 4"/>
              <a:gd name="T3" fmla="*/ 2147483647 h 10"/>
              <a:gd name="T4" fmla="*/ 0 w 4"/>
              <a:gd name="T5" fmla="*/ 0 h 10"/>
              <a:gd name="T6" fmla="*/ 0 60000 65536"/>
              <a:gd name="T7" fmla="*/ 0 60000 65536"/>
              <a:gd name="T8" fmla="*/ 0 60000 65536"/>
              <a:gd name="T9" fmla="*/ 0 w 4"/>
              <a:gd name="T10" fmla="*/ 0 h 10"/>
              <a:gd name="T11" fmla="*/ 4 w 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0">
                <a:moveTo>
                  <a:pt x="4" y="0"/>
                </a:moveTo>
                <a:lnTo>
                  <a:pt x="2" y="1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9" name="Line 891"/>
          <p:cNvSpPr>
            <a:spLocks noChangeShapeType="1"/>
          </p:cNvSpPr>
          <p:nvPr/>
        </p:nvSpPr>
        <p:spPr bwMode="auto">
          <a:xfrm>
            <a:off x="5186363" y="38195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0" name="Freeform 892"/>
          <p:cNvSpPr>
            <a:spLocks/>
          </p:cNvSpPr>
          <p:nvPr/>
        </p:nvSpPr>
        <p:spPr bwMode="auto">
          <a:xfrm>
            <a:off x="5181600" y="3819525"/>
            <a:ext cx="14288" cy="22225"/>
          </a:xfrm>
          <a:custGeom>
            <a:avLst/>
            <a:gdLst>
              <a:gd name="T0" fmla="*/ 2147483647 w 10"/>
              <a:gd name="T1" fmla="*/ 0 h 14"/>
              <a:gd name="T2" fmla="*/ 2147483647 w 10"/>
              <a:gd name="T3" fmla="*/ 2147483647 h 14"/>
              <a:gd name="T4" fmla="*/ 0 w 10"/>
              <a:gd name="T5" fmla="*/ 2147483647 h 14"/>
              <a:gd name="T6" fmla="*/ 0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4"/>
              <a:gd name="T20" fmla="*/ 10 w 10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4">
                <a:moveTo>
                  <a:pt x="4" y="0"/>
                </a:moveTo>
                <a:lnTo>
                  <a:pt x="10" y="8"/>
                </a:lnTo>
                <a:lnTo>
                  <a:pt x="0" y="7"/>
                </a:lnTo>
                <a:lnTo>
                  <a:pt x="0" y="10"/>
                </a:lnTo>
                <a:lnTo>
                  <a:pt x="10" y="8"/>
                </a:lnTo>
                <a:lnTo>
                  <a:pt x="1" y="1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1" name="Line 893"/>
          <p:cNvSpPr>
            <a:spLocks noChangeShapeType="1"/>
          </p:cNvSpPr>
          <p:nvPr/>
        </p:nvSpPr>
        <p:spPr bwMode="auto">
          <a:xfrm>
            <a:off x="5186363" y="38465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2" name="Freeform 894"/>
          <p:cNvSpPr>
            <a:spLocks/>
          </p:cNvSpPr>
          <p:nvPr/>
        </p:nvSpPr>
        <p:spPr bwMode="auto">
          <a:xfrm>
            <a:off x="3754438" y="3830638"/>
            <a:ext cx="1455737" cy="725487"/>
          </a:xfrm>
          <a:custGeom>
            <a:avLst/>
            <a:gdLst>
              <a:gd name="T0" fmla="*/ 2147483647 w 918"/>
              <a:gd name="T1" fmla="*/ 2147483647 h 457"/>
              <a:gd name="T2" fmla="*/ 2147483647 w 918"/>
              <a:gd name="T3" fmla="*/ 2147483647 h 457"/>
              <a:gd name="T4" fmla="*/ 2147483647 w 918"/>
              <a:gd name="T5" fmla="*/ 2147483647 h 457"/>
              <a:gd name="T6" fmla="*/ 2147483647 w 918"/>
              <a:gd name="T7" fmla="*/ 2147483647 h 457"/>
              <a:gd name="T8" fmla="*/ 2147483647 w 918"/>
              <a:gd name="T9" fmla="*/ 2147483647 h 457"/>
              <a:gd name="T10" fmla="*/ 2147483647 w 918"/>
              <a:gd name="T11" fmla="*/ 2147483647 h 457"/>
              <a:gd name="T12" fmla="*/ 2147483647 w 918"/>
              <a:gd name="T13" fmla="*/ 0 h 457"/>
              <a:gd name="T14" fmla="*/ 2147483647 w 918"/>
              <a:gd name="T15" fmla="*/ 2147483647 h 457"/>
              <a:gd name="T16" fmla="*/ 2147483647 w 918"/>
              <a:gd name="T17" fmla="*/ 2147483647 h 457"/>
              <a:gd name="T18" fmla="*/ 0 w 918"/>
              <a:gd name="T19" fmla="*/ 2147483647 h 457"/>
              <a:gd name="T20" fmla="*/ 0 w 918"/>
              <a:gd name="T21" fmla="*/ 2147483647 h 457"/>
              <a:gd name="T22" fmla="*/ 2147483647 w 918"/>
              <a:gd name="T23" fmla="*/ 2147483647 h 457"/>
              <a:gd name="T24" fmla="*/ 2147483647 w 918"/>
              <a:gd name="T25" fmla="*/ 2147483647 h 4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18"/>
              <a:gd name="T40" fmla="*/ 0 h 457"/>
              <a:gd name="T41" fmla="*/ 918 w 918"/>
              <a:gd name="T42" fmla="*/ 457 h 45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18" h="457">
                <a:moveTo>
                  <a:pt x="903" y="10"/>
                </a:moveTo>
                <a:lnTo>
                  <a:pt x="909" y="2"/>
                </a:lnTo>
                <a:lnTo>
                  <a:pt x="911" y="12"/>
                </a:lnTo>
                <a:lnTo>
                  <a:pt x="907" y="12"/>
                </a:lnTo>
                <a:lnTo>
                  <a:pt x="909" y="2"/>
                </a:lnTo>
                <a:lnTo>
                  <a:pt x="918" y="4"/>
                </a:lnTo>
                <a:lnTo>
                  <a:pt x="918" y="0"/>
                </a:lnTo>
                <a:lnTo>
                  <a:pt x="909" y="2"/>
                </a:lnTo>
                <a:lnTo>
                  <a:pt x="909" y="181"/>
                </a:lnTo>
                <a:lnTo>
                  <a:pt x="0" y="341"/>
                </a:lnTo>
                <a:lnTo>
                  <a:pt x="0" y="421"/>
                </a:lnTo>
                <a:lnTo>
                  <a:pt x="2" y="421"/>
                </a:lnTo>
                <a:lnTo>
                  <a:pt x="2" y="45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3" name="Line 895"/>
          <p:cNvSpPr>
            <a:spLocks noChangeShapeType="1"/>
          </p:cNvSpPr>
          <p:nvPr/>
        </p:nvSpPr>
        <p:spPr bwMode="auto">
          <a:xfrm>
            <a:off x="3754438" y="45624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4" name="Freeform 896"/>
          <p:cNvSpPr>
            <a:spLocks/>
          </p:cNvSpPr>
          <p:nvPr/>
        </p:nvSpPr>
        <p:spPr bwMode="auto">
          <a:xfrm>
            <a:off x="3724275" y="4497388"/>
            <a:ext cx="63500" cy="65087"/>
          </a:xfrm>
          <a:custGeom>
            <a:avLst/>
            <a:gdLst>
              <a:gd name="T0" fmla="*/ 2147483647 w 40"/>
              <a:gd name="T1" fmla="*/ 2147483647 h 41"/>
              <a:gd name="T2" fmla="*/ 0 w 40"/>
              <a:gd name="T3" fmla="*/ 0 h 41"/>
              <a:gd name="T4" fmla="*/ 2147483647 w 40"/>
              <a:gd name="T5" fmla="*/ 0 h 41"/>
              <a:gd name="T6" fmla="*/ 2147483647 w 40"/>
              <a:gd name="T7" fmla="*/ 2147483647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1"/>
              <a:gd name="T14" fmla="*/ 40 w 40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1">
                <a:moveTo>
                  <a:pt x="19" y="41"/>
                </a:moveTo>
                <a:lnTo>
                  <a:pt x="0" y="0"/>
                </a:lnTo>
                <a:lnTo>
                  <a:pt x="40" y="0"/>
                </a:lnTo>
                <a:lnTo>
                  <a:pt x="19" y="4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5" name="Line 897"/>
          <p:cNvSpPr>
            <a:spLocks noChangeShapeType="1"/>
          </p:cNvSpPr>
          <p:nvPr/>
        </p:nvSpPr>
        <p:spPr bwMode="auto">
          <a:xfrm>
            <a:off x="3751263" y="455295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6" name="Freeform 898"/>
          <p:cNvSpPr>
            <a:spLocks/>
          </p:cNvSpPr>
          <p:nvPr/>
        </p:nvSpPr>
        <p:spPr bwMode="auto">
          <a:xfrm>
            <a:off x="3730625" y="4497388"/>
            <a:ext cx="20638" cy="55562"/>
          </a:xfrm>
          <a:custGeom>
            <a:avLst/>
            <a:gdLst>
              <a:gd name="T0" fmla="*/ 2147483647 w 13"/>
              <a:gd name="T1" fmla="*/ 2147483647 h 35"/>
              <a:gd name="T2" fmla="*/ 2147483647 w 13"/>
              <a:gd name="T3" fmla="*/ 0 h 35"/>
              <a:gd name="T4" fmla="*/ 2147483647 w 13"/>
              <a:gd name="T5" fmla="*/ 0 h 35"/>
              <a:gd name="T6" fmla="*/ 2147483647 w 13"/>
              <a:gd name="T7" fmla="*/ 2147483647 h 35"/>
              <a:gd name="T8" fmla="*/ 2147483647 w 13"/>
              <a:gd name="T9" fmla="*/ 2147483647 h 35"/>
              <a:gd name="T10" fmla="*/ 2147483647 w 13"/>
              <a:gd name="T11" fmla="*/ 0 h 35"/>
              <a:gd name="T12" fmla="*/ 0 w 13"/>
              <a:gd name="T13" fmla="*/ 0 h 35"/>
              <a:gd name="T14" fmla="*/ 0 w 13"/>
              <a:gd name="T15" fmla="*/ 2147483647 h 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35"/>
              <a:gd name="T26" fmla="*/ 13 w 13"/>
              <a:gd name="T27" fmla="*/ 35 h 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35">
                <a:moveTo>
                  <a:pt x="13" y="35"/>
                </a:moveTo>
                <a:lnTo>
                  <a:pt x="13" y="0"/>
                </a:lnTo>
                <a:lnTo>
                  <a:pt x="9" y="0"/>
                </a:lnTo>
                <a:lnTo>
                  <a:pt x="9" y="26"/>
                </a:lnTo>
                <a:lnTo>
                  <a:pt x="4" y="18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7" name="Line 899"/>
          <p:cNvSpPr>
            <a:spLocks noChangeShapeType="1"/>
          </p:cNvSpPr>
          <p:nvPr/>
        </p:nvSpPr>
        <p:spPr bwMode="auto">
          <a:xfrm>
            <a:off x="3757613" y="44973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8" name="Freeform 900"/>
          <p:cNvSpPr>
            <a:spLocks/>
          </p:cNvSpPr>
          <p:nvPr/>
        </p:nvSpPr>
        <p:spPr bwMode="auto">
          <a:xfrm>
            <a:off x="3757613" y="4497388"/>
            <a:ext cx="22225" cy="44450"/>
          </a:xfrm>
          <a:custGeom>
            <a:avLst/>
            <a:gdLst>
              <a:gd name="T0" fmla="*/ 0 w 14"/>
              <a:gd name="T1" fmla="*/ 0 h 28"/>
              <a:gd name="T2" fmla="*/ 2147483647 w 14"/>
              <a:gd name="T3" fmla="*/ 0 h 28"/>
              <a:gd name="T4" fmla="*/ 2147483647 w 14"/>
              <a:gd name="T5" fmla="*/ 2147483647 h 28"/>
              <a:gd name="T6" fmla="*/ 2147483647 w 14"/>
              <a:gd name="T7" fmla="*/ 2147483647 h 28"/>
              <a:gd name="T8" fmla="*/ 2147483647 w 14"/>
              <a:gd name="T9" fmla="*/ 0 h 28"/>
              <a:gd name="T10" fmla="*/ 2147483647 w 14"/>
              <a:gd name="T11" fmla="*/ 0 h 28"/>
              <a:gd name="T12" fmla="*/ 2147483647 w 14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8"/>
              <a:gd name="T23" fmla="*/ 14 w 14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8">
                <a:moveTo>
                  <a:pt x="0" y="0"/>
                </a:moveTo>
                <a:lnTo>
                  <a:pt x="5" y="0"/>
                </a:lnTo>
                <a:lnTo>
                  <a:pt x="5" y="28"/>
                </a:lnTo>
                <a:lnTo>
                  <a:pt x="10" y="19"/>
                </a:lnTo>
                <a:lnTo>
                  <a:pt x="10" y="0"/>
                </a:lnTo>
                <a:lnTo>
                  <a:pt x="14" y="0"/>
                </a:lnTo>
                <a:lnTo>
                  <a:pt x="14" y="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9" name="Line 901"/>
          <p:cNvSpPr>
            <a:spLocks noChangeShapeType="1"/>
          </p:cNvSpPr>
          <p:nvPr/>
        </p:nvSpPr>
        <p:spPr bwMode="auto">
          <a:xfrm>
            <a:off x="3790950" y="46339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0" name="Line 902"/>
          <p:cNvSpPr>
            <a:spLocks noChangeShapeType="1"/>
          </p:cNvSpPr>
          <p:nvPr/>
        </p:nvSpPr>
        <p:spPr bwMode="auto">
          <a:xfrm flipH="1">
            <a:off x="3738563" y="4633913"/>
            <a:ext cx="523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1" name="Line 903"/>
          <p:cNvSpPr>
            <a:spLocks noChangeShapeType="1"/>
          </p:cNvSpPr>
          <p:nvPr/>
        </p:nvSpPr>
        <p:spPr bwMode="auto">
          <a:xfrm>
            <a:off x="3738563" y="46529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2" name="Line 904"/>
          <p:cNvSpPr>
            <a:spLocks noChangeShapeType="1"/>
          </p:cNvSpPr>
          <p:nvPr/>
        </p:nvSpPr>
        <p:spPr bwMode="auto">
          <a:xfrm>
            <a:off x="3738563" y="4652963"/>
            <a:ext cx="523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3" name="Line 905"/>
          <p:cNvSpPr>
            <a:spLocks noChangeShapeType="1"/>
          </p:cNvSpPr>
          <p:nvPr/>
        </p:nvSpPr>
        <p:spPr bwMode="auto">
          <a:xfrm>
            <a:off x="3871913" y="46704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4" name="Freeform 906"/>
          <p:cNvSpPr>
            <a:spLocks/>
          </p:cNvSpPr>
          <p:nvPr/>
        </p:nvSpPr>
        <p:spPr bwMode="auto">
          <a:xfrm>
            <a:off x="3871913" y="4608513"/>
            <a:ext cx="41275" cy="61912"/>
          </a:xfrm>
          <a:custGeom>
            <a:avLst/>
            <a:gdLst>
              <a:gd name="T0" fmla="*/ 0 w 26"/>
              <a:gd name="T1" fmla="*/ 2147483647 h 39"/>
              <a:gd name="T2" fmla="*/ 0 w 26"/>
              <a:gd name="T3" fmla="*/ 0 h 39"/>
              <a:gd name="T4" fmla="*/ 2147483647 w 26"/>
              <a:gd name="T5" fmla="*/ 0 h 39"/>
              <a:gd name="T6" fmla="*/ 2147483647 w 26"/>
              <a:gd name="T7" fmla="*/ 2147483647 h 39"/>
              <a:gd name="T8" fmla="*/ 2147483647 w 26"/>
              <a:gd name="T9" fmla="*/ 2147483647 h 39"/>
              <a:gd name="T10" fmla="*/ 2147483647 w 26"/>
              <a:gd name="T11" fmla="*/ 2147483647 h 39"/>
              <a:gd name="T12" fmla="*/ 2147483647 w 26"/>
              <a:gd name="T13" fmla="*/ 2147483647 h 39"/>
              <a:gd name="T14" fmla="*/ 2147483647 w 26"/>
              <a:gd name="T15" fmla="*/ 2147483647 h 39"/>
              <a:gd name="T16" fmla="*/ 2147483647 w 26"/>
              <a:gd name="T17" fmla="*/ 2147483647 h 39"/>
              <a:gd name="T18" fmla="*/ 2147483647 w 26"/>
              <a:gd name="T19" fmla="*/ 2147483647 h 39"/>
              <a:gd name="T20" fmla="*/ 0 w 26"/>
              <a:gd name="T21" fmla="*/ 214748364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39"/>
              <a:gd name="T35" fmla="*/ 26 w 26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39">
                <a:moveTo>
                  <a:pt x="0" y="39"/>
                </a:moveTo>
                <a:lnTo>
                  <a:pt x="0" y="0"/>
                </a:lnTo>
                <a:lnTo>
                  <a:pt x="17" y="0"/>
                </a:lnTo>
                <a:lnTo>
                  <a:pt x="22" y="1"/>
                </a:lnTo>
                <a:lnTo>
                  <a:pt x="24" y="3"/>
                </a:lnTo>
                <a:lnTo>
                  <a:pt x="26" y="7"/>
                </a:lnTo>
                <a:lnTo>
                  <a:pt x="26" y="11"/>
                </a:lnTo>
                <a:lnTo>
                  <a:pt x="24" y="15"/>
                </a:lnTo>
                <a:lnTo>
                  <a:pt x="22" y="17"/>
                </a:lnTo>
                <a:lnTo>
                  <a:pt x="17" y="18"/>
                </a:lnTo>
                <a:lnTo>
                  <a:pt x="0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5" name="Line 907"/>
          <p:cNvSpPr>
            <a:spLocks noChangeShapeType="1"/>
          </p:cNvSpPr>
          <p:nvPr/>
        </p:nvSpPr>
        <p:spPr bwMode="auto">
          <a:xfrm>
            <a:off x="3894138" y="46370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6" name="Line 908"/>
          <p:cNvSpPr>
            <a:spLocks noChangeShapeType="1"/>
          </p:cNvSpPr>
          <p:nvPr/>
        </p:nvSpPr>
        <p:spPr bwMode="auto">
          <a:xfrm>
            <a:off x="3894138" y="4637088"/>
            <a:ext cx="19050" cy="333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7" name="Line 909"/>
          <p:cNvSpPr>
            <a:spLocks noChangeShapeType="1"/>
          </p:cNvSpPr>
          <p:nvPr/>
        </p:nvSpPr>
        <p:spPr bwMode="auto">
          <a:xfrm>
            <a:off x="3667125" y="467042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8" name="Freeform 910"/>
          <p:cNvSpPr>
            <a:spLocks/>
          </p:cNvSpPr>
          <p:nvPr/>
        </p:nvSpPr>
        <p:spPr bwMode="auto">
          <a:xfrm>
            <a:off x="3630613" y="4608513"/>
            <a:ext cx="36512" cy="61912"/>
          </a:xfrm>
          <a:custGeom>
            <a:avLst/>
            <a:gdLst>
              <a:gd name="T0" fmla="*/ 2147483647 w 23"/>
              <a:gd name="T1" fmla="*/ 2147483647 h 39"/>
              <a:gd name="T2" fmla="*/ 0 w 23"/>
              <a:gd name="T3" fmla="*/ 2147483647 h 39"/>
              <a:gd name="T4" fmla="*/ 0 w 23"/>
              <a:gd name="T5" fmla="*/ 0 h 39"/>
              <a:gd name="T6" fmla="*/ 0 60000 65536"/>
              <a:gd name="T7" fmla="*/ 0 60000 65536"/>
              <a:gd name="T8" fmla="*/ 0 60000 65536"/>
              <a:gd name="T9" fmla="*/ 0 w 23"/>
              <a:gd name="T10" fmla="*/ 0 h 39"/>
              <a:gd name="T11" fmla="*/ 23 w 23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9">
                <a:moveTo>
                  <a:pt x="23" y="39"/>
                </a:moveTo>
                <a:lnTo>
                  <a:pt x="0" y="39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9" name="Line 911"/>
          <p:cNvSpPr>
            <a:spLocks noChangeShapeType="1"/>
          </p:cNvSpPr>
          <p:nvPr/>
        </p:nvSpPr>
        <p:spPr bwMode="auto">
          <a:xfrm>
            <a:off x="3160713" y="45624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0" name="Rectangle 912"/>
          <p:cNvSpPr>
            <a:spLocks noChangeArrowheads="1"/>
          </p:cNvSpPr>
          <p:nvPr/>
        </p:nvSpPr>
        <p:spPr bwMode="auto">
          <a:xfrm>
            <a:off x="3160713" y="4562475"/>
            <a:ext cx="1152525" cy="182563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1" name="Line 913"/>
          <p:cNvSpPr>
            <a:spLocks noChangeShapeType="1"/>
          </p:cNvSpPr>
          <p:nvPr/>
        </p:nvSpPr>
        <p:spPr bwMode="auto">
          <a:xfrm>
            <a:off x="3754438" y="41179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2" name="Freeform 914"/>
          <p:cNvSpPr>
            <a:spLocks/>
          </p:cNvSpPr>
          <p:nvPr/>
        </p:nvSpPr>
        <p:spPr bwMode="auto">
          <a:xfrm>
            <a:off x="3754438" y="4117975"/>
            <a:ext cx="1444625" cy="438150"/>
          </a:xfrm>
          <a:custGeom>
            <a:avLst/>
            <a:gdLst>
              <a:gd name="T0" fmla="*/ 0 w 911"/>
              <a:gd name="T1" fmla="*/ 0 h 276"/>
              <a:gd name="T2" fmla="*/ 2147483647 w 911"/>
              <a:gd name="T3" fmla="*/ 2147483647 h 276"/>
              <a:gd name="T4" fmla="*/ 2147483647 w 911"/>
              <a:gd name="T5" fmla="*/ 2147483647 h 276"/>
              <a:gd name="T6" fmla="*/ 2147483647 w 911"/>
              <a:gd name="T7" fmla="*/ 2147483647 h 276"/>
              <a:gd name="T8" fmla="*/ 2147483647 w 911"/>
              <a:gd name="T9" fmla="*/ 2147483647 h 2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1"/>
              <a:gd name="T16" fmla="*/ 0 h 276"/>
              <a:gd name="T17" fmla="*/ 911 w 911"/>
              <a:gd name="T18" fmla="*/ 276 h 2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1" h="276">
                <a:moveTo>
                  <a:pt x="0" y="0"/>
                </a:moveTo>
                <a:lnTo>
                  <a:pt x="909" y="160"/>
                </a:lnTo>
                <a:lnTo>
                  <a:pt x="909" y="240"/>
                </a:lnTo>
                <a:lnTo>
                  <a:pt x="911" y="240"/>
                </a:lnTo>
                <a:lnTo>
                  <a:pt x="911" y="27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3" name="Line 915"/>
          <p:cNvSpPr>
            <a:spLocks noChangeShapeType="1"/>
          </p:cNvSpPr>
          <p:nvPr/>
        </p:nvSpPr>
        <p:spPr bwMode="auto">
          <a:xfrm>
            <a:off x="5195888" y="45624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4" name="Freeform 916"/>
          <p:cNvSpPr>
            <a:spLocks/>
          </p:cNvSpPr>
          <p:nvPr/>
        </p:nvSpPr>
        <p:spPr bwMode="auto">
          <a:xfrm>
            <a:off x="5164138" y="4497388"/>
            <a:ext cx="63500" cy="65087"/>
          </a:xfrm>
          <a:custGeom>
            <a:avLst/>
            <a:gdLst>
              <a:gd name="T0" fmla="*/ 2147483647 w 41"/>
              <a:gd name="T1" fmla="*/ 2147483647 h 41"/>
              <a:gd name="T2" fmla="*/ 0 w 41"/>
              <a:gd name="T3" fmla="*/ 0 h 41"/>
              <a:gd name="T4" fmla="*/ 2147483647 w 41"/>
              <a:gd name="T5" fmla="*/ 0 h 41"/>
              <a:gd name="T6" fmla="*/ 2147483647 w 41"/>
              <a:gd name="T7" fmla="*/ 2147483647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1" y="41"/>
                </a:moveTo>
                <a:lnTo>
                  <a:pt x="0" y="0"/>
                </a:lnTo>
                <a:lnTo>
                  <a:pt x="41" y="0"/>
                </a:lnTo>
                <a:lnTo>
                  <a:pt x="21" y="4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5" name="Line 917"/>
          <p:cNvSpPr>
            <a:spLocks noChangeShapeType="1"/>
          </p:cNvSpPr>
          <p:nvPr/>
        </p:nvSpPr>
        <p:spPr bwMode="auto">
          <a:xfrm>
            <a:off x="5191125" y="455295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6" name="Freeform 918"/>
          <p:cNvSpPr>
            <a:spLocks/>
          </p:cNvSpPr>
          <p:nvPr/>
        </p:nvSpPr>
        <p:spPr bwMode="auto">
          <a:xfrm>
            <a:off x="5170488" y="4497388"/>
            <a:ext cx="20637" cy="55562"/>
          </a:xfrm>
          <a:custGeom>
            <a:avLst/>
            <a:gdLst>
              <a:gd name="T0" fmla="*/ 2147483647 w 14"/>
              <a:gd name="T1" fmla="*/ 2147483647 h 35"/>
              <a:gd name="T2" fmla="*/ 2147483647 w 14"/>
              <a:gd name="T3" fmla="*/ 0 h 35"/>
              <a:gd name="T4" fmla="*/ 2147483647 w 14"/>
              <a:gd name="T5" fmla="*/ 0 h 35"/>
              <a:gd name="T6" fmla="*/ 2147483647 w 14"/>
              <a:gd name="T7" fmla="*/ 2147483647 h 35"/>
              <a:gd name="T8" fmla="*/ 2147483647 w 14"/>
              <a:gd name="T9" fmla="*/ 2147483647 h 35"/>
              <a:gd name="T10" fmla="*/ 2147483647 w 14"/>
              <a:gd name="T11" fmla="*/ 0 h 35"/>
              <a:gd name="T12" fmla="*/ 0 w 14"/>
              <a:gd name="T13" fmla="*/ 0 h 35"/>
              <a:gd name="T14" fmla="*/ 0 w 14"/>
              <a:gd name="T15" fmla="*/ 2147483647 h 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35"/>
              <a:gd name="T26" fmla="*/ 14 w 14"/>
              <a:gd name="T27" fmla="*/ 35 h 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35">
                <a:moveTo>
                  <a:pt x="14" y="35"/>
                </a:moveTo>
                <a:lnTo>
                  <a:pt x="14" y="0"/>
                </a:lnTo>
                <a:lnTo>
                  <a:pt x="10" y="0"/>
                </a:lnTo>
                <a:lnTo>
                  <a:pt x="10" y="26"/>
                </a:lnTo>
                <a:lnTo>
                  <a:pt x="5" y="18"/>
                </a:ln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7" name="Line 919"/>
          <p:cNvSpPr>
            <a:spLocks noChangeShapeType="1"/>
          </p:cNvSpPr>
          <p:nvPr/>
        </p:nvSpPr>
        <p:spPr bwMode="auto">
          <a:xfrm>
            <a:off x="5199063" y="44973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8" name="Freeform 920"/>
          <p:cNvSpPr>
            <a:spLocks/>
          </p:cNvSpPr>
          <p:nvPr/>
        </p:nvSpPr>
        <p:spPr bwMode="auto">
          <a:xfrm>
            <a:off x="5199063" y="4497388"/>
            <a:ext cx="20637" cy="44450"/>
          </a:xfrm>
          <a:custGeom>
            <a:avLst/>
            <a:gdLst>
              <a:gd name="T0" fmla="*/ 0 w 13"/>
              <a:gd name="T1" fmla="*/ 0 h 28"/>
              <a:gd name="T2" fmla="*/ 2147483647 w 13"/>
              <a:gd name="T3" fmla="*/ 0 h 28"/>
              <a:gd name="T4" fmla="*/ 2147483647 w 13"/>
              <a:gd name="T5" fmla="*/ 2147483647 h 28"/>
              <a:gd name="T6" fmla="*/ 2147483647 w 13"/>
              <a:gd name="T7" fmla="*/ 2147483647 h 28"/>
              <a:gd name="T8" fmla="*/ 2147483647 w 13"/>
              <a:gd name="T9" fmla="*/ 0 h 28"/>
              <a:gd name="T10" fmla="*/ 2147483647 w 13"/>
              <a:gd name="T11" fmla="*/ 0 h 28"/>
              <a:gd name="T12" fmla="*/ 2147483647 w 13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28"/>
              <a:gd name="T23" fmla="*/ 13 w 13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28">
                <a:moveTo>
                  <a:pt x="0" y="0"/>
                </a:moveTo>
                <a:lnTo>
                  <a:pt x="4" y="0"/>
                </a:lnTo>
                <a:lnTo>
                  <a:pt x="4" y="28"/>
                </a:lnTo>
                <a:lnTo>
                  <a:pt x="8" y="19"/>
                </a:lnTo>
                <a:lnTo>
                  <a:pt x="8" y="0"/>
                </a:lnTo>
                <a:lnTo>
                  <a:pt x="13" y="0"/>
                </a:lnTo>
                <a:lnTo>
                  <a:pt x="13" y="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9" name="Line 921"/>
          <p:cNvSpPr>
            <a:spLocks noChangeShapeType="1"/>
          </p:cNvSpPr>
          <p:nvPr/>
        </p:nvSpPr>
        <p:spPr bwMode="auto">
          <a:xfrm>
            <a:off x="5789613" y="45624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0" name="Rectangle 922"/>
          <p:cNvSpPr>
            <a:spLocks noChangeArrowheads="1"/>
          </p:cNvSpPr>
          <p:nvPr/>
        </p:nvSpPr>
        <p:spPr bwMode="auto">
          <a:xfrm>
            <a:off x="4632325" y="4562475"/>
            <a:ext cx="1149350" cy="182563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1" name="Line 923"/>
          <p:cNvSpPr>
            <a:spLocks noChangeShapeType="1"/>
          </p:cNvSpPr>
          <p:nvPr/>
        </p:nvSpPr>
        <p:spPr bwMode="auto">
          <a:xfrm>
            <a:off x="5768975" y="56419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2" name="Freeform 924"/>
          <p:cNvSpPr>
            <a:spLocks/>
          </p:cNvSpPr>
          <p:nvPr/>
        </p:nvSpPr>
        <p:spPr bwMode="auto">
          <a:xfrm>
            <a:off x="3160713" y="5607050"/>
            <a:ext cx="2628900" cy="190500"/>
          </a:xfrm>
          <a:custGeom>
            <a:avLst/>
            <a:gdLst>
              <a:gd name="T0" fmla="*/ 2147483647 w 1657"/>
              <a:gd name="T1" fmla="*/ 2147483647 h 120"/>
              <a:gd name="T2" fmla="*/ 2147483647 w 1657"/>
              <a:gd name="T3" fmla="*/ 2147483647 h 120"/>
              <a:gd name="T4" fmla="*/ 2147483647 w 1657"/>
              <a:gd name="T5" fmla="*/ 2147483647 h 120"/>
              <a:gd name="T6" fmla="*/ 2147483647 w 1657"/>
              <a:gd name="T7" fmla="*/ 2147483647 h 120"/>
              <a:gd name="T8" fmla="*/ 2147483647 w 1657"/>
              <a:gd name="T9" fmla="*/ 2147483647 h 120"/>
              <a:gd name="T10" fmla="*/ 2147483647 w 1657"/>
              <a:gd name="T11" fmla="*/ 0 h 120"/>
              <a:gd name="T12" fmla="*/ 2147483647 w 1657"/>
              <a:gd name="T13" fmla="*/ 0 h 120"/>
              <a:gd name="T14" fmla="*/ 2147483647 w 1657"/>
              <a:gd name="T15" fmla="*/ 2147483647 h 120"/>
              <a:gd name="T16" fmla="*/ 2147483647 w 1657"/>
              <a:gd name="T17" fmla="*/ 2147483647 h 120"/>
              <a:gd name="T18" fmla="*/ 2147483647 w 1657"/>
              <a:gd name="T19" fmla="*/ 2147483647 h 120"/>
              <a:gd name="T20" fmla="*/ 2147483647 w 1657"/>
              <a:gd name="T21" fmla="*/ 2147483647 h 120"/>
              <a:gd name="T22" fmla="*/ 2147483647 w 1657"/>
              <a:gd name="T23" fmla="*/ 2147483647 h 120"/>
              <a:gd name="T24" fmla="*/ 2147483647 w 1657"/>
              <a:gd name="T25" fmla="*/ 2147483647 h 120"/>
              <a:gd name="T26" fmla="*/ 2147483647 w 1657"/>
              <a:gd name="T27" fmla="*/ 2147483647 h 120"/>
              <a:gd name="T28" fmla="*/ 2147483647 w 1657"/>
              <a:gd name="T29" fmla="*/ 2147483647 h 120"/>
              <a:gd name="T30" fmla="*/ 0 w 1657"/>
              <a:gd name="T31" fmla="*/ 2147483647 h 120"/>
              <a:gd name="T32" fmla="*/ 2147483647 w 1657"/>
              <a:gd name="T33" fmla="*/ 2147483647 h 120"/>
              <a:gd name="T34" fmla="*/ 2147483647 w 1657"/>
              <a:gd name="T35" fmla="*/ 2147483647 h 120"/>
              <a:gd name="T36" fmla="*/ 2147483647 w 1657"/>
              <a:gd name="T37" fmla="*/ 2147483647 h 120"/>
              <a:gd name="T38" fmla="*/ 2147483647 w 1657"/>
              <a:gd name="T39" fmla="*/ 2147483647 h 120"/>
              <a:gd name="T40" fmla="*/ 2147483647 w 1657"/>
              <a:gd name="T41" fmla="*/ 2147483647 h 120"/>
              <a:gd name="T42" fmla="*/ 2147483647 w 1657"/>
              <a:gd name="T43" fmla="*/ 2147483647 h 120"/>
              <a:gd name="T44" fmla="*/ 2147483647 w 1657"/>
              <a:gd name="T45" fmla="*/ 2147483647 h 120"/>
              <a:gd name="T46" fmla="*/ 2147483647 w 1657"/>
              <a:gd name="T47" fmla="*/ 2147483647 h 120"/>
              <a:gd name="T48" fmla="*/ 2147483647 w 1657"/>
              <a:gd name="T49" fmla="*/ 2147483647 h 120"/>
              <a:gd name="T50" fmla="*/ 2147483647 w 1657"/>
              <a:gd name="T51" fmla="*/ 2147483647 h 120"/>
              <a:gd name="T52" fmla="*/ 2147483647 w 1657"/>
              <a:gd name="T53" fmla="*/ 2147483647 h 120"/>
              <a:gd name="T54" fmla="*/ 2147483647 w 1657"/>
              <a:gd name="T55" fmla="*/ 2147483647 h 120"/>
              <a:gd name="T56" fmla="*/ 2147483647 w 1657"/>
              <a:gd name="T57" fmla="*/ 2147483647 h 120"/>
              <a:gd name="T58" fmla="*/ 2147483647 w 1657"/>
              <a:gd name="T59" fmla="*/ 2147483647 h 120"/>
              <a:gd name="T60" fmla="*/ 2147483647 w 1657"/>
              <a:gd name="T61" fmla="*/ 2147483647 h 120"/>
              <a:gd name="T62" fmla="*/ 2147483647 w 1657"/>
              <a:gd name="T63" fmla="*/ 2147483647 h 120"/>
              <a:gd name="T64" fmla="*/ 2147483647 w 1657"/>
              <a:gd name="T65" fmla="*/ 2147483647 h 120"/>
              <a:gd name="T66" fmla="*/ 2147483647 w 1657"/>
              <a:gd name="T67" fmla="*/ 2147483647 h 120"/>
              <a:gd name="T68" fmla="*/ 2147483647 w 1657"/>
              <a:gd name="T69" fmla="*/ 2147483647 h 120"/>
              <a:gd name="T70" fmla="*/ 2147483647 w 1657"/>
              <a:gd name="T71" fmla="*/ 2147483647 h 120"/>
              <a:gd name="T72" fmla="*/ 2147483647 w 1657"/>
              <a:gd name="T73" fmla="*/ 2147483647 h 120"/>
              <a:gd name="T74" fmla="*/ 2147483647 w 1657"/>
              <a:gd name="T75" fmla="*/ 2147483647 h 120"/>
              <a:gd name="T76" fmla="*/ 2147483647 w 1657"/>
              <a:gd name="T77" fmla="*/ 2147483647 h 12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657"/>
              <a:gd name="T118" fmla="*/ 0 h 120"/>
              <a:gd name="T119" fmla="*/ 1657 w 1657"/>
              <a:gd name="T120" fmla="*/ 120 h 12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657" h="120">
                <a:moveTo>
                  <a:pt x="1644" y="21"/>
                </a:moveTo>
                <a:lnTo>
                  <a:pt x="1636" y="15"/>
                </a:lnTo>
                <a:lnTo>
                  <a:pt x="1628" y="9"/>
                </a:lnTo>
                <a:lnTo>
                  <a:pt x="1619" y="4"/>
                </a:lnTo>
                <a:lnTo>
                  <a:pt x="1608" y="1"/>
                </a:lnTo>
                <a:lnTo>
                  <a:pt x="1598" y="0"/>
                </a:lnTo>
                <a:lnTo>
                  <a:pt x="60" y="0"/>
                </a:lnTo>
                <a:lnTo>
                  <a:pt x="49" y="1"/>
                </a:lnTo>
                <a:lnTo>
                  <a:pt x="39" y="4"/>
                </a:lnTo>
                <a:lnTo>
                  <a:pt x="30" y="9"/>
                </a:lnTo>
                <a:lnTo>
                  <a:pt x="21" y="15"/>
                </a:lnTo>
                <a:lnTo>
                  <a:pt x="13" y="21"/>
                </a:lnTo>
                <a:lnTo>
                  <a:pt x="8" y="30"/>
                </a:lnTo>
                <a:lnTo>
                  <a:pt x="4" y="40"/>
                </a:lnTo>
                <a:lnTo>
                  <a:pt x="1" y="50"/>
                </a:lnTo>
                <a:lnTo>
                  <a:pt x="0" y="61"/>
                </a:lnTo>
                <a:lnTo>
                  <a:pt x="1" y="71"/>
                </a:lnTo>
                <a:lnTo>
                  <a:pt x="4" y="81"/>
                </a:lnTo>
                <a:lnTo>
                  <a:pt x="8" y="90"/>
                </a:lnTo>
                <a:lnTo>
                  <a:pt x="13" y="98"/>
                </a:lnTo>
                <a:lnTo>
                  <a:pt x="21" y="107"/>
                </a:lnTo>
                <a:lnTo>
                  <a:pt x="30" y="113"/>
                </a:lnTo>
                <a:lnTo>
                  <a:pt x="39" y="116"/>
                </a:lnTo>
                <a:lnTo>
                  <a:pt x="49" y="119"/>
                </a:lnTo>
                <a:lnTo>
                  <a:pt x="60" y="120"/>
                </a:lnTo>
                <a:lnTo>
                  <a:pt x="1598" y="120"/>
                </a:lnTo>
                <a:lnTo>
                  <a:pt x="1608" y="119"/>
                </a:lnTo>
                <a:lnTo>
                  <a:pt x="1619" y="116"/>
                </a:lnTo>
                <a:lnTo>
                  <a:pt x="1628" y="113"/>
                </a:lnTo>
                <a:lnTo>
                  <a:pt x="1636" y="107"/>
                </a:lnTo>
                <a:lnTo>
                  <a:pt x="1644" y="98"/>
                </a:lnTo>
                <a:lnTo>
                  <a:pt x="1649" y="90"/>
                </a:lnTo>
                <a:lnTo>
                  <a:pt x="1654" y="81"/>
                </a:lnTo>
                <a:lnTo>
                  <a:pt x="1656" y="71"/>
                </a:lnTo>
                <a:lnTo>
                  <a:pt x="1657" y="61"/>
                </a:lnTo>
                <a:lnTo>
                  <a:pt x="1656" y="50"/>
                </a:lnTo>
                <a:lnTo>
                  <a:pt x="1654" y="40"/>
                </a:lnTo>
                <a:lnTo>
                  <a:pt x="1649" y="30"/>
                </a:lnTo>
                <a:lnTo>
                  <a:pt x="1644" y="2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3" name="Line 925"/>
          <p:cNvSpPr>
            <a:spLocks noChangeShapeType="1"/>
          </p:cNvSpPr>
          <p:nvPr/>
        </p:nvSpPr>
        <p:spPr bwMode="auto">
          <a:xfrm>
            <a:off x="5789613" y="605155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4" name="Rectangle 926"/>
          <p:cNvSpPr>
            <a:spLocks noChangeArrowheads="1"/>
          </p:cNvSpPr>
          <p:nvPr/>
        </p:nvSpPr>
        <p:spPr bwMode="auto">
          <a:xfrm>
            <a:off x="3160713" y="6051550"/>
            <a:ext cx="2620962" cy="182563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5" name="Line 927"/>
          <p:cNvSpPr>
            <a:spLocks noChangeShapeType="1"/>
          </p:cNvSpPr>
          <p:nvPr/>
        </p:nvSpPr>
        <p:spPr bwMode="auto">
          <a:xfrm>
            <a:off x="5421313" y="46878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6" name="Freeform 928"/>
          <p:cNvSpPr>
            <a:spLocks/>
          </p:cNvSpPr>
          <p:nvPr/>
        </p:nvSpPr>
        <p:spPr bwMode="auto">
          <a:xfrm>
            <a:off x="5380038" y="4654550"/>
            <a:ext cx="41275" cy="33338"/>
          </a:xfrm>
          <a:custGeom>
            <a:avLst/>
            <a:gdLst>
              <a:gd name="T0" fmla="*/ 2147483647 w 26"/>
              <a:gd name="T1" fmla="*/ 2147483647 h 21"/>
              <a:gd name="T2" fmla="*/ 2147483647 w 26"/>
              <a:gd name="T3" fmla="*/ 0 h 21"/>
              <a:gd name="T4" fmla="*/ 2147483647 w 26"/>
              <a:gd name="T5" fmla="*/ 0 h 21"/>
              <a:gd name="T6" fmla="*/ 0 w 26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1"/>
              <a:gd name="T14" fmla="*/ 26 w 26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1">
                <a:moveTo>
                  <a:pt x="26" y="21"/>
                </a:moveTo>
                <a:lnTo>
                  <a:pt x="1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7" name="Line 929"/>
          <p:cNvSpPr>
            <a:spLocks noChangeShapeType="1"/>
          </p:cNvSpPr>
          <p:nvPr/>
        </p:nvSpPr>
        <p:spPr bwMode="auto">
          <a:xfrm>
            <a:off x="5407025" y="465455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8" name="Freeform 930"/>
          <p:cNvSpPr>
            <a:spLocks/>
          </p:cNvSpPr>
          <p:nvPr/>
        </p:nvSpPr>
        <p:spPr bwMode="auto">
          <a:xfrm>
            <a:off x="5380038" y="4625975"/>
            <a:ext cx="41275" cy="61913"/>
          </a:xfrm>
          <a:custGeom>
            <a:avLst/>
            <a:gdLst>
              <a:gd name="T0" fmla="*/ 2147483647 w 26"/>
              <a:gd name="T1" fmla="*/ 2147483647 h 39"/>
              <a:gd name="T2" fmla="*/ 2147483647 w 26"/>
              <a:gd name="T3" fmla="*/ 2147483647 h 39"/>
              <a:gd name="T4" fmla="*/ 2147483647 w 26"/>
              <a:gd name="T5" fmla="*/ 2147483647 h 39"/>
              <a:gd name="T6" fmla="*/ 2147483647 w 26"/>
              <a:gd name="T7" fmla="*/ 2147483647 h 39"/>
              <a:gd name="T8" fmla="*/ 2147483647 w 26"/>
              <a:gd name="T9" fmla="*/ 2147483647 h 39"/>
              <a:gd name="T10" fmla="*/ 2147483647 w 26"/>
              <a:gd name="T11" fmla="*/ 2147483647 h 39"/>
              <a:gd name="T12" fmla="*/ 2147483647 w 26"/>
              <a:gd name="T13" fmla="*/ 2147483647 h 39"/>
              <a:gd name="T14" fmla="*/ 2147483647 w 26"/>
              <a:gd name="T15" fmla="*/ 0 h 39"/>
              <a:gd name="T16" fmla="*/ 0 w 26"/>
              <a:gd name="T17" fmla="*/ 0 h 39"/>
              <a:gd name="T18" fmla="*/ 0 w 26"/>
              <a:gd name="T19" fmla="*/ 2147483647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39"/>
              <a:gd name="T32" fmla="*/ 26 w 26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39">
                <a:moveTo>
                  <a:pt x="17" y="19"/>
                </a:moveTo>
                <a:lnTo>
                  <a:pt x="23" y="17"/>
                </a:lnTo>
                <a:lnTo>
                  <a:pt x="25" y="14"/>
                </a:lnTo>
                <a:lnTo>
                  <a:pt x="26" y="12"/>
                </a:lnTo>
                <a:lnTo>
                  <a:pt x="26" y="7"/>
                </a:lnTo>
                <a:lnTo>
                  <a:pt x="25" y="4"/>
                </a:lnTo>
                <a:lnTo>
                  <a:pt x="23" y="2"/>
                </a:lnTo>
                <a:lnTo>
                  <a:pt x="17" y="0"/>
                </a:lnTo>
                <a:lnTo>
                  <a:pt x="0" y="0"/>
                </a:lnTo>
                <a:lnTo>
                  <a:pt x="0" y="3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9" name="Line 931"/>
          <p:cNvSpPr>
            <a:spLocks noChangeShapeType="1"/>
          </p:cNvSpPr>
          <p:nvPr/>
        </p:nvSpPr>
        <p:spPr bwMode="auto">
          <a:xfrm>
            <a:off x="5348288" y="469423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0" name="Freeform 932"/>
          <p:cNvSpPr>
            <a:spLocks/>
          </p:cNvSpPr>
          <p:nvPr/>
        </p:nvSpPr>
        <p:spPr bwMode="auto">
          <a:xfrm>
            <a:off x="5348288" y="4694238"/>
            <a:ext cx="11112" cy="15875"/>
          </a:xfrm>
          <a:custGeom>
            <a:avLst/>
            <a:gdLst>
              <a:gd name="T0" fmla="*/ 0 w 7"/>
              <a:gd name="T1" fmla="*/ 0 h 10"/>
              <a:gd name="T2" fmla="*/ 2147483647 w 7"/>
              <a:gd name="T3" fmla="*/ 2147483647 h 10"/>
              <a:gd name="T4" fmla="*/ 2147483647 w 7"/>
              <a:gd name="T5" fmla="*/ 2147483647 h 10"/>
              <a:gd name="T6" fmla="*/ 0 60000 65536"/>
              <a:gd name="T7" fmla="*/ 0 60000 65536"/>
              <a:gd name="T8" fmla="*/ 0 60000 65536"/>
              <a:gd name="T9" fmla="*/ 0 w 7"/>
              <a:gd name="T10" fmla="*/ 0 h 10"/>
              <a:gd name="T11" fmla="*/ 7 w 7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0">
                <a:moveTo>
                  <a:pt x="0" y="0"/>
                </a:moveTo>
                <a:lnTo>
                  <a:pt x="3" y="6"/>
                </a:lnTo>
                <a:lnTo>
                  <a:pt x="7" y="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1" name="Line 933"/>
          <p:cNvSpPr>
            <a:spLocks noChangeShapeType="1"/>
          </p:cNvSpPr>
          <p:nvPr/>
        </p:nvSpPr>
        <p:spPr bwMode="auto">
          <a:xfrm>
            <a:off x="5348288" y="469423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2" name="Freeform 934"/>
          <p:cNvSpPr>
            <a:spLocks/>
          </p:cNvSpPr>
          <p:nvPr/>
        </p:nvSpPr>
        <p:spPr bwMode="auto">
          <a:xfrm>
            <a:off x="5338763" y="4613275"/>
            <a:ext cx="20637" cy="80963"/>
          </a:xfrm>
          <a:custGeom>
            <a:avLst/>
            <a:gdLst>
              <a:gd name="T0" fmla="*/ 2147483647 w 13"/>
              <a:gd name="T1" fmla="*/ 2147483647 h 51"/>
              <a:gd name="T2" fmla="*/ 2147483647 w 13"/>
              <a:gd name="T3" fmla="*/ 2147483647 h 51"/>
              <a:gd name="T4" fmla="*/ 0 w 13"/>
              <a:gd name="T5" fmla="*/ 2147483647 h 51"/>
              <a:gd name="T6" fmla="*/ 0 w 13"/>
              <a:gd name="T7" fmla="*/ 2147483647 h 51"/>
              <a:gd name="T8" fmla="*/ 2147483647 w 13"/>
              <a:gd name="T9" fmla="*/ 2147483647 h 51"/>
              <a:gd name="T10" fmla="*/ 2147483647 w 13"/>
              <a:gd name="T11" fmla="*/ 2147483647 h 51"/>
              <a:gd name="T12" fmla="*/ 2147483647 w 13"/>
              <a:gd name="T13" fmla="*/ 2147483647 h 51"/>
              <a:gd name="T14" fmla="*/ 2147483647 w 13"/>
              <a:gd name="T15" fmla="*/ 0 h 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51"/>
              <a:gd name="T26" fmla="*/ 13 w 13"/>
              <a:gd name="T27" fmla="*/ 51 h 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51">
                <a:moveTo>
                  <a:pt x="6" y="51"/>
                </a:moveTo>
                <a:lnTo>
                  <a:pt x="2" y="44"/>
                </a:lnTo>
                <a:lnTo>
                  <a:pt x="0" y="35"/>
                </a:lnTo>
                <a:lnTo>
                  <a:pt x="0" y="27"/>
                </a:lnTo>
                <a:lnTo>
                  <a:pt x="2" y="18"/>
                </a:lnTo>
                <a:lnTo>
                  <a:pt x="6" y="10"/>
                </a:lnTo>
                <a:lnTo>
                  <a:pt x="9" y="4"/>
                </a:lnTo>
                <a:lnTo>
                  <a:pt x="13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3" name="Line 935"/>
          <p:cNvSpPr>
            <a:spLocks noChangeShapeType="1"/>
          </p:cNvSpPr>
          <p:nvPr/>
        </p:nvSpPr>
        <p:spPr bwMode="auto">
          <a:xfrm>
            <a:off x="5326063" y="46259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4" name="Freeform 936"/>
          <p:cNvSpPr>
            <a:spLocks/>
          </p:cNvSpPr>
          <p:nvPr/>
        </p:nvSpPr>
        <p:spPr bwMode="auto">
          <a:xfrm>
            <a:off x="5311775" y="4625975"/>
            <a:ext cx="14288" cy="61913"/>
          </a:xfrm>
          <a:custGeom>
            <a:avLst/>
            <a:gdLst>
              <a:gd name="T0" fmla="*/ 2147483647 w 9"/>
              <a:gd name="T1" fmla="*/ 0 h 39"/>
              <a:gd name="T2" fmla="*/ 2147483647 w 9"/>
              <a:gd name="T3" fmla="*/ 0 h 39"/>
              <a:gd name="T4" fmla="*/ 2147483647 w 9"/>
              <a:gd name="T5" fmla="*/ 2147483647 h 39"/>
              <a:gd name="T6" fmla="*/ 0 w 9"/>
              <a:gd name="T7" fmla="*/ 2147483647 h 39"/>
              <a:gd name="T8" fmla="*/ 0 w 9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9"/>
              <a:gd name="T17" fmla="*/ 9 w 9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9">
                <a:moveTo>
                  <a:pt x="9" y="0"/>
                </a:moveTo>
                <a:lnTo>
                  <a:pt x="5" y="0"/>
                </a:lnTo>
                <a:lnTo>
                  <a:pt x="1" y="2"/>
                </a:lnTo>
                <a:lnTo>
                  <a:pt x="0" y="7"/>
                </a:lnTo>
                <a:lnTo>
                  <a:pt x="0" y="3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5" name="Line 937"/>
          <p:cNvSpPr>
            <a:spLocks noChangeShapeType="1"/>
          </p:cNvSpPr>
          <p:nvPr/>
        </p:nvSpPr>
        <p:spPr bwMode="auto">
          <a:xfrm>
            <a:off x="5303838" y="46466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6" name="Line 938"/>
          <p:cNvSpPr>
            <a:spLocks noChangeShapeType="1"/>
          </p:cNvSpPr>
          <p:nvPr/>
        </p:nvSpPr>
        <p:spPr bwMode="auto">
          <a:xfrm>
            <a:off x="5303838" y="4646613"/>
            <a:ext cx="190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7" name="Line 939"/>
          <p:cNvSpPr>
            <a:spLocks noChangeShapeType="1"/>
          </p:cNvSpPr>
          <p:nvPr/>
        </p:nvSpPr>
        <p:spPr bwMode="auto">
          <a:xfrm>
            <a:off x="5194300" y="46466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8" name="Freeform 940"/>
          <p:cNvSpPr>
            <a:spLocks/>
          </p:cNvSpPr>
          <p:nvPr/>
        </p:nvSpPr>
        <p:spPr bwMode="auto">
          <a:xfrm>
            <a:off x="5072063" y="4594225"/>
            <a:ext cx="123825" cy="127000"/>
          </a:xfrm>
          <a:custGeom>
            <a:avLst/>
            <a:gdLst>
              <a:gd name="T0" fmla="*/ 2147483647 w 79"/>
              <a:gd name="T1" fmla="*/ 2147483647 h 80"/>
              <a:gd name="T2" fmla="*/ 2147483647 w 79"/>
              <a:gd name="T3" fmla="*/ 2147483647 h 80"/>
              <a:gd name="T4" fmla="*/ 2147483647 w 79"/>
              <a:gd name="T5" fmla="*/ 2147483647 h 80"/>
              <a:gd name="T6" fmla="*/ 2147483647 w 79"/>
              <a:gd name="T7" fmla="*/ 2147483647 h 80"/>
              <a:gd name="T8" fmla="*/ 2147483647 w 79"/>
              <a:gd name="T9" fmla="*/ 2147483647 h 80"/>
              <a:gd name="T10" fmla="*/ 2147483647 w 79"/>
              <a:gd name="T11" fmla="*/ 2147483647 h 80"/>
              <a:gd name="T12" fmla="*/ 2147483647 w 79"/>
              <a:gd name="T13" fmla="*/ 2147483647 h 80"/>
              <a:gd name="T14" fmla="*/ 2147483647 w 79"/>
              <a:gd name="T15" fmla="*/ 0 h 80"/>
              <a:gd name="T16" fmla="*/ 2147483647 w 79"/>
              <a:gd name="T17" fmla="*/ 2147483647 h 80"/>
              <a:gd name="T18" fmla="*/ 2147483647 w 79"/>
              <a:gd name="T19" fmla="*/ 2147483647 h 80"/>
              <a:gd name="T20" fmla="*/ 2147483647 w 79"/>
              <a:gd name="T21" fmla="*/ 2147483647 h 80"/>
              <a:gd name="T22" fmla="*/ 2147483647 w 79"/>
              <a:gd name="T23" fmla="*/ 2147483647 h 80"/>
              <a:gd name="T24" fmla="*/ 2147483647 w 79"/>
              <a:gd name="T25" fmla="*/ 2147483647 h 80"/>
              <a:gd name="T26" fmla="*/ 2147483647 w 79"/>
              <a:gd name="T27" fmla="*/ 2147483647 h 80"/>
              <a:gd name="T28" fmla="*/ 2147483647 w 79"/>
              <a:gd name="T29" fmla="*/ 2147483647 h 80"/>
              <a:gd name="T30" fmla="*/ 0 w 79"/>
              <a:gd name="T31" fmla="*/ 2147483647 h 80"/>
              <a:gd name="T32" fmla="*/ 2147483647 w 79"/>
              <a:gd name="T33" fmla="*/ 2147483647 h 80"/>
              <a:gd name="T34" fmla="*/ 2147483647 w 79"/>
              <a:gd name="T35" fmla="*/ 2147483647 h 80"/>
              <a:gd name="T36" fmla="*/ 2147483647 w 79"/>
              <a:gd name="T37" fmla="*/ 2147483647 h 80"/>
              <a:gd name="T38" fmla="*/ 2147483647 w 79"/>
              <a:gd name="T39" fmla="*/ 2147483647 h 80"/>
              <a:gd name="T40" fmla="*/ 2147483647 w 79"/>
              <a:gd name="T41" fmla="*/ 2147483647 h 80"/>
              <a:gd name="T42" fmla="*/ 2147483647 w 79"/>
              <a:gd name="T43" fmla="*/ 2147483647 h 80"/>
              <a:gd name="T44" fmla="*/ 2147483647 w 79"/>
              <a:gd name="T45" fmla="*/ 2147483647 h 80"/>
              <a:gd name="T46" fmla="*/ 2147483647 w 79"/>
              <a:gd name="T47" fmla="*/ 2147483647 h 80"/>
              <a:gd name="T48" fmla="*/ 2147483647 w 79"/>
              <a:gd name="T49" fmla="*/ 2147483647 h 80"/>
              <a:gd name="T50" fmla="*/ 2147483647 w 79"/>
              <a:gd name="T51" fmla="*/ 2147483647 h 80"/>
              <a:gd name="T52" fmla="*/ 2147483647 w 79"/>
              <a:gd name="T53" fmla="*/ 2147483647 h 80"/>
              <a:gd name="T54" fmla="*/ 2147483647 w 79"/>
              <a:gd name="T55" fmla="*/ 2147483647 h 80"/>
              <a:gd name="T56" fmla="*/ 2147483647 w 79"/>
              <a:gd name="T57" fmla="*/ 2147483647 h 80"/>
              <a:gd name="T58" fmla="*/ 2147483647 w 79"/>
              <a:gd name="T59" fmla="*/ 2147483647 h 80"/>
              <a:gd name="T60" fmla="*/ 2147483647 w 79"/>
              <a:gd name="T61" fmla="*/ 2147483647 h 80"/>
              <a:gd name="T62" fmla="*/ 2147483647 w 79"/>
              <a:gd name="T63" fmla="*/ 2147483647 h 80"/>
              <a:gd name="T64" fmla="*/ 2147483647 w 79"/>
              <a:gd name="T65" fmla="*/ 2147483647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"/>
              <a:gd name="T100" fmla="*/ 0 h 80"/>
              <a:gd name="T101" fmla="*/ 79 w 79"/>
              <a:gd name="T102" fmla="*/ 80 h 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" h="80">
                <a:moveTo>
                  <a:pt x="78" y="33"/>
                </a:moveTo>
                <a:lnTo>
                  <a:pt x="76" y="25"/>
                </a:lnTo>
                <a:lnTo>
                  <a:pt x="72" y="18"/>
                </a:lnTo>
                <a:lnTo>
                  <a:pt x="67" y="11"/>
                </a:lnTo>
                <a:lnTo>
                  <a:pt x="61" y="7"/>
                </a:lnTo>
                <a:lnTo>
                  <a:pt x="55" y="3"/>
                </a:lnTo>
                <a:lnTo>
                  <a:pt x="47" y="1"/>
                </a:lnTo>
                <a:lnTo>
                  <a:pt x="39" y="0"/>
                </a:lnTo>
                <a:lnTo>
                  <a:pt x="32" y="1"/>
                </a:lnTo>
                <a:lnTo>
                  <a:pt x="24" y="3"/>
                </a:lnTo>
                <a:lnTo>
                  <a:pt x="17" y="7"/>
                </a:lnTo>
                <a:lnTo>
                  <a:pt x="11" y="11"/>
                </a:lnTo>
                <a:lnTo>
                  <a:pt x="7" y="18"/>
                </a:lnTo>
                <a:lnTo>
                  <a:pt x="3" y="25"/>
                </a:lnTo>
                <a:lnTo>
                  <a:pt x="1" y="33"/>
                </a:lnTo>
                <a:lnTo>
                  <a:pt x="0" y="40"/>
                </a:lnTo>
                <a:lnTo>
                  <a:pt x="1" y="48"/>
                </a:lnTo>
                <a:lnTo>
                  <a:pt x="3" y="56"/>
                </a:lnTo>
                <a:lnTo>
                  <a:pt x="7" y="62"/>
                </a:lnTo>
                <a:lnTo>
                  <a:pt x="11" y="68"/>
                </a:lnTo>
                <a:lnTo>
                  <a:pt x="17" y="74"/>
                </a:lnTo>
                <a:lnTo>
                  <a:pt x="24" y="77"/>
                </a:lnTo>
                <a:lnTo>
                  <a:pt x="32" y="80"/>
                </a:lnTo>
                <a:lnTo>
                  <a:pt x="39" y="80"/>
                </a:lnTo>
                <a:lnTo>
                  <a:pt x="47" y="80"/>
                </a:lnTo>
                <a:lnTo>
                  <a:pt x="55" y="77"/>
                </a:lnTo>
                <a:lnTo>
                  <a:pt x="61" y="74"/>
                </a:lnTo>
                <a:lnTo>
                  <a:pt x="67" y="68"/>
                </a:lnTo>
                <a:lnTo>
                  <a:pt x="72" y="62"/>
                </a:lnTo>
                <a:lnTo>
                  <a:pt x="76" y="56"/>
                </a:lnTo>
                <a:lnTo>
                  <a:pt x="78" y="48"/>
                </a:lnTo>
                <a:lnTo>
                  <a:pt x="79" y="40"/>
                </a:lnTo>
                <a:lnTo>
                  <a:pt x="78" y="3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9" name="Line 941"/>
          <p:cNvSpPr>
            <a:spLocks noChangeShapeType="1"/>
          </p:cNvSpPr>
          <p:nvPr/>
        </p:nvSpPr>
        <p:spPr bwMode="auto">
          <a:xfrm>
            <a:off x="5165725" y="466090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0" name="Line 942"/>
          <p:cNvSpPr>
            <a:spLocks noChangeShapeType="1"/>
          </p:cNvSpPr>
          <p:nvPr/>
        </p:nvSpPr>
        <p:spPr bwMode="auto">
          <a:xfrm flipH="1">
            <a:off x="5113338" y="4660900"/>
            <a:ext cx="523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1" name="Line 943"/>
          <p:cNvSpPr>
            <a:spLocks noChangeShapeType="1"/>
          </p:cNvSpPr>
          <p:nvPr/>
        </p:nvSpPr>
        <p:spPr bwMode="auto">
          <a:xfrm>
            <a:off x="5140325" y="46339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2" name="Line 944"/>
          <p:cNvSpPr>
            <a:spLocks noChangeShapeType="1"/>
          </p:cNvSpPr>
          <p:nvPr/>
        </p:nvSpPr>
        <p:spPr bwMode="auto">
          <a:xfrm>
            <a:off x="5140325" y="4633913"/>
            <a:ext cx="1588" cy="53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3" name="Line 945"/>
          <p:cNvSpPr>
            <a:spLocks noChangeShapeType="1"/>
          </p:cNvSpPr>
          <p:nvPr/>
        </p:nvSpPr>
        <p:spPr bwMode="auto">
          <a:xfrm>
            <a:off x="4984750" y="46878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4" name="Freeform 946"/>
          <p:cNvSpPr>
            <a:spLocks/>
          </p:cNvSpPr>
          <p:nvPr/>
        </p:nvSpPr>
        <p:spPr bwMode="auto">
          <a:xfrm>
            <a:off x="4949825" y="4625975"/>
            <a:ext cx="34925" cy="61913"/>
          </a:xfrm>
          <a:custGeom>
            <a:avLst/>
            <a:gdLst>
              <a:gd name="T0" fmla="*/ 2147483647 w 22"/>
              <a:gd name="T1" fmla="*/ 2147483647 h 39"/>
              <a:gd name="T2" fmla="*/ 0 w 22"/>
              <a:gd name="T3" fmla="*/ 2147483647 h 39"/>
              <a:gd name="T4" fmla="*/ 0 w 22"/>
              <a:gd name="T5" fmla="*/ 0 h 39"/>
              <a:gd name="T6" fmla="*/ 0 60000 65536"/>
              <a:gd name="T7" fmla="*/ 0 60000 65536"/>
              <a:gd name="T8" fmla="*/ 0 60000 65536"/>
              <a:gd name="T9" fmla="*/ 0 w 22"/>
              <a:gd name="T10" fmla="*/ 0 h 39"/>
              <a:gd name="T11" fmla="*/ 22 w 22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39">
                <a:moveTo>
                  <a:pt x="22" y="39"/>
                </a:moveTo>
                <a:lnTo>
                  <a:pt x="0" y="39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5" name="Line 947"/>
          <p:cNvSpPr>
            <a:spLocks noChangeShapeType="1"/>
          </p:cNvSpPr>
          <p:nvPr/>
        </p:nvSpPr>
        <p:spPr bwMode="auto">
          <a:xfrm>
            <a:off x="4868863" y="46529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6" name="Line 948"/>
          <p:cNvSpPr>
            <a:spLocks noChangeShapeType="1"/>
          </p:cNvSpPr>
          <p:nvPr/>
        </p:nvSpPr>
        <p:spPr bwMode="auto">
          <a:xfrm flipH="1">
            <a:off x="4814888" y="4652963"/>
            <a:ext cx="53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7" name="Line 949"/>
          <p:cNvSpPr>
            <a:spLocks noChangeShapeType="1"/>
          </p:cNvSpPr>
          <p:nvPr/>
        </p:nvSpPr>
        <p:spPr bwMode="auto">
          <a:xfrm>
            <a:off x="4814888" y="46704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8" name="Line 950"/>
          <p:cNvSpPr>
            <a:spLocks noChangeShapeType="1"/>
          </p:cNvSpPr>
          <p:nvPr/>
        </p:nvSpPr>
        <p:spPr bwMode="auto">
          <a:xfrm>
            <a:off x="4814888" y="4670425"/>
            <a:ext cx="539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9" name="Line 951"/>
          <p:cNvSpPr>
            <a:spLocks noChangeShapeType="1"/>
          </p:cNvSpPr>
          <p:nvPr/>
        </p:nvSpPr>
        <p:spPr bwMode="auto">
          <a:xfrm>
            <a:off x="4737100" y="46878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0" name="Freeform 952"/>
          <p:cNvSpPr>
            <a:spLocks/>
          </p:cNvSpPr>
          <p:nvPr/>
        </p:nvSpPr>
        <p:spPr bwMode="auto">
          <a:xfrm>
            <a:off x="4695825" y="4654550"/>
            <a:ext cx="41275" cy="33338"/>
          </a:xfrm>
          <a:custGeom>
            <a:avLst/>
            <a:gdLst>
              <a:gd name="T0" fmla="*/ 2147483647 w 26"/>
              <a:gd name="T1" fmla="*/ 2147483647 h 21"/>
              <a:gd name="T2" fmla="*/ 2147483647 w 26"/>
              <a:gd name="T3" fmla="*/ 0 h 21"/>
              <a:gd name="T4" fmla="*/ 2147483647 w 26"/>
              <a:gd name="T5" fmla="*/ 0 h 21"/>
              <a:gd name="T6" fmla="*/ 0 w 26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1"/>
              <a:gd name="T14" fmla="*/ 26 w 26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1">
                <a:moveTo>
                  <a:pt x="26" y="21"/>
                </a:moveTo>
                <a:lnTo>
                  <a:pt x="12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1" name="Line 953"/>
          <p:cNvSpPr>
            <a:spLocks noChangeShapeType="1"/>
          </p:cNvSpPr>
          <p:nvPr/>
        </p:nvSpPr>
        <p:spPr bwMode="auto">
          <a:xfrm>
            <a:off x="4722813" y="465455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2" name="Freeform 954"/>
          <p:cNvSpPr>
            <a:spLocks/>
          </p:cNvSpPr>
          <p:nvPr/>
        </p:nvSpPr>
        <p:spPr bwMode="auto">
          <a:xfrm>
            <a:off x="4695825" y="4625975"/>
            <a:ext cx="41275" cy="61913"/>
          </a:xfrm>
          <a:custGeom>
            <a:avLst/>
            <a:gdLst>
              <a:gd name="T0" fmla="*/ 2147483647 w 26"/>
              <a:gd name="T1" fmla="*/ 2147483647 h 39"/>
              <a:gd name="T2" fmla="*/ 2147483647 w 26"/>
              <a:gd name="T3" fmla="*/ 2147483647 h 39"/>
              <a:gd name="T4" fmla="*/ 2147483647 w 26"/>
              <a:gd name="T5" fmla="*/ 2147483647 h 39"/>
              <a:gd name="T6" fmla="*/ 2147483647 w 26"/>
              <a:gd name="T7" fmla="*/ 2147483647 h 39"/>
              <a:gd name="T8" fmla="*/ 2147483647 w 26"/>
              <a:gd name="T9" fmla="*/ 2147483647 h 39"/>
              <a:gd name="T10" fmla="*/ 2147483647 w 26"/>
              <a:gd name="T11" fmla="*/ 2147483647 h 39"/>
              <a:gd name="T12" fmla="*/ 2147483647 w 26"/>
              <a:gd name="T13" fmla="*/ 2147483647 h 39"/>
              <a:gd name="T14" fmla="*/ 2147483647 w 26"/>
              <a:gd name="T15" fmla="*/ 0 h 39"/>
              <a:gd name="T16" fmla="*/ 0 w 26"/>
              <a:gd name="T17" fmla="*/ 0 h 39"/>
              <a:gd name="T18" fmla="*/ 0 w 26"/>
              <a:gd name="T19" fmla="*/ 2147483647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39"/>
              <a:gd name="T32" fmla="*/ 26 w 26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39">
                <a:moveTo>
                  <a:pt x="17" y="19"/>
                </a:moveTo>
                <a:lnTo>
                  <a:pt x="22" y="17"/>
                </a:lnTo>
                <a:lnTo>
                  <a:pt x="24" y="14"/>
                </a:lnTo>
                <a:lnTo>
                  <a:pt x="26" y="12"/>
                </a:lnTo>
                <a:lnTo>
                  <a:pt x="26" y="7"/>
                </a:lnTo>
                <a:lnTo>
                  <a:pt x="24" y="4"/>
                </a:lnTo>
                <a:lnTo>
                  <a:pt x="22" y="2"/>
                </a:lnTo>
                <a:lnTo>
                  <a:pt x="17" y="0"/>
                </a:lnTo>
                <a:lnTo>
                  <a:pt x="0" y="0"/>
                </a:lnTo>
                <a:lnTo>
                  <a:pt x="0" y="3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3" name="Line 955"/>
          <p:cNvSpPr>
            <a:spLocks noChangeShapeType="1"/>
          </p:cNvSpPr>
          <p:nvPr/>
        </p:nvSpPr>
        <p:spPr bwMode="auto">
          <a:xfrm>
            <a:off x="4760913" y="466883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4" name="Freeform 956"/>
          <p:cNvSpPr>
            <a:spLocks/>
          </p:cNvSpPr>
          <p:nvPr/>
        </p:nvSpPr>
        <p:spPr bwMode="auto">
          <a:xfrm>
            <a:off x="4757738" y="4652963"/>
            <a:ext cx="42862" cy="63500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0 h 40"/>
              <a:gd name="T10" fmla="*/ 2147483647 w 27"/>
              <a:gd name="T11" fmla="*/ 0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0 w 27"/>
              <a:gd name="T25" fmla="*/ 2147483647 h 40"/>
              <a:gd name="T26" fmla="*/ 2147483647 w 27"/>
              <a:gd name="T27" fmla="*/ 2147483647 h 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"/>
              <a:gd name="T43" fmla="*/ 0 h 40"/>
              <a:gd name="T44" fmla="*/ 27 w 27"/>
              <a:gd name="T45" fmla="*/ 40 h 4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" h="40">
                <a:moveTo>
                  <a:pt x="2" y="10"/>
                </a:moveTo>
                <a:lnTo>
                  <a:pt x="2" y="7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7" y="0"/>
                </a:lnTo>
                <a:lnTo>
                  <a:pt x="21" y="2"/>
                </a:lnTo>
                <a:lnTo>
                  <a:pt x="23" y="4"/>
                </a:lnTo>
                <a:lnTo>
                  <a:pt x="24" y="7"/>
                </a:lnTo>
                <a:lnTo>
                  <a:pt x="24" y="11"/>
                </a:lnTo>
                <a:lnTo>
                  <a:pt x="23" y="15"/>
                </a:lnTo>
                <a:lnTo>
                  <a:pt x="19" y="20"/>
                </a:lnTo>
                <a:lnTo>
                  <a:pt x="0" y="40"/>
                </a:lnTo>
                <a:lnTo>
                  <a:pt x="27" y="4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5" name="Line 957"/>
          <p:cNvSpPr>
            <a:spLocks noChangeShapeType="1"/>
          </p:cNvSpPr>
          <p:nvPr/>
        </p:nvSpPr>
        <p:spPr bwMode="auto">
          <a:xfrm>
            <a:off x="5461000" y="472122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6" name="Freeform 958"/>
          <p:cNvSpPr>
            <a:spLocks/>
          </p:cNvSpPr>
          <p:nvPr/>
        </p:nvSpPr>
        <p:spPr bwMode="auto">
          <a:xfrm>
            <a:off x="5446713" y="4656138"/>
            <a:ext cx="14287" cy="65087"/>
          </a:xfrm>
          <a:custGeom>
            <a:avLst/>
            <a:gdLst>
              <a:gd name="T0" fmla="*/ 2147483647 w 9"/>
              <a:gd name="T1" fmla="*/ 2147483647 h 41"/>
              <a:gd name="T2" fmla="*/ 2147483647 w 9"/>
              <a:gd name="T3" fmla="*/ 0 h 41"/>
              <a:gd name="T4" fmla="*/ 2147483647 w 9"/>
              <a:gd name="T5" fmla="*/ 2147483647 h 41"/>
              <a:gd name="T6" fmla="*/ 0 w 9"/>
              <a:gd name="T7" fmla="*/ 2147483647 h 41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41"/>
              <a:gd name="T14" fmla="*/ 9 w 9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41">
                <a:moveTo>
                  <a:pt x="9" y="41"/>
                </a:moveTo>
                <a:lnTo>
                  <a:pt x="9" y="0"/>
                </a:lnTo>
                <a:lnTo>
                  <a:pt x="3" y="6"/>
                </a:lnTo>
                <a:lnTo>
                  <a:pt x="0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7" name="Line 959"/>
          <p:cNvSpPr>
            <a:spLocks noChangeShapeType="1"/>
          </p:cNvSpPr>
          <p:nvPr/>
        </p:nvSpPr>
        <p:spPr bwMode="auto">
          <a:xfrm>
            <a:off x="5499100" y="46847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8" name="Freeform 960"/>
          <p:cNvSpPr>
            <a:spLocks/>
          </p:cNvSpPr>
          <p:nvPr/>
        </p:nvSpPr>
        <p:spPr bwMode="auto">
          <a:xfrm>
            <a:off x="5499100" y="4683125"/>
            <a:ext cx="6350" cy="17463"/>
          </a:xfrm>
          <a:custGeom>
            <a:avLst/>
            <a:gdLst>
              <a:gd name="T0" fmla="*/ 0 w 4"/>
              <a:gd name="T1" fmla="*/ 2147483647 h 11"/>
              <a:gd name="T2" fmla="*/ 2147483647 w 4"/>
              <a:gd name="T3" fmla="*/ 0 h 11"/>
              <a:gd name="T4" fmla="*/ 2147483647 w 4"/>
              <a:gd name="T5" fmla="*/ 2147483647 h 11"/>
              <a:gd name="T6" fmla="*/ 2147483647 w 4"/>
              <a:gd name="T7" fmla="*/ 2147483647 h 11"/>
              <a:gd name="T8" fmla="*/ 2147483647 w 4"/>
              <a:gd name="T9" fmla="*/ 2147483647 h 11"/>
              <a:gd name="T10" fmla="*/ 0 w 4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11"/>
              <a:gd name="T20" fmla="*/ 4 w 4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11">
                <a:moveTo>
                  <a:pt x="0" y="1"/>
                </a:moveTo>
                <a:lnTo>
                  <a:pt x="2" y="0"/>
                </a:lnTo>
                <a:lnTo>
                  <a:pt x="4" y="1"/>
                </a:lnTo>
                <a:lnTo>
                  <a:pt x="4" y="5"/>
                </a:lnTo>
                <a:lnTo>
                  <a:pt x="2" y="9"/>
                </a:lnTo>
                <a:lnTo>
                  <a:pt x="0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9" name="Line 961"/>
          <p:cNvSpPr>
            <a:spLocks noChangeShapeType="1"/>
          </p:cNvSpPr>
          <p:nvPr/>
        </p:nvSpPr>
        <p:spPr bwMode="auto">
          <a:xfrm>
            <a:off x="5502275" y="46878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0" name="Freeform 962"/>
          <p:cNvSpPr>
            <a:spLocks/>
          </p:cNvSpPr>
          <p:nvPr/>
        </p:nvSpPr>
        <p:spPr bwMode="auto">
          <a:xfrm>
            <a:off x="5499100" y="4684713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0 w 4"/>
              <a:gd name="T3" fmla="*/ 0 h 2"/>
              <a:gd name="T4" fmla="*/ 2147483647 w 4"/>
              <a:gd name="T5" fmla="*/ 2147483647 h 2"/>
              <a:gd name="T6" fmla="*/ 2147483647 w 4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2"/>
              <a:gd name="T14" fmla="*/ 4 w 4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2">
                <a:moveTo>
                  <a:pt x="2" y="2"/>
                </a:moveTo>
                <a:lnTo>
                  <a:pt x="0" y="0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1" name="Line 963"/>
          <p:cNvSpPr>
            <a:spLocks noChangeShapeType="1"/>
          </p:cNvSpPr>
          <p:nvPr/>
        </p:nvSpPr>
        <p:spPr bwMode="auto">
          <a:xfrm>
            <a:off x="5584825" y="46878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2" name="Line 964"/>
          <p:cNvSpPr>
            <a:spLocks noChangeShapeType="1"/>
          </p:cNvSpPr>
          <p:nvPr/>
        </p:nvSpPr>
        <p:spPr bwMode="auto">
          <a:xfrm flipV="1">
            <a:off x="5584825" y="4625975"/>
            <a:ext cx="1588" cy="619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3" name="Line 965"/>
          <p:cNvSpPr>
            <a:spLocks noChangeShapeType="1"/>
          </p:cNvSpPr>
          <p:nvPr/>
        </p:nvSpPr>
        <p:spPr bwMode="auto">
          <a:xfrm>
            <a:off x="5626100" y="46259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4" name="Line 966"/>
          <p:cNvSpPr>
            <a:spLocks noChangeShapeType="1"/>
          </p:cNvSpPr>
          <p:nvPr/>
        </p:nvSpPr>
        <p:spPr bwMode="auto">
          <a:xfrm flipH="1">
            <a:off x="5584825" y="4625975"/>
            <a:ext cx="41275" cy="428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5" name="Line 967"/>
          <p:cNvSpPr>
            <a:spLocks noChangeShapeType="1"/>
          </p:cNvSpPr>
          <p:nvPr/>
        </p:nvSpPr>
        <p:spPr bwMode="auto">
          <a:xfrm>
            <a:off x="5600700" y="465296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6" name="Line 968"/>
          <p:cNvSpPr>
            <a:spLocks noChangeShapeType="1"/>
          </p:cNvSpPr>
          <p:nvPr/>
        </p:nvSpPr>
        <p:spPr bwMode="auto">
          <a:xfrm>
            <a:off x="5600700" y="4652963"/>
            <a:ext cx="25400" cy="349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7" name="Line 969"/>
          <p:cNvSpPr>
            <a:spLocks noChangeShapeType="1"/>
          </p:cNvSpPr>
          <p:nvPr/>
        </p:nvSpPr>
        <p:spPr bwMode="auto">
          <a:xfrm>
            <a:off x="5668963" y="466883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8" name="Freeform 970"/>
          <p:cNvSpPr>
            <a:spLocks/>
          </p:cNvSpPr>
          <p:nvPr/>
        </p:nvSpPr>
        <p:spPr bwMode="auto">
          <a:xfrm>
            <a:off x="5664200" y="4613275"/>
            <a:ext cx="61913" cy="103188"/>
          </a:xfrm>
          <a:custGeom>
            <a:avLst/>
            <a:gdLst>
              <a:gd name="T0" fmla="*/ 2147483647 w 39"/>
              <a:gd name="T1" fmla="*/ 2147483647 h 65"/>
              <a:gd name="T2" fmla="*/ 2147483647 w 39"/>
              <a:gd name="T3" fmla="*/ 2147483647 h 65"/>
              <a:gd name="T4" fmla="*/ 2147483647 w 39"/>
              <a:gd name="T5" fmla="*/ 2147483647 h 65"/>
              <a:gd name="T6" fmla="*/ 2147483647 w 39"/>
              <a:gd name="T7" fmla="*/ 2147483647 h 65"/>
              <a:gd name="T8" fmla="*/ 2147483647 w 39"/>
              <a:gd name="T9" fmla="*/ 2147483647 h 65"/>
              <a:gd name="T10" fmla="*/ 2147483647 w 39"/>
              <a:gd name="T11" fmla="*/ 2147483647 h 65"/>
              <a:gd name="T12" fmla="*/ 2147483647 w 39"/>
              <a:gd name="T13" fmla="*/ 2147483647 h 65"/>
              <a:gd name="T14" fmla="*/ 2147483647 w 39"/>
              <a:gd name="T15" fmla="*/ 2147483647 h 65"/>
              <a:gd name="T16" fmla="*/ 2147483647 w 39"/>
              <a:gd name="T17" fmla="*/ 2147483647 h 65"/>
              <a:gd name="T18" fmla="*/ 2147483647 w 39"/>
              <a:gd name="T19" fmla="*/ 2147483647 h 65"/>
              <a:gd name="T20" fmla="*/ 2147483647 w 39"/>
              <a:gd name="T21" fmla="*/ 2147483647 h 65"/>
              <a:gd name="T22" fmla="*/ 2147483647 w 39"/>
              <a:gd name="T23" fmla="*/ 2147483647 h 65"/>
              <a:gd name="T24" fmla="*/ 0 w 39"/>
              <a:gd name="T25" fmla="*/ 2147483647 h 65"/>
              <a:gd name="T26" fmla="*/ 2147483647 w 39"/>
              <a:gd name="T27" fmla="*/ 2147483647 h 65"/>
              <a:gd name="T28" fmla="*/ 2147483647 w 39"/>
              <a:gd name="T29" fmla="*/ 2147483647 h 65"/>
              <a:gd name="T30" fmla="*/ 2147483647 w 39"/>
              <a:gd name="T31" fmla="*/ 2147483647 h 65"/>
              <a:gd name="T32" fmla="*/ 2147483647 w 39"/>
              <a:gd name="T33" fmla="*/ 2147483647 h 65"/>
              <a:gd name="T34" fmla="*/ 2147483647 w 39"/>
              <a:gd name="T35" fmla="*/ 2147483647 h 65"/>
              <a:gd name="T36" fmla="*/ 2147483647 w 39"/>
              <a:gd name="T37" fmla="*/ 2147483647 h 65"/>
              <a:gd name="T38" fmla="*/ 2147483647 w 39"/>
              <a:gd name="T39" fmla="*/ 2147483647 h 65"/>
              <a:gd name="T40" fmla="*/ 2147483647 w 39"/>
              <a:gd name="T41" fmla="*/ 2147483647 h 65"/>
              <a:gd name="T42" fmla="*/ 2147483647 w 39"/>
              <a:gd name="T43" fmla="*/ 2147483647 h 65"/>
              <a:gd name="T44" fmla="*/ 2147483647 w 39"/>
              <a:gd name="T45" fmla="*/ 2147483647 h 65"/>
              <a:gd name="T46" fmla="*/ 2147483647 w 39"/>
              <a:gd name="T47" fmla="*/ 0 h 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9"/>
              <a:gd name="T73" fmla="*/ 0 h 65"/>
              <a:gd name="T74" fmla="*/ 39 w 39"/>
              <a:gd name="T75" fmla="*/ 65 h 6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9" h="65">
                <a:moveTo>
                  <a:pt x="2" y="35"/>
                </a:moveTo>
                <a:lnTo>
                  <a:pt x="2" y="32"/>
                </a:lnTo>
                <a:lnTo>
                  <a:pt x="4" y="29"/>
                </a:lnTo>
                <a:lnTo>
                  <a:pt x="6" y="27"/>
                </a:lnTo>
                <a:lnTo>
                  <a:pt x="10" y="25"/>
                </a:lnTo>
                <a:lnTo>
                  <a:pt x="18" y="25"/>
                </a:lnTo>
                <a:lnTo>
                  <a:pt x="21" y="27"/>
                </a:lnTo>
                <a:lnTo>
                  <a:pt x="23" y="29"/>
                </a:lnTo>
                <a:lnTo>
                  <a:pt x="25" y="32"/>
                </a:lnTo>
                <a:lnTo>
                  <a:pt x="25" y="36"/>
                </a:lnTo>
                <a:lnTo>
                  <a:pt x="23" y="40"/>
                </a:lnTo>
                <a:lnTo>
                  <a:pt x="20" y="45"/>
                </a:lnTo>
                <a:lnTo>
                  <a:pt x="0" y="65"/>
                </a:lnTo>
                <a:lnTo>
                  <a:pt x="26" y="65"/>
                </a:lnTo>
                <a:lnTo>
                  <a:pt x="26" y="61"/>
                </a:lnTo>
                <a:lnTo>
                  <a:pt x="30" y="57"/>
                </a:lnTo>
                <a:lnTo>
                  <a:pt x="33" y="51"/>
                </a:lnTo>
                <a:lnTo>
                  <a:pt x="37" y="44"/>
                </a:lnTo>
                <a:lnTo>
                  <a:pt x="39" y="35"/>
                </a:lnTo>
                <a:lnTo>
                  <a:pt x="39" y="27"/>
                </a:lnTo>
                <a:lnTo>
                  <a:pt x="37" y="18"/>
                </a:lnTo>
                <a:lnTo>
                  <a:pt x="33" y="10"/>
                </a:lnTo>
                <a:lnTo>
                  <a:pt x="30" y="4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9" name="Line 971"/>
          <p:cNvSpPr>
            <a:spLocks noChangeShapeType="1"/>
          </p:cNvSpPr>
          <p:nvPr/>
        </p:nvSpPr>
        <p:spPr bwMode="auto">
          <a:xfrm>
            <a:off x="5680075" y="34829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0" name="Freeform 972"/>
          <p:cNvSpPr>
            <a:spLocks/>
          </p:cNvSpPr>
          <p:nvPr/>
        </p:nvSpPr>
        <p:spPr bwMode="auto">
          <a:xfrm>
            <a:off x="5664200" y="3419475"/>
            <a:ext cx="15875" cy="63500"/>
          </a:xfrm>
          <a:custGeom>
            <a:avLst/>
            <a:gdLst>
              <a:gd name="T0" fmla="*/ 2147483647 w 10"/>
              <a:gd name="T1" fmla="*/ 2147483647 h 40"/>
              <a:gd name="T2" fmla="*/ 2147483647 w 10"/>
              <a:gd name="T3" fmla="*/ 0 h 40"/>
              <a:gd name="T4" fmla="*/ 2147483647 w 10"/>
              <a:gd name="T5" fmla="*/ 2147483647 h 40"/>
              <a:gd name="T6" fmla="*/ 0 w 10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40"/>
              <a:gd name="T14" fmla="*/ 10 w 10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40">
                <a:moveTo>
                  <a:pt x="10" y="40"/>
                </a:moveTo>
                <a:lnTo>
                  <a:pt x="10" y="0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1" name="Line 973"/>
          <p:cNvSpPr>
            <a:spLocks noChangeShapeType="1"/>
          </p:cNvSpPr>
          <p:nvPr/>
        </p:nvSpPr>
        <p:spPr bwMode="auto">
          <a:xfrm>
            <a:off x="5194300" y="34305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2" name="Freeform 974"/>
          <p:cNvSpPr>
            <a:spLocks/>
          </p:cNvSpPr>
          <p:nvPr/>
        </p:nvSpPr>
        <p:spPr bwMode="auto">
          <a:xfrm>
            <a:off x="5072063" y="3355975"/>
            <a:ext cx="123825" cy="115888"/>
          </a:xfrm>
          <a:custGeom>
            <a:avLst/>
            <a:gdLst>
              <a:gd name="T0" fmla="*/ 2147483647 w 79"/>
              <a:gd name="T1" fmla="*/ 2147483647 h 73"/>
              <a:gd name="T2" fmla="*/ 2147483647 w 79"/>
              <a:gd name="T3" fmla="*/ 2147483647 h 73"/>
              <a:gd name="T4" fmla="*/ 2147483647 w 79"/>
              <a:gd name="T5" fmla="*/ 2147483647 h 73"/>
              <a:gd name="T6" fmla="*/ 2147483647 w 79"/>
              <a:gd name="T7" fmla="*/ 2147483647 h 73"/>
              <a:gd name="T8" fmla="*/ 2147483647 w 79"/>
              <a:gd name="T9" fmla="*/ 2147483647 h 73"/>
              <a:gd name="T10" fmla="*/ 2147483647 w 79"/>
              <a:gd name="T11" fmla="*/ 2147483647 h 73"/>
              <a:gd name="T12" fmla="*/ 2147483647 w 79"/>
              <a:gd name="T13" fmla="*/ 2147483647 h 73"/>
              <a:gd name="T14" fmla="*/ 2147483647 w 79"/>
              <a:gd name="T15" fmla="*/ 2147483647 h 73"/>
              <a:gd name="T16" fmla="*/ 2147483647 w 79"/>
              <a:gd name="T17" fmla="*/ 2147483647 h 73"/>
              <a:gd name="T18" fmla="*/ 2147483647 w 79"/>
              <a:gd name="T19" fmla="*/ 0 h 73"/>
              <a:gd name="T20" fmla="*/ 2147483647 w 79"/>
              <a:gd name="T21" fmla="*/ 2147483647 h 73"/>
              <a:gd name="T22" fmla="*/ 2147483647 w 79"/>
              <a:gd name="T23" fmla="*/ 2147483647 h 73"/>
              <a:gd name="T24" fmla="*/ 2147483647 w 79"/>
              <a:gd name="T25" fmla="*/ 2147483647 h 73"/>
              <a:gd name="T26" fmla="*/ 2147483647 w 79"/>
              <a:gd name="T27" fmla="*/ 2147483647 h 73"/>
              <a:gd name="T28" fmla="*/ 2147483647 w 79"/>
              <a:gd name="T29" fmla="*/ 2147483647 h 73"/>
              <a:gd name="T30" fmla="*/ 2147483647 w 79"/>
              <a:gd name="T31" fmla="*/ 2147483647 h 73"/>
              <a:gd name="T32" fmla="*/ 2147483647 w 79"/>
              <a:gd name="T33" fmla="*/ 2147483647 h 73"/>
              <a:gd name="T34" fmla="*/ 0 w 79"/>
              <a:gd name="T35" fmla="*/ 2147483647 h 73"/>
              <a:gd name="T36" fmla="*/ 2147483647 w 79"/>
              <a:gd name="T37" fmla="*/ 2147483647 h 73"/>
              <a:gd name="T38" fmla="*/ 2147483647 w 79"/>
              <a:gd name="T39" fmla="*/ 2147483647 h 73"/>
              <a:gd name="T40" fmla="*/ 2147483647 w 79"/>
              <a:gd name="T41" fmla="*/ 2147483647 h 73"/>
              <a:gd name="T42" fmla="*/ 2147483647 w 79"/>
              <a:gd name="T43" fmla="*/ 2147483647 h 73"/>
              <a:gd name="T44" fmla="*/ 2147483647 w 79"/>
              <a:gd name="T45" fmla="*/ 2147483647 h 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9"/>
              <a:gd name="T70" fmla="*/ 0 h 73"/>
              <a:gd name="T71" fmla="*/ 79 w 79"/>
              <a:gd name="T72" fmla="*/ 73 h 7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9" h="73">
                <a:moveTo>
                  <a:pt x="78" y="47"/>
                </a:moveTo>
                <a:lnTo>
                  <a:pt x="79" y="40"/>
                </a:lnTo>
                <a:lnTo>
                  <a:pt x="78" y="32"/>
                </a:lnTo>
                <a:lnTo>
                  <a:pt x="76" y="24"/>
                </a:lnTo>
                <a:lnTo>
                  <a:pt x="72" y="18"/>
                </a:lnTo>
                <a:lnTo>
                  <a:pt x="67" y="12"/>
                </a:lnTo>
                <a:lnTo>
                  <a:pt x="61" y="7"/>
                </a:lnTo>
                <a:lnTo>
                  <a:pt x="55" y="3"/>
                </a:lnTo>
                <a:lnTo>
                  <a:pt x="47" y="1"/>
                </a:lnTo>
                <a:lnTo>
                  <a:pt x="39" y="0"/>
                </a:lnTo>
                <a:lnTo>
                  <a:pt x="32" y="1"/>
                </a:lnTo>
                <a:lnTo>
                  <a:pt x="24" y="3"/>
                </a:lnTo>
                <a:lnTo>
                  <a:pt x="17" y="7"/>
                </a:lnTo>
                <a:lnTo>
                  <a:pt x="11" y="12"/>
                </a:lnTo>
                <a:lnTo>
                  <a:pt x="7" y="18"/>
                </a:lnTo>
                <a:lnTo>
                  <a:pt x="3" y="24"/>
                </a:lnTo>
                <a:lnTo>
                  <a:pt x="1" y="32"/>
                </a:lnTo>
                <a:lnTo>
                  <a:pt x="0" y="40"/>
                </a:lnTo>
                <a:lnTo>
                  <a:pt x="1" y="47"/>
                </a:lnTo>
                <a:lnTo>
                  <a:pt x="3" y="55"/>
                </a:lnTo>
                <a:lnTo>
                  <a:pt x="7" y="62"/>
                </a:lnTo>
                <a:lnTo>
                  <a:pt x="11" y="69"/>
                </a:lnTo>
                <a:lnTo>
                  <a:pt x="17" y="7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3" name="Line 975"/>
          <p:cNvSpPr>
            <a:spLocks noChangeShapeType="1"/>
          </p:cNvSpPr>
          <p:nvPr/>
        </p:nvSpPr>
        <p:spPr bwMode="auto">
          <a:xfrm>
            <a:off x="5099050" y="347186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4" name="Freeform 976"/>
          <p:cNvSpPr>
            <a:spLocks/>
          </p:cNvSpPr>
          <p:nvPr/>
        </p:nvSpPr>
        <p:spPr bwMode="auto">
          <a:xfrm>
            <a:off x="5099050" y="3430588"/>
            <a:ext cx="95250" cy="52387"/>
          </a:xfrm>
          <a:custGeom>
            <a:avLst/>
            <a:gdLst>
              <a:gd name="T0" fmla="*/ 0 w 61"/>
              <a:gd name="T1" fmla="*/ 2147483647 h 33"/>
              <a:gd name="T2" fmla="*/ 2147483647 w 61"/>
              <a:gd name="T3" fmla="*/ 2147483647 h 33"/>
              <a:gd name="T4" fmla="*/ 2147483647 w 61"/>
              <a:gd name="T5" fmla="*/ 2147483647 h 33"/>
              <a:gd name="T6" fmla="*/ 2147483647 w 61"/>
              <a:gd name="T7" fmla="*/ 2147483647 h 33"/>
              <a:gd name="T8" fmla="*/ 2147483647 w 61"/>
              <a:gd name="T9" fmla="*/ 2147483647 h 33"/>
              <a:gd name="T10" fmla="*/ 2147483647 w 61"/>
              <a:gd name="T11" fmla="*/ 2147483647 h 33"/>
              <a:gd name="T12" fmla="*/ 2147483647 w 61"/>
              <a:gd name="T13" fmla="*/ 2147483647 h 33"/>
              <a:gd name="T14" fmla="*/ 2147483647 w 61"/>
              <a:gd name="T15" fmla="*/ 2147483647 h 33"/>
              <a:gd name="T16" fmla="*/ 2147483647 w 61"/>
              <a:gd name="T17" fmla="*/ 2147483647 h 33"/>
              <a:gd name="T18" fmla="*/ 2147483647 w 61"/>
              <a:gd name="T19" fmla="*/ 2147483647 h 33"/>
              <a:gd name="T20" fmla="*/ 2147483647 w 61"/>
              <a:gd name="T21" fmla="*/ 0 h 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33"/>
              <a:gd name="T35" fmla="*/ 61 w 61"/>
              <a:gd name="T36" fmla="*/ 33 h 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33">
                <a:moveTo>
                  <a:pt x="0" y="26"/>
                </a:moveTo>
                <a:lnTo>
                  <a:pt x="7" y="30"/>
                </a:lnTo>
                <a:lnTo>
                  <a:pt x="15" y="32"/>
                </a:lnTo>
                <a:lnTo>
                  <a:pt x="22" y="33"/>
                </a:lnTo>
                <a:lnTo>
                  <a:pt x="30" y="32"/>
                </a:lnTo>
                <a:lnTo>
                  <a:pt x="38" y="30"/>
                </a:lnTo>
                <a:lnTo>
                  <a:pt x="44" y="26"/>
                </a:lnTo>
                <a:lnTo>
                  <a:pt x="50" y="22"/>
                </a:lnTo>
                <a:lnTo>
                  <a:pt x="55" y="15"/>
                </a:lnTo>
                <a:lnTo>
                  <a:pt x="59" y="9"/>
                </a:lnTo>
                <a:lnTo>
                  <a:pt x="61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5" name="Line 977"/>
          <p:cNvSpPr>
            <a:spLocks noChangeShapeType="1"/>
          </p:cNvSpPr>
          <p:nvPr/>
        </p:nvSpPr>
        <p:spPr bwMode="auto">
          <a:xfrm>
            <a:off x="5195888" y="38338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6" name="Line 978"/>
          <p:cNvSpPr>
            <a:spLocks noChangeShapeType="1"/>
          </p:cNvSpPr>
          <p:nvPr/>
        </p:nvSpPr>
        <p:spPr bwMode="auto">
          <a:xfrm flipH="1" flipV="1">
            <a:off x="5183188" y="3824288"/>
            <a:ext cx="12700" cy="9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7" name="Line 979"/>
          <p:cNvSpPr>
            <a:spLocks noChangeShapeType="1"/>
          </p:cNvSpPr>
          <p:nvPr/>
        </p:nvSpPr>
        <p:spPr bwMode="auto">
          <a:xfrm>
            <a:off x="5195888" y="38338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8" name="Line 980"/>
          <p:cNvSpPr>
            <a:spLocks noChangeShapeType="1"/>
          </p:cNvSpPr>
          <p:nvPr/>
        </p:nvSpPr>
        <p:spPr bwMode="auto">
          <a:xfrm>
            <a:off x="5195888" y="3833813"/>
            <a:ext cx="7937" cy="12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9" name="Line 981"/>
          <p:cNvSpPr>
            <a:spLocks noChangeShapeType="1"/>
          </p:cNvSpPr>
          <p:nvPr/>
        </p:nvSpPr>
        <p:spPr bwMode="auto">
          <a:xfrm>
            <a:off x="5207000" y="384175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0" name="Line 982"/>
          <p:cNvSpPr>
            <a:spLocks noChangeShapeType="1"/>
          </p:cNvSpPr>
          <p:nvPr/>
        </p:nvSpPr>
        <p:spPr bwMode="auto">
          <a:xfrm flipH="1" flipV="1">
            <a:off x="5195888" y="3833813"/>
            <a:ext cx="11112" cy="79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1" name="Line 983"/>
          <p:cNvSpPr>
            <a:spLocks noChangeShapeType="1"/>
          </p:cNvSpPr>
          <p:nvPr/>
        </p:nvSpPr>
        <p:spPr bwMode="auto">
          <a:xfrm>
            <a:off x="4773613" y="34829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2" name="Freeform 984"/>
          <p:cNvSpPr>
            <a:spLocks/>
          </p:cNvSpPr>
          <p:nvPr/>
        </p:nvSpPr>
        <p:spPr bwMode="auto">
          <a:xfrm>
            <a:off x="4757738" y="3419475"/>
            <a:ext cx="15875" cy="63500"/>
          </a:xfrm>
          <a:custGeom>
            <a:avLst/>
            <a:gdLst>
              <a:gd name="T0" fmla="*/ 2147483647 w 10"/>
              <a:gd name="T1" fmla="*/ 2147483647 h 40"/>
              <a:gd name="T2" fmla="*/ 2147483647 w 10"/>
              <a:gd name="T3" fmla="*/ 0 h 40"/>
              <a:gd name="T4" fmla="*/ 2147483647 w 10"/>
              <a:gd name="T5" fmla="*/ 2147483647 h 40"/>
              <a:gd name="T6" fmla="*/ 0 w 10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40"/>
              <a:gd name="T14" fmla="*/ 10 w 10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40">
                <a:moveTo>
                  <a:pt x="10" y="40"/>
                </a:moveTo>
                <a:lnTo>
                  <a:pt x="10" y="0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3" name="Line 985"/>
          <p:cNvSpPr>
            <a:spLocks noChangeShapeType="1"/>
          </p:cNvSpPr>
          <p:nvPr/>
        </p:nvSpPr>
        <p:spPr bwMode="auto">
          <a:xfrm>
            <a:off x="4381500" y="38338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4" name="Freeform 986"/>
          <p:cNvSpPr>
            <a:spLocks/>
          </p:cNvSpPr>
          <p:nvPr/>
        </p:nvSpPr>
        <p:spPr bwMode="auto">
          <a:xfrm>
            <a:off x="3856038" y="3830638"/>
            <a:ext cx="525462" cy="3175"/>
          </a:xfrm>
          <a:custGeom>
            <a:avLst/>
            <a:gdLst>
              <a:gd name="T0" fmla="*/ 2147483647 w 331"/>
              <a:gd name="T1" fmla="*/ 2147483647 h 2"/>
              <a:gd name="T2" fmla="*/ 2147483647 w 331"/>
              <a:gd name="T3" fmla="*/ 2147483647 h 2"/>
              <a:gd name="T4" fmla="*/ 2147483647 w 331"/>
              <a:gd name="T5" fmla="*/ 0 h 2"/>
              <a:gd name="T6" fmla="*/ 0 w 331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31"/>
              <a:gd name="T13" fmla="*/ 0 h 2"/>
              <a:gd name="T14" fmla="*/ 331 w 33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" h="2">
                <a:moveTo>
                  <a:pt x="331" y="2"/>
                </a:moveTo>
                <a:lnTo>
                  <a:pt x="35" y="2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5" name="Line 987"/>
          <p:cNvSpPr>
            <a:spLocks noChangeShapeType="1"/>
          </p:cNvSpPr>
          <p:nvPr/>
        </p:nvSpPr>
        <p:spPr bwMode="auto">
          <a:xfrm>
            <a:off x="3849688" y="38338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6" name="Freeform 988"/>
          <p:cNvSpPr>
            <a:spLocks/>
          </p:cNvSpPr>
          <p:nvPr/>
        </p:nvSpPr>
        <p:spPr bwMode="auto">
          <a:xfrm>
            <a:off x="3849688" y="3802063"/>
            <a:ext cx="61912" cy="61912"/>
          </a:xfrm>
          <a:custGeom>
            <a:avLst/>
            <a:gdLst>
              <a:gd name="T0" fmla="*/ 0 w 39"/>
              <a:gd name="T1" fmla="*/ 2147483647 h 39"/>
              <a:gd name="T2" fmla="*/ 2147483647 w 39"/>
              <a:gd name="T3" fmla="*/ 0 h 39"/>
              <a:gd name="T4" fmla="*/ 2147483647 w 39"/>
              <a:gd name="T5" fmla="*/ 2147483647 h 39"/>
              <a:gd name="T6" fmla="*/ 0 w 39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39"/>
              <a:gd name="T14" fmla="*/ 39 w 39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39">
                <a:moveTo>
                  <a:pt x="0" y="19"/>
                </a:moveTo>
                <a:lnTo>
                  <a:pt x="39" y="0"/>
                </a:lnTo>
                <a:lnTo>
                  <a:pt x="39" y="39"/>
                </a:lnTo>
                <a:lnTo>
                  <a:pt x="0" y="1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7" name="Line 989"/>
          <p:cNvSpPr>
            <a:spLocks noChangeShapeType="1"/>
          </p:cNvSpPr>
          <p:nvPr/>
        </p:nvSpPr>
        <p:spPr bwMode="auto">
          <a:xfrm>
            <a:off x="3859213" y="38385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8" name="Freeform 990"/>
          <p:cNvSpPr>
            <a:spLocks/>
          </p:cNvSpPr>
          <p:nvPr/>
        </p:nvSpPr>
        <p:spPr bwMode="auto">
          <a:xfrm>
            <a:off x="3859213" y="3838575"/>
            <a:ext cx="52387" cy="20638"/>
          </a:xfrm>
          <a:custGeom>
            <a:avLst/>
            <a:gdLst>
              <a:gd name="T0" fmla="*/ 0 w 33"/>
              <a:gd name="T1" fmla="*/ 0 h 13"/>
              <a:gd name="T2" fmla="*/ 2147483647 w 33"/>
              <a:gd name="T3" fmla="*/ 0 h 13"/>
              <a:gd name="T4" fmla="*/ 2147483647 w 33"/>
              <a:gd name="T5" fmla="*/ 2147483647 h 13"/>
              <a:gd name="T6" fmla="*/ 2147483647 w 33"/>
              <a:gd name="T7" fmla="*/ 2147483647 h 13"/>
              <a:gd name="T8" fmla="*/ 2147483647 w 33"/>
              <a:gd name="T9" fmla="*/ 2147483647 h 13"/>
              <a:gd name="T10" fmla="*/ 2147483647 w 33"/>
              <a:gd name="T11" fmla="*/ 2147483647 h 13"/>
              <a:gd name="T12" fmla="*/ 2147483647 w 33"/>
              <a:gd name="T13" fmla="*/ 2147483647 h 13"/>
              <a:gd name="T14" fmla="*/ 2147483647 w 33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13"/>
              <a:gd name="T26" fmla="*/ 33 w 33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13">
                <a:moveTo>
                  <a:pt x="0" y="0"/>
                </a:moveTo>
                <a:lnTo>
                  <a:pt x="33" y="0"/>
                </a:lnTo>
                <a:lnTo>
                  <a:pt x="33" y="5"/>
                </a:lnTo>
                <a:lnTo>
                  <a:pt x="8" y="5"/>
                </a:lnTo>
                <a:lnTo>
                  <a:pt x="17" y="8"/>
                </a:lnTo>
                <a:lnTo>
                  <a:pt x="33" y="8"/>
                </a:lnTo>
                <a:lnTo>
                  <a:pt x="33" y="13"/>
                </a:lnTo>
                <a:lnTo>
                  <a:pt x="27" y="1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9" name="Line 991"/>
          <p:cNvSpPr>
            <a:spLocks noChangeShapeType="1"/>
          </p:cNvSpPr>
          <p:nvPr/>
        </p:nvSpPr>
        <p:spPr bwMode="auto">
          <a:xfrm>
            <a:off x="3911600" y="383063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0" name="Freeform 992"/>
          <p:cNvSpPr>
            <a:spLocks/>
          </p:cNvSpPr>
          <p:nvPr/>
        </p:nvSpPr>
        <p:spPr bwMode="auto">
          <a:xfrm>
            <a:off x="3868738" y="3810000"/>
            <a:ext cx="42862" cy="20638"/>
          </a:xfrm>
          <a:custGeom>
            <a:avLst/>
            <a:gdLst>
              <a:gd name="T0" fmla="*/ 2147483647 w 27"/>
              <a:gd name="T1" fmla="*/ 2147483647 h 13"/>
              <a:gd name="T2" fmla="*/ 2147483647 w 27"/>
              <a:gd name="T3" fmla="*/ 2147483647 h 13"/>
              <a:gd name="T4" fmla="*/ 0 w 27"/>
              <a:gd name="T5" fmla="*/ 2147483647 h 13"/>
              <a:gd name="T6" fmla="*/ 2147483647 w 27"/>
              <a:gd name="T7" fmla="*/ 2147483647 h 13"/>
              <a:gd name="T8" fmla="*/ 2147483647 w 27"/>
              <a:gd name="T9" fmla="*/ 2147483647 h 13"/>
              <a:gd name="T10" fmla="*/ 2147483647 w 27"/>
              <a:gd name="T11" fmla="*/ 0 h 13"/>
              <a:gd name="T12" fmla="*/ 2147483647 w 27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13"/>
              <a:gd name="T23" fmla="*/ 27 w 27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13">
                <a:moveTo>
                  <a:pt x="27" y="13"/>
                </a:moveTo>
                <a:lnTo>
                  <a:pt x="27" y="8"/>
                </a:lnTo>
                <a:lnTo>
                  <a:pt x="0" y="8"/>
                </a:lnTo>
                <a:lnTo>
                  <a:pt x="9" y="4"/>
                </a:lnTo>
                <a:lnTo>
                  <a:pt x="27" y="4"/>
                </a:lnTo>
                <a:lnTo>
                  <a:pt x="27" y="0"/>
                </a:lnTo>
                <a:lnTo>
                  <a:pt x="19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1" name="Line 993"/>
          <p:cNvSpPr>
            <a:spLocks noChangeShapeType="1"/>
          </p:cNvSpPr>
          <p:nvPr/>
        </p:nvSpPr>
        <p:spPr bwMode="auto">
          <a:xfrm>
            <a:off x="3754438" y="39274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2" name="Freeform 994"/>
          <p:cNvSpPr>
            <a:spLocks/>
          </p:cNvSpPr>
          <p:nvPr/>
        </p:nvSpPr>
        <p:spPr bwMode="auto">
          <a:xfrm>
            <a:off x="3756025" y="3927475"/>
            <a:ext cx="1588" cy="190500"/>
          </a:xfrm>
          <a:custGeom>
            <a:avLst/>
            <a:gdLst>
              <a:gd name="T0" fmla="*/ 0 w 1588"/>
              <a:gd name="T1" fmla="*/ 0 h 120"/>
              <a:gd name="T2" fmla="*/ 0 w 1588"/>
              <a:gd name="T3" fmla="*/ 2147483647 h 120"/>
              <a:gd name="T4" fmla="*/ 0 w 1588"/>
              <a:gd name="T5" fmla="*/ 2147483647 h 120"/>
              <a:gd name="T6" fmla="*/ 0 60000 65536"/>
              <a:gd name="T7" fmla="*/ 0 60000 65536"/>
              <a:gd name="T8" fmla="*/ 0 60000 65536"/>
              <a:gd name="T9" fmla="*/ 0 w 1588"/>
              <a:gd name="T10" fmla="*/ 0 h 120"/>
              <a:gd name="T11" fmla="*/ 1588 w 1588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20">
                <a:moveTo>
                  <a:pt x="0" y="0"/>
                </a:moveTo>
                <a:lnTo>
                  <a:pt x="0" y="80"/>
                </a:lnTo>
                <a:lnTo>
                  <a:pt x="0" y="12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3" name="Line 995"/>
          <p:cNvSpPr>
            <a:spLocks noChangeShapeType="1"/>
          </p:cNvSpPr>
          <p:nvPr/>
        </p:nvSpPr>
        <p:spPr bwMode="auto">
          <a:xfrm>
            <a:off x="3754438" y="47529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4" name="Line 996"/>
          <p:cNvSpPr>
            <a:spLocks noChangeShapeType="1"/>
          </p:cNvSpPr>
          <p:nvPr/>
        </p:nvSpPr>
        <p:spPr bwMode="auto">
          <a:xfrm>
            <a:off x="3754438" y="4752975"/>
            <a:ext cx="1587" cy="3159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5" name="Line 997"/>
          <p:cNvSpPr>
            <a:spLocks noChangeShapeType="1"/>
          </p:cNvSpPr>
          <p:nvPr/>
        </p:nvSpPr>
        <p:spPr bwMode="auto">
          <a:xfrm>
            <a:off x="3787775" y="50688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6" name="Freeform 998"/>
          <p:cNvSpPr>
            <a:spLocks/>
          </p:cNvSpPr>
          <p:nvPr/>
        </p:nvSpPr>
        <p:spPr bwMode="auto">
          <a:xfrm>
            <a:off x="3724275" y="5068888"/>
            <a:ext cx="63500" cy="50800"/>
          </a:xfrm>
          <a:custGeom>
            <a:avLst/>
            <a:gdLst>
              <a:gd name="T0" fmla="*/ 2147483647 w 40"/>
              <a:gd name="T1" fmla="*/ 0 h 32"/>
              <a:gd name="T2" fmla="*/ 0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2147483647 w 40"/>
              <a:gd name="T31" fmla="*/ 2147483647 h 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"/>
              <a:gd name="T49" fmla="*/ 0 h 32"/>
              <a:gd name="T50" fmla="*/ 40 w 40"/>
              <a:gd name="T51" fmla="*/ 32 h 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" h="32">
                <a:moveTo>
                  <a:pt x="40" y="0"/>
                </a:moveTo>
                <a:lnTo>
                  <a:pt x="0" y="0"/>
                </a:lnTo>
                <a:lnTo>
                  <a:pt x="2" y="5"/>
                </a:lnTo>
                <a:lnTo>
                  <a:pt x="37" y="5"/>
                </a:lnTo>
                <a:lnTo>
                  <a:pt x="35" y="9"/>
                </a:lnTo>
                <a:lnTo>
                  <a:pt x="5" y="9"/>
                </a:lnTo>
                <a:lnTo>
                  <a:pt x="7" y="14"/>
                </a:lnTo>
                <a:lnTo>
                  <a:pt x="33" y="14"/>
                </a:lnTo>
                <a:lnTo>
                  <a:pt x="31" y="19"/>
                </a:lnTo>
                <a:lnTo>
                  <a:pt x="9" y="19"/>
                </a:lnTo>
                <a:lnTo>
                  <a:pt x="12" y="22"/>
                </a:lnTo>
                <a:lnTo>
                  <a:pt x="28" y="22"/>
                </a:lnTo>
                <a:lnTo>
                  <a:pt x="26" y="27"/>
                </a:lnTo>
                <a:lnTo>
                  <a:pt x="14" y="27"/>
                </a:lnTo>
                <a:lnTo>
                  <a:pt x="16" y="32"/>
                </a:lnTo>
                <a:lnTo>
                  <a:pt x="24" y="3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7" name="Line 999"/>
          <p:cNvSpPr>
            <a:spLocks noChangeShapeType="1"/>
          </p:cNvSpPr>
          <p:nvPr/>
        </p:nvSpPr>
        <p:spPr bwMode="auto">
          <a:xfrm>
            <a:off x="3754438" y="51323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8" name="Freeform 1000"/>
          <p:cNvSpPr>
            <a:spLocks/>
          </p:cNvSpPr>
          <p:nvPr/>
        </p:nvSpPr>
        <p:spPr bwMode="auto">
          <a:xfrm>
            <a:off x="3724275" y="5068888"/>
            <a:ext cx="63500" cy="63500"/>
          </a:xfrm>
          <a:custGeom>
            <a:avLst/>
            <a:gdLst>
              <a:gd name="T0" fmla="*/ 2147483647 w 40"/>
              <a:gd name="T1" fmla="*/ 2147483647 h 40"/>
              <a:gd name="T2" fmla="*/ 0 w 40"/>
              <a:gd name="T3" fmla="*/ 0 h 40"/>
              <a:gd name="T4" fmla="*/ 2147483647 w 40"/>
              <a:gd name="T5" fmla="*/ 0 h 40"/>
              <a:gd name="T6" fmla="*/ 2147483647 w 40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0"/>
              <a:gd name="T14" fmla="*/ 40 w 40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0">
                <a:moveTo>
                  <a:pt x="19" y="40"/>
                </a:moveTo>
                <a:lnTo>
                  <a:pt x="0" y="0"/>
                </a:lnTo>
                <a:lnTo>
                  <a:pt x="40" y="0"/>
                </a:lnTo>
                <a:lnTo>
                  <a:pt x="19" y="4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9" name="Line 1001"/>
          <p:cNvSpPr>
            <a:spLocks noChangeShapeType="1"/>
          </p:cNvSpPr>
          <p:nvPr/>
        </p:nvSpPr>
        <p:spPr bwMode="auto">
          <a:xfrm>
            <a:off x="3754438" y="53863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0" name="Freeform 1002"/>
          <p:cNvSpPr>
            <a:spLocks/>
          </p:cNvSpPr>
          <p:nvPr/>
        </p:nvSpPr>
        <p:spPr bwMode="auto">
          <a:xfrm>
            <a:off x="3754438" y="5386388"/>
            <a:ext cx="723900" cy="215900"/>
          </a:xfrm>
          <a:custGeom>
            <a:avLst/>
            <a:gdLst>
              <a:gd name="T0" fmla="*/ 0 w 456"/>
              <a:gd name="T1" fmla="*/ 0 h 136"/>
              <a:gd name="T2" fmla="*/ 0 w 456"/>
              <a:gd name="T3" fmla="*/ 2147483647 h 136"/>
              <a:gd name="T4" fmla="*/ 2147483647 w 456"/>
              <a:gd name="T5" fmla="*/ 2147483647 h 136"/>
              <a:gd name="T6" fmla="*/ 2147483647 w 456"/>
              <a:gd name="T7" fmla="*/ 2147483647 h 136"/>
              <a:gd name="T8" fmla="*/ 2147483647 w 456"/>
              <a:gd name="T9" fmla="*/ 2147483647 h 136"/>
              <a:gd name="T10" fmla="*/ 2147483647 w 456"/>
              <a:gd name="T11" fmla="*/ 2147483647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6"/>
              <a:gd name="T19" fmla="*/ 0 h 136"/>
              <a:gd name="T20" fmla="*/ 456 w 456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6" h="136">
                <a:moveTo>
                  <a:pt x="0" y="0"/>
                </a:moveTo>
                <a:lnTo>
                  <a:pt x="0" y="40"/>
                </a:lnTo>
                <a:lnTo>
                  <a:pt x="455" y="40"/>
                </a:lnTo>
                <a:lnTo>
                  <a:pt x="455" y="100"/>
                </a:lnTo>
                <a:lnTo>
                  <a:pt x="456" y="100"/>
                </a:lnTo>
                <a:lnTo>
                  <a:pt x="456" y="13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1" name="Line 1003"/>
          <p:cNvSpPr>
            <a:spLocks noChangeShapeType="1"/>
          </p:cNvSpPr>
          <p:nvPr/>
        </p:nvSpPr>
        <p:spPr bwMode="auto">
          <a:xfrm>
            <a:off x="4476750" y="560705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2" name="Freeform 1004"/>
          <p:cNvSpPr>
            <a:spLocks/>
          </p:cNvSpPr>
          <p:nvPr/>
        </p:nvSpPr>
        <p:spPr bwMode="auto">
          <a:xfrm>
            <a:off x="4443413" y="5543550"/>
            <a:ext cx="65087" cy="63500"/>
          </a:xfrm>
          <a:custGeom>
            <a:avLst/>
            <a:gdLst>
              <a:gd name="T0" fmla="*/ 2147483647 w 41"/>
              <a:gd name="T1" fmla="*/ 2147483647 h 40"/>
              <a:gd name="T2" fmla="*/ 0 w 41"/>
              <a:gd name="T3" fmla="*/ 0 h 40"/>
              <a:gd name="T4" fmla="*/ 2147483647 w 41"/>
              <a:gd name="T5" fmla="*/ 0 h 40"/>
              <a:gd name="T6" fmla="*/ 2147483647 w 41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0"/>
              <a:gd name="T14" fmla="*/ 41 w 41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0">
                <a:moveTo>
                  <a:pt x="21" y="40"/>
                </a:moveTo>
                <a:lnTo>
                  <a:pt x="0" y="0"/>
                </a:lnTo>
                <a:lnTo>
                  <a:pt x="41" y="0"/>
                </a:lnTo>
                <a:lnTo>
                  <a:pt x="21" y="4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3" name="Line 1005"/>
          <p:cNvSpPr>
            <a:spLocks noChangeShapeType="1"/>
          </p:cNvSpPr>
          <p:nvPr/>
        </p:nvSpPr>
        <p:spPr bwMode="auto">
          <a:xfrm>
            <a:off x="4471988" y="55991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4" name="Freeform 1006"/>
          <p:cNvSpPr>
            <a:spLocks/>
          </p:cNvSpPr>
          <p:nvPr/>
        </p:nvSpPr>
        <p:spPr bwMode="auto">
          <a:xfrm>
            <a:off x="4449763" y="5543550"/>
            <a:ext cx="22225" cy="55563"/>
          </a:xfrm>
          <a:custGeom>
            <a:avLst/>
            <a:gdLst>
              <a:gd name="T0" fmla="*/ 2147483647 w 14"/>
              <a:gd name="T1" fmla="*/ 2147483647 h 35"/>
              <a:gd name="T2" fmla="*/ 2147483647 w 14"/>
              <a:gd name="T3" fmla="*/ 0 h 35"/>
              <a:gd name="T4" fmla="*/ 2147483647 w 14"/>
              <a:gd name="T5" fmla="*/ 0 h 35"/>
              <a:gd name="T6" fmla="*/ 2147483647 w 14"/>
              <a:gd name="T7" fmla="*/ 2147483647 h 35"/>
              <a:gd name="T8" fmla="*/ 2147483647 w 14"/>
              <a:gd name="T9" fmla="*/ 2147483647 h 35"/>
              <a:gd name="T10" fmla="*/ 2147483647 w 14"/>
              <a:gd name="T11" fmla="*/ 0 h 35"/>
              <a:gd name="T12" fmla="*/ 0 w 14"/>
              <a:gd name="T13" fmla="*/ 0 h 35"/>
              <a:gd name="T14" fmla="*/ 0 w 14"/>
              <a:gd name="T15" fmla="*/ 2147483647 h 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35"/>
              <a:gd name="T26" fmla="*/ 14 w 14"/>
              <a:gd name="T27" fmla="*/ 35 h 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35">
                <a:moveTo>
                  <a:pt x="14" y="35"/>
                </a:moveTo>
                <a:lnTo>
                  <a:pt x="14" y="0"/>
                </a:lnTo>
                <a:lnTo>
                  <a:pt x="10" y="0"/>
                </a:lnTo>
                <a:lnTo>
                  <a:pt x="10" y="26"/>
                </a:lnTo>
                <a:lnTo>
                  <a:pt x="5" y="17"/>
                </a:lnTo>
                <a:lnTo>
                  <a:pt x="5" y="0"/>
                </a:lnTo>
                <a:lnTo>
                  <a:pt x="0" y="0"/>
                </a:lnTo>
                <a:lnTo>
                  <a:pt x="0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5" name="Line 1007"/>
          <p:cNvSpPr>
            <a:spLocks noChangeShapeType="1"/>
          </p:cNvSpPr>
          <p:nvPr/>
        </p:nvSpPr>
        <p:spPr bwMode="auto">
          <a:xfrm>
            <a:off x="4478338" y="554355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6" name="Freeform 1008"/>
          <p:cNvSpPr>
            <a:spLocks/>
          </p:cNvSpPr>
          <p:nvPr/>
        </p:nvSpPr>
        <p:spPr bwMode="auto">
          <a:xfrm>
            <a:off x="4478338" y="5543550"/>
            <a:ext cx="22225" cy="44450"/>
          </a:xfrm>
          <a:custGeom>
            <a:avLst/>
            <a:gdLst>
              <a:gd name="T0" fmla="*/ 0 w 14"/>
              <a:gd name="T1" fmla="*/ 0 h 28"/>
              <a:gd name="T2" fmla="*/ 2147483647 w 14"/>
              <a:gd name="T3" fmla="*/ 0 h 28"/>
              <a:gd name="T4" fmla="*/ 2147483647 w 14"/>
              <a:gd name="T5" fmla="*/ 2147483647 h 28"/>
              <a:gd name="T6" fmla="*/ 2147483647 w 14"/>
              <a:gd name="T7" fmla="*/ 2147483647 h 28"/>
              <a:gd name="T8" fmla="*/ 2147483647 w 14"/>
              <a:gd name="T9" fmla="*/ 0 h 28"/>
              <a:gd name="T10" fmla="*/ 2147483647 w 14"/>
              <a:gd name="T11" fmla="*/ 0 h 28"/>
              <a:gd name="T12" fmla="*/ 2147483647 w 14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8"/>
              <a:gd name="T23" fmla="*/ 14 w 14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8">
                <a:moveTo>
                  <a:pt x="0" y="0"/>
                </a:moveTo>
                <a:lnTo>
                  <a:pt x="5" y="0"/>
                </a:lnTo>
                <a:lnTo>
                  <a:pt x="5" y="28"/>
                </a:lnTo>
                <a:lnTo>
                  <a:pt x="10" y="18"/>
                </a:lnTo>
                <a:lnTo>
                  <a:pt x="10" y="0"/>
                </a:lnTo>
                <a:lnTo>
                  <a:pt x="14" y="0"/>
                </a:lnTo>
                <a:lnTo>
                  <a:pt x="14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7" name="Line 1009"/>
          <p:cNvSpPr>
            <a:spLocks noChangeShapeType="1"/>
          </p:cNvSpPr>
          <p:nvPr/>
        </p:nvSpPr>
        <p:spPr bwMode="auto">
          <a:xfrm>
            <a:off x="4484688" y="54625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8" name="Freeform 1010"/>
          <p:cNvSpPr>
            <a:spLocks/>
          </p:cNvSpPr>
          <p:nvPr/>
        </p:nvSpPr>
        <p:spPr bwMode="auto">
          <a:xfrm>
            <a:off x="4476750" y="5440363"/>
            <a:ext cx="14288" cy="22225"/>
          </a:xfrm>
          <a:custGeom>
            <a:avLst/>
            <a:gdLst>
              <a:gd name="T0" fmla="*/ 2147483647 w 9"/>
              <a:gd name="T1" fmla="*/ 2147483647 h 14"/>
              <a:gd name="T2" fmla="*/ 0 w 9"/>
              <a:gd name="T3" fmla="*/ 2147483647 h 14"/>
              <a:gd name="T4" fmla="*/ 2147483647 w 9"/>
              <a:gd name="T5" fmla="*/ 2147483647 h 14"/>
              <a:gd name="T6" fmla="*/ 2147483647 w 9"/>
              <a:gd name="T7" fmla="*/ 2147483647 h 14"/>
              <a:gd name="T8" fmla="*/ 0 w 9"/>
              <a:gd name="T9" fmla="*/ 2147483647 h 14"/>
              <a:gd name="T10" fmla="*/ 2147483647 w 9"/>
              <a:gd name="T11" fmla="*/ 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4"/>
              <a:gd name="T20" fmla="*/ 9 w 9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4">
                <a:moveTo>
                  <a:pt x="5" y="14"/>
                </a:moveTo>
                <a:lnTo>
                  <a:pt x="0" y="5"/>
                </a:lnTo>
                <a:lnTo>
                  <a:pt x="9" y="7"/>
                </a:lnTo>
                <a:lnTo>
                  <a:pt x="9" y="3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9" name="Line 1011"/>
          <p:cNvSpPr>
            <a:spLocks noChangeShapeType="1"/>
          </p:cNvSpPr>
          <p:nvPr/>
        </p:nvSpPr>
        <p:spPr bwMode="auto">
          <a:xfrm>
            <a:off x="4484688" y="54371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0" name="Freeform 1012"/>
          <p:cNvSpPr>
            <a:spLocks/>
          </p:cNvSpPr>
          <p:nvPr/>
        </p:nvSpPr>
        <p:spPr bwMode="auto">
          <a:xfrm>
            <a:off x="4462463" y="5434013"/>
            <a:ext cx="22225" cy="23812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0 h 15"/>
              <a:gd name="T6" fmla="*/ 2147483647 w 14"/>
              <a:gd name="T7" fmla="*/ 0 h 15"/>
              <a:gd name="T8" fmla="*/ 2147483647 w 14"/>
              <a:gd name="T9" fmla="*/ 2147483647 h 15"/>
              <a:gd name="T10" fmla="*/ 0 w 14"/>
              <a:gd name="T11" fmla="*/ 2147483647 h 15"/>
              <a:gd name="T12" fmla="*/ 0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5"/>
              <a:gd name="T29" fmla="*/ 14 w 14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5">
                <a:moveTo>
                  <a:pt x="14" y="1"/>
                </a:moveTo>
                <a:lnTo>
                  <a:pt x="9" y="9"/>
                </a:lnTo>
                <a:lnTo>
                  <a:pt x="8" y="0"/>
                </a:lnTo>
                <a:lnTo>
                  <a:pt x="11" y="0"/>
                </a:lnTo>
                <a:lnTo>
                  <a:pt x="9" y="9"/>
                </a:lnTo>
                <a:lnTo>
                  <a:pt x="0" y="7"/>
                </a:lnTo>
                <a:lnTo>
                  <a:pt x="0" y="11"/>
                </a:lnTo>
                <a:lnTo>
                  <a:pt x="9" y="9"/>
                </a:lnTo>
                <a:lnTo>
                  <a:pt x="1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1" name="Line 1013"/>
          <p:cNvSpPr>
            <a:spLocks noChangeShapeType="1"/>
          </p:cNvSpPr>
          <p:nvPr/>
        </p:nvSpPr>
        <p:spPr bwMode="auto">
          <a:xfrm>
            <a:off x="4468813" y="54625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2" name="Freeform 1014"/>
          <p:cNvSpPr>
            <a:spLocks/>
          </p:cNvSpPr>
          <p:nvPr/>
        </p:nvSpPr>
        <p:spPr bwMode="auto">
          <a:xfrm>
            <a:off x="4468813" y="5448300"/>
            <a:ext cx="20637" cy="15875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0 h 10"/>
              <a:gd name="T4" fmla="*/ 2147483647 w 13"/>
              <a:gd name="T5" fmla="*/ 2147483647 h 10"/>
              <a:gd name="T6" fmla="*/ 2147483647 w 13"/>
              <a:gd name="T7" fmla="*/ 2147483647 h 10"/>
              <a:gd name="T8" fmla="*/ 2147483647 w 13"/>
              <a:gd name="T9" fmla="*/ 0 h 10"/>
              <a:gd name="T10" fmla="*/ 2147483647 w 13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0"/>
              <a:gd name="T20" fmla="*/ 13 w 13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0">
                <a:moveTo>
                  <a:pt x="0" y="9"/>
                </a:moveTo>
                <a:lnTo>
                  <a:pt x="5" y="0"/>
                </a:lnTo>
                <a:lnTo>
                  <a:pt x="7" y="10"/>
                </a:lnTo>
                <a:lnTo>
                  <a:pt x="4" y="10"/>
                </a:lnTo>
                <a:lnTo>
                  <a:pt x="5" y="0"/>
                </a:lnTo>
                <a:lnTo>
                  <a:pt x="13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3" name="Line 1015"/>
          <p:cNvSpPr>
            <a:spLocks noChangeShapeType="1"/>
          </p:cNvSpPr>
          <p:nvPr/>
        </p:nvSpPr>
        <p:spPr bwMode="auto">
          <a:xfrm>
            <a:off x="4476750" y="544830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4" name="Freeform 1016"/>
          <p:cNvSpPr>
            <a:spLocks/>
          </p:cNvSpPr>
          <p:nvPr/>
        </p:nvSpPr>
        <p:spPr bwMode="auto">
          <a:xfrm>
            <a:off x="4476750" y="5386388"/>
            <a:ext cx="719138" cy="61912"/>
          </a:xfrm>
          <a:custGeom>
            <a:avLst/>
            <a:gdLst>
              <a:gd name="T0" fmla="*/ 0 w 454"/>
              <a:gd name="T1" fmla="*/ 2147483647 h 39"/>
              <a:gd name="T2" fmla="*/ 2147483647 w 454"/>
              <a:gd name="T3" fmla="*/ 2147483647 h 39"/>
              <a:gd name="T4" fmla="*/ 2147483647 w 454"/>
              <a:gd name="T5" fmla="*/ 0 h 39"/>
              <a:gd name="T6" fmla="*/ 0 60000 65536"/>
              <a:gd name="T7" fmla="*/ 0 60000 65536"/>
              <a:gd name="T8" fmla="*/ 0 60000 65536"/>
              <a:gd name="T9" fmla="*/ 0 w 454"/>
              <a:gd name="T10" fmla="*/ 0 h 39"/>
              <a:gd name="T11" fmla="*/ 454 w 454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39">
                <a:moveTo>
                  <a:pt x="0" y="39"/>
                </a:moveTo>
                <a:lnTo>
                  <a:pt x="454" y="39"/>
                </a:lnTo>
                <a:lnTo>
                  <a:pt x="45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5" name="Line 1017"/>
          <p:cNvSpPr>
            <a:spLocks noChangeShapeType="1"/>
          </p:cNvSpPr>
          <p:nvPr/>
        </p:nvSpPr>
        <p:spPr bwMode="auto">
          <a:xfrm>
            <a:off x="5195888" y="53228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6" name="Line 1018"/>
          <p:cNvSpPr>
            <a:spLocks noChangeShapeType="1"/>
          </p:cNvSpPr>
          <p:nvPr/>
        </p:nvSpPr>
        <p:spPr bwMode="auto">
          <a:xfrm flipV="1">
            <a:off x="5195888" y="5313363"/>
            <a:ext cx="11112" cy="9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7" name="Line 1019"/>
          <p:cNvSpPr>
            <a:spLocks noChangeShapeType="1"/>
          </p:cNvSpPr>
          <p:nvPr/>
        </p:nvSpPr>
        <p:spPr bwMode="auto">
          <a:xfrm>
            <a:off x="5210175" y="53197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8" name="Freeform 1020"/>
          <p:cNvSpPr>
            <a:spLocks/>
          </p:cNvSpPr>
          <p:nvPr/>
        </p:nvSpPr>
        <p:spPr bwMode="auto">
          <a:xfrm>
            <a:off x="5195888" y="5308600"/>
            <a:ext cx="14287" cy="14288"/>
          </a:xfrm>
          <a:custGeom>
            <a:avLst/>
            <a:gdLst>
              <a:gd name="T0" fmla="*/ 2147483647 w 9"/>
              <a:gd name="T1" fmla="*/ 2147483647 h 9"/>
              <a:gd name="T2" fmla="*/ 0 w 9"/>
              <a:gd name="T3" fmla="*/ 2147483647 h 9"/>
              <a:gd name="T4" fmla="*/ 2147483647 w 9"/>
              <a:gd name="T5" fmla="*/ 0 h 9"/>
              <a:gd name="T6" fmla="*/ 0 60000 65536"/>
              <a:gd name="T7" fmla="*/ 0 60000 65536"/>
              <a:gd name="T8" fmla="*/ 0 60000 65536"/>
              <a:gd name="T9" fmla="*/ 0 w 9"/>
              <a:gd name="T10" fmla="*/ 0 h 9"/>
              <a:gd name="T11" fmla="*/ 9 w 9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9">
                <a:moveTo>
                  <a:pt x="9" y="7"/>
                </a:moveTo>
                <a:lnTo>
                  <a:pt x="0" y="9"/>
                </a:lnTo>
                <a:lnTo>
                  <a:pt x="5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9" name="Line 1021"/>
          <p:cNvSpPr>
            <a:spLocks noChangeShapeType="1"/>
          </p:cNvSpPr>
          <p:nvPr/>
        </p:nvSpPr>
        <p:spPr bwMode="auto">
          <a:xfrm>
            <a:off x="5199063" y="53070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0" name="Freeform 1022"/>
          <p:cNvSpPr>
            <a:spLocks/>
          </p:cNvSpPr>
          <p:nvPr/>
        </p:nvSpPr>
        <p:spPr bwMode="auto">
          <a:xfrm>
            <a:off x="5192713" y="5307013"/>
            <a:ext cx="6350" cy="15875"/>
          </a:xfrm>
          <a:custGeom>
            <a:avLst/>
            <a:gdLst>
              <a:gd name="T0" fmla="*/ 2147483647 w 4"/>
              <a:gd name="T1" fmla="*/ 0 h 10"/>
              <a:gd name="T2" fmla="*/ 2147483647 w 4"/>
              <a:gd name="T3" fmla="*/ 2147483647 h 10"/>
              <a:gd name="T4" fmla="*/ 0 w 4"/>
              <a:gd name="T5" fmla="*/ 0 h 10"/>
              <a:gd name="T6" fmla="*/ 0 60000 65536"/>
              <a:gd name="T7" fmla="*/ 0 60000 65536"/>
              <a:gd name="T8" fmla="*/ 0 60000 65536"/>
              <a:gd name="T9" fmla="*/ 0 w 4"/>
              <a:gd name="T10" fmla="*/ 0 h 10"/>
              <a:gd name="T11" fmla="*/ 4 w 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0">
                <a:moveTo>
                  <a:pt x="4" y="0"/>
                </a:moveTo>
                <a:lnTo>
                  <a:pt x="2" y="1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1" name="Line 1023"/>
          <p:cNvSpPr>
            <a:spLocks noChangeShapeType="1"/>
          </p:cNvSpPr>
          <p:nvPr/>
        </p:nvSpPr>
        <p:spPr bwMode="auto">
          <a:xfrm>
            <a:off x="5187950" y="530860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2" name="Freeform 1024"/>
          <p:cNvSpPr>
            <a:spLocks/>
          </p:cNvSpPr>
          <p:nvPr/>
        </p:nvSpPr>
        <p:spPr bwMode="auto">
          <a:xfrm>
            <a:off x="5183188" y="5308600"/>
            <a:ext cx="12700" cy="22225"/>
          </a:xfrm>
          <a:custGeom>
            <a:avLst/>
            <a:gdLst>
              <a:gd name="T0" fmla="*/ 2147483647 w 9"/>
              <a:gd name="T1" fmla="*/ 0 h 14"/>
              <a:gd name="T2" fmla="*/ 2147483647 w 9"/>
              <a:gd name="T3" fmla="*/ 2147483647 h 14"/>
              <a:gd name="T4" fmla="*/ 0 w 9"/>
              <a:gd name="T5" fmla="*/ 2147483647 h 14"/>
              <a:gd name="T6" fmla="*/ 0 w 9"/>
              <a:gd name="T7" fmla="*/ 2147483647 h 14"/>
              <a:gd name="T8" fmla="*/ 2147483647 w 9"/>
              <a:gd name="T9" fmla="*/ 2147483647 h 14"/>
              <a:gd name="T10" fmla="*/ 2147483647 w 9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4"/>
              <a:gd name="T20" fmla="*/ 9 w 9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4">
                <a:moveTo>
                  <a:pt x="4" y="0"/>
                </a:moveTo>
                <a:lnTo>
                  <a:pt x="9" y="9"/>
                </a:lnTo>
                <a:lnTo>
                  <a:pt x="0" y="7"/>
                </a:lnTo>
                <a:lnTo>
                  <a:pt x="0" y="11"/>
                </a:lnTo>
                <a:lnTo>
                  <a:pt x="9" y="9"/>
                </a:lnTo>
                <a:lnTo>
                  <a:pt x="1" y="1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3" name="Line 1025"/>
          <p:cNvSpPr>
            <a:spLocks noChangeShapeType="1"/>
          </p:cNvSpPr>
          <p:nvPr/>
        </p:nvSpPr>
        <p:spPr bwMode="auto">
          <a:xfrm>
            <a:off x="5187950" y="533400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4" name="Freeform 1026"/>
          <p:cNvSpPr>
            <a:spLocks/>
          </p:cNvSpPr>
          <p:nvPr/>
        </p:nvSpPr>
        <p:spPr bwMode="auto">
          <a:xfrm>
            <a:off x="5187950" y="5322888"/>
            <a:ext cx="22225" cy="14287"/>
          </a:xfrm>
          <a:custGeom>
            <a:avLst/>
            <a:gdLst>
              <a:gd name="T0" fmla="*/ 0 w 14"/>
              <a:gd name="T1" fmla="*/ 2147483647 h 9"/>
              <a:gd name="T2" fmla="*/ 2147483647 w 14"/>
              <a:gd name="T3" fmla="*/ 0 h 9"/>
              <a:gd name="T4" fmla="*/ 2147483647 w 14"/>
              <a:gd name="T5" fmla="*/ 2147483647 h 9"/>
              <a:gd name="T6" fmla="*/ 2147483647 w 14"/>
              <a:gd name="T7" fmla="*/ 2147483647 h 9"/>
              <a:gd name="T8" fmla="*/ 2147483647 w 14"/>
              <a:gd name="T9" fmla="*/ 0 h 9"/>
              <a:gd name="T10" fmla="*/ 2147483647 w 14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9"/>
              <a:gd name="T20" fmla="*/ 14 w 14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9">
                <a:moveTo>
                  <a:pt x="0" y="7"/>
                </a:moveTo>
                <a:lnTo>
                  <a:pt x="5" y="0"/>
                </a:lnTo>
                <a:lnTo>
                  <a:pt x="7" y="9"/>
                </a:lnTo>
                <a:lnTo>
                  <a:pt x="3" y="9"/>
                </a:lnTo>
                <a:lnTo>
                  <a:pt x="5" y="0"/>
                </a:lnTo>
                <a:lnTo>
                  <a:pt x="14" y="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5" name="Line 1027"/>
          <p:cNvSpPr>
            <a:spLocks noChangeShapeType="1"/>
          </p:cNvSpPr>
          <p:nvPr/>
        </p:nvSpPr>
        <p:spPr bwMode="auto">
          <a:xfrm>
            <a:off x="5207000" y="533082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6" name="Freeform 1028"/>
          <p:cNvSpPr>
            <a:spLocks/>
          </p:cNvSpPr>
          <p:nvPr/>
        </p:nvSpPr>
        <p:spPr bwMode="auto">
          <a:xfrm>
            <a:off x="5184775" y="5313363"/>
            <a:ext cx="22225" cy="17462"/>
          </a:xfrm>
          <a:custGeom>
            <a:avLst/>
            <a:gdLst>
              <a:gd name="T0" fmla="*/ 2147483647 w 15"/>
              <a:gd name="T1" fmla="*/ 2147483647 h 11"/>
              <a:gd name="T2" fmla="*/ 2147483647 w 15"/>
              <a:gd name="T3" fmla="*/ 2147483647 h 11"/>
              <a:gd name="T4" fmla="*/ 0 w 15"/>
              <a:gd name="T5" fmla="*/ 0 h 11"/>
              <a:gd name="T6" fmla="*/ 0 60000 65536"/>
              <a:gd name="T7" fmla="*/ 0 60000 65536"/>
              <a:gd name="T8" fmla="*/ 0 60000 65536"/>
              <a:gd name="T9" fmla="*/ 0 w 15"/>
              <a:gd name="T10" fmla="*/ 0 h 11"/>
              <a:gd name="T11" fmla="*/ 15 w 15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1">
                <a:moveTo>
                  <a:pt x="15" y="11"/>
                </a:moveTo>
                <a:lnTo>
                  <a:pt x="8" y="6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7" name="Line 1029"/>
          <p:cNvSpPr>
            <a:spLocks noChangeShapeType="1"/>
          </p:cNvSpPr>
          <p:nvPr/>
        </p:nvSpPr>
        <p:spPr bwMode="auto">
          <a:xfrm>
            <a:off x="5195888" y="53228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8" name="Line 1030"/>
          <p:cNvSpPr>
            <a:spLocks noChangeShapeType="1"/>
          </p:cNvSpPr>
          <p:nvPr/>
        </p:nvSpPr>
        <p:spPr bwMode="auto">
          <a:xfrm>
            <a:off x="5195888" y="5322888"/>
            <a:ext cx="7937" cy="111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9" name="Line 1031"/>
          <p:cNvSpPr>
            <a:spLocks noChangeShapeType="1"/>
          </p:cNvSpPr>
          <p:nvPr/>
        </p:nvSpPr>
        <p:spPr bwMode="auto">
          <a:xfrm>
            <a:off x="5203825" y="52720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0" name="Freeform 1032"/>
          <p:cNvSpPr>
            <a:spLocks/>
          </p:cNvSpPr>
          <p:nvPr/>
        </p:nvSpPr>
        <p:spPr bwMode="auto">
          <a:xfrm>
            <a:off x="5195888" y="5251450"/>
            <a:ext cx="14287" cy="20638"/>
          </a:xfrm>
          <a:custGeom>
            <a:avLst/>
            <a:gdLst>
              <a:gd name="T0" fmla="*/ 2147483647 w 9"/>
              <a:gd name="T1" fmla="*/ 2147483647 h 13"/>
              <a:gd name="T2" fmla="*/ 0 w 9"/>
              <a:gd name="T3" fmla="*/ 2147483647 h 13"/>
              <a:gd name="T4" fmla="*/ 2147483647 w 9"/>
              <a:gd name="T5" fmla="*/ 2147483647 h 13"/>
              <a:gd name="T6" fmla="*/ 2147483647 w 9"/>
              <a:gd name="T7" fmla="*/ 2147483647 h 13"/>
              <a:gd name="T8" fmla="*/ 0 w 9"/>
              <a:gd name="T9" fmla="*/ 2147483647 h 13"/>
              <a:gd name="T10" fmla="*/ 2147483647 w 9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3"/>
              <a:gd name="T20" fmla="*/ 9 w 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3">
                <a:moveTo>
                  <a:pt x="5" y="13"/>
                </a:moveTo>
                <a:lnTo>
                  <a:pt x="0" y="5"/>
                </a:lnTo>
                <a:lnTo>
                  <a:pt x="9" y="7"/>
                </a:lnTo>
                <a:lnTo>
                  <a:pt x="9" y="2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1" name="Line 1033"/>
          <p:cNvSpPr>
            <a:spLocks noChangeShapeType="1"/>
          </p:cNvSpPr>
          <p:nvPr/>
        </p:nvSpPr>
        <p:spPr bwMode="auto">
          <a:xfrm>
            <a:off x="5203825" y="52466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2" name="Freeform 1034"/>
          <p:cNvSpPr>
            <a:spLocks/>
          </p:cNvSpPr>
          <p:nvPr/>
        </p:nvSpPr>
        <p:spPr bwMode="auto">
          <a:xfrm>
            <a:off x="5183188" y="5243513"/>
            <a:ext cx="20637" cy="23812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0 h 15"/>
              <a:gd name="T6" fmla="*/ 2147483647 w 14"/>
              <a:gd name="T7" fmla="*/ 0 h 15"/>
              <a:gd name="T8" fmla="*/ 2147483647 w 14"/>
              <a:gd name="T9" fmla="*/ 2147483647 h 15"/>
              <a:gd name="T10" fmla="*/ 0 w 14"/>
              <a:gd name="T11" fmla="*/ 2147483647 h 15"/>
              <a:gd name="T12" fmla="*/ 0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5"/>
              <a:gd name="T29" fmla="*/ 14 w 14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5">
                <a:moveTo>
                  <a:pt x="14" y="2"/>
                </a:moveTo>
                <a:lnTo>
                  <a:pt x="9" y="10"/>
                </a:lnTo>
                <a:lnTo>
                  <a:pt x="7" y="0"/>
                </a:lnTo>
                <a:lnTo>
                  <a:pt x="11" y="0"/>
                </a:lnTo>
                <a:lnTo>
                  <a:pt x="9" y="10"/>
                </a:lnTo>
                <a:lnTo>
                  <a:pt x="0" y="7"/>
                </a:lnTo>
                <a:lnTo>
                  <a:pt x="0" y="12"/>
                </a:lnTo>
                <a:lnTo>
                  <a:pt x="9" y="10"/>
                </a:lnTo>
                <a:lnTo>
                  <a:pt x="1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3" name="Line 1035"/>
          <p:cNvSpPr>
            <a:spLocks noChangeShapeType="1"/>
          </p:cNvSpPr>
          <p:nvPr/>
        </p:nvSpPr>
        <p:spPr bwMode="auto">
          <a:xfrm>
            <a:off x="5187950" y="52720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4" name="Freeform 1036"/>
          <p:cNvSpPr>
            <a:spLocks/>
          </p:cNvSpPr>
          <p:nvPr/>
        </p:nvSpPr>
        <p:spPr bwMode="auto">
          <a:xfrm>
            <a:off x="5187950" y="5257800"/>
            <a:ext cx="19050" cy="15875"/>
          </a:xfrm>
          <a:custGeom>
            <a:avLst/>
            <a:gdLst>
              <a:gd name="T0" fmla="*/ 0 w 12"/>
              <a:gd name="T1" fmla="*/ 2147483647 h 10"/>
              <a:gd name="T2" fmla="*/ 2147483647 w 12"/>
              <a:gd name="T3" fmla="*/ 0 h 10"/>
              <a:gd name="T4" fmla="*/ 2147483647 w 12"/>
              <a:gd name="T5" fmla="*/ 2147483647 h 10"/>
              <a:gd name="T6" fmla="*/ 2147483647 w 12"/>
              <a:gd name="T7" fmla="*/ 2147483647 h 10"/>
              <a:gd name="T8" fmla="*/ 2147483647 w 12"/>
              <a:gd name="T9" fmla="*/ 0 h 10"/>
              <a:gd name="T10" fmla="*/ 2147483647 w 12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0"/>
              <a:gd name="T20" fmla="*/ 12 w 12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0">
                <a:moveTo>
                  <a:pt x="0" y="9"/>
                </a:moveTo>
                <a:lnTo>
                  <a:pt x="5" y="0"/>
                </a:lnTo>
                <a:lnTo>
                  <a:pt x="7" y="10"/>
                </a:lnTo>
                <a:lnTo>
                  <a:pt x="3" y="10"/>
                </a:lnTo>
                <a:lnTo>
                  <a:pt x="5" y="0"/>
                </a:lnTo>
                <a:lnTo>
                  <a:pt x="12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5" name="Line 1037"/>
          <p:cNvSpPr>
            <a:spLocks noChangeShapeType="1"/>
          </p:cNvSpPr>
          <p:nvPr/>
        </p:nvSpPr>
        <p:spPr bwMode="auto">
          <a:xfrm>
            <a:off x="5195888" y="525780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6" name="Line 1038"/>
          <p:cNvSpPr>
            <a:spLocks noChangeShapeType="1"/>
          </p:cNvSpPr>
          <p:nvPr/>
        </p:nvSpPr>
        <p:spPr bwMode="auto">
          <a:xfrm flipH="1" flipV="1">
            <a:off x="5187950" y="5246688"/>
            <a:ext cx="7938" cy="111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7" name="Line 1039"/>
          <p:cNvSpPr>
            <a:spLocks noChangeShapeType="1"/>
          </p:cNvSpPr>
          <p:nvPr/>
        </p:nvSpPr>
        <p:spPr bwMode="auto">
          <a:xfrm>
            <a:off x="5184775" y="525145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8" name="Line 1040"/>
          <p:cNvSpPr>
            <a:spLocks noChangeShapeType="1"/>
          </p:cNvSpPr>
          <p:nvPr/>
        </p:nvSpPr>
        <p:spPr bwMode="auto">
          <a:xfrm>
            <a:off x="5184775" y="5251450"/>
            <a:ext cx="11113" cy="63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9" name="Line 1041"/>
          <p:cNvSpPr>
            <a:spLocks noChangeShapeType="1"/>
          </p:cNvSpPr>
          <p:nvPr/>
        </p:nvSpPr>
        <p:spPr bwMode="auto">
          <a:xfrm>
            <a:off x="5192713" y="52117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0" name="Freeform 1042"/>
          <p:cNvSpPr>
            <a:spLocks/>
          </p:cNvSpPr>
          <p:nvPr/>
        </p:nvSpPr>
        <p:spPr bwMode="auto">
          <a:xfrm>
            <a:off x="5192713" y="5195888"/>
            <a:ext cx="6350" cy="15875"/>
          </a:xfrm>
          <a:custGeom>
            <a:avLst/>
            <a:gdLst>
              <a:gd name="T0" fmla="*/ 0 w 4"/>
              <a:gd name="T1" fmla="*/ 2147483647 h 10"/>
              <a:gd name="T2" fmla="*/ 2147483647 w 4"/>
              <a:gd name="T3" fmla="*/ 0 h 10"/>
              <a:gd name="T4" fmla="*/ 2147483647 w 4"/>
              <a:gd name="T5" fmla="*/ 2147483647 h 10"/>
              <a:gd name="T6" fmla="*/ 0 60000 65536"/>
              <a:gd name="T7" fmla="*/ 0 60000 65536"/>
              <a:gd name="T8" fmla="*/ 0 60000 65536"/>
              <a:gd name="T9" fmla="*/ 0 w 4"/>
              <a:gd name="T10" fmla="*/ 0 h 10"/>
              <a:gd name="T11" fmla="*/ 4 w 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0">
                <a:moveTo>
                  <a:pt x="0" y="10"/>
                </a:moveTo>
                <a:lnTo>
                  <a:pt x="2" y="0"/>
                </a:lnTo>
                <a:lnTo>
                  <a:pt x="4" y="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1" name="Line 1043"/>
          <p:cNvSpPr>
            <a:spLocks noChangeShapeType="1"/>
          </p:cNvSpPr>
          <p:nvPr/>
        </p:nvSpPr>
        <p:spPr bwMode="auto">
          <a:xfrm>
            <a:off x="5203825" y="52085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2" name="Freeform 1044"/>
          <p:cNvSpPr>
            <a:spLocks/>
          </p:cNvSpPr>
          <p:nvPr/>
        </p:nvSpPr>
        <p:spPr bwMode="auto">
          <a:xfrm>
            <a:off x="5195888" y="5186363"/>
            <a:ext cx="14287" cy="22225"/>
          </a:xfrm>
          <a:custGeom>
            <a:avLst/>
            <a:gdLst>
              <a:gd name="T0" fmla="*/ 2147483647 w 9"/>
              <a:gd name="T1" fmla="*/ 2147483647 h 14"/>
              <a:gd name="T2" fmla="*/ 0 w 9"/>
              <a:gd name="T3" fmla="*/ 2147483647 h 14"/>
              <a:gd name="T4" fmla="*/ 2147483647 w 9"/>
              <a:gd name="T5" fmla="*/ 2147483647 h 14"/>
              <a:gd name="T6" fmla="*/ 2147483647 w 9"/>
              <a:gd name="T7" fmla="*/ 2147483647 h 14"/>
              <a:gd name="T8" fmla="*/ 0 w 9"/>
              <a:gd name="T9" fmla="*/ 2147483647 h 14"/>
              <a:gd name="T10" fmla="*/ 2147483647 w 9"/>
              <a:gd name="T11" fmla="*/ 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4"/>
              <a:gd name="T20" fmla="*/ 9 w 9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4">
                <a:moveTo>
                  <a:pt x="5" y="14"/>
                </a:moveTo>
                <a:lnTo>
                  <a:pt x="0" y="5"/>
                </a:lnTo>
                <a:lnTo>
                  <a:pt x="9" y="7"/>
                </a:lnTo>
                <a:lnTo>
                  <a:pt x="9" y="4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3" name="Line 1045"/>
          <p:cNvSpPr>
            <a:spLocks noChangeShapeType="1"/>
          </p:cNvSpPr>
          <p:nvPr/>
        </p:nvSpPr>
        <p:spPr bwMode="auto">
          <a:xfrm>
            <a:off x="5203825" y="518160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4" name="Freeform 1046"/>
          <p:cNvSpPr>
            <a:spLocks/>
          </p:cNvSpPr>
          <p:nvPr/>
        </p:nvSpPr>
        <p:spPr bwMode="auto">
          <a:xfrm>
            <a:off x="5183188" y="5180013"/>
            <a:ext cx="20637" cy="23812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0 h 15"/>
              <a:gd name="T6" fmla="*/ 2147483647 w 14"/>
              <a:gd name="T7" fmla="*/ 0 h 15"/>
              <a:gd name="T8" fmla="*/ 2147483647 w 14"/>
              <a:gd name="T9" fmla="*/ 2147483647 h 15"/>
              <a:gd name="T10" fmla="*/ 0 w 14"/>
              <a:gd name="T11" fmla="*/ 2147483647 h 15"/>
              <a:gd name="T12" fmla="*/ 0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5"/>
              <a:gd name="T29" fmla="*/ 14 w 14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5">
                <a:moveTo>
                  <a:pt x="14" y="1"/>
                </a:moveTo>
                <a:lnTo>
                  <a:pt x="9" y="10"/>
                </a:lnTo>
                <a:lnTo>
                  <a:pt x="7" y="0"/>
                </a:lnTo>
                <a:lnTo>
                  <a:pt x="11" y="0"/>
                </a:lnTo>
                <a:lnTo>
                  <a:pt x="9" y="10"/>
                </a:lnTo>
                <a:lnTo>
                  <a:pt x="0" y="8"/>
                </a:lnTo>
                <a:lnTo>
                  <a:pt x="0" y="12"/>
                </a:lnTo>
                <a:lnTo>
                  <a:pt x="9" y="10"/>
                </a:lnTo>
                <a:lnTo>
                  <a:pt x="1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5" name="Line 1047"/>
          <p:cNvSpPr>
            <a:spLocks noChangeShapeType="1"/>
          </p:cNvSpPr>
          <p:nvPr/>
        </p:nvSpPr>
        <p:spPr bwMode="auto">
          <a:xfrm>
            <a:off x="5187950" y="52085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6" name="Freeform 1048"/>
          <p:cNvSpPr>
            <a:spLocks/>
          </p:cNvSpPr>
          <p:nvPr/>
        </p:nvSpPr>
        <p:spPr bwMode="auto">
          <a:xfrm>
            <a:off x="5187950" y="5195888"/>
            <a:ext cx="19050" cy="12700"/>
          </a:xfrm>
          <a:custGeom>
            <a:avLst/>
            <a:gdLst>
              <a:gd name="T0" fmla="*/ 0 w 12"/>
              <a:gd name="T1" fmla="*/ 2147483647 h 8"/>
              <a:gd name="T2" fmla="*/ 2147483647 w 12"/>
              <a:gd name="T3" fmla="*/ 0 h 8"/>
              <a:gd name="T4" fmla="*/ 2147483647 w 12"/>
              <a:gd name="T5" fmla="*/ 2147483647 h 8"/>
              <a:gd name="T6" fmla="*/ 0 60000 65536"/>
              <a:gd name="T7" fmla="*/ 0 60000 65536"/>
              <a:gd name="T8" fmla="*/ 0 60000 65536"/>
              <a:gd name="T9" fmla="*/ 0 w 12"/>
              <a:gd name="T10" fmla="*/ 0 h 8"/>
              <a:gd name="T11" fmla="*/ 12 w 12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8">
                <a:moveTo>
                  <a:pt x="0" y="8"/>
                </a:moveTo>
                <a:lnTo>
                  <a:pt x="5" y="0"/>
                </a:lnTo>
                <a:lnTo>
                  <a:pt x="12" y="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7" name="Line 1049"/>
          <p:cNvSpPr>
            <a:spLocks noChangeShapeType="1"/>
          </p:cNvSpPr>
          <p:nvPr/>
        </p:nvSpPr>
        <p:spPr bwMode="auto">
          <a:xfrm>
            <a:off x="5195888" y="51958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8" name="Line 1050"/>
          <p:cNvSpPr>
            <a:spLocks noChangeShapeType="1"/>
          </p:cNvSpPr>
          <p:nvPr/>
        </p:nvSpPr>
        <p:spPr bwMode="auto">
          <a:xfrm flipH="1" flipV="1">
            <a:off x="5187950" y="5181600"/>
            <a:ext cx="7938" cy="142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9" name="Line 1051"/>
          <p:cNvSpPr>
            <a:spLocks noChangeShapeType="1"/>
          </p:cNvSpPr>
          <p:nvPr/>
        </p:nvSpPr>
        <p:spPr bwMode="auto">
          <a:xfrm>
            <a:off x="5184775" y="518636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0" name="Line 1052"/>
          <p:cNvSpPr>
            <a:spLocks noChangeShapeType="1"/>
          </p:cNvSpPr>
          <p:nvPr/>
        </p:nvSpPr>
        <p:spPr bwMode="auto">
          <a:xfrm>
            <a:off x="5184775" y="5186363"/>
            <a:ext cx="11113" cy="9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1" name="Line 1053"/>
          <p:cNvSpPr>
            <a:spLocks noChangeShapeType="1"/>
          </p:cNvSpPr>
          <p:nvPr/>
        </p:nvSpPr>
        <p:spPr bwMode="auto">
          <a:xfrm>
            <a:off x="5195888" y="51323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2" name="Freeform 1054"/>
          <p:cNvSpPr>
            <a:spLocks/>
          </p:cNvSpPr>
          <p:nvPr/>
        </p:nvSpPr>
        <p:spPr bwMode="auto">
          <a:xfrm>
            <a:off x="5165725" y="5068888"/>
            <a:ext cx="61913" cy="63500"/>
          </a:xfrm>
          <a:custGeom>
            <a:avLst/>
            <a:gdLst>
              <a:gd name="T0" fmla="*/ 2147483647 w 40"/>
              <a:gd name="T1" fmla="*/ 2147483647 h 40"/>
              <a:gd name="T2" fmla="*/ 0 w 40"/>
              <a:gd name="T3" fmla="*/ 0 h 40"/>
              <a:gd name="T4" fmla="*/ 2147483647 w 40"/>
              <a:gd name="T5" fmla="*/ 0 h 40"/>
              <a:gd name="T6" fmla="*/ 0 w 40"/>
              <a:gd name="T7" fmla="*/ 0 h 40"/>
              <a:gd name="T8" fmla="*/ 2147483647 w 40"/>
              <a:gd name="T9" fmla="*/ 2147483647 h 40"/>
              <a:gd name="T10" fmla="*/ 2147483647 w 40"/>
              <a:gd name="T11" fmla="*/ 2147483647 h 40"/>
              <a:gd name="T12" fmla="*/ 2147483647 w 40"/>
              <a:gd name="T13" fmla="*/ 2147483647 h 40"/>
              <a:gd name="T14" fmla="*/ 2147483647 w 40"/>
              <a:gd name="T15" fmla="*/ 2147483647 h 40"/>
              <a:gd name="T16" fmla="*/ 2147483647 w 40"/>
              <a:gd name="T17" fmla="*/ 2147483647 h 40"/>
              <a:gd name="T18" fmla="*/ 2147483647 w 40"/>
              <a:gd name="T19" fmla="*/ 2147483647 h 40"/>
              <a:gd name="T20" fmla="*/ 2147483647 w 40"/>
              <a:gd name="T21" fmla="*/ 2147483647 h 40"/>
              <a:gd name="T22" fmla="*/ 2147483647 w 40"/>
              <a:gd name="T23" fmla="*/ 2147483647 h 40"/>
              <a:gd name="T24" fmla="*/ 2147483647 w 40"/>
              <a:gd name="T25" fmla="*/ 2147483647 h 40"/>
              <a:gd name="T26" fmla="*/ 2147483647 w 40"/>
              <a:gd name="T27" fmla="*/ 2147483647 h 40"/>
              <a:gd name="T28" fmla="*/ 2147483647 w 40"/>
              <a:gd name="T29" fmla="*/ 2147483647 h 40"/>
              <a:gd name="T30" fmla="*/ 2147483647 w 40"/>
              <a:gd name="T31" fmla="*/ 2147483647 h 40"/>
              <a:gd name="T32" fmla="*/ 2147483647 w 40"/>
              <a:gd name="T33" fmla="*/ 2147483647 h 40"/>
              <a:gd name="T34" fmla="*/ 2147483647 w 40"/>
              <a:gd name="T35" fmla="*/ 2147483647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40"/>
              <a:gd name="T56" fmla="*/ 40 w 40"/>
              <a:gd name="T57" fmla="*/ 40 h 4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40">
                <a:moveTo>
                  <a:pt x="20" y="40"/>
                </a:moveTo>
                <a:lnTo>
                  <a:pt x="0" y="0"/>
                </a:lnTo>
                <a:lnTo>
                  <a:pt x="40" y="0"/>
                </a:lnTo>
                <a:lnTo>
                  <a:pt x="0" y="0"/>
                </a:lnTo>
                <a:lnTo>
                  <a:pt x="2" y="4"/>
                </a:lnTo>
                <a:lnTo>
                  <a:pt x="38" y="4"/>
                </a:lnTo>
                <a:lnTo>
                  <a:pt x="35" y="9"/>
                </a:lnTo>
                <a:lnTo>
                  <a:pt x="5" y="9"/>
                </a:lnTo>
                <a:lnTo>
                  <a:pt x="7" y="14"/>
                </a:lnTo>
                <a:lnTo>
                  <a:pt x="33" y="14"/>
                </a:lnTo>
                <a:lnTo>
                  <a:pt x="31" y="18"/>
                </a:lnTo>
                <a:lnTo>
                  <a:pt x="9" y="18"/>
                </a:lnTo>
                <a:lnTo>
                  <a:pt x="11" y="22"/>
                </a:lnTo>
                <a:lnTo>
                  <a:pt x="28" y="22"/>
                </a:lnTo>
                <a:lnTo>
                  <a:pt x="26" y="27"/>
                </a:lnTo>
                <a:lnTo>
                  <a:pt x="14" y="27"/>
                </a:lnTo>
                <a:lnTo>
                  <a:pt x="16" y="32"/>
                </a:lnTo>
                <a:lnTo>
                  <a:pt x="24" y="3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3" name="Line 1055"/>
          <p:cNvSpPr>
            <a:spLocks noChangeShapeType="1"/>
          </p:cNvSpPr>
          <p:nvPr/>
        </p:nvSpPr>
        <p:spPr bwMode="auto">
          <a:xfrm>
            <a:off x="5195888" y="51323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4" name="Line 1056"/>
          <p:cNvSpPr>
            <a:spLocks noChangeShapeType="1"/>
          </p:cNvSpPr>
          <p:nvPr/>
        </p:nvSpPr>
        <p:spPr bwMode="auto">
          <a:xfrm flipV="1">
            <a:off x="5195888" y="5068888"/>
            <a:ext cx="31750" cy="635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5" name="Line 1057"/>
          <p:cNvSpPr>
            <a:spLocks noChangeShapeType="1"/>
          </p:cNvSpPr>
          <p:nvPr/>
        </p:nvSpPr>
        <p:spPr bwMode="auto">
          <a:xfrm>
            <a:off x="5195888" y="50688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6" name="Line 1058"/>
          <p:cNvSpPr>
            <a:spLocks noChangeShapeType="1"/>
          </p:cNvSpPr>
          <p:nvPr/>
        </p:nvSpPr>
        <p:spPr bwMode="auto">
          <a:xfrm flipV="1">
            <a:off x="5195888" y="4751388"/>
            <a:ext cx="1587" cy="3175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7" name="Line 1059"/>
          <p:cNvSpPr>
            <a:spLocks noChangeShapeType="1"/>
          </p:cNvSpPr>
          <p:nvPr/>
        </p:nvSpPr>
        <p:spPr bwMode="auto">
          <a:xfrm>
            <a:off x="3959225" y="472122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8" name="Freeform 1060"/>
          <p:cNvSpPr>
            <a:spLocks/>
          </p:cNvSpPr>
          <p:nvPr/>
        </p:nvSpPr>
        <p:spPr bwMode="auto">
          <a:xfrm>
            <a:off x="3943350" y="4656138"/>
            <a:ext cx="15875" cy="65087"/>
          </a:xfrm>
          <a:custGeom>
            <a:avLst/>
            <a:gdLst>
              <a:gd name="T0" fmla="*/ 2147483647 w 10"/>
              <a:gd name="T1" fmla="*/ 2147483647 h 41"/>
              <a:gd name="T2" fmla="*/ 2147483647 w 10"/>
              <a:gd name="T3" fmla="*/ 0 h 41"/>
              <a:gd name="T4" fmla="*/ 2147483647 w 10"/>
              <a:gd name="T5" fmla="*/ 2147483647 h 41"/>
              <a:gd name="T6" fmla="*/ 0 w 10"/>
              <a:gd name="T7" fmla="*/ 2147483647 h 41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41"/>
              <a:gd name="T14" fmla="*/ 10 w 10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41">
                <a:moveTo>
                  <a:pt x="10" y="41"/>
                </a:moveTo>
                <a:lnTo>
                  <a:pt x="10" y="0"/>
                </a:lnTo>
                <a:lnTo>
                  <a:pt x="4" y="6"/>
                </a:lnTo>
                <a:lnTo>
                  <a:pt x="0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9" name="Line 1061"/>
          <p:cNvSpPr>
            <a:spLocks noChangeShapeType="1"/>
          </p:cNvSpPr>
          <p:nvPr/>
        </p:nvSpPr>
        <p:spPr bwMode="auto">
          <a:xfrm>
            <a:off x="3768725" y="518636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0" name="Freeform 1062"/>
          <p:cNvSpPr>
            <a:spLocks/>
          </p:cNvSpPr>
          <p:nvPr/>
        </p:nvSpPr>
        <p:spPr bwMode="auto">
          <a:xfrm>
            <a:off x="3748088" y="5180013"/>
            <a:ext cx="20637" cy="15875"/>
          </a:xfrm>
          <a:custGeom>
            <a:avLst/>
            <a:gdLst>
              <a:gd name="T0" fmla="*/ 2147483647 w 13"/>
              <a:gd name="T1" fmla="*/ 2147483647 h 10"/>
              <a:gd name="T2" fmla="*/ 2147483647 w 13"/>
              <a:gd name="T3" fmla="*/ 2147483647 h 10"/>
              <a:gd name="T4" fmla="*/ 2147483647 w 13"/>
              <a:gd name="T5" fmla="*/ 0 h 10"/>
              <a:gd name="T6" fmla="*/ 2147483647 w 13"/>
              <a:gd name="T7" fmla="*/ 0 h 10"/>
              <a:gd name="T8" fmla="*/ 2147483647 w 13"/>
              <a:gd name="T9" fmla="*/ 2147483647 h 10"/>
              <a:gd name="T10" fmla="*/ 0 w 13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0"/>
              <a:gd name="T20" fmla="*/ 13 w 13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0">
                <a:moveTo>
                  <a:pt x="13" y="4"/>
                </a:moveTo>
                <a:lnTo>
                  <a:pt x="5" y="10"/>
                </a:lnTo>
                <a:lnTo>
                  <a:pt x="7" y="0"/>
                </a:lnTo>
                <a:lnTo>
                  <a:pt x="3" y="0"/>
                </a:lnTo>
                <a:lnTo>
                  <a:pt x="5" y="1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1" name="Line 1063"/>
          <p:cNvSpPr>
            <a:spLocks noChangeShapeType="1"/>
          </p:cNvSpPr>
          <p:nvPr/>
        </p:nvSpPr>
        <p:spPr bwMode="auto">
          <a:xfrm>
            <a:off x="3743325" y="518636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2" name="Freeform 1064"/>
          <p:cNvSpPr>
            <a:spLocks/>
          </p:cNvSpPr>
          <p:nvPr/>
        </p:nvSpPr>
        <p:spPr bwMode="auto">
          <a:xfrm>
            <a:off x="3741738" y="5186363"/>
            <a:ext cx="22225" cy="25400"/>
          </a:xfrm>
          <a:custGeom>
            <a:avLst/>
            <a:gdLst>
              <a:gd name="T0" fmla="*/ 2147483647 w 14"/>
              <a:gd name="T1" fmla="*/ 0 h 16"/>
              <a:gd name="T2" fmla="*/ 2147483647 w 14"/>
              <a:gd name="T3" fmla="*/ 2147483647 h 16"/>
              <a:gd name="T4" fmla="*/ 0 w 14"/>
              <a:gd name="T5" fmla="*/ 2147483647 h 16"/>
              <a:gd name="T6" fmla="*/ 0 w 14"/>
              <a:gd name="T7" fmla="*/ 2147483647 h 16"/>
              <a:gd name="T8" fmla="*/ 2147483647 w 14"/>
              <a:gd name="T9" fmla="*/ 2147483647 h 16"/>
              <a:gd name="T10" fmla="*/ 2147483647 w 14"/>
              <a:gd name="T11" fmla="*/ 2147483647 h 16"/>
              <a:gd name="T12" fmla="*/ 2147483647 w 14"/>
              <a:gd name="T13" fmla="*/ 2147483647 h 16"/>
              <a:gd name="T14" fmla="*/ 2147483647 w 14"/>
              <a:gd name="T15" fmla="*/ 2147483647 h 16"/>
              <a:gd name="T16" fmla="*/ 2147483647 w 14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6"/>
              <a:gd name="T29" fmla="*/ 14 w 14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6">
                <a:moveTo>
                  <a:pt x="1" y="0"/>
                </a:moveTo>
                <a:lnTo>
                  <a:pt x="9" y="6"/>
                </a:lnTo>
                <a:lnTo>
                  <a:pt x="0" y="7"/>
                </a:lnTo>
                <a:lnTo>
                  <a:pt x="0" y="4"/>
                </a:lnTo>
                <a:lnTo>
                  <a:pt x="9" y="6"/>
                </a:lnTo>
                <a:lnTo>
                  <a:pt x="7" y="16"/>
                </a:lnTo>
                <a:lnTo>
                  <a:pt x="11" y="16"/>
                </a:lnTo>
                <a:lnTo>
                  <a:pt x="9" y="6"/>
                </a:lnTo>
                <a:lnTo>
                  <a:pt x="14" y="1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3" name="Line 1065"/>
          <p:cNvSpPr>
            <a:spLocks noChangeShapeType="1"/>
          </p:cNvSpPr>
          <p:nvPr/>
        </p:nvSpPr>
        <p:spPr bwMode="auto">
          <a:xfrm>
            <a:off x="3768725" y="520382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4" name="Freeform 1066"/>
          <p:cNvSpPr>
            <a:spLocks/>
          </p:cNvSpPr>
          <p:nvPr/>
        </p:nvSpPr>
        <p:spPr bwMode="auto">
          <a:xfrm>
            <a:off x="3756025" y="5181600"/>
            <a:ext cx="14288" cy="22225"/>
          </a:xfrm>
          <a:custGeom>
            <a:avLst/>
            <a:gdLst>
              <a:gd name="T0" fmla="*/ 2147483647 w 9"/>
              <a:gd name="T1" fmla="*/ 2147483647 h 14"/>
              <a:gd name="T2" fmla="*/ 0 w 9"/>
              <a:gd name="T3" fmla="*/ 2147483647 h 14"/>
              <a:gd name="T4" fmla="*/ 2147483647 w 9"/>
              <a:gd name="T5" fmla="*/ 2147483647 h 14"/>
              <a:gd name="T6" fmla="*/ 2147483647 w 9"/>
              <a:gd name="T7" fmla="*/ 2147483647 h 14"/>
              <a:gd name="T8" fmla="*/ 0 w 9"/>
              <a:gd name="T9" fmla="*/ 2147483647 h 14"/>
              <a:gd name="T10" fmla="*/ 2147483647 w 9"/>
              <a:gd name="T11" fmla="*/ 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4"/>
              <a:gd name="T20" fmla="*/ 9 w 9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4">
                <a:moveTo>
                  <a:pt x="8" y="14"/>
                </a:moveTo>
                <a:lnTo>
                  <a:pt x="0" y="9"/>
                </a:lnTo>
                <a:lnTo>
                  <a:pt x="9" y="7"/>
                </a:lnTo>
                <a:lnTo>
                  <a:pt x="9" y="11"/>
                </a:lnTo>
                <a:lnTo>
                  <a:pt x="0" y="9"/>
                </a:lnTo>
                <a:lnTo>
                  <a:pt x="5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5" name="Line 1067"/>
          <p:cNvSpPr>
            <a:spLocks noChangeShapeType="1"/>
          </p:cNvSpPr>
          <p:nvPr/>
        </p:nvSpPr>
        <p:spPr bwMode="auto">
          <a:xfrm>
            <a:off x="3756025" y="51958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6" name="Line 1068"/>
          <p:cNvSpPr>
            <a:spLocks noChangeShapeType="1"/>
          </p:cNvSpPr>
          <p:nvPr/>
        </p:nvSpPr>
        <p:spPr bwMode="auto">
          <a:xfrm flipH="1">
            <a:off x="3743325" y="5195888"/>
            <a:ext cx="12700" cy="79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7" name="Line 1069"/>
          <p:cNvSpPr>
            <a:spLocks noChangeShapeType="1"/>
          </p:cNvSpPr>
          <p:nvPr/>
        </p:nvSpPr>
        <p:spPr bwMode="auto">
          <a:xfrm>
            <a:off x="3748088" y="52085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8" name="Line 1070"/>
          <p:cNvSpPr>
            <a:spLocks noChangeShapeType="1"/>
          </p:cNvSpPr>
          <p:nvPr/>
        </p:nvSpPr>
        <p:spPr bwMode="auto">
          <a:xfrm flipV="1">
            <a:off x="3748088" y="5195888"/>
            <a:ext cx="7937" cy="12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9" name="Line 1071"/>
          <p:cNvSpPr>
            <a:spLocks noChangeShapeType="1"/>
          </p:cNvSpPr>
          <p:nvPr/>
        </p:nvSpPr>
        <p:spPr bwMode="auto">
          <a:xfrm>
            <a:off x="3752850" y="52435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0" name="Freeform 1072"/>
          <p:cNvSpPr>
            <a:spLocks/>
          </p:cNvSpPr>
          <p:nvPr/>
        </p:nvSpPr>
        <p:spPr bwMode="auto">
          <a:xfrm>
            <a:off x="3748088" y="5243513"/>
            <a:ext cx="7937" cy="14287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2147483647 h 9"/>
              <a:gd name="T4" fmla="*/ 0 w 5"/>
              <a:gd name="T5" fmla="*/ 2147483647 h 9"/>
              <a:gd name="T6" fmla="*/ 0 60000 65536"/>
              <a:gd name="T7" fmla="*/ 0 60000 65536"/>
              <a:gd name="T8" fmla="*/ 0 60000 65536"/>
              <a:gd name="T9" fmla="*/ 0 w 5"/>
              <a:gd name="T10" fmla="*/ 0 h 9"/>
              <a:gd name="T11" fmla="*/ 5 w 5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9">
                <a:moveTo>
                  <a:pt x="3" y="0"/>
                </a:moveTo>
                <a:lnTo>
                  <a:pt x="5" y="9"/>
                </a:lnTo>
                <a:lnTo>
                  <a:pt x="0" y="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1" name="Line 1073"/>
          <p:cNvSpPr>
            <a:spLocks noChangeShapeType="1"/>
          </p:cNvSpPr>
          <p:nvPr/>
        </p:nvSpPr>
        <p:spPr bwMode="auto">
          <a:xfrm>
            <a:off x="3743325" y="525145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2" name="Freeform 1074"/>
          <p:cNvSpPr>
            <a:spLocks/>
          </p:cNvSpPr>
          <p:nvPr/>
        </p:nvSpPr>
        <p:spPr bwMode="auto">
          <a:xfrm>
            <a:off x="3741738" y="5251450"/>
            <a:ext cx="14287" cy="20638"/>
          </a:xfrm>
          <a:custGeom>
            <a:avLst/>
            <a:gdLst>
              <a:gd name="T0" fmla="*/ 2147483647 w 9"/>
              <a:gd name="T1" fmla="*/ 0 h 13"/>
              <a:gd name="T2" fmla="*/ 2147483647 w 9"/>
              <a:gd name="T3" fmla="*/ 2147483647 h 13"/>
              <a:gd name="T4" fmla="*/ 0 w 9"/>
              <a:gd name="T5" fmla="*/ 2147483647 h 13"/>
              <a:gd name="T6" fmla="*/ 0 w 9"/>
              <a:gd name="T7" fmla="*/ 2147483647 h 13"/>
              <a:gd name="T8" fmla="*/ 2147483647 w 9"/>
              <a:gd name="T9" fmla="*/ 2147483647 h 13"/>
              <a:gd name="T10" fmla="*/ 2147483647 w 9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3"/>
              <a:gd name="T20" fmla="*/ 9 w 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3">
                <a:moveTo>
                  <a:pt x="1" y="0"/>
                </a:moveTo>
                <a:lnTo>
                  <a:pt x="9" y="5"/>
                </a:lnTo>
                <a:lnTo>
                  <a:pt x="0" y="7"/>
                </a:lnTo>
                <a:lnTo>
                  <a:pt x="0" y="2"/>
                </a:lnTo>
                <a:lnTo>
                  <a:pt x="9" y="5"/>
                </a:lnTo>
                <a:lnTo>
                  <a:pt x="4" y="1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3" name="Line 1075"/>
          <p:cNvSpPr>
            <a:spLocks noChangeShapeType="1"/>
          </p:cNvSpPr>
          <p:nvPr/>
        </p:nvSpPr>
        <p:spPr bwMode="auto">
          <a:xfrm>
            <a:off x="3752850" y="52736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4" name="Freeform 1076"/>
          <p:cNvSpPr>
            <a:spLocks/>
          </p:cNvSpPr>
          <p:nvPr/>
        </p:nvSpPr>
        <p:spPr bwMode="auto">
          <a:xfrm>
            <a:off x="3752850" y="5257800"/>
            <a:ext cx="15875" cy="15875"/>
          </a:xfrm>
          <a:custGeom>
            <a:avLst/>
            <a:gdLst>
              <a:gd name="T0" fmla="*/ 0 w 10"/>
              <a:gd name="T1" fmla="*/ 2147483647 h 10"/>
              <a:gd name="T2" fmla="*/ 2147483647 w 10"/>
              <a:gd name="T3" fmla="*/ 0 h 10"/>
              <a:gd name="T4" fmla="*/ 2147483647 w 10"/>
              <a:gd name="T5" fmla="*/ 2147483647 h 10"/>
              <a:gd name="T6" fmla="*/ 0 60000 65536"/>
              <a:gd name="T7" fmla="*/ 0 60000 65536"/>
              <a:gd name="T8" fmla="*/ 0 60000 65536"/>
              <a:gd name="T9" fmla="*/ 0 w 10"/>
              <a:gd name="T10" fmla="*/ 0 h 10"/>
              <a:gd name="T11" fmla="*/ 10 w 1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0">
                <a:moveTo>
                  <a:pt x="0" y="10"/>
                </a:moveTo>
                <a:lnTo>
                  <a:pt x="2" y="0"/>
                </a:lnTo>
                <a:lnTo>
                  <a:pt x="10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5" name="Line 1077"/>
          <p:cNvSpPr>
            <a:spLocks noChangeShapeType="1"/>
          </p:cNvSpPr>
          <p:nvPr/>
        </p:nvSpPr>
        <p:spPr bwMode="auto">
          <a:xfrm>
            <a:off x="3770313" y="52609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6" name="Freeform 1078"/>
          <p:cNvSpPr>
            <a:spLocks/>
          </p:cNvSpPr>
          <p:nvPr/>
        </p:nvSpPr>
        <p:spPr bwMode="auto">
          <a:xfrm>
            <a:off x="3756025" y="5243513"/>
            <a:ext cx="14288" cy="17462"/>
          </a:xfrm>
          <a:custGeom>
            <a:avLst/>
            <a:gdLst>
              <a:gd name="T0" fmla="*/ 2147483647 w 9"/>
              <a:gd name="T1" fmla="*/ 2147483647 h 11"/>
              <a:gd name="T2" fmla="*/ 0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0 w 9"/>
              <a:gd name="T9" fmla="*/ 2147483647 h 11"/>
              <a:gd name="T10" fmla="*/ 2147483647 w 9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1"/>
              <a:gd name="T20" fmla="*/ 9 w 9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1">
                <a:moveTo>
                  <a:pt x="9" y="11"/>
                </a:moveTo>
                <a:lnTo>
                  <a:pt x="0" y="10"/>
                </a:lnTo>
                <a:lnTo>
                  <a:pt x="9" y="7"/>
                </a:lnTo>
                <a:lnTo>
                  <a:pt x="8" y="5"/>
                </a:lnTo>
                <a:lnTo>
                  <a:pt x="0" y="10"/>
                </a:lnTo>
                <a:lnTo>
                  <a:pt x="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7" name="Line 1079"/>
          <p:cNvSpPr>
            <a:spLocks noChangeShapeType="1"/>
          </p:cNvSpPr>
          <p:nvPr/>
        </p:nvSpPr>
        <p:spPr bwMode="auto">
          <a:xfrm>
            <a:off x="3763963" y="52466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8" name="Freeform 1080"/>
          <p:cNvSpPr>
            <a:spLocks/>
          </p:cNvSpPr>
          <p:nvPr/>
        </p:nvSpPr>
        <p:spPr bwMode="auto">
          <a:xfrm>
            <a:off x="3743325" y="5246688"/>
            <a:ext cx="20638" cy="20637"/>
          </a:xfrm>
          <a:custGeom>
            <a:avLst/>
            <a:gdLst>
              <a:gd name="T0" fmla="*/ 2147483647 w 13"/>
              <a:gd name="T1" fmla="*/ 0 h 13"/>
              <a:gd name="T2" fmla="*/ 2147483647 w 13"/>
              <a:gd name="T3" fmla="*/ 2147483647 h 13"/>
              <a:gd name="T4" fmla="*/ 0 w 13"/>
              <a:gd name="T5" fmla="*/ 2147483647 h 13"/>
              <a:gd name="T6" fmla="*/ 0 60000 65536"/>
              <a:gd name="T7" fmla="*/ 0 60000 65536"/>
              <a:gd name="T8" fmla="*/ 0 60000 65536"/>
              <a:gd name="T9" fmla="*/ 0 w 13"/>
              <a:gd name="T10" fmla="*/ 0 h 13"/>
              <a:gd name="T11" fmla="*/ 13 w 13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3">
                <a:moveTo>
                  <a:pt x="13" y="0"/>
                </a:moveTo>
                <a:lnTo>
                  <a:pt x="8" y="8"/>
                </a:lnTo>
                <a:lnTo>
                  <a:pt x="0" y="1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9" name="Line 1081"/>
          <p:cNvSpPr>
            <a:spLocks noChangeShapeType="1"/>
          </p:cNvSpPr>
          <p:nvPr/>
        </p:nvSpPr>
        <p:spPr bwMode="auto">
          <a:xfrm>
            <a:off x="3756025" y="525780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0" name="Freeform 1082"/>
          <p:cNvSpPr>
            <a:spLocks/>
          </p:cNvSpPr>
          <p:nvPr/>
        </p:nvSpPr>
        <p:spPr bwMode="auto">
          <a:xfrm>
            <a:off x="3756025" y="5257800"/>
            <a:ext cx="7938" cy="15875"/>
          </a:xfrm>
          <a:custGeom>
            <a:avLst/>
            <a:gdLst>
              <a:gd name="T0" fmla="*/ 0 w 5"/>
              <a:gd name="T1" fmla="*/ 0 h 10"/>
              <a:gd name="T2" fmla="*/ 2147483647 w 5"/>
              <a:gd name="T3" fmla="*/ 2147483647 h 10"/>
              <a:gd name="T4" fmla="*/ 2147483647 w 5"/>
              <a:gd name="T5" fmla="*/ 2147483647 h 10"/>
              <a:gd name="T6" fmla="*/ 0 w 5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10"/>
              <a:gd name="T14" fmla="*/ 5 w 5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10">
                <a:moveTo>
                  <a:pt x="0" y="0"/>
                </a:moveTo>
                <a:lnTo>
                  <a:pt x="2" y="10"/>
                </a:lnTo>
                <a:lnTo>
                  <a:pt x="5" y="9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1" name="Line 1083"/>
          <p:cNvSpPr>
            <a:spLocks noChangeShapeType="1"/>
          </p:cNvSpPr>
          <p:nvPr/>
        </p:nvSpPr>
        <p:spPr bwMode="auto">
          <a:xfrm>
            <a:off x="3752850" y="53070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2" name="Freeform 1084"/>
          <p:cNvSpPr>
            <a:spLocks/>
          </p:cNvSpPr>
          <p:nvPr/>
        </p:nvSpPr>
        <p:spPr bwMode="auto">
          <a:xfrm>
            <a:off x="3743325" y="5307013"/>
            <a:ext cx="12700" cy="15875"/>
          </a:xfrm>
          <a:custGeom>
            <a:avLst/>
            <a:gdLst>
              <a:gd name="T0" fmla="*/ 2147483647 w 8"/>
              <a:gd name="T1" fmla="*/ 0 h 10"/>
              <a:gd name="T2" fmla="*/ 2147483647 w 8"/>
              <a:gd name="T3" fmla="*/ 2147483647 h 10"/>
              <a:gd name="T4" fmla="*/ 0 w 8"/>
              <a:gd name="T5" fmla="*/ 2147483647 h 10"/>
              <a:gd name="T6" fmla="*/ 0 60000 65536"/>
              <a:gd name="T7" fmla="*/ 0 60000 65536"/>
              <a:gd name="T8" fmla="*/ 0 60000 65536"/>
              <a:gd name="T9" fmla="*/ 0 w 8"/>
              <a:gd name="T10" fmla="*/ 0 h 10"/>
              <a:gd name="T11" fmla="*/ 8 w 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10">
                <a:moveTo>
                  <a:pt x="6" y="0"/>
                </a:moveTo>
                <a:lnTo>
                  <a:pt x="8" y="10"/>
                </a:lnTo>
                <a:lnTo>
                  <a:pt x="0" y="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3" name="Line 1085"/>
          <p:cNvSpPr>
            <a:spLocks noChangeShapeType="1"/>
          </p:cNvSpPr>
          <p:nvPr/>
        </p:nvSpPr>
        <p:spPr bwMode="auto">
          <a:xfrm>
            <a:off x="3741738" y="53197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4" name="Freeform 1086"/>
          <p:cNvSpPr>
            <a:spLocks/>
          </p:cNvSpPr>
          <p:nvPr/>
        </p:nvSpPr>
        <p:spPr bwMode="auto">
          <a:xfrm>
            <a:off x="3741738" y="5319713"/>
            <a:ext cx="14287" cy="6350"/>
          </a:xfrm>
          <a:custGeom>
            <a:avLst/>
            <a:gdLst>
              <a:gd name="T0" fmla="*/ 0 w 9"/>
              <a:gd name="T1" fmla="*/ 0 h 4"/>
              <a:gd name="T2" fmla="*/ 2147483647 w 9"/>
              <a:gd name="T3" fmla="*/ 2147483647 h 4"/>
              <a:gd name="T4" fmla="*/ 0 w 9"/>
              <a:gd name="T5" fmla="*/ 2147483647 h 4"/>
              <a:gd name="T6" fmla="*/ 0 60000 65536"/>
              <a:gd name="T7" fmla="*/ 0 60000 65536"/>
              <a:gd name="T8" fmla="*/ 0 60000 65536"/>
              <a:gd name="T9" fmla="*/ 0 w 9"/>
              <a:gd name="T10" fmla="*/ 0 h 4"/>
              <a:gd name="T11" fmla="*/ 9 w 9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4">
                <a:moveTo>
                  <a:pt x="0" y="0"/>
                </a:moveTo>
                <a:lnTo>
                  <a:pt x="9" y="2"/>
                </a:lnTo>
                <a:lnTo>
                  <a:pt x="0" y="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5" name="Line 1087"/>
          <p:cNvSpPr>
            <a:spLocks noChangeShapeType="1"/>
          </p:cNvSpPr>
          <p:nvPr/>
        </p:nvSpPr>
        <p:spPr bwMode="auto">
          <a:xfrm>
            <a:off x="3743325" y="533082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6" name="Freeform 1088"/>
          <p:cNvSpPr>
            <a:spLocks/>
          </p:cNvSpPr>
          <p:nvPr/>
        </p:nvSpPr>
        <p:spPr bwMode="auto">
          <a:xfrm>
            <a:off x="3743325" y="5322888"/>
            <a:ext cx="12700" cy="11112"/>
          </a:xfrm>
          <a:custGeom>
            <a:avLst/>
            <a:gdLst>
              <a:gd name="T0" fmla="*/ 0 w 8"/>
              <a:gd name="T1" fmla="*/ 2147483647 h 7"/>
              <a:gd name="T2" fmla="*/ 2147483647 w 8"/>
              <a:gd name="T3" fmla="*/ 0 h 7"/>
              <a:gd name="T4" fmla="*/ 2147483647 w 8"/>
              <a:gd name="T5" fmla="*/ 2147483647 h 7"/>
              <a:gd name="T6" fmla="*/ 0 60000 65536"/>
              <a:gd name="T7" fmla="*/ 0 60000 65536"/>
              <a:gd name="T8" fmla="*/ 0 60000 65536"/>
              <a:gd name="T9" fmla="*/ 0 w 8"/>
              <a:gd name="T10" fmla="*/ 0 h 7"/>
              <a:gd name="T11" fmla="*/ 8 w 8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7">
                <a:moveTo>
                  <a:pt x="0" y="5"/>
                </a:moveTo>
                <a:lnTo>
                  <a:pt x="8" y="0"/>
                </a:lnTo>
                <a:lnTo>
                  <a:pt x="3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7" name="Line 1089"/>
          <p:cNvSpPr>
            <a:spLocks noChangeShapeType="1"/>
          </p:cNvSpPr>
          <p:nvPr/>
        </p:nvSpPr>
        <p:spPr bwMode="auto">
          <a:xfrm>
            <a:off x="3752850" y="53371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8" name="Freeform 1090"/>
          <p:cNvSpPr>
            <a:spLocks/>
          </p:cNvSpPr>
          <p:nvPr/>
        </p:nvSpPr>
        <p:spPr bwMode="auto">
          <a:xfrm>
            <a:off x="3752850" y="5322888"/>
            <a:ext cx="15875" cy="14287"/>
          </a:xfrm>
          <a:custGeom>
            <a:avLst/>
            <a:gdLst>
              <a:gd name="T0" fmla="*/ 0 w 10"/>
              <a:gd name="T1" fmla="*/ 2147483647 h 9"/>
              <a:gd name="T2" fmla="*/ 2147483647 w 10"/>
              <a:gd name="T3" fmla="*/ 0 h 9"/>
              <a:gd name="T4" fmla="*/ 2147483647 w 10"/>
              <a:gd name="T5" fmla="*/ 2147483647 h 9"/>
              <a:gd name="T6" fmla="*/ 0 60000 65536"/>
              <a:gd name="T7" fmla="*/ 0 60000 65536"/>
              <a:gd name="T8" fmla="*/ 0 60000 65536"/>
              <a:gd name="T9" fmla="*/ 0 w 10"/>
              <a:gd name="T10" fmla="*/ 0 h 9"/>
              <a:gd name="T11" fmla="*/ 10 w 10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9">
                <a:moveTo>
                  <a:pt x="0" y="9"/>
                </a:moveTo>
                <a:lnTo>
                  <a:pt x="2" y="0"/>
                </a:lnTo>
                <a:lnTo>
                  <a:pt x="10" y="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9" name="Line 1091"/>
          <p:cNvSpPr>
            <a:spLocks noChangeShapeType="1"/>
          </p:cNvSpPr>
          <p:nvPr/>
        </p:nvSpPr>
        <p:spPr bwMode="auto">
          <a:xfrm>
            <a:off x="3770313" y="53260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0" name="Freeform 1092"/>
          <p:cNvSpPr>
            <a:spLocks/>
          </p:cNvSpPr>
          <p:nvPr/>
        </p:nvSpPr>
        <p:spPr bwMode="auto">
          <a:xfrm>
            <a:off x="3756025" y="5319713"/>
            <a:ext cx="14288" cy="6350"/>
          </a:xfrm>
          <a:custGeom>
            <a:avLst/>
            <a:gdLst>
              <a:gd name="T0" fmla="*/ 2147483647 w 9"/>
              <a:gd name="T1" fmla="*/ 2147483647 h 4"/>
              <a:gd name="T2" fmla="*/ 0 w 9"/>
              <a:gd name="T3" fmla="*/ 2147483647 h 4"/>
              <a:gd name="T4" fmla="*/ 2147483647 w 9"/>
              <a:gd name="T5" fmla="*/ 0 h 4"/>
              <a:gd name="T6" fmla="*/ 0 60000 65536"/>
              <a:gd name="T7" fmla="*/ 0 60000 65536"/>
              <a:gd name="T8" fmla="*/ 0 60000 65536"/>
              <a:gd name="T9" fmla="*/ 0 w 9"/>
              <a:gd name="T10" fmla="*/ 0 h 4"/>
              <a:gd name="T11" fmla="*/ 9 w 9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4">
                <a:moveTo>
                  <a:pt x="9" y="4"/>
                </a:moveTo>
                <a:lnTo>
                  <a:pt x="0" y="2"/>
                </a:lnTo>
                <a:lnTo>
                  <a:pt x="9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1" name="Line 1093"/>
          <p:cNvSpPr>
            <a:spLocks noChangeShapeType="1"/>
          </p:cNvSpPr>
          <p:nvPr/>
        </p:nvSpPr>
        <p:spPr bwMode="auto">
          <a:xfrm>
            <a:off x="3768725" y="531336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2" name="Freeform 1094"/>
          <p:cNvSpPr>
            <a:spLocks/>
          </p:cNvSpPr>
          <p:nvPr/>
        </p:nvSpPr>
        <p:spPr bwMode="auto">
          <a:xfrm>
            <a:off x="3748088" y="5307013"/>
            <a:ext cx="20637" cy="15875"/>
          </a:xfrm>
          <a:custGeom>
            <a:avLst/>
            <a:gdLst>
              <a:gd name="T0" fmla="*/ 2147483647 w 13"/>
              <a:gd name="T1" fmla="*/ 2147483647 h 10"/>
              <a:gd name="T2" fmla="*/ 2147483647 w 13"/>
              <a:gd name="T3" fmla="*/ 2147483647 h 10"/>
              <a:gd name="T4" fmla="*/ 2147483647 w 13"/>
              <a:gd name="T5" fmla="*/ 2147483647 h 10"/>
              <a:gd name="T6" fmla="*/ 2147483647 w 13"/>
              <a:gd name="T7" fmla="*/ 0 h 10"/>
              <a:gd name="T8" fmla="*/ 2147483647 w 13"/>
              <a:gd name="T9" fmla="*/ 2147483647 h 10"/>
              <a:gd name="T10" fmla="*/ 0 w 13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0"/>
              <a:gd name="T20" fmla="*/ 13 w 13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0">
                <a:moveTo>
                  <a:pt x="13" y="4"/>
                </a:moveTo>
                <a:lnTo>
                  <a:pt x="5" y="10"/>
                </a:lnTo>
                <a:lnTo>
                  <a:pt x="10" y="1"/>
                </a:lnTo>
                <a:lnTo>
                  <a:pt x="7" y="0"/>
                </a:lnTo>
                <a:lnTo>
                  <a:pt x="5" y="1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3" name="Line 1095"/>
          <p:cNvSpPr>
            <a:spLocks noChangeShapeType="1"/>
          </p:cNvSpPr>
          <p:nvPr/>
        </p:nvSpPr>
        <p:spPr bwMode="auto">
          <a:xfrm>
            <a:off x="3756025" y="53228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4" name="Line 1096"/>
          <p:cNvSpPr>
            <a:spLocks noChangeShapeType="1"/>
          </p:cNvSpPr>
          <p:nvPr/>
        </p:nvSpPr>
        <p:spPr bwMode="auto">
          <a:xfrm>
            <a:off x="3756025" y="5322888"/>
            <a:ext cx="3175" cy="142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5" name="Line 1097"/>
          <p:cNvSpPr>
            <a:spLocks noChangeShapeType="1"/>
          </p:cNvSpPr>
          <p:nvPr/>
        </p:nvSpPr>
        <p:spPr bwMode="auto">
          <a:xfrm>
            <a:off x="3763963" y="533400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6" name="Line 1098"/>
          <p:cNvSpPr>
            <a:spLocks noChangeShapeType="1"/>
          </p:cNvSpPr>
          <p:nvPr/>
        </p:nvSpPr>
        <p:spPr bwMode="auto">
          <a:xfrm flipH="1" flipV="1">
            <a:off x="3756025" y="5322888"/>
            <a:ext cx="7938" cy="111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7" name="Line 1099"/>
          <p:cNvSpPr>
            <a:spLocks noChangeShapeType="1"/>
          </p:cNvSpPr>
          <p:nvPr/>
        </p:nvSpPr>
        <p:spPr bwMode="auto">
          <a:xfrm>
            <a:off x="4468813" y="54371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8" name="Freeform 1100"/>
          <p:cNvSpPr>
            <a:spLocks/>
          </p:cNvSpPr>
          <p:nvPr/>
        </p:nvSpPr>
        <p:spPr bwMode="auto">
          <a:xfrm>
            <a:off x="4464050" y="5437188"/>
            <a:ext cx="12700" cy="11112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2147483647 h 7"/>
              <a:gd name="T4" fmla="*/ 0 w 8"/>
              <a:gd name="T5" fmla="*/ 2147483647 h 7"/>
              <a:gd name="T6" fmla="*/ 0 60000 65536"/>
              <a:gd name="T7" fmla="*/ 0 60000 65536"/>
              <a:gd name="T8" fmla="*/ 0 60000 65536"/>
              <a:gd name="T9" fmla="*/ 0 w 8"/>
              <a:gd name="T10" fmla="*/ 0 h 7"/>
              <a:gd name="T11" fmla="*/ 8 w 8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7">
                <a:moveTo>
                  <a:pt x="3" y="0"/>
                </a:moveTo>
                <a:lnTo>
                  <a:pt x="8" y="7"/>
                </a:lnTo>
                <a:lnTo>
                  <a:pt x="0" y="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9" name="Line 1101"/>
          <p:cNvSpPr>
            <a:spLocks noChangeShapeType="1"/>
          </p:cNvSpPr>
          <p:nvPr/>
        </p:nvSpPr>
        <p:spPr bwMode="auto">
          <a:xfrm>
            <a:off x="4476750" y="579755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0" name="Line 1102"/>
          <p:cNvSpPr>
            <a:spLocks noChangeShapeType="1"/>
          </p:cNvSpPr>
          <p:nvPr/>
        </p:nvSpPr>
        <p:spPr bwMode="auto">
          <a:xfrm>
            <a:off x="4476750" y="5797550"/>
            <a:ext cx="1588" cy="1905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1" name="Line 1103"/>
          <p:cNvSpPr>
            <a:spLocks noChangeShapeType="1"/>
          </p:cNvSpPr>
          <p:nvPr/>
        </p:nvSpPr>
        <p:spPr bwMode="auto">
          <a:xfrm>
            <a:off x="4508500" y="598805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2" name="Freeform 1104"/>
          <p:cNvSpPr>
            <a:spLocks/>
          </p:cNvSpPr>
          <p:nvPr/>
        </p:nvSpPr>
        <p:spPr bwMode="auto">
          <a:xfrm>
            <a:off x="4445000" y="5988050"/>
            <a:ext cx="63500" cy="50800"/>
          </a:xfrm>
          <a:custGeom>
            <a:avLst/>
            <a:gdLst>
              <a:gd name="T0" fmla="*/ 2147483647 w 40"/>
              <a:gd name="T1" fmla="*/ 0 h 32"/>
              <a:gd name="T2" fmla="*/ 0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2147483647 w 40"/>
              <a:gd name="T31" fmla="*/ 2147483647 h 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"/>
              <a:gd name="T49" fmla="*/ 0 h 32"/>
              <a:gd name="T50" fmla="*/ 40 w 40"/>
              <a:gd name="T51" fmla="*/ 32 h 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" h="32">
                <a:moveTo>
                  <a:pt x="40" y="0"/>
                </a:moveTo>
                <a:lnTo>
                  <a:pt x="0" y="0"/>
                </a:lnTo>
                <a:lnTo>
                  <a:pt x="2" y="4"/>
                </a:lnTo>
                <a:lnTo>
                  <a:pt x="38" y="4"/>
                </a:lnTo>
                <a:lnTo>
                  <a:pt x="35" y="9"/>
                </a:lnTo>
                <a:lnTo>
                  <a:pt x="4" y="9"/>
                </a:lnTo>
                <a:lnTo>
                  <a:pt x="7" y="14"/>
                </a:lnTo>
                <a:lnTo>
                  <a:pt x="33" y="14"/>
                </a:lnTo>
                <a:lnTo>
                  <a:pt x="31" y="17"/>
                </a:lnTo>
                <a:lnTo>
                  <a:pt x="9" y="17"/>
                </a:lnTo>
                <a:lnTo>
                  <a:pt x="11" y="22"/>
                </a:lnTo>
                <a:lnTo>
                  <a:pt x="28" y="22"/>
                </a:lnTo>
                <a:lnTo>
                  <a:pt x="26" y="27"/>
                </a:lnTo>
                <a:lnTo>
                  <a:pt x="14" y="27"/>
                </a:lnTo>
                <a:lnTo>
                  <a:pt x="16" y="32"/>
                </a:lnTo>
                <a:lnTo>
                  <a:pt x="24" y="3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3" name="Line 1105"/>
          <p:cNvSpPr>
            <a:spLocks noChangeShapeType="1"/>
          </p:cNvSpPr>
          <p:nvPr/>
        </p:nvSpPr>
        <p:spPr bwMode="auto">
          <a:xfrm>
            <a:off x="4476750" y="605155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4" name="Freeform 1106"/>
          <p:cNvSpPr>
            <a:spLocks/>
          </p:cNvSpPr>
          <p:nvPr/>
        </p:nvSpPr>
        <p:spPr bwMode="auto">
          <a:xfrm>
            <a:off x="4445000" y="5988050"/>
            <a:ext cx="63500" cy="63500"/>
          </a:xfrm>
          <a:custGeom>
            <a:avLst/>
            <a:gdLst>
              <a:gd name="T0" fmla="*/ 2147483647 w 40"/>
              <a:gd name="T1" fmla="*/ 2147483647 h 40"/>
              <a:gd name="T2" fmla="*/ 0 w 40"/>
              <a:gd name="T3" fmla="*/ 0 h 40"/>
              <a:gd name="T4" fmla="*/ 2147483647 w 40"/>
              <a:gd name="T5" fmla="*/ 0 h 40"/>
              <a:gd name="T6" fmla="*/ 2147483647 w 40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0"/>
              <a:gd name="T14" fmla="*/ 40 w 40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0">
                <a:moveTo>
                  <a:pt x="20" y="40"/>
                </a:moveTo>
                <a:lnTo>
                  <a:pt x="0" y="0"/>
                </a:lnTo>
                <a:lnTo>
                  <a:pt x="40" y="0"/>
                </a:lnTo>
                <a:lnTo>
                  <a:pt x="20" y="4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5" name="Line 1107"/>
          <p:cNvSpPr>
            <a:spLocks noChangeShapeType="1"/>
          </p:cNvSpPr>
          <p:nvPr/>
        </p:nvSpPr>
        <p:spPr bwMode="auto">
          <a:xfrm>
            <a:off x="3567113" y="29432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6" name="Freeform 1108"/>
          <p:cNvSpPr>
            <a:spLocks/>
          </p:cNvSpPr>
          <p:nvPr/>
        </p:nvSpPr>
        <p:spPr bwMode="auto">
          <a:xfrm>
            <a:off x="3552825" y="2881313"/>
            <a:ext cx="14288" cy="61912"/>
          </a:xfrm>
          <a:custGeom>
            <a:avLst/>
            <a:gdLst>
              <a:gd name="T0" fmla="*/ 2147483647 w 9"/>
              <a:gd name="T1" fmla="*/ 2147483647 h 39"/>
              <a:gd name="T2" fmla="*/ 2147483647 w 9"/>
              <a:gd name="T3" fmla="*/ 0 h 39"/>
              <a:gd name="T4" fmla="*/ 2147483647 w 9"/>
              <a:gd name="T5" fmla="*/ 2147483647 h 39"/>
              <a:gd name="T6" fmla="*/ 0 w 9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39"/>
              <a:gd name="T14" fmla="*/ 9 w 9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39">
                <a:moveTo>
                  <a:pt x="9" y="39"/>
                </a:moveTo>
                <a:lnTo>
                  <a:pt x="9" y="0"/>
                </a:lnTo>
                <a:lnTo>
                  <a:pt x="4" y="6"/>
                </a:lnTo>
                <a:lnTo>
                  <a:pt x="0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7" name="Line 1109"/>
          <p:cNvSpPr>
            <a:spLocks noChangeShapeType="1"/>
          </p:cNvSpPr>
          <p:nvPr/>
        </p:nvSpPr>
        <p:spPr bwMode="auto">
          <a:xfrm>
            <a:off x="3527425" y="291623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8" name="Line 1110"/>
          <p:cNvSpPr>
            <a:spLocks noChangeShapeType="1"/>
          </p:cNvSpPr>
          <p:nvPr/>
        </p:nvSpPr>
        <p:spPr bwMode="auto">
          <a:xfrm flipH="1">
            <a:off x="3475038" y="2916238"/>
            <a:ext cx="523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9" name="Line 1111"/>
          <p:cNvSpPr>
            <a:spLocks noChangeShapeType="1"/>
          </p:cNvSpPr>
          <p:nvPr/>
        </p:nvSpPr>
        <p:spPr bwMode="auto">
          <a:xfrm>
            <a:off x="3506788" y="26273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0" name="Line 1112"/>
          <p:cNvSpPr>
            <a:spLocks noChangeShapeType="1"/>
          </p:cNvSpPr>
          <p:nvPr/>
        </p:nvSpPr>
        <p:spPr bwMode="auto">
          <a:xfrm flipV="1">
            <a:off x="3506788" y="2562225"/>
            <a:ext cx="1587" cy="650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1" name="Line 1113"/>
          <p:cNvSpPr>
            <a:spLocks noChangeShapeType="1"/>
          </p:cNvSpPr>
          <p:nvPr/>
        </p:nvSpPr>
        <p:spPr bwMode="auto">
          <a:xfrm>
            <a:off x="3548063" y="25622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2" name="Line 1114"/>
          <p:cNvSpPr>
            <a:spLocks noChangeShapeType="1"/>
          </p:cNvSpPr>
          <p:nvPr/>
        </p:nvSpPr>
        <p:spPr bwMode="auto">
          <a:xfrm flipH="1">
            <a:off x="3506788" y="2562225"/>
            <a:ext cx="41275" cy="428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3" name="Line 1115"/>
          <p:cNvSpPr>
            <a:spLocks noChangeShapeType="1"/>
          </p:cNvSpPr>
          <p:nvPr/>
        </p:nvSpPr>
        <p:spPr bwMode="auto">
          <a:xfrm>
            <a:off x="3521075" y="259080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4" name="Line 1116"/>
          <p:cNvSpPr>
            <a:spLocks noChangeShapeType="1"/>
          </p:cNvSpPr>
          <p:nvPr/>
        </p:nvSpPr>
        <p:spPr bwMode="auto">
          <a:xfrm>
            <a:off x="3521075" y="2590800"/>
            <a:ext cx="26988" cy="365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5" name="Line 1117"/>
          <p:cNvSpPr>
            <a:spLocks noChangeShapeType="1"/>
          </p:cNvSpPr>
          <p:nvPr/>
        </p:nvSpPr>
        <p:spPr bwMode="auto">
          <a:xfrm>
            <a:off x="3570288" y="26273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6" name="Line 1118"/>
          <p:cNvSpPr>
            <a:spLocks noChangeShapeType="1"/>
          </p:cNvSpPr>
          <p:nvPr/>
        </p:nvSpPr>
        <p:spPr bwMode="auto">
          <a:xfrm flipV="1">
            <a:off x="3570288" y="2584450"/>
            <a:ext cx="1587" cy="428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7" name="Line 1119"/>
          <p:cNvSpPr>
            <a:spLocks noChangeShapeType="1"/>
          </p:cNvSpPr>
          <p:nvPr/>
        </p:nvSpPr>
        <p:spPr bwMode="auto">
          <a:xfrm>
            <a:off x="3570288" y="25685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8" name="Freeform 1120"/>
          <p:cNvSpPr>
            <a:spLocks/>
          </p:cNvSpPr>
          <p:nvPr/>
        </p:nvSpPr>
        <p:spPr bwMode="auto">
          <a:xfrm>
            <a:off x="3568700" y="2562225"/>
            <a:ext cx="6350" cy="6350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0 h 4"/>
              <a:gd name="T6" fmla="*/ 0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4"/>
                </a:moveTo>
                <a:lnTo>
                  <a:pt x="4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9" name="Line 1121"/>
          <p:cNvSpPr>
            <a:spLocks noChangeShapeType="1"/>
          </p:cNvSpPr>
          <p:nvPr/>
        </p:nvSpPr>
        <p:spPr bwMode="auto">
          <a:xfrm>
            <a:off x="3590925" y="25050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0" name="Line 1122"/>
          <p:cNvSpPr>
            <a:spLocks noChangeShapeType="1"/>
          </p:cNvSpPr>
          <p:nvPr/>
        </p:nvSpPr>
        <p:spPr bwMode="auto">
          <a:xfrm flipH="1">
            <a:off x="3536950" y="2505075"/>
            <a:ext cx="539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1" name="Line 1123"/>
          <p:cNvSpPr>
            <a:spLocks noChangeShapeType="1"/>
          </p:cNvSpPr>
          <p:nvPr/>
        </p:nvSpPr>
        <p:spPr bwMode="auto">
          <a:xfrm>
            <a:off x="3613150" y="24796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2" name="Freeform 1124"/>
          <p:cNvSpPr>
            <a:spLocks/>
          </p:cNvSpPr>
          <p:nvPr/>
        </p:nvSpPr>
        <p:spPr bwMode="auto">
          <a:xfrm>
            <a:off x="3613150" y="2468563"/>
            <a:ext cx="15875" cy="63500"/>
          </a:xfrm>
          <a:custGeom>
            <a:avLst/>
            <a:gdLst>
              <a:gd name="T0" fmla="*/ 0 w 10"/>
              <a:gd name="T1" fmla="*/ 2147483647 h 40"/>
              <a:gd name="T2" fmla="*/ 2147483647 w 10"/>
              <a:gd name="T3" fmla="*/ 2147483647 h 40"/>
              <a:gd name="T4" fmla="*/ 2147483647 w 10"/>
              <a:gd name="T5" fmla="*/ 0 h 40"/>
              <a:gd name="T6" fmla="*/ 2147483647 w 10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40"/>
              <a:gd name="T14" fmla="*/ 10 w 10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40">
                <a:moveTo>
                  <a:pt x="0" y="7"/>
                </a:moveTo>
                <a:lnTo>
                  <a:pt x="5" y="7"/>
                </a:lnTo>
                <a:lnTo>
                  <a:pt x="10" y="0"/>
                </a:lnTo>
                <a:lnTo>
                  <a:pt x="10" y="4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3" name="Line 1125"/>
          <p:cNvSpPr>
            <a:spLocks noChangeShapeType="1"/>
          </p:cNvSpPr>
          <p:nvPr/>
        </p:nvSpPr>
        <p:spPr bwMode="auto">
          <a:xfrm>
            <a:off x="3260725" y="256540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4" name="Freeform 1126"/>
          <p:cNvSpPr>
            <a:spLocks/>
          </p:cNvSpPr>
          <p:nvPr/>
        </p:nvSpPr>
        <p:spPr bwMode="auto">
          <a:xfrm>
            <a:off x="3255963" y="2562225"/>
            <a:ext cx="4762" cy="6350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0 h 4"/>
              <a:gd name="T4" fmla="*/ 0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lnTo>
                  <a:pt x="1" y="0"/>
                </a:lnTo>
                <a:lnTo>
                  <a:pt x="0" y="2"/>
                </a:lnTo>
                <a:lnTo>
                  <a:pt x="1" y="4"/>
                </a:lnTo>
                <a:lnTo>
                  <a:pt x="3" y="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5" name="Line 1127"/>
          <p:cNvSpPr>
            <a:spLocks noChangeShapeType="1"/>
          </p:cNvSpPr>
          <p:nvPr/>
        </p:nvSpPr>
        <p:spPr bwMode="auto">
          <a:xfrm>
            <a:off x="3257550" y="258445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6" name="Line 1128"/>
          <p:cNvSpPr>
            <a:spLocks noChangeShapeType="1"/>
          </p:cNvSpPr>
          <p:nvPr/>
        </p:nvSpPr>
        <p:spPr bwMode="auto">
          <a:xfrm>
            <a:off x="3257550" y="2584450"/>
            <a:ext cx="1588" cy="428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7" name="Line 1129"/>
          <p:cNvSpPr>
            <a:spLocks noChangeShapeType="1"/>
          </p:cNvSpPr>
          <p:nvPr/>
        </p:nvSpPr>
        <p:spPr bwMode="auto">
          <a:xfrm>
            <a:off x="3233738" y="26273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8" name="Line 1130"/>
          <p:cNvSpPr>
            <a:spLocks noChangeShapeType="1"/>
          </p:cNvSpPr>
          <p:nvPr/>
        </p:nvSpPr>
        <p:spPr bwMode="auto">
          <a:xfrm flipH="1" flipV="1">
            <a:off x="3208338" y="2590800"/>
            <a:ext cx="25400" cy="365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9" name="Line 1131"/>
          <p:cNvSpPr>
            <a:spLocks noChangeShapeType="1"/>
          </p:cNvSpPr>
          <p:nvPr/>
        </p:nvSpPr>
        <p:spPr bwMode="auto">
          <a:xfrm>
            <a:off x="3192463" y="26050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0" name="Line 1132"/>
          <p:cNvSpPr>
            <a:spLocks noChangeShapeType="1"/>
          </p:cNvSpPr>
          <p:nvPr/>
        </p:nvSpPr>
        <p:spPr bwMode="auto">
          <a:xfrm flipV="1">
            <a:off x="3192463" y="2562225"/>
            <a:ext cx="41275" cy="428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1" name="Line 1133"/>
          <p:cNvSpPr>
            <a:spLocks noChangeShapeType="1"/>
          </p:cNvSpPr>
          <p:nvPr/>
        </p:nvSpPr>
        <p:spPr bwMode="auto">
          <a:xfrm>
            <a:off x="3192463" y="25622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2" name="Line 1134"/>
          <p:cNvSpPr>
            <a:spLocks noChangeShapeType="1"/>
          </p:cNvSpPr>
          <p:nvPr/>
        </p:nvSpPr>
        <p:spPr bwMode="auto">
          <a:xfrm>
            <a:off x="3192463" y="2562225"/>
            <a:ext cx="1587" cy="650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3" name="Line 1135"/>
          <p:cNvSpPr>
            <a:spLocks noChangeShapeType="1"/>
          </p:cNvSpPr>
          <p:nvPr/>
        </p:nvSpPr>
        <p:spPr bwMode="auto">
          <a:xfrm>
            <a:off x="5916613" y="26590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4" name="Freeform 1136"/>
          <p:cNvSpPr>
            <a:spLocks/>
          </p:cNvSpPr>
          <p:nvPr/>
        </p:nvSpPr>
        <p:spPr bwMode="auto">
          <a:xfrm>
            <a:off x="5853113" y="2659063"/>
            <a:ext cx="63500" cy="93662"/>
          </a:xfrm>
          <a:custGeom>
            <a:avLst/>
            <a:gdLst>
              <a:gd name="T0" fmla="*/ 2147483647 w 40"/>
              <a:gd name="T1" fmla="*/ 0 h 59"/>
              <a:gd name="T2" fmla="*/ 2147483647 w 40"/>
              <a:gd name="T3" fmla="*/ 2147483647 h 59"/>
              <a:gd name="T4" fmla="*/ 0 w 40"/>
              <a:gd name="T5" fmla="*/ 2147483647 h 59"/>
              <a:gd name="T6" fmla="*/ 0 60000 65536"/>
              <a:gd name="T7" fmla="*/ 0 60000 65536"/>
              <a:gd name="T8" fmla="*/ 0 60000 65536"/>
              <a:gd name="T9" fmla="*/ 0 w 40"/>
              <a:gd name="T10" fmla="*/ 0 h 59"/>
              <a:gd name="T11" fmla="*/ 40 w 40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59">
                <a:moveTo>
                  <a:pt x="40" y="0"/>
                </a:moveTo>
                <a:lnTo>
                  <a:pt x="40" y="39"/>
                </a:lnTo>
                <a:lnTo>
                  <a:pt x="0" y="5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5" name="Line 1137"/>
          <p:cNvSpPr>
            <a:spLocks noChangeShapeType="1"/>
          </p:cNvSpPr>
          <p:nvPr/>
        </p:nvSpPr>
        <p:spPr bwMode="auto">
          <a:xfrm>
            <a:off x="5853113" y="28178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6" name="Freeform 1138"/>
          <p:cNvSpPr>
            <a:spLocks/>
          </p:cNvSpPr>
          <p:nvPr/>
        </p:nvSpPr>
        <p:spPr bwMode="auto">
          <a:xfrm>
            <a:off x="5853113" y="2817813"/>
            <a:ext cx="125412" cy="347662"/>
          </a:xfrm>
          <a:custGeom>
            <a:avLst/>
            <a:gdLst>
              <a:gd name="T0" fmla="*/ 0 w 79"/>
              <a:gd name="T1" fmla="*/ 0 h 219"/>
              <a:gd name="T2" fmla="*/ 2147483647 w 79"/>
              <a:gd name="T3" fmla="*/ 2147483647 h 219"/>
              <a:gd name="T4" fmla="*/ 2147483647 w 79"/>
              <a:gd name="T5" fmla="*/ 2147483647 h 219"/>
              <a:gd name="T6" fmla="*/ 2147483647 w 79"/>
              <a:gd name="T7" fmla="*/ 2147483647 h 219"/>
              <a:gd name="T8" fmla="*/ 2147483647 w 79"/>
              <a:gd name="T9" fmla="*/ 2147483647 h 219"/>
              <a:gd name="T10" fmla="*/ 2147483647 w 79"/>
              <a:gd name="T11" fmla="*/ 2147483647 h 219"/>
              <a:gd name="T12" fmla="*/ 0 w 79"/>
              <a:gd name="T13" fmla="*/ 2147483647 h 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"/>
              <a:gd name="T22" fmla="*/ 0 h 219"/>
              <a:gd name="T23" fmla="*/ 79 w 79"/>
              <a:gd name="T24" fmla="*/ 219 h 2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" h="219">
                <a:moveTo>
                  <a:pt x="0" y="0"/>
                </a:moveTo>
                <a:lnTo>
                  <a:pt x="40" y="20"/>
                </a:lnTo>
                <a:lnTo>
                  <a:pt x="40" y="59"/>
                </a:lnTo>
                <a:lnTo>
                  <a:pt x="79" y="99"/>
                </a:lnTo>
                <a:lnTo>
                  <a:pt x="40" y="139"/>
                </a:lnTo>
                <a:lnTo>
                  <a:pt x="40" y="179"/>
                </a:lnTo>
                <a:lnTo>
                  <a:pt x="0" y="21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7" name="Line 1139"/>
          <p:cNvSpPr>
            <a:spLocks noChangeShapeType="1"/>
          </p:cNvSpPr>
          <p:nvPr/>
        </p:nvSpPr>
        <p:spPr bwMode="auto">
          <a:xfrm>
            <a:off x="5916613" y="26590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8" name="Freeform 1140"/>
          <p:cNvSpPr>
            <a:spLocks/>
          </p:cNvSpPr>
          <p:nvPr/>
        </p:nvSpPr>
        <p:spPr bwMode="auto">
          <a:xfrm>
            <a:off x="5853113" y="2405063"/>
            <a:ext cx="125412" cy="254000"/>
          </a:xfrm>
          <a:custGeom>
            <a:avLst/>
            <a:gdLst>
              <a:gd name="T0" fmla="*/ 2147483647 w 79"/>
              <a:gd name="T1" fmla="*/ 2147483647 h 160"/>
              <a:gd name="T2" fmla="*/ 2147483647 w 79"/>
              <a:gd name="T3" fmla="*/ 2147483647 h 160"/>
              <a:gd name="T4" fmla="*/ 2147483647 w 79"/>
              <a:gd name="T5" fmla="*/ 2147483647 h 160"/>
              <a:gd name="T6" fmla="*/ 2147483647 w 79"/>
              <a:gd name="T7" fmla="*/ 2147483647 h 160"/>
              <a:gd name="T8" fmla="*/ 0 w 79"/>
              <a:gd name="T9" fmla="*/ 0 h 160"/>
              <a:gd name="T10" fmla="*/ 2147483647 w 79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"/>
              <a:gd name="T19" fmla="*/ 0 h 160"/>
              <a:gd name="T20" fmla="*/ 79 w 79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" h="160">
                <a:moveTo>
                  <a:pt x="40" y="160"/>
                </a:moveTo>
                <a:lnTo>
                  <a:pt x="79" y="119"/>
                </a:lnTo>
                <a:lnTo>
                  <a:pt x="40" y="80"/>
                </a:lnTo>
                <a:lnTo>
                  <a:pt x="40" y="40"/>
                </a:lnTo>
                <a:lnTo>
                  <a:pt x="0" y="0"/>
                </a:lnTo>
                <a:lnTo>
                  <a:pt x="40" y="4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9" name="Line 1141"/>
          <p:cNvSpPr>
            <a:spLocks noChangeShapeType="1"/>
          </p:cNvSpPr>
          <p:nvPr/>
        </p:nvSpPr>
        <p:spPr bwMode="auto">
          <a:xfrm>
            <a:off x="6073775" y="256222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0" name="Line 1142"/>
          <p:cNvSpPr>
            <a:spLocks noChangeShapeType="1"/>
          </p:cNvSpPr>
          <p:nvPr/>
        </p:nvSpPr>
        <p:spPr bwMode="auto">
          <a:xfrm>
            <a:off x="6073775" y="2562225"/>
            <a:ext cx="1588" cy="650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1" name="Line 1143"/>
          <p:cNvSpPr>
            <a:spLocks noChangeShapeType="1"/>
          </p:cNvSpPr>
          <p:nvPr/>
        </p:nvSpPr>
        <p:spPr bwMode="auto">
          <a:xfrm>
            <a:off x="6073775" y="2605088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2" name="Line 1144"/>
          <p:cNvSpPr>
            <a:spLocks noChangeShapeType="1"/>
          </p:cNvSpPr>
          <p:nvPr/>
        </p:nvSpPr>
        <p:spPr bwMode="auto">
          <a:xfrm flipV="1">
            <a:off x="6073775" y="2562225"/>
            <a:ext cx="41275" cy="428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3" name="Line 1145"/>
          <p:cNvSpPr>
            <a:spLocks noChangeShapeType="1"/>
          </p:cNvSpPr>
          <p:nvPr/>
        </p:nvSpPr>
        <p:spPr bwMode="auto">
          <a:xfrm>
            <a:off x="6135688" y="256540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4" name="Freeform 1146"/>
          <p:cNvSpPr>
            <a:spLocks/>
          </p:cNvSpPr>
          <p:nvPr/>
        </p:nvSpPr>
        <p:spPr bwMode="auto">
          <a:xfrm>
            <a:off x="6135688" y="2562225"/>
            <a:ext cx="6350" cy="6350"/>
          </a:xfrm>
          <a:custGeom>
            <a:avLst/>
            <a:gdLst>
              <a:gd name="T0" fmla="*/ 0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0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4"/>
                </a:lnTo>
                <a:lnTo>
                  <a:pt x="4" y="2"/>
                </a:lnTo>
                <a:lnTo>
                  <a:pt x="2" y="0"/>
                </a:lnTo>
                <a:lnTo>
                  <a:pt x="0" y="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5" name="Line 1147"/>
          <p:cNvSpPr>
            <a:spLocks noChangeShapeType="1"/>
          </p:cNvSpPr>
          <p:nvPr/>
        </p:nvSpPr>
        <p:spPr bwMode="auto">
          <a:xfrm>
            <a:off x="6138863" y="258445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6" name="Line 1148"/>
          <p:cNvSpPr>
            <a:spLocks noChangeShapeType="1"/>
          </p:cNvSpPr>
          <p:nvPr/>
        </p:nvSpPr>
        <p:spPr bwMode="auto">
          <a:xfrm>
            <a:off x="6138863" y="2584450"/>
            <a:ext cx="1587" cy="428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7" name="Line 1149"/>
          <p:cNvSpPr>
            <a:spLocks noChangeShapeType="1"/>
          </p:cNvSpPr>
          <p:nvPr/>
        </p:nvSpPr>
        <p:spPr bwMode="auto">
          <a:xfrm>
            <a:off x="6115050" y="26273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8" name="Line 1150"/>
          <p:cNvSpPr>
            <a:spLocks noChangeShapeType="1"/>
          </p:cNvSpPr>
          <p:nvPr/>
        </p:nvSpPr>
        <p:spPr bwMode="auto">
          <a:xfrm flipH="1" flipV="1">
            <a:off x="6088063" y="2590800"/>
            <a:ext cx="26987" cy="365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9" name="Line 1151"/>
          <p:cNvSpPr>
            <a:spLocks noChangeShapeType="1"/>
          </p:cNvSpPr>
          <p:nvPr/>
        </p:nvSpPr>
        <p:spPr bwMode="auto">
          <a:xfrm>
            <a:off x="6245225" y="24368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0" name="Freeform 1152"/>
          <p:cNvSpPr>
            <a:spLocks/>
          </p:cNvSpPr>
          <p:nvPr/>
        </p:nvSpPr>
        <p:spPr bwMode="auto">
          <a:xfrm>
            <a:off x="6229350" y="2373313"/>
            <a:ext cx="15875" cy="63500"/>
          </a:xfrm>
          <a:custGeom>
            <a:avLst/>
            <a:gdLst>
              <a:gd name="T0" fmla="*/ 2147483647 w 10"/>
              <a:gd name="T1" fmla="*/ 2147483647 h 40"/>
              <a:gd name="T2" fmla="*/ 2147483647 w 10"/>
              <a:gd name="T3" fmla="*/ 0 h 40"/>
              <a:gd name="T4" fmla="*/ 2147483647 w 10"/>
              <a:gd name="T5" fmla="*/ 2147483647 h 40"/>
              <a:gd name="T6" fmla="*/ 0 w 10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40"/>
              <a:gd name="T14" fmla="*/ 10 w 10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40">
                <a:moveTo>
                  <a:pt x="10" y="40"/>
                </a:moveTo>
                <a:lnTo>
                  <a:pt x="10" y="0"/>
                </a:lnTo>
                <a:lnTo>
                  <a:pt x="4" y="6"/>
                </a:lnTo>
                <a:lnTo>
                  <a:pt x="0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1" name="Line 1153"/>
          <p:cNvSpPr>
            <a:spLocks noChangeShapeType="1"/>
          </p:cNvSpPr>
          <p:nvPr/>
        </p:nvSpPr>
        <p:spPr bwMode="auto">
          <a:xfrm>
            <a:off x="7200900" y="256540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2" name="Freeform 1154"/>
          <p:cNvSpPr>
            <a:spLocks/>
          </p:cNvSpPr>
          <p:nvPr/>
        </p:nvSpPr>
        <p:spPr bwMode="auto">
          <a:xfrm>
            <a:off x="7200900" y="2562225"/>
            <a:ext cx="6350" cy="6350"/>
          </a:xfrm>
          <a:custGeom>
            <a:avLst/>
            <a:gdLst>
              <a:gd name="T0" fmla="*/ 0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0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4"/>
                </a:lnTo>
                <a:lnTo>
                  <a:pt x="4" y="2"/>
                </a:lnTo>
                <a:lnTo>
                  <a:pt x="2" y="0"/>
                </a:lnTo>
                <a:lnTo>
                  <a:pt x="0" y="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3" name="Line 1155"/>
          <p:cNvSpPr>
            <a:spLocks noChangeShapeType="1"/>
          </p:cNvSpPr>
          <p:nvPr/>
        </p:nvSpPr>
        <p:spPr bwMode="auto">
          <a:xfrm>
            <a:off x="7204075" y="2584450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4" name="Line 1156"/>
          <p:cNvSpPr>
            <a:spLocks noChangeShapeType="1"/>
          </p:cNvSpPr>
          <p:nvPr/>
        </p:nvSpPr>
        <p:spPr bwMode="auto">
          <a:xfrm>
            <a:off x="7204075" y="2584450"/>
            <a:ext cx="1588" cy="428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5" name="Line 1157"/>
          <p:cNvSpPr>
            <a:spLocks noChangeShapeType="1"/>
          </p:cNvSpPr>
          <p:nvPr/>
        </p:nvSpPr>
        <p:spPr bwMode="auto">
          <a:xfrm>
            <a:off x="6262688" y="36099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6" name="Freeform 1158"/>
          <p:cNvSpPr>
            <a:spLocks/>
          </p:cNvSpPr>
          <p:nvPr/>
        </p:nvSpPr>
        <p:spPr bwMode="auto">
          <a:xfrm>
            <a:off x="6229350" y="3609975"/>
            <a:ext cx="41275" cy="58738"/>
          </a:xfrm>
          <a:custGeom>
            <a:avLst/>
            <a:gdLst>
              <a:gd name="T0" fmla="*/ 2147483647 w 26"/>
              <a:gd name="T1" fmla="*/ 0 h 37"/>
              <a:gd name="T2" fmla="*/ 2147483647 w 26"/>
              <a:gd name="T3" fmla="*/ 2147483647 h 37"/>
              <a:gd name="T4" fmla="*/ 2147483647 w 26"/>
              <a:gd name="T5" fmla="*/ 2147483647 h 37"/>
              <a:gd name="T6" fmla="*/ 2147483647 w 26"/>
              <a:gd name="T7" fmla="*/ 2147483647 h 37"/>
              <a:gd name="T8" fmla="*/ 2147483647 w 26"/>
              <a:gd name="T9" fmla="*/ 2147483647 h 37"/>
              <a:gd name="T10" fmla="*/ 2147483647 w 26"/>
              <a:gd name="T11" fmla="*/ 2147483647 h 37"/>
              <a:gd name="T12" fmla="*/ 0 w 26"/>
              <a:gd name="T13" fmla="*/ 2147483647 h 37"/>
              <a:gd name="T14" fmla="*/ 2147483647 w 26"/>
              <a:gd name="T15" fmla="*/ 2147483647 h 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37"/>
              <a:gd name="T26" fmla="*/ 26 w 26"/>
              <a:gd name="T27" fmla="*/ 37 h 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37">
                <a:moveTo>
                  <a:pt x="21" y="0"/>
                </a:moveTo>
                <a:lnTo>
                  <a:pt x="23" y="2"/>
                </a:lnTo>
                <a:lnTo>
                  <a:pt x="24" y="5"/>
                </a:lnTo>
                <a:lnTo>
                  <a:pt x="24" y="9"/>
                </a:lnTo>
                <a:lnTo>
                  <a:pt x="23" y="12"/>
                </a:lnTo>
                <a:lnTo>
                  <a:pt x="19" y="19"/>
                </a:lnTo>
                <a:lnTo>
                  <a:pt x="0" y="37"/>
                </a:lnTo>
                <a:lnTo>
                  <a:pt x="26" y="3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7" name="Line 1159"/>
          <p:cNvSpPr>
            <a:spLocks noChangeShapeType="1"/>
          </p:cNvSpPr>
          <p:nvPr/>
        </p:nvSpPr>
        <p:spPr bwMode="auto">
          <a:xfrm>
            <a:off x="6262688" y="36099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8" name="Freeform 1160"/>
          <p:cNvSpPr>
            <a:spLocks/>
          </p:cNvSpPr>
          <p:nvPr/>
        </p:nvSpPr>
        <p:spPr bwMode="auto">
          <a:xfrm>
            <a:off x="6232525" y="3606800"/>
            <a:ext cx="30163" cy="14288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0 h 9"/>
              <a:gd name="T4" fmla="*/ 2147483647 w 19"/>
              <a:gd name="T5" fmla="*/ 0 h 9"/>
              <a:gd name="T6" fmla="*/ 2147483647 w 19"/>
              <a:gd name="T7" fmla="*/ 2147483647 h 9"/>
              <a:gd name="T8" fmla="*/ 2147483647 w 19"/>
              <a:gd name="T9" fmla="*/ 2147483647 h 9"/>
              <a:gd name="T10" fmla="*/ 0 w 19"/>
              <a:gd name="T11" fmla="*/ 2147483647 h 9"/>
              <a:gd name="T12" fmla="*/ 0 w 19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9"/>
              <a:gd name="T23" fmla="*/ 19 w 19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9">
                <a:moveTo>
                  <a:pt x="19" y="2"/>
                </a:moveTo>
                <a:lnTo>
                  <a:pt x="15" y="0"/>
                </a:lnTo>
                <a:lnTo>
                  <a:pt x="7" y="0"/>
                </a:lnTo>
                <a:lnTo>
                  <a:pt x="3" y="2"/>
                </a:lnTo>
                <a:lnTo>
                  <a:pt x="1" y="4"/>
                </a:lnTo>
                <a:lnTo>
                  <a:pt x="0" y="8"/>
                </a:lnTo>
                <a:lnTo>
                  <a:pt x="0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9" name="Line 1161"/>
          <p:cNvSpPr>
            <a:spLocks noChangeShapeType="1"/>
          </p:cNvSpPr>
          <p:nvPr/>
        </p:nvSpPr>
        <p:spPr bwMode="auto">
          <a:xfrm>
            <a:off x="6208713" y="36337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0" name="Line 1162"/>
          <p:cNvSpPr>
            <a:spLocks noChangeShapeType="1"/>
          </p:cNvSpPr>
          <p:nvPr/>
        </p:nvSpPr>
        <p:spPr bwMode="auto">
          <a:xfrm flipH="1" flipV="1">
            <a:off x="6183313" y="3595688"/>
            <a:ext cx="25400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1" name="Line 1163"/>
          <p:cNvSpPr>
            <a:spLocks noChangeShapeType="1"/>
          </p:cNvSpPr>
          <p:nvPr/>
        </p:nvSpPr>
        <p:spPr bwMode="auto">
          <a:xfrm>
            <a:off x="6167438" y="361315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2" name="Line 1164"/>
          <p:cNvSpPr>
            <a:spLocks noChangeShapeType="1"/>
          </p:cNvSpPr>
          <p:nvPr/>
        </p:nvSpPr>
        <p:spPr bwMode="auto">
          <a:xfrm flipV="1">
            <a:off x="6167438" y="3568700"/>
            <a:ext cx="41275" cy="444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3" name="Line 1165"/>
          <p:cNvSpPr>
            <a:spLocks noChangeShapeType="1"/>
          </p:cNvSpPr>
          <p:nvPr/>
        </p:nvSpPr>
        <p:spPr bwMode="auto">
          <a:xfrm>
            <a:off x="6167438" y="356870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4" name="Line 1166"/>
          <p:cNvSpPr>
            <a:spLocks noChangeShapeType="1"/>
          </p:cNvSpPr>
          <p:nvPr/>
        </p:nvSpPr>
        <p:spPr bwMode="auto">
          <a:xfrm>
            <a:off x="6167438" y="3568700"/>
            <a:ext cx="1587" cy="650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5" name="Text Box 1167"/>
          <p:cNvSpPr txBox="1">
            <a:spLocks noChangeArrowheads="1"/>
          </p:cNvSpPr>
          <p:nvPr/>
        </p:nvSpPr>
        <p:spPr bwMode="auto">
          <a:xfrm>
            <a:off x="609600" y="1219200"/>
            <a:ext cx="1470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sz="3200" u="none">
                <a:solidFill>
                  <a:schemeClr val="hlink"/>
                </a:solidFill>
              </a:rPr>
              <a:t>DES</a:t>
            </a:r>
          </a:p>
          <a:p>
            <a:pPr algn="ctr" defTabSz="762000">
              <a:spcBef>
                <a:spcPct val="50000"/>
              </a:spcBef>
            </a:pPr>
            <a:r>
              <a:rPr lang="en-US" sz="3200" u="none">
                <a:solidFill>
                  <a:schemeClr val="hlink"/>
                </a:solidFill>
              </a:rPr>
              <a:t>Cipher</a:t>
            </a:r>
          </a:p>
        </p:txBody>
      </p:sp>
    </p:spTree>
    <p:extLst>
      <p:ext uri="{BB962C8B-B14F-4D97-AF65-F5344CB8AC3E}">
        <p14:creationId xmlns:p14="http://schemas.microsoft.com/office/powerpoint/2010/main" val="449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724400" y="3735388"/>
            <a:ext cx="354013" cy="355600"/>
          </a:xfrm>
          <a:prstGeom prst="rect">
            <a:avLst/>
          </a:prstGeom>
          <a:solidFill>
            <a:srgbClr val="FF99CC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070475" y="1222375"/>
            <a:ext cx="471488" cy="1778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835525" y="1930400"/>
            <a:ext cx="941388" cy="1762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5186363" y="2581275"/>
            <a:ext cx="236537" cy="233363"/>
          </a:xfrm>
          <a:custGeom>
            <a:avLst/>
            <a:gdLst>
              <a:gd name="T0" fmla="*/ 2147483647 w 149"/>
              <a:gd name="T1" fmla="*/ 2147483647 h 147"/>
              <a:gd name="T2" fmla="*/ 2147483647 w 149"/>
              <a:gd name="T3" fmla="*/ 2147483647 h 147"/>
              <a:gd name="T4" fmla="*/ 2147483647 w 149"/>
              <a:gd name="T5" fmla="*/ 2147483647 h 147"/>
              <a:gd name="T6" fmla="*/ 2147483647 w 149"/>
              <a:gd name="T7" fmla="*/ 2147483647 h 147"/>
              <a:gd name="T8" fmla="*/ 2147483647 w 149"/>
              <a:gd name="T9" fmla="*/ 2147483647 h 147"/>
              <a:gd name="T10" fmla="*/ 2147483647 w 149"/>
              <a:gd name="T11" fmla="*/ 2147483647 h 147"/>
              <a:gd name="T12" fmla="*/ 2147483647 w 149"/>
              <a:gd name="T13" fmla="*/ 2147483647 h 147"/>
              <a:gd name="T14" fmla="*/ 0 w 149"/>
              <a:gd name="T15" fmla="*/ 2147483647 h 147"/>
              <a:gd name="T16" fmla="*/ 2147483647 w 149"/>
              <a:gd name="T17" fmla="*/ 2147483647 h 147"/>
              <a:gd name="T18" fmla="*/ 2147483647 w 149"/>
              <a:gd name="T19" fmla="*/ 2147483647 h 147"/>
              <a:gd name="T20" fmla="*/ 2147483647 w 149"/>
              <a:gd name="T21" fmla="*/ 2147483647 h 147"/>
              <a:gd name="T22" fmla="*/ 2147483647 w 149"/>
              <a:gd name="T23" fmla="*/ 2147483647 h 147"/>
              <a:gd name="T24" fmla="*/ 2147483647 w 149"/>
              <a:gd name="T25" fmla="*/ 2147483647 h 147"/>
              <a:gd name="T26" fmla="*/ 2147483647 w 149"/>
              <a:gd name="T27" fmla="*/ 2147483647 h 147"/>
              <a:gd name="T28" fmla="*/ 2147483647 w 149"/>
              <a:gd name="T29" fmla="*/ 2147483647 h 147"/>
              <a:gd name="T30" fmla="*/ 2147483647 w 149"/>
              <a:gd name="T31" fmla="*/ 2147483647 h 147"/>
              <a:gd name="T32" fmla="*/ 2147483647 w 149"/>
              <a:gd name="T33" fmla="*/ 2147483647 h 147"/>
              <a:gd name="T34" fmla="*/ 2147483647 w 149"/>
              <a:gd name="T35" fmla="*/ 2147483647 h 147"/>
              <a:gd name="T36" fmla="*/ 2147483647 w 149"/>
              <a:gd name="T37" fmla="*/ 2147483647 h 147"/>
              <a:gd name="T38" fmla="*/ 2147483647 w 149"/>
              <a:gd name="T39" fmla="*/ 2147483647 h 147"/>
              <a:gd name="T40" fmla="*/ 2147483647 w 149"/>
              <a:gd name="T41" fmla="*/ 2147483647 h 147"/>
              <a:gd name="T42" fmla="*/ 2147483647 w 149"/>
              <a:gd name="T43" fmla="*/ 2147483647 h 147"/>
              <a:gd name="T44" fmla="*/ 2147483647 w 149"/>
              <a:gd name="T45" fmla="*/ 2147483647 h 147"/>
              <a:gd name="T46" fmla="*/ 2147483647 w 149"/>
              <a:gd name="T47" fmla="*/ 2147483647 h 147"/>
              <a:gd name="T48" fmla="*/ 2147483647 w 149"/>
              <a:gd name="T49" fmla="*/ 2147483647 h 147"/>
              <a:gd name="T50" fmla="*/ 2147483647 w 149"/>
              <a:gd name="T51" fmla="*/ 2147483647 h 147"/>
              <a:gd name="T52" fmla="*/ 2147483647 w 149"/>
              <a:gd name="T53" fmla="*/ 2147483647 h 147"/>
              <a:gd name="T54" fmla="*/ 2147483647 w 149"/>
              <a:gd name="T55" fmla="*/ 2147483647 h 147"/>
              <a:gd name="T56" fmla="*/ 2147483647 w 149"/>
              <a:gd name="T57" fmla="*/ 2147483647 h 147"/>
              <a:gd name="T58" fmla="*/ 2147483647 w 149"/>
              <a:gd name="T59" fmla="*/ 2147483647 h 147"/>
              <a:gd name="T60" fmla="*/ 2147483647 w 149"/>
              <a:gd name="T61" fmla="*/ 2147483647 h 147"/>
              <a:gd name="T62" fmla="*/ 2147483647 w 149"/>
              <a:gd name="T63" fmla="*/ 2147483647 h 147"/>
              <a:gd name="T64" fmla="*/ 2147483647 w 149"/>
              <a:gd name="T65" fmla="*/ 2147483647 h 147"/>
              <a:gd name="T66" fmla="*/ 2147483647 w 149"/>
              <a:gd name="T67" fmla="*/ 2147483647 h 147"/>
              <a:gd name="T68" fmla="*/ 2147483647 w 149"/>
              <a:gd name="T69" fmla="*/ 2147483647 h 147"/>
              <a:gd name="T70" fmla="*/ 2147483647 w 149"/>
              <a:gd name="T71" fmla="*/ 2147483647 h 147"/>
              <a:gd name="T72" fmla="*/ 2147483647 w 149"/>
              <a:gd name="T73" fmla="*/ 2147483647 h 147"/>
              <a:gd name="T74" fmla="*/ 2147483647 w 149"/>
              <a:gd name="T75" fmla="*/ 2147483647 h 147"/>
              <a:gd name="T76" fmla="*/ 2147483647 w 149"/>
              <a:gd name="T77" fmla="*/ 2147483647 h 147"/>
              <a:gd name="T78" fmla="*/ 2147483647 w 149"/>
              <a:gd name="T79" fmla="*/ 2147483647 h 147"/>
              <a:gd name="T80" fmla="*/ 2147483647 w 149"/>
              <a:gd name="T81" fmla="*/ 2147483647 h 147"/>
              <a:gd name="T82" fmla="*/ 2147483647 w 149"/>
              <a:gd name="T83" fmla="*/ 2147483647 h 147"/>
              <a:gd name="T84" fmla="*/ 2147483647 w 149"/>
              <a:gd name="T85" fmla="*/ 2147483647 h 147"/>
              <a:gd name="T86" fmla="*/ 2147483647 w 149"/>
              <a:gd name="T87" fmla="*/ 2147483647 h 147"/>
              <a:gd name="T88" fmla="*/ 2147483647 w 149"/>
              <a:gd name="T89" fmla="*/ 0 h 14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49"/>
              <a:gd name="T136" fmla="*/ 0 h 147"/>
              <a:gd name="T137" fmla="*/ 149 w 149"/>
              <a:gd name="T138" fmla="*/ 147 h 14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49" h="147">
                <a:moveTo>
                  <a:pt x="26" y="18"/>
                </a:moveTo>
                <a:lnTo>
                  <a:pt x="20" y="24"/>
                </a:lnTo>
                <a:lnTo>
                  <a:pt x="14" y="30"/>
                </a:lnTo>
                <a:lnTo>
                  <a:pt x="9" y="39"/>
                </a:lnTo>
                <a:lnTo>
                  <a:pt x="5" y="46"/>
                </a:lnTo>
                <a:lnTo>
                  <a:pt x="3" y="55"/>
                </a:lnTo>
                <a:lnTo>
                  <a:pt x="1" y="63"/>
                </a:lnTo>
                <a:lnTo>
                  <a:pt x="0" y="73"/>
                </a:lnTo>
                <a:lnTo>
                  <a:pt x="1" y="82"/>
                </a:lnTo>
                <a:lnTo>
                  <a:pt x="3" y="91"/>
                </a:lnTo>
                <a:lnTo>
                  <a:pt x="5" y="99"/>
                </a:lnTo>
                <a:lnTo>
                  <a:pt x="9" y="107"/>
                </a:lnTo>
                <a:lnTo>
                  <a:pt x="14" y="115"/>
                </a:lnTo>
                <a:lnTo>
                  <a:pt x="20" y="121"/>
                </a:lnTo>
                <a:lnTo>
                  <a:pt x="26" y="129"/>
                </a:lnTo>
                <a:lnTo>
                  <a:pt x="34" y="134"/>
                </a:lnTo>
                <a:lnTo>
                  <a:pt x="40" y="138"/>
                </a:lnTo>
                <a:lnTo>
                  <a:pt x="48" y="143"/>
                </a:lnTo>
                <a:lnTo>
                  <a:pt x="57" y="145"/>
                </a:lnTo>
                <a:lnTo>
                  <a:pt x="66" y="146"/>
                </a:lnTo>
                <a:lnTo>
                  <a:pt x="74" y="147"/>
                </a:lnTo>
                <a:lnTo>
                  <a:pt x="83" y="146"/>
                </a:lnTo>
                <a:lnTo>
                  <a:pt x="92" y="145"/>
                </a:lnTo>
                <a:lnTo>
                  <a:pt x="102" y="143"/>
                </a:lnTo>
                <a:lnTo>
                  <a:pt x="109" y="138"/>
                </a:lnTo>
                <a:lnTo>
                  <a:pt x="116" y="134"/>
                </a:lnTo>
                <a:lnTo>
                  <a:pt x="124" y="129"/>
                </a:lnTo>
                <a:lnTo>
                  <a:pt x="130" y="121"/>
                </a:lnTo>
                <a:lnTo>
                  <a:pt x="136" y="115"/>
                </a:lnTo>
                <a:lnTo>
                  <a:pt x="141" y="107"/>
                </a:lnTo>
                <a:lnTo>
                  <a:pt x="145" y="99"/>
                </a:lnTo>
                <a:lnTo>
                  <a:pt x="147" y="91"/>
                </a:lnTo>
                <a:lnTo>
                  <a:pt x="149" y="82"/>
                </a:lnTo>
                <a:lnTo>
                  <a:pt x="149" y="73"/>
                </a:lnTo>
                <a:lnTo>
                  <a:pt x="149" y="63"/>
                </a:lnTo>
                <a:lnTo>
                  <a:pt x="147" y="55"/>
                </a:lnTo>
                <a:lnTo>
                  <a:pt x="145" y="46"/>
                </a:lnTo>
                <a:lnTo>
                  <a:pt x="141" y="39"/>
                </a:lnTo>
                <a:lnTo>
                  <a:pt x="136" y="30"/>
                </a:lnTo>
                <a:lnTo>
                  <a:pt x="130" y="24"/>
                </a:lnTo>
                <a:lnTo>
                  <a:pt x="124" y="18"/>
                </a:lnTo>
                <a:lnTo>
                  <a:pt x="116" y="11"/>
                </a:lnTo>
                <a:lnTo>
                  <a:pt x="109" y="6"/>
                </a:lnTo>
                <a:lnTo>
                  <a:pt x="102" y="3"/>
                </a:lnTo>
                <a:lnTo>
                  <a:pt x="92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5303838" y="2578100"/>
            <a:ext cx="30162" cy="3175"/>
          </a:xfrm>
          <a:custGeom>
            <a:avLst/>
            <a:gdLst>
              <a:gd name="T0" fmla="*/ 2147483647 w 19"/>
              <a:gd name="T1" fmla="*/ 2147483647 h 2"/>
              <a:gd name="T2" fmla="*/ 2147483647 w 19"/>
              <a:gd name="T3" fmla="*/ 2147483647 h 2"/>
              <a:gd name="T4" fmla="*/ 0 w 19"/>
              <a:gd name="T5" fmla="*/ 0 h 2"/>
              <a:gd name="T6" fmla="*/ 0 60000 65536"/>
              <a:gd name="T7" fmla="*/ 0 60000 65536"/>
              <a:gd name="T8" fmla="*/ 0 60000 65536"/>
              <a:gd name="T9" fmla="*/ 0 w 19"/>
              <a:gd name="T10" fmla="*/ 0 h 2"/>
              <a:gd name="T11" fmla="*/ 19 w 19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">
                <a:moveTo>
                  <a:pt x="19" y="2"/>
                </a:moveTo>
                <a:lnTo>
                  <a:pt x="9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5276850" y="2578100"/>
            <a:ext cx="26988" cy="3175"/>
          </a:xfrm>
          <a:custGeom>
            <a:avLst/>
            <a:gdLst>
              <a:gd name="T0" fmla="*/ 2147483647 w 17"/>
              <a:gd name="T1" fmla="*/ 0 h 2"/>
              <a:gd name="T2" fmla="*/ 2147483647 w 17"/>
              <a:gd name="T3" fmla="*/ 2147483647 h 2"/>
              <a:gd name="T4" fmla="*/ 0 w 17"/>
              <a:gd name="T5" fmla="*/ 2147483647 h 2"/>
              <a:gd name="T6" fmla="*/ 0 60000 65536"/>
              <a:gd name="T7" fmla="*/ 0 60000 65536"/>
              <a:gd name="T8" fmla="*/ 0 60000 65536"/>
              <a:gd name="T9" fmla="*/ 0 w 17"/>
              <a:gd name="T10" fmla="*/ 0 h 2"/>
              <a:gd name="T11" fmla="*/ 17 w 17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2">
                <a:moveTo>
                  <a:pt x="17" y="0"/>
                </a:moveTo>
                <a:lnTo>
                  <a:pt x="9" y="1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5249863" y="2581275"/>
            <a:ext cx="26987" cy="9525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2147483647 h 6"/>
              <a:gd name="T4" fmla="*/ 0 w 17"/>
              <a:gd name="T5" fmla="*/ 2147483647 h 6"/>
              <a:gd name="T6" fmla="*/ 0 60000 65536"/>
              <a:gd name="T7" fmla="*/ 0 60000 65536"/>
              <a:gd name="T8" fmla="*/ 0 60000 65536"/>
              <a:gd name="T9" fmla="*/ 0 w 17"/>
              <a:gd name="T10" fmla="*/ 0 h 6"/>
              <a:gd name="T11" fmla="*/ 17 w 17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6">
                <a:moveTo>
                  <a:pt x="17" y="0"/>
                </a:moveTo>
                <a:lnTo>
                  <a:pt x="8" y="3"/>
                </a:lnTo>
                <a:lnTo>
                  <a:pt x="0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5227638" y="2590800"/>
            <a:ext cx="22225" cy="19050"/>
          </a:xfrm>
          <a:custGeom>
            <a:avLst/>
            <a:gdLst>
              <a:gd name="T0" fmla="*/ 2147483647 w 14"/>
              <a:gd name="T1" fmla="*/ 0 h 12"/>
              <a:gd name="T2" fmla="*/ 2147483647 w 14"/>
              <a:gd name="T3" fmla="*/ 2147483647 h 12"/>
              <a:gd name="T4" fmla="*/ 0 w 14"/>
              <a:gd name="T5" fmla="*/ 2147483647 h 12"/>
              <a:gd name="T6" fmla="*/ 0 60000 65536"/>
              <a:gd name="T7" fmla="*/ 0 60000 65536"/>
              <a:gd name="T8" fmla="*/ 0 60000 65536"/>
              <a:gd name="T9" fmla="*/ 0 w 14"/>
              <a:gd name="T10" fmla="*/ 0 h 12"/>
              <a:gd name="T11" fmla="*/ 14 w 1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12">
                <a:moveTo>
                  <a:pt x="14" y="0"/>
                </a:moveTo>
                <a:lnTo>
                  <a:pt x="8" y="5"/>
                </a:lnTo>
                <a:lnTo>
                  <a:pt x="0" y="1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5303838" y="2106613"/>
            <a:ext cx="1587" cy="471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5303838" y="2813050"/>
            <a:ext cx="1587" cy="530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040313" y="3522663"/>
            <a:ext cx="1587" cy="236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4953000" y="3522663"/>
            <a:ext cx="1588" cy="236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864100" y="3522663"/>
            <a:ext cx="1588" cy="236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4775200" y="3522663"/>
            <a:ext cx="1588" cy="236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>
            <a:off x="4598988" y="3343275"/>
            <a:ext cx="1414462" cy="179388"/>
          </a:xfrm>
          <a:custGeom>
            <a:avLst/>
            <a:gdLst>
              <a:gd name="T0" fmla="*/ 0 w 892"/>
              <a:gd name="T1" fmla="*/ 2147483647 h 113"/>
              <a:gd name="T2" fmla="*/ 0 w 892"/>
              <a:gd name="T3" fmla="*/ 0 h 113"/>
              <a:gd name="T4" fmla="*/ 2147483647 w 892"/>
              <a:gd name="T5" fmla="*/ 0 h 113"/>
              <a:gd name="T6" fmla="*/ 0 60000 65536"/>
              <a:gd name="T7" fmla="*/ 0 60000 65536"/>
              <a:gd name="T8" fmla="*/ 0 60000 65536"/>
              <a:gd name="T9" fmla="*/ 0 w 892"/>
              <a:gd name="T10" fmla="*/ 0 h 113"/>
              <a:gd name="T11" fmla="*/ 892 w 8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2" h="113">
                <a:moveTo>
                  <a:pt x="0" y="113"/>
                </a:moveTo>
                <a:lnTo>
                  <a:pt x="0" y="0"/>
                </a:lnTo>
                <a:lnTo>
                  <a:pt x="892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4598988" y="3343275"/>
            <a:ext cx="1414462" cy="179388"/>
          </a:xfrm>
          <a:custGeom>
            <a:avLst/>
            <a:gdLst>
              <a:gd name="T0" fmla="*/ 2147483647 w 892"/>
              <a:gd name="T1" fmla="*/ 0 h 113"/>
              <a:gd name="T2" fmla="*/ 2147483647 w 892"/>
              <a:gd name="T3" fmla="*/ 2147483647 h 113"/>
              <a:gd name="T4" fmla="*/ 0 w 892"/>
              <a:gd name="T5" fmla="*/ 2147483647 h 113"/>
              <a:gd name="T6" fmla="*/ 0 60000 65536"/>
              <a:gd name="T7" fmla="*/ 0 60000 65536"/>
              <a:gd name="T8" fmla="*/ 0 60000 65536"/>
              <a:gd name="T9" fmla="*/ 0 w 892"/>
              <a:gd name="T10" fmla="*/ 0 h 113"/>
              <a:gd name="T11" fmla="*/ 892 w 8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2" h="113">
                <a:moveTo>
                  <a:pt x="892" y="0"/>
                </a:moveTo>
                <a:lnTo>
                  <a:pt x="892" y="113"/>
                </a:lnTo>
                <a:lnTo>
                  <a:pt x="0" y="1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4657725" y="3522663"/>
            <a:ext cx="1588" cy="4127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657725" y="3935413"/>
            <a:ext cx="587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4775200" y="4113213"/>
            <a:ext cx="1588" cy="234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4716463" y="4348163"/>
            <a:ext cx="1179512" cy="176212"/>
          </a:xfrm>
          <a:custGeom>
            <a:avLst/>
            <a:gdLst>
              <a:gd name="T0" fmla="*/ 0 w 744"/>
              <a:gd name="T1" fmla="*/ 0 h 111"/>
              <a:gd name="T2" fmla="*/ 2147483647 w 744"/>
              <a:gd name="T3" fmla="*/ 0 h 111"/>
              <a:gd name="T4" fmla="*/ 2147483647 w 744"/>
              <a:gd name="T5" fmla="*/ 2147483647 h 111"/>
              <a:gd name="T6" fmla="*/ 0 60000 65536"/>
              <a:gd name="T7" fmla="*/ 0 60000 65536"/>
              <a:gd name="T8" fmla="*/ 0 60000 65536"/>
              <a:gd name="T9" fmla="*/ 0 w 744"/>
              <a:gd name="T10" fmla="*/ 0 h 111"/>
              <a:gd name="T11" fmla="*/ 744 w 744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111">
                <a:moveTo>
                  <a:pt x="0" y="0"/>
                </a:moveTo>
                <a:lnTo>
                  <a:pt x="744" y="0"/>
                </a:lnTo>
                <a:lnTo>
                  <a:pt x="744" y="1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8" name="Freeform 22"/>
          <p:cNvSpPr>
            <a:spLocks/>
          </p:cNvSpPr>
          <p:nvPr/>
        </p:nvSpPr>
        <p:spPr bwMode="auto">
          <a:xfrm>
            <a:off x="4716463" y="4348163"/>
            <a:ext cx="1179512" cy="176212"/>
          </a:xfrm>
          <a:custGeom>
            <a:avLst/>
            <a:gdLst>
              <a:gd name="T0" fmla="*/ 2147483647 w 744"/>
              <a:gd name="T1" fmla="*/ 2147483647 h 111"/>
              <a:gd name="T2" fmla="*/ 0 w 744"/>
              <a:gd name="T3" fmla="*/ 2147483647 h 111"/>
              <a:gd name="T4" fmla="*/ 0 w 744"/>
              <a:gd name="T5" fmla="*/ 0 h 111"/>
              <a:gd name="T6" fmla="*/ 0 w 744"/>
              <a:gd name="T7" fmla="*/ 2147483647 h 111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111"/>
              <a:gd name="T14" fmla="*/ 744 w 744"/>
              <a:gd name="T15" fmla="*/ 111 h 1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111">
                <a:moveTo>
                  <a:pt x="744" y="111"/>
                </a:moveTo>
                <a:lnTo>
                  <a:pt x="0" y="111"/>
                </a:lnTo>
                <a:lnTo>
                  <a:pt x="0" y="0"/>
                </a:lnTo>
                <a:lnTo>
                  <a:pt x="0" y="3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4864100" y="4113213"/>
            <a:ext cx="1588" cy="234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4953000" y="4113213"/>
            <a:ext cx="1588" cy="234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V="1">
            <a:off x="5040313" y="4113213"/>
            <a:ext cx="1587" cy="234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2" name="Freeform 26"/>
          <p:cNvSpPr>
            <a:spLocks/>
          </p:cNvSpPr>
          <p:nvPr/>
        </p:nvSpPr>
        <p:spPr bwMode="auto">
          <a:xfrm>
            <a:off x="5070475" y="3522663"/>
            <a:ext cx="58738" cy="412750"/>
          </a:xfrm>
          <a:custGeom>
            <a:avLst/>
            <a:gdLst>
              <a:gd name="T0" fmla="*/ 0 w 37"/>
              <a:gd name="T1" fmla="*/ 2147483647 h 259"/>
              <a:gd name="T2" fmla="*/ 2147483647 w 37"/>
              <a:gd name="T3" fmla="*/ 2147483647 h 259"/>
              <a:gd name="T4" fmla="*/ 2147483647 w 37"/>
              <a:gd name="T5" fmla="*/ 0 h 259"/>
              <a:gd name="T6" fmla="*/ 0 60000 65536"/>
              <a:gd name="T7" fmla="*/ 0 60000 65536"/>
              <a:gd name="T8" fmla="*/ 0 60000 65536"/>
              <a:gd name="T9" fmla="*/ 0 w 37"/>
              <a:gd name="T10" fmla="*/ 0 h 259"/>
              <a:gd name="T11" fmla="*/ 37 w 37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259">
                <a:moveTo>
                  <a:pt x="0" y="259"/>
                </a:moveTo>
                <a:lnTo>
                  <a:pt x="37" y="259"/>
                </a:lnTo>
                <a:lnTo>
                  <a:pt x="37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3" name="Freeform 27"/>
          <p:cNvSpPr>
            <a:spLocks/>
          </p:cNvSpPr>
          <p:nvPr/>
        </p:nvSpPr>
        <p:spPr bwMode="auto">
          <a:xfrm>
            <a:off x="5481638" y="3522663"/>
            <a:ext cx="60325" cy="412750"/>
          </a:xfrm>
          <a:custGeom>
            <a:avLst/>
            <a:gdLst>
              <a:gd name="T0" fmla="*/ 0 w 38"/>
              <a:gd name="T1" fmla="*/ 0 h 259"/>
              <a:gd name="T2" fmla="*/ 0 w 38"/>
              <a:gd name="T3" fmla="*/ 2147483647 h 259"/>
              <a:gd name="T4" fmla="*/ 2147483647 w 38"/>
              <a:gd name="T5" fmla="*/ 2147483647 h 259"/>
              <a:gd name="T6" fmla="*/ 0 60000 65536"/>
              <a:gd name="T7" fmla="*/ 0 60000 65536"/>
              <a:gd name="T8" fmla="*/ 0 60000 65536"/>
              <a:gd name="T9" fmla="*/ 0 w 38"/>
              <a:gd name="T10" fmla="*/ 0 h 259"/>
              <a:gd name="T11" fmla="*/ 38 w 38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259">
                <a:moveTo>
                  <a:pt x="0" y="0"/>
                </a:moveTo>
                <a:lnTo>
                  <a:pt x="0" y="259"/>
                </a:lnTo>
                <a:lnTo>
                  <a:pt x="38" y="25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5541963" y="3757613"/>
            <a:ext cx="354012" cy="355600"/>
          </a:xfrm>
          <a:prstGeom prst="rect">
            <a:avLst/>
          </a:prstGeom>
          <a:solidFill>
            <a:srgbClr val="FF99CC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V="1">
            <a:off x="5572125" y="3522663"/>
            <a:ext cx="1588" cy="236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5659438" y="3522663"/>
            <a:ext cx="1587" cy="236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V="1">
            <a:off x="5748338" y="3522663"/>
            <a:ext cx="1587" cy="236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5837238" y="3522663"/>
            <a:ext cx="1587" cy="236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9" name="Freeform 33"/>
          <p:cNvSpPr>
            <a:spLocks/>
          </p:cNvSpPr>
          <p:nvPr/>
        </p:nvSpPr>
        <p:spPr bwMode="auto">
          <a:xfrm>
            <a:off x="5895975" y="3522663"/>
            <a:ext cx="58738" cy="412750"/>
          </a:xfrm>
          <a:custGeom>
            <a:avLst/>
            <a:gdLst>
              <a:gd name="T0" fmla="*/ 0 w 37"/>
              <a:gd name="T1" fmla="*/ 2147483647 h 259"/>
              <a:gd name="T2" fmla="*/ 2147483647 w 37"/>
              <a:gd name="T3" fmla="*/ 2147483647 h 259"/>
              <a:gd name="T4" fmla="*/ 2147483647 w 37"/>
              <a:gd name="T5" fmla="*/ 0 h 259"/>
              <a:gd name="T6" fmla="*/ 0 60000 65536"/>
              <a:gd name="T7" fmla="*/ 0 60000 65536"/>
              <a:gd name="T8" fmla="*/ 0 60000 65536"/>
              <a:gd name="T9" fmla="*/ 0 w 37"/>
              <a:gd name="T10" fmla="*/ 0 h 259"/>
              <a:gd name="T11" fmla="*/ 37 w 37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259">
                <a:moveTo>
                  <a:pt x="0" y="259"/>
                </a:moveTo>
                <a:lnTo>
                  <a:pt x="37" y="259"/>
                </a:lnTo>
                <a:lnTo>
                  <a:pt x="37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5837238" y="4113213"/>
            <a:ext cx="1587" cy="234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 flipV="1">
            <a:off x="5748338" y="4113213"/>
            <a:ext cx="1587" cy="234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2" name="Line 36"/>
          <p:cNvSpPr>
            <a:spLocks noChangeShapeType="1"/>
          </p:cNvSpPr>
          <p:nvPr/>
        </p:nvSpPr>
        <p:spPr bwMode="auto">
          <a:xfrm>
            <a:off x="5659438" y="4113213"/>
            <a:ext cx="1587" cy="234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 flipV="1">
            <a:off x="5572125" y="4113213"/>
            <a:ext cx="1588" cy="234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>
            <a:off x="5303838" y="4524375"/>
            <a:ext cx="1587" cy="295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5" name="Freeform 39"/>
          <p:cNvSpPr>
            <a:spLocks/>
          </p:cNvSpPr>
          <p:nvPr/>
        </p:nvSpPr>
        <p:spPr bwMode="auto">
          <a:xfrm>
            <a:off x="5186363" y="4995863"/>
            <a:ext cx="236537" cy="530225"/>
          </a:xfrm>
          <a:custGeom>
            <a:avLst/>
            <a:gdLst>
              <a:gd name="T0" fmla="*/ 2147483647 w 149"/>
              <a:gd name="T1" fmla="*/ 0 h 334"/>
              <a:gd name="T2" fmla="*/ 2147483647 w 149"/>
              <a:gd name="T3" fmla="*/ 2147483647 h 334"/>
              <a:gd name="T4" fmla="*/ 2147483647 w 149"/>
              <a:gd name="T5" fmla="*/ 2147483647 h 334"/>
              <a:gd name="T6" fmla="*/ 2147483647 w 149"/>
              <a:gd name="T7" fmla="*/ 2147483647 h 334"/>
              <a:gd name="T8" fmla="*/ 2147483647 w 149"/>
              <a:gd name="T9" fmla="*/ 2147483647 h 334"/>
              <a:gd name="T10" fmla="*/ 2147483647 w 149"/>
              <a:gd name="T11" fmla="*/ 2147483647 h 334"/>
              <a:gd name="T12" fmla="*/ 2147483647 w 149"/>
              <a:gd name="T13" fmla="*/ 2147483647 h 334"/>
              <a:gd name="T14" fmla="*/ 2147483647 w 149"/>
              <a:gd name="T15" fmla="*/ 2147483647 h 334"/>
              <a:gd name="T16" fmla="*/ 2147483647 w 149"/>
              <a:gd name="T17" fmla="*/ 2147483647 h 334"/>
              <a:gd name="T18" fmla="*/ 2147483647 w 149"/>
              <a:gd name="T19" fmla="*/ 2147483647 h 334"/>
              <a:gd name="T20" fmla="*/ 2147483647 w 149"/>
              <a:gd name="T21" fmla="*/ 2147483647 h 334"/>
              <a:gd name="T22" fmla="*/ 2147483647 w 149"/>
              <a:gd name="T23" fmla="*/ 2147483647 h 334"/>
              <a:gd name="T24" fmla="*/ 2147483647 w 149"/>
              <a:gd name="T25" fmla="*/ 2147483647 h 334"/>
              <a:gd name="T26" fmla="*/ 2147483647 w 149"/>
              <a:gd name="T27" fmla="*/ 2147483647 h 334"/>
              <a:gd name="T28" fmla="*/ 0 w 149"/>
              <a:gd name="T29" fmla="*/ 2147483647 h 334"/>
              <a:gd name="T30" fmla="*/ 2147483647 w 149"/>
              <a:gd name="T31" fmla="*/ 2147483647 h 334"/>
              <a:gd name="T32" fmla="*/ 2147483647 w 149"/>
              <a:gd name="T33" fmla="*/ 2147483647 h 334"/>
              <a:gd name="T34" fmla="*/ 2147483647 w 149"/>
              <a:gd name="T35" fmla="*/ 2147483647 h 334"/>
              <a:gd name="T36" fmla="*/ 2147483647 w 149"/>
              <a:gd name="T37" fmla="*/ 2147483647 h 334"/>
              <a:gd name="T38" fmla="*/ 2147483647 w 149"/>
              <a:gd name="T39" fmla="*/ 2147483647 h 334"/>
              <a:gd name="T40" fmla="*/ 2147483647 w 149"/>
              <a:gd name="T41" fmla="*/ 2147483647 h 334"/>
              <a:gd name="T42" fmla="*/ 2147483647 w 149"/>
              <a:gd name="T43" fmla="*/ 2147483647 h 334"/>
              <a:gd name="T44" fmla="*/ 2147483647 w 149"/>
              <a:gd name="T45" fmla="*/ 2147483647 h 334"/>
              <a:gd name="T46" fmla="*/ 2147483647 w 149"/>
              <a:gd name="T47" fmla="*/ 2147483647 h 334"/>
              <a:gd name="T48" fmla="*/ 2147483647 w 149"/>
              <a:gd name="T49" fmla="*/ 2147483647 h 334"/>
              <a:gd name="T50" fmla="*/ 2147483647 w 149"/>
              <a:gd name="T51" fmla="*/ 2147483647 h 334"/>
              <a:gd name="T52" fmla="*/ 2147483647 w 149"/>
              <a:gd name="T53" fmla="*/ 2147483647 h 334"/>
              <a:gd name="T54" fmla="*/ 2147483647 w 149"/>
              <a:gd name="T55" fmla="*/ 2147483647 h 334"/>
              <a:gd name="T56" fmla="*/ 2147483647 w 149"/>
              <a:gd name="T57" fmla="*/ 2147483647 h 334"/>
              <a:gd name="T58" fmla="*/ 2147483647 w 149"/>
              <a:gd name="T59" fmla="*/ 2147483647 h 334"/>
              <a:gd name="T60" fmla="*/ 2147483647 w 149"/>
              <a:gd name="T61" fmla="*/ 2147483647 h 334"/>
              <a:gd name="T62" fmla="*/ 2147483647 w 149"/>
              <a:gd name="T63" fmla="*/ 2147483647 h 334"/>
              <a:gd name="T64" fmla="*/ 2147483647 w 149"/>
              <a:gd name="T65" fmla="*/ 2147483647 h 334"/>
              <a:gd name="T66" fmla="*/ 2147483647 w 149"/>
              <a:gd name="T67" fmla="*/ 2147483647 h 334"/>
              <a:gd name="T68" fmla="*/ 2147483647 w 149"/>
              <a:gd name="T69" fmla="*/ 2147483647 h 334"/>
              <a:gd name="T70" fmla="*/ 2147483647 w 149"/>
              <a:gd name="T71" fmla="*/ 2147483647 h 334"/>
              <a:gd name="T72" fmla="*/ 2147483647 w 149"/>
              <a:gd name="T73" fmla="*/ 2147483647 h 334"/>
              <a:gd name="T74" fmla="*/ 2147483647 w 149"/>
              <a:gd name="T75" fmla="*/ 2147483647 h 334"/>
              <a:gd name="T76" fmla="*/ 2147483647 w 149"/>
              <a:gd name="T77" fmla="*/ 2147483647 h 334"/>
              <a:gd name="T78" fmla="*/ 2147483647 w 149"/>
              <a:gd name="T79" fmla="*/ 2147483647 h 334"/>
              <a:gd name="T80" fmla="*/ 2147483647 w 149"/>
              <a:gd name="T81" fmla="*/ 2147483647 h 334"/>
              <a:gd name="T82" fmla="*/ 2147483647 w 149"/>
              <a:gd name="T83" fmla="*/ 2147483647 h 334"/>
              <a:gd name="T84" fmla="*/ 2147483647 w 149"/>
              <a:gd name="T85" fmla="*/ 2147483647 h 334"/>
              <a:gd name="T86" fmla="*/ 2147483647 w 149"/>
              <a:gd name="T87" fmla="*/ 2147483647 h 334"/>
              <a:gd name="T88" fmla="*/ 2147483647 w 149"/>
              <a:gd name="T89" fmla="*/ 2147483647 h 334"/>
              <a:gd name="T90" fmla="*/ 2147483647 w 149"/>
              <a:gd name="T91" fmla="*/ 2147483647 h 334"/>
              <a:gd name="T92" fmla="*/ 2147483647 w 149"/>
              <a:gd name="T93" fmla="*/ 2147483647 h 334"/>
              <a:gd name="T94" fmla="*/ 2147483647 w 149"/>
              <a:gd name="T95" fmla="*/ 2147483647 h 334"/>
              <a:gd name="T96" fmla="*/ 2147483647 w 149"/>
              <a:gd name="T97" fmla="*/ 2147483647 h 334"/>
              <a:gd name="T98" fmla="*/ 2147483647 w 149"/>
              <a:gd name="T99" fmla="*/ 2147483647 h 334"/>
              <a:gd name="T100" fmla="*/ 2147483647 w 149"/>
              <a:gd name="T101" fmla="*/ 2147483647 h 334"/>
              <a:gd name="T102" fmla="*/ 2147483647 w 149"/>
              <a:gd name="T103" fmla="*/ 2147483647 h 334"/>
              <a:gd name="T104" fmla="*/ 2147483647 w 149"/>
              <a:gd name="T105" fmla="*/ 2147483647 h 334"/>
              <a:gd name="T106" fmla="*/ 2147483647 w 149"/>
              <a:gd name="T107" fmla="*/ 2147483647 h 3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9"/>
              <a:gd name="T163" fmla="*/ 0 h 334"/>
              <a:gd name="T164" fmla="*/ 149 w 149"/>
              <a:gd name="T165" fmla="*/ 334 h 3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9" h="334">
                <a:moveTo>
                  <a:pt x="74" y="0"/>
                </a:moveTo>
                <a:lnTo>
                  <a:pt x="74" y="186"/>
                </a:lnTo>
                <a:lnTo>
                  <a:pt x="66" y="187"/>
                </a:lnTo>
                <a:lnTo>
                  <a:pt x="57" y="188"/>
                </a:lnTo>
                <a:lnTo>
                  <a:pt x="48" y="191"/>
                </a:lnTo>
                <a:lnTo>
                  <a:pt x="40" y="194"/>
                </a:lnTo>
                <a:lnTo>
                  <a:pt x="34" y="199"/>
                </a:lnTo>
                <a:lnTo>
                  <a:pt x="26" y="204"/>
                </a:lnTo>
                <a:lnTo>
                  <a:pt x="20" y="212"/>
                </a:lnTo>
                <a:lnTo>
                  <a:pt x="14" y="219"/>
                </a:lnTo>
                <a:lnTo>
                  <a:pt x="9" y="225"/>
                </a:lnTo>
                <a:lnTo>
                  <a:pt x="5" y="234"/>
                </a:lnTo>
                <a:lnTo>
                  <a:pt x="3" y="243"/>
                </a:lnTo>
                <a:lnTo>
                  <a:pt x="1" y="251"/>
                </a:lnTo>
                <a:lnTo>
                  <a:pt x="0" y="260"/>
                </a:lnTo>
                <a:lnTo>
                  <a:pt x="1" y="270"/>
                </a:lnTo>
                <a:lnTo>
                  <a:pt x="3" y="278"/>
                </a:lnTo>
                <a:lnTo>
                  <a:pt x="5" y="287"/>
                </a:lnTo>
                <a:lnTo>
                  <a:pt x="9" y="295"/>
                </a:lnTo>
                <a:lnTo>
                  <a:pt x="14" y="303"/>
                </a:lnTo>
                <a:lnTo>
                  <a:pt x="20" y="309"/>
                </a:lnTo>
                <a:lnTo>
                  <a:pt x="26" y="316"/>
                </a:lnTo>
                <a:lnTo>
                  <a:pt x="34" y="322"/>
                </a:lnTo>
                <a:lnTo>
                  <a:pt x="40" y="327"/>
                </a:lnTo>
                <a:lnTo>
                  <a:pt x="48" y="330"/>
                </a:lnTo>
                <a:lnTo>
                  <a:pt x="57" y="333"/>
                </a:lnTo>
                <a:lnTo>
                  <a:pt x="66" y="334"/>
                </a:lnTo>
                <a:lnTo>
                  <a:pt x="74" y="334"/>
                </a:lnTo>
                <a:lnTo>
                  <a:pt x="83" y="334"/>
                </a:lnTo>
                <a:lnTo>
                  <a:pt x="92" y="333"/>
                </a:lnTo>
                <a:lnTo>
                  <a:pt x="102" y="330"/>
                </a:lnTo>
                <a:lnTo>
                  <a:pt x="109" y="327"/>
                </a:lnTo>
                <a:lnTo>
                  <a:pt x="116" y="322"/>
                </a:lnTo>
                <a:lnTo>
                  <a:pt x="124" y="316"/>
                </a:lnTo>
                <a:lnTo>
                  <a:pt x="130" y="309"/>
                </a:lnTo>
                <a:lnTo>
                  <a:pt x="136" y="303"/>
                </a:lnTo>
                <a:lnTo>
                  <a:pt x="141" y="295"/>
                </a:lnTo>
                <a:lnTo>
                  <a:pt x="145" y="287"/>
                </a:lnTo>
                <a:lnTo>
                  <a:pt x="147" y="278"/>
                </a:lnTo>
                <a:lnTo>
                  <a:pt x="149" y="270"/>
                </a:lnTo>
                <a:lnTo>
                  <a:pt x="149" y="260"/>
                </a:lnTo>
                <a:lnTo>
                  <a:pt x="149" y="251"/>
                </a:lnTo>
                <a:lnTo>
                  <a:pt x="147" y="243"/>
                </a:lnTo>
                <a:lnTo>
                  <a:pt x="145" y="234"/>
                </a:lnTo>
                <a:lnTo>
                  <a:pt x="141" y="225"/>
                </a:lnTo>
                <a:lnTo>
                  <a:pt x="136" y="219"/>
                </a:lnTo>
                <a:lnTo>
                  <a:pt x="130" y="212"/>
                </a:lnTo>
                <a:lnTo>
                  <a:pt x="124" y="204"/>
                </a:lnTo>
                <a:lnTo>
                  <a:pt x="116" y="199"/>
                </a:lnTo>
                <a:lnTo>
                  <a:pt x="109" y="194"/>
                </a:lnTo>
                <a:lnTo>
                  <a:pt x="102" y="191"/>
                </a:lnTo>
                <a:lnTo>
                  <a:pt x="92" y="188"/>
                </a:lnTo>
                <a:lnTo>
                  <a:pt x="83" y="187"/>
                </a:lnTo>
                <a:lnTo>
                  <a:pt x="74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5303838" y="5526088"/>
            <a:ext cx="1587" cy="295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4716463" y="5821363"/>
            <a:ext cx="1179512" cy="1778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8" name="Freeform 42"/>
          <p:cNvSpPr>
            <a:spLocks/>
          </p:cNvSpPr>
          <p:nvPr/>
        </p:nvSpPr>
        <p:spPr bwMode="auto">
          <a:xfrm>
            <a:off x="4716463" y="4819650"/>
            <a:ext cx="1179512" cy="176213"/>
          </a:xfrm>
          <a:custGeom>
            <a:avLst/>
            <a:gdLst>
              <a:gd name="T0" fmla="*/ 0 w 744"/>
              <a:gd name="T1" fmla="*/ 2147483647 h 111"/>
              <a:gd name="T2" fmla="*/ 0 w 744"/>
              <a:gd name="T3" fmla="*/ 2147483647 h 111"/>
              <a:gd name="T4" fmla="*/ 0 w 744"/>
              <a:gd name="T5" fmla="*/ 0 h 111"/>
              <a:gd name="T6" fmla="*/ 2147483647 w 744"/>
              <a:gd name="T7" fmla="*/ 0 h 111"/>
              <a:gd name="T8" fmla="*/ 2147483647 w 744"/>
              <a:gd name="T9" fmla="*/ 2147483647 h 111"/>
              <a:gd name="T10" fmla="*/ 0 w 744"/>
              <a:gd name="T11" fmla="*/ 2147483647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4"/>
              <a:gd name="T19" fmla="*/ 0 h 111"/>
              <a:gd name="T20" fmla="*/ 744 w 744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4" h="111">
                <a:moveTo>
                  <a:pt x="0" y="111"/>
                </a:moveTo>
                <a:lnTo>
                  <a:pt x="0" y="37"/>
                </a:lnTo>
                <a:lnTo>
                  <a:pt x="0" y="0"/>
                </a:lnTo>
                <a:lnTo>
                  <a:pt x="744" y="0"/>
                </a:lnTo>
                <a:lnTo>
                  <a:pt x="744" y="111"/>
                </a:lnTo>
                <a:lnTo>
                  <a:pt x="0" y="111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2592388" y="5821363"/>
            <a:ext cx="1181100" cy="1778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 flipV="1">
            <a:off x="5303838" y="3254375"/>
            <a:ext cx="1587" cy="206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>
            <a:off x="5332413" y="3275013"/>
            <a:ext cx="3175" cy="9525"/>
          </a:xfrm>
          <a:custGeom>
            <a:avLst/>
            <a:gdLst>
              <a:gd name="T0" fmla="*/ 0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0 60000 65536"/>
              <a:gd name="T7" fmla="*/ 0 60000 65536"/>
              <a:gd name="T8" fmla="*/ 0 60000 65536"/>
              <a:gd name="T9" fmla="*/ 0 w 2"/>
              <a:gd name="T10" fmla="*/ 0 h 6"/>
              <a:gd name="T11" fmla="*/ 2 w 2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6">
                <a:moveTo>
                  <a:pt x="0" y="0"/>
                </a:moveTo>
                <a:lnTo>
                  <a:pt x="2" y="0"/>
                </a:lnTo>
                <a:lnTo>
                  <a:pt x="2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2" name="Freeform 46"/>
          <p:cNvSpPr>
            <a:spLocks/>
          </p:cNvSpPr>
          <p:nvPr/>
        </p:nvSpPr>
        <p:spPr bwMode="auto">
          <a:xfrm>
            <a:off x="5278438" y="3275013"/>
            <a:ext cx="53975" cy="666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0 h 42"/>
              <a:gd name="T6" fmla="*/ 2147483647 w 34"/>
              <a:gd name="T7" fmla="*/ 0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0 h 42"/>
              <a:gd name="T14" fmla="*/ 2147483647 w 34"/>
              <a:gd name="T15" fmla="*/ 0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0 h 42"/>
              <a:gd name="T22" fmla="*/ 2147483647 w 34"/>
              <a:gd name="T23" fmla="*/ 0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0 h 42"/>
              <a:gd name="T30" fmla="*/ 2147483647 w 34"/>
              <a:gd name="T31" fmla="*/ 0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0 h 42"/>
              <a:gd name="T40" fmla="*/ 2147483647 w 34"/>
              <a:gd name="T41" fmla="*/ 2147483647 h 42"/>
              <a:gd name="T42" fmla="*/ 0 w 34"/>
              <a:gd name="T43" fmla="*/ 2147483647 h 42"/>
              <a:gd name="T44" fmla="*/ 0 w 34"/>
              <a:gd name="T45" fmla="*/ 0 h 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"/>
              <a:gd name="T70" fmla="*/ 0 h 42"/>
              <a:gd name="T71" fmla="*/ 34 w 34"/>
              <a:gd name="T72" fmla="*/ 42 h 4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" h="42">
                <a:moveTo>
                  <a:pt x="34" y="12"/>
                </a:moveTo>
                <a:lnTo>
                  <a:pt x="30" y="18"/>
                </a:lnTo>
                <a:lnTo>
                  <a:pt x="30" y="0"/>
                </a:lnTo>
                <a:lnTo>
                  <a:pt x="28" y="0"/>
                </a:lnTo>
                <a:lnTo>
                  <a:pt x="28" y="23"/>
                </a:lnTo>
                <a:lnTo>
                  <a:pt x="24" y="30"/>
                </a:lnTo>
                <a:lnTo>
                  <a:pt x="24" y="0"/>
                </a:lnTo>
                <a:lnTo>
                  <a:pt x="21" y="0"/>
                </a:lnTo>
                <a:lnTo>
                  <a:pt x="21" y="36"/>
                </a:lnTo>
                <a:lnTo>
                  <a:pt x="18" y="42"/>
                </a:lnTo>
                <a:lnTo>
                  <a:pt x="18" y="0"/>
                </a:lnTo>
                <a:lnTo>
                  <a:pt x="15" y="0"/>
                </a:lnTo>
                <a:lnTo>
                  <a:pt x="15" y="39"/>
                </a:lnTo>
                <a:lnTo>
                  <a:pt x="11" y="33"/>
                </a:lnTo>
                <a:lnTo>
                  <a:pt x="11" y="0"/>
                </a:lnTo>
                <a:lnTo>
                  <a:pt x="9" y="0"/>
                </a:lnTo>
                <a:lnTo>
                  <a:pt x="9" y="27"/>
                </a:lnTo>
                <a:lnTo>
                  <a:pt x="6" y="22"/>
                </a:lnTo>
                <a:lnTo>
                  <a:pt x="6" y="0"/>
                </a:lnTo>
                <a:lnTo>
                  <a:pt x="3" y="0"/>
                </a:lnTo>
                <a:lnTo>
                  <a:pt x="3" y="16"/>
                </a:ln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5332413" y="3275013"/>
            <a:ext cx="1587" cy="19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4" name="Freeform 48"/>
          <p:cNvSpPr>
            <a:spLocks/>
          </p:cNvSpPr>
          <p:nvPr/>
        </p:nvSpPr>
        <p:spPr bwMode="auto">
          <a:xfrm>
            <a:off x="5268913" y="3275013"/>
            <a:ext cx="71437" cy="68262"/>
          </a:xfrm>
          <a:custGeom>
            <a:avLst/>
            <a:gdLst>
              <a:gd name="T0" fmla="*/ 2147483647 w 45"/>
              <a:gd name="T1" fmla="*/ 0 h 43"/>
              <a:gd name="T2" fmla="*/ 2147483647 w 45"/>
              <a:gd name="T3" fmla="*/ 2147483647 h 43"/>
              <a:gd name="T4" fmla="*/ 0 w 45"/>
              <a:gd name="T5" fmla="*/ 0 h 43"/>
              <a:gd name="T6" fmla="*/ 2147483647 w 45"/>
              <a:gd name="T7" fmla="*/ 0 h 43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43"/>
              <a:gd name="T14" fmla="*/ 45 w 45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43">
                <a:moveTo>
                  <a:pt x="45" y="0"/>
                </a:moveTo>
                <a:lnTo>
                  <a:pt x="22" y="43"/>
                </a:lnTo>
                <a:lnTo>
                  <a:pt x="0" y="0"/>
                </a:lnTo>
                <a:lnTo>
                  <a:pt x="45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5422900" y="2695575"/>
            <a:ext cx="8255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6" name="Freeform 50"/>
          <p:cNvSpPr>
            <a:spLocks/>
          </p:cNvSpPr>
          <p:nvPr/>
        </p:nvSpPr>
        <p:spPr bwMode="auto">
          <a:xfrm>
            <a:off x="5427663" y="2695575"/>
            <a:ext cx="84137" cy="26988"/>
          </a:xfrm>
          <a:custGeom>
            <a:avLst/>
            <a:gdLst>
              <a:gd name="T0" fmla="*/ 2147483647 w 53"/>
              <a:gd name="T1" fmla="*/ 0 h 17"/>
              <a:gd name="T2" fmla="*/ 2147483647 w 53"/>
              <a:gd name="T3" fmla="*/ 0 h 17"/>
              <a:gd name="T4" fmla="*/ 2147483647 w 53"/>
              <a:gd name="T5" fmla="*/ 0 h 17"/>
              <a:gd name="T6" fmla="*/ 2147483647 w 53"/>
              <a:gd name="T7" fmla="*/ 2147483647 h 17"/>
              <a:gd name="T8" fmla="*/ 0 w 53"/>
              <a:gd name="T9" fmla="*/ 2147483647 h 17"/>
              <a:gd name="T10" fmla="*/ 2147483647 w 53"/>
              <a:gd name="T11" fmla="*/ 2147483647 h 17"/>
              <a:gd name="T12" fmla="*/ 2147483647 w 53"/>
              <a:gd name="T13" fmla="*/ 2147483647 h 17"/>
              <a:gd name="T14" fmla="*/ 2147483647 w 53"/>
              <a:gd name="T15" fmla="*/ 2147483647 h 17"/>
              <a:gd name="T16" fmla="*/ 2147483647 w 53"/>
              <a:gd name="T17" fmla="*/ 2147483647 h 17"/>
              <a:gd name="T18" fmla="*/ 2147483647 w 53"/>
              <a:gd name="T19" fmla="*/ 2147483647 h 17"/>
              <a:gd name="T20" fmla="*/ 2147483647 w 53"/>
              <a:gd name="T21" fmla="*/ 2147483647 h 17"/>
              <a:gd name="T22" fmla="*/ 2147483647 w 53"/>
              <a:gd name="T23" fmla="*/ 2147483647 h 17"/>
              <a:gd name="T24" fmla="*/ 2147483647 w 53"/>
              <a:gd name="T25" fmla="*/ 2147483647 h 17"/>
              <a:gd name="T26" fmla="*/ 2147483647 w 53"/>
              <a:gd name="T27" fmla="*/ 2147483647 h 17"/>
              <a:gd name="T28" fmla="*/ 2147483647 w 53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3"/>
              <a:gd name="T46" fmla="*/ 0 h 17"/>
              <a:gd name="T47" fmla="*/ 53 w 53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3" h="17">
                <a:moveTo>
                  <a:pt x="53" y="0"/>
                </a:moveTo>
                <a:lnTo>
                  <a:pt x="42" y="0"/>
                </a:lnTo>
                <a:lnTo>
                  <a:pt x="42" y="2"/>
                </a:lnTo>
                <a:lnTo>
                  <a:pt x="0" y="2"/>
                </a:lnTo>
                <a:lnTo>
                  <a:pt x="6" y="5"/>
                </a:lnTo>
                <a:lnTo>
                  <a:pt x="42" y="5"/>
                </a:lnTo>
                <a:lnTo>
                  <a:pt x="42" y="9"/>
                </a:lnTo>
                <a:lnTo>
                  <a:pt x="13" y="9"/>
                </a:lnTo>
                <a:lnTo>
                  <a:pt x="19" y="11"/>
                </a:lnTo>
                <a:lnTo>
                  <a:pt x="42" y="11"/>
                </a:lnTo>
                <a:lnTo>
                  <a:pt x="42" y="15"/>
                </a:lnTo>
                <a:lnTo>
                  <a:pt x="25" y="15"/>
                </a:lnTo>
                <a:lnTo>
                  <a:pt x="31" y="17"/>
                </a:lnTo>
                <a:lnTo>
                  <a:pt x="42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7" name="Freeform 51"/>
          <p:cNvSpPr>
            <a:spLocks/>
          </p:cNvSpPr>
          <p:nvPr/>
        </p:nvSpPr>
        <p:spPr bwMode="auto">
          <a:xfrm>
            <a:off x="5422900" y="2660650"/>
            <a:ext cx="71438" cy="69850"/>
          </a:xfrm>
          <a:custGeom>
            <a:avLst/>
            <a:gdLst>
              <a:gd name="T0" fmla="*/ 2147483647 w 45"/>
              <a:gd name="T1" fmla="*/ 2147483647 h 44"/>
              <a:gd name="T2" fmla="*/ 0 w 45"/>
              <a:gd name="T3" fmla="*/ 2147483647 h 44"/>
              <a:gd name="T4" fmla="*/ 2147483647 w 45"/>
              <a:gd name="T5" fmla="*/ 0 h 44"/>
              <a:gd name="T6" fmla="*/ 2147483647 w 45"/>
              <a:gd name="T7" fmla="*/ 2147483647 h 44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44"/>
              <a:gd name="T14" fmla="*/ 45 w 45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44">
                <a:moveTo>
                  <a:pt x="45" y="44"/>
                </a:moveTo>
                <a:lnTo>
                  <a:pt x="0" y="22"/>
                </a:lnTo>
                <a:lnTo>
                  <a:pt x="45" y="0"/>
                </a:lnTo>
                <a:lnTo>
                  <a:pt x="45" y="44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8" name="Freeform 52"/>
          <p:cNvSpPr>
            <a:spLocks/>
          </p:cNvSpPr>
          <p:nvPr/>
        </p:nvSpPr>
        <p:spPr bwMode="auto">
          <a:xfrm>
            <a:off x="5426075" y="2665413"/>
            <a:ext cx="68263" cy="30162"/>
          </a:xfrm>
          <a:custGeom>
            <a:avLst/>
            <a:gdLst>
              <a:gd name="T0" fmla="*/ 2147483647 w 43"/>
              <a:gd name="T1" fmla="*/ 2147483647 h 19"/>
              <a:gd name="T2" fmla="*/ 0 w 43"/>
              <a:gd name="T3" fmla="*/ 2147483647 h 19"/>
              <a:gd name="T4" fmla="*/ 2147483647 w 43"/>
              <a:gd name="T5" fmla="*/ 2147483647 h 19"/>
              <a:gd name="T6" fmla="*/ 2147483647 w 43"/>
              <a:gd name="T7" fmla="*/ 2147483647 h 19"/>
              <a:gd name="T8" fmla="*/ 2147483647 w 43"/>
              <a:gd name="T9" fmla="*/ 2147483647 h 19"/>
              <a:gd name="T10" fmla="*/ 2147483647 w 43"/>
              <a:gd name="T11" fmla="*/ 2147483647 h 19"/>
              <a:gd name="T12" fmla="*/ 2147483647 w 43"/>
              <a:gd name="T13" fmla="*/ 2147483647 h 19"/>
              <a:gd name="T14" fmla="*/ 2147483647 w 43"/>
              <a:gd name="T15" fmla="*/ 2147483647 h 19"/>
              <a:gd name="T16" fmla="*/ 2147483647 w 43"/>
              <a:gd name="T17" fmla="*/ 2147483647 h 19"/>
              <a:gd name="T18" fmla="*/ 2147483647 w 43"/>
              <a:gd name="T19" fmla="*/ 2147483647 h 19"/>
              <a:gd name="T20" fmla="*/ 2147483647 w 43"/>
              <a:gd name="T21" fmla="*/ 2147483647 h 19"/>
              <a:gd name="T22" fmla="*/ 2147483647 w 43"/>
              <a:gd name="T23" fmla="*/ 2147483647 h 19"/>
              <a:gd name="T24" fmla="*/ 2147483647 w 43"/>
              <a:gd name="T25" fmla="*/ 0 h 19"/>
              <a:gd name="T26" fmla="*/ 2147483647 w 43"/>
              <a:gd name="T27" fmla="*/ 0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19"/>
              <a:gd name="T44" fmla="*/ 43 w 43"/>
              <a:gd name="T45" fmla="*/ 19 h 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19">
                <a:moveTo>
                  <a:pt x="43" y="19"/>
                </a:moveTo>
                <a:lnTo>
                  <a:pt x="0" y="19"/>
                </a:lnTo>
                <a:lnTo>
                  <a:pt x="6" y="15"/>
                </a:lnTo>
                <a:lnTo>
                  <a:pt x="43" y="15"/>
                </a:lnTo>
                <a:lnTo>
                  <a:pt x="43" y="13"/>
                </a:lnTo>
                <a:lnTo>
                  <a:pt x="12" y="13"/>
                </a:lnTo>
                <a:lnTo>
                  <a:pt x="19" y="9"/>
                </a:lnTo>
                <a:lnTo>
                  <a:pt x="43" y="9"/>
                </a:lnTo>
                <a:lnTo>
                  <a:pt x="43" y="7"/>
                </a:lnTo>
                <a:lnTo>
                  <a:pt x="25" y="7"/>
                </a:lnTo>
                <a:lnTo>
                  <a:pt x="31" y="3"/>
                </a:lnTo>
                <a:lnTo>
                  <a:pt x="43" y="3"/>
                </a:lnTo>
                <a:lnTo>
                  <a:pt x="43" y="0"/>
                </a:lnTo>
                <a:lnTo>
                  <a:pt x="37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9" name="Freeform 53"/>
          <p:cNvSpPr>
            <a:spLocks/>
          </p:cNvSpPr>
          <p:nvPr/>
        </p:nvSpPr>
        <p:spPr bwMode="auto">
          <a:xfrm>
            <a:off x="5268913" y="2506663"/>
            <a:ext cx="71437" cy="73025"/>
          </a:xfrm>
          <a:custGeom>
            <a:avLst/>
            <a:gdLst>
              <a:gd name="T0" fmla="*/ 2147483647 w 45"/>
              <a:gd name="T1" fmla="*/ 2147483647 h 46"/>
              <a:gd name="T2" fmla="*/ 0 w 45"/>
              <a:gd name="T3" fmla="*/ 0 h 46"/>
              <a:gd name="T4" fmla="*/ 2147483647 w 45"/>
              <a:gd name="T5" fmla="*/ 0 h 46"/>
              <a:gd name="T6" fmla="*/ 0 w 45"/>
              <a:gd name="T7" fmla="*/ 0 h 46"/>
              <a:gd name="T8" fmla="*/ 2147483647 w 45"/>
              <a:gd name="T9" fmla="*/ 2147483647 h 46"/>
              <a:gd name="T10" fmla="*/ 2147483647 w 45"/>
              <a:gd name="T11" fmla="*/ 2147483647 h 46"/>
              <a:gd name="T12" fmla="*/ 2147483647 w 45"/>
              <a:gd name="T13" fmla="*/ 2147483647 h 46"/>
              <a:gd name="T14" fmla="*/ 2147483647 w 45"/>
              <a:gd name="T15" fmla="*/ 2147483647 h 46"/>
              <a:gd name="T16" fmla="*/ 2147483647 w 45"/>
              <a:gd name="T17" fmla="*/ 2147483647 h 46"/>
              <a:gd name="T18" fmla="*/ 2147483647 w 45"/>
              <a:gd name="T19" fmla="*/ 2147483647 h 46"/>
              <a:gd name="T20" fmla="*/ 2147483647 w 45"/>
              <a:gd name="T21" fmla="*/ 2147483647 h 46"/>
              <a:gd name="T22" fmla="*/ 2147483647 w 45"/>
              <a:gd name="T23" fmla="*/ 2147483647 h 46"/>
              <a:gd name="T24" fmla="*/ 2147483647 w 45"/>
              <a:gd name="T25" fmla="*/ 2147483647 h 46"/>
              <a:gd name="T26" fmla="*/ 2147483647 w 45"/>
              <a:gd name="T27" fmla="*/ 2147483647 h 46"/>
              <a:gd name="T28" fmla="*/ 2147483647 w 45"/>
              <a:gd name="T29" fmla="*/ 2147483647 h 46"/>
              <a:gd name="T30" fmla="*/ 2147483647 w 45"/>
              <a:gd name="T31" fmla="*/ 2147483647 h 46"/>
              <a:gd name="T32" fmla="*/ 2147483647 w 45"/>
              <a:gd name="T33" fmla="*/ 2147483647 h 46"/>
              <a:gd name="T34" fmla="*/ 2147483647 w 45"/>
              <a:gd name="T35" fmla="*/ 2147483647 h 46"/>
              <a:gd name="T36" fmla="*/ 2147483647 w 45"/>
              <a:gd name="T37" fmla="*/ 2147483647 h 46"/>
              <a:gd name="T38" fmla="*/ 2147483647 w 45"/>
              <a:gd name="T39" fmla="*/ 2147483647 h 46"/>
              <a:gd name="T40" fmla="*/ 2147483647 w 45"/>
              <a:gd name="T41" fmla="*/ 2147483647 h 46"/>
              <a:gd name="T42" fmla="*/ 2147483647 w 45"/>
              <a:gd name="T43" fmla="*/ 2147483647 h 46"/>
              <a:gd name="T44" fmla="*/ 2147483647 w 45"/>
              <a:gd name="T45" fmla="*/ 2147483647 h 46"/>
              <a:gd name="T46" fmla="*/ 2147483647 w 45"/>
              <a:gd name="T47" fmla="*/ 2147483647 h 46"/>
              <a:gd name="T48" fmla="*/ 2147483647 w 45"/>
              <a:gd name="T49" fmla="*/ 2147483647 h 46"/>
              <a:gd name="T50" fmla="*/ 2147483647 w 45"/>
              <a:gd name="T51" fmla="*/ 2147483647 h 46"/>
              <a:gd name="T52" fmla="*/ 2147483647 w 45"/>
              <a:gd name="T53" fmla="*/ 2147483647 h 46"/>
              <a:gd name="T54" fmla="*/ 2147483647 w 45"/>
              <a:gd name="T55" fmla="*/ 2147483647 h 46"/>
              <a:gd name="T56" fmla="*/ 2147483647 w 45"/>
              <a:gd name="T57" fmla="*/ 2147483647 h 46"/>
              <a:gd name="T58" fmla="*/ 2147483647 w 45"/>
              <a:gd name="T59" fmla="*/ 2147483647 h 4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5"/>
              <a:gd name="T91" fmla="*/ 0 h 46"/>
              <a:gd name="T92" fmla="*/ 45 w 45"/>
              <a:gd name="T93" fmla="*/ 46 h 4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5" h="46">
                <a:moveTo>
                  <a:pt x="22" y="46"/>
                </a:moveTo>
                <a:lnTo>
                  <a:pt x="0" y="0"/>
                </a:lnTo>
                <a:lnTo>
                  <a:pt x="45" y="0"/>
                </a:lnTo>
                <a:lnTo>
                  <a:pt x="0" y="0"/>
                </a:lnTo>
                <a:lnTo>
                  <a:pt x="3" y="4"/>
                </a:lnTo>
                <a:lnTo>
                  <a:pt x="43" y="4"/>
                </a:lnTo>
                <a:lnTo>
                  <a:pt x="42" y="6"/>
                </a:lnTo>
                <a:lnTo>
                  <a:pt x="4" y="6"/>
                </a:lnTo>
                <a:lnTo>
                  <a:pt x="5" y="10"/>
                </a:lnTo>
                <a:lnTo>
                  <a:pt x="40" y="10"/>
                </a:lnTo>
                <a:lnTo>
                  <a:pt x="40" y="13"/>
                </a:lnTo>
                <a:lnTo>
                  <a:pt x="6" y="13"/>
                </a:lnTo>
                <a:lnTo>
                  <a:pt x="9" y="16"/>
                </a:lnTo>
                <a:lnTo>
                  <a:pt x="37" y="16"/>
                </a:lnTo>
                <a:lnTo>
                  <a:pt x="36" y="19"/>
                </a:lnTo>
                <a:lnTo>
                  <a:pt x="10" y="19"/>
                </a:lnTo>
                <a:lnTo>
                  <a:pt x="11" y="23"/>
                </a:lnTo>
                <a:lnTo>
                  <a:pt x="35" y="23"/>
                </a:lnTo>
                <a:lnTo>
                  <a:pt x="34" y="25"/>
                </a:lnTo>
                <a:lnTo>
                  <a:pt x="12" y="25"/>
                </a:lnTo>
                <a:lnTo>
                  <a:pt x="15" y="29"/>
                </a:lnTo>
                <a:lnTo>
                  <a:pt x="31" y="29"/>
                </a:lnTo>
                <a:lnTo>
                  <a:pt x="30" y="31"/>
                </a:lnTo>
                <a:lnTo>
                  <a:pt x="16" y="31"/>
                </a:lnTo>
                <a:lnTo>
                  <a:pt x="17" y="34"/>
                </a:lnTo>
                <a:lnTo>
                  <a:pt x="29" y="34"/>
                </a:lnTo>
                <a:lnTo>
                  <a:pt x="27" y="37"/>
                </a:lnTo>
                <a:lnTo>
                  <a:pt x="19" y="37"/>
                </a:lnTo>
                <a:lnTo>
                  <a:pt x="21" y="40"/>
                </a:lnTo>
                <a:lnTo>
                  <a:pt x="25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 flipV="1">
            <a:off x="5303838" y="2506663"/>
            <a:ext cx="36512" cy="73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V="1">
            <a:off x="5303838" y="2460625"/>
            <a:ext cx="1587" cy="46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2" name="Freeform 56"/>
          <p:cNvSpPr>
            <a:spLocks/>
          </p:cNvSpPr>
          <p:nvPr/>
        </p:nvSpPr>
        <p:spPr bwMode="auto">
          <a:xfrm>
            <a:off x="5268913" y="1858963"/>
            <a:ext cx="71437" cy="71437"/>
          </a:xfrm>
          <a:custGeom>
            <a:avLst/>
            <a:gdLst>
              <a:gd name="T0" fmla="*/ 2147483647 w 45"/>
              <a:gd name="T1" fmla="*/ 2147483647 h 45"/>
              <a:gd name="T2" fmla="*/ 0 w 45"/>
              <a:gd name="T3" fmla="*/ 0 h 45"/>
              <a:gd name="T4" fmla="*/ 2147483647 w 45"/>
              <a:gd name="T5" fmla="*/ 0 h 45"/>
              <a:gd name="T6" fmla="*/ 2147483647 w 45"/>
              <a:gd name="T7" fmla="*/ 2147483647 h 45"/>
              <a:gd name="T8" fmla="*/ 2147483647 w 45"/>
              <a:gd name="T9" fmla="*/ 2147483647 h 45"/>
              <a:gd name="T10" fmla="*/ 2147483647 w 45"/>
              <a:gd name="T11" fmla="*/ 0 h 45"/>
              <a:gd name="T12" fmla="*/ 2147483647 w 45"/>
              <a:gd name="T13" fmla="*/ 0 h 45"/>
              <a:gd name="T14" fmla="*/ 2147483647 w 45"/>
              <a:gd name="T15" fmla="*/ 2147483647 h 45"/>
              <a:gd name="T16" fmla="*/ 2147483647 w 45"/>
              <a:gd name="T17" fmla="*/ 2147483647 h 45"/>
              <a:gd name="T18" fmla="*/ 2147483647 w 45"/>
              <a:gd name="T19" fmla="*/ 0 h 45"/>
              <a:gd name="T20" fmla="*/ 2147483647 w 45"/>
              <a:gd name="T21" fmla="*/ 0 h 45"/>
              <a:gd name="T22" fmla="*/ 2147483647 w 45"/>
              <a:gd name="T23" fmla="*/ 2147483647 h 45"/>
              <a:gd name="T24" fmla="*/ 2147483647 w 45"/>
              <a:gd name="T25" fmla="*/ 2147483647 h 45"/>
              <a:gd name="T26" fmla="*/ 2147483647 w 45"/>
              <a:gd name="T27" fmla="*/ 0 h 45"/>
              <a:gd name="T28" fmla="*/ 2147483647 w 45"/>
              <a:gd name="T29" fmla="*/ 0 h 45"/>
              <a:gd name="T30" fmla="*/ 2147483647 w 45"/>
              <a:gd name="T31" fmla="*/ 2147483647 h 45"/>
              <a:gd name="T32" fmla="*/ 2147483647 w 45"/>
              <a:gd name="T33" fmla="*/ 2147483647 h 45"/>
              <a:gd name="T34" fmla="*/ 2147483647 w 45"/>
              <a:gd name="T35" fmla="*/ 0 h 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5"/>
              <a:gd name="T55" fmla="*/ 0 h 45"/>
              <a:gd name="T56" fmla="*/ 45 w 45"/>
              <a:gd name="T57" fmla="*/ 45 h 4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5" h="45">
                <a:moveTo>
                  <a:pt x="22" y="45"/>
                </a:moveTo>
                <a:lnTo>
                  <a:pt x="0" y="0"/>
                </a:lnTo>
                <a:lnTo>
                  <a:pt x="45" y="0"/>
                </a:lnTo>
                <a:lnTo>
                  <a:pt x="22" y="45"/>
                </a:lnTo>
                <a:lnTo>
                  <a:pt x="24" y="43"/>
                </a:lnTo>
                <a:lnTo>
                  <a:pt x="24" y="0"/>
                </a:lnTo>
                <a:lnTo>
                  <a:pt x="21" y="0"/>
                </a:lnTo>
                <a:lnTo>
                  <a:pt x="21" y="41"/>
                </a:lnTo>
                <a:lnTo>
                  <a:pt x="17" y="35"/>
                </a:lnTo>
                <a:lnTo>
                  <a:pt x="17" y="0"/>
                </a:lnTo>
                <a:lnTo>
                  <a:pt x="15" y="0"/>
                </a:lnTo>
                <a:lnTo>
                  <a:pt x="15" y="29"/>
                </a:lnTo>
                <a:lnTo>
                  <a:pt x="12" y="22"/>
                </a:lnTo>
                <a:lnTo>
                  <a:pt x="12" y="0"/>
                </a:lnTo>
                <a:lnTo>
                  <a:pt x="9" y="0"/>
                </a:lnTo>
                <a:lnTo>
                  <a:pt x="9" y="16"/>
                </a:lnTo>
                <a:lnTo>
                  <a:pt x="6" y="10"/>
                </a:lnTo>
                <a:lnTo>
                  <a:pt x="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 flipV="1">
            <a:off x="5303838" y="1841500"/>
            <a:ext cx="1587" cy="174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4" name="Freeform 58"/>
          <p:cNvSpPr>
            <a:spLocks/>
          </p:cNvSpPr>
          <p:nvPr/>
        </p:nvSpPr>
        <p:spPr bwMode="auto">
          <a:xfrm>
            <a:off x="5307013" y="1858963"/>
            <a:ext cx="4762" cy="68262"/>
          </a:xfrm>
          <a:custGeom>
            <a:avLst/>
            <a:gdLst>
              <a:gd name="T0" fmla="*/ 2147483647 w 3"/>
              <a:gd name="T1" fmla="*/ 0 h 43"/>
              <a:gd name="T2" fmla="*/ 2147483647 w 3"/>
              <a:gd name="T3" fmla="*/ 2147483647 h 43"/>
              <a:gd name="T4" fmla="*/ 0 w 3"/>
              <a:gd name="T5" fmla="*/ 2147483647 h 43"/>
              <a:gd name="T6" fmla="*/ 0 60000 65536"/>
              <a:gd name="T7" fmla="*/ 0 60000 65536"/>
              <a:gd name="T8" fmla="*/ 0 60000 65536"/>
              <a:gd name="T9" fmla="*/ 0 w 3"/>
              <a:gd name="T10" fmla="*/ 0 h 43"/>
              <a:gd name="T11" fmla="*/ 3 w 3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43">
                <a:moveTo>
                  <a:pt x="3" y="0"/>
                </a:moveTo>
                <a:lnTo>
                  <a:pt x="3" y="37"/>
                </a:lnTo>
                <a:lnTo>
                  <a:pt x="0" y="4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5" name="Freeform 59"/>
          <p:cNvSpPr>
            <a:spLocks/>
          </p:cNvSpPr>
          <p:nvPr/>
        </p:nvSpPr>
        <p:spPr bwMode="auto">
          <a:xfrm>
            <a:off x="5311775" y="1858963"/>
            <a:ext cx="4763" cy="49212"/>
          </a:xfrm>
          <a:custGeom>
            <a:avLst/>
            <a:gdLst>
              <a:gd name="T0" fmla="*/ 2147483647 w 3"/>
              <a:gd name="T1" fmla="*/ 2147483647 h 31"/>
              <a:gd name="T2" fmla="*/ 2147483647 w 3"/>
              <a:gd name="T3" fmla="*/ 0 h 31"/>
              <a:gd name="T4" fmla="*/ 0 w 3"/>
              <a:gd name="T5" fmla="*/ 0 h 31"/>
              <a:gd name="T6" fmla="*/ 0 60000 65536"/>
              <a:gd name="T7" fmla="*/ 0 60000 65536"/>
              <a:gd name="T8" fmla="*/ 0 60000 65536"/>
              <a:gd name="T9" fmla="*/ 0 w 3"/>
              <a:gd name="T10" fmla="*/ 0 h 31"/>
              <a:gd name="T11" fmla="*/ 3 w 3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1">
                <a:moveTo>
                  <a:pt x="3" y="31"/>
                </a:move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6" name="Freeform 60"/>
          <p:cNvSpPr>
            <a:spLocks/>
          </p:cNvSpPr>
          <p:nvPr/>
        </p:nvSpPr>
        <p:spPr bwMode="auto">
          <a:xfrm>
            <a:off x="5316538" y="1858963"/>
            <a:ext cx="6350" cy="49212"/>
          </a:xfrm>
          <a:custGeom>
            <a:avLst/>
            <a:gdLst>
              <a:gd name="T0" fmla="*/ 2147483647 w 4"/>
              <a:gd name="T1" fmla="*/ 0 h 31"/>
              <a:gd name="T2" fmla="*/ 2147483647 w 4"/>
              <a:gd name="T3" fmla="*/ 2147483647 h 31"/>
              <a:gd name="T4" fmla="*/ 0 w 4"/>
              <a:gd name="T5" fmla="*/ 2147483647 h 31"/>
              <a:gd name="T6" fmla="*/ 0 60000 65536"/>
              <a:gd name="T7" fmla="*/ 0 60000 65536"/>
              <a:gd name="T8" fmla="*/ 0 60000 65536"/>
              <a:gd name="T9" fmla="*/ 0 w 4"/>
              <a:gd name="T10" fmla="*/ 0 h 31"/>
              <a:gd name="T11" fmla="*/ 4 w 4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31">
                <a:moveTo>
                  <a:pt x="4" y="0"/>
                </a:moveTo>
                <a:lnTo>
                  <a:pt x="4" y="25"/>
                </a:lnTo>
                <a:lnTo>
                  <a:pt x="0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7" name="Freeform 61"/>
          <p:cNvSpPr>
            <a:spLocks/>
          </p:cNvSpPr>
          <p:nvPr/>
        </p:nvSpPr>
        <p:spPr bwMode="auto">
          <a:xfrm>
            <a:off x="5322888" y="1858963"/>
            <a:ext cx="3175" cy="30162"/>
          </a:xfrm>
          <a:custGeom>
            <a:avLst/>
            <a:gdLst>
              <a:gd name="T0" fmla="*/ 2147483647 w 2"/>
              <a:gd name="T1" fmla="*/ 2147483647 h 19"/>
              <a:gd name="T2" fmla="*/ 2147483647 w 2"/>
              <a:gd name="T3" fmla="*/ 0 h 19"/>
              <a:gd name="T4" fmla="*/ 0 w 2"/>
              <a:gd name="T5" fmla="*/ 0 h 19"/>
              <a:gd name="T6" fmla="*/ 0 60000 65536"/>
              <a:gd name="T7" fmla="*/ 0 60000 65536"/>
              <a:gd name="T8" fmla="*/ 0 60000 65536"/>
              <a:gd name="T9" fmla="*/ 0 w 2"/>
              <a:gd name="T10" fmla="*/ 0 h 19"/>
              <a:gd name="T11" fmla="*/ 2 w 2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9">
                <a:moveTo>
                  <a:pt x="2" y="19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8" name="Freeform 62"/>
          <p:cNvSpPr>
            <a:spLocks/>
          </p:cNvSpPr>
          <p:nvPr/>
        </p:nvSpPr>
        <p:spPr bwMode="auto">
          <a:xfrm>
            <a:off x="5326063" y="1858963"/>
            <a:ext cx="6350" cy="30162"/>
          </a:xfrm>
          <a:custGeom>
            <a:avLst/>
            <a:gdLst>
              <a:gd name="T0" fmla="*/ 2147483647 w 4"/>
              <a:gd name="T1" fmla="*/ 0 h 19"/>
              <a:gd name="T2" fmla="*/ 2147483647 w 4"/>
              <a:gd name="T3" fmla="*/ 2147483647 h 19"/>
              <a:gd name="T4" fmla="*/ 0 w 4"/>
              <a:gd name="T5" fmla="*/ 2147483647 h 19"/>
              <a:gd name="T6" fmla="*/ 0 60000 65536"/>
              <a:gd name="T7" fmla="*/ 0 60000 65536"/>
              <a:gd name="T8" fmla="*/ 0 60000 65536"/>
              <a:gd name="T9" fmla="*/ 0 w 4"/>
              <a:gd name="T10" fmla="*/ 0 h 19"/>
              <a:gd name="T11" fmla="*/ 4 w 4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9">
                <a:moveTo>
                  <a:pt x="4" y="0"/>
                </a:moveTo>
                <a:lnTo>
                  <a:pt x="4" y="13"/>
                </a:lnTo>
                <a:lnTo>
                  <a:pt x="0" y="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9" name="Freeform 63"/>
          <p:cNvSpPr>
            <a:spLocks/>
          </p:cNvSpPr>
          <p:nvPr/>
        </p:nvSpPr>
        <p:spPr bwMode="auto">
          <a:xfrm>
            <a:off x="5332413" y="1858963"/>
            <a:ext cx="3175" cy="9525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0 h 6"/>
              <a:gd name="T6" fmla="*/ 0 60000 65536"/>
              <a:gd name="T7" fmla="*/ 0 60000 65536"/>
              <a:gd name="T8" fmla="*/ 0 60000 65536"/>
              <a:gd name="T9" fmla="*/ 0 w 2"/>
              <a:gd name="T10" fmla="*/ 0 h 6"/>
              <a:gd name="T11" fmla="*/ 2 w 2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6">
                <a:moveTo>
                  <a:pt x="2" y="6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0" name="Rectangle 64"/>
          <p:cNvSpPr>
            <a:spLocks noChangeArrowheads="1"/>
          </p:cNvSpPr>
          <p:nvPr/>
        </p:nvSpPr>
        <p:spPr bwMode="auto">
          <a:xfrm>
            <a:off x="6484938" y="2106613"/>
            <a:ext cx="177800" cy="11795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1" name="Line 65"/>
          <p:cNvSpPr>
            <a:spLocks noChangeShapeType="1"/>
          </p:cNvSpPr>
          <p:nvPr/>
        </p:nvSpPr>
        <p:spPr bwMode="auto">
          <a:xfrm>
            <a:off x="5303838" y="4702175"/>
            <a:ext cx="1587" cy="46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2" name="Freeform 66"/>
          <p:cNvSpPr>
            <a:spLocks/>
          </p:cNvSpPr>
          <p:nvPr/>
        </p:nvSpPr>
        <p:spPr bwMode="auto">
          <a:xfrm>
            <a:off x="5268913" y="4748213"/>
            <a:ext cx="71437" cy="63500"/>
          </a:xfrm>
          <a:custGeom>
            <a:avLst/>
            <a:gdLst>
              <a:gd name="T0" fmla="*/ 2147483647 w 45"/>
              <a:gd name="T1" fmla="*/ 0 h 40"/>
              <a:gd name="T2" fmla="*/ 0 w 45"/>
              <a:gd name="T3" fmla="*/ 0 h 40"/>
              <a:gd name="T4" fmla="*/ 2147483647 w 45"/>
              <a:gd name="T5" fmla="*/ 2147483647 h 40"/>
              <a:gd name="T6" fmla="*/ 2147483647 w 45"/>
              <a:gd name="T7" fmla="*/ 2147483647 h 40"/>
              <a:gd name="T8" fmla="*/ 2147483647 w 45"/>
              <a:gd name="T9" fmla="*/ 2147483647 h 40"/>
              <a:gd name="T10" fmla="*/ 2147483647 w 45"/>
              <a:gd name="T11" fmla="*/ 2147483647 h 40"/>
              <a:gd name="T12" fmla="*/ 2147483647 w 45"/>
              <a:gd name="T13" fmla="*/ 2147483647 h 40"/>
              <a:gd name="T14" fmla="*/ 2147483647 w 45"/>
              <a:gd name="T15" fmla="*/ 2147483647 h 40"/>
              <a:gd name="T16" fmla="*/ 2147483647 w 45"/>
              <a:gd name="T17" fmla="*/ 2147483647 h 40"/>
              <a:gd name="T18" fmla="*/ 2147483647 w 45"/>
              <a:gd name="T19" fmla="*/ 2147483647 h 40"/>
              <a:gd name="T20" fmla="*/ 2147483647 w 45"/>
              <a:gd name="T21" fmla="*/ 2147483647 h 40"/>
              <a:gd name="T22" fmla="*/ 2147483647 w 45"/>
              <a:gd name="T23" fmla="*/ 2147483647 h 40"/>
              <a:gd name="T24" fmla="*/ 2147483647 w 45"/>
              <a:gd name="T25" fmla="*/ 2147483647 h 40"/>
              <a:gd name="T26" fmla="*/ 2147483647 w 45"/>
              <a:gd name="T27" fmla="*/ 2147483647 h 40"/>
              <a:gd name="T28" fmla="*/ 2147483647 w 45"/>
              <a:gd name="T29" fmla="*/ 2147483647 h 40"/>
              <a:gd name="T30" fmla="*/ 2147483647 w 45"/>
              <a:gd name="T31" fmla="*/ 2147483647 h 40"/>
              <a:gd name="T32" fmla="*/ 2147483647 w 45"/>
              <a:gd name="T33" fmla="*/ 2147483647 h 40"/>
              <a:gd name="T34" fmla="*/ 2147483647 w 45"/>
              <a:gd name="T35" fmla="*/ 2147483647 h 40"/>
              <a:gd name="T36" fmla="*/ 2147483647 w 45"/>
              <a:gd name="T37" fmla="*/ 2147483647 h 40"/>
              <a:gd name="T38" fmla="*/ 2147483647 w 45"/>
              <a:gd name="T39" fmla="*/ 2147483647 h 40"/>
              <a:gd name="T40" fmla="*/ 2147483647 w 45"/>
              <a:gd name="T41" fmla="*/ 2147483647 h 40"/>
              <a:gd name="T42" fmla="*/ 2147483647 w 45"/>
              <a:gd name="T43" fmla="*/ 2147483647 h 40"/>
              <a:gd name="T44" fmla="*/ 2147483647 w 45"/>
              <a:gd name="T45" fmla="*/ 2147483647 h 40"/>
              <a:gd name="T46" fmla="*/ 2147483647 w 45"/>
              <a:gd name="T47" fmla="*/ 2147483647 h 40"/>
              <a:gd name="T48" fmla="*/ 2147483647 w 45"/>
              <a:gd name="T49" fmla="*/ 2147483647 h 40"/>
              <a:gd name="T50" fmla="*/ 2147483647 w 45"/>
              <a:gd name="T51" fmla="*/ 2147483647 h 40"/>
              <a:gd name="T52" fmla="*/ 2147483647 w 45"/>
              <a:gd name="T53" fmla="*/ 2147483647 h 40"/>
              <a:gd name="T54" fmla="*/ 2147483647 w 4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5"/>
              <a:gd name="T85" fmla="*/ 0 h 40"/>
              <a:gd name="T86" fmla="*/ 45 w 4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5" h="40">
                <a:moveTo>
                  <a:pt x="45" y="0"/>
                </a:moveTo>
                <a:lnTo>
                  <a:pt x="0" y="0"/>
                </a:lnTo>
                <a:lnTo>
                  <a:pt x="3" y="4"/>
                </a:lnTo>
                <a:lnTo>
                  <a:pt x="43" y="4"/>
                </a:lnTo>
                <a:lnTo>
                  <a:pt x="42" y="7"/>
                </a:lnTo>
                <a:lnTo>
                  <a:pt x="4" y="7"/>
                </a:lnTo>
                <a:lnTo>
                  <a:pt x="5" y="10"/>
                </a:lnTo>
                <a:lnTo>
                  <a:pt x="40" y="10"/>
                </a:lnTo>
                <a:lnTo>
                  <a:pt x="40" y="13"/>
                </a:lnTo>
                <a:lnTo>
                  <a:pt x="6" y="13"/>
                </a:lnTo>
                <a:lnTo>
                  <a:pt x="9" y="16"/>
                </a:lnTo>
                <a:lnTo>
                  <a:pt x="37" y="16"/>
                </a:lnTo>
                <a:lnTo>
                  <a:pt x="36" y="19"/>
                </a:lnTo>
                <a:lnTo>
                  <a:pt x="10" y="19"/>
                </a:lnTo>
                <a:lnTo>
                  <a:pt x="11" y="23"/>
                </a:lnTo>
                <a:lnTo>
                  <a:pt x="35" y="23"/>
                </a:lnTo>
                <a:lnTo>
                  <a:pt x="34" y="25"/>
                </a:lnTo>
                <a:lnTo>
                  <a:pt x="12" y="25"/>
                </a:lnTo>
                <a:lnTo>
                  <a:pt x="15" y="29"/>
                </a:lnTo>
                <a:lnTo>
                  <a:pt x="31" y="29"/>
                </a:lnTo>
                <a:lnTo>
                  <a:pt x="30" y="31"/>
                </a:lnTo>
                <a:lnTo>
                  <a:pt x="16" y="31"/>
                </a:lnTo>
                <a:lnTo>
                  <a:pt x="17" y="34"/>
                </a:lnTo>
                <a:lnTo>
                  <a:pt x="29" y="34"/>
                </a:lnTo>
                <a:lnTo>
                  <a:pt x="27" y="37"/>
                </a:lnTo>
                <a:lnTo>
                  <a:pt x="19" y="37"/>
                </a:lnTo>
                <a:lnTo>
                  <a:pt x="21" y="40"/>
                </a:lnTo>
                <a:lnTo>
                  <a:pt x="25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3" name="Freeform 67"/>
          <p:cNvSpPr>
            <a:spLocks/>
          </p:cNvSpPr>
          <p:nvPr/>
        </p:nvSpPr>
        <p:spPr bwMode="auto">
          <a:xfrm>
            <a:off x="5268913" y="4748213"/>
            <a:ext cx="71437" cy="71437"/>
          </a:xfrm>
          <a:custGeom>
            <a:avLst/>
            <a:gdLst>
              <a:gd name="T0" fmla="*/ 2147483647 w 45"/>
              <a:gd name="T1" fmla="*/ 2147483647 h 45"/>
              <a:gd name="T2" fmla="*/ 0 w 45"/>
              <a:gd name="T3" fmla="*/ 0 h 45"/>
              <a:gd name="T4" fmla="*/ 2147483647 w 45"/>
              <a:gd name="T5" fmla="*/ 0 h 45"/>
              <a:gd name="T6" fmla="*/ 2147483647 w 45"/>
              <a:gd name="T7" fmla="*/ 2147483647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45"/>
              <a:gd name="T14" fmla="*/ 45 w 45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45">
                <a:moveTo>
                  <a:pt x="22" y="45"/>
                </a:moveTo>
                <a:lnTo>
                  <a:pt x="0" y="0"/>
                </a:lnTo>
                <a:lnTo>
                  <a:pt x="45" y="0"/>
                </a:lnTo>
                <a:lnTo>
                  <a:pt x="22" y="45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4" name="Freeform 68"/>
          <p:cNvSpPr>
            <a:spLocks/>
          </p:cNvSpPr>
          <p:nvPr/>
        </p:nvSpPr>
        <p:spPr bwMode="auto">
          <a:xfrm>
            <a:off x="5278438" y="5173663"/>
            <a:ext cx="28575" cy="111125"/>
          </a:xfrm>
          <a:custGeom>
            <a:avLst/>
            <a:gdLst>
              <a:gd name="T0" fmla="*/ 2147483647 w 18"/>
              <a:gd name="T1" fmla="*/ 0 h 70"/>
              <a:gd name="T2" fmla="*/ 2147483647 w 18"/>
              <a:gd name="T3" fmla="*/ 2147483647 h 70"/>
              <a:gd name="T4" fmla="*/ 2147483647 w 18"/>
              <a:gd name="T5" fmla="*/ 2147483647 h 70"/>
              <a:gd name="T6" fmla="*/ 2147483647 w 18"/>
              <a:gd name="T7" fmla="*/ 2147483647 h 70"/>
              <a:gd name="T8" fmla="*/ 2147483647 w 18"/>
              <a:gd name="T9" fmla="*/ 2147483647 h 70"/>
              <a:gd name="T10" fmla="*/ 2147483647 w 18"/>
              <a:gd name="T11" fmla="*/ 2147483647 h 70"/>
              <a:gd name="T12" fmla="*/ 2147483647 w 18"/>
              <a:gd name="T13" fmla="*/ 2147483647 h 70"/>
              <a:gd name="T14" fmla="*/ 2147483647 w 18"/>
              <a:gd name="T15" fmla="*/ 2147483647 h 70"/>
              <a:gd name="T16" fmla="*/ 2147483647 w 18"/>
              <a:gd name="T17" fmla="*/ 2147483647 h 70"/>
              <a:gd name="T18" fmla="*/ 2147483647 w 18"/>
              <a:gd name="T19" fmla="*/ 2147483647 h 70"/>
              <a:gd name="T20" fmla="*/ 2147483647 w 18"/>
              <a:gd name="T21" fmla="*/ 2147483647 h 70"/>
              <a:gd name="T22" fmla="*/ 2147483647 w 18"/>
              <a:gd name="T23" fmla="*/ 2147483647 h 70"/>
              <a:gd name="T24" fmla="*/ 2147483647 w 18"/>
              <a:gd name="T25" fmla="*/ 2147483647 h 70"/>
              <a:gd name="T26" fmla="*/ 0 w 18"/>
              <a:gd name="T27" fmla="*/ 2147483647 h 70"/>
              <a:gd name="T28" fmla="*/ 0 w 18"/>
              <a:gd name="T29" fmla="*/ 2147483647 h 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"/>
              <a:gd name="T46" fmla="*/ 0 h 70"/>
              <a:gd name="T47" fmla="*/ 18 w 18"/>
              <a:gd name="T48" fmla="*/ 70 h 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" h="70">
                <a:moveTo>
                  <a:pt x="16" y="0"/>
                </a:moveTo>
                <a:lnTo>
                  <a:pt x="16" y="29"/>
                </a:lnTo>
                <a:lnTo>
                  <a:pt x="18" y="29"/>
                </a:lnTo>
                <a:lnTo>
                  <a:pt x="15" y="29"/>
                </a:lnTo>
                <a:lnTo>
                  <a:pt x="15" y="70"/>
                </a:lnTo>
                <a:lnTo>
                  <a:pt x="11" y="64"/>
                </a:lnTo>
                <a:lnTo>
                  <a:pt x="11" y="29"/>
                </a:lnTo>
                <a:lnTo>
                  <a:pt x="9" y="29"/>
                </a:lnTo>
                <a:lnTo>
                  <a:pt x="9" y="58"/>
                </a:lnTo>
                <a:lnTo>
                  <a:pt x="6" y="51"/>
                </a:lnTo>
                <a:lnTo>
                  <a:pt x="6" y="29"/>
                </a:lnTo>
                <a:lnTo>
                  <a:pt x="3" y="29"/>
                </a:lnTo>
                <a:lnTo>
                  <a:pt x="3" y="45"/>
                </a:lnTo>
                <a:lnTo>
                  <a:pt x="0" y="39"/>
                </a:lnTo>
                <a:lnTo>
                  <a:pt x="0" y="2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5" name="Freeform 69"/>
          <p:cNvSpPr>
            <a:spLocks/>
          </p:cNvSpPr>
          <p:nvPr/>
        </p:nvSpPr>
        <p:spPr bwMode="auto">
          <a:xfrm>
            <a:off x="5268913" y="5219700"/>
            <a:ext cx="71437" cy="71438"/>
          </a:xfrm>
          <a:custGeom>
            <a:avLst/>
            <a:gdLst>
              <a:gd name="T0" fmla="*/ 0 w 45"/>
              <a:gd name="T1" fmla="*/ 0 h 45"/>
              <a:gd name="T2" fmla="*/ 2147483647 w 45"/>
              <a:gd name="T3" fmla="*/ 0 h 45"/>
              <a:gd name="T4" fmla="*/ 2147483647 w 45"/>
              <a:gd name="T5" fmla="*/ 2147483647 h 45"/>
              <a:gd name="T6" fmla="*/ 0 w 45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45"/>
              <a:gd name="T14" fmla="*/ 45 w 45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45">
                <a:moveTo>
                  <a:pt x="0" y="0"/>
                </a:moveTo>
                <a:lnTo>
                  <a:pt x="45" y="0"/>
                </a:lnTo>
                <a:lnTo>
                  <a:pt x="22" y="45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6" name="Freeform 70"/>
          <p:cNvSpPr>
            <a:spLocks/>
          </p:cNvSpPr>
          <p:nvPr/>
        </p:nvSpPr>
        <p:spPr bwMode="auto">
          <a:xfrm>
            <a:off x="5307013" y="5219700"/>
            <a:ext cx="28575" cy="68263"/>
          </a:xfrm>
          <a:custGeom>
            <a:avLst/>
            <a:gdLst>
              <a:gd name="T0" fmla="*/ 0 w 18"/>
              <a:gd name="T1" fmla="*/ 0 h 43"/>
              <a:gd name="T2" fmla="*/ 0 w 18"/>
              <a:gd name="T3" fmla="*/ 2147483647 h 43"/>
              <a:gd name="T4" fmla="*/ 2147483647 w 18"/>
              <a:gd name="T5" fmla="*/ 2147483647 h 43"/>
              <a:gd name="T6" fmla="*/ 2147483647 w 18"/>
              <a:gd name="T7" fmla="*/ 0 h 43"/>
              <a:gd name="T8" fmla="*/ 2147483647 w 18"/>
              <a:gd name="T9" fmla="*/ 0 h 43"/>
              <a:gd name="T10" fmla="*/ 2147483647 w 18"/>
              <a:gd name="T11" fmla="*/ 2147483647 h 43"/>
              <a:gd name="T12" fmla="*/ 2147483647 w 18"/>
              <a:gd name="T13" fmla="*/ 2147483647 h 43"/>
              <a:gd name="T14" fmla="*/ 2147483647 w 18"/>
              <a:gd name="T15" fmla="*/ 0 h 43"/>
              <a:gd name="T16" fmla="*/ 2147483647 w 18"/>
              <a:gd name="T17" fmla="*/ 0 h 43"/>
              <a:gd name="T18" fmla="*/ 2147483647 w 18"/>
              <a:gd name="T19" fmla="*/ 2147483647 h 43"/>
              <a:gd name="T20" fmla="*/ 2147483647 w 18"/>
              <a:gd name="T21" fmla="*/ 2147483647 h 43"/>
              <a:gd name="T22" fmla="*/ 2147483647 w 18"/>
              <a:gd name="T23" fmla="*/ 0 h 43"/>
              <a:gd name="T24" fmla="*/ 2147483647 w 18"/>
              <a:gd name="T25" fmla="*/ 0 h 43"/>
              <a:gd name="T26" fmla="*/ 2147483647 w 18"/>
              <a:gd name="T27" fmla="*/ 2147483647 h 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"/>
              <a:gd name="T43" fmla="*/ 0 h 43"/>
              <a:gd name="T44" fmla="*/ 18 w 18"/>
              <a:gd name="T45" fmla="*/ 43 h 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" h="43">
                <a:moveTo>
                  <a:pt x="0" y="0"/>
                </a:moveTo>
                <a:lnTo>
                  <a:pt x="0" y="43"/>
                </a:lnTo>
                <a:lnTo>
                  <a:pt x="3" y="37"/>
                </a:lnTo>
                <a:lnTo>
                  <a:pt x="3" y="0"/>
                </a:lnTo>
                <a:lnTo>
                  <a:pt x="6" y="0"/>
                </a:lnTo>
                <a:lnTo>
                  <a:pt x="6" y="31"/>
                </a:lnTo>
                <a:lnTo>
                  <a:pt x="10" y="25"/>
                </a:lnTo>
                <a:lnTo>
                  <a:pt x="10" y="0"/>
                </a:lnTo>
                <a:lnTo>
                  <a:pt x="12" y="0"/>
                </a:lnTo>
                <a:lnTo>
                  <a:pt x="12" y="19"/>
                </a:lnTo>
                <a:lnTo>
                  <a:pt x="16" y="13"/>
                </a:lnTo>
                <a:lnTo>
                  <a:pt x="16" y="0"/>
                </a:lnTo>
                <a:lnTo>
                  <a:pt x="18" y="0"/>
                </a:lnTo>
                <a:lnTo>
                  <a:pt x="18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7" name="Freeform 71"/>
          <p:cNvSpPr>
            <a:spLocks/>
          </p:cNvSpPr>
          <p:nvPr/>
        </p:nvSpPr>
        <p:spPr bwMode="auto">
          <a:xfrm>
            <a:off x="5118100" y="5373688"/>
            <a:ext cx="68263" cy="71437"/>
          </a:xfrm>
          <a:custGeom>
            <a:avLst/>
            <a:gdLst>
              <a:gd name="T0" fmla="*/ 2147483647 w 44"/>
              <a:gd name="T1" fmla="*/ 2147483647 h 45"/>
              <a:gd name="T2" fmla="*/ 0 w 44"/>
              <a:gd name="T3" fmla="*/ 2147483647 h 45"/>
              <a:gd name="T4" fmla="*/ 0 w 44"/>
              <a:gd name="T5" fmla="*/ 0 h 45"/>
              <a:gd name="T6" fmla="*/ 2147483647 w 44"/>
              <a:gd name="T7" fmla="*/ 2147483647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45"/>
              <a:gd name="T14" fmla="*/ 44 w 4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45">
                <a:moveTo>
                  <a:pt x="44" y="22"/>
                </a:moveTo>
                <a:lnTo>
                  <a:pt x="0" y="45"/>
                </a:lnTo>
                <a:lnTo>
                  <a:pt x="0" y="0"/>
                </a:lnTo>
                <a:lnTo>
                  <a:pt x="44" y="22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8" name="Freeform 72"/>
          <p:cNvSpPr>
            <a:spLocks/>
          </p:cNvSpPr>
          <p:nvPr/>
        </p:nvSpPr>
        <p:spPr bwMode="auto">
          <a:xfrm>
            <a:off x="5121275" y="5375275"/>
            <a:ext cx="63500" cy="68263"/>
          </a:xfrm>
          <a:custGeom>
            <a:avLst/>
            <a:gdLst>
              <a:gd name="T0" fmla="*/ 2147483647 w 40"/>
              <a:gd name="T1" fmla="*/ 2147483647 h 43"/>
              <a:gd name="T2" fmla="*/ 2147483647 w 40"/>
              <a:gd name="T3" fmla="*/ 2147483647 h 43"/>
              <a:gd name="T4" fmla="*/ 2147483647 w 40"/>
              <a:gd name="T5" fmla="*/ 2147483647 h 43"/>
              <a:gd name="T6" fmla="*/ 2147483647 w 40"/>
              <a:gd name="T7" fmla="*/ 2147483647 h 43"/>
              <a:gd name="T8" fmla="*/ 2147483647 w 40"/>
              <a:gd name="T9" fmla="*/ 2147483647 h 43"/>
              <a:gd name="T10" fmla="*/ 2147483647 w 40"/>
              <a:gd name="T11" fmla="*/ 2147483647 h 43"/>
              <a:gd name="T12" fmla="*/ 2147483647 w 40"/>
              <a:gd name="T13" fmla="*/ 2147483647 h 43"/>
              <a:gd name="T14" fmla="*/ 2147483647 w 40"/>
              <a:gd name="T15" fmla="*/ 2147483647 h 43"/>
              <a:gd name="T16" fmla="*/ 2147483647 w 40"/>
              <a:gd name="T17" fmla="*/ 2147483647 h 43"/>
              <a:gd name="T18" fmla="*/ 2147483647 w 40"/>
              <a:gd name="T19" fmla="*/ 2147483647 h 43"/>
              <a:gd name="T20" fmla="*/ 2147483647 w 40"/>
              <a:gd name="T21" fmla="*/ 2147483647 h 43"/>
              <a:gd name="T22" fmla="*/ 2147483647 w 40"/>
              <a:gd name="T23" fmla="*/ 2147483647 h 43"/>
              <a:gd name="T24" fmla="*/ 2147483647 w 40"/>
              <a:gd name="T25" fmla="*/ 2147483647 h 43"/>
              <a:gd name="T26" fmla="*/ 2147483647 w 40"/>
              <a:gd name="T27" fmla="*/ 2147483647 h 43"/>
              <a:gd name="T28" fmla="*/ 2147483647 w 40"/>
              <a:gd name="T29" fmla="*/ 2147483647 h 43"/>
              <a:gd name="T30" fmla="*/ 2147483647 w 40"/>
              <a:gd name="T31" fmla="*/ 2147483647 h 43"/>
              <a:gd name="T32" fmla="*/ 2147483647 w 40"/>
              <a:gd name="T33" fmla="*/ 2147483647 h 43"/>
              <a:gd name="T34" fmla="*/ 2147483647 w 40"/>
              <a:gd name="T35" fmla="*/ 2147483647 h 43"/>
              <a:gd name="T36" fmla="*/ 2147483647 w 40"/>
              <a:gd name="T37" fmla="*/ 2147483647 h 43"/>
              <a:gd name="T38" fmla="*/ 2147483647 w 40"/>
              <a:gd name="T39" fmla="*/ 2147483647 h 43"/>
              <a:gd name="T40" fmla="*/ 2147483647 w 40"/>
              <a:gd name="T41" fmla="*/ 2147483647 h 43"/>
              <a:gd name="T42" fmla="*/ 2147483647 w 40"/>
              <a:gd name="T43" fmla="*/ 2147483647 h 43"/>
              <a:gd name="T44" fmla="*/ 2147483647 w 40"/>
              <a:gd name="T45" fmla="*/ 2147483647 h 43"/>
              <a:gd name="T46" fmla="*/ 2147483647 w 40"/>
              <a:gd name="T47" fmla="*/ 2147483647 h 43"/>
              <a:gd name="T48" fmla="*/ 2147483647 w 40"/>
              <a:gd name="T49" fmla="*/ 2147483647 h 43"/>
              <a:gd name="T50" fmla="*/ 0 w 40"/>
              <a:gd name="T51" fmla="*/ 0 h 43"/>
              <a:gd name="T52" fmla="*/ 0 w 40"/>
              <a:gd name="T53" fmla="*/ 2147483647 h 4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"/>
              <a:gd name="T82" fmla="*/ 0 h 43"/>
              <a:gd name="T83" fmla="*/ 40 w 40"/>
              <a:gd name="T84" fmla="*/ 43 h 4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" h="43">
                <a:moveTo>
                  <a:pt x="40" y="20"/>
                </a:moveTo>
                <a:lnTo>
                  <a:pt x="36" y="18"/>
                </a:lnTo>
                <a:lnTo>
                  <a:pt x="36" y="25"/>
                </a:lnTo>
                <a:lnTo>
                  <a:pt x="34" y="27"/>
                </a:lnTo>
                <a:lnTo>
                  <a:pt x="34" y="17"/>
                </a:lnTo>
                <a:lnTo>
                  <a:pt x="30" y="15"/>
                </a:lnTo>
                <a:lnTo>
                  <a:pt x="30" y="27"/>
                </a:lnTo>
                <a:lnTo>
                  <a:pt x="27" y="30"/>
                </a:lnTo>
                <a:lnTo>
                  <a:pt x="27" y="13"/>
                </a:lnTo>
                <a:lnTo>
                  <a:pt x="24" y="12"/>
                </a:lnTo>
                <a:lnTo>
                  <a:pt x="24" y="31"/>
                </a:lnTo>
                <a:lnTo>
                  <a:pt x="21" y="32"/>
                </a:lnTo>
                <a:lnTo>
                  <a:pt x="21" y="11"/>
                </a:lnTo>
                <a:lnTo>
                  <a:pt x="19" y="9"/>
                </a:lnTo>
                <a:lnTo>
                  <a:pt x="19" y="33"/>
                </a:lnTo>
                <a:lnTo>
                  <a:pt x="15" y="36"/>
                </a:lnTo>
                <a:lnTo>
                  <a:pt x="15" y="7"/>
                </a:lnTo>
                <a:lnTo>
                  <a:pt x="12" y="6"/>
                </a:lnTo>
                <a:lnTo>
                  <a:pt x="12" y="37"/>
                </a:lnTo>
                <a:lnTo>
                  <a:pt x="9" y="38"/>
                </a:lnTo>
                <a:lnTo>
                  <a:pt x="9" y="5"/>
                </a:lnTo>
                <a:lnTo>
                  <a:pt x="6" y="4"/>
                </a:lnTo>
                <a:lnTo>
                  <a:pt x="6" y="39"/>
                </a:lnTo>
                <a:lnTo>
                  <a:pt x="3" y="42"/>
                </a:lnTo>
                <a:lnTo>
                  <a:pt x="3" y="1"/>
                </a:lnTo>
                <a:lnTo>
                  <a:pt x="0" y="0"/>
                </a:lnTo>
                <a:lnTo>
                  <a:pt x="0" y="4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9" name="Line 73"/>
          <p:cNvSpPr>
            <a:spLocks noChangeShapeType="1"/>
          </p:cNvSpPr>
          <p:nvPr/>
        </p:nvSpPr>
        <p:spPr bwMode="auto">
          <a:xfrm flipH="1">
            <a:off x="5070475" y="540861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0" name="Line 74"/>
          <p:cNvSpPr>
            <a:spLocks noChangeShapeType="1"/>
          </p:cNvSpPr>
          <p:nvPr/>
        </p:nvSpPr>
        <p:spPr bwMode="auto">
          <a:xfrm>
            <a:off x="5184775" y="5407025"/>
            <a:ext cx="1588" cy="47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1" name="Freeform 75"/>
          <p:cNvSpPr>
            <a:spLocks/>
          </p:cNvSpPr>
          <p:nvPr/>
        </p:nvSpPr>
        <p:spPr bwMode="auto">
          <a:xfrm>
            <a:off x="5268913" y="5749925"/>
            <a:ext cx="71437" cy="71438"/>
          </a:xfrm>
          <a:custGeom>
            <a:avLst/>
            <a:gdLst>
              <a:gd name="T0" fmla="*/ 0 w 45"/>
              <a:gd name="T1" fmla="*/ 0 h 45"/>
              <a:gd name="T2" fmla="*/ 2147483647 w 45"/>
              <a:gd name="T3" fmla="*/ 0 h 45"/>
              <a:gd name="T4" fmla="*/ 2147483647 w 45"/>
              <a:gd name="T5" fmla="*/ 2147483647 h 45"/>
              <a:gd name="T6" fmla="*/ 0 w 45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45"/>
              <a:gd name="T14" fmla="*/ 45 w 45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45">
                <a:moveTo>
                  <a:pt x="0" y="0"/>
                </a:moveTo>
                <a:lnTo>
                  <a:pt x="45" y="0"/>
                </a:lnTo>
                <a:lnTo>
                  <a:pt x="22" y="45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2" name="Freeform 76"/>
          <p:cNvSpPr>
            <a:spLocks/>
          </p:cNvSpPr>
          <p:nvPr/>
        </p:nvSpPr>
        <p:spPr bwMode="auto">
          <a:xfrm>
            <a:off x="5278438" y="5749925"/>
            <a:ext cx="57150" cy="68263"/>
          </a:xfrm>
          <a:custGeom>
            <a:avLst/>
            <a:gdLst>
              <a:gd name="T0" fmla="*/ 0 w 36"/>
              <a:gd name="T1" fmla="*/ 0 h 43"/>
              <a:gd name="T2" fmla="*/ 0 w 36"/>
              <a:gd name="T3" fmla="*/ 2147483647 h 43"/>
              <a:gd name="T4" fmla="*/ 2147483647 w 36"/>
              <a:gd name="T5" fmla="*/ 2147483647 h 43"/>
              <a:gd name="T6" fmla="*/ 2147483647 w 36"/>
              <a:gd name="T7" fmla="*/ 0 h 43"/>
              <a:gd name="T8" fmla="*/ 2147483647 w 36"/>
              <a:gd name="T9" fmla="*/ 0 h 43"/>
              <a:gd name="T10" fmla="*/ 2147483647 w 36"/>
              <a:gd name="T11" fmla="*/ 2147483647 h 43"/>
              <a:gd name="T12" fmla="*/ 2147483647 w 36"/>
              <a:gd name="T13" fmla="*/ 2147483647 h 43"/>
              <a:gd name="T14" fmla="*/ 2147483647 w 36"/>
              <a:gd name="T15" fmla="*/ 0 h 43"/>
              <a:gd name="T16" fmla="*/ 2147483647 w 36"/>
              <a:gd name="T17" fmla="*/ 0 h 43"/>
              <a:gd name="T18" fmla="*/ 2147483647 w 36"/>
              <a:gd name="T19" fmla="*/ 2147483647 h 43"/>
              <a:gd name="T20" fmla="*/ 2147483647 w 36"/>
              <a:gd name="T21" fmla="*/ 2147483647 h 43"/>
              <a:gd name="T22" fmla="*/ 2147483647 w 36"/>
              <a:gd name="T23" fmla="*/ 0 h 43"/>
              <a:gd name="T24" fmla="*/ 2147483647 w 36"/>
              <a:gd name="T25" fmla="*/ 0 h 43"/>
              <a:gd name="T26" fmla="*/ 2147483647 w 36"/>
              <a:gd name="T27" fmla="*/ 2147483647 h 43"/>
              <a:gd name="T28" fmla="*/ 2147483647 w 36"/>
              <a:gd name="T29" fmla="*/ 2147483647 h 43"/>
              <a:gd name="T30" fmla="*/ 2147483647 w 36"/>
              <a:gd name="T31" fmla="*/ 0 h 43"/>
              <a:gd name="T32" fmla="*/ 2147483647 w 36"/>
              <a:gd name="T33" fmla="*/ 0 h 43"/>
              <a:gd name="T34" fmla="*/ 2147483647 w 36"/>
              <a:gd name="T35" fmla="*/ 2147483647 h 43"/>
              <a:gd name="T36" fmla="*/ 2147483647 w 36"/>
              <a:gd name="T37" fmla="*/ 2147483647 h 43"/>
              <a:gd name="T38" fmla="*/ 2147483647 w 36"/>
              <a:gd name="T39" fmla="*/ 0 h 43"/>
              <a:gd name="T40" fmla="*/ 2147483647 w 36"/>
              <a:gd name="T41" fmla="*/ 0 h 43"/>
              <a:gd name="T42" fmla="*/ 2147483647 w 36"/>
              <a:gd name="T43" fmla="*/ 2147483647 h 43"/>
              <a:gd name="T44" fmla="*/ 2147483647 w 36"/>
              <a:gd name="T45" fmla="*/ 2147483647 h 43"/>
              <a:gd name="T46" fmla="*/ 2147483647 w 36"/>
              <a:gd name="T47" fmla="*/ 0 h 43"/>
              <a:gd name="T48" fmla="*/ 2147483647 w 36"/>
              <a:gd name="T49" fmla="*/ 0 h 43"/>
              <a:gd name="T50" fmla="*/ 2147483647 w 36"/>
              <a:gd name="T51" fmla="*/ 2147483647 h 4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"/>
              <a:gd name="T79" fmla="*/ 0 h 43"/>
              <a:gd name="T80" fmla="*/ 36 w 36"/>
              <a:gd name="T81" fmla="*/ 43 h 4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" h="43">
                <a:moveTo>
                  <a:pt x="0" y="0"/>
                </a:moveTo>
                <a:lnTo>
                  <a:pt x="0" y="10"/>
                </a:lnTo>
                <a:lnTo>
                  <a:pt x="3" y="16"/>
                </a:lnTo>
                <a:lnTo>
                  <a:pt x="3" y="0"/>
                </a:lnTo>
                <a:lnTo>
                  <a:pt x="6" y="0"/>
                </a:lnTo>
                <a:lnTo>
                  <a:pt x="6" y="22"/>
                </a:lnTo>
                <a:lnTo>
                  <a:pt x="9" y="29"/>
                </a:lnTo>
                <a:lnTo>
                  <a:pt x="9" y="0"/>
                </a:lnTo>
                <a:lnTo>
                  <a:pt x="11" y="0"/>
                </a:lnTo>
                <a:lnTo>
                  <a:pt x="11" y="35"/>
                </a:lnTo>
                <a:lnTo>
                  <a:pt x="15" y="41"/>
                </a:lnTo>
                <a:lnTo>
                  <a:pt x="15" y="0"/>
                </a:lnTo>
                <a:lnTo>
                  <a:pt x="18" y="0"/>
                </a:lnTo>
                <a:lnTo>
                  <a:pt x="18" y="43"/>
                </a:lnTo>
                <a:lnTo>
                  <a:pt x="21" y="37"/>
                </a:lnTo>
                <a:lnTo>
                  <a:pt x="21" y="0"/>
                </a:lnTo>
                <a:lnTo>
                  <a:pt x="24" y="0"/>
                </a:lnTo>
                <a:lnTo>
                  <a:pt x="24" y="32"/>
                </a:lnTo>
                <a:lnTo>
                  <a:pt x="28" y="26"/>
                </a:lnTo>
                <a:lnTo>
                  <a:pt x="28" y="0"/>
                </a:lnTo>
                <a:lnTo>
                  <a:pt x="30" y="0"/>
                </a:lnTo>
                <a:lnTo>
                  <a:pt x="30" y="19"/>
                </a:lnTo>
                <a:lnTo>
                  <a:pt x="34" y="12"/>
                </a:lnTo>
                <a:lnTo>
                  <a:pt x="34" y="0"/>
                </a:lnTo>
                <a:lnTo>
                  <a:pt x="36" y="0"/>
                </a:lnTo>
                <a:lnTo>
                  <a:pt x="36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3" name="Line 77"/>
          <p:cNvSpPr>
            <a:spLocks noChangeShapeType="1"/>
          </p:cNvSpPr>
          <p:nvPr/>
        </p:nvSpPr>
        <p:spPr bwMode="auto">
          <a:xfrm flipV="1">
            <a:off x="5303838" y="5734050"/>
            <a:ext cx="1587" cy="174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4" name="Freeform 78"/>
          <p:cNvSpPr>
            <a:spLocks/>
          </p:cNvSpPr>
          <p:nvPr/>
        </p:nvSpPr>
        <p:spPr bwMode="auto">
          <a:xfrm>
            <a:off x="5186363" y="3906838"/>
            <a:ext cx="58737" cy="58737"/>
          </a:xfrm>
          <a:custGeom>
            <a:avLst/>
            <a:gdLst>
              <a:gd name="T0" fmla="*/ 2147483647 w 37"/>
              <a:gd name="T1" fmla="*/ 2147483647 h 37"/>
              <a:gd name="T2" fmla="*/ 2147483647 w 37"/>
              <a:gd name="T3" fmla="*/ 2147483647 h 37"/>
              <a:gd name="T4" fmla="*/ 2147483647 w 37"/>
              <a:gd name="T5" fmla="*/ 2147483647 h 37"/>
              <a:gd name="T6" fmla="*/ 2147483647 w 37"/>
              <a:gd name="T7" fmla="*/ 2147483647 h 37"/>
              <a:gd name="T8" fmla="*/ 2147483647 w 37"/>
              <a:gd name="T9" fmla="*/ 2147483647 h 37"/>
              <a:gd name="T10" fmla="*/ 2147483647 w 37"/>
              <a:gd name="T11" fmla="*/ 2147483647 h 37"/>
              <a:gd name="T12" fmla="*/ 2147483647 w 37"/>
              <a:gd name="T13" fmla="*/ 2147483647 h 37"/>
              <a:gd name="T14" fmla="*/ 2147483647 w 37"/>
              <a:gd name="T15" fmla="*/ 2147483647 h 37"/>
              <a:gd name="T16" fmla="*/ 2147483647 w 37"/>
              <a:gd name="T17" fmla="*/ 2147483647 h 37"/>
              <a:gd name="T18" fmla="*/ 2147483647 w 37"/>
              <a:gd name="T19" fmla="*/ 2147483647 h 37"/>
              <a:gd name="T20" fmla="*/ 2147483647 w 37"/>
              <a:gd name="T21" fmla="*/ 2147483647 h 37"/>
              <a:gd name="T22" fmla="*/ 2147483647 w 37"/>
              <a:gd name="T23" fmla="*/ 2147483647 h 37"/>
              <a:gd name="T24" fmla="*/ 2147483647 w 37"/>
              <a:gd name="T25" fmla="*/ 2147483647 h 37"/>
              <a:gd name="T26" fmla="*/ 2147483647 w 37"/>
              <a:gd name="T27" fmla="*/ 2147483647 h 37"/>
              <a:gd name="T28" fmla="*/ 2147483647 w 37"/>
              <a:gd name="T29" fmla="*/ 2147483647 h 37"/>
              <a:gd name="T30" fmla="*/ 2147483647 w 37"/>
              <a:gd name="T31" fmla="*/ 2147483647 h 37"/>
              <a:gd name="T32" fmla="*/ 2147483647 w 37"/>
              <a:gd name="T33" fmla="*/ 2147483647 h 37"/>
              <a:gd name="T34" fmla="*/ 2147483647 w 37"/>
              <a:gd name="T35" fmla="*/ 2147483647 h 37"/>
              <a:gd name="T36" fmla="*/ 0 w 37"/>
              <a:gd name="T37" fmla="*/ 2147483647 h 37"/>
              <a:gd name="T38" fmla="*/ 2147483647 w 37"/>
              <a:gd name="T39" fmla="*/ 2147483647 h 37"/>
              <a:gd name="T40" fmla="*/ 2147483647 w 37"/>
              <a:gd name="T41" fmla="*/ 2147483647 h 37"/>
              <a:gd name="T42" fmla="*/ 2147483647 w 37"/>
              <a:gd name="T43" fmla="*/ 2147483647 h 37"/>
              <a:gd name="T44" fmla="*/ 2147483647 w 37"/>
              <a:gd name="T45" fmla="*/ 2147483647 h 37"/>
              <a:gd name="T46" fmla="*/ 2147483647 w 37"/>
              <a:gd name="T47" fmla="*/ 2147483647 h 37"/>
              <a:gd name="T48" fmla="*/ 2147483647 w 37"/>
              <a:gd name="T49" fmla="*/ 2147483647 h 37"/>
              <a:gd name="T50" fmla="*/ 2147483647 w 37"/>
              <a:gd name="T51" fmla="*/ 2147483647 h 37"/>
              <a:gd name="T52" fmla="*/ 2147483647 w 37"/>
              <a:gd name="T53" fmla="*/ 2147483647 h 37"/>
              <a:gd name="T54" fmla="*/ 2147483647 w 37"/>
              <a:gd name="T55" fmla="*/ 2147483647 h 37"/>
              <a:gd name="T56" fmla="*/ 2147483647 w 37"/>
              <a:gd name="T57" fmla="*/ 0 h 37"/>
              <a:gd name="T58" fmla="*/ 2147483647 w 37"/>
              <a:gd name="T59" fmla="*/ 2147483647 h 37"/>
              <a:gd name="T60" fmla="*/ 2147483647 w 37"/>
              <a:gd name="T61" fmla="*/ 0 h 37"/>
              <a:gd name="T62" fmla="*/ 2147483647 w 37"/>
              <a:gd name="T63" fmla="*/ 2147483647 h 37"/>
              <a:gd name="T64" fmla="*/ 2147483647 w 37"/>
              <a:gd name="T65" fmla="*/ 0 h 37"/>
              <a:gd name="T66" fmla="*/ 2147483647 w 37"/>
              <a:gd name="T67" fmla="*/ 2147483647 h 37"/>
              <a:gd name="T68" fmla="*/ 2147483647 w 37"/>
              <a:gd name="T69" fmla="*/ 2147483647 h 37"/>
              <a:gd name="T70" fmla="*/ 2147483647 w 37"/>
              <a:gd name="T71" fmla="*/ 2147483647 h 37"/>
              <a:gd name="T72" fmla="*/ 2147483647 w 37"/>
              <a:gd name="T73" fmla="*/ 2147483647 h 37"/>
              <a:gd name="T74" fmla="*/ 2147483647 w 37"/>
              <a:gd name="T75" fmla="*/ 2147483647 h 37"/>
              <a:gd name="T76" fmla="*/ 2147483647 w 37"/>
              <a:gd name="T77" fmla="*/ 2147483647 h 37"/>
              <a:gd name="T78" fmla="*/ 2147483647 w 37"/>
              <a:gd name="T79" fmla="*/ 2147483647 h 37"/>
              <a:gd name="T80" fmla="*/ 2147483647 w 37"/>
              <a:gd name="T81" fmla="*/ 2147483647 h 37"/>
              <a:gd name="T82" fmla="*/ 2147483647 w 37"/>
              <a:gd name="T83" fmla="*/ 2147483647 h 37"/>
              <a:gd name="T84" fmla="*/ 2147483647 w 37"/>
              <a:gd name="T85" fmla="*/ 2147483647 h 37"/>
              <a:gd name="T86" fmla="*/ 2147483647 w 37"/>
              <a:gd name="T87" fmla="*/ 2147483647 h 37"/>
              <a:gd name="T88" fmla="*/ 2147483647 w 37"/>
              <a:gd name="T89" fmla="*/ 2147483647 h 37"/>
              <a:gd name="T90" fmla="*/ 2147483647 w 37"/>
              <a:gd name="T91" fmla="*/ 2147483647 h 37"/>
              <a:gd name="T92" fmla="*/ 2147483647 w 37"/>
              <a:gd name="T93" fmla="*/ 2147483647 h 37"/>
              <a:gd name="T94" fmla="*/ 2147483647 w 37"/>
              <a:gd name="T95" fmla="*/ 2147483647 h 37"/>
              <a:gd name="T96" fmla="*/ 2147483647 w 37"/>
              <a:gd name="T97" fmla="*/ 2147483647 h 37"/>
              <a:gd name="T98" fmla="*/ 2147483647 w 37"/>
              <a:gd name="T99" fmla="*/ 2147483647 h 37"/>
              <a:gd name="T100" fmla="*/ 2147483647 w 37"/>
              <a:gd name="T101" fmla="*/ 2147483647 h 37"/>
              <a:gd name="T102" fmla="*/ 2147483647 w 37"/>
              <a:gd name="T103" fmla="*/ 2147483647 h 37"/>
              <a:gd name="T104" fmla="*/ 2147483647 w 37"/>
              <a:gd name="T105" fmla="*/ 2147483647 h 37"/>
              <a:gd name="T106" fmla="*/ 0 w 37"/>
              <a:gd name="T107" fmla="*/ 2147483647 h 37"/>
              <a:gd name="T108" fmla="*/ 2147483647 w 37"/>
              <a:gd name="T109" fmla="*/ 2147483647 h 37"/>
              <a:gd name="T110" fmla="*/ 2147483647 w 37"/>
              <a:gd name="T111" fmla="*/ 2147483647 h 37"/>
              <a:gd name="T112" fmla="*/ 2147483647 w 37"/>
              <a:gd name="T113" fmla="*/ 2147483647 h 37"/>
              <a:gd name="T114" fmla="*/ 2147483647 w 37"/>
              <a:gd name="T115" fmla="*/ 2147483647 h 37"/>
              <a:gd name="T116" fmla="*/ 2147483647 w 37"/>
              <a:gd name="T117" fmla="*/ 2147483647 h 37"/>
              <a:gd name="T118" fmla="*/ 2147483647 w 37"/>
              <a:gd name="T119" fmla="*/ 2147483647 h 37"/>
              <a:gd name="T120" fmla="*/ 2147483647 w 37"/>
              <a:gd name="T121" fmla="*/ 2147483647 h 37"/>
              <a:gd name="T122" fmla="*/ 2147483647 w 37"/>
              <a:gd name="T123" fmla="*/ 2147483647 h 37"/>
              <a:gd name="T124" fmla="*/ 2147483647 w 37"/>
              <a:gd name="T125" fmla="*/ 2147483647 h 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"/>
              <a:gd name="T190" fmla="*/ 0 h 37"/>
              <a:gd name="T191" fmla="*/ 37 w 37"/>
              <a:gd name="T192" fmla="*/ 37 h 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" h="37">
                <a:moveTo>
                  <a:pt x="32" y="31"/>
                </a:moveTo>
                <a:lnTo>
                  <a:pt x="20" y="18"/>
                </a:lnTo>
                <a:lnTo>
                  <a:pt x="29" y="34"/>
                </a:lnTo>
                <a:lnTo>
                  <a:pt x="20" y="18"/>
                </a:lnTo>
                <a:lnTo>
                  <a:pt x="24" y="36"/>
                </a:lnTo>
                <a:lnTo>
                  <a:pt x="20" y="18"/>
                </a:lnTo>
                <a:lnTo>
                  <a:pt x="20" y="37"/>
                </a:lnTo>
                <a:lnTo>
                  <a:pt x="20" y="18"/>
                </a:lnTo>
                <a:lnTo>
                  <a:pt x="15" y="36"/>
                </a:lnTo>
                <a:lnTo>
                  <a:pt x="20" y="18"/>
                </a:lnTo>
                <a:lnTo>
                  <a:pt x="10" y="34"/>
                </a:lnTo>
                <a:lnTo>
                  <a:pt x="20" y="18"/>
                </a:lnTo>
                <a:lnTo>
                  <a:pt x="6" y="31"/>
                </a:lnTo>
                <a:lnTo>
                  <a:pt x="20" y="18"/>
                </a:lnTo>
                <a:lnTo>
                  <a:pt x="3" y="27"/>
                </a:lnTo>
                <a:lnTo>
                  <a:pt x="20" y="18"/>
                </a:lnTo>
                <a:lnTo>
                  <a:pt x="1" y="23"/>
                </a:lnTo>
                <a:lnTo>
                  <a:pt x="20" y="18"/>
                </a:lnTo>
                <a:lnTo>
                  <a:pt x="0" y="18"/>
                </a:lnTo>
                <a:lnTo>
                  <a:pt x="20" y="18"/>
                </a:lnTo>
                <a:lnTo>
                  <a:pt x="1" y="13"/>
                </a:lnTo>
                <a:lnTo>
                  <a:pt x="20" y="18"/>
                </a:lnTo>
                <a:lnTo>
                  <a:pt x="3" y="8"/>
                </a:lnTo>
                <a:lnTo>
                  <a:pt x="20" y="18"/>
                </a:lnTo>
                <a:lnTo>
                  <a:pt x="6" y="5"/>
                </a:lnTo>
                <a:lnTo>
                  <a:pt x="20" y="18"/>
                </a:lnTo>
                <a:lnTo>
                  <a:pt x="10" y="2"/>
                </a:lnTo>
                <a:lnTo>
                  <a:pt x="20" y="18"/>
                </a:lnTo>
                <a:lnTo>
                  <a:pt x="15" y="0"/>
                </a:lnTo>
                <a:lnTo>
                  <a:pt x="20" y="18"/>
                </a:lnTo>
                <a:lnTo>
                  <a:pt x="20" y="0"/>
                </a:lnTo>
                <a:lnTo>
                  <a:pt x="20" y="18"/>
                </a:lnTo>
                <a:lnTo>
                  <a:pt x="24" y="0"/>
                </a:lnTo>
                <a:lnTo>
                  <a:pt x="20" y="18"/>
                </a:lnTo>
                <a:lnTo>
                  <a:pt x="29" y="2"/>
                </a:lnTo>
                <a:lnTo>
                  <a:pt x="20" y="18"/>
                </a:lnTo>
                <a:lnTo>
                  <a:pt x="32" y="5"/>
                </a:lnTo>
                <a:lnTo>
                  <a:pt x="20" y="18"/>
                </a:lnTo>
                <a:lnTo>
                  <a:pt x="35" y="8"/>
                </a:lnTo>
                <a:lnTo>
                  <a:pt x="20" y="18"/>
                </a:lnTo>
                <a:lnTo>
                  <a:pt x="37" y="13"/>
                </a:lnTo>
                <a:lnTo>
                  <a:pt x="20" y="18"/>
                </a:lnTo>
                <a:lnTo>
                  <a:pt x="37" y="18"/>
                </a:lnTo>
                <a:lnTo>
                  <a:pt x="20" y="18"/>
                </a:lnTo>
                <a:lnTo>
                  <a:pt x="37" y="23"/>
                </a:lnTo>
                <a:lnTo>
                  <a:pt x="20" y="18"/>
                </a:lnTo>
                <a:lnTo>
                  <a:pt x="35" y="27"/>
                </a:lnTo>
                <a:lnTo>
                  <a:pt x="20" y="18"/>
                </a:lnTo>
                <a:lnTo>
                  <a:pt x="32" y="31"/>
                </a:lnTo>
                <a:lnTo>
                  <a:pt x="35" y="27"/>
                </a:lnTo>
                <a:lnTo>
                  <a:pt x="37" y="23"/>
                </a:lnTo>
                <a:lnTo>
                  <a:pt x="37" y="18"/>
                </a:lnTo>
                <a:lnTo>
                  <a:pt x="20" y="18"/>
                </a:lnTo>
                <a:lnTo>
                  <a:pt x="0" y="18"/>
                </a:lnTo>
                <a:lnTo>
                  <a:pt x="1" y="23"/>
                </a:lnTo>
                <a:lnTo>
                  <a:pt x="3" y="27"/>
                </a:lnTo>
                <a:lnTo>
                  <a:pt x="6" y="31"/>
                </a:lnTo>
                <a:lnTo>
                  <a:pt x="10" y="34"/>
                </a:lnTo>
                <a:lnTo>
                  <a:pt x="15" y="36"/>
                </a:lnTo>
                <a:lnTo>
                  <a:pt x="20" y="37"/>
                </a:lnTo>
                <a:lnTo>
                  <a:pt x="24" y="36"/>
                </a:lnTo>
                <a:lnTo>
                  <a:pt x="29" y="34"/>
                </a:lnTo>
                <a:lnTo>
                  <a:pt x="32" y="31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5" name="Freeform 79"/>
          <p:cNvSpPr>
            <a:spLocks/>
          </p:cNvSpPr>
          <p:nvPr/>
        </p:nvSpPr>
        <p:spPr bwMode="auto">
          <a:xfrm>
            <a:off x="5226050" y="3948113"/>
            <a:ext cx="7938" cy="15875"/>
          </a:xfrm>
          <a:custGeom>
            <a:avLst/>
            <a:gdLst>
              <a:gd name="T0" fmla="*/ 2147483647 w 5"/>
              <a:gd name="T1" fmla="*/ 2147483647 h 10"/>
              <a:gd name="T2" fmla="*/ 2147483647 w 5"/>
              <a:gd name="T3" fmla="*/ 2147483647 h 10"/>
              <a:gd name="T4" fmla="*/ 2147483647 w 5"/>
              <a:gd name="T5" fmla="*/ 0 h 10"/>
              <a:gd name="T6" fmla="*/ 2147483647 w 5"/>
              <a:gd name="T7" fmla="*/ 2147483647 h 10"/>
              <a:gd name="T8" fmla="*/ 0 w 5"/>
              <a:gd name="T9" fmla="*/ 2147483647 h 10"/>
              <a:gd name="T10" fmla="*/ 0 w 5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0"/>
              <a:gd name="T20" fmla="*/ 5 w 5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0">
                <a:moveTo>
                  <a:pt x="5" y="7"/>
                </a:moveTo>
                <a:lnTo>
                  <a:pt x="5" y="2"/>
                </a:lnTo>
                <a:lnTo>
                  <a:pt x="1" y="0"/>
                </a:lnTo>
                <a:lnTo>
                  <a:pt x="1" y="5"/>
                </a:lnTo>
                <a:lnTo>
                  <a:pt x="0" y="4"/>
                </a:lnTo>
                <a:lnTo>
                  <a:pt x="0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6" name="Line 80"/>
          <p:cNvSpPr>
            <a:spLocks noChangeShapeType="1"/>
          </p:cNvSpPr>
          <p:nvPr/>
        </p:nvSpPr>
        <p:spPr bwMode="auto">
          <a:xfrm flipV="1">
            <a:off x="5219700" y="3946525"/>
            <a:ext cx="1588" cy="19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7" name="Line 81"/>
          <p:cNvSpPr>
            <a:spLocks noChangeShapeType="1"/>
          </p:cNvSpPr>
          <p:nvPr/>
        </p:nvSpPr>
        <p:spPr bwMode="auto">
          <a:xfrm>
            <a:off x="5218113" y="3935413"/>
            <a:ext cx="1587" cy="301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8" name="Line 82"/>
          <p:cNvSpPr>
            <a:spLocks noChangeShapeType="1"/>
          </p:cNvSpPr>
          <p:nvPr/>
        </p:nvSpPr>
        <p:spPr bwMode="auto">
          <a:xfrm flipV="1">
            <a:off x="5207000" y="3954463"/>
            <a:ext cx="1588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5202238" y="3949700"/>
            <a:ext cx="1587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0" name="Line 84"/>
          <p:cNvSpPr>
            <a:spLocks noChangeShapeType="1"/>
          </p:cNvSpPr>
          <p:nvPr/>
        </p:nvSpPr>
        <p:spPr bwMode="auto">
          <a:xfrm flipH="1">
            <a:off x="5191125" y="3949700"/>
            <a:ext cx="111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1" name="Line 85"/>
          <p:cNvSpPr>
            <a:spLocks noChangeShapeType="1"/>
          </p:cNvSpPr>
          <p:nvPr/>
        </p:nvSpPr>
        <p:spPr bwMode="auto">
          <a:xfrm>
            <a:off x="5187950" y="3946525"/>
            <a:ext cx="12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2" name="Freeform 86"/>
          <p:cNvSpPr>
            <a:spLocks/>
          </p:cNvSpPr>
          <p:nvPr/>
        </p:nvSpPr>
        <p:spPr bwMode="auto">
          <a:xfrm>
            <a:off x="5186363" y="3906838"/>
            <a:ext cx="31750" cy="28575"/>
          </a:xfrm>
          <a:custGeom>
            <a:avLst/>
            <a:gdLst>
              <a:gd name="T0" fmla="*/ 2147483647 w 20"/>
              <a:gd name="T1" fmla="*/ 2147483647 h 18"/>
              <a:gd name="T2" fmla="*/ 0 w 20"/>
              <a:gd name="T3" fmla="*/ 2147483647 h 18"/>
              <a:gd name="T4" fmla="*/ 0 w 20"/>
              <a:gd name="T5" fmla="*/ 2147483647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2147483647 h 18"/>
              <a:gd name="T14" fmla="*/ 2147483647 w 20"/>
              <a:gd name="T15" fmla="*/ 0 h 18"/>
              <a:gd name="T16" fmla="*/ 2147483647 w 20"/>
              <a:gd name="T17" fmla="*/ 0 h 18"/>
              <a:gd name="T18" fmla="*/ 2147483647 w 20"/>
              <a:gd name="T19" fmla="*/ 214748364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8"/>
              <a:gd name="T32" fmla="*/ 20 w 20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8">
                <a:moveTo>
                  <a:pt x="13" y="16"/>
                </a:moveTo>
                <a:lnTo>
                  <a:pt x="0" y="16"/>
                </a:lnTo>
                <a:lnTo>
                  <a:pt x="0" y="18"/>
                </a:lnTo>
                <a:lnTo>
                  <a:pt x="1" y="13"/>
                </a:lnTo>
                <a:lnTo>
                  <a:pt x="3" y="8"/>
                </a:lnTo>
                <a:lnTo>
                  <a:pt x="6" y="5"/>
                </a:lnTo>
                <a:lnTo>
                  <a:pt x="10" y="2"/>
                </a:lnTo>
                <a:lnTo>
                  <a:pt x="15" y="0"/>
                </a:lnTo>
                <a:lnTo>
                  <a:pt x="20" y="0"/>
                </a:lnTo>
                <a:lnTo>
                  <a:pt x="20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3" name="Freeform 87"/>
          <p:cNvSpPr>
            <a:spLocks/>
          </p:cNvSpPr>
          <p:nvPr/>
        </p:nvSpPr>
        <p:spPr bwMode="auto">
          <a:xfrm>
            <a:off x="5218113" y="3906838"/>
            <a:ext cx="26987" cy="28575"/>
          </a:xfrm>
          <a:custGeom>
            <a:avLst/>
            <a:gdLst>
              <a:gd name="T0" fmla="*/ 2147483647 w 17"/>
              <a:gd name="T1" fmla="*/ 2147483647 h 18"/>
              <a:gd name="T2" fmla="*/ 2147483647 w 17"/>
              <a:gd name="T3" fmla="*/ 0 h 18"/>
              <a:gd name="T4" fmla="*/ 0 w 17"/>
              <a:gd name="T5" fmla="*/ 0 h 18"/>
              <a:gd name="T6" fmla="*/ 2147483647 w 17"/>
              <a:gd name="T7" fmla="*/ 0 h 18"/>
              <a:gd name="T8" fmla="*/ 2147483647 w 17"/>
              <a:gd name="T9" fmla="*/ 2147483647 h 18"/>
              <a:gd name="T10" fmla="*/ 2147483647 w 17"/>
              <a:gd name="T11" fmla="*/ 2147483647 h 18"/>
              <a:gd name="T12" fmla="*/ 2147483647 w 17"/>
              <a:gd name="T13" fmla="*/ 2147483647 h 18"/>
              <a:gd name="T14" fmla="*/ 2147483647 w 17"/>
              <a:gd name="T15" fmla="*/ 2147483647 h 18"/>
              <a:gd name="T16" fmla="*/ 2147483647 w 17"/>
              <a:gd name="T17" fmla="*/ 2147483647 h 18"/>
              <a:gd name="T18" fmla="*/ 2147483647 w 17"/>
              <a:gd name="T19" fmla="*/ 2147483647 h 18"/>
              <a:gd name="T20" fmla="*/ 2147483647 w 17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8"/>
              <a:gd name="T35" fmla="*/ 17 w 17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8">
                <a:moveTo>
                  <a:pt x="1" y="12"/>
                </a:moveTo>
                <a:lnTo>
                  <a:pt x="1" y="0"/>
                </a:lnTo>
                <a:lnTo>
                  <a:pt x="0" y="0"/>
                </a:lnTo>
                <a:lnTo>
                  <a:pt x="4" y="0"/>
                </a:lnTo>
                <a:lnTo>
                  <a:pt x="9" y="2"/>
                </a:lnTo>
                <a:lnTo>
                  <a:pt x="12" y="5"/>
                </a:lnTo>
                <a:lnTo>
                  <a:pt x="15" y="8"/>
                </a:lnTo>
                <a:lnTo>
                  <a:pt x="17" y="13"/>
                </a:lnTo>
                <a:lnTo>
                  <a:pt x="17" y="18"/>
                </a:lnTo>
                <a:lnTo>
                  <a:pt x="17" y="16"/>
                </a:lnTo>
                <a:lnTo>
                  <a:pt x="6" y="1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4" name="Freeform 88"/>
          <p:cNvSpPr>
            <a:spLocks/>
          </p:cNvSpPr>
          <p:nvPr/>
        </p:nvSpPr>
        <p:spPr bwMode="auto">
          <a:xfrm>
            <a:off x="5227638" y="3924300"/>
            <a:ext cx="17462" cy="1588"/>
          </a:xfrm>
          <a:custGeom>
            <a:avLst/>
            <a:gdLst>
              <a:gd name="T0" fmla="*/ 0 w 11"/>
              <a:gd name="T1" fmla="*/ 0 h 1"/>
              <a:gd name="T2" fmla="*/ 2147483647 w 11"/>
              <a:gd name="T3" fmla="*/ 0 h 1"/>
              <a:gd name="T4" fmla="*/ 2147483647 w 11"/>
              <a:gd name="T5" fmla="*/ 2147483647 h 1"/>
              <a:gd name="T6" fmla="*/ 2147483647 w 1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"/>
              <a:gd name="T14" fmla="*/ 11 w 1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">
                <a:moveTo>
                  <a:pt x="0" y="0"/>
                </a:moveTo>
                <a:lnTo>
                  <a:pt x="5" y="0"/>
                </a:lnTo>
                <a:lnTo>
                  <a:pt x="4" y="1"/>
                </a:lnTo>
                <a:lnTo>
                  <a:pt x="11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5" name="Freeform 89"/>
          <p:cNvSpPr>
            <a:spLocks/>
          </p:cNvSpPr>
          <p:nvPr/>
        </p:nvSpPr>
        <p:spPr bwMode="auto">
          <a:xfrm>
            <a:off x="5233988" y="3910013"/>
            <a:ext cx="6350" cy="9525"/>
          </a:xfrm>
          <a:custGeom>
            <a:avLst/>
            <a:gdLst>
              <a:gd name="T0" fmla="*/ 2147483647 w 4"/>
              <a:gd name="T1" fmla="*/ 2147483647 h 6"/>
              <a:gd name="T2" fmla="*/ 0 w 4"/>
              <a:gd name="T3" fmla="*/ 2147483647 h 6"/>
              <a:gd name="T4" fmla="*/ 0 w 4"/>
              <a:gd name="T5" fmla="*/ 0 h 6"/>
              <a:gd name="T6" fmla="*/ 0 60000 65536"/>
              <a:gd name="T7" fmla="*/ 0 60000 65536"/>
              <a:gd name="T8" fmla="*/ 0 60000 65536"/>
              <a:gd name="T9" fmla="*/ 0 w 4"/>
              <a:gd name="T10" fmla="*/ 0 h 6"/>
              <a:gd name="T11" fmla="*/ 4 w 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6">
                <a:moveTo>
                  <a:pt x="4" y="6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6" name="Line 90"/>
          <p:cNvSpPr>
            <a:spLocks noChangeShapeType="1"/>
          </p:cNvSpPr>
          <p:nvPr/>
        </p:nvSpPr>
        <p:spPr bwMode="auto">
          <a:xfrm>
            <a:off x="5227638" y="3916363"/>
            <a:ext cx="1587" cy="7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7" name="Line 91"/>
          <p:cNvSpPr>
            <a:spLocks noChangeShapeType="1"/>
          </p:cNvSpPr>
          <p:nvPr/>
        </p:nvSpPr>
        <p:spPr bwMode="auto">
          <a:xfrm flipV="1">
            <a:off x="5226050" y="3908425"/>
            <a:ext cx="1588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8" name="Line 92"/>
          <p:cNvSpPr>
            <a:spLocks noChangeShapeType="1"/>
          </p:cNvSpPr>
          <p:nvPr/>
        </p:nvSpPr>
        <p:spPr bwMode="auto">
          <a:xfrm>
            <a:off x="5207000" y="3908425"/>
            <a:ext cx="1588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9" name="Line 93"/>
          <p:cNvSpPr>
            <a:spLocks noChangeShapeType="1"/>
          </p:cNvSpPr>
          <p:nvPr/>
        </p:nvSpPr>
        <p:spPr bwMode="auto">
          <a:xfrm flipV="1">
            <a:off x="5202238" y="3910013"/>
            <a:ext cx="1587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0" name="Freeform 94"/>
          <p:cNvSpPr>
            <a:spLocks/>
          </p:cNvSpPr>
          <p:nvPr/>
        </p:nvSpPr>
        <p:spPr bwMode="auto">
          <a:xfrm>
            <a:off x="5187950" y="3919538"/>
            <a:ext cx="19050" cy="6350"/>
          </a:xfrm>
          <a:custGeom>
            <a:avLst/>
            <a:gdLst>
              <a:gd name="T0" fmla="*/ 2147483647 w 12"/>
              <a:gd name="T1" fmla="*/ 0 h 4"/>
              <a:gd name="T2" fmla="*/ 2147483647 w 12"/>
              <a:gd name="T3" fmla="*/ 2147483647 h 4"/>
              <a:gd name="T4" fmla="*/ 2147483647 w 12"/>
              <a:gd name="T5" fmla="*/ 2147483647 h 4"/>
              <a:gd name="T6" fmla="*/ 2147483647 w 12"/>
              <a:gd name="T7" fmla="*/ 2147483647 h 4"/>
              <a:gd name="T8" fmla="*/ 0 w 1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4"/>
              <a:gd name="T17" fmla="*/ 12 w 1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4">
                <a:moveTo>
                  <a:pt x="8" y="0"/>
                </a:moveTo>
                <a:lnTo>
                  <a:pt x="12" y="3"/>
                </a:lnTo>
                <a:lnTo>
                  <a:pt x="5" y="3"/>
                </a:lnTo>
                <a:lnTo>
                  <a:pt x="8" y="4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1" name="Line 95"/>
          <p:cNvSpPr>
            <a:spLocks noChangeShapeType="1"/>
          </p:cNvSpPr>
          <p:nvPr/>
        </p:nvSpPr>
        <p:spPr bwMode="auto">
          <a:xfrm>
            <a:off x="5192713" y="3919538"/>
            <a:ext cx="79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2" name="Line 96"/>
          <p:cNvSpPr>
            <a:spLocks noChangeShapeType="1"/>
          </p:cNvSpPr>
          <p:nvPr/>
        </p:nvSpPr>
        <p:spPr bwMode="auto">
          <a:xfrm>
            <a:off x="5233988" y="3946525"/>
            <a:ext cx="11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3" name="Line 97"/>
          <p:cNvSpPr>
            <a:spLocks noChangeShapeType="1"/>
          </p:cNvSpPr>
          <p:nvPr/>
        </p:nvSpPr>
        <p:spPr bwMode="auto">
          <a:xfrm flipH="1">
            <a:off x="5232400" y="3949700"/>
            <a:ext cx="95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4" name="Freeform 98"/>
          <p:cNvSpPr>
            <a:spLocks/>
          </p:cNvSpPr>
          <p:nvPr/>
        </p:nvSpPr>
        <p:spPr bwMode="auto">
          <a:xfrm>
            <a:off x="5275263" y="3906838"/>
            <a:ext cx="58737" cy="58737"/>
          </a:xfrm>
          <a:custGeom>
            <a:avLst/>
            <a:gdLst>
              <a:gd name="T0" fmla="*/ 2147483647 w 37"/>
              <a:gd name="T1" fmla="*/ 2147483647 h 37"/>
              <a:gd name="T2" fmla="*/ 2147483647 w 37"/>
              <a:gd name="T3" fmla="*/ 2147483647 h 37"/>
              <a:gd name="T4" fmla="*/ 2147483647 w 37"/>
              <a:gd name="T5" fmla="*/ 2147483647 h 37"/>
              <a:gd name="T6" fmla="*/ 2147483647 w 37"/>
              <a:gd name="T7" fmla="*/ 2147483647 h 37"/>
              <a:gd name="T8" fmla="*/ 2147483647 w 37"/>
              <a:gd name="T9" fmla="*/ 2147483647 h 37"/>
              <a:gd name="T10" fmla="*/ 2147483647 w 37"/>
              <a:gd name="T11" fmla="*/ 2147483647 h 37"/>
              <a:gd name="T12" fmla="*/ 2147483647 w 37"/>
              <a:gd name="T13" fmla="*/ 2147483647 h 37"/>
              <a:gd name="T14" fmla="*/ 2147483647 w 37"/>
              <a:gd name="T15" fmla="*/ 2147483647 h 37"/>
              <a:gd name="T16" fmla="*/ 2147483647 w 37"/>
              <a:gd name="T17" fmla="*/ 2147483647 h 37"/>
              <a:gd name="T18" fmla="*/ 2147483647 w 37"/>
              <a:gd name="T19" fmla="*/ 2147483647 h 37"/>
              <a:gd name="T20" fmla="*/ 2147483647 w 37"/>
              <a:gd name="T21" fmla="*/ 2147483647 h 37"/>
              <a:gd name="T22" fmla="*/ 2147483647 w 37"/>
              <a:gd name="T23" fmla="*/ 2147483647 h 37"/>
              <a:gd name="T24" fmla="*/ 2147483647 w 37"/>
              <a:gd name="T25" fmla="*/ 2147483647 h 37"/>
              <a:gd name="T26" fmla="*/ 2147483647 w 37"/>
              <a:gd name="T27" fmla="*/ 2147483647 h 37"/>
              <a:gd name="T28" fmla="*/ 2147483647 w 37"/>
              <a:gd name="T29" fmla="*/ 2147483647 h 37"/>
              <a:gd name="T30" fmla="*/ 2147483647 w 37"/>
              <a:gd name="T31" fmla="*/ 2147483647 h 37"/>
              <a:gd name="T32" fmla="*/ 2147483647 w 37"/>
              <a:gd name="T33" fmla="*/ 2147483647 h 37"/>
              <a:gd name="T34" fmla="*/ 2147483647 w 37"/>
              <a:gd name="T35" fmla="*/ 2147483647 h 37"/>
              <a:gd name="T36" fmla="*/ 2147483647 w 37"/>
              <a:gd name="T37" fmla="*/ 2147483647 h 37"/>
              <a:gd name="T38" fmla="*/ 2147483647 w 37"/>
              <a:gd name="T39" fmla="*/ 2147483647 h 37"/>
              <a:gd name="T40" fmla="*/ 2147483647 w 37"/>
              <a:gd name="T41" fmla="*/ 2147483647 h 37"/>
              <a:gd name="T42" fmla="*/ 2147483647 w 37"/>
              <a:gd name="T43" fmla="*/ 2147483647 h 37"/>
              <a:gd name="T44" fmla="*/ 2147483647 w 37"/>
              <a:gd name="T45" fmla="*/ 2147483647 h 37"/>
              <a:gd name="T46" fmla="*/ 2147483647 w 37"/>
              <a:gd name="T47" fmla="*/ 2147483647 h 37"/>
              <a:gd name="T48" fmla="*/ 2147483647 w 37"/>
              <a:gd name="T49" fmla="*/ 2147483647 h 37"/>
              <a:gd name="T50" fmla="*/ 2147483647 w 37"/>
              <a:gd name="T51" fmla="*/ 2147483647 h 37"/>
              <a:gd name="T52" fmla="*/ 2147483647 w 37"/>
              <a:gd name="T53" fmla="*/ 2147483647 h 37"/>
              <a:gd name="T54" fmla="*/ 2147483647 w 37"/>
              <a:gd name="T55" fmla="*/ 2147483647 h 37"/>
              <a:gd name="T56" fmla="*/ 2147483647 w 37"/>
              <a:gd name="T57" fmla="*/ 2147483647 h 37"/>
              <a:gd name="T58" fmla="*/ 2147483647 w 37"/>
              <a:gd name="T59" fmla="*/ 2147483647 h 37"/>
              <a:gd name="T60" fmla="*/ 2147483647 w 37"/>
              <a:gd name="T61" fmla="*/ 2147483647 h 37"/>
              <a:gd name="T62" fmla="*/ 2147483647 w 37"/>
              <a:gd name="T63" fmla="*/ 2147483647 h 37"/>
              <a:gd name="T64" fmla="*/ 2147483647 w 37"/>
              <a:gd name="T65" fmla="*/ 2147483647 h 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7"/>
              <a:gd name="T100" fmla="*/ 0 h 37"/>
              <a:gd name="T101" fmla="*/ 37 w 37"/>
              <a:gd name="T102" fmla="*/ 37 h 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7" h="37">
                <a:moveTo>
                  <a:pt x="2" y="27"/>
                </a:moveTo>
                <a:lnTo>
                  <a:pt x="18" y="18"/>
                </a:lnTo>
                <a:lnTo>
                  <a:pt x="1" y="23"/>
                </a:lnTo>
                <a:lnTo>
                  <a:pt x="18" y="18"/>
                </a:lnTo>
                <a:lnTo>
                  <a:pt x="0" y="18"/>
                </a:lnTo>
                <a:lnTo>
                  <a:pt x="18" y="18"/>
                </a:lnTo>
                <a:lnTo>
                  <a:pt x="1" y="13"/>
                </a:lnTo>
                <a:lnTo>
                  <a:pt x="18" y="18"/>
                </a:lnTo>
                <a:lnTo>
                  <a:pt x="2" y="8"/>
                </a:lnTo>
                <a:lnTo>
                  <a:pt x="18" y="18"/>
                </a:lnTo>
                <a:lnTo>
                  <a:pt x="6" y="5"/>
                </a:lnTo>
                <a:lnTo>
                  <a:pt x="18" y="18"/>
                </a:lnTo>
                <a:lnTo>
                  <a:pt x="10" y="2"/>
                </a:lnTo>
                <a:lnTo>
                  <a:pt x="18" y="18"/>
                </a:lnTo>
                <a:lnTo>
                  <a:pt x="15" y="0"/>
                </a:lnTo>
                <a:lnTo>
                  <a:pt x="18" y="18"/>
                </a:lnTo>
                <a:lnTo>
                  <a:pt x="18" y="0"/>
                </a:lnTo>
                <a:lnTo>
                  <a:pt x="18" y="18"/>
                </a:lnTo>
                <a:lnTo>
                  <a:pt x="25" y="0"/>
                </a:lnTo>
                <a:lnTo>
                  <a:pt x="18" y="18"/>
                </a:lnTo>
                <a:lnTo>
                  <a:pt x="28" y="2"/>
                </a:lnTo>
                <a:lnTo>
                  <a:pt x="18" y="18"/>
                </a:lnTo>
                <a:lnTo>
                  <a:pt x="32" y="5"/>
                </a:lnTo>
                <a:lnTo>
                  <a:pt x="18" y="18"/>
                </a:lnTo>
                <a:lnTo>
                  <a:pt x="36" y="8"/>
                </a:lnTo>
                <a:lnTo>
                  <a:pt x="18" y="18"/>
                </a:lnTo>
                <a:lnTo>
                  <a:pt x="37" y="13"/>
                </a:lnTo>
                <a:lnTo>
                  <a:pt x="18" y="18"/>
                </a:lnTo>
                <a:lnTo>
                  <a:pt x="37" y="18"/>
                </a:lnTo>
                <a:lnTo>
                  <a:pt x="18" y="18"/>
                </a:lnTo>
                <a:lnTo>
                  <a:pt x="37" y="23"/>
                </a:lnTo>
                <a:lnTo>
                  <a:pt x="18" y="18"/>
                </a:lnTo>
                <a:lnTo>
                  <a:pt x="36" y="27"/>
                </a:lnTo>
                <a:lnTo>
                  <a:pt x="18" y="18"/>
                </a:lnTo>
                <a:lnTo>
                  <a:pt x="32" y="31"/>
                </a:lnTo>
                <a:lnTo>
                  <a:pt x="18" y="18"/>
                </a:lnTo>
                <a:lnTo>
                  <a:pt x="28" y="34"/>
                </a:lnTo>
                <a:lnTo>
                  <a:pt x="18" y="18"/>
                </a:lnTo>
                <a:lnTo>
                  <a:pt x="25" y="36"/>
                </a:lnTo>
                <a:lnTo>
                  <a:pt x="18" y="18"/>
                </a:lnTo>
                <a:lnTo>
                  <a:pt x="18" y="37"/>
                </a:lnTo>
                <a:lnTo>
                  <a:pt x="18" y="18"/>
                </a:lnTo>
                <a:lnTo>
                  <a:pt x="15" y="36"/>
                </a:lnTo>
                <a:lnTo>
                  <a:pt x="18" y="18"/>
                </a:lnTo>
                <a:lnTo>
                  <a:pt x="10" y="34"/>
                </a:lnTo>
                <a:lnTo>
                  <a:pt x="18" y="18"/>
                </a:lnTo>
                <a:lnTo>
                  <a:pt x="6" y="31"/>
                </a:lnTo>
                <a:lnTo>
                  <a:pt x="18" y="18"/>
                </a:lnTo>
                <a:lnTo>
                  <a:pt x="2" y="27"/>
                </a:lnTo>
                <a:lnTo>
                  <a:pt x="6" y="31"/>
                </a:lnTo>
                <a:lnTo>
                  <a:pt x="10" y="34"/>
                </a:lnTo>
                <a:lnTo>
                  <a:pt x="15" y="36"/>
                </a:lnTo>
                <a:lnTo>
                  <a:pt x="18" y="37"/>
                </a:lnTo>
                <a:lnTo>
                  <a:pt x="25" y="36"/>
                </a:lnTo>
                <a:lnTo>
                  <a:pt x="28" y="34"/>
                </a:lnTo>
                <a:lnTo>
                  <a:pt x="32" y="31"/>
                </a:lnTo>
                <a:lnTo>
                  <a:pt x="36" y="27"/>
                </a:lnTo>
                <a:lnTo>
                  <a:pt x="37" y="23"/>
                </a:lnTo>
                <a:lnTo>
                  <a:pt x="37" y="18"/>
                </a:lnTo>
                <a:lnTo>
                  <a:pt x="18" y="18"/>
                </a:lnTo>
                <a:lnTo>
                  <a:pt x="0" y="18"/>
                </a:lnTo>
                <a:lnTo>
                  <a:pt x="1" y="23"/>
                </a:lnTo>
                <a:lnTo>
                  <a:pt x="2" y="27"/>
                </a:lnTo>
                <a:lnTo>
                  <a:pt x="4" y="27"/>
                </a:lnTo>
                <a:lnTo>
                  <a:pt x="10" y="27"/>
                </a:lnTo>
                <a:lnTo>
                  <a:pt x="10" y="3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5" name="Line 99"/>
          <p:cNvSpPr>
            <a:spLocks noChangeShapeType="1"/>
          </p:cNvSpPr>
          <p:nvPr/>
        </p:nvSpPr>
        <p:spPr bwMode="auto">
          <a:xfrm flipV="1">
            <a:off x="5295900" y="3954463"/>
            <a:ext cx="1588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6" name="Line 100"/>
          <p:cNvSpPr>
            <a:spLocks noChangeShapeType="1"/>
          </p:cNvSpPr>
          <p:nvPr/>
        </p:nvSpPr>
        <p:spPr bwMode="auto">
          <a:xfrm flipH="1">
            <a:off x="5276850" y="3946525"/>
            <a:ext cx="111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7" name="Freeform 101"/>
          <p:cNvSpPr>
            <a:spLocks/>
          </p:cNvSpPr>
          <p:nvPr/>
        </p:nvSpPr>
        <p:spPr bwMode="auto">
          <a:xfrm>
            <a:off x="5275263" y="3906838"/>
            <a:ext cx="33337" cy="58737"/>
          </a:xfrm>
          <a:custGeom>
            <a:avLst/>
            <a:gdLst>
              <a:gd name="T0" fmla="*/ 0 w 21"/>
              <a:gd name="T1" fmla="*/ 2147483647 h 37"/>
              <a:gd name="T2" fmla="*/ 2147483647 w 21"/>
              <a:gd name="T3" fmla="*/ 2147483647 h 37"/>
              <a:gd name="T4" fmla="*/ 2147483647 w 21"/>
              <a:gd name="T5" fmla="*/ 2147483647 h 37"/>
              <a:gd name="T6" fmla="*/ 2147483647 w 21"/>
              <a:gd name="T7" fmla="*/ 2147483647 h 37"/>
              <a:gd name="T8" fmla="*/ 2147483647 w 21"/>
              <a:gd name="T9" fmla="*/ 2147483647 h 37"/>
              <a:gd name="T10" fmla="*/ 2147483647 w 21"/>
              <a:gd name="T11" fmla="*/ 0 h 37"/>
              <a:gd name="T12" fmla="*/ 2147483647 w 21"/>
              <a:gd name="T13" fmla="*/ 0 h 37"/>
              <a:gd name="T14" fmla="*/ 2147483647 w 21"/>
              <a:gd name="T15" fmla="*/ 2147483647 h 37"/>
              <a:gd name="T16" fmla="*/ 2147483647 w 21"/>
              <a:gd name="T17" fmla="*/ 2147483647 h 37"/>
              <a:gd name="T18" fmla="*/ 2147483647 w 21"/>
              <a:gd name="T19" fmla="*/ 2147483647 h 37"/>
              <a:gd name="T20" fmla="*/ 2147483647 w 21"/>
              <a:gd name="T21" fmla="*/ 2147483647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"/>
              <a:gd name="T34" fmla="*/ 0 h 37"/>
              <a:gd name="T35" fmla="*/ 21 w 21"/>
              <a:gd name="T36" fmla="*/ 37 h 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" h="37">
                <a:moveTo>
                  <a:pt x="0" y="18"/>
                </a:moveTo>
                <a:lnTo>
                  <a:pt x="1" y="13"/>
                </a:lnTo>
                <a:lnTo>
                  <a:pt x="2" y="8"/>
                </a:lnTo>
                <a:lnTo>
                  <a:pt x="6" y="5"/>
                </a:lnTo>
                <a:lnTo>
                  <a:pt x="10" y="2"/>
                </a:lnTo>
                <a:lnTo>
                  <a:pt x="15" y="0"/>
                </a:lnTo>
                <a:lnTo>
                  <a:pt x="18" y="0"/>
                </a:lnTo>
                <a:lnTo>
                  <a:pt x="18" y="18"/>
                </a:lnTo>
                <a:lnTo>
                  <a:pt x="18" y="37"/>
                </a:lnTo>
                <a:lnTo>
                  <a:pt x="21" y="37"/>
                </a:lnTo>
                <a:lnTo>
                  <a:pt x="21" y="2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8" name="Freeform 102"/>
          <p:cNvSpPr>
            <a:spLocks/>
          </p:cNvSpPr>
          <p:nvPr/>
        </p:nvSpPr>
        <p:spPr bwMode="auto">
          <a:xfrm>
            <a:off x="5314950" y="3948113"/>
            <a:ext cx="1588" cy="15875"/>
          </a:xfrm>
          <a:custGeom>
            <a:avLst/>
            <a:gdLst>
              <a:gd name="T0" fmla="*/ 2147483647 w 1"/>
              <a:gd name="T1" fmla="*/ 0 h 10"/>
              <a:gd name="T2" fmla="*/ 2147483647 w 1"/>
              <a:gd name="T3" fmla="*/ 2147483647 h 10"/>
              <a:gd name="T4" fmla="*/ 0 w 1"/>
              <a:gd name="T5" fmla="*/ 2147483647 h 10"/>
              <a:gd name="T6" fmla="*/ 0 w 1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0"/>
              <a:gd name="T14" fmla="*/ 1 w 1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0">
                <a:moveTo>
                  <a:pt x="1" y="0"/>
                </a:moveTo>
                <a:lnTo>
                  <a:pt x="1" y="5"/>
                </a:lnTo>
                <a:lnTo>
                  <a:pt x="0" y="4"/>
                </a:lnTo>
                <a:lnTo>
                  <a:pt x="0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9" name="Freeform 103"/>
          <p:cNvSpPr>
            <a:spLocks/>
          </p:cNvSpPr>
          <p:nvPr/>
        </p:nvSpPr>
        <p:spPr bwMode="auto">
          <a:xfrm>
            <a:off x="5316538" y="3948113"/>
            <a:ext cx="6350" cy="11112"/>
          </a:xfrm>
          <a:custGeom>
            <a:avLst/>
            <a:gdLst>
              <a:gd name="T0" fmla="*/ 2147483647 w 4"/>
              <a:gd name="T1" fmla="*/ 2147483647 h 7"/>
              <a:gd name="T2" fmla="*/ 2147483647 w 4"/>
              <a:gd name="T3" fmla="*/ 2147483647 h 7"/>
              <a:gd name="T4" fmla="*/ 0 w 4"/>
              <a:gd name="T5" fmla="*/ 0 h 7"/>
              <a:gd name="T6" fmla="*/ 0 60000 65536"/>
              <a:gd name="T7" fmla="*/ 0 60000 65536"/>
              <a:gd name="T8" fmla="*/ 0 60000 65536"/>
              <a:gd name="T9" fmla="*/ 0 w 4"/>
              <a:gd name="T10" fmla="*/ 0 h 7"/>
              <a:gd name="T11" fmla="*/ 4 w 4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7">
                <a:moveTo>
                  <a:pt x="4" y="7"/>
                </a:moveTo>
                <a:lnTo>
                  <a:pt x="4" y="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60" name="Line 104"/>
          <p:cNvSpPr>
            <a:spLocks noChangeShapeType="1"/>
          </p:cNvSpPr>
          <p:nvPr/>
        </p:nvSpPr>
        <p:spPr bwMode="auto">
          <a:xfrm>
            <a:off x="5319713" y="3949700"/>
            <a:ext cx="95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61" name="Line 105"/>
          <p:cNvSpPr>
            <a:spLocks noChangeShapeType="1"/>
          </p:cNvSpPr>
          <p:nvPr/>
        </p:nvSpPr>
        <p:spPr bwMode="auto">
          <a:xfrm flipH="1">
            <a:off x="5322888" y="3946525"/>
            <a:ext cx="11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62" name="Freeform 106"/>
          <p:cNvSpPr>
            <a:spLocks/>
          </p:cNvSpPr>
          <p:nvPr/>
        </p:nvSpPr>
        <p:spPr bwMode="auto">
          <a:xfrm>
            <a:off x="5303838" y="3906838"/>
            <a:ext cx="30162" cy="28575"/>
          </a:xfrm>
          <a:custGeom>
            <a:avLst/>
            <a:gdLst>
              <a:gd name="T0" fmla="*/ 2147483647 w 19"/>
              <a:gd name="T1" fmla="*/ 2147483647 h 18"/>
              <a:gd name="T2" fmla="*/ 2147483647 w 19"/>
              <a:gd name="T3" fmla="*/ 2147483647 h 18"/>
              <a:gd name="T4" fmla="*/ 2147483647 w 19"/>
              <a:gd name="T5" fmla="*/ 2147483647 h 18"/>
              <a:gd name="T6" fmla="*/ 2147483647 w 19"/>
              <a:gd name="T7" fmla="*/ 2147483647 h 18"/>
              <a:gd name="T8" fmla="*/ 2147483647 w 19"/>
              <a:gd name="T9" fmla="*/ 2147483647 h 18"/>
              <a:gd name="T10" fmla="*/ 2147483647 w 19"/>
              <a:gd name="T11" fmla="*/ 2147483647 h 18"/>
              <a:gd name="T12" fmla="*/ 2147483647 w 19"/>
              <a:gd name="T13" fmla="*/ 2147483647 h 18"/>
              <a:gd name="T14" fmla="*/ 2147483647 w 19"/>
              <a:gd name="T15" fmla="*/ 0 h 18"/>
              <a:gd name="T16" fmla="*/ 0 w 19"/>
              <a:gd name="T17" fmla="*/ 0 h 18"/>
              <a:gd name="T18" fmla="*/ 2147483647 w 19"/>
              <a:gd name="T19" fmla="*/ 0 h 18"/>
              <a:gd name="T20" fmla="*/ 2147483647 w 19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8"/>
              <a:gd name="T35" fmla="*/ 19 w 19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8">
                <a:moveTo>
                  <a:pt x="8" y="16"/>
                </a:moveTo>
                <a:lnTo>
                  <a:pt x="19" y="16"/>
                </a:lnTo>
                <a:lnTo>
                  <a:pt x="19" y="18"/>
                </a:lnTo>
                <a:lnTo>
                  <a:pt x="19" y="13"/>
                </a:lnTo>
                <a:lnTo>
                  <a:pt x="18" y="8"/>
                </a:lnTo>
                <a:lnTo>
                  <a:pt x="14" y="5"/>
                </a:lnTo>
                <a:lnTo>
                  <a:pt x="10" y="2"/>
                </a:lnTo>
                <a:lnTo>
                  <a:pt x="5" y="0"/>
                </a:lnTo>
                <a:lnTo>
                  <a:pt x="0" y="0"/>
                </a:lnTo>
                <a:lnTo>
                  <a:pt x="3" y="0"/>
                </a:lnTo>
                <a:lnTo>
                  <a:pt x="3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63" name="Freeform 107"/>
          <p:cNvSpPr>
            <a:spLocks/>
          </p:cNvSpPr>
          <p:nvPr/>
        </p:nvSpPr>
        <p:spPr bwMode="auto">
          <a:xfrm>
            <a:off x="5316538" y="3924300"/>
            <a:ext cx="17462" cy="1588"/>
          </a:xfrm>
          <a:custGeom>
            <a:avLst/>
            <a:gdLst>
              <a:gd name="T0" fmla="*/ 0 w 11"/>
              <a:gd name="T1" fmla="*/ 0 h 1"/>
              <a:gd name="T2" fmla="*/ 2147483647 w 11"/>
              <a:gd name="T3" fmla="*/ 0 h 1"/>
              <a:gd name="T4" fmla="*/ 2147483647 w 11"/>
              <a:gd name="T5" fmla="*/ 2147483647 h 1"/>
              <a:gd name="T6" fmla="*/ 2147483647 w 1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"/>
              <a:gd name="T14" fmla="*/ 11 w 1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">
                <a:moveTo>
                  <a:pt x="0" y="0"/>
                </a:moveTo>
                <a:lnTo>
                  <a:pt x="5" y="0"/>
                </a:lnTo>
                <a:lnTo>
                  <a:pt x="4" y="1"/>
                </a:lnTo>
                <a:lnTo>
                  <a:pt x="11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64" name="Freeform 108"/>
          <p:cNvSpPr>
            <a:spLocks/>
          </p:cNvSpPr>
          <p:nvPr/>
        </p:nvSpPr>
        <p:spPr bwMode="auto">
          <a:xfrm>
            <a:off x="5322888" y="3910013"/>
            <a:ext cx="6350" cy="9525"/>
          </a:xfrm>
          <a:custGeom>
            <a:avLst/>
            <a:gdLst>
              <a:gd name="T0" fmla="*/ 2147483647 w 4"/>
              <a:gd name="T1" fmla="*/ 2147483647 h 6"/>
              <a:gd name="T2" fmla="*/ 0 w 4"/>
              <a:gd name="T3" fmla="*/ 2147483647 h 6"/>
              <a:gd name="T4" fmla="*/ 0 w 4"/>
              <a:gd name="T5" fmla="*/ 0 h 6"/>
              <a:gd name="T6" fmla="*/ 0 60000 65536"/>
              <a:gd name="T7" fmla="*/ 0 60000 65536"/>
              <a:gd name="T8" fmla="*/ 0 60000 65536"/>
              <a:gd name="T9" fmla="*/ 0 w 4"/>
              <a:gd name="T10" fmla="*/ 0 h 6"/>
              <a:gd name="T11" fmla="*/ 4 w 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6">
                <a:moveTo>
                  <a:pt x="4" y="6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65" name="Line 109"/>
          <p:cNvSpPr>
            <a:spLocks noChangeShapeType="1"/>
          </p:cNvSpPr>
          <p:nvPr/>
        </p:nvSpPr>
        <p:spPr bwMode="auto">
          <a:xfrm>
            <a:off x="5316538" y="3916363"/>
            <a:ext cx="1587" cy="7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66" name="Line 110"/>
          <p:cNvSpPr>
            <a:spLocks noChangeShapeType="1"/>
          </p:cNvSpPr>
          <p:nvPr/>
        </p:nvSpPr>
        <p:spPr bwMode="auto">
          <a:xfrm flipV="1">
            <a:off x="5314950" y="3908425"/>
            <a:ext cx="1588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67" name="Line 111"/>
          <p:cNvSpPr>
            <a:spLocks noChangeShapeType="1"/>
          </p:cNvSpPr>
          <p:nvPr/>
        </p:nvSpPr>
        <p:spPr bwMode="auto">
          <a:xfrm>
            <a:off x="5295900" y="3908425"/>
            <a:ext cx="1588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68" name="Line 112"/>
          <p:cNvSpPr>
            <a:spLocks noChangeShapeType="1"/>
          </p:cNvSpPr>
          <p:nvPr/>
        </p:nvSpPr>
        <p:spPr bwMode="auto">
          <a:xfrm flipV="1">
            <a:off x="5291138" y="3910013"/>
            <a:ext cx="1587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69" name="Freeform 113"/>
          <p:cNvSpPr>
            <a:spLocks/>
          </p:cNvSpPr>
          <p:nvPr/>
        </p:nvSpPr>
        <p:spPr bwMode="auto">
          <a:xfrm>
            <a:off x="5276850" y="3919538"/>
            <a:ext cx="17463" cy="6350"/>
          </a:xfrm>
          <a:custGeom>
            <a:avLst/>
            <a:gdLst>
              <a:gd name="T0" fmla="*/ 2147483647 w 11"/>
              <a:gd name="T1" fmla="*/ 0 h 4"/>
              <a:gd name="T2" fmla="*/ 2147483647 w 11"/>
              <a:gd name="T3" fmla="*/ 2147483647 h 4"/>
              <a:gd name="T4" fmla="*/ 2147483647 w 11"/>
              <a:gd name="T5" fmla="*/ 2147483647 h 4"/>
              <a:gd name="T6" fmla="*/ 2147483647 w 11"/>
              <a:gd name="T7" fmla="*/ 2147483647 h 4"/>
              <a:gd name="T8" fmla="*/ 0 w 11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4"/>
              <a:gd name="T17" fmla="*/ 11 w 1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4">
                <a:moveTo>
                  <a:pt x="7" y="0"/>
                </a:moveTo>
                <a:lnTo>
                  <a:pt x="11" y="3"/>
                </a:lnTo>
                <a:lnTo>
                  <a:pt x="5" y="3"/>
                </a:lnTo>
                <a:lnTo>
                  <a:pt x="7" y="4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70" name="Line 114"/>
          <p:cNvSpPr>
            <a:spLocks noChangeShapeType="1"/>
          </p:cNvSpPr>
          <p:nvPr/>
        </p:nvSpPr>
        <p:spPr bwMode="auto">
          <a:xfrm>
            <a:off x="5275263" y="3932238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71" name="Line 115"/>
          <p:cNvSpPr>
            <a:spLocks noChangeShapeType="1"/>
          </p:cNvSpPr>
          <p:nvPr/>
        </p:nvSpPr>
        <p:spPr bwMode="auto">
          <a:xfrm flipH="1">
            <a:off x="5281613" y="3919538"/>
            <a:ext cx="63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72" name="Freeform 116"/>
          <p:cNvSpPr>
            <a:spLocks/>
          </p:cNvSpPr>
          <p:nvPr/>
        </p:nvSpPr>
        <p:spPr bwMode="auto">
          <a:xfrm>
            <a:off x="5362575" y="3906838"/>
            <a:ext cx="60325" cy="58737"/>
          </a:xfrm>
          <a:custGeom>
            <a:avLst/>
            <a:gdLst>
              <a:gd name="T0" fmla="*/ 2147483647 w 38"/>
              <a:gd name="T1" fmla="*/ 2147483647 h 37"/>
              <a:gd name="T2" fmla="*/ 2147483647 w 38"/>
              <a:gd name="T3" fmla="*/ 2147483647 h 37"/>
              <a:gd name="T4" fmla="*/ 2147483647 w 38"/>
              <a:gd name="T5" fmla="*/ 2147483647 h 37"/>
              <a:gd name="T6" fmla="*/ 2147483647 w 38"/>
              <a:gd name="T7" fmla="*/ 2147483647 h 37"/>
              <a:gd name="T8" fmla="*/ 2147483647 w 38"/>
              <a:gd name="T9" fmla="*/ 2147483647 h 37"/>
              <a:gd name="T10" fmla="*/ 2147483647 w 38"/>
              <a:gd name="T11" fmla="*/ 2147483647 h 37"/>
              <a:gd name="T12" fmla="*/ 2147483647 w 38"/>
              <a:gd name="T13" fmla="*/ 2147483647 h 37"/>
              <a:gd name="T14" fmla="*/ 2147483647 w 38"/>
              <a:gd name="T15" fmla="*/ 2147483647 h 37"/>
              <a:gd name="T16" fmla="*/ 2147483647 w 38"/>
              <a:gd name="T17" fmla="*/ 2147483647 h 37"/>
              <a:gd name="T18" fmla="*/ 2147483647 w 38"/>
              <a:gd name="T19" fmla="*/ 2147483647 h 37"/>
              <a:gd name="T20" fmla="*/ 2147483647 w 38"/>
              <a:gd name="T21" fmla="*/ 2147483647 h 37"/>
              <a:gd name="T22" fmla="*/ 2147483647 w 38"/>
              <a:gd name="T23" fmla="*/ 2147483647 h 37"/>
              <a:gd name="T24" fmla="*/ 2147483647 w 38"/>
              <a:gd name="T25" fmla="*/ 2147483647 h 37"/>
              <a:gd name="T26" fmla="*/ 2147483647 w 38"/>
              <a:gd name="T27" fmla="*/ 2147483647 h 37"/>
              <a:gd name="T28" fmla="*/ 2147483647 w 38"/>
              <a:gd name="T29" fmla="*/ 0 h 37"/>
              <a:gd name="T30" fmla="*/ 2147483647 w 38"/>
              <a:gd name="T31" fmla="*/ 2147483647 h 37"/>
              <a:gd name="T32" fmla="*/ 2147483647 w 38"/>
              <a:gd name="T33" fmla="*/ 0 h 37"/>
              <a:gd name="T34" fmla="*/ 2147483647 w 38"/>
              <a:gd name="T35" fmla="*/ 2147483647 h 37"/>
              <a:gd name="T36" fmla="*/ 2147483647 w 38"/>
              <a:gd name="T37" fmla="*/ 0 h 37"/>
              <a:gd name="T38" fmla="*/ 2147483647 w 38"/>
              <a:gd name="T39" fmla="*/ 2147483647 h 37"/>
              <a:gd name="T40" fmla="*/ 2147483647 w 38"/>
              <a:gd name="T41" fmla="*/ 2147483647 h 37"/>
              <a:gd name="T42" fmla="*/ 2147483647 w 38"/>
              <a:gd name="T43" fmla="*/ 2147483647 h 37"/>
              <a:gd name="T44" fmla="*/ 2147483647 w 38"/>
              <a:gd name="T45" fmla="*/ 2147483647 h 37"/>
              <a:gd name="T46" fmla="*/ 2147483647 w 38"/>
              <a:gd name="T47" fmla="*/ 2147483647 h 37"/>
              <a:gd name="T48" fmla="*/ 2147483647 w 38"/>
              <a:gd name="T49" fmla="*/ 2147483647 h 37"/>
              <a:gd name="T50" fmla="*/ 2147483647 w 38"/>
              <a:gd name="T51" fmla="*/ 2147483647 h 37"/>
              <a:gd name="T52" fmla="*/ 2147483647 w 38"/>
              <a:gd name="T53" fmla="*/ 2147483647 h 37"/>
              <a:gd name="T54" fmla="*/ 2147483647 w 38"/>
              <a:gd name="T55" fmla="*/ 2147483647 h 37"/>
              <a:gd name="T56" fmla="*/ 2147483647 w 38"/>
              <a:gd name="T57" fmla="*/ 2147483647 h 37"/>
              <a:gd name="T58" fmla="*/ 2147483647 w 38"/>
              <a:gd name="T59" fmla="*/ 2147483647 h 37"/>
              <a:gd name="T60" fmla="*/ 2147483647 w 38"/>
              <a:gd name="T61" fmla="*/ 2147483647 h 37"/>
              <a:gd name="T62" fmla="*/ 2147483647 w 38"/>
              <a:gd name="T63" fmla="*/ 2147483647 h 37"/>
              <a:gd name="T64" fmla="*/ 2147483647 w 38"/>
              <a:gd name="T65" fmla="*/ 2147483647 h 37"/>
              <a:gd name="T66" fmla="*/ 2147483647 w 38"/>
              <a:gd name="T67" fmla="*/ 2147483647 h 37"/>
              <a:gd name="T68" fmla="*/ 2147483647 w 38"/>
              <a:gd name="T69" fmla="*/ 2147483647 h 37"/>
              <a:gd name="T70" fmla="*/ 2147483647 w 38"/>
              <a:gd name="T71" fmla="*/ 2147483647 h 37"/>
              <a:gd name="T72" fmla="*/ 2147483647 w 38"/>
              <a:gd name="T73" fmla="*/ 2147483647 h 37"/>
              <a:gd name="T74" fmla="*/ 2147483647 w 38"/>
              <a:gd name="T75" fmla="*/ 2147483647 h 37"/>
              <a:gd name="T76" fmla="*/ 2147483647 w 38"/>
              <a:gd name="T77" fmla="*/ 2147483647 h 37"/>
              <a:gd name="T78" fmla="*/ 2147483647 w 38"/>
              <a:gd name="T79" fmla="*/ 2147483647 h 37"/>
              <a:gd name="T80" fmla="*/ 2147483647 w 38"/>
              <a:gd name="T81" fmla="*/ 2147483647 h 37"/>
              <a:gd name="T82" fmla="*/ 2147483647 w 38"/>
              <a:gd name="T83" fmla="*/ 2147483647 h 37"/>
              <a:gd name="T84" fmla="*/ 2147483647 w 38"/>
              <a:gd name="T85" fmla="*/ 2147483647 h 37"/>
              <a:gd name="T86" fmla="*/ 2147483647 w 38"/>
              <a:gd name="T87" fmla="*/ 2147483647 h 37"/>
              <a:gd name="T88" fmla="*/ 2147483647 w 38"/>
              <a:gd name="T89" fmla="*/ 2147483647 h 37"/>
              <a:gd name="T90" fmla="*/ 2147483647 w 38"/>
              <a:gd name="T91" fmla="*/ 2147483647 h 37"/>
              <a:gd name="T92" fmla="*/ 2147483647 w 38"/>
              <a:gd name="T93" fmla="*/ 2147483647 h 37"/>
              <a:gd name="T94" fmla="*/ 2147483647 w 38"/>
              <a:gd name="T95" fmla="*/ 2147483647 h 37"/>
              <a:gd name="T96" fmla="*/ 2147483647 w 38"/>
              <a:gd name="T97" fmla="*/ 2147483647 h 37"/>
              <a:gd name="T98" fmla="*/ 2147483647 w 38"/>
              <a:gd name="T99" fmla="*/ 2147483647 h 37"/>
              <a:gd name="T100" fmla="*/ 2147483647 w 38"/>
              <a:gd name="T101" fmla="*/ 2147483647 h 37"/>
              <a:gd name="T102" fmla="*/ 2147483647 w 38"/>
              <a:gd name="T103" fmla="*/ 2147483647 h 37"/>
              <a:gd name="T104" fmla="*/ 2147483647 w 38"/>
              <a:gd name="T105" fmla="*/ 2147483647 h 37"/>
              <a:gd name="T106" fmla="*/ 2147483647 w 38"/>
              <a:gd name="T107" fmla="*/ 2147483647 h 37"/>
              <a:gd name="T108" fmla="*/ 0 w 38"/>
              <a:gd name="T109" fmla="*/ 2147483647 h 37"/>
              <a:gd name="T110" fmla="*/ 2147483647 w 38"/>
              <a:gd name="T111" fmla="*/ 2147483647 h 37"/>
              <a:gd name="T112" fmla="*/ 2147483647 w 38"/>
              <a:gd name="T113" fmla="*/ 2147483647 h 37"/>
              <a:gd name="T114" fmla="*/ 0 w 38"/>
              <a:gd name="T115" fmla="*/ 2147483647 h 37"/>
              <a:gd name="T116" fmla="*/ 2147483647 w 38"/>
              <a:gd name="T117" fmla="*/ 2147483647 h 37"/>
              <a:gd name="T118" fmla="*/ 2147483647 w 38"/>
              <a:gd name="T119" fmla="*/ 2147483647 h 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8"/>
              <a:gd name="T181" fmla="*/ 0 h 37"/>
              <a:gd name="T182" fmla="*/ 38 w 38"/>
              <a:gd name="T183" fmla="*/ 37 h 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8" h="37">
                <a:moveTo>
                  <a:pt x="4" y="8"/>
                </a:moveTo>
                <a:lnTo>
                  <a:pt x="9" y="8"/>
                </a:lnTo>
                <a:lnTo>
                  <a:pt x="13" y="11"/>
                </a:lnTo>
                <a:lnTo>
                  <a:pt x="7" y="11"/>
                </a:lnTo>
                <a:lnTo>
                  <a:pt x="9" y="12"/>
                </a:lnTo>
                <a:lnTo>
                  <a:pt x="2" y="12"/>
                </a:lnTo>
                <a:lnTo>
                  <a:pt x="2" y="13"/>
                </a:lnTo>
                <a:lnTo>
                  <a:pt x="19" y="18"/>
                </a:lnTo>
                <a:lnTo>
                  <a:pt x="3" y="8"/>
                </a:lnTo>
                <a:lnTo>
                  <a:pt x="19" y="18"/>
                </a:lnTo>
                <a:lnTo>
                  <a:pt x="7" y="5"/>
                </a:lnTo>
                <a:lnTo>
                  <a:pt x="19" y="18"/>
                </a:lnTo>
                <a:lnTo>
                  <a:pt x="10" y="2"/>
                </a:lnTo>
                <a:lnTo>
                  <a:pt x="19" y="18"/>
                </a:lnTo>
                <a:lnTo>
                  <a:pt x="15" y="0"/>
                </a:lnTo>
                <a:lnTo>
                  <a:pt x="19" y="18"/>
                </a:lnTo>
                <a:lnTo>
                  <a:pt x="19" y="0"/>
                </a:lnTo>
                <a:lnTo>
                  <a:pt x="19" y="18"/>
                </a:lnTo>
                <a:lnTo>
                  <a:pt x="25" y="0"/>
                </a:lnTo>
                <a:lnTo>
                  <a:pt x="19" y="18"/>
                </a:lnTo>
                <a:lnTo>
                  <a:pt x="29" y="2"/>
                </a:lnTo>
                <a:lnTo>
                  <a:pt x="19" y="18"/>
                </a:lnTo>
                <a:lnTo>
                  <a:pt x="33" y="5"/>
                </a:lnTo>
                <a:lnTo>
                  <a:pt x="19" y="18"/>
                </a:lnTo>
                <a:lnTo>
                  <a:pt x="36" y="8"/>
                </a:lnTo>
                <a:lnTo>
                  <a:pt x="19" y="18"/>
                </a:lnTo>
                <a:lnTo>
                  <a:pt x="38" y="13"/>
                </a:lnTo>
                <a:lnTo>
                  <a:pt x="19" y="18"/>
                </a:lnTo>
                <a:lnTo>
                  <a:pt x="38" y="18"/>
                </a:lnTo>
                <a:lnTo>
                  <a:pt x="19" y="18"/>
                </a:lnTo>
                <a:lnTo>
                  <a:pt x="38" y="23"/>
                </a:lnTo>
                <a:lnTo>
                  <a:pt x="19" y="18"/>
                </a:lnTo>
                <a:lnTo>
                  <a:pt x="36" y="27"/>
                </a:lnTo>
                <a:lnTo>
                  <a:pt x="19" y="18"/>
                </a:lnTo>
                <a:lnTo>
                  <a:pt x="33" y="31"/>
                </a:lnTo>
                <a:lnTo>
                  <a:pt x="19" y="18"/>
                </a:lnTo>
                <a:lnTo>
                  <a:pt x="29" y="34"/>
                </a:lnTo>
                <a:lnTo>
                  <a:pt x="19" y="18"/>
                </a:lnTo>
                <a:lnTo>
                  <a:pt x="25" y="36"/>
                </a:lnTo>
                <a:lnTo>
                  <a:pt x="19" y="18"/>
                </a:lnTo>
                <a:lnTo>
                  <a:pt x="19" y="37"/>
                </a:lnTo>
                <a:lnTo>
                  <a:pt x="19" y="18"/>
                </a:lnTo>
                <a:lnTo>
                  <a:pt x="15" y="36"/>
                </a:lnTo>
                <a:lnTo>
                  <a:pt x="19" y="18"/>
                </a:lnTo>
                <a:lnTo>
                  <a:pt x="10" y="34"/>
                </a:lnTo>
                <a:lnTo>
                  <a:pt x="10" y="27"/>
                </a:lnTo>
                <a:lnTo>
                  <a:pt x="4" y="27"/>
                </a:lnTo>
                <a:lnTo>
                  <a:pt x="3" y="27"/>
                </a:lnTo>
                <a:lnTo>
                  <a:pt x="7" y="31"/>
                </a:lnTo>
                <a:lnTo>
                  <a:pt x="19" y="18"/>
                </a:lnTo>
                <a:lnTo>
                  <a:pt x="3" y="27"/>
                </a:lnTo>
                <a:lnTo>
                  <a:pt x="19" y="18"/>
                </a:lnTo>
                <a:lnTo>
                  <a:pt x="2" y="23"/>
                </a:lnTo>
                <a:lnTo>
                  <a:pt x="19" y="18"/>
                </a:lnTo>
                <a:lnTo>
                  <a:pt x="0" y="18"/>
                </a:lnTo>
                <a:lnTo>
                  <a:pt x="19" y="18"/>
                </a:lnTo>
                <a:lnTo>
                  <a:pt x="2" y="13"/>
                </a:lnTo>
                <a:lnTo>
                  <a:pt x="0" y="18"/>
                </a:lnTo>
                <a:lnTo>
                  <a:pt x="2" y="23"/>
                </a:lnTo>
                <a:lnTo>
                  <a:pt x="3" y="2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73" name="Line 117"/>
          <p:cNvSpPr>
            <a:spLocks noChangeShapeType="1"/>
          </p:cNvSpPr>
          <p:nvPr/>
        </p:nvSpPr>
        <p:spPr bwMode="auto">
          <a:xfrm>
            <a:off x="5365750" y="3946525"/>
            <a:ext cx="111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74" name="Freeform 118"/>
          <p:cNvSpPr>
            <a:spLocks/>
          </p:cNvSpPr>
          <p:nvPr/>
        </p:nvSpPr>
        <p:spPr bwMode="auto">
          <a:xfrm>
            <a:off x="5373688" y="3935413"/>
            <a:ext cx="19050" cy="25400"/>
          </a:xfrm>
          <a:custGeom>
            <a:avLst/>
            <a:gdLst>
              <a:gd name="T0" fmla="*/ 0 w 12"/>
              <a:gd name="T1" fmla="*/ 2147483647 h 16"/>
              <a:gd name="T2" fmla="*/ 2147483647 w 12"/>
              <a:gd name="T3" fmla="*/ 2147483647 h 16"/>
              <a:gd name="T4" fmla="*/ 2147483647 w 12"/>
              <a:gd name="T5" fmla="*/ 0 h 16"/>
              <a:gd name="T6" fmla="*/ 0 w 12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6"/>
              <a:gd name="T14" fmla="*/ 12 w 12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6">
                <a:moveTo>
                  <a:pt x="0" y="13"/>
                </a:moveTo>
                <a:lnTo>
                  <a:pt x="3" y="16"/>
                </a:lnTo>
                <a:lnTo>
                  <a:pt x="12" y="0"/>
                </a:lnTo>
                <a:lnTo>
                  <a:pt x="0" y="1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75" name="Freeform 119"/>
          <p:cNvSpPr>
            <a:spLocks/>
          </p:cNvSpPr>
          <p:nvPr/>
        </p:nvSpPr>
        <p:spPr bwMode="auto">
          <a:xfrm>
            <a:off x="5362575" y="3932238"/>
            <a:ext cx="60325" cy="33337"/>
          </a:xfrm>
          <a:custGeom>
            <a:avLst/>
            <a:gdLst>
              <a:gd name="T0" fmla="*/ 2147483647 w 38"/>
              <a:gd name="T1" fmla="*/ 2147483647 h 21"/>
              <a:gd name="T2" fmla="*/ 2147483647 w 38"/>
              <a:gd name="T3" fmla="*/ 2147483647 h 21"/>
              <a:gd name="T4" fmla="*/ 2147483647 w 38"/>
              <a:gd name="T5" fmla="*/ 2147483647 h 21"/>
              <a:gd name="T6" fmla="*/ 2147483647 w 38"/>
              <a:gd name="T7" fmla="*/ 2147483647 h 21"/>
              <a:gd name="T8" fmla="*/ 2147483647 w 38"/>
              <a:gd name="T9" fmla="*/ 2147483647 h 21"/>
              <a:gd name="T10" fmla="*/ 2147483647 w 38"/>
              <a:gd name="T11" fmla="*/ 2147483647 h 21"/>
              <a:gd name="T12" fmla="*/ 2147483647 w 38"/>
              <a:gd name="T13" fmla="*/ 2147483647 h 21"/>
              <a:gd name="T14" fmla="*/ 2147483647 w 38"/>
              <a:gd name="T15" fmla="*/ 2147483647 h 21"/>
              <a:gd name="T16" fmla="*/ 2147483647 w 38"/>
              <a:gd name="T17" fmla="*/ 2147483647 h 21"/>
              <a:gd name="T18" fmla="*/ 2147483647 w 38"/>
              <a:gd name="T19" fmla="*/ 2147483647 h 21"/>
              <a:gd name="T20" fmla="*/ 0 w 38"/>
              <a:gd name="T21" fmla="*/ 2147483647 h 21"/>
              <a:gd name="T22" fmla="*/ 0 w 38"/>
              <a:gd name="T23" fmla="*/ 0 h 21"/>
              <a:gd name="T24" fmla="*/ 2147483647 w 38"/>
              <a:gd name="T25" fmla="*/ 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"/>
              <a:gd name="T40" fmla="*/ 0 h 21"/>
              <a:gd name="T41" fmla="*/ 38 w 38"/>
              <a:gd name="T42" fmla="*/ 21 h 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" h="21">
                <a:moveTo>
                  <a:pt x="10" y="18"/>
                </a:moveTo>
                <a:lnTo>
                  <a:pt x="15" y="20"/>
                </a:lnTo>
                <a:lnTo>
                  <a:pt x="19" y="21"/>
                </a:lnTo>
                <a:lnTo>
                  <a:pt x="25" y="20"/>
                </a:lnTo>
                <a:lnTo>
                  <a:pt x="29" y="18"/>
                </a:lnTo>
                <a:lnTo>
                  <a:pt x="33" y="15"/>
                </a:lnTo>
                <a:lnTo>
                  <a:pt x="36" y="11"/>
                </a:lnTo>
                <a:lnTo>
                  <a:pt x="38" y="7"/>
                </a:lnTo>
                <a:lnTo>
                  <a:pt x="38" y="2"/>
                </a:lnTo>
                <a:lnTo>
                  <a:pt x="19" y="2"/>
                </a:lnTo>
                <a:lnTo>
                  <a:pt x="0" y="2"/>
                </a:lnTo>
                <a:lnTo>
                  <a:pt x="0" y="0"/>
                </a:lnTo>
                <a:lnTo>
                  <a:pt x="1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76" name="Freeform 120"/>
          <p:cNvSpPr>
            <a:spLocks/>
          </p:cNvSpPr>
          <p:nvPr/>
        </p:nvSpPr>
        <p:spPr bwMode="auto">
          <a:xfrm>
            <a:off x="5392738" y="3935413"/>
            <a:ext cx="4762" cy="30162"/>
          </a:xfrm>
          <a:custGeom>
            <a:avLst/>
            <a:gdLst>
              <a:gd name="T0" fmla="*/ 0 w 3"/>
              <a:gd name="T1" fmla="*/ 0 h 19"/>
              <a:gd name="T2" fmla="*/ 0 w 3"/>
              <a:gd name="T3" fmla="*/ 2147483647 h 19"/>
              <a:gd name="T4" fmla="*/ 2147483647 w 3"/>
              <a:gd name="T5" fmla="*/ 2147483647 h 19"/>
              <a:gd name="T6" fmla="*/ 2147483647 w 3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9"/>
              <a:gd name="T14" fmla="*/ 3 w 3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9">
                <a:moveTo>
                  <a:pt x="0" y="0"/>
                </a:moveTo>
                <a:lnTo>
                  <a:pt x="0" y="19"/>
                </a:lnTo>
                <a:lnTo>
                  <a:pt x="3" y="19"/>
                </a:lnTo>
                <a:lnTo>
                  <a:pt x="3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77" name="Freeform 121"/>
          <p:cNvSpPr>
            <a:spLocks/>
          </p:cNvSpPr>
          <p:nvPr/>
        </p:nvSpPr>
        <p:spPr bwMode="auto">
          <a:xfrm>
            <a:off x="5403850" y="3948113"/>
            <a:ext cx="1588" cy="15875"/>
          </a:xfrm>
          <a:custGeom>
            <a:avLst/>
            <a:gdLst>
              <a:gd name="T0" fmla="*/ 0 w 1588"/>
              <a:gd name="T1" fmla="*/ 0 h 10"/>
              <a:gd name="T2" fmla="*/ 0 w 1588"/>
              <a:gd name="T3" fmla="*/ 2147483647 h 10"/>
              <a:gd name="T4" fmla="*/ 0 w 1588"/>
              <a:gd name="T5" fmla="*/ 2147483647 h 10"/>
              <a:gd name="T6" fmla="*/ 0 w 1588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10"/>
              <a:gd name="T14" fmla="*/ 1588 w 1588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10">
                <a:moveTo>
                  <a:pt x="0" y="0"/>
                </a:moveTo>
                <a:lnTo>
                  <a:pt x="0" y="4"/>
                </a:lnTo>
                <a:lnTo>
                  <a:pt x="0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78" name="Freeform 122"/>
          <p:cNvSpPr>
            <a:spLocks/>
          </p:cNvSpPr>
          <p:nvPr/>
        </p:nvSpPr>
        <p:spPr bwMode="auto">
          <a:xfrm>
            <a:off x="5403850" y="3948113"/>
            <a:ext cx="6350" cy="12700"/>
          </a:xfrm>
          <a:custGeom>
            <a:avLst/>
            <a:gdLst>
              <a:gd name="T0" fmla="*/ 2147483647 w 4"/>
              <a:gd name="T1" fmla="*/ 2147483647 h 8"/>
              <a:gd name="T2" fmla="*/ 2147483647 w 4"/>
              <a:gd name="T3" fmla="*/ 2147483647 h 8"/>
              <a:gd name="T4" fmla="*/ 0 w 4"/>
              <a:gd name="T5" fmla="*/ 0 h 8"/>
              <a:gd name="T6" fmla="*/ 0 60000 65536"/>
              <a:gd name="T7" fmla="*/ 0 60000 65536"/>
              <a:gd name="T8" fmla="*/ 0 60000 65536"/>
              <a:gd name="T9" fmla="*/ 0 w 4"/>
              <a:gd name="T10" fmla="*/ 0 h 8"/>
              <a:gd name="T11" fmla="*/ 4 w 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8">
                <a:moveTo>
                  <a:pt x="4" y="8"/>
                </a:moveTo>
                <a:lnTo>
                  <a:pt x="4" y="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79" name="Line 123"/>
          <p:cNvSpPr>
            <a:spLocks noChangeShapeType="1"/>
          </p:cNvSpPr>
          <p:nvPr/>
        </p:nvSpPr>
        <p:spPr bwMode="auto">
          <a:xfrm>
            <a:off x="5408613" y="3949700"/>
            <a:ext cx="95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80" name="Line 124"/>
          <p:cNvSpPr>
            <a:spLocks noChangeShapeType="1"/>
          </p:cNvSpPr>
          <p:nvPr/>
        </p:nvSpPr>
        <p:spPr bwMode="auto">
          <a:xfrm flipH="1">
            <a:off x="5410200" y="3946525"/>
            <a:ext cx="12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81" name="Freeform 125"/>
          <p:cNvSpPr>
            <a:spLocks/>
          </p:cNvSpPr>
          <p:nvPr/>
        </p:nvSpPr>
        <p:spPr bwMode="auto">
          <a:xfrm>
            <a:off x="5392738" y="3906838"/>
            <a:ext cx="30162" cy="28575"/>
          </a:xfrm>
          <a:custGeom>
            <a:avLst/>
            <a:gdLst>
              <a:gd name="T0" fmla="*/ 2147483647 w 19"/>
              <a:gd name="T1" fmla="*/ 2147483647 h 18"/>
              <a:gd name="T2" fmla="*/ 2147483647 w 19"/>
              <a:gd name="T3" fmla="*/ 2147483647 h 18"/>
              <a:gd name="T4" fmla="*/ 2147483647 w 19"/>
              <a:gd name="T5" fmla="*/ 2147483647 h 18"/>
              <a:gd name="T6" fmla="*/ 2147483647 w 19"/>
              <a:gd name="T7" fmla="*/ 2147483647 h 18"/>
              <a:gd name="T8" fmla="*/ 2147483647 w 19"/>
              <a:gd name="T9" fmla="*/ 2147483647 h 18"/>
              <a:gd name="T10" fmla="*/ 2147483647 w 19"/>
              <a:gd name="T11" fmla="*/ 2147483647 h 18"/>
              <a:gd name="T12" fmla="*/ 2147483647 w 19"/>
              <a:gd name="T13" fmla="*/ 2147483647 h 18"/>
              <a:gd name="T14" fmla="*/ 2147483647 w 19"/>
              <a:gd name="T15" fmla="*/ 0 h 18"/>
              <a:gd name="T16" fmla="*/ 0 w 19"/>
              <a:gd name="T17" fmla="*/ 0 h 18"/>
              <a:gd name="T18" fmla="*/ 0 w 19"/>
              <a:gd name="T19" fmla="*/ 214748364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"/>
              <a:gd name="T31" fmla="*/ 0 h 18"/>
              <a:gd name="T32" fmla="*/ 19 w 19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" h="18">
                <a:moveTo>
                  <a:pt x="7" y="16"/>
                </a:moveTo>
                <a:lnTo>
                  <a:pt x="19" y="16"/>
                </a:lnTo>
                <a:lnTo>
                  <a:pt x="19" y="18"/>
                </a:lnTo>
                <a:lnTo>
                  <a:pt x="19" y="13"/>
                </a:lnTo>
                <a:lnTo>
                  <a:pt x="17" y="8"/>
                </a:lnTo>
                <a:lnTo>
                  <a:pt x="14" y="5"/>
                </a:lnTo>
                <a:lnTo>
                  <a:pt x="10" y="2"/>
                </a:lnTo>
                <a:lnTo>
                  <a:pt x="5" y="0"/>
                </a:ln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82" name="Freeform 126"/>
          <p:cNvSpPr>
            <a:spLocks/>
          </p:cNvSpPr>
          <p:nvPr/>
        </p:nvSpPr>
        <p:spPr bwMode="auto">
          <a:xfrm>
            <a:off x="5365750" y="3906838"/>
            <a:ext cx="31750" cy="20637"/>
          </a:xfrm>
          <a:custGeom>
            <a:avLst/>
            <a:gdLst>
              <a:gd name="T0" fmla="*/ 2147483647 w 20"/>
              <a:gd name="T1" fmla="*/ 2147483647 h 13"/>
              <a:gd name="T2" fmla="*/ 2147483647 w 20"/>
              <a:gd name="T3" fmla="*/ 0 h 13"/>
              <a:gd name="T4" fmla="*/ 2147483647 w 20"/>
              <a:gd name="T5" fmla="*/ 0 h 13"/>
              <a:gd name="T6" fmla="*/ 2147483647 w 20"/>
              <a:gd name="T7" fmla="*/ 0 h 13"/>
              <a:gd name="T8" fmla="*/ 2147483647 w 20"/>
              <a:gd name="T9" fmla="*/ 2147483647 h 13"/>
              <a:gd name="T10" fmla="*/ 2147483647 w 20"/>
              <a:gd name="T11" fmla="*/ 2147483647 h 13"/>
              <a:gd name="T12" fmla="*/ 2147483647 w 20"/>
              <a:gd name="T13" fmla="*/ 2147483647 h 13"/>
              <a:gd name="T14" fmla="*/ 0 w 20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13"/>
              <a:gd name="T26" fmla="*/ 20 w 20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13">
                <a:moveTo>
                  <a:pt x="20" y="11"/>
                </a:moveTo>
                <a:lnTo>
                  <a:pt x="20" y="0"/>
                </a:lnTo>
                <a:lnTo>
                  <a:pt x="17" y="0"/>
                </a:lnTo>
                <a:lnTo>
                  <a:pt x="13" y="0"/>
                </a:lnTo>
                <a:lnTo>
                  <a:pt x="8" y="2"/>
                </a:lnTo>
                <a:lnTo>
                  <a:pt x="5" y="5"/>
                </a:lnTo>
                <a:lnTo>
                  <a:pt x="1" y="8"/>
                </a:lnTo>
                <a:lnTo>
                  <a:pt x="0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83" name="Line 127"/>
          <p:cNvSpPr>
            <a:spLocks noChangeShapeType="1"/>
          </p:cNvSpPr>
          <p:nvPr/>
        </p:nvSpPr>
        <p:spPr bwMode="auto">
          <a:xfrm flipV="1">
            <a:off x="5378450" y="3910013"/>
            <a:ext cx="1588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84" name="Line 128"/>
          <p:cNvSpPr>
            <a:spLocks noChangeShapeType="1"/>
          </p:cNvSpPr>
          <p:nvPr/>
        </p:nvSpPr>
        <p:spPr bwMode="auto">
          <a:xfrm>
            <a:off x="5384800" y="3908425"/>
            <a:ext cx="1588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85" name="Line 129"/>
          <p:cNvSpPr>
            <a:spLocks noChangeShapeType="1"/>
          </p:cNvSpPr>
          <p:nvPr/>
        </p:nvSpPr>
        <p:spPr bwMode="auto">
          <a:xfrm flipV="1">
            <a:off x="5403850" y="3908425"/>
            <a:ext cx="1588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86" name="Freeform 130"/>
          <p:cNvSpPr>
            <a:spLocks/>
          </p:cNvSpPr>
          <p:nvPr/>
        </p:nvSpPr>
        <p:spPr bwMode="auto">
          <a:xfrm>
            <a:off x="5410200" y="3910013"/>
            <a:ext cx="7938" cy="9525"/>
          </a:xfrm>
          <a:custGeom>
            <a:avLst/>
            <a:gdLst>
              <a:gd name="T0" fmla="*/ 0 w 5"/>
              <a:gd name="T1" fmla="*/ 0 h 6"/>
              <a:gd name="T2" fmla="*/ 0 w 5"/>
              <a:gd name="T3" fmla="*/ 2147483647 h 6"/>
              <a:gd name="T4" fmla="*/ 2147483647 w 5"/>
              <a:gd name="T5" fmla="*/ 2147483647 h 6"/>
              <a:gd name="T6" fmla="*/ 0 60000 65536"/>
              <a:gd name="T7" fmla="*/ 0 60000 65536"/>
              <a:gd name="T8" fmla="*/ 0 60000 65536"/>
              <a:gd name="T9" fmla="*/ 0 w 5"/>
              <a:gd name="T10" fmla="*/ 0 h 6"/>
              <a:gd name="T11" fmla="*/ 5 w 5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6">
                <a:moveTo>
                  <a:pt x="0" y="0"/>
                </a:moveTo>
                <a:lnTo>
                  <a:pt x="0" y="6"/>
                </a:lnTo>
                <a:lnTo>
                  <a:pt x="5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87" name="Freeform 131"/>
          <p:cNvSpPr>
            <a:spLocks/>
          </p:cNvSpPr>
          <p:nvPr/>
        </p:nvSpPr>
        <p:spPr bwMode="auto">
          <a:xfrm>
            <a:off x="5403850" y="3916363"/>
            <a:ext cx="7938" cy="7937"/>
          </a:xfrm>
          <a:custGeom>
            <a:avLst/>
            <a:gdLst>
              <a:gd name="T0" fmla="*/ 2147483647 w 5"/>
              <a:gd name="T1" fmla="*/ 2147483647 h 5"/>
              <a:gd name="T2" fmla="*/ 0 w 5"/>
              <a:gd name="T3" fmla="*/ 2147483647 h 5"/>
              <a:gd name="T4" fmla="*/ 0 w 5"/>
              <a:gd name="T5" fmla="*/ 0 h 5"/>
              <a:gd name="T6" fmla="*/ 0 60000 65536"/>
              <a:gd name="T7" fmla="*/ 0 60000 65536"/>
              <a:gd name="T8" fmla="*/ 0 60000 65536"/>
              <a:gd name="T9" fmla="*/ 0 w 5"/>
              <a:gd name="T10" fmla="*/ 0 h 5"/>
              <a:gd name="T11" fmla="*/ 5 w 5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5">
                <a:moveTo>
                  <a:pt x="5" y="5"/>
                </a:move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88" name="Line 132"/>
          <p:cNvSpPr>
            <a:spLocks noChangeShapeType="1"/>
          </p:cNvSpPr>
          <p:nvPr/>
        </p:nvSpPr>
        <p:spPr bwMode="auto">
          <a:xfrm>
            <a:off x="5410200" y="3925888"/>
            <a:ext cx="9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89" name="Line 133"/>
          <p:cNvSpPr>
            <a:spLocks noChangeShapeType="1"/>
          </p:cNvSpPr>
          <p:nvPr/>
        </p:nvSpPr>
        <p:spPr bwMode="auto">
          <a:xfrm>
            <a:off x="5384800" y="3954463"/>
            <a:ext cx="1588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90" name="Freeform 134"/>
          <p:cNvSpPr>
            <a:spLocks/>
          </p:cNvSpPr>
          <p:nvPr/>
        </p:nvSpPr>
        <p:spPr bwMode="auto">
          <a:xfrm>
            <a:off x="5199063" y="1271588"/>
            <a:ext cx="25400" cy="111125"/>
          </a:xfrm>
          <a:custGeom>
            <a:avLst/>
            <a:gdLst>
              <a:gd name="T0" fmla="*/ 2147483647 w 16"/>
              <a:gd name="T1" fmla="*/ 2147483647 h 70"/>
              <a:gd name="T2" fmla="*/ 2147483647 w 16"/>
              <a:gd name="T3" fmla="*/ 2147483647 h 70"/>
              <a:gd name="T4" fmla="*/ 2147483647 w 16"/>
              <a:gd name="T5" fmla="*/ 2147483647 h 70"/>
              <a:gd name="T6" fmla="*/ 2147483647 w 16"/>
              <a:gd name="T7" fmla="*/ 2147483647 h 70"/>
              <a:gd name="T8" fmla="*/ 0 w 16"/>
              <a:gd name="T9" fmla="*/ 2147483647 h 70"/>
              <a:gd name="T10" fmla="*/ 0 w 16"/>
              <a:gd name="T11" fmla="*/ 2147483647 h 70"/>
              <a:gd name="T12" fmla="*/ 2147483647 w 16"/>
              <a:gd name="T13" fmla="*/ 2147483647 h 70"/>
              <a:gd name="T14" fmla="*/ 2147483647 w 16"/>
              <a:gd name="T15" fmla="*/ 2147483647 h 70"/>
              <a:gd name="T16" fmla="*/ 2147483647 w 16"/>
              <a:gd name="T17" fmla="*/ 0 h 70"/>
              <a:gd name="T18" fmla="*/ 2147483647 w 16"/>
              <a:gd name="T19" fmla="*/ 2147483647 h 70"/>
              <a:gd name="T20" fmla="*/ 2147483647 w 16"/>
              <a:gd name="T21" fmla="*/ 2147483647 h 70"/>
              <a:gd name="T22" fmla="*/ 2147483647 w 16"/>
              <a:gd name="T23" fmla="*/ 2147483647 h 70"/>
              <a:gd name="T24" fmla="*/ 2147483647 w 16"/>
              <a:gd name="T25" fmla="*/ 2147483647 h 70"/>
              <a:gd name="T26" fmla="*/ 2147483647 w 16"/>
              <a:gd name="T27" fmla="*/ 2147483647 h 70"/>
              <a:gd name="T28" fmla="*/ 2147483647 w 16"/>
              <a:gd name="T29" fmla="*/ 2147483647 h 70"/>
              <a:gd name="T30" fmla="*/ 2147483647 w 16"/>
              <a:gd name="T31" fmla="*/ 2147483647 h 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"/>
              <a:gd name="T49" fmla="*/ 0 h 70"/>
              <a:gd name="T50" fmla="*/ 16 w 16"/>
              <a:gd name="T51" fmla="*/ 70 h 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" h="70">
                <a:moveTo>
                  <a:pt x="16" y="70"/>
                </a:moveTo>
                <a:lnTo>
                  <a:pt x="11" y="66"/>
                </a:lnTo>
                <a:lnTo>
                  <a:pt x="6" y="59"/>
                </a:lnTo>
                <a:lnTo>
                  <a:pt x="1" y="50"/>
                </a:lnTo>
                <a:lnTo>
                  <a:pt x="0" y="37"/>
                </a:lnTo>
                <a:lnTo>
                  <a:pt x="0" y="29"/>
                </a:lnTo>
                <a:lnTo>
                  <a:pt x="1" y="16"/>
                </a:lnTo>
                <a:lnTo>
                  <a:pt x="6" y="8"/>
                </a:lnTo>
                <a:lnTo>
                  <a:pt x="11" y="0"/>
                </a:lnTo>
                <a:lnTo>
                  <a:pt x="6" y="10"/>
                </a:lnTo>
                <a:lnTo>
                  <a:pt x="3" y="16"/>
                </a:lnTo>
                <a:lnTo>
                  <a:pt x="1" y="29"/>
                </a:lnTo>
                <a:lnTo>
                  <a:pt x="1" y="37"/>
                </a:lnTo>
                <a:lnTo>
                  <a:pt x="3" y="50"/>
                </a:lnTo>
                <a:lnTo>
                  <a:pt x="6" y="56"/>
                </a:lnTo>
                <a:lnTo>
                  <a:pt x="11" y="6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91" name="Line 135"/>
          <p:cNvSpPr>
            <a:spLocks noChangeShapeType="1"/>
          </p:cNvSpPr>
          <p:nvPr/>
        </p:nvSpPr>
        <p:spPr bwMode="auto">
          <a:xfrm>
            <a:off x="5241925" y="1357313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92" name="Freeform 136"/>
          <p:cNvSpPr>
            <a:spLocks/>
          </p:cNvSpPr>
          <p:nvPr/>
        </p:nvSpPr>
        <p:spPr bwMode="auto">
          <a:xfrm>
            <a:off x="5241925" y="1304925"/>
            <a:ext cx="12700" cy="52388"/>
          </a:xfrm>
          <a:custGeom>
            <a:avLst/>
            <a:gdLst>
              <a:gd name="T0" fmla="*/ 2147483647 w 8"/>
              <a:gd name="T1" fmla="*/ 2147483647 h 33"/>
              <a:gd name="T2" fmla="*/ 2147483647 w 8"/>
              <a:gd name="T3" fmla="*/ 0 h 33"/>
              <a:gd name="T4" fmla="*/ 0 w 8"/>
              <a:gd name="T5" fmla="*/ 0 h 33"/>
              <a:gd name="T6" fmla="*/ 0 60000 65536"/>
              <a:gd name="T7" fmla="*/ 0 60000 65536"/>
              <a:gd name="T8" fmla="*/ 0 60000 65536"/>
              <a:gd name="T9" fmla="*/ 0 w 8"/>
              <a:gd name="T10" fmla="*/ 0 h 33"/>
              <a:gd name="T11" fmla="*/ 8 w 8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33">
                <a:moveTo>
                  <a:pt x="8" y="33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93" name="Line 137"/>
          <p:cNvSpPr>
            <a:spLocks noChangeShapeType="1"/>
          </p:cNvSpPr>
          <p:nvPr/>
        </p:nvSpPr>
        <p:spPr bwMode="auto">
          <a:xfrm>
            <a:off x="5253038" y="1304925"/>
            <a:ext cx="1587" cy="523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94" name="Freeform 138"/>
          <p:cNvSpPr>
            <a:spLocks/>
          </p:cNvSpPr>
          <p:nvPr/>
        </p:nvSpPr>
        <p:spPr bwMode="auto">
          <a:xfrm>
            <a:off x="5249863" y="1282700"/>
            <a:ext cx="476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3"/>
                </a:moveTo>
                <a:lnTo>
                  <a:pt x="3" y="1"/>
                </a:lnTo>
                <a:lnTo>
                  <a:pt x="2" y="0"/>
                </a:lnTo>
                <a:lnTo>
                  <a:pt x="0" y="1"/>
                </a:lnTo>
                <a:lnTo>
                  <a:pt x="2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95" name="Line 139"/>
          <p:cNvSpPr>
            <a:spLocks noChangeShapeType="1"/>
          </p:cNvSpPr>
          <p:nvPr/>
        </p:nvSpPr>
        <p:spPr bwMode="auto">
          <a:xfrm flipH="1">
            <a:off x="5216525" y="1266825"/>
            <a:ext cx="7938" cy="47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96" name="Freeform 140"/>
          <p:cNvSpPr>
            <a:spLocks/>
          </p:cNvSpPr>
          <p:nvPr/>
        </p:nvSpPr>
        <p:spPr bwMode="auto">
          <a:xfrm>
            <a:off x="5127625" y="1284288"/>
            <a:ext cx="44450" cy="33337"/>
          </a:xfrm>
          <a:custGeom>
            <a:avLst/>
            <a:gdLst>
              <a:gd name="T0" fmla="*/ 2147483647 w 28"/>
              <a:gd name="T1" fmla="*/ 0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2147483647 h 21"/>
              <a:gd name="T10" fmla="*/ 2147483647 w 28"/>
              <a:gd name="T11" fmla="*/ 2147483647 h 21"/>
              <a:gd name="T12" fmla="*/ 2147483647 w 28"/>
              <a:gd name="T13" fmla="*/ 2147483647 h 21"/>
              <a:gd name="T14" fmla="*/ 0 w 28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21"/>
              <a:gd name="T26" fmla="*/ 28 w 28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21">
                <a:moveTo>
                  <a:pt x="25" y="0"/>
                </a:moveTo>
                <a:lnTo>
                  <a:pt x="27" y="2"/>
                </a:lnTo>
                <a:lnTo>
                  <a:pt x="28" y="7"/>
                </a:lnTo>
                <a:lnTo>
                  <a:pt x="28" y="12"/>
                </a:lnTo>
                <a:lnTo>
                  <a:pt x="27" y="16"/>
                </a:lnTo>
                <a:lnTo>
                  <a:pt x="25" y="18"/>
                </a:lnTo>
                <a:lnTo>
                  <a:pt x="17" y="2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97" name="Freeform 141"/>
          <p:cNvSpPr>
            <a:spLocks/>
          </p:cNvSpPr>
          <p:nvPr/>
        </p:nvSpPr>
        <p:spPr bwMode="auto">
          <a:xfrm>
            <a:off x="5143500" y="1317625"/>
            <a:ext cx="34925" cy="39688"/>
          </a:xfrm>
          <a:custGeom>
            <a:avLst/>
            <a:gdLst>
              <a:gd name="T0" fmla="*/ 0 w 22"/>
              <a:gd name="T1" fmla="*/ 0 h 25"/>
              <a:gd name="T2" fmla="*/ 2147483647 w 22"/>
              <a:gd name="T3" fmla="*/ 2147483647 h 25"/>
              <a:gd name="T4" fmla="*/ 2147483647 w 22"/>
              <a:gd name="T5" fmla="*/ 2147483647 h 25"/>
              <a:gd name="T6" fmla="*/ 2147483647 w 22"/>
              <a:gd name="T7" fmla="*/ 2147483647 h 25"/>
              <a:gd name="T8" fmla="*/ 2147483647 w 22"/>
              <a:gd name="T9" fmla="*/ 2147483647 h 25"/>
              <a:gd name="T10" fmla="*/ 2147483647 w 22"/>
              <a:gd name="T11" fmla="*/ 2147483647 h 25"/>
              <a:gd name="T12" fmla="*/ 2147483647 w 22"/>
              <a:gd name="T13" fmla="*/ 2147483647 h 25"/>
              <a:gd name="T14" fmla="*/ 2147483647 w 22"/>
              <a:gd name="T15" fmla="*/ 2147483647 h 25"/>
              <a:gd name="T16" fmla="*/ 2147483647 w 22"/>
              <a:gd name="T17" fmla="*/ 2147483647 h 25"/>
              <a:gd name="T18" fmla="*/ 2147483647 w 22"/>
              <a:gd name="T19" fmla="*/ 2147483647 h 25"/>
              <a:gd name="T20" fmla="*/ 2147483647 w 22"/>
              <a:gd name="T21" fmla="*/ 2147483647 h 25"/>
              <a:gd name="T22" fmla="*/ 2147483647 w 22"/>
              <a:gd name="T23" fmla="*/ 2147483647 h 25"/>
              <a:gd name="T24" fmla="*/ 2147483647 w 22"/>
              <a:gd name="T25" fmla="*/ 2147483647 h 25"/>
              <a:gd name="T26" fmla="*/ 2147483647 w 22"/>
              <a:gd name="T27" fmla="*/ 2147483647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25"/>
              <a:gd name="T44" fmla="*/ 22 w 22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25">
                <a:moveTo>
                  <a:pt x="0" y="0"/>
                </a:moveTo>
                <a:lnTo>
                  <a:pt x="5" y="2"/>
                </a:lnTo>
                <a:lnTo>
                  <a:pt x="7" y="5"/>
                </a:lnTo>
                <a:lnTo>
                  <a:pt x="15" y="21"/>
                </a:lnTo>
                <a:lnTo>
                  <a:pt x="17" y="22"/>
                </a:lnTo>
                <a:lnTo>
                  <a:pt x="18" y="22"/>
                </a:lnTo>
                <a:lnTo>
                  <a:pt x="22" y="21"/>
                </a:lnTo>
                <a:lnTo>
                  <a:pt x="22" y="18"/>
                </a:lnTo>
                <a:lnTo>
                  <a:pt x="22" y="21"/>
                </a:lnTo>
                <a:lnTo>
                  <a:pt x="18" y="25"/>
                </a:lnTo>
                <a:lnTo>
                  <a:pt x="15" y="25"/>
                </a:lnTo>
                <a:lnTo>
                  <a:pt x="12" y="22"/>
                </a:lnTo>
                <a:lnTo>
                  <a:pt x="7" y="6"/>
                </a:lnTo>
                <a:lnTo>
                  <a:pt x="5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98" name="Freeform 142"/>
          <p:cNvSpPr>
            <a:spLocks/>
          </p:cNvSpPr>
          <p:nvPr/>
        </p:nvSpPr>
        <p:spPr bwMode="auto">
          <a:xfrm>
            <a:off x="5154613" y="1282700"/>
            <a:ext cx="15875" cy="34925"/>
          </a:xfrm>
          <a:custGeom>
            <a:avLst/>
            <a:gdLst>
              <a:gd name="T0" fmla="*/ 0 w 10"/>
              <a:gd name="T1" fmla="*/ 2147483647 h 22"/>
              <a:gd name="T2" fmla="*/ 2147483647 w 10"/>
              <a:gd name="T3" fmla="*/ 2147483647 h 22"/>
              <a:gd name="T4" fmla="*/ 2147483647 w 10"/>
              <a:gd name="T5" fmla="*/ 2147483647 h 22"/>
              <a:gd name="T6" fmla="*/ 2147483647 w 10"/>
              <a:gd name="T7" fmla="*/ 2147483647 h 22"/>
              <a:gd name="T8" fmla="*/ 2147483647 w 10"/>
              <a:gd name="T9" fmla="*/ 2147483647 h 22"/>
              <a:gd name="T10" fmla="*/ 2147483647 w 10"/>
              <a:gd name="T11" fmla="*/ 2147483647 h 22"/>
              <a:gd name="T12" fmla="*/ 2147483647 w 10"/>
              <a:gd name="T13" fmla="*/ 2147483647 h 22"/>
              <a:gd name="T14" fmla="*/ 0 w 10"/>
              <a:gd name="T15" fmla="*/ 0 h 22"/>
              <a:gd name="T16" fmla="*/ 2147483647 w 10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22"/>
              <a:gd name="T29" fmla="*/ 10 w 10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22">
                <a:moveTo>
                  <a:pt x="0" y="22"/>
                </a:moveTo>
                <a:lnTo>
                  <a:pt x="5" y="19"/>
                </a:lnTo>
                <a:lnTo>
                  <a:pt x="8" y="17"/>
                </a:lnTo>
                <a:lnTo>
                  <a:pt x="10" y="13"/>
                </a:lnTo>
                <a:lnTo>
                  <a:pt x="10" y="8"/>
                </a:lnTo>
                <a:lnTo>
                  <a:pt x="8" y="3"/>
                </a:lnTo>
                <a:lnTo>
                  <a:pt x="5" y="1"/>
                </a:lnTo>
                <a:lnTo>
                  <a:pt x="0" y="0"/>
                </a:lnTo>
                <a:lnTo>
                  <a:pt x="8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99" name="Line 143"/>
          <p:cNvSpPr>
            <a:spLocks noChangeShapeType="1"/>
          </p:cNvSpPr>
          <p:nvPr/>
        </p:nvSpPr>
        <p:spPr bwMode="auto">
          <a:xfrm flipH="1">
            <a:off x="5111750" y="1282700"/>
            <a:ext cx="428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00" name="Rectangle 144"/>
          <p:cNvSpPr>
            <a:spLocks noChangeArrowheads="1"/>
          </p:cNvSpPr>
          <p:nvPr/>
        </p:nvSpPr>
        <p:spPr bwMode="auto">
          <a:xfrm>
            <a:off x="5122863" y="1282700"/>
            <a:ext cx="4762" cy="746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01" name="Line 145"/>
          <p:cNvSpPr>
            <a:spLocks noChangeShapeType="1"/>
          </p:cNvSpPr>
          <p:nvPr/>
        </p:nvSpPr>
        <p:spPr bwMode="auto">
          <a:xfrm flipH="1">
            <a:off x="5111750" y="1357313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02" name="Line 146"/>
          <p:cNvSpPr>
            <a:spLocks noChangeShapeType="1"/>
          </p:cNvSpPr>
          <p:nvPr/>
        </p:nvSpPr>
        <p:spPr bwMode="auto">
          <a:xfrm>
            <a:off x="5287963" y="1325563"/>
            <a:ext cx="650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03" name="Freeform 147"/>
          <p:cNvSpPr>
            <a:spLocks/>
          </p:cNvSpPr>
          <p:nvPr/>
        </p:nvSpPr>
        <p:spPr bwMode="auto">
          <a:xfrm>
            <a:off x="5391150" y="1282700"/>
            <a:ext cx="19050" cy="74613"/>
          </a:xfrm>
          <a:custGeom>
            <a:avLst/>
            <a:gdLst>
              <a:gd name="T0" fmla="*/ 0 w 12"/>
              <a:gd name="T1" fmla="*/ 2147483647 h 47"/>
              <a:gd name="T2" fmla="*/ 2147483647 w 12"/>
              <a:gd name="T3" fmla="*/ 2147483647 h 47"/>
              <a:gd name="T4" fmla="*/ 2147483647 w 12"/>
              <a:gd name="T5" fmla="*/ 0 h 47"/>
              <a:gd name="T6" fmla="*/ 2147483647 w 12"/>
              <a:gd name="T7" fmla="*/ 2147483647 h 47"/>
              <a:gd name="T8" fmla="*/ 2147483647 w 12"/>
              <a:gd name="T9" fmla="*/ 2147483647 h 47"/>
              <a:gd name="T10" fmla="*/ 2147483647 w 12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47"/>
              <a:gd name="T20" fmla="*/ 12 w 12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47">
                <a:moveTo>
                  <a:pt x="0" y="8"/>
                </a:moveTo>
                <a:lnTo>
                  <a:pt x="5" y="6"/>
                </a:lnTo>
                <a:lnTo>
                  <a:pt x="12" y="0"/>
                </a:lnTo>
                <a:lnTo>
                  <a:pt x="12" y="47"/>
                </a:lnTo>
                <a:lnTo>
                  <a:pt x="10" y="47"/>
                </a:lnTo>
                <a:lnTo>
                  <a:pt x="10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04" name="Freeform 148"/>
          <p:cNvSpPr>
            <a:spLocks/>
          </p:cNvSpPr>
          <p:nvPr/>
        </p:nvSpPr>
        <p:spPr bwMode="auto">
          <a:xfrm>
            <a:off x="5453063" y="1284288"/>
            <a:ext cx="25400" cy="98425"/>
          </a:xfrm>
          <a:custGeom>
            <a:avLst/>
            <a:gdLst>
              <a:gd name="T0" fmla="*/ 2147483647 w 16"/>
              <a:gd name="T1" fmla="*/ 0 h 62"/>
              <a:gd name="T2" fmla="*/ 2147483647 w 16"/>
              <a:gd name="T3" fmla="*/ 2147483647 h 62"/>
              <a:gd name="T4" fmla="*/ 2147483647 w 16"/>
              <a:gd name="T5" fmla="*/ 2147483647 h 62"/>
              <a:gd name="T6" fmla="*/ 2147483647 w 16"/>
              <a:gd name="T7" fmla="*/ 2147483647 h 62"/>
              <a:gd name="T8" fmla="*/ 2147483647 w 16"/>
              <a:gd name="T9" fmla="*/ 2147483647 h 62"/>
              <a:gd name="T10" fmla="*/ 2147483647 w 16"/>
              <a:gd name="T11" fmla="*/ 2147483647 h 62"/>
              <a:gd name="T12" fmla="*/ 2147483647 w 16"/>
              <a:gd name="T13" fmla="*/ 2147483647 h 62"/>
              <a:gd name="T14" fmla="*/ 0 w 16"/>
              <a:gd name="T15" fmla="*/ 2147483647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62"/>
              <a:gd name="T26" fmla="*/ 16 w 16"/>
              <a:gd name="T27" fmla="*/ 62 h 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62">
                <a:moveTo>
                  <a:pt x="9" y="0"/>
                </a:moveTo>
                <a:lnTo>
                  <a:pt x="14" y="8"/>
                </a:lnTo>
                <a:lnTo>
                  <a:pt x="16" y="21"/>
                </a:lnTo>
                <a:lnTo>
                  <a:pt x="16" y="29"/>
                </a:lnTo>
                <a:lnTo>
                  <a:pt x="14" y="42"/>
                </a:lnTo>
                <a:lnTo>
                  <a:pt x="9" y="51"/>
                </a:lnTo>
                <a:lnTo>
                  <a:pt x="4" y="58"/>
                </a:lnTo>
                <a:lnTo>
                  <a:pt x="0" y="6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05" name="Freeform 149"/>
          <p:cNvSpPr>
            <a:spLocks/>
          </p:cNvSpPr>
          <p:nvPr/>
        </p:nvSpPr>
        <p:spPr bwMode="auto">
          <a:xfrm>
            <a:off x="5459413" y="1271588"/>
            <a:ext cx="15875" cy="104775"/>
          </a:xfrm>
          <a:custGeom>
            <a:avLst/>
            <a:gdLst>
              <a:gd name="T0" fmla="*/ 0 w 10"/>
              <a:gd name="T1" fmla="*/ 2147483647 h 66"/>
              <a:gd name="T2" fmla="*/ 2147483647 w 10"/>
              <a:gd name="T3" fmla="*/ 2147483647 h 66"/>
              <a:gd name="T4" fmla="*/ 2147483647 w 10"/>
              <a:gd name="T5" fmla="*/ 2147483647 h 66"/>
              <a:gd name="T6" fmla="*/ 2147483647 w 10"/>
              <a:gd name="T7" fmla="*/ 2147483647 h 66"/>
              <a:gd name="T8" fmla="*/ 2147483647 w 10"/>
              <a:gd name="T9" fmla="*/ 2147483647 h 66"/>
              <a:gd name="T10" fmla="*/ 2147483647 w 10"/>
              <a:gd name="T11" fmla="*/ 2147483647 h 66"/>
              <a:gd name="T12" fmla="*/ 2147483647 w 10"/>
              <a:gd name="T13" fmla="*/ 2147483647 h 66"/>
              <a:gd name="T14" fmla="*/ 0 w 10"/>
              <a:gd name="T15" fmla="*/ 0 h 66"/>
              <a:gd name="T16" fmla="*/ 2147483647 w 10"/>
              <a:gd name="T17" fmla="*/ 2147483647 h 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66"/>
              <a:gd name="T29" fmla="*/ 10 w 10"/>
              <a:gd name="T30" fmla="*/ 66 h 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66">
                <a:moveTo>
                  <a:pt x="0" y="66"/>
                </a:moveTo>
                <a:lnTo>
                  <a:pt x="5" y="56"/>
                </a:lnTo>
                <a:lnTo>
                  <a:pt x="8" y="50"/>
                </a:lnTo>
                <a:lnTo>
                  <a:pt x="10" y="37"/>
                </a:lnTo>
                <a:lnTo>
                  <a:pt x="10" y="29"/>
                </a:lnTo>
                <a:lnTo>
                  <a:pt x="8" y="16"/>
                </a:lnTo>
                <a:lnTo>
                  <a:pt x="5" y="10"/>
                </a:lnTo>
                <a:lnTo>
                  <a:pt x="0" y="0"/>
                </a:lnTo>
                <a:lnTo>
                  <a:pt x="5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06" name="Line 150"/>
          <p:cNvSpPr>
            <a:spLocks noChangeShapeType="1"/>
          </p:cNvSpPr>
          <p:nvPr/>
        </p:nvSpPr>
        <p:spPr bwMode="auto">
          <a:xfrm flipH="1" flipV="1">
            <a:off x="5453063" y="1266825"/>
            <a:ext cx="6350" cy="47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07" name="Line 151"/>
          <p:cNvSpPr>
            <a:spLocks noChangeShapeType="1"/>
          </p:cNvSpPr>
          <p:nvPr/>
        </p:nvSpPr>
        <p:spPr bwMode="auto">
          <a:xfrm flipH="1">
            <a:off x="5391150" y="135731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08" name="Freeform 152"/>
          <p:cNvSpPr>
            <a:spLocks/>
          </p:cNvSpPr>
          <p:nvPr/>
        </p:nvSpPr>
        <p:spPr bwMode="auto">
          <a:xfrm>
            <a:off x="5194300" y="1979613"/>
            <a:ext cx="47625" cy="33337"/>
          </a:xfrm>
          <a:custGeom>
            <a:avLst/>
            <a:gdLst>
              <a:gd name="T0" fmla="*/ 2147483647 w 30"/>
              <a:gd name="T1" fmla="*/ 0 h 21"/>
              <a:gd name="T2" fmla="*/ 2147483647 w 30"/>
              <a:gd name="T3" fmla="*/ 2147483647 h 21"/>
              <a:gd name="T4" fmla="*/ 2147483647 w 30"/>
              <a:gd name="T5" fmla="*/ 2147483647 h 21"/>
              <a:gd name="T6" fmla="*/ 2147483647 w 30"/>
              <a:gd name="T7" fmla="*/ 2147483647 h 21"/>
              <a:gd name="T8" fmla="*/ 2147483647 w 30"/>
              <a:gd name="T9" fmla="*/ 2147483647 h 21"/>
              <a:gd name="T10" fmla="*/ 2147483647 w 30"/>
              <a:gd name="T11" fmla="*/ 2147483647 h 21"/>
              <a:gd name="T12" fmla="*/ 2147483647 w 30"/>
              <a:gd name="T13" fmla="*/ 2147483647 h 21"/>
              <a:gd name="T14" fmla="*/ 0 w 30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21"/>
              <a:gd name="T26" fmla="*/ 30 w 30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21">
                <a:moveTo>
                  <a:pt x="25" y="0"/>
                </a:moveTo>
                <a:lnTo>
                  <a:pt x="29" y="2"/>
                </a:lnTo>
                <a:lnTo>
                  <a:pt x="30" y="6"/>
                </a:lnTo>
                <a:lnTo>
                  <a:pt x="30" y="11"/>
                </a:lnTo>
                <a:lnTo>
                  <a:pt x="29" y="16"/>
                </a:lnTo>
                <a:lnTo>
                  <a:pt x="25" y="18"/>
                </a:lnTo>
                <a:lnTo>
                  <a:pt x="19" y="2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09" name="Freeform 153"/>
          <p:cNvSpPr>
            <a:spLocks/>
          </p:cNvSpPr>
          <p:nvPr/>
        </p:nvSpPr>
        <p:spPr bwMode="auto">
          <a:xfrm>
            <a:off x="5211763" y="2012950"/>
            <a:ext cx="33337" cy="38100"/>
          </a:xfrm>
          <a:custGeom>
            <a:avLst/>
            <a:gdLst>
              <a:gd name="T0" fmla="*/ 0 w 21"/>
              <a:gd name="T1" fmla="*/ 0 h 24"/>
              <a:gd name="T2" fmla="*/ 2147483647 w 21"/>
              <a:gd name="T3" fmla="*/ 2147483647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2147483647 w 21"/>
              <a:gd name="T19" fmla="*/ 2147483647 h 24"/>
              <a:gd name="T20" fmla="*/ 2147483647 w 21"/>
              <a:gd name="T21" fmla="*/ 2147483647 h 24"/>
              <a:gd name="T22" fmla="*/ 2147483647 w 21"/>
              <a:gd name="T23" fmla="*/ 2147483647 h 24"/>
              <a:gd name="T24" fmla="*/ 2147483647 w 21"/>
              <a:gd name="T25" fmla="*/ 2147483647 h 24"/>
              <a:gd name="T26" fmla="*/ 2147483647 w 21"/>
              <a:gd name="T27" fmla="*/ 2147483647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24"/>
              <a:gd name="T44" fmla="*/ 21 w 21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24">
                <a:moveTo>
                  <a:pt x="0" y="0"/>
                </a:moveTo>
                <a:lnTo>
                  <a:pt x="5" y="2"/>
                </a:lnTo>
                <a:lnTo>
                  <a:pt x="8" y="3"/>
                </a:lnTo>
                <a:lnTo>
                  <a:pt x="14" y="19"/>
                </a:lnTo>
                <a:lnTo>
                  <a:pt x="18" y="22"/>
                </a:lnTo>
                <a:lnTo>
                  <a:pt x="19" y="22"/>
                </a:lnTo>
                <a:lnTo>
                  <a:pt x="21" y="19"/>
                </a:lnTo>
                <a:lnTo>
                  <a:pt x="21" y="18"/>
                </a:lnTo>
                <a:lnTo>
                  <a:pt x="21" y="19"/>
                </a:lnTo>
                <a:lnTo>
                  <a:pt x="19" y="24"/>
                </a:lnTo>
                <a:lnTo>
                  <a:pt x="14" y="24"/>
                </a:lnTo>
                <a:lnTo>
                  <a:pt x="13" y="22"/>
                </a:lnTo>
                <a:lnTo>
                  <a:pt x="8" y="6"/>
                </a:lnTo>
                <a:lnTo>
                  <a:pt x="5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10" name="Freeform 154"/>
          <p:cNvSpPr>
            <a:spLocks/>
          </p:cNvSpPr>
          <p:nvPr/>
        </p:nvSpPr>
        <p:spPr bwMode="auto">
          <a:xfrm>
            <a:off x="5224463" y="1974850"/>
            <a:ext cx="15875" cy="38100"/>
          </a:xfrm>
          <a:custGeom>
            <a:avLst/>
            <a:gdLst>
              <a:gd name="T0" fmla="*/ 0 w 10"/>
              <a:gd name="T1" fmla="*/ 2147483647 h 24"/>
              <a:gd name="T2" fmla="*/ 2147483647 w 10"/>
              <a:gd name="T3" fmla="*/ 2147483647 h 24"/>
              <a:gd name="T4" fmla="*/ 2147483647 w 10"/>
              <a:gd name="T5" fmla="*/ 2147483647 h 24"/>
              <a:gd name="T6" fmla="*/ 2147483647 w 10"/>
              <a:gd name="T7" fmla="*/ 2147483647 h 24"/>
              <a:gd name="T8" fmla="*/ 2147483647 w 10"/>
              <a:gd name="T9" fmla="*/ 2147483647 h 24"/>
              <a:gd name="T10" fmla="*/ 2147483647 w 10"/>
              <a:gd name="T11" fmla="*/ 2147483647 h 24"/>
              <a:gd name="T12" fmla="*/ 2147483647 w 10"/>
              <a:gd name="T13" fmla="*/ 2147483647 h 24"/>
              <a:gd name="T14" fmla="*/ 0 w 10"/>
              <a:gd name="T15" fmla="*/ 0 h 24"/>
              <a:gd name="T16" fmla="*/ 2147483647 w 10"/>
              <a:gd name="T17" fmla="*/ 2147483647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24"/>
              <a:gd name="T29" fmla="*/ 10 w 10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24">
                <a:moveTo>
                  <a:pt x="0" y="24"/>
                </a:moveTo>
                <a:lnTo>
                  <a:pt x="5" y="21"/>
                </a:lnTo>
                <a:lnTo>
                  <a:pt x="6" y="19"/>
                </a:lnTo>
                <a:lnTo>
                  <a:pt x="10" y="14"/>
                </a:lnTo>
                <a:lnTo>
                  <a:pt x="10" y="9"/>
                </a:lnTo>
                <a:lnTo>
                  <a:pt x="6" y="5"/>
                </a:lnTo>
                <a:lnTo>
                  <a:pt x="5" y="3"/>
                </a:lnTo>
                <a:lnTo>
                  <a:pt x="0" y="0"/>
                </a:lnTo>
                <a:lnTo>
                  <a:pt x="6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11" name="Line 155"/>
          <p:cNvSpPr>
            <a:spLocks noChangeShapeType="1"/>
          </p:cNvSpPr>
          <p:nvPr/>
        </p:nvSpPr>
        <p:spPr bwMode="auto">
          <a:xfrm flipH="1">
            <a:off x="5181600" y="1974850"/>
            <a:ext cx="428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12" name="Rectangle 156"/>
          <p:cNvSpPr>
            <a:spLocks noChangeArrowheads="1"/>
          </p:cNvSpPr>
          <p:nvPr/>
        </p:nvSpPr>
        <p:spPr bwMode="auto">
          <a:xfrm>
            <a:off x="5191125" y="1974850"/>
            <a:ext cx="3175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13" name="Freeform 157"/>
          <p:cNvSpPr>
            <a:spLocks/>
          </p:cNvSpPr>
          <p:nvPr/>
        </p:nvSpPr>
        <p:spPr bwMode="auto">
          <a:xfrm>
            <a:off x="5137150" y="1958975"/>
            <a:ext cx="25400" cy="117475"/>
          </a:xfrm>
          <a:custGeom>
            <a:avLst/>
            <a:gdLst>
              <a:gd name="T0" fmla="*/ 2147483647 w 16"/>
              <a:gd name="T1" fmla="*/ 0 h 74"/>
              <a:gd name="T2" fmla="*/ 2147483647 w 16"/>
              <a:gd name="T3" fmla="*/ 2147483647 h 74"/>
              <a:gd name="T4" fmla="*/ 2147483647 w 16"/>
              <a:gd name="T5" fmla="*/ 2147483647 h 74"/>
              <a:gd name="T6" fmla="*/ 2147483647 w 16"/>
              <a:gd name="T7" fmla="*/ 2147483647 h 74"/>
              <a:gd name="T8" fmla="*/ 0 w 16"/>
              <a:gd name="T9" fmla="*/ 2147483647 h 74"/>
              <a:gd name="T10" fmla="*/ 0 w 16"/>
              <a:gd name="T11" fmla="*/ 2147483647 h 74"/>
              <a:gd name="T12" fmla="*/ 2147483647 w 16"/>
              <a:gd name="T13" fmla="*/ 2147483647 h 74"/>
              <a:gd name="T14" fmla="*/ 2147483647 w 16"/>
              <a:gd name="T15" fmla="*/ 2147483647 h 74"/>
              <a:gd name="T16" fmla="*/ 2147483647 w 16"/>
              <a:gd name="T17" fmla="*/ 2147483647 h 74"/>
              <a:gd name="T18" fmla="*/ 2147483647 w 16"/>
              <a:gd name="T19" fmla="*/ 2147483647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74"/>
              <a:gd name="T32" fmla="*/ 16 w 16"/>
              <a:gd name="T33" fmla="*/ 74 h 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74">
                <a:moveTo>
                  <a:pt x="16" y="0"/>
                </a:moveTo>
                <a:lnTo>
                  <a:pt x="12" y="5"/>
                </a:lnTo>
                <a:lnTo>
                  <a:pt x="7" y="13"/>
                </a:lnTo>
                <a:lnTo>
                  <a:pt x="2" y="23"/>
                </a:lnTo>
                <a:lnTo>
                  <a:pt x="0" y="34"/>
                </a:lnTo>
                <a:lnTo>
                  <a:pt x="0" y="42"/>
                </a:lnTo>
                <a:lnTo>
                  <a:pt x="2" y="53"/>
                </a:lnTo>
                <a:lnTo>
                  <a:pt x="7" y="63"/>
                </a:lnTo>
                <a:lnTo>
                  <a:pt x="12" y="69"/>
                </a:lnTo>
                <a:lnTo>
                  <a:pt x="16" y="7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14" name="Freeform 158"/>
          <p:cNvSpPr>
            <a:spLocks/>
          </p:cNvSpPr>
          <p:nvPr/>
        </p:nvSpPr>
        <p:spPr bwMode="auto">
          <a:xfrm>
            <a:off x="5140325" y="1966913"/>
            <a:ext cx="15875" cy="101600"/>
          </a:xfrm>
          <a:custGeom>
            <a:avLst/>
            <a:gdLst>
              <a:gd name="T0" fmla="*/ 2147483647 w 10"/>
              <a:gd name="T1" fmla="*/ 2147483647 h 64"/>
              <a:gd name="T2" fmla="*/ 2147483647 w 10"/>
              <a:gd name="T3" fmla="*/ 2147483647 h 64"/>
              <a:gd name="T4" fmla="*/ 2147483647 w 10"/>
              <a:gd name="T5" fmla="*/ 2147483647 h 64"/>
              <a:gd name="T6" fmla="*/ 0 w 10"/>
              <a:gd name="T7" fmla="*/ 2147483647 h 64"/>
              <a:gd name="T8" fmla="*/ 0 w 10"/>
              <a:gd name="T9" fmla="*/ 2147483647 h 64"/>
              <a:gd name="T10" fmla="*/ 2147483647 w 10"/>
              <a:gd name="T11" fmla="*/ 2147483647 h 64"/>
              <a:gd name="T12" fmla="*/ 2147483647 w 10"/>
              <a:gd name="T13" fmla="*/ 2147483647 h 64"/>
              <a:gd name="T14" fmla="*/ 2147483647 w 10"/>
              <a:gd name="T15" fmla="*/ 0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64"/>
              <a:gd name="T26" fmla="*/ 10 w 10"/>
              <a:gd name="T27" fmla="*/ 64 h 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64">
                <a:moveTo>
                  <a:pt x="10" y="64"/>
                </a:moveTo>
                <a:lnTo>
                  <a:pt x="5" y="56"/>
                </a:lnTo>
                <a:lnTo>
                  <a:pt x="3" y="48"/>
                </a:lnTo>
                <a:lnTo>
                  <a:pt x="0" y="37"/>
                </a:lnTo>
                <a:lnTo>
                  <a:pt x="0" y="29"/>
                </a:lnTo>
                <a:lnTo>
                  <a:pt x="3" y="18"/>
                </a:lnTo>
                <a:lnTo>
                  <a:pt x="5" y="10"/>
                </a:lnTo>
                <a:lnTo>
                  <a:pt x="1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15" name="Freeform 159"/>
          <p:cNvSpPr>
            <a:spLocks/>
          </p:cNvSpPr>
          <p:nvPr/>
        </p:nvSpPr>
        <p:spPr bwMode="auto">
          <a:xfrm>
            <a:off x="5054600" y="1974850"/>
            <a:ext cx="58738" cy="22225"/>
          </a:xfrm>
          <a:custGeom>
            <a:avLst/>
            <a:gdLst>
              <a:gd name="T0" fmla="*/ 2147483647 w 37"/>
              <a:gd name="T1" fmla="*/ 0 h 14"/>
              <a:gd name="T2" fmla="*/ 2147483647 w 37"/>
              <a:gd name="T3" fmla="*/ 2147483647 h 14"/>
              <a:gd name="T4" fmla="*/ 2147483647 w 37"/>
              <a:gd name="T5" fmla="*/ 0 h 14"/>
              <a:gd name="T6" fmla="*/ 2147483647 w 37"/>
              <a:gd name="T7" fmla="*/ 0 h 14"/>
              <a:gd name="T8" fmla="*/ 0 w 37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4"/>
              <a:gd name="T17" fmla="*/ 37 w 37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4">
                <a:moveTo>
                  <a:pt x="37" y="0"/>
                </a:moveTo>
                <a:lnTo>
                  <a:pt x="37" y="14"/>
                </a:lnTo>
                <a:lnTo>
                  <a:pt x="33" y="0"/>
                </a:lnTo>
                <a:lnTo>
                  <a:pt x="3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16" name="Rectangle 160"/>
          <p:cNvSpPr>
            <a:spLocks noChangeArrowheads="1"/>
          </p:cNvSpPr>
          <p:nvPr/>
        </p:nvSpPr>
        <p:spPr bwMode="auto">
          <a:xfrm>
            <a:off x="5064125" y="1974850"/>
            <a:ext cx="4763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17" name="Line 161"/>
          <p:cNvSpPr>
            <a:spLocks noChangeShapeType="1"/>
          </p:cNvSpPr>
          <p:nvPr/>
        </p:nvSpPr>
        <p:spPr bwMode="auto">
          <a:xfrm>
            <a:off x="5068888" y="2012950"/>
            <a:ext cx="206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18" name="Line 162"/>
          <p:cNvSpPr>
            <a:spLocks noChangeShapeType="1"/>
          </p:cNvSpPr>
          <p:nvPr/>
        </p:nvSpPr>
        <p:spPr bwMode="auto">
          <a:xfrm>
            <a:off x="5089525" y="199707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19" name="Freeform 163"/>
          <p:cNvSpPr>
            <a:spLocks/>
          </p:cNvSpPr>
          <p:nvPr/>
        </p:nvSpPr>
        <p:spPr bwMode="auto">
          <a:xfrm>
            <a:off x="5106988" y="2030413"/>
            <a:ext cx="6350" cy="20637"/>
          </a:xfrm>
          <a:custGeom>
            <a:avLst/>
            <a:gdLst>
              <a:gd name="T0" fmla="*/ 2147483647 w 4"/>
              <a:gd name="T1" fmla="*/ 0 h 13"/>
              <a:gd name="T2" fmla="*/ 0 w 4"/>
              <a:gd name="T3" fmla="*/ 2147483647 h 13"/>
              <a:gd name="T4" fmla="*/ 2147483647 w 4"/>
              <a:gd name="T5" fmla="*/ 2147483647 h 13"/>
              <a:gd name="T6" fmla="*/ 2147483647 w 4"/>
              <a:gd name="T7" fmla="*/ 0 h 1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3"/>
              <a:gd name="T14" fmla="*/ 4 w 4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3">
                <a:moveTo>
                  <a:pt x="4" y="0"/>
                </a:moveTo>
                <a:lnTo>
                  <a:pt x="0" y="13"/>
                </a:lnTo>
                <a:lnTo>
                  <a:pt x="4" y="13"/>
                </a:lnTo>
                <a:lnTo>
                  <a:pt x="4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20" name="Line 164"/>
          <p:cNvSpPr>
            <a:spLocks noChangeShapeType="1"/>
          </p:cNvSpPr>
          <p:nvPr/>
        </p:nvSpPr>
        <p:spPr bwMode="auto">
          <a:xfrm flipH="1">
            <a:off x="5054600" y="2051050"/>
            <a:ext cx="587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21" name="Line 165"/>
          <p:cNvSpPr>
            <a:spLocks noChangeShapeType="1"/>
          </p:cNvSpPr>
          <p:nvPr/>
        </p:nvSpPr>
        <p:spPr bwMode="auto">
          <a:xfrm>
            <a:off x="5181600" y="2051050"/>
            <a:ext cx="222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22" name="Freeform 166"/>
          <p:cNvSpPr>
            <a:spLocks/>
          </p:cNvSpPr>
          <p:nvPr/>
        </p:nvSpPr>
        <p:spPr bwMode="auto">
          <a:xfrm>
            <a:off x="5270500" y="2043113"/>
            <a:ext cx="23813" cy="33337"/>
          </a:xfrm>
          <a:custGeom>
            <a:avLst/>
            <a:gdLst>
              <a:gd name="T0" fmla="*/ 0 w 15"/>
              <a:gd name="T1" fmla="*/ 0 h 21"/>
              <a:gd name="T2" fmla="*/ 2147483647 w 15"/>
              <a:gd name="T3" fmla="*/ 2147483647 h 21"/>
              <a:gd name="T4" fmla="*/ 2147483647 w 15"/>
              <a:gd name="T5" fmla="*/ 2147483647 h 21"/>
              <a:gd name="T6" fmla="*/ 2147483647 w 15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21"/>
              <a:gd name="T14" fmla="*/ 15 w 15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21">
                <a:moveTo>
                  <a:pt x="0" y="0"/>
                </a:moveTo>
                <a:lnTo>
                  <a:pt x="5" y="10"/>
                </a:lnTo>
                <a:lnTo>
                  <a:pt x="10" y="16"/>
                </a:lnTo>
                <a:lnTo>
                  <a:pt x="15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23" name="Freeform 167"/>
          <p:cNvSpPr>
            <a:spLocks/>
          </p:cNvSpPr>
          <p:nvPr/>
        </p:nvSpPr>
        <p:spPr bwMode="auto">
          <a:xfrm>
            <a:off x="5267325" y="1966913"/>
            <a:ext cx="19050" cy="101600"/>
          </a:xfrm>
          <a:custGeom>
            <a:avLst/>
            <a:gdLst>
              <a:gd name="T0" fmla="*/ 2147483647 w 12"/>
              <a:gd name="T1" fmla="*/ 2147483647 h 64"/>
              <a:gd name="T2" fmla="*/ 2147483647 w 12"/>
              <a:gd name="T3" fmla="*/ 2147483647 h 64"/>
              <a:gd name="T4" fmla="*/ 2147483647 w 12"/>
              <a:gd name="T5" fmla="*/ 2147483647 h 64"/>
              <a:gd name="T6" fmla="*/ 2147483647 w 12"/>
              <a:gd name="T7" fmla="*/ 2147483647 h 64"/>
              <a:gd name="T8" fmla="*/ 2147483647 w 12"/>
              <a:gd name="T9" fmla="*/ 2147483647 h 64"/>
              <a:gd name="T10" fmla="*/ 2147483647 w 12"/>
              <a:gd name="T11" fmla="*/ 2147483647 h 64"/>
              <a:gd name="T12" fmla="*/ 2147483647 w 12"/>
              <a:gd name="T13" fmla="*/ 2147483647 h 64"/>
              <a:gd name="T14" fmla="*/ 2147483647 w 12"/>
              <a:gd name="T15" fmla="*/ 0 h 64"/>
              <a:gd name="T16" fmla="*/ 2147483647 w 12"/>
              <a:gd name="T17" fmla="*/ 2147483647 h 64"/>
              <a:gd name="T18" fmla="*/ 2147483647 w 12"/>
              <a:gd name="T19" fmla="*/ 2147483647 h 64"/>
              <a:gd name="T20" fmla="*/ 0 w 12"/>
              <a:gd name="T21" fmla="*/ 2147483647 h 64"/>
              <a:gd name="T22" fmla="*/ 0 w 12"/>
              <a:gd name="T23" fmla="*/ 2147483647 h 64"/>
              <a:gd name="T24" fmla="*/ 2147483647 w 12"/>
              <a:gd name="T25" fmla="*/ 2147483647 h 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64"/>
              <a:gd name="T41" fmla="*/ 12 w 12"/>
              <a:gd name="T42" fmla="*/ 64 h 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64">
                <a:moveTo>
                  <a:pt x="12" y="64"/>
                </a:moveTo>
                <a:lnTo>
                  <a:pt x="7" y="56"/>
                </a:lnTo>
                <a:lnTo>
                  <a:pt x="5" y="48"/>
                </a:lnTo>
                <a:lnTo>
                  <a:pt x="2" y="37"/>
                </a:lnTo>
                <a:lnTo>
                  <a:pt x="2" y="29"/>
                </a:lnTo>
                <a:lnTo>
                  <a:pt x="5" y="18"/>
                </a:lnTo>
                <a:lnTo>
                  <a:pt x="7" y="10"/>
                </a:lnTo>
                <a:lnTo>
                  <a:pt x="12" y="0"/>
                </a:lnTo>
                <a:lnTo>
                  <a:pt x="7" y="8"/>
                </a:lnTo>
                <a:lnTo>
                  <a:pt x="2" y="18"/>
                </a:lnTo>
                <a:lnTo>
                  <a:pt x="0" y="29"/>
                </a:lnTo>
                <a:lnTo>
                  <a:pt x="0" y="37"/>
                </a:lnTo>
                <a:lnTo>
                  <a:pt x="2" y="4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24" name="Line 168"/>
          <p:cNvSpPr>
            <a:spLocks noChangeShapeType="1"/>
          </p:cNvSpPr>
          <p:nvPr/>
        </p:nvSpPr>
        <p:spPr bwMode="auto">
          <a:xfrm>
            <a:off x="5311775" y="2051050"/>
            <a:ext cx="254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25" name="Freeform 169"/>
          <p:cNvSpPr>
            <a:spLocks/>
          </p:cNvSpPr>
          <p:nvPr/>
        </p:nvSpPr>
        <p:spPr bwMode="auto">
          <a:xfrm>
            <a:off x="5311775" y="2000250"/>
            <a:ext cx="14288" cy="50800"/>
          </a:xfrm>
          <a:custGeom>
            <a:avLst/>
            <a:gdLst>
              <a:gd name="T0" fmla="*/ 2147483647 w 9"/>
              <a:gd name="T1" fmla="*/ 2147483647 h 32"/>
              <a:gd name="T2" fmla="*/ 2147483647 w 9"/>
              <a:gd name="T3" fmla="*/ 0 h 32"/>
              <a:gd name="T4" fmla="*/ 0 w 9"/>
              <a:gd name="T5" fmla="*/ 0 h 32"/>
              <a:gd name="T6" fmla="*/ 0 60000 65536"/>
              <a:gd name="T7" fmla="*/ 0 60000 65536"/>
              <a:gd name="T8" fmla="*/ 0 60000 65536"/>
              <a:gd name="T9" fmla="*/ 0 w 9"/>
              <a:gd name="T10" fmla="*/ 0 h 32"/>
              <a:gd name="T11" fmla="*/ 9 w 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2">
                <a:moveTo>
                  <a:pt x="9" y="32"/>
                </a:move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26" name="Line 170"/>
          <p:cNvSpPr>
            <a:spLocks noChangeShapeType="1"/>
          </p:cNvSpPr>
          <p:nvPr/>
        </p:nvSpPr>
        <p:spPr bwMode="auto">
          <a:xfrm>
            <a:off x="5322888" y="2000250"/>
            <a:ext cx="1587" cy="508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27" name="Freeform 171"/>
          <p:cNvSpPr>
            <a:spLocks/>
          </p:cNvSpPr>
          <p:nvPr/>
        </p:nvSpPr>
        <p:spPr bwMode="auto">
          <a:xfrm>
            <a:off x="5318125" y="1974850"/>
            <a:ext cx="7938" cy="7938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0 h 5"/>
              <a:gd name="T6" fmla="*/ 0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3" y="5"/>
                </a:moveTo>
                <a:lnTo>
                  <a:pt x="5" y="3"/>
                </a:lnTo>
                <a:lnTo>
                  <a:pt x="3" y="0"/>
                </a:lnTo>
                <a:lnTo>
                  <a:pt x="0" y="3"/>
                </a:lnTo>
                <a:lnTo>
                  <a:pt x="3" y="5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28" name="Line 172"/>
          <p:cNvSpPr>
            <a:spLocks noChangeShapeType="1"/>
          </p:cNvSpPr>
          <p:nvPr/>
        </p:nvSpPr>
        <p:spPr bwMode="auto">
          <a:xfrm flipH="1">
            <a:off x="5286375" y="1958975"/>
            <a:ext cx="6350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29" name="Line 173"/>
          <p:cNvSpPr>
            <a:spLocks noChangeShapeType="1"/>
          </p:cNvSpPr>
          <p:nvPr/>
        </p:nvSpPr>
        <p:spPr bwMode="auto">
          <a:xfrm>
            <a:off x="5359400" y="2017713"/>
            <a:ext cx="650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30" name="Freeform 174"/>
          <p:cNvSpPr>
            <a:spLocks/>
          </p:cNvSpPr>
          <p:nvPr/>
        </p:nvSpPr>
        <p:spPr bwMode="auto">
          <a:xfrm>
            <a:off x="5461000" y="1974850"/>
            <a:ext cx="17463" cy="76200"/>
          </a:xfrm>
          <a:custGeom>
            <a:avLst/>
            <a:gdLst>
              <a:gd name="T0" fmla="*/ 0 w 11"/>
              <a:gd name="T1" fmla="*/ 2147483647 h 48"/>
              <a:gd name="T2" fmla="*/ 2147483647 w 11"/>
              <a:gd name="T3" fmla="*/ 2147483647 h 48"/>
              <a:gd name="T4" fmla="*/ 2147483647 w 11"/>
              <a:gd name="T5" fmla="*/ 0 h 48"/>
              <a:gd name="T6" fmla="*/ 2147483647 w 11"/>
              <a:gd name="T7" fmla="*/ 2147483647 h 48"/>
              <a:gd name="T8" fmla="*/ 2147483647 w 11"/>
              <a:gd name="T9" fmla="*/ 2147483647 h 48"/>
              <a:gd name="T10" fmla="*/ 2147483647 w 11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48"/>
              <a:gd name="T20" fmla="*/ 11 w 11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48">
                <a:moveTo>
                  <a:pt x="0" y="9"/>
                </a:moveTo>
                <a:lnTo>
                  <a:pt x="5" y="8"/>
                </a:lnTo>
                <a:lnTo>
                  <a:pt x="11" y="0"/>
                </a:lnTo>
                <a:lnTo>
                  <a:pt x="11" y="48"/>
                </a:lnTo>
                <a:lnTo>
                  <a:pt x="9" y="48"/>
                </a:lnTo>
                <a:lnTo>
                  <a:pt x="9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31" name="Freeform 175"/>
          <p:cNvSpPr>
            <a:spLocks/>
          </p:cNvSpPr>
          <p:nvPr/>
        </p:nvSpPr>
        <p:spPr bwMode="auto">
          <a:xfrm>
            <a:off x="5524500" y="1979613"/>
            <a:ext cx="23813" cy="96837"/>
          </a:xfrm>
          <a:custGeom>
            <a:avLst/>
            <a:gdLst>
              <a:gd name="T0" fmla="*/ 2147483647 w 15"/>
              <a:gd name="T1" fmla="*/ 0 h 61"/>
              <a:gd name="T2" fmla="*/ 2147483647 w 15"/>
              <a:gd name="T3" fmla="*/ 2147483647 h 61"/>
              <a:gd name="T4" fmla="*/ 2147483647 w 15"/>
              <a:gd name="T5" fmla="*/ 2147483647 h 61"/>
              <a:gd name="T6" fmla="*/ 2147483647 w 15"/>
              <a:gd name="T7" fmla="*/ 2147483647 h 61"/>
              <a:gd name="T8" fmla="*/ 2147483647 w 15"/>
              <a:gd name="T9" fmla="*/ 2147483647 h 61"/>
              <a:gd name="T10" fmla="*/ 2147483647 w 15"/>
              <a:gd name="T11" fmla="*/ 2147483647 h 61"/>
              <a:gd name="T12" fmla="*/ 2147483647 w 15"/>
              <a:gd name="T13" fmla="*/ 2147483647 h 61"/>
              <a:gd name="T14" fmla="*/ 0 w 15"/>
              <a:gd name="T15" fmla="*/ 2147483647 h 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61"/>
              <a:gd name="T26" fmla="*/ 15 w 15"/>
              <a:gd name="T27" fmla="*/ 61 h 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61">
                <a:moveTo>
                  <a:pt x="9" y="0"/>
                </a:moveTo>
                <a:lnTo>
                  <a:pt x="13" y="10"/>
                </a:lnTo>
                <a:lnTo>
                  <a:pt x="15" y="21"/>
                </a:lnTo>
                <a:lnTo>
                  <a:pt x="15" y="29"/>
                </a:lnTo>
                <a:lnTo>
                  <a:pt x="13" y="40"/>
                </a:lnTo>
                <a:lnTo>
                  <a:pt x="9" y="50"/>
                </a:lnTo>
                <a:lnTo>
                  <a:pt x="4" y="56"/>
                </a:lnTo>
                <a:lnTo>
                  <a:pt x="0" y="6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32" name="Freeform 176"/>
          <p:cNvSpPr>
            <a:spLocks/>
          </p:cNvSpPr>
          <p:nvPr/>
        </p:nvSpPr>
        <p:spPr bwMode="auto">
          <a:xfrm>
            <a:off x="5530850" y="1966913"/>
            <a:ext cx="14288" cy="101600"/>
          </a:xfrm>
          <a:custGeom>
            <a:avLst/>
            <a:gdLst>
              <a:gd name="T0" fmla="*/ 0 w 9"/>
              <a:gd name="T1" fmla="*/ 2147483647 h 64"/>
              <a:gd name="T2" fmla="*/ 2147483647 w 9"/>
              <a:gd name="T3" fmla="*/ 2147483647 h 64"/>
              <a:gd name="T4" fmla="*/ 2147483647 w 9"/>
              <a:gd name="T5" fmla="*/ 2147483647 h 64"/>
              <a:gd name="T6" fmla="*/ 2147483647 w 9"/>
              <a:gd name="T7" fmla="*/ 2147483647 h 64"/>
              <a:gd name="T8" fmla="*/ 2147483647 w 9"/>
              <a:gd name="T9" fmla="*/ 2147483647 h 64"/>
              <a:gd name="T10" fmla="*/ 2147483647 w 9"/>
              <a:gd name="T11" fmla="*/ 2147483647 h 64"/>
              <a:gd name="T12" fmla="*/ 2147483647 w 9"/>
              <a:gd name="T13" fmla="*/ 2147483647 h 64"/>
              <a:gd name="T14" fmla="*/ 0 w 9"/>
              <a:gd name="T15" fmla="*/ 0 h 64"/>
              <a:gd name="T16" fmla="*/ 2147483647 w 9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4"/>
              <a:gd name="T29" fmla="*/ 9 w 9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4">
                <a:moveTo>
                  <a:pt x="0" y="64"/>
                </a:moveTo>
                <a:lnTo>
                  <a:pt x="5" y="56"/>
                </a:lnTo>
                <a:lnTo>
                  <a:pt x="7" y="48"/>
                </a:lnTo>
                <a:lnTo>
                  <a:pt x="9" y="37"/>
                </a:lnTo>
                <a:lnTo>
                  <a:pt x="9" y="29"/>
                </a:lnTo>
                <a:lnTo>
                  <a:pt x="7" y="18"/>
                </a:lnTo>
                <a:lnTo>
                  <a:pt x="5" y="10"/>
                </a:lnTo>
                <a:lnTo>
                  <a:pt x="0" y="0"/>
                </a:lnTo>
                <a:lnTo>
                  <a:pt x="5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33" name="Line 177"/>
          <p:cNvSpPr>
            <a:spLocks noChangeShapeType="1"/>
          </p:cNvSpPr>
          <p:nvPr/>
        </p:nvSpPr>
        <p:spPr bwMode="auto">
          <a:xfrm flipH="1" flipV="1">
            <a:off x="5524500" y="1958975"/>
            <a:ext cx="6350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34" name="Freeform 178"/>
          <p:cNvSpPr>
            <a:spLocks/>
          </p:cNvSpPr>
          <p:nvPr/>
        </p:nvSpPr>
        <p:spPr bwMode="auto">
          <a:xfrm>
            <a:off x="5573713" y="1958975"/>
            <a:ext cx="25400" cy="117475"/>
          </a:xfrm>
          <a:custGeom>
            <a:avLst/>
            <a:gdLst>
              <a:gd name="T0" fmla="*/ 0 w 16"/>
              <a:gd name="T1" fmla="*/ 0 h 74"/>
              <a:gd name="T2" fmla="*/ 2147483647 w 16"/>
              <a:gd name="T3" fmla="*/ 2147483647 h 74"/>
              <a:gd name="T4" fmla="*/ 2147483647 w 16"/>
              <a:gd name="T5" fmla="*/ 2147483647 h 74"/>
              <a:gd name="T6" fmla="*/ 2147483647 w 16"/>
              <a:gd name="T7" fmla="*/ 2147483647 h 74"/>
              <a:gd name="T8" fmla="*/ 2147483647 w 16"/>
              <a:gd name="T9" fmla="*/ 2147483647 h 74"/>
              <a:gd name="T10" fmla="*/ 2147483647 w 16"/>
              <a:gd name="T11" fmla="*/ 2147483647 h 74"/>
              <a:gd name="T12" fmla="*/ 2147483647 w 16"/>
              <a:gd name="T13" fmla="*/ 2147483647 h 74"/>
              <a:gd name="T14" fmla="*/ 2147483647 w 16"/>
              <a:gd name="T15" fmla="*/ 2147483647 h 74"/>
              <a:gd name="T16" fmla="*/ 2147483647 w 16"/>
              <a:gd name="T17" fmla="*/ 2147483647 h 74"/>
              <a:gd name="T18" fmla="*/ 0 w 16"/>
              <a:gd name="T19" fmla="*/ 2147483647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74"/>
              <a:gd name="T32" fmla="*/ 16 w 16"/>
              <a:gd name="T33" fmla="*/ 74 h 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74">
                <a:moveTo>
                  <a:pt x="0" y="0"/>
                </a:moveTo>
                <a:lnTo>
                  <a:pt x="5" y="5"/>
                </a:lnTo>
                <a:lnTo>
                  <a:pt x="10" y="13"/>
                </a:lnTo>
                <a:lnTo>
                  <a:pt x="15" y="23"/>
                </a:lnTo>
                <a:lnTo>
                  <a:pt x="16" y="34"/>
                </a:lnTo>
                <a:lnTo>
                  <a:pt x="16" y="42"/>
                </a:lnTo>
                <a:lnTo>
                  <a:pt x="15" y="53"/>
                </a:lnTo>
                <a:lnTo>
                  <a:pt x="10" y="63"/>
                </a:lnTo>
                <a:lnTo>
                  <a:pt x="5" y="69"/>
                </a:lnTo>
                <a:lnTo>
                  <a:pt x="0" y="7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35" name="Freeform 179"/>
          <p:cNvSpPr>
            <a:spLocks/>
          </p:cNvSpPr>
          <p:nvPr/>
        </p:nvSpPr>
        <p:spPr bwMode="auto">
          <a:xfrm>
            <a:off x="5581650" y="1966913"/>
            <a:ext cx="15875" cy="101600"/>
          </a:xfrm>
          <a:custGeom>
            <a:avLst/>
            <a:gdLst>
              <a:gd name="T0" fmla="*/ 0 w 10"/>
              <a:gd name="T1" fmla="*/ 2147483647 h 64"/>
              <a:gd name="T2" fmla="*/ 2147483647 w 10"/>
              <a:gd name="T3" fmla="*/ 2147483647 h 64"/>
              <a:gd name="T4" fmla="*/ 2147483647 w 10"/>
              <a:gd name="T5" fmla="*/ 2147483647 h 64"/>
              <a:gd name="T6" fmla="*/ 2147483647 w 10"/>
              <a:gd name="T7" fmla="*/ 2147483647 h 64"/>
              <a:gd name="T8" fmla="*/ 2147483647 w 10"/>
              <a:gd name="T9" fmla="*/ 2147483647 h 64"/>
              <a:gd name="T10" fmla="*/ 2147483647 w 10"/>
              <a:gd name="T11" fmla="*/ 2147483647 h 64"/>
              <a:gd name="T12" fmla="*/ 2147483647 w 10"/>
              <a:gd name="T13" fmla="*/ 2147483647 h 64"/>
              <a:gd name="T14" fmla="*/ 0 w 10"/>
              <a:gd name="T15" fmla="*/ 0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64"/>
              <a:gd name="T26" fmla="*/ 10 w 10"/>
              <a:gd name="T27" fmla="*/ 64 h 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64">
                <a:moveTo>
                  <a:pt x="0" y="64"/>
                </a:moveTo>
                <a:lnTo>
                  <a:pt x="5" y="56"/>
                </a:lnTo>
                <a:lnTo>
                  <a:pt x="7" y="48"/>
                </a:lnTo>
                <a:lnTo>
                  <a:pt x="10" y="37"/>
                </a:lnTo>
                <a:lnTo>
                  <a:pt x="10" y="29"/>
                </a:lnTo>
                <a:lnTo>
                  <a:pt x="7" y="18"/>
                </a:lnTo>
                <a:lnTo>
                  <a:pt x="5" y="1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36" name="Line 180"/>
          <p:cNvSpPr>
            <a:spLocks noChangeShapeType="1"/>
          </p:cNvSpPr>
          <p:nvPr/>
        </p:nvSpPr>
        <p:spPr bwMode="auto">
          <a:xfrm flipH="1">
            <a:off x="5461000" y="2051050"/>
            <a:ext cx="333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37" name="Freeform 181"/>
          <p:cNvSpPr>
            <a:spLocks/>
          </p:cNvSpPr>
          <p:nvPr/>
        </p:nvSpPr>
        <p:spPr bwMode="auto">
          <a:xfrm>
            <a:off x="4837113" y="3406775"/>
            <a:ext cx="46037" cy="28575"/>
          </a:xfrm>
          <a:custGeom>
            <a:avLst/>
            <a:gdLst>
              <a:gd name="T0" fmla="*/ 2147483647 w 29"/>
              <a:gd name="T1" fmla="*/ 0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0 w 29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18"/>
              <a:gd name="T23" fmla="*/ 29 w 2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18">
                <a:moveTo>
                  <a:pt x="28" y="0"/>
                </a:moveTo>
                <a:lnTo>
                  <a:pt x="29" y="5"/>
                </a:lnTo>
                <a:lnTo>
                  <a:pt x="29" y="10"/>
                </a:lnTo>
                <a:lnTo>
                  <a:pt x="28" y="13"/>
                </a:lnTo>
                <a:lnTo>
                  <a:pt x="26" y="16"/>
                </a:lnTo>
                <a:lnTo>
                  <a:pt x="18" y="18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38" name="Freeform 182"/>
          <p:cNvSpPr>
            <a:spLocks/>
          </p:cNvSpPr>
          <p:nvPr/>
        </p:nvSpPr>
        <p:spPr bwMode="auto">
          <a:xfrm>
            <a:off x="4856163" y="3435350"/>
            <a:ext cx="31750" cy="39688"/>
          </a:xfrm>
          <a:custGeom>
            <a:avLst/>
            <a:gdLst>
              <a:gd name="T0" fmla="*/ 0 w 20"/>
              <a:gd name="T1" fmla="*/ 0 h 25"/>
              <a:gd name="T2" fmla="*/ 2147483647 w 20"/>
              <a:gd name="T3" fmla="*/ 2147483647 h 25"/>
              <a:gd name="T4" fmla="*/ 2147483647 w 20"/>
              <a:gd name="T5" fmla="*/ 2147483647 h 25"/>
              <a:gd name="T6" fmla="*/ 2147483647 w 20"/>
              <a:gd name="T7" fmla="*/ 2147483647 h 25"/>
              <a:gd name="T8" fmla="*/ 2147483647 w 20"/>
              <a:gd name="T9" fmla="*/ 2147483647 h 25"/>
              <a:gd name="T10" fmla="*/ 2147483647 w 20"/>
              <a:gd name="T11" fmla="*/ 2147483647 h 25"/>
              <a:gd name="T12" fmla="*/ 2147483647 w 20"/>
              <a:gd name="T13" fmla="*/ 2147483647 h 25"/>
              <a:gd name="T14" fmla="*/ 2147483647 w 20"/>
              <a:gd name="T15" fmla="*/ 2147483647 h 25"/>
              <a:gd name="T16" fmla="*/ 2147483647 w 20"/>
              <a:gd name="T17" fmla="*/ 2147483647 h 25"/>
              <a:gd name="T18" fmla="*/ 2147483647 w 20"/>
              <a:gd name="T19" fmla="*/ 2147483647 h 25"/>
              <a:gd name="T20" fmla="*/ 2147483647 w 20"/>
              <a:gd name="T21" fmla="*/ 2147483647 h 25"/>
              <a:gd name="T22" fmla="*/ 2147483647 w 20"/>
              <a:gd name="T23" fmla="*/ 2147483647 h 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25"/>
              <a:gd name="T38" fmla="*/ 20 w 20"/>
              <a:gd name="T39" fmla="*/ 25 h 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25">
                <a:moveTo>
                  <a:pt x="0" y="0"/>
                </a:moveTo>
                <a:lnTo>
                  <a:pt x="4" y="1"/>
                </a:lnTo>
                <a:lnTo>
                  <a:pt x="6" y="4"/>
                </a:lnTo>
                <a:lnTo>
                  <a:pt x="14" y="20"/>
                </a:lnTo>
                <a:lnTo>
                  <a:pt x="16" y="23"/>
                </a:lnTo>
                <a:lnTo>
                  <a:pt x="17" y="23"/>
                </a:lnTo>
                <a:lnTo>
                  <a:pt x="20" y="20"/>
                </a:lnTo>
                <a:lnTo>
                  <a:pt x="17" y="25"/>
                </a:lnTo>
                <a:lnTo>
                  <a:pt x="14" y="25"/>
                </a:lnTo>
                <a:lnTo>
                  <a:pt x="11" y="23"/>
                </a:lnTo>
                <a:lnTo>
                  <a:pt x="6" y="6"/>
                </a:lnTo>
                <a:lnTo>
                  <a:pt x="4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39" name="Freeform 183"/>
          <p:cNvSpPr>
            <a:spLocks/>
          </p:cNvSpPr>
          <p:nvPr/>
        </p:nvSpPr>
        <p:spPr bwMode="auto">
          <a:xfrm>
            <a:off x="4865688" y="3398838"/>
            <a:ext cx="15875" cy="36512"/>
          </a:xfrm>
          <a:custGeom>
            <a:avLst/>
            <a:gdLst>
              <a:gd name="T0" fmla="*/ 0 w 10"/>
              <a:gd name="T1" fmla="*/ 2147483647 h 23"/>
              <a:gd name="T2" fmla="*/ 2147483647 w 10"/>
              <a:gd name="T3" fmla="*/ 2147483647 h 23"/>
              <a:gd name="T4" fmla="*/ 2147483647 w 10"/>
              <a:gd name="T5" fmla="*/ 2147483647 h 23"/>
              <a:gd name="T6" fmla="*/ 2147483647 w 10"/>
              <a:gd name="T7" fmla="*/ 2147483647 h 23"/>
              <a:gd name="T8" fmla="*/ 2147483647 w 10"/>
              <a:gd name="T9" fmla="*/ 2147483647 h 23"/>
              <a:gd name="T10" fmla="*/ 2147483647 w 10"/>
              <a:gd name="T11" fmla="*/ 2147483647 h 23"/>
              <a:gd name="T12" fmla="*/ 2147483647 w 10"/>
              <a:gd name="T13" fmla="*/ 2147483647 h 23"/>
              <a:gd name="T14" fmla="*/ 0 w 10"/>
              <a:gd name="T15" fmla="*/ 0 h 23"/>
              <a:gd name="T16" fmla="*/ 2147483647 w 10"/>
              <a:gd name="T17" fmla="*/ 2147483647 h 23"/>
              <a:gd name="T18" fmla="*/ 2147483647 w 10"/>
              <a:gd name="T19" fmla="*/ 2147483647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23"/>
              <a:gd name="T32" fmla="*/ 10 w 10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23">
                <a:moveTo>
                  <a:pt x="0" y="23"/>
                </a:moveTo>
                <a:lnTo>
                  <a:pt x="5" y="21"/>
                </a:lnTo>
                <a:lnTo>
                  <a:pt x="8" y="18"/>
                </a:lnTo>
                <a:lnTo>
                  <a:pt x="10" y="15"/>
                </a:lnTo>
                <a:lnTo>
                  <a:pt x="10" y="8"/>
                </a:lnTo>
                <a:lnTo>
                  <a:pt x="8" y="5"/>
                </a:lnTo>
                <a:lnTo>
                  <a:pt x="5" y="2"/>
                </a:lnTo>
                <a:lnTo>
                  <a:pt x="0" y="0"/>
                </a:lnTo>
                <a:lnTo>
                  <a:pt x="8" y="2"/>
                </a:lnTo>
                <a:lnTo>
                  <a:pt x="10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40" name="Line 184"/>
          <p:cNvSpPr>
            <a:spLocks noChangeShapeType="1"/>
          </p:cNvSpPr>
          <p:nvPr/>
        </p:nvSpPr>
        <p:spPr bwMode="auto">
          <a:xfrm flipH="1">
            <a:off x="4822825" y="3398838"/>
            <a:ext cx="428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41" name="Rectangle 185"/>
          <p:cNvSpPr>
            <a:spLocks noChangeArrowheads="1"/>
          </p:cNvSpPr>
          <p:nvPr/>
        </p:nvSpPr>
        <p:spPr bwMode="auto">
          <a:xfrm>
            <a:off x="4832350" y="3398838"/>
            <a:ext cx="4763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42" name="Freeform 186"/>
          <p:cNvSpPr>
            <a:spLocks/>
          </p:cNvSpPr>
          <p:nvPr/>
        </p:nvSpPr>
        <p:spPr bwMode="auto">
          <a:xfrm>
            <a:off x="4779963" y="3384550"/>
            <a:ext cx="23812" cy="115888"/>
          </a:xfrm>
          <a:custGeom>
            <a:avLst/>
            <a:gdLst>
              <a:gd name="T0" fmla="*/ 2147483647 w 15"/>
              <a:gd name="T1" fmla="*/ 0 h 73"/>
              <a:gd name="T2" fmla="*/ 2147483647 w 15"/>
              <a:gd name="T3" fmla="*/ 2147483647 h 73"/>
              <a:gd name="T4" fmla="*/ 2147483647 w 15"/>
              <a:gd name="T5" fmla="*/ 2147483647 h 73"/>
              <a:gd name="T6" fmla="*/ 2147483647 w 15"/>
              <a:gd name="T7" fmla="*/ 2147483647 h 73"/>
              <a:gd name="T8" fmla="*/ 0 w 15"/>
              <a:gd name="T9" fmla="*/ 2147483647 h 73"/>
              <a:gd name="T10" fmla="*/ 0 w 15"/>
              <a:gd name="T11" fmla="*/ 2147483647 h 73"/>
              <a:gd name="T12" fmla="*/ 2147483647 w 15"/>
              <a:gd name="T13" fmla="*/ 2147483647 h 73"/>
              <a:gd name="T14" fmla="*/ 2147483647 w 15"/>
              <a:gd name="T15" fmla="*/ 2147483647 h 73"/>
              <a:gd name="T16" fmla="*/ 2147483647 w 15"/>
              <a:gd name="T17" fmla="*/ 2147483647 h 73"/>
              <a:gd name="T18" fmla="*/ 2147483647 w 15"/>
              <a:gd name="T19" fmla="*/ 2147483647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3"/>
              <a:gd name="T32" fmla="*/ 15 w 15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3">
                <a:moveTo>
                  <a:pt x="15" y="0"/>
                </a:moveTo>
                <a:lnTo>
                  <a:pt x="11" y="5"/>
                </a:lnTo>
                <a:lnTo>
                  <a:pt x="6" y="11"/>
                </a:lnTo>
                <a:lnTo>
                  <a:pt x="1" y="21"/>
                </a:lnTo>
                <a:lnTo>
                  <a:pt x="0" y="32"/>
                </a:lnTo>
                <a:lnTo>
                  <a:pt x="0" y="41"/>
                </a:lnTo>
                <a:lnTo>
                  <a:pt x="1" y="52"/>
                </a:lnTo>
                <a:lnTo>
                  <a:pt x="6" y="62"/>
                </a:lnTo>
                <a:lnTo>
                  <a:pt x="11" y="69"/>
                </a:lnTo>
                <a:lnTo>
                  <a:pt x="15" y="7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43" name="Freeform 187"/>
          <p:cNvSpPr>
            <a:spLocks/>
          </p:cNvSpPr>
          <p:nvPr/>
        </p:nvSpPr>
        <p:spPr bwMode="auto">
          <a:xfrm>
            <a:off x="4781550" y="3392488"/>
            <a:ext cx="15875" cy="101600"/>
          </a:xfrm>
          <a:custGeom>
            <a:avLst/>
            <a:gdLst>
              <a:gd name="T0" fmla="*/ 2147483647 w 10"/>
              <a:gd name="T1" fmla="*/ 2147483647 h 64"/>
              <a:gd name="T2" fmla="*/ 2147483647 w 10"/>
              <a:gd name="T3" fmla="*/ 2147483647 h 64"/>
              <a:gd name="T4" fmla="*/ 2147483647 w 10"/>
              <a:gd name="T5" fmla="*/ 2147483647 h 64"/>
              <a:gd name="T6" fmla="*/ 0 w 10"/>
              <a:gd name="T7" fmla="*/ 2147483647 h 64"/>
              <a:gd name="T8" fmla="*/ 0 w 10"/>
              <a:gd name="T9" fmla="*/ 2147483647 h 64"/>
              <a:gd name="T10" fmla="*/ 2147483647 w 10"/>
              <a:gd name="T11" fmla="*/ 2147483647 h 64"/>
              <a:gd name="T12" fmla="*/ 2147483647 w 10"/>
              <a:gd name="T13" fmla="*/ 2147483647 h 64"/>
              <a:gd name="T14" fmla="*/ 2147483647 w 10"/>
              <a:gd name="T15" fmla="*/ 0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64"/>
              <a:gd name="T26" fmla="*/ 10 w 10"/>
              <a:gd name="T27" fmla="*/ 64 h 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64">
                <a:moveTo>
                  <a:pt x="10" y="64"/>
                </a:moveTo>
                <a:lnTo>
                  <a:pt x="5" y="54"/>
                </a:lnTo>
                <a:lnTo>
                  <a:pt x="3" y="47"/>
                </a:lnTo>
                <a:lnTo>
                  <a:pt x="0" y="36"/>
                </a:lnTo>
                <a:lnTo>
                  <a:pt x="0" y="27"/>
                </a:lnTo>
                <a:lnTo>
                  <a:pt x="3" y="16"/>
                </a:lnTo>
                <a:lnTo>
                  <a:pt x="5" y="9"/>
                </a:lnTo>
                <a:lnTo>
                  <a:pt x="1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44" name="Freeform 188"/>
          <p:cNvSpPr>
            <a:spLocks/>
          </p:cNvSpPr>
          <p:nvPr/>
        </p:nvSpPr>
        <p:spPr bwMode="auto">
          <a:xfrm>
            <a:off x="4695825" y="3398838"/>
            <a:ext cx="58738" cy="23812"/>
          </a:xfrm>
          <a:custGeom>
            <a:avLst/>
            <a:gdLst>
              <a:gd name="T0" fmla="*/ 2147483647 w 37"/>
              <a:gd name="T1" fmla="*/ 0 h 15"/>
              <a:gd name="T2" fmla="*/ 2147483647 w 37"/>
              <a:gd name="T3" fmla="*/ 2147483647 h 15"/>
              <a:gd name="T4" fmla="*/ 2147483647 w 37"/>
              <a:gd name="T5" fmla="*/ 0 h 15"/>
              <a:gd name="T6" fmla="*/ 2147483647 w 37"/>
              <a:gd name="T7" fmla="*/ 0 h 15"/>
              <a:gd name="T8" fmla="*/ 0 w 37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5"/>
              <a:gd name="T17" fmla="*/ 37 w 37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5">
                <a:moveTo>
                  <a:pt x="37" y="0"/>
                </a:moveTo>
                <a:lnTo>
                  <a:pt x="37" y="15"/>
                </a:lnTo>
                <a:lnTo>
                  <a:pt x="34" y="0"/>
                </a:lnTo>
                <a:lnTo>
                  <a:pt x="3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45" name="Rectangle 189"/>
          <p:cNvSpPr>
            <a:spLocks noChangeArrowheads="1"/>
          </p:cNvSpPr>
          <p:nvPr/>
        </p:nvSpPr>
        <p:spPr bwMode="auto">
          <a:xfrm>
            <a:off x="4705350" y="3398838"/>
            <a:ext cx="3175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46" name="Line 190"/>
          <p:cNvSpPr>
            <a:spLocks noChangeShapeType="1"/>
          </p:cNvSpPr>
          <p:nvPr/>
        </p:nvSpPr>
        <p:spPr bwMode="auto">
          <a:xfrm>
            <a:off x="4708525" y="3435350"/>
            <a:ext cx="222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47" name="Line 191"/>
          <p:cNvSpPr>
            <a:spLocks noChangeShapeType="1"/>
          </p:cNvSpPr>
          <p:nvPr/>
        </p:nvSpPr>
        <p:spPr bwMode="auto">
          <a:xfrm>
            <a:off x="4730750" y="3422650"/>
            <a:ext cx="1588" cy="269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48" name="Freeform 192"/>
          <p:cNvSpPr>
            <a:spLocks/>
          </p:cNvSpPr>
          <p:nvPr/>
        </p:nvSpPr>
        <p:spPr bwMode="auto">
          <a:xfrm>
            <a:off x="4749800" y="3452813"/>
            <a:ext cx="4763" cy="22225"/>
          </a:xfrm>
          <a:custGeom>
            <a:avLst/>
            <a:gdLst>
              <a:gd name="T0" fmla="*/ 2147483647 w 3"/>
              <a:gd name="T1" fmla="*/ 0 h 14"/>
              <a:gd name="T2" fmla="*/ 0 w 3"/>
              <a:gd name="T3" fmla="*/ 2147483647 h 14"/>
              <a:gd name="T4" fmla="*/ 2147483647 w 3"/>
              <a:gd name="T5" fmla="*/ 2147483647 h 14"/>
              <a:gd name="T6" fmla="*/ 2147483647 w 3"/>
              <a:gd name="T7" fmla="*/ 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4"/>
              <a:gd name="T14" fmla="*/ 3 w 3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4">
                <a:moveTo>
                  <a:pt x="3" y="0"/>
                </a:moveTo>
                <a:lnTo>
                  <a:pt x="0" y="14"/>
                </a:lnTo>
                <a:lnTo>
                  <a:pt x="3" y="14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49" name="Line 193"/>
          <p:cNvSpPr>
            <a:spLocks noChangeShapeType="1"/>
          </p:cNvSpPr>
          <p:nvPr/>
        </p:nvSpPr>
        <p:spPr bwMode="auto">
          <a:xfrm flipH="1">
            <a:off x="4695825" y="3475038"/>
            <a:ext cx="587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50" name="Line 194"/>
          <p:cNvSpPr>
            <a:spLocks noChangeShapeType="1"/>
          </p:cNvSpPr>
          <p:nvPr/>
        </p:nvSpPr>
        <p:spPr bwMode="auto">
          <a:xfrm>
            <a:off x="4822825" y="3475038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51" name="Line 195"/>
          <p:cNvSpPr>
            <a:spLocks noChangeShapeType="1"/>
          </p:cNvSpPr>
          <p:nvPr/>
        </p:nvSpPr>
        <p:spPr bwMode="auto">
          <a:xfrm flipV="1">
            <a:off x="4887913" y="346551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52" name="Freeform 196"/>
          <p:cNvSpPr>
            <a:spLocks/>
          </p:cNvSpPr>
          <p:nvPr/>
        </p:nvSpPr>
        <p:spPr bwMode="auto">
          <a:xfrm>
            <a:off x="4913313" y="3467100"/>
            <a:ext cx="23812" cy="33338"/>
          </a:xfrm>
          <a:custGeom>
            <a:avLst/>
            <a:gdLst>
              <a:gd name="T0" fmla="*/ 0 w 15"/>
              <a:gd name="T1" fmla="*/ 0 h 21"/>
              <a:gd name="T2" fmla="*/ 2147483647 w 15"/>
              <a:gd name="T3" fmla="*/ 2147483647 h 21"/>
              <a:gd name="T4" fmla="*/ 2147483647 w 15"/>
              <a:gd name="T5" fmla="*/ 2147483647 h 21"/>
              <a:gd name="T6" fmla="*/ 2147483647 w 15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21"/>
              <a:gd name="T14" fmla="*/ 15 w 15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21">
                <a:moveTo>
                  <a:pt x="0" y="0"/>
                </a:moveTo>
                <a:lnTo>
                  <a:pt x="5" y="10"/>
                </a:lnTo>
                <a:lnTo>
                  <a:pt x="10" y="17"/>
                </a:lnTo>
                <a:lnTo>
                  <a:pt x="15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53" name="Freeform 197"/>
          <p:cNvSpPr>
            <a:spLocks/>
          </p:cNvSpPr>
          <p:nvPr/>
        </p:nvSpPr>
        <p:spPr bwMode="auto">
          <a:xfrm>
            <a:off x="4910138" y="3392488"/>
            <a:ext cx="19050" cy="101600"/>
          </a:xfrm>
          <a:custGeom>
            <a:avLst/>
            <a:gdLst>
              <a:gd name="T0" fmla="*/ 2147483647 w 12"/>
              <a:gd name="T1" fmla="*/ 2147483647 h 64"/>
              <a:gd name="T2" fmla="*/ 2147483647 w 12"/>
              <a:gd name="T3" fmla="*/ 2147483647 h 64"/>
              <a:gd name="T4" fmla="*/ 2147483647 w 12"/>
              <a:gd name="T5" fmla="*/ 2147483647 h 64"/>
              <a:gd name="T6" fmla="*/ 2147483647 w 12"/>
              <a:gd name="T7" fmla="*/ 2147483647 h 64"/>
              <a:gd name="T8" fmla="*/ 2147483647 w 12"/>
              <a:gd name="T9" fmla="*/ 2147483647 h 64"/>
              <a:gd name="T10" fmla="*/ 2147483647 w 12"/>
              <a:gd name="T11" fmla="*/ 2147483647 h 64"/>
              <a:gd name="T12" fmla="*/ 2147483647 w 12"/>
              <a:gd name="T13" fmla="*/ 2147483647 h 64"/>
              <a:gd name="T14" fmla="*/ 2147483647 w 12"/>
              <a:gd name="T15" fmla="*/ 0 h 64"/>
              <a:gd name="T16" fmla="*/ 2147483647 w 12"/>
              <a:gd name="T17" fmla="*/ 2147483647 h 64"/>
              <a:gd name="T18" fmla="*/ 2147483647 w 12"/>
              <a:gd name="T19" fmla="*/ 2147483647 h 64"/>
              <a:gd name="T20" fmla="*/ 0 w 12"/>
              <a:gd name="T21" fmla="*/ 2147483647 h 64"/>
              <a:gd name="T22" fmla="*/ 0 w 12"/>
              <a:gd name="T23" fmla="*/ 2147483647 h 64"/>
              <a:gd name="T24" fmla="*/ 2147483647 w 12"/>
              <a:gd name="T25" fmla="*/ 2147483647 h 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64"/>
              <a:gd name="T41" fmla="*/ 12 w 12"/>
              <a:gd name="T42" fmla="*/ 64 h 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64">
                <a:moveTo>
                  <a:pt x="12" y="64"/>
                </a:moveTo>
                <a:lnTo>
                  <a:pt x="7" y="54"/>
                </a:lnTo>
                <a:lnTo>
                  <a:pt x="5" y="47"/>
                </a:lnTo>
                <a:lnTo>
                  <a:pt x="2" y="36"/>
                </a:lnTo>
                <a:lnTo>
                  <a:pt x="2" y="27"/>
                </a:lnTo>
                <a:lnTo>
                  <a:pt x="5" y="16"/>
                </a:lnTo>
                <a:lnTo>
                  <a:pt x="7" y="9"/>
                </a:lnTo>
                <a:lnTo>
                  <a:pt x="12" y="0"/>
                </a:lnTo>
                <a:lnTo>
                  <a:pt x="7" y="6"/>
                </a:lnTo>
                <a:lnTo>
                  <a:pt x="2" y="16"/>
                </a:lnTo>
                <a:lnTo>
                  <a:pt x="0" y="27"/>
                </a:lnTo>
                <a:lnTo>
                  <a:pt x="0" y="36"/>
                </a:lnTo>
                <a:lnTo>
                  <a:pt x="2" y="4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54" name="Line 198"/>
          <p:cNvSpPr>
            <a:spLocks noChangeShapeType="1"/>
          </p:cNvSpPr>
          <p:nvPr/>
        </p:nvSpPr>
        <p:spPr bwMode="auto">
          <a:xfrm>
            <a:off x="4954588" y="3475038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55" name="Freeform 199"/>
          <p:cNvSpPr>
            <a:spLocks/>
          </p:cNvSpPr>
          <p:nvPr/>
        </p:nvSpPr>
        <p:spPr bwMode="auto">
          <a:xfrm>
            <a:off x="4954588" y="3424238"/>
            <a:ext cx="14287" cy="50800"/>
          </a:xfrm>
          <a:custGeom>
            <a:avLst/>
            <a:gdLst>
              <a:gd name="T0" fmla="*/ 2147483647 w 9"/>
              <a:gd name="T1" fmla="*/ 2147483647 h 32"/>
              <a:gd name="T2" fmla="*/ 2147483647 w 9"/>
              <a:gd name="T3" fmla="*/ 0 h 32"/>
              <a:gd name="T4" fmla="*/ 0 w 9"/>
              <a:gd name="T5" fmla="*/ 0 h 32"/>
              <a:gd name="T6" fmla="*/ 0 60000 65536"/>
              <a:gd name="T7" fmla="*/ 0 60000 65536"/>
              <a:gd name="T8" fmla="*/ 0 60000 65536"/>
              <a:gd name="T9" fmla="*/ 0 w 9"/>
              <a:gd name="T10" fmla="*/ 0 h 32"/>
              <a:gd name="T11" fmla="*/ 9 w 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2">
                <a:moveTo>
                  <a:pt x="9" y="32"/>
                </a:move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56" name="Line 200"/>
          <p:cNvSpPr>
            <a:spLocks noChangeShapeType="1"/>
          </p:cNvSpPr>
          <p:nvPr/>
        </p:nvSpPr>
        <p:spPr bwMode="auto">
          <a:xfrm>
            <a:off x="4965700" y="3424238"/>
            <a:ext cx="1588" cy="508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57" name="Line 201"/>
          <p:cNvSpPr>
            <a:spLocks noChangeShapeType="1"/>
          </p:cNvSpPr>
          <p:nvPr/>
        </p:nvSpPr>
        <p:spPr bwMode="auto">
          <a:xfrm>
            <a:off x="5002213" y="3441700"/>
            <a:ext cx="650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58" name="Freeform 202"/>
          <p:cNvSpPr>
            <a:spLocks/>
          </p:cNvSpPr>
          <p:nvPr/>
        </p:nvSpPr>
        <p:spPr bwMode="auto">
          <a:xfrm>
            <a:off x="5103813" y="3398838"/>
            <a:ext cx="17462" cy="76200"/>
          </a:xfrm>
          <a:custGeom>
            <a:avLst/>
            <a:gdLst>
              <a:gd name="T0" fmla="*/ 0 w 11"/>
              <a:gd name="T1" fmla="*/ 2147483647 h 48"/>
              <a:gd name="T2" fmla="*/ 2147483647 w 11"/>
              <a:gd name="T3" fmla="*/ 2147483647 h 48"/>
              <a:gd name="T4" fmla="*/ 2147483647 w 11"/>
              <a:gd name="T5" fmla="*/ 0 h 48"/>
              <a:gd name="T6" fmla="*/ 2147483647 w 11"/>
              <a:gd name="T7" fmla="*/ 2147483647 h 48"/>
              <a:gd name="T8" fmla="*/ 2147483647 w 11"/>
              <a:gd name="T9" fmla="*/ 2147483647 h 48"/>
              <a:gd name="T10" fmla="*/ 2147483647 w 11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48"/>
              <a:gd name="T20" fmla="*/ 11 w 11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48">
                <a:moveTo>
                  <a:pt x="0" y="8"/>
                </a:moveTo>
                <a:lnTo>
                  <a:pt x="5" y="7"/>
                </a:lnTo>
                <a:lnTo>
                  <a:pt x="11" y="0"/>
                </a:lnTo>
                <a:lnTo>
                  <a:pt x="11" y="48"/>
                </a:lnTo>
                <a:lnTo>
                  <a:pt x="9" y="48"/>
                </a:lnTo>
                <a:lnTo>
                  <a:pt x="9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59" name="Freeform 203"/>
          <p:cNvSpPr>
            <a:spLocks/>
          </p:cNvSpPr>
          <p:nvPr/>
        </p:nvSpPr>
        <p:spPr bwMode="auto">
          <a:xfrm>
            <a:off x="5167313" y="3402013"/>
            <a:ext cx="23812" cy="98425"/>
          </a:xfrm>
          <a:custGeom>
            <a:avLst/>
            <a:gdLst>
              <a:gd name="T0" fmla="*/ 2147483647 w 16"/>
              <a:gd name="T1" fmla="*/ 0 h 62"/>
              <a:gd name="T2" fmla="*/ 2147483647 w 16"/>
              <a:gd name="T3" fmla="*/ 2147483647 h 62"/>
              <a:gd name="T4" fmla="*/ 2147483647 w 16"/>
              <a:gd name="T5" fmla="*/ 2147483647 h 62"/>
              <a:gd name="T6" fmla="*/ 2147483647 w 16"/>
              <a:gd name="T7" fmla="*/ 2147483647 h 62"/>
              <a:gd name="T8" fmla="*/ 2147483647 w 16"/>
              <a:gd name="T9" fmla="*/ 2147483647 h 62"/>
              <a:gd name="T10" fmla="*/ 2147483647 w 16"/>
              <a:gd name="T11" fmla="*/ 2147483647 h 62"/>
              <a:gd name="T12" fmla="*/ 2147483647 w 16"/>
              <a:gd name="T13" fmla="*/ 2147483647 h 62"/>
              <a:gd name="T14" fmla="*/ 0 w 16"/>
              <a:gd name="T15" fmla="*/ 2147483647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62"/>
              <a:gd name="T26" fmla="*/ 16 w 16"/>
              <a:gd name="T27" fmla="*/ 62 h 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62">
                <a:moveTo>
                  <a:pt x="8" y="0"/>
                </a:moveTo>
                <a:lnTo>
                  <a:pt x="13" y="10"/>
                </a:lnTo>
                <a:lnTo>
                  <a:pt x="16" y="21"/>
                </a:lnTo>
                <a:lnTo>
                  <a:pt x="16" y="30"/>
                </a:lnTo>
                <a:lnTo>
                  <a:pt x="13" y="41"/>
                </a:lnTo>
                <a:lnTo>
                  <a:pt x="8" y="51"/>
                </a:lnTo>
                <a:lnTo>
                  <a:pt x="3" y="58"/>
                </a:lnTo>
                <a:lnTo>
                  <a:pt x="0" y="6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60" name="Freeform 204"/>
          <p:cNvSpPr>
            <a:spLocks/>
          </p:cNvSpPr>
          <p:nvPr/>
        </p:nvSpPr>
        <p:spPr bwMode="auto">
          <a:xfrm>
            <a:off x="5172075" y="3392488"/>
            <a:ext cx="14288" cy="101600"/>
          </a:xfrm>
          <a:custGeom>
            <a:avLst/>
            <a:gdLst>
              <a:gd name="T0" fmla="*/ 0 w 10"/>
              <a:gd name="T1" fmla="*/ 2147483647 h 64"/>
              <a:gd name="T2" fmla="*/ 2147483647 w 10"/>
              <a:gd name="T3" fmla="*/ 2147483647 h 64"/>
              <a:gd name="T4" fmla="*/ 2147483647 w 10"/>
              <a:gd name="T5" fmla="*/ 2147483647 h 64"/>
              <a:gd name="T6" fmla="*/ 2147483647 w 10"/>
              <a:gd name="T7" fmla="*/ 2147483647 h 64"/>
              <a:gd name="T8" fmla="*/ 2147483647 w 10"/>
              <a:gd name="T9" fmla="*/ 2147483647 h 64"/>
              <a:gd name="T10" fmla="*/ 2147483647 w 10"/>
              <a:gd name="T11" fmla="*/ 2147483647 h 64"/>
              <a:gd name="T12" fmla="*/ 2147483647 w 10"/>
              <a:gd name="T13" fmla="*/ 2147483647 h 64"/>
              <a:gd name="T14" fmla="*/ 0 w 10"/>
              <a:gd name="T15" fmla="*/ 0 h 64"/>
              <a:gd name="T16" fmla="*/ 2147483647 w 10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64"/>
              <a:gd name="T29" fmla="*/ 10 w 10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64">
                <a:moveTo>
                  <a:pt x="0" y="64"/>
                </a:moveTo>
                <a:lnTo>
                  <a:pt x="5" y="54"/>
                </a:lnTo>
                <a:lnTo>
                  <a:pt x="8" y="47"/>
                </a:lnTo>
                <a:lnTo>
                  <a:pt x="10" y="36"/>
                </a:lnTo>
                <a:lnTo>
                  <a:pt x="10" y="27"/>
                </a:lnTo>
                <a:lnTo>
                  <a:pt x="8" y="16"/>
                </a:lnTo>
                <a:lnTo>
                  <a:pt x="5" y="9"/>
                </a:lnTo>
                <a:lnTo>
                  <a:pt x="0" y="0"/>
                </a:lnTo>
                <a:lnTo>
                  <a:pt x="5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61" name="Line 205"/>
          <p:cNvSpPr>
            <a:spLocks noChangeShapeType="1"/>
          </p:cNvSpPr>
          <p:nvPr/>
        </p:nvSpPr>
        <p:spPr bwMode="auto">
          <a:xfrm flipH="1" flipV="1">
            <a:off x="5167313" y="3384550"/>
            <a:ext cx="4762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62" name="Freeform 206"/>
          <p:cNvSpPr>
            <a:spLocks/>
          </p:cNvSpPr>
          <p:nvPr/>
        </p:nvSpPr>
        <p:spPr bwMode="auto">
          <a:xfrm>
            <a:off x="5216525" y="3384550"/>
            <a:ext cx="25400" cy="115888"/>
          </a:xfrm>
          <a:custGeom>
            <a:avLst/>
            <a:gdLst>
              <a:gd name="T0" fmla="*/ 0 w 16"/>
              <a:gd name="T1" fmla="*/ 0 h 73"/>
              <a:gd name="T2" fmla="*/ 2147483647 w 16"/>
              <a:gd name="T3" fmla="*/ 2147483647 h 73"/>
              <a:gd name="T4" fmla="*/ 2147483647 w 16"/>
              <a:gd name="T5" fmla="*/ 2147483647 h 73"/>
              <a:gd name="T6" fmla="*/ 2147483647 w 16"/>
              <a:gd name="T7" fmla="*/ 2147483647 h 73"/>
              <a:gd name="T8" fmla="*/ 2147483647 w 16"/>
              <a:gd name="T9" fmla="*/ 2147483647 h 73"/>
              <a:gd name="T10" fmla="*/ 2147483647 w 16"/>
              <a:gd name="T11" fmla="*/ 2147483647 h 73"/>
              <a:gd name="T12" fmla="*/ 2147483647 w 16"/>
              <a:gd name="T13" fmla="*/ 2147483647 h 73"/>
              <a:gd name="T14" fmla="*/ 2147483647 w 16"/>
              <a:gd name="T15" fmla="*/ 2147483647 h 73"/>
              <a:gd name="T16" fmla="*/ 2147483647 w 16"/>
              <a:gd name="T17" fmla="*/ 2147483647 h 73"/>
              <a:gd name="T18" fmla="*/ 0 w 16"/>
              <a:gd name="T19" fmla="*/ 2147483647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73"/>
              <a:gd name="T32" fmla="*/ 16 w 16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73">
                <a:moveTo>
                  <a:pt x="0" y="0"/>
                </a:moveTo>
                <a:lnTo>
                  <a:pt x="5" y="5"/>
                </a:lnTo>
                <a:lnTo>
                  <a:pt x="8" y="11"/>
                </a:lnTo>
                <a:lnTo>
                  <a:pt x="13" y="21"/>
                </a:lnTo>
                <a:lnTo>
                  <a:pt x="16" y="32"/>
                </a:lnTo>
                <a:lnTo>
                  <a:pt x="16" y="41"/>
                </a:lnTo>
                <a:lnTo>
                  <a:pt x="13" y="52"/>
                </a:lnTo>
                <a:lnTo>
                  <a:pt x="8" y="62"/>
                </a:lnTo>
                <a:lnTo>
                  <a:pt x="5" y="69"/>
                </a:lnTo>
                <a:lnTo>
                  <a:pt x="0" y="7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63" name="Freeform 207"/>
          <p:cNvSpPr>
            <a:spLocks/>
          </p:cNvSpPr>
          <p:nvPr/>
        </p:nvSpPr>
        <p:spPr bwMode="auto">
          <a:xfrm>
            <a:off x="5224463" y="3392488"/>
            <a:ext cx="12700" cy="101600"/>
          </a:xfrm>
          <a:custGeom>
            <a:avLst/>
            <a:gdLst>
              <a:gd name="T0" fmla="*/ 0 w 8"/>
              <a:gd name="T1" fmla="*/ 2147483647 h 64"/>
              <a:gd name="T2" fmla="*/ 2147483647 w 8"/>
              <a:gd name="T3" fmla="*/ 2147483647 h 64"/>
              <a:gd name="T4" fmla="*/ 2147483647 w 8"/>
              <a:gd name="T5" fmla="*/ 2147483647 h 64"/>
              <a:gd name="T6" fmla="*/ 2147483647 w 8"/>
              <a:gd name="T7" fmla="*/ 2147483647 h 64"/>
              <a:gd name="T8" fmla="*/ 2147483647 w 8"/>
              <a:gd name="T9" fmla="*/ 2147483647 h 64"/>
              <a:gd name="T10" fmla="*/ 2147483647 w 8"/>
              <a:gd name="T11" fmla="*/ 2147483647 h 64"/>
              <a:gd name="T12" fmla="*/ 2147483647 w 8"/>
              <a:gd name="T13" fmla="*/ 2147483647 h 64"/>
              <a:gd name="T14" fmla="*/ 0 w 8"/>
              <a:gd name="T15" fmla="*/ 0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64"/>
              <a:gd name="T26" fmla="*/ 8 w 8"/>
              <a:gd name="T27" fmla="*/ 64 h 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64">
                <a:moveTo>
                  <a:pt x="0" y="64"/>
                </a:moveTo>
                <a:lnTo>
                  <a:pt x="3" y="54"/>
                </a:lnTo>
                <a:lnTo>
                  <a:pt x="6" y="47"/>
                </a:lnTo>
                <a:lnTo>
                  <a:pt x="8" y="36"/>
                </a:lnTo>
                <a:lnTo>
                  <a:pt x="8" y="27"/>
                </a:lnTo>
                <a:lnTo>
                  <a:pt x="6" y="16"/>
                </a:lnTo>
                <a:lnTo>
                  <a:pt x="3" y="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64" name="Line 208"/>
          <p:cNvSpPr>
            <a:spLocks noChangeShapeType="1"/>
          </p:cNvSpPr>
          <p:nvPr/>
        </p:nvSpPr>
        <p:spPr bwMode="auto">
          <a:xfrm flipH="1">
            <a:off x="5103813" y="3475038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65" name="Freeform 209"/>
          <p:cNvSpPr>
            <a:spLocks/>
          </p:cNvSpPr>
          <p:nvPr/>
        </p:nvSpPr>
        <p:spPr bwMode="auto">
          <a:xfrm>
            <a:off x="4960938" y="3398838"/>
            <a:ext cx="7937" cy="7937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0 h 5"/>
              <a:gd name="T6" fmla="*/ 0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3" y="5"/>
                </a:moveTo>
                <a:lnTo>
                  <a:pt x="5" y="2"/>
                </a:lnTo>
                <a:lnTo>
                  <a:pt x="3" y="0"/>
                </a:lnTo>
                <a:lnTo>
                  <a:pt x="0" y="2"/>
                </a:lnTo>
                <a:lnTo>
                  <a:pt x="3" y="5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66" name="Line 210"/>
          <p:cNvSpPr>
            <a:spLocks noChangeShapeType="1"/>
          </p:cNvSpPr>
          <p:nvPr/>
        </p:nvSpPr>
        <p:spPr bwMode="auto">
          <a:xfrm flipH="1">
            <a:off x="4929188" y="3384550"/>
            <a:ext cx="7937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67" name="Line 211"/>
          <p:cNvSpPr>
            <a:spLocks noChangeShapeType="1"/>
          </p:cNvSpPr>
          <p:nvPr/>
        </p:nvSpPr>
        <p:spPr bwMode="auto">
          <a:xfrm>
            <a:off x="5403850" y="3398838"/>
            <a:ext cx="26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68" name="Rectangle 212"/>
          <p:cNvSpPr>
            <a:spLocks noChangeArrowheads="1"/>
          </p:cNvSpPr>
          <p:nvPr/>
        </p:nvSpPr>
        <p:spPr bwMode="auto">
          <a:xfrm>
            <a:off x="5416550" y="3398838"/>
            <a:ext cx="3175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69" name="Line 213"/>
          <p:cNvSpPr>
            <a:spLocks noChangeShapeType="1"/>
          </p:cNvSpPr>
          <p:nvPr/>
        </p:nvSpPr>
        <p:spPr bwMode="auto">
          <a:xfrm>
            <a:off x="5451475" y="3398838"/>
            <a:ext cx="238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70" name="Line 214"/>
          <p:cNvSpPr>
            <a:spLocks noChangeShapeType="1"/>
          </p:cNvSpPr>
          <p:nvPr/>
        </p:nvSpPr>
        <p:spPr bwMode="auto">
          <a:xfrm flipH="1">
            <a:off x="5419725" y="3398838"/>
            <a:ext cx="47625" cy="460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71" name="Freeform 215"/>
          <p:cNvSpPr>
            <a:spLocks/>
          </p:cNvSpPr>
          <p:nvPr/>
        </p:nvSpPr>
        <p:spPr bwMode="auto">
          <a:xfrm>
            <a:off x="5434013" y="3432175"/>
            <a:ext cx="33337" cy="42863"/>
          </a:xfrm>
          <a:custGeom>
            <a:avLst/>
            <a:gdLst>
              <a:gd name="T0" fmla="*/ 0 w 21"/>
              <a:gd name="T1" fmla="*/ 0 h 27"/>
              <a:gd name="T2" fmla="*/ 2147483647 w 21"/>
              <a:gd name="T3" fmla="*/ 2147483647 h 27"/>
              <a:gd name="T4" fmla="*/ 2147483647 w 21"/>
              <a:gd name="T5" fmla="*/ 2147483647 h 27"/>
              <a:gd name="T6" fmla="*/ 2147483647 w 21"/>
              <a:gd name="T7" fmla="*/ 0 h 27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7"/>
              <a:gd name="T14" fmla="*/ 21 w 21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7">
                <a:moveTo>
                  <a:pt x="0" y="0"/>
                </a:moveTo>
                <a:lnTo>
                  <a:pt x="19" y="27"/>
                </a:lnTo>
                <a:lnTo>
                  <a:pt x="21" y="27"/>
                </a:lnTo>
                <a:lnTo>
                  <a:pt x="2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72" name="Line 216"/>
          <p:cNvSpPr>
            <a:spLocks noChangeShapeType="1"/>
          </p:cNvSpPr>
          <p:nvPr/>
        </p:nvSpPr>
        <p:spPr bwMode="auto">
          <a:xfrm flipH="1">
            <a:off x="5403850" y="3475038"/>
            <a:ext cx="26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73" name="Line 217"/>
          <p:cNvSpPr>
            <a:spLocks noChangeShapeType="1"/>
          </p:cNvSpPr>
          <p:nvPr/>
        </p:nvSpPr>
        <p:spPr bwMode="auto">
          <a:xfrm>
            <a:off x="5451475" y="3475038"/>
            <a:ext cx="238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74" name="Freeform 218"/>
          <p:cNvSpPr>
            <a:spLocks/>
          </p:cNvSpPr>
          <p:nvPr/>
        </p:nvSpPr>
        <p:spPr bwMode="auto">
          <a:xfrm>
            <a:off x="5494338" y="3467100"/>
            <a:ext cx="23812" cy="33338"/>
          </a:xfrm>
          <a:custGeom>
            <a:avLst/>
            <a:gdLst>
              <a:gd name="T0" fmla="*/ 0 w 15"/>
              <a:gd name="T1" fmla="*/ 0 h 21"/>
              <a:gd name="T2" fmla="*/ 2147483647 w 15"/>
              <a:gd name="T3" fmla="*/ 2147483647 h 21"/>
              <a:gd name="T4" fmla="*/ 2147483647 w 15"/>
              <a:gd name="T5" fmla="*/ 2147483647 h 21"/>
              <a:gd name="T6" fmla="*/ 2147483647 w 15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21"/>
              <a:gd name="T14" fmla="*/ 15 w 15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21">
                <a:moveTo>
                  <a:pt x="0" y="0"/>
                </a:moveTo>
                <a:lnTo>
                  <a:pt x="7" y="10"/>
                </a:lnTo>
                <a:lnTo>
                  <a:pt x="10" y="17"/>
                </a:lnTo>
                <a:lnTo>
                  <a:pt x="15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75" name="Freeform 219"/>
          <p:cNvSpPr>
            <a:spLocks/>
          </p:cNvSpPr>
          <p:nvPr/>
        </p:nvSpPr>
        <p:spPr bwMode="auto">
          <a:xfrm>
            <a:off x="5492750" y="3392488"/>
            <a:ext cx="17463" cy="101600"/>
          </a:xfrm>
          <a:custGeom>
            <a:avLst/>
            <a:gdLst>
              <a:gd name="T0" fmla="*/ 2147483647 w 11"/>
              <a:gd name="T1" fmla="*/ 2147483647 h 64"/>
              <a:gd name="T2" fmla="*/ 2147483647 w 11"/>
              <a:gd name="T3" fmla="*/ 2147483647 h 64"/>
              <a:gd name="T4" fmla="*/ 2147483647 w 11"/>
              <a:gd name="T5" fmla="*/ 2147483647 h 64"/>
              <a:gd name="T6" fmla="*/ 2147483647 w 11"/>
              <a:gd name="T7" fmla="*/ 2147483647 h 64"/>
              <a:gd name="T8" fmla="*/ 2147483647 w 11"/>
              <a:gd name="T9" fmla="*/ 2147483647 h 64"/>
              <a:gd name="T10" fmla="*/ 2147483647 w 11"/>
              <a:gd name="T11" fmla="*/ 2147483647 h 64"/>
              <a:gd name="T12" fmla="*/ 2147483647 w 11"/>
              <a:gd name="T13" fmla="*/ 2147483647 h 64"/>
              <a:gd name="T14" fmla="*/ 2147483647 w 11"/>
              <a:gd name="T15" fmla="*/ 0 h 64"/>
              <a:gd name="T16" fmla="*/ 2147483647 w 11"/>
              <a:gd name="T17" fmla="*/ 2147483647 h 64"/>
              <a:gd name="T18" fmla="*/ 2147483647 w 11"/>
              <a:gd name="T19" fmla="*/ 2147483647 h 64"/>
              <a:gd name="T20" fmla="*/ 0 w 11"/>
              <a:gd name="T21" fmla="*/ 2147483647 h 64"/>
              <a:gd name="T22" fmla="*/ 0 w 11"/>
              <a:gd name="T23" fmla="*/ 2147483647 h 64"/>
              <a:gd name="T24" fmla="*/ 2147483647 w 11"/>
              <a:gd name="T25" fmla="*/ 2147483647 h 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"/>
              <a:gd name="T40" fmla="*/ 0 h 64"/>
              <a:gd name="T41" fmla="*/ 11 w 11"/>
              <a:gd name="T42" fmla="*/ 64 h 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" h="64">
                <a:moveTo>
                  <a:pt x="11" y="64"/>
                </a:moveTo>
                <a:lnTo>
                  <a:pt x="8" y="54"/>
                </a:lnTo>
                <a:lnTo>
                  <a:pt x="4" y="47"/>
                </a:lnTo>
                <a:lnTo>
                  <a:pt x="1" y="36"/>
                </a:lnTo>
                <a:lnTo>
                  <a:pt x="1" y="27"/>
                </a:lnTo>
                <a:lnTo>
                  <a:pt x="4" y="16"/>
                </a:lnTo>
                <a:lnTo>
                  <a:pt x="8" y="9"/>
                </a:lnTo>
                <a:lnTo>
                  <a:pt x="11" y="0"/>
                </a:lnTo>
                <a:lnTo>
                  <a:pt x="8" y="6"/>
                </a:lnTo>
                <a:lnTo>
                  <a:pt x="1" y="16"/>
                </a:lnTo>
                <a:lnTo>
                  <a:pt x="0" y="27"/>
                </a:lnTo>
                <a:lnTo>
                  <a:pt x="0" y="36"/>
                </a:lnTo>
                <a:lnTo>
                  <a:pt x="1" y="4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76" name="Line 220"/>
          <p:cNvSpPr>
            <a:spLocks noChangeShapeType="1"/>
          </p:cNvSpPr>
          <p:nvPr/>
        </p:nvSpPr>
        <p:spPr bwMode="auto">
          <a:xfrm>
            <a:off x="5535613" y="3475038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77" name="Freeform 221"/>
          <p:cNvSpPr>
            <a:spLocks/>
          </p:cNvSpPr>
          <p:nvPr/>
        </p:nvSpPr>
        <p:spPr bwMode="auto">
          <a:xfrm>
            <a:off x="5535613" y="3424238"/>
            <a:ext cx="14287" cy="50800"/>
          </a:xfrm>
          <a:custGeom>
            <a:avLst/>
            <a:gdLst>
              <a:gd name="T0" fmla="*/ 2147483647 w 9"/>
              <a:gd name="T1" fmla="*/ 2147483647 h 32"/>
              <a:gd name="T2" fmla="*/ 2147483647 w 9"/>
              <a:gd name="T3" fmla="*/ 0 h 32"/>
              <a:gd name="T4" fmla="*/ 0 w 9"/>
              <a:gd name="T5" fmla="*/ 0 h 32"/>
              <a:gd name="T6" fmla="*/ 0 60000 65536"/>
              <a:gd name="T7" fmla="*/ 0 60000 65536"/>
              <a:gd name="T8" fmla="*/ 0 60000 65536"/>
              <a:gd name="T9" fmla="*/ 0 w 9"/>
              <a:gd name="T10" fmla="*/ 0 h 32"/>
              <a:gd name="T11" fmla="*/ 9 w 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2">
                <a:moveTo>
                  <a:pt x="9" y="32"/>
                </a:move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78" name="Line 222"/>
          <p:cNvSpPr>
            <a:spLocks noChangeShapeType="1"/>
          </p:cNvSpPr>
          <p:nvPr/>
        </p:nvSpPr>
        <p:spPr bwMode="auto">
          <a:xfrm>
            <a:off x="5548313" y="3424238"/>
            <a:ext cx="1587" cy="508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79" name="Freeform 223"/>
          <p:cNvSpPr>
            <a:spLocks/>
          </p:cNvSpPr>
          <p:nvPr/>
        </p:nvSpPr>
        <p:spPr bwMode="auto">
          <a:xfrm>
            <a:off x="5580063" y="3478213"/>
            <a:ext cx="14287" cy="22225"/>
          </a:xfrm>
          <a:custGeom>
            <a:avLst/>
            <a:gdLst>
              <a:gd name="T0" fmla="*/ 2147483647 w 9"/>
              <a:gd name="T1" fmla="*/ 0 h 14"/>
              <a:gd name="T2" fmla="*/ 2147483647 w 9"/>
              <a:gd name="T3" fmla="*/ 2147483647 h 14"/>
              <a:gd name="T4" fmla="*/ 0 w 9"/>
              <a:gd name="T5" fmla="*/ 2147483647 h 14"/>
              <a:gd name="T6" fmla="*/ 0 60000 65536"/>
              <a:gd name="T7" fmla="*/ 0 60000 65536"/>
              <a:gd name="T8" fmla="*/ 0 60000 65536"/>
              <a:gd name="T9" fmla="*/ 0 w 9"/>
              <a:gd name="T10" fmla="*/ 0 h 14"/>
              <a:gd name="T11" fmla="*/ 9 w 9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4">
                <a:moveTo>
                  <a:pt x="9" y="0"/>
                </a:moveTo>
                <a:lnTo>
                  <a:pt x="4" y="10"/>
                </a:lnTo>
                <a:lnTo>
                  <a:pt x="0" y="1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80" name="Freeform 224"/>
          <p:cNvSpPr>
            <a:spLocks/>
          </p:cNvSpPr>
          <p:nvPr/>
        </p:nvSpPr>
        <p:spPr bwMode="auto">
          <a:xfrm>
            <a:off x="5586413" y="3392488"/>
            <a:ext cx="19050" cy="101600"/>
          </a:xfrm>
          <a:custGeom>
            <a:avLst/>
            <a:gdLst>
              <a:gd name="T0" fmla="*/ 0 w 12"/>
              <a:gd name="T1" fmla="*/ 2147483647 h 64"/>
              <a:gd name="T2" fmla="*/ 2147483647 w 12"/>
              <a:gd name="T3" fmla="*/ 2147483647 h 64"/>
              <a:gd name="T4" fmla="*/ 2147483647 w 12"/>
              <a:gd name="T5" fmla="*/ 2147483647 h 64"/>
              <a:gd name="T6" fmla="*/ 2147483647 w 12"/>
              <a:gd name="T7" fmla="*/ 2147483647 h 64"/>
              <a:gd name="T8" fmla="*/ 2147483647 w 12"/>
              <a:gd name="T9" fmla="*/ 2147483647 h 64"/>
              <a:gd name="T10" fmla="*/ 2147483647 w 12"/>
              <a:gd name="T11" fmla="*/ 2147483647 h 64"/>
              <a:gd name="T12" fmla="*/ 2147483647 w 12"/>
              <a:gd name="T13" fmla="*/ 2147483647 h 64"/>
              <a:gd name="T14" fmla="*/ 0 w 12"/>
              <a:gd name="T15" fmla="*/ 0 h 64"/>
              <a:gd name="T16" fmla="*/ 2147483647 w 12"/>
              <a:gd name="T17" fmla="*/ 2147483647 h 64"/>
              <a:gd name="T18" fmla="*/ 2147483647 w 12"/>
              <a:gd name="T19" fmla="*/ 2147483647 h 64"/>
              <a:gd name="T20" fmla="*/ 2147483647 w 12"/>
              <a:gd name="T21" fmla="*/ 2147483647 h 64"/>
              <a:gd name="T22" fmla="*/ 2147483647 w 12"/>
              <a:gd name="T23" fmla="*/ 2147483647 h 64"/>
              <a:gd name="T24" fmla="*/ 2147483647 w 12"/>
              <a:gd name="T25" fmla="*/ 2147483647 h 64"/>
              <a:gd name="T26" fmla="*/ 2147483647 w 12"/>
              <a:gd name="T27" fmla="*/ 2147483647 h 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64"/>
              <a:gd name="T44" fmla="*/ 12 w 12"/>
              <a:gd name="T45" fmla="*/ 64 h 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64">
                <a:moveTo>
                  <a:pt x="0" y="64"/>
                </a:moveTo>
                <a:lnTo>
                  <a:pt x="5" y="57"/>
                </a:lnTo>
                <a:lnTo>
                  <a:pt x="10" y="47"/>
                </a:lnTo>
                <a:lnTo>
                  <a:pt x="12" y="36"/>
                </a:lnTo>
                <a:lnTo>
                  <a:pt x="12" y="27"/>
                </a:lnTo>
                <a:lnTo>
                  <a:pt x="10" y="16"/>
                </a:lnTo>
                <a:lnTo>
                  <a:pt x="5" y="6"/>
                </a:lnTo>
                <a:lnTo>
                  <a:pt x="0" y="0"/>
                </a:lnTo>
                <a:lnTo>
                  <a:pt x="5" y="9"/>
                </a:lnTo>
                <a:lnTo>
                  <a:pt x="7" y="16"/>
                </a:lnTo>
                <a:lnTo>
                  <a:pt x="10" y="27"/>
                </a:lnTo>
                <a:lnTo>
                  <a:pt x="10" y="36"/>
                </a:lnTo>
                <a:lnTo>
                  <a:pt x="7" y="47"/>
                </a:lnTo>
                <a:lnTo>
                  <a:pt x="5" y="5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81" name="Line 225"/>
          <p:cNvSpPr>
            <a:spLocks noChangeShapeType="1"/>
          </p:cNvSpPr>
          <p:nvPr/>
        </p:nvSpPr>
        <p:spPr bwMode="auto">
          <a:xfrm>
            <a:off x="5634038" y="3452813"/>
            <a:ext cx="666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82" name="Line 226"/>
          <p:cNvSpPr>
            <a:spLocks noChangeShapeType="1"/>
          </p:cNvSpPr>
          <p:nvPr/>
        </p:nvSpPr>
        <p:spPr bwMode="auto">
          <a:xfrm flipH="1">
            <a:off x="5634038" y="3432175"/>
            <a:ext cx="666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83" name="Line 227"/>
          <p:cNvSpPr>
            <a:spLocks noChangeShapeType="1"/>
          </p:cNvSpPr>
          <p:nvPr/>
        </p:nvSpPr>
        <p:spPr bwMode="auto">
          <a:xfrm flipH="1" flipV="1">
            <a:off x="5580063" y="3384550"/>
            <a:ext cx="6350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84" name="Freeform 228"/>
          <p:cNvSpPr>
            <a:spLocks/>
          </p:cNvSpPr>
          <p:nvPr/>
        </p:nvSpPr>
        <p:spPr bwMode="auto">
          <a:xfrm>
            <a:off x="5543550" y="3398838"/>
            <a:ext cx="6350" cy="7937"/>
          </a:xfrm>
          <a:custGeom>
            <a:avLst/>
            <a:gdLst>
              <a:gd name="T0" fmla="*/ 2147483647 w 4"/>
              <a:gd name="T1" fmla="*/ 0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3" y="0"/>
                </a:moveTo>
                <a:lnTo>
                  <a:pt x="0" y="2"/>
                </a:lnTo>
                <a:lnTo>
                  <a:pt x="3" y="5"/>
                </a:lnTo>
                <a:lnTo>
                  <a:pt x="4" y="2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85" name="Line 229"/>
          <p:cNvSpPr>
            <a:spLocks noChangeShapeType="1"/>
          </p:cNvSpPr>
          <p:nvPr/>
        </p:nvSpPr>
        <p:spPr bwMode="auto">
          <a:xfrm flipH="1">
            <a:off x="5510213" y="3384550"/>
            <a:ext cx="7937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86" name="Line 230"/>
          <p:cNvSpPr>
            <a:spLocks noChangeShapeType="1"/>
          </p:cNvSpPr>
          <p:nvPr/>
        </p:nvSpPr>
        <p:spPr bwMode="auto">
          <a:xfrm flipH="1">
            <a:off x="5726113" y="3398838"/>
            <a:ext cx="25400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87" name="Line 231"/>
          <p:cNvSpPr>
            <a:spLocks noChangeShapeType="1"/>
          </p:cNvSpPr>
          <p:nvPr/>
        </p:nvSpPr>
        <p:spPr bwMode="auto">
          <a:xfrm>
            <a:off x="5718175" y="3475038"/>
            <a:ext cx="22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88" name="Line 232"/>
          <p:cNvSpPr>
            <a:spLocks noChangeShapeType="1"/>
          </p:cNvSpPr>
          <p:nvPr/>
        </p:nvSpPr>
        <p:spPr bwMode="auto">
          <a:xfrm>
            <a:off x="5764213" y="3475038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89" name="Line 233"/>
          <p:cNvSpPr>
            <a:spLocks noChangeShapeType="1"/>
          </p:cNvSpPr>
          <p:nvPr/>
        </p:nvSpPr>
        <p:spPr bwMode="auto">
          <a:xfrm flipH="1" flipV="1">
            <a:off x="5751513" y="3398838"/>
            <a:ext cx="25400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90" name="Line 234"/>
          <p:cNvSpPr>
            <a:spLocks noChangeShapeType="1"/>
          </p:cNvSpPr>
          <p:nvPr/>
        </p:nvSpPr>
        <p:spPr bwMode="auto">
          <a:xfrm>
            <a:off x="5751513" y="3409950"/>
            <a:ext cx="22225" cy="650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91" name="Line 235"/>
          <p:cNvSpPr>
            <a:spLocks noChangeShapeType="1"/>
          </p:cNvSpPr>
          <p:nvPr/>
        </p:nvSpPr>
        <p:spPr bwMode="auto">
          <a:xfrm flipH="1">
            <a:off x="5732463" y="3452813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92" name="Freeform 236"/>
          <p:cNvSpPr>
            <a:spLocks/>
          </p:cNvSpPr>
          <p:nvPr/>
        </p:nvSpPr>
        <p:spPr bwMode="auto">
          <a:xfrm>
            <a:off x="5648325" y="3897313"/>
            <a:ext cx="50800" cy="76200"/>
          </a:xfrm>
          <a:custGeom>
            <a:avLst/>
            <a:gdLst>
              <a:gd name="T0" fmla="*/ 2147483647 w 32"/>
              <a:gd name="T1" fmla="*/ 0 h 48"/>
              <a:gd name="T2" fmla="*/ 2147483647 w 32"/>
              <a:gd name="T3" fmla="*/ 2147483647 h 48"/>
              <a:gd name="T4" fmla="*/ 2147483647 w 32"/>
              <a:gd name="T5" fmla="*/ 2147483647 h 48"/>
              <a:gd name="T6" fmla="*/ 2147483647 w 32"/>
              <a:gd name="T7" fmla="*/ 2147483647 h 48"/>
              <a:gd name="T8" fmla="*/ 2147483647 w 32"/>
              <a:gd name="T9" fmla="*/ 0 h 48"/>
              <a:gd name="T10" fmla="*/ 2147483647 w 32"/>
              <a:gd name="T11" fmla="*/ 0 h 48"/>
              <a:gd name="T12" fmla="*/ 2147483647 w 32"/>
              <a:gd name="T13" fmla="*/ 2147483647 h 48"/>
              <a:gd name="T14" fmla="*/ 0 w 32"/>
              <a:gd name="T15" fmla="*/ 2147483647 h 48"/>
              <a:gd name="T16" fmla="*/ 0 w 32"/>
              <a:gd name="T17" fmla="*/ 2147483647 h 48"/>
              <a:gd name="T18" fmla="*/ 2147483647 w 32"/>
              <a:gd name="T19" fmla="*/ 2147483647 h 48"/>
              <a:gd name="T20" fmla="*/ 2147483647 w 32"/>
              <a:gd name="T21" fmla="*/ 2147483647 h 48"/>
              <a:gd name="T22" fmla="*/ 2147483647 w 32"/>
              <a:gd name="T23" fmla="*/ 2147483647 h 48"/>
              <a:gd name="T24" fmla="*/ 2147483647 w 32"/>
              <a:gd name="T25" fmla="*/ 2147483647 h 48"/>
              <a:gd name="T26" fmla="*/ 2147483647 w 32"/>
              <a:gd name="T27" fmla="*/ 2147483647 h 48"/>
              <a:gd name="T28" fmla="*/ 2147483647 w 32"/>
              <a:gd name="T29" fmla="*/ 2147483647 h 48"/>
              <a:gd name="T30" fmla="*/ 2147483647 w 32"/>
              <a:gd name="T31" fmla="*/ 2147483647 h 48"/>
              <a:gd name="T32" fmla="*/ 2147483647 w 32"/>
              <a:gd name="T33" fmla="*/ 2147483647 h 48"/>
              <a:gd name="T34" fmla="*/ 2147483647 w 32"/>
              <a:gd name="T35" fmla="*/ 2147483647 h 48"/>
              <a:gd name="T36" fmla="*/ 2147483647 w 32"/>
              <a:gd name="T37" fmla="*/ 2147483647 h 48"/>
              <a:gd name="T38" fmla="*/ 2147483647 w 32"/>
              <a:gd name="T39" fmla="*/ 2147483647 h 48"/>
              <a:gd name="T40" fmla="*/ 2147483647 w 32"/>
              <a:gd name="T41" fmla="*/ 2147483647 h 48"/>
              <a:gd name="T42" fmla="*/ 0 w 32"/>
              <a:gd name="T43" fmla="*/ 2147483647 h 48"/>
              <a:gd name="T44" fmla="*/ 0 w 32"/>
              <a:gd name="T45" fmla="*/ 2147483647 h 48"/>
              <a:gd name="T46" fmla="*/ 2147483647 w 32"/>
              <a:gd name="T47" fmla="*/ 2147483647 h 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2"/>
              <a:gd name="T73" fmla="*/ 0 h 48"/>
              <a:gd name="T74" fmla="*/ 32 w 32"/>
              <a:gd name="T75" fmla="*/ 48 h 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2" h="48">
                <a:moveTo>
                  <a:pt x="32" y="0"/>
                </a:moveTo>
                <a:lnTo>
                  <a:pt x="32" y="14"/>
                </a:lnTo>
                <a:lnTo>
                  <a:pt x="31" y="7"/>
                </a:lnTo>
                <a:lnTo>
                  <a:pt x="26" y="2"/>
                </a:lnTo>
                <a:lnTo>
                  <a:pt x="18" y="0"/>
                </a:lnTo>
                <a:lnTo>
                  <a:pt x="11" y="0"/>
                </a:lnTo>
                <a:lnTo>
                  <a:pt x="5" y="2"/>
                </a:lnTo>
                <a:lnTo>
                  <a:pt x="0" y="7"/>
                </a:lnTo>
                <a:lnTo>
                  <a:pt x="0" y="12"/>
                </a:lnTo>
                <a:lnTo>
                  <a:pt x="2" y="17"/>
                </a:lnTo>
                <a:lnTo>
                  <a:pt x="5" y="18"/>
                </a:lnTo>
                <a:lnTo>
                  <a:pt x="8" y="21"/>
                </a:lnTo>
                <a:lnTo>
                  <a:pt x="23" y="26"/>
                </a:lnTo>
                <a:lnTo>
                  <a:pt x="27" y="28"/>
                </a:lnTo>
                <a:lnTo>
                  <a:pt x="32" y="33"/>
                </a:lnTo>
                <a:lnTo>
                  <a:pt x="32" y="42"/>
                </a:lnTo>
                <a:lnTo>
                  <a:pt x="27" y="45"/>
                </a:lnTo>
                <a:lnTo>
                  <a:pt x="21" y="48"/>
                </a:lnTo>
                <a:lnTo>
                  <a:pt x="13" y="48"/>
                </a:lnTo>
                <a:lnTo>
                  <a:pt x="7" y="45"/>
                </a:lnTo>
                <a:lnTo>
                  <a:pt x="2" y="42"/>
                </a:lnTo>
                <a:lnTo>
                  <a:pt x="0" y="34"/>
                </a:lnTo>
                <a:lnTo>
                  <a:pt x="0" y="48"/>
                </a:lnTo>
                <a:lnTo>
                  <a:pt x="2" y="4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93" name="Freeform 237"/>
          <p:cNvSpPr>
            <a:spLocks/>
          </p:cNvSpPr>
          <p:nvPr/>
        </p:nvSpPr>
        <p:spPr bwMode="auto">
          <a:xfrm>
            <a:off x="5656263" y="3924300"/>
            <a:ext cx="42862" cy="25400"/>
          </a:xfrm>
          <a:custGeom>
            <a:avLst/>
            <a:gdLst>
              <a:gd name="T0" fmla="*/ 0 w 27"/>
              <a:gd name="T1" fmla="*/ 0 h 16"/>
              <a:gd name="T2" fmla="*/ 2147483647 w 27"/>
              <a:gd name="T3" fmla="*/ 2147483647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6"/>
              <a:gd name="T20" fmla="*/ 27 w 27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6">
                <a:moveTo>
                  <a:pt x="0" y="0"/>
                </a:moveTo>
                <a:lnTo>
                  <a:pt x="3" y="1"/>
                </a:lnTo>
                <a:lnTo>
                  <a:pt x="18" y="6"/>
                </a:lnTo>
                <a:lnTo>
                  <a:pt x="22" y="9"/>
                </a:lnTo>
                <a:lnTo>
                  <a:pt x="26" y="11"/>
                </a:lnTo>
                <a:lnTo>
                  <a:pt x="27" y="1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94" name="Line 238"/>
          <p:cNvSpPr>
            <a:spLocks noChangeShapeType="1"/>
          </p:cNvSpPr>
          <p:nvPr/>
        </p:nvSpPr>
        <p:spPr bwMode="auto">
          <a:xfrm flipV="1">
            <a:off x="5694363" y="3897313"/>
            <a:ext cx="4762" cy="11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95" name="Line 239"/>
          <p:cNvSpPr>
            <a:spLocks noChangeShapeType="1"/>
          </p:cNvSpPr>
          <p:nvPr/>
        </p:nvSpPr>
        <p:spPr bwMode="auto">
          <a:xfrm>
            <a:off x="5648325" y="3916363"/>
            <a:ext cx="7938" cy="7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96" name="Freeform 240"/>
          <p:cNvSpPr>
            <a:spLocks/>
          </p:cNvSpPr>
          <p:nvPr/>
        </p:nvSpPr>
        <p:spPr bwMode="auto">
          <a:xfrm>
            <a:off x="4822825" y="3900488"/>
            <a:ext cx="53975" cy="79375"/>
          </a:xfrm>
          <a:custGeom>
            <a:avLst/>
            <a:gdLst>
              <a:gd name="T0" fmla="*/ 2147483647 w 34"/>
              <a:gd name="T1" fmla="*/ 2147483647 h 50"/>
              <a:gd name="T2" fmla="*/ 2147483647 w 34"/>
              <a:gd name="T3" fmla="*/ 2147483647 h 50"/>
              <a:gd name="T4" fmla="*/ 2147483647 w 34"/>
              <a:gd name="T5" fmla="*/ 2147483647 h 50"/>
              <a:gd name="T6" fmla="*/ 2147483647 w 34"/>
              <a:gd name="T7" fmla="*/ 0 h 50"/>
              <a:gd name="T8" fmla="*/ 2147483647 w 34"/>
              <a:gd name="T9" fmla="*/ 0 h 50"/>
              <a:gd name="T10" fmla="*/ 2147483647 w 34"/>
              <a:gd name="T11" fmla="*/ 2147483647 h 50"/>
              <a:gd name="T12" fmla="*/ 0 w 34"/>
              <a:gd name="T13" fmla="*/ 2147483647 h 50"/>
              <a:gd name="T14" fmla="*/ 0 w 34"/>
              <a:gd name="T15" fmla="*/ 2147483647 h 50"/>
              <a:gd name="T16" fmla="*/ 2147483647 w 34"/>
              <a:gd name="T17" fmla="*/ 2147483647 h 50"/>
              <a:gd name="T18" fmla="*/ 2147483647 w 34"/>
              <a:gd name="T19" fmla="*/ 2147483647 h 50"/>
              <a:gd name="T20" fmla="*/ 2147483647 w 34"/>
              <a:gd name="T21" fmla="*/ 2147483647 h 50"/>
              <a:gd name="T22" fmla="*/ 2147483647 w 34"/>
              <a:gd name="T23" fmla="*/ 2147483647 h 50"/>
              <a:gd name="T24" fmla="*/ 2147483647 w 34"/>
              <a:gd name="T25" fmla="*/ 2147483647 h 50"/>
              <a:gd name="T26" fmla="*/ 2147483647 w 34"/>
              <a:gd name="T27" fmla="*/ 2147483647 h 50"/>
              <a:gd name="T28" fmla="*/ 2147483647 w 34"/>
              <a:gd name="T29" fmla="*/ 2147483647 h 50"/>
              <a:gd name="T30" fmla="*/ 2147483647 w 34"/>
              <a:gd name="T31" fmla="*/ 2147483647 h 50"/>
              <a:gd name="T32" fmla="*/ 2147483647 w 34"/>
              <a:gd name="T33" fmla="*/ 2147483647 h 50"/>
              <a:gd name="T34" fmla="*/ 2147483647 w 34"/>
              <a:gd name="T35" fmla="*/ 2147483647 h 50"/>
              <a:gd name="T36" fmla="*/ 2147483647 w 34"/>
              <a:gd name="T37" fmla="*/ 2147483647 h 50"/>
              <a:gd name="T38" fmla="*/ 2147483647 w 34"/>
              <a:gd name="T39" fmla="*/ 2147483647 h 50"/>
              <a:gd name="T40" fmla="*/ 0 w 34"/>
              <a:gd name="T41" fmla="*/ 2147483647 h 50"/>
              <a:gd name="T42" fmla="*/ 0 w 34"/>
              <a:gd name="T43" fmla="*/ 2147483647 h 50"/>
              <a:gd name="T44" fmla="*/ 2147483647 w 34"/>
              <a:gd name="T45" fmla="*/ 2147483647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"/>
              <a:gd name="T70" fmla="*/ 0 h 50"/>
              <a:gd name="T71" fmla="*/ 34 w 34"/>
              <a:gd name="T72" fmla="*/ 50 h 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" h="50">
                <a:moveTo>
                  <a:pt x="34" y="15"/>
                </a:moveTo>
                <a:lnTo>
                  <a:pt x="31" y="8"/>
                </a:lnTo>
                <a:lnTo>
                  <a:pt x="26" y="3"/>
                </a:lnTo>
                <a:lnTo>
                  <a:pt x="19" y="0"/>
                </a:lnTo>
                <a:lnTo>
                  <a:pt x="13" y="0"/>
                </a:lnTo>
                <a:lnTo>
                  <a:pt x="5" y="3"/>
                </a:lnTo>
                <a:lnTo>
                  <a:pt x="0" y="8"/>
                </a:lnTo>
                <a:lnTo>
                  <a:pt x="0" y="12"/>
                </a:lnTo>
                <a:lnTo>
                  <a:pt x="3" y="16"/>
                </a:lnTo>
                <a:lnTo>
                  <a:pt x="5" y="19"/>
                </a:lnTo>
                <a:lnTo>
                  <a:pt x="10" y="21"/>
                </a:lnTo>
                <a:lnTo>
                  <a:pt x="24" y="26"/>
                </a:lnTo>
                <a:lnTo>
                  <a:pt x="29" y="29"/>
                </a:lnTo>
                <a:lnTo>
                  <a:pt x="34" y="34"/>
                </a:lnTo>
                <a:lnTo>
                  <a:pt x="34" y="42"/>
                </a:lnTo>
                <a:lnTo>
                  <a:pt x="29" y="47"/>
                </a:lnTo>
                <a:lnTo>
                  <a:pt x="21" y="50"/>
                </a:lnTo>
                <a:lnTo>
                  <a:pt x="15" y="50"/>
                </a:lnTo>
                <a:lnTo>
                  <a:pt x="8" y="47"/>
                </a:lnTo>
                <a:lnTo>
                  <a:pt x="3" y="42"/>
                </a:lnTo>
                <a:lnTo>
                  <a:pt x="0" y="35"/>
                </a:lnTo>
                <a:lnTo>
                  <a:pt x="0" y="50"/>
                </a:lnTo>
                <a:lnTo>
                  <a:pt x="3" y="4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97" name="Freeform 241"/>
          <p:cNvSpPr>
            <a:spLocks/>
          </p:cNvSpPr>
          <p:nvPr/>
        </p:nvSpPr>
        <p:spPr bwMode="auto">
          <a:xfrm>
            <a:off x="4830763" y="3925888"/>
            <a:ext cx="46037" cy="28575"/>
          </a:xfrm>
          <a:custGeom>
            <a:avLst/>
            <a:gdLst>
              <a:gd name="T0" fmla="*/ 0 w 29"/>
              <a:gd name="T1" fmla="*/ 0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18"/>
              <a:gd name="T20" fmla="*/ 29 w 29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18">
                <a:moveTo>
                  <a:pt x="0" y="0"/>
                </a:moveTo>
                <a:lnTo>
                  <a:pt x="5" y="3"/>
                </a:lnTo>
                <a:lnTo>
                  <a:pt x="19" y="8"/>
                </a:lnTo>
                <a:lnTo>
                  <a:pt x="24" y="10"/>
                </a:lnTo>
                <a:lnTo>
                  <a:pt x="26" y="13"/>
                </a:lnTo>
                <a:lnTo>
                  <a:pt x="29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98" name="Freeform 242"/>
          <p:cNvSpPr>
            <a:spLocks/>
          </p:cNvSpPr>
          <p:nvPr/>
        </p:nvSpPr>
        <p:spPr bwMode="auto">
          <a:xfrm>
            <a:off x="4872038" y="3900488"/>
            <a:ext cx="4762" cy="23812"/>
          </a:xfrm>
          <a:custGeom>
            <a:avLst/>
            <a:gdLst>
              <a:gd name="T0" fmla="*/ 2147483647 w 3"/>
              <a:gd name="T1" fmla="*/ 2147483647 h 15"/>
              <a:gd name="T2" fmla="*/ 2147483647 w 3"/>
              <a:gd name="T3" fmla="*/ 0 h 15"/>
              <a:gd name="T4" fmla="*/ 0 w 3"/>
              <a:gd name="T5" fmla="*/ 2147483647 h 15"/>
              <a:gd name="T6" fmla="*/ 0 60000 65536"/>
              <a:gd name="T7" fmla="*/ 0 60000 65536"/>
              <a:gd name="T8" fmla="*/ 0 60000 65536"/>
              <a:gd name="T9" fmla="*/ 0 w 3"/>
              <a:gd name="T10" fmla="*/ 0 h 15"/>
              <a:gd name="T11" fmla="*/ 3 w 3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">
                <a:moveTo>
                  <a:pt x="3" y="15"/>
                </a:moveTo>
                <a:lnTo>
                  <a:pt x="3" y="0"/>
                </a:lnTo>
                <a:lnTo>
                  <a:pt x="0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99" name="Line 243"/>
          <p:cNvSpPr>
            <a:spLocks noChangeShapeType="1"/>
          </p:cNvSpPr>
          <p:nvPr/>
        </p:nvSpPr>
        <p:spPr bwMode="auto">
          <a:xfrm>
            <a:off x="4822825" y="3919538"/>
            <a:ext cx="7938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00" name="Freeform 244"/>
          <p:cNvSpPr>
            <a:spLocks/>
          </p:cNvSpPr>
          <p:nvPr/>
        </p:nvSpPr>
        <p:spPr bwMode="auto">
          <a:xfrm>
            <a:off x="5283200" y="4389438"/>
            <a:ext cx="61913" cy="76200"/>
          </a:xfrm>
          <a:custGeom>
            <a:avLst/>
            <a:gdLst>
              <a:gd name="T0" fmla="*/ 0 w 39"/>
              <a:gd name="T1" fmla="*/ 0 h 48"/>
              <a:gd name="T2" fmla="*/ 2147483647 w 39"/>
              <a:gd name="T3" fmla="*/ 0 h 48"/>
              <a:gd name="T4" fmla="*/ 2147483647 w 39"/>
              <a:gd name="T5" fmla="*/ 2147483647 h 48"/>
              <a:gd name="T6" fmla="*/ 2147483647 w 39"/>
              <a:gd name="T7" fmla="*/ 2147483647 h 48"/>
              <a:gd name="T8" fmla="*/ 2147483647 w 39"/>
              <a:gd name="T9" fmla="*/ 2147483647 h 48"/>
              <a:gd name="T10" fmla="*/ 2147483647 w 39"/>
              <a:gd name="T11" fmla="*/ 2147483647 h 48"/>
              <a:gd name="T12" fmla="*/ 2147483647 w 39"/>
              <a:gd name="T13" fmla="*/ 2147483647 h 48"/>
              <a:gd name="T14" fmla="*/ 2147483647 w 39"/>
              <a:gd name="T15" fmla="*/ 2147483647 h 48"/>
              <a:gd name="T16" fmla="*/ 2147483647 w 39"/>
              <a:gd name="T17" fmla="*/ 2147483647 h 48"/>
              <a:gd name="T18" fmla="*/ 2147483647 w 39"/>
              <a:gd name="T19" fmla="*/ 2147483647 h 48"/>
              <a:gd name="T20" fmla="*/ 2147483647 w 39"/>
              <a:gd name="T21" fmla="*/ 2147483647 h 48"/>
              <a:gd name="T22" fmla="*/ 2147483647 w 39"/>
              <a:gd name="T23" fmla="*/ 2147483647 h 48"/>
              <a:gd name="T24" fmla="*/ 2147483647 w 39"/>
              <a:gd name="T25" fmla="*/ 2147483647 h 48"/>
              <a:gd name="T26" fmla="*/ 2147483647 w 39"/>
              <a:gd name="T27" fmla="*/ 2147483647 h 48"/>
              <a:gd name="T28" fmla="*/ 2147483647 w 39"/>
              <a:gd name="T29" fmla="*/ 2147483647 h 48"/>
              <a:gd name="T30" fmla="*/ 2147483647 w 39"/>
              <a:gd name="T31" fmla="*/ 2147483647 h 48"/>
              <a:gd name="T32" fmla="*/ 0 w 3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48"/>
              <a:gd name="T53" fmla="*/ 39 w 3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48">
                <a:moveTo>
                  <a:pt x="0" y="0"/>
                </a:moveTo>
                <a:lnTo>
                  <a:pt x="28" y="0"/>
                </a:lnTo>
                <a:lnTo>
                  <a:pt x="34" y="3"/>
                </a:lnTo>
                <a:lnTo>
                  <a:pt x="37" y="4"/>
                </a:lnTo>
                <a:lnTo>
                  <a:pt x="39" y="9"/>
                </a:lnTo>
                <a:lnTo>
                  <a:pt x="39" y="14"/>
                </a:lnTo>
                <a:lnTo>
                  <a:pt x="37" y="19"/>
                </a:lnTo>
                <a:lnTo>
                  <a:pt x="34" y="21"/>
                </a:lnTo>
                <a:lnTo>
                  <a:pt x="28" y="24"/>
                </a:lnTo>
                <a:lnTo>
                  <a:pt x="34" y="25"/>
                </a:lnTo>
                <a:lnTo>
                  <a:pt x="37" y="27"/>
                </a:lnTo>
                <a:lnTo>
                  <a:pt x="39" y="32"/>
                </a:lnTo>
                <a:lnTo>
                  <a:pt x="39" y="40"/>
                </a:lnTo>
                <a:lnTo>
                  <a:pt x="37" y="43"/>
                </a:lnTo>
                <a:lnTo>
                  <a:pt x="34" y="46"/>
                </a:lnTo>
                <a:lnTo>
                  <a:pt x="28" y="48"/>
                </a:lnTo>
                <a:lnTo>
                  <a:pt x="0" y="4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01" name="Rectangle 245"/>
          <p:cNvSpPr>
            <a:spLocks noChangeArrowheads="1"/>
          </p:cNvSpPr>
          <p:nvPr/>
        </p:nvSpPr>
        <p:spPr bwMode="auto">
          <a:xfrm>
            <a:off x="5294313" y="4389438"/>
            <a:ext cx="4762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02" name="Freeform 246"/>
          <p:cNvSpPr>
            <a:spLocks/>
          </p:cNvSpPr>
          <p:nvPr/>
        </p:nvSpPr>
        <p:spPr bwMode="auto">
          <a:xfrm>
            <a:off x="5327650" y="4389438"/>
            <a:ext cx="14288" cy="76200"/>
          </a:xfrm>
          <a:custGeom>
            <a:avLst/>
            <a:gdLst>
              <a:gd name="T0" fmla="*/ 0 w 9"/>
              <a:gd name="T1" fmla="*/ 2147483647 h 48"/>
              <a:gd name="T2" fmla="*/ 2147483647 w 9"/>
              <a:gd name="T3" fmla="*/ 2147483647 h 48"/>
              <a:gd name="T4" fmla="*/ 2147483647 w 9"/>
              <a:gd name="T5" fmla="*/ 2147483647 h 48"/>
              <a:gd name="T6" fmla="*/ 2147483647 w 9"/>
              <a:gd name="T7" fmla="*/ 2147483647 h 48"/>
              <a:gd name="T8" fmla="*/ 2147483647 w 9"/>
              <a:gd name="T9" fmla="*/ 2147483647 h 48"/>
              <a:gd name="T10" fmla="*/ 2147483647 w 9"/>
              <a:gd name="T11" fmla="*/ 2147483647 h 48"/>
              <a:gd name="T12" fmla="*/ 2147483647 w 9"/>
              <a:gd name="T13" fmla="*/ 2147483647 h 48"/>
              <a:gd name="T14" fmla="*/ 0 w 9"/>
              <a:gd name="T15" fmla="*/ 2147483647 h 48"/>
              <a:gd name="T16" fmla="*/ 2147483647 w 9"/>
              <a:gd name="T17" fmla="*/ 2147483647 h 48"/>
              <a:gd name="T18" fmla="*/ 2147483647 w 9"/>
              <a:gd name="T19" fmla="*/ 2147483647 h 48"/>
              <a:gd name="T20" fmla="*/ 2147483647 w 9"/>
              <a:gd name="T21" fmla="*/ 2147483647 h 48"/>
              <a:gd name="T22" fmla="*/ 2147483647 w 9"/>
              <a:gd name="T23" fmla="*/ 2147483647 h 48"/>
              <a:gd name="T24" fmla="*/ 2147483647 w 9"/>
              <a:gd name="T25" fmla="*/ 2147483647 h 48"/>
              <a:gd name="T26" fmla="*/ 2147483647 w 9"/>
              <a:gd name="T27" fmla="*/ 2147483647 h 48"/>
              <a:gd name="T28" fmla="*/ 0 w 9"/>
              <a:gd name="T29" fmla="*/ 0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"/>
              <a:gd name="T46" fmla="*/ 0 h 48"/>
              <a:gd name="T47" fmla="*/ 9 w 9"/>
              <a:gd name="T48" fmla="*/ 48 h 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" h="48">
                <a:moveTo>
                  <a:pt x="0" y="48"/>
                </a:moveTo>
                <a:lnTo>
                  <a:pt x="4" y="46"/>
                </a:lnTo>
                <a:lnTo>
                  <a:pt x="6" y="43"/>
                </a:lnTo>
                <a:lnTo>
                  <a:pt x="9" y="40"/>
                </a:lnTo>
                <a:lnTo>
                  <a:pt x="9" y="32"/>
                </a:lnTo>
                <a:lnTo>
                  <a:pt x="6" y="27"/>
                </a:lnTo>
                <a:lnTo>
                  <a:pt x="4" y="25"/>
                </a:lnTo>
                <a:lnTo>
                  <a:pt x="0" y="24"/>
                </a:lnTo>
                <a:lnTo>
                  <a:pt x="4" y="21"/>
                </a:lnTo>
                <a:lnTo>
                  <a:pt x="6" y="19"/>
                </a:lnTo>
                <a:lnTo>
                  <a:pt x="9" y="14"/>
                </a:lnTo>
                <a:lnTo>
                  <a:pt x="9" y="9"/>
                </a:lnTo>
                <a:lnTo>
                  <a:pt x="6" y="4"/>
                </a:lnTo>
                <a:lnTo>
                  <a:pt x="4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03" name="Line 247"/>
          <p:cNvSpPr>
            <a:spLocks noChangeShapeType="1"/>
          </p:cNvSpPr>
          <p:nvPr/>
        </p:nvSpPr>
        <p:spPr bwMode="auto">
          <a:xfrm flipH="1">
            <a:off x="5299075" y="4427538"/>
            <a:ext cx="28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04" name="Freeform 248"/>
          <p:cNvSpPr>
            <a:spLocks/>
          </p:cNvSpPr>
          <p:nvPr/>
        </p:nvSpPr>
        <p:spPr bwMode="auto">
          <a:xfrm>
            <a:off x="5243513" y="4864100"/>
            <a:ext cx="44450" cy="38100"/>
          </a:xfrm>
          <a:custGeom>
            <a:avLst/>
            <a:gdLst>
              <a:gd name="T0" fmla="*/ 2147483647 w 28"/>
              <a:gd name="T1" fmla="*/ 0 h 24"/>
              <a:gd name="T2" fmla="*/ 2147483647 w 28"/>
              <a:gd name="T3" fmla="*/ 2147483647 h 24"/>
              <a:gd name="T4" fmla="*/ 2147483647 w 28"/>
              <a:gd name="T5" fmla="*/ 2147483647 h 24"/>
              <a:gd name="T6" fmla="*/ 2147483647 w 28"/>
              <a:gd name="T7" fmla="*/ 2147483647 h 24"/>
              <a:gd name="T8" fmla="*/ 2147483647 w 28"/>
              <a:gd name="T9" fmla="*/ 2147483647 h 24"/>
              <a:gd name="T10" fmla="*/ 2147483647 w 28"/>
              <a:gd name="T11" fmla="*/ 2147483647 h 24"/>
              <a:gd name="T12" fmla="*/ 2147483647 w 28"/>
              <a:gd name="T13" fmla="*/ 2147483647 h 24"/>
              <a:gd name="T14" fmla="*/ 0 w 28"/>
              <a:gd name="T15" fmla="*/ 214748364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24"/>
              <a:gd name="T26" fmla="*/ 28 w 28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24">
                <a:moveTo>
                  <a:pt x="25" y="0"/>
                </a:moveTo>
                <a:lnTo>
                  <a:pt x="27" y="3"/>
                </a:lnTo>
                <a:lnTo>
                  <a:pt x="28" y="8"/>
                </a:lnTo>
                <a:lnTo>
                  <a:pt x="28" y="15"/>
                </a:lnTo>
                <a:lnTo>
                  <a:pt x="27" y="19"/>
                </a:lnTo>
                <a:lnTo>
                  <a:pt x="25" y="21"/>
                </a:lnTo>
                <a:lnTo>
                  <a:pt x="17" y="24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05" name="Freeform 249"/>
          <p:cNvSpPr>
            <a:spLocks/>
          </p:cNvSpPr>
          <p:nvPr/>
        </p:nvSpPr>
        <p:spPr bwMode="auto">
          <a:xfrm>
            <a:off x="5270500" y="4860925"/>
            <a:ext cx="15875" cy="41275"/>
          </a:xfrm>
          <a:custGeom>
            <a:avLst/>
            <a:gdLst>
              <a:gd name="T0" fmla="*/ 0 w 10"/>
              <a:gd name="T1" fmla="*/ 2147483647 h 26"/>
              <a:gd name="T2" fmla="*/ 2147483647 w 10"/>
              <a:gd name="T3" fmla="*/ 2147483647 h 26"/>
              <a:gd name="T4" fmla="*/ 2147483647 w 10"/>
              <a:gd name="T5" fmla="*/ 2147483647 h 26"/>
              <a:gd name="T6" fmla="*/ 2147483647 w 10"/>
              <a:gd name="T7" fmla="*/ 2147483647 h 26"/>
              <a:gd name="T8" fmla="*/ 2147483647 w 10"/>
              <a:gd name="T9" fmla="*/ 2147483647 h 26"/>
              <a:gd name="T10" fmla="*/ 2147483647 w 10"/>
              <a:gd name="T11" fmla="*/ 2147483647 h 26"/>
              <a:gd name="T12" fmla="*/ 2147483647 w 10"/>
              <a:gd name="T13" fmla="*/ 2147483647 h 26"/>
              <a:gd name="T14" fmla="*/ 0 w 10"/>
              <a:gd name="T15" fmla="*/ 0 h 26"/>
              <a:gd name="T16" fmla="*/ 2147483647 w 10"/>
              <a:gd name="T17" fmla="*/ 2147483647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26"/>
              <a:gd name="T29" fmla="*/ 10 w 10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26">
                <a:moveTo>
                  <a:pt x="0" y="26"/>
                </a:moveTo>
                <a:lnTo>
                  <a:pt x="5" y="23"/>
                </a:lnTo>
                <a:lnTo>
                  <a:pt x="8" y="21"/>
                </a:lnTo>
                <a:lnTo>
                  <a:pt x="10" y="16"/>
                </a:lnTo>
                <a:lnTo>
                  <a:pt x="10" y="10"/>
                </a:lnTo>
                <a:lnTo>
                  <a:pt x="8" y="5"/>
                </a:lnTo>
                <a:lnTo>
                  <a:pt x="5" y="2"/>
                </a:lnTo>
                <a:lnTo>
                  <a:pt x="0" y="0"/>
                </a:lnTo>
                <a:lnTo>
                  <a:pt x="8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06" name="Line 250"/>
          <p:cNvSpPr>
            <a:spLocks noChangeShapeType="1"/>
          </p:cNvSpPr>
          <p:nvPr/>
        </p:nvSpPr>
        <p:spPr bwMode="auto">
          <a:xfrm flipH="1">
            <a:off x="5227638" y="4860925"/>
            <a:ext cx="428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07" name="Rectangle 251"/>
          <p:cNvSpPr>
            <a:spLocks noChangeArrowheads="1"/>
          </p:cNvSpPr>
          <p:nvPr/>
        </p:nvSpPr>
        <p:spPr bwMode="auto">
          <a:xfrm>
            <a:off x="5240338" y="4860925"/>
            <a:ext cx="3175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08" name="Freeform 252"/>
          <p:cNvSpPr>
            <a:spLocks/>
          </p:cNvSpPr>
          <p:nvPr/>
        </p:nvSpPr>
        <p:spPr bwMode="auto">
          <a:xfrm>
            <a:off x="5316538" y="4864100"/>
            <a:ext cx="25400" cy="98425"/>
          </a:xfrm>
          <a:custGeom>
            <a:avLst/>
            <a:gdLst>
              <a:gd name="T0" fmla="*/ 2147483647 w 16"/>
              <a:gd name="T1" fmla="*/ 0 h 62"/>
              <a:gd name="T2" fmla="*/ 2147483647 w 16"/>
              <a:gd name="T3" fmla="*/ 2147483647 h 62"/>
              <a:gd name="T4" fmla="*/ 0 w 16"/>
              <a:gd name="T5" fmla="*/ 2147483647 h 62"/>
              <a:gd name="T6" fmla="*/ 0 w 16"/>
              <a:gd name="T7" fmla="*/ 2147483647 h 62"/>
              <a:gd name="T8" fmla="*/ 2147483647 w 16"/>
              <a:gd name="T9" fmla="*/ 2147483647 h 62"/>
              <a:gd name="T10" fmla="*/ 2147483647 w 16"/>
              <a:gd name="T11" fmla="*/ 2147483647 h 62"/>
              <a:gd name="T12" fmla="*/ 2147483647 w 16"/>
              <a:gd name="T13" fmla="*/ 2147483647 h 62"/>
              <a:gd name="T14" fmla="*/ 2147483647 w 16"/>
              <a:gd name="T15" fmla="*/ 2147483647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62"/>
              <a:gd name="T26" fmla="*/ 16 w 16"/>
              <a:gd name="T27" fmla="*/ 62 h 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62">
                <a:moveTo>
                  <a:pt x="6" y="0"/>
                </a:moveTo>
                <a:lnTo>
                  <a:pt x="1" y="10"/>
                </a:lnTo>
                <a:lnTo>
                  <a:pt x="0" y="21"/>
                </a:lnTo>
                <a:lnTo>
                  <a:pt x="0" y="30"/>
                </a:lnTo>
                <a:lnTo>
                  <a:pt x="1" y="42"/>
                </a:lnTo>
                <a:lnTo>
                  <a:pt x="6" y="51"/>
                </a:lnTo>
                <a:lnTo>
                  <a:pt x="11" y="58"/>
                </a:lnTo>
                <a:lnTo>
                  <a:pt x="16" y="6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09" name="Freeform 253"/>
          <p:cNvSpPr>
            <a:spLocks/>
          </p:cNvSpPr>
          <p:nvPr/>
        </p:nvSpPr>
        <p:spPr bwMode="auto">
          <a:xfrm>
            <a:off x="5318125" y="4852988"/>
            <a:ext cx="15875" cy="101600"/>
          </a:xfrm>
          <a:custGeom>
            <a:avLst/>
            <a:gdLst>
              <a:gd name="T0" fmla="*/ 2147483647 w 10"/>
              <a:gd name="T1" fmla="*/ 2147483647 h 64"/>
              <a:gd name="T2" fmla="*/ 2147483647 w 10"/>
              <a:gd name="T3" fmla="*/ 2147483647 h 64"/>
              <a:gd name="T4" fmla="*/ 2147483647 w 10"/>
              <a:gd name="T5" fmla="*/ 2147483647 h 64"/>
              <a:gd name="T6" fmla="*/ 0 w 10"/>
              <a:gd name="T7" fmla="*/ 2147483647 h 64"/>
              <a:gd name="T8" fmla="*/ 0 w 10"/>
              <a:gd name="T9" fmla="*/ 2147483647 h 64"/>
              <a:gd name="T10" fmla="*/ 2147483647 w 10"/>
              <a:gd name="T11" fmla="*/ 2147483647 h 64"/>
              <a:gd name="T12" fmla="*/ 2147483647 w 10"/>
              <a:gd name="T13" fmla="*/ 2147483647 h 64"/>
              <a:gd name="T14" fmla="*/ 2147483647 w 10"/>
              <a:gd name="T15" fmla="*/ 0 h 64"/>
              <a:gd name="T16" fmla="*/ 2147483647 w 10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64"/>
              <a:gd name="T29" fmla="*/ 10 w 10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64">
                <a:moveTo>
                  <a:pt x="10" y="64"/>
                </a:moveTo>
                <a:lnTo>
                  <a:pt x="5" y="56"/>
                </a:lnTo>
                <a:lnTo>
                  <a:pt x="3" y="49"/>
                </a:lnTo>
                <a:lnTo>
                  <a:pt x="0" y="37"/>
                </a:lnTo>
                <a:lnTo>
                  <a:pt x="0" y="28"/>
                </a:lnTo>
                <a:lnTo>
                  <a:pt x="3" y="17"/>
                </a:lnTo>
                <a:lnTo>
                  <a:pt x="5" y="10"/>
                </a:lnTo>
                <a:lnTo>
                  <a:pt x="10" y="0"/>
                </a:lnTo>
                <a:lnTo>
                  <a:pt x="5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10" name="Line 254"/>
          <p:cNvSpPr>
            <a:spLocks noChangeShapeType="1"/>
          </p:cNvSpPr>
          <p:nvPr/>
        </p:nvSpPr>
        <p:spPr bwMode="auto">
          <a:xfrm flipV="1">
            <a:off x="5334000" y="4846638"/>
            <a:ext cx="7938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11" name="Freeform 255"/>
          <p:cNvSpPr>
            <a:spLocks/>
          </p:cNvSpPr>
          <p:nvPr/>
        </p:nvSpPr>
        <p:spPr bwMode="auto">
          <a:xfrm>
            <a:off x="5359400" y="4860925"/>
            <a:ext cx="63500" cy="76200"/>
          </a:xfrm>
          <a:custGeom>
            <a:avLst/>
            <a:gdLst>
              <a:gd name="T0" fmla="*/ 0 w 40"/>
              <a:gd name="T1" fmla="*/ 0 h 48"/>
              <a:gd name="T2" fmla="*/ 2147483647 w 40"/>
              <a:gd name="T3" fmla="*/ 0 h 48"/>
              <a:gd name="T4" fmla="*/ 2147483647 w 40"/>
              <a:gd name="T5" fmla="*/ 2147483647 h 48"/>
              <a:gd name="T6" fmla="*/ 2147483647 w 40"/>
              <a:gd name="T7" fmla="*/ 2147483647 h 48"/>
              <a:gd name="T8" fmla="*/ 2147483647 w 40"/>
              <a:gd name="T9" fmla="*/ 2147483647 h 48"/>
              <a:gd name="T10" fmla="*/ 2147483647 w 40"/>
              <a:gd name="T11" fmla="*/ 2147483647 h 48"/>
              <a:gd name="T12" fmla="*/ 2147483647 w 40"/>
              <a:gd name="T13" fmla="*/ 2147483647 h 48"/>
              <a:gd name="T14" fmla="*/ 2147483647 w 40"/>
              <a:gd name="T15" fmla="*/ 2147483647 h 48"/>
              <a:gd name="T16" fmla="*/ 2147483647 w 40"/>
              <a:gd name="T17" fmla="*/ 2147483647 h 48"/>
              <a:gd name="T18" fmla="*/ 2147483647 w 40"/>
              <a:gd name="T19" fmla="*/ 2147483647 h 48"/>
              <a:gd name="T20" fmla="*/ 2147483647 w 40"/>
              <a:gd name="T21" fmla="*/ 2147483647 h 48"/>
              <a:gd name="T22" fmla="*/ 2147483647 w 40"/>
              <a:gd name="T23" fmla="*/ 2147483647 h 48"/>
              <a:gd name="T24" fmla="*/ 2147483647 w 40"/>
              <a:gd name="T25" fmla="*/ 2147483647 h 48"/>
              <a:gd name="T26" fmla="*/ 2147483647 w 40"/>
              <a:gd name="T27" fmla="*/ 2147483647 h 48"/>
              <a:gd name="T28" fmla="*/ 2147483647 w 40"/>
              <a:gd name="T29" fmla="*/ 2147483647 h 48"/>
              <a:gd name="T30" fmla="*/ 2147483647 w 40"/>
              <a:gd name="T31" fmla="*/ 2147483647 h 48"/>
              <a:gd name="T32" fmla="*/ 0 w 40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48"/>
              <a:gd name="T53" fmla="*/ 40 w 40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48">
                <a:moveTo>
                  <a:pt x="0" y="0"/>
                </a:moveTo>
                <a:lnTo>
                  <a:pt x="27" y="0"/>
                </a:lnTo>
                <a:lnTo>
                  <a:pt x="35" y="2"/>
                </a:lnTo>
                <a:lnTo>
                  <a:pt x="37" y="5"/>
                </a:lnTo>
                <a:lnTo>
                  <a:pt x="40" y="10"/>
                </a:lnTo>
                <a:lnTo>
                  <a:pt x="40" y="13"/>
                </a:lnTo>
                <a:lnTo>
                  <a:pt x="37" y="18"/>
                </a:lnTo>
                <a:lnTo>
                  <a:pt x="35" y="21"/>
                </a:lnTo>
                <a:lnTo>
                  <a:pt x="27" y="23"/>
                </a:lnTo>
                <a:lnTo>
                  <a:pt x="35" y="26"/>
                </a:lnTo>
                <a:lnTo>
                  <a:pt x="37" y="28"/>
                </a:lnTo>
                <a:lnTo>
                  <a:pt x="40" y="32"/>
                </a:lnTo>
                <a:lnTo>
                  <a:pt x="40" y="39"/>
                </a:lnTo>
                <a:lnTo>
                  <a:pt x="37" y="44"/>
                </a:lnTo>
                <a:lnTo>
                  <a:pt x="35" y="46"/>
                </a:lnTo>
                <a:lnTo>
                  <a:pt x="27" y="48"/>
                </a:lnTo>
                <a:lnTo>
                  <a:pt x="0" y="4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12" name="Rectangle 256"/>
          <p:cNvSpPr>
            <a:spLocks noChangeArrowheads="1"/>
          </p:cNvSpPr>
          <p:nvPr/>
        </p:nvSpPr>
        <p:spPr bwMode="auto">
          <a:xfrm>
            <a:off x="5370513" y="4860925"/>
            <a:ext cx="3175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13" name="Freeform 257"/>
          <p:cNvSpPr>
            <a:spLocks/>
          </p:cNvSpPr>
          <p:nvPr/>
        </p:nvSpPr>
        <p:spPr bwMode="auto">
          <a:xfrm>
            <a:off x="5402263" y="4860925"/>
            <a:ext cx="15875" cy="76200"/>
          </a:xfrm>
          <a:custGeom>
            <a:avLst/>
            <a:gdLst>
              <a:gd name="T0" fmla="*/ 0 w 10"/>
              <a:gd name="T1" fmla="*/ 2147483647 h 48"/>
              <a:gd name="T2" fmla="*/ 2147483647 w 10"/>
              <a:gd name="T3" fmla="*/ 2147483647 h 48"/>
              <a:gd name="T4" fmla="*/ 2147483647 w 10"/>
              <a:gd name="T5" fmla="*/ 2147483647 h 48"/>
              <a:gd name="T6" fmla="*/ 2147483647 w 10"/>
              <a:gd name="T7" fmla="*/ 2147483647 h 48"/>
              <a:gd name="T8" fmla="*/ 2147483647 w 10"/>
              <a:gd name="T9" fmla="*/ 2147483647 h 48"/>
              <a:gd name="T10" fmla="*/ 2147483647 w 10"/>
              <a:gd name="T11" fmla="*/ 2147483647 h 48"/>
              <a:gd name="T12" fmla="*/ 2147483647 w 10"/>
              <a:gd name="T13" fmla="*/ 2147483647 h 48"/>
              <a:gd name="T14" fmla="*/ 0 w 10"/>
              <a:gd name="T15" fmla="*/ 2147483647 h 48"/>
              <a:gd name="T16" fmla="*/ 2147483647 w 10"/>
              <a:gd name="T17" fmla="*/ 2147483647 h 48"/>
              <a:gd name="T18" fmla="*/ 2147483647 w 10"/>
              <a:gd name="T19" fmla="*/ 2147483647 h 48"/>
              <a:gd name="T20" fmla="*/ 2147483647 w 10"/>
              <a:gd name="T21" fmla="*/ 2147483647 h 48"/>
              <a:gd name="T22" fmla="*/ 2147483647 w 10"/>
              <a:gd name="T23" fmla="*/ 2147483647 h 48"/>
              <a:gd name="T24" fmla="*/ 2147483647 w 10"/>
              <a:gd name="T25" fmla="*/ 2147483647 h 48"/>
              <a:gd name="T26" fmla="*/ 2147483647 w 10"/>
              <a:gd name="T27" fmla="*/ 2147483647 h 48"/>
              <a:gd name="T28" fmla="*/ 0 w 10"/>
              <a:gd name="T29" fmla="*/ 0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"/>
              <a:gd name="T46" fmla="*/ 0 h 48"/>
              <a:gd name="T47" fmla="*/ 10 w 10"/>
              <a:gd name="T48" fmla="*/ 48 h 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" h="48">
                <a:moveTo>
                  <a:pt x="0" y="48"/>
                </a:moveTo>
                <a:lnTo>
                  <a:pt x="5" y="46"/>
                </a:lnTo>
                <a:lnTo>
                  <a:pt x="8" y="44"/>
                </a:lnTo>
                <a:lnTo>
                  <a:pt x="10" y="39"/>
                </a:lnTo>
                <a:lnTo>
                  <a:pt x="10" y="32"/>
                </a:lnTo>
                <a:lnTo>
                  <a:pt x="8" y="28"/>
                </a:lnTo>
                <a:lnTo>
                  <a:pt x="5" y="26"/>
                </a:lnTo>
                <a:lnTo>
                  <a:pt x="0" y="23"/>
                </a:lnTo>
                <a:lnTo>
                  <a:pt x="5" y="21"/>
                </a:lnTo>
                <a:lnTo>
                  <a:pt x="8" y="18"/>
                </a:lnTo>
                <a:lnTo>
                  <a:pt x="10" y="13"/>
                </a:lnTo>
                <a:lnTo>
                  <a:pt x="10" y="10"/>
                </a:lnTo>
                <a:lnTo>
                  <a:pt x="8" y="5"/>
                </a:lnTo>
                <a:lnTo>
                  <a:pt x="5" y="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14" name="Line 258"/>
          <p:cNvSpPr>
            <a:spLocks noChangeShapeType="1"/>
          </p:cNvSpPr>
          <p:nvPr/>
        </p:nvSpPr>
        <p:spPr bwMode="auto">
          <a:xfrm flipH="1">
            <a:off x="5373688" y="4897438"/>
            <a:ext cx="28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15" name="Freeform 259"/>
          <p:cNvSpPr>
            <a:spLocks/>
          </p:cNvSpPr>
          <p:nvPr/>
        </p:nvSpPr>
        <p:spPr bwMode="auto">
          <a:xfrm>
            <a:off x="5443538" y="4897438"/>
            <a:ext cx="22225" cy="65087"/>
          </a:xfrm>
          <a:custGeom>
            <a:avLst/>
            <a:gdLst>
              <a:gd name="T0" fmla="*/ 2147483647 w 14"/>
              <a:gd name="T1" fmla="*/ 0 h 41"/>
              <a:gd name="T2" fmla="*/ 2147483647 w 14"/>
              <a:gd name="T3" fmla="*/ 2147483647 h 41"/>
              <a:gd name="T4" fmla="*/ 2147483647 w 14"/>
              <a:gd name="T5" fmla="*/ 2147483647 h 41"/>
              <a:gd name="T6" fmla="*/ 2147483647 w 14"/>
              <a:gd name="T7" fmla="*/ 2147483647 h 41"/>
              <a:gd name="T8" fmla="*/ 2147483647 w 14"/>
              <a:gd name="T9" fmla="*/ 2147483647 h 41"/>
              <a:gd name="T10" fmla="*/ 0 w 14"/>
              <a:gd name="T11" fmla="*/ 2147483647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41"/>
              <a:gd name="T20" fmla="*/ 14 w 14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41">
                <a:moveTo>
                  <a:pt x="14" y="0"/>
                </a:moveTo>
                <a:lnTo>
                  <a:pt x="14" y="9"/>
                </a:lnTo>
                <a:lnTo>
                  <a:pt x="11" y="21"/>
                </a:lnTo>
                <a:lnTo>
                  <a:pt x="9" y="28"/>
                </a:lnTo>
                <a:lnTo>
                  <a:pt x="5" y="37"/>
                </a:lnTo>
                <a:lnTo>
                  <a:pt x="0" y="4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16" name="Freeform 260"/>
          <p:cNvSpPr>
            <a:spLocks/>
          </p:cNvSpPr>
          <p:nvPr/>
        </p:nvSpPr>
        <p:spPr bwMode="auto">
          <a:xfrm>
            <a:off x="5449888" y="4852988"/>
            <a:ext cx="19050" cy="101600"/>
          </a:xfrm>
          <a:custGeom>
            <a:avLst/>
            <a:gdLst>
              <a:gd name="T0" fmla="*/ 0 w 12"/>
              <a:gd name="T1" fmla="*/ 2147483647 h 64"/>
              <a:gd name="T2" fmla="*/ 2147483647 w 12"/>
              <a:gd name="T3" fmla="*/ 2147483647 h 64"/>
              <a:gd name="T4" fmla="*/ 2147483647 w 12"/>
              <a:gd name="T5" fmla="*/ 2147483647 h 64"/>
              <a:gd name="T6" fmla="*/ 2147483647 w 12"/>
              <a:gd name="T7" fmla="*/ 2147483647 h 64"/>
              <a:gd name="T8" fmla="*/ 2147483647 w 12"/>
              <a:gd name="T9" fmla="*/ 2147483647 h 64"/>
              <a:gd name="T10" fmla="*/ 2147483647 w 12"/>
              <a:gd name="T11" fmla="*/ 2147483647 h 64"/>
              <a:gd name="T12" fmla="*/ 2147483647 w 12"/>
              <a:gd name="T13" fmla="*/ 2147483647 h 64"/>
              <a:gd name="T14" fmla="*/ 0 w 12"/>
              <a:gd name="T15" fmla="*/ 0 h 64"/>
              <a:gd name="T16" fmla="*/ 2147483647 w 12"/>
              <a:gd name="T17" fmla="*/ 2147483647 h 64"/>
              <a:gd name="T18" fmla="*/ 2147483647 w 12"/>
              <a:gd name="T19" fmla="*/ 2147483647 h 64"/>
              <a:gd name="T20" fmla="*/ 2147483647 w 12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64"/>
              <a:gd name="T35" fmla="*/ 12 w 12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64">
                <a:moveTo>
                  <a:pt x="0" y="64"/>
                </a:moveTo>
                <a:lnTo>
                  <a:pt x="5" y="58"/>
                </a:lnTo>
                <a:lnTo>
                  <a:pt x="10" y="49"/>
                </a:lnTo>
                <a:lnTo>
                  <a:pt x="12" y="37"/>
                </a:lnTo>
                <a:lnTo>
                  <a:pt x="12" y="28"/>
                </a:lnTo>
                <a:lnTo>
                  <a:pt x="10" y="17"/>
                </a:lnTo>
                <a:lnTo>
                  <a:pt x="5" y="7"/>
                </a:lnTo>
                <a:lnTo>
                  <a:pt x="0" y="0"/>
                </a:lnTo>
                <a:lnTo>
                  <a:pt x="5" y="10"/>
                </a:lnTo>
                <a:lnTo>
                  <a:pt x="7" y="17"/>
                </a:lnTo>
                <a:lnTo>
                  <a:pt x="10" y="2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17" name="Line 261"/>
          <p:cNvSpPr>
            <a:spLocks noChangeShapeType="1"/>
          </p:cNvSpPr>
          <p:nvPr/>
        </p:nvSpPr>
        <p:spPr bwMode="auto">
          <a:xfrm flipH="1" flipV="1">
            <a:off x="5443538" y="4846638"/>
            <a:ext cx="6350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18" name="Line 262"/>
          <p:cNvSpPr>
            <a:spLocks noChangeShapeType="1"/>
          </p:cNvSpPr>
          <p:nvPr/>
        </p:nvSpPr>
        <p:spPr bwMode="auto">
          <a:xfrm flipH="1">
            <a:off x="5227638" y="4937125"/>
            <a:ext cx="254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19" name="Freeform 263"/>
          <p:cNvSpPr>
            <a:spLocks/>
          </p:cNvSpPr>
          <p:nvPr/>
        </p:nvSpPr>
        <p:spPr bwMode="auto">
          <a:xfrm>
            <a:off x="4845050" y="5862638"/>
            <a:ext cx="25400" cy="115887"/>
          </a:xfrm>
          <a:custGeom>
            <a:avLst/>
            <a:gdLst>
              <a:gd name="T0" fmla="*/ 2147483647 w 16"/>
              <a:gd name="T1" fmla="*/ 0 h 73"/>
              <a:gd name="T2" fmla="*/ 2147483647 w 16"/>
              <a:gd name="T3" fmla="*/ 2147483647 h 73"/>
              <a:gd name="T4" fmla="*/ 2147483647 w 16"/>
              <a:gd name="T5" fmla="*/ 2147483647 h 73"/>
              <a:gd name="T6" fmla="*/ 2147483647 w 16"/>
              <a:gd name="T7" fmla="*/ 2147483647 h 73"/>
              <a:gd name="T8" fmla="*/ 0 w 16"/>
              <a:gd name="T9" fmla="*/ 2147483647 h 73"/>
              <a:gd name="T10" fmla="*/ 0 w 16"/>
              <a:gd name="T11" fmla="*/ 2147483647 h 73"/>
              <a:gd name="T12" fmla="*/ 2147483647 w 16"/>
              <a:gd name="T13" fmla="*/ 2147483647 h 73"/>
              <a:gd name="T14" fmla="*/ 2147483647 w 16"/>
              <a:gd name="T15" fmla="*/ 2147483647 h 73"/>
              <a:gd name="T16" fmla="*/ 2147483647 w 16"/>
              <a:gd name="T17" fmla="*/ 2147483647 h 73"/>
              <a:gd name="T18" fmla="*/ 2147483647 w 16"/>
              <a:gd name="T19" fmla="*/ 2147483647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73"/>
              <a:gd name="T32" fmla="*/ 16 w 16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73">
                <a:moveTo>
                  <a:pt x="16" y="0"/>
                </a:moveTo>
                <a:lnTo>
                  <a:pt x="11" y="3"/>
                </a:lnTo>
                <a:lnTo>
                  <a:pt x="7" y="11"/>
                </a:lnTo>
                <a:lnTo>
                  <a:pt x="2" y="19"/>
                </a:lnTo>
                <a:lnTo>
                  <a:pt x="0" y="32"/>
                </a:lnTo>
                <a:lnTo>
                  <a:pt x="0" y="40"/>
                </a:lnTo>
                <a:lnTo>
                  <a:pt x="2" y="53"/>
                </a:lnTo>
                <a:lnTo>
                  <a:pt x="7" y="61"/>
                </a:lnTo>
                <a:lnTo>
                  <a:pt x="11" y="69"/>
                </a:lnTo>
                <a:lnTo>
                  <a:pt x="16" y="7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20" name="Freeform 264"/>
          <p:cNvSpPr>
            <a:spLocks/>
          </p:cNvSpPr>
          <p:nvPr/>
        </p:nvSpPr>
        <p:spPr bwMode="auto">
          <a:xfrm>
            <a:off x="4848225" y="5867400"/>
            <a:ext cx="14288" cy="104775"/>
          </a:xfrm>
          <a:custGeom>
            <a:avLst/>
            <a:gdLst>
              <a:gd name="T0" fmla="*/ 2147483647 w 9"/>
              <a:gd name="T1" fmla="*/ 2147483647 h 66"/>
              <a:gd name="T2" fmla="*/ 2147483647 w 9"/>
              <a:gd name="T3" fmla="*/ 2147483647 h 66"/>
              <a:gd name="T4" fmla="*/ 2147483647 w 9"/>
              <a:gd name="T5" fmla="*/ 2147483647 h 66"/>
              <a:gd name="T6" fmla="*/ 0 w 9"/>
              <a:gd name="T7" fmla="*/ 2147483647 h 66"/>
              <a:gd name="T8" fmla="*/ 0 w 9"/>
              <a:gd name="T9" fmla="*/ 2147483647 h 66"/>
              <a:gd name="T10" fmla="*/ 2147483647 w 9"/>
              <a:gd name="T11" fmla="*/ 2147483647 h 66"/>
              <a:gd name="T12" fmla="*/ 2147483647 w 9"/>
              <a:gd name="T13" fmla="*/ 2147483647 h 66"/>
              <a:gd name="T14" fmla="*/ 2147483647 w 9"/>
              <a:gd name="T15" fmla="*/ 0 h 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66"/>
              <a:gd name="T26" fmla="*/ 9 w 9"/>
              <a:gd name="T27" fmla="*/ 66 h 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66">
                <a:moveTo>
                  <a:pt x="9" y="66"/>
                </a:moveTo>
                <a:lnTo>
                  <a:pt x="5" y="56"/>
                </a:lnTo>
                <a:lnTo>
                  <a:pt x="3" y="50"/>
                </a:lnTo>
                <a:lnTo>
                  <a:pt x="0" y="37"/>
                </a:lnTo>
                <a:lnTo>
                  <a:pt x="0" y="29"/>
                </a:lnTo>
                <a:lnTo>
                  <a:pt x="3" y="16"/>
                </a:lnTo>
                <a:lnTo>
                  <a:pt x="5" y="10"/>
                </a:lnTo>
                <a:lnTo>
                  <a:pt x="9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21" name="Freeform 265"/>
          <p:cNvSpPr>
            <a:spLocks/>
          </p:cNvSpPr>
          <p:nvPr/>
        </p:nvSpPr>
        <p:spPr bwMode="auto">
          <a:xfrm>
            <a:off x="4897438" y="5875338"/>
            <a:ext cx="6350" cy="7937"/>
          </a:xfrm>
          <a:custGeom>
            <a:avLst/>
            <a:gdLst>
              <a:gd name="T0" fmla="*/ 2147483647 w 4"/>
              <a:gd name="T1" fmla="*/ 0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1" y="0"/>
                </a:moveTo>
                <a:lnTo>
                  <a:pt x="0" y="3"/>
                </a:lnTo>
                <a:lnTo>
                  <a:pt x="1" y="5"/>
                </a:lnTo>
                <a:lnTo>
                  <a:pt x="4" y="3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22" name="Freeform 266"/>
          <p:cNvSpPr>
            <a:spLocks/>
          </p:cNvSpPr>
          <p:nvPr/>
        </p:nvSpPr>
        <p:spPr bwMode="auto">
          <a:xfrm>
            <a:off x="4889500" y="5900738"/>
            <a:ext cx="14288" cy="50800"/>
          </a:xfrm>
          <a:custGeom>
            <a:avLst/>
            <a:gdLst>
              <a:gd name="T0" fmla="*/ 2147483647 w 9"/>
              <a:gd name="T1" fmla="*/ 0 h 32"/>
              <a:gd name="T2" fmla="*/ 2147483647 w 9"/>
              <a:gd name="T3" fmla="*/ 2147483647 h 32"/>
              <a:gd name="T4" fmla="*/ 2147483647 w 9"/>
              <a:gd name="T5" fmla="*/ 2147483647 h 32"/>
              <a:gd name="T6" fmla="*/ 2147483647 w 9"/>
              <a:gd name="T7" fmla="*/ 0 h 32"/>
              <a:gd name="T8" fmla="*/ 0 w 9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2"/>
              <a:gd name="T17" fmla="*/ 9 w 9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2">
                <a:moveTo>
                  <a:pt x="6" y="0"/>
                </a:moveTo>
                <a:lnTo>
                  <a:pt x="6" y="32"/>
                </a:lnTo>
                <a:lnTo>
                  <a:pt x="9" y="32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23" name="Line 267"/>
          <p:cNvSpPr>
            <a:spLocks noChangeShapeType="1"/>
          </p:cNvSpPr>
          <p:nvPr/>
        </p:nvSpPr>
        <p:spPr bwMode="auto">
          <a:xfrm>
            <a:off x="4889500" y="5951538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24" name="Freeform 268"/>
          <p:cNvSpPr>
            <a:spLocks/>
          </p:cNvSpPr>
          <p:nvPr/>
        </p:nvSpPr>
        <p:spPr bwMode="auto">
          <a:xfrm>
            <a:off x="4932363" y="5959475"/>
            <a:ext cx="14287" cy="19050"/>
          </a:xfrm>
          <a:custGeom>
            <a:avLst/>
            <a:gdLst>
              <a:gd name="T0" fmla="*/ 2147483647 w 9"/>
              <a:gd name="T1" fmla="*/ 0 h 12"/>
              <a:gd name="T2" fmla="*/ 2147483647 w 9"/>
              <a:gd name="T3" fmla="*/ 2147483647 h 12"/>
              <a:gd name="T4" fmla="*/ 0 w 9"/>
              <a:gd name="T5" fmla="*/ 2147483647 h 12"/>
              <a:gd name="T6" fmla="*/ 0 60000 65536"/>
              <a:gd name="T7" fmla="*/ 0 60000 65536"/>
              <a:gd name="T8" fmla="*/ 0 60000 65536"/>
              <a:gd name="T9" fmla="*/ 0 w 9"/>
              <a:gd name="T10" fmla="*/ 0 h 12"/>
              <a:gd name="T11" fmla="*/ 9 w 9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2">
                <a:moveTo>
                  <a:pt x="9" y="0"/>
                </a:moveTo>
                <a:lnTo>
                  <a:pt x="5" y="8"/>
                </a:lnTo>
                <a:lnTo>
                  <a:pt x="0" y="1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25" name="Freeform 269"/>
          <p:cNvSpPr>
            <a:spLocks/>
          </p:cNvSpPr>
          <p:nvPr/>
        </p:nvSpPr>
        <p:spPr bwMode="auto">
          <a:xfrm>
            <a:off x="4940300" y="5867400"/>
            <a:ext cx="17463" cy="104775"/>
          </a:xfrm>
          <a:custGeom>
            <a:avLst/>
            <a:gdLst>
              <a:gd name="T0" fmla="*/ 2147483647 w 11"/>
              <a:gd name="T1" fmla="*/ 2147483647 h 66"/>
              <a:gd name="T2" fmla="*/ 2147483647 w 11"/>
              <a:gd name="T3" fmla="*/ 2147483647 h 66"/>
              <a:gd name="T4" fmla="*/ 2147483647 w 11"/>
              <a:gd name="T5" fmla="*/ 2147483647 h 66"/>
              <a:gd name="T6" fmla="*/ 2147483647 w 11"/>
              <a:gd name="T7" fmla="*/ 2147483647 h 66"/>
              <a:gd name="T8" fmla="*/ 2147483647 w 11"/>
              <a:gd name="T9" fmla="*/ 2147483647 h 66"/>
              <a:gd name="T10" fmla="*/ 2147483647 w 11"/>
              <a:gd name="T11" fmla="*/ 2147483647 h 66"/>
              <a:gd name="T12" fmla="*/ 0 w 11"/>
              <a:gd name="T13" fmla="*/ 0 h 66"/>
              <a:gd name="T14" fmla="*/ 2147483647 w 11"/>
              <a:gd name="T15" fmla="*/ 2147483647 h 66"/>
              <a:gd name="T16" fmla="*/ 2147483647 w 11"/>
              <a:gd name="T17" fmla="*/ 2147483647 h 66"/>
              <a:gd name="T18" fmla="*/ 2147483647 w 11"/>
              <a:gd name="T19" fmla="*/ 2147483647 h 66"/>
              <a:gd name="T20" fmla="*/ 2147483647 w 11"/>
              <a:gd name="T21" fmla="*/ 2147483647 h 66"/>
              <a:gd name="T22" fmla="*/ 2147483647 w 11"/>
              <a:gd name="T23" fmla="*/ 2147483647 h 66"/>
              <a:gd name="T24" fmla="*/ 2147483647 w 11"/>
              <a:gd name="T25" fmla="*/ 2147483647 h 66"/>
              <a:gd name="T26" fmla="*/ 0 w 11"/>
              <a:gd name="T27" fmla="*/ 2147483647 h 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"/>
              <a:gd name="T43" fmla="*/ 0 h 66"/>
              <a:gd name="T44" fmla="*/ 11 w 11"/>
              <a:gd name="T45" fmla="*/ 66 h 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" h="66">
                <a:moveTo>
                  <a:pt x="4" y="58"/>
                </a:moveTo>
                <a:lnTo>
                  <a:pt x="9" y="50"/>
                </a:lnTo>
                <a:lnTo>
                  <a:pt x="11" y="37"/>
                </a:lnTo>
                <a:lnTo>
                  <a:pt x="11" y="29"/>
                </a:lnTo>
                <a:lnTo>
                  <a:pt x="9" y="16"/>
                </a:lnTo>
                <a:lnTo>
                  <a:pt x="4" y="8"/>
                </a:lnTo>
                <a:lnTo>
                  <a:pt x="0" y="0"/>
                </a:lnTo>
                <a:lnTo>
                  <a:pt x="4" y="10"/>
                </a:lnTo>
                <a:lnTo>
                  <a:pt x="8" y="16"/>
                </a:lnTo>
                <a:lnTo>
                  <a:pt x="9" y="29"/>
                </a:lnTo>
                <a:lnTo>
                  <a:pt x="9" y="37"/>
                </a:lnTo>
                <a:lnTo>
                  <a:pt x="8" y="50"/>
                </a:lnTo>
                <a:lnTo>
                  <a:pt x="4" y="56"/>
                </a:lnTo>
                <a:lnTo>
                  <a:pt x="0" y="6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26" name="Line 270"/>
          <p:cNvSpPr>
            <a:spLocks noChangeShapeType="1"/>
          </p:cNvSpPr>
          <p:nvPr/>
        </p:nvSpPr>
        <p:spPr bwMode="auto">
          <a:xfrm>
            <a:off x="4987925" y="5930900"/>
            <a:ext cx="650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27" name="Line 271"/>
          <p:cNvSpPr>
            <a:spLocks noChangeShapeType="1"/>
          </p:cNvSpPr>
          <p:nvPr/>
        </p:nvSpPr>
        <p:spPr bwMode="auto">
          <a:xfrm flipH="1">
            <a:off x="4987925" y="5908675"/>
            <a:ext cx="650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28" name="Line 272"/>
          <p:cNvSpPr>
            <a:spLocks noChangeShapeType="1"/>
          </p:cNvSpPr>
          <p:nvPr/>
        </p:nvSpPr>
        <p:spPr bwMode="auto">
          <a:xfrm flipH="1" flipV="1">
            <a:off x="4932363" y="5862638"/>
            <a:ext cx="7937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29" name="Freeform 273"/>
          <p:cNvSpPr>
            <a:spLocks/>
          </p:cNvSpPr>
          <p:nvPr/>
        </p:nvSpPr>
        <p:spPr bwMode="auto">
          <a:xfrm>
            <a:off x="4772025" y="5880100"/>
            <a:ext cx="47625" cy="33338"/>
          </a:xfrm>
          <a:custGeom>
            <a:avLst/>
            <a:gdLst>
              <a:gd name="T0" fmla="*/ 2147483647 w 30"/>
              <a:gd name="T1" fmla="*/ 0 h 21"/>
              <a:gd name="T2" fmla="*/ 2147483647 w 30"/>
              <a:gd name="T3" fmla="*/ 2147483647 h 21"/>
              <a:gd name="T4" fmla="*/ 2147483647 w 30"/>
              <a:gd name="T5" fmla="*/ 2147483647 h 21"/>
              <a:gd name="T6" fmla="*/ 2147483647 w 30"/>
              <a:gd name="T7" fmla="*/ 2147483647 h 21"/>
              <a:gd name="T8" fmla="*/ 2147483647 w 30"/>
              <a:gd name="T9" fmla="*/ 2147483647 h 21"/>
              <a:gd name="T10" fmla="*/ 2147483647 w 30"/>
              <a:gd name="T11" fmla="*/ 2147483647 h 21"/>
              <a:gd name="T12" fmla="*/ 2147483647 w 30"/>
              <a:gd name="T13" fmla="*/ 2147483647 h 21"/>
              <a:gd name="T14" fmla="*/ 0 w 30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21"/>
              <a:gd name="T26" fmla="*/ 30 w 30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21">
                <a:moveTo>
                  <a:pt x="26" y="0"/>
                </a:moveTo>
                <a:lnTo>
                  <a:pt x="27" y="2"/>
                </a:lnTo>
                <a:lnTo>
                  <a:pt x="30" y="7"/>
                </a:lnTo>
                <a:lnTo>
                  <a:pt x="30" y="11"/>
                </a:lnTo>
                <a:lnTo>
                  <a:pt x="27" y="16"/>
                </a:lnTo>
                <a:lnTo>
                  <a:pt x="26" y="18"/>
                </a:lnTo>
                <a:lnTo>
                  <a:pt x="19" y="2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30" name="Freeform 274"/>
          <p:cNvSpPr>
            <a:spLocks/>
          </p:cNvSpPr>
          <p:nvPr/>
        </p:nvSpPr>
        <p:spPr bwMode="auto">
          <a:xfrm>
            <a:off x="4789488" y="5913438"/>
            <a:ext cx="33337" cy="38100"/>
          </a:xfrm>
          <a:custGeom>
            <a:avLst/>
            <a:gdLst>
              <a:gd name="T0" fmla="*/ 0 w 21"/>
              <a:gd name="T1" fmla="*/ 0 h 24"/>
              <a:gd name="T2" fmla="*/ 2147483647 w 21"/>
              <a:gd name="T3" fmla="*/ 2147483647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2147483647 w 21"/>
              <a:gd name="T19" fmla="*/ 2147483647 h 24"/>
              <a:gd name="T20" fmla="*/ 2147483647 w 21"/>
              <a:gd name="T21" fmla="*/ 2147483647 h 24"/>
              <a:gd name="T22" fmla="*/ 2147483647 w 21"/>
              <a:gd name="T23" fmla="*/ 2147483647 h 24"/>
              <a:gd name="T24" fmla="*/ 2147483647 w 21"/>
              <a:gd name="T25" fmla="*/ 2147483647 h 24"/>
              <a:gd name="T26" fmla="*/ 2147483647 w 21"/>
              <a:gd name="T27" fmla="*/ 2147483647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24"/>
              <a:gd name="T44" fmla="*/ 21 w 21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24">
                <a:moveTo>
                  <a:pt x="0" y="0"/>
                </a:moveTo>
                <a:lnTo>
                  <a:pt x="5" y="2"/>
                </a:lnTo>
                <a:lnTo>
                  <a:pt x="8" y="3"/>
                </a:lnTo>
                <a:lnTo>
                  <a:pt x="15" y="21"/>
                </a:lnTo>
                <a:lnTo>
                  <a:pt x="16" y="22"/>
                </a:lnTo>
                <a:lnTo>
                  <a:pt x="19" y="22"/>
                </a:lnTo>
                <a:lnTo>
                  <a:pt x="21" y="21"/>
                </a:lnTo>
                <a:lnTo>
                  <a:pt x="21" y="18"/>
                </a:lnTo>
                <a:lnTo>
                  <a:pt x="21" y="21"/>
                </a:lnTo>
                <a:lnTo>
                  <a:pt x="19" y="24"/>
                </a:lnTo>
                <a:lnTo>
                  <a:pt x="15" y="24"/>
                </a:lnTo>
                <a:lnTo>
                  <a:pt x="12" y="22"/>
                </a:lnTo>
                <a:lnTo>
                  <a:pt x="8" y="6"/>
                </a:lnTo>
                <a:lnTo>
                  <a:pt x="5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31" name="Freeform 275"/>
          <p:cNvSpPr>
            <a:spLocks/>
          </p:cNvSpPr>
          <p:nvPr/>
        </p:nvSpPr>
        <p:spPr bwMode="auto">
          <a:xfrm>
            <a:off x="4802188" y="5875338"/>
            <a:ext cx="12700" cy="38100"/>
          </a:xfrm>
          <a:custGeom>
            <a:avLst/>
            <a:gdLst>
              <a:gd name="T0" fmla="*/ 0 w 8"/>
              <a:gd name="T1" fmla="*/ 2147483647 h 24"/>
              <a:gd name="T2" fmla="*/ 2147483647 w 8"/>
              <a:gd name="T3" fmla="*/ 2147483647 h 24"/>
              <a:gd name="T4" fmla="*/ 2147483647 w 8"/>
              <a:gd name="T5" fmla="*/ 2147483647 h 24"/>
              <a:gd name="T6" fmla="*/ 2147483647 w 8"/>
              <a:gd name="T7" fmla="*/ 2147483647 h 24"/>
              <a:gd name="T8" fmla="*/ 2147483647 w 8"/>
              <a:gd name="T9" fmla="*/ 2147483647 h 24"/>
              <a:gd name="T10" fmla="*/ 2147483647 w 8"/>
              <a:gd name="T11" fmla="*/ 2147483647 h 24"/>
              <a:gd name="T12" fmla="*/ 2147483647 w 8"/>
              <a:gd name="T13" fmla="*/ 2147483647 h 24"/>
              <a:gd name="T14" fmla="*/ 0 w 8"/>
              <a:gd name="T15" fmla="*/ 0 h 24"/>
              <a:gd name="T16" fmla="*/ 2147483647 w 8"/>
              <a:gd name="T17" fmla="*/ 2147483647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24"/>
              <a:gd name="T29" fmla="*/ 8 w 8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24">
                <a:moveTo>
                  <a:pt x="0" y="24"/>
                </a:moveTo>
                <a:lnTo>
                  <a:pt x="4" y="21"/>
                </a:lnTo>
                <a:lnTo>
                  <a:pt x="7" y="19"/>
                </a:lnTo>
                <a:lnTo>
                  <a:pt x="8" y="14"/>
                </a:lnTo>
                <a:lnTo>
                  <a:pt x="8" y="10"/>
                </a:lnTo>
                <a:lnTo>
                  <a:pt x="7" y="5"/>
                </a:lnTo>
                <a:lnTo>
                  <a:pt x="4" y="3"/>
                </a:lnTo>
                <a:lnTo>
                  <a:pt x="0" y="0"/>
                </a:lnTo>
                <a:lnTo>
                  <a:pt x="7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32" name="Line 276"/>
          <p:cNvSpPr>
            <a:spLocks noChangeShapeType="1"/>
          </p:cNvSpPr>
          <p:nvPr/>
        </p:nvSpPr>
        <p:spPr bwMode="auto">
          <a:xfrm flipH="1">
            <a:off x="4757738" y="5875338"/>
            <a:ext cx="444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33" name="Rectangle 277"/>
          <p:cNvSpPr>
            <a:spLocks noChangeArrowheads="1"/>
          </p:cNvSpPr>
          <p:nvPr/>
        </p:nvSpPr>
        <p:spPr bwMode="auto">
          <a:xfrm>
            <a:off x="4770438" y="5875338"/>
            <a:ext cx="1587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34" name="Line 278"/>
          <p:cNvSpPr>
            <a:spLocks noChangeShapeType="1"/>
          </p:cNvSpPr>
          <p:nvPr/>
        </p:nvSpPr>
        <p:spPr bwMode="auto">
          <a:xfrm flipH="1">
            <a:off x="4757738" y="5951538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35" name="Line 279"/>
          <p:cNvSpPr>
            <a:spLocks noChangeShapeType="1"/>
          </p:cNvSpPr>
          <p:nvPr/>
        </p:nvSpPr>
        <p:spPr bwMode="auto">
          <a:xfrm>
            <a:off x="5073650" y="5951538"/>
            <a:ext cx="26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36" name="Rectangle 280"/>
          <p:cNvSpPr>
            <a:spLocks noChangeArrowheads="1"/>
          </p:cNvSpPr>
          <p:nvPr/>
        </p:nvSpPr>
        <p:spPr bwMode="auto">
          <a:xfrm>
            <a:off x="5086350" y="5875338"/>
            <a:ext cx="3175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37" name="Freeform 281"/>
          <p:cNvSpPr>
            <a:spLocks/>
          </p:cNvSpPr>
          <p:nvPr/>
        </p:nvSpPr>
        <p:spPr bwMode="auto">
          <a:xfrm>
            <a:off x="5089525" y="5875338"/>
            <a:ext cx="47625" cy="41275"/>
          </a:xfrm>
          <a:custGeom>
            <a:avLst/>
            <a:gdLst>
              <a:gd name="T0" fmla="*/ 0 w 30"/>
              <a:gd name="T1" fmla="*/ 2147483647 h 26"/>
              <a:gd name="T2" fmla="*/ 2147483647 w 30"/>
              <a:gd name="T3" fmla="*/ 2147483647 h 26"/>
              <a:gd name="T4" fmla="*/ 2147483647 w 30"/>
              <a:gd name="T5" fmla="*/ 2147483647 h 26"/>
              <a:gd name="T6" fmla="*/ 2147483647 w 30"/>
              <a:gd name="T7" fmla="*/ 2147483647 h 26"/>
              <a:gd name="T8" fmla="*/ 2147483647 w 30"/>
              <a:gd name="T9" fmla="*/ 2147483647 h 26"/>
              <a:gd name="T10" fmla="*/ 2147483647 w 30"/>
              <a:gd name="T11" fmla="*/ 2147483647 h 26"/>
              <a:gd name="T12" fmla="*/ 2147483647 w 30"/>
              <a:gd name="T13" fmla="*/ 2147483647 h 26"/>
              <a:gd name="T14" fmla="*/ 2147483647 w 30"/>
              <a:gd name="T15" fmla="*/ 2147483647 h 26"/>
              <a:gd name="T16" fmla="*/ 2147483647 w 30"/>
              <a:gd name="T17" fmla="*/ 0 h 26"/>
              <a:gd name="T18" fmla="*/ 2147483647 w 30"/>
              <a:gd name="T19" fmla="*/ 2147483647 h 26"/>
              <a:gd name="T20" fmla="*/ 2147483647 w 30"/>
              <a:gd name="T21" fmla="*/ 2147483647 h 26"/>
              <a:gd name="T22" fmla="*/ 2147483647 w 30"/>
              <a:gd name="T23" fmla="*/ 2147483647 h 26"/>
              <a:gd name="T24" fmla="*/ 2147483647 w 30"/>
              <a:gd name="T25" fmla="*/ 2147483647 h 26"/>
              <a:gd name="T26" fmla="*/ 2147483647 w 30"/>
              <a:gd name="T27" fmla="*/ 2147483647 h 26"/>
              <a:gd name="T28" fmla="*/ 2147483647 w 30"/>
              <a:gd name="T29" fmla="*/ 2147483647 h 26"/>
              <a:gd name="T30" fmla="*/ 2147483647 w 30"/>
              <a:gd name="T31" fmla="*/ 2147483647 h 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"/>
              <a:gd name="T49" fmla="*/ 0 h 26"/>
              <a:gd name="T50" fmla="*/ 30 w 30"/>
              <a:gd name="T51" fmla="*/ 26 h 2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" h="26">
                <a:moveTo>
                  <a:pt x="0" y="26"/>
                </a:moveTo>
                <a:lnTo>
                  <a:pt x="19" y="26"/>
                </a:lnTo>
                <a:lnTo>
                  <a:pt x="24" y="24"/>
                </a:lnTo>
                <a:lnTo>
                  <a:pt x="25" y="21"/>
                </a:lnTo>
                <a:lnTo>
                  <a:pt x="28" y="16"/>
                </a:lnTo>
                <a:lnTo>
                  <a:pt x="28" y="10"/>
                </a:lnTo>
                <a:lnTo>
                  <a:pt x="25" y="5"/>
                </a:lnTo>
                <a:lnTo>
                  <a:pt x="24" y="3"/>
                </a:lnTo>
                <a:lnTo>
                  <a:pt x="19" y="0"/>
                </a:lnTo>
                <a:lnTo>
                  <a:pt x="25" y="3"/>
                </a:lnTo>
                <a:lnTo>
                  <a:pt x="28" y="5"/>
                </a:lnTo>
                <a:lnTo>
                  <a:pt x="30" y="10"/>
                </a:lnTo>
                <a:lnTo>
                  <a:pt x="30" y="16"/>
                </a:lnTo>
                <a:lnTo>
                  <a:pt x="28" y="21"/>
                </a:lnTo>
                <a:lnTo>
                  <a:pt x="25" y="24"/>
                </a:lnTo>
                <a:lnTo>
                  <a:pt x="19" y="2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38" name="Line 282"/>
          <p:cNvSpPr>
            <a:spLocks noChangeShapeType="1"/>
          </p:cNvSpPr>
          <p:nvPr/>
        </p:nvSpPr>
        <p:spPr bwMode="auto">
          <a:xfrm flipH="1">
            <a:off x="5073650" y="5875338"/>
            <a:ext cx="460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39" name="Freeform 283"/>
          <p:cNvSpPr>
            <a:spLocks/>
          </p:cNvSpPr>
          <p:nvPr/>
        </p:nvSpPr>
        <p:spPr bwMode="auto">
          <a:xfrm>
            <a:off x="5162550" y="5880100"/>
            <a:ext cx="23813" cy="98425"/>
          </a:xfrm>
          <a:custGeom>
            <a:avLst/>
            <a:gdLst>
              <a:gd name="T0" fmla="*/ 2147483647 w 16"/>
              <a:gd name="T1" fmla="*/ 0 h 62"/>
              <a:gd name="T2" fmla="*/ 2147483647 w 16"/>
              <a:gd name="T3" fmla="*/ 2147483647 h 62"/>
              <a:gd name="T4" fmla="*/ 0 w 16"/>
              <a:gd name="T5" fmla="*/ 2147483647 h 62"/>
              <a:gd name="T6" fmla="*/ 0 w 16"/>
              <a:gd name="T7" fmla="*/ 2147483647 h 62"/>
              <a:gd name="T8" fmla="*/ 2147483647 w 16"/>
              <a:gd name="T9" fmla="*/ 2147483647 h 62"/>
              <a:gd name="T10" fmla="*/ 2147483647 w 16"/>
              <a:gd name="T11" fmla="*/ 2147483647 h 62"/>
              <a:gd name="T12" fmla="*/ 2147483647 w 16"/>
              <a:gd name="T13" fmla="*/ 2147483647 h 62"/>
              <a:gd name="T14" fmla="*/ 2147483647 w 16"/>
              <a:gd name="T15" fmla="*/ 2147483647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62"/>
              <a:gd name="T26" fmla="*/ 16 w 16"/>
              <a:gd name="T27" fmla="*/ 62 h 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62">
                <a:moveTo>
                  <a:pt x="6" y="0"/>
                </a:moveTo>
                <a:lnTo>
                  <a:pt x="3" y="8"/>
                </a:lnTo>
                <a:lnTo>
                  <a:pt x="0" y="21"/>
                </a:lnTo>
                <a:lnTo>
                  <a:pt x="0" y="29"/>
                </a:lnTo>
                <a:lnTo>
                  <a:pt x="3" y="42"/>
                </a:lnTo>
                <a:lnTo>
                  <a:pt x="6" y="50"/>
                </a:lnTo>
                <a:lnTo>
                  <a:pt x="12" y="58"/>
                </a:lnTo>
                <a:lnTo>
                  <a:pt x="16" y="6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40" name="Freeform 284"/>
          <p:cNvSpPr>
            <a:spLocks/>
          </p:cNvSpPr>
          <p:nvPr/>
        </p:nvSpPr>
        <p:spPr bwMode="auto">
          <a:xfrm>
            <a:off x="5167313" y="5867400"/>
            <a:ext cx="14287" cy="104775"/>
          </a:xfrm>
          <a:custGeom>
            <a:avLst/>
            <a:gdLst>
              <a:gd name="T0" fmla="*/ 2147483647 w 9"/>
              <a:gd name="T1" fmla="*/ 2147483647 h 66"/>
              <a:gd name="T2" fmla="*/ 2147483647 w 9"/>
              <a:gd name="T3" fmla="*/ 2147483647 h 66"/>
              <a:gd name="T4" fmla="*/ 2147483647 w 9"/>
              <a:gd name="T5" fmla="*/ 2147483647 h 66"/>
              <a:gd name="T6" fmla="*/ 0 w 9"/>
              <a:gd name="T7" fmla="*/ 2147483647 h 66"/>
              <a:gd name="T8" fmla="*/ 0 w 9"/>
              <a:gd name="T9" fmla="*/ 2147483647 h 66"/>
              <a:gd name="T10" fmla="*/ 2147483647 w 9"/>
              <a:gd name="T11" fmla="*/ 2147483647 h 66"/>
              <a:gd name="T12" fmla="*/ 2147483647 w 9"/>
              <a:gd name="T13" fmla="*/ 2147483647 h 66"/>
              <a:gd name="T14" fmla="*/ 2147483647 w 9"/>
              <a:gd name="T15" fmla="*/ 0 h 66"/>
              <a:gd name="T16" fmla="*/ 2147483647 w 9"/>
              <a:gd name="T17" fmla="*/ 2147483647 h 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6"/>
              <a:gd name="T29" fmla="*/ 9 w 9"/>
              <a:gd name="T30" fmla="*/ 66 h 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6">
                <a:moveTo>
                  <a:pt x="9" y="66"/>
                </a:moveTo>
                <a:lnTo>
                  <a:pt x="3" y="56"/>
                </a:lnTo>
                <a:lnTo>
                  <a:pt x="2" y="50"/>
                </a:lnTo>
                <a:lnTo>
                  <a:pt x="0" y="37"/>
                </a:lnTo>
                <a:lnTo>
                  <a:pt x="0" y="29"/>
                </a:lnTo>
                <a:lnTo>
                  <a:pt x="2" y="16"/>
                </a:lnTo>
                <a:lnTo>
                  <a:pt x="3" y="10"/>
                </a:lnTo>
                <a:lnTo>
                  <a:pt x="9" y="0"/>
                </a:lnTo>
                <a:lnTo>
                  <a:pt x="3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41" name="Line 285"/>
          <p:cNvSpPr>
            <a:spLocks noChangeShapeType="1"/>
          </p:cNvSpPr>
          <p:nvPr/>
        </p:nvSpPr>
        <p:spPr bwMode="auto">
          <a:xfrm flipV="1">
            <a:off x="5181600" y="5862638"/>
            <a:ext cx="4763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42" name="Freeform 286"/>
          <p:cNvSpPr>
            <a:spLocks/>
          </p:cNvSpPr>
          <p:nvPr/>
        </p:nvSpPr>
        <p:spPr bwMode="auto">
          <a:xfrm>
            <a:off x="5203825" y="5875338"/>
            <a:ext cx="63500" cy="76200"/>
          </a:xfrm>
          <a:custGeom>
            <a:avLst/>
            <a:gdLst>
              <a:gd name="T0" fmla="*/ 0 w 40"/>
              <a:gd name="T1" fmla="*/ 0 h 48"/>
              <a:gd name="T2" fmla="*/ 2147483647 w 40"/>
              <a:gd name="T3" fmla="*/ 0 h 48"/>
              <a:gd name="T4" fmla="*/ 2147483647 w 40"/>
              <a:gd name="T5" fmla="*/ 2147483647 h 48"/>
              <a:gd name="T6" fmla="*/ 2147483647 w 40"/>
              <a:gd name="T7" fmla="*/ 2147483647 h 48"/>
              <a:gd name="T8" fmla="*/ 2147483647 w 40"/>
              <a:gd name="T9" fmla="*/ 2147483647 h 48"/>
              <a:gd name="T10" fmla="*/ 2147483647 w 40"/>
              <a:gd name="T11" fmla="*/ 2147483647 h 48"/>
              <a:gd name="T12" fmla="*/ 2147483647 w 40"/>
              <a:gd name="T13" fmla="*/ 2147483647 h 48"/>
              <a:gd name="T14" fmla="*/ 2147483647 w 40"/>
              <a:gd name="T15" fmla="*/ 2147483647 h 48"/>
              <a:gd name="T16" fmla="*/ 2147483647 w 40"/>
              <a:gd name="T17" fmla="*/ 2147483647 h 48"/>
              <a:gd name="T18" fmla="*/ 2147483647 w 40"/>
              <a:gd name="T19" fmla="*/ 2147483647 h 48"/>
              <a:gd name="T20" fmla="*/ 2147483647 w 40"/>
              <a:gd name="T21" fmla="*/ 2147483647 h 48"/>
              <a:gd name="T22" fmla="*/ 2147483647 w 40"/>
              <a:gd name="T23" fmla="*/ 2147483647 h 48"/>
              <a:gd name="T24" fmla="*/ 2147483647 w 40"/>
              <a:gd name="T25" fmla="*/ 2147483647 h 48"/>
              <a:gd name="T26" fmla="*/ 2147483647 w 40"/>
              <a:gd name="T27" fmla="*/ 2147483647 h 48"/>
              <a:gd name="T28" fmla="*/ 2147483647 w 40"/>
              <a:gd name="T29" fmla="*/ 2147483647 h 48"/>
              <a:gd name="T30" fmla="*/ 2147483647 w 40"/>
              <a:gd name="T31" fmla="*/ 2147483647 h 48"/>
              <a:gd name="T32" fmla="*/ 0 w 40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48"/>
              <a:gd name="T53" fmla="*/ 40 w 40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48">
                <a:moveTo>
                  <a:pt x="0" y="0"/>
                </a:moveTo>
                <a:lnTo>
                  <a:pt x="29" y="0"/>
                </a:lnTo>
                <a:lnTo>
                  <a:pt x="35" y="3"/>
                </a:lnTo>
                <a:lnTo>
                  <a:pt x="37" y="5"/>
                </a:lnTo>
                <a:lnTo>
                  <a:pt x="40" y="10"/>
                </a:lnTo>
                <a:lnTo>
                  <a:pt x="40" y="14"/>
                </a:lnTo>
                <a:lnTo>
                  <a:pt x="37" y="19"/>
                </a:lnTo>
                <a:lnTo>
                  <a:pt x="35" y="21"/>
                </a:lnTo>
                <a:lnTo>
                  <a:pt x="29" y="24"/>
                </a:lnTo>
                <a:lnTo>
                  <a:pt x="35" y="26"/>
                </a:lnTo>
                <a:lnTo>
                  <a:pt x="37" y="27"/>
                </a:lnTo>
                <a:lnTo>
                  <a:pt x="40" y="32"/>
                </a:lnTo>
                <a:lnTo>
                  <a:pt x="40" y="40"/>
                </a:lnTo>
                <a:lnTo>
                  <a:pt x="37" y="45"/>
                </a:lnTo>
                <a:lnTo>
                  <a:pt x="35" y="46"/>
                </a:lnTo>
                <a:lnTo>
                  <a:pt x="29" y="48"/>
                </a:lnTo>
                <a:lnTo>
                  <a:pt x="0" y="4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43" name="Rectangle 287"/>
          <p:cNvSpPr>
            <a:spLocks noChangeArrowheads="1"/>
          </p:cNvSpPr>
          <p:nvPr/>
        </p:nvSpPr>
        <p:spPr bwMode="auto">
          <a:xfrm>
            <a:off x="5216525" y="5875338"/>
            <a:ext cx="3175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44" name="Freeform 288"/>
          <p:cNvSpPr>
            <a:spLocks/>
          </p:cNvSpPr>
          <p:nvPr/>
        </p:nvSpPr>
        <p:spPr bwMode="auto">
          <a:xfrm>
            <a:off x="5249863" y="5875338"/>
            <a:ext cx="12700" cy="76200"/>
          </a:xfrm>
          <a:custGeom>
            <a:avLst/>
            <a:gdLst>
              <a:gd name="T0" fmla="*/ 0 w 8"/>
              <a:gd name="T1" fmla="*/ 2147483647 h 48"/>
              <a:gd name="T2" fmla="*/ 2147483647 w 8"/>
              <a:gd name="T3" fmla="*/ 2147483647 h 48"/>
              <a:gd name="T4" fmla="*/ 2147483647 w 8"/>
              <a:gd name="T5" fmla="*/ 2147483647 h 48"/>
              <a:gd name="T6" fmla="*/ 2147483647 w 8"/>
              <a:gd name="T7" fmla="*/ 2147483647 h 48"/>
              <a:gd name="T8" fmla="*/ 2147483647 w 8"/>
              <a:gd name="T9" fmla="*/ 2147483647 h 48"/>
              <a:gd name="T10" fmla="*/ 2147483647 w 8"/>
              <a:gd name="T11" fmla="*/ 2147483647 h 48"/>
              <a:gd name="T12" fmla="*/ 2147483647 w 8"/>
              <a:gd name="T13" fmla="*/ 2147483647 h 48"/>
              <a:gd name="T14" fmla="*/ 0 w 8"/>
              <a:gd name="T15" fmla="*/ 2147483647 h 48"/>
              <a:gd name="T16" fmla="*/ 2147483647 w 8"/>
              <a:gd name="T17" fmla="*/ 2147483647 h 48"/>
              <a:gd name="T18" fmla="*/ 2147483647 w 8"/>
              <a:gd name="T19" fmla="*/ 2147483647 h 48"/>
              <a:gd name="T20" fmla="*/ 2147483647 w 8"/>
              <a:gd name="T21" fmla="*/ 2147483647 h 48"/>
              <a:gd name="T22" fmla="*/ 2147483647 w 8"/>
              <a:gd name="T23" fmla="*/ 2147483647 h 48"/>
              <a:gd name="T24" fmla="*/ 2147483647 w 8"/>
              <a:gd name="T25" fmla="*/ 2147483647 h 48"/>
              <a:gd name="T26" fmla="*/ 2147483647 w 8"/>
              <a:gd name="T27" fmla="*/ 2147483647 h 48"/>
              <a:gd name="T28" fmla="*/ 0 w 8"/>
              <a:gd name="T29" fmla="*/ 0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"/>
              <a:gd name="T46" fmla="*/ 0 h 48"/>
              <a:gd name="T47" fmla="*/ 8 w 8"/>
              <a:gd name="T48" fmla="*/ 48 h 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" h="48">
                <a:moveTo>
                  <a:pt x="0" y="48"/>
                </a:moveTo>
                <a:lnTo>
                  <a:pt x="3" y="46"/>
                </a:lnTo>
                <a:lnTo>
                  <a:pt x="6" y="45"/>
                </a:lnTo>
                <a:lnTo>
                  <a:pt x="8" y="40"/>
                </a:lnTo>
                <a:lnTo>
                  <a:pt x="8" y="32"/>
                </a:lnTo>
                <a:lnTo>
                  <a:pt x="6" y="27"/>
                </a:lnTo>
                <a:lnTo>
                  <a:pt x="3" y="26"/>
                </a:lnTo>
                <a:lnTo>
                  <a:pt x="0" y="24"/>
                </a:lnTo>
                <a:lnTo>
                  <a:pt x="3" y="21"/>
                </a:lnTo>
                <a:lnTo>
                  <a:pt x="6" y="19"/>
                </a:lnTo>
                <a:lnTo>
                  <a:pt x="8" y="14"/>
                </a:lnTo>
                <a:lnTo>
                  <a:pt x="8" y="10"/>
                </a:lnTo>
                <a:lnTo>
                  <a:pt x="6" y="5"/>
                </a:lnTo>
                <a:lnTo>
                  <a:pt x="3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45" name="Line 289"/>
          <p:cNvSpPr>
            <a:spLocks noChangeShapeType="1"/>
          </p:cNvSpPr>
          <p:nvPr/>
        </p:nvSpPr>
        <p:spPr bwMode="auto">
          <a:xfrm flipH="1">
            <a:off x="5219700" y="5913438"/>
            <a:ext cx="301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46" name="Freeform 290"/>
          <p:cNvSpPr>
            <a:spLocks/>
          </p:cNvSpPr>
          <p:nvPr/>
        </p:nvSpPr>
        <p:spPr bwMode="auto">
          <a:xfrm>
            <a:off x="5287963" y="5913438"/>
            <a:ext cx="22225" cy="65087"/>
          </a:xfrm>
          <a:custGeom>
            <a:avLst/>
            <a:gdLst>
              <a:gd name="T0" fmla="*/ 2147483647 w 14"/>
              <a:gd name="T1" fmla="*/ 0 h 41"/>
              <a:gd name="T2" fmla="*/ 2147483647 w 14"/>
              <a:gd name="T3" fmla="*/ 2147483647 h 41"/>
              <a:gd name="T4" fmla="*/ 2147483647 w 14"/>
              <a:gd name="T5" fmla="*/ 2147483647 h 41"/>
              <a:gd name="T6" fmla="*/ 2147483647 w 14"/>
              <a:gd name="T7" fmla="*/ 2147483647 h 41"/>
              <a:gd name="T8" fmla="*/ 2147483647 w 14"/>
              <a:gd name="T9" fmla="*/ 2147483647 h 41"/>
              <a:gd name="T10" fmla="*/ 0 w 14"/>
              <a:gd name="T11" fmla="*/ 2147483647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41"/>
              <a:gd name="T20" fmla="*/ 14 w 14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41">
                <a:moveTo>
                  <a:pt x="14" y="0"/>
                </a:moveTo>
                <a:lnTo>
                  <a:pt x="14" y="8"/>
                </a:lnTo>
                <a:lnTo>
                  <a:pt x="13" y="21"/>
                </a:lnTo>
                <a:lnTo>
                  <a:pt x="10" y="27"/>
                </a:lnTo>
                <a:lnTo>
                  <a:pt x="5" y="37"/>
                </a:lnTo>
                <a:lnTo>
                  <a:pt x="0" y="4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47" name="Freeform 291"/>
          <p:cNvSpPr>
            <a:spLocks/>
          </p:cNvSpPr>
          <p:nvPr/>
        </p:nvSpPr>
        <p:spPr bwMode="auto">
          <a:xfrm>
            <a:off x="5295900" y="5867400"/>
            <a:ext cx="19050" cy="104775"/>
          </a:xfrm>
          <a:custGeom>
            <a:avLst/>
            <a:gdLst>
              <a:gd name="T0" fmla="*/ 0 w 12"/>
              <a:gd name="T1" fmla="*/ 2147483647 h 66"/>
              <a:gd name="T2" fmla="*/ 2147483647 w 12"/>
              <a:gd name="T3" fmla="*/ 2147483647 h 66"/>
              <a:gd name="T4" fmla="*/ 2147483647 w 12"/>
              <a:gd name="T5" fmla="*/ 2147483647 h 66"/>
              <a:gd name="T6" fmla="*/ 2147483647 w 12"/>
              <a:gd name="T7" fmla="*/ 2147483647 h 66"/>
              <a:gd name="T8" fmla="*/ 2147483647 w 12"/>
              <a:gd name="T9" fmla="*/ 2147483647 h 66"/>
              <a:gd name="T10" fmla="*/ 2147483647 w 12"/>
              <a:gd name="T11" fmla="*/ 2147483647 h 66"/>
              <a:gd name="T12" fmla="*/ 2147483647 w 12"/>
              <a:gd name="T13" fmla="*/ 2147483647 h 66"/>
              <a:gd name="T14" fmla="*/ 0 w 12"/>
              <a:gd name="T15" fmla="*/ 0 h 66"/>
              <a:gd name="T16" fmla="*/ 2147483647 w 12"/>
              <a:gd name="T17" fmla="*/ 2147483647 h 66"/>
              <a:gd name="T18" fmla="*/ 2147483647 w 12"/>
              <a:gd name="T19" fmla="*/ 2147483647 h 66"/>
              <a:gd name="T20" fmla="*/ 2147483647 w 12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66"/>
              <a:gd name="T35" fmla="*/ 12 w 12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66">
                <a:moveTo>
                  <a:pt x="0" y="66"/>
                </a:moveTo>
                <a:lnTo>
                  <a:pt x="5" y="58"/>
                </a:lnTo>
                <a:lnTo>
                  <a:pt x="9" y="50"/>
                </a:lnTo>
                <a:lnTo>
                  <a:pt x="12" y="37"/>
                </a:lnTo>
                <a:lnTo>
                  <a:pt x="12" y="29"/>
                </a:lnTo>
                <a:lnTo>
                  <a:pt x="9" y="16"/>
                </a:lnTo>
                <a:lnTo>
                  <a:pt x="5" y="8"/>
                </a:lnTo>
                <a:lnTo>
                  <a:pt x="0" y="0"/>
                </a:lnTo>
                <a:lnTo>
                  <a:pt x="5" y="10"/>
                </a:lnTo>
                <a:lnTo>
                  <a:pt x="8" y="16"/>
                </a:lnTo>
                <a:lnTo>
                  <a:pt x="9" y="2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48" name="Line 292"/>
          <p:cNvSpPr>
            <a:spLocks noChangeShapeType="1"/>
          </p:cNvSpPr>
          <p:nvPr/>
        </p:nvSpPr>
        <p:spPr bwMode="auto">
          <a:xfrm flipH="1" flipV="1">
            <a:off x="5287963" y="5862638"/>
            <a:ext cx="7937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49" name="Line 293"/>
          <p:cNvSpPr>
            <a:spLocks noChangeShapeType="1"/>
          </p:cNvSpPr>
          <p:nvPr/>
        </p:nvSpPr>
        <p:spPr bwMode="auto">
          <a:xfrm>
            <a:off x="5478463" y="5865813"/>
            <a:ext cx="28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50" name="Rectangle 294"/>
          <p:cNvSpPr>
            <a:spLocks noChangeArrowheads="1"/>
          </p:cNvSpPr>
          <p:nvPr/>
        </p:nvSpPr>
        <p:spPr bwMode="auto">
          <a:xfrm>
            <a:off x="5491163" y="5865813"/>
            <a:ext cx="3175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51" name="Freeform 295"/>
          <p:cNvSpPr>
            <a:spLocks/>
          </p:cNvSpPr>
          <p:nvPr/>
        </p:nvSpPr>
        <p:spPr bwMode="auto">
          <a:xfrm>
            <a:off x="5553075" y="5870575"/>
            <a:ext cx="26988" cy="96838"/>
          </a:xfrm>
          <a:custGeom>
            <a:avLst/>
            <a:gdLst>
              <a:gd name="T0" fmla="*/ 2147483647 w 17"/>
              <a:gd name="T1" fmla="*/ 0 h 61"/>
              <a:gd name="T2" fmla="*/ 2147483647 w 17"/>
              <a:gd name="T3" fmla="*/ 2147483647 h 61"/>
              <a:gd name="T4" fmla="*/ 0 w 17"/>
              <a:gd name="T5" fmla="*/ 2147483647 h 61"/>
              <a:gd name="T6" fmla="*/ 0 w 17"/>
              <a:gd name="T7" fmla="*/ 2147483647 h 61"/>
              <a:gd name="T8" fmla="*/ 2147483647 w 17"/>
              <a:gd name="T9" fmla="*/ 2147483647 h 61"/>
              <a:gd name="T10" fmla="*/ 2147483647 w 17"/>
              <a:gd name="T11" fmla="*/ 2147483647 h 61"/>
              <a:gd name="T12" fmla="*/ 2147483647 w 17"/>
              <a:gd name="T13" fmla="*/ 2147483647 h 61"/>
              <a:gd name="T14" fmla="*/ 2147483647 w 17"/>
              <a:gd name="T15" fmla="*/ 2147483647 h 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61"/>
              <a:gd name="T26" fmla="*/ 17 w 17"/>
              <a:gd name="T27" fmla="*/ 61 h 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61">
                <a:moveTo>
                  <a:pt x="7" y="0"/>
                </a:moveTo>
                <a:lnTo>
                  <a:pt x="3" y="9"/>
                </a:lnTo>
                <a:lnTo>
                  <a:pt x="0" y="21"/>
                </a:lnTo>
                <a:lnTo>
                  <a:pt x="0" y="30"/>
                </a:lnTo>
                <a:lnTo>
                  <a:pt x="3" y="42"/>
                </a:lnTo>
                <a:lnTo>
                  <a:pt x="7" y="50"/>
                </a:lnTo>
                <a:lnTo>
                  <a:pt x="12" y="58"/>
                </a:lnTo>
                <a:lnTo>
                  <a:pt x="17" y="6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52" name="Freeform 296"/>
          <p:cNvSpPr>
            <a:spLocks/>
          </p:cNvSpPr>
          <p:nvPr/>
        </p:nvSpPr>
        <p:spPr bwMode="auto">
          <a:xfrm>
            <a:off x="5557838" y="5859463"/>
            <a:ext cx="14287" cy="103187"/>
          </a:xfrm>
          <a:custGeom>
            <a:avLst/>
            <a:gdLst>
              <a:gd name="T0" fmla="*/ 2147483647 w 9"/>
              <a:gd name="T1" fmla="*/ 2147483647 h 65"/>
              <a:gd name="T2" fmla="*/ 2147483647 w 9"/>
              <a:gd name="T3" fmla="*/ 2147483647 h 65"/>
              <a:gd name="T4" fmla="*/ 2147483647 w 9"/>
              <a:gd name="T5" fmla="*/ 2147483647 h 65"/>
              <a:gd name="T6" fmla="*/ 0 w 9"/>
              <a:gd name="T7" fmla="*/ 2147483647 h 65"/>
              <a:gd name="T8" fmla="*/ 0 w 9"/>
              <a:gd name="T9" fmla="*/ 2147483647 h 65"/>
              <a:gd name="T10" fmla="*/ 2147483647 w 9"/>
              <a:gd name="T11" fmla="*/ 2147483647 h 65"/>
              <a:gd name="T12" fmla="*/ 2147483647 w 9"/>
              <a:gd name="T13" fmla="*/ 2147483647 h 65"/>
              <a:gd name="T14" fmla="*/ 2147483647 w 9"/>
              <a:gd name="T15" fmla="*/ 0 h 65"/>
              <a:gd name="T16" fmla="*/ 2147483647 w 9"/>
              <a:gd name="T17" fmla="*/ 2147483647 h 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5"/>
              <a:gd name="T29" fmla="*/ 9 w 9"/>
              <a:gd name="T30" fmla="*/ 65 h 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5">
                <a:moveTo>
                  <a:pt x="9" y="65"/>
                </a:moveTo>
                <a:lnTo>
                  <a:pt x="4" y="55"/>
                </a:lnTo>
                <a:lnTo>
                  <a:pt x="2" y="49"/>
                </a:lnTo>
                <a:lnTo>
                  <a:pt x="0" y="37"/>
                </a:lnTo>
                <a:lnTo>
                  <a:pt x="0" y="28"/>
                </a:lnTo>
                <a:lnTo>
                  <a:pt x="2" y="16"/>
                </a:lnTo>
                <a:lnTo>
                  <a:pt x="4" y="9"/>
                </a:lnTo>
                <a:lnTo>
                  <a:pt x="9" y="0"/>
                </a:lnTo>
                <a:lnTo>
                  <a:pt x="4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53" name="Line 297"/>
          <p:cNvSpPr>
            <a:spLocks noChangeShapeType="1"/>
          </p:cNvSpPr>
          <p:nvPr/>
        </p:nvSpPr>
        <p:spPr bwMode="auto">
          <a:xfrm flipV="1">
            <a:off x="5572125" y="5851525"/>
            <a:ext cx="7938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54" name="Freeform 298"/>
          <p:cNvSpPr>
            <a:spLocks/>
          </p:cNvSpPr>
          <p:nvPr/>
        </p:nvSpPr>
        <p:spPr bwMode="auto">
          <a:xfrm>
            <a:off x="5605463" y="5865813"/>
            <a:ext cx="7937" cy="7937"/>
          </a:xfrm>
          <a:custGeom>
            <a:avLst/>
            <a:gdLst>
              <a:gd name="T0" fmla="*/ 2147483647 w 5"/>
              <a:gd name="T1" fmla="*/ 0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2" y="0"/>
                </a:moveTo>
                <a:lnTo>
                  <a:pt x="0" y="3"/>
                </a:lnTo>
                <a:lnTo>
                  <a:pt x="2" y="5"/>
                </a:lnTo>
                <a:lnTo>
                  <a:pt x="5" y="3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55" name="Freeform 299"/>
          <p:cNvSpPr>
            <a:spLocks/>
          </p:cNvSpPr>
          <p:nvPr/>
        </p:nvSpPr>
        <p:spPr bwMode="auto">
          <a:xfrm>
            <a:off x="5597525" y="5892800"/>
            <a:ext cx="15875" cy="49213"/>
          </a:xfrm>
          <a:custGeom>
            <a:avLst/>
            <a:gdLst>
              <a:gd name="T0" fmla="*/ 2147483647 w 10"/>
              <a:gd name="T1" fmla="*/ 0 h 31"/>
              <a:gd name="T2" fmla="*/ 2147483647 w 10"/>
              <a:gd name="T3" fmla="*/ 2147483647 h 31"/>
              <a:gd name="T4" fmla="*/ 2147483647 w 10"/>
              <a:gd name="T5" fmla="*/ 2147483647 h 31"/>
              <a:gd name="T6" fmla="*/ 2147483647 w 10"/>
              <a:gd name="T7" fmla="*/ 0 h 31"/>
              <a:gd name="T8" fmla="*/ 0 w 10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31"/>
              <a:gd name="T17" fmla="*/ 10 w 10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31">
                <a:moveTo>
                  <a:pt x="7" y="0"/>
                </a:moveTo>
                <a:lnTo>
                  <a:pt x="7" y="31"/>
                </a:lnTo>
                <a:lnTo>
                  <a:pt x="10" y="31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56" name="Line 300"/>
          <p:cNvSpPr>
            <a:spLocks noChangeShapeType="1"/>
          </p:cNvSpPr>
          <p:nvPr/>
        </p:nvSpPr>
        <p:spPr bwMode="auto">
          <a:xfrm>
            <a:off x="5597525" y="5942013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57" name="Line 301"/>
          <p:cNvSpPr>
            <a:spLocks noChangeShapeType="1"/>
          </p:cNvSpPr>
          <p:nvPr/>
        </p:nvSpPr>
        <p:spPr bwMode="auto">
          <a:xfrm>
            <a:off x="5646738" y="5911850"/>
            <a:ext cx="635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58" name="Freeform 302"/>
          <p:cNvSpPr>
            <a:spLocks/>
          </p:cNvSpPr>
          <p:nvPr/>
        </p:nvSpPr>
        <p:spPr bwMode="auto">
          <a:xfrm>
            <a:off x="5746750" y="5865813"/>
            <a:ext cx="19050" cy="76200"/>
          </a:xfrm>
          <a:custGeom>
            <a:avLst/>
            <a:gdLst>
              <a:gd name="T0" fmla="*/ 0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0 h 48"/>
              <a:gd name="T6" fmla="*/ 2147483647 w 12"/>
              <a:gd name="T7" fmla="*/ 2147483647 h 48"/>
              <a:gd name="T8" fmla="*/ 2147483647 w 12"/>
              <a:gd name="T9" fmla="*/ 2147483647 h 48"/>
              <a:gd name="T10" fmla="*/ 2147483647 w 12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48"/>
              <a:gd name="T20" fmla="*/ 12 w 12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48">
                <a:moveTo>
                  <a:pt x="0" y="10"/>
                </a:moveTo>
                <a:lnTo>
                  <a:pt x="5" y="7"/>
                </a:lnTo>
                <a:lnTo>
                  <a:pt x="12" y="0"/>
                </a:lnTo>
                <a:lnTo>
                  <a:pt x="12" y="48"/>
                </a:lnTo>
                <a:lnTo>
                  <a:pt x="10" y="48"/>
                </a:lnTo>
                <a:lnTo>
                  <a:pt x="1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59" name="Freeform 303"/>
          <p:cNvSpPr>
            <a:spLocks/>
          </p:cNvSpPr>
          <p:nvPr/>
        </p:nvSpPr>
        <p:spPr bwMode="auto">
          <a:xfrm>
            <a:off x="5808663" y="5870575"/>
            <a:ext cx="25400" cy="96838"/>
          </a:xfrm>
          <a:custGeom>
            <a:avLst/>
            <a:gdLst>
              <a:gd name="T0" fmla="*/ 2147483647 w 16"/>
              <a:gd name="T1" fmla="*/ 0 h 61"/>
              <a:gd name="T2" fmla="*/ 2147483647 w 16"/>
              <a:gd name="T3" fmla="*/ 2147483647 h 61"/>
              <a:gd name="T4" fmla="*/ 2147483647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2147483647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0 w 16"/>
              <a:gd name="T15" fmla="*/ 2147483647 h 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61"/>
              <a:gd name="T26" fmla="*/ 16 w 16"/>
              <a:gd name="T27" fmla="*/ 61 h 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61">
                <a:moveTo>
                  <a:pt x="9" y="0"/>
                </a:moveTo>
                <a:lnTo>
                  <a:pt x="14" y="9"/>
                </a:lnTo>
                <a:lnTo>
                  <a:pt x="16" y="21"/>
                </a:lnTo>
                <a:lnTo>
                  <a:pt x="16" y="30"/>
                </a:lnTo>
                <a:lnTo>
                  <a:pt x="14" y="42"/>
                </a:lnTo>
                <a:lnTo>
                  <a:pt x="9" y="50"/>
                </a:lnTo>
                <a:lnTo>
                  <a:pt x="5" y="58"/>
                </a:lnTo>
                <a:lnTo>
                  <a:pt x="0" y="6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60" name="Freeform 304"/>
          <p:cNvSpPr>
            <a:spLocks/>
          </p:cNvSpPr>
          <p:nvPr/>
        </p:nvSpPr>
        <p:spPr bwMode="auto">
          <a:xfrm>
            <a:off x="5816600" y="5859463"/>
            <a:ext cx="14288" cy="103187"/>
          </a:xfrm>
          <a:custGeom>
            <a:avLst/>
            <a:gdLst>
              <a:gd name="T0" fmla="*/ 0 w 9"/>
              <a:gd name="T1" fmla="*/ 2147483647 h 65"/>
              <a:gd name="T2" fmla="*/ 2147483647 w 9"/>
              <a:gd name="T3" fmla="*/ 2147483647 h 65"/>
              <a:gd name="T4" fmla="*/ 2147483647 w 9"/>
              <a:gd name="T5" fmla="*/ 2147483647 h 65"/>
              <a:gd name="T6" fmla="*/ 2147483647 w 9"/>
              <a:gd name="T7" fmla="*/ 2147483647 h 65"/>
              <a:gd name="T8" fmla="*/ 2147483647 w 9"/>
              <a:gd name="T9" fmla="*/ 2147483647 h 65"/>
              <a:gd name="T10" fmla="*/ 2147483647 w 9"/>
              <a:gd name="T11" fmla="*/ 2147483647 h 65"/>
              <a:gd name="T12" fmla="*/ 2147483647 w 9"/>
              <a:gd name="T13" fmla="*/ 2147483647 h 65"/>
              <a:gd name="T14" fmla="*/ 0 w 9"/>
              <a:gd name="T15" fmla="*/ 0 h 65"/>
              <a:gd name="T16" fmla="*/ 2147483647 w 9"/>
              <a:gd name="T17" fmla="*/ 2147483647 h 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5"/>
              <a:gd name="T29" fmla="*/ 9 w 9"/>
              <a:gd name="T30" fmla="*/ 65 h 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5">
                <a:moveTo>
                  <a:pt x="0" y="65"/>
                </a:moveTo>
                <a:lnTo>
                  <a:pt x="5" y="55"/>
                </a:lnTo>
                <a:lnTo>
                  <a:pt x="8" y="49"/>
                </a:lnTo>
                <a:lnTo>
                  <a:pt x="9" y="37"/>
                </a:lnTo>
                <a:lnTo>
                  <a:pt x="9" y="28"/>
                </a:lnTo>
                <a:lnTo>
                  <a:pt x="8" y="16"/>
                </a:lnTo>
                <a:lnTo>
                  <a:pt x="5" y="9"/>
                </a:lnTo>
                <a:lnTo>
                  <a:pt x="0" y="0"/>
                </a:lnTo>
                <a:lnTo>
                  <a:pt x="5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61" name="Line 305"/>
          <p:cNvSpPr>
            <a:spLocks noChangeShapeType="1"/>
          </p:cNvSpPr>
          <p:nvPr/>
        </p:nvSpPr>
        <p:spPr bwMode="auto">
          <a:xfrm flipH="1" flipV="1">
            <a:off x="5808663" y="5851525"/>
            <a:ext cx="7937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62" name="Line 306"/>
          <p:cNvSpPr>
            <a:spLocks noChangeShapeType="1"/>
          </p:cNvSpPr>
          <p:nvPr/>
        </p:nvSpPr>
        <p:spPr bwMode="auto">
          <a:xfrm flipH="1">
            <a:off x="5746750" y="594201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63" name="Freeform 307"/>
          <p:cNvSpPr>
            <a:spLocks/>
          </p:cNvSpPr>
          <p:nvPr/>
        </p:nvSpPr>
        <p:spPr bwMode="auto">
          <a:xfrm>
            <a:off x="5478463" y="5922963"/>
            <a:ext cx="57150" cy="19050"/>
          </a:xfrm>
          <a:custGeom>
            <a:avLst/>
            <a:gdLst>
              <a:gd name="T0" fmla="*/ 2147483647 w 36"/>
              <a:gd name="T1" fmla="*/ 2147483647 h 12"/>
              <a:gd name="T2" fmla="*/ 2147483647 w 36"/>
              <a:gd name="T3" fmla="*/ 0 h 12"/>
              <a:gd name="T4" fmla="*/ 2147483647 w 36"/>
              <a:gd name="T5" fmla="*/ 2147483647 h 12"/>
              <a:gd name="T6" fmla="*/ 2147483647 w 36"/>
              <a:gd name="T7" fmla="*/ 2147483647 h 12"/>
              <a:gd name="T8" fmla="*/ 0 w 36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"/>
              <a:gd name="T17" fmla="*/ 36 w 36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">
                <a:moveTo>
                  <a:pt x="36" y="12"/>
                </a:moveTo>
                <a:lnTo>
                  <a:pt x="36" y="0"/>
                </a:lnTo>
                <a:lnTo>
                  <a:pt x="34" y="12"/>
                </a:lnTo>
                <a:lnTo>
                  <a:pt x="36" y="12"/>
                </a:lnTo>
                <a:lnTo>
                  <a:pt x="0" y="1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64" name="Freeform 308"/>
          <p:cNvSpPr>
            <a:spLocks/>
          </p:cNvSpPr>
          <p:nvPr/>
        </p:nvSpPr>
        <p:spPr bwMode="auto">
          <a:xfrm>
            <a:off x="3014663" y="5946775"/>
            <a:ext cx="23812" cy="3175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2147483647 h 20"/>
              <a:gd name="T4" fmla="*/ 2147483647 w 15"/>
              <a:gd name="T5" fmla="*/ 2147483647 h 20"/>
              <a:gd name="T6" fmla="*/ 0 w 15"/>
              <a:gd name="T7" fmla="*/ 214748364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20"/>
              <a:gd name="T14" fmla="*/ 15 w 15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20">
                <a:moveTo>
                  <a:pt x="15" y="0"/>
                </a:moveTo>
                <a:lnTo>
                  <a:pt x="10" y="8"/>
                </a:lnTo>
                <a:lnTo>
                  <a:pt x="5" y="16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65" name="Freeform 309"/>
          <p:cNvSpPr>
            <a:spLocks/>
          </p:cNvSpPr>
          <p:nvPr/>
        </p:nvSpPr>
        <p:spPr bwMode="auto">
          <a:xfrm>
            <a:off x="3022600" y="5867400"/>
            <a:ext cx="17463" cy="104775"/>
          </a:xfrm>
          <a:custGeom>
            <a:avLst/>
            <a:gdLst>
              <a:gd name="T0" fmla="*/ 0 w 11"/>
              <a:gd name="T1" fmla="*/ 2147483647 h 66"/>
              <a:gd name="T2" fmla="*/ 2147483647 w 11"/>
              <a:gd name="T3" fmla="*/ 2147483647 h 66"/>
              <a:gd name="T4" fmla="*/ 2147483647 w 11"/>
              <a:gd name="T5" fmla="*/ 2147483647 h 66"/>
              <a:gd name="T6" fmla="*/ 2147483647 w 11"/>
              <a:gd name="T7" fmla="*/ 2147483647 h 66"/>
              <a:gd name="T8" fmla="*/ 2147483647 w 11"/>
              <a:gd name="T9" fmla="*/ 2147483647 h 66"/>
              <a:gd name="T10" fmla="*/ 2147483647 w 11"/>
              <a:gd name="T11" fmla="*/ 2147483647 h 66"/>
              <a:gd name="T12" fmla="*/ 2147483647 w 11"/>
              <a:gd name="T13" fmla="*/ 2147483647 h 66"/>
              <a:gd name="T14" fmla="*/ 0 w 11"/>
              <a:gd name="T15" fmla="*/ 0 h 66"/>
              <a:gd name="T16" fmla="*/ 2147483647 w 11"/>
              <a:gd name="T17" fmla="*/ 2147483647 h 66"/>
              <a:gd name="T18" fmla="*/ 2147483647 w 11"/>
              <a:gd name="T19" fmla="*/ 2147483647 h 66"/>
              <a:gd name="T20" fmla="*/ 2147483647 w 11"/>
              <a:gd name="T21" fmla="*/ 2147483647 h 66"/>
              <a:gd name="T22" fmla="*/ 2147483647 w 11"/>
              <a:gd name="T23" fmla="*/ 2147483647 h 66"/>
              <a:gd name="T24" fmla="*/ 2147483647 w 11"/>
              <a:gd name="T25" fmla="*/ 2147483647 h 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"/>
              <a:gd name="T40" fmla="*/ 0 h 66"/>
              <a:gd name="T41" fmla="*/ 11 w 11"/>
              <a:gd name="T42" fmla="*/ 66 h 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" h="66">
                <a:moveTo>
                  <a:pt x="0" y="66"/>
                </a:moveTo>
                <a:lnTo>
                  <a:pt x="5" y="56"/>
                </a:lnTo>
                <a:lnTo>
                  <a:pt x="6" y="50"/>
                </a:lnTo>
                <a:lnTo>
                  <a:pt x="9" y="37"/>
                </a:lnTo>
                <a:lnTo>
                  <a:pt x="9" y="29"/>
                </a:lnTo>
                <a:lnTo>
                  <a:pt x="6" y="16"/>
                </a:lnTo>
                <a:lnTo>
                  <a:pt x="5" y="10"/>
                </a:lnTo>
                <a:lnTo>
                  <a:pt x="0" y="0"/>
                </a:lnTo>
                <a:lnTo>
                  <a:pt x="5" y="8"/>
                </a:lnTo>
                <a:lnTo>
                  <a:pt x="9" y="16"/>
                </a:lnTo>
                <a:lnTo>
                  <a:pt x="11" y="29"/>
                </a:lnTo>
                <a:lnTo>
                  <a:pt x="11" y="37"/>
                </a:lnTo>
                <a:lnTo>
                  <a:pt x="9" y="5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66" name="Line 310"/>
          <p:cNvSpPr>
            <a:spLocks noChangeShapeType="1"/>
          </p:cNvSpPr>
          <p:nvPr/>
        </p:nvSpPr>
        <p:spPr bwMode="auto">
          <a:xfrm>
            <a:off x="3070225" y="5930900"/>
            <a:ext cx="666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67" name="Line 311"/>
          <p:cNvSpPr>
            <a:spLocks noChangeShapeType="1"/>
          </p:cNvSpPr>
          <p:nvPr/>
        </p:nvSpPr>
        <p:spPr bwMode="auto">
          <a:xfrm flipH="1">
            <a:off x="3070225" y="5908675"/>
            <a:ext cx="666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68" name="Line 312"/>
          <p:cNvSpPr>
            <a:spLocks noChangeShapeType="1"/>
          </p:cNvSpPr>
          <p:nvPr/>
        </p:nvSpPr>
        <p:spPr bwMode="auto">
          <a:xfrm flipH="1" flipV="1">
            <a:off x="3014663" y="5862638"/>
            <a:ext cx="7937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69" name="Freeform 313"/>
          <p:cNvSpPr>
            <a:spLocks/>
          </p:cNvSpPr>
          <p:nvPr/>
        </p:nvSpPr>
        <p:spPr bwMode="auto">
          <a:xfrm>
            <a:off x="2979738" y="5875338"/>
            <a:ext cx="7937" cy="7937"/>
          </a:xfrm>
          <a:custGeom>
            <a:avLst/>
            <a:gdLst>
              <a:gd name="T0" fmla="*/ 2147483647 w 5"/>
              <a:gd name="T1" fmla="*/ 0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2" y="0"/>
                </a:moveTo>
                <a:lnTo>
                  <a:pt x="0" y="3"/>
                </a:lnTo>
                <a:lnTo>
                  <a:pt x="2" y="5"/>
                </a:lnTo>
                <a:lnTo>
                  <a:pt x="5" y="3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70" name="Freeform 314"/>
          <p:cNvSpPr>
            <a:spLocks/>
          </p:cNvSpPr>
          <p:nvPr/>
        </p:nvSpPr>
        <p:spPr bwMode="auto">
          <a:xfrm>
            <a:off x="2971800" y="5900738"/>
            <a:ext cx="15875" cy="50800"/>
          </a:xfrm>
          <a:custGeom>
            <a:avLst/>
            <a:gdLst>
              <a:gd name="T0" fmla="*/ 2147483647 w 10"/>
              <a:gd name="T1" fmla="*/ 0 h 32"/>
              <a:gd name="T2" fmla="*/ 2147483647 w 10"/>
              <a:gd name="T3" fmla="*/ 2147483647 h 32"/>
              <a:gd name="T4" fmla="*/ 2147483647 w 10"/>
              <a:gd name="T5" fmla="*/ 2147483647 h 32"/>
              <a:gd name="T6" fmla="*/ 2147483647 w 10"/>
              <a:gd name="T7" fmla="*/ 0 h 32"/>
              <a:gd name="T8" fmla="*/ 0 w 10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32"/>
              <a:gd name="T17" fmla="*/ 10 w 1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32">
                <a:moveTo>
                  <a:pt x="7" y="0"/>
                </a:moveTo>
                <a:lnTo>
                  <a:pt x="7" y="32"/>
                </a:lnTo>
                <a:lnTo>
                  <a:pt x="10" y="3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71" name="Freeform 315"/>
          <p:cNvSpPr>
            <a:spLocks/>
          </p:cNvSpPr>
          <p:nvPr/>
        </p:nvSpPr>
        <p:spPr bwMode="auto">
          <a:xfrm>
            <a:off x="2930525" y="5892800"/>
            <a:ext cx="23813" cy="85725"/>
          </a:xfrm>
          <a:custGeom>
            <a:avLst/>
            <a:gdLst>
              <a:gd name="T0" fmla="*/ 2147483647 w 15"/>
              <a:gd name="T1" fmla="*/ 0 h 54"/>
              <a:gd name="T2" fmla="*/ 0 w 15"/>
              <a:gd name="T3" fmla="*/ 2147483647 h 54"/>
              <a:gd name="T4" fmla="*/ 0 w 15"/>
              <a:gd name="T5" fmla="*/ 2147483647 h 54"/>
              <a:gd name="T6" fmla="*/ 2147483647 w 15"/>
              <a:gd name="T7" fmla="*/ 2147483647 h 54"/>
              <a:gd name="T8" fmla="*/ 2147483647 w 15"/>
              <a:gd name="T9" fmla="*/ 2147483647 h 54"/>
              <a:gd name="T10" fmla="*/ 2147483647 w 15"/>
              <a:gd name="T11" fmla="*/ 2147483647 h 54"/>
              <a:gd name="T12" fmla="*/ 2147483647 w 15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54"/>
              <a:gd name="T23" fmla="*/ 15 w 15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54">
                <a:moveTo>
                  <a:pt x="2" y="0"/>
                </a:moveTo>
                <a:lnTo>
                  <a:pt x="0" y="13"/>
                </a:lnTo>
                <a:lnTo>
                  <a:pt x="0" y="21"/>
                </a:lnTo>
                <a:lnTo>
                  <a:pt x="2" y="34"/>
                </a:lnTo>
                <a:lnTo>
                  <a:pt x="5" y="40"/>
                </a:lnTo>
                <a:lnTo>
                  <a:pt x="10" y="50"/>
                </a:lnTo>
                <a:lnTo>
                  <a:pt x="15" y="5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72" name="Freeform 316"/>
          <p:cNvSpPr>
            <a:spLocks/>
          </p:cNvSpPr>
          <p:nvPr/>
        </p:nvSpPr>
        <p:spPr bwMode="auto">
          <a:xfrm>
            <a:off x="2928938" y="5867400"/>
            <a:ext cx="17462" cy="104775"/>
          </a:xfrm>
          <a:custGeom>
            <a:avLst/>
            <a:gdLst>
              <a:gd name="T0" fmla="*/ 2147483647 w 11"/>
              <a:gd name="T1" fmla="*/ 2147483647 h 66"/>
              <a:gd name="T2" fmla="*/ 2147483647 w 11"/>
              <a:gd name="T3" fmla="*/ 2147483647 h 66"/>
              <a:gd name="T4" fmla="*/ 2147483647 w 11"/>
              <a:gd name="T5" fmla="*/ 2147483647 h 66"/>
              <a:gd name="T6" fmla="*/ 0 w 11"/>
              <a:gd name="T7" fmla="*/ 2147483647 h 66"/>
              <a:gd name="T8" fmla="*/ 0 w 11"/>
              <a:gd name="T9" fmla="*/ 2147483647 h 66"/>
              <a:gd name="T10" fmla="*/ 2147483647 w 11"/>
              <a:gd name="T11" fmla="*/ 2147483647 h 66"/>
              <a:gd name="T12" fmla="*/ 2147483647 w 11"/>
              <a:gd name="T13" fmla="*/ 2147483647 h 66"/>
              <a:gd name="T14" fmla="*/ 2147483647 w 11"/>
              <a:gd name="T15" fmla="*/ 0 h 66"/>
              <a:gd name="T16" fmla="*/ 2147483647 w 11"/>
              <a:gd name="T17" fmla="*/ 2147483647 h 66"/>
              <a:gd name="T18" fmla="*/ 2147483647 w 11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66"/>
              <a:gd name="T32" fmla="*/ 11 w 11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66">
                <a:moveTo>
                  <a:pt x="11" y="66"/>
                </a:moveTo>
                <a:lnTo>
                  <a:pt x="6" y="58"/>
                </a:lnTo>
                <a:lnTo>
                  <a:pt x="1" y="50"/>
                </a:lnTo>
                <a:lnTo>
                  <a:pt x="0" y="37"/>
                </a:lnTo>
                <a:lnTo>
                  <a:pt x="0" y="29"/>
                </a:lnTo>
                <a:lnTo>
                  <a:pt x="1" y="16"/>
                </a:lnTo>
                <a:lnTo>
                  <a:pt x="6" y="8"/>
                </a:lnTo>
                <a:lnTo>
                  <a:pt x="11" y="0"/>
                </a:lnTo>
                <a:lnTo>
                  <a:pt x="6" y="10"/>
                </a:lnTo>
                <a:lnTo>
                  <a:pt x="3" y="1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73" name="Line 317"/>
          <p:cNvSpPr>
            <a:spLocks noChangeShapeType="1"/>
          </p:cNvSpPr>
          <p:nvPr/>
        </p:nvSpPr>
        <p:spPr bwMode="auto">
          <a:xfrm flipV="1">
            <a:off x="2946400" y="5862638"/>
            <a:ext cx="7938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74" name="Line 318"/>
          <p:cNvSpPr>
            <a:spLocks noChangeShapeType="1"/>
          </p:cNvSpPr>
          <p:nvPr/>
        </p:nvSpPr>
        <p:spPr bwMode="auto">
          <a:xfrm flipH="1">
            <a:off x="2855913" y="5875338"/>
            <a:ext cx="238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75" name="Rectangle 319"/>
          <p:cNvSpPr>
            <a:spLocks noChangeArrowheads="1"/>
          </p:cNvSpPr>
          <p:nvPr/>
        </p:nvSpPr>
        <p:spPr bwMode="auto">
          <a:xfrm>
            <a:off x="2865438" y="5875338"/>
            <a:ext cx="4762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76" name="Freeform 320"/>
          <p:cNvSpPr>
            <a:spLocks/>
          </p:cNvSpPr>
          <p:nvPr/>
        </p:nvSpPr>
        <p:spPr bwMode="auto">
          <a:xfrm>
            <a:off x="2855913" y="5930900"/>
            <a:ext cx="55562" cy="20638"/>
          </a:xfrm>
          <a:custGeom>
            <a:avLst/>
            <a:gdLst>
              <a:gd name="T0" fmla="*/ 0 w 35"/>
              <a:gd name="T1" fmla="*/ 2147483647 h 13"/>
              <a:gd name="T2" fmla="*/ 2147483647 w 35"/>
              <a:gd name="T3" fmla="*/ 2147483647 h 13"/>
              <a:gd name="T4" fmla="*/ 2147483647 w 35"/>
              <a:gd name="T5" fmla="*/ 0 h 13"/>
              <a:gd name="T6" fmla="*/ 2147483647 w 35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13"/>
              <a:gd name="T14" fmla="*/ 35 w 35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13">
                <a:moveTo>
                  <a:pt x="0" y="13"/>
                </a:moveTo>
                <a:lnTo>
                  <a:pt x="35" y="13"/>
                </a:lnTo>
                <a:lnTo>
                  <a:pt x="35" y="0"/>
                </a:lnTo>
                <a:lnTo>
                  <a:pt x="31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77" name="Line 321"/>
          <p:cNvSpPr>
            <a:spLocks noChangeShapeType="1"/>
          </p:cNvSpPr>
          <p:nvPr/>
        </p:nvSpPr>
        <p:spPr bwMode="auto">
          <a:xfrm>
            <a:off x="2971800" y="5951538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78" name="Line 322"/>
          <p:cNvSpPr>
            <a:spLocks noChangeShapeType="1"/>
          </p:cNvSpPr>
          <p:nvPr/>
        </p:nvSpPr>
        <p:spPr bwMode="auto">
          <a:xfrm>
            <a:off x="3157538" y="5951538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79" name="Rectangle 323"/>
          <p:cNvSpPr>
            <a:spLocks noChangeArrowheads="1"/>
          </p:cNvSpPr>
          <p:nvPr/>
        </p:nvSpPr>
        <p:spPr bwMode="auto">
          <a:xfrm>
            <a:off x="3170238" y="5875338"/>
            <a:ext cx="3175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80" name="Freeform 324"/>
          <p:cNvSpPr>
            <a:spLocks/>
          </p:cNvSpPr>
          <p:nvPr/>
        </p:nvSpPr>
        <p:spPr bwMode="auto">
          <a:xfrm>
            <a:off x="3198813" y="5916613"/>
            <a:ext cx="23812" cy="34925"/>
          </a:xfrm>
          <a:custGeom>
            <a:avLst/>
            <a:gdLst>
              <a:gd name="T0" fmla="*/ 2147483647 w 15"/>
              <a:gd name="T1" fmla="*/ 2147483647 h 22"/>
              <a:gd name="T2" fmla="*/ 2147483647 w 15"/>
              <a:gd name="T3" fmla="*/ 2147483647 h 22"/>
              <a:gd name="T4" fmla="*/ 2147483647 w 15"/>
              <a:gd name="T5" fmla="*/ 2147483647 h 22"/>
              <a:gd name="T6" fmla="*/ 2147483647 w 15"/>
              <a:gd name="T7" fmla="*/ 2147483647 h 22"/>
              <a:gd name="T8" fmla="*/ 2147483647 w 15"/>
              <a:gd name="T9" fmla="*/ 2147483647 h 22"/>
              <a:gd name="T10" fmla="*/ 2147483647 w 15"/>
              <a:gd name="T11" fmla="*/ 2147483647 h 22"/>
              <a:gd name="T12" fmla="*/ 2147483647 w 15"/>
              <a:gd name="T13" fmla="*/ 2147483647 h 22"/>
              <a:gd name="T14" fmla="*/ 2147483647 w 15"/>
              <a:gd name="T15" fmla="*/ 2147483647 h 22"/>
              <a:gd name="T16" fmla="*/ 2147483647 w 15"/>
              <a:gd name="T17" fmla="*/ 2147483647 h 22"/>
              <a:gd name="T18" fmla="*/ 2147483647 w 15"/>
              <a:gd name="T19" fmla="*/ 2147483647 h 22"/>
              <a:gd name="T20" fmla="*/ 0 w 15"/>
              <a:gd name="T21" fmla="*/ 0 h 22"/>
              <a:gd name="T22" fmla="*/ 2147483647 w 15"/>
              <a:gd name="T23" fmla="*/ 2147483647 h 22"/>
              <a:gd name="T24" fmla="*/ 2147483647 w 15"/>
              <a:gd name="T25" fmla="*/ 2147483647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"/>
              <a:gd name="T40" fmla="*/ 0 h 22"/>
              <a:gd name="T41" fmla="*/ 15 w 15"/>
              <a:gd name="T42" fmla="*/ 22 h 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" h="22">
                <a:moveTo>
                  <a:pt x="7" y="20"/>
                </a:moveTo>
                <a:lnTo>
                  <a:pt x="9" y="22"/>
                </a:lnTo>
                <a:lnTo>
                  <a:pt x="13" y="22"/>
                </a:lnTo>
                <a:lnTo>
                  <a:pt x="15" y="19"/>
                </a:lnTo>
                <a:lnTo>
                  <a:pt x="15" y="16"/>
                </a:lnTo>
                <a:lnTo>
                  <a:pt x="15" y="19"/>
                </a:lnTo>
                <a:lnTo>
                  <a:pt x="13" y="20"/>
                </a:lnTo>
                <a:lnTo>
                  <a:pt x="12" y="20"/>
                </a:lnTo>
                <a:lnTo>
                  <a:pt x="9" y="19"/>
                </a:lnTo>
                <a:lnTo>
                  <a:pt x="2" y="1"/>
                </a:lnTo>
                <a:lnTo>
                  <a:pt x="0" y="0"/>
                </a:lnTo>
                <a:lnTo>
                  <a:pt x="2" y="4"/>
                </a:lnTo>
                <a:lnTo>
                  <a:pt x="7" y="2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81" name="Freeform 325"/>
          <p:cNvSpPr>
            <a:spLocks/>
          </p:cNvSpPr>
          <p:nvPr/>
        </p:nvSpPr>
        <p:spPr bwMode="auto">
          <a:xfrm>
            <a:off x="3173413" y="5908675"/>
            <a:ext cx="36512" cy="4763"/>
          </a:xfrm>
          <a:custGeom>
            <a:avLst/>
            <a:gdLst>
              <a:gd name="T0" fmla="*/ 2147483647 w 23"/>
              <a:gd name="T1" fmla="*/ 0 h 3"/>
              <a:gd name="T2" fmla="*/ 2147483647 w 23"/>
              <a:gd name="T3" fmla="*/ 2147483647 h 3"/>
              <a:gd name="T4" fmla="*/ 0 w 23"/>
              <a:gd name="T5" fmla="*/ 2147483647 h 3"/>
              <a:gd name="T6" fmla="*/ 0 60000 65536"/>
              <a:gd name="T7" fmla="*/ 0 60000 65536"/>
              <a:gd name="T8" fmla="*/ 0 60000 65536"/>
              <a:gd name="T9" fmla="*/ 0 w 23"/>
              <a:gd name="T10" fmla="*/ 0 h 3"/>
              <a:gd name="T11" fmla="*/ 23 w 2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">
                <a:moveTo>
                  <a:pt x="23" y="0"/>
                </a:moveTo>
                <a:lnTo>
                  <a:pt x="18" y="3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82" name="Line 326"/>
          <p:cNvSpPr>
            <a:spLocks noChangeShapeType="1"/>
          </p:cNvSpPr>
          <p:nvPr/>
        </p:nvSpPr>
        <p:spPr bwMode="auto">
          <a:xfrm>
            <a:off x="3189288" y="5913438"/>
            <a:ext cx="952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83" name="Freeform 327"/>
          <p:cNvSpPr>
            <a:spLocks/>
          </p:cNvSpPr>
          <p:nvPr/>
        </p:nvSpPr>
        <p:spPr bwMode="auto">
          <a:xfrm>
            <a:off x="3201988" y="5875338"/>
            <a:ext cx="17462" cy="38100"/>
          </a:xfrm>
          <a:custGeom>
            <a:avLst/>
            <a:gdLst>
              <a:gd name="T0" fmla="*/ 0 w 11"/>
              <a:gd name="T1" fmla="*/ 2147483647 h 24"/>
              <a:gd name="T2" fmla="*/ 2147483647 w 11"/>
              <a:gd name="T3" fmla="*/ 2147483647 h 24"/>
              <a:gd name="T4" fmla="*/ 2147483647 w 11"/>
              <a:gd name="T5" fmla="*/ 2147483647 h 24"/>
              <a:gd name="T6" fmla="*/ 2147483647 w 11"/>
              <a:gd name="T7" fmla="*/ 2147483647 h 24"/>
              <a:gd name="T8" fmla="*/ 2147483647 w 11"/>
              <a:gd name="T9" fmla="*/ 2147483647 h 24"/>
              <a:gd name="T10" fmla="*/ 2147483647 w 11"/>
              <a:gd name="T11" fmla="*/ 2147483647 h 24"/>
              <a:gd name="T12" fmla="*/ 2147483647 w 11"/>
              <a:gd name="T13" fmla="*/ 2147483647 h 24"/>
              <a:gd name="T14" fmla="*/ 0 w 11"/>
              <a:gd name="T15" fmla="*/ 0 h 24"/>
              <a:gd name="T16" fmla="*/ 2147483647 w 11"/>
              <a:gd name="T17" fmla="*/ 2147483647 h 24"/>
              <a:gd name="T18" fmla="*/ 2147483647 w 11"/>
              <a:gd name="T19" fmla="*/ 2147483647 h 24"/>
              <a:gd name="T20" fmla="*/ 2147483647 w 11"/>
              <a:gd name="T21" fmla="*/ 2147483647 h 24"/>
              <a:gd name="T22" fmla="*/ 2147483647 w 11"/>
              <a:gd name="T23" fmla="*/ 2147483647 h 24"/>
              <a:gd name="T24" fmla="*/ 2147483647 w 11"/>
              <a:gd name="T25" fmla="*/ 2147483647 h 24"/>
              <a:gd name="T26" fmla="*/ 2147483647 w 11"/>
              <a:gd name="T27" fmla="*/ 2147483647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"/>
              <a:gd name="T43" fmla="*/ 0 h 24"/>
              <a:gd name="T44" fmla="*/ 11 w 11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" h="24">
                <a:moveTo>
                  <a:pt x="0" y="24"/>
                </a:moveTo>
                <a:lnTo>
                  <a:pt x="7" y="21"/>
                </a:lnTo>
                <a:lnTo>
                  <a:pt x="10" y="19"/>
                </a:lnTo>
                <a:lnTo>
                  <a:pt x="11" y="14"/>
                </a:lnTo>
                <a:lnTo>
                  <a:pt x="11" y="10"/>
                </a:lnTo>
                <a:lnTo>
                  <a:pt x="10" y="5"/>
                </a:lnTo>
                <a:lnTo>
                  <a:pt x="7" y="3"/>
                </a:lnTo>
                <a:lnTo>
                  <a:pt x="0" y="0"/>
                </a:lnTo>
                <a:lnTo>
                  <a:pt x="5" y="3"/>
                </a:lnTo>
                <a:lnTo>
                  <a:pt x="7" y="5"/>
                </a:lnTo>
                <a:lnTo>
                  <a:pt x="10" y="10"/>
                </a:lnTo>
                <a:lnTo>
                  <a:pt x="10" y="14"/>
                </a:lnTo>
                <a:lnTo>
                  <a:pt x="7" y="19"/>
                </a:lnTo>
                <a:lnTo>
                  <a:pt x="5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84" name="Line 328"/>
          <p:cNvSpPr>
            <a:spLocks noChangeShapeType="1"/>
          </p:cNvSpPr>
          <p:nvPr/>
        </p:nvSpPr>
        <p:spPr bwMode="auto">
          <a:xfrm flipH="1">
            <a:off x="3157538" y="5875338"/>
            <a:ext cx="444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85" name="Freeform 329"/>
          <p:cNvSpPr>
            <a:spLocks/>
          </p:cNvSpPr>
          <p:nvPr/>
        </p:nvSpPr>
        <p:spPr bwMode="auto">
          <a:xfrm>
            <a:off x="3244850" y="5880100"/>
            <a:ext cx="26988" cy="98425"/>
          </a:xfrm>
          <a:custGeom>
            <a:avLst/>
            <a:gdLst>
              <a:gd name="T0" fmla="*/ 2147483647 w 17"/>
              <a:gd name="T1" fmla="*/ 0 h 62"/>
              <a:gd name="T2" fmla="*/ 2147483647 w 17"/>
              <a:gd name="T3" fmla="*/ 2147483647 h 62"/>
              <a:gd name="T4" fmla="*/ 0 w 17"/>
              <a:gd name="T5" fmla="*/ 2147483647 h 62"/>
              <a:gd name="T6" fmla="*/ 0 w 17"/>
              <a:gd name="T7" fmla="*/ 2147483647 h 62"/>
              <a:gd name="T8" fmla="*/ 2147483647 w 17"/>
              <a:gd name="T9" fmla="*/ 2147483647 h 62"/>
              <a:gd name="T10" fmla="*/ 2147483647 w 17"/>
              <a:gd name="T11" fmla="*/ 2147483647 h 62"/>
              <a:gd name="T12" fmla="*/ 2147483647 w 17"/>
              <a:gd name="T13" fmla="*/ 2147483647 h 62"/>
              <a:gd name="T14" fmla="*/ 2147483647 w 17"/>
              <a:gd name="T15" fmla="*/ 2147483647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62"/>
              <a:gd name="T26" fmla="*/ 17 w 17"/>
              <a:gd name="T27" fmla="*/ 62 h 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62">
                <a:moveTo>
                  <a:pt x="7" y="0"/>
                </a:moveTo>
                <a:lnTo>
                  <a:pt x="2" y="8"/>
                </a:lnTo>
                <a:lnTo>
                  <a:pt x="0" y="21"/>
                </a:lnTo>
                <a:lnTo>
                  <a:pt x="0" y="29"/>
                </a:lnTo>
                <a:lnTo>
                  <a:pt x="2" y="42"/>
                </a:lnTo>
                <a:lnTo>
                  <a:pt x="7" y="50"/>
                </a:lnTo>
                <a:lnTo>
                  <a:pt x="12" y="58"/>
                </a:lnTo>
                <a:lnTo>
                  <a:pt x="17" y="6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86" name="Freeform 330"/>
          <p:cNvSpPr>
            <a:spLocks/>
          </p:cNvSpPr>
          <p:nvPr/>
        </p:nvSpPr>
        <p:spPr bwMode="auto">
          <a:xfrm>
            <a:off x="3248025" y="5867400"/>
            <a:ext cx="15875" cy="104775"/>
          </a:xfrm>
          <a:custGeom>
            <a:avLst/>
            <a:gdLst>
              <a:gd name="T0" fmla="*/ 2147483647 w 10"/>
              <a:gd name="T1" fmla="*/ 2147483647 h 66"/>
              <a:gd name="T2" fmla="*/ 2147483647 w 10"/>
              <a:gd name="T3" fmla="*/ 2147483647 h 66"/>
              <a:gd name="T4" fmla="*/ 2147483647 w 10"/>
              <a:gd name="T5" fmla="*/ 2147483647 h 66"/>
              <a:gd name="T6" fmla="*/ 0 w 10"/>
              <a:gd name="T7" fmla="*/ 2147483647 h 66"/>
              <a:gd name="T8" fmla="*/ 0 w 10"/>
              <a:gd name="T9" fmla="*/ 2147483647 h 66"/>
              <a:gd name="T10" fmla="*/ 2147483647 w 10"/>
              <a:gd name="T11" fmla="*/ 2147483647 h 66"/>
              <a:gd name="T12" fmla="*/ 2147483647 w 10"/>
              <a:gd name="T13" fmla="*/ 2147483647 h 66"/>
              <a:gd name="T14" fmla="*/ 2147483647 w 10"/>
              <a:gd name="T15" fmla="*/ 0 h 66"/>
              <a:gd name="T16" fmla="*/ 2147483647 w 10"/>
              <a:gd name="T17" fmla="*/ 2147483647 h 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66"/>
              <a:gd name="T29" fmla="*/ 10 w 10"/>
              <a:gd name="T30" fmla="*/ 66 h 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66">
                <a:moveTo>
                  <a:pt x="10" y="66"/>
                </a:moveTo>
                <a:lnTo>
                  <a:pt x="5" y="56"/>
                </a:lnTo>
                <a:lnTo>
                  <a:pt x="3" y="50"/>
                </a:lnTo>
                <a:lnTo>
                  <a:pt x="0" y="37"/>
                </a:lnTo>
                <a:lnTo>
                  <a:pt x="0" y="29"/>
                </a:lnTo>
                <a:lnTo>
                  <a:pt x="3" y="16"/>
                </a:lnTo>
                <a:lnTo>
                  <a:pt x="5" y="10"/>
                </a:lnTo>
                <a:lnTo>
                  <a:pt x="10" y="0"/>
                </a:lnTo>
                <a:lnTo>
                  <a:pt x="5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87" name="Line 331"/>
          <p:cNvSpPr>
            <a:spLocks noChangeShapeType="1"/>
          </p:cNvSpPr>
          <p:nvPr/>
        </p:nvSpPr>
        <p:spPr bwMode="auto">
          <a:xfrm flipV="1">
            <a:off x="3263900" y="5862638"/>
            <a:ext cx="7938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88" name="Freeform 332"/>
          <p:cNvSpPr>
            <a:spLocks/>
          </p:cNvSpPr>
          <p:nvPr/>
        </p:nvSpPr>
        <p:spPr bwMode="auto">
          <a:xfrm>
            <a:off x="3297238" y="5875338"/>
            <a:ext cx="6350" cy="7937"/>
          </a:xfrm>
          <a:custGeom>
            <a:avLst/>
            <a:gdLst>
              <a:gd name="T0" fmla="*/ 2147483647 w 4"/>
              <a:gd name="T1" fmla="*/ 0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1" y="0"/>
                </a:moveTo>
                <a:lnTo>
                  <a:pt x="0" y="3"/>
                </a:lnTo>
                <a:lnTo>
                  <a:pt x="1" y="5"/>
                </a:lnTo>
                <a:lnTo>
                  <a:pt x="4" y="3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89" name="Freeform 333"/>
          <p:cNvSpPr>
            <a:spLocks/>
          </p:cNvSpPr>
          <p:nvPr/>
        </p:nvSpPr>
        <p:spPr bwMode="auto">
          <a:xfrm>
            <a:off x="3289300" y="5900738"/>
            <a:ext cx="14288" cy="50800"/>
          </a:xfrm>
          <a:custGeom>
            <a:avLst/>
            <a:gdLst>
              <a:gd name="T0" fmla="*/ 2147483647 w 9"/>
              <a:gd name="T1" fmla="*/ 0 h 32"/>
              <a:gd name="T2" fmla="*/ 2147483647 w 9"/>
              <a:gd name="T3" fmla="*/ 2147483647 h 32"/>
              <a:gd name="T4" fmla="*/ 2147483647 w 9"/>
              <a:gd name="T5" fmla="*/ 2147483647 h 32"/>
              <a:gd name="T6" fmla="*/ 2147483647 w 9"/>
              <a:gd name="T7" fmla="*/ 0 h 32"/>
              <a:gd name="T8" fmla="*/ 0 w 9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2"/>
              <a:gd name="T17" fmla="*/ 9 w 9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2">
                <a:moveTo>
                  <a:pt x="6" y="0"/>
                </a:moveTo>
                <a:lnTo>
                  <a:pt x="6" y="32"/>
                </a:lnTo>
                <a:lnTo>
                  <a:pt x="9" y="32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90" name="Line 334"/>
          <p:cNvSpPr>
            <a:spLocks noChangeShapeType="1"/>
          </p:cNvSpPr>
          <p:nvPr/>
        </p:nvSpPr>
        <p:spPr bwMode="auto">
          <a:xfrm>
            <a:off x="3289300" y="5951538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91" name="Line 335"/>
          <p:cNvSpPr>
            <a:spLocks noChangeShapeType="1"/>
          </p:cNvSpPr>
          <p:nvPr/>
        </p:nvSpPr>
        <p:spPr bwMode="auto">
          <a:xfrm>
            <a:off x="3336925" y="5918200"/>
            <a:ext cx="650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92" name="Freeform 336"/>
          <p:cNvSpPr>
            <a:spLocks/>
          </p:cNvSpPr>
          <p:nvPr/>
        </p:nvSpPr>
        <p:spPr bwMode="auto">
          <a:xfrm>
            <a:off x="3438525" y="5875338"/>
            <a:ext cx="17463" cy="76200"/>
          </a:xfrm>
          <a:custGeom>
            <a:avLst/>
            <a:gdLst>
              <a:gd name="T0" fmla="*/ 0 w 11"/>
              <a:gd name="T1" fmla="*/ 2147483647 h 48"/>
              <a:gd name="T2" fmla="*/ 2147483647 w 11"/>
              <a:gd name="T3" fmla="*/ 2147483647 h 48"/>
              <a:gd name="T4" fmla="*/ 2147483647 w 11"/>
              <a:gd name="T5" fmla="*/ 0 h 48"/>
              <a:gd name="T6" fmla="*/ 2147483647 w 11"/>
              <a:gd name="T7" fmla="*/ 2147483647 h 48"/>
              <a:gd name="T8" fmla="*/ 2147483647 w 11"/>
              <a:gd name="T9" fmla="*/ 2147483647 h 48"/>
              <a:gd name="T10" fmla="*/ 2147483647 w 11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48"/>
              <a:gd name="T20" fmla="*/ 11 w 11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48">
                <a:moveTo>
                  <a:pt x="0" y="10"/>
                </a:moveTo>
                <a:lnTo>
                  <a:pt x="5" y="8"/>
                </a:lnTo>
                <a:lnTo>
                  <a:pt x="11" y="0"/>
                </a:lnTo>
                <a:lnTo>
                  <a:pt x="11" y="48"/>
                </a:lnTo>
                <a:lnTo>
                  <a:pt x="10" y="48"/>
                </a:lnTo>
                <a:lnTo>
                  <a:pt x="1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93" name="Freeform 337"/>
          <p:cNvSpPr>
            <a:spLocks/>
          </p:cNvSpPr>
          <p:nvPr/>
        </p:nvSpPr>
        <p:spPr bwMode="auto">
          <a:xfrm>
            <a:off x="3502025" y="5880100"/>
            <a:ext cx="25400" cy="98425"/>
          </a:xfrm>
          <a:custGeom>
            <a:avLst/>
            <a:gdLst>
              <a:gd name="T0" fmla="*/ 2147483647 w 16"/>
              <a:gd name="T1" fmla="*/ 0 h 62"/>
              <a:gd name="T2" fmla="*/ 2147483647 w 16"/>
              <a:gd name="T3" fmla="*/ 2147483647 h 62"/>
              <a:gd name="T4" fmla="*/ 2147483647 w 16"/>
              <a:gd name="T5" fmla="*/ 2147483647 h 62"/>
              <a:gd name="T6" fmla="*/ 2147483647 w 16"/>
              <a:gd name="T7" fmla="*/ 2147483647 h 62"/>
              <a:gd name="T8" fmla="*/ 2147483647 w 16"/>
              <a:gd name="T9" fmla="*/ 2147483647 h 62"/>
              <a:gd name="T10" fmla="*/ 2147483647 w 16"/>
              <a:gd name="T11" fmla="*/ 2147483647 h 62"/>
              <a:gd name="T12" fmla="*/ 2147483647 w 16"/>
              <a:gd name="T13" fmla="*/ 2147483647 h 62"/>
              <a:gd name="T14" fmla="*/ 0 w 16"/>
              <a:gd name="T15" fmla="*/ 2147483647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62"/>
              <a:gd name="T26" fmla="*/ 16 w 16"/>
              <a:gd name="T27" fmla="*/ 62 h 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62">
                <a:moveTo>
                  <a:pt x="8" y="0"/>
                </a:moveTo>
                <a:lnTo>
                  <a:pt x="13" y="8"/>
                </a:lnTo>
                <a:lnTo>
                  <a:pt x="16" y="21"/>
                </a:lnTo>
                <a:lnTo>
                  <a:pt x="16" y="29"/>
                </a:lnTo>
                <a:lnTo>
                  <a:pt x="13" y="42"/>
                </a:lnTo>
                <a:lnTo>
                  <a:pt x="8" y="50"/>
                </a:lnTo>
                <a:lnTo>
                  <a:pt x="4" y="58"/>
                </a:lnTo>
                <a:lnTo>
                  <a:pt x="0" y="6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94" name="Freeform 338"/>
          <p:cNvSpPr>
            <a:spLocks/>
          </p:cNvSpPr>
          <p:nvPr/>
        </p:nvSpPr>
        <p:spPr bwMode="auto">
          <a:xfrm>
            <a:off x="3508375" y="5867400"/>
            <a:ext cx="14288" cy="104775"/>
          </a:xfrm>
          <a:custGeom>
            <a:avLst/>
            <a:gdLst>
              <a:gd name="T0" fmla="*/ 0 w 9"/>
              <a:gd name="T1" fmla="*/ 2147483647 h 66"/>
              <a:gd name="T2" fmla="*/ 2147483647 w 9"/>
              <a:gd name="T3" fmla="*/ 2147483647 h 66"/>
              <a:gd name="T4" fmla="*/ 2147483647 w 9"/>
              <a:gd name="T5" fmla="*/ 2147483647 h 66"/>
              <a:gd name="T6" fmla="*/ 2147483647 w 9"/>
              <a:gd name="T7" fmla="*/ 2147483647 h 66"/>
              <a:gd name="T8" fmla="*/ 2147483647 w 9"/>
              <a:gd name="T9" fmla="*/ 2147483647 h 66"/>
              <a:gd name="T10" fmla="*/ 2147483647 w 9"/>
              <a:gd name="T11" fmla="*/ 2147483647 h 66"/>
              <a:gd name="T12" fmla="*/ 2147483647 w 9"/>
              <a:gd name="T13" fmla="*/ 2147483647 h 66"/>
              <a:gd name="T14" fmla="*/ 0 w 9"/>
              <a:gd name="T15" fmla="*/ 0 h 66"/>
              <a:gd name="T16" fmla="*/ 2147483647 w 9"/>
              <a:gd name="T17" fmla="*/ 2147483647 h 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6"/>
              <a:gd name="T29" fmla="*/ 9 w 9"/>
              <a:gd name="T30" fmla="*/ 66 h 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6">
                <a:moveTo>
                  <a:pt x="0" y="66"/>
                </a:moveTo>
                <a:lnTo>
                  <a:pt x="4" y="56"/>
                </a:lnTo>
                <a:lnTo>
                  <a:pt x="7" y="50"/>
                </a:lnTo>
                <a:lnTo>
                  <a:pt x="9" y="37"/>
                </a:lnTo>
                <a:lnTo>
                  <a:pt x="9" y="29"/>
                </a:lnTo>
                <a:lnTo>
                  <a:pt x="7" y="16"/>
                </a:lnTo>
                <a:lnTo>
                  <a:pt x="4" y="10"/>
                </a:lnTo>
                <a:lnTo>
                  <a:pt x="0" y="0"/>
                </a:lnTo>
                <a:lnTo>
                  <a:pt x="4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95" name="Line 339"/>
          <p:cNvSpPr>
            <a:spLocks noChangeShapeType="1"/>
          </p:cNvSpPr>
          <p:nvPr/>
        </p:nvSpPr>
        <p:spPr bwMode="auto">
          <a:xfrm flipH="1" flipV="1">
            <a:off x="3502025" y="5862638"/>
            <a:ext cx="6350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96" name="Line 340"/>
          <p:cNvSpPr>
            <a:spLocks noChangeShapeType="1"/>
          </p:cNvSpPr>
          <p:nvPr/>
        </p:nvSpPr>
        <p:spPr bwMode="auto">
          <a:xfrm flipH="1">
            <a:off x="3438525" y="5951538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97" name="Line 341"/>
          <p:cNvSpPr>
            <a:spLocks noChangeShapeType="1"/>
          </p:cNvSpPr>
          <p:nvPr/>
        </p:nvSpPr>
        <p:spPr bwMode="auto">
          <a:xfrm>
            <a:off x="5270500" y="5414963"/>
            <a:ext cx="777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98" name="Line 342"/>
          <p:cNvSpPr>
            <a:spLocks noChangeShapeType="1"/>
          </p:cNvSpPr>
          <p:nvPr/>
        </p:nvSpPr>
        <p:spPr bwMode="auto">
          <a:xfrm flipV="1">
            <a:off x="5308600" y="5375275"/>
            <a:ext cx="1588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799" name="Line 343"/>
          <p:cNvSpPr>
            <a:spLocks noChangeShapeType="1"/>
          </p:cNvSpPr>
          <p:nvPr/>
        </p:nvSpPr>
        <p:spPr bwMode="auto">
          <a:xfrm flipV="1">
            <a:off x="5303838" y="2651125"/>
            <a:ext cx="1587" cy="746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00" name="Line 344"/>
          <p:cNvSpPr>
            <a:spLocks noChangeShapeType="1"/>
          </p:cNvSpPr>
          <p:nvPr/>
        </p:nvSpPr>
        <p:spPr bwMode="auto">
          <a:xfrm flipH="1">
            <a:off x="5267325" y="2687638"/>
            <a:ext cx="762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01" name="Line 345"/>
          <p:cNvSpPr>
            <a:spLocks noChangeShapeType="1"/>
          </p:cNvSpPr>
          <p:nvPr/>
        </p:nvSpPr>
        <p:spPr bwMode="auto">
          <a:xfrm flipV="1">
            <a:off x="6507163" y="2662238"/>
            <a:ext cx="38100" cy="365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02" name="Line 346"/>
          <p:cNvSpPr>
            <a:spLocks noChangeShapeType="1"/>
          </p:cNvSpPr>
          <p:nvPr/>
        </p:nvSpPr>
        <p:spPr bwMode="auto">
          <a:xfrm flipH="1">
            <a:off x="6534150" y="2662238"/>
            <a:ext cx="174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03" name="Line 347"/>
          <p:cNvSpPr>
            <a:spLocks noChangeShapeType="1"/>
          </p:cNvSpPr>
          <p:nvPr/>
        </p:nvSpPr>
        <p:spPr bwMode="auto">
          <a:xfrm flipH="1">
            <a:off x="6496050" y="2662238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04" name="Rectangle 348"/>
          <p:cNvSpPr>
            <a:spLocks noChangeArrowheads="1"/>
          </p:cNvSpPr>
          <p:nvPr/>
        </p:nvSpPr>
        <p:spPr bwMode="auto">
          <a:xfrm>
            <a:off x="6505575" y="2662238"/>
            <a:ext cx="1588" cy="587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05" name="Freeform 349"/>
          <p:cNvSpPr>
            <a:spLocks/>
          </p:cNvSpPr>
          <p:nvPr/>
        </p:nvSpPr>
        <p:spPr bwMode="auto">
          <a:xfrm>
            <a:off x="6519863" y="2687638"/>
            <a:ext cx="25400" cy="33337"/>
          </a:xfrm>
          <a:custGeom>
            <a:avLst/>
            <a:gdLst>
              <a:gd name="T0" fmla="*/ 0 w 16"/>
              <a:gd name="T1" fmla="*/ 0 h 21"/>
              <a:gd name="T2" fmla="*/ 2147483647 w 16"/>
              <a:gd name="T3" fmla="*/ 2147483647 h 21"/>
              <a:gd name="T4" fmla="*/ 2147483647 w 16"/>
              <a:gd name="T5" fmla="*/ 2147483647 h 21"/>
              <a:gd name="T6" fmla="*/ 2147483647 w 16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21"/>
              <a:gd name="T14" fmla="*/ 16 w 16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21">
                <a:moveTo>
                  <a:pt x="0" y="0"/>
                </a:moveTo>
                <a:lnTo>
                  <a:pt x="14" y="21"/>
                </a:lnTo>
                <a:lnTo>
                  <a:pt x="16" y="21"/>
                </a:lnTo>
                <a:lnTo>
                  <a:pt x="1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06" name="Line 350"/>
          <p:cNvSpPr>
            <a:spLocks noChangeShapeType="1"/>
          </p:cNvSpPr>
          <p:nvPr/>
        </p:nvSpPr>
        <p:spPr bwMode="auto">
          <a:xfrm flipH="1">
            <a:off x="6496050" y="2720975"/>
            <a:ext cx="190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07" name="Line 351"/>
          <p:cNvSpPr>
            <a:spLocks noChangeShapeType="1"/>
          </p:cNvSpPr>
          <p:nvPr/>
        </p:nvSpPr>
        <p:spPr bwMode="auto">
          <a:xfrm>
            <a:off x="6534150" y="2720975"/>
            <a:ext cx="174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08" name="Freeform 352"/>
          <p:cNvSpPr>
            <a:spLocks/>
          </p:cNvSpPr>
          <p:nvPr/>
        </p:nvSpPr>
        <p:spPr bwMode="auto">
          <a:xfrm>
            <a:off x="6567488" y="2714625"/>
            <a:ext cx="17462" cy="25400"/>
          </a:xfrm>
          <a:custGeom>
            <a:avLst/>
            <a:gdLst>
              <a:gd name="T0" fmla="*/ 0 w 11"/>
              <a:gd name="T1" fmla="*/ 0 h 16"/>
              <a:gd name="T2" fmla="*/ 2147483647 w 11"/>
              <a:gd name="T3" fmla="*/ 2147483647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6"/>
              <a:gd name="T14" fmla="*/ 11 w 11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6">
                <a:moveTo>
                  <a:pt x="0" y="0"/>
                </a:moveTo>
                <a:lnTo>
                  <a:pt x="3" y="8"/>
                </a:lnTo>
                <a:lnTo>
                  <a:pt x="7" y="13"/>
                </a:lnTo>
                <a:lnTo>
                  <a:pt x="11" y="1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09" name="Freeform 353"/>
          <p:cNvSpPr>
            <a:spLocks/>
          </p:cNvSpPr>
          <p:nvPr/>
        </p:nvSpPr>
        <p:spPr bwMode="auto">
          <a:xfrm>
            <a:off x="6564313" y="2655888"/>
            <a:ext cx="14287" cy="80962"/>
          </a:xfrm>
          <a:custGeom>
            <a:avLst/>
            <a:gdLst>
              <a:gd name="T0" fmla="*/ 2147483647 w 9"/>
              <a:gd name="T1" fmla="*/ 2147483647 h 51"/>
              <a:gd name="T2" fmla="*/ 2147483647 w 9"/>
              <a:gd name="T3" fmla="*/ 2147483647 h 51"/>
              <a:gd name="T4" fmla="*/ 2147483647 w 9"/>
              <a:gd name="T5" fmla="*/ 2147483647 h 51"/>
              <a:gd name="T6" fmla="*/ 2147483647 w 9"/>
              <a:gd name="T7" fmla="*/ 2147483647 h 51"/>
              <a:gd name="T8" fmla="*/ 2147483647 w 9"/>
              <a:gd name="T9" fmla="*/ 2147483647 h 51"/>
              <a:gd name="T10" fmla="*/ 2147483647 w 9"/>
              <a:gd name="T11" fmla="*/ 2147483647 h 51"/>
              <a:gd name="T12" fmla="*/ 2147483647 w 9"/>
              <a:gd name="T13" fmla="*/ 2147483647 h 51"/>
              <a:gd name="T14" fmla="*/ 2147483647 w 9"/>
              <a:gd name="T15" fmla="*/ 0 h 51"/>
              <a:gd name="T16" fmla="*/ 2147483647 w 9"/>
              <a:gd name="T17" fmla="*/ 2147483647 h 51"/>
              <a:gd name="T18" fmla="*/ 2147483647 w 9"/>
              <a:gd name="T19" fmla="*/ 2147483647 h 51"/>
              <a:gd name="T20" fmla="*/ 0 w 9"/>
              <a:gd name="T21" fmla="*/ 2147483647 h 51"/>
              <a:gd name="T22" fmla="*/ 0 w 9"/>
              <a:gd name="T23" fmla="*/ 2147483647 h 51"/>
              <a:gd name="T24" fmla="*/ 2147483647 w 9"/>
              <a:gd name="T25" fmla="*/ 2147483647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51"/>
              <a:gd name="T41" fmla="*/ 9 w 9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51">
                <a:moveTo>
                  <a:pt x="9" y="51"/>
                </a:moveTo>
                <a:lnTo>
                  <a:pt x="5" y="44"/>
                </a:lnTo>
                <a:lnTo>
                  <a:pt x="3" y="37"/>
                </a:lnTo>
                <a:lnTo>
                  <a:pt x="2" y="29"/>
                </a:lnTo>
                <a:lnTo>
                  <a:pt x="2" y="23"/>
                </a:lnTo>
                <a:lnTo>
                  <a:pt x="3" y="13"/>
                </a:lnTo>
                <a:lnTo>
                  <a:pt x="5" y="8"/>
                </a:lnTo>
                <a:lnTo>
                  <a:pt x="9" y="0"/>
                </a:lnTo>
                <a:lnTo>
                  <a:pt x="5" y="6"/>
                </a:lnTo>
                <a:lnTo>
                  <a:pt x="2" y="13"/>
                </a:lnTo>
                <a:lnTo>
                  <a:pt x="0" y="23"/>
                </a:lnTo>
                <a:lnTo>
                  <a:pt x="0" y="29"/>
                </a:lnTo>
                <a:lnTo>
                  <a:pt x="2" y="3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10" name="Line 354"/>
          <p:cNvSpPr>
            <a:spLocks noChangeShapeType="1"/>
          </p:cNvSpPr>
          <p:nvPr/>
        </p:nvSpPr>
        <p:spPr bwMode="auto">
          <a:xfrm>
            <a:off x="6597650" y="2720975"/>
            <a:ext cx="206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11" name="Freeform 355"/>
          <p:cNvSpPr>
            <a:spLocks/>
          </p:cNvSpPr>
          <p:nvPr/>
        </p:nvSpPr>
        <p:spPr bwMode="auto">
          <a:xfrm>
            <a:off x="6597650" y="2681288"/>
            <a:ext cx="12700" cy="39687"/>
          </a:xfrm>
          <a:custGeom>
            <a:avLst/>
            <a:gdLst>
              <a:gd name="T0" fmla="*/ 2147483647 w 8"/>
              <a:gd name="T1" fmla="*/ 2147483647 h 25"/>
              <a:gd name="T2" fmla="*/ 2147483647 w 8"/>
              <a:gd name="T3" fmla="*/ 0 h 25"/>
              <a:gd name="T4" fmla="*/ 0 w 8"/>
              <a:gd name="T5" fmla="*/ 0 h 25"/>
              <a:gd name="T6" fmla="*/ 0 60000 65536"/>
              <a:gd name="T7" fmla="*/ 0 60000 65536"/>
              <a:gd name="T8" fmla="*/ 0 60000 65536"/>
              <a:gd name="T9" fmla="*/ 0 w 8"/>
              <a:gd name="T10" fmla="*/ 0 h 25"/>
              <a:gd name="T11" fmla="*/ 8 w 8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5">
                <a:moveTo>
                  <a:pt x="8" y="25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12" name="Line 356"/>
          <p:cNvSpPr>
            <a:spLocks noChangeShapeType="1"/>
          </p:cNvSpPr>
          <p:nvPr/>
        </p:nvSpPr>
        <p:spPr bwMode="auto">
          <a:xfrm>
            <a:off x="6605588" y="2681288"/>
            <a:ext cx="1587" cy="39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13" name="Freeform 357"/>
          <p:cNvSpPr>
            <a:spLocks/>
          </p:cNvSpPr>
          <p:nvPr/>
        </p:nvSpPr>
        <p:spPr bwMode="auto">
          <a:xfrm>
            <a:off x="6630988" y="2725738"/>
            <a:ext cx="12700" cy="14287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2147483647 h 9"/>
              <a:gd name="T4" fmla="*/ 0 w 8"/>
              <a:gd name="T5" fmla="*/ 2147483647 h 9"/>
              <a:gd name="T6" fmla="*/ 0 60000 65536"/>
              <a:gd name="T7" fmla="*/ 0 60000 65536"/>
              <a:gd name="T8" fmla="*/ 0 60000 65536"/>
              <a:gd name="T9" fmla="*/ 0 w 8"/>
              <a:gd name="T10" fmla="*/ 0 h 9"/>
              <a:gd name="T11" fmla="*/ 8 w 8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9">
                <a:moveTo>
                  <a:pt x="8" y="0"/>
                </a:moveTo>
                <a:lnTo>
                  <a:pt x="4" y="7"/>
                </a:lnTo>
                <a:lnTo>
                  <a:pt x="0" y="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14" name="Freeform 358"/>
          <p:cNvSpPr>
            <a:spLocks/>
          </p:cNvSpPr>
          <p:nvPr/>
        </p:nvSpPr>
        <p:spPr bwMode="auto">
          <a:xfrm>
            <a:off x="6637338" y="2655888"/>
            <a:ext cx="14287" cy="80962"/>
          </a:xfrm>
          <a:custGeom>
            <a:avLst/>
            <a:gdLst>
              <a:gd name="T0" fmla="*/ 0 w 9"/>
              <a:gd name="T1" fmla="*/ 2147483647 h 51"/>
              <a:gd name="T2" fmla="*/ 2147483647 w 9"/>
              <a:gd name="T3" fmla="*/ 2147483647 h 51"/>
              <a:gd name="T4" fmla="*/ 2147483647 w 9"/>
              <a:gd name="T5" fmla="*/ 2147483647 h 51"/>
              <a:gd name="T6" fmla="*/ 2147483647 w 9"/>
              <a:gd name="T7" fmla="*/ 2147483647 h 51"/>
              <a:gd name="T8" fmla="*/ 2147483647 w 9"/>
              <a:gd name="T9" fmla="*/ 2147483647 h 51"/>
              <a:gd name="T10" fmla="*/ 2147483647 w 9"/>
              <a:gd name="T11" fmla="*/ 2147483647 h 51"/>
              <a:gd name="T12" fmla="*/ 2147483647 w 9"/>
              <a:gd name="T13" fmla="*/ 2147483647 h 51"/>
              <a:gd name="T14" fmla="*/ 0 w 9"/>
              <a:gd name="T15" fmla="*/ 0 h 51"/>
              <a:gd name="T16" fmla="*/ 2147483647 w 9"/>
              <a:gd name="T17" fmla="*/ 2147483647 h 51"/>
              <a:gd name="T18" fmla="*/ 2147483647 w 9"/>
              <a:gd name="T19" fmla="*/ 2147483647 h 51"/>
              <a:gd name="T20" fmla="*/ 2147483647 w 9"/>
              <a:gd name="T21" fmla="*/ 2147483647 h 51"/>
              <a:gd name="T22" fmla="*/ 2147483647 w 9"/>
              <a:gd name="T23" fmla="*/ 2147483647 h 51"/>
              <a:gd name="T24" fmla="*/ 2147483647 w 9"/>
              <a:gd name="T25" fmla="*/ 2147483647 h 51"/>
              <a:gd name="T26" fmla="*/ 2147483647 w 9"/>
              <a:gd name="T27" fmla="*/ 2147483647 h 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"/>
              <a:gd name="T43" fmla="*/ 0 h 51"/>
              <a:gd name="T44" fmla="*/ 9 w 9"/>
              <a:gd name="T45" fmla="*/ 51 h 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" h="51">
                <a:moveTo>
                  <a:pt x="0" y="51"/>
                </a:moveTo>
                <a:lnTo>
                  <a:pt x="4" y="45"/>
                </a:lnTo>
                <a:lnTo>
                  <a:pt x="8" y="37"/>
                </a:lnTo>
                <a:lnTo>
                  <a:pt x="9" y="29"/>
                </a:lnTo>
                <a:lnTo>
                  <a:pt x="9" y="23"/>
                </a:lnTo>
                <a:lnTo>
                  <a:pt x="8" y="13"/>
                </a:lnTo>
                <a:lnTo>
                  <a:pt x="4" y="6"/>
                </a:lnTo>
                <a:lnTo>
                  <a:pt x="0" y="0"/>
                </a:lnTo>
                <a:lnTo>
                  <a:pt x="4" y="8"/>
                </a:lnTo>
                <a:lnTo>
                  <a:pt x="5" y="13"/>
                </a:lnTo>
                <a:lnTo>
                  <a:pt x="8" y="23"/>
                </a:lnTo>
                <a:lnTo>
                  <a:pt x="8" y="29"/>
                </a:lnTo>
                <a:lnTo>
                  <a:pt x="5" y="37"/>
                </a:lnTo>
                <a:lnTo>
                  <a:pt x="4" y="4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15" name="Line 359"/>
          <p:cNvSpPr>
            <a:spLocks noChangeShapeType="1"/>
          </p:cNvSpPr>
          <p:nvPr/>
        </p:nvSpPr>
        <p:spPr bwMode="auto">
          <a:xfrm flipH="1" flipV="1">
            <a:off x="6630988" y="2652713"/>
            <a:ext cx="63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16" name="Freeform 360"/>
          <p:cNvSpPr>
            <a:spLocks/>
          </p:cNvSpPr>
          <p:nvPr/>
        </p:nvSpPr>
        <p:spPr bwMode="auto">
          <a:xfrm>
            <a:off x="6604000" y="2662238"/>
            <a:ext cx="4763" cy="6350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0 h 4"/>
              <a:gd name="T4" fmla="*/ 0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lnTo>
                  <a:pt x="1" y="0"/>
                </a:lnTo>
                <a:lnTo>
                  <a:pt x="0" y="2"/>
                </a:lnTo>
                <a:lnTo>
                  <a:pt x="1" y="4"/>
                </a:lnTo>
                <a:lnTo>
                  <a:pt x="3" y="2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17" name="Line 361"/>
          <p:cNvSpPr>
            <a:spLocks noChangeShapeType="1"/>
          </p:cNvSpPr>
          <p:nvPr/>
        </p:nvSpPr>
        <p:spPr bwMode="auto">
          <a:xfrm flipV="1">
            <a:off x="6578600" y="2652713"/>
            <a:ext cx="63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18" name="Freeform 362"/>
          <p:cNvSpPr>
            <a:spLocks/>
          </p:cNvSpPr>
          <p:nvPr/>
        </p:nvSpPr>
        <p:spPr bwMode="auto">
          <a:xfrm>
            <a:off x="5743575" y="3946525"/>
            <a:ext cx="39688" cy="58738"/>
          </a:xfrm>
          <a:custGeom>
            <a:avLst/>
            <a:gdLst>
              <a:gd name="T0" fmla="*/ 2147483647 w 25"/>
              <a:gd name="T1" fmla="*/ 2147483647 h 37"/>
              <a:gd name="T2" fmla="*/ 2147483647 w 25"/>
              <a:gd name="T3" fmla="*/ 0 h 37"/>
              <a:gd name="T4" fmla="*/ 2147483647 w 25"/>
              <a:gd name="T5" fmla="*/ 0 h 37"/>
              <a:gd name="T6" fmla="*/ 2147483647 w 25"/>
              <a:gd name="T7" fmla="*/ 2147483647 h 37"/>
              <a:gd name="T8" fmla="*/ 2147483647 w 25"/>
              <a:gd name="T9" fmla="*/ 2147483647 h 37"/>
              <a:gd name="T10" fmla="*/ 2147483647 w 25"/>
              <a:gd name="T11" fmla="*/ 2147483647 h 37"/>
              <a:gd name="T12" fmla="*/ 2147483647 w 25"/>
              <a:gd name="T13" fmla="*/ 2147483647 h 37"/>
              <a:gd name="T14" fmla="*/ 2147483647 w 25"/>
              <a:gd name="T15" fmla="*/ 2147483647 h 37"/>
              <a:gd name="T16" fmla="*/ 2147483647 w 25"/>
              <a:gd name="T17" fmla="*/ 2147483647 h 37"/>
              <a:gd name="T18" fmla="*/ 2147483647 w 25"/>
              <a:gd name="T19" fmla="*/ 2147483647 h 37"/>
              <a:gd name="T20" fmla="*/ 0 w 25"/>
              <a:gd name="T21" fmla="*/ 2147483647 h 37"/>
              <a:gd name="T22" fmla="*/ 0 w 25"/>
              <a:gd name="T23" fmla="*/ 2147483647 h 37"/>
              <a:gd name="T24" fmla="*/ 2147483647 w 25"/>
              <a:gd name="T25" fmla="*/ 2147483647 h 37"/>
              <a:gd name="T26" fmla="*/ 2147483647 w 25"/>
              <a:gd name="T27" fmla="*/ 2147483647 h 37"/>
              <a:gd name="T28" fmla="*/ 2147483647 w 25"/>
              <a:gd name="T29" fmla="*/ 2147483647 h 37"/>
              <a:gd name="T30" fmla="*/ 2147483647 w 25"/>
              <a:gd name="T31" fmla="*/ 2147483647 h 37"/>
              <a:gd name="T32" fmla="*/ 2147483647 w 25"/>
              <a:gd name="T33" fmla="*/ 2147483647 h 37"/>
              <a:gd name="T34" fmla="*/ 2147483647 w 25"/>
              <a:gd name="T35" fmla="*/ 2147483647 h 37"/>
              <a:gd name="T36" fmla="*/ 2147483647 w 25"/>
              <a:gd name="T37" fmla="*/ 2147483647 h 37"/>
              <a:gd name="T38" fmla="*/ 2147483647 w 25"/>
              <a:gd name="T39" fmla="*/ 2147483647 h 37"/>
              <a:gd name="T40" fmla="*/ 2147483647 w 25"/>
              <a:gd name="T41" fmla="*/ 2147483647 h 37"/>
              <a:gd name="T42" fmla="*/ 2147483647 w 25"/>
              <a:gd name="T43" fmla="*/ 2147483647 h 37"/>
              <a:gd name="T44" fmla="*/ 2147483647 w 25"/>
              <a:gd name="T45" fmla="*/ 2147483647 h 37"/>
              <a:gd name="T46" fmla="*/ 2147483647 w 25"/>
              <a:gd name="T47" fmla="*/ 2147483647 h 37"/>
              <a:gd name="T48" fmla="*/ 2147483647 w 25"/>
              <a:gd name="T49" fmla="*/ 2147483647 h 37"/>
              <a:gd name="T50" fmla="*/ 2147483647 w 25"/>
              <a:gd name="T51" fmla="*/ 2147483647 h 37"/>
              <a:gd name="T52" fmla="*/ 2147483647 w 25"/>
              <a:gd name="T53" fmla="*/ 2147483647 h 37"/>
              <a:gd name="T54" fmla="*/ 2147483647 w 25"/>
              <a:gd name="T55" fmla="*/ 2147483647 h 37"/>
              <a:gd name="T56" fmla="*/ 2147483647 w 25"/>
              <a:gd name="T57" fmla="*/ 0 h 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5"/>
              <a:gd name="T88" fmla="*/ 0 h 37"/>
              <a:gd name="T89" fmla="*/ 25 w 25"/>
              <a:gd name="T90" fmla="*/ 37 h 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5" h="37">
                <a:moveTo>
                  <a:pt x="21" y="2"/>
                </a:moveTo>
                <a:lnTo>
                  <a:pt x="16" y="0"/>
                </a:lnTo>
                <a:lnTo>
                  <a:pt x="9" y="0"/>
                </a:lnTo>
                <a:lnTo>
                  <a:pt x="5" y="2"/>
                </a:lnTo>
                <a:lnTo>
                  <a:pt x="4" y="6"/>
                </a:lnTo>
                <a:lnTo>
                  <a:pt x="4" y="11"/>
                </a:lnTo>
                <a:lnTo>
                  <a:pt x="5" y="14"/>
                </a:lnTo>
                <a:lnTo>
                  <a:pt x="9" y="16"/>
                </a:lnTo>
                <a:lnTo>
                  <a:pt x="4" y="17"/>
                </a:lnTo>
                <a:lnTo>
                  <a:pt x="2" y="19"/>
                </a:lnTo>
                <a:lnTo>
                  <a:pt x="0" y="23"/>
                </a:lnTo>
                <a:lnTo>
                  <a:pt x="0" y="30"/>
                </a:lnTo>
                <a:lnTo>
                  <a:pt x="2" y="33"/>
                </a:lnTo>
                <a:lnTo>
                  <a:pt x="4" y="35"/>
                </a:lnTo>
                <a:lnTo>
                  <a:pt x="9" y="37"/>
                </a:lnTo>
                <a:lnTo>
                  <a:pt x="16" y="37"/>
                </a:lnTo>
                <a:lnTo>
                  <a:pt x="21" y="35"/>
                </a:lnTo>
                <a:lnTo>
                  <a:pt x="23" y="33"/>
                </a:lnTo>
                <a:lnTo>
                  <a:pt x="25" y="30"/>
                </a:lnTo>
                <a:lnTo>
                  <a:pt x="25" y="23"/>
                </a:lnTo>
                <a:lnTo>
                  <a:pt x="23" y="19"/>
                </a:lnTo>
                <a:lnTo>
                  <a:pt x="21" y="17"/>
                </a:lnTo>
                <a:lnTo>
                  <a:pt x="16" y="16"/>
                </a:lnTo>
                <a:lnTo>
                  <a:pt x="21" y="14"/>
                </a:lnTo>
                <a:lnTo>
                  <a:pt x="23" y="11"/>
                </a:lnTo>
                <a:lnTo>
                  <a:pt x="23" y="6"/>
                </a:lnTo>
                <a:lnTo>
                  <a:pt x="21" y="2"/>
                </a:lnTo>
                <a:lnTo>
                  <a:pt x="20" y="2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19" name="Freeform 363"/>
          <p:cNvSpPr>
            <a:spLocks/>
          </p:cNvSpPr>
          <p:nvPr/>
        </p:nvSpPr>
        <p:spPr bwMode="auto">
          <a:xfrm>
            <a:off x="5768975" y="3949700"/>
            <a:ext cx="11113" cy="55563"/>
          </a:xfrm>
          <a:custGeom>
            <a:avLst/>
            <a:gdLst>
              <a:gd name="T0" fmla="*/ 2147483647 w 7"/>
              <a:gd name="T1" fmla="*/ 0 h 35"/>
              <a:gd name="T2" fmla="*/ 2147483647 w 7"/>
              <a:gd name="T3" fmla="*/ 2147483647 h 35"/>
              <a:gd name="T4" fmla="*/ 2147483647 w 7"/>
              <a:gd name="T5" fmla="*/ 2147483647 h 35"/>
              <a:gd name="T6" fmla="*/ 2147483647 w 7"/>
              <a:gd name="T7" fmla="*/ 2147483647 h 35"/>
              <a:gd name="T8" fmla="*/ 0 w 7"/>
              <a:gd name="T9" fmla="*/ 2147483647 h 35"/>
              <a:gd name="T10" fmla="*/ 2147483647 w 7"/>
              <a:gd name="T11" fmla="*/ 2147483647 h 35"/>
              <a:gd name="T12" fmla="*/ 2147483647 w 7"/>
              <a:gd name="T13" fmla="*/ 2147483647 h 35"/>
              <a:gd name="T14" fmla="*/ 2147483647 w 7"/>
              <a:gd name="T15" fmla="*/ 2147483647 h 35"/>
              <a:gd name="T16" fmla="*/ 2147483647 w 7"/>
              <a:gd name="T17" fmla="*/ 2147483647 h 35"/>
              <a:gd name="T18" fmla="*/ 2147483647 w 7"/>
              <a:gd name="T19" fmla="*/ 2147483647 h 35"/>
              <a:gd name="T20" fmla="*/ 2147483647 w 7"/>
              <a:gd name="T21" fmla="*/ 2147483647 h 35"/>
              <a:gd name="T22" fmla="*/ 0 w 7"/>
              <a:gd name="T23" fmla="*/ 2147483647 h 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35"/>
              <a:gd name="T38" fmla="*/ 7 w 7"/>
              <a:gd name="T39" fmla="*/ 35 h 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35">
                <a:moveTo>
                  <a:pt x="3" y="0"/>
                </a:moveTo>
                <a:lnTo>
                  <a:pt x="5" y="3"/>
                </a:lnTo>
                <a:lnTo>
                  <a:pt x="5" y="9"/>
                </a:lnTo>
                <a:lnTo>
                  <a:pt x="3" y="12"/>
                </a:lnTo>
                <a:lnTo>
                  <a:pt x="0" y="14"/>
                </a:lnTo>
                <a:lnTo>
                  <a:pt x="3" y="15"/>
                </a:lnTo>
                <a:lnTo>
                  <a:pt x="5" y="17"/>
                </a:lnTo>
                <a:lnTo>
                  <a:pt x="7" y="21"/>
                </a:lnTo>
                <a:lnTo>
                  <a:pt x="7" y="27"/>
                </a:lnTo>
                <a:lnTo>
                  <a:pt x="5" y="31"/>
                </a:lnTo>
                <a:lnTo>
                  <a:pt x="3" y="33"/>
                </a:lnTo>
                <a:lnTo>
                  <a:pt x="0" y="3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20" name="Freeform 364"/>
          <p:cNvSpPr>
            <a:spLocks/>
          </p:cNvSpPr>
          <p:nvPr/>
        </p:nvSpPr>
        <p:spPr bwMode="auto">
          <a:xfrm>
            <a:off x="5746750" y="3971925"/>
            <a:ext cx="22225" cy="33338"/>
          </a:xfrm>
          <a:custGeom>
            <a:avLst/>
            <a:gdLst>
              <a:gd name="T0" fmla="*/ 2147483647 w 14"/>
              <a:gd name="T1" fmla="*/ 2147483647 h 21"/>
              <a:gd name="T2" fmla="*/ 2147483647 w 14"/>
              <a:gd name="T3" fmla="*/ 2147483647 h 21"/>
              <a:gd name="T4" fmla="*/ 2147483647 w 14"/>
              <a:gd name="T5" fmla="*/ 2147483647 h 21"/>
              <a:gd name="T6" fmla="*/ 0 w 14"/>
              <a:gd name="T7" fmla="*/ 2147483647 h 21"/>
              <a:gd name="T8" fmla="*/ 0 w 14"/>
              <a:gd name="T9" fmla="*/ 2147483647 h 21"/>
              <a:gd name="T10" fmla="*/ 2147483647 w 14"/>
              <a:gd name="T11" fmla="*/ 2147483647 h 21"/>
              <a:gd name="T12" fmla="*/ 2147483647 w 14"/>
              <a:gd name="T13" fmla="*/ 2147483647 h 21"/>
              <a:gd name="T14" fmla="*/ 2147483647 w 14"/>
              <a:gd name="T15" fmla="*/ 0 h 21"/>
              <a:gd name="T16" fmla="*/ 2147483647 w 1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21"/>
              <a:gd name="T29" fmla="*/ 14 w 14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21">
                <a:moveTo>
                  <a:pt x="7" y="21"/>
                </a:moveTo>
                <a:lnTo>
                  <a:pt x="3" y="19"/>
                </a:lnTo>
                <a:lnTo>
                  <a:pt x="2" y="17"/>
                </a:lnTo>
                <a:lnTo>
                  <a:pt x="0" y="13"/>
                </a:lnTo>
                <a:lnTo>
                  <a:pt x="0" y="7"/>
                </a:lnTo>
                <a:lnTo>
                  <a:pt x="2" y="3"/>
                </a:lnTo>
                <a:lnTo>
                  <a:pt x="3" y="1"/>
                </a:lnTo>
                <a:lnTo>
                  <a:pt x="7" y="0"/>
                </a:lnTo>
                <a:lnTo>
                  <a:pt x="14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21" name="Freeform 365"/>
          <p:cNvSpPr>
            <a:spLocks/>
          </p:cNvSpPr>
          <p:nvPr/>
        </p:nvSpPr>
        <p:spPr bwMode="auto">
          <a:xfrm>
            <a:off x="5746750" y="3946525"/>
            <a:ext cx="11113" cy="25400"/>
          </a:xfrm>
          <a:custGeom>
            <a:avLst/>
            <a:gdLst>
              <a:gd name="T0" fmla="*/ 2147483647 w 7"/>
              <a:gd name="T1" fmla="*/ 2147483647 h 16"/>
              <a:gd name="T2" fmla="*/ 2147483647 w 7"/>
              <a:gd name="T3" fmla="*/ 2147483647 h 16"/>
              <a:gd name="T4" fmla="*/ 0 w 7"/>
              <a:gd name="T5" fmla="*/ 2147483647 h 16"/>
              <a:gd name="T6" fmla="*/ 0 w 7"/>
              <a:gd name="T7" fmla="*/ 2147483647 h 16"/>
              <a:gd name="T8" fmla="*/ 2147483647 w 7"/>
              <a:gd name="T9" fmla="*/ 2147483647 h 16"/>
              <a:gd name="T10" fmla="*/ 2147483647 w 7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6"/>
              <a:gd name="T20" fmla="*/ 7 w 7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6">
                <a:moveTo>
                  <a:pt x="7" y="16"/>
                </a:moveTo>
                <a:lnTo>
                  <a:pt x="2" y="14"/>
                </a:lnTo>
                <a:lnTo>
                  <a:pt x="0" y="11"/>
                </a:lnTo>
                <a:lnTo>
                  <a:pt x="0" y="5"/>
                </a:lnTo>
                <a:lnTo>
                  <a:pt x="2" y="2"/>
                </a:lnTo>
                <a:lnTo>
                  <a:pt x="7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22" name="Freeform 366"/>
          <p:cNvSpPr>
            <a:spLocks/>
          </p:cNvSpPr>
          <p:nvPr/>
        </p:nvSpPr>
        <p:spPr bwMode="auto">
          <a:xfrm>
            <a:off x="4903788" y="3946525"/>
            <a:ext cx="1587" cy="58738"/>
          </a:xfrm>
          <a:custGeom>
            <a:avLst/>
            <a:gdLst>
              <a:gd name="T0" fmla="*/ 2147483647 w 1"/>
              <a:gd name="T1" fmla="*/ 0 h 37"/>
              <a:gd name="T2" fmla="*/ 2147483647 w 1"/>
              <a:gd name="T3" fmla="*/ 2147483647 h 37"/>
              <a:gd name="T4" fmla="*/ 0 w 1"/>
              <a:gd name="T5" fmla="*/ 2147483647 h 37"/>
              <a:gd name="T6" fmla="*/ 0 w 1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37"/>
              <a:gd name="T14" fmla="*/ 1 w 1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37">
                <a:moveTo>
                  <a:pt x="1" y="0"/>
                </a:moveTo>
                <a:lnTo>
                  <a:pt x="1" y="37"/>
                </a:lnTo>
                <a:lnTo>
                  <a:pt x="0" y="37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23" name="Freeform 367"/>
          <p:cNvSpPr>
            <a:spLocks/>
          </p:cNvSpPr>
          <p:nvPr/>
        </p:nvSpPr>
        <p:spPr bwMode="auto">
          <a:xfrm>
            <a:off x="4891088" y="3946525"/>
            <a:ext cx="14287" cy="11113"/>
          </a:xfrm>
          <a:custGeom>
            <a:avLst/>
            <a:gdLst>
              <a:gd name="T0" fmla="*/ 2147483647 w 9"/>
              <a:gd name="T1" fmla="*/ 0 h 7"/>
              <a:gd name="T2" fmla="*/ 2147483647 w 9"/>
              <a:gd name="T3" fmla="*/ 2147483647 h 7"/>
              <a:gd name="T4" fmla="*/ 0 w 9"/>
              <a:gd name="T5" fmla="*/ 2147483647 h 7"/>
              <a:gd name="T6" fmla="*/ 0 60000 65536"/>
              <a:gd name="T7" fmla="*/ 0 60000 65536"/>
              <a:gd name="T8" fmla="*/ 0 60000 65536"/>
              <a:gd name="T9" fmla="*/ 0 w 9"/>
              <a:gd name="T10" fmla="*/ 0 h 7"/>
              <a:gd name="T11" fmla="*/ 9 w 9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7">
                <a:moveTo>
                  <a:pt x="9" y="0"/>
                </a:moveTo>
                <a:lnTo>
                  <a:pt x="4" y="6"/>
                </a:lnTo>
                <a:lnTo>
                  <a:pt x="0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24" name="Line 368"/>
          <p:cNvSpPr>
            <a:spLocks noChangeShapeType="1"/>
          </p:cNvSpPr>
          <p:nvPr/>
        </p:nvSpPr>
        <p:spPr bwMode="auto">
          <a:xfrm>
            <a:off x="4891088" y="4005263"/>
            <a:ext cx="269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25" name="Freeform 369"/>
          <p:cNvSpPr>
            <a:spLocks/>
          </p:cNvSpPr>
          <p:nvPr/>
        </p:nvSpPr>
        <p:spPr bwMode="auto">
          <a:xfrm>
            <a:off x="5427663" y="1482725"/>
            <a:ext cx="7937" cy="11113"/>
          </a:xfrm>
          <a:custGeom>
            <a:avLst/>
            <a:gdLst>
              <a:gd name="T0" fmla="*/ 2147483647 w 5"/>
              <a:gd name="T1" fmla="*/ 2147483647 h 7"/>
              <a:gd name="T2" fmla="*/ 0 w 5"/>
              <a:gd name="T3" fmla="*/ 2147483647 h 7"/>
              <a:gd name="T4" fmla="*/ 0 w 5"/>
              <a:gd name="T5" fmla="*/ 2147483647 h 7"/>
              <a:gd name="T6" fmla="*/ 2147483647 w 5"/>
              <a:gd name="T7" fmla="*/ 0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3" y="7"/>
                </a:moveTo>
                <a:lnTo>
                  <a:pt x="0" y="3"/>
                </a:lnTo>
                <a:lnTo>
                  <a:pt x="0" y="2"/>
                </a:lnTo>
                <a:lnTo>
                  <a:pt x="3" y="0"/>
                </a:lnTo>
                <a:lnTo>
                  <a:pt x="5" y="2"/>
                </a:lnTo>
                <a:lnTo>
                  <a:pt x="3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26" name="Freeform 370"/>
          <p:cNvSpPr>
            <a:spLocks/>
          </p:cNvSpPr>
          <p:nvPr/>
        </p:nvSpPr>
        <p:spPr bwMode="auto">
          <a:xfrm>
            <a:off x="5432425" y="1473200"/>
            <a:ext cx="33338" cy="26988"/>
          </a:xfrm>
          <a:custGeom>
            <a:avLst/>
            <a:gdLst>
              <a:gd name="T0" fmla="*/ 0 w 21"/>
              <a:gd name="T1" fmla="*/ 2147483647 h 17"/>
              <a:gd name="T2" fmla="*/ 2147483647 w 21"/>
              <a:gd name="T3" fmla="*/ 2147483647 h 17"/>
              <a:gd name="T4" fmla="*/ 2147483647 w 21"/>
              <a:gd name="T5" fmla="*/ 2147483647 h 17"/>
              <a:gd name="T6" fmla="*/ 2147483647 w 21"/>
              <a:gd name="T7" fmla="*/ 2147483647 h 17"/>
              <a:gd name="T8" fmla="*/ 2147483647 w 21"/>
              <a:gd name="T9" fmla="*/ 2147483647 h 17"/>
              <a:gd name="T10" fmla="*/ 2147483647 w 21"/>
              <a:gd name="T11" fmla="*/ 2147483647 h 17"/>
              <a:gd name="T12" fmla="*/ 2147483647 w 21"/>
              <a:gd name="T13" fmla="*/ 2147483647 h 17"/>
              <a:gd name="T14" fmla="*/ 2147483647 w 21"/>
              <a:gd name="T15" fmla="*/ 2147483647 h 17"/>
              <a:gd name="T16" fmla="*/ 2147483647 w 21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7"/>
              <a:gd name="T29" fmla="*/ 21 w 21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7">
                <a:moveTo>
                  <a:pt x="0" y="13"/>
                </a:moveTo>
                <a:lnTo>
                  <a:pt x="2" y="14"/>
                </a:lnTo>
                <a:lnTo>
                  <a:pt x="7" y="17"/>
                </a:lnTo>
                <a:lnTo>
                  <a:pt x="15" y="17"/>
                </a:lnTo>
                <a:lnTo>
                  <a:pt x="17" y="14"/>
                </a:lnTo>
                <a:lnTo>
                  <a:pt x="20" y="13"/>
                </a:lnTo>
                <a:lnTo>
                  <a:pt x="21" y="9"/>
                </a:lnTo>
                <a:lnTo>
                  <a:pt x="21" y="4"/>
                </a:lnTo>
                <a:lnTo>
                  <a:pt x="2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27" name="Freeform 371"/>
          <p:cNvSpPr>
            <a:spLocks/>
          </p:cNvSpPr>
          <p:nvPr/>
        </p:nvSpPr>
        <p:spPr bwMode="auto">
          <a:xfrm>
            <a:off x="5456238" y="1468438"/>
            <a:ext cx="12700" cy="31750"/>
          </a:xfrm>
          <a:custGeom>
            <a:avLst/>
            <a:gdLst>
              <a:gd name="T0" fmla="*/ 2147483647 w 8"/>
              <a:gd name="T1" fmla="*/ 0 h 20"/>
              <a:gd name="T2" fmla="*/ 2147483647 w 8"/>
              <a:gd name="T3" fmla="*/ 2147483647 h 20"/>
              <a:gd name="T4" fmla="*/ 2147483647 w 8"/>
              <a:gd name="T5" fmla="*/ 2147483647 h 20"/>
              <a:gd name="T6" fmla="*/ 2147483647 w 8"/>
              <a:gd name="T7" fmla="*/ 2147483647 h 20"/>
              <a:gd name="T8" fmla="*/ 2147483647 w 8"/>
              <a:gd name="T9" fmla="*/ 2147483647 h 20"/>
              <a:gd name="T10" fmla="*/ 2147483647 w 8"/>
              <a:gd name="T11" fmla="*/ 2147483647 h 20"/>
              <a:gd name="T12" fmla="*/ 0 w 8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20"/>
              <a:gd name="T23" fmla="*/ 8 w 8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20">
                <a:moveTo>
                  <a:pt x="2" y="0"/>
                </a:moveTo>
                <a:lnTo>
                  <a:pt x="6" y="4"/>
                </a:lnTo>
                <a:lnTo>
                  <a:pt x="8" y="7"/>
                </a:lnTo>
                <a:lnTo>
                  <a:pt x="8" y="12"/>
                </a:lnTo>
                <a:lnTo>
                  <a:pt x="6" y="16"/>
                </a:lnTo>
                <a:lnTo>
                  <a:pt x="5" y="17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28" name="Freeform 372"/>
          <p:cNvSpPr>
            <a:spLocks/>
          </p:cNvSpPr>
          <p:nvPr/>
        </p:nvSpPr>
        <p:spPr bwMode="auto">
          <a:xfrm>
            <a:off x="5484813" y="1441450"/>
            <a:ext cx="39687" cy="58738"/>
          </a:xfrm>
          <a:custGeom>
            <a:avLst/>
            <a:gdLst>
              <a:gd name="T0" fmla="*/ 0 w 25"/>
              <a:gd name="T1" fmla="*/ 2147483647 h 37"/>
              <a:gd name="T2" fmla="*/ 0 w 25"/>
              <a:gd name="T3" fmla="*/ 2147483647 h 37"/>
              <a:gd name="T4" fmla="*/ 2147483647 w 25"/>
              <a:gd name="T5" fmla="*/ 2147483647 h 37"/>
              <a:gd name="T6" fmla="*/ 2147483647 w 25"/>
              <a:gd name="T7" fmla="*/ 2147483647 h 37"/>
              <a:gd name="T8" fmla="*/ 2147483647 w 25"/>
              <a:gd name="T9" fmla="*/ 2147483647 h 37"/>
              <a:gd name="T10" fmla="*/ 2147483647 w 25"/>
              <a:gd name="T11" fmla="*/ 2147483647 h 37"/>
              <a:gd name="T12" fmla="*/ 2147483647 w 25"/>
              <a:gd name="T13" fmla="*/ 2147483647 h 37"/>
              <a:gd name="T14" fmla="*/ 2147483647 w 25"/>
              <a:gd name="T15" fmla="*/ 2147483647 h 37"/>
              <a:gd name="T16" fmla="*/ 2147483647 w 25"/>
              <a:gd name="T17" fmla="*/ 2147483647 h 37"/>
              <a:gd name="T18" fmla="*/ 2147483647 w 25"/>
              <a:gd name="T19" fmla="*/ 2147483647 h 37"/>
              <a:gd name="T20" fmla="*/ 2147483647 w 25"/>
              <a:gd name="T21" fmla="*/ 2147483647 h 37"/>
              <a:gd name="T22" fmla="*/ 2147483647 w 25"/>
              <a:gd name="T23" fmla="*/ 0 h 37"/>
              <a:gd name="T24" fmla="*/ 2147483647 w 25"/>
              <a:gd name="T25" fmla="*/ 2147483647 h 37"/>
              <a:gd name="T26" fmla="*/ 2147483647 w 25"/>
              <a:gd name="T27" fmla="*/ 2147483647 h 37"/>
              <a:gd name="T28" fmla="*/ 2147483647 w 25"/>
              <a:gd name="T29" fmla="*/ 2147483647 h 37"/>
              <a:gd name="T30" fmla="*/ 2147483647 w 25"/>
              <a:gd name="T31" fmla="*/ 2147483647 h 37"/>
              <a:gd name="T32" fmla="*/ 2147483647 w 25"/>
              <a:gd name="T33" fmla="*/ 2147483647 h 37"/>
              <a:gd name="T34" fmla="*/ 2147483647 w 25"/>
              <a:gd name="T35" fmla="*/ 2147483647 h 37"/>
              <a:gd name="T36" fmla="*/ 2147483647 w 25"/>
              <a:gd name="T37" fmla="*/ 2147483647 h 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5"/>
              <a:gd name="T58" fmla="*/ 0 h 37"/>
              <a:gd name="T59" fmla="*/ 25 w 25"/>
              <a:gd name="T60" fmla="*/ 37 h 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5" h="37">
                <a:moveTo>
                  <a:pt x="0" y="37"/>
                </a:moveTo>
                <a:lnTo>
                  <a:pt x="0" y="32"/>
                </a:lnTo>
                <a:lnTo>
                  <a:pt x="3" y="26"/>
                </a:lnTo>
                <a:lnTo>
                  <a:pt x="5" y="23"/>
                </a:lnTo>
                <a:lnTo>
                  <a:pt x="10" y="21"/>
                </a:lnTo>
                <a:lnTo>
                  <a:pt x="16" y="17"/>
                </a:lnTo>
                <a:lnTo>
                  <a:pt x="22" y="15"/>
                </a:lnTo>
                <a:lnTo>
                  <a:pt x="24" y="10"/>
                </a:lnTo>
                <a:lnTo>
                  <a:pt x="24" y="6"/>
                </a:lnTo>
                <a:lnTo>
                  <a:pt x="22" y="3"/>
                </a:lnTo>
                <a:lnTo>
                  <a:pt x="20" y="1"/>
                </a:lnTo>
                <a:lnTo>
                  <a:pt x="16" y="0"/>
                </a:lnTo>
                <a:lnTo>
                  <a:pt x="22" y="1"/>
                </a:lnTo>
                <a:lnTo>
                  <a:pt x="24" y="3"/>
                </a:lnTo>
                <a:lnTo>
                  <a:pt x="25" y="6"/>
                </a:lnTo>
                <a:lnTo>
                  <a:pt x="25" y="10"/>
                </a:lnTo>
                <a:lnTo>
                  <a:pt x="24" y="15"/>
                </a:lnTo>
                <a:lnTo>
                  <a:pt x="19" y="17"/>
                </a:lnTo>
                <a:lnTo>
                  <a:pt x="10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29" name="Freeform 373"/>
          <p:cNvSpPr>
            <a:spLocks/>
          </p:cNvSpPr>
          <p:nvPr/>
        </p:nvSpPr>
        <p:spPr bwMode="auto">
          <a:xfrm>
            <a:off x="5492750" y="1485900"/>
            <a:ext cx="31750" cy="9525"/>
          </a:xfrm>
          <a:custGeom>
            <a:avLst/>
            <a:gdLst>
              <a:gd name="T0" fmla="*/ 0 w 20"/>
              <a:gd name="T1" fmla="*/ 2147483647 h 6"/>
              <a:gd name="T2" fmla="*/ 2147483647 w 20"/>
              <a:gd name="T3" fmla="*/ 2147483647 h 6"/>
              <a:gd name="T4" fmla="*/ 2147483647 w 20"/>
              <a:gd name="T5" fmla="*/ 2147483647 h 6"/>
              <a:gd name="T6" fmla="*/ 2147483647 w 20"/>
              <a:gd name="T7" fmla="*/ 2147483647 h 6"/>
              <a:gd name="T8" fmla="*/ 2147483647 w 20"/>
              <a:gd name="T9" fmla="*/ 2147483647 h 6"/>
              <a:gd name="T10" fmla="*/ 2147483647 w 20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6"/>
              <a:gd name="T20" fmla="*/ 20 w 2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6">
                <a:moveTo>
                  <a:pt x="0" y="4"/>
                </a:moveTo>
                <a:lnTo>
                  <a:pt x="9" y="6"/>
                </a:lnTo>
                <a:lnTo>
                  <a:pt x="15" y="6"/>
                </a:lnTo>
                <a:lnTo>
                  <a:pt x="19" y="5"/>
                </a:lnTo>
                <a:lnTo>
                  <a:pt x="20" y="4"/>
                </a:lnTo>
                <a:lnTo>
                  <a:pt x="2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30" name="Freeform 374"/>
          <p:cNvSpPr>
            <a:spLocks/>
          </p:cNvSpPr>
          <p:nvPr/>
        </p:nvSpPr>
        <p:spPr bwMode="auto">
          <a:xfrm>
            <a:off x="5484813" y="1492250"/>
            <a:ext cx="39687" cy="7938"/>
          </a:xfrm>
          <a:custGeom>
            <a:avLst/>
            <a:gdLst>
              <a:gd name="T0" fmla="*/ 2147483647 w 25"/>
              <a:gd name="T1" fmla="*/ 0 h 5"/>
              <a:gd name="T2" fmla="*/ 2147483647 w 25"/>
              <a:gd name="T3" fmla="*/ 2147483647 h 5"/>
              <a:gd name="T4" fmla="*/ 2147483647 w 25"/>
              <a:gd name="T5" fmla="*/ 2147483647 h 5"/>
              <a:gd name="T6" fmla="*/ 2147483647 w 25"/>
              <a:gd name="T7" fmla="*/ 2147483647 h 5"/>
              <a:gd name="T8" fmla="*/ 2147483647 w 25"/>
              <a:gd name="T9" fmla="*/ 0 h 5"/>
              <a:gd name="T10" fmla="*/ 2147483647 w 25"/>
              <a:gd name="T11" fmla="*/ 0 h 5"/>
              <a:gd name="T12" fmla="*/ 0 w 2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"/>
              <a:gd name="T22" fmla="*/ 0 h 5"/>
              <a:gd name="T23" fmla="*/ 25 w 2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" h="5">
                <a:moveTo>
                  <a:pt x="25" y="0"/>
                </a:moveTo>
                <a:lnTo>
                  <a:pt x="24" y="2"/>
                </a:lnTo>
                <a:lnTo>
                  <a:pt x="22" y="5"/>
                </a:lnTo>
                <a:lnTo>
                  <a:pt x="14" y="5"/>
                </a:lnTo>
                <a:lnTo>
                  <a:pt x="5" y="0"/>
                </a:lnTo>
                <a:lnTo>
                  <a:pt x="3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31" name="Freeform 375"/>
          <p:cNvSpPr>
            <a:spLocks/>
          </p:cNvSpPr>
          <p:nvPr/>
        </p:nvSpPr>
        <p:spPr bwMode="auto">
          <a:xfrm>
            <a:off x="5484813" y="1441450"/>
            <a:ext cx="25400" cy="15875"/>
          </a:xfrm>
          <a:custGeom>
            <a:avLst/>
            <a:gdLst>
              <a:gd name="T0" fmla="*/ 2147483647 w 16"/>
              <a:gd name="T1" fmla="*/ 2147483647 h 10"/>
              <a:gd name="T2" fmla="*/ 0 w 16"/>
              <a:gd name="T3" fmla="*/ 2147483647 h 10"/>
              <a:gd name="T4" fmla="*/ 0 w 16"/>
              <a:gd name="T5" fmla="*/ 2147483647 h 10"/>
              <a:gd name="T6" fmla="*/ 2147483647 w 16"/>
              <a:gd name="T7" fmla="*/ 2147483647 h 10"/>
              <a:gd name="T8" fmla="*/ 2147483647 w 16"/>
              <a:gd name="T9" fmla="*/ 2147483647 h 10"/>
              <a:gd name="T10" fmla="*/ 2147483647 w 16"/>
              <a:gd name="T11" fmla="*/ 0 h 10"/>
              <a:gd name="T12" fmla="*/ 2147483647 w 16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0"/>
              <a:gd name="T23" fmla="*/ 16 w 16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0">
                <a:moveTo>
                  <a:pt x="3" y="10"/>
                </a:moveTo>
                <a:lnTo>
                  <a:pt x="0" y="8"/>
                </a:lnTo>
                <a:lnTo>
                  <a:pt x="0" y="6"/>
                </a:lnTo>
                <a:lnTo>
                  <a:pt x="3" y="3"/>
                </a:lnTo>
                <a:lnTo>
                  <a:pt x="4" y="1"/>
                </a:lnTo>
                <a:lnTo>
                  <a:pt x="9" y="0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32" name="Freeform 376"/>
          <p:cNvSpPr>
            <a:spLocks/>
          </p:cNvSpPr>
          <p:nvPr/>
        </p:nvSpPr>
        <p:spPr bwMode="auto">
          <a:xfrm>
            <a:off x="5489575" y="1450975"/>
            <a:ext cx="1588" cy="6350"/>
          </a:xfrm>
          <a:custGeom>
            <a:avLst/>
            <a:gdLst>
              <a:gd name="T0" fmla="*/ 0 w 1"/>
              <a:gd name="T1" fmla="*/ 0 h 4"/>
              <a:gd name="T2" fmla="*/ 2147483647 w 1"/>
              <a:gd name="T3" fmla="*/ 2147483647 h 4"/>
              <a:gd name="T4" fmla="*/ 0 w 1"/>
              <a:gd name="T5" fmla="*/ 2147483647 h 4"/>
              <a:gd name="T6" fmla="*/ 0 60000 65536"/>
              <a:gd name="T7" fmla="*/ 0 60000 65536"/>
              <a:gd name="T8" fmla="*/ 0 60000 65536"/>
              <a:gd name="T9" fmla="*/ 0 w 1"/>
              <a:gd name="T10" fmla="*/ 0 h 4"/>
              <a:gd name="T11" fmla="*/ 1 w 1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">
                <a:moveTo>
                  <a:pt x="0" y="0"/>
                </a:moveTo>
                <a:lnTo>
                  <a:pt x="1" y="2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33" name="Freeform 377"/>
          <p:cNvSpPr>
            <a:spLocks/>
          </p:cNvSpPr>
          <p:nvPr/>
        </p:nvSpPr>
        <p:spPr bwMode="auto">
          <a:xfrm>
            <a:off x="5445125" y="1457325"/>
            <a:ext cx="20638" cy="7938"/>
          </a:xfrm>
          <a:custGeom>
            <a:avLst/>
            <a:gdLst>
              <a:gd name="T0" fmla="*/ 2147483647 w 13"/>
              <a:gd name="T1" fmla="*/ 0 h 5"/>
              <a:gd name="T2" fmla="*/ 2147483647 w 13"/>
              <a:gd name="T3" fmla="*/ 2147483647 h 5"/>
              <a:gd name="T4" fmla="*/ 2147483647 w 13"/>
              <a:gd name="T5" fmla="*/ 2147483647 h 5"/>
              <a:gd name="T6" fmla="*/ 0 w 13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5"/>
              <a:gd name="T14" fmla="*/ 13 w 1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5">
                <a:moveTo>
                  <a:pt x="13" y="0"/>
                </a:moveTo>
                <a:lnTo>
                  <a:pt x="12" y="5"/>
                </a:lnTo>
                <a:lnTo>
                  <a:pt x="7" y="5"/>
                </a:lnTo>
                <a:lnTo>
                  <a:pt x="0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34" name="Line 378"/>
          <p:cNvSpPr>
            <a:spLocks noChangeShapeType="1"/>
          </p:cNvSpPr>
          <p:nvPr/>
        </p:nvSpPr>
        <p:spPr bwMode="auto">
          <a:xfrm>
            <a:off x="5456238" y="1465263"/>
            <a:ext cx="31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35" name="Line 379"/>
          <p:cNvSpPr>
            <a:spLocks noChangeShapeType="1"/>
          </p:cNvSpPr>
          <p:nvPr/>
        </p:nvSpPr>
        <p:spPr bwMode="auto">
          <a:xfrm flipH="1">
            <a:off x="5456238" y="1465263"/>
            <a:ext cx="31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36" name="Freeform 380"/>
          <p:cNvSpPr>
            <a:spLocks/>
          </p:cNvSpPr>
          <p:nvPr/>
        </p:nvSpPr>
        <p:spPr bwMode="auto">
          <a:xfrm>
            <a:off x="5456238" y="1441450"/>
            <a:ext cx="9525" cy="23813"/>
          </a:xfrm>
          <a:custGeom>
            <a:avLst/>
            <a:gdLst>
              <a:gd name="T0" fmla="*/ 2147483647 w 6"/>
              <a:gd name="T1" fmla="*/ 2147483647 h 15"/>
              <a:gd name="T2" fmla="*/ 2147483647 w 6"/>
              <a:gd name="T3" fmla="*/ 2147483647 h 15"/>
              <a:gd name="T4" fmla="*/ 2147483647 w 6"/>
              <a:gd name="T5" fmla="*/ 2147483647 h 15"/>
              <a:gd name="T6" fmla="*/ 2147483647 w 6"/>
              <a:gd name="T7" fmla="*/ 2147483647 h 15"/>
              <a:gd name="T8" fmla="*/ 0 w 6"/>
              <a:gd name="T9" fmla="*/ 0 h 15"/>
              <a:gd name="T10" fmla="*/ 2147483647 w 6"/>
              <a:gd name="T11" fmla="*/ 2147483647 h 15"/>
              <a:gd name="T12" fmla="*/ 2147483647 w 6"/>
              <a:gd name="T13" fmla="*/ 2147483647 h 15"/>
              <a:gd name="T14" fmla="*/ 2147483647 w 6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15"/>
              <a:gd name="T26" fmla="*/ 6 w 6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15">
                <a:moveTo>
                  <a:pt x="2" y="15"/>
                </a:moveTo>
                <a:lnTo>
                  <a:pt x="5" y="10"/>
                </a:lnTo>
                <a:lnTo>
                  <a:pt x="5" y="5"/>
                </a:lnTo>
                <a:lnTo>
                  <a:pt x="2" y="1"/>
                </a:lnTo>
                <a:lnTo>
                  <a:pt x="0" y="0"/>
                </a:lnTo>
                <a:lnTo>
                  <a:pt x="5" y="1"/>
                </a:lnTo>
                <a:lnTo>
                  <a:pt x="6" y="5"/>
                </a:lnTo>
                <a:lnTo>
                  <a:pt x="6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37" name="Freeform 381"/>
          <p:cNvSpPr>
            <a:spLocks/>
          </p:cNvSpPr>
          <p:nvPr/>
        </p:nvSpPr>
        <p:spPr bwMode="auto">
          <a:xfrm>
            <a:off x="5427663" y="1441450"/>
            <a:ext cx="28575" cy="15875"/>
          </a:xfrm>
          <a:custGeom>
            <a:avLst/>
            <a:gdLst>
              <a:gd name="T0" fmla="*/ 2147483647 w 18"/>
              <a:gd name="T1" fmla="*/ 0 h 10"/>
              <a:gd name="T2" fmla="*/ 2147483647 w 18"/>
              <a:gd name="T3" fmla="*/ 0 h 10"/>
              <a:gd name="T4" fmla="*/ 2147483647 w 18"/>
              <a:gd name="T5" fmla="*/ 2147483647 h 10"/>
              <a:gd name="T6" fmla="*/ 2147483647 w 18"/>
              <a:gd name="T7" fmla="*/ 2147483647 h 10"/>
              <a:gd name="T8" fmla="*/ 0 w 18"/>
              <a:gd name="T9" fmla="*/ 2147483647 h 10"/>
              <a:gd name="T10" fmla="*/ 0 w 18"/>
              <a:gd name="T11" fmla="*/ 2147483647 h 10"/>
              <a:gd name="T12" fmla="*/ 2147483647 w 18"/>
              <a:gd name="T13" fmla="*/ 2147483647 h 10"/>
              <a:gd name="T14" fmla="*/ 2147483647 w 18"/>
              <a:gd name="T15" fmla="*/ 2147483647 h 10"/>
              <a:gd name="T16" fmla="*/ 2147483647 w 18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0"/>
              <a:gd name="T29" fmla="*/ 18 w 18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0">
                <a:moveTo>
                  <a:pt x="18" y="0"/>
                </a:moveTo>
                <a:lnTo>
                  <a:pt x="10" y="0"/>
                </a:lnTo>
                <a:lnTo>
                  <a:pt x="5" y="1"/>
                </a:lnTo>
                <a:lnTo>
                  <a:pt x="3" y="3"/>
                </a:lnTo>
                <a:lnTo>
                  <a:pt x="0" y="6"/>
                </a:lnTo>
                <a:lnTo>
                  <a:pt x="0" y="8"/>
                </a:lnTo>
                <a:lnTo>
                  <a:pt x="3" y="10"/>
                </a:lnTo>
                <a:lnTo>
                  <a:pt x="5" y="8"/>
                </a:lnTo>
                <a:lnTo>
                  <a:pt x="3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38" name="Freeform 382"/>
          <p:cNvSpPr>
            <a:spLocks/>
          </p:cNvSpPr>
          <p:nvPr/>
        </p:nvSpPr>
        <p:spPr bwMode="auto">
          <a:xfrm>
            <a:off x="5597525" y="1441450"/>
            <a:ext cx="11113" cy="58738"/>
          </a:xfrm>
          <a:custGeom>
            <a:avLst/>
            <a:gdLst>
              <a:gd name="T0" fmla="*/ 0 w 7"/>
              <a:gd name="T1" fmla="*/ 0 h 37"/>
              <a:gd name="T2" fmla="*/ 2147483647 w 7"/>
              <a:gd name="T3" fmla="*/ 0 h 37"/>
              <a:gd name="T4" fmla="*/ 2147483647 w 7"/>
              <a:gd name="T5" fmla="*/ 2147483647 h 37"/>
              <a:gd name="T6" fmla="*/ 2147483647 w 7"/>
              <a:gd name="T7" fmla="*/ 2147483647 h 37"/>
              <a:gd name="T8" fmla="*/ 2147483647 w 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7"/>
              <a:gd name="T17" fmla="*/ 7 w 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7">
                <a:moveTo>
                  <a:pt x="0" y="0"/>
                </a:moveTo>
                <a:lnTo>
                  <a:pt x="7" y="0"/>
                </a:lnTo>
                <a:lnTo>
                  <a:pt x="7" y="37"/>
                </a:lnTo>
                <a:lnTo>
                  <a:pt x="6" y="37"/>
                </a:lnTo>
                <a:lnTo>
                  <a:pt x="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39" name="Freeform 383"/>
          <p:cNvSpPr>
            <a:spLocks/>
          </p:cNvSpPr>
          <p:nvPr/>
        </p:nvSpPr>
        <p:spPr bwMode="auto">
          <a:xfrm>
            <a:off x="5608638" y="1460500"/>
            <a:ext cx="33337" cy="39688"/>
          </a:xfrm>
          <a:custGeom>
            <a:avLst/>
            <a:gdLst>
              <a:gd name="T0" fmla="*/ 0 w 21"/>
              <a:gd name="T1" fmla="*/ 2147483647 h 25"/>
              <a:gd name="T2" fmla="*/ 2147483647 w 21"/>
              <a:gd name="T3" fmla="*/ 2147483647 h 25"/>
              <a:gd name="T4" fmla="*/ 2147483647 w 21"/>
              <a:gd name="T5" fmla="*/ 0 h 25"/>
              <a:gd name="T6" fmla="*/ 2147483647 w 21"/>
              <a:gd name="T7" fmla="*/ 0 h 25"/>
              <a:gd name="T8" fmla="*/ 2147483647 w 21"/>
              <a:gd name="T9" fmla="*/ 2147483647 h 25"/>
              <a:gd name="T10" fmla="*/ 2147483647 w 21"/>
              <a:gd name="T11" fmla="*/ 2147483647 h 25"/>
              <a:gd name="T12" fmla="*/ 2147483647 w 21"/>
              <a:gd name="T13" fmla="*/ 2147483647 h 25"/>
              <a:gd name="T14" fmla="*/ 2147483647 w 21"/>
              <a:gd name="T15" fmla="*/ 2147483647 h 25"/>
              <a:gd name="T16" fmla="*/ 2147483647 w 21"/>
              <a:gd name="T17" fmla="*/ 2147483647 h 25"/>
              <a:gd name="T18" fmla="*/ 2147483647 w 21"/>
              <a:gd name="T19" fmla="*/ 2147483647 h 25"/>
              <a:gd name="T20" fmla="*/ 2147483647 w 21"/>
              <a:gd name="T21" fmla="*/ 2147483647 h 25"/>
              <a:gd name="T22" fmla="*/ 2147483647 w 21"/>
              <a:gd name="T23" fmla="*/ 2147483647 h 25"/>
              <a:gd name="T24" fmla="*/ 2147483647 w 21"/>
              <a:gd name="T25" fmla="*/ 2147483647 h 25"/>
              <a:gd name="T26" fmla="*/ 0 w 21"/>
              <a:gd name="T27" fmla="*/ 2147483647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25"/>
              <a:gd name="T44" fmla="*/ 21 w 21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25">
                <a:moveTo>
                  <a:pt x="0" y="5"/>
                </a:moveTo>
                <a:lnTo>
                  <a:pt x="4" y="3"/>
                </a:lnTo>
                <a:lnTo>
                  <a:pt x="7" y="0"/>
                </a:lnTo>
                <a:lnTo>
                  <a:pt x="11" y="0"/>
                </a:lnTo>
                <a:lnTo>
                  <a:pt x="16" y="3"/>
                </a:lnTo>
                <a:lnTo>
                  <a:pt x="20" y="5"/>
                </a:lnTo>
                <a:lnTo>
                  <a:pt x="21" y="11"/>
                </a:lnTo>
                <a:lnTo>
                  <a:pt x="21" y="14"/>
                </a:lnTo>
                <a:lnTo>
                  <a:pt x="20" y="20"/>
                </a:lnTo>
                <a:lnTo>
                  <a:pt x="16" y="22"/>
                </a:lnTo>
                <a:lnTo>
                  <a:pt x="11" y="25"/>
                </a:lnTo>
                <a:lnTo>
                  <a:pt x="7" y="25"/>
                </a:lnTo>
                <a:lnTo>
                  <a:pt x="4" y="22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40" name="Freeform 384"/>
          <p:cNvSpPr>
            <a:spLocks/>
          </p:cNvSpPr>
          <p:nvPr/>
        </p:nvSpPr>
        <p:spPr bwMode="auto">
          <a:xfrm>
            <a:off x="5626100" y="1460500"/>
            <a:ext cx="14288" cy="39688"/>
          </a:xfrm>
          <a:custGeom>
            <a:avLst/>
            <a:gdLst>
              <a:gd name="T0" fmla="*/ 0 w 9"/>
              <a:gd name="T1" fmla="*/ 2147483647 h 25"/>
              <a:gd name="T2" fmla="*/ 2147483647 w 9"/>
              <a:gd name="T3" fmla="*/ 2147483647 h 25"/>
              <a:gd name="T4" fmla="*/ 2147483647 w 9"/>
              <a:gd name="T5" fmla="*/ 2147483647 h 25"/>
              <a:gd name="T6" fmla="*/ 2147483647 w 9"/>
              <a:gd name="T7" fmla="*/ 2147483647 h 25"/>
              <a:gd name="T8" fmla="*/ 2147483647 w 9"/>
              <a:gd name="T9" fmla="*/ 2147483647 h 25"/>
              <a:gd name="T10" fmla="*/ 2147483647 w 9"/>
              <a:gd name="T11" fmla="*/ 2147483647 h 25"/>
              <a:gd name="T12" fmla="*/ 2147483647 w 9"/>
              <a:gd name="T13" fmla="*/ 2147483647 h 25"/>
              <a:gd name="T14" fmla="*/ 0 w 9"/>
              <a:gd name="T15" fmla="*/ 0 h 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5"/>
              <a:gd name="T26" fmla="*/ 9 w 9"/>
              <a:gd name="T27" fmla="*/ 25 h 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5">
                <a:moveTo>
                  <a:pt x="0" y="25"/>
                </a:moveTo>
                <a:lnTo>
                  <a:pt x="4" y="22"/>
                </a:lnTo>
                <a:lnTo>
                  <a:pt x="8" y="20"/>
                </a:lnTo>
                <a:lnTo>
                  <a:pt x="9" y="14"/>
                </a:lnTo>
                <a:lnTo>
                  <a:pt x="9" y="11"/>
                </a:lnTo>
                <a:lnTo>
                  <a:pt x="8" y="5"/>
                </a:lnTo>
                <a:lnTo>
                  <a:pt x="4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41" name="Freeform 385"/>
          <p:cNvSpPr>
            <a:spLocks/>
          </p:cNvSpPr>
          <p:nvPr/>
        </p:nvSpPr>
        <p:spPr bwMode="auto">
          <a:xfrm>
            <a:off x="5656263" y="1460500"/>
            <a:ext cx="11112" cy="39688"/>
          </a:xfrm>
          <a:custGeom>
            <a:avLst/>
            <a:gdLst>
              <a:gd name="T0" fmla="*/ 0 w 7"/>
              <a:gd name="T1" fmla="*/ 0 h 25"/>
              <a:gd name="T2" fmla="*/ 2147483647 w 7"/>
              <a:gd name="T3" fmla="*/ 0 h 25"/>
              <a:gd name="T4" fmla="*/ 2147483647 w 7"/>
              <a:gd name="T5" fmla="*/ 2147483647 h 25"/>
              <a:gd name="T6" fmla="*/ 2147483647 w 7"/>
              <a:gd name="T7" fmla="*/ 2147483647 h 25"/>
              <a:gd name="T8" fmla="*/ 2147483647 w 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5"/>
              <a:gd name="T17" fmla="*/ 7 w 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5">
                <a:moveTo>
                  <a:pt x="0" y="0"/>
                </a:moveTo>
                <a:lnTo>
                  <a:pt x="7" y="0"/>
                </a:lnTo>
                <a:lnTo>
                  <a:pt x="7" y="25"/>
                </a:lnTo>
                <a:lnTo>
                  <a:pt x="6" y="25"/>
                </a:lnTo>
                <a:lnTo>
                  <a:pt x="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42" name="Freeform 386"/>
          <p:cNvSpPr>
            <a:spLocks/>
          </p:cNvSpPr>
          <p:nvPr/>
        </p:nvSpPr>
        <p:spPr bwMode="auto">
          <a:xfrm>
            <a:off x="5661025" y="1441450"/>
            <a:ext cx="6350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0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3"/>
                </a:moveTo>
                <a:lnTo>
                  <a:pt x="4" y="1"/>
                </a:lnTo>
                <a:lnTo>
                  <a:pt x="3" y="0"/>
                </a:lnTo>
                <a:lnTo>
                  <a:pt x="0" y="1"/>
                </a:lnTo>
                <a:lnTo>
                  <a:pt x="3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43" name="Freeform 387"/>
          <p:cNvSpPr>
            <a:spLocks/>
          </p:cNvSpPr>
          <p:nvPr/>
        </p:nvSpPr>
        <p:spPr bwMode="auto">
          <a:xfrm>
            <a:off x="5694363" y="1441450"/>
            <a:ext cx="23812" cy="58738"/>
          </a:xfrm>
          <a:custGeom>
            <a:avLst/>
            <a:gdLst>
              <a:gd name="T0" fmla="*/ 0 w 15"/>
              <a:gd name="T1" fmla="*/ 0 h 37"/>
              <a:gd name="T2" fmla="*/ 0 w 15"/>
              <a:gd name="T3" fmla="*/ 2147483647 h 37"/>
              <a:gd name="T4" fmla="*/ 2147483647 w 15"/>
              <a:gd name="T5" fmla="*/ 2147483647 h 37"/>
              <a:gd name="T6" fmla="*/ 2147483647 w 15"/>
              <a:gd name="T7" fmla="*/ 2147483647 h 37"/>
              <a:gd name="T8" fmla="*/ 2147483647 w 15"/>
              <a:gd name="T9" fmla="*/ 2147483647 h 37"/>
              <a:gd name="T10" fmla="*/ 2147483647 w 15"/>
              <a:gd name="T11" fmla="*/ 2147483647 h 37"/>
              <a:gd name="T12" fmla="*/ 2147483647 w 15"/>
              <a:gd name="T13" fmla="*/ 2147483647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37"/>
              <a:gd name="T23" fmla="*/ 15 w 15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37">
                <a:moveTo>
                  <a:pt x="0" y="0"/>
                </a:moveTo>
                <a:lnTo>
                  <a:pt x="0" y="29"/>
                </a:lnTo>
                <a:lnTo>
                  <a:pt x="3" y="34"/>
                </a:lnTo>
                <a:lnTo>
                  <a:pt x="7" y="37"/>
                </a:lnTo>
                <a:lnTo>
                  <a:pt x="10" y="37"/>
                </a:lnTo>
                <a:lnTo>
                  <a:pt x="14" y="34"/>
                </a:lnTo>
                <a:lnTo>
                  <a:pt x="15" y="3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44" name="Freeform 388"/>
          <p:cNvSpPr>
            <a:spLocks/>
          </p:cNvSpPr>
          <p:nvPr/>
        </p:nvSpPr>
        <p:spPr bwMode="auto">
          <a:xfrm>
            <a:off x="5732463" y="1487488"/>
            <a:ext cx="1587" cy="12700"/>
          </a:xfrm>
          <a:custGeom>
            <a:avLst/>
            <a:gdLst>
              <a:gd name="T0" fmla="*/ 0 w 1"/>
              <a:gd name="T1" fmla="*/ 0 h 8"/>
              <a:gd name="T2" fmla="*/ 0 w 1"/>
              <a:gd name="T3" fmla="*/ 2147483647 h 8"/>
              <a:gd name="T4" fmla="*/ 2147483647 w 1"/>
              <a:gd name="T5" fmla="*/ 2147483647 h 8"/>
              <a:gd name="T6" fmla="*/ 0 w 1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8"/>
              <a:gd name="T14" fmla="*/ 1 w 1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8">
                <a:moveTo>
                  <a:pt x="0" y="0"/>
                </a:moveTo>
                <a:lnTo>
                  <a:pt x="0" y="8"/>
                </a:lnTo>
                <a:lnTo>
                  <a:pt x="1" y="4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45" name="Freeform 389"/>
          <p:cNvSpPr>
            <a:spLocks/>
          </p:cNvSpPr>
          <p:nvPr/>
        </p:nvSpPr>
        <p:spPr bwMode="auto">
          <a:xfrm>
            <a:off x="5732463" y="1465263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2147483647 h 22"/>
              <a:gd name="T10" fmla="*/ 2147483647 w 20"/>
              <a:gd name="T11" fmla="*/ 2147483647 h 22"/>
              <a:gd name="T12" fmla="*/ 2147483647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2147483647 w 20"/>
              <a:gd name="T21" fmla="*/ 2147483647 h 22"/>
              <a:gd name="T22" fmla="*/ 0 w 20"/>
              <a:gd name="T23" fmla="*/ 2147483647 h 22"/>
              <a:gd name="T24" fmla="*/ 0 w 20"/>
              <a:gd name="T25" fmla="*/ 0 h 22"/>
              <a:gd name="T26" fmla="*/ 0 w 20"/>
              <a:gd name="T27" fmla="*/ 2147483647 h 22"/>
              <a:gd name="T28" fmla="*/ 2147483647 w 20"/>
              <a:gd name="T29" fmla="*/ 2147483647 h 22"/>
              <a:gd name="T30" fmla="*/ 2147483647 w 20"/>
              <a:gd name="T31" fmla="*/ 2147483647 h 22"/>
              <a:gd name="T32" fmla="*/ 2147483647 w 20"/>
              <a:gd name="T33" fmla="*/ 2147483647 h 22"/>
              <a:gd name="T34" fmla="*/ 2147483647 w 20"/>
              <a:gd name="T35" fmla="*/ 2147483647 h 22"/>
              <a:gd name="T36" fmla="*/ 2147483647 w 20"/>
              <a:gd name="T37" fmla="*/ 2147483647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"/>
              <a:gd name="T58" fmla="*/ 0 h 22"/>
              <a:gd name="T59" fmla="*/ 20 w 20"/>
              <a:gd name="T60" fmla="*/ 22 h 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" h="22">
                <a:moveTo>
                  <a:pt x="1" y="18"/>
                </a:moveTo>
                <a:lnTo>
                  <a:pt x="4" y="19"/>
                </a:lnTo>
                <a:lnTo>
                  <a:pt x="7" y="22"/>
                </a:lnTo>
                <a:lnTo>
                  <a:pt x="14" y="22"/>
                </a:lnTo>
                <a:lnTo>
                  <a:pt x="17" y="19"/>
                </a:lnTo>
                <a:lnTo>
                  <a:pt x="20" y="18"/>
                </a:lnTo>
                <a:lnTo>
                  <a:pt x="20" y="13"/>
                </a:lnTo>
                <a:lnTo>
                  <a:pt x="17" y="11"/>
                </a:lnTo>
                <a:lnTo>
                  <a:pt x="14" y="9"/>
                </a:lnTo>
                <a:lnTo>
                  <a:pt x="5" y="6"/>
                </a:lnTo>
                <a:lnTo>
                  <a:pt x="1" y="5"/>
                </a:lnTo>
                <a:lnTo>
                  <a:pt x="0" y="2"/>
                </a:lnTo>
                <a:lnTo>
                  <a:pt x="0" y="0"/>
                </a:lnTo>
                <a:lnTo>
                  <a:pt x="0" y="5"/>
                </a:lnTo>
                <a:lnTo>
                  <a:pt x="1" y="6"/>
                </a:lnTo>
                <a:lnTo>
                  <a:pt x="5" y="8"/>
                </a:lnTo>
                <a:lnTo>
                  <a:pt x="14" y="11"/>
                </a:lnTo>
                <a:lnTo>
                  <a:pt x="17" y="13"/>
                </a:lnTo>
                <a:lnTo>
                  <a:pt x="20" y="1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46" name="Freeform 390"/>
          <p:cNvSpPr>
            <a:spLocks/>
          </p:cNvSpPr>
          <p:nvPr/>
        </p:nvSpPr>
        <p:spPr bwMode="auto">
          <a:xfrm>
            <a:off x="5732463" y="1460500"/>
            <a:ext cx="31750" cy="12700"/>
          </a:xfrm>
          <a:custGeom>
            <a:avLst/>
            <a:gdLst>
              <a:gd name="T0" fmla="*/ 2147483647 w 20"/>
              <a:gd name="T1" fmla="*/ 2147483647 h 8"/>
              <a:gd name="T2" fmla="*/ 2147483647 w 20"/>
              <a:gd name="T3" fmla="*/ 2147483647 h 8"/>
              <a:gd name="T4" fmla="*/ 2147483647 w 20"/>
              <a:gd name="T5" fmla="*/ 2147483647 h 8"/>
              <a:gd name="T6" fmla="*/ 2147483647 w 20"/>
              <a:gd name="T7" fmla="*/ 0 h 8"/>
              <a:gd name="T8" fmla="*/ 2147483647 w 20"/>
              <a:gd name="T9" fmla="*/ 0 h 8"/>
              <a:gd name="T10" fmla="*/ 2147483647 w 20"/>
              <a:gd name="T11" fmla="*/ 2147483647 h 8"/>
              <a:gd name="T12" fmla="*/ 0 w 20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8"/>
              <a:gd name="T23" fmla="*/ 20 w 20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8">
                <a:moveTo>
                  <a:pt x="20" y="8"/>
                </a:moveTo>
                <a:lnTo>
                  <a:pt x="17" y="3"/>
                </a:lnTo>
                <a:lnTo>
                  <a:pt x="16" y="3"/>
                </a:lnTo>
                <a:lnTo>
                  <a:pt x="12" y="0"/>
                </a:lnTo>
                <a:lnTo>
                  <a:pt x="5" y="0"/>
                </a:lnTo>
                <a:lnTo>
                  <a:pt x="1" y="3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47" name="Freeform 391"/>
          <p:cNvSpPr>
            <a:spLocks/>
          </p:cNvSpPr>
          <p:nvPr/>
        </p:nvSpPr>
        <p:spPr bwMode="auto">
          <a:xfrm>
            <a:off x="5759450" y="1460500"/>
            <a:ext cx="4763" cy="12700"/>
          </a:xfrm>
          <a:custGeom>
            <a:avLst/>
            <a:gdLst>
              <a:gd name="T0" fmla="*/ 0 w 3"/>
              <a:gd name="T1" fmla="*/ 2147483647 h 8"/>
              <a:gd name="T2" fmla="*/ 2147483647 w 3"/>
              <a:gd name="T3" fmla="*/ 0 h 8"/>
              <a:gd name="T4" fmla="*/ 2147483647 w 3"/>
              <a:gd name="T5" fmla="*/ 2147483647 h 8"/>
              <a:gd name="T6" fmla="*/ 0 60000 65536"/>
              <a:gd name="T7" fmla="*/ 0 60000 65536"/>
              <a:gd name="T8" fmla="*/ 0 60000 65536"/>
              <a:gd name="T9" fmla="*/ 0 w 3"/>
              <a:gd name="T10" fmla="*/ 0 h 8"/>
              <a:gd name="T11" fmla="*/ 3 w 3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8">
                <a:moveTo>
                  <a:pt x="0" y="3"/>
                </a:moveTo>
                <a:lnTo>
                  <a:pt x="3" y="0"/>
                </a:lnTo>
                <a:lnTo>
                  <a:pt x="3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48" name="Line 392"/>
          <p:cNvSpPr>
            <a:spLocks noChangeShapeType="1"/>
          </p:cNvSpPr>
          <p:nvPr/>
        </p:nvSpPr>
        <p:spPr bwMode="auto">
          <a:xfrm flipH="1">
            <a:off x="5688013" y="1460500"/>
            <a:ext cx="222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49" name="Line 393"/>
          <p:cNvSpPr>
            <a:spLocks noChangeShapeType="1"/>
          </p:cNvSpPr>
          <p:nvPr/>
        </p:nvSpPr>
        <p:spPr bwMode="auto">
          <a:xfrm>
            <a:off x="5699125" y="1441450"/>
            <a:ext cx="1588" cy="46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50" name="Rectangle 394"/>
          <p:cNvSpPr>
            <a:spLocks noChangeArrowheads="1"/>
          </p:cNvSpPr>
          <p:nvPr/>
        </p:nvSpPr>
        <p:spPr bwMode="auto">
          <a:xfrm>
            <a:off x="2947988" y="1222375"/>
            <a:ext cx="471487" cy="1778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51" name="Line 395"/>
          <p:cNvSpPr>
            <a:spLocks noChangeShapeType="1"/>
          </p:cNvSpPr>
          <p:nvPr/>
        </p:nvSpPr>
        <p:spPr bwMode="auto">
          <a:xfrm>
            <a:off x="3013075" y="1268413"/>
            <a:ext cx="26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52" name="Rectangle 396"/>
          <p:cNvSpPr>
            <a:spLocks noChangeArrowheads="1"/>
          </p:cNvSpPr>
          <p:nvPr/>
        </p:nvSpPr>
        <p:spPr bwMode="auto">
          <a:xfrm>
            <a:off x="3024188" y="1268413"/>
            <a:ext cx="4762" cy="762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53" name="Freeform 397"/>
          <p:cNvSpPr>
            <a:spLocks/>
          </p:cNvSpPr>
          <p:nvPr/>
        </p:nvSpPr>
        <p:spPr bwMode="auto">
          <a:xfrm>
            <a:off x="3086100" y="1271588"/>
            <a:ext cx="25400" cy="98425"/>
          </a:xfrm>
          <a:custGeom>
            <a:avLst/>
            <a:gdLst>
              <a:gd name="T0" fmla="*/ 2147483647 w 16"/>
              <a:gd name="T1" fmla="*/ 0 h 62"/>
              <a:gd name="T2" fmla="*/ 2147483647 w 16"/>
              <a:gd name="T3" fmla="*/ 2147483647 h 62"/>
              <a:gd name="T4" fmla="*/ 0 w 16"/>
              <a:gd name="T5" fmla="*/ 2147483647 h 62"/>
              <a:gd name="T6" fmla="*/ 0 w 16"/>
              <a:gd name="T7" fmla="*/ 2147483647 h 62"/>
              <a:gd name="T8" fmla="*/ 2147483647 w 16"/>
              <a:gd name="T9" fmla="*/ 2147483647 h 62"/>
              <a:gd name="T10" fmla="*/ 2147483647 w 16"/>
              <a:gd name="T11" fmla="*/ 2147483647 h 62"/>
              <a:gd name="T12" fmla="*/ 2147483647 w 16"/>
              <a:gd name="T13" fmla="*/ 2147483647 h 62"/>
              <a:gd name="T14" fmla="*/ 2147483647 w 16"/>
              <a:gd name="T15" fmla="*/ 2147483647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62"/>
              <a:gd name="T26" fmla="*/ 16 w 16"/>
              <a:gd name="T27" fmla="*/ 62 h 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62">
                <a:moveTo>
                  <a:pt x="7" y="0"/>
                </a:moveTo>
                <a:lnTo>
                  <a:pt x="3" y="9"/>
                </a:lnTo>
                <a:lnTo>
                  <a:pt x="0" y="20"/>
                </a:lnTo>
                <a:lnTo>
                  <a:pt x="0" y="30"/>
                </a:lnTo>
                <a:lnTo>
                  <a:pt x="3" y="41"/>
                </a:lnTo>
                <a:lnTo>
                  <a:pt x="7" y="51"/>
                </a:lnTo>
                <a:lnTo>
                  <a:pt x="12" y="57"/>
                </a:lnTo>
                <a:lnTo>
                  <a:pt x="16" y="6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54" name="Freeform 398"/>
          <p:cNvSpPr>
            <a:spLocks/>
          </p:cNvSpPr>
          <p:nvPr/>
        </p:nvSpPr>
        <p:spPr bwMode="auto">
          <a:xfrm>
            <a:off x="3090863" y="1260475"/>
            <a:ext cx="14287" cy="101600"/>
          </a:xfrm>
          <a:custGeom>
            <a:avLst/>
            <a:gdLst>
              <a:gd name="T0" fmla="*/ 2147483647 w 9"/>
              <a:gd name="T1" fmla="*/ 2147483647 h 64"/>
              <a:gd name="T2" fmla="*/ 2147483647 w 9"/>
              <a:gd name="T3" fmla="*/ 2147483647 h 64"/>
              <a:gd name="T4" fmla="*/ 2147483647 w 9"/>
              <a:gd name="T5" fmla="*/ 2147483647 h 64"/>
              <a:gd name="T6" fmla="*/ 0 w 9"/>
              <a:gd name="T7" fmla="*/ 2147483647 h 64"/>
              <a:gd name="T8" fmla="*/ 0 w 9"/>
              <a:gd name="T9" fmla="*/ 2147483647 h 64"/>
              <a:gd name="T10" fmla="*/ 2147483647 w 9"/>
              <a:gd name="T11" fmla="*/ 2147483647 h 64"/>
              <a:gd name="T12" fmla="*/ 2147483647 w 9"/>
              <a:gd name="T13" fmla="*/ 2147483647 h 64"/>
              <a:gd name="T14" fmla="*/ 2147483647 w 9"/>
              <a:gd name="T15" fmla="*/ 0 h 64"/>
              <a:gd name="T16" fmla="*/ 2147483647 w 9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4"/>
              <a:gd name="T29" fmla="*/ 9 w 9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4">
                <a:moveTo>
                  <a:pt x="9" y="64"/>
                </a:moveTo>
                <a:lnTo>
                  <a:pt x="4" y="54"/>
                </a:lnTo>
                <a:lnTo>
                  <a:pt x="2" y="48"/>
                </a:lnTo>
                <a:lnTo>
                  <a:pt x="0" y="37"/>
                </a:lnTo>
                <a:lnTo>
                  <a:pt x="0" y="27"/>
                </a:lnTo>
                <a:lnTo>
                  <a:pt x="2" y="16"/>
                </a:lnTo>
                <a:lnTo>
                  <a:pt x="4" y="9"/>
                </a:lnTo>
                <a:lnTo>
                  <a:pt x="9" y="0"/>
                </a:lnTo>
                <a:lnTo>
                  <a:pt x="4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55" name="Line 399"/>
          <p:cNvSpPr>
            <a:spLocks noChangeShapeType="1"/>
          </p:cNvSpPr>
          <p:nvPr/>
        </p:nvSpPr>
        <p:spPr bwMode="auto">
          <a:xfrm flipV="1">
            <a:off x="3105150" y="1252538"/>
            <a:ext cx="6350" cy="7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56" name="Freeform 400"/>
          <p:cNvSpPr>
            <a:spLocks/>
          </p:cNvSpPr>
          <p:nvPr/>
        </p:nvSpPr>
        <p:spPr bwMode="auto">
          <a:xfrm>
            <a:off x="3138488" y="1268413"/>
            <a:ext cx="6350" cy="6350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0"/>
                </a:moveTo>
                <a:lnTo>
                  <a:pt x="0" y="2"/>
                </a:lnTo>
                <a:lnTo>
                  <a:pt x="3" y="4"/>
                </a:lnTo>
                <a:lnTo>
                  <a:pt x="4" y="2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57" name="Freeform 401"/>
          <p:cNvSpPr>
            <a:spLocks/>
          </p:cNvSpPr>
          <p:nvPr/>
        </p:nvSpPr>
        <p:spPr bwMode="auto">
          <a:xfrm>
            <a:off x="3130550" y="1293813"/>
            <a:ext cx="14288" cy="50800"/>
          </a:xfrm>
          <a:custGeom>
            <a:avLst/>
            <a:gdLst>
              <a:gd name="T0" fmla="*/ 2147483647 w 9"/>
              <a:gd name="T1" fmla="*/ 0 h 32"/>
              <a:gd name="T2" fmla="*/ 2147483647 w 9"/>
              <a:gd name="T3" fmla="*/ 2147483647 h 32"/>
              <a:gd name="T4" fmla="*/ 2147483647 w 9"/>
              <a:gd name="T5" fmla="*/ 2147483647 h 32"/>
              <a:gd name="T6" fmla="*/ 2147483647 w 9"/>
              <a:gd name="T7" fmla="*/ 0 h 32"/>
              <a:gd name="T8" fmla="*/ 0 w 9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2"/>
              <a:gd name="T17" fmla="*/ 9 w 9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2">
                <a:moveTo>
                  <a:pt x="8" y="0"/>
                </a:moveTo>
                <a:lnTo>
                  <a:pt x="8" y="32"/>
                </a:lnTo>
                <a:lnTo>
                  <a:pt x="9" y="32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58" name="Line 402"/>
          <p:cNvSpPr>
            <a:spLocks noChangeShapeType="1"/>
          </p:cNvSpPr>
          <p:nvPr/>
        </p:nvSpPr>
        <p:spPr bwMode="auto">
          <a:xfrm>
            <a:off x="3130550" y="1344613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59" name="Line 403"/>
          <p:cNvSpPr>
            <a:spLocks noChangeShapeType="1"/>
          </p:cNvSpPr>
          <p:nvPr/>
        </p:nvSpPr>
        <p:spPr bwMode="auto">
          <a:xfrm>
            <a:off x="3178175" y="1311275"/>
            <a:ext cx="666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60" name="Freeform 404"/>
          <p:cNvSpPr>
            <a:spLocks/>
          </p:cNvSpPr>
          <p:nvPr/>
        </p:nvSpPr>
        <p:spPr bwMode="auto">
          <a:xfrm>
            <a:off x="3279775" y="1268413"/>
            <a:ext cx="19050" cy="76200"/>
          </a:xfrm>
          <a:custGeom>
            <a:avLst/>
            <a:gdLst>
              <a:gd name="T0" fmla="*/ 0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0 h 48"/>
              <a:gd name="T6" fmla="*/ 2147483647 w 12"/>
              <a:gd name="T7" fmla="*/ 2147483647 h 48"/>
              <a:gd name="T8" fmla="*/ 2147483647 w 12"/>
              <a:gd name="T9" fmla="*/ 2147483647 h 48"/>
              <a:gd name="T10" fmla="*/ 2147483647 w 12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48"/>
              <a:gd name="T20" fmla="*/ 12 w 12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48">
                <a:moveTo>
                  <a:pt x="0" y="9"/>
                </a:moveTo>
                <a:lnTo>
                  <a:pt x="5" y="6"/>
                </a:lnTo>
                <a:lnTo>
                  <a:pt x="12" y="0"/>
                </a:lnTo>
                <a:lnTo>
                  <a:pt x="12" y="48"/>
                </a:lnTo>
                <a:lnTo>
                  <a:pt x="10" y="48"/>
                </a:lnTo>
                <a:lnTo>
                  <a:pt x="10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61" name="Freeform 405"/>
          <p:cNvSpPr>
            <a:spLocks/>
          </p:cNvSpPr>
          <p:nvPr/>
        </p:nvSpPr>
        <p:spPr bwMode="auto">
          <a:xfrm>
            <a:off x="3343275" y="1271588"/>
            <a:ext cx="25400" cy="98425"/>
          </a:xfrm>
          <a:custGeom>
            <a:avLst/>
            <a:gdLst>
              <a:gd name="T0" fmla="*/ 2147483647 w 16"/>
              <a:gd name="T1" fmla="*/ 0 h 62"/>
              <a:gd name="T2" fmla="*/ 2147483647 w 16"/>
              <a:gd name="T3" fmla="*/ 2147483647 h 62"/>
              <a:gd name="T4" fmla="*/ 2147483647 w 16"/>
              <a:gd name="T5" fmla="*/ 2147483647 h 62"/>
              <a:gd name="T6" fmla="*/ 2147483647 w 16"/>
              <a:gd name="T7" fmla="*/ 2147483647 h 62"/>
              <a:gd name="T8" fmla="*/ 2147483647 w 16"/>
              <a:gd name="T9" fmla="*/ 2147483647 h 62"/>
              <a:gd name="T10" fmla="*/ 2147483647 w 16"/>
              <a:gd name="T11" fmla="*/ 2147483647 h 62"/>
              <a:gd name="T12" fmla="*/ 2147483647 w 16"/>
              <a:gd name="T13" fmla="*/ 2147483647 h 62"/>
              <a:gd name="T14" fmla="*/ 0 w 16"/>
              <a:gd name="T15" fmla="*/ 2147483647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62"/>
              <a:gd name="T26" fmla="*/ 16 w 16"/>
              <a:gd name="T27" fmla="*/ 62 h 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62">
                <a:moveTo>
                  <a:pt x="8" y="0"/>
                </a:moveTo>
                <a:lnTo>
                  <a:pt x="13" y="9"/>
                </a:lnTo>
                <a:lnTo>
                  <a:pt x="16" y="20"/>
                </a:lnTo>
                <a:lnTo>
                  <a:pt x="16" y="30"/>
                </a:lnTo>
                <a:lnTo>
                  <a:pt x="13" y="41"/>
                </a:lnTo>
                <a:lnTo>
                  <a:pt x="8" y="51"/>
                </a:lnTo>
                <a:lnTo>
                  <a:pt x="5" y="57"/>
                </a:lnTo>
                <a:lnTo>
                  <a:pt x="0" y="6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62" name="Freeform 406"/>
          <p:cNvSpPr>
            <a:spLocks/>
          </p:cNvSpPr>
          <p:nvPr/>
        </p:nvSpPr>
        <p:spPr bwMode="auto">
          <a:xfrm>
            <a:off x="3351213" y="1260475"/>
            <a:ext cx="12700" cy="101600"/>
          </a:xfrm>
          <a:custGeom>
            <a:avLst/>
            <a:gdLst>
              <a:gd name="T0" fmla="*/ 0 w 8"/>
              <a:gd name="T1" fmla="*/ 2147483647 h 64"/>
              <a:gd name="T2" fmla="*/ 2147483647 w 8"/>
              <a:gd name="T3" fmla="*/ 2147483647 h 64"/>
              <a:gd name="T4" fmla="*/ 2147483647 w 8"/>
              <a:gd name="T5" fmla="*/ 2147483647 h 64"/>
              <a:gd name="T6" fmla="*/ 2147483647 w 8"/>
              <a:gd name="T7" fmla="*/ 2147483647 h 64"/>
              <a:gd name="T8" fmla="*/ 2147483647 w 8"/>
              <a:gd name="T9" fmla="*/ 2147483647 h 64"/>
              <a:gd name="T10" fmla="*/ 2147483647 w 8"/>
              <a:gd name="T11" fmla="*/ 2147483647 h 64"/>
              <a:gd name="T12" fmla="*/ 2147483647 w 8"/>
              <a:gd name="T13" fmla="*/ 2147483647 h 64"/>
              <a:gd name="T14" fmla="*/ 0 w 8"/>
              <a:gd name="T15" fmla="*/ 0 h 64"/>
              <a:gd name="T16" fmla="*/ 2147483647 w 8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64"/>
              <a:gd name="T29" fmla="*/ 8 w 8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64">
                <a:moveTo>
                  <a:pt x="0" y="64"/>
                </a:moveTo>
                <a:lnTo>
                  <a:pt x="3" y="54"/>
                </a:lnTo>
                <a:lnTo>
                  <a:pt x="7" y="48"/>
                </a:lnTo>
                <a:lnTo>
                  <a:pt x="8" y="37"/>
                </a:lnTo>
                <a:lnTo>
                  <a:pt x="8" y="27"/>
                </a:lnTo>
                <a:lnTo>
                  <a:pt x="7" y="16"/>
                </a:lnTo>
                <a:lnTo>
                  <a:pt x="3" y="9"/>
                </a:lnTo>
                <a:lnTo>
                  <a:pt x="0" y="0"/>
                </a:lnTo>
                <a:lnTo>
                  <a:pt x="3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63" name="Line 407"/>
          <p:cNvSpPr>
            <a:spLocks noChangeShapeType="1"/>
          </p:cNvSpPr>
          <p:nvPr/>
        </p:nvSpPr>
        <p:spPr bwMode="auto">
          <a:xfrm flipH="1" flipV="1">
            <a:off x="3343275" y="1252538"/>
            <a:ext cx="7938" cy="7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64" name="Line 408"/>
          <p:cNvSpPr>
            <a:spLocks noChangeShapeType="1"/>
          </p:cNvSpPr>
          <p:nvPr/>
        </p:nvSpPr>
        <p:spPr bwMode="auto">
          <a:xfrm flipH="1">
            <a:off x="3279775" y="134461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65" name="Freeform 409"/>
          <p:cNvSpPr>
            <a:spLocks/>
          </p:cNvSpPr>
          <p:nvPr/>
        </p:nvSpPr>
        <p:spPr bwMode="auto">
          <a:xfrm>
            <a:off x="3013075" y="1320800"/>
            <a:ext cx="55563" cy="23813"/>
          </a:xfrm>
          <a:custGeom>
            <a:avLst/>
            <a:gdLst>
              <a:gd name="T0" fmla="*/ 2147483647 w 35"/>
              <a:gd name="T1" fmla="*/ 2147483647 h 15"/>
              <a:gd name="T2" fmla="*/ 2147483647 w 35"/>
              <a:gd name="T3" fmla="*/ 0 h 15"/>
              <a:gd name="T4" fmla="*/ 2147483647 w 35"/>
              <a:gd name="T5" fmla="*/ 2147483647 h 15"/>
              <a:gd name="T6" fmla="*/ 2147483647 w 35"/>
              <a:gd name="T7" fmla="*/ 2147483647 h 15"/>
              <a:gd name="T8" fmla="*/ 0 w 35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5"/>
              <a:gd name="T17" fmla="*/ 35 w 35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5">
                <a:moveTo>
                  <a:pt x="35" y="15"/>
                </a:moveTo>
                <a:lnTo>
                  <a:pt x="35" y="0"/>
                </a:lnTo>
                <a:lnTo>
                  <a:pt x="33" y="15"/>
                </a:lnTo>
                <a:lnTo>
                  <a:pt x="35" y="15"/>
                </a:lnTo>
                <a:lnTo>
                  <a:pt x="0" y="1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66" name="Freeform 410"/>
          <p:cNvSpPr>
            <a:spLocks/>
          </p:cNvSpPr>
          <p:nvPr/>
        </p:nvSpPr>
        <p:spPr bwMode="auto">
          <a:xfrm>
            <a:off x="2914650" y="1450975"/>
            <a:ext cx="33338" cy="34925"/>
          </a:xfrm>
          <a:custGeom>
            <a:avLst/>
            <a:gdLst>
              <a:gd name="T0" fmla="*/ 2147483647 w 21"/>
              <a:gd name="T1" fmla="*/ 0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2147483647 w 21"/>
              <a:gd name="T7" fmla="*/ 2147483647 h 22"/>
              <a:gd name="T8" fmla="*/ 2147483647 w 21"/>
              <a:gd name="T9" fmla="*/ 2147483647 h 22"/>
              <a:gd name="T10" fmla="*/ 2147483647 w 21"/>
              <a:gd name="T11" fmla="*/ 2147483647 h 22"/>
              <a:gd name="T12" fmla="*/ 2147483647 w 21"/>
              <a:gd name="T13" fmla="*/ 2147483647 h 22"/>
              <a:gd name="T14" fmla="*/ 2147483647 w 21"/>
              <a:gd name="T15" fmla="*/ 2147483647 h 22"/>
              <a:gd name="T16" fmla="*/ 2147483647 w 21"/>
              <a:gd name="T17" fmla="*/ 2147483647 h 22"/>
              <a:gd name="T18" fmla="*/ 0 w 21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22"/>
              <a:gd name="T32" fmla="*/ 21 w 21"/>
              <a:gd name="T33" fmla="*/ 22 h 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22">
                <a:moveTo>
                  <a:pt x="16" y="0"/>
                </a:moveTo>
                <a:lnTo>
                  <a:pt x="19" y="4"/>
                </a:lnTo>
                <a:lnTo>
                  <a:pt x="21" y="9"/>
                </a:lnTo>
                <a:lnTo>
                  <a:pt x="21" y="12"/>
                </a:lnTo>
                <a:lnTo>
                  <a:pt x="19" y="17"/>
                </a:lnTo>
                <a:lnTo>
                  <a:pt x="16" y="21"/>
                </a:lnTo>
                <a:lnTo>
                  <a:pt x="10" y="22"/>
                </a:lnTo>
                <a:lnTo>
                  <a:pt x="6" y="22"/>
                </a:lnTo>
                <a:lnTo>
                  <a:pt x="4" y="21"/>
                </a:lnTo>
                <a:lnTo>
                  <a:pt x="0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67" name="Freeform 411"/>
          <p:cNvSpPr>
            <a:spLocks/>
          </p:cNvSpPr>
          <p:nvPr/>
        </p:nvSpPr>
        <p:spPr bwMode="auto">
          <a:xfrm>
            <a:off x="2903538" y="1428750"/>
            <a:ext cx="11112" cy="57150"/>
          </a:xfrm>
          <a:custGeom>
            <a:avLst/>
            <a:gdLst>
              <a:gd name="T0" fmla="*/ 2147483647 w 7"/>
              <a:gd name="T1" fmla="*/ 2147483647 h 36"/>
              <a:gd name="T2" fmla="*/ 2147483647 w 7"/>
              <a:gd name="T3" fmla="*/ 0 h 36"/>
              <a:gd name="T4" fmla="*/ 0 w 7"/>
              <a:gd name="T5" fmla="*/ 0 h 36"/>
              <a:gd name="T6" fmla="*/ 0 60000 65536"/>
              <a:gd name="T7" fmla="*/ 0 60000 65536"/>
              <a:gd name="T8" fmla="*/ 0 60000 65536"/>
              <a:gd name="T9" fmla="*/ 0 w 7"/>
              <a:gd name="T10" fmla="*/ 0 h 36"/>
              <a:gd name="T11" fmla="*/ 7 w 7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36">
                <a:moveTo>
                  <a:pt x="7" y="36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68" name="Line 412"/>
          <p:cNvSpPr>
            <a:spLocks noChangeShapeType="1"/>
          </p:cNvSpPr>
          <p:nvPr/>
        </p:nvSpPr>
        <p:spPr bwMode="auto">
          <a:xfrm>
            <a:off x="2911475" y="1428750"/>
            <a:ext cx="1588" cy="57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69" name="Freeform 413"/>
          <p:cNvSpPr>
            <a:spLocks/>
          </p:cNvSpPr>
          <p:nvPr/>
        </p:nvSpPr>
        <p:spPr bwMode="auto">
          <a:xfrm>
            <a:off x="2930525" y="1446213"/>
            <a:ext cx="14288" cy="39687"/>
          </a:xfrm>
          <a:custGeom>
            <a:avLst/>
            <a:gdLst>
              <a:gd name="T0" fmla="*/ 0 w 9"/>
              <a:gd name="T1" fmla="*/ 2147483647 h 25"/>
              <a:gd name="T2" fmla="*/ 2147483647 w 9"/>
              <a:gd name="T3" fmla="*/ 2147483647 h 25"/>
              <a:gd name="T4" fmla="*/ 2147483647 w 9"/>
              <a:gd name="T5" fmla="*/ 2147483647 h 25"/>
              <a:gd name="T6" fmla="*/ 2147483647 w 9"/>
              <a:gd name="T7" fmla="*/ 2147483647 h 25"/>
              <a:gd name="T8" fmla="*/ 2147483647 w 9"/>
              <a:gd name="T9" fmla="*/ 2147483647 h 25"/>
              <a:gd name="T10" fmla="*/ 2147483647 w 9"/>
              <a:gd name="T11" fmla="*/ 2147483647 h 25"/>
              <a:gd name="T12" fmla="*/ 2147483647 w 9"/>
              <a:gd name="T13" fmla="*/ 2147483647 h 25"/>
              <a:gd name="T14" fmla="*/ 0 w 9"/>
              <a:gd name="T15" fmla="*/ 0 h 25"/>
              <a:gd name="T16" fmla="*/ 2147483647 w 9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25"/>
              <a:gd name="T29" fmla="*/ 9 w 9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25">
                <a:moveTo>
                  <a:pt x="0" y="25"/>
                </a:moveTo>
                <a:lnTo>
                  <a:pt x="4" y="24"/>
                </a:lnTo>
                <a:lnTo>
                  <a:pt x="7" y="20"/>
                </a:lnTo>
                <a:lnTo>
                  <a:pt x="9" y="15"/>
                </a:lnTo>
                <a:lnTo>
                  <a:pt x="9" y="12"/>
                </a:lnTo>
                <a:lnTo>
                  <a:pt x="7" y="7"/>
                </a:lnTo>
                <a:lnTo>
                  <a:pt x="4" y="3"/>
                </a:lnTo>
                <a:lnTo>
                  <a:pt x="0" y="0"/>
                </a:lnTo>
                <a:lnTo>
                  <a:pt x="6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70" name="Freeform 414"/>
          <p:cNvSpPr>
            <a:spLocks/>
          </p:cNvSpPr>
          <p:nvPr/>
        </p:nvSpPr>
        <p:spPr bwMode="auto">
          <a:xfrm>
            <a:off x="2914650" y="1446213"/>
            <a:ext cx="15875" cy="11112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0 w 10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7"/>
              <a:gd name="T14" fmla="*/ 10 w 10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7">
                <a:moveTo>
                  <a:pt x="10" y="0"/>
                </a:moveTo>
                <a:lnTo>
                  <a:pt x="6" y="0"/>
                </a:lnTo>
                <a:lnTo>
                  <a:pt x="4" y="3"/>
                </a:lnTo>
                <a:lnTo>
                  <a:pt x="0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71" name="Freeform 415"/>
          <p:cNvSpPr>
            <a:spLocks/>
          </p:cNvSpPr>
          <p:nvPr/>
        </p:nvSpPr>
        <p:spPr bwMode="auto">
          <a:xfrm>
            <a:off x="2962275" y="1446213"/>
            <a:ext cx="11113" cy="39687"/>
          </a:xfrm>
          <a:custGeom>
            <a:avLst/>
            <a:gdLst>
              <a:gd name="T0" fmla="*/ 0 w 7"/>
              <a:gd name="T1" fmla="*/ 0 h 25"/>
              <a:gd name="T2" fmla="*/ 2147483647 w 7"/>
              <a:gd name="T3" fmla="*/ 0 h 25"/>
              <a:gd name="T4" fmla="*/ 2147483647 w 7"/>
              <a:gd name="T5" fmla="*/ 2147483647 h 25"/>
              <a:gd name="T6" fmla="*/ 2147483647 w 7"/>
              <a:gd name="T7" fmla="*/ 2147483647 h 25"/>
              <a:gd name="T8" fmla="*/ 2147483647 w 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5"/>
              <a:gd name="T17" fmla="*/ 7 w 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5">
                <a:moveTo>
                  <a:pt x="0" y="0"/>
                </a:moveTo>
                <a:lnTo>
                  <a:pt x="7" y="0"/>
                </a:lnTo>
                <a:lnTo>
                  <a:pt x="7" y="25"/>
                </a:lnTo>
                <a:lnTo>
                  <a:pt x="5" y="25"/>
                </a:lnTo>
                <a:lnTo>
                  <a:pt x="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72" name="Freeform 416"/>
          <p:cNvSpPr>
            <a:spLocks/>
          </p:cNvSpPr>
          <p:nvPr/>
        </p:nvSpPr>
        <p:spPr bwMode="auto">
          <a:xfrm>
            <a:off x="2967038" y="1428750"/>
            <a:ext cx="6350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0 h 3"/>
              <a:gd name="T4" fmla="*/ 2147483647 w 4"/>
              <a:gd name="T5" fmla="*/ 0 h 3"/>
              <a:gd name="T6" fmla="*/ 0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73" name="Freeform 417"/>
          <p:cNvSpPr>
            <a:spLocks/>
          </p:cNvSpPr>
          <p:nvPr/>
        </p:nvSpPr>
        <p:spPr bwMode="auto">
          <a:xfrm>
            <a:off x="3000375" y="1428750"/>
            <a:ext cx="22225" cy="57150"/>
          </a:xfrm>
          <a:custGeom>
            <a:avLst/>
            <a:gdLst>
              <a:gd name="T0" fmla="*/ 0 w 14"/>
              <a:gd name="T1" fmla="*/ 0 h 36"/>
              <a:gd name="T2" fmla="*/ 0 w 14"/>
              <a:gd name="T3" fmla="*/ 2147483647 h 36"/>
              <a:gd name="T4" fmla="*/ 2147483647 w 14"/>
              <a:gd name="T5" fmla="*/ 2147483647 h 36"/>
              <a:gd name="T6" fmla="*/ 2147483647 w 14"/>
              <a:gd name="T7" fmla="*/ 2147483647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36"/>
              <a:gd name="T23" fmla="*/ 14 w 14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36">
                <a:moveTo>
                  <a:pt x="0" y="0"/>
                </a:moveTo>
                <a:lnTo>
                  <a:pt x="0" y="29"/>
                </a:lnTo>
                <a:lnTo>
                  <a:pt x="2" y="35"/>
                </a:lnTo>
                <a:lnTo>
                  <a:pt x="5" y="36"/>
                </a:lnTo>
                <a:lnTo>
                  <a:pt x="9" y="36"/>
                </a:lnTo>
                <a:lnTo>
                  <a:pt x="13" y="35"/>
                </a:lnTo>
                <a:lnTo>
                  <a:pt x="14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74" name="Freeform 418"/>
          <p:cNvSpPr>
            <a:spLocks/>
          </p:cNvSpPr>
          <p:nvPr/>
        </p:nvSpPr>
        <p:spPr bwMode="auto">
          <a:xfrm>
            <a:off x="3003550" y="1474788"/>
            <a:ext cx="4763" cy="11112"/>
          </a:xfrm>
          <a:custGeom>
            <a:avLst/>
            <a:gdLst>
              <a:gd name="T0" fmla="*/ 0 w 3"/>
              <a:gd name="T1" fmla="*/ 0 h 7"/>
              <a:gd name="T2" fmla="*/ 2147483647 w 3"/>
              <a:gd name="T3" fmla="*/ 2147483647 h 7"/>
              <a:gd name="T4" fmla="*/ 2147483647 w 3"/>
              <a:gd name="T5" fmla="*/ 2147483647 h 7"/>
              <a:gd name="T6" fmla="*/ 0 60000 65536"/>
              <a:gd name="T7" fmla="*/ 0 60000 65536"/>
              <a:gd name="T8" fmla="*/ 0 60000 65536"/>
              <a:gd name="T9" fmla="*/ 0 w 3"/>
              <a:gd name="T10" fmla="*/ 0 h 7"/>
              <a:gd name="T11" fmla="*/ 3 w 3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7">
                <a:moveTo>
                  <a:pt x="0" y="0"/>
                </a:moveTo>
                <a:lnTo>
                  <a:pt x="2" y="6"/>
                </a:lnTo>
                <a:lnTo>
                  <a:pt x="3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75" name="Line 419"/>
          <p:cNvSpPr>
            <a:spLocks noChangeShapeType="1"/>
          </p:cNvSpPr>
          <p:nvPr/>
        </p:nvSpPr>
        <p:spPr bwMode="auto">
          <a:xfrm flipV="1">
            <a:off x="3003550" y="1428750"/>
            <a:ext cx="1588" cy="46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76" name="Line 420"/>
          <p:cNvSpPr>
            <a:spLocks noChangeShapeType="1"/>
          </p:cNvSpPr>
          <p:nvPr/>
        </p:nvSpPr>
        <p:spPr bwMode="auto">
          <a:xfrm>
            <a:off x="2994025" y="1446213"/>
            <a:ext cx="20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77" name="Freeform 421"/>
          <p:cNvSpPr>
            <a:spLocks/>
          </p:cNvSpPr>
          <p:nvPr/>
        </p:nvSpPr>
        <p:spPr bwMode="auto">
          <a:xfrm>
            <a:off x="3036888" y="1450975"/>
            <a:ext cx="31750" cy="34925"/>
          </a:xfrm>
          <a:custGeom>
            <a:avLst/>
            <a:gdLst>
              <a:gd name="T0" fmla="*/ 2147483647 w 20"/>
              <a:gd name="T1" fmla="*/ 0 h 22"/>
              <a:gd name="T2" fmla="*/ 0 w 20"/>
              <a:gd name="T3" fmla="*/ 2147483647 h 22"/>
              <a:gd name="T4" fmla="*/ 0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2147483647 h 22"/>
              <a:gd name="T10" fmla="*/ 2147483647 w 20"/>
              <a:gd name="T11" fmla="*/ 2147483647 h 22"/>
              <a:gd name="T12" fmla="*/ 2147483647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2147483647 w 20"/>
              <a:gd name="T21" fmla="*/ 2147483647 h 22"/>
              <a:gd name="T22" fmla="*/ 2147483647 w 20"/>
              <a:gd name="T23" fmla="*/ 2147483647 h 22"/>
              <a:gd name="T24" fmla="*/ 2147483647 w 20"/>
              <a:gd name="T25" fmla="*/ 2147483647 h 22"/>
              <a:gd name="T26" fmla="*/ 2147483647 w 20"/>
              <a:gd name="T27" fmla="*/ 2147483647 h 22"/>
              <a:gd name="T28" fmla="*/ 2147483647 w 20"/>
              <a:gd name="T29" fmla="*/ 2147483647 h 22"/>
              <a:gd name="T30" fmla="*/ 0 w 20"/>
              <a:gd name="T31" fmla="*/ 2147483647 h 22"/>
              <a:gd name="T32" fmla="*/ 0 w 20"/>
              <a:gd name="T33" fmla="*/ 2147483647 h 22"/>
              <a:gd name="T34" fmla="*/ 2147483647 w 20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2"/>
              <a:gd name="T56" fmla="*/ 20 w 20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2">
                <a:moveTo>
                  <a:pt x="2" y="0"/>
                </a:moveTo>
                <a:lnTo>
                  <a:pt x="0" y="1"/>
                </a:lnTo>
                <a:lnTo>
                  <a:pt x="0" y="5"/>
                </a:lnTo>
                <a:lnTo>
                  <a:pt x="2" y="6"/>
                </a:lnTo>
                <a:lnTo>
                  <a:pt x="6" y="9"/>
                </a:lnTo>
                <a:lnTo>
                  <a:pt x="15" y="12"/>
                </a:lnTo>
                <a:lnTo>
                  <a:pt x="18" y="14"/>
                </a:lnTo>
                <a:lnTo>
                  <a:pt x="20" y="15"/>
                </a:lnTo>
                <a:lnTo>
                  <a:pt x="20" y="14"/>
                </a:lnTo>
                <a:lnTo>
                  <a:pt x="20" y="18"/>
                </a:lnTo>
                <a:lnTo>
                  <a:pt x="18" y="21"/>
                </a:lnTo>
                <a:lnTo>
                  <a:pt x="15" y="22"/>
                </a:lnTo>
                <a:lnTo>
                  <a:pt x="7" y="22"/>
                </a:lnTo>
                <a:lnTo>
                  <a:pt x="3" y="21"/>
                </a:lnTo>
                <a:lnTo>
                  <a:pt x="2" y="18"/>
                </a:lnTo>
                <a:lnTo>
                  <a:pt x="0" y="15"/>
                </a:lnTo>
                <a:lnTo>
                  <a:pt x="0" y="22"/>
                </a:lnTo>
                <a:lnTo>
                  <a:pt x="2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78" name="Freeform 422"/>
          <p:cNvSpPr>
            <a:spLocks/>
          </p:cNvSpPr>
          <p:nvPr/>
        </p:nvSpPr>
        <p:spPr bwMode="auto">
          <a:xfrm>
            <a:off x="3040063" y="1458913"/>
            <a:ext cx="28575" cy="14287"/>
          </a:xfrm>
          <a:custGeom>
            <a:avLst/>
            <a:gdLst>
              <a:gd name="T0" fmla="*/ 0 w 18"/>
              <a:gd name="T1" fmla="*/ 0 h 9"/>
              <a:gd name="T2" fmla="*/ 2147483647 w 18"/>
              <a:gd name="T3" fmla="*/ 2147483647 h 9"/>
              <a:gd name="T4" fmla="*/ 2147483647 w 18"/>
              <a:gd name="T5" fmla="*/ 2147483647 h 9"/>
              <a:gd name="T6" fmla="*/ 2147483647 w 18"/>
              <a:gd name="T7" fmla="*/ 2147483647 h 9"/>
              <a:gd name="T8" fmla="*/ 2147483647 w 18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9"/>
              <a:gd name="T17" fmla="*/ 18 w 1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9">
                <a:moveTo>
                  <a:pt x="0" y="0"/>
                </a:moveTo>
                <a:lnTo>
                  <a:pt x="4" y="1"/>
                </a:lnTo>
                <a:lnTo>
                  <a:pt x="13" y="5"/>
                </a:lnTo>
                <a:lnTo>
                  <a:pt x="16" y="7"/>
                </a:lnTo>
                <a:lnTo>
                  <a:pt x="18" y="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79" name="Freeform 423"/>
          <p:cNvSpPr>
            <a:spLocks/>
          </p:cNvSpPr>
          <p:nvPr/>
        </p:nvSpPr>
        <p:spPr bwMode="auto">
          <a:xfrm>
            <a:off x="3040063" y="1446213"/>
            <a:ext cx="28575" cy="12700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2147483647 w 18"/>
              <a:gd name="T9" fmla="*/ 0 h 8"/>
              <a:gd name="T10" fmla="*/ 0 w 18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8"/>
              <a:gd name="T20" fmla="*/ 18 w 1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8">
                <a:moveTo>
                  <a:pt x="18" y="8"/>
                </a:moveTo>
                <a:lnTo>
                  <a:pt x="16" y="4"/>
                </a:lnTo>
                <a:lnTo>
                  <a:pt x="14" y="3"/>
                </a:lnTo>
                <a:lnTo>
                  <a:pt x="11" y="0"/>
                </a:lnTo>
                <a:lnTo>
                  <a:pt x="4" y="0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80" name="Line 424"/>
          <p:cNvSpPr>
            <a:spLocks noChangeShapeType="1"/>
          </p:cNvSpPr>
          <p:nvPr/>
        </p:nvSpPr>
        <p:spPr bwMode="auto">
          <a:xfrm>
            <a:off x="3036888" y="1457325"/>
            <a:ext cx="31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81" name="Freeform 425"/>
          <p:cNvSpPr>
            <a:spLocks/>
          </p:cNvSpPr>
          <p:nvPr/>
        </p:nvSpPr>
        <p:spPr bwMode="auto">
          <a:xfrm>
            <a:off x="3065463" y="1446213"/>
            <a:ext cx="3175" cy="12700"/>
          </a:xfrm>
          <a:custGeom>
            <a:avLst/>
            <a:gdLst>
              <a:gd name="T0" fmla="*/ 2147483647 w 2"/>
              <a:gd name="T1" fmla="*/ 2147483647 h 8"/>
              <a:gd name="T2" fmla="*/ 2147483647 w 2"/>
              <a:gd name="T3" fmla="*/ 0 h 8"/>
              <a:gd name="T4" fmla="*/ 0 w 2"/>
              <a:gd name="T5" fmla="*/ 2147483647 h 8"/>
              <a:gd name="T6" fmla="*/ 0 60000 65536"/>
              <a:gd name="T7" fmla="*/ 0 60000 65536"/>
              <a:gd name="T8" fmla="*/ 0 60000 65536"/>
              <a:gd name="T9" fmla="*/ 0 w 2"/>
              <a:gd name="T10" fmla="*/ 0 h 8"/>
              <a:gd name="T11" fmla="*/ 2 w 2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8">
                <a:moveTo>
                  <a:pt x="2" y="8"/>
                </a:moveTo>
                <a:lnTo>
                  <a:pt x="2" y="0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82" name="Line 426"/>
          <p:cNvSpPr>
            <a:spLocks noChangeShapeType="1"/>
          </p:cNvSpPr>
          <p:nvPr/>
        </p:nvSpPr>
        <p:spPr bwMode="auto">
          <a:xfrm flipH="1">
            <a:off x="2962275" y="1485900"/>
            <a:ext cx="190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83" name="Freeform 427"/>
          <p:cNvSpPr>
            <a:spLocks/>
          </p:cNvSpPr>
          <p:nvPr/>
        </p:nvSpPr>
        <p:spPr bwMode="auto">
          <a:xfrm>
            <a:off x="2824163" y="1473200"/>
            <a:ext cx="6350" cy="12700"/>
          </a:xfrm>
          <a:custGeom>
            <a:avLst/>
            <a:gdLst>
              <a:gd name="T0" fmla="*/ 0 w 4"/>
              <a:gd name="T1" fmla="*/ 2147483647 h 8"/>
              <a:gd name="T2" fmla="*/ 2147483647 w 4"/>
              <a:gd name="T3" fmla="*/ 2147483647 h 8"/>
              <a:gd name="T4" fmla="*/ 2147483647 w 4"/>
              <a:gd name="T5" fmla="*/ 2147483647 h 8"/>
              <a:gd name="T6" fmla="*/ 2147483647 w 4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8"/>
              <a:gd name="T14" fmla="*/ 4 w 4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8">
                <a:moveTo>
                  <a:pt x="0" y="8"/>
                </a:moveTo>
                <a:lnTo>
                  <a:pt x="1" y="7"/>
                </a:lnTo>
                <a:lnTo>
                  <a:pt x="4" y="3"/>
                </a:lnTo>
                <a:lnTo>
                  <a:pt x="4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84" name="Freeform 428"/>
          <p:cNvSpPr>
            <a:spLocks/>
          </p:cNvSpPr>
          <p:nvPr/>
        </p:nvSpPr>
        <p:spPr bwMode="auto">
          <a:xfrm>
            <a:off x="2798763" y="1477963"/>
            <a:ext cx="31750" cy="7937"/>
          </a:xfrm>
          <a:custGeom>
            <a:avLst/>
            <a:gdLst>
              <a:gd name="T0" fmla="*/ 2147483647 w 20"/>
              <a:gd name="T1" fmla="*/ 0 h 5"/>
              <a:gd name="T2" fmla="*/ 2147483647 w 20"/>
              <a:gd name="T3" fmla="*/ 2147483647 h 5"/>
              <a:gd name="T4" fmla="*/ 2147483647 w 20"/>
              <a:gd name="T5" fmla="*/ 2147483647 h 5"/>
              <a:gd name="T6" fmla="*/ 2147483647 w 20"/>
              <a:gd name="T7" fmla="*/ 2147483647 h 5"/>
              <a:gd name="T8" fmla="*/ 0 w 20"/>
              <a:gd name="T9" fmla="*/ 0 h 5"/>
              <a:gd name="T10" fmla="*/ 2147483647 w 20"/>
              <a:gd name="T11" fmla="*/ 2147483647 h 5"/>
              <a:gd name="T12" fmla="*/ 2147483647 w 20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5"/>
              <a:gd name="T23" fmla="*/ 20 w 20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5">
                <a:moveTo>
                  <a:pt x="20" y="0"/>
                </a:moveTo>
                <a:lnTo>
                  <a:pt x="17" y="1"/>
                </a:lnTo>
                <a:lnTo>
                  <a:pt x="15" y="4"/>
                </a:lnTo>
                <a:lnTo>
                  <a:pt x="9" y="4"/>
                </a:lnTo>
                <a:lnTo>
                  <a:pt x="0" y="0"/>
                </a:lnTo>
                <a:lnTo>
                  <a:pt x="9" y="5"/>
                </a:lnTo>
                <a:lnTo>
                  <a:pt x="16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85" name="Freeform 429"/>
          <p:cNvSpPr>
            <a:spLocks/>
          </p:cNvSpPr>
          <p:nvPr/>
        </p:nvSpPr>
        <p:spPr bwMode="auto">
          <a:xfrm>
            <a:off x="2790825" y="1428750"/>
            <a:ext cx="39688" cy="57150"/>
          </a:xfrm>
          <a:custGeom>
            <a:avLst/>
            <a:gdLst>
              <a:gd name="T0" fmla="*/ 0 w 25"/>
              <a:gd name="T1" fmla="*/ 2147483647 h 36"/>
              <a:gd name="T2" fmla="*/ 0 w 25"/>
              <a:gd name="T3" fmla="*/ 2147483647 h 36"/>
              <a:gd name="T4" fmla="*/ 2147483647 w 25"/>
              <a:gd name="T5" fmla="*/ 2147483647 h 36"/>
              <a:gd name="T6" fmla="*/ 2147483647 w 25"/>
              <a:gd name="T7" fmla="*/ 2147483647 h 36"/>
              <a:gd name="T8" fmla="*/ 2147483647 w 25"/>
              <a:gd name="T9" fmla="*/ 2147483647 h 36"/>
              <a:gd name="T10" fmla="*/ 2147483647 w 25"/>
              <a:gd name="T11" fmla="*/ 2147483647 h 36"/>
              <a:gd name="T12" fmla="*/ 2147483647 w 25"/>
              <a:gd name="T13" fmla="*/ 2147483647 h 36"/>
              <a:gd name="T14" fmla="*/ 2147483647 w 25"/>
              <a:gd name="T15" fmla="*/ 2147483647 h 36"/>
              <a:gd name="T16" fmla="*/ 2147483647 w 25"/>
              <a:gd name="T17" fmla="*/ 2147483647 h 36"/>
              <a:gd name="T18" fmla="*/ 2147483647 w 25"/>
              <a:gd name="T19" fmla="*/ 2147483647 h 36"/>
              <a:gd name="T20" fmla="*/ 2147483647 w 25"/>
              <a:gd name="T21" fmla="*/ 2147483647 h 36"/>
              <a:gd name="T22" fmla="*/ 2147483647 w 25"/>
              <a:gd name="T23" fmla="*/ 0 h 36"/>
              <a:gd name="T24" fmla="*/ 2147483647 w 25"/>
              <a:gd name="T25" fmla="*/ 2147483647 h 36"/>
              <a:gd name="T26" fmla="*/ 2147483647 w 25"/>
              <a:gd name="T27" fmla="*/ 2147483647 h 36"/>
              <a:gd name="T28" fmla="*/ 2147483647 w 25"/>
              <a:gd name="T29" fmla="*/ 2147483647 h 36"/>
              <a:gd name="T30" fmla="*/ 2147483647 w 25"/>
              <a:gd name="T31" fmla="*/ 2147483647 h 36"/>
              <a:gd name="T32" fmla="*/ 2147483647 w 25"/>
              <a:gd name="T33" fmla="*/ 2147483647 h 36"/>
              <a:gd name="T34" fmla="*/ 2147483647 w 25"/>
              <a:gd name="T35" fmla="*/ 2147483647 h 36"/>
              <a:gd name="T36" fmla="*/ 2147483647 w 25"/>
              <a:gd name="T37" fmla="*/ 2147483647 h 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5"/>
              <a:gd name="T58" fmla="*/ 0 h 36"/>
              <a:gd name="T59" fmla="*/ 25 w 25"/>
              <a:gd name="T60" fmla="*/ 36 h 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5" h="36">
                <a:moveTo>
                  <a:pt x="0" y="36"/>
                </a:moveTo>
                <a:lnTo>
                  <a:pt x="0" y="31"/>
                </a:lnTo>
                <a:lnTo>
                  <a:pt x="1" y="26"/>
                </a:lnTo>
                <a:lnTo>
                  <a:pt x="5" y="23"/>
                </a:lnTo>
                <a:lnTo>
                  <a:pt x="9" y="20"/>
                </a:lnTo>
                <a:lnTo>
                  <a:pt x="16" y="18"/>
                </a:lnTo>
                <a:lnTo>
                  <a:pt x="21" y="14"/>
                </a:lnTo>
                <a:lnTo>
                  <a:pt x="22" y="10"/>
                </a:lnTo>
                <a:lnTo>
                  <a:pt x="22" y="7"/>
                </a:lnTo>
                <a:lnTo>
                  <a:pt x="21" y="3"/>
                </a:lnTo>
                <a:lnTo>
                  <a:pt x="19" y="2"/>
                </a:lnTo>
                <a:lnTo>
                  <a:pt x="16" y="0"/>
                </a:lnTo>
                <a:lnTo>
                  <a:pt x="21" y="2"/>
                </a:lnTo>
                <a:lnTo>
                  <a:pt x="22" y="3"/>
                </a:lnTo>
                <a:lnTo>
                  <a:pt x="25" y="7"/>
                </a:lnTo>
                <a:lnTo>
                  <a:pt x="25" y="10"/>
                </a:lnTo>
                <a:lnTo>
                  <a:pt x="22" y="14"/>
                </a:lnTo>
                <a:lnTo>
                  <a:pt x="17" y="18"/>
                </a:lnTo>
                <a:lnTo>
                  <a:pt x="9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86" name="Freeform 430"/>
          <p:cNvSpPr>
            <a:spLocks/>
          </p:cNvSpPr>
          <p:nvPr/>
        </p:nvSpPr>
        <p:spPr bwMode="auto">
          <a:xfrm>
            <a:off x="2790825" y="1477963"/>
            <a:ext cx="7938" cy="1587"/>
          </a:xfrm>
          <a:custGeom>
            <a:avLst/>
            <a:gdLst>
              <a:gd name="T0" fmla="*/ 2147483647 w 5"/>
              <a:gd name="T1" fmla="*/ 0 h 1"/>
              <a:gd name="T2" fmla="*/ 2147483647 w 5"/>
              <a:gd name="T3" fmla="*/ 0 h 1"/>
              <a:gd name="T4" fmla="*/ 0 w 5"/>
              <a:gd name="T5" fmla="*/ 2147483647 h 1"/>
              <a:gd name="T6" fmla="*/ 0 60000 65536"/>
              <a:gd name="T7" fmla="*/ 0 60000 65536"/>
              <a:gd name="T8" fmla="*/ 0 60000 65536"/>
              <a:gd name="T9" fmla="*/ 0 w 5"/>
              <a:gd name="T10" fmla="*/ 0 h 1"/>
              <a:gd name="T11" fmla="*/ 5 w 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">
                <a:moveTo>
                  <a:pt x="5" y="0"/>
                </a:moveTo>
                <a:lnTo>
                  <a:pt x="1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87" name="Freeform 431"/>
          <p:cNvSpPr>
            <a:spLocks/>
          </p:cNvSpPr>
          <p:nvPr/>
        </p:nvSpPr>
        <p:spPr bwMode="auto">
          <a:xfrm>
            <a:off x="2733675" y="1470025"/>
            <a:ext cx="38100" cy="15875"/>
          </a:xfrm>
          <a:custGeom>
            <a:avLst/>
            <a:gdLst>
              <a:gd name="T0" fmla="*/ 2147483647 w 24"/>
              <a:gd name="T1" fmla="*/ 2147483647 h 10"/>
              <a:gd name="T2" fmla="*/ 2147483647 w 24"/>
              <a:gd name="T3" fmla="*/ 2147483647 h 10"/>
              <a:gd name="T4" fmla="*/ 2147483647 w 24"/>
              <a:gd name="T5" fmla="*/ 2147483647 h 10"/>
              <a:gd name="T6" fmla="*/ 2147483647 w 24"/>
              <a:gd name="T7" fmla="*/ 2147483647 h 10"/>
              <a:gd name="T8" fmla="*/ 2147483647 w 24"/>
              <a:gd name="T9" fmla="*/ 2147483647 h 10"/>
              <a:gd name="T10" fmla="*/ 2147483647 w 24"/>
              <a:gd name="T11" fmla="*/ 2147483647 h 10"/>
              <a:gd name="T12" fmla="*/ 0 w 24"/>
              <a:gd name="T13" fmla="*/ 2147483647 h 10"/>
              <a:gd name="T14" fmla="*/ 0 w 24"/>
              <a:gd name="T15" fmla="*/ 2147483647 h 10"/>
              <a:gd name="T16" fmla="*/ 2147483647 w 24"/>
              <a:gd name="T17" fmla="*/ 0 h 10"/>
              <a:gd name="T18" fmla="*/ 2147483647 w 24"/>
              <a:gd name="T19" fmla="*/ 2147483647 h 10"/>
              <a:gd name="T20" fmla="*/ 2147483647 w 24"/>
              <a:gd name="T21" fmla="*/ 2147483647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"/>
              <a:gd name="T34" fmla="*/ 0 h 10"/>
              <a:gd name="T35" fmla="*/ 24 w 24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" h="10">
                <a:moveTo>
                  <a:pt x="24" y="6"/>
                </a:moveTo>
                <a:lnTo>
                  <a:pt x="21" y="9"/>
                </a:lnTo>
                <a:lnTo>
                  <a:pt x="16" y="10"/>
                </a:lnTo>
                <a:lnTo>
                  <a:pt x="9" y="10"/>
                </a:lnTo>
                <a:lnTo>
                  <a:pt x="4" y="9"/>
                </a:lnTo>
                <a:lnTo>
                  <a:pt x="3" y="6"/>
                </a:lnTo>
                <a:lnTo>
                  <a:pt x="0" y="3"/>
                </a:lnTo>
                <a:lnTo>
                  <a:pt x="0" y="2"/>
                </a:lnTo>
                <a:lnTo>
                  <a:pt x="3" y="0"/>
                </a:lnTo>
                <a:lnTo>
                  <a:pt x="4" y="2"/>
                </a:lnTo>
                <a:lnTo>
                  <a:pt x="3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88" name="Freeform 432"/>
          <p:cNvSpPr>
            <a:spLocks/>
          </p:cNvSpPr>
          <p:nvPr/>
        </p:nvSpPr>
        <p:spPr bwMode="auto">
          <a:xfrm>
            <a:off x="2733675" y="1428750"/>
            <a:ext cx="38100" cy="23813"/>
          </a:xfrm>
          <a:custGeom>
            <a:avLst/>
            <a:gdLst>
              <a:gd name="T0" fmla="*/ 2147483647 w 24"/>
              <a:gd name="T1" fmla="*/ 2147483647 h 15"/>
              <a:gd name="T2" fmla="*/ 0 w 24"/>
              <a:gd name="T3" fmla="*/ 2147483647 h 15"/>
              <a:gd name="T4" fmla="*/ 0 w 24"/>
              <a:gd name="T5" fmla="*/ 2147483647 h 15"/>
              <a:gd name="T6" fmla="*/ 2147483647 w 24"/>
              <a:gd name="T7" fmla="*/ 2147483647 h 15"/>
              <a:gd name="T8" fmla="*/ 2147483647 w 24"/>
              <a:gd name="T9" fmla="*/ 0 h 15"/>
              <a:gd name="T10" fmla="*/ 2147483647 w 24"/>
              <a:gd name="T11" fmla="*/ 0 h 15"/>
              <a:gd name="T12" fmla="*/ 2147483647 w 24"/>
              <a:gd name="T13" fmla="*/ 0 h 15"/>
              <a:gd name="T14" fmla="*/ 2147483647 w 24"/>
              <a:gd name="T15" fmla="*/ 0 h 15"/>
              <a:gd name="T16" fmla="*/ 2147483647 w 24"/>
              <a:gd name="T17" fmla="*/ 2147483647 h 15"/>
              <a:gd name="T18" fmla="*/ 2147483647 w 24"/>
              <a:gd name="T19" fmla="*/ 2147483647 h 15"/>
              <a:gd name="T20" fmla="*/ 2147483647 w 24"/>
              <a:gd name="T21" fmla="*/ 2147483647 h 15"/>
              <a:gd name="T22" fmla="*/ 2147483647 w 24"/>
              <a:gd name="T23" fmla="*/ 2147483647 h 15"/>
              <a:gd name="T24" fmla="*/ 2147483647 w 24"/>
              <a:gd name="T25" fmla="*/ 2147483647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"/>
              <a:gd name="T40" fmla="*/ 0 h 15"/>
              <a:gd name="T41" fmla="*/ 24 w 24"/>
              <a:gd name="T42" fmla="*/ 15 h 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" h="15">
                <a:moveTo>
                  <a:pt x="3" y="10"/>
                </a:moveTo>
                <a:lnTo>
                  <a:pt x="0" y="9"/>
                </a:lnTo>
                <a:lnTo>
                  <a:pt x="0" y="7"/>
                </a:lnTo>
                <a:lnTo>
                  <a:pt x="3" y="3"/>
                </a:lnTo>
                <a:lnTo>
                  <a:pt x="4" y="0"/>
                </a:lnTo>
                <a:lnTo>
                  <a:pt x="9" y="0"/>
                </a:lnTo>
                <a:lnTo>
                  <a:pt x="16" y="0"/>
                </a:lnTo>
                <a:lnTo>
                  <a:pt x="21" y="0"/>
                </a:lnTo>
                <a:lnTo>
                  <a:pt x="24" y="4"/>
                </a:lnTo>
                <a:lnTo>
                  <a:pt x="24" y="10"/>
                </a:lnTo>
                <a:lnTo>
                  <a:pt x="21" y="14"/>
                </a:lnTo>
                <a:lnTo>
                  <a:pt x="16" y="15"/>
                </a:lnTo>
                <a:lnTo>
                  <a:pt x="11" y="1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89" name="Freeform 433"/>
          <p:cNvSpPr>
            <a:spLocks/>
          </p:cNvSpPr>
          <p:nvPr/>
        </p:nvSpPr>
        <p:spPr bwMode="auto">
          <a:xfrm>
            <a:off x="2759075" y="1452563"/>
            <a:ext cx="14288" cy="33337"/>
          </a:xfrm>
          <a:custGeom>
            <a:avLst/>
            <a:gdLst>
              <a:gd name="T0" fmla="*/ 0 w 9"/>
              <a:gd name="T1" fmla="*/ 0 h 21"/>
              <a:gd name="T2" fmla="*/ 2147483647 w 9"/>
              <a:gd name="T3" fmla="*/ 2147483647 h 21"/>
              <a:gd name="T4" fmla="*/ 2147483647 w 9"/>
              <a:gd name="T5" fmla="*/ 2147483647 h 21"/>
              <a:gd name="T6" fmla="*/ 2147483647 w 9"/>
              <a:gd name="T7" fmla="*/ 2147483647 h 21"/>
              <a:gd name="T8" fmla="*/ 2147483647 w 9"/>
              <a:gd name="T9" fmla="*/ 2147483647 h 21"/>
              <a:gd name="T10" fmla="*/ 2147483647 w 9"/>
              <a:gd name="T11" fmla="*/ 2147483647 h 21"/>
              <a:gd name="T12" fmla="*/ 2147483647 w 9"/>
              <a:gd name="T13" fmla="*/ 2147483647 h 21"/>
              <a:gd name="T14" fmla="*/ 2147483647 w 9"/>
              <a:gd name="T15" fmla="*/ 2147483647 h 21"/>
              <a:gd name="T16" fmla="*/ 0 w 9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21"/>
              <a:gd name="T29" fmla="*/ 9 w 9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21">
                <a:moveTo>
                  <a:pt x="0" y="0"/>
                </a:moveTo>
                <a:lnTo>
                  <a:pt x="4" y="3"/>
                </a:lnTo>
                <a:lnTo>
                  <a:pt x="8" y="5"/>
                </a:lnTo>
                <a:lnTo>
                  <a:pt x="9" y="9"/>
                </a:lnTo>
                <a:lnTo>
                  <a:pt x="9" y="14"/>
                </a:lnTo>
                <a:lnTo>
                  <a:pt x="8" y="17"/>
                </a:lnTo>
                <a:lnTo>
                  <a:pt x="5" y="17"/>
                </a:lnTo>
                <a:lnTo>
                  <a:pt x="4" y="20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90" name="Freeform 434"/>
          <p:cNvSpPr>
            <a:spLocks/>
          </p:cNvSpPr>
          <p:nvPr/>
        </p:nvSpPr>
        <p:spPr bwMode="auto">
          <a:xfrm>
            <a:off x="2767013" y="1458913"/>
            <a:ext cx="4762" cy="20637"/>
          </a:xfrm>
          <a:custGeom>
            <a:avLst/>
            <a:gdLst>
              <a:gd name="T0" fmla="*/ 0 w 3"/>
              <a:gd name="T1" fmla="*/ 2147483647 h 13"/>
              <a:gd name="T2" fmla="*/ 2147483647 w 3"/>
              <a:gd name="T3" fmla="*/ 2147483647 h 13"/>
              <a:gd name="T4" fmla="*/ 2147483647 w 3"/>
              <a:gd name="T5" fmla="*/ 2147483647 h 13"/>
              <a:gd name="T6" fmla="*/ 0 w 3"/>
              <a:gd name="T7" fmla="*/ 0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0" y="13"/>
                </a:moveTo>
                <a:lnTo>
                  <a:pt x="3" y="10"/>
                </a:lnTo>
                <a:lnTo>
                  <a:pt x="3" y="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91" name="Line 435"/>
          <p:cNvSpPr>
            <a:spLocks noChangeShapeType="1"/>
          </p:cNvSpPr>
          <p:nvPr/>
        </p:nvSpPr>
        <p:spPr bwMode="auto">
          <a:xfrm flipH="1">
            <a:off x="2759075" y="1450975"/>
            <a:ext cx="63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92" name="Freeform 436"/>
          <p:cNvSpPr>
            <a:spLocks/>
          </p:cNvSpPr>
          <p:nvPr/>
        </p:nvSpPr>
        <p:spPr bwMode="auto">
          <a:xfrm>
            <a:off x="2759075" y="1428750"/>
            <a:ext cx="7938" cy="22225"/>
          </a:xfrm>
          <a:custGeom>
            <a:avLst/>
            <a:gdLst>
              <a:gd name="T0" fmla="*/ 2147483647 w 5"/>
              <a:gd name="T1" fmla="*/ 2147483647 h 14"/>
              <a:gd name="T2" fmla="*/ 2147483647 w 5"/>
              <a:gd name="T3" fmla="*/ 2147483647 h 14"/>
              <a:gd name="T4" fmla="*/ 2147483647 w 5"/>
              <a:gd name="T5" fmla="*/ 2147483647 h 14"/>
              <a:gd name="T6" fmla="*/ 2147483647 w 5"/>
              <a:gd name="T7" fmla="*/ 2147483647 h 14"/>
              <a:gd name="T8" fmla="*/ 0 w 5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4"/>
              <a:gd name="T17" fmla="*/ 5 w 5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4">
                <a:moveTo>
                  <a:pt x="4" y="14"/>
                </a:moveTo>
                <a:lnTo>
                  <a:pt x="5" y="10"/>
                </a:lnTo>
                <a:lnTo>
                  <a:pt x="5" y="4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93" name="Freeform 437"/>
          <p:cNvSpPr>
            <a:spLocks/>
          </p:cNvSpPr>
          <p:nvPr/>
        </p:nvSpPr>
        <p:spPr bwMode="auto">
          <a:xfrm>
            <a:off x="2738438" y="1439863"/>
            <a:ext cx="1587" cy="4762"/>
          </a:xfrm>
          <a:custGeom>
            <a:avLst/>
            <a:gdLst>
              <a:gd name="T0" fmla="*/ 0 w 1"/>
              <a:gd name="T1" fmla="*/ 0 h 3"/>
              <a:gd name="T2" fmla="*/ 2147483647 w 1"/>
              <a:gd name="T3" fmla="*/ 2147483647 h 3"/>
              <a:gd name="T4" fmla="*/ 0 w 1"/>
              <a:gd name="T5" fmla="*/ 2147483647 h 3"/>
              <a:gd name="T6" fmla="*/ 0 60000 65536"/>
              <a:gd name="T7" fmla="*/ 0 60000 65536"/>
              <a:gd name="T8" fmla="*/ 0 60000 65536"/>
              <a:gd name="T9" fmla="*/ 0 w 1"/>
              <a:gd name="T10" fmla="*/ 0 h 3"/>
              <a:gd name="T11" fmla="*/ 1 w 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">
                <a:moveTo>
                  <a:pt x="0" y="0"/>
                </a:moveTo>
                <a:lnTo>
                  <a:pt x="1" y="2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94" name="Freeform 438"/>
          <p:cNvSpPr>
            <a:spLocks/>
          </p:cNvSpPr>
          <p:nvPr/>
        </p:nvSpPr>
        <p:spPr bwMode="auto">
          <a:xfrm>
            <a:off x="2790825" y="1428750"/>
            <a:ext cx="25400" cy="14288"/>
          </a:xfrm>
          <a:custGeom>
            <a:avLst/>
            <a:gdLst>
              <a:gd name="T0" fmla="*/ 0 w 16"/>
              <a:gd name="T1" fmla="*/ 2147483647 h 9"/>
              <a:gd name="T2" fmla="*/ 0 w 16"/>
              <a:gd name="T3" fmla="*/ 2147483647 h 9"/>
              <a:gd name="T4" fmla="*/ 2147483647 w 16"/>
              <a:gd name="T5" fmla="*/ 2147483647 h 9"/>
              <a:gd name="T6" fmla="*/ 2147483647 w 16"/>
              <a:gd name="T7" fmla="*/ 0 h 9"/>
              <a:gd name="T8" fmla="*/ 2147483647 w 16"/>
              <a:gd name="T9" fmla="*/ 0 h 9"/>
              <a:gd name="T10" fmla="*/ 2147483647 w 16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9"/>
              <a:gd name="T20" fmla="*/ 16 w 1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9">
                <a:moveTo>
                  <a:pt x="0" y="9"/>
                </a:moveTo>
                <a:lnTo>
                  <a:pt x="0" y="7"/>
                </a:lnTo>
                <a:lnTo>
                  <a:pt x="1" y="3"/>
                </a:lnTo>
                <a:lnTo>
                  <a:pt x="4" y="0"/>
                </a:lnTo>
                <a:lnTo>
                  <a:pt x="9" y="0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95" name="Freeform 439"/>
          <p:cNvSpPr>
            <a:spLocks/>
          </p:cNvSpPr>
          <p:nvPr/>
        </p:nvSpPr>
        <p:spPr bwMode="auto">
          <a:xfrm>
            <a:off x="2790825" y="1439863"/>
            <a:ext cx="6350" cy="4762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1" y="0"/>
                </a:moveTo>
                <a:lnTo>
                  <a:pt x="4" y="2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96" name="Line 440"/>
          <p:cNvSpPr>
            <a:spLocks noChangeShapeType="1"/>
          </p:cNvSpPr>
          <p:nvPr/>
        </p:nvSpPr>
        <p:spPr bwMode="auto">
          <a:xfrm>
            <a:off x="5656263" y="1500188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97" name="Line 441"/>
          <p:cNvSpPr>
            <a:spLocks noChangeShapeType="1"/>
          </p:cNvSpPr>
          <p:nvPr/>
        </p:nvSpPr>
        <p:spPr bwMode="auto">
          <a:xfrm>
            <a:off x="5700713" y="1495425"/>
            <a:ext cx="4762" cy="47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98" name="Line 442"/>
          <p:cNvSpPr>
            <a:spLocks noChangeShapeType="1"/>
          </p:cNvSpPr>
          <p:nvPr/>
        </p:nvSpPr>
        <p:spPr bwMode="auto">
          <a:xfrm flipH="1" flipV="1">
            <a:off x="5699125" y="1487488"/>
            <a:ext cx="1588" cy="7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899" name="Freeform 443"/>
          <p:cNvSpPr>
            <a:spLocks/>
          </p:cNvSpPr>
          <p:nvPr/>
        </p:nvSpPr>
        <p:spPr bwMode="auto">
          <a:xfrm>
            <a:off x="2825750" y="6034088"/>
            <a:ext cx="6350" cy="6350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0"/>
                </a:moveTo>
                <a:lnTo>
                  <a:pt x="0" y="2"/>
                </a:lnTo>
                <a:lnTo>
                  <a:pt x="3" y="4"/>
                </a:lnTo>
                <a:lnTo>
                  <a:pt x="4" y="2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00" name="Freeform 444"/>
          <p:cNvSpPr>
            <a:spLocks/>
          </p:cNvSpPr>
          <p:nvPr/>
        </p:nvSpPr>
        <p:spPr bwMode="auto">
          <a:xfrm>
            <a:off x="2820988" y="6054725"/>
            <a:ext cx="11112" cy="39688"/>
          </a:xfrm>
          <a:custGeom>
            <a:avLst/>
            <a:gdLst>
              <a:gd name="T0" fmla="*/ 2147483647 w 7"/>
              <a:gd name="T1" fmla="*/ 0 h 25"/>
              <a:gd name="T2" fmla="*/ 2147483647 w 7"/>
              <a:gd name="T3" fmla="*/ 2147483647 h 25"/>
              <a:gd name="T4" fmla="*/ 2147483647 w 7"/>
              <a:gd name="T5" fmla="*/ 2147483647 h 25"/>
              <a:gd name="T6" fmla="*/ 2147483647 w 7"/>
              <a:gd name="T7" fmla="*/ 0 h 25"/>
              <a:gd name="T8" fmla="*/ 0 w 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5"/>
              <a:gd name="T17" fmla="*/ 7 w 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5">
                <a:moveTo>
                  <a:pt x="6" y="0"/>
                </a:moveTo>
                <a:lnTo>
                  <a:pt x="6" y="25"/>
                </a:lnTo>
                <a:lnTo>
                  <a:pt x="7" y="25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01" name="Freeform 445"/>
          <p:cNvSpPr>
            <a:spLocks/>
          </p:cNvSpPr>
          <p:nvPr/>
        </p:nvSpPr>
        <p:spPr bwMode="auto">
          <a:xfrm>
            <a:off x="2773363" y="6056313"/>
            <a:ext cx="33337" cy="3810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2147483647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24"/>
              <a:gd name="T32" fmla="*/ 21 w 21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24">
                <a:moveTo>
                  <a:pt x="16" y="0"/>
                </a:moveTo>
                <a:lnTo>
                  <a:pt x="20" y="4"/>
                </a:lnTo>
                <a:lnTo>
                  <a:pt x="21" y="9"/>
                </a:lnTo>
                <a:lnTo>
                  <a:pt x="21" y="12"/>
                </a:lnTo>
                <a:lnTo>
                  <a:pt x="20" y="19"/>
                </a:lnTo>
                <a:lnTo>
                  <a:pt x="16" y="21"/>
                </a:lnTo>
                <a:lnTo>
                  <a:pt x="10" y="24"/>
                </a:lnTo>
                <a:lnTo>
                  <a:pt x="7" y="24"/>
                </a:lnTo>
                <a:lnTo>
                  <a:pt x="4" y="21"/>
                </a:lnTo>
                <a:lnTo>
                  <a:pt x="0" y="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02" name="Freeform 446"/>
          <p:cNvSpPr>
            <a:spLocks/>
          </p:cNvSpPr>
          <p:nvPr/>
        </p:nvSpPr>
        <p:spPr bwMode="auto">
          <a:xfrm>
            <a:off x="2762250" y="6034088"/>
            <a:ext cx="11113" cy="60325"/>
          </a:xfrm>
          <a:custGeom>
            <a:avLst/>
            <a:gdLst>
              <a:gd name="T0" fmla="*/ 2147483647 w 7"/>
              <a:gd name="T1" fmla="*/ 2147483647 h 38"/>
              <a:gd name="T2" fmla="*/ 2147483647 w 7"/>
              <a:gd name="T3" fmla="*/ 0 h 38"/>
              <a:gd name="T4" fmla="*/ 0 w 7"/>
              <a:gd name="T5" fmla="*/ 0 h 38"/>
              <a:gd name="T6" fmla="*/ 0 60000 65536"/>
              <a:gd name="T7" fmla="*/ 0 60000 65536"/>
              <a:gd name="T8" fmla="*/ 0 60000 65536"/>
              <a:gd name="T9" fmla="*/ 0 w 7"/>
              <a:gd name="T10" fmla="*/ 0 h 38"/>
              <a:gd name="T11" fmla="*/ 7 w 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38">
                <a:moveTo>
                  <a:pt x="7" y="38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03" name="Line 447"/>
          <p:cNvSpPr>
            <a:spLocks noChangeShapeType="1"/>
          </p:cNvSpPr>
          <p:nvPr/>
        </p:nvSpPr>
        <p:spPr bwMode="auto">
          <a:xfrm>
            <a:off x="2770188" y="6034088"/>
            <a:ext cx="1587" cy="60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04" name="Freeform 448"/>
          <p:cNvSpPr>
            <a:spLocks/>
          </p:cNvSpPr>
          <p:nvPr/>
        </p:nvSpPr>
        <p:spPr bwMode="auto">
          <a:xfrm>
            <a:off x="2789238" y="6054725"/>
            <a:ext cx="15875" cy="39688"/>
          </a:xfrm>
          <a:custGeom>
            <a:avLst/>
            <a:gdLst>
              <a:gd name="T0" fmla="*/ 0 w 10"/>
              <a:gd name="T1" fmla="*/ 2147483647 h 25"/>
              <a:gd name="T2" fmla="*/ 2147483647 w 10"/>
              <a:gd name="T3" fmla="*/ 2147483647 h 25"/>
              <a:gd name="T4" fmla="*/ 2147483647 w 10"/>
              <a:gd name="T5" fmla="*/ 2147483647 h 25"/>
              <a:gd name="T6" fmla="*/ 2147483647 w 10"/>
              <a:gd name="T7" fmla="*/ 2147483647 h 25"/>
              <a:gd name="T8" fmla="*/ 2147483647 w 10"/>
              <a:gd name="T9" fmla="*/ 2147483647 h 25"/>
              <a:gd name="T10" fmla="*/ 2147483647 w 10"/>
              <a:gd name="T11" fmla="*/ 2147483647 h 25"/>
              <a:gd name="T12" fmla="*/ 2147483647 w 10"/>
              <a:gd name="T13" fmla="*/ 2147483647 h 25"/>
              <a:gd name="T14" fmla="*/ 0 w 10"/>
              <a:gd name="T15" fmla="*/ 0 h 25"/>
              <a:gd name="T16" fmla="*/ 2147483647 w 10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25"/>
              <a:gd name="T29" fmla="*/ 10 w 10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25">
                <a:moveTo>
                  <a:pt x="0" y="25"/>
                </a:moveTo>
                <a:lnTo>
                  <a:pt x="4" y="22"/>
                </a:lnTo>
                <a:lnTo>
                  <a:pt x="7" y="20"/>
                </a:lnTo>
                <a:lnTo>
                  <a:pt x="10" y="13"/>
                </a:lnTo>
                <a:lnTo>
                  <a:pt x="10" y="10"/>
                </a:lnTo>
                <a:lnTo>
                  <a:pt x="7" y="5"/>
                </a:lnTo>
                <a:lnTo>
                  <a:pt x="4" y="1"/>
                </a:lnTo>
                <a:lnTo>
                  <a:pt x="0" y="0"/>
                </a:lnTo>
                <a:lnTo>
                  <a:pt x="6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05" name="Freeform 449"/>
          <p:cNvSpPr>
            <a:spLocks/>
          </p:cNvSpPr>
          <p:nvPr/>
        </p:nvSpPr>
        <p:spPr bwMode="auto">
          <a:xfrm>
            <a:off x="2773363" y="6054725"/>
            <a:ext cx="15875" cy="7938"/>
          </a:xfrm>
          <a:custGeom>
            <a:avLst/>
            <a:gdLst>
              <a:gd name="T0" fmla="*/ 2147483647 w 10"/>
              <a:gd name="T1" fmla="*/ 0 h 5"/>
              <a:gd name="T2" fmla="*/ 2147483647 w 10"/>
              <a:gd name="T3" fmla="*/ 0 h 5"/>
              <a:gd name="T4" fmla="*/ 2147483647 w 10"/>
              <a:gd name="T5" fmla="*/ 2147483647 h 5"/>
              <a:gd name="T6" fmla="*/ 0 w 10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5"/>
              <a:gd name="T14" fmla="*/ 10 w 10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5">
                <a:moveTo>
                  <a:pt x="10" y="0"/>
                </a:moveTo>
                <a:lnTo>
                  <a:pt x="7" y="0"/>
                </a:lnTo>
                <a:lnTo>
                  <a:pt x="4" y="1"/>
                </a:lnTo>
                <a:lnTo>
                  <a:pt x="0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06" name="Line 450"/>
          <p:cNvSpPr>
            <a:spLocks noChangeShapeType="1"/>
          </p:cNvSpPr>
          <p:nvPr/>
        </p:nvSpPr>
        <p:spPr bwMode="auto">
          <a:xfrm>
            <a:off x="2820988" y="6094413"/>
            <a:ext cx="20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07" name="Freeform 451"/>
          <p:cNvSpPr>
            <a:spLocks/>
          </p:cNvSpPr>
          <p:nvPr/>
        </p:nvSpPr>
        <p:spPr bwMode="auto">
          <a:xfrm>
            <a:off x="2863850" y="6086475"/>
            <a:ext cx="19050" cy="7938"/>
          </a:xfrm>
          <a:custGeom>
            <a:avLst/>
            <a:gdLst>
              <a:gd name="T0" fmla="*/ 0 w 12"/>
              <a:gd name="T1" fmla="*/ 2147483647 h 5"/>
              <a:gd name="T2" fmla="*/ 2147483647 w 12"/>
              <a:gd name="T3" fmla="*/ 2147483647 h 5"/>
              <a:gd name="T4" fmla="*/ 2147483647 w 12"/>
              <a:gd name="T5" fmla="*/ 2147483647 h 5"/>
              <a:gd name="T6" fmla="*/ 2147483647 w 12"/>
              <a:gd name="T7" fmla="*/ 2147483647 h 5"/>
              <a:gd name="T8" fmla="*/ 2147483647 w 1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5"/>
              <a:gd name="T17" fmla="*/ 12 w 1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5">
                <a:moveTo>
                  <a:pt x="0" y="2"/>
                </a:moveTo>
                <a:lnTo>
                  <a:pt x="4" y="5"/>
                </a:lnTo>
                <a:lnTo>
                  <a:pt x="7" y="5"/>
                </a:lnTo>
                <a:lnTo>
                  <a:pt x="10" y="2"/>
                </a:lnTo>
                <a:lnTo>
                  <a:pt x="12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08" name="Line 452"/>
          <p:cNvSpPr>
            <a:spLocks noChangeShapeType="1"/>
          </p:cNvSpPr>
          <p:nvPr/>
        </p:nvSpPr>
        <p:spPr bwMode="auto">
          <a:xfrm>
            <a:off x="2865438" y="6089650"/>
            <a:ext cx="4762" cy="47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09" name="Freeform 453"/>
          <p:cNvSpPr>
            <a:spLocks/>
          </p:cNvSpPr>
          <p:nvPr/>
        </p:nvSpPr>
        <p:spPr bwMode="auto">
          <a:xfrm>
            <a:off x="2859088" y="6034088"/>
            <a:ext cx="6350" cy="55562"/>
          </a:xfrm>
          <a:custGeom>
            <a:avLst/>
            <a:gdLst>
              <a:gd name="T0" fmla="*/ 2147483647 w 4"/>
              <a:gd name="T1" fmla="*/ 2147483647 h 35"/>
              <a:gd name="T2" fmla="*/ 2147483647 w 4"/>
              <a:gd name="T3" fmla="*/ 2147483647 h 35"/>
              <a:gd name="T4" fmla="*/ 2147483647 w 4"/>
              <a:gd name="T5" fmla="*/ 0 h 35"/>
              <a:gd name="T6" fmla="*/ 0 w 4"/>
              <a:gd name="T7" fmla="*/ 0 h 35"/>
              <a:gd name="T8" fmla="*/ 0 w 4"/>
              <a:gd name="T9" fmla="*/ 2147483647 h 35"/>
              <a:gd name="T10" fmla="*/ 2147483647 w 4"/>
              <a:gd name="T11" fmla="*/ 2147483647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5"/>
              <a:gd name="T20" fmla="*/ 4 w 4"/>
              <a:gd name="T21" fmla="*/ 35 h 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5">
                <a:moveTo>
                  <a:pt x="4" y="35"/>
                </a:moveTo>
                <a:lnTo>
                  <a:pt x="3" y="30"/>
                </a:lnTo>
                <a:lnTo>
                  <a:pt x="3" y="0"/>
                </a:lnTo>
                <a:lnTo>
                  <a:pt x="0" y="0"/>
                </a:lnTo>
                <a:lnTo>
                  <a:pt x="0" y="30"/>
                </a:lnTo>
                <a:lnTo>
                  <a:pt x="3" y="3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10" name="Line 454"/>
          <p:cNvSpPr>
            <a:spLocks noChangeShapeType="1"/>
          </p:cNvSpPr>
          <p:nvPr/>
        </p:nvSpPr>
        <p:spPr bwMode="auto">
          <a:xfrm>
            <a:off x="2851150" y="6054725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11" name="Freeform 455"/>
          <p:cNvSpPr>
            <a:spLocks/>
          </p:cNvSpPr>
          <p:nvPr/>
        </p:nvSpPr>
        <p:spPr bwMode="auto">
          <a:xfrm>
            <a:off x="2897188" y="6056313"/>
            <a:ext cx="31750" cy="38100"/>
          </a:xfrm>
          <a:custGeom>
            <a:avLst/>
            <a:gdLst>
              <a:gd name="T0" fmla="*/ 2147483647 w 20"/>
              <a:gd name="T1" fmla="*/ 0 h 24"/>
              <a:gd name="T2" fmla="*/ 0 w 20"/>
              <a:gd name="T3" fmla="*/ 2147483647 h 24"/>
              <a:gd name="T4" fmla="*/ 0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2147483647 w 20"/>
              <a:gd name="T15" fmla="*/ 2147483647 h 24"/>
              <a:gd name="T16" fmla="*/ 2147483647 w 20"/>
              <a:gd name="T17" fmla="*/ 2147483647 h 24"/>
              <a:gd name="T18" fmla="*/ 2147483647 w 20"/>
              <a:gd name="T19" fmla="*/ 2147483647 h 24"/>
              <a:gd name="T20" fmla="*/ 2147483647 w 20"/>
              <a:gd name="T21" fmla="*/ 2147483647 h 24"/>
              <a:gd name="T22" fmla="*/ 2147483647 w 20"/>
              <a:gd name="T23" fmla="*/ 2147483647 h 24"/>
              <a:gd name="T24" fmla="*/ 2147483647 w 20"/>
              <a:gd name="T25" fmla="*/ 2147483647 h 24"/>
              <a:gd name="T26" fmla="*/ 2147483647 w 20"/>
              <a:gd name="T27" fmla="*/ 2147483647 h 24"/>
              <a:gd name="T28" fmla="*/ 2147483647 w 20"/>
              <a:gd name="T29" fmla="*/ 2147483647 h 24"/>
              <a:gd name="T30" fmla="*/ 0 w 20"/>
              <a:gd name="T31" fmla="*/ 2147483647 h 24"/>
              <a:gd name="T32" fmla="*/ 0 w 20"/>
              <a:gd name="T33" fmla="*/ 2147483647 h 24"/>
              <a:gd name="T34" fmla="*/ 2147483647 w 20"/>
              <a:gd name="T35" fmla="*/ 2147483647 h 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4"/>
              <a:gd name="T56" fmla="*/ 20 w 20"/>
              <a:gd name="T57" fmla="*/ 24 h 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4">
                <a:moveTo>
                  <a:pt x="1" y="0"/>
                </a:moveTo>
                <a:lnTo>
                  <a:pt x="0" y="3"/>
                </a:lnTo>
                <a:lnTo>
                  <a:pt x="0" y="6"/>
                </a:lnTo>
                <a:lnTo>
                  <a:pt x="1" y="7"/>
                </a:lnTo>
                <a:lnTo>
                  <a:pt x="5" y="9"/>
                </a:lnTo>
                <a:lnTo>
                  <a:pt x="15" y="12"/>
                </a:lnTo>
                <a:lnTo>
                  <a:pt x="17" y="15"/>
                </a:lnTo>
                <a:lnTo>
                  <a:pt x="20" y="16"/>
                </a:lnTo>
                <a:lnTo>
                  <a:pt x="20" y="15"/>
                </a:lnTo>
                <a:lnTo>
                  <a:pt x="20" y="20"/>
                </a:lnTo>
                <a:lnTo>
                  <a:pt x="17" y="21"/>
                </a:lnTo>
                <a:lnTo>
                  <a:pt x="15" y="24"/>
                </a:lnTo>
                <a:lnTo>
                  <a:pt x="7" y="24"/>
                </a:lnTo>
                <a:lnTo>
                  <a:pt x="4" y="21"/>
                </a:lnTo>
                <a:lnTo>
                  <a:pt x="1" y="20"/>
                </a:lnTo>
                <a:lnTo>
                  <a:pt x="0" y="16"/>
                </a:lnTo>
                <a:lnTo>
                  <a:pt x="0" y="24"/>
                </a:lnTo>
                <a:lnTo>
                  <a:pt x="1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12" name="Freeform 456"/>
          <p:cNvSpPr>
            <a:spLocks/>
          </p:cNvSpPr>
          <p:nvPr/>
        </p:nvSpPr>
        <p:spPr bwMode="auto">
          <a:xfrm>
            <a:off x="2898775" y="6064250"/>
            <a:ext cx="30163" cy="15875"/>
          </a:xfrm>
          <a:custGeom>
            <a:avLst/>
            <a:gdLst>
              <a:gd name="T0" fmla="*/ 0 w 19"/>
              <a:gd name="T1" fmla="*/ 0 h 10"/>
              <a:gd name="T2" fmla="*/ 2147483647 w 19"/>
              <a:gd name="T3" fmla="*/ 2147483647 h 10"/>
              <a:gd name="T4" fmla="*/ 2147483647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0"/>
              <a:gd name="T17" fmla="*/ 19 w 19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0">
                <a:moveTo>
                  <a:pt x="0" y="0"/>
                </a:moveTo>
                <a:lnTo>
                  <a:pt x="4" y="2"/>
                </a:lnTo>
                <a:lnTo>
                  <a:pt x="13" y="6"/>
                </a:lnTo>
                <a:lnTo>
                  <a:pt x="16" y="7"/>
                </a:lnTo>
                <a:lnTo>
                  <a:pt x="19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13" name="Freeform 457"/>
          <p:cNvSpPr>
            <a:spLocks/>
          </p:cNvSpPr>
          <p:nvPr/>
        </p:nvSpPr>
        <p:spPr bwMode="auto">
          <a:xfrm>
            <a:off x="2898775" y="6054725"/>
            <a:ext cx="30163" cy="9525"/>
          </a:xfrm>
          <a:custGeom>
            <a:avLst/>
            <a:gdLst>
              <a:gd name="T0" fmla="*/ 2147483647 w 19"/>
              <a:gd name="T1" fmla="*/ 2147483647 h 6"/>
              <a:gd name="T2" fmla="*/ 2147483647 w 19"/>
              <a:gd name="T3" fmla="*/ 2147483647 h 6"/>
              <a:gd name="T4" fmla="*/ 2147483647 w 19"/>
              <a:gd name="T5" fmla="*/ 2147483647 h 6"/>
              <a:gd name="T6" fmla="*/ 2147483647 w 19"/>
              <a:gd name="T7" fmla="*/ 0 h 6"/>
              <a:gd name="T8" fmla="*/ 2147483647 w 19"/>
              <a:gd name="T9" fmla="*/ 0 h 6"/>
              <a:gd name="T10" fmla="*/ 0 w 19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6"/>
              <a:gd name="T20" fmla="*/ 19 w 19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6">
                <a:moveTo>
                  <a:pt x="19" y="6"/>
                </a:moveTo>
                <a:lnTo>
                  <a:pt x="16" y="4"/>
                </a:lnTo>
                <a:lnTo>
                  <a:pt x="15" y="1"/>
                </a:lnTo>
                <a:lnTo>
                  <a:pt x="11" y="0"/>
                </a:lnTo>
                <a:lnTo>
                  <a:pt x="4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14" name="Line 458"/>
          <p:cNvSpPr>
            <a:spLocks noChangeShapeType="1"/>
          </p:cNvSpPr>
          <p:nvPr/>
        </p:nvSpPr>
        <p:spPr bwMode="auto">
          <a:xfrm>
            <a:off x="2897188" y="606266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15" name="Freeform 459"/>
          <p:cNvSpPr>
            <a:spLocks/>
          </p:cNvSpPr>
          <p:nvPr/>
        </p:nvSpPr>
        <p:spPr bwMode="auto">
          <a:xfrm>
            <a:off x="2924175" y="6054725"/>
            <a:ext cx="4763" cy="9525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2147483647 h 6"/>
              <a:gd name="T6" fmla="*/ 0 60000 65536"/>
              <a:gd name="T7" fmla="*/ 0 60000 65536"/>
              <a:gd name="T8" fmla="*/ 0 60000 65536"/>
              <a:gd name="T9" fmla="*/ 0 w 3"/>
              <a:gd name="T10" fmla="*/ 0 h 6"/>
              <a:gd name="T11" fmla="*/ 3 w 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">
                <a:moveTo>
                  <a:pt x="3" y="6"/>
                </a:moveTo>
                <a:lnTo>
                  <a:pt x="3" y="0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16" name="Freeform 460"/>
          <p:cNvSpPr>
            <a:spLocks/>
          </p:cNvSpPr>
          <p:nvPr/>
        </p:nvSpPr>
        <p:spPr bwMode="auto">
          <a:xfrm>
            <a:off x="2649538" y="6056313"/>
            <a:ext cx="38100" cy="38100"/>
          </a:xfrm>
          <a:custGeom>
            <a:avLst/>
            <a:gdLst>
              <a:gd name="T0" fmla="*/ 2147483647 w 24"/>
              <a:gd name="T1" fmla="*/ 0 h 24"/>
              <a:gd name="T2" fmla="*/ 2147483647 w 24"/>
              <a:gd name="T3" fmla="*/ 2147483647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0 w 24"/>
              <a:gd name="T11" fmla="*/ 2147483647 h 24"/>
              <a:gd name="T12" fmla="*/ 0 w 24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24"/>
              <a:gd name="T23" fmla="*/ 24 w 2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24">
                <a:moveTo>
                  <a:pt x="24" y="0"/>
                </a:moveTo>
                <a:lnTo>
                  <a:pt x="17" y="4"/>
                </a:lnTo>
                <a:lnTo>
                  <a:pt x="9" y="7"/>
                </a:lnTo>
                <a:lnTo>
                  <a:pt x="6" y="9"/>
                </a:lnTo>
                <a:lnTo>
                  <a:pt x="3" y="12"/>
                </a:lnTo>
                <a:lnTo>
                  <a:pt x="0" y="19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17" name="Freeform 461"/>
          <p:cNvSpPr>
            <a:spLocks/>
          </p:cNvSpPr>
          <p:nvPr/>
        </p:nvSpPr>
        <p:spPr bwMode="auto">
          <a:xfrm>
            <a:off x="2649538" y="6080125"/>
            <a:ext cx="39687" cy="9525"/>
          </a:xfrm>
          <a:custGeom>
            <a:avLst/>
            <a:gdLst>
              <a:gd name="T0" fmla="*/ 0 w 25"/>
              <a:gd name="T1" fmla="*/ 2147483647 h 6"/>
              <a:gd name="T2" fmla="*/ 2147483647 w 25"/>
              <a:gd name="T3" fmla="*/ 2147483647 h 6"/>
              <a:gd name="T4" fmla="*/ 2147483647 w 25"/>
              <a:gd name="T5" fmla="*/ 2147483647 h 6"/>
              <a:gd name="T6" fmla="*/ 2147483647 w 25"/>
              <a:gd name="T7" fmla="*/ 2147483647 h 6"/>
              <a:gd name="T8" fmla="*/ 2147483647 w 25"/>
              <a:gd name="T9" fmla="*/ 2147483647 h 6"/>
              <a:gd name="T10" fmla="*/ 2147483647 w 25"/>
              <a:gd name="T11" fmla="*/ 2147483647 h 6"/>
              <a:gd name="T12" fmla="*/ 2147483647 w 25"/>
              <a:gd name="T13" fmla="*/ 2147483647 h 6"/>
              <a:gd name="T14" fmla="*/ 2147483647 w 25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6"/>
              <a:gd name="T26" fmla="*/ 25 w 25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6">
                <a:moveTo>
                  <a:pt x="0" y="5"/>
                </a:moveTo>
                <a:lnTo>
                  <a:pt x="3" y="4"/>
                </a:lnTo>
                <a:lnTo>
                  <a:pt x="6" y="4"/>
                </a:lnTo>
                <a:lnTo>
                  <a:pt x="15" y="6"/>
                </a:lnTo>
                <a:lnTo>
                  <a:pt x="20" y="6"/>
                </a:lnTo>
                <a:lnTo>
                  <a:pt x="24" y="5"/>
                </a:lnTo>
                <a:lnTo>
                  <a:pt x="25" y="4"/>
                </a:lnTo>
                <a:lnTo>
                  <a:pt x="2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18" name="Freeform 462"/>
          <p:cNvSpPr>
            <a:spLocks/>
          </p:cNvSpPr>
          <p:nvPr/>
        </p:nvSpPr>
        <p:spPr bwMode="auto">
          <a:xfrm>
            <a:off x="2659063" y="6086475"/>
            <a:ext cx="30162" cy="7938"/>
          </a:xfrm>
          <a:custGeom>
            <a:avLst/>
            <a:gdLst>
              <a:gd name="T0" fmla="*/ 2147483647 w 19"/>
              <a:gd name="T1" fmla="*/ 0 h 5"/>
              <a:gd name="T2" fmla="*/ 2147483647 w 19"/>
              <a:gd name="T3" fmla="*/ 2147483647 h 5"/>
              <a:gd name="T4" fmla="*/ 2147483647 w 19"/>
              <a:gd name="T5" fmla="*/ 2147483647 h 5"/>
              <a:gd name="T6" fmla="*/ 2147483647 w 19"/>
              <a:gd name="T7" fmla="*/ 2147483647 h 5"/>
              <a:gd name="T8" fmla="*/ 0 w 19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5"/>
              <a:gd name="T17" fmla="*/ 19 w 19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5">
                <a:moveTo>
                  <a:pt x="19" y="0"/>
                </a:moveTo>
                <a:lnTo>
                  <a:pt x="18" y="2"/>
                </a:lnTo>
                <a:lnTo>
                  <a:pt x="15" y="5"/>
                </a:lnTo>
                <a:lnTo>
                  <a:pt x="9" y="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19" name="Freeform 463"/>
          <p:cNvSpPr>
            <a:spLocks/>
          </p:cNvSpPr>
          <p:nvPr/>
        </p:nvSpPr>
        <p:spPr bwMode="auto">
          <a:xfrm>
            <a:off x="2663825" y="6034088"/>
            <a:ext cx="25400" cy="33337"/>
          </a:xfrm>
          <a:custGeom>
            <a:avLst/>
            <a:gdLst>
              <a:gd name="T0" fmla="*/ 0 w 16"/>
              <a:gd name="T1" fmla="*/ 2147483647 h 21"/>
              <a:gd name="T2" fmla="*/ 2147483647 w 16"/>
              <a:gd name="T3" fmla="*/ 2147483647 h 21"/>
              <a:gd name="T4" fmla="*/ 2147483647 w 16"/>
              <a:gd name="T5" fmla="*/ 2147483647 h 21"/>
              <a:gd name="T6" fmla="*/ 2147483647 w 16"/>
              <a:gd name="T7" fmla="*/ 2147483647 h 21"/>
              <a:gd name="T8" fmla="*/ 2147483647 w 16"/>
              <a:gd name="T9" fmla="*/ 2147483647 h 21"/>
              <a:gd name="T10" fmla="*/ 2147483647 w 16"/>
              <a:gd name="T11" fmla="*/ 2147483647 h 21"/>
              <a:gd name="T12" fmla="*/ 2147483647 w 16"/>
              <a:gd name="T13" fmla="*/ 2147483647 h 21"/>
              <a:gd name="T14" fmla="*/ 2147483647 w 16"/>
              <a:gd name="T15" fmla="*/ 0 h 21"/>
              <a:gd name="T16" fmla="*/ 2147483647 w 16"/>
              <a:gd name="T17" fmla="*/ 2147483647 h 21"/>
              <a:gd name="T18" fmla="*/ 2147483647 w 16"/>
              <a:gd name="T19" fmla="*/ 2147483647 h 21"/>
              <a:gd name="T20" fmla="*/ 2147483647 w 16"/>
              <a:gd name="T21" fmla="*/ 2147483647 h 21"/>
              <a:gd name="T22" fmla="*/ 2147483647 w 16"/>
              <a:gd name="T23" fmla="*/ 2147483647 h 21"/>
              <a:gd name="T24" fmla="*/ 2147483647 w 16"/>
              <a:gd name="T25" fmla="*/ 2147483647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"/>
              <a:gd name="T40" fmla="*/ 0 h 21"/>
              <a:gd name="T41" fmla="*/ 16 w 16"/>
              <a:gd name="T42" fmla="*/ 21 h 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" h="21">
                <a:moveTo>
                  <a:pt x="0" y="21"/>
                </a:moveTo>
                <a:lnTo>
                  <a:pt x="7" y="18"/>
                </a:lnTo>
                <a:lnTo>
                  <a:pt x="12" y="14"/>
                </a:lnTo>
                <a:lnTo>
                  <a:pt x="15" y="10"/>
                </a:lnTo>
                <a:lnTo>
                  <a:pt x="15" y="7"/>
                </a:lnTo>
                <a:lnTo>
                  <a:pt x="12" y="4"/>
                </a:lnTo>
                <a:lnTo>
                  <a:pt x="11" y="2"/>
                </a:lnTo>
                <a:lnTo>
                  <a:pt x="7" y="0"/>
                </a:lnTo>
                <a:lnTo>
                  <a:pt x="12" y="2"/>
                </a:lnTo>
                <a:lnTo>
                  <a:pt x="15" y="4"/>
                </a:lnTo>
                <a:lnTo>
                  <a:pt x="16" y="7"/>
                </a:lnTo>
                <a:lnTo>
                  <a:pt x="16" y="10"/>
                </a:lnTo>
                <a:lnTo>
                  <a:pt x="15" y="1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20" name="Freeform 464"/>
          <p:cNvSpPr>
            <a:spLocks/>
          </p:cNvSpPr>
          <p:nvPr/>
        </p:nvSpPr>
        <p:spPr bwMode="auto">
          <a:xfrm>
            <a:off x="2649538" y="6034088"/>
            <a:ext cx="25400" cy="15875"/>
          </a:xfrm>
          <a:custGeom>
            <a:avLst/>
            <a:gdLst>
              <a:gd name="T0" fmla="*/ 2147483647 w 16"/>
              <a:gd name="T1" fmla="*/ 0 h 10"/>
              <a:gd name="T2" fmla="*/ 2147483647 w 16"/>
              <a:gd name="T3" fmla="*/ 0 h 10"/>
              <a:gd name="T4" fmla="*/ 2147483647 w 16"/>
              <a:gd name="T5" fmla="*/ 2147483647 h 10"/>
              <a:gd name="T6" fmla="*/ 2147483647 w 16"/>
              <a:gd name="T7" fmla="*/ 2147483647 h 10"/>
              <a:gd name="T8" fmla="*/ 0 w 16"/>
              <a:gd name="T9" fmla="*/ 2147483647 h 10"/>
              <a:gd name="T10" fmla="*/ 0 w 16"/>
              <a:gd name="T11" fmla="*/ 2147483647 h 10"/>
              <a:gd name="T12" fmla="*/ 2147483647 w 16"/>
              <a:gd name="T13" fmla="*/ 2147483647 h 10"/>
              <a:gd name="T14" fmla="*/ 2147483647 w 16"/>
              <a:gd name="T15" fmla="*/ 2147483647 h 10"/>
              <a:gd name="T16" fmla="*/ 2147483647 w 16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0"/>
              <a:gd name="T29" fmla="*/ 16 w 16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0">
                <a:moveTo>
                  <a:pt x="16" y="0"/>
                </a:moveTo>
                <a:lnTo>
                  <a:pt x="9" y="0"/>
                </a:lnTo>
                <a:lnTo>
                  <a:pt x="4" y="2"/>
                </a:lnTo>
                <a:lnTo>
                  <a:pt x="3" y="4"/>
                </a:lnTo>
                <a:lnTo>
                  <a:pt x="0" y="8"/>
                </a:lnTo>
                <a:lnTo>
                  <a:pt x="0" y="9"/>
                </a:lnTo>
                <a:lnTo>
                  <a:pt x="3" y="10"/>
                </a:lnTo>
                <a:lnTo>
                  <a:pt x="4" y="9"/>
                </a:lnTo>
                <a:lnTo>
                  <a:pt x="3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21" name="Freeform 465"/>
          <p:cNvSpPr>
            <a:spLocks/>
          </p:cNvSpPr>
          <p:nvPr/>
        </p:nvSpPr>
        <p:spPr bwMode="auto">
          <a:xfrm>
            <a:off x="2609850" y="6042025"/>
            <a:ext cx="20638" cy="19050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2147483647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5"/>
                </a:lnTo>
                <a:lnTo>
                  <a:pt x="11" y="9"/>
                </a:lnTo>
                <a:lnTo>
                  <a:pt x="5" y="12"/>
                </a:lnTo>
                <a:lnTo>
                  <a:pt x="0" y="1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22" name="Freeform 466"/>
          <p:cNvSpPr>
            <a:spLocks/>
          </p:cNvSpPr>
          <p:nvPr/>
        </p:nvSpPr>
        <p:spPr bwMode="auto">
          <a:xfrm>
            <a:off x="2592388" y="6061075"/>
            <a:ext cx="39687" cy="33338"/>
          </a:xfrm>
          <a:custGeom>
            <a:avLst/>
            <a:gdLst>
              <a:gd name="T0" fmla="*/ 2147483647 w 25"/>
              <a:gd name="T1" fmla="*/ 0 h 21"/>
              <a:gd name="T2" fmla="*/ 2147483647 w 25"/>
              <a:gd name="T3" fmla="*/ 2147483647 h 21"/>
              <a:gd name="T4" fmla="*/ 2147483647 w 25"/>
              <a:gd name="T5" fmla="*/ 2147483647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0 w 25"/>
              <a:gd name="T23" fmla="*/ 2147483647 h 21"/>
              <a:gd name="T24" fmla="*/ 0 w 25"/>
              <a:gd name="T25" fmla="*/ 2147483647 h 21"/>
              <a:gd name="T26" fmla="*/ 2147483647 w 25"/>
              <a:gd name="T27" fmla="*/ 2147483647 h 21"/>
              <a:gd name="T28" fmla="*/ 2147483647 w 25"/>
              <a:gd name="T29" fmla="*/ 2147483647 h 21"/>
              <a:gd name="T30" fmla="*/ 2147483647 w 25"/>
              <a:gd name="T31" fmla="*/ 2147483647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"/>
              <a:gd name="T49" fmla="*/ 0 h 21"/>
              <a:gd name="T50" fmla="*/ 25 w 25"/>
              <a:gd name="T51" fmla="*/ 21 h 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" h="21">
                <a:moveTo>
                  <a:pt x="16" y="0"/>
                </a:moveTo>
                <a:lnTo>
                  <a:pt x="20" y="1"/>
                </a:lnTo>
                <a:lnTo>
                  <a:pt x="24" y="4"/>
                </a:lnTo>
                <a:lnTo>
                  <a:pt x="25" y="8"/>
                </a:lnTo>
                <a:lnTo>
                  <a:pt x="25" y="13"/>
                </a:lnTo>
                <a:lnTo>
                  <a:pt x="24" y="17"/>
                </a:lnTo>
                <a:lnTo>
                  <a:pt x="22" y="18"/>
                </a:lnTo>
                <a:lnTo>
                  <a:pt x="16" y="21"/>
                </a:lnTo>
                <a:lnTo>
                  <a:pt x="9" y="21"/>
                </a:lnTo>
                <a:lnTo>
                  <a:pt x="4" y="18"/>
                </a:lnTo>
                <a:lnTo>
                  <a:pt x="3" y="17"/>
                </a:lnTo>
                <a:lnTo>
                  <a:pt x="0" y="13"/>
                </a:lnTo>
                <a:lnTo>
                  <a:pt x="0" y="12"/>
                </a:lnTo>
                <a:lnTo>
                  <a:pt x="3" y="9"/>
                </a:lnTo>
                <a:lnTo>
                  <a:pt x="4" y="12"/>
                </a:lnTo>
                <a:lnTo>
                  <a:pt x="3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23" name="Freeform 467"/>
          <p:cNvSpPr>
            <a:spLocks/>
          </p:cNvSpPr>
          <p:nvPr/>
        </p:nvSpPr>
        <p:spPr bwMode="auto">
          <a:xfrm>
            <a:off x="2592388" y="6034088"/>
            <a:ext cx="38100" cy="26987"/>
          </a:xfrm>
          <a:custGeom>
            <a:avLst/>
            <a:gdLst>
              <a:gd name="T0" fmla="*/ 2147483647 w 24"/>
              <a:gd name="T1" fmla="*/ 2147483647 h 17"/>
              <a:gd name="T2" fmla="*/ 0 w 24"/>
              <a:gd name="T3" fmla="*/ 2147483647 h 17"/>
              <a:gd name="T4" fmla="*/ 0 w 24"/>
              <a:gd name="T5" fmla="*/ 2147483647 h 17"/>
              <a:gd name="T6" fmla="*/ 2147483647 w 24"/>
              <a:gd name="T7" fmla="*/ 2147483647 h 17"/>
              <a:gd name="T8" fmla="*/ 2147483647 w 24"/>
              <a:gd name="T9" fmla="*/ 2147483647 h 17"/>
              <a:gd name="T10" fmla="*/ 2147483647 w 24"/>
              <a:gd name="T11" fmla="*/ 0 h 17"/>
              <a:gd name="T12" fmla="*/ 2147483647 w 24"/>
              <a:gd name="T13" fmla="*/ 0 h 17"/>
              <a:gd name="T14" fmla="*/ 2147483647 w 24"/>
              <a:gd name="T15" fmla="*/ 2147483647 h 17"/>
              <a:gd name="T16" fmla="*/ 2147483647 w 24"/>
              <a:gd name="T17" fmla="*/ 2147483647 h 17"/>
              <a:gd name="T18" fmla="*/ 2147483647 w 24"/>
              <a:gd name="T19" fmla="*/ 2147483647 h 17"/>
              <a:gd name="T20" fmla="*/ 2147483647 w 24"/>
              <a:gd name="T21" fmla="*/ 2147483647 h 17"/>
              <a:gd name="T22" fmla="*/ 2147483647 w 24"/>
              <a:gd name="T23" fmla="*/ 2147483647 h 17"/>
              <a:gd name="T24" fmla="*/ 2147483647 w 24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"/>
              <a:gd name="T40" fmla="*/ 0 h 17"/>
              <a:gd name="T41" fmla="*/ 24 w 24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" h="17">
                <a:moveTo>
                  <a:pt x="3" y="10"/>
                </a:moveTo>
                <a:lnTo>
                  <a:pt x="0" y="9"/>
                </a:lnTo>
                <a:lnTo>
                  <a:pt x="0" y="7"/>
                </a:lnTo>
                <a:lnTo>
                  <a:pt x="3" y="4"/>
                </a:lnTo>
                <a:lnTo>
                  <a:pt x="4" y="2"/>
                </a:lnTo>
                <a:lnTo>
                  <a:pt x="9" y="0"/>
                </a:lnTo>
                <a:lnTo>
                  <a:pt x="16" y="0"/>
                </a:lnTo>
                <a:lnTo>
                  <a:pt x="22" y="2"/>
                </a:lnTo>
                <a:lnTo>
                  <a:pt x="24" y="5"/>
                </a:lnTo>
                <a:lnTo>
                  <a:pt x="22" y="5"/>
                </a:lnTo>
                <a:lnTo>
                  <a:pt x="22" y="10"/>
                </a:lnTo>
                <a:lnTo>
                  <a:pt x="20" y="14"/>
                </a:lnTo>
                <a:lnTo>
                  <a:pt x="16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24" name="Freeform 468"/>
          <p:cNvSpPr>
            <a:spLocks/>
          </p:cNvSpPr>
          <p:nvPr/>
        </p:nvSpPr>
        <p:spPr bwMode="auto">
          <a:xfrm>
            <a:off x="2617788" y="6064250"/>
            <a:ext cx="12700" cy="30163"/>
          </a:xfrm>
          <a:custGeom>
            <a:avLst/>
            <a:gdLst>
              <a:gd name="T0" fmla="*/ 2147483647 w 8"/>
              <a:gd name="T1" fmla="*/ 0 h 19"/>
              <a:gd name="T2" fmla="*/ 2147483647 w 8"/>
              <a:gd name="T3" fmla="*/ 2147483647 h 19"/>
              <a:gd name="T4" fmla="*/ 2147483647 w 8"/>
              <a:gd name="T5" fmla="*/ 2147483647 h 19"/>
              <a:gd name="T6" fmla="*/ 2147483647 w 8"/>
              <a:gd name="T7" fmla="*/ 2147483647 h 19"/>
              <a:gd name="T8" fmla="*/ 2147483647 w 8"/>
              <a:gd name="T9" fmla="*/ 2147483647 h 19"/>
              <a:gd name="T10" fmla="*/ 0 w 8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9"/>
              <a:gd name="T20" fmla="*/ 8 w 8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9">
                <a:moveTo>
                  <a:pt x="6" y="0"/>
                </a:moveTo>
                <a:lnTo>
                  <a:pt x="8" y="6"/>
                </a:lnTo>
                <a:lnTo>
                  <a:pt x="8" y="11"/>
                </a:lnTo>
                <a:lnTo>
                  <a:pt x="6" y="15"/>
                </a:lnTo>
                <a:lnTo>
                  <a:pt x="4" y="16"/>
                </a:lnTo>
                <a:lnTo>
                  <a:pt x="0" y="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25" name="Freeform 469"/>
          <p:cNvSpPr>
            <a:spLocks/>
          </p:cNvSpPr>
          <p:nvPr/>
        </p:nvSpPr>
        <p:spPr bwMode="auto">
          <a:xfrm>
            <a:off x="2617788" y="6034088"/>
            <a:ext cx="9525" cy="7937"/>
          </a:xfrm>
          <a:custGeom>
            <a:avLst/>
            <a:gdLst>
              <a:gd name="T0" fmla="*/ 0 w 6"/>
              <a:gd name="T1" fmla="*/ 0 h 5"/>
              <a:gd name="T2" fmla="*/ 2147483647 w 6"/>
              <a:gd name="T3" fmla="*/ 2147483647 h 5"/>
              <a:gd name="T4" fmla="*/ 2147483647 w 6"/>
              <a:gd name="T5" fmla="*/ 2147483647 h 5"/>
              <a:gd name="T6" fmla="*/ 0 60000 65536"/>
              <a:gd name="T7" fmla="*/ 0 60000 65536"/>
              <a:gd name="T8" fmla="*/ 0 60000 65536"/>
              <a:gd name="T9" fmla="*/ 0 w 6"/>
              <a:gd name="T10" fmla="*/ 0 h 5"/>
              <a:gd name="T11" fmla="*/ 6 w 6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5">
                <a:moveTo>
                  <a:pt x="0" y="0"/>
                </a:moveTo>
                <a:lnTo>
                  <a:pt x="4" y="2"/>
                </a:lnTo>
                <a:lnTo>
                  <a:pt x="6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26" name="Freeform 470"/>
          <p:cNvSpPr>
            <a:spLocks/>
          </p:cNvSpPr>
          <p:nvPr/>
        </p:nvSpPr>
        <p:spPr bwMode="auto">
          <a:xfrm>
            <a:off x="2597150" y="6045200"/>
            <a:ext cx="1588" cy="4763"/>
          </a:xfrm>
          <a:custGeom>
            <a:avLst/>
            <a:gdLst>
              <a:gd name="T0" fmla="*/ 0 w 1"/>
              <a:gd name="T1" fmla="*/ 0 h 3"/>
              <a:gd name="T2" fmla="*/ 2147483647 w 1"/>
              <a:gd name="T3" fmla="*/ 2147483647 h 3"/>
              <a:gd name="T4" fmla="*/ 0 w 1"/>
              <a:gd name="T5" fmla="*/ 2147483647 h 3"/>
              <a:gd name="T6" fmla="*/ 0 60000 65536"/>
              <a:gd name="T7" fmla="*/ 0 60000 65536"/>
              <a:gd name="T8" fmla="*/ 0 60000 65536"/>
              <a:gd name="T9" fmla="*/ 0 w 1"/>
              <a:gd name="T10" fmla="*/ 0 h 3"/>
              <a:gd name="T11" fmla="*/ 1 w 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">
                <a:moveTo>
                  <a:pt x="0" y="0"/>
                </a:moveTo>
                <a:lnTo>
                  <a:pt x="1" y="2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27" name="Freeform 471"/>
          <p:cNvSpPr>
            <a:spLocks/>
          </p:cNvSpPr>
          <p:nvPr/>
        </p:nvSpPr>
        <p:spPr bwMode="auto">
          <a:xfrm>
            <a:off x="4721225" y="6034088"/>
            <a:ext cx="34925" cy="26987"/>
          </a:xfrm>
          <a:custGeom>
            <a:avLst/>
            <a:gdLst>
              <a:gd name="T0" fmla="*/ 2147483647 w 22"/>
              <a:gd name="T1" fmla="*/ 2147483647 h 17"/>
              <a:gd name="T2" fmla="*/ 0 w 22"/>
              <a:gd name="T3" fmla="*/ 2147483647 h 17"/>
              <a:gd name="T4" fmla="*/ 0 w 22"/>
              <a:gd name="T5" fmla="*/ 2147483647 h 17"/>
              <a:gd name="T6" fmla="*/ 2147483647 w 22"/>
              <a:gd name="T7" fmla="*/ 2147483647 h 17"/>
              <a:gd name="T8" fmla="*/ 2147483647 w 22"/>
              <a:gd name="T9" fmla="*/ 2147483647 h 17"/>
              <a:gd name="T10" fmla="*/ 2147483647 w 22"/>
              <a:gd name="T11" fmla="*/ 0 h 17"/>
              <a:gd name="T12" fmla="*/ 2147483647 w 22"/>
              <a:gd name="T13" fmla="*/ 0 h 17"/>
              <a:gd name="T14" fmla="*/ 2147483647 w 22"/>
              <a:gd name="T15" fmla="*/ 2147483647 h 17"/>
              <a:gd name="T16" fmla="*/ 2147483647 w 22"/>
              <a:gd name="T17" fmla="*/ 2147483647 h 17"/>
              <a:gd name="T18" fmla="*/ 2147483647 w 22"/>
              <a:gd name="T19" fmla="*/ 2147483647 h 17"/>
              <a:gd name="T20" fmla="*/ 2147483647 w 22"/>
              <a:gd name="T21" fmla="*/ 2147483647 h 17"/>
              <a:gd name="T22" fmla="*/ 2147483647 w 22"/>
              <a:gd name="T23" fmla="*/ 2147483647 h 17"/>
              <a:gd name="T24" fmla="*/ 2147483647 w 22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"/>
              <a:gd name="T40" fmla="*/ 0 h 17"/>
              <a:gd name="T41" fmla="*/ 22 w 22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" h="17">
                <a:moveTo>
                  <a:pt x="1" y="10"/>
                </a:moveTo>
                <a:lnTo>
                  <a:pt x="0" y="9"/>
                </a:lnTo>
                <a:lnTo>
                  <a:pt x="0" y="7"/>
                </a:lnTo>
                <a:lnTo>
                  <a:pt x="1" y="4"/>
                </a:lnTo>
                <a:lnTo>
                  <a:pt x="4" y="2"/>
                </a:lnTo>
                <a:lnTo>
                  <a:pt x="8" y="0"/>
                </a:lnTo>
                <a:lnTo>
                  <a:pt x="15" y="0"/>
                </a:lnTo>
                <a:lnTo>
                  <a:pt x="21" y="2"/>
                </a:lnTo>
                <a:lnTo>
                  <a:pt x="22" y="5"/>
                </a:lnTo>
                <a:lnTo>
                  <a:pt x="22" y="10"/>
                </a:lnTo>
                <a:lnTo>
                  <a:pt x="21" y="14"/>
                </a:lnTo>
                <a:lnTo>
                  <a:pt x="15" y="17"/>
                </a:lnTo>
                <a:lnTo>
                  <a:pt x="10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28" name="Freeform 472"/>
          <p:cNvSpPr>
            <a:spLocks/>
          </p:cNvSpPr>
          <p:nvPr/>
        </p:nvSpPr>
        <p:spPr bwMode="auto">
          <a:xfrm>
            <a:off x="4721225" y="6061075"/>
            <a:ext cx="39688" cy="33338"/>
          </a:xfrm>
          <a:custGeom>
            <a:avLst/>
            <a:gdLst>
              <a:gd name="T0" fmla="*/ 2147483647 w 25"/>
              <a:gd name="T1" fmla="*/ 0 h 21"/>
              <a:gd name="T2" fmla="*/ 2147483647 w 25"/>
              <a:gd name="T3" fmla="*/ 2147483647 h 21"/>
              <a:gd name="T4" fmla="*/ 2147483647 w 25"/>
              <a:gd name="T5" fmla="*/ 2147483647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0 w 25"/>
              <a:gd name="T23" fmla="*/ 2147483647 h 21"/>
              <a:gd name="T24" fmla="*/ 0 w 25"/>
              <a:gd name="T25" fmla="*/ 2147483647 h 21"/>
              <a:gd name="T26" fmla="*/ 2147483647 w 25"/>
              <a:gd name="T27" fmla="*/ 2147483647 h 21"/>
              <a:gd name="T28" fmla="*/ 2147483647 w 25"/>
              <a:gd name="T29" fmla="*/ 2147483647 h 21"/>
              <a:gd name="T30" fmla="*/ 2147483647 w 25"/>
              <a:gd name="T31" fmla="*/ 2147483647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"/>
              <a:gd name="T49" fmla="*/ 0 h 21"/>
              <a:gd name="T50" fmla="*/ 25 w 25"/>
              <a:gd name="T51" fmla="*/ 21 h 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" h="21">
                <a:moveTo>
                  <a:pt x="15" y="0"/>
                </a:moveTo>
                <a:lnTo>
                  <a:pt x="18" y="1"/>
                </a:lnTo>
                <a:lnTo>
                  <a:pt x="22" y="4"/>
                </a:lnTo>
                <a:lnTo>
                  <a:pt x="25" y="8"/>
                </a:lnTo>
                <a:lnTo>
                  <a:pt x="25" y="13"/>
                </a:lnTo>
                <a:lnTo>
                  <a:pt x="22" y="17"/>
                </a:lnTo>
                <a:lnTo>
                  <a:pt x="21" y="18"/>
                </a:lnTo>
                <a:lnTo>
                  <a:pt x="15" y="21"/>
                </a:lnTo>
                <a:lnTo>
                  <a:pt x="8" y="21"/>
                </a:lnTo>
                <a:lnTo>
                  <a:pt x="4" y="18"/>
                </a:lnTo>
                <a:lnTo>
                  <a:pt x="1" y="17"/>
                </a:lnTo>
                <a:lnTo>
                  <a:pt x="0" y="13"/>
                </a:lnTo>
                <a:lnTo>
                  <a:pt x="0" y="12"/>
                </a:lnTo>
                <a:lnTo>
                  <a:pt x="1" y="9"/>
                </a:lnTo>
                <a:lnTo>
                  <a:pt x="4" y="12"/>
                </a:lnTo>
                <a:lnTo>
                  <a:pt x="1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29" name="Freeform 473"/>
          <p:cNvSpPr>
            <a:spLocks/>
          </p:cNvSpPr>
          <p:nvPr/>
        </p:nvSpPr>
        <p:spPr bwMode="auto">
          <a:xfrm>
            <a:off x="4722813" y="6045200"/>
            <a:ext cx="4762" cy="4763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0 w 3"/>
              <a:gd name="T5" fmla="*/ 0 h 3"/>
              <a:gd name="T6" fmla="*/ 0 60000 65536"/>
              <a:gd name="T7" fmla="*/ 0 60000 65536"/>
              <a:gd name="T8" fmla="*/ 0 60000 65536"/>
              <a:gd name="T9" fmla="*/ 0 w 3"/>
              <a:gd name="T10" fmla="*/ 0 h 3"/>
              <a:gd name="T11" fmla="*/ 3 w 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">
                <a:moveTo>
                  <a:pt x="0" y="3"/>
                </a:move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30" name="Freeform 474"/>
          <p:cNvSpPr>
            <a:spLocks/>
          </p:cNvSpPr>
          <p:nvPr/>
        </p:nvSpPr>
        <p:spPr bwMode="auto">
          <a:xfrm>
            <a:off x="4745038" y="6034088"/>
            <a:ext cx="9525" cy="26987"/>
          </a:xfrm>
          <a:custGeom>
            <a:avLst/>
            <a:gdLst>
              <a:gd name="T0" fmla="*/ 0 w 6"/>
              <a:gd name="T1" fmla="*/ 0 h 17"/>
              <a:gd name="T2" fmla="*/ 2147483647 w 6"/>
              <a:gd name="T3" fmla="*/ 2147483647 h 17"/>
              <a:gd name="T4" fmla="*/ 2147483647 w 6"/>
              <a:gd name="T5" fmla="*/ 2147483647 h 17"/>
              <a:gd name="T6" fmla="*/ 2147483647 w 6"/>
              <a:gd name="T7" fmla="*/ 2147483647 h 17"/>
              <a:gd name="T8" fmla="*/ 2147483647 w 6"/>
              <a:gd name="T9" fmla="*/ 2147483647 h 17"/>
              <a:gd name="T10" fmla="*/ 0 w 6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7"/>
              <a:gd name="T20" fmla="*/ 6 w 6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7">
                <a:moveTo>
                  <a:pt x="0" y="0"/>
                </a:moveTo>
                <a:lnTo>
                  <a:pt x="3" y="2"/>
                </a:lnTo>
                <a:lnTo>
                  <a:pt x="6" y="5"/>
                </a:lnTo>
                <a:lnTo>
                  <a:pt x="6" y="10"/>
                </a:lnTo>
                <a:lnTo>
                  <a:pt x="3" y="14"/>
                </a:lnTo>
                <a:lnTo>
                  <a:pt x="0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31" name="Freeform 475"/>
          <p:cNvSpPr>
            <a:spLocks/>
          </p:cNvSpPr>
          <p:nvPr/>
        </p:nvSpPr>
        <p:spPr bwMode="auto">
          <a:xfrm>
            <a:off x="4745038" y="6064250"/>
            <a:ext cx="11112" cy="30163"/>
          </a:xfrm>
          <a:custGeom>
            <a:avLst/>
            <a:gdLst>
              <a:gd name="T0" fmla="*/ 2147483647 w 7"/>
              <a:gd name="T1" fmla="*/ 0 h 19"/>
              <a:gd name="T2" fmla="*/ 2147483647 w 7"/>
              <a:gd name="T3" fmla="*/ 2147483647 h 19"/>
              <a:gd name="T4" fmla="*/ 2147483647 w 7"/>
              <a:gd name="T5" fmla="*/ 2147483647 h 19"/>
              <a:gd name="T6" fmla="*/ 2147483647 w 7"/>
              <a:gd name="T7" fmla="*/ 2147483647 h 19"/>
              <a:gd name="T8" fmla="*/ 2147483647 w 7"/>
              <a:gd name="T9" fmla="*/ 2147483647 h 19"/>
              <a:gd name="T10" fmla="*/ 0 w 7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9"/>
              <a:gd name="T20" fmla="*/ 7 w 7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9">
                <a:moveTo>
                  <a:pt x="6" y="0"/>
                </a:moveTo>
                <a:lnTo>
                  <a:pt x="7" y="6"/>
                </a:lnTo>
                <a:lnTo>
                  <a:pt x="7" y="11"/>
                </a:lnTo>
                <a:lnTo>
                  <a:pt x="6" y="15"/>
                </a:lnTo>
                <a:lnTo>
                  <a:pt x="3" y="16"/>
                </a:lnTo>
                <a:lnTo>
                  <a:pt x="0" y="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32" name="Freeform 476"/>
          <p:cNvSpPr>
            <a:spLocks/>
          </p:cNvSpPr>
          <p:nvPr/>
        </p:nvSpPr>
        <p:spPr bwMode="auto">
          <a:xfrm>
            <a:off x="4775200" y="6034088"/>
            <a:ext cx="39688" cy="60325"/>
          </a:xfrm>
          <a:custGeom>
            <a:avLst/>
            <a:gdLst>
              <a:gd name="T0" fmla="*/ 0 w 25"/>
              <a:gd name="T1" fmla="*/ 2147483647 h 38"/>
              <a:gd name="T2" fmla="*/ 0 w 25"/>
              <a:gd name="T3" fmla="*/ 2147483647 h 38"/>
              <a:gd name="T4" fmla="*/ 2147483647 w 25"/>
              <a:gd name="T5" fmla="*/ 2147483647 h 38"/>
              <a:gd name="T6" fmla="*/ 2147483647 w 25"/>
              <a:gd name="T7" fmla="*/ 2147483647 h 38"/>
              <a:gd name="T8" fmla="*/ 2147483647 w 25"/>
              <a:gd name="T9" fmla="*/ 2147483647 h 38"/>
              <a:gd name="T10" fmla="*/ 2147483647 w 25"/>
              <a:gd name="T11" fmla="*/ 2147483647 h 38"/>
              <a:gd name="T12" fmla="*/ 2147483647 w 25"/>
              <a:gd name="T13" fmla="*/ 2147483647 h 38"/>
              <a:gd name="T14" fmla="*/ 2147483647 w 25"/>
              <a:gd name="T15" fmla="*/ 2147483647 h 38"/>
              <a:gd name="T16" fmla="*/ 2147483647 w 25"/>
              <a:gd name="T17" fmla="*/ 2147483647 h 38"/>
              <a:gd name="T18" fmla="*/ 2147483647 w 25"/>
              <a:gd name="T19" fmla="*/ 2147483647 h 38"/>
              <a:gd name="T20" fmla="*/ 2147483647 w 25"/>
              <a:gd name="T21" fmla="*/ 2147483647 h 38"/>
              <a:gd name="T22" fmla="*/ 2147483647 w 25"/>
              <a:gd name="T23" fmla="*/ 0 h 38"/>
              <a:gd name="T24" fmla="*/ 2147483647 w 25"/>
              <a:gd name="T25" fmla="*/ 2147483647 h 38"/>
              <a:gd name="T26" fmla="*/ 2147483647 w 25"/>
              <a:gd name="T27" fmla="*/ 2147483647 h 38"/>
              <a:gd name="T28" fmla="*/ 2147483647 w 25"/>
              <a:gd name="T29" fmla="*/ 2147483647 h 38"/>
              <a:gd name="T30" fmla="*/ 2147483647 w 25"/>
              <a:gd name="T31" fmla="*/ 2147483647 h 38"/>
              <a:gd name="T32" fmla="*/ 2147483647 w 25"/>
              <a:gd name="T33" fmla="*/ 2147483647 h 38"/>
              <a:gd name="T34" fmla="*/ 2147483647 w 25"/>
              <a:gd name="T35" fmla="*/ 2147483647 h 38"/>
              <a:gd name="T36" fmla="*/ 2147483647 w 25"/>
              <a:gd name="T37" fmla="*/ 2147483647 h 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5"/>
              <a:gd name="T58" fmla="*/ 0 h 38"/>
              <a:gd name="T59" fmla="*/ 25 w 25"/>
              <a:gd name="T60" fmla="*/ 38 h 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5" h="38">
                <a:moveTo>
                  <a:pt x="0" y="38"/>
                </a:moveTo>
                <a:lnTo>
                  <a:pt x="0" y="33"/>
                </a:lnTo>
                <a:lnTo>
                  <a:pt x="3" y="26"/>
                </a:lnTo>
                <a:lnTo>
                  <a:pt x="7" y="23"/>
                </a:lnTo>
                <a:lnTo>
                  <a:pt x="9" y="21"/>
                </a:lnTo>
                <a:lnTo>
                  <a:pt x="17" y="18"/>
                </a:lnTo>
                <a:lnTo>
                  <a:pt x="21" y="14"/>
                </a:lnTo>
                <a:lnTo>
                  <a:pt x="24" y="10"/>
                </a:lnTo>
                <a:lnTo>
                  <a:pt x="24" y="8"/>
                </a:lnTo>
                <a:lnTo>
                  <a:pt x="21" y="4"/>
                </a:lnTo>
                <a:lnTo>
                  <a:pt x="20" y="2"/>
                </a:lnTo>
                <a:lnTo>
                  <a:pt x="17" y="0"/>
                </a:lnTo>
                <a:lnTo>
                  <a:pt x="21" y="2"/>
                </a:lnTo>
                <a:lnTo>
                  <a:pt x="24" y="4"/>
                </a:lnTo>
                <a:lnTo>
                  <a:pt x="25" y="8"/>
                </a:lnTo>
                <a:lnTo>
                  <a:pt x="25" y="10"/>
                </a:lnTo>
                <a:lnTo>
                  <a:pt x="24" y="14"/>
                </a:lnTo>
                <a:lnTo>
                  <a:pt x="19" y="18"/>
                </a:lnTo>
                <a:lnTo>
                  <a:pt x="9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33" name="Freeform 477"/>
          <p:cNvSpPr>
            <a:spLocks/>
          </p:cNvSpPr>
          <p:nvPr/>
        </p:nvSpPr>
        <p:spPr bwMode="auto">
          <a:xfrm>
            <a:off x="4783138" y="6080125"/>
            <a:ext cx="31750" cy="9525"/>
          </a:xfrm>
          <a:custGeom>
            <a:avLst/>
            <a:gdLst>
              <a:gd name="T0" fmla="*/ 0 w 20"/>
              <a:gd name="T1" fmla="*/ 2147483647 h 6"/>
              <a:gd name="T2" fmla="*/ 2147483647 w 20"/>
              <a:gd name="T3" fmla="*/ 2147483647 h 6"/>
              <a:gd name="T4" fmla="*/ 2147483647 w 20"/>
              <a:gd name="T5" fmla="*/ 2147483647 h 6"/>
              <a:gd name="T6" fmla="*/ 2147483647 w 20"/>
              <a:gd name="T7" fmla="*/ 2147483647 h 6"/>
              <a:gd name="T8" fmla="*/ 2147483647 w 20"/>
              <a:gd name="T9" fmla="*/ 2147483647 h 6"/>
              <a:gd name="T10" fmla="*/ 2147483647 w 20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6"/>
              <a:gd name="T20" fmla="*/ 20 w 2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6">
                <a:moveTo>
                  <a:pt x="0" y="4"/>
                </a:moveTo>
                <a:lnTo>
                  <a:pt x="10" y="6"/>
                </a:lnTo>
                <a:lnTo>
                  <a:pt x="15" y="6"/>
                </a:lnTo>
                <a:lnTo>
                  <a:pt x="19" y="5"/>
                </a:lnTo>
                <a:lnTo>
                  <a:pt x="20" y="4"/>
                </a:lnTo>
                <a:lnTo>
                  <a:pt x="2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34" name="Freeform 478"/>
          <p:cNvSpPr>
            <a:spLocks/>
          </p:cNvSpPr>
          <p:nvPr/>
        </p:nvSpPr>
        <p:spPr bwMode="auto">
          <a:xfrm>
            <a:off x="4775200" y="6086475"/>
            <a:ext cx="39688" cy="7938"/>
          </a:xfrm>
          <a:custGeom>
            <a:avLst/>
            <a:gdLst>
              <a:gd name="T0" fmla="*/ 2147483647 w 25"/>
              <a:gd name="T1" fmla="*/ 0 h 5"/>
              <a:gd name="T2" fmla="*/ 2147483647 w 25"/>
              <a:gd name="T3" fmla="*/ 2147483647 h 5"/>
              <a:gd name="T4" fmla="*/ 2147483647 w 25"/>
              <a:gd name="T5" fmla="*/ 2147483647 h 5"/>
              <a:gd name="T6" fmla="*/ 2147483647 w 25"/>
              <a:gd name="T7" fmla="*/ 2147483647 h 5"/>
              <a:gd name="T8" fmla="*/ 2147483647 w 25"/>
              <a:gd name="T9" fmla="*/ 0 h 5"/>
              <a:gd name="T10" fmla="*/ 2147483647 w 25"/>
              <a:gd name="T11" fmla="*/ 0 h 5"/>
              <a:gd name="T12" fmla="*/ 0 w 2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"/>
              <a:gd name="T22" fmla="*/ 0 h 5"/>
              <a:gd name="T23" fmla="*/ 25 w 2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" h="5">
                <a:moveTo>
                  <a:pt x="25" y="0"/>
                </a:moveTo>
                <a:lnTo>
                  <a:pt x="24" y="2"/>
                </a:lnTo>
                <a:lnTo>
                  <a:pt x="21" y="5"/>
                </a:lnTo>
                <a:lnTo>
                  <a:pt x="15" y="5"/>
                </a:lnTo>
                <a:lnTo>
                  <a:pt x="7" y="0"/>
                </a:lnTo>
                <a:lnTo>
                  <a:pt x="3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35" name="Freeform 479"/>
          <p:cNvSpPr>
            <a:spLocks/>
          </p:cNvSpPr>
          <p:nvPr/>
        </p:nvSpPr>
        <p:spPr bwMode="auto">
          <a:xfrm>
            <a:off x="4775200" y="6034088"/>
            <a:ext cx="26988" cy="15875"/>
          </a:xfrm>
          <a:custGeom>
            <a:avLst/>
            <a:gdLst>
              <a:gd name="T0" fmla="*/ 2147483647 w 17"/>
              <a:gd name="T1" fmla="*/ 2147483647 h 10"/>
              <a:gd name="T2" fmla="*/ 0 w 17"/>
              <a:gd name="T3" fmla="*/ 2147483647 h 10"/>
              <a:gd name="T4" fmla="*/ 0 w 17"/>
              <a:gd name="T5" fmla="*/ 2147483647 h 10"/>
              <a:gd name="T6" fmla="*/ 2147483647 w 17"/>
              <a:gd name="T7" fmla="*/ 2147483647 h 10"/>
              <a:gd name="T8" fmla="*/ 2147483647 w 17"/>
              <a:gd name="T9" fmla="*/ 2147483647 h 10"/>
              <a:gd name="T10" fmla="*/ 2147483647 w 17"/>
              <a:gd name="T11" fmla="*/ 0 h 10"/>
              <a:gd name="T12" fmla="*/ 2147483647 w 17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0"/>
              <a:gd name="T23" fmla="*/ 17 w 17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0">
                <a:moveTo>
                  <a:pt x="3" y="10"/>
                </a:moveTo>
                <a:lnTo>
                  <a:pt x="0" y="9"/>
                </a:lnTo>
                <a:lnTo>
                  <a:pt x="0" y="8"/>
                </a:lnTo>
                <a:lnTo>
                  <a:pt x="3" y="4"/>
                </a:lnTo>
                <a:lnTo>
                  <a:pt x="4" y="2"/>
                </a:lnTo>
                <a:lnTo>
                  <a:pt x="9" y="0"/>
                </a:lnTo>
                <a:lnTo>
                  <a:pt x="17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36" name="Freeform 480"/>
          <p:cNvSpPr>
            <a:spLocks/>
          </p:cNvSpPr>
          <p:nvPr/>
        </p:nvSpPr>
        <p:spPr bwMode="auto">
          <a:xfrm>
            <a:off x="4779963" y="6045200"/>
            <a:ext cx="1587" cy="4763"/>
          </a:xfrm>
          <a:custGeom>
            <a:avLst/>
            <a:gdLst>
              <a:gd name="T0" fmla="*/ 0 w 1"/>
              <a:gd name="T1" fmla="*/ 0 h 3"/>
              <a:gd name="T2" fmla="*/ 2147483647 w 1"/>
              <a:gd name="T3" fmla="*/ 2147483647 h 3"/>
              <a:gd name="T4" fmla="*/ 0 w 1"/>
              <a:gd name="T5" fmla="*/ 2147483647 h 3"/>
              <a:gd name="T6" fmla="*/ 0 60000 65536"/>
              <a:gd name="T7" fmla="*/ 0 60000 65536"/>
              <a:gd name="T8" fmla="*/ 0 60000 65536"/>
              <a:gd name="T9" fmla="*/ 0 w 1"/>
              <a:gd name="T10" fmla="*/ 0 h 3"/>
              <a:gd name="T11" fmla="*/ 1 w 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">
                <a:moveTo>
                  <a:pt x="0" y="0"/>
                </a:moveTo>
                <a:lnTo>
                  <a:pt x="1" y="2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37" name="Freeform 481"/>
          <p:cNvSpPr>
            <a:spLocks/>
          </p:cNvSpPr>
          <p:nvPr/>
        </p:nvSpPr>
        <p:spPr bwMode="auto">
          <a:xfrm>
            <a:off x="4889500" y="6034088"/>
            <a:ext cx="9525" cy="60325"/>
          </a:xfrm>
          <a:custGeom>
            <a:avLst/>
            <a:gdLst>
              <a:gd name="T0" fmla="*/ 0 w 6"/>
              <a:gd name="T1" fmla="*/ 0 h 38"/>
              <a:gd name="T2" fmla="*/ 2147483647 w 6"/>
              <a:gd name="T3" fmla="*/ 0 h 38"/>
              <a:gd name="T4" fmla="*/ 2147483647 w 6"/>
              <a:gd name="T5" fmla="*/ 2147483647 h 38"/>
              <a:gd name="T6" fmla="*/ 2147483647 w 6"/>
              <a:gd name="T7" fmla="*/ 2147483647 h 38"/>
              <a:gd name="T8" fmla="*/ 2147483647 w 6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8"/>
              <a:gd name="T17" fmla="*/ 6 w 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8">
                <a:moveTo>
                  <a:pt x="0" y="0"/>
                </a:moveTo>
                <a:lnTo>
                  <a:pt x="6" y="0"/>
                </a:lnTo>
                <a:lnTo>
                  <a:pt x="6" y="38"/>
                </a:lnTo>
                <a:lnTo>
                  <a:pt x="5" y="38"/>
                </a:lnTo>
                <a:lnTo>
                  <a:pt x="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38" name="Freeform 482"/>
          <p:cNvSpPr>
            <a:spLocks/>
          </p:cNvSpPr>
          <p:nvPr/>
        </p:nvSpPr>
        <p:spPr bwMode="auto">
          <a:xfrm>
            <a:off x="4899025" y="6054725"/>
            <a:ext cx="33338" cy="39688"/>
          </a:xfrm>
          <a:custGeom>
            <a:avLst/>
            <a:gdLst>
              <a:gd name="T0" fmla="*/ 0 w 21"/>
              <a:gd name="T1" fmla="*/ 2147483647 h 25"/>
              <a:gd name="T2" fmla="*/ 2147483647 w 21"/>
              <a:gd name="T3" fmla="*/ 2147483647 h 25"/>
              <a:gd name="T4" fmla="*/ 2147483647 w 21"/>
              <a:gd name="T5" fmla="*/ 0 h 25"/>
              <a:gd name="T6" fmla="*/ 2147483647 w 21"/>
              <a:gd name="T7" fmla="*/ 0 h 25"/>
              <a:gd name="T8" fmla="*/ 2147483647 w 21"/>
              <a:gd name="T9" fmla="*/ 2147483647 h 25"/>
              <a:gd name="T10" fmla="*/ 2147483647 w 21"/>
              <a:gd name="T11" fmla="*/ 2147483647 h 25"/>
              <a:gd name="T12" fmla="*/ 2147483647 w 21"/>
              <a:gd name="T13" fmla="*/ 2147483647 h 25"/>
              <a:gd name="T14" fmla="*/ 2147483647 w 21"/>
              <a:gd name="T15" fmla="*/ 2147483647 h 25"/>
              <a:gd name="T16" fmla="*/ 2147483647 w 21"/>
              <a:gd name="T17" fmla="*/ 2147483647 h 25"/>
              <a:gd name="T18" fmla="*/ 2147483647 w 21"/>
              <a:gd name="T19" fmla="*/ 2147483647 h 25"/>
              <a:gd name="T20" fmla="*/ 2147483647 w 21"/>
              <a:gd name="T21" fmla="*/ 2147483647 h 25"/>
              <a:gd name="T22" fmla="*/ 2147483647 w 21"/>
              <a:gd name="T23" fmla="*/ 2147483647 h 25"/>
              <a:gd name="T24" fmla="*/ 2147483647 w 21"/>
              <a:gd name="T25" fmla="*/ 2147483647 h 25"/>
              <a:gd name="T26" fmla="*/ 0 w 21"/>
              <a:gd name="T27" fmla="*/ 2147483647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25"/>
              <a:gd name="T44" fmla="*/ 21 w 21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25">
                <a:moveTo>
                  <a:pt x="0" y="5"/>
                </a:moveTo>
                <a:lnTo>
                  <a:pt x="4" y="1"/>
                </a:lnTo>
                <a:lnTo>
                  <a:pt x="8" y="0"/>
                </a:lnTo>
                <a:lnTo>
                  <a:pt x="12" y="0"/>
                </a:lnTo>
                <a:lnTo>
                  <a:pt x="16" y="1"/>
                </a:lnTo>
                <a:lnTo>
                  <a:pt x="20" y="5"/>
                </a:lnTo>
                <a:lnTo>
                  <a:pt x="21" y="10"/>
                </a:lnTo>
                <a:lnTo>
                  <a:pt x="21" y="13"/>
                </a:lnTo>
                <a:lnTo>
                  <a:pt x="20" y="20"/>
                </a:lnTo>
                <a:lnTo>
                  <a:pt x="16" y="22"/>
                </a:lnTo>
                <a:lnTo>
                  <a:pt x="12" y="25"/>
                </a:lnTo>
                <a:lnTo>
                  <a:pt x="8" y="25"/>
                </a:lnTo>
                <a:lnTo>
                  <a:pt x="4" y="22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39" name="Freeform 483"/>
          <p:cNvSpPr>
            <a:spLocks/>
          </p:cNvSpPr>
          <p:nvPr/>
        </p:nvSpPr>
        <p:spPr bwMode="auto">
          <a:xfrm>
            <a:off x="4918075" y="6054725"/>
            <a:ext cx="12700" cy="39688"/>
          </a:xfrm>
          <a:custGeom>
            <a:avLst/>
            <a:gdLst>
              <a:gd name="T0" fmla="*/ 0 w 8"/>
              <a:gd name="T1" fmla="*/ 2147483647 h 25"/>
              <a:gd name="T2" fmla="*/ 2147483647 w 8"/>
              <a:gd name="T3" fmla="*/ 2147483647 h 25"/>
              <a:gd name="T4" fmla="*/ 2147483647 w 8"/>
              <a:gd name="T5" fmla="*/ 2147483647 h 25"/>
              <a:gd name="T6" fmla="*/ 2147483647 w 8"/>
              <a:gd name="T7" fmla="*/ 2147483647 h 25"/>
              <a:gd name="T8" fmla="*/ 2147483647 w 8"/>
              <a:gd name="T9" fmla="*/ 2147483647 h 25"/>
              <a:gd name="T10" fmla="*/ 2147483647 w 8"/>
              <a:gd name="T11" fmla="*/ 2147483647 h 25"/>
              <a:gd name="T12" fmla="*/ 2147483647 w 8"/>
              <a:gd name="T13" fmla="*/ 2147483647 h 25"/>
              <a:gd name="T14" fmla="*/ 0 w 8"/>
              <a:gd name="T15" fmla="*/ 0 h 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25"/>
              <a:gd name="T26" fmla="*/ 8 w 8"/>
              <a:gd name="T27" fmla="*/ 25 h 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25">
                <a:moveTo>
                  <a:pt x="0" y="25"/>
                </a:moveTo>
                <a:lnTo>
                  <a:pt x="3" y="22"/>
                </a:lnTo>
                <a:lnTo>
                  <a:pt x="7" y="20"/>
                </a:lnTo>
                <a:lnTo>
                  <a:pt x="8" y="13"/>
                </a:lnTo>
                <a:lnTo>
                  <a:pt x="8" y="10"/>
                </a:lnTo>
                <a:lnTo>
                  <a:pt x="7" y="5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40" name="Freeform 484"/>
          <p:cNvSpPr>
            <a:spLocks/>
          </p:cNvSpPr>
          <p:nvPr/>
        </p:nvSpPr>
        <p:spPr bwMode="auto">
          <a:xfrm>
            <a:off x="4946650" y="6054725"/>
            <a:ext cx="14288" cy="39688"/>
          </a:xfrm>
          <a:custGeom>
            <a:avLst/>
            <a:gdLst>
              <a:gd name="T0" fmla="*/ 0 w 9"/>
              <a:gd name="T1" fmla="*/ 0 h 25"/>
              <a:gd name="T2" fmla="*/ 2147483647 w 9"/>
              <a:gd name="T3" fmla="*/ 0 h 25"/>
              <a:gd name="T4" fmla="*/ 2147483647 w 9"/>
              <a:gd name="T5" fmla="*/ 2147483647 h 25"/>
              <a:gd name="T6" fmla="*/ 2147483647 w 9"/>
              <a:gd name="T7" fmla="*/ 2147483647 h 25"/>
              <a:gd name="T8" fmla="*/ 2147483647 w 9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5"/>
              <a:gd name="T17" fmla="*/ 9 w 9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5">
                <a:moveTo>
                  <a:pt x="0" y="0"/>
                </a:moveTo>
                <a:lnTo>
                  <a:pt x="9" y="0"/>
                </a:lnTo>
                <a:lnTo>
                  <a:pt x="9" y="25"/>
                </a:lnTo>
                <a:lnTo>
                  <a:pt x="6" y="25"/>
                </a:lnTo>
                <a:lnTo>
                  <a:pt x="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41" name="Freeform 485"/>
          <p:cNvSpPr>
            <a:spLocks/>
          </p:cNvSpPr>
          <p:nvPr/>
        </p:nvSpPr>
        <p:spPr bwMode="auto">
          <a:xfrm>
            <a:off x="4953000" y="6034088"/>
            <a:ext cx="7938" cy="6350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0 h 4"/>
              <a:gd name="T6" fmla="*/ 0 w 5"/>
              <a:gd name="T7" fmla="*/ 2147483647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4"/>
                </a:moveTo>
                <a:lnTo>
                  <a:pt x="5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42" name="Line 486"/>
          <p:cNvSpPr>
            <a:spLocks noChangeShapeType="1"/>
          </p:cNvSpPr>
          <p:nvPr/>
        </p:nvSpPr>
        <p:spPr bwMode="auto">
          <a:xfrm>
            <a:off x="4978400" y="6054725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43" name="Freeform 487"/>
          <p:cNvSpPr>
            <a:spLocks/>
          </p:cNvSpPr>
          <p:nvPr/>
        </p:nvSpPr>
        <p:spPr bwMode="auto">
          <a:xfrm>
            <a:off x="5022850" y="6056313"/>
            <a:ext cx="31750" cy="38100"/>
          </a:xfrm>
          <a:custGeom>
            <a:avLst/>
            <a:gdLst>
              <a:gd name="T0" fmla="*/ 2147483647 w 20"/>
              <a:gd name="T1" fmla="*/ 0 h 24"/>
              <a:gd name="T2" fmla="*/ 0 w 20"/>
              <a:gd name="T3" fmla="*/ 2147483647 h 24"/>
              <a:gd name="T4" fmla="*/ 0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2147483647 w 20"/>
              <a:gd name="T15" fmla="*/ 2147483647 h 24"/>
              <a:gd name="T16" fmla="*/ 2147483647 w 20"/>
              <a:gd name="T17" fmla="*/ 2147483647 h 24"/>
              <a:gd name="T18" fmla="*/ 2147483647 w 20"/>
              <a:gd name="T19" fmla="*/ 2147483647 h 24"/>
              <a:gd name="T20" fmla="*/ 2147483647 w 20"/>
              <a:gd name="T21" fmla="*/ 2147483647 h 24"/>
              <a:gd name="T22" fmla="*/ 2147483647 w 20"/>
              <a:gd name="T23" fmla="*/ 2147483647 h 24"/>
              <a:gd name="T24" fmla="*/ 2147483647 w 20"/>
              <a:gd name="T25" fmla="*/ 2147483647 h 24"/>
              <a:gd name="T26" fmla="*/ 2147483647 w 20"/>
              <a:gd name="T27" fmla="*/ 2147483647 h 24"/>
              <a:gd name="T28" fmla="*/ 2147483647 w 20"/>
              <a:gd name="T29" fmla="*/ 2147483647 h 24"/>
              <a:gd name="T30" fmla="*/ 0 w 20"/>
              <a:gd name="T31" fmla="*/ 2147483647 h 24"/>
              <a:gd name="T32" fmla="*/ 0 w 20"/>
              <a:gd name="T33" fmla="*/ 2147483647 h 24"/>
              <a:gd name="T34" fmla="*/ 2147483647 w 20"/>
              <a:gd name="T35" fmla="*/ 2147483647 h 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4"/>
              <a:gd name="T56" fmla="*/ 20 w 20"/>
              <a:gd name="T57" fmla="*/ 24 h 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4">
                <a:moveTo>
                  <a:pt x="3" y="0"/>
                </a:moveTo>
                <a:lnTo>
                  <a:pt x="0" y="3"/>
                </a:lnTo>
                <a:lnTo>
                  <a:pt x="0" y="6"/>
                </a:lnTo>
                <a:lnTo>
                  <a:pt x="3" y="7"/>
                </a:lnTo>
                <a:lnTo>
                  <a:pt x="5" y="9"/>
                </a:lnTo>
                <a:lnTo>
                  <a:pt x="15" y="12"/>
                </a:lnTo>
                <a:lnTo>
                  <a:pt x="19" y="15"/>
                </a:lnTo>
                <a:lnTo>
                  <a:pt x="20" y="16"/>
                </a:lnTo>
                <a:lnTo>
                  <a:pt x="20" y="15"/>
                </a:lnTo>
                <a:lnTo>
                  <a:pt x="20" y="20"/>
                </a:lnTo>
                <a:lnTo>
                  <a:pt x="19" y="21"/>
                </a:lnTo>
                <a:lnTo>
                  <a:pt x="15" y="24"/>
                </a:lnTo>
                <a:lnTo>
                  <a:pt x="8" y="24"/>
                </a:lnTo>
                <a:lnTo>
                  <a:pt x="4" y="21"/>
                </a:lnTo>
                <a:lnTo>
                  <a:pt x="3" y="20"/>
                </a:lnTo>
                <a:lnTo>
                  <a:pt x="0" y="16"/>
                </a:lnTo>
                <a:lnTo>
                  <a:pt x="0" y="24"/>
                </a:lnTo>
                <a:lnTo>
                  <a:pt x="3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44" name="Freeform 488"/>
          <p:cNvSpPr>
            <a:spLocks/>
          </p:cNvSpPr>
          <p:nvPr/>
        </p:nvSpPr>
        <p:spPr bwMode="auto">
          <a:xfrm>
            <a:off x="4987925" y="6034088"/>
            <a:ext cx="22225" cy="60325"/>
          </a:xfrm>
          <a:custGeom>
            <a:avLst/>
            <a:gdLst>
              <a:gd name="T0" fmla="*/ 2147483647 w 14"/>
              <a:gd name="T1" fmla="*/ 2147483647 h 38"/>
              <a:gd name="T2" fmla="*/ 2147483647 w 14"/>
              <a:gd name="T3" fmla="*/ 2147483647 h 38"/>
              <a:gd name="T4" fmla="*/ 2147483647 w 14"/>
              <a:gd name="T5" fmla="*/ 2147483647 h 38"/>
              <a:gd name="T6" fmla="*/ 2147483647 w 14"/>
              <a:gd name="T7" fmla="*/ 2147483647 h 38"/>
              <a:gd name="T8" fmla="*/ 2147483647 w 14"/>
              <a:gd name="T9" fmla="*/ 2147483647 h 38"/>
              <a:gd name="T10" fmla="*/ 2147483647 w 14"/>
              <a:gd name="T11" fmla="*/ 2147483647 h 38"/>
              <a:gd name="T12" fmla="*/ 2147483647 w 14"/>
              <a:gd name="T13" fmla="*/ 0 h 38"/>
              <a:gd name="T14" fmla="*/ 0 w 14"/>
              <a:gd name="T15" fmla="*/ 0 h 38"/>
              <a:gd name="T16" fmla="*/ 0 w 14"/>
              <a:gd name="T17" fmla="*/ 2147483647 h 38"/>
              <a:gd name="T18" fmla="*/ 2147483647 w 14"/>
              <a:gd name="T19" fmla="*/ 2147483647 h 38"/>
              <a:gd name="T20" fmla="*/ 2147483647 w 14"/>
              <a:gd name="T21" fmla="*/ 2147483647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38"/>
              <a:gd name="T35" fmla="*/ 14 w 14"/>
              <a:gd name="T36" fmla="*/ 38 h 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38">
                <a:moveTo>
                  <a:pt x="14" y="33"/>
                </a:moveTo>
                <a:lnTo>
                  <a:pt x="11" y="35"/>
                </a:lnTo>
                <a:lnTo>
                  <a:pt x="9" y="38"/>
                </a:lnTo>
                <a:lnTo>
                  <a:pt x="5" y="38"/>
                </a:lnTo>
                <a:lnTo>
                  <a:pt x="3" y="35"/>
                </a:lnTo>
                <a:lnTo>
                  <a:pt x="1" y="30"/>
                </a:lnTo>
                <a:lnTo>
                  <a:pt x="1" y="0"/>
                </a:lnTo>
                <a:lnTo>
                  <a:pt x="0" y="0"/>
                </a:lnTo>
                <a:lnTo>
                  <a:pt x="0" y="30"/>
                </a:lnTo>
                <a:lnTo>
                  <a:pt x="1" y="35"/>
                </a:lnTo>
                <a:lnTo>
                  <a:pt x="5" y="3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45" name="Line 489"/>
          <p:cNvSpPr>
            <a:spLocks noChangeShapeType="1"/>
          </p:cNvSpPr>
          <p:nvPr/>
        </p:nvSpPr>
        <p:spPr bwMode="auto">
          <a:xfrm flipH="1">
            <a:off x="4946650" y="609441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46" name="Freeform 490"/>
          <p:cNvSpPr>
            <a:spLocks/>
          </p:cNvSpPr>
          <p:nvPr/>
        </p:nvSpPr>
        <p:spPr bwMode="auto">
          <a:xfrm>
            <a:off x="5022850" y="6062663"/>
            <a:ext cx="31750" cy="17462"/>
          </a:xfrm>
          <a:custGeom>
            <a:avLst/>
            <a:gdLst>
              <a:gd name="T0" fmla="*/ 0 w 20"/>
              <a:gd name="T1" fmla="*/ 0 h 11"/>
              <a:gd name="T2" fmla="*/ 2147483647 w 20"/>
              <a:gd name="T3" fmla="*/ 2147483647 h 11"/>
              <a:gd name="T4" fmla="*/ 2147483647 w 20"/>
              <a:gd name="T5" fmla="*/ 2147483647 h 11"/>
              <a:gd name="T6" fmla="*/ 2147483647 w 20"/>
              <a:gd name="T7" fmla="*/ 2147483647 h 11"/>
              <a:gd name="T8" fmla="*/ 2147483647 w 20"/>
              <a:gd name="T9" fmla="*/ 2147483647 h 11"/>
              <a:gd name="T10" fmla="*/ 2147483647 w 20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11"/>
              <a:gd name="T20" fmla="*/ 20 w 20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11">
                <a:moveTo>
                  <a:pt x="0" y="0"/>
                </a:moveTo>
                <a:lnTo>
                  <a:pt x="3" y="1"/>
                </a:lnTo>
                <a:lnTo>
                  <a:pt x="5" y="3"/>
                </a:lnTo>
                <a:lnTo>
                  <a:pt x="15" y="7"/>
                </a:lnTo>
                <a:lnTo>
                  <a:pt x="19" y="8"/>
                </a:lnTo>
                <a:lnTo>
                  <a:pt x="20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47" name="Freeform 491"/>
          <p:cNvSpPr>
            <a:spLocks/>
          </p:cNvSpPr>
          <p:nvPr/>
        </p:nvSpPr>
        <p:spPr bwMode="auto">
          <a:xfrm>
            <a:off x="5027613" y="6054725"/>
            <a:ext cx="26987" cy="9525"/>
          </a:xfrm>
          <a:custGeom>
            <a:avLst/>
            <a:gdLst>
              <a:gd name="T0" fmla="*/ 2147483647 w 17"/>
              <a:gd name="T1" fmla="*/ 2147483647 h 6"/>
              <a:gd name="T2" fmla="*/ 2147483647 w 17"/>
              <a:gd name="T3" fmla="*/ 2147483647 h 6"/>
              <a:gd name="T4" fmla="*/ 2147483647 w 17"/>
              <a:gd name="T5" fmla="*/ 2147483647 h 6"/>
              <a:gd name="T6" fmla="*/ 2147483647 w 17"/>
              <a:gd name="T7" fmla="*/ 0 h 6"/>
              <a:gd name="T8" fmla="*/ 2147483647 w 17"/>
              <a:gd name="T9" fmla="*/ 0 h 6"/>
              <a:gd name="T10" fmla="*/ 0 w 17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6"/>
              <a:gd name="T20" fmla="*/ 17 w 1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6">
                <a:moveTo>
                  <a:pt x="17" y="6"/>
                </a:moveTo>
                <a:lnTo>
                  <a:pt x="16" y="4"/>
                </a:lnTo>
                <a:lnTo>
                  <a:pt x="13" y="1"/>
                </a:lnTo>
                <a:lnTo>
                  <a:pt x="10" y="0"/>
                </a:lnTo>
                <a:lnTo>
                  <a:pt x="2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48" name="Freeform 492"/>
          <p:cNvSpPr>
            <a:spLocks/>
          </p:cNvSpPr>
          <p:nvPr/>
        </p:nvSpPr>
        <p:spPr bwMode="auto">
          <a:xfrm>
            <a:off x="5053013" y="6054725"/>
            <a:ext cx="1587" cy="9525"/>
          </a:xfrm>
          <a:custGeom>
            <a:avLst/>
            <a:gdLst>
              <a:gd name="T0" fmla="*/ 0 w 1"/>
              <a:gd name="T1" fmla="*/ 2147483647 h 6"/>
              <a:gd name="T2" fmla="*/ 2147483647 w 1"/>
              <a:gd name="T3" fmla="*/ 0 h 6"/>
              <a:gd name="T4" fmla="*/ 2147483647 w 1"/>
              <a:gd name="T5" fmla="*/ 2147483647 h 6"/>
              <a:gd name="T6" fmla="*/ 0 60000 65536"/>
              <a:gd name="T7" fmla="*/ 0 60000 65536"/>
              <a:gd name="T8" fmla="*/ 0 60000 65536"/>
              <a:gd name="T9" fmla="*/ 0 w 1"/>
              <a:gd name="T10" fmla="*/ 0 h 6"/>
              <a:gd name="T11" fmla="*/ 1 w 1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">
                <a:moveTo>
                  <a:pt x="0" y="4"/>
                </a:moveTo>
                <a:lnTo>
                  <a:pt x="1" y="0"/>
                </a:lnTo>
                <a:lnTo>
                  <a:pt x="1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49" name="Line 493"/>
          <p:cNvSpPr>
            <a:spLocks noChangeShapeType="1"/>
          </p:cNvSpPr>
          <p:nvPr/>
        </p:nvSpPr>
        <p:spPr bwMode="auto">
          <a:xfrm>
            <a:off x="6489700" y="3370263"/>
            <a:ext cx="460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50" name="Freeform 494"/>
          <p:cNvSpPr>
            <a:spLocks/>
          </p:cNvSpPr>
          <p:nvPr/>
        </p:nvSpPr>
        <p:spPr bwMode="auto">
          <a:xfrm>
            <a:off x="6548438" y="3328988"/>
            <a:ext cx="39687" cy="60325"/>
          </a:xfrm>
          <a:custGeom>
            <a:avLst/>
            <a:gdLst>
              <a:gd name="T0" fmla="*/ 0 w 25"/>
              <a:gd name="T1" fmla="*/ 2147483647 h 38"/>
              <a:gd name="T2" fmla="*/ 0 w 25"/>
              <a:gd name="T3" fmla="*/ 2147483647 h 38"/>
              <a:gd name="T4" fmla="*/ 2147483647 w 25"/>
              <a:gd name="T5" fmla="*/ 2147483647 h 38"/>
              <a:gd name="T6" fmla="*/ 2147483647 w 25"/>
              <a:gd name="T7" fmla="*/ 2147483647 h 38"/>
              <a:gd name="T8" fmla="*/ 2147483647 w 25"/>
              <a:gd name="T9" fmla="*/ 2147483647 h 38"/>
              <a:gd name="T10" fmla="*/ 2147483647 w 25"/>
              <a:gd name="T11" fmla="*/ 2147483647 h 38"/>
              <a:gd name="T12" fmla="*/ 2147483647 w 25"/>
              <a:gd name="T13" fmla="*/ 2147483647 h 38"/>
              <a:gd name="T14" fmla="*/ 2147483647 w 25"/>
              <a:gd name="T15" fmla="*/ 2147483647 h 38"/>
              <a:gd name="T16" fmla="*/ 2147483647 w 25"/>
              <a:gd name="T17" fmla="*/ 2147483647 h 38"/>
              <a:gd name="T18" fmla="*/ 2147483647 w 25"/>
              <a:gd name="T19" fmla="*/ 2147483647 h 38"/>
              <a:gd name="T20" fmla="*/ 2147483647 w 25"/>
              <a:gd name="T21" fmla="*/ 2147483647 h 38"/>
              <a:gd name="T22" fmla="*/ 2147483647 w 25"/>
              <a:gd name="T23" fmla="*/ 2147483647 h 38"/>
              <a:gd name="T24" fmla="*/ 2147483647 w 25"/>
              <a:gd name="T25" fmla="*/ 2147483647 h 38"/>
              <a:gd name="T26" fmla="*/ 2147483647 w 25"/>
              <a:gd name="T27" fmla="*/ 2147483647 h 38"/>
              <a:gd name="T28" fmla="*/ 2147483647 w 25"/>
              <a:gd name="T29" fmla="*/ 2147483647 h 38"/>
              <a:gd name="T30" fmla="*/ 2147483647 w 25"/>
              <a:gd name="T31" fmla="*/ 2147483647 h 38"/>
              <a:gd name="T32" fmla="*/ 2147483647 w 25"/>
              <a:gd name="T33" fmla="*/ 2147483647 h 38"/>
              <a:gd name="T34" fmla="*/ 2147483647 w 25"/>
              <a:gd name="T35" fmla="*/ 0 h 38"/>
              <a:gd name="T36" fmla="*/ 2147483647 w 25"/>
              <a:gd name="T37" fmla="*/ 0 h 38"/>
              <a:gd name="T38" fmla="*/ 2147483647 w 25"/>
              <a:gd name="T39" fmla="*/ 2147483647 h 38"/>
              <a:gd name="T40" fmla="*/ 2147483647 w 25"/>
              <a:gd name="T41" fmla="*/ 2147483647 h 38"/>
              <a:gd name="T42" fmla="*/ 2147483647 w 25"/>
              <a:gd name="T43" fmla="*/ 2147483647 h 38"/>
              <a:gd name="T44" fmla="*/ 2147483647 w 25"/>
              <a:gd name="T45" fmla="*/ 2147483647 h 38"/>
              <a:gd name="T46" fmla="*/ 2147483647 w 25"/>
              <a:gd name="T47" fmla="*/ 2147483647 h 38"/>
              <a:gd name="T48" fmla="*/ 2147483647 w 25"/>
              <a:gd name="T49" fmla="*/ 2147483647 h 38"/>
              <a:gd name="T50" fmla="*/ 2147483647 w 25"/>
              <a:gd name="T51" fmla="*/ 2147483647 h 38"/>
              <a:gd name="T52" fmla="*/ 0 w 25"/>
              <a:gd name="T53" fmla="*/ 2147483647 h 38"/>
              <a:gd name="T54" fmla="*/ 2147483647 w 25"/>
              <a:gd name="T55" fmla="*/ 2147483647 h 38"/>
              <a:gd name="T56" fmla="*/ 2147483647 w 25"/>
              <a:gd name="T57" fmla="*/ 2147483647 h 38"/>
              <a:gd name="T58" fmla="*/ 2147483647 w 25"/>
              <a:gd name="T59" fmla="*/ 2147483647 h 38"/>
              <a:gd name="T60" fmla="*/ 2147483647 w 25"/>
              <a:gd name="T61" fmla="*/ 2147483647 h 38"/>
              <a:gd name="T62" fmla="*/ 2147483647 w 25"/>
              <a:gd name="T63" fmla="*/ 2147483647 h 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"/>
              <a:gd name="T97" fmla="*/ 0 h 38"/>
              <a:gd name="T98" fmla="*/ 25 w 25"/>
              <a:gd name="T99" fmla="*/ 38 h 3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" h="38">
                <a:moveTo>
                  <a:pt x="0" y="23"/>
                </a:moveTo>
                <a:lnTo>
                  <a:pt x="0" y="30"/>
                </a:lnTo>
                <a:lnTo>
                  <a:pt x="2" y="34"/>
                </a:lnTo>
                <a:lnTo>
                  <a:pt x="4" y="36"/>
                </a:lnTo>
                <a:lnTo>
                  <a:pt x="9" y="38"/>
                </a:lnTo>
                <a:lnTo>
                  <a:pt x="17" y="38"/>
                </a:lnTo>
                <a:lnTo>
                  <a:pt x="21" y="36"/>
                </a:lnTo>
                <a:lnTo>
                  <a:pt x="23" y="34"/>
                </a:lnTo>
                <a:lnTo>
                  <a:pt x="25" y="30"/>
                </a:lnTo>
                <a:lnTo>
                  <a:pt x="25" y="23"/>
                </a:lnTo>
                <a:lnTo>
                  <a:pt x="23" y="19"/>
                </a:lnTo>
                <a:lnTo>
                  <a:pt x="21" y="18"/>
                </a:lnTo>
                <a:lnTo>
                  <a:pt x="17" y="17"/>
                </a:lnTo>
                <a:lnTo>
                  <a:pt x="21" y="14"/>
                </a:lnTo>
                <a:lnTo>
                  <a:pt x="23" y="10"/>
                </a:lnTo>
                <a:lnTo>
                  <a:pt x="23" y="5"/>
                </a:lnTo>
                <a:lnTo>
                  <a:pt x="21" y="2"/>
                </a:lnTo>
                <a:lnTo>
                  <a:pt x="17" y="0"/>
                </a:lnTo>
                <a:lnTo>
                  <a:pt x="9" y="0"/>
                </a:lnTo>
                <a:lnTo>
                  <a:pt x="5" y="2"/>
                </a:lnTo>
                <a:lnTo>
                  <a:pt x="4" y="5"/>
                </a:lnTo>
                <a:lnTo>
                  <a:pt x="4" y="10"/>
                </a:lnTo>
                <a:lnTo>
                  <a:pt x="5" y="14"/>
                </a:lnTo>
                <a:lnTo>
                  <a:pt x="9" y="17"/>
                </a:lnTo>
                <a:lnTo>
                  <a:pt x="4" y="18"/>
                </a:lnTo>
                <a:lnTo>
                  <a:pt x="2" y="19"/>
                </a:lnTo>
                <a:lnTo>
                  <a:pt x="0" y="23"/>
                </a:lnTo>
                <a:lnTo>
                  <a:pt x="2" y="23"/>
                </a:lnTo>
                <a:lnTo>
                  <a:pt x="2" y="30"/>
                </a:lnTo>
                <a:lnTo>
                  <a:pt x="4" y="34"/>
                </a:lnTo>
                <a:lnTo>
                  <a:pt x="5" y="36"/>
                </a:lnTo>
                <a:lnTo>
                  <a:pt x="9" y="3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51" name="Freeform 495"/>
          <p:cNvSpPr>
            <a:spLocks/>
          </p:cNvSpPr>
          <p:nvPr/>
        </p:nvSpPr>
        <p:spPr bwMode="auto">
          <a:xfrm>
            <a:off x="6575425" y="3328988"/>
            <a:ext cx="9525" cy="60325"/>
          </a:xfrm>
          <a:custGeom>
            <a:avLst/>
            <a:gdLst>
              <a:gd name="T0" fmla="*/ 0 w 6"/>
              <a:gd name="T1" fmla="*/ 2147483647 h 38"/>
              <a:gd name="T2" fmla="*/ 2147483647 w 6"/>
              <a:gd name="T3" fmla="*/ 2147483647 h 38"/>
              <a:gd name="T4" fmla="*/ 2147483647 w 6"/>
              <a:gd name="T5" fmla="*/ 2147483647 h 38"/>
              <a:gd name="T6" fmla="*/ 2147483647 w 6"/>
              <a:gd name="T7" fmla="*/ 2147483647 h 38"/>
              <a:gd name="T8" fmla="*/ 2147483647 w 6"/>
              <a:gd name="T9" fmla="*/ 2147483647 h 38"/>
              <a:gd name="T10" fmla="*/ 2147483647 w 6"/>
              <a:gd name="T11" fmla="*/ 2147483647 h 38"/>
              <a:gd name="T12" fmla="*/ 2147483647 w 6"/>
              <a:gd name="T13" fmla="*/ 2147483647 h 38"/>
              <a:gd name="T14" fmla="*/ 0 w 6"/>
              <a:gd name="T15" fmla="*/ 2147483647 h 38"/>
              <a:gd name="T16" fmla="*/ 2147483647 w 6"/>
              <a:gd name="T17" fmla="*/ 2147483647 h 38"/>
              <a:gd name="T18" fmla="*/ 2147483647 w 6"/>
              <a:gd name="T19" fmla="*/ 2147483647 h 38"/>
              <a:gd name="T20" fmla="*/ 2147483647 w 6"/>
              <a:gd name="T21" fmla="*/ 2147483647 h 38"/>
              <a:gd name="T22" fmla="*/ 2147483647 w 6"/>
              <a:gd name="T23" fmla="*/ 2147483647 h 38"/>
              <a:gd name="T24" fmla="*/ 0 w 6"/>
              <a:gd name="T25" fmla="*/ 0 h 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"/>
              <a:gd name="T40" fmla="*/ 0 h 38"/>
              <a:gd name="T41" fmla="*/ 6 w 6"/>
              <a:gd name="T42" fmla="*/ 38 h 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" h="38">
                <a:moveTo>
                  <a:pt x="0" y="38"/>
                </a:moveTo>
                <a:lnTo>
                  <a:pt x="2" y="36"/>
                </a:lnTo>
                <a:lnTo>
                  <a:pt x="4" y="34"/>
                </a:lnTo>
                <a:lnTo>
                  <a:pt x="6" y="30"/>
                </a:lnTo>
                <a:lnTo>
                  <a:pt x="6" y="23"/>
                </a:lnTo>
                <a:lnTo>
                  <a:pt x="4" y="19"/>
                </a:lnTo>
                <a:lnTo>
                  <a:pt x="2" y="18"/>
                </a:lnTo>
                <a:lnTo>
                  <a:pt x="0" y="17"/>
                </a:lnTo>
                <a:lnTo>
                  <a:pt x="2" y="14"/>
                </a:lnTo>
                <a:lnTo>
                  <a:pt x="4" y="10"/>
                </a:lnTo>
                <a:lnTo>
                  <a:pt x="4" y="5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52" name="Freeform 496"/>
          <p:cNvSpPr>
            <a:spLocks/>
          </p:cNvSpPr>
          <p:nvPr/>
        </p:nvSpPr>
        <p:spPr bwMode="auto">
          <a:xfrm>
            <a:off x="6551613" y="3328988"/>
            <a:ext cx="23812" cy="26987"/>
          </a:xfrm>
          <a:custGeom>
            <a:avLst/>
            <a:gdLst>
              <a:gd name="T0" fmla="*/ 2147483647 w 15"/>
              <a:gd name="T1" fmla="*/ 0 h 17"/>
              <a:gd name="T2" fmla="*/ 2147483647 w 15"/>
              <a:gd name="T3" fmla="*/ 2147483647 h 17"/>
              <a:gd name="T4" fmla="*/ 0 w 15"/>
              <a:gd name="T5" fmla="*/ 2147483647 h 17"/>
              <a:gd name="T6" fmla="*/ 0 w 15"/>
              <a:gd name="T7" fmla="*/ 2147483647 h 17"/>
              <a:gd name="T8" fmla="*/ 2147483647 w 15"/>
              <a:gd name="T9" fmla="*/ 2147483647 h 17"/>
              <a:gd name="T10" fmla="*/ 2147483647 w 15"/>
              <a:gd name="T11" fmla="*/ 2147483647 h 17"/>
              <a:gd name="T12" fmla="*/ 2147483647 w 15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7"/>
              <a:gd name="T23" fmla="*/ 15 w 15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7">
                <a:moveTo>
                  <a:pt x="7" y="0"/>
                </a:moveTo>
                <a:lnTo>
                  <a:pt x="2" y="2"/>
                </a:lnTo>
                <a:lnTo>
                  <a:pt x="0" y="5"/>
                </a:lnTo>
                <a:lnTo>
                  <a:pt x="0" y="10"/>
                </a:lnTo>
                <a:lnTo>
                  <a:pt x="2" y="14"/>
                </a:lnTo>
                <a:lnTo>
                  <a:pt x="7" y="17"/>
                </a:lnTo>
                <a:lnTo>
                  <a:pt x="15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53" name="Freeform 497"/>
          <p:cNvSpPr>
            <a:spLocks/>
          </p:cNvSpPr>
          <p:nvPr/>
        </p:nvSpPr>
        <p:spPr bwMode="auto">
          <a:xfrm>
            <a:off x="6551613" y="3355975"/>
            <a:ext cx="11112" cy="952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2147483647 w 7"/>
              <a:gd name="T5" fmla="*/ 2147483647 h 6"/>
              <a:gd name="T6" fmla="*/ 0 w 7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6"/>
              <a:gd name="T14" fmla="*/ 7 w 7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6">
                <a:moveTo>
                  <a:pt x="7" y="0"/>
                </a:moveTo>
                <a:lnTo>
                  <a:pt x="3" y="1"/>
                </a:lnTo>
                <a:lnTo>
                  <a:pt x="2" y="2"/>
                </a:lnTo>
                <a:lnTo>
                  <a:pt x="0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54" name="Line 498"/>
          <p:cNvSpPr>
            <a:spLocks noChangeShapeType="1"/>
          </p:cNvSpPr>
          <p:nvPr/>
        </p:nvSpPr>
        <p:spPr bwMode="auto">
          <a:xfrm flipH="1">
            <a:off x="6510338" y="338931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55" name="Line 499"/>
          <p:cNvSpPr>
            <a:spLocks noChangeShapeType="1"/>
          </p:cNvSpPr>
          <p:nvPr/>
        </p:nvSpPr>
        <p:spPr bwMode="auto">
          <a:xfrm flipV="1">
            <a:off x="6518275" y="3335338"/>
            <a:ext cx="1588" cy="53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56" name="Line 500"/>
          <p:cNvSpPr>
            <a:spLocks noChangeShapeType="1"/>
          </p:cNvSpPr>
          <p:nvPr/>
        </p:nvSpPr>
        <p:spPr bwMode="auto">
          <a:xfrm>
            <a:off x="6519863" y="3328988"/>
            <a:ext cx="1587" cy="60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57" name="Line 501"/>
          <p:cNvSpPr>
            <a:spLocks noChangeShapeType="1"/>
          </p:cNvSpPr>
          <p:nvPr/>
        </p:nvSpPr>
        <p:spPr bwMode="auto">
          <a:xfrm flipV="1">
            <a:off x="6489700" y="3328988"/>
            <a:ext cx="30163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58" name="Freeform 502"/>
          <p:cNvSpPr>
            <a:spLocks/>
          </p:cNvSpPr>
          <p:nvPr/>
        </p:nvSpPr>
        <p:spPr bwMode="auto">
          <a:xfrm>
            <a:off x="6661150" y="3328988"/>
            <a:ext cx="11113" cy="60325"/>
          </a:xfrm>
          <a:custGeom>
            <a:avLst/>
            <a:gdLst>
              <a:gd name="T0" fmla="*/ 0 w 7"/>
              <a:gd name="T1" fmla="*/ 0 h 38"/>
              <a:gd name="T2" fmla="*/ 2147483647 w 7"/>
              <a:gd name="T3" fmla="*/ 0 h 38"/>
              <a:gd name="T4" fmla="*/ 2147483647 w 7"/>
              <a:gd name="T5" fmla="*/ 2147483647 h 38"/>
              <a:gd name="T6" fmla="*/ 2147483647 w 7"/>
              <a:gd name="T7" fmla="*/ 2147483647 h 38"/>
              <a:gd name="T8" fmla="*/ 2147483647 w 7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8"/>
              <a:gd name="T17" fmla="*/ 7 w 7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8">
                <a:moveTo>
                  <a:pt x="0" y="0"/>
                </a:moveTo>
                <a:lnTo>
                  <a:pt x="7" y="0"/>
                </a:lnTo>
                <a:lnTo>
                  <a:pt x="7" y="38"/>
                </a:lnTo>
                <a:lnTo>
                  <a:pt x="5" y="38"/>
                </a:lnTo>
                <a:lnTo>
                  <a:pt x="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59" name="Freeform 503"/>
          <p:cNvSpPr>
            <a:spLocks/>
          </p:cNvSpPr>
          <p:nvPr/>
        </p:nvSpPr>
        <p:spPr bwMode="auto">
          <a:xfrm>
            <a:off x="6672263" y="3349625"/>
            <a:ext cx="33337" cy="39688"/>
          </a:xfrm>
          <a:custGeom>
            <a:avLst/>
            <a:gdLst>
              <a:gd name="T0" fmla="*/ 0 w 21"/>
              <a:gd name="T1" fmla="*/ 2147483647 h 25"/>
              <a:gd name="T2" fmla="*/ 2147483647 w 21"/>
              <a:gd name="T3" fmla="*/ 2147483647 h 25"/>
              <a:gd name="T4" fmla="*/ 2147483647 w 21"/>
              <a:gd name="T5" fmla="*/ 0 h 25"/>
              <a:gd name="T6" fmla="*/ 2147483647 w 21"/>
              <a:gd name="T7" fmla="*/ 0 h 25"/>
              <a:gd name="T8" fmla="*/ 2147483647 w 21"/>
              <a:gd name="T9" fmla="*/ 2147483647 h 25"/>
              <a:gd name="T10" fmla="*/ 2147483647 w 21"/>
              <a:gd name="T11" fmla="*/ 2147483647 h 25"/>
              <a:gd name="T12" fmla="*/ 2147483647 w 21"/>
              <a:gd name="T13" fmla="*/ 2147483647 h 25"/>
              <a:gd name="T14" fmla="*/ 2147483647 w 21"/>
              <a:gd name="T15" fmla="*/ 2147483647 h 25"/>
              <a:gd name="T16" fmla="*/ 2147483647 w 21"/>
              <a:gd name="T17" fmla="*/ 2147483647 h 25"/>
              <a:gd name="T18" fmla="*/ 2147483647 w 21"/>
              <a:gd name="T19" fmla="*/ 2147483647 h 25"/>
              <a:gd name="T20" fmla="*/ 2147483647 w 21"/>
              <a:gd name="T21" fmla="*/ 2147483647 h 25"/>
              <a:gd name="T22" fmla="*/ 2147483647 w 21"/>
              <a:gd name="T23" fmla="*/ 2147483647 h 25"/>
              <a:gd name="T24" fmla="*/ 2147483647 w 21"/>
              <a:gd name="T25" fmla="*/ 2147483647 h 25"/>
              <a:gd name="T26" fmla="*/ 0 w 21"/>
              <a:gd name="T27" fmla="*/ 2147483647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25"/>
              <a:gd name="T44" fmla="*/ 21 w 21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25">
                <a:moveTo>
                  <a:pt x="0" y="5"/>
                </a:moveTo>
                <a:lnTo>
                  <a:pt x="3" y="1"/>
                </a:lnTo>
                <a:lnTo>
                  <a:pt x="7" y="0"/>
                </a:lnTo>
                <a:lnTo>
                  <a:pt x="10" y="0"/>
                </a:lnTo>
                <a:lnTo>
                  <a:pt x="16" y="1"/>
                </a:lnTo>
                <a:lnTo>
                  <a:pt x="19" y="5"/>
                </a:lnTo>
                <a:lnTo>
                  <a:pt x="21" y="10"/>
                </a:lnTo>
                <a:lnTo>
                  <a:pt x="21" y="13"/>
                </a:lnTo>
                <a:lnTo>
                  <a:pt x="19" y="18"/>
                </a:lnTo>
                <a:lnTo>
                  <a:pt x="16" y="23"/>
                </a:lnTo>
                <a:lnTo>
                  <a:pt x="10" y="25"/>
                </a:lnTo>
                <a:lnTo>
                  <a:pt x="7" y="25"/>
                </a:lnTo>
                <a:lnTo>
                  <a:pt x="3" y="23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60" name="Freeform 504"/>
          <p:cNvSpPr>
            <a:spLocks/>
          </p:cNvSpPr>
          <p:nvPr/>
        </p:nvSpPr>
        <p:spPr bwMode="auto">
          <a:xfrm>
            <a:off x="6688138" y="3349625"/>
            <a:ext cx="14287" cy="39688"/>
          </a:xfrm>
          <a:custGeom>
            <a:avLst/>
            <a:gdLst>
              <a:gd name="T0" fmla="*/ 0 w 9"/>
              <a:gd name="T1" fmla="*/ 2147483647 h 25"/>
              <a:gd name="T2" fmla="*/ 2147483647 w 9"/>
              <a:gd name="T3" fmla="*/ 2147483647 h 25"/>
              <a:gd name="T4" fmla="*/ 2147483647 w 9"/>
              <a:gd name="T5" fmla="*/ 2147483647 h 25"/>
              <a:gd name="T6" fmla="*/ 2147483647 w 9"/>
              <a:gd name="T7" fmla="*/ 2147483647 h 25"/>
              <a:gd name="T8" fmla="*/ 2147483647 w 9"/>
              <a:gd name="T9" fmla="*/ 2147483647 h 25"/>
              <a:gd name="T10" fmla="*/ 2147483647 w 9"/>
              <a:gd name="T11" fmla="*/ 2147483647 h 25"/>
              <a:gd name="T12" fmla="*/ 2147483647 w 9"/>
              <a:gd name="T13" fmla="*/ 2147483647 h 25"/>
              <a:gd name="T14" fmla="*/ 0 w 9"/>
              <a:gd name="T15" fmla="*/ 0 h 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5"/>
              <a:gd name="T26" fmla="*/ 9 w 9"/>
              <a:gd name="T27" fmla="*/ 25 h 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5">
                <a:moveTo>
                  <a:pt x="0" y="25"/>
                </a:moveTo>
                <a:lnTo>
                  <a:pt x="4" y="23"/>
                </a:lnTo>
                <a:lnTo>
                  <a:pt x="8" y="18"/>
                </a:lnTo>
                <a:lnTo>
                  <a:pt x="9" y="13"/>
                </a:lnTo>
                <a:lnTo>
                  <a:pt x="9" y="10"/>
                </a:lnTo>
                <a:lnTo>
                  <a:pt x="8" y="5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61" name="Freeform 505"/>
          <p:cNvSpPr>
            <a:spLocks/>
          </p:cNvSpPr>
          <p:nvPr/>
        </p:nvSpPr>
        <p:spPr bwMode="auto">
          <a:xfrm>
            <a:off x="6719888" y="3349625"/>
            <a:ext cx="11112" cy="39688"/>
          </a:xfrm>
          <a:custGeom>
            <a:avLst/>
            <a:gdLst>
              <a:gd name="T0" fmla="*/ 0 w 7"/>
              <a:gd name="T1" fmla="*/ 0 h 25"/>
              <a:gd name="T2" fmla="*/ 2147483647 w 7"/>
              <a:gd name="T3" fmla="*/ 0 h 25"/>
              <a:gd name="T4" fmla="*/ 2147483647 w 7"/>
              <a:gd name="T5" fmla="*/ 2147483647 h 25"/>
              <a:gd name="T6" fmla="*/ 2147483647 w 7"/>
              <a:gd name="T7" fmla="*/ 2147483647 h 25"/>
              <a:gd name="T8" fmla="*/ 2147483647 w 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5"/>
              <a:gd name="T17" fmla="*/ 7 w 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5">
                <a:moveTo>
                  <a:pt x="0" y="0"/>
                </a:moveTo>
                <a:lnTo>
                  <a:pt x="7" y="0"/>
                </a:lnTo>
                <a:lnTo>
                  <a:pt x="7" y="25"/>
                </a:lnTo>
                <a:lnTo>
                  <a:pt x="5" y="25"/>
                </a:lnTo>
                <a:lnTo>
                  <a:pt x="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62" name="Freeform 506"/>
          <p:cNvSpPr>
            <a:spLocks/>
          </p:cNvSpPr>
          <p:nvPr/>
        </p:nvSpPr>
        <p:spPr bwMode="auto">
          <a:xfrm>
            <a:off x="6726238" y="3328988"/>
            <a:ext cx="4762" cy="6350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0 h 4"/>
              <a:gd name="T6" fmla="*/ 0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1" y="4"/>
                </a:moveTo>
                <a:lnTo>
                  <a:pt x="3" y="2"/>
                </a:lnTo>
                <a:lnTo>
                  <a:pt x="1" y="0"/>
                </a:lnTo>
                <a:lnTo>
                  <a:pt x="0" y="2"/>
                </a:lnTo>
                <a:lnTo>
                  <a:pt x="1" y="4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63" name="Freeform 507"/>
          <p:cNvSpPr>
            <a:spLocks/>
          </p:cNvSpPr>
          <p:nvPr/>
        </p:nvSpPr>
        <p:spPr bwMode="auto">
          <a:xfrm>
            <a:off x="6759575" y="3328988"/>
            <a:ext cx="20638" cy="60325"/>
          </a:xfrm>
          <a:custGeom>
            <a:avLst/>
            <a:gdLst>
              <a:gd name="T0" fmla="*/ 0 w 13"/>
              <a:gd name="T1" fmla="*/ 0 h 38"/>
              <a:gd name="T2" fmla="*/ 0 w 13"/>
              <a:gd name="T3" fmla="*/ 2147483647 h 38"/>
              <a:gd name="T4" fmla="*/ 2147483647 w 13"/>
              <a:gd name="T5" fmla="*/ 2147483647 h 38"/>
              <a:gd name="T6" fmla="*/ 2147483647 w 13"/>
              <a:gd name="T7" fmla="*/ 2147483647 h 38"/>
              <a:gd name="T8" fmla="*/ 2147483647 w 13"/>
              <a:gd name="T9" fmla="*/ 2147483647 h 38"/>
              <a:gd name="T10" fmla="*/ 2147483647 w 13"/>
              <a:gd name="T11" fmla="*/ 2147483647 h 38"/>
              <a:gd name="T12" fmla="*/ 2147483647 w 13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38"/>
              <a:gd name="T23" fmla="*/ 13 w 13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38">
                <a:moveTo>
                  <a:pt x="0" y="0"/>
                </a:moveTo>
                <a:lnTo>
                  <a:pt x="0" y="30"/>
                </a:lnTo>
                <a:lnTo>
                  <a:pt x="1" y="36"/>
                </a:lnTo>
                <a:lnTo>
                  <a:pt x="5" y="38"/>
                </a:lnTo>
                <a:lnTo>
                  <a:pt x="8" y="38"/>
                </a:lnTo>
                <a:lnTo>
                  <a:pt x="12" y="36"/>
                </a:lnTo>
                <a:lnTo>
                  <a:pt x="13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64" name="Freeform 508"/>
          <p:cNvSpPr>
            <a:spLocks/>
          </p:cNvSpPr>
          <p:nvPr/>
        </p:nvSpPr>
        <p:spPr bwMode="auto">
          <a:xfrm>
            <a:off x="6794500" y="3376613"/>
            <a:ext cx="4763" cy="12700"/>
          </a:xfrm>
          <a:custGeom>
            <a:avLst/>
            <a:gdLst>
              <a:gd name="T0" fmla="*/ 0 w 3"/>
              <a:gd name="T1" fmla="*/ 0 h 8"/>
              <a:gd name="T2" fmla="*/ 0 w 3"/>
              <a:gd name="T3" fmla="*/ 2147483647 h 8"/>
              <a:gd name="T4" fmla="*/ 2147483647 w 3"/>
              <a:gd name="T5" fmla="*/ 2147483647 h 8"/>
              <a:gd name="T6" fmla="*/ 0 w 3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8"/>
              <a:gd name="T14" fmla="*/ 3 w 3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8">
                <a:moveTo>
                  <a:pt x="0" y="0"/>
                </a:moveTo>
                <a:lnTo>
                  <a:pt x="0" y="8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65" name="Freeform 509"/>
          <p:cNvSpPr>
            <a:spLocks/>
          </p:cNvSpPr>
          <p:nvPr/>
        </p:nvSpPr>
        <p:spPr bwMode="auto">
          <a:xfrm>
            <a:off x="6794500" y="3355975"/>
            <a:ext cx="31750" cy="33338"/>
          </a:xfrm>
          <a:custGeom>
            <a:avLst/>
            <a:gdLst>
              <a:gd name="T0" fmla="*/ 2147483647 w 20"/>
              <a:gd name="T1" fmla="*/ 2147483647 h 21"/>
              <a:gd name="T2" fmla="*/ 2147483647 w 20"/>
              <a:gd name="T3" fmla="*/ 2147483647 h 21"/>
              <a:gd name="T4" fmla="*/ 2147483647 w 20"/>
              <a:gd name="T5" fmla="*/ 2147483647 h 21"/>
              <a:gd name="T6" fmla="*/ 2147483647 w 20"/>
              <a:gd name="T7" fmla="*/ 2147483647 h 21"/>
              <a:gd name="T8" fmla="*/ 2147483647 w 20"/>
              <a:gd name="T9" fmla="*/ 2147483647 h 21"/>
              <a:gd name="T10" fmla="*/ 2147483647 w 20"/>
              <a:gd name="T11" fmla="*/ 2147483647 h 21"/>
              <a:gd name="T12" fmla="*/ 2147483647 w 20"/>
              <a:gd name="T13" fmla="*/ 2147483647 h 21"/>
              <a:gd name="T14" fmla="*/ 2147483647 w 20"/>
              <a:gd name="T15" fmla="*/ 2147483647 h 21"/>
              <a:gd name="T16" fmla="*/ 2147483647 w 20"/>
              <a:gd name="T17" fmla="*/ 2147483647 h 21"/>
              <a:gd name="T18" fmla="*/ 2147483647 w 20"/>
              <a:gd name="T19" fmla="*/ 2147483647 h 21"/>
              <a:gd name="T20" fmla="*/ 2147483647 w 20"/>
              <a:gd name="T21" fmla="*/ 2147483647 h 21"/>
              <a:gd name="T22" fmla="*/ 0 w 20"/>
              <a:gd name="T23" fmla="*/ 2147483647 h 21"/>
              <a:gd name="T24" fmla="*/ 0 w 20"/>
              <a:gd name="T25" fmla="*/ 0 h 21"/>
              <a:gd name="T26" fmla="*/ 0 w 20"/>
              <a:gd name="T27" fmla="*/ 2147483647 h 21"/>
              <a:gd name="T28" fmla="*/ 2147483647 w 20"/>
              <a:gd name="T29" fmla="*/ 2147483647 h 21"/>
              <a:gd name="T30" fmla="*/ 2147483647 w 20"/>
              <a:gd name="T31" fmla="*/ 2147483647 h 21"/>
              <a:gd name="T32" fmla="*/ 2147483647 w 20"/>
              <a:gd name="T33" fmla="*/ 2147483647 h 21"/>
              <a:gd name="T34" fmla="*/ 2147483647 w 20"/>
              <a:gd name="T35" fmla="*/ 2147483647 h 21"/>
              <a:gd name="T36" fmla="*/ 2147483647 w 20"/>
              <a:gd name="T37" fmla="*/ 2147483647 h 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"/>
              <a:gd name="T58" fmla="*/ 0 h 21"/>
              <a:gd name="T59" fmla="*/ 20 w 20"/>
              <a:gd name="T60" fmla="*/ 21 h 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" h="21">
                <a:moveTo>
                  <a:pt x="3" y="17"/>
                </a:moveTo>
                <a:lnTo>
                  <a:pt x="4" y="19"/>
                </a:lnTo>
                <a:lnTo>
                  <a:pt x="7" y="21"/>
                </a:lnTo>
                <a:lnTo>
                  <a:pt x="15" y="21"/>
                </a:lnTo>
                <a:lnTo>
                  <a:pt x="19" y="19"/>
                </a:lnTo>
                <a:lnTo>
                  <a:pt x="20" y="17"/>
                </a:lnTo>
                <a:lnTo>
                  <a:pt x="20" y="12"/>
                </a:lnTo>
                <a:lnTo>
                  <a:pt x="19" y="9"/>
                </a:lnTo>
                <a:lnTo>
                  <a:pt x="15" y="8"/>
                </a:lnTo>
                <a:lnTo>
                  <a:pt x="6" y="4"/>
                </a:lnTo>
                <a:lnTo>
                  <a:pt x="3" y="2"/>
                </a:lnTo>
                <a:lnTo>
                  <a:pt x="0" y="1"/>
                </a:lnTo>
                <a:lnTo>
                  <a:pt x="0" y="0"/>
                </a:lnTo>
                <a:lnTo>
                  <a:pt x="0" y="2"/>
                </a:lnTo>
                <a:lnTo>
                  <a:pt x="3" y="4"/>
                </a:lnTo>
                <a:lnTo>
                  <a:pt x="6" y="6"/>
                </a:lnTo>
                <a:lnTo>
                  <a:pt x="15" y="9"/>
                </a:lnTo>
                <a:lnTo>
                  <a:pt x="19" y="12"/>
                </a:lnTo>
                <a:lnTo>
                  <a:pt x="20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66" name="Freeform 510"/>
          <p:cNvSpPr>
            <a:spLocks/>
          </p:cNvSpPr>
          <p:nvPr/>
        </p:nvSpPr>
        <p:spPr bwMode="auto">
          <a:xfrm>
            <a:off x="6794500" y="3349625"/>
            <a:ext cx="31750" cy="9525"/>
          </a:xfrm>
          <a:custGeom>
            <a:avLst/>
            <a:gdLst>
              <a:gd name="T0" fmla="*/ 2147483647 w 20"/>
              <a:gd name="T1" fmla="*/ 2147483647 h 6"/>
              <a:gd name="T2" fmla="*/ 2147483647 w 20"/>
              <a:gd name="T3" fmla="*/ 2147483647 h 6"/>
              <a:gd name="T4" fmla="*/ 2147483647 w 20"/>
              <a:gd name="T5" fmla="*/ 2147483647 h 6"/>
              <a:gd name="T6" fmla="*/ 2147483647 w 20"/>
              <a:gd name="T7" fmla="*/ 0 h 6"/>
              <a:gd name="T8" fmla="*/ 2147483647 w 20"/>
              <a:gd name="T9" fmla="*/ 0 h 6"/>
              <a:gd name="T10" fmla="*/ 2147483647 w 20"/>
              <a:gd name="T11" fmla="*/ 2147483647 h 6"/>
              <a:gd name="T12" fmla="*/ 0 w 20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"/>
              <a:gd name="T23" fmla="*/ 20 w 2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">
                <a:moveTo>
                  <a:pt x="20" y="6"/>
                </a:moveTo>
                <a:lnTo>
                  <a:pt x="19" y="4"/>
                </a:lnTo>
                <a:lnTo>
                  <a:pt x="16" y="1"/>
                </a:lnTo>
                <a:lnTo>
                  <a:pt x="14" y="0"/>
                </a:lnTo>
                <a:lnTo>
                  <a:pt x="6" y="0"/>
                </a:lnTo>
                <a:lnTo>
                  <a:pt x="3" y="1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67" name="Freeform 511"/>
          <p:cNvSpPr>
            <a:spLocks/>
          </p:cNvSpPr>
          <p:nvPr/>
        </p:nvSpPr>
        <p:spPr bwMode="auto">
          <a:xfrm>
            <a:off x="6824663" y="3349625"/>
            <a:ext cx="1587" cy="9525"/>
          </a:xfrm>
          <a:custGeom>
            <a:avLst/>
            <a:gdLst>
              <a:gd name="T0" fmla="*/ 0 w 1"/>
              <a:gd name="T1" fmla="*/ 2147483647 h 6"/>
              <a:gd name="T2" fmla="*/ 2147483647 w 1"/>
              <a:gd name="T3" fmla="*/ 0 h 6"/>
              <a:gd name="T4" fmla="*/ 2147483647 w 1"/>
              <a:gd name="T5" fmla="*/ 2147483647 h 6"/>
              <a:gd name="T6" fmla="*/ 0 60000 65536"/>
              <a:gd name="T7" fmla="*/ 0 60000 65536"/>
              <a:gd name="T8" fmla="*/ 0 60000 65536"/>
              <a:gd name="T9" fmla="*/ 0 w 1"/>
              <a:gd name="T10" fmla="*/ 0 h 6"/>
              <a:gd name="T11" fmla="*/ 1 w 1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">
                <a:moveTo>
                  <a:pt x="0" y="4"/>
                </a:moveTo>
                <a:lnTo>
                  <a:pt x="1" y="0"/>
                </a:lnTo>
                <a:lnTo>
                  <a:pt x="1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68" name="Line 512"/>
          <p:cNvSpPr>
            <a:spLocks noChangeShapeType="1"/>
          </p:cNvSpPr>
          <p:nvPr/>
        </p:nvSpPr>
        <p:spPr bwMode="auto">
          <a:xfrm flipH="1">
            <a:off x="6751638" y="3349625"/>
            <a:ext cx="206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69" name="Freeform 513"/>
          <p:cNvSpPr>
            <a:spLocks/>
          </p:cNvSpPr>
          <p:nvPr/>
        </p:nvSpPr>
        <p:spPr bwMode="auto">
          <a:xfrm>
            <a:off x="6761163" y="3328988"/>
            <a:ext cx="6350" cy="60325"/>
          </a:xfrm>
          <a:custGeom>
            <a:avLst/>
            <a:gdLst>
              <a:gd name="T0" fmla="*/ 0 w 4"/>
              <a:gd name="T1" fmla="*/ 0 h 38"/>
              <a:gd name="T2" fmla="*/ 0 w 4"/>
              <a:gd name="T3" fmla="*/ 2147483647 h 38"/>
              <a:gd name="T4" fmla="*/ 2147483647 w 4"/>
              <a:gd name="T5" fmla="*/ 2147483647 h 38"/>
              <a:gd name="T6" fmla="*/ 2147483647 w 4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8"/>
              <a:gd name="T14" fmla="*/ 4 w 4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8">
                <a:moveTo>
                  <a:pt x="0" y="0"/>
                </a:moveTo>
                <a:lnTo>
                  <a:pt x="0" y="30"/>
                </a:lnTo>
                <a:lnTo>
                  <a:pt x="3" y="36"/>
                </a:lnTo>
                <a:lnTo>
                  <a:pt x="4" y="3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70" name="Line 514"/>
          <p:cNvSpPr>
            <a:spLocks noChangeShapeType="1"/>
          </p:cNvSpPr>
          <p:nvPr/>
        </p:nvSpPr>
        <p:spPr bwMode="auto">
          <a:xfrm flipH="1">
            <a:off x="6719888" y="338931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71" name="Freeform 515"/>
          <p:cNvSpPr>
            <a:spLocks/>
          </p:cNvSpPr>
          <p:nvPr/>
        </p:nvSpPr>
        <p:spPr bwMode="auto">
          <a:xfrm>
            <a:off x="5767388" y="2171700"/>
            <a:ext cx="1587" cy="9525"/>
          </a:xfrm>
          <a:custGeom>
            <a:avLst/>
            <a:gdLst>
              <a:gd name="T0" fmla="*/ 2147483647 w 1"/>
              <a:gd name="T1" fmla="*/ 2147483647 h 6"/>
              <a:gd name="T2" fmla="*/ 0 w 1"/>
              <a:gd name="T3" fmla="*/ 2147483647 h 6"/>
              <a:gd name="T4" fmla="*/ 2147483647 w 1"/>
              <a:gd name="T5" fmla="*/ 0 h 6"/>
              <a:gd name="T6" fmla="*/ 2147483647 w 1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6"/>
              <a:gd name="T14" fmla="*/ 1 w 1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6">
                <a:moveTo>
                  <a:pt x="1" y="6"/>
                </a:moveTo>
                <a:lnTo>
                  <a:pt x="0" y="2"/>
                </a:lnTo>
                <a:lnTo>
                  <a:pt x="1" y="0"/>
                </a:lnTo>
                <a:lnTo>
                  <a:pt x="1" y="6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72" name="Freeform 516"/>
          <p:cNvSpPr>
            <a:spLocks/>
          </p:cNvSpPr>
          <p:nvPr/>
        </p:nvSpPr>
        <p:spPr bwMode="auto">
          <a:xfrm>
            <a:off x="5740400" y="2171700"/>
            <a:ext cx="28575" cy="26988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2147483647 w 18"/>
              <a:gd name="T7" fmla="*/ 0 h 17"/>
              <a:gd name="T8" fmla="*/ 2147483647 w 18"/>
              <a:gd name="T9" fmla="*/ 2147483647 h 17"/>
              <a:gd name="T10" fmla="*/ 0 w 18"/>
              <a:gd name="T11" fmla="*/ 2147483647 h 17"/>
              <a:gd name="T12" fmla="*/ 0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7"/>
              <a:gd name="T38" fmla="*/ 18 w 18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7">
                <a:moveTo>
                  <a:pt x="17" y="2"/>
                </a:moveTo>
                <a:lnTo>
                  <a:pt x="16" y="1"/>
                </a:lnTo>
                <a:lnTo>
                  <a:pt x="12" y="0"/>
                </a:lnTo>
                <a:lnTo>
                  <a:pt x="5" y="0"/>
                </a:lnTo>
                <a:lnTo>
                  <a:pt x="1" y="1"/>
                </a:lnTo>
                <a:lnTo>
                  <a:pt x="0" y="2"/>
                </a:lnTo>
                <a:lnTo>
                  <a:pt x="0" y="6"/>
                </a:lnTo>
                <a:lnTo>
                  <a:pt x="1" y="8"/>
                </a:lnTo>
                <a:lnTo>
                  <a:pt x="5" y="10"/>
                </a:lnTo>
                <a:lnTo>
                  <a:pt x="14" y="13"/>
                </a:lnTo>
                <a:lnTo>
                  <a:pt x="17" y="15"/>
                </a:lnTo>
                <a:lnTo>
                  <a:pt x="18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73" name="Freeform 517"/>
          <p:cNvSpPr>
            <a:spLocks/>
          </p:cNvSpPr>
          <p:nvPr/>
        </p:nvSpPr>
        <p:spPr bwMode="auto">
          <a:xfrm>
            <a:off x="5740400" y="2179638"/>
            <a:ext cx="22225" cy="9525"/>
          </a:xfrm>
          <a:custGeom>
            <a:avLst/>
            <a:gdLst>
              <a:gd name="T0" fmla="*/ 2147483647 w 14"/>
              <a:gd name="T1" fmla="*/ 2147483647 h 6"/>
              <a:gd name="T2" fmla="*/ 2147483647 w 14"/>
              <a:gd name="T3" fmla="*/ 2147483647 h 6"/>
              <a:gd name="T4" fmla="*/ 2147483647 w 14"/>
              <a:gd name="T5" fmla="*/ 2147483647 h 6"/>
              <a:gd name="T6" fmla="*/ 0 w 14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6"/>
              <a:gd name="T14" fmla="*/ 14 w 14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6">
                <a:moveTo>
                  <a:pt x="14" y="6"/>
                </a:moveTo>
                <a:lnTo>
                  <a:pt x="5" y="3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74" name="Line 518"/>
          <p:cNvSpPr>
            <a:spLocks noChangeShapeType="1"/>
          </p:cNvSpPr>
          <p:nvPr/>
        </p:nvSpPr>
        <p:spPr bwMode="auto">
          <a:xfrm flipH="1">
            <a:off x="5694363" y="2171700"/>
            <a:ext cx="222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75" name="Freeform 519"/>
          <p:cNvSpPr>
            <a:spLocks/>
          </p:cNvSpPr>
          <p:nvPr/>
        </p:nvSpPr>
        <p:spPr bwMode="auto">
          <a:xfrm>
            <a:off x="5664200" y="2171700"/>
            <a:ext cx="11113" cy="36513"/>
          </a:xfrm>
          <a:custGeom>
            <a:avLst/>
            <a:gdLst>
              <a:gd name="T0" fmla="*/ 2147483647 w 7"/>
              <a:gd name="T1" fmla="*/ 0 h 23"/>
              <a:gd name="T2" fmla="*/ 2147483647 w 7"/>
              <a:gd name="T3" fmla="*/ 2147483647 h 23"/>
              <a:gd name="T4" fmla="*/ 2147483647 w 7"/>
              <a:gd name="T5" fmla="*/ 2147483647 h 23"/>
              <a:gd name="T6" fmla="*/ 2147483647 w 7"/>
              <a:gd name="T7" fmla="*/ 0 h 23"/>
              <a:gd name="T8" fmla="*/ 2147483647 w 7"/>
              <a:gd name="T9" fmla="*/ 0 h 23"/>
              <a:gd name="T10" fmla="*/ 0 w 7"/>
              <a:gd name="T11" fmla="*/ 0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23"/>
              <a:gd name="T20" fmla="*/ 7 w 7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23">
                <a:moveTo>
                  <a:pt x="7" y="0"/>
                </a:moveTo>
                <a:lnTo>
                  <a:pt x="7" y="23"/>
                </a:lnTo>
                <a:lnTo>
                  <a:pt x="5" y="23"/>
                </a:lnTo>
                <a:lnTo>
                  <a:pt x="5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76" name="Freeform 520"/>
          <p:cNvSpPr>
            <a:spLocks/>
          </p:cNvSpPr>
          <p:nvPr/>
        </p:nvSpPr>
        <p:spPr bwMode="auto">
          <a:xfrm>
            <a:off x="5668963" y="2151063"/>
            <a:ext cx="6350" cy="476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0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lnTo>
                  <a:pt x="4" y="2"/>
                </a:lnTo>
                <a:lnTo>
                  <a:pt x="2" y="0"/>
                </a:lnTo>
                <a:lnTo>
                  <a:pt x="0" y="2"/>
                </a:lnTo>
                <a:lnTo>
                  <a:pt x="2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77" name="Freeform 521"/>
          <p:cNvSpPr>
            <a:spLocks/>
          </p:cNvSpPr>
          <p:nvPr/>
        </p:nvSpPr>
        <p:spPr bwMode="auto">
          <a:xfrm>
            <a:off x="5702300" y="2151063"/>
            <a:ext cx="23813" cy="57150"/>
          </a:xfrm>
          <a:custGeom>
            <a:avLst/>
            <a:gdLst>
              <a:gd name="T0" fmla="*/ 0 w 15"/>
              <a:gd name="T1" fmla="*/ 0 h 36"/>
              <a:gd name="T2" fmla="*/ 0 w 15"/>
              <a:gd name="T3" fmla="*/ 2147483647 h 36"/>
              <a:gd name="T4" fmla="*/ 2147483647 w 15"/>
              <a:gd name="T5" fmla="*/ 2147483647 h 36"/>
              <a:gd name="T6" fmla="*/ 2147483647 w 15"/>
              <a:gd name="T7" fmla="*/ 2147483647 h 36"/>
              <a:gd name="T8" fmla="*/ 2147483647 w 15"/>
              <a:gd name="T9" fmla="*/ 2147483647 h 36"/>
              <a:gd name="T10" fmla="*/ 2147483647 w 15"/>
              <a:gd name="T11" fmla="*/ 2147483647 h 36"/>
              <a:gd name="T12" fmla="*/ 2147483647 w 15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36"/>
              <a:gd name="T23" fmla="*/ 15 w 15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36">
                <a:moveTo>
                  <a:pt x="0" y="0"/>
                </a:moveTo>
                <a:lnTo>
                  <a:pt x="0" y="30"/>
                </a:lnTo>
                <a:lnTo>
                  <a:pt x="3" y="35"/>
                </a:lnTo>
                <a:lnTo>
                  <a:pt x="5" y="36"/>
                </a:lnTo>
                <a:lnTo>
                  <a:pt x="9" y="36"/>
                </a:lnTo>
                <a:lnTo>
                  <a:pt x="13" y="35"/>
                </a:lnTo>
                <a:lnTo>
                  <a:pt x="15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78" name="Freeform 522"/>
          <p:cNvSpPr>
            <a:spLocks/>
          </p:cNvSpPr>
          <p:nvPr/>
        </p:nvSpPr>
        <p:spPr bwMode="auto">
          <a:xfrm>
            <a:off x="5740400" y="2198688"/>
            <a:ext cx="1588" cy="9525"/>
          </a:xfrm>
          <a:custGeom>
            <a:avLst/>
            <a:gdLst>
              <a:gd name="T0" fmla="*/ 0 w 1"/>
              <a:gd name="T1" fmla="*/ 0 h 6"/>
              <a:gd name="T2" fmla="*/ 0 w 1"/>
              <a:gd name="T3" fmla="*/ 2147483647 h 6"/>
              <a:gd name="T4" fmla="*/ 2147483647 w 1"/>
              <a:gd name="T5" fmla="*/ 2147483647 h 6"/>
              <a:gd name="T6" fmla="*/ 0 w 1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6"/>
              <a:gd name="T14" fmla="*/ 1 w 1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6">
                <a:moveTo>
                  <a:pt x="0" y="0"/>
                </a:moveTo>
                <a:lnTo>
                  <a:pt x="0" y="6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79" name="Freeform 523"/>
          <p:cNvSpPr>
            <a:spLocks/>
          </p:cNvSpPr>
          <p:nvPr/>
        </p:nvSpPr>
        <p:spPr bwMode="auto">
          <a:xfrm>
            <a:off x="5741988" y="2189163"/>
            <a:ext cx="26987" cy="19050"/>
          </a:xfrm>
          <a:custGeom>
            <a:avLst/>
            <a:gdLst>
              <a:gd name="T0" fmla="*/ 0 w 17"/>
              <a:gd name="T1" fmla="*/ 2147483647 h 12"/>
              <a:gd name="T2" fmla="*/ 2147483647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2147483647 w 17"/>
              <a:gd name="T9" fmla="*/ 2147483647 h 12"/>
              <a:gd name="T10" fmla="*/ 2147483647 w 17"/>
              <a:gd name="T11" fmla="*/ 2147483647 h 12"/>
              <a:gd name="T12" fmla="*/ 2147483647 w 17"/>
              <a:gd name="T13" fmla="*/ 2147483647 h 12"/>
              <a:gd name="T14" fmla="*/ 2147483647 w 17"/>
              <a:gd name="T15" fmla="*/ 2147483647 h 12"/>
              <a:gd name="T16" fmla="*/ 2147483647 w 17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2"/>
              <a:gd name="T29" fmla="*/ 17 w 17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2">
                <a:moveTo>
                  <a:pt x="0" y="9"/>
                </a:moveTo>
                <a:lnTo>
                  <a:pt x="1" y="11"/>
                </a:lnTo>
                <a:lnTo>
                  <a:pt x="5" y="12"/>
                </a:lnTo>
                <a:lnTo>
                  <a:pt x="13" y="12"/>
                </a:lnTo>
                <a:lnTo>
                  <a:pt x="16" y="11"/>
                </a:lnTo>
                <a:lnTo>
                  <a:pt x="17" y="9"/>
                </a:lnTo>
                <a:lnTo>
                  <a:pt x="17" y="4"/>
                </a:lnTo>
                <a:lnTo>
                  <a:pt x="16" y="2"/>
                </a:lnTo>
                <a:lnTo>
                  <a:pt x="1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80" name="Freeform 524"/>
          <p:cNvSpPr>
            <a:spLocks/>
          </p:cNvSpPr>
          <p:nvPr/>
        </p:nvSpPr>
        <p:spPr bwMode="auto">
          <a:xfrm>
            <a:off x="5705475" y="2198688"/>
            <a:ext cx="4763" cy="9525"/>
          </a:xfrm>
          <a:custGeom>
            <a:avLst/>
            <a:gdLst>
              <a:gd name="T0" fmla="*/ 0 w 3"/>
              <a:gd name="T1" fmla="*/ 0 h 6"/>
              <a:gd name="T2" fmla="*/ 2147483647 w 3"/>
              <a:gd name="T3" fmla="*/ 2147483647 h 6"/>
              <a:gd name="T4" fmla="*/ 2147483647 w 3"/>
              <a:gd name="T5" fmla="*/ 2147483647 h 6"/>
              <a:gd name="T6" fmla="*/ 0 60000 65536"/>
              <a:gd name="T7" fmla="*/ 0 60000 65536"/>
              <a:gd name="T8" fmla="*/ 0 60000 65536"/>
              <a:gd name="T9" fmla="*/ 0 w 3"/>
              <a:gd name="T10" fmla="*/ 0 h 6"/>
              <a:gd name="T11" fmla="*/ 3 w 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">
                <a:moveTo>
                  <a:pt x="0" y="0"/>
                </a:moveTo>
                <a:lnTo>
                  <a:pt x="2" y="5"/>
                </a:lnTo>
                <a:lnTo>
                  <a:pt x="3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81" name="Line 525"/>
          <p:cNvSpPr>
            <a:spLocks noChangeShapeType="1"/>
          </p:cNvSpPr>
          <p:nvPr/>
        </p:nvSpPr>
        <p:spPr bwMode="auto">
          <a:xfrm flipV="1">
            <a:off x="5705475" y="2151063"/>
            <a:ext cx="1588" cy="47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82" name="Line 526"/>
          <p:cNvSpPr>
            <a:spLocks noChangeShapeType="1"/>
          </p:cNvSpPr>
          <p:nvPr/>
        </p:nvSpPr>
        <p:spPr bwMode="auto">
          <a:xfrm flipH="1">
            <a:off x="5664200" y="220821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83" name="Freeform 527"/>
          <p:cNvSpPr>
            <a:spLocks/>
          </p:cNvSpPr>
          <p:nvPr/>
        </p:nvSpPr>
        <p:spPr bwMode="auto">
          <a:xfrm>
            <a:off x="5616575" y="2200275"/>
            <a:ext cx="30163" cy="7938"/>
          </a:xfrm>
          <a:custGeom>
            <a:avLst/>
            <a:gdLst>
              <a:gd name="T0" fmla="*/ 2147483647 w 19"/>
              <a:gd name="T1" fmla="*/ 0 h 5"/>
              <a:gd name="T2" fmla="*/ 2147483647 w 19"/>
              <a:gd name="T3" fmla="*/ 2147483647 h 5"/>
              <a:gd name="T4" fmla="*/ 2147483647 w 19"/>
              <a:gd name="T5" fmla="*/ 2147483647 h 5"/>
              <a:gd name="T6" fmla="*/ 2147483647 w 19"/>
              <a:gd name="T7" fmla="*/ 2147483647 h 5"/>
              <a:gd name="T8" fmla="*/ 2147483647 w 19"/>
              <a:gd name="T9" fmla="*/ 2147483647 h 5"/>
              <a:gd name="T10" fmla="*/ 0 w 19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5"/>
              <a:gd name="T20" fmla="*/ 19 w 19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5">
                <a:moveTo>
                  <a:pt x="19" y="0"/>
                </a:moveTo>
                <a:lnTo>
                  <a:pt x="16" y="4"/>
                </a:lnTo>
                <a:lnTo>
                  <a:pt x="10" y="5"/>
                </a:lnTo>
                <a:lnTo>
                  <a:pt x="6" y="5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84" name="Freeform 528"/>
          <p:cNvSpPr>
            <a:spLocks/>
          </p:cNvSpPr>
          <p:nvPr/>
        </p:nvSpPr>
        <p:spPr bwMode="auto">
          <a:xfrm>
            <a:off x="5605463" y="2151063"/>
            <a:ext cx="11112" cy="57150"/>
          </a:xfrm>
          <a:custGeom>
            <a:avLst/>
            <a:gdLst>
              <a:gd name="T0" fmla="*/ 2147483647 w 7"/>
              <a:gd name="T1" fmla="*/ 2147483647 h 36"/>
              <a:gd name="T2" fmla="*/ 2147483647 w 7"/>
              <a:gd name="T3" fmla="*/ 0 h 36"/>
              <a:gd name="T4" fmla="*/ 0 w 7"/>
              <a:gd name="T5" fmla="*/ 0 h 36"/>
              <a:gd name="T6" fmla="*/ 0 60000 65536"/>
              <a:gd name="T7" fmla="*/ 0 60000 65536"/>
              <a:gd name="T8" fmla="*/ 0 60000 65536"/>
              <a:gd name="T9" fmla="*/ 0 w 7"/>
              <a:gd name="T10" fmla="*/ 0 h 36"/>
              <a:gd name="T11" fmla="*/ 7 w 7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36">
                <a:moveTo>
                  <a:pt x="7" y="36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85" name="Line 529"/>
          <p:cNvSpPr>
            <a:spLocks noChangeShapeType="1"/>
          </p:cNvSpPr>
          <p:nvPr/>
        </p:nvSpPr>
        <p:spPr bwMode="auto">
          <a:xfrm>
            <a:off x="5613400" y="2151063"/>
            <a:ext cx="1588" cy="57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86" name="Freeform 530"/>
          <p:cNvSpPr>
            <a:spLocks/>
          </p:cNvSpPr>
          <p:nvPr/>
        </p:nvSpPr>
        <p:spPr bwMode="auto">
          <a:xfrm>
            <a:off x="5632450" y="2171700"/>
            <a:ext cx="17463" cy="36513"/>
          </a:xfrm>
          <a:custGeom>
            <a:avLst/>
            <a:gdLst>
              <a:gd name="T0" fmla="*/ 0 w 11"/>
              <a:gd name="T1" fmla="*/ 2147483647 h 23"/>
              <a:gd name="T2" fmla="*/ 2147483647 w 11"/>
              <a:gd name="T3" fmla="*/ 2147483647 h 23"/>
              <a:gd name="T4" fmla="*/ 2147483647 w 11"/>
              <a:gd name="T5" fmla="*/ 2147483647 h 23"/>
              <a:gd name="T6" fmla="*/ 2147483647 w 11"/>
              <a:gd name="T7" fmla="*/ 2147483647 h 23"/>
              <a:gd name="T8" fmla="*/ 2147483647 w 11"/>
              <a:gd name="T9" fmla="*/ 2147483647 h 23"/>
              <a:gd name="T10" fmla="*/ 2147483647 w 11"/>
              <a:gd name="T11" fmla="*/ 2147483647 h 23"/>
              <a:gd name="T12" fmla="*/ 2147483647 w 11"/>
              <a:gd name="T13" fmla="*/ 2147483647 h 23"/>
              <a:gd name="T14" fmla="*/ 0 w 11"/>
              <a:gd name="T15" fmla="*/ 0 h 23"/>
              <a:gd name="T16" fmla="*/ 2147483647 w 11"/>
              <a:gd name="T17" fmla="*/ 2147483647 h 23"/>
              <a:gd name="T18" fmla="*/ 2147483647 w 11"/>
              <a:gd name="T19" fmla="*/ 2147483647 h 23"/>
              <a:gd name="T20" fmla="*/ 2147483647 w 11"/>
              <a:gd name="T21" fmla="*/ 2147483647 h 23"/>
              <a:gd name="T22" fmla="*/ 2147483647 w 11"/>
              <a:gd name="T23" fmla="*/ 2147483647 h 23"/>
              <a:gd name="T24" fmla="*/ 2147483647 w 11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"/>
              <a:gd name="T40" fmla="*/ 0 h 23"/>
              <a:gd name="T41" fmla="*/ 11 w 11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" h="23">
                <a:moveTo>
                  <a:pt x="0" y="23"/>
                </a:moveTo>
                <a:lnTo>
                  <a:pt x="4" y="22"/>
                </a:lnTo>
                <a:lnTo>
                  <a:pt x="7" y="18"/>
                </a:lnTo>
                <a:lnTo>
                  <a:pt x="9" y="13"/>
                </a:lnTo>
                <a:lnTo>
                  <a:pt x="9" y="10"/>
                </a:lnTo>
                <a:lnTo>
                  <a:pt x="7" y="5"/>
                </a:lnTo>
                <a:lnTo>
                  <a:pt x="4" y="1"/>
                </a:lnTo>
                <a:lnTo>
                  <a:pt x="0" y="0"/>
                </a:lnTo>
                <a:lnTo>
                  <a:pt x="6" y="1"/>
                </a:lnTo>
                <a:lnTo>
                  <a:pt x="9" y="5"/>
                </a:lnTo>
                <a:lnTo>
                  <a:pt x="11" y="10"/>
                </a:lnTo>
                <a:lnTo>
                  <a:pt x="11" y="13"/>
                </a:lnTo>
                <a:lnTo>
                  <a:pt x="9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87" name="Freeform 531"/>
          <p:cNvSpPr>
            <a:spLocks/>
          </p:cNvSpPr>
          <p:nvPr/>
        </p:nvSpPr>
        <p:spPr bwMode="auto">
          <a:xfrm>
            <a:off x="5616575" y="2171700"/>
            <a:ext cx="15875" cy="7938"/>
          </a:xfrm>
          <a:custGeom>
            <a:avLst/>
            <a:gdLst>
              <a:gd name="T0" fmla="*/ 2147483647 w 10"/>
              <a:gd name="T1" fmla="*/ 0 h 5"/>
              <a:gd name="T2" fmla="*/ 2147483647 w 10"/>
              <a:gd name="T3" fmla="*/ 0 h 5"/>
              <a:gd name="T4" fmla="*/ 2147483647 w 10"/>
              <a:gd name="T5" fmla="*/ 2147483647 h 5"/>
              <a:gd name="T6" fmla="*/ 0 w 10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5"/>
              <a:gd name="T14" fmla="*/ 10 w 10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5">
                <a:moveTo>
                  <a:pt x="10" y="0"/>
                </a:moveTo>
                <a:lnTo>
                  <a:pt x="6" y="0"/>
                </a:lnTo>
                <a:lnTo>
                  <a:pt x="4" y="1"/>
                </a:lnTo>
                <a:lnTo>
                  <a:pt x="0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88" name="Freeform 532"/>
          <p:cNvSpPr>
            <a:spLocks/>
          </p:cNvSpPr>
          <p:nvPr/>
        </p:nvSpPr>
        <p:spPr bwMode="auto">
          <a:xfrm>
            <a:off x="5492750" y="2151063"/>
            <a:ext cx="39688" cy="57150"/>
          </a:xfrm>
          <a:custGeom>
            <a:avLst/>
            <a:gdLst>
              <a:gd name="T0" fmla="*/ 2147483647 w 25"/>
              <a:gd name="T1" fmla="*/ 2147483647 h 36"/>
              <a:gd name="T2" fmla="*/ 2147483647 w 25"/>
              <a:gd name="T3" fmla="*/ 2147483647 h 36"/>
              <a:gd name="T4" fmla="*/ 2147483647 w 25"/>
              <a:gd name="T5" fmla="*/ 2147483647 h 36"/>
              <a:gd name="T6" fmla="*/ 2147483647 w 25"/>
              <a:gd name="T7" fmla="*/ 2147483647 h 36"/>
              <a:gd name="T8" fmla="*/ 2147483647 w 25"/>
              <a:gd name="T9" fmla="*/ 2147483647 h 36"/>
              <a:gd name="T10" fmla="*/ 2147483647 w 25"/>
              <a:gd name="T11" fmla="*/ 2147483647 h 36"/>
              <a:gd name="T12" fmla="*/ 2147483647 w 25"/>
              <a:gd name="T13" fmla="*/ 2147483647 h 36"/>
              <a:gd name="T14" fmla="*/ 2147483647 w 25"/>
              <a:gd name="T15" fmla="*/ 0 h 36"/>
              <a:gd name="T16" fmla="*/ 2147483647 w 25"/>
              <a:gd name="T17" fmla="*/ 0 h 36"/>
              <a:gd name="T18" fmla="*/ 2147483647 w 25"/>
              <a:gd name="T19" fmla="*/ 2147483647 h 36"/>
              <a:gd name="T20" fmla="*/ 2147483647 w 25"/>
              <a:gd name="T21" fmla="*/ 2147483647 h 36"/>
              <a:gd name="T22" fmla="*/ 2147483647 w 25"/>
              <a:gd name="T23" fmla="*/ 2147483647 h 36"/>
              <a:gd name="T24" fmla="*/ 2147483647 w 25"/>
              <a:gd name="T25" fmla="*/ 2147483647 h 36"/>
              <a:gd name="T26" fmla="*/ 2147483647 w 25"/>
              <a:gd name="T27" fmla="*/ 2147483647 h 36"/>
              <a:gd name="T28" fmla="*/ 2147483647 w 25"/>
              <a:gd name="T29" fmla="*/ 2147483647 h 36"/>
              <a:gd name="T30" fmla="*/ 2147483647 w 25"/>
              <a:gd name="T31" fmla="*/ 2147483647 h 36"/>
              <a:gd name="T32" fmla="*/ 0 w 25"/>
              <a:gd name="T33" fmla="*/ 2147483647 h 36"/>
              <a:gd name="T34" fmla="*/ 0 w 25"/>
              <a:gd name="T35" fmla="*/ 2147483647 h 36"/>
              <a:gd name="T36" fmla="*/ 2147483647 w 25"/>
              <a:gd name="T37" fmla="*/ 2147483647 h 36"/>
              <a:gd name="T38" fmla="*/ 2147483647 w 25"/>
              <a:gd name="T39" fmla="*/ 2147483647 h 36"/>
              <a:gd name="T40" fmla="*/ 2147483647 w 25"/>
              <a:gd name="T41" fmla="*/ 2147483647 h 36"/>
              <a:gd name="T42" fmla="*/ 2147483647 w 25"/>
              <a:gd name="T43" fmla="*/ 2147483647 h 36"/>
              <a:gd name="T44" fmla="*/ 2147483647 w 25"/>
              <a:gd name="T45" fmla="*/ 2147483647 h 36"/>
              <a:gd name="T46" fmla="*/ 2147483647 w 25"/>
              <a:gd name="T47" fmla="*/ 2147483647 h 36"/>
              <a:gd name="T48" fmla="*/ 2147483647 w 25"/>
              <a:gd name="T49" fmla="*/ 2147483647 h 36"/>
              <a:gd name="T50" fmla="*/ 2147483647 w 25"/>
              <a:gd name="T51" fmla="*/ 2147483647 h 36"/>
              <a:gd name="T52" fmla="*/ 2147483647 w 25"/>
              <a:gd name="T53" fmla="*/ 2147483647 h 36"/>
              <a:gd name="T54" fmla="*/ 2147483647 w 25"/>
              <a:gd name="T55" fmla="*/ 2147483647 h 36"/>
              <a:gd name="T56" fmla="*/ 2147483647 w 25"/>
              <a:gd name="T57" fmla="*/ 2147483647 h 36"/>
              <a:gd name="T58" fmla="*/ 2147483647 w 25"/>
              <a:gd name="T59" fmla="*/ 2147483647 h 36"/>
              <a:gd name="T60" fmla="*/ 2147483647 w 25"/>
              <a:gd name="T61" fmla="*/ 2147483647 h 36"/>
              <a:gd name="T62" fmla="*/ 2147483647 w 25"/>
              <a:gd name="T63" fmla="*/ 2147483647 h 36"/>
              <a:gd name="T64" fmla="*/ 2147483647 w 25"/>
              <a:gd name="T65" fmla="*/ 2147483647 h 36"/>
              <a:gd name="T66" fmla="*/ 2147483647 w 25"/>
              <a:gd name="T67" fmla="*/ 2147483647 h 36"/>
              <a:gd name="T68" fmla="*/ 2147483647 w 25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5"/>
              <a:gd name="T106" fmla="*/ 0 h 36"/>
              <a:gd name="T107" fmla="*/ 25 w 25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5" h="36">
                <a:moveTo>
                  <a:pt x="22" y="19"/>
                </a:moveTo>
                <a:lnTo>
                  <a:pt x="21" y="18"/>
                </a:lnTo>
                <a:lnTo>
                  <a:pt x="16" y="15"/>
                </a:lnTo>
                <a:lnTo>
                  <a:pt x="21" y="14"/>
                </a:lnTo>
                <a:lnTo>
                  <a:pt x="22" y="10"/>
                </a:lnTo>
                <a:lnTo>
                  <a:pt x="22" y="4"/>
                </a:lnTo>
                <a:lnTo>
                  <a:pt x="21" y="2"/>
                </a:lnTo>
                <a:lnTo>
                  <a:pt x="16" y="0"/>
                </a:lnTo>
                <a:lnTo>
                  <a:pt x="9" y="0"/>
                </a:lnTo>
                <a:lnTo>
                  <a:pt x="5" y="2"/>
                </a:lnTo>
                <a:lnTo>
                  <a:pt x="4" y="4"/>
                </a:lnTo>
                <a:lnTo>
                  <a:pt x="4" y="10"/>
                </a:lnTo>
                <a:lnTo>
                  <a:pt x="5" y="14"/>
                </a:lnTo>
                <a:lnTo>
                  <a:pt x="9" y="15"/>
                </a:lnTo>
                <a:lnTo>
                  <a:pt x="4" y="18"/>
                </a:lnTo>
                <a:lnTo>
                  <a:pt x="1" y="19"/>
                </a:lnTo>
                <a:lnTo>
                  <a:pt x="0" y="23"/>
                </a:lnTo>
                <a:lnTo>
                  <a:pt x="0" y="30"/>
                </a:lnTo>
                <a:lnTo>
                  <a:pt x="1" y="33"/>
                </a:lnTo>
                <a:lnTo>
                  <a:pt x="4" y="35"/>
                </a:lnTo>
                <a:lnTo>
                  <a:pt x="9" y="36"/>
                </a:lnTo>
                <a:lnTo>
                  <a:pt x="16" y="36"/>
                </a:lnTo>
                <a:lnTo>
                  <a:pt x="21" y="35"/>
                </a:lnTo>
                <a:lnTo>
                  <a:pt x="22" y="33"/>
                </a:lnTo>
                <a:lnTo>
                  <a:pt x="25" y="30"/>
                </a:lnTo>
                <a:lnTo>
                  <a:pt x="25" y="23"/>
                </a:lnTo>
                <a:lnTo>
                  <a:pt x="22" y="19"/>
                </a:lnTo>
                <a:lnTo>
                  <a:pt x="21" y="19"/>
                </a:lnTo>
                <a:lnTo>
                  <a:pt x="20" y="18"/>
                </a:lnTo>
                <a:lnTo>
                  <a:pt x="16" y="15"/>
                </a:lnTo>
                <a:lnTo>
                  <a:pt x="20" y="14"/>
                </a:lnTo>
                <a:lnTo>
                  <a:pt x="21" y="10"/>
                </a:lnTo>
                <a:lnTo>
                  <a:pt x="21" y="4"/>
                </a:lnTo>
                <a:lnTo>
                  <a:pt x="20" y="2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89" name="Freeform 533"/>
          <p:cNvSpPr>
            <a:spLocks/>
          </p:cNvSpPr>
          <p:nvPr/>
        </p:nvSpPr>
        <p:spPr bwMode="auto">
          <a:xfrm>
            <a:off x="5494338" y="2151063"/>
            <a:ext cx="23812" cy="23812"/>
          </a:xfrm>
          <a:custGeom>
            <a:avLst/>
            <a:gdLst>
              <a:gd name="T0" fmla="*/ 2147483647 w 15"/>
              <a:gd name="T1" fmla="*/ 0 h 15"/>
              <a:gd name="T2" fmla="*/ 2147483647 w 15"/>
              <a:gd name="T3" fmla="*/ 2147483647 h 15"/>
              <a:gd name="T4" fmla="*/ 0 w 15"/>
              <a:gd name="T5" fmla="*/ 2147483647 h 15"/>
              <a:gd name="T6" fmla="*/ 0 w 15"/>
              <a:gd name="T7" fmla="*/ 2147483647 h 15"/>
              <a:gd name="T8" fmla="*/ 2147483647 w 15"/>
              <a:gd name="T9" fmla="*/ 2147483647 h 15"/>
              <a:gd name="T10" fmla="*/ 2147483647 w 15"/>
              <a:gd name="T11" fmla="*/ 2147483647 h 15"/>
              <a:gd name="T12" fmla="*/ 2147483647 w 15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5"/>
              <a:gd name="T23" fmla="*/ 15 w 15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5">
                <a:moveTo>
                  <a:pt x="8" y="0"/>
                </a:moveTo>
                <a:lnTo>
                  <a:pt x="3" y="2"/>
                </a:lnTo>
                <a:lnTo>
                  <a:pt x="0" y="4"/>
                </a:lnTo>
                <a:lnTo>
                  <a:pt x="0" y="10"/>
                </a:lnTo>
                <a:lnTo>
                  <a:pt x="3" y="14"/>
                </a:lnTo>
                <a:lnTo>
                  <a:pt x="8" y="15"/>
                </a:lnTo>
                <a:lnTo>
                  <a:pt x="15" y="1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90" name="Freeform 534"/>
          <p:cNvSpPr>
            <a:spLocks/>
          </p:cNvSpPr>
          <p:nvPr/>
        </p:nvSpPr>
        <p:spPr bwMode="auto">
          <a:xfrm>
            <a:off x="5494338" y="2174875"/>
            <a:ext cx="12700" cy="33338"/>
          </a:xfrm>
          <a:custGeom>
            <a:avLst/>
            <a:gdLst>
              <a:gd name="T0" fmla="*/ 2147483647 w 8"/>
              <a:gd name="T1" fmla="*/ 0 h 21"/>
              <a:gd name="T2" fmla="*/ 2147483647 w 8"/>
              <a:gd name="T3" fmla="*/ 2147483647 h 21"/>
              <a:gd name="T4" fmla="*/ 2147483647 w 8"/>
              <a:gd name="T5" fmla="*/ 2147483647 h 21"/>
              <a:gd name="T6" fmla="*/ 0 w 8"/>
              <a:gd name="T7" fmla="*/ 2147483647 h 21"/>
              <a:gd name="T8" fmla="*/ 0 w 8"/>
              <a:gd name="T9" fmla="*/ 2147483647 h 21"/>
              <a:gd name="T10" fmla="*/ 2147483647 w 8"/>
              <a:gd name="T11" fmla="*/ 2147483647 h 21"/>
              <a:gd name="T12" fmla="*/ 2147483647 w 8"/>
              <a:gd name="T13" fmla="*/ 2147483647 h 21"/>
              <a:gd name="T14" fmla="*/ 2147483647 w 8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21"/>
              <a:gd name="T26" fmla="*/ 8 w 8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21">
                <a:moveTo>
                  <a:pt x="8" y="0"/>
                </a:moveTo>
                <a:lnTo>
                  <a:pt x="4" y="3"/>
                </a:lnTo>
                <a:lnTo>
                  <a:pt x="3" y="4"/>
                </a:lnTo>
                <a:lnTo>
                  <a:pt x="0" y="8"/>
                </a:lnTo>
                <a:lnTo>
                  <a:pt x="0" y="15"/>
                </a:lnTo>
                <a:lnTo>
                  <a:pt x="3" y="18"/>
                </a:lnTo>
                <a:lnTo>
                  <a:pt x="4" y="20"/>
                </a:lnTo>
                <a:lnTo>
                  <a:pt x="8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91" name="Freeform 535"/>
          <p:cNvSpPr>
            <a:spLocks/>
          </p:cNvSpPr>
          <p:nvPr/>
        </p:nvSpPr>
        <p:spPr bwMode="auto">
          <a:xfrm>
            <a:off x="5518150" y="2181225"/>
            <a:ext cx="12700" cy="26988"/>
          </a:xfrm>
          <a:custGeom>
            <a:avLst/>
            <a:gdLst>
              <a:gd name="T0" fmla="*/ 0 w 8"/>
              <a:gd name="T1" fmla="*/ 2147483647 h 17"/>
              <a:gd name="T2" fmla="*/ 2147483647 w 8"/>
              <a:gd name="T3" fmla="*/ 2147483647 h 17"/>
              <a:gd name="T4" fmla="*/ 2147483647 w 8"/>
              <a:gd name="T5" fmla="*/ 2147483647 h 17"/>
              <a:gd name="T6" fmla="*/ 2147483647 w 8"/>
              <a:gd name="T7" fmla="*/ 2147483647 h 17"/>
              <a:gd name="T8" fmla="*/ 2147483647 w 8"/>
              <a:gd name="T9" fmla="*/ 2147483647 h 17"/>
              <a:gd name="T10" fmla="*/ 2147483647 w 8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7"/>
              <a:gd name="T20" fmla="*/ 8 w 8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7">
                <a:moveTo>
                  <a:pt x="0" y="17"/>
                </a:moveTo>
                <a:lnTo>
                  <a:pt x="4" y="16"/>
                </a:lnTo>
                <a:lnTo>
                  <a:pt x="5" y="14"/>
                </a:lnTo>
                <a:lnTo>
                  <a:pt x="8" y="11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92" name="Freeform 536"/>
          <p:cNvSpPr>
            <a:spLocks/>
          </p:cNvSpPr>
          <p:nvPr/>
        </p:nvSpPr>
        <p:spPr bwMode="auto">
          <a:xfrm>
            <a:off x="5434013" y="2151063"/>
            <a:ext cx="44450" cy="57150"/>
          </a:xfrm>
          <a:custGeom>
            <a:avLst/>
            <a:gdLst>
              <a:gd name="T0" fmla="*/ 2147483647 w 28"/>
              <a:gd name="T1" fmla="*/ 2147483647 h 36"/>
              <a:gd name="T2" fmla="*/ 0 w 28"/>
              <a:gd name="T3" fmla="*/ 2147483647 h 36"/>
              <a:gd name="T4" fmla="*/ 2147483647 w 28"/>
              <a:gd name="T5" fmla="*/ 0 h 36"/>
              <a:gd name="T6" fmla="*/ 2147483647 w 28"/>
              <a:gd name="T7" fmla="*/ 2147483647 h 36"/>
              <a:gd name="T8" fmla="*/ 2147483647 w 28"/>
              <a:gd name="T9" fmla="*/ 2147483647 h 36"/>
              <a:gd name="T10" fmla="*/ 2147483647 w 28"/>
              <a:gd name="T11" fmla="*/ 2147483647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6"/>
              <a:gd name="T20" fmla="*/ 28 w 28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6">
                <a:moveTo>
                  <a:pt x="28" y="26"/>
                </a:moveTo>
                <a:lnTo>
                  <a:pt x="0" y="26"/>
                </a:lnTo>
                <a:lnTo>
                  <a:pt x="20" y="0"/>
                </a:lnTo>
                <a:lnTo>
                  <a:pt x="20" y="36"/>
                </a:lnTo>
                <a:lnTo>
                  <a:pt x="17" y="36"/>
                </a:lnTo>
                <a:lnTo>
                  <a:pt x="17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93" name="Line 537"/>
          <p:cNvSpPr>
            <a:spLocks noChangeShapeType="1"/>
          </p:cNvSpPr>
          <p:nvPr/>
        </p:nvSpPr>
        <p:spPr bwMode="auto">
          <a:xfrm>
            <a:off x="5453063" y="2208213"/>
            <a:ext cx="20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94" name="Freeform 538"/>
          <p:cNvSpPr>
            <a:spLocks/>
          </p:cNvSpPr>
          <p:nvPr/>
        </p:nvSpPr>
        <p:spPr bwMode="auto">
          <a:xfrm>
            <a:off x="5441950" y="2470150"/>
            <a:ext cx="39688" cy="58738"/>
          </a:xfrm>
          <a:custGeom>
            <a:avLst/>
            <a:gdLst>
              <a:gd name="T0" fmla="*/ 2147483647 w 25"/>
              <a:gd name="T1" fmla="*/ 0 h 37"/>
              <a:gd name="T2" fmla="*/ 2147483647 w 25"/>
              <a:gd name="T3" fmla="*/ 2147483647 h 37"/>
              <a:gd name="T4" fmla="*/ 0 w 25"/>
              <a:gd name="T5" fmla="*/ 0 h 37"/>
              <a:gd name="T6" fmla="*/ 0 w 25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37"/>
              <a:gd name="T14" fmla="*/ 25 w 25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37">
                <a:moveTo>
                  <a:pt x="25" y="0"/>
                </a:moveTo>
                <a:lnTo>
                  <a:pt x="12" y="37"/>
                </a:lnTo>
                <a:lnTo>
                  <a:pt x="0" y="0"/>
                </a:lnTo>
                <a:lnTo>
                  <a:pt x="0" y="3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95" name="Line 539"/>
          <p:cNvSpPr>
            <a:spLocks noChangeShapeType="1"/>
          </p:cNvSpPr>
          <p:nvPr/>
        </p:nvSpPr>
        <p:spPr bwMode="auto">
          <a:xfrm>
            <a:off x="5434013" y="2528888"/>
            <a:ext cx="174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96" name="Freeform 540"/>
          <p:cNvSpPr>
            <a:spLocks/>
          </p:cNvSpPr>
          <p:nvPr/>
        </p:nvSpPr>
        <p:spPr bwMode="auto">
          <a:xfrm>
            <a:off x="5434013" y="2470150"/>
            <a:ext cx="26987" cy="50800"/>
          </a:xfrm>
          <a:custGeom>
            <a:avLst/>
            <a:gdLst>
              <a:gd name="T0" fmla="*/ 2147483647 w 17"/>
              <a:gd name="T1" fmla="*/ 2147483647 h 32"/>
              <a:gd name="T2" fmla="*/ 2147483647 w 17"/>
              <a:gd name="T3" fmla="*/ 0 h 32"/>
              <a:gd name="T4" fmla="*/ 0 w 17"/>
              <a:gd name="T5" fmla="*/ 0 h 32"/>
              <a:gd name="T6" fmla="*/ 0 60000 65536"/>
              <a:gd name="T7" fmla="*/ 0 60000 65536"/>
              <a:gd name="T8" fmla="*/ 0 60000 65536"/>
              <a:gd name="T9" fmla="*/ 0 w 17"/>
              <a:gd name="T10" fmla="*/ 0 h 32"/>
              <a:gd name="T11" fmla="*/ 17 w 1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32">
                <a:moveTo>
                  <a:pt x="17" y="32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97" name="Line 541"/>
          <p:cNvSpPr>
            <a:spLocks noChangeShapeType="1"/>
          </p:cNvSpPr>
          <p:nvPr/>
        </p:nvSpPr>
        <p:spPr bwMode="auto">
          <a:xfrm>
            <a:off x="5481638" y="2470150"/>
            <a:ext cx="11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98" name="Rectangle 542"/>
          <p:cNvSpPr>
            <a:spLocks noChangeArrowheads="1"/>
          </p:cNvSpPr>
          <p:nvPr/>
        </p:nvSpPr>
        <p:spPr bwMode="auto">
          <a:xfrm>
            <a:off x="5481638" y="2470150"/>
            <a:ext cx="3175" cy="587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999" name="Freeform 543"/>
          <p:cNvSpPr>
            <a:spLocks/>
          </p:cNvSpPr>
          <p:nvPr/>
        </p:nvSpPr>
        <p:spPr bwMode="auto">
          <a:xfrm>
            <a:off x="5507038" y="2489200"/>
            <a:ext cx="38100" cy="41275"/>
          </a:xfrm>
          <a:custGeom>
            <a:avLst/>
            <a:gdLst>
              <a:gd name="T0" fmla="*/ 2147483647 w 24"/>
              <a:gd name="T1" fmla="*/ 2147483647 h 26"/>
              <a:gd name="T2" fmla="*/ 0 w 24"/>
              <a:gd name="T3" fmla="*/ 2147483647 h 26"/>
              <a:gd name="T4" fmla="*/ 0 w 24"/>
              <a:gd name="T5" fmla="*/ 2147483647 h 26"/>
              <a:gd name="T6" fmla="*/ 2147483647 w 24"/>
              <a:gd name="T7" fmla="*/ 2147483647 h 26"/>
              <a:gd name="T8" fmla="*/ 2147483647 w 24"/>
              <a:gd name="T9" fmla="*/ 2147483647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2147483647 h 26"/>
              <a:gd name="T20" fmla="*/ 2147483647 w 24"/>
              <a:gd name="T21" fmla="*/ 2147483647 h 26"/>
              <a:gd name="T22" fmla="*/ 2147483647 w 24"/>
              <a:gd name="T23" fmla="*/ 2147483647 h 26"/>
              <a:gd name="T24" fmla="*/ 2147483647 w 24"/>
              <a:gd name="T25" fmla="*/ 2147483647 h 26"/>
              <a:gd name="T26" fmla="*/ 2147483647 w 24"/>
              <a:gd name="T27" fmla="*/ 0 h 26"/>
              <a:gd name="T28" fmla="*/ 2147483647 w 24"/>
              <a:gd name="T29" fmla="*/ 0 h 26"/>
              <a:gd name="T30" fmla="*/ 2147483647 w 24"/>
              <a:gd name="T31" fmla="*/ 2147483647 h 26"/>
              <a:gd name="T32" fmla="*/ 2147483647 w 24"/>
              <a:gd name="T33" fmla="*/ 2147483647 h 26"/>
              <a:gd name="T34" fmla="*/ 2147483647 w 24"/>
              <a:gd name="T35" fmla="*/ 2147483647 h 26"/>
              <a:gd name="T36" fmla="*/ 2147483647 w 24"/>
              <a:gd name="T37" fmla="*/ 2147483647 h 26"/>
              <a:gd name="T38" fmla="*/ 2147483647 w 24"/>
              <a:gd name="T39" fmla="*/ 2147483647 h 26"/>
              <a:gd name="T40" fmla="*/ 2147483647 w 24"/>
              <a:gd name="T41" fmla="*/ 2147483647 h 26"/>
              <a:gd name="T42" fmla="*/ 2147483647 w 24"/>
              <a:gd name="T43" fmla="*/ 2147483647 h 2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"/>
              <a:gd name="T67" fmla="*/ 0 h 26"/>
              <a:gd name="T68" fmla="*/ 24 w 24"/>
              <a:gd name="T69" fmla="*/ 26 h 2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" h="26">
                <a:moveTo>
                  <a:pt x="1" y="6"/>
                </a:moveTo>
                <a:lnTo>
                  <a:pt x="0" y="11"/>
                </a:lnTo>
                <a:lnTo>
                  <a:pt x="0" y="15"/>
                </a:lnTo>
                <a:lnTo>
                  <a:pt x="1" y="20"/>
                </a:lnTo>
                <a:lnTo>
                  <a:pt x="5" y="24"/>
                </a:lnTo>
                <a:lnTo>
                  <a:pt x="11" y="26"/>
                </a:lnTo>
                <a:lnTo>
                  <a:pt x="13" y="26"/>
                </a:lnTo>
                <a:lnTo>
                  <a:pt x="20" y="24"/>
                </a:lnTo>
                <a:lnTo>
                  <a:pt x="23" y="20"/>
                </a:lnTo>
                <a:lnTo>
                  <a:pt x="24" y="15"/>
                </a:lnTo>
                <a:lnTo>
                  <a:pt x="24" y="11"/>
                </a:lnTo>
                <a:lnTo>
                  <a:pt x="23" y="6"/>
                </a:lnTo>
                <a:lnTo>
                  <a:pt x="20" y="3"/>
                </a:lnTo>
                <a:lnTo>
                  <a:pt x="13" y="0"/>
                </a:lnTo>
                <a:lnTo>
                  <a:pt x="11" y="0"/>
                </a:lnTo>
                <a:lnTo>
                  <a:pt x="7" y="3"/>
                </a:lnTo>
                <a:lnTo>
                  <a:pt x="3" y="6"/>
                </a:lnTo>
                <a:lnTo>
                  <a:pt x="1" y="11"/>
                </a:lnTo>
                <a:lnTo>
                  <a:pt x="1" y="15"/>
                </a:lnTo>
                <a:lnTo>
                  <a:pt x="3" y="20"/>
                </a:lnTo>
                <a:lnTo>
                  <a:pt x="7" y="24"/>
                </a:lnTo>
                <a:lnTo>
                  <a:pt x="11" y="2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00" name="Freeform 544"/>
          <p:cNvSpPr>
            <a:spLocks/>
          </p:cNvSpPr>
          <p:nvPr/>
        </p:nvSpPr>
        <p:spPr bwMode="auto">
          <a:xfrm>
            <a:off x="5527675" y="2489200"/>
            <a:ext cx="15875" cy="41275"/>
          </a:xfrm>
          <a:custGeom>
            <a:avLst/>
            <a:gdLst>
              <a:gd name="T0" fmla="*/ 0 w 10"/>
              <a:gd name="T1" fmla="*/ 2147483647 h 26"/>
              <a:gd name="T2" fmla="*/ 2147483647 w 10"/>
              <a:gd name="T3" fmla="*/ 2147483647 h 26"/>
              <a:gd name="T4" fmla="*/ 2147483647 w 10"/>
              <a:gd name="T5" fmla="*/ 2147483647 h 26"/>
              <a:gd name="T6" fmla="*/ 2147483647 w 10"/>
              <a:gd name="T7" fmla="*/ 2147483647 h 26"/>
              <a:gd name="T8" fmla="*/ 2147483647 w 10"/>
              <a:gd name="T9" fmla="*/ 2147483647 h 26"/>
              <a:gd name="T10" fmla="*/ 2147483647 w 10"/>
              <a:gd name="T11" fmla="*/ 2147483647 h 26"/>
              <a:gd name="T12" fmla="*/ 2147483647 w 10"/>
              <a:gd name="T13" fmla="*/ 2147483647 h 26"/>
              <a:gd name="T14" fmla="*/ 0 w 10"/>
              <a:gd name="T15" fmla="*/ 0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26"/>
              <a:gd name="T26" fmla="*/ 10 w 10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26">
                <a:moveTo>
                  <a:pt x="0" y="26"/>
                </a:moveTo>
                <a:lnTo>
                  <a:pt x="4" y="24"/>
                </a:lnTo>
                <a:lnTo>
                  <a:pt x="8" y="20"/>
                </a:lnTo>
                <a:lnTo>
                  <a:pt x="10" y="15"/>
                </a:lnTo>
                <a:lnTo>
                  <a:pt x="10" y="11"/>
                </a:lnTo>
                <a:lnTo>
                  <a:pt x="8" y="6"/>
                </a:lnTo>
                <a:lnTo>
                  <a:pt x="4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01" name="Freeform 545"/>
          <p:cNvSpPr>
            <a:spLocks/>
          </p:cNvSpPr>
          <p:nvPr/>
        </p:nvSpPr>
        <p:spPr bwMode="auto">
          <a:xfrm>
            <a:off x="5508625" y="2489200"/>
            <a:ext cx="15875" cy="9525"/>
          </a:xfrm>
          <a:custGeom>
            <a:avLst/>
            <a:gdLst>
              <a:gd name="T0" fmla="*/ 2147483647 w 10"/>
              <a:gd name="T1" fmla="*/ 0 h 6"/>
              <a:gd name="T2" fmla="*/ 2147483647 w 10"/>
              <a:gd name="T3" fmla="*/ 2147483647 h 6"/>
              <a:gd name="T4" fmla="*/ 0 w 10"/>
              <a:gd name="T5" fmla="*/ 2147483647 h 6"/>
              <a:gd name="T6" fmla="*/ 0 60000 65536"/>
              <a:gd name="T7" fmla="*/ 0 60000 65536"/>
              <a:gd name="T8" fmla="*/ 0 60000 65536"/>
              <a:gd name="T9" fmla="*/ 0 w 10"/>
              <a:gd name="T10" fmla="*/ 0 h 6"/>
              <a:gd name="T11" fmla="*/ 10 w 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">
                <a:moveTo>
                  <a:pt x="10" y="0"/>
                </a:moveTo>
                <a:lnTo>
                  <a:pt x="4" y="3"/>
                </a:lnTo>
                <a:lnTo>
                  <a:pt x="0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02" name="Line 546"/>
          <p:cNvSpPr>
            <a:spLocks noChangeShapeType="1"/>
          </p:cNvSpPr>
          <p:nvPr/>
        </p:nvSpPr>
        <p:spPr bwMode="auto">
          <a:xfrm flipH="1">
            <a:off x="5473700" y="2528888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03" name="Freeform 547"/>
          <p:cNvSpPr>
            <a:spLocks/>
          </p:cNvSpPr>
          <p:nvPr/>
        </p:nvSpPr>
        <p:spPr bwMode="auto">
          <a:xfrm>
            <a:off x="5565775" y="2520950"/>
            <a:ext cx="31750" cy="9525"/>
          </a:xfrm>
          <a:custGeom>
            <a:avLst/>
            <a:gdLst>
              <a:gd name="T0" fmla="*/ 0 w 20"/>
              <a:gd name="T1" fmla="*/ 0 h 6"/>
              <a:gd name="T2" fmla="*/ 2147483647 w 20"/>
              <a:gd name="T3" fmla="*/ 2147483647 h 6"/>
              <a:gd name="T4" fmla="*/ 2147483647 w 20"/>
              <a:gd name="T5" fmla="*/ 2147483647 h 6"/>
              <a:gd name="T6" fmla="*/ 2147483647 w 20"/>
              <a:gd name="T7" fmla="*/ 2147483647 h 6"/>
              <a:gd name="T8" fmla="*/ 2147483647 w 20"/>
              <a:gd name="T9" fmla="*/ 2147483647 h 6"/>
              <a:gd name="T10" fmla="*/ 2147483647 w 20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6"/>
              <a:gd name="T20" fmla="*/ 20 w 2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6">
                <a:moveTo>
                  <a:pt x="0" y="0"/>
                </a:moveTo>
                <a:lnTo>
                  <a:pt x="4" y="4"/>
                </a:lnTo>
                <a:lnTo>
                  <a:pt x="9" y="6"/>
                </a:lnTo>
                <a:lnTo>
                  <a:pt x="12" y="6"/>
                </a:lnTo>
                <a:lnTo>
                  <a:pt x="16" y="4"/>
                </a:lnTo>
                <a:lnTo>
                  <a:pt x="2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04" name="Line 548"/>
          <p:cNvSpPr>
            <a:spLocks noChangeShapeType="1"/>
          </p:cNvSpPr>
          <p:nvPr/>
        </p:nvSpPr>
        <p:spPr bwMode="auto">
          <a:xfrm>
            <a:off x="5597525" y="2528888"/>
            <a:ext cx="11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05" name="Freeform 549"/>
          <p:cNvSpPr>
            <a:spLocks/>
          </p:cNvSpPr>
          <p:nvPr/>
        </p:nvSpPr>
        <p:spPr bwMode="auto">
          <a:xfrm>
            <a:off x="5586413" y="2470150"/>
            <a:ext cx="12700" cy="58738"/>
          </a:xfrm>
          <a:custGeom>
            <a:avLst/>
            <a:gdLst>
              <a:gd name="T0" fmla="*/ 2147483647 w 8"/>
              <a:gd name="T1" fmla="*/ 2147483647 h 37"/>
              <a:gd name="T2" fmla="*/ 2147483647 w 8"/>
              <a:gd name="T3" fmla="*/ 0 h 37"/>
              <a:gd name="T4" fmla="*/ 0 w 8"/>
              <a:gd name="T5" fmla="*/ 0 h 37"/>
              <a:gd name="T6" fmla="*/ 0 60000 65536"/>
              <a:gd name="T7" fmla="*/ 0 60000 65536"/>
              <a:gd name="T8" fmla="*/ 0 60000 65536"/>
              <a:gd name="T9" fmla="*/ 0 w 8"/>
              <a:gd name="T10" fmla="*/ 0 h 37"/>
              <a:gd name="T11" fmla="*/ 8 w 8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37">
                <a:moveTo>
                  <a:pt x="8" y="37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06" name="Line 550"/>
          <p:cNvSpPr>
            <a:spLocks noChangeShapeType="1"/>
          </p:cNvSpPr>
          <p:nvPr/>
        </p:nvSpPr>
        <p:spPr bwMode="auto">
          <a:xfrm>
            <a:off x="5597525" y="2470150"/>
            <a:ext cx="1588" cy="58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07" name="Freeform 551"/>
          <p:cNvSpPr>
            <a:spLocks/>
          </p:cNvSpPr>
          <p:nvPr/>
        </p:nvSpPr>
        <p:spPr bwMode="auto">
          <a:xfrm>
            <a:off x="5564188" y="2489200"/>
            <a:ext cx="15875" cy="41275"/>
          </a:xfrm>
          <a:custGeom>
            <a:avLst/>
            <a:gdLst>
              <a:gd name="T0" fmla="*/ 2147483647 w 10"/>
              <a:gd name="T1" fmla="*/ 2147483647 h 26"/>
              <a:gd name="T2" fmla="*/ 2147483647 w 10"/>
              <a:gd name="T3" fmla="*/ 2147483647 h 26"/>
              <a:gd name="T4" fmla="*/ 2147483647 w 10"/>
              <a:gd name="T5" fmla="*/ 2147483647 h 26"/>
              <a:gd name="T6" fmla="*/ 2147483647 w 10"/>
              <a:gd name="T7" fmla="*/ 2147483647 h 26"/>
              <a:gd name="T8" fmla="*/ 2147483647 w 10"/>
              <a:gd name="T9" fmla="*/ 2147483647 h 26"/>
              <a:gd name="T10" fmla="*/ 2147483647 w 10"/>
              <a:gd name="T11" fmla="*/ 2147483647 h 26"/>
              <a:gd name="T12" fmla="*/ 2147483647 w 10"/>
              <a:gd name="T13" fmla="*/ 2147483647 h 26"/>
              <a:gd name="T14" fmla="*/ 2147483647 w 10"/>
              <a:gd name="T15" fmla="*/ 0 h 26"/>
              <a:gd name="T16" fmla="*/ 2147483647 w 10"/>
              <a:gd name="T17" fmla="*/ 2147483647 h 26"/>
              <a:gd name="T18" fmla="*/ 2147483647 w 10"/>
              <a:gd name="T19" fmla="*/ 2147483647 h 26"/>
              <a:gd name="T20" fmla="*/ 0 w 10"/>
              <a:gd name="T21" fmla="*/ 2147483647 h 26"/>
              <a:gd name="T22" fmla="*/ 0 w 10"/>
              <a:gd name="T23" fmla="*/ 2147483647 h 26"/>
              <a:gd name="T24" fmla="*/ 2147483647 w 10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"/>
              <a:gd name="T40" fmla="*/ 0 h 26"/>
              <a:gd name="T41" fmla="*/ 10 w 10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" h="26">
                <a:moveTo>
                  <a:pt x="10" y="26"/>
                </a:moveTo>
                <a:lnTo>
                  <a:pt x="6" y="24"/>
                </a:lnTo>
                <a:lnTo>
                  <a:pt x="3" y="20"/>
                </a:lnTo>
                <a:lnTo>
                  <a:pt x="1" y="15"/>
                </a:lnTo>
                <a:lnTo>
                  <a:pt x="1" y="11"/>
                </a:lnTo>
                <a:lnTo>
                  <a:pt x="3" y="6"/>
                </a:lnTo>
                <a:lnTo>
                  <a:pt x="6" y="3"/>
                </a:lnTo>
                <a:lnTo>
                  <a:pt x="10" y="0"/>
                </a:lnTo>
                <a:lnTo>
                  <a:pt x="5" y="3"/>
                </a:lnTo>
                <a:lnTo>
                  <a:pt x="1" y="6"/>
                </a:lnTo>
                <a:lnTo>
                  <a:pt x="0" y="11"/>
                </a:lnTo>
                <a:lnTo>
                  <a:pt x="0" y="15"/>
                </a:lnTo>
                <a:lnTo>
                  <a:pt x="1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08" name="Freeform 552"/>
          <p:cNvSpPr>
            <a:spLocks/>
          </p:cNvSpPr>
          <p:nvPr/>
        </p:nvSpPr>
        <p:spPr bwMode="auto">
          <a:xfrm>
            <a:off x="5580063" y="2489200"/>
            <a:ext cx="17462" cy="9525"/>
          </a:xfrm>
          <a:custGeom>
            <a:avLst/>
            <a:gdLst>
              <a:gd name="T0" fmla="*/ 0 w 11"/>
              <a:gd name="T1" fmla="*/ 0 h 6"/>
              <a:gd name="T2" fmla="*/ 2147483647 w 11"/>
              <a:gd name="T3" fmla="*/ 0 h 6"/>
              <a:gd name="T4" fmla="*/ 2147483647 w 11"/>
              <a:gd name="T5" fmla="*/ 2147483647 h 6"/>
              <a:gd name="T6" fmla="*/ 2147483647 w 11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6"/>
              <a:gd name="T14" fmla="*/ 11 w 11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6">
                <a:moveTo>
                  <a:pt x="0" y="0"/>
                </a:moveTo>
                <a:lnTo>
                  <a:pt x="3" y="0"/>
                </a:lnTo>
                <a:lnTo>
                  <a:pt x="7" y="3"/>
                </a:lnTo>
                <a:lnTo>
                  <a:pt x="11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09" name="Freeform 553"/>
          <p:cNvSpPr>
            <a:spLocks/>
          </p:cNvSpPr>
          <p:nvPr/>
        </p:nvSpPr>
        <p:spPr bwMode="auto">
          <a:xfrm>
            <a:off x="5618163" y="2489200"/>
            <a:ext cx="39687" cy="41275"/>
          </a:xfrm>
          <a:custGeom>
            <a:avLst/>
            <a:gdLst>
              <a:gd name="T0" fmla="*/ 0 w 25"/>
              <a:gd name="T1" fmla="*/ 0 h 26"/>
              <a:gd name="T2" fmla="*/ 2147483647 w 25"/>
              <a:gd name="T3" fmla="*/ 0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26"/>
              <a:gd name="T26" fmla="*/ 25 w 25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26">
                <a:moveTo>
                  <a:pt x="0" y="0"/>
                </a:moveTo>
                <a:lnTo>
                  <a:pt x="8" y="0"/>
                </a:lnTo>
                <a:lnTo>
                  <a:pt x="8" y="20"/>
                </a:lnTo>
                <a:lnTo>
                  <a:pt x="9" y="24"/>
                </a:lnTo>
                <a:lnTo>
                  <a:pt x="13" y="26"/>
                </a:lnTo>
                <a:lnTo>
                  <a:pt x="16" y="26"/>
                </a:lnTo>
                <a:lnTo>
                  <a:pt x="21" y="24"/>
                </a:lnTo>
                <a:lnTo>
                  <a:pt x="25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10" name="Line 554"/>
          <p:cNvSpPr>
            <a:spLocks noChangeShapeType="1"/>
          </p:cNvSpPr>
          <p:nvPr/>
        </p:nvSpPr>
        <p:spPr bwMode="auto">
          <a:xfrm>
            <a:off x="5657850" y="2528888"/>
            <a:ext cx="11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11" name="Freeform 555"/>
          <p:cNvSpPr>
            <a:spLocks/>
          </p:cNvSpPr>
          <p:nvPr/>
        </p:nvSpPr>
        <p:spPr bwMode="auto">
          <a:xfrm>
            <a:off x="5649913" y="2489200"/>
            <a:ext cx="11112" cy="41275"/>
          </a:xfrm>
          <a:custGeom>
            <a:avLst/>
            <a:gdLst>
              <a:gd name="T0" fmla="*/ 2147483647 w 7"/>
              <a:gd name="T1" fmla="*/ 2147483647 h 26"/>
              <a:gd name="T2" fmla="*/ 2147483647 w 7"/>
              <a:gd name="T3" fmla="*/ 0 h 26"/>
              <a:gd name="T4" fmla="*/ 0 w 7"/>
              <a:gd name="T5" fmla="*/ 0 h 26"/>
              <a:gd name="T6" fmla="*/ 0 60000 65536"/>
              <a:gd name="T7" fmla="*/ 0 60000 65536"/>
              <a:gd name="T8" fmla="*/ 0 60000 65536"/>
              <a:gd name="T9" fmla="*/ 0 w 7"/>
              <a:gd name="T10" fmla="*/ 0 h 26"/>
              <a:gd name="T11" fmla="*/ 7 w 7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26">
                <a:moveTo>
                  <a:pt x="7" y="26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12" name="Line 556"/>
          <p:cNvSpPr>
            <a:spLocks noChangeShapeType="1"/>
          </p:cNvSpPr>
          <p:nvPr/>
        </p:nvSpPr>
        <p:spPr bwMode="auto">
          <a:xfrm>
            <a:off x="5657850" y="2489200"/>
            <a:ext cx="1588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13" name="Freeform 557"/>
          <p:cNvSpPr>
            <a:spLocks/>
          </p:cNvSpPr>
          <p:nvPr/>
        </p:nvSpPr>
        <p:spPr bwMode="auto">
          <a:xfrm>
            <a:off x="5626100" y="2489200"/>
            <a:ext cx="12700" cy="41275"/>
          </a:xfrm>
          <a:custGeom>
            <a:avLst/>
            <a:gdLst>
              <a:gd name="T0" fmla="*/ 2147483647 w 8"/>
              <a:gd name="T1" fmla="*/ 2147483647 h 26"/>
              <a:gd name="T2" fmla="*/ 2147483647 w 8"/>
              <a:gd name="T3" fmla="*/ 2147483647 h 26"/>
              <a:gd name="T4" fmla="*/ 0 w 8"/>
              <a:gd name="T5" fmla="*/ 2147483647 h 26"/>
              <a:gd name="T6" fmla="*/ 0 w 8"/>
              <a:gd name="T7" fmla="*/ 0 h 2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6"/>
              <a:gd name="T14" fmla="*/ 8 w 8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6">
                <a:moveTo>
                  <a:pt x="8" y="26"/>
                </a:moveTo>
                <a:lnTo>
                  <a:pt x="3" y="24"/>
                </a:lnTo>
                <a:lnTo>
                  <a:pt x="0" y="2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14" name="Freeform 558"/>
          <p:cNvSpPr>
            <a:spLocks/>
          </p:cNvSpPr>
          <p:nvPr/>
        </p:nvSpPr>
        <p:spPr bwMode="auto">
          <a:xfrm>
            <a:off x="5681663" y="2470150"/>
            <a:ext cx="9525" cy="58738"/>
          </a:xfrm>
          <a:custGeom>
            <a:avLst/>
            <a:gdLst>
              <a:gd name="T0" fmla="*/ 0 w 6"/>
              <a:gd name="T1" fmla="*/ 0 h 37"/>
              <a:gd name="T2" fmla="*/ 2147483647 w 6"/>
              <a:gd name="T3" fmla="*/ 0 h 37"/>
              <a:gd name="T4" fmla="*/ 2147483647 w 6"/>
              <a:gd name="T5" fmla="*/ 2147483647 h 37"/>
              <a:gd name="T6" fmla="*/ 2147483647 w 6"/>
              <a:gd name="T7" fmla="*/ 2147483647 h 37"/>
              <a:gd name="T8" fmla="*/ 2147483647 w 6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7"/>
              <a:gd name="T17" fmla="*/ 6 w 6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7">
                <a:moveTo>
                  <a:pt x="0" y="0"/>
                </a:moveTo>
                <a:lnTo>
                  <a:pt x="6" y="0"/>
                </a:lnTo>
                <a:lnTo>
                  <a:pt x="6" y="37"/>
                </a:lnTo>
                <a:lnTo>
                  <a:pt x="5" y="37"/>
                </a:lnTo>
                <a:lnTo>
                  <a:pt x="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15" name="Freeform 559"/>
          <p:cNvSpPr>
            <a:spLocks/>
          </p:cNvSpPr>
          <p:nvPr/>
        </p:nvSpPr>
        <p:spPr bwMode="auto">
          <a:xfrm>
            <a:off x="5715000" y="2489200"/>
            <a:ext cx="39688" cy="41275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0 w 25"/>
              <a:gd name="T5" fmla="*/ 2147483647 h 26"/>
              <a:gd name="T6" fmla="*/ 0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2147483647 h 26"/>
              <a:gd name="T20" fmla="*/ 2147483647 w 25"/>
              <a:gd name="T21" fmla="*/ 2147483647 h 26"/>
              <a:gd name="T22" fmla="*/ 2147483647 w 25"/>
              <a:gd name="T23" fmla="*/ 2147483647 h 26"/>
              <a:gd name="T24" fmla="*/ 2147483647 w 25"/>
              <a:gd name="T25" fmla="*/ 2147483647 h 26"/>
              <a:gd name="T26" fmla="*/ 2147483647 w 25"/>
              <a:gd name="T27" fmla="*/ 2147483647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2147483647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5"/>
              <a:gd name="T70" fmla="*/ 0 h 26"/>
              <a:gd name="T71" fmla="*/ 25 w 25"/>
              <a:gd name="T72" fmla="*/ 26 h 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5" h="26">
                <a:moveTo>
                  <a:pt x="5" y="3"/>
                </a:moveTo>
                <a:lnTo>
                  <a:pt x="1" y="6"/>
                </a:lnTo>
                <a:lnTo>
                  <a:pt x="0" y="11"/>
                </a:lnTo>
                <a:lnTo>
                  <a:pt x="0" y="15"/>
                </a:lnTo>
                <a:lnTo>
                  <a:pt x="1" y="20"/>
                </a:lnTo>
                <a:lnTo>
                  <a:pt x="5" y="24"/>
                </a:lnTo>
                <a:lnTo>
                  <a:pt x="10" y="26"/>
                </a:lnTo>
                <a:lnTo>
                  <a:pt x="13" y="26"/>
                </a:lnTo>
                <a:lnTo>
                  <a:pt x="20" y="24"/>
                </a:lnTo>
                <a:lnTo>
                  <a:pt x="22" y="20"/>
                </a:lnTo>
                <a:lnTo>
                  <a:pt x="25" y="15"/>
                </a:lnTo>
                <a:lnTo>
                  <a:pt x="25" y="11"/>
                </a:lnTo>
                <a:lnTo>
                  <a:pt x="22" y="6"/>
                </a:lnTo>
                <a:lnTo>
                  <a:pt x="20" y="3"/>
                </a:lnTo>
                <a:lnTo>
                  <a:pt x="13" y="0"/>
                </a:lnTo>
                <a:lnTo>
                  <a:pt x="10" y="0"/>
                </a:lnTo>
                <a:lnTo>
                  <a:pt x="7" y="3"/>
                </a:lnTo>
                <a:lnTo>
                  <a:pt x="4" y="6"/>
                </a:lnTo>
                <a:lnTo>
                  <a:pt x="1" y="11"/>
                </a:lnTo>
                <a:lnTo>
                  <a:pt x="1" y="15"/>
                </a:lnTo>
                <a:lnTo>
                  <a:pt x="4" y="20"/>
                </a:lnTo>
                <a:lnTo>
                  <a:pt x="7" y="24"/>
                </a:lnTo>
                <a:lnTo>
                  <a:pt x="10" y="2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16" name="Freeform 560"/>
          <p:cNvSpPr>
            <a:spLocks/>
          </p:cNvSpPr>
          <p:nvPr/>
        </p:nvSpPr>
        <p:spPr bwMode="auto">
          <a:xfrm>
            <a:off x="5735638" y="2489200"/>
            <a:ext cx="14287" cy="41275"/>
          </a:xfrm>
          <a:custGeom>
            <a:avLst/>
            <a:gdLst>
              <a:gd name="T0" fmla="*/ 0 w 9"/>
              <a:gd name="T1" fmla="*/ 2147483647 h 26"/>
              <a:gd name="T2" fmla="*/ 2147483647 w 9"/>
              <a:gd name="T3" fmla="*/ 2147483647 h 26"/>
              <a:gd name="T4" fmla="*/ 2147483647 w 9"/>
              <a:gd name="T5" fmla="*/ 2147483647 h 26"/>
              <a:gd name="T6" fmla="*/ 2147483647 w 9"/>
              <a:gd name="T7" fmla="*/ 2147483647 h 26"/>
              <a:gd name="T8" fmla="*/ 2147483647 w 9"/>
              <a:gd name="T9" fmla="*/ 2147483647 h 26"/>
              <a:gd name="T10" fmla="*/ 2147483647 w 9"/>
              <a:gd name="T11" fmla="*/ 2147483647 h 26"/>
              <a:gd name="T12" fmla="*/ 2147483647 w 9"/>
              <a:gd name="T13" fmla="*/ 2147483647 h 26"/>
              <a:gd name="T14" fmla="*/ 0 w 9"/>
              <a:gd name="T15" fmla="*/ 0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6"/>
              <a:gd name="T26" fmla="*/ 9 w 9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6">
                <a:moveTo>
                  <a:pt x="0" y="26"/>
                </a:moveTo>
                <a:lnTo>
                  <a:pt x="4" y="24"/>
                </a:lnTo>
                <a:lnTo>
                  <a:pt x="8" y="20"/>
                </a:lnTo>
                <a:lnTo>
                  <a:pt x="9" y="15"/>
                </a:lnTo>
                <a:lnTo>
                  <a:pt x="9" y="11"/>
                </a:lnTo>
                <a:lnTo>
                  <a:pt x="8" y="6"/>
                </a:lnTo>
                <a:lnTo>
                  <a:pt x="4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17" name="Line 561"/>
          <p:cNvSpPr>
            <a:spLocks noChangeShapeType="1"/>
          </p:cNvSpPr>
          <p:nvPr/>
        </p:nvSpPr>
        <p:spPr bwMode="auto">
          <a:xfrm flipH="1">
            <a:off x="5722938" y="2489200"/>
            <a:ext cx="7937" cy="47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18" name="Line 562"/>
          <p:cNvSpPr>
            <a:spLocks noChangeShapeType="1"/>
          </p:cNvSpPr>
          <p:nvPr/>
        </p:nvSpPr>
        <p:spPr bwMode="auto">
          <a:xfrm flipH="1">
            <a:off x="5681663" y="2528888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19" name="Freeform 563"/>
          <p:cNvSpPr>
            <a:spLocks/>
          </p:cNvSpPr>
          <p:nvPr/>
        </p:nvSpPr>
        <p:spPr bwMode="auto">
          <a:xfrm>
            <a:off x="5829300" y="2470150"/>
            <a:ext cx="38100" cy="58738"/>
          </a:xfrm>
          <a:custGeom>
            <a:avLst/>
            <a:gdLst>
              <a:gd name="T0" fmla="*/ 0 w 24"/>
              <a:gd name="T1" fmla="*/ 2147483647 h 37"/>
              <a:gd name="T2" fmla="*/ 0 w 24"/>
              <a:gd name="T3" fmla="*/ 2147483647 h 37"/>
              <a:gd name="T4" fmla="*/ 2147483647 w 24"/>
              <a:gd name="T5" fmla="*/ 2147483647 h 37"/>
              <a:gd name="T6" fmla="*/ 2147483647 w 24"/>
              <a:gd name="T7" fmla="*/ 2147483647 h 37"/>
              <a:gd name="T8" fmla="*/ 2147483647 w 24"/>
              <a:gd name="T9" fmla="*/ 2147483647 h 37"/>
              <a:gd name="T10" fmla="*/ 2147483647 w 24"/>
              <a:gd name="T11" fmla="*/ 2147483647 h 37"/>
              <a:gd name="T12" fmla="*/ 2147483647 w 24"/>
              <a:gd name="T13" fmla="*/ 2147483647 h 37"/>
              <a:gd name="T14" fmla="*/ 2147483647 w 24"/>
              <a:gd name="T15" fmla="*/ 2147483647 h 37"/>
              <a:gd name="T16" fmla="*/ 2147483647 w 24"/>
              <a:gd name="T17" fmla="*/ 2147483647 h 37"/>
              <a:gd name="T18" fmla="*/ 2147483647 w 24"/>
              <a:gd name="T19" fmla="*/ 2147483647 h 37"/>
              <a:gd name="T20" fmla="*/ 2147483647 w 24"/>
              <a:gd name="T21" fmla="*/ 2147483647 h 37"/>
              <a:gd name="T22" fmla="*/ 2147483647 w 24"/>
              <a:gd name="T23" fmla="*/ 0 h 37"/>
              <a:gd name="T24" fmla="*/ 2147483647 w 24"/>
              <a:gd name="T25" fmla="*/ 2147483647 h 37"/>
              <a:gd name="T26" fmla="*/ 2147483647 w 24"/>
              <a:gd name="T27" fmla="*/ 2147483647 h 37"/>
              <a:gd name="T28" fmla="*/ 2147483647 w 24"/>
              <a:gd name="T29" fmla="*/ 2147483647 h 37"/>
              <a:gd name="T30" fmla="*/ 2147483647 w 24"/>
              <a:gd name="T31" fmla="*/ 2147483647 h 37"/>
              <a:gd name="T32" fmla="*/ 2147483647 w 24"/>
              <a:gd name="T33" fmla="*/ 2147483647 h 37"/>
              <a:gd name="T34" fmla="*/ 2147483647 w 24"/>
              <a:gd name="T35" fmla="*/ 2147483647 h 37"/>
              <a:gd name="T36" fmla="*/ 2147483647 w 24"/>
              <a:gd name="T37" fmla="*/ 2147483647 h 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37"/>
              <a:gd name="T59" fmla="*/ 24 w 24"/>
              <a:gd name="T60" fmla="*/ 37 h 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37">
                <a:moveTo>
                  <a:pt x="0" y="37"/>
                </a:moveTo>
                <a:lnTo>
                  <a:pt x="0" y="32"/>
                </a:lnTo>
                <a:lnTo>
                  <a:pt x="2" y="27"/>
                </a:lnTo>
                <a:lnTo>
                  <a:pt x="6" y="23"/>
                </a:lnTo>
                <a:lnTo>
                  <a:pt x="9" y="22"/>
                </a:lnTo>
                <a:lnTo>
                  <a:pt x="16" y="18"/>
                </a:lnTo>
                <a:lnTo>
                  <a:pt x="22" y="15"/>
                </a:lnTo>
                <a:lnTo>
                  <a:pt x="23" y="11"/>
                </a:lnTo>
                <a:lnTo>
                  <a:pt x="23" y="7"/>
                </a:lnTo>
                <a:lnTo>
                  <a:pt x="22" y="3"/>
                </a:lnTo>
                <a:lnTo>
                  <a:pt x="19" y="2"/>
                </a:lnTo>
                <a:lnTo>
                  <a:pt x="16" y="0"/>
                </a:lnTo>
                <a:lnTo>
                  <a:pt x="22" y="2"/>
                </a:lnTo>
                <a:lnTo>
                  <a:pt x="23" y="3"/>
                </a:lnTo>
                <a:lnTo>
                  <a:pt x="24" y="7"/>
                </a:lnTo>
                <a:lnTo>
                  <a:pt x="24" y="11"/>
                </a:lnTo>
                <a:lnTo>
                  <a:pt x="23" y="15"/>
                </a:lnTo>
                <a:lnTo>
                  <a:pt x="18" y="18"/>
                </a:lnTo>
                <a:lnTo>
                  <a:pt x="9" y="2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20" name="Freeform 564"/>
          <p:cNvSpPr>
            <a:spLocks/>
          </p:cNvSpPr>
          <p:nvPr/>
        </p:nvSpPr>
        <p:spPr bwMode="auto">
          <a:xfrm>
            <a:off x="5838825" y="2514600"/>
            <a:ext cx="28575" cy="12700"/>
          </a:xfrm>
          <a:custGeom>
            <a:avLst/>
            <a:gdLst>
              <a:gd name="T0" fmla="*/ 0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2147483647 h 8"/>
              <a:gd name="T8" fmla="*/ 2147483647 w 18"/>
              <a:gd name="T9" fmla="*/ 2147483647 h 8"/>
              <a:gd name="T10" fmla="*/ 2147483647 w 18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8"/>
              <a:gd name="T20" fmla="*/ 18 w 1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8">
                <a:moveTo>
                  <a:pt x="0" y="4"/>
                </a:moveTo>
                <a:lnTo>
                  <a:pt x="8" y="8"/>
                </a:lnTo>
                <a:lnTo>
                  <a:pt x="13" y="8"/>
                </a:lnTo>
                <a:lnTo>
                  <a:pt x="17" y="6"/>
                </a:lnTo>
                <a:lnTo>
                  <a:pt x="18" y="4"/>
                </a:lnTo>
                <a:lnTo>
                  <a:pt x="1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21" name="Freeform 565"/>
          <p:cNvSpPr>
            <a:spLocks/>
          </p:cNvSpPr>
          <p:nvPr/>
        </p:nvSpPr>
        <p:spPr bwMode="auto">
          <a:xfrm>
            <a:off x="5829300" y="2520950"/>
            <a:ext cx="38100" cy="9525"/>
          </a:xfrm>
          <a:custGeom>
            <a:avLst/>
            <a:gdLst>
              <a:gd name="T0" fmla="*/ 2147483647 w 24"/>
              <a:gd name="T1" fmla="*/ 0 h 6"/>
              <a:gd name="T2" fmla="*/ 2147483647 w 24"/>
              <a:gd name="T3" fmla="*/ 2147483647 h 6"/>
              <a:gd name="T4" fmla="*/ 2147483647 w 24"/>
              <a:gd name="T5" fmla="*/ 2147483647 h 6"/>
              <a:gd name="T6" fmla="*/ 2147483647 w 24"/>
              <a:gd name="T7" fmla="*/ 2147483647 h 6"/>
              <a:gd name="T8" fmla="*/ 2147483647 w 24"/>
              <a:gd name="T9" fmla="*/ 0 h 6"/>
              <a:gd name="T10" fmla="*/ 2147483647 w 24"/>
              <a:gd name="T11" fmla="*/ 0 h 6"/>
              <a:gd name="T12" fmla="*/ 0 w 24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6"/>
              <a:gd name="T23" fmla="*/ 24 w 24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6">
                <a:moveTo>
                  <a:pt x="24" y="0"/>
                </a:moveTo>
                <a:lnTo>
                  <a:pt x="23" y="4"/>
                </a:lnTo>
                <a:lnTo>
                  <a:pt x="22" y="6"/>
                </a:lnTo>
                <a:lnTo>
                  <a:pt x="14" y="6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22" name="Freeform 566"/>
          <p:cNvSpPr>
            <a:spLocks/>
          </p:cNvSpPr>
          <p:nvPr/>
        </p:nvSpPr>
        <p:spPr bwMode="auto">
          <a:xfrm>
            <a:off x="5829300" y="2470150"/>
            <a:ext cx="25400" cy="17463"/>
          </a:xfrm>
          <a:custGeom>
            <a:avLst/>
            <a:gdLst>
              <a:gd name="T0" fmla="*/ 2147483647 w 16"/>
              <a:gd name="T1" fmla="*/ 2147483647 h 11"/>
              <a:gd name="T2" fmla="*/ 0 w 16"/>
              <a:gd name="T3" fmla="*/ 2147483647 h 11"/>
              <a:gd name="T4" fmla="*/ 0 w 16"/>
              <a:gd name="T5" fmla="*/ 2147483647 h 11"/>
              <a:gd name="T6" fmla="*/ 2147483647 w 16"/>
              <a:gd name="T7" fmla="*/ 2147483647 h 11"/>
              <a:gd name="T8" fmla="*/ 2147483647 w 16"/>
              <a:gd name="T9" fmla="*/ 2147483647 h 11"/>
              <a:gd name="T10" fmla="*/ 2147483647 w 16"/>
              <a:gd name="T11" fmla="*/ 0 h 11"/>
              <a:gd name="T12" fmla="*/ 2147483647 w 16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1"/>
              <a:gd name="T23" fmla="*/ 16 w 16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1">
                <a:moveTo>
                  <a:pt x="2" y="11"/>
                </a:moveTo>
                <a:lnTo>
                  <a:pt x="0" y="10"/>
                </a:lnTo>
                <a:lnTo>
                  <a:pt x="0" y="7"/>
                </a:lnTo>
                <a:lnTo>
                  <a:pt x="2" y="3"/>
                </a:lnTo>
                <a:lnTo>
                  <a:pt x="3" y="2"/>
                </a:lnTo>
                <a:lnTo>
                  <a:pt x="8" y="0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23" name="Freeform 567"/>
          <p:cNvSpPr>
            <a:spLocks/>
          </p:cNvSpPr>
          <p:nvPr/>
        </p:nvSpPr>
        <p:spPr bwMode="auto">
          <a:xfrm>
            <a:off x="5832475" y="2481263"/>
            <a:ext cx="1588" cy="6350"/>
          </a:xfrm>
          <a:custGeom>
            <a:avLst/>
            <a:gdLst>
              <a:gd name="T0" fmla="*/ 0 w 1"/>
              <a:gd name="T1" fmla="*/ 0 h 4"/>
              <a:gd name="T2" fmla="*/ 2147483647 w 1"/>
              <a:gd name="T3" fmla="*/ 2147483647 h 4"/>
              <a:gd name="T4" fmla="*/ 0 w 1"/>
              <a:gd name="T5" fmla="*/ 2147483647 h 4"/>
              <a:gd name="T6" fmla="*/ 0 60000 65536"/>
              <a:gd name="T7" fmla="*/ 0 60000 65536"/>
              <a:gd name="T8" fmla="*/ 0 60000 65536"/>
              <a:gd name="T9" fmla="*/ 0 w 1"/>
              <a:gd name="T10" fmla="*/ 0 h 4"/>
              <a:gd name="T11" fmla="*/ 1 w 1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">
                <a:moveTo>
                  <a:pt x="0" y="0"/>
                </a:moveTo>
                <a:lnTo>
                  <a:pt x="1" y="3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24" name="Freeform 568"/>
          <p:cNvSpPr>
            <a:spLocks/>
          </p:cNvSpPr>
          <p:nvPr/>
        </p:nvSpPr>
        <p:spPr bwMode="auto">
          <a:xfrm>
            <a:off x="4730750" y="2171700"/>
            <a:ext cx="31750" cy="26988"/>
          </a:xfrm>
          <a:custGeom>
            <a:avLst/>
            <a:gdLst>
              <a:gd name="T0" fmla="*/ 2147483647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2147483647 h 17"/>
              <a:gd name="T6" fmla="*/ 2147483647 w 20"/>
              <a:gd name="T7" fmla="*/ 2147483647 h 17"/>
              <a:gd name="T8" fmla="*/ 2147483647 w 20"/>
              <a:gd name="T9" fmla="*/ 2147483647 h 17"/>
              <a:gd name="T10" fmla="*/ 0 w 20"/>
              <a:gd name="T11" fmla="*/ 2147483647 h 17"/>
              <a:gd name="T12" fmla="*/ 0 w 20"/>
              <a:gd name="T13" fmla="*/ 2147483647 h 17"/>
              <a:gd name="T14" fmla="*/ 2147483647 w 20"/>
              <a:gd name="T15" fmla="*/ 2147483647 h 17"/>
              <a:gd name="T16" fmla="*/ 2147483647 w 20"/>
              <a:gd name="T17" fmla="*/ 0 h 17"/>
              <a:gd name="T18" fmla="*/ 2147483647 w 20"/>
              <a:gd name="T19" fmla="*/ 0 h 17"/>
              <a:gd name="T20" fmla="*/ 2147483647 w 20"/>
              <a:gd name="T21" fmla="*/ 2147483647 h 17"/>
              <a:gd name="T22" fmla="*/ 2147483647 w 20"/>
              <a:gd name="T23" fmla="*/ 2147483647 h 17"/>
              <a:gd name="T24" fmla="*/ 2147483647 w 20"/>
              <a:gd name="T25" fmla="*/ 0 h 17"/>
              <a:gd name="T26" fmla="*/ 2147483647 w 20"/>
              <a:gd name="T27" fmla="*/ 2147483647 h 17"/>
              <a:gd name="T28" fmla="*/ 2147483647 w 20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"/>
              <a:gd name="T46" fmla="*/ 0 h 17"/>
              <a:gd name="T47" fmla="*/ 20 w 20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" h="17">
                <a:moveTo>
                  <a:pt x="20" y="17"/>
                </a:moveTo>
                <a:lnTo>
                  <a:pt x="17" y="15"/>
                </a:lnTo>
                <a:lnTo>
                  <a:pt x="15" y="13"/>
                </a:lnTo>
                <a:lnTo>
                  <a:pt x="6" y="10"/>
                </a:lnTo>
                <a:lnTo>
                  <a:pt x="2" y="8"/>
                </a:lnTo>
                <a:lnTo>
                  <a:pt x="0" y="6"/>
                </a:lnTo>
                <a:lnTo>
                  <a:pt x="0" y="2"/>
                </a:lnTo>
                <a:lnTo>
                  <a:pt x="2" y="1"/>
                </a:lnTo>
                <a:lnTo>
                  <a:pt x="6" y="0"/>
                </a:lnTo>
                <a:lnTo>
                  <a:pt x="12" y="0"/>
                </a:lnTo>
                <a:lnTo>
                  <a:pt x="16" y="1"/>
                </a:lnTo>
                <a:lnTo>
                  <a:pt x="17" y="2"/>
                </a:lnTo>
                <a:lnTo>
                  <a:pt x="20" y="0"/>
                </a:lnTo>
                <a:lnTo>
                  <a:pt x="20" y="6"/>
                </a:lnTo>
                <a:lnTo>
                  <a:pt x="17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25" name="Freeform 569"/>
          <p:cNvSpPr>
            <a:spLocks/>
          </p:cNvSpPr>
          <p:nvPr/>
        </p:nvSpPr>
        <p:spPr bwMode="auto">
          <a:xfrm>
            <a:off x="4730750" y="2192338"/>
            <a:ext cx="31750" cy="15875"/>
          </a:xfrm>
          <a:custGeom>
            <a:avLst/>
            <a:gdLst>
              <a:gd name="T0" fmla="*/ 2147483647 w 20"/>
              <a:gd name="T1" fmla="*/ 0 h 10"/>
              <a:gd name="T2" fmla="*/ 2147483647 w 20"/>
              <a:gd name="T3" fmla="*/ 2147483647 h 10"/>
              <a:gd name="T4" fmla="*/ 2147483647 w 20"/>
              <a:gd name="T5" fmla="*/ 2147483647 h 10"/>
              <a:gd name="T6" fmla="*/ 2147483647 w 20"/>
              <a:gd name="T7" fmla="*/ 2147483647 h 10"/>
              <a:gd name="T8" fmla="*/ 2147483647 w 20"/>
              <a:gd name="T9" fmla="*/ 2147483647 h 10"/>
              <a:gd name="T10" fmla="*/ 2147483647 w 20"/>
              <a:gd name="T11" fmla="*/ 2147483647 h 10"/>
              <a:gd name="T12" fmla="*/ 2147483647 w 20"/>
              <a:gd name="T13" fmla="*/ 2147483647 h 10"/>
              <a:gd name="T14" fmla="*/ 2147483647 w 20"/>
              <a:gd name="T15" fmla="*/ 2147483647 h 10"/>
              <a:gd name="T16" fmla="*/ 0 w 20"/>
              <a:gd name="T17" fmla="*/ 2147483647 h 10"/>
              <a:gd name="T18" fmla="*/ 0 w 20"/>
              <a:gd name="T19" fmla="*/ 2147483647 h 10"/>
              <a:gd name="T20" fmla="*/ 2147483647 w 20"/>
              <a:gd name="T21" fmla="*/ 2147483647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0"/>
              <a:gd name="T35" fmla="*/ 20 w 20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0">
                <a:moveTo>
                  <a:pt x="17" y="0"/>
                </a:moveTo>
                <a:lnTo>
                  <a:pt x="20" y="2"/>
                </a:lnTo>
                <a:lnTo>
                  <a:pt x="20" y="7"/>
                </a:lnTo>
                <a:lnTo>
                  <a:pt x="17" y="9"/>
                </a:lnTo>
                <a:lnTo>
                  <a:pt x="15" y="10"/>
                </a:lnTo>
                <a:lnTo>
                  <a:pt x="6" y="10"/>
                </a:lnTo>
                <a:lnTo>
                  <a:pt x="4" y="9"/>
                </a:lnTo>
                <a:lnTo>
                  <a:pt x="2" y="7"/>
                </a:lnTo>
                <a:lnTo>
                  <a:pt x="0" y="4"/>
                </a:lnTo>
                <a:lnTo>
                  <a:pt x="0" y="10"/>
                </a:lnTo>
                <a:lnTo>
                  <a:pt x="2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26" name="Freeform 570"/>
          <p:cNvSpPr>
            <a:spLocks/>
          </p:cNvSpPr>
          <p:nvPr/>
        </p:nvSpPr>
        <p:spPr bwMode="auto">
          <a:xfrm>
            <a:off x="4733925" y="2181225"/>
            <a:ext cx="23813" cy="11113"/>
          </a:xfrm>
          <a:custGeom>
            <a:avLst/>
            <a:gdLst>
              <a:gd name="T0" fmla="*/ 0 w 15"/>
              <a:gd name="T1" fmla="*/ 0 h 7"/>
              <a:gd name="T2" fmla="*/ 2147483647 w 15"/>
              <a:gd name="T3" fmla="*/ 2147483647 h 7"/>
              <a:gd name="T4" fmla="*/ 2147483647 w 15"/>
              <a:gd name="T5" fmla="*/ 2147483647 h 7"/>
              <a:gd name="T6" fmla="*/ 2147483647 w 15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7"/>
              <a:gd name="T14" fmla="*/ 15 w 15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7">
                <a:moveTo>
                  <a:pt x="0" y="0"/>
                </a:moveTo>
                <a:lnTo>
                  <a:pt x="4" y="2"/>
                </a:lnTo>
                <a:lnTo>
                  <a:pt x="13" y="5"/>
                </a:lnTo>
                <a:lnTo>
                  <a:pt x="15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27" name="Line 571"/>
          <p:cNvSpPr>
            <a:spLocks noChangeShapeType="1"/>
          </p:cNvSpPr>
          <p:nvPr/>
        </p:nvSpPr>
        <p:spPr bwMode="auto">
          <a:xfrm>
            <a:off x="4775200" y="2208213"/>
            <a:ext cx="20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28" name="Freeform 572"/>
          <p:cNvSpPr>
            <a:spLocks/>
          </p:cNvSpPr>
          <p:nvPr/>
        </p:nvSpPr>
        <p:spPr bwMode="auto">
          <a:xfrm>
            <a:off x="4775200" y="2171700"/>
            <a:ext cx="11113" cy="36513"/>
          </a:xfrm>
          <a:custGeom>
            <a:avLst/>
            <a:gdLst>
              <a:gd name="T0" fmla="*/ 2147483647 w 7"/>
              <a:gd name="T1" fmla="*/ 2147483647 h 23"/>
              <a:gd name="T2" fmla="*/ 2147483647 w 7"/>
              <a:gd name="T3" fmla="*/ 0 h 23"/>
              <a:gd name="T4" fmla="*/ 0 w 7"/>
              <a:gd name="T5" fmla="*/ 0 h 23"/>
              <a:gd name="T6" fmla="*/ 0 60000 65536"/>
              <a:gd name="T7" fmla="*/ 0 60000 65536"/>
              <a:gd name="T8" fmla="*/ 0 60000 65536"/>
              <a:gd name="T9" fmla="*/ 0 w 7"/>
              <a:gd name="T10" fmla="*/ 0 h 23"/>
              <a:gd name="T11" fmla="*/ 7 w 7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23">
                <a:moveTo>
                  <a:pt x="7" y="23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29" name="Line 573"/>
          <p:cNvSpPr>
            <a:spLocks noChangeShapeType="1"/>
          </p:cNvSpPr>
          <p:nvPr/>
        </p:nvSpPr>
        <p:spPr bwMode="auto">
          <a:xfrm>
            <a:off x="4783138" y="2171700"/>
            <a:ext cx="1587" cy="36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30" name="Freeform 574"/>
          <p:cNvSpPr>
            <a:spLocks/>
          </p:cNvSpPr>
          <p:nvPr/>
        </p:nvSpPr>
        <p:spPr bwMode="auto">
          <a:xfrm>
            <a:off x="4813300" y="2171700"/>
            <a:ext cx="34925" cy="36513"/>
          </a:xfrm>
          <a:custGeom>
            <a:avLst/>
            <a:gdLst>
              <a:gd name="T0" fmla="*/ 0 w 22"/>
              <a:gd name="T1" fmla="*/ 2147483647 h 23"/>
              <a:gd name="T2" fmla="*/ 2147483647 w 22"/>
              <a:gd name="T3" fmla="*/ 2147483647 h 23"/>
              <a:gd name="T4" fmla="*/ 2147483647 w 22"/>
              <a:gd name="T5" fmla="*/ 2147483647 h 23"/>
              <a:gd name="T6" fmla="*/ 2147483647 w 22"/>
              <a:gd name="T7" fmla="*/ 2147483647 h 23"/>
              <a:gd name="T8" fmla="*/ 2147483647 w 22"/>
              <a:gd name="T9" fmla="*/ 2147483647 h 23"/>
              <a:gd name="T10" fmla="*/ 2147483647 w 22"/>
              <a:gd name="T11" fmla="*/ 2147483647 h 23"/>
              <a:gd name="T12" fmla="*/ 2147483647 w 22"/>
              <a:gd name="T13" fmla="*/ 2147483647 h 23"/>
              <a:gd name="T14" fmla="*/ 2147483647 w 22"/>
              <a:gd name="T15" fmla="*/ 2147483647 h 23"/>
              <a:gd name="T16" fmla="*/ 2147483647 w 22"/>
              <a:gd name="T17" fmla="*/ 2147483647 h 23"/>
              <a:gd name="T18" fmla="*/ 2147483647 w 22"/>
              <a:gd name="T19" fmla="*/ 2147483647 h 23"/>
              <a:gd name="T20" fmla="*/ 2147483647 w 22"/>
              <a:gd name="T21" fmla="*/ 0 h 23"/>
              <a:gd name="T22" fmla="*/ 2147483647 w 22"/>
              <a:gd name="T23" fmla="*/ 0 h 23"/>
              <a:gd name="T24" fmla="*/ 2147483647 w 22"/>
              <a:gd name="T25" fmla="*/ 2147483647 h 23"/>
              <a:gd name="T26" fmla="*/ 2147483647 w 22"/>
              <a:gd name="T27" fmla="*/ 2147483647 h 23"/>
              <a:gd name="T28" fmla="*/ 0 w 22"/>
              <a:gd name="T29" fmla="*/ 2147483647 h 23"/>
              <a:gd name="T30" fmla="*/ 0 w 22"/>
              <a:gd name="T31" fmla="*/ 2147483647 h 23"/>
              <a:gd name="T32" fmla="*/ 2147483647 w 22"/>
              <a:gd name="T33" fmla="*/ 2147483647 h 23"/>
              <a:gd name="T34" fmla="*/ 2147483647 w 22"/>
              <a:gd name="T35" fmla="*/ 2147483647 h 23"/>
              <a:gd name="T36" fmla="*/ 2147483647 w 22"/>
              <a:gd name="T37" fmla="*/ 2147483647 h 2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"/>
              <a:gd name="T58" fmla="*/ 0 h 23"/>
              <a:gd name="T59" fmla="*/ 22 w 22"/>
              <a:gd name="T60" fmla="*/ 23 h 2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" h="23">
                <a:moveTo>
                  <a:pt x="0" y="18"/>
                </a:moveTo>
                <a:lnTo>
                  <a:pt x="2" y="22"/>
                </a:lnTo>
                <a:lnTo>
                  <a:pt x="9" y="23"/>
                </a:lnTo>
                <a:lnTo>
                  <a:pt x="12" y="23"/>
                </a:lnTo>
                <a:lnTo>
                  <a:pt x="17" y="22"/>
                </a:lnTo>
                <a:lnTo>
                  <a:pt x="21" y="18"/>
                </a:lnTo>
                <a:lnTo>
                  <a:pt x="22" y="13"/>
                </a:lnTo>
                <a:lnTo>
                  <a:pt x="22" y="10"/>
                </a:lnTo>
                <a:lnTo>
                  <a:pt x="21" y="5"/>
                </a:lnTo>
                <a:lnTo>
                  <a:pt x="17" y="1"/>
                </a:lnTo>
                <a:lnTo>
                  <a:pt x="12" y="0"/>
                </a:lnTo>
                <a:lnTo>
                  <a:pt x="9" y="0"/>
                </a:lnTo>
                <a:lnTo>
                  <a:pt x="4" y="1"/>
                </a:lnTo>
                <a:lnTo>
                  <a:pt x="1" y="5"/>
                </a:lnTo>
                <a:lnTo>
                  <a:pt x="0" y="10"/>
                </a:lnTo>
                <a:lnTo>
                  <a:pt x="0" y="13"/>
                </a:lnTo>
                <a:lnTo>
                  <a:pt x="1" y="18"/>
                </a:lnTo>
                <a:lnTo>
                  <a:pt x="4" y="22"/>
                </a:lnTo>
                <a:lnTo>
                  <a:pt x="9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31" name="Freeform 575"/>
          <p:cNvSpPr>
            <a:spLocks/>
          </p:cNvSpPr>
          <p:nvPr/>
        </p:nvSpPr>
        <p:spPr bwMode="auto">
          <a:xfrm>
            <a:off x="4832350" y="2171700"/>
            <a:ext cx="14288" cy="36513"/>
          </a:xfrm>
          <a:custGeom>
            <a:avLst/>
            <a:gdLst>
              <a:gd name="T0" fmla="*/ 0 w 9"/>
              <a:gd name="T1" fmla="*/ 2147483647 h 23"/>
              <a:gd name="T2" fmla="*/ 2147483647 w 9"/>
              <a:gd name="T3" fmla="*/ 2147483647 h 23"/>
              <a:gd name="T4" fmla="*/ 2147483647 w 9"/>
              <a:gd name="T5" fmla="*/ 2147483647 h 23"/>
              <a:gd name="T6" fmla="*/ 2147483647 w 9"/>
              <a:gd name="T7" fmla="*/ 2147483647 h 23"/>
              <a:gd name="T8" fmla="*/ 2147483647 w 9"/>
              <a:gd name="T9" fmla="*/ 2147483647 h 23"/>
              <a:gd name="T10" fmla="*/ 2147483647 w 9"/>
              <a:gd name="T11" fmla="*/ 2147483647 h 23"/>
              <a:gd name="T12" fmla="*/ 2147483647 w 9"/>
              <a:gd name="T13" fmla="*/ 2147483647 h 23"/>
              <a:gd name="T14" fmla="*/ 0 w 9"/>
              <a:gd name="T15" fmla="*/ 0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3"/>
              <a:gd name="T26" fmla="*/ 9 w 9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3">
                <a:moveTo>
                  <a:pt x="0" y="23"/>
                </a:moveTo>
                <a:lnTo>
                  <a:pt x="3" y="22"/>
                </a:lnTo>
                <a:lnTo>
                  <a:pt x="7" y="18"/>
                </a:lnTo>
                <a:lnTo>
                  <a:pt x="9" y="13"/>
                </a:lnTo>
                <a:lnTo>
                  <a:pt x="9" y="10"/>
                </a:lnTo>
                <a:lnTo>
                  <a:pt x="7" y="5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32" name="Freeform 576"/>
          <p:cNvSpPr>
            <a:spLocks/>
          </p:cNvSpPr>
          <p:nvPr/>
        </p:nvSpPr>
        <p:spPr bwMode="auto">
          <a:xfrm>
            <a:off x="4808538" y="2171700"/>
            <a:ext cx="19050" cy="28575"/>
          </a:xfrm>
          <a:custGeom>
            <a:avLst/>
            <a:gdLst>
              <a:gd name="T0" fmla="*/ 2147483647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2147483647 h 18"/>
              <a:gd name="T8" fmla="*/ 0 w 12"/>
              <a:gd name="T9" fmla="*/ 2147483647 h 18"/>
              <a:gd name="T10" fmla="*/ 2147483647 w 12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8"/>
              <a:gd name="T20" fmla="*/ 12 w 12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8">
                <a:moveTo>
                  <a:pt x="12" y="0"/>
                </a:moveTo>
                <a:lnTo>
                  <a:pt x="5" y="1"/>
                </a:lnTo>
                <a:lnTo>
                  <a:pt x="3" y="5"/>
                </a:lnTo>
                <a:lnTo>
                  <a:pt x="0" y="10"/>
                </a:lnTo>
                <a:lnTo>
                  <a:pt x="0" y="13"/>
                </a:lnTo>
                <a:lnTo>
                  <a:pt x="3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33" name="Rectangle 577"/>
          <p:cNvSpPr>
            <a:spLocks noChangeArrowheads="1"/>
          </p:cNvSpPr>
          <p:nvPr/>
        </p:nvSpPr>
        <p:spPr bwMode="auto">
          <a:xfrm>
            <a:off x="4870450" y="2171700"/>
            <a:ext cx="3175" cy="365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34" name="Freeform 578"/>
          <p:cNvSpPr>
            <a:spLocks/>
          </p:cNvSpPr>
          <p:nvPr/>
        </p:nvSpPr>
        <p:spPr bwMode="auto">
          <a:xfrm>
            <a:off x="4894263" y="2171700"/>
            <a:ext cx="11112" cy="36513"/>
          </a:xfrm>
          <a:custGeom>
            <a:avLst/>
            <a:gdLst>
              <a:gd name="T0" fmla="*/ 2147483647 w 7"/>
              <a:gd name="T1" fmla="*/ 2147483647 h 23"/>
              <a:gd name="T2" fmla="*/ 2147483647 w 7"/>
              <a:gd name="T3" fmla="*/ 2147483647 h 23"/>
              <a:gd name="T4" fmla="*/ 2147483647 w 7"/>
              <a:gd name="T5" fmla="*/ 2147483647 h 23"/>
              <a:gd name="T6" fmla="*/ 0 w 7"/>
              <a:gd name="T7" fmla="*/ 0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2147483647 w 7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23"/>
              <a:gd name="T23" fmla="*/ 7 w 7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23">
                <a:moveTo>
                  <a:pt x="5" y="23"/>
                </a:moveTo>
                <a:lnTo>
                  <a:pt x="5" y="5"/>
                </a:lnTo>
                <a:lnTo>
                  <a:pt x="3" y="1"/>
                </a:lnTo>
                <a:lnTo>
                  <a:pt x="0" y="0"/>
                </a:lnTo>
                <a:lnTo>
                  <a:pt x="5" y="1"/>
                </a:lnTo>
                <a:lnTo>
                  <a:pt x="7" y="5"/>
                </a:lnTo>
                <a:lnTo>
                  <a:pt x="7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35" name="Line 579"/>
          <p:cNvSpPr>
            <a:spLocks noChangeShapeType="1"/>
          </p:cNvSpPr>
          <p:nvPr/>
        </p:nvSpPr>
        <p:spPr bwMode="auto">
          <a:xfrm flipH="1">
            <a:off x="4894263" y="220821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36" name="Line 580"/>
          <p:cNvSpPr>
            <a:spLocks noChangeShapeType="1"/>
          </p:cNvSpPr>
          <p:nvPr/>
        </p:nvSpPr>
        <p:spPr bwMode="auto">
          <a:xfrm flipH="1">
            <a:off x="4862513" y="220821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37" name="Line 581"/>
          <p:cNvSpPr>
            <a:spLocks noChangeShapeType="1"/>
          </p:cNvSpPr>
          <p:nvPr/>
        </p:nvSpPr>
        <p:spPr bwMode="auto">
          <a:xfrm>
            <a:off x="4862513" y="2171700"/>
            <a:ext cx="11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38" name="Freeform 582"/>
          <p:cNvSpPr>
            <a:spLocks/>
          </p:cNvSpPr>
          <p:nvPr/>
        </p:nvSpPr>
        <p:spPr bwMode="auto">
          <a:xfrm>
            <a:off x="4879975" y="2171700"/>
            <a:ext cx="14288" cy="1588"/>
          </a:xfrm>
          <a:custGeom>
            <a:avLst/>
            <a:gdLst>
              <a:gd name="T0" fmla="*/ 0 w 9"/>
              <a:gd name="T1" fmla="*/ 2147483647 h 1"/>
              <a:gd name="T2" fmla="*/ 2147483647 w 9"/>
              <a:gd name="T3" fmla="*/ 0 h 1"/>
              <a:gd name="T4" fmla="*/ 2147483647 w 9"/>
              <a:gd name="T5" fmla="*/ 0 h 1"/>
              <a:gd name="T6" fmla="*/ 0 60000 65536"/>
              <a:gd name="T7" fmla="*/ 0 60000 65536"/>
              <a:gd name="T8" fmla="*/ 0 60000 65536"/>
              <a:gd name="T9" fmla="*/ 0 w 9"/>
              <a:gd name="T10" fmla="*/ 0 h 1"/>
              <a:gd name="T11" fmla="*/ 9 w 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">
                <a:moveTo>
                  <a:pt x="0" y="1"/>
                </a:moveTo>
                <a:lnTo>
                  <a:pt x="5" y="0"/>
                </a:lnTo>
                <a:lnTo>
                  <a:pt x="9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39" name="Line 583"/>
          <p:cNvSpPr>
            <a:spLocks noChangeShapeType="1"/>
          </p:cNvSpPr>
          <p:nvPr/>
        </p:nvSpPr>
        <p:spPr bwMode="auto">
          <a:xfrm flipH="1">
            <a:off x="4873625" y="2173288"/>
            <a:ext cx="6350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40" name="Freeform 584"/>
          <p:cNvSpPr>
            <a:spLocks/>
          </p:cNvSpPr>
          <p:nvPr/>
        </p:nvSpPr>
        <p:spPr bwMode="auto">
          <a:xfrm>
            <a:off x="4781550" y="2151063"/>
            <a:ext cx="4763" cy="476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3"/>
                </a:moveTo>
                <a:lnTo>
                  <a:pt x="3" y="2"/>
                </a:lnTo>
                <a:lnTo>
                  <a:pt x="1" y="0"/>
                </a:lnTo>
                <a:lnTo>
                  <a:pt x="0" y="2"/>
                </a:lnTo>
                <a:lnTo>
                  <a:pt x="1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41" name="Line 585"/>
          <p:cNvSpPr>
            <a:spLocks noChangeShapeType="1"/>
          </p:cNvSpPr>
          <p:nvPr/>
        </p:nvSpPr>
        <p:spPr bwMode="auto">
          <a:xfrm>
            <a:off x="4730750" y="2179638"/>
            <a:ext cx="31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42" name="Freeform 586"/>
          <p:cNvSpPr>
            <a:spLocks/>
          </p:cNvSpPr>
          <p:nvPr/>
        </p:nvSpPr>
        <p:spPr bwMode="auto">
          <a:xfrm>
            <a:off x="4697413" y="2171700"/>
            <a:ext cx="9525" cy="36513"/>
          </a:xfrm>
          <a:custGeom>
            <a:avLst/>
            <a:gdLst>
              <a:gd name="T0" fmla="*/ 2147483647 w 6"/>
              <a:gd name="T1" fmla="*/ 2147483647 h 23"/>
              <a:gd name="T2" fmla="*/ 2147483647 w 6"/>
              <a:gd name="T3" fmla="*/ 2147483647 h 23"/>
              <a:gd name="T4" fmla="*/ 2147483647 w 6"/>
              <a:gd name="T5" fmla="*/ 2147483647 h 23"/>
              <a:gd name="T6" fmla="*/ 2147483647 w 6"/>
              <a:gd name="T7" fmla="*/ 2147483647 h 23"/>
              <a:gd name="T8" fmla="*/ 2147483647 w 6"/>
              <a:gd name="T9" fmla="*/ 2147483647 h 23"/>
              <a:gd name="T10" fmla="*/ 0 w 6"/>
              <a:gd name="T11" fmla="*/ 0 h 23"/>
              <a:gd name="T12" fmla="*/ 2147483647 w 6"/>
              <a:gd name="T13" fmla="*/ 2147483647 h 23"/>
              <a:gd name="T14" fmla="*/ 2147483647 w 6"/>
              <a:gd name="T15" fmla="*/ 2147483647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23"/>
              <a:gd name="T26" fmla="*/ 6 w 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23">
                <a:moveTo>
                  <a:pt x="6" y="5"/>
                </a:moveTo>
                <a:lnTo>
                  <a:pt x="6" y="23"/>
                </a:lnTo>
                <a:lnTo>
                  <a:pt x="5" y="23"/>
                </a:lnTo>
                <a:lnTo>
                  <a:pt x="5" y="5"/>
                </a:lnTo>
                <a:lnTo>
                  <a:pt x="4" y="1"/>
                </a:lnTo>
                <a:lnTo>
                  <a:pt x="0" y="0"/>
                </a:lnTo>
                <a:lnTo>
                  <a:pt x="5" y="1"/>
                </a:lnTo>
                <a:lnTo>
                  <a:pt x="6" y="5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43" name="Freeform 587"/>
          <p:cNvSpPr>
            <a:spLocks/>
          </p:cNvSpPr>
          <p:nvPr/>
        </p:nvSpPr>
        <p:spPr bwMode="auto">
          <a:xfrm>
            <a:off x="4678363" y="2171700"/>
            <a:ext cx="19050" cy="7938"/>
          </a:xfrm>
          <a:custGeom>
            <a:avLst/>
            <a:gdLst>
              <a:gd name="T0" fmla="*/ 2147483647 w 12"/>
              <a:gd name="T1" fmla="*/ 0 h 5"/>
              <a:gd name="T2" fmla="*/ 2147483647 w 12"/>
              <a:gd name="T3" fmla="*/ 0 h 5"/>
              <a:gd name="T4" fmla="*/ 2147483647 w 12"/>
              <a:gd name="T5" fmla="*/ 2147483647 h 5"/>
              <a:gd name="T6" fmla="*/ 0 w 1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5"/>
              <a:gd name="T14" fmla="*/ 12 w 1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5">
                <a:moveTo>
                  <a:pt x="12" y="0"/>
                </a:moveTo>
                <a:lnTo>
                  <a:pt x="8" y="0"/>
                </a:lnTo>
                <a:lnTo>
                  <a:pt x="3" y="1"/>
                </a:lnTo>
                <a:lnTo>
                  <a:pt x="0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44" name="Freeform 588"/>
          <p:cNvSpPr>
            <a:spLocks/>
          </p:cNvSpPr>
          <p:nvPr/>
        </p:nvSpPr>
        <p:spPr bwMode="auto">
          <a:xfrm>
            <a:off x="4665663" y="2171700"/>
            <a:ext cx="12700" cy="36513"/>
          </a:xfrm>
          <a:custGeom>
            <a:avLst/>
            <a:gdLst>
              <a:gd name="T0" fmla="*/ 2147483647 w 8"/>
              <a:gd name="T1" fmla="*/ 0 h 23"/>
              <a:gd name="T2" fmla="*/ 2147483647 w 8"/>
              <a:gd name="T3" fmla="*/ 2147483647 h 23"/>
              <a:gd name="T4" fmla="*/ 2147483647 w 8"/>
              <a:gd name="T5" fmla="*/ 2147483647 h 23"/>
              <a:gd name="T6" fmla="*/ 2147483647 w 8"/>
              <a:gd name="T7" fmla="*/ 0 h 23"/>
              <a:gd name="T8" fmla="*/ 2147483647 w 8"/>
              <a:gd name="T9" fmla="*/ 0 h 23"/>
              <a:gd name="T10" fmla="*/ 0 w 8"/>
              <a:gd name="T11" fmla="*/ 0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23"/>
              <a:gd name="T20" fmla="*/ 8 w 8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23">
                <a:moveTo>
                  <a:pt x="8" y="0"/>
                </a:moveTo>
                <a:lnTo>
                  <a:pt x="8" y="23"/>
                </a:lnTo>
                <a:lnTo>
                  <a:pt x="5" y="23"/>
                </a:lnTo>
                <a:lnTo>
                  <a:pt x="5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45" name="Freeform 589"/>
          <p:cNvSpPr>
            <a:spLocks/>
          </p:cNvSpPr>
          <p:nvPr/>
        </p:nvSpPr>
        <p:spPr bwMode="auto">
          <a:xfrm>
            <a:off x="4613275" y="2173288"/>
            <a:ext cx="41275" cy="34925"/>
          </a:xfrm>
          <a:custGeom>
            <a:avLst/>
            <a:gdLst>
              <a:gd name="T0" fmla="*/ 2147483647 w 26"/>
              <a:gd name="T1" fmla="*/ 0 h 22"/>
              <a:gd name="T2" fmla="*/ 2147483647 w 26"/>
              <a:gd name="T3" fmla="*/ 2147483647 h 22"/>
              <a:gd name="T4" fmla="*/ 2147483647 w 26"/>
              <a:gd name="T5" fmla="*/ 2147483647 h 22"/>
              <a:gd name="T6" fmla="*/ 2147483647 w 26"/>
              <a:gd name="T7" fmla="*/ 2147483647 h 22"/>
              <a:gd name="T8" fmla="*/ 2147483647 w 26"/>
              <a:gd name="T9" fmla="*/ 2147483647 h 22"/>
              <a:gd name="T10" fmla="*/ 2147483647 w 26"/>
              <a:gd name="T11" fmla="*/ 2147483647 h 22"/>
              <a:gd name="T12" fmla="*/ 2147483647 w 26"/>
              <a:gd name="T13" fmla="*/ 2147483647 h 22"/>
              <a:gd name="T14" fmla="*/ 2147483647 w 26"/>
              <a:gd name="T15" fmla="*/ 2147483647 h 22"/>
              <a:gd name="T16" fmla="*/ 2147483647 w 26"/>
              <a:gd name="T17" fmla="*/ 2147483647 h 22"/>
              <a:gd name="T18" fmla="*/ 2147483647 w 26"/>
              <a:gd name="T19" fmla="*/ 2147483647 h 22"/>
              <a:gd name="T20" fmla="*/ 2147483647 w 26"/>
              <a:gd name="T21" fmla="*/ 2147483647 h 22"/>
              <a:gd name="T22" fmla="*/ 2147483647 w 26"/>
              <a:gd name="T23" fmla="*/ 2147483647 h 22"/>
              <a:gd name="T24" fmla="*/ 2147483647 w 26"/>
              <a:gd name="T25" fmla="*/ 2147483647 h 22"/>
              <a:gd name="T26" fmla="*/ 2147483647 w 26"/>
              <a:gd name="T27" fmla="*/ 2147483647 h 22"/>
              <a:gd name="T28" fmla="*/ 2147483647 w 26"/>
              <a:gd name="T29" fmla="*/ 2147483647 h 22"/>
              <a:gd name="T30" fmla="*/ 2147483647 w 26"/>
              <a:gd name="T31" fmla="*/ 2147483647 h 22"/>
              <a:gd name="T32" fmla="*/ 2147483647 w 26"/>
              <a:gd name="T33" fmla="*/ 2147483647 h 22"/>
              <a:gd name="T34" fmla="*/ 2147483647 w 26"/>
              <a:gd name="T35" fmla="*/ 2147483647 h 22"/>
              <a:gd name="T36" fmla="*/ 2147483647 w 26"/>
              <a:gd name="T37" fmla="*/ 2147483647 h 22"/>
              <a:gd name="T38" fmla="*/ 0 w 26"/>
              <a:gd name="T39" fmla="*/ 2147483647 h 22"/>
              <a:gd name="T40" fmla="*/ 0 w 26"/>
              <a:gd name="T41" fmla="*/ 2147483647 h 22"/>
              <a:gd name="T42" fmla="*/ 2147483647 w 26"/>
              <a:gd name="T43" fmla="*/ 2147483647 h 22"/>
              <a:gd name="T44" fmla="*/ 2147483647 w 26"/>
              <a:gd name="T45" fmla="*/ 2147483647 h 2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"/>
              <a:gd name="T70" fmla="*/ 0 h 22"/>
              <a:gd name="T71" fmla="*/ 26 w 26"/>
              <a:gd name="T72" fmla="*/ 22 h 2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" h="22">
                <a:moveTo>
                  <a:pt x="17" y="0"/>
                </a:moveTo>
                <a:lnTo>
                  <a:pt x="20" y="1"/>
                </a:lnTo>
                <a:lnTo>
                  <a:pt x="21" y="5"/>
                </a:lnTo>
                <a:lnTo>
                  <a:pt x="21" y="17"/>
                </a:lnTo>
                <a:lnTo>
                  <a:pt x="22" y="21"/>
                </a:lnTo>
                <a:lnTo>
                  <a:pt x="25" y="22"/>
                </a:lnTo>
                <a:lnTo>
                  <a:pt x="26" y="22"/>
                </a:lnTo>
                <a:lnTo>
                  <a:pt x="25" y="22"/>
                </a:lnTo>
                <a:lnTo>
                  <a:pt x="21" y="21"/>
                </a:lnTo>
                <a:lnTo>
                  <a:pt x="20" y="17"/>
                </a:lnTo>
                <a:lnTo>
                  <a:pt x="15" y="21"/>
                </a:lnTo>
                <a:lnTo>
                  <a:pt x="12" y="22"/>
                </a:lnTo>
                <a:lnTo>
                  <a:pt x="6" y="22"/>
                </a:lnTo>
                <a:lnTo>
                  <a:pt x="4" y="21"/>
                </a:lnTo>
                <a:lnTo>
                  <a:pt x="1" y="17"/>
                </a:lnTo>
                <a:lnTo>
                  <a:pt x="1" y="14"/>
                </a:lnTo>
                <a:lnTo>
                  <a:pt x="4" y="10"/>
                </a:lnTo>
                <a:lnTo>
                  <a:pt x="6" y="9"/>
                </a:lnTo>
                <a:lnTo>
                  <a:pt x="1" y="10"/>
                </a:lnTo>
                <a:lnTo>
                  <a:pt x="0" y="14"/>
                </a:lnTo>
                <a:lnTo>
                  <a:pt x="0" y="17"/>
                </a:lnTo>
                <a:lnTo>
                  <a:pt x="1" y="21"/>
                </a:lnTo>
                <a:lnTo>
                  <a:pt x="6" y="2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46" name="Freeform 590"/>
          <p:cNvSpPr>
            <a:spLocks/>
          </p:cNvSpPr>
          <p:nvPr/>
        </p:nvSpPr>
        <p:spPr bwMode="auto">
          <a:xfrm>
            <a:off x="4622800" y="2181225"/>
            <a:ext cx="22225" cy="6350"/>
          </a:xfrm>
          <a:custGeom>
            <a:avLst/>
            <a:gdLst>
              <a:gd name="T0" fmla="*/ 0 w 14"/>
              <a:gd name="T1" fmla="*/ 2147483647 h 4"/>
              <a:gd name="T2" fmla="*/ 2147483647 w 14"/>
              <a:gd name="T3" fmla="*/ 2147483647 h 4"/>
              <a:gd name="T4" fmla="*/ 2147483647 w 14"/>
              <a:gd name="T5" fmla="*/ 0 h 4"/>
              <a:gd name="T6" fmla="*/ 0 60000 65536"/>
              <a:gd name="T7" fmla="*/ 0 60000 65536"/>
              <a:gd name="T8" fmla="*/ 0 60000 65536"/>
              <a:gd name="T9" fmla="*/ 0 w 14"/>
              <a:gd name="T10" fmla="*/ 0 h 4"/>
              <a:gd name="T11" fmla="*/ 14 w 1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4">
                <a:moveTo>
                  <a:pt x="0" y="4"/>
                </a:moveTo>
                <a:lnTo>
                  <a:pt x="11" y="2"/>
                </a:lnTo>
                <a:lnTo>
                  <a:pt x="14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47" name="Line 591"/>
          <p:cNvSpPr>
            <a:spLocks noChangeShapeType="1"/>
          </p:cNvSpPr>
          <p:nvPr/>
        </p:nvSpPr>
        <p:spPr bwMode="auto">
          <a:xfrm>
            <a:off x="4645025" y="2174875"/>
            <a:ext cx="1588" cy="254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48" name="Line 592"/>
          <p:cNvSpPr>
            <a:spLocks noChangeShapeType="1"/>
          </p:cNvSpPr>
          <p:nvPr/>
        </p:nvSpPr>
        <p:spPr bwMode="auto">
          <a:xfrm>
            <a:off x="4665663" y="2208213"/>
            <a:ext cx="20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49" name="Line 593"/>
          <p:cNvSpPr>
            <a:spLocks noChangeShapeType="1"/>
          </p:cNvSpPr>
          <p:nvPr/>
        </p:nvSpPr>
        <p:spPr bwMode="auto">
          <a:xfrm>
            <a:off x="4697413" y="220821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50" name="Freeform 594"/>
          <p:cNvSpPr>
            <a:spLocks/>
          </p:cNvSpPr>
          <p:nvPr/>
        </p:nvSpPr>
        <p:spPr bwMode="auto">
          <a:xfrm>
            <a:off x="4614863" y="2171700"/>
            <a:ext cx="25400" cy="7938"/>
          </a:xfrm>
          <a:custGeom>
            <a:avLst/>
            <a:gdLst>
              <a:gd name="T0" fmla="*/ 2147483647 w 16"/>
              <a:gd name="T1" fmla="*/ 2147483647 h 5"/>
              <a:gd name="T2" fmla="*/ 2147483647 w 16"/>
              <a:gd name="T3" fmla="*/ 0 h 5"/>
              <a:gd name="T4" fmla="*/ 2147483647 w 16"/>
              <a:gd name="T5" fmla="*/ 0 h 5"/>
              <a:gd name="T6" fmla="*/ 2147483647 w 16"/>
              <a:gd name="T7" fmla="*/ 2147483647 h 5"/>
              <a:gd name="T8" fmla="*/ 0 w 16"/>
              <a:gd name="T9" fmla="*/ 2147483647 h 5"/>
              <a:gd name="T10" fmla="*/ 0 w 16"/>
              <a:gd name="T11" fmla="*/ 2147483647 h 5"/>
              <a:gd name="T12" fmla="*/ 2147483647 w 16"/>
              <a:gd name="T13" fmla="*/ 2147483647 h 5"/>
              <a:gd name="T14" fmla="*/ 2147483647 w 16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5"/>
              <a:gd name="T26" fmla="*/ 16 w 16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5">
                <a:moveTo>
                  <a:pt x="16" y="1"/>
                </a:moveTo>
                <a:lnTo>
                  <a:pt x="12" y="0"/>
                </a:lnTo>
                <a:lnTo>
                  <a:pt x="5" y="0"/>
                </a:lnTo>
                <a:lnTo>
                  <a:pt x="1" y="1"/>
                </a:lnTo>
                <a:lnTo>
                  <a:pt x="0" y="2"/>
                </a:lnTo>
                <a:lnTo>
                  <a:pt x="0" y="5"/>
                </a:lnTo>
                <a:lnTo>
                  <a:pt x="1" y="5"/>
                </a:lnTo>
                <a:lnTo>
                  <a:pt x="1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51" name="Freeform 595"/>
          <p:cNvSpPr>
            <a:spLocks/>
          </p:cNvSpPr>
          <p:nvPr/>
        </p:nvSpPr>
        <p:spPr bwMode="auto">
          <a:xfrm>
            <a:off x="4562475" y="2179638"/>
            <a:ext cx="33338" cy="28575"/>
          </a:xfrm>
          <a:custGeom>
            <a:avLst/>
            <a:gdLst>
              <a:gd name="T0" fmla="*/ 2147483647 w 21"/>
              <a:gd name="T1" fmla="*/ 0 h 18"/>
              <a:gd name="T2" fmla="*/ 2147483647 w 21"/>
              <a:gd name="T3" fmla="*/ 2147483647 h 18"/>
              <a:gd name="T4" fmla="*/ 2147483647 w 21"/>
              <a:gd name="T5" fmla="*/ 2147483647 h 18"/>
              <a:gd name="T6" fmla="*/ 2147483647 w 21"/>
              <a:gd name="T7" fmla="*/ 2147483647 h 18"/>
              <a:gd name="T8" fmla="*/ 2147483647 w 21"/>
              <a:gd name="T9" fmla="*/ 2147483647 h 18"/>
              <a:gd name="T10" fmla="*/ 2147483647 w 21"/>
              <a:gd name="T11" fmla="*/ 2147483647 h 18"/>
              <a:gd name="T12" fmla="*/ 2147483647 w 21"/>
              <a:gd name="T13" fmla="*/ 2147483647 h 18"/>
              <a:gd name="T14" fmla="*/ 2147483647 w 21"/>
              <a:gd name="T15" fmla="*/ 2147483647 h 18"/>
              <a:gd name="T16" fmla="*/ 0 w 21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8"/>
              <a:gd name="T29" fmla="*/ 21 w 21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8">
                <a:moveTo>
                  <a:pt x="19" y="0"/>
                </a:moveTo>
                <a:lnTo>
                  <a:pt x="21" y="5"/>
                </a:lnTo>
                <a:lnTo>
                  <a:pt x="21" y="8"/>
                </a:lnTo>
                <a:lnTo>
                  <a:pt x="19" y="13"/>
                </a:lnTo>
                <a:lnTo>
                  <a:pt x="16" y="17"/>
                </a:lnTo>
                <a:lnTo>
                  <a:pt x="11" y="18"/>
                </a:lnTo>
                <a:lnTo>
                  <a:pt x="7" y="18"/>
                </a:lnTo>
                <a:lnTo>
                  <a:pt x="3" y="17"/>
                </a:lnTo>
                <a:lnTo>
                  <a:pt x="0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52" name="Freeform 596"/>
          <p:cNvSpPr>
            <a:spLocks/>
          </p:cNvSpPr>
          <p:nvPr/>
        </p:nvSpPr>
        <p:spPr bwMode="auto">
          <a:xfrm>
            <a:off x="4562475" y="2171700"/>
            <a:ext cx="30163" cy="36513"/>
          </a:xfrm>
          <a:custGeom>
            <a:avLst/>
            <a:gdLst>
              <a:gd name="T0" fmla="*/ 0 w 19"/>
              <a:gd name="T1" fmla="*/ 2147483647 h 23"/>
              <a:gd name="T2" fmla="*/ 2147483647 w 19"/>
              <a:gd name="T3" fmla="*/ 2147483647 h 23"/>
              <a:gd name="T4" fmla="*/ 2147483647 w 19"/>
              <a:gd name="T5" fmla="*/ 0 h 23"/>
              <a:gd name="T6" fmla="*/ 2147483647 w 19"/>
              <a:gd name="T7" fmla="*/ 0 h 23"/>
              <a:gd name="T8" fmla="*/ 2147483647 w 19"/>
              <a:gd name="T9" fmla="*/ 2147483647 h 23"/>
              <a:gd name="T10" fmla="*/ 2147483647 w 19"/>
              <a:gd name="T11" fmla="*/ 2147483647 h 23"/>
              <a:gd name="T12" fmla="*/ 2147483647 w 19"/>
              <a:gd name="T13" fmla="*/ 2147483647 h 23"/>
              <a:gd name="T14" fmla="*/ 2147483647 w 19"/>
              <a:gd name="T15" fmla="*/ 2147483647 h 23"/>
              <a:gd name="T16" fmla="*/ 2147483647 w 19"/>
              <a:gd name="T17" fmla="*/ 2147483647 h 23"/>
              <a:gd name="T18" fmla="*/ 2147483647 w 19"/>
              <a:gd name="T19" fmla="*/ 2147483647 h 23"/>
              <a:gd name="T20" fmla="*/ 2147483647 w 19"/>
              <a:gd name="T21" fmla="*/ 2147483647 h 23"/>
              <a:gd name="T22" fmla="*/ 2147483647 w 19"/>
              <a:gd name="T23" fmla="*/ 214748364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"/>
              <a:gd name="T37" fmla="*/ 0 h 23"/>
              <a:gd name="T38" fmla="*/ 19 w 19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" h="23">
                <a:moveTo>
                  <a:pt x="0" y="5"/>
                </a:moveTo>
                <a:lnTo>
                  <a:pt x="3" y="1"/>
                </a:lnTo>
                <a:lnTo>
                  <a:pt x="7" y="0"/>
                </a:lnTo>
                <a:lnTo>
                  <a:pt x="11" y="0"/>
                </a:lnTo>
                <a:lnTo>
                  <a:pt x="16" y="1"/>
                </a:lnTo>
                <a:lnTo>
                  <a:pt x="19" y="5"/>
                </a:lnTo>
                <a:lnTo>
                  <a:pt x="17" y="5"/>
                </a:lnTo>
                <a:lnTo>
                  <a:pt x="19" y="10"/>
                </a:lnTo>
                <a:lnTo>
                  <a:pt x="19" y="13"/>
                </a:lnTo>
                <a:lnTo>
                  <a:pt x="17" y="18"/>
                </a:lnTo>
                <a:lnTo>
                  <a:pt x="13" y="22"/>
                </a:lnTo>
                <a:lnTo>
                  <a:pt x="11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53" name="Line 597"/>
          <p:cNvSpPr>
            <a:spLocks noChangeShapeType="1"/>
          </p:cNvSpPr>
          <p:nvPr/>
        </p:nvSpPr>
        <p:spPr bwMode="auto">
          <a:xfrm flipH="1">
            <a:off x="4551363" y="2230438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54" name="Rectangle 598"/>
          <p:cNvSpPr>
            <a:spLocks noChangeArrowheads="1"/>
          </p:cNvSpPr>
          <p:nvPr/>
        </p:nvSpPr>
        <p:spPr bwMode="auto">
          <a:xfrm>
            <a:off x="4557713" y="2171700"/>
            <a:ext cx="4762" cy="587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55" name="Line 599"/>
          <p:cNvSpPr>
            <a:spLocks noChangeShapeType="1"/>
          </p:cNvSpPr>
          <p:nvPr/>
        </p:nvSpPr>
        <p:spPr bwMode="auto">
          <a:xfrm flipH="1">
            <a:off x="4522788" y="2208213"/>
            <a:ext cx="174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56" name="Freeform 600"/>
          <p:cNvSpPr>
            <a:spLocks/>
          </p:cNvSpPr>
          <p:nvPr/>
        </p:nvSpPr>
        <p:spPr bwMode="auto">
          <a:xfrm>
            <a:off x="4500563" y="2171700"/>
            <a:ext cx="33337" cy="36513"/>
          </a:xfrm>
          <a:custGeom>
            <a:avLst/>
            <a:gdLst>
              <a:gd name="T0" fmla="*/ 2147483647 w 21"/>
              <a:gd name="T1" fmla="*/ 2147483647 h 23"/>
              <a:gd name="T2" fmla="*/ 0 w 21"/>
              <a:gd name="T3" fmla="*/ 0 h 23"/>
              <a:gd name="T4" fmla="*/ 2147483647 w 21"/>
              <a:gd name="T5" fmla="*/ 0 h 23"/>
              <a:gd name="T6" fmla="*/ 2147483647 w 21"/>
              <a:gd name="T7" fmla="*/ 2147483647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3"/>
              <a:gd name="T14" fmla="*/ 21 w 21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3">
                <a:moveTo>
                  <a:pt x="19" y="23"/>
                </a:moveTo>
                <a:lnTo>
                  <a:pt x="0" y="0"/>
                </a:lnTo>
                <a:lnTo>
                  <a:pt x="2" y="0"/>
                </a:lnTo>
                <a:lnTo>
                  <a:pt x="21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57" name="Line 601"/>
          <p:cNvSpPr>
            <a:spLocks noChangeShapeType="1"/>
          </p:cNvSpPr>
          <p:nvPr/>
        </p:nvSpPr>
        <p:spPr bwMode="auto">
          <a:xfrm flipH="1">
            <a:off x="4495800" y="2208213"/>
            <a:ext cx="158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58" name="Line 602"/>
          <p:cNvSpPr>
            <a:spLocks noChangeShapeType="1"/>
          </p:cNvSpPr>
          <p:nvPr/>
        </p:nvSpPr>
        <p:spPr bwMode="auto">
          <a:xfrm flipV="1">
            <a:off x="4500563" y="2171700"/>
            <a:ext cx="33337" cy="36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59" name="Line 603"/>
          <p:cNvSpPr>
            <a:spLocks noChangeShapeType="1"/>
          </p:cNvSpPr>
          <p:nvPr/>
        </p:nvSpPr>
        <p:spPr bwMode="auto">
          <a:xfrm flipH="1">
            <a:off x="4522788" y="2171700"/>
            <a:ext cx="174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60" name="Line 604"/>
          <p:cNvSpPr>
            <a:spLocks noChangeShapeType="1"/>
          </p:cNvSpPr>
          <p:nvPr/>
        </p:nvSpPr>
        <p:spPr bwMode="auto">
          <a:xfrm flipH="1">
            <a:off x="4495800" y="2171700"/>
            <a:ext cx="158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61" name="Freeform 605"/>
          <p:cNvSpPr>
            <a:spLocks/>
          </p:cNvSpPr>
          <p:nvPr/>
        </p:nvSpPr>
        <p:spPr bwMode="auto">
          <a:xfrm>
            <a:off x="4476750" y="2151063"/>
            <a:ext cx="3175" cy="15875"/>
          </a:xfrm>
          <a:custGeom>
            <a:avLst/>
            <a:gdLst>
              <a:gd name="T0" fmla="*/ 2147483647 w 2"/>
              <a:gd name="T1" fmla="*/ 2147483647 h 10"/>
              <a:gd name="T2" fmla="*/ 0 w 2"/>
              <a:gd name="T3" fmla="*/ 0 h 10"/>
              <a:gd name="T4" fmla="*/ 2147483647 w 2"/>
              <a:gd name="T5" fmla="*/ 0 h 10"/>
              <a:gd name="T6" fmla="*/ 2147483647 w 2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0"/>
              <a:gd name="T14" fmla="*/ 2 w 2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0">
                <a:moveTo>
                  <a:pt x="2" y="10"/>
                </a:moveTo>
                <a:lnTo>
                  <a:pt x="0" y="0"/>
                </a:lnTo>
                <a:lnTo>
                  <a:pt x="2" y="0"/>
                </a:lnTo>
                <a:lnTo>
                  <a:pt x="2" y="1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62" name="Line 606"/>
          <p:cNvSpPr>
            <a:spLocks noChangeShapeType="1"/>
          </p:cNvSpPr>
          <p:nvPr/>
        </p:nvSpPr>
        <p:spPr bwMode="auto">
          <a:xfrm>
            <a:off x="4464050" y="2166938"/>
            <a:ext cx="1588" cy="22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63" name="Line 607"/>
          <p:cNvSpPr>
            <a:spLocks noChangeShapeType="1"/>
          </p:cNvSpPr>
          <p:nvPr/>
        </p:nvSpPr>
        <p:spPr bwMode="auto">
          <a:xfrm flipH="1">
            <a:off x="4446588" y="2179638"/>
            <a:ext cx="174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64" name="Rectangle 608"/>
          <p:cNvSpPr>
            <a:spLocks noChangeArrowheads="1"/>
          </p:cNvSpPr>
          <p:nvPr/>
        </p:nvSpPr>
        <p:spPr bwMode="auto">
          <a:xfrm>
            <a:off x="4443413" y="2151063"/>
            <a:ext cx="3175" cy="571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65" name="Line 609"/>
          <p:cNvSpPr>
            <a:spLocks noChangeShapeType="1"/>
          </p:cNvSpPr>
          <p:nvPr/>
        </p:nvSpPr>
        <p:spPr bwMode="auto">
          <a:xfrm>
            <a:off x="4437063" y="2151063"/>
            <a:ext cx="444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66" name="Freeform 610"/>
          <p:cNvSpPr>
            <a:spLocks/>
          </p:cNvSpPr>
          <p:nvPr/>
        </p:nvSpPr>
        <p:spPr bwMode="auto">
          <a:xfrm>
            <a:off x="4476750" y="2192338"/>
            <a:ext cx="3175" cy="15875"/>
          </a:xfrm>
          <a:custGeom>
            <a:avLst/>
            <a:gdLst>
              <a:gd name="T0" fmla="*/ 2147483647 w 2"/>
              <a:gd name="T1" fmla="*/ 0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0"/>
              <a:gd name="T14" fmla="*/ 2 w 2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0">
                <a:moveTo>
                  <a:pt x="2" y="0"/>
                </a:moveTo>
                <a:lnTo>
                  <a:pt x="0" y="10"/>
                </a:lnTo>
                <a:lnTo>
                  <a:pt x="2" y="10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67" name="Line 611"/>
          <p:cNvSpPr>
            <a:spLocks noChangeShapeType="1"/>
          </p:cNvSpPr>
          <p:nvPr/>
        </p:nvSpPr>
        <p:spPr bwMode="auto">
          <a:xfrm flipH="1">
            <a:off x="4437063" y="2208213"/>
            <a:ext cx="444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68" name="Freeform 612"/>
          <p:cNvSpPr>
            <a:spLocks/>
          </p:cNvSpPr>
          <p:nvPr/>
        </p:nvSpPr>
        <p:spPr bwMode="auto">
          <a:xfrm>
            <a:off x="4443413" y="2279650"/>
            <a:ext cx="31750" cy="23813"/>
          </a:xfrm>
          <a:custGeom>
            <a:avLst/>
            <a:gdLst>
              <a:gd name="T0" fmla="*/ 0 w 20"/>
              <a:gd name="T1" fmla="*/ 2147483647 h 15"/>
              <a:gd name="T2" fmla="*/ 2147483647 w 20"/>
              <a:gd name="T3" fmla="*/ 0 h 15"/>
              <a:gd name="T4" fmla="*/ 2147483647 w 20"/>
              <a:gd name="T5" fmla="*/ 0 h 15"/>
              <a:gd name="T6" fmla="*/ 2147483647 w 20"/>
              <a:gd name="T7" fmla="*/ 2147483647 h 15"/>
              <a:gd name="T8" fmla="*/ 2147483647 w 20"/>
              <a:gd name="T9" fmla="*/ 2147483647 h 15"/>
              <a:gd name="T10" fmla="*/ 2147483647 w 20"/>
              <a:gd name="T11" fmla="*/ 2147483647 h 15"/>
              <a:gd name="T12" fmla="*/ 2147483647 w 20"/>
              <a:gd name="T13" fmla="*/ 2147483647 h 15"/>
              <a:gd name="T14" fmla="*/ 2147483647 w 20"/>
              <a:gd name="T15" fmla="*/ 2147483647 h 15"/>
              <a:gd name="T16" fmla="*/ 2147483647 w 20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5"/>
              <a:gd name="T29" fmla="*/ 20 w 20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5">
                <a:moveTo>
                  <a:pt x="0" y="1"/>
                </a:moveTo>
                <a:lnTo>
                  <a:pt x="5" y="0"/>
                </a:lnTo>
                <a:lnTo>
                  <a:pt x="13" y="0"/>
                </a:lnTo>
                <a:lnTo>
                  <a:pt x="18" y="1"/>
                </a:lnTo>
                <a:lnTo>
                  <a:pt x="20" y="5"/>
                </a:lnTo>
                <a:lnTo>
                  <a:pt x="20" y="10"/>
                </a:lnTo>
                <a:lnTo>
                  <a:pt x="18" y="13"/>
                </a:lnTo>
                <a:lnTo>
                  <a:pt x="13" y="15"/>
                </a:lnTo>
                <a:lnTo>
                  <a:pt x="8" y="1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69" name="Freeform 613"/>
          <p:cNvSpPr>
            <a:spLocks/>
          </p:cNvSpPr>
          <p:nvPr/>
        </p:nvSpPr>
        <p:spPr bwMode="auto">
          <a:xfrm>
            <a:off x="4438650" y="2303463"/>
            <a:ext cx="38100" cy="34925"/>
          </a:xfrm>
          <a:custGeom>
            <a:avLst/>
            <a:gdLst>
              <a:gd name="T0" fmla="*/ 2147483647 w 24"/>
              <a:gd name="T1" fmla="*/ 0 h 22"/>
              <a:gd name="T2" fmla="*/ 2147483647 w 24"/>
              <a:gd name="T3" fmla="*/ 2147483647 h 22"/>
              <a:gd name="T4" fmla="*/ 2147483647 w 24"/>
              <a:gd name="T5" fmla="*/ 2147483647 h 22"/>
              <a:gd name="T6" fmla="*/ 2147483647 w 24"/>
              <a:gd name="T7" fmla="*/ 2147483647 h 22"/>
              <a:gd name="T8" fmla="*/ 2147483647 w 24"/>
              <a:gd name="T9" fmla="*/ 2147483647 h 22"/>
              <a:gd name="T10" fmla="*/ 2147483647 w 24"/>
              <a:gd name="T11" fmla="*/ 2147483647 h 22"/>
              <a:gd name="T12" fmla="*/ 2147483647 w 24"/>
              <a:gd name="T13" fmla="*/ 2147483647 h 22"/>
              <a:gd name="T14" fmla="*/ 2147483647 w 24"/>
              <a:gd name="T15" fmla="*/ 2147483647 h 22"/>
              <a:gd name="T16" fmla="*/ 2147483647 w 24"/>
              <a:gd name="T17" fmla="*/ 2147483647 h 22"/>
              <a:gd name="T18" fmla="*/ 2147483647 w 24"/>
              <a:gd name="T19" fmla="*/ 2147483647 h 22"/>
              <a:gd name="T20" fmla="*/ 2147483647 w 24"/>
              <a:gd name="T21" fmla="*/ 2147483647 h 22"/>
              <a:gd name="T22" fmla="*/ 0 w 24"/>
              <a:gd name="T23" fmla="*/ 2147483647 h 22"/>
              <a:gd name="T24" fmla="*/ 0 w 24"/>
              <a:gd name="T25" fmla="*/ 2147483647 h 22"/>
              <a:gd name="T26" fmla="*/ 2147483647 w 24"/>
              <a:gd name="T27" fmla="*/ 2147483647 h 22"/>
              <a:gd name="T28" fmla="*/ 2147483647 w 24"/>
              <a:gd name="T29" fmla="*/ 2147483647 h 22"/>
              <a:gd name="T30" fmla="*/ 2147483647 w 24"/>
              <a:gd name="T31" fmla="*/ 2147483647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22"/>
              <a:gd name="T50" fmla="*/ 24 w 24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22">
                <a:moveTo>
                  <a:pt x="16" y="0"/>
                </a:moveTo>
                <a:lnTo>
                  <a:pt x="20" y="2"/>
                </a:lnTo>
                <a:lnTo>
                  <a:pt x="23" y="6"/>
                </a:lnTo>
                <a:lnTo>
                  <a:pt x="24" y="10"/>
                </a:lnTo>
                <a:lnTo>
                  <a:pt x="24" y="15"/>
                </a:lnTo>
                <a:lnTo>
                  <a:pt x="23" y="18"/>
                </a:lnTo>
                <a:lnTo>
                  <a:pt x="21" y="19"/>
                </a:lnTo>
                <a:lnTo>
                  <a:pt x="16" y="22"/>
                </a:lnTo>
                <a:lnTo>
                  <a:pt x="8" y="22"/>
                </a:lnTo>
                <a:lnTo>
                  <a:pt x="3" y="19"/>
                </a:lnTo>
                <a:lnTo>
                  <a:pt x="1" y="18"/>
                </a:lnTo>
                <a:lnTo>
                  <a:pt x="0" y="15"/>
                </a:lnTo>
                <a:lnTo>
                  <a:pt x="0" y="13"/>
                </a:lnTo>
                <a:lnTo>
                  <a:pt x="1" y="11"/>
                </a:lnTo>
                <a:lnTo>
                  <a:pt x="3" y="13"/>
                </a:lnTo>
                <a:lnTo>
                  <a:pt x="1" y="1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70" name="Freeform 614"/>
          <p:cNvSpPr>
            <a:spLocks/>
          </p:cNvSpPr>
          <p:nvPr/>
        </p:nvSpPr>
        <p:spPr bwMode="auto">
          <a:xfrm>
            <a:off x="4438650" y="2281238"/>
            <a:ext cx="4763" cy="14287"/>
          </a:xfrm>
          <a:custGeom>
            <a:avLst/>
            <a:gdLst>
              <a:gd name="T0" fmla="*/ 2147483647 w 3"/>
              <a:gd name="T1" fmla="*/ 2147483647 h 9"/>
              <a:gd name="T2" fmla="*/ 0 w 3"/>
              <a:gd name="T3" fmla="*/ 2147483647 h 9"/>
              <a:gd name="T4" fmla="*/ 0 w 3"/>
              <a:gd name="T5" fmla="*/ 2147483647 h 9"/>
              <a:gd name="T6" fmla="*/ 2147483647 w 3"/>
              <a:gd name="T7" fmla="*/ 2147483647 h 9"/>
              <a:gd name="T8" fmla="*/ 2147483647 w 3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1" y="9"/>
                </a:moveTo>
                <a:lnTo>
                  <a:pt x="0" y="7"/>
                </a:lnTo>
                <a:lnTo>
                  <a:pt x="0" y="5"/>
                </a:lnTo>
                <a:lnTo>
                  <a:pt x="1" y="3"/>
                </a:lnTo>
                <a:lnTo>
                  <a:pt x="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71" name="Freeform 615"/>
          <p:cNvSpPr>
            <a:spLocks/>
          </p:cNvSpPr>
          <p:nvPr/>
        </p:nvSpPr>
        <p:spPr bwMode="auto">
          <a:xfrm>
            <a:off x="4440238" y="2289175"/>
            <a:ext cx="3175" cy="6350"/>
          </a:xfrm>
          <a:custGeom>
            <a:avLst/>
            <a:gdLst>
              <a:gd name="T0" fmla="*/ 0 w 2"/>
              <a:gd name="T1" fmla="*/ 0 h 4"/>
              <a:gd name="T2" fmla="*/ 2147483647 w 2"/>
              <a:gd name="T3" fmla="*/ 2147483647 h 4"/>
              <a:gd name="T4" fmla="*/ 0 w 2"/>
              <a:gd name="T5" fmla="*/ 2147483647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2" y="2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72" name="Freeform 616"/>
          <p:cNvSpPr>
            <a:spLocks/>
          </p:cNvSpPr>
          <p:nvPr/>
        </p:nvSpPr>
        <p:spPr bwMode="auto">
          <a:xfrm>
            <a:off x="4464050" y="2279650"/>
            <a:ext cx="7938" cy="23813"/>
          </a:xfrm>
          <a:custGeom>
            <a:avLst/>
            <a:gdLst>
              <a:gd name="T0" fmla="*/ 0 w 5"/>
              <a:gd name="T1" fmla="*/ 2147483647 h 15"/>
              <a:gd name="T2" fmla="*/ 2147483647 w 5"/>
              <a:gd name="T3" fmla="*/ 2147483647 h 15"/>
              <a:gd name="T4" fmla="*/ 2147483647 w 5"/>
              <a:gd name="T5" fmla="*/ 2147483647 h 15"/>
              <a:gd name="T6" fmla="*/ 2147483647 w 5"/>
              <a:gd name="T7" fmla="*/ 2147483647 h 15"/>
              <a:gd name="T8" fmla="*/ 2147483647 w 5"/>
              <a:gd name="T9" fmla="*/ 2147483647 h 15"/>
              <a:gd name="T10" fmla="*/ 0 w 5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5"/>
              <a:gd name="T20" fmla="*/ 5 w 5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5">
                <a:moveTo>
                  <a:pt x="0" y="15"/>
                </a:moveTo>
                <a:lnTo>
                  <a:pt x="4" y="13"/>
                </a:lnTo>
                <a:lnTo>
                  <a:pt x="5" y="10"/>
                </a:lnTo>
                <a:lnTo>
                  <a:pt x="5" y="5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73" name="Freeform 617"/>
          <p:cNvSpPr>
            <a:spLocks/>
          </p:cNvSpPr>
          <p:nvPr/>
        </p:nvSpPr>
        <p:spPr bwMode="auto">
          <a:xfrm>
            <a:off x="4495800" y="2279650"/>
            <a:ext cx="38100" cy="58738"/>
          </a:xfrm>
          <a:custGeom>
            <a:avLst/>
            <a:gdLst>
              <a:gd name="T0" fmla="*/ 2147483647 w 24"/>
              <a:gd name="T1" fmla="*/ 2147483647 h 37"/>
              <a:gd name="T2" fmla="*/ 2147483647 w 24"/>
              <a:gd name="T3" fmla="*/ 2147483647 h 37"/>
              <a:gd name="T4" fmla="*/ 2147483647 w 24"/>
              <a:gd name="T5" fmla="*/ 0 h 37"/>
              <a:gd name="T6" fmla="*/ 2147483647 w 24"/>
              <a:gd name="T7" fmla="*/ 0 h 37"/>
              <a:gd name="T8" fmla="*/ 2147483647 w 24"/>
              <a:gd name="T9" fmla="*/ 2147483647 h 37"/>
              <a:gd name="T10" fmla="*/ 2147483647 w 24"/>
              <a:gd name="T11" fmla="*/ 2147483647 h 37"/>
              <a:gd name="T12" fmla="*/ 2147483647 w 24"/>
              <a:gd name="T13" fmla="*/ 2147483647 h 37"/>
              <a:gd name="T14" fmla="*/ 2147483647 w 24"/>
              <a:gd name="T15" fmla="*/ 2147483647 h 37"/>
              <a:gd name="T16" fmla="*/ 2147483647 w 24"/>
              <a:gd name="T17" fmla="*/ 2147483647 h 37"/>
              <a:gd name="T18" fmla="*/ 2147483647 w 24"/>
              <a:gd name="T19" fmla="*/ 2147483647 h 37"/>
              <a:gd name="T20" fmla="*/ 2147483647 w 24"/>
              <a:gd name="T21" fmla="*/ 2147483647 h 37"/>
              <a:gd name="T22" fmla="*/ 2147483647 w 24"/>
              <a:gd name="T23" fmla="*/ 2147483647 h 37"/>
              <a:gd name="T24" fmla="*/ 2147483647 w 24"/>
              <a:gd name="T25" fmla="*/ 2147483647 h 37"/>
              <a:gd name="T26" fmla="*/ 0 w 24"/>
              <a:gd name="T27" fmla="*/ 2147483647 h 37"/>
              <a:gd name="T28" fmla="*/ 0 w 24"/>
              <a:gd name="T29" fmla="*/ 2147483647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"/>
              <a:gd name="T46" fmla="*/ 0 h 37"/>
              <a:gd name="T47" fmla="*/ 24 w 24"/>
              <a:gd name="T48" fmla="*/ 37 h 3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" h="37">
                <a:moveTo>
                  <a:pt x="1" y="4"/>
                </a:moveTo>
                <a:lnTo>
                  <a:pt x="3" y="1"/>
                </a:lnTo>
                <a:lnTo>
                  <a:pt x="8" y="0"/>
                </a:lnTo>
                <a:lnTo>
                  <a:pt x="16" y="0"/>
                </a:lnTo>
                <a:lnTo>
                  <a:pt x="21" y="1"/>
                </a:lnTo>
                <a:lnTo>
                  <a:pt x="22" y="4"/>
                </a:lnTo>
                <a:lnTo>
                  <a:pt x="24" y="6"/>
                </a:lnTo>
                <a:lnTo>
                  <a:pt x="24" y="10"/>
                </a:lnTo>
                <a:lnTo>
                  <a:pt x="22" y="13"/>
                </a:lnTo>
                <a:lnTo>
                  <a:pt x="17" y="17"/>
                </a:lnTo>
                <a:lnTo>
                  <a:pt x="8" y="21"/>
                </a:lnTo>
                <a:lnTo>
                  <a:pt x="5" y="22"/>
                </a:lnTo>
                <a:lnTo>
                  <a:pt x="1" y="26"/>
                </a:lnTo>
                <a:lnTo>
                  <a:pt x="0" y="31"/>
                </a:lnTo>
                <a:lnTo>
                  <a:pt x="0" y="3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74" name="Freeform 618"/>
          <p:cNvSpPr>
            <a:spLocks/>
          </p:cNvSpPr>
          <p:nvPr/>
        </p:nvSpPr>
        <p:spPr bwMode="auto">
          <a:xfrm>
            <a:off x="4495800" y="2322513"/>
            <a:ext cx="38100" cy="11112"/>
          </a:xfrm>
          <a:custGeom>
            <a:avLst/>
            <a:gdLst>
              <a:gd name="T0" fmla="*/ 0 w 24"/>
              <a:gd name="T1" fmla="*/ 2147483647 h 7"/>
              <a:gd name="T2" fmla="*/ 2147483647 w 24"/>
              <a:gd name="T3" fmla="*/ 2147483647 h 7"/>
              <a:gd name="T4" fmla="*/ 2147483647 w 24"/>
              <a:gd name="T5" fmla="*/ 2147483647 h 7"/>
              <a:gd name="T6" fmla="*/ 2147483647 w 24"/>
              <a:gd name="T7" fmla="*/ 2147483647 h 7"/>
              <a:gd name="T8" fmla="*/ 2147483647 w 24"/>
              <a:gd name="T9" fmla="*/ 2147483647 h 7"/>
              <a:gd name="T10" fmla="*/ 2147483647 w 24"/>
              <a:gd name="T11" fmla="*/ 2147483647 h 7"/>
              <a:gd name="T12" fmla="*/ 2147483647 w 24"/>
              <a:gd name="T13" fmla="*/ 2147483647 h 7"/>
              <a:gd name="T14" fmla="*/ 2147483647 w 24"/>
              <a:gd name="T15" fmla="*/ 0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7"/>
              <a:gd name="T26" fmla="*/ 24 w 24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7">
                <a:moveTo>
                  <a:pt x="0" y="6"/>
                </a:moveTo>
                <a:lnTo>
                  <a:pt x="1" y="4"/>
                </a:lnTo>
                <a:lnTo>
                  <a:pt x="5" y="4"/>
                </a:lnTo>
                <a:lnTo>
                  <a:pt x="13" y="7"/>
                </a:lnTo>
                <a:lnTo>
                  <a:pt x="18" y="7"/>
                </a:lnTo>
                <a:lnTo>
                  <a:pt x="22" y="6"/>
                </a:lnTo>
                <a:lnTo>
                  <a:pt x="24" y="4"/>
                </a:lnTo>
                <a:lnTo>
                  <a:pt x="24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75" name="Freeform 619"/>
          <p:cNvSpPr>
            <a:spLocks/>
          </p:cNvSpPr>
          <p:nvPr/>
        </p:nvSpPr>
        <p:spPr bwMode="auto">
          <a:xfrm>
            <a:off x="4503738" y="2328863"/>
            <a:ext cx="30162" cy="9525"/>
          </a:xfrm>
          <a:custGeom>
            <a:avLst/>
            <a:gdLst>
              <a:gd name="T0" fmla="*/ 2147483647 w 19"/>
              <a:gd name="T1" fmla="*/ 0 h 6"/>
              <a:gd name="T2" fmla="*/ 2147483647 w 19"/>
              <a:gd name="T3" fmla="*/ 2147483647 h 6"/>
              <a:gd name="T4" fmla="*/ 2147483647 w 19"/>
              <a:gd name="T5" fmla="*/ 2147483647 h 6"/>
              <a:gd name="T6" fmla="*/ 2147483647 w 19"/>
              <a:gd name="T7" fmla="*/ 2147483647 h 6"/>
              <a:gd name="T8" fmla="*/ 0 w 1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6"/>
              <a:gd name="T17" fmla="*/ 19 w 1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6">
                <a:moveTo>
                  <a:pt x="19" y="0"/>
                </a:moveTo>
                <a:lnTo>
                  <a:pt x="17" y="3"/>
                </a:lnTo>
                <a:lnTo>
                  <a:pt x="16" y="6"/>
                </a:lnTo>
                <a:lnTo>
                  <a:pt x="8" y="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76" name="Freeform 620"/>
          <p:cNvSpPr>
            <a:spLocks/>
          </p:cNvSpPr>
          <p:nvPr/>
        </p:nvSpPr>
        <p:spPr bwMode="auto">
          <a:xfrm>
            <a:off x="4508500" y="2279650"/>
            <a:ext cx="22225" cy="33338"/>
          </a:xfrm>
          <a:custGeom>
            <a:avLst/>
            <a:gdLst>
              <a:gd name="T0" fmla="*/ 0 w 14"/>
              <a:gd name="T1" fmla="*/ 2147483647 h 21"/>
              <a:gd name="T2" fmla="*/ 2147483647 w 14"/>
              <a:gd name="T3" fmla="*/ 2147483647 h 21"/>
              <a:gd name="T4" fmla="*/ 2147483647 w 14"/>
              <a:gd name="T5" fmla="*/ 2147483647 h 21"/>
              <a:gd name="T6" fmla="*/ 2147483647 w 14"/>
              <a:gd name="T7" fmla="*/ 2147483647 h 21"/>
              <a:gd name="T8" fmla="*/ 2147483647 w 14"/>
              <a:gd name="T9" fmla="*/ 2147483647 h 21"/>
              <a:gd name="T10" fmla="*/ 2147483647 w 14"/>
              <a:gd name="T11" fmla="*/ 2147483647 h 21"/>
              <a:gd name="T12" fmla="*/ 2147483647 w 14"/>
              <a:gd name="T13" fmla="*/ 2147483647 h 21"/>
              <a:gd name="T14" fmla="*/ 2147483647 w 14"/>
              <a:gd name="T15" fmla="*/ 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1"/>
              <a:gd name="T26" fmla="*/ 14 w 14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1">
                <a:moveTo>
                  <a:pt x="0" y="21"/>
                </a:moveTo>
                <a:lnTo>
                  <a:pt x="8" y="17"/>
                </a:lnTo>
                <a:lnTo>
                  <a:pt x="13" y="13"/>
                </a:lnTo>
                <a:lnTo>
                  <a:pt x="14" y="10"/>
                </a:lnTo>
                <a:lnTo>
                  <a:pt x="14" y="6"/>
                </a:lnTo>
                <a:lnTo>
                  <a:pt x="13" y="2"/>
                </a:lnTo>
                <a:lnTo>
                  <a:pt x="10" y="1"/>
                </a:lnTo>
                <a:lnTo>
                  <a:pt x="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77" name="Freeform 621"/>
          <p:cNvSpPr>
            <a:spLocks/>
          </p:cNvSpPr>
          <p:nvPr/>
        </p:nvSpPr>
        <p:spPr bwMode="auto">
          <a:xfrm>
            <a:off x="4495800" y="2282825"/>
            <a:ext cx="4763" cy="12700"/>
          </a:xfrm>
          <a:custGeom>
            <a:avLst/>
            <a:gdLst>
              <a:gd name="T0" fmla="*/ 2147483647 w 3"/>
              <a:gd name="T1" fmla="*/ 0 h 8"/>
              <a:gd name="T2" fmla="*/ 0 w 3"/>
              <a:gd name="T3" fmla="*/ 2147483647 h 8"/>
              <a:gd name="T4" fmla="*/ 0 w 3"/>
              <a:gd name="T5" fmla="*/ 2147483647 h 8"/>
              <a:gd name="T6" fmla="*/ 2147483647 w 3"/>
              <a:gd name="T7" fmla="*/ 2147483647 h 8"/>
              <a:gd name="T8" fmla="*/ 2147483647 w 3"/>
              <a:gd name="T9" fmla="*/ 2147483647 h 8"/>
              <a:gd name="T10" fmla="*/ 2147483647 w 3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8"/>
              <a:gd name="T20" fmla="*/ 3 w 3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8">
                <a:moveTo>
                  <a:pt x="1" y="0"/>
                </a:moveTo>
                <a:lnTo>
                  <a:pt x="0" y="4"/>
                </a:lnTo>
                <a:lnTo>
                  <a:pt x="0" y="6"/>
                </a:lnTo>
                <a:lnTo>
                  <a:pt x="1" y="8"/>
                </a:lnTo>
                <a:lnTo>
                  <a:pt x="3" y="6"/>
                </a:lnTo>
                <a:lnTo>
                  <a:pt x="1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78" name="Freeform 622"/>
          <p:cNvSpPr>
            <a:spLocks/>
          </p:cNvSpPr>
          <p:nvPr/>
        </p:nvSpPr>
        <p:spPr bwMode="auto">
          <a:xfrm>
            <a:off x="4464050" y="2308225"/>
            <a:ext cx="11113" cy="30163"/>
          </a:xfrm>
          <a:custGeom>
            <a:avLst/>
            <a:gdLst>
              <a:gd name="T0" fmla="*/ 2147483647 w 7"/>
              <a:gd name="T1" fmla="*/ 0 h 19"/>
              <a:gd name="T2" fmla="*/ 2147483647 w 7"/>
              <a:gd name="T3" fmla="*/ 2147483647 h 19"/>
              <a:gd name="T4" fmla="*/ 2147483647 w 7"/>
              <a:gd name="T5" fmla="*/ 2147483647 h 19"/>
              <a:gd name="T6" fmla="*/ 2147483647 w 7"/>
              <a:gd name="T7" fmla="*/ 2147483647 h 19"/>
              <a:gd name="T8" fmla="*/ 2147483647 w 7"/>
              <a:gd name="T9" fmla="*/ 2147483647 h 19"/>
              <a:gd name="T10" fmla="*/ 0 w 7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9"/>
              <a:gd name="T20" fmla="*/ 7 w 7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9">
                <a:moveTo>
                  <a:pt x="5" y="0"/>
                </a:moveTo>
                <a:lnTo>
                  <a:pt x="7" y="7"/>
                </a:lnTo>
                <a:lnTo>
                  <a:pt x="7" y="12"/>
                </a:lnTo>
                <a:lnTo>
                  <a:pt x="5" y="15"/>
                </a:lnTo>
                <a:lnTo>
                  <a:pt x="4" y="16"/>
                </a:lnTo>
                <a:lnTo>
                  <a:pt x="0" y="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79" name="Freeform 623"/>
          <p:cNvSpPr>
            <a:spLocks/>
          </p:cNvSpPr>
          <p:nvPr/>
        </p:nvSpPr>
        <p:spPr bwMode="auto">
          <a:xfrm>
            <a:off x="4616450" y="2328863"/>
            <a:ext cx="20638" cy="9525"/>
          </a:xfrm>
          <a:custGeom>
            <a:avLst/>
            <a:gdLst>
              <a:gd name="T0" fmla="*/ 0 w 13"/>
              <a:gd name="T1" fmla="*/ 2147483647 h 6"/>
              <a:gd name="T2" fmla="*/ 2147483647 w 13"/>
              <a:gd name="T3" fmla="*/ 2147483647 h 6"/>
              <a:gd name="T4" fmla="*/ 2147483647 w 13"/>
              <a:gd name="T5" fmla="*/ 2147483647 h 6"/>
              <a:gd name="T6" fmla="*/ 2147483647 w 13"/>
              <a:gd name="T7" fmla="*/ 2147483647 h 6"/>
              <a:gd name="T8" fmla="*/ 2147483647 w 1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6"/>
              <a:gd name="T17" fmla="*/ 13 w 1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6">
                <a:moveTo>
                  <a:pt x="0" y="3"/>
                </a:moveTo>
                <a:lnTo>
                  <a:pt x="4" y="6"/>
                </a:lnTo>
                <a:lnTo>
                  <a:pt x="9" y="6"/>
                </a:lnTo>
                <a:lnTo>
                  <a:pt x="11" y="3"/>
                </a:lnTo>
                <a:lnTo>
                  <a:pt x="1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80" name="Freeform 624"/>
          <p:cNvSpPr>
            <a:spLocks/>
          </p:cNvSpPr>
          <p:nvPr/>
        </p:nvSpPr>
        <p:spPr bwMode="auto">
          <a:xfrm>
            <a:off x="4654550" y="2298700"/>
            <a:ext cx="36513" cy="39688"/>
          </a:xfrm>
          <a:custGeom>
            <a:avLst/>
            <a:gdLst>
              <a:gd name="T0" fmla="*/ 0 w 23"/>
              <a:gd name="T1" fmla="*/ 2147483647 h 25"/>
              <a:gd name="T2" fmla="*/ 2147483647 w 23"/>
              <a:gd name="T3" fmla="*/ 2147483647 h 25"/>
              <a:gd name="T4" fmla="*/ 2147483647 w 23"/>
              <a:gd name="T5" fmla="*/ 2147483647 h 25"/>
              <a:gd name="T6" fmla="*/ 2147483647 w 23"/>
              <a:gd name="T7" fmla="*/ 2147483647 h 25"/>
              <a:gd name="T8" fmla="*/ 2147483647 w 23"/>
              <a:gd name="T9" fmla="*/ 2147483647 h 25"/>
              <a:gd name="T10" fmla="*/ 2147483647 w 23"/>
              <a:gd name="T11" fmla="*/ 2147483647 h 25"/>
              <a:gd name="T12" fmla="*/ 2147483647 w 23"/>
              <a:gd name="T13" fmla="*/ 2147483647 h 25"/>
              <a:gd name="T14" fmla="*/ 2147483647 w 23"/>
              <a:gd name="T15" fmla="*/ 2147483647 h 25"/>
              <a:gd name="T16" fmla="*/ 2147483647 w 23"/>
              <a:gd name="T17" fmla="*/ 2147483647 h 25"/>
              <a:gd name="T18" fmla="*/ 2147483647 w 23"/>
              <a:gd name="T19" fmla="*/ 2147483647 h 25"/>
              <a:gd name="T20" fmla="*/ 2147483647 w 23"/>
              <a:gd name="T21" fmla="*/ 0 h 25"/>
              <a:gd name="T22" fmla="*/ 2147483647 w 23"/>
              <a:gd name="T23" fmla="*/ 0 h 25"/>
              <a:gd name="T24" fmla="*/ 2147483647 w 23"/>
              <a:gd name="T25" fmla="*/ 2147483647 h 25"/>
              <a:gd name="T26" fmla="*/ 2147483647 w 23"/>
              <a:gd name="T27" fmla="*/ 2147483647 h 25"/>
              <a:gd name="T28" fmla="*/ 0 w 23"/>
              <a:gd name="T29" fmla="*/ 2147483647 h 25"/>
              <a:gd name="T30" fmla="*/ 0 w 23"/>
              <a:gd name="T31" fmla="*/ 2147483647 h 25"/>
              <a:gd name="T32" fmla="*/ 2147483647 w 23"/>
              <a:gd name="T33" fmla="*/ 2147483647 h 25"/>
              <a:gd name="T34" fmla="*/ 2147483647 w 23"/>
              <a:gd name="T35" fmla="*/ 2147483647 h 25"/>
              <a:gd name="T36" fmla="*/ 2147483647 w 23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25"/>
              <a:gd name="T59" fmla="*/ 23 w 23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25">
                <a:moveTo>
                  <a:pt x="0" y="19"/>
                </a:moveTo>
                <a:lnTo>
                  <a:pt x="4" y="22"/>
                </a:lnTo>
                <a:lnTo>
                  <a:pt x="8" y="25"/>
                </a:lnTo>
                <a:lnTo>
                  <a:pt x="12" y="25"/>
                </a:lnTo>
                <a:lnTo>
                  <a:pt x="18" y="22"/>
                </a:lnTo>
                <a:lnTo>
                  <a:pt x="21" y="19"/>
                </a:lnTo>
                <a:lnTo>
                  <a:pt x="23" y="14"/>
                </a:lnTo>
                <a:lnTo>
                  <a:pt x="23" y="10"/>
                </a:lnTo>
                <a:lnTo>
                  <a:pt x="21" y="5"/>
                </a:lnTo>
                <a:lnTo>
                  <a:pt x="18" y="1"/>
                </a:lnTo>
                <a:lnTo>
                  <a:pt x="12" y="0"/>
                </a:lnTo>
                <a:lnTo>
                  <a:pt x="8" y="0"/>
                </a:lnTo>
                <a:lnTo>
                  <a:pt x="5" y="1"/>
                </a:lnTo>
                <a:lnTo>
                  <a:pt x="2" y="5"/>
                </a:lnTo>
                <a:lnTo>
                  <a:pt x="0" y="10"/>
                </a:lnTo>
                <a:lnTo>
                  <a:pt x="0" y="14"/>
                </a:lnTo>
                <a:lnTo>
                  <a:pt x="2" y="19"/>
                </a:lnTo>
                <a:lnTo>
                  <a:pt x="5" y="22"/>
                </a:lnTo>
                <a:lnTo>
                  <a:pt x="8" y="2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81" name="Freeform 625"/>
          <p:cNvSpPr>
            <a:spLocks/>
          </p:cNvSpPr>
          <p:nvPr/>
        </p:nvSpPr>
        <p:spPr bwMode="auto">
          <a:xfrm>
            <a:off x="4673600" y="2298700"/>
            <a:ext cx="14288" cy="39688"/>
          </a:xfrm>
          <a:custGeom>
            <a:avLst/>
            <a:gdLst>
              <a:gd name="T0" fmla="*/ 0 w 9"/>
              <a:gd name="T1" fmla="*/ 2147483647 h 25"/>
              <a:gd name="T2" fmla="*/ 2147483647 w 9"/>
              <a:gd name="T3" fmla="*/ 2147483647 h 25"/>
              <a:gd name="T4" fmla="*/ 2147483647 w 9"/>
              <a:gd name="T5" fmla="*/ 2147483647 h 25"/>
              <a:gd name="T6" fmla="*/ 2147483647 w 9"/>
              <a:gd name="T7" fmla="*/ 2147483647 h 25"/>
              <a:gd name="T8" fmla="*/ 2147483647 w 9"/>
              <a:gd name="T9" fmla="*/ 2147483647 h 25"/>
              <a:gd name="T10" fmla="*/ 2147483647 w 9"/>
              <a:gd name="T11" fmla="*/ 2147483647 h 25"/>
              <a:gd name="T12" fmla="*/ 2147483647 w 9"/>
              <a:gd name="T13" fmla="*/ 2147483647 h 25"/>
              <a:gd name="T14" fmla="*/ 0 w 9"/>
              <a:gd name="T15" fmla="*/ 0 h 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5"/>
              <a:gd name="T26" fmla="*/ 9 w 9"/>
              <a:gd name="T27" fmla="*/ 25 h 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5">
                <a:moveTo>
                  <a:pt x="0" y="25"/>
                </a:moveTo>
                <a:lnTo>
                  <a:pt x="4" y="22"/>
                </a:lnTo>
                <a:lnTo>
                  <a:pt x="8" y="19"/>
                </a:lnTo>
                <a:lnTo>
                  <a:pt x="9" y="14"/>
                </a:lnTo>
                <a:lnTo>
                  <a:pt x="9" y="10"/>
                </a:lnTo>
                <a:lnTo>
                  <a:pt x="8" y="5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82" name="Freeform 626"/>
          <p:cNvSpPr>
            <a:spLocks/>
          </p:cNvSpPr>
          <p:nvPr/>
        </p:nvSpPr>
        <p:spPr bwMode="auto">
          <a:xfrm>
            <a:off x="4652963" y="2298700"/>
            <a:ext cx="14287" cy="30163"/>
          </a:xfrm>
          <a:custGeom>
            <a:avLst/>
            <a:gdLst>
              <a:gd name="T0" fmla="*/ 2147483647 w 9"/>
              <a:gd name="T1" fmla="*/ 0 h 19"/>
              <a:gd name="T2" fmla="*/ 2147483647 w 9"/>
              <a:gd name="T3" fmla="*/ 2147483647 h 19"/>
              <a:gd name="T4" fmla="*/ 2147483647 w 9"/>
              <a:gd name="T5" fmla="*/ 2147483647 h 19"/>
              <a:gd name="T6" fmla="*/ 0 w 9"/>
              <a:gd name="T7" fmla="*/ 2147483647 h 19"/>
              <a:gd name="T8" fmla="*/ 0 w 9"/>
              <a:gd name="T9" fmla="*/ 2147483647 h 19"/>
              <a:gd name="T10" fmla="*/ 2147483647 w 9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9"/>
              <a:gd name="T20" fmla="*/ 9 w 9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9">
                <a:moveTo>
                  <a:pt x="9" y="0"/>
                </a:moveTo>
                <a:lnTo>
                  <a:pt x="5" y="1"/>
                </a:lnTo>
                <a:lnTo>
                  <a:pt x="1" y="5"/>
                </a:lnTo>
                <a:lnTo>
                  <a:pt x="0" y="10"/>
                </a:lnTo>
                <a:lnTo>
                  <a:pt x="0" y="14"/>
                </a:lnTo>
                <a:lnTo>
                  <a:pt x="1" y="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83" name="Freeform 627"/>
          <p:cNvSpPr>
            <a:spLocks/>
          </p:cNvSpPr>
          <p:nvPr/>
        </p:nvSpPr>
        <p:spPr bwMode="auto">
          <a:xfrm>
            <a:off x="4616450" y="2327275"/>
            <a:ext cx="6350" cy="11113"/>
          </a:xfrm>
          <a:custGeom>
            <a:avLst/>
            <a:gdLst>
              <a:gd name="T0" fmla="*/ 0 w 4"/>
              <a:gd name="T1" fmla="*/ 0 h 7"/>
              <a:gd name="T2" fmla="*/ 2147483647 w 4"/>
              <a:gd name="T3" fmla="*/ 2147483647 h 7"/>
              <a:gd name="T4" fmla="*/ 2147483647 w 4"/>
              <a:gd name="T5" fmla="*/ 2147483647 h 7"/>
              <a:gd name="T6" fmla="*/ 0 60000 65536"/>
              <a:gd name="T7" fmla="*/ 0 60000 65536"/>
              <a:gd name="T8" fmla="*/ 0 60000 65536"/>
              <a:gd name="T9" fmla="*/ 0 w 4"/>
              <a:gd name="T10" fmla="*/ 0 h 7"/>
              <a:gd name="T11" fmla="*/ 4 w 4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7">
                <a:moveTo>
                  <a:pt x="0" y="0"/>
                </a:moveTo>
                <a:lnTo>
                  <a:pt x="3" y="4"/>
                </a:lnTo>
                <a:lnTo>
                  <a:pt x="4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84" name="Freeform 628"/>
          <p:cNvSpPr>
            <a:spLocks/>
          </p:cNvSpPr>
          <p:nvPr/>
        </p:nvSpPr>
        <p:spPr bwMode="auto">
          <a:xfrm>
            <a:off x="4614863" y="2279650"/>
            <a:ext cx="1587" cy="53975"/>
          </a:xfrm>
          <a:custGeom>
            <a:avLst/>
            <a:gdLst>
              <a:gd name="T0" fmla="*/ 2147483647 w 1"/>
              <a:gd name="T1" fmla="*/ 2147483647 h 34"/>
              <a:gd name="T2" fmla="*/ 0 w 1"/>
              <a:gd name="T3" fmla="*/ 2147483647 h 34"/>
              <a:gd name="T4" fmla="*/ 0 w 1"/>
              <a:gd name="T5" fmla="*/ 0 h 34"/>
              <a:gd name="T6" fmla="*/ 2147483647 w 1"/>
              <a:gd name="T7" fmla="*/ 0 h 34"/>
              <a:gd name="T8" fmla="*/ 2147483647 w 1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4"/>
              <a:gd name="T17" fmla="*/ 1 w 1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4">
                <a:moveTo>
                  <a:pt x="1" y="34"/>
                </a:moveTo>
                <a:lnTo>
                  <a:pt x="0" y="30"/>
                </a:lnTo>
                <a:lnTo>
                  <a:pt x="0" y="0"/>
                </a:lnTo>
                <a:lnTo>
                  <a:pt x="1" y="0"/>
                </a:lnTo>
                <a:lnTo>
                  <a:pt x="1" y="3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85" name="Line 629"/>
          <p:cNvSpPr>
            <a:spLocks noChangeShapeType="1"/>
          </p:cNvSpPr>
          <p:nvPr/>
        </p:nvSpPr>
        <p:spPr bwMode="auto">
          <a:xfrm>
            <a:off x="4606925" y="2298700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86" name="Line 630"/>
          <p:cNvSpPr>
            <a:spLocks noChangeShapeType="1"/>
          </p:cNvSpPr>
          <p:nvPr/>
        </p:nvSpPr>
        <p:spPr bwMode="auto">
          <a:xfrm>
            <a:off x="4764088" y="2320925"/>
            <a:ext cx="444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87" name="Line 631"/>
          <p:cNvSpPr>
            <a:spLocks noChangeShapeType="1"/>
          </p:cNvSpPr>
          <p:nvPr/>
        </p:nvSpPr>
        <p:spPr bwMode="auto">
          <a:xfrm flipH="1">
            <a:off x="4783138" y="2338388"/>
            <a:ext cx="20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88" name="Line 632"/>
          <p:cNvSpPr>
            <a:spLocks noChangeShapeType="1"/>
          </p:cNvSpPr>
          <p:nvPr/>
        </p:nvSpPr>
        <p:spPr bwMode="auto">
          <a:xfrm flipV="1">
            <a:off x="4791075" y="2282825"/>
            <a:ext cx="1588" cy="55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89" name="Line 633"/>
          <p:cNvSpPr>
            <a:spLocks noChangeShapeType="1"/>
          </p:cNvSpPr>
          <p:nvPr/>
        </p:nvSpPr>
        <p:spPr bwMode="auto">
          <a:xfrm>
            <a:off x="4795838" y="2279650"/>
            <a:ext cx="1587" cy="58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90" name="Line 634"/>
          <p:cNvSpPr>
            <a:spLocks noChangeShapeType="1"/>
          </p:cNvSpPr>
          <p:nvPr/>
        </p:nvSpPr>
        <p:spPr bwMode="auto">
          <a:xfrm flipV="1">
            <a:off x="4764088" y="2279650"/>
            <a:ext cx="31750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91" name="Freeform 635"/>
          <p:cNvSpPr>
            <a:spLocks/>
          </p:cNvSpPr>
          <p:nvPr/>
        </p:nvSpPr>
        <p:spPr bwMode="auto">
          <a:xfrm>
            <a:off x="4822825" y="2279650"/>
            <a:ext cx="39688" cy="58738"/>
          </a:xfrm>
          <a:custGeom>
            <a:avLst/>
            <a:gdLst>
              <a:gd name="T0" fmla="*/ 2147483647 w 25"/>
              <a:gd name="T1" fmla="*/ 2147483647 h 37"/>
              <a:gd name="T2" fmla="*/ 2147483647 w 25"/>
              <a:gd name="T3" fmla="*/ 2147483647 h 37"/>
              <a:gd name="T4" fmla="*/ 2147483647 w 25"/>
              <a:gd name="T5" fmla="*/ 2147483647 h 37"/>
              <a:gd name="T6" fmla="*/ 2147483647 w 25"/>
              <a:gd name="T7" fmla="*/ 2147483647 h 37"/>
              <a:gd name="T8" fmla="*/ 2147483647 w 25"/>
              <a:gd name="T9" fmla="*/ 2147483647 h 37"/>
              <a:gd name="T10" fmla="*/ 2147483647 w 25"/>
              <a:gd name="T11" fmla="*/ 2147483647 h 37"/>
              <a:gd name="T12" fmla="*/ 2147483647 w 25"/>
              <a:gd name="T13" fmla="*/ 2147483647 h 37"/>
              <a:gd name="T14" fmla="*/ 2147483647 w 25"/>
              <a:gd name="T15" fmla="*/ 2147483647 h 37"/>
              <a:gd name="T16" fmla="*/ 2147483647 w 25"/>
              <a:gd name="T17" fmla="*/ 2147483647 h 37"/>
              <a:gd name="T18" fmla="*/ 2147483647 w 25"/>
              <a:gd name="T19" fmla="*/ 2147483647 h 37"/>
              <a:gd name="T20" fmla="*/ 2147483647 w 25"/>
              <a:gd name="T21" fmla="*/ 0 h 37"/>
              <a:gd name="T22" fmla="*/ 2147483647 w 25"/>
              <a:gd name="T23" fmla="*/ 0 h 37"/>
              <a:gd name="T24" fmla="*/ 2147483647 w 25"/>
              <a:gd name="T25" fmla="*/ 2147483647 h 37"/>
              <a:gd name="T26" fmla="*/ 2147483647 w 25"/>
              <a:gd name="T27" fmla="*/ 2147483647 h 37"/>
              <a:gd name="T28" fmla="*/ 2147483647 w 25"/>
              <a:gd name="T29" fmla="*/ 2147483647 h 37"/>
              <a:gd name="T30" fmla="*/ 2147483647 w 25"/>
              <a:gd name="T31" fmla="*/ 2147483647 h 37"/>
              <a:gd name="T32" fmla="*/ 2147483647 w 25"/>
              <a:gd name="T33" fmla="*/ 2147483647 h 37"/>
              <a:gd name="T34" fmla="*/ 2147483647 w 25"/>
              <a:gd name="T35" fmla="*/ 2147483647 h 37"/>
              <a:gd name="T36" fmla="*/ 2147483647 w 25"/>
              <a:gd name="T37" fmla="*/ 2147483647 h 37"/>
              <a:gd name="T38" fmla="*/ 0 w 25"/>
              <a:gd name="T39" fmla="*/ 2147483647 h 37"/>
              <a:gd name="T40" fmla="*/ 0 w 25"/>
              <a:gd name="T41" fmla="*/ 2147483647 h 37"/>
              <a:gd name="T42" fmla="*/ 2147483647 w 25"/>
              <a:gd name="T43" fmla="*/ 2147483647 h 37"/>
              <a:gd name="T44" fmla="*/ 2147483647 w 25"/>
              <a:gd name="T45" fmla="*/ 2147483647 h 37"/>
              <a:gd name="T46" fmla="*/ 2147483647 w 25"/>
              <a:gd name="T47" fmla="*/ 2147483647 h 37"/>
              <a:gd name="T48" fmla="*/ 2147483647 w 25"/>
              <a:gd name="T49" fmla="*/ 2147483647 h 37"/>
              <a:gd name="T50" fmla="*/ 2147483647 w 25"/>
              <a:gd name="T51" fmla="*/ 2147483647 h 37"/>
              <a:gd name="T52" fmla="*/ 2147483647 w 25"/>
              <a:gd name="T53" fmla="*/ 2147483647 h 37"/>
              <a:gd name="T54" fmla="*/ 2147483647 w 25"/>
              <a:gd name="T55" fmla="*/ 2147483647 h 37"/>
              <a:gd name="T56" fmla="*/ 2147483647 w 25"/>
              <a:gd name="T57" fmla="*/ 2147483647 h 37"/>
              <a:gd name="T58" fmla="*/ 2147483647 w 25"/>
              <a:gd name="T59" fmla="*/ 2147483647 h 37"/>
              <a:gd name="T60" fmla="*/ 2147483647 w 25"/>
              <a:gd name="T61" fmla="*/ 2147483647 h 37"/>
              <a:gd name="T62" fmla="*/ 2147483647 w 25"/>
              <a:gd name="T63" fmla="*/ 2147483647 h 37"/>
              <a:gd name="T64" fmla="*/ 2147483647 w 25"/>
              <a:gd name="T65" fmla="*/ 2147483647 h 37"/>
              <a:gd name="T66" fmla="*/ 2147483647 w 25"/>
              <a:gd name="T67" fmla="*/ 2147483647 h 37"/>
              <a:gd name="T68" fmla="*/ 2147483647 w 25"/>
              <a:gd name="T69" fmla="*/ 2147483647 h 37"/>
              <a:gd name="T70" fmla="*/ 2147483647 w 25"/>
              <a:gd name="T71" fmla="*/ 2147483647 h 37"/>
              <a:gd name="T72" fmla="*/ 2147483647 w 25"/>
              <a:gd name="T73" fmla="*/ 0 h 3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"/>
              <a:gd name="T112" fmla="*/ 0 h 37"/>
              <a:gd name="T113" fmla="*/ 25 w 25"/>
              <a:gd name="T114" fmla="*/ 37 h 3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" h="37">
                <a:moveTo>
                  <a:pt x="4" y="1"/>
                </a:moveTo>
                <a:lnTo>
                  <a:pt x="3" y="5"/>
                </a:lnTo>
                <a:lnTo>
                  <a:pt x="3" y="10"/>
                </a:lnTo>
                <a:lnTo>
                  <a:pt x="4" y="13"/>
                </a:lnTo>
                <a:lnTo>
                  <a:pt x="9" y="15"/>
                </a:lnTo>
                <a:lnTo>
                  <a:pt x="16" y="15"/>
                </a:lnTo>
                <a:lnTo>
                  <a:pt x="21" y="13"/>
                </a:lnTo>
                <a:lnTo>
                  <a:pt x="24" y="10"/>
                </a:lnTo>
                <a:lnTo>
                  <a:pt x="24" y="5"/>
                </a:lnTo>
                <a:lnTo>
                  <a:pt x="21" y="1"/>
                </a:lnTo>
                <a:lnTo>
                  <a:pt x="16" y="0"/>
                </a:lnTo>
                <a:lnTo>
                  <a:pt x="9" y="0"/>
                </a:lnTo>
                <a:lnTo>
                  <a:pt x="6" y="1"/>
                </a:lnTo>
                <a:lnTo>
                  <a:pt x="4" y="5"/>
                </a:lnTo>
                <a:lnTo>
                  <a:pt x="4" y="10"/>
                </a:lnTo>
                <a:lnTo>
                  <a:pt x="6" y="13"/>
                </a:lnTo>
                <a:lnTo>
                  <a:pt x="9" y="15"/>
                </a:lnTo>
                <a:lnTo>
                  <a:pt x="4" y="17"/>
                </a:lnTo>
                <a:lnTo>
                  <a:pt x="3" y="18"/>
                </a:lnTo>
                <a:lnTo>
                  <a:pt x="0" y="22"/>
                </a:lnTo>
                <a:lnTo>
                  <a:pt x="0" y="30"/>
                </a:lnTo>
                <a:lnTo>
                  <a:pt x="3" y="33"/>
                </a:lnTo>
                <a:lnTo>
                  <a:pt x="4" y="34"/>
                </a:lnTo>
                <a:lnTo>
                  <a:pt x="9" y="37"/>
                </a:lnTo>
                <a:lnTo>
                  <a:pt x="16" y="37"/>
                </a:lnTo>
                <a:lnTo>
                  <a:pt x="21" y="34"/>
                </a:lnTo>
                <a:lnTo>
                  <a:pt x="24" y="33"/>
                </a:lnTo>
                <a:lnTo>
                  <a:pt x="25" y="30"/>
                </a:lnTo>
                <a:lnTo>
                  <a:pt x="25" y="22"/>
                </a:lnTo>
                <a:lnTo>
                  <a:pt x="24" y="18"/>
                </a:lnTo>
                <a:lnTo>
                  <a:pt x="21" y="17"/>
                </a:lnTo>
                <a:lnTo>
                  <a:pt x="16" y="15"/>
                </a:lnTo>
                <a:lnTo>
                  <a:pt x="20" y="13"/>
                </a:lnTo>
                <a:lnTo>
                  <a:pt x="21" y="10"/>
                </a:lnTo>
                <a:lnTo>
                  <a:pt x="21" y="5"/>
                </a:lnTo>
                <a:lnTo>
                  <a:pt x="20" y="1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92" name="Line 636"/>
          <p:cNvSpPr>
            <a:spLocks noChangeShapeType="1"/>
          </p:cNvSpPr>
          <p:nvPr/>
        </p:nvSpPr>
        <p:spPr bwMode="auto">
          <a:xfrm flipH="1">
            <a:off x="4829175" y="2279650"/>
            <a:ext cx="79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93" name="Freeform 637"/>
          <p:cNvSpPr>
            <a:spLocks/>
          </p:cNvSpPr>
          <p:nvPr/>
        </p:nvSpPr>
        <p:spPr bwMode="auto">
          <a:xfrm>
            <a:off x="4827588" y="2306638"/>
            <a:ext cx="9525" cy="31750"/>
          </a:xfrm>
          <a:custGeom>
            <a:avLst/>
            <a:gdLst>
              <a:gd name="T0" fmla="*/ 2147483647 w 6"/>
              <a:gd name="T1" fmla="*/ 0 h 20"/>
              <a:gd name="T2" fmla="*/ 2147483647 w 6"/>
              <a:gd name="T3" fmla="*/ 2147483647 h 20"/>
              <a:gd name="T4" fmla="*/ 0 w 6"/>
              <a:gd name="T5" fmla="*/ 2147483647 h 20"/>
              <a:gd name="T6" fmla="*/ 0 w 6"/>
              <a:gd name="T7" fmla="*/ 2147483647 h 20"/>
              <a:gd name="T8" fmla="*/ 2147483647 w 6"/>
              <a:gd name="T9" fmla="*/ 2147483647 h 20"/>
              <a:gd name="T10" fmla="*/ 2147483647 w 6"/>
              <a:gd name="T11" fmla="*/ 2147483647 h 20"/>
              <a:gd name="T12" fmla="*/ 2147483647 w 6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20"/>
              <a:gd name="T23" fmla="*/ 6 w 6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20">
                <a:moveTo>
                  <a:pt x="3" y="0"/>
                </a:moveTo>
                <a:lnTo>
                  <a:pt x="1" y="1"/>
                </a:lnTo>
                <a:lnTo>
                  <a:pt x="0" y="5"/>
                </a:lnTo>
                <a:lnTo>
                  <a:pt x="0" y="13"/>
                </a:lnTo>
                <a:lnTo>
                  <a:pt x="1" y="16"/>
                </a:lnTo>
                <a:lnTo>
                  <a:pt x="3" y="17"/>
                </a:lnTo>
                <a:lnTo>
                  <a:pt x="6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94" name="Freeform 638"/>
          <p:cNvSpPr>
            <a:spLocks/>
          </p:cNvSpPr>
          <p:nvPr/>
        </p:nvSpPr>
        <p:spPr bwMode="auto">
          <a:xfrm>
            <a:off x="4848225" y="2303463"/>
            <a:ext cx="12700" cy="34925"/>
          </a:xfrm>
          <a:custGeom>
            <a:avLst/>
            <a:gdLst>
              <a:gd name="T0" fmla="*/ 0 w 8"/>
              <a:gd name="T1" fmla="*/ 2147483647 h 22"/>
              <a:gd name="T2" fmla="*/ 2147483647 w 8"/>
              <a:gd name="T3" fmla="*/ 2147483647 h 22"/>
              <a:gd name="T4" fmla="*/ 2147483647 w 8"/>
              <a:gd name="T5" fmla="*/ 2147483647 h 22"/>
              <a:gd name="T6" fmla="*/ 2147483647 w 8"/>
              <a:gd name="T7" fmla="*/ 2147483647 h 22"/>
              <a:gd name="T8" fmla="*/ 2147483647 w 8"/>
              <a:gd name="T9" fmla="*/ 2147483647 h 22"/>
              <a:gd name="T10" fmla="*/ 2147483647 w 8"/>
              <a:gd name="T11" fmla="*/ 2147483647 h 22"/>
              <a:gd name="T12" fmla="*/ 2147483647 w 8"/>
              <a:gd name="T13" fmla="*/ 2147483647 h 22"/>
              <a:gd name="T14" fmla="*/ 0 w 8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22"/>
              <a:gd name="T26" fmla="*/ 8 w 8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22">
                <a:moveTo>
                  <a:pt x="0" y="22"/>
                </a:moveTo>
                <a:lnTo>
                  <a:pt x="4" y="19"/>
                </a:lnTo>
                <a:lnTo>
                  <a:pt x="5" y="18"/>
                </a:lnTo>
                <a:lnTo>
                  <a:pt x="8" y="15"/>
                </a:lnTo>
                <a:lnTo>
                  <a:pt x="8" y="7"/>
                </a:lnTo>
                <a:lnTo>
                  <a:pt x="5" y="3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95" name="Line 639"/>
          <p:cNvSpPr>
            <a:spLocks noChangeShapeType="1"/>
          </p:cNvSpPr>
          <p:nvPr/>
        </p:nvSpPr>
        <p:spPr bwMode="auto">
          <a:xfrm flipH="1">
            <a:off x="4832350" y="2303463"/>
            <a:ext cx="4763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96" name="Freeform 640"/>
          <p:cNvSpPr>
            <a:spLocks/>
          </p:cNvSpPr>
          <p:nvPr/>
        </p:nvSpPr>
        <p:spPr bwMode="auto">
          <a:xfrm>
            <a:off x="4946650" y="2298700"/>
            <a:ext cx="34925" cy="39688"/>
          </a:xfrm>
          <a:custGeom>
            <a:avLst/>
            <a:gdLst>
              <a:gd name="T0" fmla="*/ 0 w 22"/>
              <a:gd name="T1" fmla="*/ 2147483647 h 25"/>
              <a:gd name="T2" fmla="*/ 2147483647 w 22"/>
              <a:gd name="T3" fmla="*/ 2147483647 h 25"/>
              <a:gd name="T4" fmla="*/ 2147483647 w 22"/>
              <a:gd name="T5" fmla="*/ 0 h 25"/>
              <a:gd name="T6" fmla="*/ 2147483647 w 22"/>
              <a:gd name="T7" fmla="*/ 0 h 25"/>
              <a:gd name="T8" fmla="*/ 2147483647 w 22"/>
              <a:gd name="T9" fmla="*/ 2147483647 h 25"/>
              <a:gd name="T10" fmla="*/ 2147483647 w 22"/>
              <a:gd name="T11" fmla="*/ 2147483647 h 25"/>
              <a:gd name="T12" fmla="*/ 2147483647 w 22"/>
              <a:gd name="T13" fmla="*/ 2147483647 h 25"/>
              <a:gd name="T14" fmla="*/ 2147483647 w 22"/>
              <a:gd name="T15" fmla="*/ 2147483647 h 25"/>
              <a:gd name="T16" fmla="*/ 2147483647 w 22"/>
              <a:gd name="T17" fmla="*/ 2147483647 h 25"/>
              <a:gd name="T18" fmla="*/ 2147483647 w 22"/>
              <a:gd name="T19" fmla="*/ 2147483647 h 25"/>
              <a:gd name="T20" fmla="*/ 2147483647 w 22"/>
              <a:gd name="T21" fmla="*/ 2147483647 h 25"/>
              <a:gd name="T22" fmla="*/ 2147483647 w 22"/>
              <a:gd name="T23" fmla="*/ 2147483647 h 25"/>
              <a:gd name="T24" fmla="*/ 2147483647 w 22"/>
              <a:gd name="T25" fmla="*/ 2147483647 h 25"/>
              <a:gd name="T26" fmla="*/ 0 w 22"/>
              <a:gd name="T27" fmla="*/ 2147483647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25"/>
              <a:gd name="T44" fmla="*/ 22 w 22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25">
                <a:moveTo>
                  <a:pt x="0" y="5"/>
                </a:moveTo>
                <a:lnTo>
                  <a:pt x="4" y="1"/>
                </a:lnTo>
                <a:lnTo>
                  <a:pt x="7" y="0"/>
                </a:lnTo>
                <a:lnTo>
                  <a:pt x="11" y="0"/>
                </a:lnTo>
                <a:lnTo>
                  <a:pt x="16" y="1"/>
                </a:lnTo>
                <a:lnTo>
                  <a:pt x="20" y="5"/>
                </a:lnTo>
                <a:lnTo>
                  <a:pt x="22" y="10"/>
                </a:lnTo>
                <a:lnTo>
                  <a:pt x="22" y="14"/>
                </a:lnTo>
                <a:lnTo>
                  <a:pt x="20" y="19"/>
                </a:lnTo>
                <a:lnTo>
                  <a:pt x="16" y="22"/>
                </a:lnTo>
                <a:lnTo>
                  <a:pt x="11" y="25"/>
                </a:lnTo>
                <a:lnTo>
                  <a:pt x="7" y="25"/>
                </a:lnTo>
                <a:lnTo>
                  <a:pt x="4" y="22"/>
                </a:lnTo>
                <a:lnTo>
                  <a:pt x="0" y="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97" name="Freeform 641"/>
          <p:cNvSpPr>
            <a:spLocks/>
          </p:cNvSpPr>
          <p:nvPr/>
        </p:nvSpPr>
        <p:spPr bwMode="auto">
          <a:xfrm>
            <a:off x="4937125" y="2279650"/>
            <a:ext cx="9525" cy="58738"/>
          </a:xfrm>
          <a:custGeom>
            <a:avLst/>
            <a:gdLst>
              <a:gd name="T0" fmla="*/ 2147483647 w 6"/>
              <a:gd name="T1" fmla="*/ 2147483647 h 37"/>
              <a:gd name="T2" fmla="*/ 2147483647 w 6"/>
              <a:gd name="T3" fmla="*/ 0 h 37"/>
              <a:gd name="T4" fmla="*/ 0 w 6"/>
              <a:gd name="T5" fmla="*/ 0 h 37"/>
              <a:gd name="T6" fmla="*/ 0 60000 65536"/>
              <a:gd name="T7" fmla="*/ 0 60000 65536"/>
              <a:gd name="T8" fmla="*/ 0 60000 65536"/>
              <a:gd name="T9" fmla="*/ 0 w 6"/>
              <a:gd name="T10" fmla="*/ 0 h 37"/>
              <a:gd name="T11" fmla="*/ 6 w 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37">
                <a:moveTo>
                  <a:pt x="6" y="37"/>
                </a:move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98" name="Line 642"/>
          <p:cNvSpPr>
            <a:spLocks noChangeShapeType="1"/>
          </p:cNvSpPr>
          <p:nvPr/>
        </p:nvSpPr>
        <p:spPr bwMode="auto">
          <a:xfrm>
            <a:off x="4945063" y="2279650"/>
            <a:ext cx="1587" cy="58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099" name="Freeform 643"/>
          <p:cNvSpPr>
            <a:spLocks/>
          </p:cNvSpPr>
          <p:nvPr/>
        </p:nvSpPr>
        <p:spPr bwMode="auto">
          <a:xfrm>
            <a:off x="4964113" y="2298700"/>
            <a:ext cx="14287" cy="39688"/>
          </a:xfrm>
          <a:custGeom>
            <a:avLst/>
            <a:gdLst>
              <a:gd name="T0" fmla="*/ 0 w 9"/>
              <a:gd name="T1" fmla="*/ 2147483647 h 25"/>
              <a:gd name="T2" fmla="*/ 2147483647 w 9"/>
              <a:gd name="T3" fmla="*/ 2147483647 h 25"/>
              <a:gd name="T4" fmla="*/ 2147483647 w 9"/>
              <a:gd name="T5" fmla="*/ 2147483647 h 25"/>
              <a:gd name="T6" fmla="*/ 2147483647 w 9"/>
              <a:gd name="T7" fmla="*/ 2147483647 h 25"/>
              <a:gd name="T8" fmla="*/ 2147483647 w 9"/>
              <a:gd name="T9" fmla="*/ 2147483647 h 25"/>
              <a:gd name="T10" fmla="*/ 2147483647 w 9"/>
              <a:gd name="T11" fmla="*/ 2147483647 h 25"/>
              <a:gd name="T12" fmla="*/ 2147483647 w 9"/>
              <a:gd name="T13" fmla="*/ 2147483647 h 25"/>
              <a:gd name="T14" fmla="*/ 0 w 9"/>
              <a:gd name="T15" fmla="*/ 0 h 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5"/>
              <a:gd name="T26" fmla="*/ 9 w 9"/>
              <a:gd name="T27" fmla="*/ 25 h 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5">
                <a:moveTo>
                  <a:pt x="0" y="25"/>
                </a:moveTo>
                <a:lnTo>
                  <a:pt x="4" y="22"/>
                </a:lnTo>
                <a:lnTo>
                  <a:pt x="6" y="19"/>
                </a:lnTo>
                <a:lnTo>
                  <a:pt x="9" y="14"/>
                </a:lnTo>
                <a:lnTo>
                  <a:pt x="9" y="10"/>
                </a:lnTo>
                <a:lnTo>
                  <a:pt x="6" y="5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00" name="Freeform 644"/>
          <p:cNvSpPr>
            <a:spLocks/>
          </p:cNvSpPr>
          <p:nvPr/>
        </p:nvSpPr>
        <p:spPr bwMode="auto">
          <a:xfrm>
            <a:off x="4995863" y="2298700"/>
            <a:ext cx="9525" cy="39688"/>
          </a:xfrm>
          <a:custGeom>
            <a:avLst/>
            <a:gdLst>
              <a:gd name="T0" fmla="*/ 0 w 6"/>
              <a:gd name="T1" fmla="*/ 0 h 25"/>
              <a:gd name="T2" fmla="*/ 2147483647 w 6"/>
              <a:gd name="T3" fmla="*/ 0 h 25"/>
              <a:gd name="T4" fmla="*/ 2147483647 w 6"/>
              <a:gd name="T5" fmla="*/ 2147483647 h 25"/>
              <a:gd name="T6" fmla="*/ 2147483647 w 6"/>
              <a:gd name="T7" fmla="*/ 2147483647 h 25"/>
              <a:gd name="T8" fmla="*/ 2147483647 w 6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5"/>
              <a:gd name="T17" fmla="*/ 6 w 6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5">
                <a:moveTo>
                  <a:pt x="0" y="0"/>
                </a:moveTo>
                <a:lnTo>
                  <a:pt x="6" y="0"/>
                </a:lnTo>
                <a:lnTo>
                  <a:pt x="6" y="25"/>
                </a:lnTo>
                <a:lnTo>
                  <a:pt x="5" y="25"/>
                </a:lnTo>
                <a:lnTo>
                  <a:pt x="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01" name="Freeform 645"/>
          <p:cNvSpPr>
            <a:spLocks/>
          </p:cNvSpPr>
          <p:nvPr/>
        </p:nvSpPr>
        <p:spPr bwMode="auto">
          <a:xfrm>
            <a:off x="4999038" y="2279650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0 h 2"/>
              <a:gd name="T6" fmla="*/ 0 w 4"/>
              <a:gd name="T7" fmla="*/ 2147483647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3" y="2"/>
                </a:moveTo>
                <a:lnTo>
                  <a:pt x="4" y="1"/>
                </a:lnTo>
                <a:lnTo>
                  <a:pt x="3" y="0"/>
                </a:lnTo>
                <a:lnTo>
                  <a:pt x="0" y="1"/>
                </a:lnTo>
                <a:lnTo>
                  <a:pt x="3" y="2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02" name="Freeform 646"/>
          <p:cNvSpPr>
            <a:spLocks/>
          </p:cNvSpPr>
          <p:nvPr/>
        </p:nvSpPr>
        <p:spPr bwMode="auto">
          <a:xfrm>
            <a:off x="5035550" y="2279650"/>
            <a:ext cx="20638" cy="58738"/>
          </a:xfrm>
          <a:custGeom>
            <a:avLst/>
            <a:gdLst>
              <a:gd name="T0" fmla="*/ 0 w 13"/>
              <a:gd name="T1" fmla="*/ 0 h 37"/>
              <a:gd name="T2" fmla="*/ 0 w 13"/>
              <a:gd name="T3" fmla="*/ 2147483647 h 37"/>
              <a:gd name="T4" fmla="*/ 2147483647 w 13"/>
              <a:gd name="T5" fmla="*/ 2147483647 h 37"/>
              <a:gd name="T6" fmla="*/ 2147483647 w 13"/>
              <a:gd name="T7" fmla="*/ 2147483647 h 37"/>
              <a:gd name="T8" fmla="*/ 2147483647 w 13"/>
              <a:gd name="T9" fmla="*/ 2147483647 h 37"/>
              <a:gd name="T10" fmla="*/ 2147483647 w 13"/>
              <a:gd name="T11" fmla="*/ 2147483647 h 37"/>
              <a:gd name="T12" fmla="*/ 2147483647 w 13"/>
              <a:gd name="T13" fmla="*/ 2147483647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37"/>
              <a:gd name="T23" fmla="*/ 13 w 13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37">
                <a:moveTo>
                  <a:pt x="0" y="0"/>
                </a:moveTo>
                <a:lnTo>
                  <a:pt x="0" y="30"/>
                </a:lnTo>
                <a:lnTo>
                  <a:pt x="1" y="34"/>
                </a:lnTo>
                <a:lnTo>
                  <a:pt x="5" y="37"/>
                </a:lnTo>
                <a:lnTo>
                  <a:pt x="8" y="37"/>
                </a:lnTo>
                <a:lnTo>
                  <a:pt x="11" y="34"/>
                </a:lnTo>
                <a:lnTo>
                  <a:pt x="13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03" name="Freeform 647"/>
          <p:cNvSpPr>
            <a:spLocks/>
          </p:cNvSpPr>
          <p:nvPr/>
        </p:nvSpPr>
        <p:spPr bwMode="auto">
          <a:xfrm>
            <a:off x="5037138" y="2327275"/>
            <a:ext cx="6350" cy="11113"/>
          </a:xfrm>
          <a:custGeom>
            <a:avLst/>
            <a:gdLst>
              <a:gd name="T0" fmla="*/ 0 w 4"/>
              <a:gd name="T1" fmla="*/ 0 h 7"/>
              <a:gd name="T2" fmla="*/ 2147483647 w 4"/>
              <a:gd name="T3" fmla="*/ 2147483647 h 7"/>
              <a:gd name="T4" fmla="*/ 2147483647 w 4"/>
              <a:gd name="T5" fmla="*/ 2147483647 h 7"/>
              <a:gd name="T6" fmla="*/ 0 60000 65536"/>
              <a:gd name="T7" fmla="*/ 0 60000 65536"/>
              <a:gd name="T8" fmla="*/ 0 60000 65536"/>
              <a:gd name="T9" fmla="*/ 0 w 4"/>
              <a:gd name="T10" fmla="*/ 0 h 7"/>
              <a:gd name="T11" fmla="*/ 4 w 4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7">
                <a:moveTo>
                  <a:pt x="0" y="0"/>
                </a:moveTo>
                <a:lnTo>
                  <a:pt x="1" y="4"/>
                </a:lnTo>
                <a:lnTo>
                  <a:pt x="4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04" name="Line 648"/>
          <p:cNvSpPr>
            <a:spLocks noChangeShapeType="1"/>
          </p:cNvSpPr>
          <p:nvPr/>
        </p:nvSpPr>
        <p:spPr bwMode="auto">
          <a:xfrm flipV="1">
            <a:off x="5037138" y="2279650"/>
            <a:ext cx="1587" cy="47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05" name="Line 649"/>
          <p:cNvSpPr>
            <a:spLocks noChangeShapeType="1"/>
          </p:cNvSpPr>
          <p:nvPr/>
        </p:nvSpPr>
        <p:spPr bwMode="auto">
          <a:xfrm>
            <a:off x="5026025" y="2298700"/>
            <a:ext cx="222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06" name="Freeform 650"/>
          <p:cNvSpPr>
            <a:spLocks/>
          </p:cNvSpPr>
          <p:nvPr/>
        </p:nvSpPr>
        <p:spPr bwMode="auto">
          <a:xfrm>
            <a:off x="5070475" y="2300288"/>
            <a:ext cx="31750" cy="38100"/>
          </a:xfrm>
          <a:custGeom>
            <a:avLst/>
            <a:gdLst>
              <a:gd name="T0" fmla="*/ 2147483647 w 20"/>
              <a:gd name="T1" fmla="*/ 0 h 24"/>
              <a:gd name="T2" fmla="*/ 0 w 20"/>
              <a:gd name="T3" fmla="*/ 2147483647 h 24"/>
              <a:gd name="T4" fmla="*/ 0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2147483647 w 20"/>
              <a:gd name="T15" fmla="*/ 2147483647 h 24"/>
              <a:gd name="T16" fmla="*/ 2147483647 w 20"/>
              <a:gd name="T17" fmla="*/ 2147483647 h 24"/>
              <a:gd name="T18" fmla="*/ 2147483647 w 20"/>
              <a:gd name="T19" fmla="*/ 2147483647 h 24"/>
              <a:gd name="T20" fmla="*/ 2147483647 w 20"/>
              <a:gd name="T21" fmla="*/ 2147483647 h 24"/>
              <a:gd name="T22" fmla="*/ 2147483647 w 20"/>
              <a:gd name="T23" fmla="*/ 2147483647 h 24"/>
              <a:gd name="T24" fmla="*/ 2147483647 w 20"/>
              <a:gd name="T25" fmla="*/ 2147483647 h 24"/>
              <a:gd name="T26" fmla="*/ 2147483647 w 20"/>
              <a:gd name="T27" fmla="*/ 2147483647 h 24"/>
              <a:gd name="T28" fmla="*/ 2147483647 w 20"/>
              <a:gd name="T29" fmla="*/ 2147483647 h 24"/>
              <a:gd name="T30" fmla="*/ 0 w 20"/>
              <a:gd name="T31" fmla="*/ 2147483647 h 24"/>
              <a:gd name="T32" fmla="*/ 0 w 20"/>
              <a:gd name="T33" fmla="*/ 2147483647 h 24"/>
              <a:gd name="T34" fmla="*/ 2147483647 w 20"/>
              <a:gd name="T35" fmla="*/ 2147483647 h 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4"/>
              <a:gd name="T56" fmla="*/ 20 w 20"/>
              <a:gd name="T57" fmla="*/ 24 h 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4">
                <a:moveTo>
                  <a:pt x="2" y="0"/>
                </a:moveTo>
                <a:lnTo>
                  <a:pt x="0" y="2"/>
                </a:lnTo>
                <a:lnTo>
                  <a:pt x="0" y="5"/>
                </a:lnTo>
                <a:lnTo>
                  <a:pt x="2" y="8"/>
                </a:lnTo>
                <a:lnTo>
                  <a:pt x="5" y="9"/>
                </a:lnTo>
                <a:lnTo>
                  <a:pt x="15" y="13"/>
                </a:lnTo>
                <a:lnTo>
                  <a:pt x="19" y="15"/>
                </a:lnTo>
                <a:lnTo>
                  <a:pt x="20" y="17"/>
                </a:lnTo>
                <a:lnTo>
                  <a:pt x="20" y="15"/>
                </a:lnTo>
                <a:lnTo>
                  <a:pt x="20" y="20"/>
                </a:lnTo>
                <a:lnTo>
                  <a:pt x="19" y="21"/>
                </a:lnTo>
                <a:lnTo>
                  <a:pt x="15" y="24"/>
                </a:lnTo>
                <a:lnTo>
                  <a:pt x="7" y="24"/>
                </a:lnTo>
                <a:lnTo>
                  <a:pt x="4" y="21"/>
                </a:lnTo>
                <a:lnTo>
                  <a:pt x="2" y="20"/>
                </a:lnTo>
                <a:lnTo>
                  <a:pt x="0" y="17"/>
                </a:lnTo>
                <a:lnTo>
                  <a:pt x="0" y="24"/>
                </a:lnTo>
                <a:lnTo>
                  <a:pt x="2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07" name="Freeform 651"/>
          <p:cNvSpPr>
            <a:spLocks/>
          </p:cNvSpPr>
          <p:nvPr/>
        </p:nvSpPr>
        <p:spPr bwMode="auto">
          <a:xfrm>
            <a:off x="5073650" y="2308225"/>
            <a:ext cx="28575" cy="15875"/>
          </a:xfrm>
          <a:custGeom>
            <a:avLst/>
            <a:gdLst>
              <a:gd name="T0" fmla="*/ 0 w 18"/>
              <a:gd name="T1" fmla="*/ 0 h 10"/>
              <a:gd name="T2" fmla="*/ 2147483647 w 18"/>
              <a:gd name="T3" fmla="*/ 2147483647 h 10"/>
              <a:gd name="T4" fmla="*/ 2147483647 w 18"/>
              <a:gd name="T5" fmla="*/ 2147483647 h 10"/>
              <a:gd name="T6" fmla="*/ 2147483647 w 18"/>
              <a:gd name="T7" fmla="*/ 2147483647 h 10"/>
              <a:gd name="T8" fmla="*/ 2147483647 w 18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0"/>
              <a:gd name="T17" fmla="*/ 18 w 1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0">
                <a:moveTo>
                  <a:pt x="0" y="0"/>
                </a:moveTo>
                <a:lnTo>
                  <a:pt x="3" y="3"/>
                </a:lnTo>
                <a:lnTo>
                  <a:pt x="13" y="7"/>
                </a:lnTo>
                <a:lnTo>
                  <a:pt x="15" y="8"/>
                </a:lnTo>
                <a:lnTo>
                  <a:pt x="18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08" name="Freeform 652"/>
          <p:cNvSpPr>
            <a:spLocks/>
          </p:cNvSpPr>
          <p:nvPr/>
        </p:nvSpPr>
        <p:spPr bwMode="auto">
          <a:xfrm>
            <a:off x="5073650" y="2298700"/>
            <a:ext cx="28575" cy="9525"/>
          </a:xfrm>
          <a:custGeom>
            <a:avLst/>
            <a:gdLst>
              <a:gd name="T0" fmla="*/ 2147483647 w 18"/>
              <a:gd name="T1" fmla="*/ 2147483647 h 6"/>
              <a:gd name="T2" fmla="*/ 2147483647 w 18"/>
              <a:gd name="T3" fmla="*/ 2147483647 h 6"/>
              <a:gd name="T4" fmla="*/ 2147483647 w 18"/>
              <a:gd name="T5" fmla="*/ 2147483647 h 6"/>
              <a:gd name="T6" fmla="*/ 2147483647 w 18"/>
              <a:gd name="T7" fmla="*/ 0 h 6"/>
              <a:gd name="T8" fmla="*/ 2147483647 w 18"/>
              <a:gd name="T9" fmla="*/ 0 h 6"/>
              <a:gd name="T10" fmla="*/ 0 w 1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6"/>
              <a:gd name="T20" fmla="*/ 18 w 1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6">
                <a:moveTo>
                  <a:pt x="18" y="6"/>
                </a:moveTo>
                <a:lnTo>
                  <a:pt x="15" y="3"/>
                </a:lnTo>
                <a:lnTo>
                  <a:pt x="14" y="1"/>
                </a:lnTo>
                <a:lnTo>
                  <a:pt x="10" y="0"/>
                </a:lnTo>
                <a:lnTo>
                  <a:pt x="3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09" name="Line 653"/>
          <p:cNvSpPr>
            <a:spLocks noChangeShapeType="1"/>
          </p:cNvSpPr>
          <p:nvPr/>
        </p:nvSpPr>
        <p:spPr bwMode="auto">
          <a:xfrm>
            <a:off x="5070475" y="2306638"/>
            <a:ext cx="31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10" name="Freeform 654"/>
          <p:cNvSpPr>
            <a:spLocks/>
          </p:cNvSpPr>
          <p:nvPr/>
        </p:nvSpPr>
        <p:spPr bwMode="auto">
          <a:xfrm>
            <a:off x="5097463" y="2298700"/>
            <a:ext cx="4762" cy="9525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2147483647 h 6"/>
              <a:gd name="T6" fmla="*/ 0 60000 65536"/>
              <a:gd name="T7" fmla="*/ 0 60000 65536"/>
              <a:gd name="T8" fmla="*/ 0 60000 65536"/>
              <a:gd name="T9" fmla="*/ 0 w 3"/>
              <a:gd name="T10" fmla="*/ 0 h 6"/>
              <a:gd name="T11" fmla="*/ 3 w 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">
                <a:moveTo>
                  <a:pt x="3" y="6"/>
                </a:moveTo>
                <a:lnTo>
                  <a:pt x="3" y="0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11" name="Freeform 655"/>
          <p:cNvSpPr>
            <a:spLocks/>
          </p:cNvSpPr>
          <p:nvPr/>
        </p:nvSpPr>
        <p:spPr bwMode="auto">
          <a:xfrm>
            <a:off x="5094288" y="2171700"/>
            <a:ext cx="34925" cy="36513"/>
          </a:xfrm>
          <a:custGeom>
            <a:avLst/>
            <a:gdLst>
              <a:gd name="T0" fmla="*/ 2147483647 w 22"/>
              <a:gd name="T1" fmla="*/ 2147483647 h 23"/>
              <a:gd name="T2" fmla="*/ 2147483647 w 22"/>
              <a:gd name="T3" fmla="*/ 2147483647 h 23"/>
              <a:gd name="T4" fmla="*/ 2147483647 w 22"/>
              <a:gd name="T5" fmla="*/ 2147483647 h 23"/>
              <a:gd name="T6" fmla="*/ 2147483647 w 22"/>
              <a:gd name="T7" fmla="*/ 2147483647 h 23"/>
              <a:gd name="T8" fmla="*/ 2147483647 w 22"/>
              <a:gd name="T9" fmla="*/ 2147483647 h 23"/>
              <a:gd name="T10" fmla="*/ 2147483647 w 22"/>
              <a:gd name="T11" fmla="*/ 2147483647 h 23"/>
              <a:gd name="T12" fmla="*/ 2147483647 w 22"/>
              <a:gd name="T13" fmla="*/ 2147483647 h 23"/>
              <a:gd name="T14" fmla="*/ 2147483647 w 22"/>
              <a:gd name="T15" fmla="*/ 2147483647 h 23"/>
              <a:gd name="T16" fmla="*/ 2147483647 w 22"/>
              <a:gd name="T17" fmla="*/ 2147483647 h 23"/>
              <a:gd name="T18" fmla="*/ 2147483647 w 22"/>
              <a:gd name="T19" fmla="*/ 0 h 23"/>
              <a:gd name="T20" fmla="*/ 2147483647 w 22"/>
              <a:gd name="T21" fmla="*/ 0 h 23"/>
              <a:gd name="T22" fmla="*/ 2147483647 w 22"/>
              <a:gd name="T23" fmla="*/ 2147483647 h 23"/>
              <a:gd name="T24" fmla="*/ 2147483647 w 22"/>
              <a:gd name="T25" fmla="*/ 2147483647 h 23"/>
              <a:gd name="T26" fmla="*/ 0 w 22"/>
              <a:gd name="T27" fmla="*/ 2147483647 h 23"/>
              <a:gd name="T28" fmla="*/ 0 w 22"/>
              <a:gd name="T29" fmla="*/ 2147483647 h 23"/>
              <a:gd name="T30" fmla="*/ 2147483647 w 22"/>
              <a:gd name="T31" fmla="*/ 2147483647 h 23"/>
              <a:gd name="T32" fmla="*/ 2147483647 w 22"/>
              <a:gd name="T33" fmla="*/ 2147483647 h 23"/>
              <a:gd name="T34" fmla="*/ 2147483647 w 22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3"/>
              <a:gd name="T56" fmla="*/ 22 w 22"/>
              <a:gd name="T57" fmla="*/ 23 h 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3">
                <a:moveTo>
                  <a:pt x="2" y="22"/>
                </a:moveTo>
                <a:lnTo>
                  <a:pt x="8" y="23"/>
                </a:lnTo>
                <a:lnTo>
                  <a:pt x="12" y="23"/>
                </a:lnTo>
                <a:lnTo>
                  <a:pt x="17" y="22"/>
                </a:lnTo>
                <a:lnTo>
                  <a:pt x="21" y="18"/>
                </a:lnTo>
                <a:lnTo>
                  <a:pt x="22" y="13"/>
                </a:lnTo>
                <a:lnTo>
                  <a:pt x="22" y="10"/>
                </a:lnTo>
                <a:lnTo>
                  <a:pt x="21" y="5"/>
                </a:lnTo>
                <a:lnTo>
                  <a:pt x="17" y="1"/>
                </a:lnTo>
                <a:lnTo>
                  <a:pt x="12" y="0"/>
                </a:lnTo>
                <a:lnTo>
                  <a:pt x="8" y="0"/>
                </a:lnTo>
                <a:lnTo>
                  <a:pt x="5" y="1"/>
                </a:lnTo>
                <a:lnTo>
                  <a:pt x="1" y="5"/>
                </a:lnTo>
                <a:lnTo>
                  <a:pt x="0" y="10"/>
                </a:lnTo>
                <a:lnTo>
                  <a:pt x="0" y="13"/>
                </a:lnTo>
                <a:lnTo>
                  <a:pt x="1" y="18"/>
                </a:lnTo>
                <a:lnTo>
                  <a:pt x="5" y="22"/>
                </a:lnTo>
                <a:lnTo>
                  <a:pt x="8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12" name="Freeform 656"/>
          <p:cNvSpPr>
            <a:spLocks/>
          </p:cNvSpPr>
          <p:nvPr/>
        </p:nvSpPr>
        <p:spPr bwMode="auto">
          <a:xfrm>
            <a:off x="5113338" y="2171700"/>
            <a:ext cx="14287" cy="36513"/>
          </a:xfrm>
          <a:custGeom>
            <a:avLst/>
            <a:gdLst>
              <a:gd name="T0" fmla="*/ 0 w 9"/>
              <a:gd name="T1" fmla="*/ 2147483647 h 23"/>
              <a:gd name="T2" fmla="*/ 2147483647 w 9"/>
              <a:gd name="T3" fmla="*/ 2147483647 h 23"/>
              <a:gd name="T4" fmla="*/ 2147483647 w 9"/>
              <a:gd name="T5" fmla="*/ 2147483647 h 23"/>
              <a:gd name="T6" fmla="*/ 2147483647 w 9"/>
              <a:gd name="T7" fmla="*/ 2147483647 h 23"/>
              <a:gd name="T8" fmla="*/ 2147483647 w 9"/>
              <a:gd name="T9" fmla="*/ 2147483647 h 23"/>
              <a:gd name="T10" fmla="*/ 2147483647 w 9"/>
              <a:gd name="T11" fmla="*/ 2147483647 h 23"/>
              <a:gd name="T12" fmla="*/ 2147483647 w 9"/>
              <a:gd name="T13" fmla="*/ 2147483647 h 23"/>
              <a:gd name="T14" fmla="*/ 0 w 9"/>
              <a:gd name="T15" fmla="*/ 0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3"/>
              <a:gd name="T26" fmla="*/ 9 w 9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3">
                <a:moveTo>
                  <a:pt x="0" y="23"/>
                </a:moveTo>
                <a:lnTo>
                  <a:pt x="4" y="22"/>
                </a:lnTo>
                <a:lnTo>
                  <a:pt x="6" y="18"/>
                </a:lnTo>
                <a:lnTo>
                  <a:pt x="9" y="13"/>
                </a:lnTo>
                <a:lnTo>
                  <a:pt x="9" y="10"/>
                </a:lnTo>
                <a:lnTo>
                  <a:pt x="6" y="5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13" name="Freeform 657"/>
          <p:cNvSpPr>
            <a:spLocks/>
          </p:cNvSpPr>
          <p:nvPr/>
        </p:nvSpPr>
        <p:spPr bwMode="auto">
          <a:xfrm>
            <a:off x="5089525" y="2171700"/>
            <a:ext cx="17463" cy="34925"/>
          </a:xfrm>
          <a:custGeom>
            <a:avLst/>
            <a:gdLst>
              <a:gd name="T0" fmla="*/ 2147483647 w 11"/>
              <a:gd name="T1" fmla="*/ 0 h 22"/>
              <a:gd name="T2" fmla="*/ 2147483647 w 11"/>
              <a:gd name="T3" fmla="*/ 2147483647 h 22"/>
              <a:gd name="T4" fmla="*/ 2147483647 w 11"/>
              <a:gd name="T5" fmla="*/ 2147483647 h 22"/>
              <a:gd name="T6" fmla="*/ 0 w 11"/>
              <a:gd name="T7" fmla="*/ 2147483647 h 22"/>
              <a:gd name="T8" fmla="*/ 0 w 11"/>
              <a:gd name="T9" fmla="*/ 2147483647 h 22"/>
              <a:gd name="T10" fmla="*/ 2147483647 w 11"/>
              <a:gd name="T11" fmla="*/ 2147483647 h 22"/>
              <a:gd name="T12" fmla="*/ 2147483647 w 11"/>
              <a:gd name="T13" fmla="*/ 2147483647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22"/>
              <a:gd name="T23" fmla="*/ 11 w 11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22">
                <a:moveTo>
                  <a:pt x="11" y="0"/>
                </a:moveTo>
                <a:lnTo>
                  <a:pt x="5" y="1"/>
                </a:lnTo>
                <a:lnTo>
                  <a:pt x="3" y="5"/>
                </a:lnTo>
                <a:lnTo>
                  <a:pt x="0" y="10"/>
                </a:lnTo>
                <a:lnTo>
                  <a:pt x="0" y="13"/>
                </a:lnTo>
                <a:lnTo>
                  <a:pt x="3" y="18"/>
                </a:lnTo>
                <a:lnTo>
                  <a:pt x="5" y="2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14" name="Line 658"/>
          <p:cNvSpPr>
            <a:spLocks noChangeShapeType="1"/>
          </p:cNvSpPr>
          <p:nvPr/>
        </p:nvSpPr>
        <p:spPr bwMode="auto">
          <a:xfrm flipH="1">
            <a:off x="5038725" y="2208213"/>
            <a:ext cx="22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15" name="Rectangle 659"/>
          <p:cNvSpPr>
            <a:spLocks noChangeArrowheads="1"/>
          </p:cNvSpPr>
          <p:nvPr/>
        </p:nvSpPr>
        <p:spPr bwMode="auto">
          <a:xfrm>
            <a:off x="5048250" y="2171700"/>
            <a:ext cx="3175" cy="365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16" name="Freeform 660"/>
          <p:cNvSpPr>
            <a:spLocks/>
          </p:cNvSpPr>
          <p:nvPr/>
        </p:nvSpPr>
        <p:spPr bwMode="auto">
          <a:xfrm>
            <a:off x="5051425" y="2171700"/>
            <a:ext cx="25400" cy="15875"/>
          </a:xfrm>
          <a:custGeom>
            <a:avLst/>
            <a:gdLst>
              <a:gd name="T0" fmla="*/ 0 w 16"/>
              <a:gd name="T1" fmla="*/ 2147483647 h 10"/>
              <a:gd name="T2" fmla="*/ 2147483647 w 16"/>
              <a:gd name="T3" fmla="*/ 2147483647 h 10"/>
              <a:gd name="T4" fmla="*/ 2147483647 w 16"/>
              <a:gd name="T5" fmla="*/ 2147483647 h 10"/>
              <a:gd name="T6" fmla="*/ 2147483647 w 16"/>
              <a:gd name="T7" fmla="*/ 0 h 10"/>
              <a:gd name="T8" fmla="*/ 2147483647 w 16"/>
              <a:gd name="T9" fmla="*/ 0 h 10"/>
              <a:gd name="T10" fmla="*/ 2147483647 w 16"/>
              <a:gd name="T11" fmla="*/ 2147483647 h 10"/>
              <a:gd name="T12" fmla="*/ 2147483647 w 16"/>
              <a:gd name="T13" fmla="*/ 2147483647 h 10"/>
              <a:gd name="T14" fmla="*/ 2147483647 w 16"/>
              <a:gd name="T15" fmla="*/ 2147483647 h 10"/>
              <a:gd name="T16" fmla="*/ 2147483647 w 16"/>
              <a:gd name="T17" fmla="*/ 2147483647 h 10"/>
              <a:gd name="T18" fmla="*/ 2147483647 w 16"/>
              <a:gd name="T19" fmla="*/ 2147483647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0"/>
              <a:gd name="T32" fmla="*/ 16 w 16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0">
                <a:moveTo>
                  <a:pt x="0" y="10"/>
                </a:moveTo>
                <a:lnTo>
                  <a:pt x="1" y="5"/>
                </a:lnTo>
                <a:lnTo>
                  <a:pt x="5" y="1"/>
                </a:lnTo>
                <a:lnTo>
                  <a:pt x="8" y="0"/>
                </a:lnTo>
                <a:lnTo>
                  <a:pt x="14" y="0"/>
                </a:lnTo>
                <a:lnTo>
                  <a:pt x="16" y="1"/>
                </a:lnTo>
                <a:lnTo>
                  <a:pt x="16" y="2"/>
                </a:lnTo>
                <a:lnTo>
                  <a:pt x="14" y="5"/>
                </a:lnTo>
                <a:lnTo>
                  <a:pt x="12" y="2"/>
                </a:lnTo>
                <a:lnTo>
                  <a:pt x="14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17" name="Line 661"/>
          <p:cNvSpPr>
            <a:spLocks noChangeShapeType="1"/>
          </p:cNvSpPr>
          <p:nvPr/>
        </p:nvSpPr>
        <p:spPr bwMode="auto">
          <a:xfrm flipH="1">
            <a:off x="5038725" y="2171700"/>
            <a:ext cx="12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18" name="Freeform 662"/>
          <p:cNvSpPr>
            <a:spLocks/>
          </p:cNvSpPr>
          <p:nvPr/>
        </p:nvSpPr>
        <p:spPr bwMode="auto">
          <a:xfrm>
            <a:off x="5026025" y="2151063"/>
            <a:ext cx="3175" cy="15875"/>
          </a:xfrm>
          <a:custGeom>
            <a:avLst/>
            <a:gdLst>
              <a:gd name="T0" fmla="*/ 2147483647 w 2"/>
              <a:gd name="T1" fmla="*/ 2147483647 h 10"/>
              <a:gd name="T2" fmla="*/ 0 w 2"/>
              <a:gd name="T3" fmla="*/ 0 h 10"/>
              <a:gd name="T4" fmla="*/ 2147483647 w 2"/>
              <a:gd name="T5" fmla="*/ 0 h 10"/>
              <a:gd name="T6" fmla="*/ 2147483647 w 2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0"/>
              <a:gd name="T14" fmla="*/ 2 w 2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0">
                <a:moveTo>
                  <a:pt x="2" y="10"/>
                </a:moveTo>
                <a:lnTo>
                  <a:pt x="0" y="0"/>
                </a:lnTo>
                <a:lnTo>
                  <a:pt x="2" y="0"/>
                </a:lnTo>
                <a:lnTo>
                  <a:pt x="2" y="1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19" name="Line 663"/>
          <p:cNvSpPr>
            <a:spLocks noChangeShapeType="1"/>
          </p:cNvSpPr>
          <p:nvPr/>
        </p:nvSpPr>
        <p:spPr bwMode="auto">
          <a:xfrm>
            <a:off x="5011738" y="2166938"/>
            <a:ext cx="1587" cy="22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20" name="Line 664"/>
          <p:cNvSpPr>
            <a:spLocks noChangeShapeType="1"/>
          </p:cNvSpPr>
          <p:nvPr/>
        </p:nvSpPr>
        <p:spPr bwMode="auto">
          <a:xfrm flipH="1">
            <a:off x="4995863" y="2179638"/>
            <a:ext cx="158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21" name="Rectangle 665"/>
          <p:cNvSpPr>
            <a:spLocks noChangeArrowheads="1"/>
          </p:cNvSpPr>
          <p:nvPr/>
        </p:nvSpPr>
        <p:spPr bwMode="auto">
          <a:xfrm>
            <a:off x="4992688" y="2151063"/>
            <a:ext cx="3175" cy="571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22" name="Line 666"/>
          <p:cNvSpPr>
            <a:spLocks noChangeShapeType="1"/>
          </p:cNvSpPr>
          <p:nvPr/>
        </p:nvSpPr>
        <p:spPr bwMode="auto">
          <a:xfrm>
            <a:off x="4984750" y="2151063"/>
            <a:ext cx="444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23" name="Line 667"/>
          <p:cNvSpPr>
            <a:spLocks noChangeShapeType="1"/>
          </p:cNvSpPr>
          <p:nvPr/>
        </p:nvSpPr>
        <p:spPr bwMode="auto">
          <a:xfrm flipH="1">
            <a:off x="4984750" y="220821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24" name="Line 668"/>
          <p:cNvSpPr>
            <a:spLocks noChangeShapeType="1"/>
          </p:cNvSpPr>
          <p:nvPr/>
        </p:nvSpPr>
        <p:spPr bwMode="auto">
          <a:xfrm>
            <a:off x="4995863" y="2338388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25" name="Line 669"/>
          <p:cNvSpPr>
            <a:spLocks noChangeShapeType="1"/>
          </p:cNvSpPr>
          <p:nvPr/>
        </p:nvSpPr>
        <p:spPr bwMode="auto">
          <a:xfrm>
            <a:off x="5143500" y="220821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26" name="Freeform 670"/>
          <p:cNvSpPr>
            <a:spLocks/>
          </p:cNvSpPr>
          <p:nvPr/>
        </p:nvSpPr>
        <p:spPr bwMode="auto">
          <a:xfrm>
            <a:off x="5143500" y="2171700"/>
            <a:ext cx="11113" cy="36513"/>
          </a:xfrm>
          <a:custGeom>
            <a:avLst/>
            <a:gdLst>
              <a:gd name="T0" fmla="*/ 2147483647 w 7"/>
              <a:gd name="T1" fmla="*/ 2147483647 h 23"/>
              <a:gd name="T2" fmla="*/ 2147483647 w 7"/>
              <a:gd name="T3" fmla="*/ 0 h 23"/>
              <a:gd name="T4" fmla="*/ 0 w 7"/>
              <a:gd name="T5" fmla="*/ 0 h 23"/>
              <a:gd name="T6" fmla="*/ 0 60000 65536"/>
              <a:gd name="T7" fmla="*/ 0 60000 65536"/>
              <a:gd name="T8" fmla="*/ 0 60000 65536"/>
              <a:gd name="T9" fmla="*/ 0 w 7"/>
              <a:gd name="T10" fmla="*/ 0 h 23"/>
              <a:gd name="T11" fmla="*/ 7 w 7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23">
                <a:moveTo>
                  <a:pt x="7" y="23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27" name="Line 671"/>
          <p:cNvSpPr>
            <a:spLocks noChangeShapeType="1"/>
          </p:cNvSpPr>
          <p:nvPr/>
        </p:nvSpPr>
        <p:spPr bwMode="auto">
          <a:xfrm>
            <a:off x="5153025" y="2171700"/>
            <a:ext cx="1588" cy="36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28" name="Line 672"/>
          <p:cNvSpPr>
            <a:spLocks noChangeShapeType="1"/>
          </p:cNvSpPr>
          <p:nvPr/>
        </p:nvSpPr>
        <p:spPr bwMode="auto">
          <a:xfrm>
            <a:off x="5175250" y="2208213"/>
            <a:ext cx="174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29" name="Freeform 673"/>
          <p:cNvSpPr>
            <a:spLocks/>
          </p:cNvSpPr>
          <p:nvPr/>
        </p:nvSpPr>
        <p:spPr bwMode="auto">
          <a:xfrm>
            <a:off x="5186363" y="2171700"/>
            <a:ext cx="26987" cy="36513"/>
          </a:xfrm>
          <a:custGeom>
            <a:avLst/>
            <a:gdLst>
              <a:gd name="T0" fmla="*/ 0 w 18"/>
              <a:gd name="T1" fmla="*/ 2147483647 h 23"/>
              <a:gd name="T2" fmla="*/ 0 w 18"/>
              <a:gd name="T3" fmla="*/ 2147483647 h 23"/>
              <a:gd name="T4" fmla="*/ 2147483647 w 18"/>
              <a:gd name="T5" fmla="*/ 2147483647 h 23"/>
              <a:gd name="T6" fmla="*/ 2147483647 w 18"/>
              <a:gd name="T7" fmla="*/ 0 h 23"/>
              <a:gd name="T8" fmla="*/ 2147483647 w 18"/>
              <a:gd name="T9" fmla="*/ 0 h 23"/>
              <a:gd name="T10" fmla="*/ 2147483647 w 18"/>
              <a:gd name="T11" fmla="*/ 2147483647 h 23"/>
              <a:gd name="T12" fmla="*/ 2147483647 w 18"/>
              <a:gd name="T13" fmla="*/ 2147483647 h 23"/>
              <a:gd name="T14" fmla="*/ 2147483647 w 18"/>
              <a:gd name="T15" fmla="*/ 2147483647 h 23"/>
              <a:gd name="T16" fmla="*/ 2147483647 w 18"/>
              <a:gd name="T17" fmla="*/ 2147483647 h 23"/>
              <a:gd name="T18" fmla="*/ 2147483647 w 18"/>
              <a:gd name="T19" fmla="*/ 2147483647 h 23"/>
              <a:gd name="T20" fmla="*/ 2147483647 w 18"/>
              <a:gd name="T21" fmla="*/ 2147483647 h 23"/>
              <a:gd name="T22" fmla="*/ 2147483647 w 18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23"/>
              <a:gd name="T38" fmla="*/ 18 w 18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23">
                <a:moveTo>
                  <a:pt x="0" y="23"/>
                </a:moveTo>
                <a:lnTo>
                  <a:pt x="0" y="5"/>
                </a:lnTo>
                <a:lnTo>
                  <a:pt x="4" y="1"/>
                </a:lnTo>
                <a:lnTo>
                  <a:pt x="9" y="0"/>
                </a:lnTo>
                <a:lnTo>
                  <a:pt x="12" y="0"/>
                </a:lnTo>
                <a:lnTo>
                  <a:pt x="17" y="1"/>
                </a:lnTo>
                <a:lnTo>
                  <a:pt x="18" y="5"/>
                </a:lnTo>
                <a:lnTo>
                  <a:pt x="18" y="23"/>
                </a:lnTo>
                <a:lnTo>
                  <a:pt x="17" y="23"/>
                </a:lnTo>
                <a:lnTo>
                  <a:pt x="17" y="5"/>
                </a:lnTo>
                <a:lnTo>
                  <a:pt x="16" y="1"/>
                </a:lnTo>
                <a:lnTo>
                  <a:pt x="12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30" name="Freeform 674"/>
          <p:cNvSpPr>
            <a:spLocks/>
          </p:cNvSpPr>
          <p:nvPr/>
        </p:nvSpPr>
        <p:spPr bwMode="auto">
          <a:xfrm>
            <a:off x="5181600" y="2173288"/>
            <a:ext cx="4763" cy="34925"/>
          </a:xfrm>
          <a:custGeom>
            <a:avLst/>
            <a:gdLst>
              <a:gd name="T0" fmla="*/ 0 w 3"/>
              <a:gd name="T1" fmla="*/ 0 h 22"/>
              <a:gd name="T2" fmla="*/ 2147483647 w 3"/>
              <a:gd name="T3" fmla="*/ 2147483647 h 22"/>
              <a:gd name="T4" fmla="*/ 0 w 3"/>
              <a:gd name="T5" fmla="*/ 2147483647 h 22"/>
              <a:gd name="T6" fmla="*/ 0 w 3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2"/>
              <a:gd name="T14" fmla="*/ 3 w 3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2">
                <a:moveTo>
                  <a:pt x="0" y="0"/>
                </a:moveTo>
                <a:lnTo>
                  <a:pt x="3" y="4"/>
                </a:lnTo>
                <a:lnTo>
                  <a:pt x="0" y="4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31" name="Line 675"/>
          <p:cNvSpPr>
            <a:spLocks noChangeShapeType="1"/>
          </p:cNvSpPr>
          <p:nvPr/>
        </p:nvSpPr>
        <p:spPr bwMode="auto">
          <a:xfrm>
            <a:off x="5203825" y="2208213"/>
            <a:ext cx="20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32" name="Freeform 676"/>
          <p:cNvSpPr>
            <a:spLocks/>
          </p:cNvSpPr>
          <p:nvPr/>
        </p:nvSpPr>
        <p:spPr bwMode="auto">
          <a:xfrm>
            <a:off x="5175250" y="2171700"/>
            <a:ext cx="6350" cy="7938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0 w 4"/>
              <a:gd name="T5" fmla="*/ 0 h 5"/>
              <a:gd name="T6" fmla="*/ 2147483647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4" y="5"/>
                </a:moveTo>
                <a:lnTo>
                  <a:pt x="3" y="1"/>
                </a:lnTo>
                <a:lnTo>
                  <a:pt x="0" y="0"/>
                </a:lnTo>
                <a:lnTo>
                  <a:pt x="4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33" name="Freeform 677"/>
          <p:cNvSpPr>
            <a:spLocks/>
          </p:cNvSpPr>
          <p:nvPr/>
        </p:nvSpPr>
        <p:spPr bwMode="auto">
          <a:xfrm>
            <a:off x="5154613" y="2171700"/>
            <a:ext cx="20637" cy="7938"/>
          </a:xfrm>
          <a:custGeom>
            <a:avLst/>
            <a:gdLst>
              <a:gd name="T0" fmla="*/ 2147483647 w 13"/>
              <a:gd name="T1" fmla="*/ 0 h 5"/>
              <a:gd name="T2" fmla="*/ 2147483647 w 13"/>
              <a:gd name="T3" fmla="*/ 0 h 5"/>
              <a:gd name="T4" fmla="*/ 2147483647 w 13"/>
              <a:gd name="T5" fmla="*/ 2147483647 h 5"/>
              <a:gd name="T6" fmla="*/ 0 w 13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5"/>
              <a:gd name="T14" fmla="*/ 13 w 1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5">
                <a:moveTo>
                  <a:pt x="13" y="0"/>
                </a:moveTo>
                <a:lnTo>
                  <a:pt x="9" y="0"/>
                </a:lnTo>
                <a:lnTo>
                  <a:pt x="4" y="1"/>
                </a:lnTo>
                <a:lnTo>
                  <a:pt x="0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34" name="Freeform 678"/>
          <p:cNvSpPr>
            <a:spLocks/>
          </p:cNvSpPr>
          <p:nvPr/>
        </p:nvSpPr>
        <p:spPr bwMode="auto">
          <a:xfrm>
            <a:off x="4579938" y="2171700"/>
            <a:ext cx="9525" cy="7938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0 w 6"/>
              <a:gd name="T5" fmla="*/ 0 h 5"/>
              <a:gd name="T6" fmla="*/ 0 60000 65536"/>
              <a:gd name="T7" fmla="*/ 0 60000 65536"/>
              <a:gd name="T8" fmla="*/ 0 60000 65536"/>
              <a:gd name="T9" fmla="*/ 0 w 6"/>
              <a:gd name="T10" fmla="*/ 0 h 5"/>
              <a:gd name="T11" fmla="*/ 6 w 6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5">
                <a:moveTo>
                  <a:pt x="6" y="5"/>
                </a:moveTo>
                <a:lnTo>
                  <a:pt x="2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35" name="Line 679"/>
          <p:cNvSpPr>
            <a:spLocks noChangeShapeType="1"/>
          </p:cNvSpPr>
          <p:nvPr/>
        </p:nvSpPr>
        <p:spPr bwMode="auto">
          <a:xfrm flipH="1">
            <a:off x="4551363" y="2171700"/>
            <a:ext cx="11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36" name="Freeform 680"/>
          <p:cNvSpPr>
            <a:spLocks/>
          </p:cNvSpPr>
          <p:nvPr/>
        </p:nvSpPr>
        <p:spPr bwMode="auto">
          <a:xfrm>
            <a:off x="4722813" y="4562475"/>
            <a:ext cx="33337" cy="23813"/>
          </a:xfrm>
          <a:custGeom>
            <a:avLst/>
            <a:gdLst>
              <a:gd name="T0" fmla="*/ 0 w 21"/>
              <a:gd name="T1" fmla="*/ 2147483647 h 15"/>
              <a:gd name="T2" fmla="*/ 2147483647 w 21"/>
              <a:gd name="T3" fmla="*/ 0 h 15"/>
              <a:gd name="T4" fmla="*/ 2147483647 w 21"/>
              <a:gd name="T5" fmla="*/ 0 h 15"/>
              <a:gd name="T6" fmla="*/ 2147483647 w 21"/>
              <a:gd name="T7" fmla="*/ 0 h 15"/>
              <a:gd name="T8" fmla="*/ 2147483647 w 21"/>
              <a:gd name="T9" fmla="*/ 0 h 15"/>
              <a:gd name="T10" fmla="*/ 2147483647 w 21"/>
              <a:gd name="T11" fmla="*/ 2147483647 h 15"/>
              <a:gd name="T12" fmla="*/ 2147483647 w 21"/>
              <a:gd name="T13" fmla="*/ 2147483647 h 15"/>
              <a:gd name="T14" fmla="*/ 2147483647 w 21"/>
              <a:gd name="T15" fmla="*/ 2147483647 h 15"/>
              <a:gd name="T16" fmla="*/ 2147483647 w 21"/>
              <a:gd name="T17" fmla="*/ 2147483647 h 15"/>
              <a:gd name="T18" fmla="*/ 2147483647 w 21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15"/>
              <a:gd name="T32" fmla="*/ 21 w 2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15">
                <a:moveTo>
                  <a:pt x="0" y="2"/>
                </a:moveTo>
                <a:lnTo>
                  <a:pt x="3" y="0"/>
                </a:lnTo>
                <a:lnTo>
                  <a:pt x="7" y="0"/>
                </a:lnTo>
                <a:lnTo>
                  <a:pt x="14" y="0"/>
                </a:lnTo>
                <a:lnTo>
                  <a:pt x="20" y="0"/>
                </a:lnTo>
                <a:lnTo>
                  <a:pt x="21" y="5"/>
                </a:lnTo>
                <a:lnTo>
                  <a:pt x="21" y="10"/>
                </a:lnTo>
                <a:lnTo>
                  <a:pt x="20" y="13"/>
                </a:lnTo>
                <a:lnTo>
                  <a:pt x="14" y="15"/>
                </a:lnTo>
                <a:lnTo>
                  <a:pt x="9" y="1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37" name="Freeform 681"/>
          <p:cNvSpPr>
            <a:spLocks/>
          </p:cNvSpPr>
          <p:nvPr/>
        </p:nvSpPr>
        <p:spPr bwMode="auto">
          <a:xfrm>
            <a:off x="4721225" y="4586288"/>
            <a:ext cx="39688" cy="33337"/>
          </a:xfrm>
          <a:custGeom>
            <a:avLst/>
            <a:gdLst>
              <a:gd name="T0" fmla="*/ 2147483647 w 25"/>
              <a:gd name="T1" fmla="*/ 0 h 21"/>
              <a:gd name="T2" fmla="*/ 2147483647 w 25"/>
              <a:gd name="T3" fmla="*/ 2147483647 h 21"/>
              <a:gd name="T4" fmla="*/ 2147483647 w 25"/>
              <a:gd name="T5" fmla="*/ 2147483647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0 w 25"/>
              <a:gd name="T23" fmla="*/ 2147483647 h 21"/>
              <a:gd name="T24" fmla="*/ 0 w 25"/>
              <a:gd name="T25" fmla="*/ 2147483647 h 21"/>
              <a:gd name="T26" fmla="*/ 2147483647 w 25"/>
              <a:gd name="T27" fmla="*/ 2147483647 h 21"/>
              <a:gd name="T28" fmla="*/ 2147483647 w 25"/>
              <a:gd name="T29" fmla="*/ 2147483647 h 21"/>
              <a:gd name="T30" fmla="*/ 2147483647 w 25"/>
              <a:gd name="T31" fmla="*/ 2147483647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"/>
              <a:gd name="T49" fmla="*/ 0 h 21"/>
              <a:gd name="T50" fmla="*/ 25 w 25"/>
              <a:gd name="T51" fmla="*/ 21 h 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" h="21">
                <a:moveTo>
                  <a:pt x="15" y="0"/>
                </a:moveTo>
                <a:lnTo>
                  <a:pt x="18" y="2"/>
                </a:lnTo>
                <a:lnTo>
                  <a:pt x="22" y="5"/>
                </a:lnTo>
                <a:lnTo>
                  <a:pt x="25" y="8"/>
                </a:lnTo>
                <a:lnTo>
                  <a:pt x="25" y="15"/>
                </a:lnTo>
                <a:lnTo>
                  <a:pt x="22" y="17"/>
                </a:lnTo>
                <a:lnTo>
                  <a:pt x="21" y="20"/>
                </a:lnTo>
                <a:lnTo>
                  <a:pt x="15" y="21"/>
                </a:lnTo>
                <a:lnTo>
                  <a:pt x="8" y="21"/>
                </a:lnTo>
                <a:lnTo>
                  <a:pt x="4" y="20"/>
                </a:lnTo>
                <a:lnTo>
                  <a:pt x="1" y="17"/>
                </a:lnTo>
                <a:lnTo>
                  <a:pt x="0" y="15"/>
                </a:lnTo>
                <a:lnTo>
                  <a:pt x="0" y="12"/>
                </a:lnTo>
                <a:lnTo>
                  <a:pt x="1" y="11"/>
                </a:lnTo>
                <a:lnTo>
                  <a:pt x="4" y="12"/>
                </a:lnTo>
                <a:lnTo>
                  <a:pt x="1" y="1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38" name="Freeform 682"/>
          <p:cNvSpPr>
            <a:spLocks/>
          </p:cNvSpPr>
          <p:nvPr/>
        </p:nvSpPr>
        <p:spPr bwMode="auto">
          <a:xfrm>
            <a:off x="4721225" y="4565650"/>
            <a:ext cx="1588" cy="12700"/>
          </a:xfrm>
          <a:custGeom>
            <a:avLst/>
            <a:gdLst>
              <a:gd name="T0" fmla="*/ 2147483647 w 1"/>
              <a:gd name="T1" fmla="*/ 2147483647 h 8"/>
              <a:gd name="T2" fmla="*/ 0 w 1"/>
              <a:gd name="T3" fmla="*/ 2147483647 h 8"/>
              <a:gd name="T4" fmla="*/ 0 w 1"/>
              <a:gd name="T5" fmla="*/ 2147483647 h 8"/>
              <a:gd name="T6" fmla="*/ 2147483647 w 1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8"/>
              <a:gd name="T14" fmla="*/ 1 w 1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8">
                <a:moveTo>
                  <a:pt x="1" y="8"/>
                </a:moveTo>
                <a:lnTo>
                  <a:pt x="0" y="7"/>
                </a:lnTo>
                <a:lnTo>
                  <a:pt x="0" y="4"/>
                </a:lnTo>
                <a:lnTo>
                  <a:pt x="1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39" name="Freeform 683"/>
          <p:cNvSpPr>
            <a:spLocks/>
          </p:cNvSpPr>
          <p:nvPr/>
        </p:nvSpPr>
        <p:spPr bwMode="auto">
          <a:xfrm>
            <a:off x="4722813" y="4572000"/>
            <a:ext cx="4762" cy="6350"/>
          </a:xfrm>
          <a:custGeom>
            <a:avLst/>
            <a:gdLst>
              <a:gd name="T0" fmla="*/ 0 w 3"/>
              <a:gd name="T1" fmla="*/ 0 h 4"/>
              <a:gd name="T2" fmla="*/ 2147483647 w 3"/>
              <a:gd name="T3" fmla="*/ 2147483647 h 4"/>
              <a:gd name="T4" fmla="*/ 0 w 3"/>
              <a:gd name="T5" fmla="*/ 2147483647 h 4"/>
              <a:gd name="T6" fmla="*/ 0 60000 65536"/>
              <a:gd name="T7" fmla="*/ 0 60000 65536"/>
              <a:gd name="T8" fmla="*/ 0 60000 65536"/>
              <a:gd name="T9" fmla="*/ 0 w 3"/>
              <a:gd name="T10" fmla="*/ 0 h 4"/>
              <a:gd name="T11" fmla="*/ 3 w 3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4">
                <a:moveTo>
                  <a:pt x="0" y="0"/>
                </a:moveTo>
                <a:lnTo>
                  <a:pt x="3" y="3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40" name="Freeform 684"/>
          <p:cNvSpPr>
            <a:spLocks/>
          </p:cNvSpPr>
          <p:nvPr/>
        </p:nvSpPr>
        <p:spPr bwMode="auto">
          <a:xfrm>
            <a:off x="4745038" y="4562475"/>
            <a:ext cx="9525" cy="23813"/>
          </a:xfrm>
          <a:custGeom>
            <a:avLst/>
            <a:gdLst>
              <a:gd name="T0" fmla="*/ 0 w 6"/>
              <a:gd name="T1" fmla="*/ 2147483647 h 15"/>
              <a:gd name="T2" fmla="*/ 2147483647 w 6"/>
              <a:gd name="T3" fmla="*/ 2147483647 h 15"/>
              <a:gd name="T4" fmla="*/ 2147483647 w 6"/>
              <a:gd name="T5" fmla="*/ 2147483647 h 15"/>
              <a:gd name="T6" fmla="*/ 2147483647 w 6"/>
              <a:gd name="T7" fmla="*/ 2147483647 h 15"/>
              <a:gd name="T8" fmla="*/ 2147483647 w 6"/>
              <a:gd name="T9" fmla="*/ 0 h 15"/>
              <a:gd name="T10" fmla="*/ 0 w 6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5"/>
              <a:gd name="T20" fmla="*/ 6 w 6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5">
                <a:moveTo>
                  <a:pt x="0" y="15"/>
                </a:moveTo>
                <a:lnTo>
                  <a:pt x="3" y="13"/>
                </a:lnTo>
                <a:lnTo>
                  <a:pt x="6" y="10"/>
                </a:lnTo>
                <a:lnTo>
                  <a:pt x="6" y="5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41" name="Freeform 685"/>
          <p:cNvSpPr>
            <a:spLocks/>
          </p:cNvSpPr>
          <p:nvPr/>
        </p:nvSpPr>
        <p:spPr bwMode="auto">
          <a:xfrm>
            <a:off x="4775200" y="4562475"/>
            <a:ext cx="39688" cy="57150"/>
          </a:xfrm>
          <a:custGeom>
            <a:avLst/>
            <a:gdLst>
              <a:gd name="T0" fmla="*/ 2147483647 w 25"/>
              <a:gd name="T1" fmla="*/ 2147483647 h 36"/>
              <a:gd name="T2" fmla="*/ 2147483647 w 25"/>
              <a:gd name="T3" fmla="*/ 2147483647 h 36"/>
              <a:gd name="T4" fmla="*/ 2147483647 w 25"/>
              <a:gd name="T5" fmla="*/ 0 h 36"/>
              <a:gd name="T6" fmla="*/ 2147483647 w 25"/>
              <a:gd name="T7" fmla="*/ 0 h 36"/>
              <a:gd name="T8" fmla="*/ 2147483647 w 25"/>
              <a:gd name="T9" fmla="*/ 2147483647 h 36"/>
              <a:gd name="T10" fmla="*/ 2147483647 w 25"/>
              <a:gd name="T11" fmla="*/ 2147483647 h 36"/>
              <a:gd name="T12" fmla="*/ 2147483647 w 25"/>
              <a:gd name="T13" fmla="*/ 2147483647 h 36"/>
              <a:gd name="T14" fmla="*/ 2147483647 w 25"/>
              <a:gd name="T15" fmla="*/ 2147483647 h 36"/>
              <a:gd name="T16" fmla="*/ 2147483647 w 25"/>
              <a:gd name="T17" fmla="*/ 2147483647 h 36"/>
              <a:gd name="T18" fmla="*/ 2147483647 w 25"/>
              <a:gd name="T19" fmla="*/ 2147483647 h 36"/>
              <a:gd name="T20" fmla="*/ 2147483647 w 25"/>
              <a:gd name="T21" fmla="*/ 2147483647 h 36"/>
              <a:gd name="T22" fmla="*/ 2147483647 w 25"/>
              <a:gd name="T23" fmla="*/ 2147483647 h 36"/>
              <a:gd name="T24" fmla="*/ 2147483647 w 25"/>
              <a:gd name="T25" fmla="*/ 2147483647 h 36"/>
              <a:gd name="T26" fmla="*/ 0 w 25"/>
              <a:gd name="T27" fmla="*/ 2147483647 h 36"/>
              <a:gd name="T28" fmla="*/ 0 w 25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"/>
              <a:gd name="T46" fmla="*/ 0 h 36"/>
              <a:gd name="T47" fmla="*/ 25 w 25"/>
              <a:gd name="T48" fmla="*/ 36 h 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" h="36">
                <a:moveTo>
                  <a:pt x="3" y="2"/>
                </a:moveTo>
                <a:lnTo>
                  <a:pt x="4" y="1"/>
                </a:lnTo>
                <a:lnTo>
                  <a:pt x="9" y="0"/>
                </a:lnTo>
                <a:lnTo>
                  <a:pt x="17" y="0"/>
                </a:lnTo>
                <a:lnTo>
                  <a:pt x="21" y="1"/>
                </a:lnTo>
                <a:lnTo>
                  <a:pt x="24" y="2"/>
                </a:lnTo>
                <a:lnTo>
                  <a:pt x="25" y="6"/>
                </a:lnTo>
                <a:lnTo>
                  <a:pt x="25" y="10"/>
                </a:lnTo>
                <a:lnTo>
                  <a:pt x="24" y="13"/>
                </a:lnTo>
                <a:lnTo>
                  <a:pt x="19" y="17"/>
                </a:lnTo>
                <a:lnTo>
                  <a:pt x="9" y="20"/>
                </a:lnTo>
                <a:lnTo>
                  <a:pt x="7" y="22"/>
                </a:lnTo>
                <a:lnTo>
                  <a:pt x="3" y="26"/>
                </a:lnTo>
                <a:lnTo>
                  <a:pt x="0" y="31"/>
                </a:lnTo>
                <a:lnTo>
                  <a:pt x="0" y="3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42" name="Freeform 686"/>
          <p:cNvSpPr>
            <a:spLocks/>
          </p:cNvSpPr>
          <p:nvPr/>
        </p:nvSpPr>
        <p:spPr bwMode="auto">
          <a:xfrm>
            <a:off x="4775200" y="4605338"/>
            <a:ext cx="39688" cy="12700"/>
          </a:xfrm>
          <a:custGeom>
            <a:avLst/>
            <a:gdLst>
              <a:gd name="T0" fmla="*/ 0 w 25"/>
              <a:gd name="T1" fmla="*/ 2147483647 h 8"/>
              <a:gd name="T2" fmla="*/ 2147483647 w 25"/>
              <a:gd name="T3" fmla="*/ 2147483647 h 8"/>
              <a:gd name="T4" fmla="*/ 2147483647 w 25"/>
              <a:gd name="T5" fmla="*/ 2147483647 h 8"/>
              <a:gd name="T6" fmla="*/ 2147483647 w 25"/>
              <a:gd name="T7" fmla="*/ 2147483647 h 8"/>
              <a:gd name="T8" fmla="*/ 2147483647 w 25"/>
              <a:gd name="T9" fmla="*/ 2147483647 h 8"/>
              <a:gd name="T10" fmla="*/ 2147483647 w 25"/>
              <a:gd name="T11" fmla="*/ 2147483647 h 8"/>
              <a:gd name="T12" fmla="*/ 2147483647 w 25"/>
              <a:gd name="T13" fmla="*/ 2147483647 h 8"/>
              <a:gd name="T14" fmla="*/ 2147483647 w 25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8"/>
              <a:gd name="T26" fmla="*/ 25 w 25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8">
                <a:moveTo>
                  <a:pt x="0" y="5"/>
                </a:moveTo>
                <a:lnTo>
                  <a:pt x="3" y="4"/>
                </a:lnTo>
                <a:lnTo>
                  <a:pt x="7" y="4"/>
                </a:lnTo>
                <a:lnTo>
                  <a:pt x="15" y="8"/>
                </a:lnTo>
                <a:lnTo>
                  <a:pt x="20" y="8"/>
                </a:lnTo>
                <a:lnTo>
                  <a:pt x="24" y="5"/>
                </a:lnTo>
                <a:lnTo>
                  <a:pt x="25" y="4"/>
                </a:lnTo>
                <a:lnTo>
                  <a:pt x="2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43" name="Freeform 687"/>
          <p:cNvSpPr>
            <a:spLocks/>
          </p:cNvSpPr>
          <p:nvPr/>
        </p:nvSpPr>
        <p:spPr bwMode="auto">
          <a:xfrm>
            <a:off x="4783138" y="4611688"/>
            <a:ext cx="31750" cy="7937"/>
          </a:xfrm>
          <a:custGeom>
            <a:avLst/>
            <a:gdLst>
              <a:gd name="T0" fmla="*/ 2147483647 w 20"/>
              <a:gd name="T1" fmla="*/ 0 h 5"/>
              <a:gd name="T2" fmla="*/ 2147483647 w 20"/>
              <a:gd name="T3" fmla="*/ 2147483647 h 5"/>
              <a:gd name="T4" fmla="*/ 2147483647 w 20"/>
              <a:gd name="T5" fmla="*/ 2147483647 h 5"/>
              <a:gd name="T6" fmla="*/ 2147483647 w 20"/>
              <a:gd name="T7" fmla="*/ 2147483647 h 5"/>
              <a:gd name="T8" fmla="*/ 0 w 20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5"/>
              <a:gd name="T17" fmla="*/ 20 w 20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5">
                <a:moveTo>
                  <a:pt x="20" y="0"/>
                </a:moveTo>
                <a:lnTo>
                  <a:pt x="19" y="4"/>
                </a:lnTo>
                <a:lnTo>
                  <a:pt x="16" y="5"/>
                </a:lnTo>
                <a:lnTo>
                  <a:pt x="10" y="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44" name="Freeform 688"/>
          <p:cNvSpPr>
            <a:spLocks/>
          </p:cNvSpPr>
          <p:nvPr/>
        </p:nvSpPr>
        <p:spPr bwMode="auto">
          <a:xfrm>
            <a:off x="4789488" y="4562475"/>
            <a:ext cx="23812" cy="31750"/>
          </a:xfrm>
          <a:custGeom>
            <a:avLst/>
            <a:gdLst>
              <a:gd name="T0" fmla="*/ 0 w 15"/>
              <a:gd name="T1" fmla="*/ 2147483647 h 20"/>
              <a:gd name="T2" fmla="*/ 2147483647 w 15"/>
              <a:gd name="T3" fmla="*/ 2147483647 h 20"/>
              <a:gd name="T4" fmla="*/ 2147483647 w 15"/>
              <a:gd name="T5" fmla="*/ 2147483647 h 20"/>
              <a:gd name="T6" fmla="*/ 2147483647 w 15"/>
              <a:gd name="T7" fmla="*/ 2147483647 h 20"/>
              <a:gd name="T8" fmla="*/ 2147483647 w 15"/>
              <a:gd name="T9" fmla="*/ 2147483647 h 20"/>
              <a:gd name="T10" fmla="*/ 2147483647 w 15"/>
              <a:gd name="T11" fmla="*/ 2147483647 h 20"/>
              <a:gd name="T12" fmla="*/ 2147483647 w 15"/>
              <a:gd name="T13" fmla="*/ 2147483647 h 20"/>
              <a:gd name="T14" fmla="*/ 2147483647 w 15"/>
              <a:gd name="T15" fmla="*/ 0 h 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20"/>
              <a:gd name="T26" fmla="*/ 15 w 15"/>
              <a:gd name="T27" fmla="*/ 20 h 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20">
                <a:moveTo>
                  <a:pt x="0" y="20"/>
                </a:moveTo>
                <a:lnTo>
                  <a:pt x="8" y="17"/>
                </a:lnTo>
                <a:lnTo>
                  <a:pt x="12" y="13"/>
                </a:lnTo>
                <a:lnTo>
                  <a:pt x="15" y="10"/>
                </a:lnTo>
                <a:lnTo>
                  <a:pt x="15" y="6"/>
                </a:lnTo>
                <a:lnTo>
                  <a:pt x="12" y="2"/>
                </a:lnTo>
                <a:lnTo>
                  <a:pt x="11" y="1"/>
                </a:lnTo>
                <a:lnTo>
                  <a:pt x="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45" name="Freeform 689"/>
          <p:cNvSpPr>
            <a:spLocks/>
          </p:cNvSpPr>
          <p:nvPr/>
        </p:nvSpPr>
        <p:spPr bwMode="auto">
          <a:xfrm>
            <a:off x="4775200" y="4565650"/>
            <a:ext cx="6350" cy="12700"/>
          </a:xfrm>
          <a:custGeom>
            <a:avLst/>
            <a:gdLst>
              <a:gd name="T0" fmla="*/ 2147483647 w 4"/>
              <a:gd name="T1" fmla="*/ 0 h 8"/>
              <a:gd name="T2" fmla="*/ 0 w 4"/>
              <a:gd name="T3" fmla="*/ 2147483647 h 8"/>
              <a:gd name="T4" fmla="*/ 0 w 4"/>
              <a:gd name="T5" fmla="*/ 2147483647 h 8"/>
              <a:gd name="T6" fmla="*/ 2147483647 w 4"/>
              <a:gd name="T7" fmla="*/ 2147483647 h 8"/>
              <a:gd name="T8" fmla="*/ 2147483647 w 4"/>
              <a:gd name="T9" fmla="*/ 2147483647 h 8"/>
              <a:gd name="T10" fmla="*/ 2147483647 w 4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8"/>
              <a:gd name="T20" fmla="*/ 4 w 4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8">
                <a:moveTo>
                  <a:pt x="3" y="0"/>
                </a:moveTo>
                <a:lnTo>
                  <a:pt x="0" y="4"/>
                </a:lnTo>
                <a:lnTo>
                  <a:pt x="0" y="7"/>
                </a:lnTo>
                <a:lnTo>
                  <a:pt x="3" y="8"/>
                </a:lnTo>
                <a:lnTo>
                  <a:pt x="4" y="7"/>
                </a:lnTo>
                <a:lnTo>
                  <a:pt x="3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46" name="Freeform 690"/>
          <p:cNvSpPr>
            <a:spLocks/>
          </p:cNvSpPr>
          <p:nvPr/>
        </p:nvSpPr>
        <p:spPr bwMode="auto">
          <a:xfrm>
            <a:off x="4745038" y="4591050"/>
            <a:ext cx="11112" cy="28575"/>
          </a:xfrm>
          <a:custGeom>
            <a:avLst/>
            <a:gdLst>
              <a:gd name="T0" fmla="*/ 2147483647 w 7"/>
              <a:gd name="T1" fmla="*/ 0 h 18"/>
              <a:gd name="T2" fmla="*/ 2147483647 w 7"/>
              <a:gd name="T3" fmla="*/ 2147483647 h 18"/>
              <a:gd name="T4" fmla="*/ 2147483647 w 7"/>
              <a:gd name="T5" fmla="*/ 2147483647 h 18"/>
              <a:gd name="T6" fmla="*/ 2147483647 w 7"/>
              <a:gd name="T7" fmla="*/ 2147483647 h 18"/>
              <a:gd name="T8" fmla="*/ 2147483647 w 7"/>
              <a:gd name="T9" fmla="*/ 2147483647 h 18"/>
              <a:gd name="T10" fmla="*/ 0 w 7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8"/>
              <a:gd name="T20" fmla="*/ 7 w 7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8">
                <a:moveTo>
                  <a:pt x="6" y="0"/>
                </a:moveTo>
                <a:lnTo>
                  <a:pt x="7" y="5"/>
                </a:lnTo>
                <a:lnTo>
                  <a:pt x="7" y="12"/>
                </a:lnTo>
                <a:lnTo>
                  <a:pt x="6" y="14"/>
                </a:lnTo>
                <a:lnTo>
                  <a:pt x="3" y="17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47" name="Rectangle 691"/>
          <p:cNvSpPr>
            <a:spLocks noChangeArrowheads="1"/>
          </p:cNvSpPr>
          <p:nvPr/>
        </p:nvSpPr>
        <p:spPr bwMode="auto">
          <a:xfrm>
            <a:off x="4897438" y="4562475"/>
            <a:ext cx="1587" cy="571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48" name="Line 692"/>
          <p:cNvSpPr>
            <a:spLocks noChangeShapeType="1"/>
          </p:cNvSpPr>
          <p:nvPr/>
        </p:nvSpPr>
        <p:spPr bwMode="auto">
          <a:xfrm flipH="1" flipV="1">
            <a:off x="4899025" y="4611688"/>
            <a:ext cx="6350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49" name="Freeform 693"/>
          <p:cNvSpPr>
            <a:spLocks/>
          </p:cNvSpPr>
          <p:nvPr/>
        </p:nvSpPr>
        <p:spPr bwMode="auto">
          <a:xfrm>
            <a:off x="4905375" y="4579938"/>
            <a:ext cx="26988" cy="39687"/>
          </a:xfrm>
          <a:custGeom>
            <a:avLst/>
            <a:gdLst>
              <a:gd name="T0" fmla="*/ 0 w 17"/>
              <a:gd name="T1" fmla="*/ 2147483647 h 25"/>
              <a:gd name="T2" fmla="*/ 2147483647 w 17"/>
              <a:gd name="T3" fmla="*/ 2147483647 h 25"/>
              <a:gd name="T4" fmla="*/ 2147483647 w 17"/>
              <a:gd name="T5" fmla="*/ 2147483647 h 25"/>
              <a:gd name="T6" fmla="*/ 2147483647 w 17"/>
              <a:gd name="T7" fmla="*/ 2147483647 h 25"/>
              <a:gd name="T8" fmla="*/ 2147483647 w 17"/>
              <a:gd name="T9" fmla="*/ 2147483647 h 25"/>
              <a:gd name="T10" fmla="*/ 2147483647 w 17"/>
              <a:gd name="T11" fmla="*/ 2147483647 h 25"/>
              <a:gd name="T12" fmla="*/ 2147483647 w 17"/>
              <a:gd name="T13" fmla="*/ 2147483647 h 25"/>
              <a:gd name="T14" fmla="*/ 2147483647 w 17"/>
              <a:gd name="T15" fmla="*/ 2147483647 h 25"/>
              <a:gd name="T16" fmla="*/ 2147483647 w 17"/>
              <a:gd name="T17" fmla="*/ 2147483647 h 25"/>
              <a:gd name="T18" fmla="*/ 2147483647 w 17"/>
              <a:gd name="T19" fmla="*/ 0 h 25"/>
              <a:gd name="T20" fmla="*/ 2147483647 w 17"/>
              <a:gd name="T21" fmla="*/ 2147483647 h 25"/>
              <a:gd name="T22" fmla="*/ 2147483647 w 17"/>
              <a:gd name="T23" fmla="*/ 2147483647 h 25"/>
              <a:gd name="T24" fmla="*/ 2147483647 w 17"/>
              <a:gd name="T25" fmla="*/ 2147483647 h 25"/>
              <a:gd name="T26" fmla="*/ 2147483647 w 17"/>
              <a:gd name="T27" fmla="*/ 2147483647 h 25"/>
              <a:gd name="T28" fmla="*/ 2147483647 w 17"/>
              <a:gd name="T29" fmla="*/ 2147483647 h 25"/>
              <a:gd name="T30" fmla="*/ 2147483647 w 17"/>
              <a:gd name="T31" fmla="*/ 2147483647 h 25"/>
              <a:gd name="T32" fmla="*/ 2147483647 w 1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25"/>
              <a:gd name="T53" fmla="*/ 17 w 17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25">
                <a:moveTo>
                  <a:pt x="0" y="24"/>
                </a:moveTo>
                <a:lnTo>
                  <a:pt x="4" y="25"/>
                </a:lnTo>
                <a:lnTo>
                  <a:pt x="8" y="25"/>
                </a:lnTo>
                <a:lnTo>
                  <a:pt x="11" y="24"/>
                </a:lnTo>
                <a:lnTo>
                  <a:pt x="15" y="20"/>
                </a:lnTo>
                <a:lnTo>
                  <a:pt x="16" y="15"/>
                </a:lnTo>
                <a:lnTo>
                  <a:pt x="16" y="11"/>
                </a:lnTo>
                <a:lnTo>
                  <a:pt x="15" y="6"/>
                </a:lnTo>
                <a:lnTo>
                  <a:pt x="11" y="2"/>
                </a:lnTo>
                <a:lnTo>
                  <a:pt x="8" y="0"/>
                </a:lnTo>
                <a:lnTo>
                  <a:pt x="12" y="2"/>
                </a:lnTo>
                <a:lnTo>
                  <a:pt x="16" y="6"/>
                </a:lnTo>
                <a:lnTo>
                  <a:pt x="17" y="11"/>
                </a:lnTo>
                <a:lnTo>
                  <a:pt x="17" y="15"/>
                </a:lnTo>
                <a:lnTo>
                  <a:pt x="16" y="20"/>
                </a:lnTo>
                <a:lnTo>
                  <a:pt x="12" y="24"/>
                </a:lnTo>
                <a:lnTo>
                  <a:pt x="8" y="2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50" name="Line 694"/>
          <p:cNvSpPr>
            <a:spLocks noChangeShapeType="1"/>
          </p:cNvSpPr>
          <p:nvPr/>
        </p:nvSpPr>
        <p:spPr bwMode="auto">
          <a:xfrm>
            <a:off x="4946650" y="4619625"/>
            <a:ext cx="190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51" name="Freeform 695"/>
          <p:cNvSpPr>
            <a:spLocks/>
          </p:cNvSpPr>
          <p:nvPr/>
        </p:nvSpPr>
        <p:spPr bwMode="auto">
          <a:xfrm>
            <a:off x="4946650" y="4579938"/>
            <a:ext cx="14288" cy="39687"/>
          </a:xfrm>
          <a:custGeom>
            <a:avLst/>
            <a:gdLst>
              <a:gd name="T0" fmla="*/ 2147483647 w 9"/>
              <a:gd name="T1" fmla="*/ 2147483647 h 25"/>
              <a:gd name="T2" fmla="*/ 2147483647 w 9"/>
              <a:gd name="T3" fmla="*/ 0 h 25"/>
              <a:gd name="T4" fmla="*/ 0 w 9"/>
              <a:gd name="T5" fmla="*/ 0 h 25"/>
              <a:gd name="T6" fmla="*/ 0 60000 65536"/>
              <a:gd name="T7" fmla="*/ 0 60000 65536"/>
              <a:gd name="T8" fmla="*/ 0 60000 65536"/>
              <a:gd name="T9" fmla="*/ 0 w 9"/>
              <a:gd name="T10" fmla="*/ 0 h 25"/>
              <a:gd name="T11" fmla="*/ 9 w 9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5">
                <a:moveTo>
                  <a:pt x="9" y="25"/>
                </a:move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52" name="Line 696"/>
          <p:cNvSpPr>
            <a:spLocks noChangeShapeType="1"/>
          </p:cNvSpPr>
          <p:nvPr/>
        </p:nvSpPr>
        <p:spPr bwMode="auto">
          <a:xfrm>
            <a:off x="4956175" y="4579938"/>
            <a:ext cx="1588" cy="39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53" name="Freeform 697"/>
          <p:cNvSpPr>
            <a:spLocks/>
          </p:cNvSpPr>
          <p:nvPr/>
        </p:nvSpPr>
        <p:spPr bwMode="auto">
          <a:xfrm>
            <a:off x="4989513" y="4611688"/>
            <a:ext cx="20637" cy="7937"/>
          </a:xfrm>
          <a:custGeom>
            <a:avLst/>
            <a:gdLst>
              <a:gd name="T0" fmla="*/ 0 w 13"/>
              <a:gd name="T1" fmla="*/ 2147483647 h 5"/>
              <a:gd name="T2" fmla="*/ 2147483647 w 13"/>
              <a:gd name="T3" fmla="*/ 2147483647 h 5"/>
              <a:gd name="T4" fmla="*/ 2147483647 w 13"/>
              <a:gd name="T5" fmla="*/ 2147483647 h 5"/>
              <a:gd name="T6" fmla="*/ 2147483647 w 13"/>
              <a:gd name="T7" fmla="*/ 2147483647 h 5"/>
              <a:gd name="T8" fmla="*/ 2147483647 w 1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5"/>
              <a:gd name="T17" fmla="*/ 13 w 1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5">
                <a:moveTo>
                  <a:pt x="0" y="4"/>
                </a:moveTo>
                <a:lnTo>
                  <a:pt x="4" y="5"/>
                </a:lnTo>
                <a:lnTo>
                  <a:pt x="8" y="5"/>
                </a:lnTo>
                <a:lnTo>
                  <a:pt x="10" y="4"/>
                </a:lnTo>
                <a:lnTo>
                  <a:pt x="1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54" name="Freeform 698"/>
          <p:cNvSpPr>
            <a:spLocks/>
          </p:cNvSpPr>
          <p:nvPr/>
        </p:nvSpPr>
        <p:spPr bwMode="auto">
          <a:xfrm>
            <a:off x="5022850" y="4610100"/>
            <a:ext cx="4763" cy="9525"/>
          </a:xfrm>
          <a:custGeom>
            <a:avLst/>
            <a:gdLst>
              <a:gd name="T0" fmla="*/ 0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0" y="0"/>
                </a:moveTo>
                <a:lnTo>
                  <a:pt x="0" y="6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55" name="Freeform 699"/>
          <p:cNvSpPr>
            <a:spLocks/>
          </p:cNvSpPr>
          <p:nvPr/>
        </p:nvSpPr>
        <p:spPr bwMode="auto">
          <a:xfrm>
            <a:off x="5022850" y="4586288"/>
            <a:ext cx="31750" cy="33337"/>
          </a:xfrm>
          <a:custGeom>
            <a:avLst/>
            <a:gdLst>
              <a:gd name="T0" fmla="*/ 2147483647 w 20"/>
              <a:gd name="T1" fmla="*/ 2147483647 h 21"/>
              <a:gd name="T2" fmla="*/ 2147483647 w 20"/>
              <a:gd name="T3" fmla="*/ 2147483647 h 21"/>
              <a:gd name="T4" fmla="*/ 2147483647 w 20"/>
              <a:gd name="T5" fmla="*/ 2147483647 h 21"/>
              <a:gd name="T6" fmla="*/ 2147483647 w 20"/>
              <a:gd name="T7" fmla="*/ 2147483647 h 21"/>
              <a:gd name="T8" fmla="*/ 2147483647 w 20"/>
              <a:gd name="T9" fmla="*/ 2147483647 h 21"/>
              <a:gd name="T10" fmla="*/ 2147483647 w 20"/>
              <a:gd name="T11" fmla="*/ 2147483647 h 21"/>
              <a:gd name="T12" fmla="*/ 2147483647 w 20"/>
              <a:gd name="T13" fmla="*/ 2147483647 h 21"/>
              <a:gd name="T14" fmla="*/ 2147483647 w 20"/>
              <a:gd name="T15" fmla="*/ 2147483647 h 21"/>
              <a:gd name="T16" fmla="*/ 2147483647 w 20"/>
              <a:gd name="T17" fmla="*/ 2147483647 h 21"/>
              <a:gd name="T18" fmla="*/ 2147483647 w 20"/>
              <a:gd name="T19" fmla="*/ 2147483647 h 21"/>
              <a:gd name="T20" fmla="*/ 2147483647 w 20"/>
              <a:gd name="T21" fmla="*/ 2147483647 h 21"/>
              <a:gd name="T22" fmla="*/ 0 w 20"/>
              <a:gd name="T23" fmla="*/ 2147483647 h 21"/>
              <a:gd name="T24" fmla="*/ 0 w 20"/>
              <a:gd name="T25" fmla="*/ 0 h 21"/>
              <a:gd name="T26" fmla="*/ 0 w 20"/>
              <a:gd name="T27" fmla="*/ 2147483647 h 21"/>
              <a:gd name="T28" fmla="*/ 2147483647 w 20"/>
              <a:gd name="T29" fmla="*/ 2147483647 h 21"/>
              <a:gd name="T30" fmla="*/ 2147483647 w 20"/>
              <a:gd name="T31" fmla="*/ 2147483647 h 21"/>
              <a:gd name="T32" fmla="*/ 2147483647 w 20"/>
              <a:gd name="T33" fmla="*/ 2147483647 h 21"/>
              <a:gd name="T34" fmla="*/ 2147483647 w 20"/>
              <a:gd name="T35" fmla="*/ 2147483647 h 21"/>
              <a:gd name="T36" fmla="*/ 2147483647 w 20"/>
              <a:gd name="T37" fmla="*/ 2147483647 h 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"/>
              <a:gd name="T58" fmla="*/ 0 h 21"/>
              <a:gd name="T59" fmla="*/ 20 w 20"/>
              <a:gd name="T60" fmla="*/ 21 h 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" h="21">
                <a:moveTo>
                  <a:pt x="3" y="17"/>
                </a:moveTo>
                <a:lnTo>
                  <a:pt x="4" y="20"/>
                </a:lnTo>
                <a:lnTo>
                  <a:pt x="8" y="21"/>
                </a:lnTo>
                <a:lnTo>
                  <a:pt x="15" y="21"/>
                </a:lnTo>
                <a:lnTo>
                  <a:pt x="19" y="20"/>
                </a:lnTo>
                <a:lnTo>
                  <a:pt x="20" y="17"/>
                </a:lnTo>
                <a:lnTo>
                  <a:pt x="20" y="12"/>
                </a:lnTo>
                <a:lnTo>
                  <a:pt x="19" y="11"/>
                </a:lnTo>
                <a:lnTo>
                  <a:pt x="15" y="8"/>
                </a:lnTo>
                <a:lnTo>
                  <a:pt x="5" y="5"/>
                </a:lnTo>
                <a:lnTo>
                  <a:pt x="3" y="3"/>
                </a:lnTo>
                <a:lnTo>
                  <a:pt x="0" y="2"/>
                </a:lnTo>
                <a:lnTo>
                  <a:pt x="0" y="0"/>
                </a:lnTo>
                <a:lnTo>
                  <a:pt x="0" y="3"/>
                </a:lnTo>
                <a:lnTo>
                  <a:pt x="3" y="5"/>
                </a:lnTo>
                <a:lnTo>
                  <a:pt x="5" y="7"/>
                </a:lnTo>
                <a:lnTo>
                  <a:pt x="15" y="11"/>
                </a:lnTo>
                <a:lnTo>
                  <a:pt x="19" y="12"/>
                </a:lnTo>
                <a:lnTo>
                  <a:pt x="20" y="1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56" name="Freeform 700"/>
          <p:cNvSpPr>
            <a:spLocks/>
          </p:cNvSpPr>
          <p:nvPr/>
        </p:nvSpPr>
        <p:spPr bwMode="auto">
          <a:xfrm>
            <a:off x="5022850" y="4579938"/>
            <a:ext cx="31750" cy="11112"/>
          </a:xfrm>
          <a:custGeom>
            <a:avLst/>
            <a:gdLst>
              <a:gd name="T0" fmla="*/ 2147483647 w 20"/>
              <a:gd name="T1" fmla="*/ 2147483647 h 7"/>
              <a:gd name="T2" fmla="*/ 2147483647 w 20"/>
              <a:gd name="T3" fmla="*/ 2147483647 h 7"/>
              <a:gd name="T4" fmla="*/ 2147483647 w 20"/>
              <a:gd name="T5" fmla="*/ 2147483647 h 7"/>
              <a:gd name="T6" fmla="*/ 2147483647 w 20"/>
              <a:gd name="T7" fmla="*/ 0 h 7"/>
              <a:gd name="T8" fmla="*/ 2147483647 w 20"/>
              <a:gd name="T9" fmla="*/ 0 h 7"/>
              <a:gd name="T10" fmla="*/ 2147483647 w 20"/>
              <a:gd name="T11" fmla="*/ 2147483647 h 7"/>
              <a:gd name="T12" fmla="*/ 0 w 20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7"/>
              <a:gd name="T23" fmla="*/ 20 w 20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7">
                <a:moveTo>
                  <a:pt x="20" y="7"/>
                </a:moveTo>
                <a:lnTo>
                  <a:pt x="19" y="4"/>
                </a:lnTo>
                <a:lnTo>
                  <a:pt x="16" y="2"/>
                </a:lnTo>
                <a:lnTo>
                  <a:pt x="13" y="0"/>
                </a:lnTo>
                <a:lnTo>
                  <a:pt x="5" y="0"/>
                </a:lnTo>
                <a:lnTo>
                  <a:pt x="3" y="2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57" name="Line 701"/>
          <p:cNvSpPr>
            <a:spLocks noChangeShapeType="1"/>
          </p:cNvSpPr>
          <p:nvPr/>
        </p:nvSpPr>
        <p:spPr bwMode="auto">
          <a:xfrm flipH="1">
            <a:off x="4978400" y="4579938"/>
            <a:ext cx="238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58" name="Freeform 702"/>
          <p:cNvSpPr>
            <a:spLocks/>
          </p:cNvSpPr>
          <p:nvPr/>
        </p:nvSpPr>
        <p:spPr bwMode="auto">
          <a:xfrm>
            <a:off x="4987925" y="4562475"/>
            <a:ext cx="7938" cy="57150"/>
          </a:xfrm>
          <a:custGeom>
            <a:avLst/>
            <a:gdLst>
              <a:gd name="T0" fmla="*/ 0 w 5"/>
              <a:gd name="T1" fmla="*/ 0 h 36"/>
              <a:gd name="T2" fmla="*/ 0 w 5"/>
              <a:gd name="T3" fmla="*/ 2147483647 h 36"/>
              <a:gd name="T4" fmla="*/ 2147483647 w 5"/>
              <a:gd name="T5" fmla="*/ 2147483647 h 36"/>
              <a:gd name="T6" fmla="*/ 2147483647 w 5"/>
              <a:gd name="T7" fmla="*/ 2147483647 h 36"/>
              <a:gd name="T8" fmla="*/ 2147483647 w 5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6"/>
              <a:gd name="T17" fmla="*/ 5 w 5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6">
                <a:moveTo>
                  <a:pt x="0" y="0"/>
                </a:moveTo>
                <a:lnTo>
                  <a:pt x="0" y="30"/>
                </a:lnTo>
                <a:lnTo>
                  <a:pt x="1" y="35"/>
                </a:lnTo>
                <a:lnTo>
                  <a:pt x="3" y="35"/>
                </a:lnTo>
                <a:lnTo>
                  <a:pt x="5" y="3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59" name="Freeform 703"/>
          <p:cNvSpPr>
            <a:spLocks/>
          </p:cNvSpPr>
          <p:nvPr/>
        </p:nvSpPr>
        <p:spPr bwMode="auto">
          <a:xfrm>
            <a:off x="4989513" y="4562475"/>
            <a:ext cx="3175" cy="55563"/>
          </a:xfrm>
          <a:custGeom>
            <a:avLst/>
            <a:gdLst>
              <a:gd name="T0" fmla="*/ 2147483647 w 2"/>
              <a:gd name="T1" fmla="*/ 2147483647 h 35"/>
              <a:gd name="T2" fmla="*/ 0 w 2"/>
              <a:gd name="T3" fmla="*/ 2147483647 h 35"/>
              <a:gd name="T4" fmla="*/ 0 w 2"/>
              <a:gd name="T5" fmla="*/ 0 h 35"/>
              <a:gd name="T6" fmla="*/ 0 60000 65536"/>
              <a:gd name="T7" fmla="*/ 0 60000 65536"/>
              <a:gd name="T8" fmla="*/ 0 60000 65536"/>
              <a:gd name="T9" fmla="*/ 0 w 2"/>
              <a:gd name="T10" fmla="*/ 0 h 35"/>
              <a:gd name="T11" fmla="*/ 2 w 2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35">
                <a:moveTo>
                  <a:pt x="2" y="35"/>
                </a:moveTo>
                <a:lnTo>
                  <a:pt x="0" y="3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60" name="Freeform 704"/>
          <p:cNvSpPr>
            <a:spLocks/>
          </p:cNvSpPr>
          <p:nvPr/>
        </p:nvSpPr>
        <p:spPr bwMode="auto">
          <a:xfrm>
            <a:off x="4953000" y="4562475"/>
            <a:ext cx="7938" cy="3175"/>
          </a:xfrm>
          <a:custGeom>
            <a:avLst/>
            <a:gdLst>
              <a:gd name="T0" fmla="*/ 2147483647 w 5"/>
              <a:gd name="T1" fmla="*/ 0 h 2"/>
              <a:gd name="T2" fmla="*/ 2147483647 w 5"/>
              <a:gd name="T3" fmla="*/ 0 h 2"/>
              <a:gd name="T4" fmla="*/ 0 w 5"/>
              <a:gd name="T5" fmla="*/ 0 h 2"/>
              <a:gd name="T6" fmla="*/ 2147483647 w 5"/>
              <a:gd name="T7" fmla="*/ 2147483647 h 2"/>
              <a:gd name="T8" fmla="*/ 2147483647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61" name="Freeform 705"/>
          <p:cNvSpPr>
            <a:spLocks/>
          </p:cNvSpPr>
          <p:nvPr/>
        </p:nvSpPr>
        <p:spPr bwMode="auto">
          <a:xfrm>
            <a:off x="4899025" y="4579938"/>
            <a:ext cx="19050" cy="9525"/>
          </a:xfrm>
          <a:custGeom>
            <a:avLst/>
            <a:gdLst>
              <a:gd name="T0" fmla="*/ 2147483647 w 12"/>
              <a:gd name="T1" fmla="*/ 0 h 6"/>
              <a:gd name="T2" fmla="*/ 2147483647 w 12"/>
              <a:gd name="T3" fmla="*/ 0 h 6"/>
              <a:gd name="T4" fmla="*/ 2147483647 w 12"/>
              <a:gd name="T5" fmla="*/ 2147483647 h 6"/>
              <a:gd name="T6" fmla="*/ 0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6"/>
              <a:gd name="T14" fmla="*/ 12 w 1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6">
                <a:moveTo>
                  <a:pt x="12" y="0"/>
                </a:moveTo>
                <a:lnTo>
                  <a:pt x="8" y="0"/>
                </a:lnTo>
                <a:lnTo>
                  <a:pt x="4" y="2"/>
                </a:lnTo>
                <a:lnTo>
                  <a:pt x="0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62" name="Line 706"/>
          <p:cNvSpPr>
            <a:spLocks noChangeShapeType="1"/>
          </p:cNvSpPr>
          <p:nvPr/>
        </p:nvSpPr>
        <p:spPr bwMode="auto">
          <a:xfrm flipH="1">
            <a:off x="4889500" y="4562475"/>
            <a:ext cx="95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63" name="Line 707"/>
          <p:cNvSpPr>
            <a:spLocks noChangeShapeType="1"/>
          </p:cNvSpPr>
          <p:nvPr/>
        </p:nvSpPr>
        <p:spPr bwMode="auto">
          <a:xfrm>
            <a:off x="5054600" y="4579938"/>
            <a:ext cx="1588" cy="11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64" name="Line 708"/>
          <p:cNvSpPr>
            <a:spLocks noChangeShapeType="1"/>
          </p:cNvSpPr>
          <p:nvPr/>
        </p:nvSpPr>
        <p:spPr bwMode="auto">
          <a:xfrm flipV="1">
            <a:off x="5053013" y="4579938"/>
            <a:ext cx="1587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65" name="Freeform 709"/>
          <p:cNvSpPr>
            <a:spLocks/>
          </p:cNvSpPr>
          <p:nvPr/>
        </p:nvSpPr>
        <p:spPr bwMode="auto">
          <a:xfrm>
            <a:off x="4953000" y="5035550"/>
            <a:ext cx="7938" cy="6350"/>
          </a:xfrm>
          <a:custGeom>
            <a:avLst/>
            <a:gdLst>
              <a:gd name="T0" fmla="*/ 2147483647 w 5"/>
              <a:gd name="T1" fmla="*/ 0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0"/>
                </a:moveTo>
                <a:lnTo>
                  <a:pt x="0" y="1"/>
                </a:lnTo>
                <a:lnTo>
                  <a:pt x="2" y="4"/>
                </a:lnTo>
                <a:lnTo>
                  <a:pt x="5" y="1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66" name="Freeform 710"/>
          <p:cNvSpPr>
            <a:spLocks/>
          </p:cNvSpPr>
          <p:nvPr/>
        </p:nvSpPr>
        <p:spPr bwMode="auto">
          <a:xfrm>
            <a:off x="4946650" y="5054600"/>
            <a:ext cx="14288" cy="39688"/>
          </a:xfrm>
          <a:custGeom>
            <a:avLst/>
            <a:gdLst>
              <a:gd name="T0" fmla="*/ 2147483647 w 9"/>
              <a:gd name="T1" fmla="*/ 0 h 25"/>
              <a:gd name="T2" fmla="*/ 2147483647 w 9"/>
              <a:gd name="T3" fmla="*/ 2147483647 h 25"/>
              <a:gd name="T4" fmla="*/ 2147483647 w 9"/>
              <a:gd name="T5" fmla="*/ 2147483647 h 25"/>
              <a:gd name="T6" fmla="*/ 2147483647 w 9"/>
              <a:gd name="T7" fmla="*/ 0 h 25"/>
              <a:gd name="T8" fmla="*/ 0 w 9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5"/>
              <a:gd name="T17" fmla="*/ 9 w 9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5">
                <a:moveTo>
                  <a:pt x="6" y="0"/>
                </a:moveTo>
                <a:lnTo>
                  <a:pt x="6" y="25"/>
                </a:lnTo>
                <a:lnTo>
                  <a:pt x="9" y="25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67" name="Freeform 711"/>
          <p:cNvSpPr>
            <a:spLocks/>
          </p:cNvSpPr>
          <p:nvPr/>
        </p:nvSpPr>
        <p:spPr bwMode="auto">
          <a:xfrm>
            <a:off x="4899025" y="5057775"/>
            <a:ext cx="33338" cy="36513"/>
          </a:xfrm>
          <a:custGeom>
            <a:avLst/>
            <a:gdLst>
              <a:gd name="T0" fmla="*/ 2147483647 w 21"/>
              <a:gd name="T1" fmla="*/ 0 h 23"/>
              <a:gd name="T2" fmla="*/ 2147483647 w 21"/>
              <a:gd name="T3" fmla="*/ 2147483647 h 23"/>
              <a:gd name="T4" fmla="*/ 2147483647 w 21"/>
              <a:gd name="T5" fmla="*/ 2147483647 h 23"/>
              <a:gd name="T6" fmla="*/ 2147483647 w 21"/>
              <a:gd name="T7" fmla="*/ 2147483647 h 23"/>
              <a:gd name="T8" fmla="*/ 2147483647 w 21"/>
              <a:gd name="T9" fmla="*/ 2147483647 h 23"/>
              <a:gd name="T10" fmla="*/ 2147483647 w 21"/>
              <a:gd name="T11" fmla="*/ 2147483647 h 23"/>
              <a:gd name="T12" fmla="*/ 2147483647 w 21"/>
              <a:gd name="T13" fmla="*/ 2147483647 h 23"/>
              <a:gd name="T14" fmla="*/ 2147483647 w 21"/>
              <a:gd name="T15" fmla="*/ 2147483647 h 23"/>
              <a:gd name="T16" fmla="*/ 2147483647 w 21"/>
              <a:gd name="T17" fmla="*/ 2147483647 h 23"/>
              <a:gd name="T18" fmla="*/ 0 w 21"/>
              <a:gd name="T19" fmla="*/ 2147483647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23"/>
              <a:gd name="T32" fmla="*/ 21 w 21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23">
                <a:moveTo>
                  <a:pt x="16" y="0"/>
                </a:moveTo>
                <a:lnTo>
                  <a:pt x="20" y="3"/>
                </a:lnTo>
                <a:lnTo>
                  <a:pt x="21" y="8"/>
                </a:lnTo>
                <a:lnTo>
                  <a:pt x="21" y="13"/>
                </a:lnTo>
                <a:lnTo>
                  <a:pt x="20" y="17"/>
                </a:lnTo>
                <a:lnTo>
                  <a:pt x="16" y="22"/>
                </a:lnTo>
                <a:lnTo>
                  <a:pt x="12" y="23"/>
                </a:lnTo>
                <a:lnTo>
                  <a:pt x="8" y="23"/>
                </a:lnTo>
                <a:lnTo>
                  <a:pt x="4" y="22"/>
                </a:lnTo>
                <a:lnTo>
                  <a:pt x="0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68" name="Freeform 712"/>
          <p:cNvSpPr>
            <a:spLocks/>
          </p:cNvSpPr>
          <p:nvPr/>
        </p:nvSpPr>
        <p:spPr bwMode="auto">
          <a:xfrm>
            <a:off x="4889500" y="5035550"/>
            <a:ext cx="9525" cy="58738"/>
          </a:xfrm>
          <a:custGeom>
            <a:avLst/>
            <a:gdLst>
              <a:gd name="T0" fmla="*/ 2147483647 w 6"/>
              <a:gd name="T1" fmla="*/ 2147483647 h 37"/>
              <a:gd name="T2" fmla="*/ 2147483647 w 6"/>
              <a:gd name="T3" fmla="*/ 0 h 37"/>
              <a:gd name="T4" fmla="*/ 0 w 6"/>
              <a:gd name="T5" fmla="*/ 0 h 37"/>
              <a:gd name="T6" fmla="*/ 0 60000 65536"/>
              <a:gd name="T7" fmla="*/ 0 60000 65536"/>
              <a:gd name="T8" fmla="*/ 0 60000 65536"/>
              <a:gd name="T9" fmla="*/ 0 w 6"/>
              <a:gd name="T10" fmla="*/ 0 h 37"/>
              <a:gd name="T11" fmla="*/ 6 w 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37">
                <a:moveTo>
                  <a:pt x="6" y="37"/>
                </a:move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69" name="Line 713"/>
          <p:cNvSpPr>
            <a:spLocks noChangeShapeType="1"/>
          </p:cNvSpPr>
          <p:nvPr/>
        </p:nvSpPr>
        <p:spPr bwMode="auto">
          <a:xfrm>
            <a:off x="4897438" y="5035550"/>
            <a:ext cx="1587" cy="58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70" name="Freeform 714"/>
          <p:cNvSpPr>
            <a:spLocks/>
          </p:cNvSpPr>
          <p:nvPr/>
        </p:nvSpPr>
        <p:spPr bwMode="auto">
          <a:xfrm>
            <a:off x="4918075" y="5054600"/>
            <a:ext cx="12700" cy="39688"/>
          </a:xfrm>
          <a:custGeom>
            <a:avLst/>
            <a:gdLst>
              <a:gd name="T0" fmla="*/ 0 w 8"/>
              <a:gd name="T1" fmla="*/ 2147483647 h 25"/>
              <a:gd name="T2" fmla="*/ 2147483647 w 8"/>
              <a:gd name="T3" fmla="*/ 2147483647 h 25"/>
              <a:gd name="T4" fmla="*/ 2147483647 w 8"/>
              <a:gd name="T5" fmla="*/ 2147483647 h 25"/>
              <a:gd name="T6" fmla="*/ 2147483647 w 8"/>
              <a:gd name="T7" fmla="*/ 2147483647 h 25"/>
              <a:gd name="T8" fmla="*/ 2147483647 w 8"/>
              <a:gd name="T9" fmla="*/ 2147483647 h 25"/>
              <a:gd name="T10" fmla="*/ 2147483647 w 8"/>
              <a:gd name="T11" fmla="*/ 2147483647 h 25"/>
              <a:gd name="T12" fmla="*/ 2147483647 w 8"/>
              <a:gd name="T13" fmla="*/ 2147483647 h 25"/>
              <a:gd name="T14" fmla="*/ 0 w 8"/>
              <a:gd name="T15" fmla="*/ 0 h 25"/>
              <a:gd name="T16" fmla="*/ 2147483647 w 8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25"/>
              <a:gd name="T29" fmla="*/ 8 w 8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25">
                <a:moveTo>
                  <a:pt x="0" y="25"/>
                </a:moveTo>
                <a:lnTo>
                  <a:pt x="3" y="24"/>
                </a:lnTo>
                <a:lnTo>
                  <a:pt x="7" y="19"/>
                </a:lnTo>
                <a:lnTo>
                  <a:pt x="8" y="15"/>
                </a:lnTo>
                <a:lnTo>
                  <a:pt x="8" y="10"/>
                </a:lnTo>
                <a:lnTo>
                  <a:pt x="7" y="5"/>
                </a:lnTo>
                <a:lnTo>
                  <a:pt x="3" y="2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71" name="Freeform 715"/>
          <p:cNvSpPr>
            <a:spLocks/>
          </p:cNvSpPr>
          <p:nvPr/>
        </p:nvSpPr>
        <p:spPr bwMode="auto">
          <a:xfrm>
            <a:off x="4899025" y="5054600"/>
            <a:ext cx="19050" cy="7938"/>
          </a:xfrm>
          <a:custGeom>
            <a:avLst/>
            <a:gdLst>
              <a:gd name="T0" fmla="*/ 2147483647 w 12"/>
              <a:gd name="T1" fmla="*/ 0 h 5"/>
              <a:gd name="T2" fmla="*/ 2147483647 w 12"/>
              <a:gd name="T3" fmla="*/ 0 h 5"/>
              <a:gd name="T4" fmla="*/ 2147483647 w 12"/>
              <a:gd name="T5" fmla="*/ 2147483647 h 5"/>
              <a:gd name="T6" fmla="*/ 0 w 1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5"/>
              <a:gd name="T14" fmla="*/ 12 w 1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5">
                <a:moveTo>
                  <a:pt x="12" y="0"/>
                </a:moveTo>
                <a:lnTo>
                  <a:pt x="8" y="0"/>
                </a:lnTo>
                <a:lnTo>
                  <a:pt x="4" y="2"/>
                </a:lnTo>
                <a:lnTo>
                  <a:pt x="0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72" name="Line 716"/>
          <p:cNvSpPr>
            <a:spLocks noChangeShapeType="1"/>
          </p:cNvSpPr>
          <p:nvPr/>
        </p:nvSpPr>
        <p:spPr bwMode="auto">
          <a:xfrm>
            <a:off x="4946650" y="5094288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73" name="Freeform 717"/>
          <p:cNvSpPr>
            <a:spLocks/>
          </p:cNvSpPr>
          <p:nvPr/>
        </p:nvSpPr>
        <p:spPr bwMode="auto">
          <a:xfrm>
            <a:off x="4989513" y="5084763"/>
            <a:ext cx="20637" cy="9525"/>
          </a:xfrm>
          <a:custGeom>
            <a:avLst/>
            <a:gdLst>
              <a:gd name="T0" fmla="*/ 0 w 13"/>
              <a:gd name="T1" fmla="*/ 2147483647 h 6"/>
              <a:gd name="T2" fmla="*/ 2147483647 w 13"/>
              <a:gd name="T3" fmla="*/ 2147483647 h 6"/>
              <a:gd name="T4" fmla="*/ 2147483647 w 13"/>
              <a:gd name="T5" fmla="*/ 2147483647 h 6"/>
              <a:gd name="T6" fmla="*/ 2147483647 w 13"/>
              <a:gd name="T7" fmla="*/ 2147483647 h 6"/>
              <a:gd name="T8" fmla="*/ 2147483647 w 1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6"/>
              <a:gd name="T17" fmla="*/ 13 w 1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6">
                <a:moveTo>
                  <a:pt x="0" y="5"/>
                </a:moveTo>
                <a:lnTo>
                  <a:pt x="4" y="6"/>
                </a:lnTo>
                <a:lnTo>
                  <a:pt x="8" y="6"/>
                </a:lnTo>
                <a:lnTo>
                  <a:pt x="10" y="5"/>
                </a:lnTo>
                <a:lnTo>
                  <a:pt x="1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74" name="Freeform 718"/>
          <p:cNvSpPr>
            <a:spLocks/>
          </p:cNvSpPr>
          <p:nvPr/>
        </p:nvSpPr>
        <p:spPr bwMode="auto">
          <a:xfrm>
            <a:off x="4989513" y="5083175"/>
            <a:ext cx="6350" cy="11113"/>
          </a:xfrm>
          <a:custGeom>
            <a:avLst/>
            <a:gdLst>
              <a:gd name="T0" fmla="*/ 0 w 4"/>
              <a:gd name="T1" fmla="*/ 0 h 7"/>
              <a:gd name="T2" fmla="*/ 2147483647 w 4"/>
              <a:gd name="T3" fmla="*/ 2147483647 h 7"/>
              <a:gd name="T4" fmla="*/ 2147483647 w 4"/>
              <a:gd name="T5" fmla="*/ 2147483647 h 7"/>
              <a:gd name="T6" fmla="*/ 0 60000 65536"/>
              <a:gd name="T7" fmla="*/ 0 60000 65536"/>
              <a:gd name="T8" fmla="*/ 0 60000 65536"/>
              <a:gd name="T9" fmla="*/ 0 w 4"/>
              <a:gd name="T10" fmla="*/ 0 h 7"/>
              <a:gd name="T11" fmla="*/ 4 w 4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7">
                <a:moveTo>
                  <a:pt x="0" y="0"/>
                </a:moveTo>
                <a:lnTo>
                  <a:pt x="2" y="6"/>
                </a:lnTo>
                <a:lnTo>
                  <a:pt x="4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75" name="Freeform 719"/>
          <p:cNvSpPr>
            <a:spLocks/>
          </p:cNvSpPr>
          <p:nvPr/>
        </p:nvSpPr>
        <p:spPr bwMode="auto">
          <a:xfrm>
            <a:off x="4987925" y="5035550"/>
            <a:ext cx="1588" cy="57150"/>
          </a:xfrm>
          <a:custGeom>
            <a:avLst/>
            <a:gdLst>
              <a:gd name="T0" fmla="*/ 2147483647 w 1"/>
              <a:gd name="T1" fmla="*/ 2147483647 h 36"/>
              <a:gd name="T2" fmla="*/ 0 w 1"/>
              <a:gd name="T3" fmla="*/ 2147483647 h 36"/>
              <a:gd name="T4" fmla="*/ 0 w 1"/>
              <a:gd name="T5" fmla="*/ 0 h 36"/>
              <a:gd name="T6" fmla="*/ 2147483647 w 1"/>
              <a:gd name="T7" fmla="*/ 0 h 36"/>
              <a:gd name="T8" fmla="*/ 2147483647 w 1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6"/>
              <a:gd name="T17" fmla="*/ 1 w 1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6">
                <a:moveTo>
                  <a:pt x="1" y="36"/>
                </a:moveTo>
                <a:lnTo>
                  <a:pt x="0" y="30"/>
                </a:lnTo>
                <a:lnTo>
                  <a:pt x="0" y="0"/>
                </a:lnTo>
                <a:lnTo>
                  <a:pt x="1" y="0"/>
                </a:lnTo>
                <a:lnTo>
                  <a:pt x="1" y="3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76" name="Line 720"/>
          <p:cNvSpPr>
            <a:spLocks noChangeShapeType="1"/>
          </p:cNvSpPr>
          <p:nvPr/>
        </p:nvSpPr>
        <p:spPr bwMode="auto">
          <a:xfrm flipH="1">
            <a:off x="4978400" y="5054600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77" name="Freeform 721"/>
          <p:cNvSpPr>
            <a:spLocks/>
          </p:cNvSpPr>
          <p:nvPr/>
        </p:nvSpPr>
        <p:spPr bwMode="auto">
          <a:xfrm>
            <a:off x="5022850" y="5057775"/>
            <a:ext cx="31750" cy="36513"/>
          </a:xfrm>
          <a:custGeom>
            <a:avLst/>
            <a:gdLst>
              <a:gd name="T0" fmla="*/ 2147483647 w 20"/>
              <a:gd name="T1" fmla="*/ 0 h 23"/>
              <a:gd name="T2" fmla="*/ 0 w 20"/>
              <a:gd name="T3" fmla="*/ 2147483647 h 23"/>
              <a:gd name="T4" fmla="*/ 0 w 20"/>
              <a:gd name="T5" fmla="*/ 2147483647 h 23"/>
              <a:gd name="T6" fmla="*/ 2147483647 w 20"/>
              <a:gd name="T7" fmla="*/ 2147483647 h 23"/>
              <a:gd name="T8" fmla="*/ 2147483647 w 20"/>
              <a:gd name="T9" fmla="*/ 2147483647 h 23"/>
              <a:gd name="T10" fmla="*/ 2147483647 w 20"/>
              <a:gd name="T11" fmla="*/ 2147483647 h 23"/>
              <a:gd name="T12" fmla="*/ 2147483647 w 20"/>
              <a:gd name="T13" fmla="*/ 2147483647 h 23"/>
              <a:gd name="T14" fmla="*/ 2147483647 w 20"/>
              <a:gd name="T15" fmla="*/ 2147483647 h 23"/>
              <a:gd name="T16" fmla="*/ 2147483647 w 20"/>
              <a:gd name="T17" fmla="*/ 2147483647 h 23"/>
              <a:gd name="T18" fmla="*/ 2147483647 w 20"/>
              <a:gd name="T19" fmla="*/ 2147483647 h 23"/>
              <a:gd name="T20" fmla="*/ 2147483647 w 20"/>
              <a:gd name="T21" fmla="*/ 2147483647 h 23"/>
              <a:gd name="T22" fmla="*/ 2147483647 w 20"/>
              <a:gd name="T23" fmla="*/ 2147483647 h 23"/>
              <a:gd name="T24" fmla="*/ 2147483647 w 20"/>
              <a:gd name="T25" fmla="*/ 2147483647 h 23"/>
              <a:gd name="T26" fmla="*/ 2147483647 w 20"/>
              <a:gd name="T27" fmla="*/ 2147483647 h 23"/>
              <a:gd name="T28" fmla="*/ 2147483647 w 20"/>
              <a:gd name="T29" fmla="*/ 2147483647 h 23"/>
              <a:gd name="T30" fmla="*/ 0 w 20"/>
              <a:gd name="T31" fmla="*/ 2147483647 h 23"/>
              <a:gd name="T32" fmla="*/ 0 w 20"/>
              <a:gd name="T33" fmla="*/ 2147483647 h 23"/>
              <a:gd name="T34" fmla="*/ 2147483647 w 20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3"/>
              <a:gd name="T56" fmla="*/ 20 w 20"/>
              <a:gd name="T57" fmla="*/ 23 h 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3">
                <a:moveTo>
                  <a:pt x="3" y="0"/>
                </a:moveTo>
                <a:lnTo>
                  <a:pt x="0" y="2"/>
                </a:lnTo>
                <a:lnTo>
                  <a:pt x="0" y="6"/>
                </a:lnTo>
                <a:lnTo>
                  <a:pt x="3" y="7"/>
                </a:lnTo>
                <a:lnTo>
                  <a:pt x="5" y="8"/>
                </a:lnTo>
                <a:lnTo>
                  <a:pt x="15" y="13"/>
                </a:lnTo>
                <a:lnTo>
                  <a:pt x="19" y="14"/>
                </a:lnTo>
                <a:lnTo>
                  <a:pt x="20" y="16"/>
                </a:lnTo>
                <a:lnTo>
                  <a:pt x="20" y="14"/>
                </a:lnTo>
                <a:lnTo>
                  <a:pt x="20" y="19"/>
                </a:lnTo>
                <a:lnTo>
                  <a:pt x="19" y="22"/>
                </a:lnTo>
                <a:lnTo>
                  <a:pt x="15" y="23"/>
                </a:lnTo>
                <a:lnTo>
                  <a:pt x="8" y="23"/>
                </a:lnTo>
                <a:lnTo>
                  <a:pt x="4" y="22"/>
                </a:lnTo>
                <a:lnTo>
                  <a:pt x="3" y="19"/>
                </a:lnTo>
                <a:lnTo>
                  <a:pt x="0" y="16"/>
                </a:lnTo>
                <a:lnTo>
                  <a:pt x="0" y="23"/>
                </a:lnTo>
                <a:lnTo>
                  <a:pt x="3" y="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78" name="Freeform 722"/>
          <p:cNvSpPr>
            <a:spLocks/>
          </p:cNvSpPr>
          <p:nvPr/>
        </p:nvSpPr>
        <p:spPr bwMode="auto">
          <a:xfrm>
            <a:off x="5027613" y="5067300"/>
            <a:ext cx="26987" cy="12700"/>
          </a:xfrm>
          <a:custGeom>
            <a:avLst/>
            <a:gdLst>
              <a:gd name="T0" fmla="*/ 0 w 17"/>
              <a:gd name="T1" fmla="*/ 0 h 8"/>
              <a:gd name="T2" fmla="*/ 2147483647 w 17"/>
              <a:gd name="T3" fmla="*/ 2147483647 h 8"/>
              <a:gd name="T4" fmla="*/ 2147483647 w 17"/>
              <a:gd name="T5" fmla="*/ 2147483647 h 8"/>
              <a:gd name="T6" fmla="*/ 2147483647 w 17"/>
              <a:gd name="T7" fmla="*/ 2147483647 h 8"/>
              <a:gd name="T8" fmla="*/ 2147483647 w 17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8"/>
              <a:gd name="T17" fmla="*/ 17 w 17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8">
                <a:moveTo>
                  <a:pt x="0" y="0"/>
                </a:moveTo>
                <a:lnTo>
                  <a:pt x="2" y="1"/>
                </a:lnTo>
                <a:lnTo>
                  <a:pt x="12" y="5"/>
                </a:lnTo>
                <a:lnTo>
                  <a:pt x="16" y="7"/>
                </a:lnTo>
                <a:lnTo>
                  <a:pt x="17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79" name="Freeform 723"/>
          <p:cNvSpPr>
            <a:spLocks/>
          </p:cNvSpPr>
          <p:nvPr/>
        </p:nvSpPr>
        <p:spPr bwMode="auto">
          <a:xfrm>
            <a:off x="5027613" y="5054600"/>
            <a:ext cx="26987" cy="12700"/>
          </a:xfrm>
          <a:custGeom>
            <a:avLst/>
            <a:gdLst>
              <a:gd name="T0" fmla="*/ 2147483647 w 17"/>
              <a:gd name="T1" fmla="*/ 2147483647 h 8"/>
              <a:gd name="T2" fmla="*/ 2147483647 w 17"/>
              <a:gd name="T3" fmla="*/ 2147483647 h 8"/>
              <a:gd name="T4" fmla="*/ 2147483647 w 17"/>
              <a:gd name="T5" fmla="*/ 2147483647 h 8"/>
              <a:gd name="T6" fmla="*/ 2147483647 w 17"/>
              <a:gd name="T7" fmla="*/ 0 h 8"/>
              <a:gd name="T8" fmla="*/ 2147483647 w 17"/>
              <a:gd name="T9" fmla="*/ 0 h 8"/>
              <a:gd name="T10" fmla="*/ 0 w 17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8"/>
              <a:gd name="T20" fmla="*/ 17 w 17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8">
                <a:moveTo>
                  <a:pt x="17" y="8"/>
                </a:moveTo>
                <a:lnTo>
                  <a:pt x="16" y="4"/>
                </a:lnTo>
                <a:lnTo>
                  <a:pt x="13" y="2"/>
                </a:lnTo>
                <a:lnTo>
                  <a:pt x="10" y="0"/>
                </a:lnTo>
                <a:lnTo>
                  <a:pt x="2" y="0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80" name="Line 724"/>
          <p:cNvSpPr>
            <a:spLocks noChangeShapeType="1"/>
          </p:cNvSpPr>
          <p:nvPr/>
        </p:nvSpPr>
        <p:spPr bwMode="auto">
          <a:xfrm>
            <a:off x="5022850" y="5062538"/>
            <a:ext cx="4763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81" name="Freeform 725"/>
          <p:cNvSpPr>
            <a:spLocks/>
          </p:cNvSpPr>
          <p:nvPr/>
        </p:nvSpPr>
        <p:spPr bwMode="auto">
          <a:xfrm>
            <a:off x="5053013" y="5054600"/>
            <a:ext cx="1587" cy="12700"/>
          </a:xfrm>
          <a:custGeom>
            <a:avLst/>
            <a:gdLst>
              <a:gd name="T0" fmla="*/ 2147483647 w 1"/>
              <a:gd name="T1" fmla="*/ 2147483647 h 8"/>
              <a:gd name="T2" fmla="*/ 2147483647 w 1"/>
              <a:gd name="T3" fmla="*/ 0 h 8"/>
              <a:gd name="T4" fmla="*/ 0 w 1"/>
              <a:gd name="T5" fmla="*/ 2147483647 h 8"/>
              <a:gd name="T6" fmla="*/ 0 60000 65536"/>
              <a:gd name="T7" fmla="*/ 0 60000 65536"/>
              <a:gd name="T8" fmla="*/ 0 60000 65536"/>
              <a:gd name="T9" fmla="*/ 0 w 1"/>
              <a:gd name="T10" fmla="*/ 0 h 8"/>
              <a:gd name="T11" fmla="*/ 1 w 1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8">
                <a:moveTo>
                  <a:pt x="1" y="8"/>
                </a:moveTo>
                <a:lnTo>
                  <a:pt x="1" y="0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82" name="Freeform 726"/>
          <p:cNvSpPr>
            <a:spLocks/>
          </p:cNvSpPr>
          <p:nvPr/>
        </p:nvSpPr>
        <p:spPr bwMode="auto">
          <a:xfrm>
            <a:off x="4775200" y="5057775"/>
            <a:ext cx="38100" cy="36513"/>
          </a:xfrm>
          <a:custGeom>
            <a:avLst/>
            <a:gdLst>
              <a:gd name="T0" fmla="*/ 2147483647 w 24"/>
              <a:gd name="T1" fmla="*/ 0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2147483647 w 24"/>
              <a:gd name="T7" fmla="*/ 2147483647 h 23"/>
              <a:gd name="T8" fmla="*/ 2147483647 w 24"/>
              <a:gd name="T9" fmla="*/ 2147483647 h 23"/>
              <a:gd name="T10" fmla="*/ 0 w 24"/>
              <a:gd name="T11" fmla="*/ 2147483647 h 23"/>
              <a:gd name="T12" fmla="*/ 0 w 24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23"/>
              <a:gd name="T23" fmla="*/ 24 w 24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23">
                <a:moveTo>
                  <a:pt x="24" y="0"/>
                </a:moveTo>
                <a:lnTo>
                  <a:pt x="19" y="3"/>
                </a:lnTo>
                <a:lnTo>
                  <a:pt x="9" y="7"/>
                </a:lnTo>
                <a:lnTo>
                  <a:pt x="7" y="8"/>
                </a:lnTo>
                <a:lnTo>
                  <a:pt x="3" y="13"/>
                </a:lnTo>
                <a:lnTo>
                  <a:pt x="0" y="17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83" name="Freeform 727"/>
          <p:cNvSpPr>
            <a:spLocks/>
          </p:cNvSpPr>
          <p:nvPr/>
        </p:nvSpPr>
        <p:spPr bwMode="auto">
          <a:xfrm>
            <a:off x="4775200" y="5080000"/>
            <a:ext cx="39688" cy="12700"/>
          </a:xfrm>
          <a:custGeom>
            <a:avLst/>
            <a:gdLst>
              <a:gd name="T0" fmla="*/ 0 w 25"/>
              <a:gd name="T1" fmla="*/ 2147483647 h 8"/>
              <a:gd name="T2" fmla="*/ 2147483647 w 25"/>
              <a:gd name="T3" fmla="*/ 2147483647 h 8"/>
              <a:gd name="T4" fmla="*/ 2147483647 w 25"/>
              <a:gd name="T5" fmla="*/ 2147483647 h 8"/>
              <a:gd name="T6" fmla="*/ 2147483647 w 25"/>
              <a:gd name="T7" fmla="*/ 2147483647 h 8"/>
              <a:gd name="T8" fmla="*/ 2147483647 w 25"/>
              <a:gd name="T9" fmla="*/ 2147483647 h 8"/>
              <a:gd name="T10" fmla="*/ 2147483647 w 25"/>
              <a:gd name="T11" fmla="*/ 2147483647 h 8"/>
              <a:gd name="T12" fmla="*/ 2147483647 w 25"/>
              <a:gd name="T13" fmla="*/ 2147483647 h 8"/>
              <a:gd name="T14" fmla="*/ 2147483647 w 25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8"/>
              <a:gd name="T26" fmla="*/ 25 w 25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8">
                <a:moveTo>
                  <a:pt x="0" y="5"/>
                </a:moveTo>
                <a:lnTo>
                  <a:pt x="3" y="3"/>
                </a:lnTo>
                <a:lnTo>
                  <a:pt x="7" y="3"/>
                </a:lnTo>
                <a:lnTo>
                  <a:pt x="15" y="8"/>
                </a:lnTo>
                <a:lnTo>
                  <a:pt x="20" y="8"/>
                </a:lnTo>
                <a:lnTo>
                  <a:pt x="24" y="5"/>
                </a:lnTo>
                <a:lnTo>
                  <a:pt x="25" y="3"/>
                </a:lnTo>
                <a:lnTo>
                  <a:pt x="2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84" name="Freeform 728"/>
          <p:cNvSpPr>
            <a:spLocks/>
          </p:cNvSpPr>
          <p:nvPr/>
        </p:nvSpPr>
        <p:spPr bwMode="auto">
          <a:xfrm>
            <a:off x="4783138" y="5084763"/>
            <a:ext cx="31750" cy="9525"/>
          </a:xfrm>
          <a:custGeom>
            <a:avLst/>
            <a:gdLst>
              <a:gd name="T0" fmla="*/ 2147483647 w 20"/>
              <a:gd name="T1" fmla="*/ 0 h 6"/>
              <a:gd name="T2" fmla="*/ 2147483647 w 20"/>
              <a:gd name="T3" fmla="*/ 2147483647 h 6"/>
              <a:gd name="T4" fmla="*/ 2147483647 w 20"/>
              <a:gd name="T5" fmla="*/ 2147483647 h 6"/>
              <a:gd name="T6" fmla="*/ 2147483647 w 20"/>
              <a:gd name="T7" fmla="*/ 2147483647 h 6"/>
              <a:gd name="T8" fmla="*/ 0 w 20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6"/>
              <a:gd name="T17" fmla="*/ 20 w 20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6">
                <a:moveTo>
                  <a:pt x="20" y="0"/>
                </a:moveTo>
                <a:lnTo>
                  <a:pt x="19" y="5"/>
                </a:lnTo>
                <a:lnTo>
                  <a:pt x="16" y="6"/>
                </a:lnTo>
                <a:lnTo>
                  <a:pt x="10" y="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85" name="Freeform 729"/>
          <p:cNvSpPr>
            <a:spLocks/>
          </p:cNvSpPr>
          <p:nvPr/>
        </p:nvSpPr>
        <p:spPr bwMode="auto">
          <a:xfrm>
            <a:off x="4789488" y="5035550"/>
            <a:ext cx="25400" cy="33338"/>
          </a:xfrm>
          <a:custGeom>
            <a:avLst/>
            <a:gdLst>
              <a:gd name="T0" fmla="*/ 0 w 16"/>
              <a:gd name="T1" fmla="*/ 2147483647 h 21"/>
              <a:gd name="T2" fmla="*/ 2147483647 w 16"/>
              <a:gd name="T3" fmla="*/ 2147483647 h 21"/>
              <a:gd name="T4" fmla="*/ 2147483647 w 16"/>
              <a:gd name="T5" fmla="*/ 2147483647 h 21"/>
              <a:gd name="T6" fmla="*/ 2147483647 w 16"/>
              <a:gd name="T7" fmla="*/ 2147483647 h 21"/>
              <a:gd name="T8" fmla="*/ 2147483647 w 16"/>
              <a:gd name="T9" fmla="*/ 2147483647 h 21"/>
              <a:gd name="T10" fmla="*/ 2147483647 w 16"/>
              <a:gd name="T11" fmla="*/ 2147483647 h 21"/>
              <a:gd name="T12" fmla="*/ 2147483647 w 16"/>
              <a:gd name="T13" fmla="*/ 2147483647 h 21"/>
              <a:gd name="T14" fmla="*/ 2147483647 w 16"/>
              <a:gd name="T15" fmla="*/ 0 h 21"/>
              <a:gd name="T16" fmla="*/ 2147483647 w 16"/>
              <a:gd name="T17" fmla="*/ 2147483647 h 21"/>
              <a:gd name="T18" fmla="*/ 2147483647 w 16"/>
              <a:gd name="T19" fmla="*/ 2147483647 h 21"/>
              <a:gd name="T20" fmla="*/ 2147483647 w 16"/>
              <a:gd name="T21" fmla="*/ 2147483647 h 21"/>
              <a:gd name="T22" fmla="*/ 2147483647 w 16"/>
              <a:gd name="T23" fmla="*/ 2147483647 h 21"/>
              <a:gd name="T24" fmla="*/ 2147483647 w 16"/>
              <a:gd name="T25" fmla="*/ 2147483647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"/>
              <a:gd name="T40" fmla="*/ 0 h 21"/>
              <a:gd name="T41" fmla="*/ 16 w 16"/>
              <a:gd name="T42" fmla="*/ 21 h 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" h="21">
                <a:moveTo>
                  <a:pt x="0" y="21"/>
                </a:moveTo>
                <a:lnTo>
                  <a:pt x="8" y="17"/>
                </a:lnTo>
                <a:lnTo>
                  <a:pt x="12" y="14"/>
                </a:lnTo>
                <a:lnTo>
                  <a:pt x="15" y="11"/>
                </a:lnTo>
                <a:lnTo>
                  <a:pt x="15" y="7"/>
                </a:lnTo>
                <a:lnTo>
                  <a:pt x="12" y="4"/>
                </a:lnTo>
                <a:lnTo>
                  <a:pt x="11" y="1"/>
                </a:lnTo>
                <a:lnTo>
                  <a:pt x="8" y="0"/>
                </a:lnTo>
                <a:lnTo>
                  <a:pt x="12" y="1"/>
                </a:lnTo>
                <a:lnTo>
                  <a:pt x="15" y="4"/>
                </a:lnTo>
                <a:lnTo>
                  <a:pt x="16" y="7"/>
                </a:lnTo>
                <a:lnTo>
                  <a:pt x="16" y="11"/>
                </a:lnTo>
                <a:lnTo>
                  <a:pt x="15" y="1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86" name="Freeform 730"/>
          <p:cNvSpPr>
            <a:spLocks/>
          </p:cNvSpPr>
          <p:nvPr/>
        </p:nvSpPr>
        <p:spPr bwMode="auto">
          <a:xfrm>
            <a:off x="4775200" y="5035550"/>
            <a:ext cx="26988" cy="17463"/>
          </a:xfrm>
          <a:custGeom>
            <a:avLst/>
            <a:gdLst>
              <a:gd name="T0" fmla="*/ 2147483647 w 17"/>
              <a:gd name="T1" fmla="*/ 0 h 11"/>
              <a:gd name="T2" fmla="*/ 2147483647 w 17"/>
              <a:gd name="T3" fmla="*/ 0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0 w 17"/>
              <a:gd name="T9" fmla="*/ 2147483647 h 11"/>
              <a:gd name="T10" fmla="*/ 0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2147483647 h 11"/>
              <a:gd name="T16" fmla="*/ 2147483647 w 17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1"/>
              <a:gd name="T29" fmla="*/ 17 w 17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1">
                <a:moveTo>
                  <a:pt x="17" y="0"/>
                </a:moveTo>
                <a:lnTo>
                  <a:pt x="9" y="0"/>
                </a:lnTo>
                <a:lnTo>
                  <a:pt x="4" y="1"/>
                </a:lnTo>
                <a:lnTo>
                  <a:pt x="3" y="4"/>
                </a:lnTo>
                <a:lnTo>
                  <a:pt x="0" y="7"/>
                </a:lnTo>
                <a:lnTo>
                  <a:pt x="0" y="9"/>
                </a:lnTo>
                <a:lnTo>
                  <a:pt x="3" y="11"/>
                </a:lnTo>
                <a:lnTo>
                  <a:pt x="4" y="9"/>
                </a:lnTo>
                <a:lnTo>
                  <a:pt x="3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87" name="Freeform 731"/>
          <p:cNvSpPr>
            <a:spLocks/>
          </p:cNvSpPr>
          <p:nvPr/>
        </p:nvSpPr>
        <p:spPr bwMode="auto">
          <a:xfrm>
            <a:off x="4737100" y="5043488"/>
            <a:ext cx="19050" cy="17462"/>
          </a:xfrm>
          <a:custGeom>
            <a:avLst/>
            <a:gdLst>
              <a:gd name="T0" fmla="*/ 2147483647 w 12"/>
              <a:gd name="T1" fmla="*/ 0 h 11"/>
              <a:gd name="T2" fmla="*/ 2147483647 w 12"/>
              <a:gd name="T3" fmla="*/ 2147483647 h 11"/>
              <a:gd name="T4" fmla="*/ 2147483647 w 12"/>
              <a:gd name="T5" fmla="*/ 2147483647 h 11"/>
              <a:gd name="T6" fmla="*/ 2147483647 w 12"/>
              <a:gd name="T7" fmla="*/ 2147483647 h 11"/>
              <a:gd name="T8" fmla="*/ 0 w 12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1"/>
              <a:gd name="T17" fmla="*/ 12 w 1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1">
                <a:moveTo>
                  <a:pt x="12" y="0"/>
                </a:moveTo>
                <a:lnTo>
                  <a:pt x="12" y="6"/>
                </a:lnTo>
                <a:lnTo>
                  <a:pt x="11" y="9"/>
                </a:lnTo>
                <a:lnTo>
                  <a:pt x="5" y="11"/>
                </a:lnTo>
                <a:lnTo>
                  <a:pt x="0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88" name="Freeform 732"/>
          <p:cNvSpPr>
            <a:spLocks/>
          </p:cNvSpPr>
          <p:nvPr/>
        </p:nvSpPr>
        <p:spPr bwMode="auto">
          <a:xfrm>
            <a:off x="4721225" y="5060950"/>
            <a:ext cx="39688" cy="33338"/>
          </a:xfrm>
          <a:custGeom>
            <a:avLst/>
            <a:gdLst>
              <a:gd name="T0" fmla="*/ 2147483647 w 25"/>
              <a:gd name="T1" fmla="*/ 0 h 21"/>
              <a:gd name="T2" fmla="*/ 2147483647 w 25"/>
              <a:gd name="T3" fmla="*/ 2147483647 h 21"/>
              <a:gd name="T4" fmla="*/ 2147483647 w 25"/>
              <a:gd name="T5" fmla="*/ 2147483647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0 w 25"/>
              <a:gd name="T23" fmla="*/ 2147483647 h 21"/>
              <a:gd name="T24" fmla="*/ 0 w 25"/>
              <a:gd name="T25" fmla="*/ 2147483647 h 21"/>
              <a:gd name="T26" fmla="*/ 2147483647 w 25"/>
              <a:gd name="T27" fmla="*/ 2147483647 h 21"/>
              <a:gd name="T28" fmla="*/ 2147483647 w 25"/>
              <a:gd name="T29" fmla="*/ 2147483647 h 21"/>
              <a:gd name="T30" fmla="*/ 2147483647 w 25"/>
              <a:gd name="T31" fmla="*/ 2147483647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"/>
              <a:gd name="T49" fmla="*/ 0 h 21"/>
              <a:gd name="T50" fmla="*/ 25 w 25"/>
              <a:gd name="T51" fmla="*/ 21 h 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" h="21">
                <a:moveTo>
                  <a:pt x="15" y="0"/>
                </a:moveTo>
                <a:lnTo>
                  <a:pt x="18" y="1"/>
                </a:lnTo>
                <a:lnTo>
                  <a:pt x="22" y="5"/>
                </a:lnTo>
                <a:lnTo>
                  <a:pt x="25" y="9"/>
                </a:lnTo>
                <a:lnTo>
                  <a:pt x="25" y="14"/>
                </a:lnTo>
                <a:lnTo>
                  <a:pt x="22" y="17"/>
                </a:lnTo>
                <a:lnTo>
                  <a:pt x="21" y="20"/>
                </a:lnTo>
                <a:lnTo>
                  <a:pt x="15" y="21"/>
                </a:lnTo>
                <a:lnTo>
                  <a:pt x="8" y="21"/>
                </a:lnTo>
                <a:lnTo>
                  <a:pt x="4" y="20"/>
                </a:lnTo>
                <a:lnTo>
                  <a:pt x="1" y="17"/>
                </a:lnTo>
                <a:lnTo>
                  <a:pt x="0" y="14"/>
                </a:lnTo>
                <a:lnTo>
                  <a:pt x="0" y="12"/>
                </a:lnTo>
                <a:lnTo>
                  <a:pt x="1" y="11"/>
                </a:lnTo>
                <a:lnTo>
                  <a:pt x="4" y="12"/>
                </a:lnTo>
                <a:lnTo>
                  <a:pt x="1" y="1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89" name="Freeform 733"/>
          <p:cNvSpPr>
            <a:spLocks/>
          </p:cNvSpPr>
          <p:nvPr/>
        </p:nvSpPr>
        <p:spPr bwMode="auto">
          <a:xfrm>
            <a:off x="4721225" y="5035550"/>
            <a:ext cx="34925" cy="25400"/>
          </a:xfrm>
          <a:custGeom>
            <a:avLst/>
            <a:gdLst>
              <a:gd name="T0" fmla="*/ 2147483647 w 22"/>
              <a:gd name="T1" fmla="*/ 2147483647 h 16"/>
              <a:gd name="T2" fmla="*/ 0 w 22"/>
              <a:gd name="T3" fmla="*/ 2147483647 h 16"/>
              <a:gd name="T4" fmla="*/ 0 w 22"/>
              <a:gd name="T5" fmla="*/ 2147483647 h 16"/>
              <a:gd name="T6" fmla="*/ 2147483647 w 22"/>
              <a:gd name="T7" fmla="*/ 2147483647 h 16"/>
              <a:gd name="T8" fmla="*/ 2147483647 w 22"/>
              <a:gd name="T9" fmla="*/ 2147483647 h 16"/>
              <a:gd name="T10" fmla="*/ 2147483647 w 22"/>
              <a:gd name="T11" fmla="*/ 0 h 16"/>
              <a:gd name="T12" fmla="*/ 2147483647 w 22"/>
              <a:gd name="T13" fmla="*/ 0 h 16"/>
              <a:gd name="T14" fmla="*/ 2147483647 w 22"/>
              <a:gd name="T15" fmla="*/ 2147483647 h 16"/>
              <a:gd name="T16" fmla="*/ 2147483647 w 22"/>
              <a:gd name="T17" fmla="*/ 2147483647 h 16"/>
              <a:gd name="T18" fmla="*/ 2147483647 w 22"/>
              <a:gd name="T19" fmla="*/ 2147483647 h 16"/>
              <a:gd name="T20" fmla="*/ 2147483647 w 22"/>
              <a:gd name="T21" fmla="*/ 2147483647 h 16"/>
              <a:gd name="T22" fmla="*/ 2147483647 w 22"/>
              <a:gd name="T23" fmla="*/ 2147483647 h 16"/>
              <a:gd name="T24" fmla="*/ 2147483647 w 22"/>
              <a:gd name="T25" fmla="*/ 2147483647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"/>
              <a:gd name="T40" fmla="*/ 0 h 16"/>
              <a:gd name="T41" fmla="*/ 22 w 22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" h="16">
                <a:moveTo>
                  <a:pt x="1" y="11"/>
                </a:moveTo>
                <a:lnTo>
                  <a:pt x="0" y="9"/>
                </a:lnTo>
                <a:lnTo>
                  <a:pt x="0" y="7"/>
                </a:lnTo>
                <a:lnTo>
                  <a:pt x="1" y="4"/>
                </a:lnTo>
                <a:lnTo>
                  <a:pt x="4" y="1"/>
                </a:lnTo>
                <a:lnTo>
                  <a:pt x="8" y="0"/>
                </a:lnTo>
                <a:lnTo>
                  <a:pt x="15" y="0"/>
                </a:lnTo>
                <a:lnTo>
                  <a:pt x="21" y="1"/>
                </a:lnTo>
                <a:lnTo>
                  <a:pt x="22" y="5"/>
                </a:lnTo>
                <a:lnTo>
                  <a:pt x="21" y="5"/>
                </a:lnTo>
                <a:lnTo>
                  <a:pt x="21" y="11"/>
                </a:lnTo>
                <a:lnTo>
                  <a:pt x="18" y="14"/>
                </a:lnTo>
                <a:lnTo>
                  <a:pt x="15" y="1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90" name="Freeform 734"/>
          <p:cNvSpPr>
            <a:spLocks/>
          </p:cNvSpPr>
          <p:nvPr/>
        </p:nvSpPr>
        <p:spPr bwMode="auto">
          <a:xfrm>
            <a:off x="4745038" y="5067300"/>
            <a:ext cx="11112" cy="26988"/>
          </a:xfrm>
          <a:custGeom>
            <a:avLst/>
            <a:gdLst>
              <a:gd name="T0" fmla="*/ 2147483647 w 7"/>
              <a:gd name="T1" fmla="*/ 0 h 17"/>
              <a:gd name="T2" fmla="*/ 2147483647 w 7"/>
              <a:gd name="T3" fmla="*/ 2147483647 h 17"/>
              <a:gd name="T4" fmla="*/ 2147483647 w 7"/>
              <a:gd name="T5" fmla="*/ 2147483647 h 17"/>
              <a:gd name="T6" fmla="*/ 2147483647 w 7"/>
              <a:gd name="T7" fmla="*/ 2147483647 h 17"/>
              <a:gd name="T8" fmla="*/ 2147483647 w 7"/>
              <a:gd name="T9" fmla="*/ 2147483647 h 17"/>
              <a:gd name="T10" fmla="*/ 0 w 7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7"/>
              <a:gd name="T20" fmla="*/ 7 w 7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7">
                <a:moveTo>
                  <a:pt x="6" y="0"/>
                </a:moveTo>
                <a:lnTo>
                  <a:pt x="7" y="5"/>
                </a:lnTo>
                <a:lnTo>
                  <a:pt x="7" y="10"/>
                </a:lnTo>
                <a:lnTo>
                  <a:pt x="6" y="13"/>
                </a:lnTo>
                <a:lnTo>
                  <a:pt x="3" y="16"/>
                </a:lnTo>
                <a:lnTo>
                  <a:pt x="0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91" name="Freeform 735"/>
          <p:cNvSpPr>
            <a:spLocks/>
          </p:cNvSpPr>
          <p:nvPr/>
        </p:nvSpPr>
        <p:spPr bwMode="auto">
          <a:xfrm>
            <a:off x="4745038" y="5035550"/>
            <a:ext cx="9525" cy="7938"/>
          </a:xfrm>
          <a:custGeom>
            <a:avLst/>
            <a:gdLst>
              <a:gd name="T0" fmla="*/ 0 w 6"/>
              <a:gd name="T1" fmla="*/ 0 h 5"/>
              <a:gd name="T2" fmla="*/ 2147483647 w 6"/>
              <a:gd name="T3" fmla="*/ 2147483647 h 5"/>
              <a:gd name="T4" fmla="*/ 2147483647 w 6"/>
              <a:gd name="T5" fmla="*/ 2147483647 h 5"/>
              <a:gd name="T6" fmla="*/ 0 60000 65536"/>
              <a:gd name="T7" fmla="*/ 0 60000 65536"/>
              <a:gd name="T8" fmla="*/ 0 60000 65536"/>
              <a:gd name="T9" fmla="*/ 0 w 6"/>
              <a:gd name="T10" fmla="*/ 0 h 5"/>
              <a:gd name="T11" fmla="*/ 6 w 6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5">
                <a:moveTo>
                  <a:pt x="0" y="0"/>
                </a:moveTo>
                <a:lnTo>
                  <a:pt x="3" y="1"/>
                </a:lnTo>
                <a:lnTo>
                  <a:pt x="6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92" name="Freeform 736"/>
          <p:cNvSpPr>
            <a:spLocks/>
          </p:cNvSpPr>
          <p:nvPr/>
        </p:nvSpPr>
        <p:spPr bwMode="auto">
          <a:xfrm>
            <a:off x="4722813" y="5046663"/>
            <a:ext cx="4762" cy="6350"/>
          </a:xfrm>
          <a:custGeom>
            <a:avLst/>
            <a:gdLst>
              <a:gd name="T0" fmla="*/ 0 w 3"/>
              <a:gd name="T1" fmla="*/ 0 h 4"/>
              <a:gd name="T2" fmla="*/ 2147483647 w 3"/>
              <a:gd name="T3" fmla="*/ 2147483647 h 4"/>
              <a:gd name="T4" fmla="*/ 0 w 3"/>
              <a:gd name="T5" fmla="*/ 2147483647 h 4"/>
              <a:gd name="T6" fmla="*/ 0 60000 65536"/>
              <a:gd name="T7" fmla="*/ 0 60000 65536"/>
              <a:gd name="T8" fmla="*/ 0 60000 65536"/>
              <a:gd name="T9" fmla="*/ 0 w 3"/>
              <a:gd name="T10" fmla="*/ 0 h 4"/>
              <a:gd name="T11" fmla="*/ 3 w 3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4">
                <a:moveTo>
                  <a:pt x="0" y="0"/>
                </a:moveTo>
                <a:lnTo>
                  <a:pt x="3" y="2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93" name="Line 737"/>
          <p:cNvSpPr>
            <a:spLocks noChangeShapeType="1"/>
          </p:cNvSpPr>
          <p:nvPr/>
        </p:nvSpPr>
        <p:spPr bwMode="auto">
          <a:xfrm>
            <a:off x="6321425" y="399256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94" name="Rectangle 738"/>
          <p:cNvSpPr>
            <a:spLocks noChangeArrowheads="1"/>
          </p:cNvSpPr>
          <p:nvPr/>
        </p:nvSpPr>
        <p:spPr bwMode="auto">
          <a:xfrm>
            <a:off x="6329363" y="3933825"/>
            <a:ext cx="3175" cy="587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95" name="Freeform 739"/>
          <p:cNvSpPr>
            <a:spLocks/>
          </p:cNvSpPr>
          <p:nvPr/>
        </p:nvSpPr>
        <p:spPr bwMode="auto">
          <a:xfrm>
            <a:off x="6369050" y="3959225"/>
            <a:ext cx="38100" cy="33338"/>
          </a:xfrm>
          <a:custGeom>
            <a:avLst/>
            <a:gdLst>
              <a:gd name="T0" fmla="*/ 0 w 24"/>
              <a:gd name="T1" fmla="*/ 2147483647 h 21"/>
              <a:gd name="T2" fmla="*/ 2147483647 w 24"/>
              <a:gd name="T3" fmla="*/ 2147483647 h 21"/>
              <a:gd name="T4" fmla="*/ 2147483647 w 24"/>
              <a:gd name="T5" fmla="*/ 2147483647 h 21"/>
              <a:gd name="T6" fmla="*/ 2147483647 w 24"/>
              <a:gd name="T7" fmla="*/ 2147483647 h 21"/>
              <a:gd name="T8" fmla="*/ 2147483647 w 24"/>
              <a:gd name="T9" fmla="*/ 2147483647 h 21"/>
              <a:gd name="T10" fmla="*/ 2147483647 w 24"/>
              <a:gd name="T11" fmla="*/ 2147483647 h 21"/>
              <a:gd name="T12" fmla="*/ 2147483647 w 24"/>
              <a:gd name="T13" fmla="*/ 2147483647 h 21"/>
              <a:gd name="T14" fmla="*/ 2147483647 w 24"/>
              <a:gd name="T15" fmla="*/ 2147483647 h 21"/>
              <a:gd name="T16" fmla="*/ 2147483647 w 24"/>
              <a:gd name="T17" fmla="*/ 2147483647 h 21"/>
              <a:gd name="T18" fmla="*/ 2147483647 w 24"/>
              <a:gd name="T19" fmla="*/ 2147483647 h 21"/>
              <a:gd name="T20" fmla="*/ 2147483647 w 24"/>
              <a:gd name="T21" fmla="*/ 2147483647 h 21"/>
              <a:gd name="T22" fmla="*/ 2147483647 w 24"/>
              <a:gd name="T23" fmla="*/ 2147483647 h 21"/>
              <a:gd name="T24" fmla="*/ 2147483647 w 24"/>
              <a:gd name="T25" fmla="*/ 0 h 21"/>
              <a:gd name="T26" fmla="*/ 2147483647 w 24"/>
              <a:gd name="T27" fmla="*/ 2147483647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"/>
              <a:gd name="T43" fmla="*/ 0 h 21"/>
              <a:gd name="T44" fmla="*/ 24 w 24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" h="21">
                <a:moveTo>
                  <a:pt x="0" y="19"/>
                </a:moveTo>
                <a:lnTo>
                  <a:pt x="6" y="21"/>
                </a:lnTo>
                <a:lnTo>
                  <a:pt x="11" y="21"/>
                </a:lnTo>
                <a:lnTo>
                  <a:pt x="15" y="19"/>
                </a:lnTo>
                <a:lnTo>
                  <a:pt x="18" y="16"/>
                </a:lnTo>
                <a:lnTo>
                  <a:pt x="19" y="19"/>
                </a:lnTo>
                <a:lnTo>
                  <a:pt x="23" y="21"/>
                </a:lnTo>
                <a:lnTo>
                  <a:pt x="24" y="21"/>
                </a:lnTo>
                <a:lnTo>
                  <a:pt x="23" y="21"/>
                </a:lnTo>
                <a:lnTo>
                  <a:pt x="22" y="19"/>
                </a:lnTo>
                <a:lnTo>
                  <a:pt x="19" y="16"/>
                </a:lnTo>
                <a:lnTo>
                  <a:pt x="19" y="3"/>
                </a:lnTo>
                <a:lnTo>
                  <a:pt x="18" y="0"/>
                </a:lnTo>
                <a:lnTo>
                  <a:pt x="18" y="1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96" name="Freeform 740"/>
          <p:cNvSpPr>
            <a:spLocks/>
          </p:cNvSpPr>
          <p:nvPr/>
        </p:nvSpPr>
        <p:spPr bwMode="auto">
          <a:xfrm>
            <a:off x="6365875" y="3963988"/>
            <a:ext cx="31750" cy="28575"/>
          </a:xfrm>
          <a:custGeom>
            <a:avLst/>
            <a:gdLst>
              <a:gd name="T0" fmla="*/ 2147483647 w 20"/>
              <a:gd name="T1" fmla="*/ 0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2147483647 h 18"/>
              <a:gd name="T8" fmla="*/ 0 w 20"/>
              <a:gd name="T9" fmla="*/ 2147483647 h 18"/>
              <a:gd name="T10" fmla="*/ 0 w 20"/>
              <a:gd name="T11" fmla="*/ 2147483647 h 18"/>
              <a:gd name="T12" fmla="*/ 2147483647 w 20"/>
              <a:gd name="T13" fmla="*/ 2147483647 h 18"/>
              <a:gd name="T14" fmla="*/ 2147483647 w 20"/>
              <a:gd name="T15" fmla="*/ 2147483647 h 18"/>
              <a:gd name="T16" fmla="*/ 2147483647 w 20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8"/>
              <a:gd name="T29" fmla="*/ 20 w 20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8">
                <a:moveTo>
                  <a:pt x="20" y="0"/>
                </a:moveTo>
                <a:lnTo>
                  <a:pt x="18" y="2"/>
                </a:lnTo>
                <a:lnTo>
                  <a:pt x="8" y="3"/>
                </a:lnTo>
                <a:lnTo>
                  <a:pt x="2" y="6"/>
                </a:lnTo>
                <a:lnTo>
                  <a:pt x="0" y="10"/>
                </a:lnTo>
                <a:lnTo>
                  <a:pt x="0" y="12"/>
                </a:lnTo>
                <a:lnTo>
                  <a:pt x="2" y="16"/>
                </a:lnTo>
                <a:lnTo>
                  <a:pt x="4" y="16"/>
                </a:lnTo>
                <a:lnTo>
                  <a:pt x="8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97" name="Freeform 741"/>
          <p:cNvSpPr>
            <a:spLocks/>
          </p:cNvSpPr>
          <p:nvPr/>
        </p:nvSpPr>
        <p:spPr bwMode="auto">
          <a:xfrm>
            <a:off x="6369050" y="3968750"/>
            <a:ext cx="9525" cy="20638"/>
          </a:xfrm>
          <a:custGeom>
            <a:avLst/>
            <a:gdLst>
              <a:gd name="T0" fmla="*/ 2147483647 w 6"/>
              <a:gd name="T1" fmla="*/ 2147483647 h 13"/>
              <a:gd name="T2" fmla="*/ 0 w 6"/>
              <a:gd name="T3" fmla="*/ 2147483647 h 13"/>
              <a:gd name="T4" fmla="*/ 0 w 6"/>
              <a:gd name="T5" fmla="*/ 2147483647 h 13"/>
              <a:gd name="T6" fmla="*/ 2147483647 w 6"/>
              <a:gd name="T7" fmla="*/ 2147483647 h 13"/>
              <a:gd name="T8" fmla="*/ 2147483647 w 6"/>
              <a:gd name="T9" fmla="*/ 0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2" y="13"/>
                </a:moveTo>
                <a:lnTo>
                  <a:pt x="0" y="9"/>
                </a:lnTo>
                <a:lnTo>
                  <a:pt x="0" y="7"/>
                </a:lnTo>
                <a:lnTo>
                  <a:pt x="2" y="3"/>
                </a:lnTo>
                <a:lnTo>
                  <a:pt x="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98" name="Freeform 742"/>
          <p:cNvSpPr>
            <a:spLocks/>
          </p:cNvSpPr>
          <p:nvPr/>
        </p:nvSpPr>
        <p:spPr bwMode="auto">
          <a:xfrm>
            <a:off x="6369050" y="3954463"/>
            <a:ext cx="28575" cy="6350"/>
          </a:xfrm>
          <a:custGeom>
            <a:avLst/>
            <a:gdLst>
              <a:gd name="T0" fmla="*/ 2147483647 w 18"/>
              <a:gd name="T1" fmla="*/ 2147483647 h 4"/>
              <a:gd name="T2" fmla="*/ 0 w 18"/>
              <a:gd name="T3" fmla="*/ 2147483647 h 4"/>
              <a:gd name="T4" fmla="*/ 0 w 18"/>
              <a:gd name="T5" fmla="*/ 2147483647 h 4"/>
              <a:gd name="T6" fmla="*/ 2147483647 w 18"/>
              <a:gd name="T7" fmla="*/ 2147483647 h 4"/>
              <a:gd name="T8" fmla="*/ 2147483647 w 18"/>
              <a:gd name="T9" fmla="*/ 0 h 4"/>
              <a:gd name="T10" fmla="*/ 2147483647 w 18"/>
              <a:gd name="T11" fmla="*/ 0 h 4"/>
              <a:gd name="T12" fmla="*/ 2147483647 w 18"/>
              <a:gd name="T13" fmla="*/ 2147483647 h 4"/>
              <a:gd name="T14" fmla="*/ 2147483647 w 18"/>
              <a:gd name="T15" fmla="*/ 2147483647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4"/>
              <a:gd name="T26" fmla="*/ 18 w 18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4">
                <a:moveTo>
                  <a:pt x="2" y="4"/>
                </a:moveTo>
                <a:lnTo>
                  <a:pt x="0" y="4"/>
                </a:lnTo>
                <a:lnTo>
                  <a:pt x="0" y="3"/>
                </a:lnTo>
                <a:lnTo>
                  <a:pt x="2" y="1"/>
                </a:lnTo>
                <a:lnTo>
                  <a:pt x="6" y="0"/>
                </a:lnTo>
                <a:lnTo>
                  <a:pt x="12" y="0"/>
                </a:lnTo>
                <a:lnTo>
                  <a:pt x="16" y="1"/>
                </a:lnTo>
                <a:lnTo>
                  <a:pt x="18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199" name="Line 743"/>
          <p:cNvSpPr>
            <a:spLocks noChangeShapeType="1"/>
          </p:cNvSpPr>
          <p:nvPr/>
        </p:nvSpPr>
        <p:spPr bwMode="auto">
          <a:xfrm>
            <a:off x="6372225" y="395922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00" name="Freeform 744"/>
          <p:cNvSpPr>
            <a:spLocks/>
          </p:cNvSpPr>
          <p:nvPr/>
        </p:nvSpPr>
        <p:spPr bwMode="auto">
          <a:xfrm>
            <a:off x="6348413" y="3933825"/>
            <a:ext cx="4762" cy="15875"/>
          </a:xfrm>
          <a:custGeom>
            <a:avLst/>
            <a:gdLst>
              <a:gd name="T0" fmla="*/ 2147483647 w 3"/>
              <a:gd name="T1" fmla="*/ 2147483647 h 10"/>
              <a:gd name="T2" fmla="*/ 0 w 3"/>
              <a:gd name="T3" fmla="*/ 0 h 10"/>
              <a:gd name="T4" fmla="*/ 2147483647 w 3"/>
              <a:gd name="T5" fmla="*/ 0 h 10"/>
              <a:gd name="T6" fmla="*/ 2147483647 w 3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0"/>
              <a:gd name="T14" fmla="*/ 3 w 3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0">
                <a:moveTo>
                  <a:pt x="3" y="10"/>
                </a:moveTo>
                <a:lnTo>
                  <a:pt x="0" y="0"/>
                </a:lnTo>
                <a:lnTo>
                  <a:pt x="3" y="0"/>
                </a:lnTo>
                <a:lnTo>
                  <a:pt x="3" y="1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01" name="Freeform 745"/>
          <p:cNvSpPr>
            <a:spLocks/>
          </p:cNvSpPr>
          <p:nvPr/>
        </p:nvSpPr>
        <p:spPr bwMode="auto">
          <a:xfrm>
            <a:off x="6310313" y="3933825"/>
            <a:ext cx="42862" cy="15875"/>
          </a:xfrm>
          <a:custGeom>
            <a:avLst/>
            <a:gdLst>
              <a:gd name="T0" fmla="*/ 2147483647 w 27"/>
              <a:gd name="T1" fmla="*/ 0 h 10"/>
              <a:gd name="T2" fmla="*/ 0 w 27"/>
              <a:gd name="T3" fmla="*/ 0 h 10"/>
              <a:gd name="T4" fmla="*/ 0 w 27"/>
              <a:gd name="T5" fmla="*/ 2147483647 h 10"/>
              <a:gd name="T6" fmla="*/ 2147483647 w 27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10"/>
              <a:gd name="T14" fmla="*/ 27 w 27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10">
                <a:moveTo>
                  <a:pt x="27" y="0"/>
                </a:moveTo>
                <a:lnTo>
                  <a:pt x="0" y="0"/>
                </a:lnTo>
                <a:lnTo>
                  <a:pt x="0" y="10"/>
                </a:lnTo>
                <a:lnTo>
                  <a:pt x="2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02" name="Freeform 746"/>
          <p:cNvSpPr>
            <a:spLocks/>
          </p:cNvSpPr>
          <p:nvPr/>
        </p:nvSpPr>
        <p:spPr bwMode="auto">
          <a:xfrm>
            <a:off x="6419850" y="3933825"/>
            <a:ext cx="11113" cy="58738"/>
          </a:xfrm>
          <a:custGeom>
            <a:avLst/>
            <a:gdLst>
              <a:gd name="T0" fmla="*/ 0 w 7"/>
              <a:gd name="T1" fmla="*/ 0 h 37"/>
              <a:gd name="T2" fmla="*/ 2147483647 w 7"/>
              <a:gd name="T3" fmla="*/ 0 h 37"/>
              <a:gd name="T4" fmla="*/ 2147483647 w 7"/>
              <a:gd name="T5" fmla="*/ 2147483647 h 37"/>
              <a:gd name="T6" fmla="*/ 2147483647 w 7"/>
              <a:gd name="T7" fmla="*/ 2147483647 h 37"/>
              <a:gd name="T8" fmla="*/ 2147483647 w 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7"/>
              <a:gd name="T17" fmla="*/ 7 w 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7">
                <a:moveTo>
                  <a:pt x="0" y="0"/>
                </a:moveTo>
                <a:lnTo>
                  <a:pt x="7" y="0"/>
                </a:lnTo>
                <a:lnTo>
                  <a:pt x="7" y="37"/>
                </a:lnTo>
                <a:lnTo>
                  <a:pt x="5" y="37"/>
                </a:lnTo>
                <a:lnTo>
                  <a:pt x="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03" name="Freeform 747"/>
          <p:cNvSpPr>
            <a:spLocks/>
          </p:cNvSpPr>
          <p:nvPr/>
        </p:nvSpPr>
        <p:spPr bwMode="auto">
          <a:xfrm>
            <a:off x="6430963" y="3954463"/>
            <a:ext cx="33337" cy="38100"/>
          </a:xfrm>
          <a:custGeom>
            <a:avLst/>
            <a:gdLst>
              <a:gd name="T0" fmla="*/ 0 w 21"/>
              <a:gd name="T1" fmla="*/ 2147483647 h 24"/>
              <a:gd name="T2" fmla="*/ 2147483647 w 21"/>
              <a:gd name="T3" fmla="*/ 2147483647 h 24"/>
              <a:gd name="T4" fmla="*/ 2147483647 w 21"/>
              <a:gd name="T5" fmla="*/ 0 h 24"/>
              <a:gd name="T6" fmla="*/ 2147483647 w 21"/>
              <a:gd name="T7" fmla="*/ 0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2147483647 w 21"/>
              <a:gd name="T19" fmla="*/ 2147483647 h 24"/>
              <a:gd name="T20" fmla="*/ 2147483647 w 21"/>
              <a:gd name="T21" fmla="*/ 2147483647 h 24"/>
              <a:gd name="T22" fmla="*/ 2147483647 w 21"/>
              <a:gd name="T23" fmla="*/ 2147483647 h 24"/>
              <a:gd name="T24" fmla="*/ 2147483647 w 21"/>
              <a:gd name="T25" fmla="*/ 2147483647 h 24"/>
              <a:gd name="T26" fmla="*/ 0 w 21"/>
              <a:gd name="T27" fmla="*/ 2147483647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24"/>
              <a:gd name="T44" fmla="*/ 21 w 21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24">
                <a:moveTo>
                  <a:pt x="0" y="4"/>
                </a:moveTo>
                <a:lnTo>
                  <a:pt x="4" y="1"/>
                </a:lnTo>
                <a:lnTo>
                  <a:pt x="8" y="0"/>
                </a:lnTo>
                <a:lnTo>
                  <a:pt x="10" y="0"/>
                </a:lnTo>
                <a:lnTo>
                  <a:pt x="16" y="1"/>
                </a:lnTo>
                <a:lnTo>
                  <a:pt x="19" y="4"/>
                </a:lnTo>
                <a:lnTo>
                  <a:pt x="21" y="9"/>
                </a:lnTo>
                <a:lnTo>
                  <a:pt x="21" y="13"/>
                </a:lnTo>
                <a:lnTo>
                  <a:pt x="19" y="18"/>
                </a:lnTo>
                <a:lnTo>
                  <a:pt x="16" y="22"/>
                </a:lnTo>
                <a:lnTo>
                  <a:pt x="10" y="24"/>
                </a:lnTo>
                <a:lnTo>
                  <a:pt x="8" y="24"/>
                </a:lnTo>
                <a:lnTo>
                  <a:pt x="4" y="22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04" name="Freeform 748"/>
          <p:cNvSpPr>
            <a:spLocks/>
          </p:cNvSpPr>
          <p:nvPr/>
        </p:nvSpPr>
        <p:spPr bwMode="auto">
          <a:xfrm>
            <a:off x="6446838" y="3954463"/>
            <a:ext cx="15875" cy="38100"/>
          </a:xfrm>
          <a:custGeom>
            <a:avLst/>
            <a:gdLst>
              <a:gd name="T0" fmla="*/ 0 w 10"/>
              <a:gd name="T1" fmla="*/ 2147483647 h 24"/>
              <a:gd name="T2" fmla="*/ 2147483647 w 10"/>
              <a:gd name="T3" fmla="*/ 2147483647 h 24"/>
              <a:gd name="T4" fmla="*/ 2147483647 w 10"/>
              <a:gd name="T5" fmla="*/ 2147483647 h 24"/>
              <a:gd name="T6" fmla="*/ 2147483647 w 10"/>
              <a:gd name="T7" fmla="*/ 2147483647 h 24"/>
              <a:gd name="T8" fmla="*/ 2147483647 w 10"/>
              <a:gd name="T9" fmla="*/ 2147483647 h 24"/>
              <a:gd name="T10" fmla="*/ 2147483647 w 10"/>
              <a:gd name="T11" fmla="*/ 2147483647 h 24"/>
              <a:gd name="T12" fmla="*/ 2147483647 w 10"/>
              <a:gd name="T13" fmla="*/ 2147483647 h 24"/>
              <a:gd name="T14" fmla="*/ 0 w 10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24"/>
              <a:gd name="T26" fmla="*/ 10 w 10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24">
                <a:moveTo>
                  <a:pt x="0" y="24"/>
                </a:moveTo>
                <a:lnTo>
                  <a:pt x="4" y="22"/>
                </a:lnTo>
                <a:lnTo>
                  <a:pt x="8" y="18"/>
                </a:lnTo>
                <a:lnTo>
                  <a:pt x="10" y="13"/>
                </a:lnTo>
                <a:lnTo>
                  <a:pt x="10" y="9"/>
                </a:lnTo>
                <a:lnTo>
                  <a:pt x="8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05" name="Freeform 749"/>
          <p:cNvSpPr>
            <a:spLocks/>
          </p:cNvSpPr>
          <p:nvPr/>
        </p:nvSpPr>
        <p:spPr bwMode="auto">
          <a:xfrm>
            <a:off x="6478588" y="3933825"/>
            <a:ext cx="11112" cy="58738"/>
          </a:xfrm>
          <a:custGeom>
            <a:avLst/>
            <a:gdLst>
              <a:gd name="T0" fmla="*/ 0 w 7"/>
              <a:gd name="T1" fmla="*/ 0 h 37"/>
              <a:gd name="T2" fmla="*/ 2147483647 w 7"/>
              <a:gd name="T3" fmla="*/ 0 h 37"/>
              <a:gd name="T4" fmla="*/ 2147483647 w 7"/>
              <a:gd name="T5" fmla="*/ 2147483647 h 37"/>
              <a:gd name="T6" fmla="*/ 2147483647 w 7"/>
              <a:gd name="T7" fmla="*/ 2147483647 h 37"/>
              <a:gd name="T8" fmla="*/ 2147483647 w 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7"/>
              <a:gd name="T17" fmla="*/ 7 w 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7">
                <a:moveTo>
                  <a:pt x="0" y="0"/>
                </a:moveTo>
                <a:lnTo>
                  <a:pt x="7" y="0"/>
                </a:lnTo>
                <a:lnTo>
                  <a:pt x="7" y="37"/>
                </a:lnTo>
                <a:lnTo>
                  <a:pt x="5" y="37"/>
                </a:lnTo>
                <a:lnTo>
                  <a:pt x="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06" name="Freeform 750"/>
          <p:cNvSpPr>
            <a:spLocks/>
          </p:cNvSpPr>
          <p:nvPr/>
        </p:nvSpPr>
        <p:spPr bwMode="auto">
          <a:xfrm>
            <a:off x="6511925" y="3956050"/>
            <a:ext cx="36513" cy="36513"/>
          </a:xfrm>
          <a:custGeom>
            <a:avLst/>
            <a:gdLst>
              <a:gd name="T0" fmla="*/ 2147483647 w 23"/>
              <a:gd name="T1" fmla="*/ 0 h 23"/>
              <a:gd name="T2" fmla="*/ 2147483647 w 23"/>
              <a:gd name="T3" fmla="*/ 2147483647 h 23"/>
              <a:gd name="T4" fmla="*/ 0 w 23"/>
              <a:gd name="T5" fmla="*/ 2147483647 h 23"/>
              <a:gd name="T6" fmla="*/ 0 w 23"/>
              <a:gd name="T7" fmla="*/ 2147483647 h 23"/>
              <a:gd name="T8" fmla="*/ 2147483647 w 23"/>
              <a:gd name="T9" fmla="*/ 2147483647 h 23"/>
              <a:gd name="T10" fmla="*/ 2147483647 w 23"/>
              <a:gd name="T11" fmla="*/ 2147483647 h 23"/>
              <a:gd name="T12" fmla="*/ 2147483647 w 23"/>
              <a:gd name="T13" fmla="*/ 2147483647 h 23"/>
              <a:gd name="T14" fmla="*/ 2147483647 w 23"/>
              <a:gd name="T15" fmla="*/ 2147483647 h 23"/>
              <a:gd name="T16" fmla="*/ 2147483647 w 23"/>
              <a:gd name="T17" fmla="*/ 2147483647 h 23"/>
              <a:gd name="T18" fmla="*/ 2147483647 w 23"/>
              <a:gd name="T19" fmla="*/ 2147483647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23"/>
              <a:gd name="T32" fmla="*/ 23 w 23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23">
                <a:moveTo>
                  <a:pt x="6" y="0"/>
                </a:moveTo>
                <a:lnTo>
                  <a:pt x="2" y="3"/>
                </a:lnTo>
                <a:lnTo>
                  <a:pt x="0" y="8"/>
                </a:lnTo>
                <a:lnTo>
                  <a:pt x="0" y="12"/>
                </a:lnTo>
                <a:lnTo>
                  <a:pt x="2" y="17"/>
                </a:lnTo>
                <a:lnTo>
                  <a:pt x="6" y="21"/>
                </a:lnTo>
                <a:lnTo>
                  <a:pt x="11" y="23"/>
                </a:lnTo>
                <a:lnTo>
                  <a:pt x="15" y="23"/>
                </a:lnTo>
                <a:lnTo>
                  <a:pt x="20" y="21"/>
                </a:lnTo>
                <a:lnTo>
                  <a:pt x="23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07" name="Freeform 751"/>
          <p:cNvSpPr>
            <a:spLocks/>
          </p:cNvSpPr>
          <p:nvPr/>
        </p:nvSpPr>
        <p:spPr bwMode="auto">
          <a:xfrm>
            <a:off x="6515100" y="3954463"/>
            <a:ext cx="33338" cy="38100"/>
          </a:xfrm>
          <a:custGeom>
            <a:avLst/>
            <a:gdLst>
              <a:gd name="T0" fmla="*/ 2147483647 w 21"/>
              <a:gd name="T1" fmla="*/ 2147483647 h 24"/>
              <a:gd name="T2" fmla="*/ 2147483647 w 21"/>
              <a:gd name="T3" fmla="*/ 2147483647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0 h 24"/>
              <a:gd name="T10" fmla="*/ 2147483647 w 21"/>
              <a:gd name="T11" fmla="*/ 0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2147483647 w 21"/>
              <a:gd name="T23" fmla="*/ 2147483647 h 24"/>
              <a:gd name="T24" fmla="*/ 2147483647 w 21"/>
              <a:gd name="T25" fmla="*/ 2147483647 h 24"/>
              <a:gd name="T26" fmla="*/ 2147483647 w 21"/>
              <a:gd name="T27" fmla="*/ 2147483647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24"/>
              <a:gd name="T44" fmla="*/ 21 w 21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24">
                <a:moveTo>
                  <a:pt x="21" y="9"/>
                </a:moveTo>
                <a:lnTo>
                  <a:pt x="21" y="6"/>
                </a:lnTo>
                <a:lnTo>
                  <a:pt x="19" y="3"/>
                </a:lnTo>
                <a:lnTo>
                  <a:pt x="18" y="1"/>
                </a:lnTo>
                <a:lnTo>
                  <a:pt x="14" y="0"/>
                </a:lnTo>
                <a:lnTo>
                  <a:pt x="9" y="0"/>
                </a:lnTo>
                <a:lnTo>
                  <a:pt x="4" y="1"/>
                </a:lnTo>
                <a:lnTo>
                  <a:pt x="5" y="1"/>
                </a:lnTo>
                <a:lnTo>
                  <a:pt x="2" y="4"/>
                </a:lnTo>
                <a:lnTo>
                  <a:pt x="0" y="9"/>
                </a:lnTo>
                <a:lnTo>
                  <a:pt x="0" y="13"/>
                </a:lnTo>
                <a:lnTo>
                  <a:pt x="2" y="18"/>
                </a:lnTo>
                <a:lnTo>
                  <a:pt x="5" y="22"/>
                </a:lnTo>
                <a:lnTo>
                  <a:pt x="9" y="2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08" name="Line 752"/>
          <p:cNvSpPr>
            <a:spLocks noChangeShapeType="1"/>
          </p:cNvSpPr>
          <p:nvPr/>
        </p:nvSpPr>
        <p:spPr bwMode="auto">
          <a:xfrm flipH="1">
            <a:off x="6478588" y="399256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09" name="Freeform 753"/>
          <p:cNvSpPr>
            <a:spLocks/>
          </p:cNvSpPr>
          <p:nvPr/>
        </p:nvSpPr>
        <p:spPr bwMode="auto">
          <a:xfrm>
            <a:off x="6515100" y="3956050"/>
            <a:ext cx="33338" cy="12700"/>
          </a:xfrm>
          <a:custGeom>
            <a:avLst/>
            <a:gdLst>
              <a:gd name="T0" fmla="*/ 0 w 21"/>
              <a:gd name="T1" fmla="*/ 2147483647 h 8"/>
              <a:gd name="T2" fmla="*/ 2147483647 w 21"/>
              <a:gd name="T3" fmla="*/ 2147483647 h 8"/>
              <a:gd name="T4" fmla="*/ 2147483647 w 21"/>
              <a:gd name="T5" fmla="*/ 2147483647 h 8"/>
              <a:gd name="T6" fmla="*/ 2147483647 w 21"/>
              <a:gd name="T7" fmla="*/ 2147483647 h 8"/>
              <a:gd name="T8" fmla="*/ 2147483647 w 21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8"/>
              <a:gd name="T17" fmla="*/ 21 w 21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8">
                <a:moveTo>
                  <a:pt x="0" y="8"/>
                </a:moveTo>
                <a:lnTo>
                  <a:pt x="21" y="8"/>
                </a:lnTo>
                <a:lnTo>
                  <a:pt x="19" y="8"/>
                </a:lnTo>
                <a:lnTo>
                  <a:pt x="19" y="3"/>
                </a:lnTo>
                <a:lnTo>
                  <a:pt x="1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10" name="Line 754"/>
          <p:cNvSpPr>
            <a:spLocks noChangeShapeType="1"/>
          </p:cNvSpPr>
          <p:nvPr/>
        </p:nvSpPr>
        <p:spPr bwMode="auto">
          <a:xfrm flipH="1">
            <a:off x="6523038" y="3954463"/>
            <a:ext cx="63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11" name="Line 755"/>
          <p:cNvSpPr>
            <a:spLocks noChangeShapeType="1"/>
          </p:cNvSpPr>
          <p:nvPr/>
        </p:nvSpPr>
        <p:spPr bwMode="auto">
          <a:xfrm>
            <a:off x="6621463" y="3933825"/>
            <a:ext cx="206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12" name="Rectangle 756"/>
          <p:cNvSpPr>
            <a:spLocks noChangeArrowheads="1"/>
          </p:cNvSpPr>
          <p:nvPr/>
        </p:nvSpPr>
        <p:spPr bwMode="auto">
          <a:xfrm>
            <a:off x="6630988" y="3933825"/>
            <a:ext cx="3175" cy="587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13" name="Freeform 757"/>
          <p:cNvSpPr>
            <a:spLocks/>
          </p:cNvSpPr>
          <p:nvPr/>
        </p:nvSpPr>
        <p:spPr bwMode="auto">
          <a:xfrm>
            <a:off x="6621463" y="3975100"/>
            <a:ext cx="41275" cy="17463"/>
          </a:xfrm>
          <a:custGeom>
            <a:avLst/>
            <a:gdLst>
              <a:gd name="T0" fmla="*/ 0 w 26"/>
              <a:gd name="T1" fmla="*/ 2147483647 h 11"/>
              <a:gd name="T2" fmla="*/ 2147483647 w 26"/>
              <a:gd name="T3" fmla="*/ 2147483647 h 11"/>
              <a:gd name="T4" fmla="*/ 2147483647 w 26"/>
              <a:gd name="T5" fmla="*/ 0 h 11"/>
              <a:gd name="T6" fmla="*/ 2147483647 w 26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11"/>
              <a:gd name="T14" fmla="*/ 26 w 26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11">
                <a:moveTo>
                  <a:pt x="0" y="11"/>
                </a:moveTo>
                <a:lnTo>
                  <a:pt x="26" y="11"/>
                </a:lnTo>
                <a:lnTo>
                  <a:pt x="26" y="0"/>
                </a:lnTo>
                <a:lnTo>
                  <a:pt x="25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14" name="Freeform 758"/>
          <p:cNvSpPr>
            <a:spLocks/>
          </p:cNvSpPr>
          <p:nvPr/>
        </p:nvSpPr>
        <p:spPr bwMode="auto">
          <a:xfrm>
            <a:off x="6677025" y="3954463"/>
            <a:ext cx="36513" cy="38100"/>
          </a:xfrm>
          <a:custGeom>
            <a:avLst/>
            <a:gdLst>
              <a:gd name="T0" fmla="*/ 0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2147483647 w 23"/>
              <a:gd name="T21" fmla="*/ 0 h 24"/>
              <a:gd name="T22" fmla="*/ 2147483647 w 23"/>
              <a:gd name="T23" fmla="*/ 0 h 24"/>
              <a:gd name="T24" fmla="*/ 2147483647 w 23"/>
              <a:gd name="T25" fmla="*/ 2147483647 h 24"/>
              <a:gd name="T26" fmla="*/ 2147483647 w 23"/>
              <a:gd name="T27" fmla="*/ 2147483647 h 24"/>
              <a:gd name="T28" fmla="*/ 0 w 23"/>
              <a:gd name="T29" fmla="*/ 2147483647 h 24"/>
              <a:gd name="T30" fmla="*/ 0 w 23"/>
              <a:gd name="T31" fmla="*/ 2147483647 h 24"/>
              <a:gd name="T32" fmla="*/ 2147483647 w 23"/>
              <a:gd name="T33" fmla="*/ 2147483647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24"/>
              <a:gd name="T59" fmla="*/ 23 w 23"/>
              <a:gd name="T60" fmla="*/ 24 h 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24">
                <a:moveTo>
                  <a:pt x="0" y="18"/>
                </a:moveTo>
                <a:lnTo>
                  <a:pt x="4" y="22"/>
                </a:lnTo>
                <a:lnTo>
                  <a:pt x="10" y="24"/>
                </a:lnTo>
                <a:lnTo>
                  <a:pt x="13" y="24"/>
                </a:lnTo>
                <a:lnTo>
                  <a:pt x="18" y="22"/>
                </a:lnTo>
                <a:lnTo>
                  <a:pt x="22" y="18"/>
                </a:lnTo>
                <a:lnTo>
                  <a:pt x="23" y="13"/>
                </a:lnTo>
                <a:lnTo>
                  <a:pt x="23" y="9"/>
                </a:lnTo>
                <a:lnTo>
                  <a:pt x="22" y="4"/>
                </a:lnTo>
                <a:lnTo>
                  <a:pt x="18" y="1"/>
                </a:lnTo>
                <a:lnTo>
                  <a:pt x="13" y="0"/>
                </a:lnTo>
                <a:lnTo>
                  <a:pt x="10" y="0"/>
                </a:lnTo>
                <a:lnTo>
                  <a:pt x="6" y="1"/>
                </a:lnTo>
                <a:lnTo>
                  <a:pt x="2" y="4"/>
                </a:lnTo>
                <a:lnTo>
                  <a:pt x="0" y="9"/>
                </a:lnTo>
                <a:lnTo>
                  <a:pt x="0" y="13"/>
                </a:lnTo>
                <a:lnTo>
                  <a:pt x="2" y="18"/>
                </a:lnTo>
                <a:lnTo>
                  <a:pt x="6" y="22"/>
                </a:lnTo>
                <a:lnTo>
                  <a:pt x="10" y="2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15" name="Freeform 759"/>
          <p:cNvSpPr>
            <a:spLocks/>
          </p:cNvSpPr>
          <p:nvPr/>
        </p:nvSpPr>
        <p:spPr bwMode="auto">
          <a:xfrm>
            <a:off x="6696075" y="3954463"/>
            <a:ext cx="15875" cy="38100"/>
          </a:xfrm>
          <a:custGeom>
            <a:avLst/>
            <a:gdLst>
              <a:gd name="T0" fmla="*/ 0 w 10"/>
              <a:gd name="T1" fmla="*/ 2147483647 h 24"/>
              <a:gd name="T2" fmla="*/ 2147483647 w 10"/>
              <a:gd name="T3" fmla="*/ 2147483647 h 24"/>
              <a:gd name="T4" fmla="*/ 2147483647 w 10"/>
              <a:gd name="T5" fmla="*/ 2147483647 h 24"/>
              <a:gd name="T6" fmla="*/ 2147483647 w 10"/>
              <a:gd name="T7" fmla="*/ 2147483647 h 24"/>
              <a:gd name="T8" fmla="*/ 2147483647 w 10"/>
              <a:gd name="T9" fmla="*/ 2147483647 h 24"/>
              <a:gd name="T10" fmla="*/ 2147483647 w 10"/>
              <a:gd name="T11" fmla="*/ 2147483647 h 24"/>
              <a:gd name="T12" fmla="*/ 2147483647 w 10"/>
              <a:gd name="T13" fmla="*/ 2147483647 h 24"/>
              <a:gd name="T14" fmla="*/ 0 w 10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24"/>
              <a:gd name="T26" fmla="*/ 10 w 10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24">
                <a:moveTo>
                  <a:pt x="0" y="24"/>
                </a:moveTo>
                <a:lnTo>
                  <a:pt x="4" y="22"/>
                </a:lnTo>
                <a:lnTo>
                  <a:pt x="8" y="18"/>
                </a:lnTo>
                <a:lnTo>
                  <a:pt x="10" y="13"/>
                </a:lnTo>
                <a:lnTo>
                  <a:pt x="10" y="9"/>
                </a:lnTo>
                <a:lnTo>
                  <a:pt x="8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16" name="Freeform 760"/>
          <p:cNvSpPr>
            <a:spLocks/>
          </p:cNvSpPr>
          <p:nvPr/>
        </p:nvSpPr>
        <p:spPr bwMode="auto">
          <a:xfrm>
            <a:off x="6675438" y="3954463"/>
            <a:ext cx="17462" cy="2857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0 w 11"/>
              <a:gd name="T9" fmla="*/ 2147483647 h 18"/>
              <a:gd name="T10" fmla="*/ 2147483647 w 11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8"/>
              <a:gd name="T20" fmla="*/ 11 w 11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8">
                <a:moveTo>
                  <a:pt x="11" y="0"/>
                </a:moveTo>
                <a:lnTo>
                  <a:pt x="5" y="1"/>
                </a:lnTo>
                <a:lnTo>
                  <a:pt x="1" y="4"/>
                </a:lnTo>
                <a:lnTo>
                  <a:pt x="0" y="9"/>
                </a:lnTo>
                <a:lnTo>
                  <a:pt x="0" y="13"/>
                </a:lnTo>
                <a:lnTo>
                  <a:pt x="1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17" name="Freeform 761"/>
          <p:cNvSpPr>
            <a:spLocks/>
          </p:cNvSpPr>
          <p:nvPr/>
        </p:nvSpPr>
        <p:spPr bwMode="auto">
          <a:xfrm>
            <a:off x="6734175" y="3954463"/>
            <a:ext cx="36513" cy="38100"/>
          </a:xfrm>
          <a:custGeom>
            <a:avLst/>
            <a:gdLst>
              <a:gd name="T0" fmla="*/ 0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2147483647 w 23"/>
              <a:gd name="T21" fmla="*/ 0 h 24"/>
              <a:gd name="T22" fmla="*/ 2147483647 w 23"/>
              <a:gd name="T23" fmla="*/ 0 h 24"/>
              <a:gd name="T24" fmla="*/ 2147483647 w 23"/>
              <a:gd name="T25" fmla="*/ 2147483647 h 24"/>
              <a:gd name="T26" fmla="*/ 2147483647 w 23"/>
              <a:gd name="T27" fmla="*/ 2147483647 h 24"/>
              <a:gd name="T28" fmla="*/ 0 w 23"/>
              <a:gd name="T29" fmla="*/ 2147483647 h 24"/>
              <a:gd name="T30" fmla="*/ 0 w 23"/>
              <a:gd name="T31" fmla="*/ 2147483647 h 24"/>
              <a:gd name="T32" fmla="*/ 2147483647 w 23"/>
              <a:gd name="T33" fmla="*/ 2147483647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24"/>
              <a:gd name="T59" fmla="*/ 23 w 23"/>
              <a:gd name="T60" fmla="*/ 24 h 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24">
                <a:moveTo>
                  <a:pt x="0" y="18"/>
                </a:moveTo>
                <a:lnTo>
                  <a:pt x="3" y="22"/>
                </a:lnTo>
                <a:lnTo>
                  <a:pt x="8" y="24"/>
                </a:lnTo>
                <a:lnTo>
                  <a:pt x="12" y="24"/>
                </a:lnTo>
                <a:lnTo>
                  <a:pt x="18" y="22"/>
                </a:lnTo>
                <a:lnTo>
                  <a:pt x="21" y="18"/>
                </a:lnTo>
                <a:lnTo>
                  <a:pt x="23" y="13"/>
                </a:lnTo>
                <a:lnTo>
                  <a:pt x="23" y="9"/>
                </a:lnTo>
                <a:lnTo>
                  <a:pt x="21" y="4"/>
                </a:lnTo>
                <a:lnTo>
                  <a:pt x="18" y="1"/>
                </a:lnTo>
                <a:lnTo>
                  <a:pt x="12" y="0"/>
                </a:lnTo>
                <a:lnTo>
                  <a:pt x="8" y="0"/>
                </a:lnTo>
                <a:lnTo>
                  <a:pt x="5" y="1"/>
                </a:lnTo>
                <a:lnTo>
                  <a:pt x="2" y="4"/>
                </a:lnTo>
                <a:lnTo>
                  <a:pt x="0" y="9"/>
                </a:lnTo>
                <a:lnTo>
                  <a:pt x="0" y="13"/>
                </a:lnTo>
                <a:lnTo>
                  <a:pt x="2" y="18"/>
                </a:lnTo>
                <a:lnTo>
                  <a:pt x="5" y="22"/>
                </a:lnTo>
                <a:lnTo>
                  <a:pt x="8" y="2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18" name="Freeform 762"/>
          <p:cNvSpPr>
            <a:spLocks/>
          </p:cNvSpPr>
          <p:nvPr/>
        </p:nvSpPr>
        <p:spPr bwMode="auto">
          <a:xfrm>
            <a:off x="6753225" y="3954463"/>
            <a:ext cx="14288" cy="38100"/>
          </a:xfrm>
          <a:custGeom>
            <a:avLst/>
            <a:gdLst>
              <a:gd name="T0" fmla="*/ 0 w 9"/>
              <a:gd name="T1" fmla="*/ 2147483647 h 24"/>
              <a:gd name="T2" fmla="*/ 2147483647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0 w 9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4"/>
              <a:gd name="T26" fmla="*/ 9 w 9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4">
                <a:moveTo>
                  <a:pt x="0" y="24"/>
                </a:moveTo>
                <a:lnTo>
                  <a:pt x="4" y="22"/>
                </a:lnTo>
                <a:lnTo>
                  <a:pt x="8" y="18"/>
                </a:lnTo>
                <a:lnTo>
                  <a:pt x="9" y="13"/>
                </a:lnTo>
                <a:lnTo>
                  <a:pt x="9" y="9"/>
                </a:lnTo>
                <a:lnTo>
                  <a:pt x="8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19" name="Freeform 763"/>
          <p:cNvSpPr>
            <a:spLocks/>
          </p:cNvSpPr>
          <p:nvPr/>
        </p:nvSpPr>
        <p:spPr bwMode="auto">
          <a:xfrm>
            <a:off x="6731000" y="3954463"/>
            <a:ext cx="15875" cy="28575"/>
          </a:xfrm>
          <a:custGeom>
            <a:avLst/>
            <a:gdLst>
              <a:gd name="T0" fmla="*/ 2147483647 w 10"/>
              <a:gd name="T1" fmla="*/ 0 h 18"/>
              <a:gd name="T2" fmla="*/ 2147483647 w 10"/>
              <a:gd name="T3" fmla="*/ 2147483647 h 18"/>
              <a:gd name="T4" fmla="*/ 2147483647 w 10"/>
              <a:gd name="T5" fmla="*/ 2147483647 h 18"/>
              <a:gd name="T6" fmla="*/ 0 w 10"/>
              <a:gd name="T7" fmla="*/ 2147483647 h 18"/>
              <a:gd name="T8" fmla="*/ 0 w 10"/>
              <a:gd name="T9" fmla="*/ 2147483647 h 18"/>
              <a:gd name="T10" fmla="*/ 2147483647 w 10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8"/>
              <a:gd name="T20" fmla="*/ 10 w 10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8">
                <a:moveTo>
                  <a:pt x="10" y="0"/>
                </a:moveTo>
                <a:lnTo>
                  <a:pt x="5" y="1"/>
                </a:lnTo>
                <a:lnTo>
                  <a:pt x="2" y="4"/>
                </a:lnTo>
                <a:lnTo>
                  <a:pt x="0" y="9"/>
                </a:lnTo>
                <a:lnTo>
                  <a:pt x="0" y="13"/>
                </a:lnTo>
                <a:lnTo>
                  <a:pt x="2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20" name="Line 764"/>
          <p:cNvSpPr>
            <a:spLocks noChangeShapeType="1"/>
          </p:cNvSpPr>
          <p:nvPr/>
        </p:nvSpPr>
        <p:spPr bwMode="auto">
          <a:xfrm>
            <a:off x="6784975" y="399256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21" name="Freeform 765"/>
          <p:cNvSpPr>
            <a:spLocks/>
          </p:cNvSpPr>
          <p:nvPr/>
        </p:nvSpPr>
        <p:spPr bwMode="auto">
          <a:xfrm>
            <a:off x="6784975" y="3933825"/>
            <a:ext cx="11113" cy="58738"/>
          </a:xfrm>
          <a:custGeom>
            <a:avLst/>
            <a:gdLst>
              <a:gd name="T0" fmla="*/ 2147483647 w 7"/>
              <a:gd name="T1" fmla="*/ 2147483647 h 37"/>
              <a:gd name="T2" fmla="*/ 2147483647 w 7"/>
              <a:gd name="T3" fmla="*/ 0 h 37"/>
              <a:gd name="T4" fmla="*/ 0 w 7"/>
              <a:gd name="T5" fmla="*/ 0 h 37"/>
              <a:gd name="T6" fmla="*/ 0 60000 65536"/>
              <a:gd name="T7" fmla="*/ 0 60000 65536"/>
              <a:gd name="T8" fmla="*/ 0 60000 65536"/>
              <a:gd name="T9" fmla="*/ 0 w 7"/>
              <a:gd name="T10" fmla="*/ 0 h 37"/>
              <a:gd name="T11" fmla="*/ 7 w 7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37">
                <a:moveTo>
                  <a:pt x="7" y="37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22" name="Line 766"/>
          <p:cNvSpPr>
            <a:spLocks noChangeShapeType="1"/>
          </p:cNvSpPr>
          <p:nvPr/>
        </p:nvSpPr>
        <p:spPr bwMode="auto">
          <a:xfrm>
            <a:off x="6792913" y="3933825"/>
            <a:ext cx="1587" cy="58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23" name="Line 767"/>
          <p:cNvSpPr>
            <a:spLocks noChangeShapeType="1"/>
          </p:cNvSpPr>
          <p:nvPr/>
        </p:nvSpPr>
        <p:spPr bwMode="auto">
          <a:xfrm flipV="1">
            <a:off x="6796088" y="3954463"/>
            <a:ext cx="28575" cy="269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24" name="Line 768"/>
          <p:cNvSpPr>
            <a:spLocks noChangeShapeType="1"/>
          </p:cNvSpPr>
          <p:nvPr/>
        </p:nvSpPr>
        <p:spPr bwMode="auto">
          <a:xfrm>
            <a:off x="6816725" y="3954463"/>
            <a:ext cx="174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25" name="Freeform 769"/>
          <p:cNvSpPr>
            <a:spLocks/>
          </p:cNvSpPr>
          <p:nvPr/>
        </p:nvSpPr>
        <p:spPr bwMode="auto">
          <a:xfrm>
            <a:off x="6843713" y="3954463"/>
            <a:ext cx="39687" cy="38100"/>
          </a:xfrm>
          <a:custGeom>
            <a:avLst/>
            <a:gdLst>
              <a:gd name="T0" fmla="*/ 0 w 25"/>
              <a:gd name="T1" fmla="*/ 0 h 24"/>
              <a:gd name="T2" fmla="*/ 2147483647 w 25"/>
              <a:gd name="T3" fmla="*/ 0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24"/>
              <a:gd name="T26" fmla="*/ 25 w 25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24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9" y="22"/>
                </a:lnTo>
                <a:lnTo>
                  <a:pt x="12" y="24"/>
                </a:lnTo>
                <a:lnTo>
                  <a:pt x="16" y="24"/>
                </a:lnTo>
                <a:lnTo>
                  <a:pt x="22" y="22"/>
                </a:lnTo>
                <a:lnTo>
                  <a:pt x="25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26" name="Line 770"/>
          <p:cNvSpPr>
            <a:spLocks noChangeShapeType="1"/>
          </p:cNvSpPr>
          <p:nvPr/>
        </p:nvSpPr>
        <p:spPr bwMode="auto">
          <a:xfrm>
            <a:off x="6883400" y="3992563"/>
            <a:ext cx="11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27" name="Freeform 771"/>
          <p:cNvSpPr>
            <a:spLocks/>
          </p:cNvSpPr>
          <p:nvPr/>
        </p:nvSpPr>
        <p:spPr bwMode="auto">
          <a:xfrm>
            <a:off x="6875463" y="3954463"/>
            <a:ext cx="9525" cy="38100"/>
          </a:xfrm>
          <a:custGeom>
            <a:avLst/>
            <a:gdLst>
              <a:gd name="T0" fmla="*/ 2147483647 w 6"/>
              <a:gd name="T1" fmla="*/ 2147483647 h 24"/>
              <a:gd name="T2" fmla="*/ 2147483647 w 6"/>
              <a:gd name="T3" fmla="*/ 0 h 24"/>
              <a:gd name="T4" fmla="*/ 0 w 6"/>
              <a:gd name="T5" fmla="*/ 0 h 24"/>
              <a:gd name="T6" fmla="*/ 0 60000 65536"/>
              <a:gd name="T7" fmla="*/ 0 60000 65536"/>
              <a:gd name="T8" fmla="*/ 0 60000 65536"/>
              <a:gd name="T9" fmla="*/ 0 w 6"/>
              <a:gd name="T10" fmla="*/ 0 h 24"/>
              <a:gd name="T11" fmla="*/ 6 w 6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4">
                <a:moveTo>
                  <a:pt x="6" y="24"/>
                </a:move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28" name="Line 772"/>
          <p:cNvSpPr>
            <a:spLocks noChangeShapeType="1"/>
          </p:cNvSpPr>
          <p:nvPr/>
        </p:nvSpPr>
        <p:spPr bwMode="auto">
          <a:xfrm>
            <a:off x="6883400" y="3954463"/>
            <a:ext cx="1588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29" name="Freeform 773"/>
          <p:cNvSpPr>
            <a:spLocks/>
          </p:cNvSpPr>
          <p:nvPr/>
        </p:nvSpPr>
        <p:spPr bwMode="auto">
          <a:xfrm>
            <a:off x="6851650" y="3954463"/>
            <a:ext cx="11113" cy="38100"/>
          </a:xfrm>
          <a:custGeom>
            <a:avLst/>
            <a:gdLst>
              <a:gd name="T0" fmla="*/ 2147483647 w 7"/>
              <a:gd name="T1" fmla="*/ 2147483647 h 24"/>
              <a:gd name="T2" fmla="*/ 2147483647 w 7"/>
              <a:gd name="T3" fmla="*/ 2147483647 h 24"/>
              <a:gd name="T4" fmla="*/ 0 w 7"/>
              <a:gd name="T5" fmla="*/ 2147483647 h 24"/>
              <a:gd name="T6" fmla="*/ 0 w 7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24"/>
              <a:gd name="T14" fmla="*/ 7 w 7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24">
                <a:moveTo>
                  <a:pt x="7" y="24"/>
                </a:moveTo>
                <a:lnTo>
                  <a:pt x="2" y="22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30" name="Freeform 774"/>
          <p:cNvSpPr>
            <a:spLocks/>
          </p:cNvSpPr>
          <p:nvPr/>
        </p:nvSpPr>
        <p:spPr bwMode="auto">
          <a:xfrm>
            <a:off x="6907213" y="3954463"/>
            <a:ext cx="9525" cy="58737"/>
          </a:xfrm>
          <a:custGeom>
            <a:avLst/>
            <a:gdLst>
              <a:gd name="T0" fmla="*/ 0 w 6"/>
              <a:gd name="T1" fmla="*/ 0 h 37"/>
              <a:gd name="T2" fmla="*/ 2147483647 w 6"/>
              <a:gd name="T3" fmla="*/ 0 h 37"/>
              <a:gd name="T4" fmla="*/ 2147483647 w 6"/>
              <a:gd name="T5" fmla="*/ 2147483647 h 37"/>
              <a:gd name="T6" fmla="*/ 2147483647 w 6"/>
              <a:gd name="T7" fmla="*/ 2147483647 h 37"/>
              <a:gd name="T8" fmla="*/ 2147483647 w 6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7"/>
              <a:gd name="T17" fmla="*/ 6 w 6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7">
                <a:moveTo>
                  <a:pt x="0" y="0"/>
                </a:moveTo>
                <a:lnTo>
                  <a:pt x="6" y="0"/>
                </a:lnTo>
                <a:lnTo>
                  <a:pt x="6" y="37"/>
                </a:lnTo>
                <a:lnTo>
                  <a:pt x="4" y="37"/>
                </a:lnTo>
                <a:lnTo>
                  <a:pt x="4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31" name="Freeform 775"/>
          <p:cNvSpPr>
            <a:spLocks/>
          </p:cNvSpPr>
          <p:nvPr/>
        </p:nvSpPr>
        <p:spPr bwMode="auto">
          <a:xfrm>
            <a:off x="6916738" y="3954463"/>
            <a:ext cx="33337" cy="38100"/>
          </a:xfrm>
          <a:custGeom>
            <a:avLst/>
            <a:gdLst>
              <a:gd name="T0" fmla="*/ 0 w 21"/>
              <a:gd name="T1" fmla="*/ 2147483647 h 24"/>
              <a:gd name="T2" fmla="*/ 2147483647 w 21"/>
              <a:gd name="T3" fmla="*/ 2147483647 h 24"/>
              <a:gd name="T4" fmla="*/ 2147483647 w 21"/>
              <a:gd name="T5" fmla="*/ 0 h 24"/>
              <a:gd name="T6" fmla="*/ 2147483647 w 21"/>
              <a:gd name="T7" fmla="*/ 0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2147483647 w 21"/>
              <a:gd name="T19" fmla="*/ 2147483647 h 24"/>
              <a:gd name="T20" fmla="*/ 2147483647 w 21"/>
              <a:gd name="T21" fmla="*/ 2147483647 h 24"/>
              <a:gd name="T22" fmla="*/ 2147483647 w 21"/>
              <a:gd name="T23" fmla="*/ 2147483647 h 24"/>
              <a:gd name="T24" fmla="*/ 2147483647 w 21"/>
              <a:gd name="T25" fmla="*/ 2147483647 h 24"/>
              <a:gd name="T26" fmla="*/ 0 w 21"/>
              <a:gd name="T27" fmla="*/ 2147483647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24"/>
              <a:gd name="T44" fmla="*/ 21 w 21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24">
                <a:moveTo>
                  <a:pt x="0" y="4"/>
                </a:moveTo>
                <a:lnTo>
                  <a:pt x="3" y="1"/>
                </a:lnTo>
                <a:lnTo>
                  <a:pt x="7" y="0"/>
                </a:lnTo>
                <a:lnTo>
                  <a:pt x="11" y="0"/>
                </a:lnTo>
                <a:lnTo>
                  <a:pt x="16" y="1"/>
                </a:lnTo>
                <a:lnTo>
                  <a:pt x="20" y="4"/>
                </a:lnTo>
                <a:lnTo>
                  <a:pt x="21" y="9"/>
                </a:lnTo>
                <a:lnTo>
                  <a:pt x="21" y="13"/>
                </a:lnTo>
                <a:lnTo>
                  <a:pt x="20" y="18"/>
                </a:lnTo>
                <a:lnTo>
                  <a:pt x="16" y="22"/>
                </a:lnTo>
                <a:lnTo>
                  <a:pt x="11" y="24"/>
                </a:lnTo>
                <a:lnTo>
                  <a:pt x="7" y="24"/>
                </a:lnTo>
                <a:lnTo>
                  <a:pt x="3" y="22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32" name="Freeform 776"/>
          <p:cNvSpPr>
            <a:spLocks/>
          </p:cNvSpPr>
          <p:nvPr/>
        </p:nvSpPr>
        <p:spPr bwMode="auto">
          <a:xfrm>
            <a:off x="6934200" y="3954463"/>
            <a:ext cx="14288" cy="38100"/>
          </a:xfrm>
          <a:custGeom>
            <a:avLst/>
            <a:gdLst>
              <a:gd name="T0" fmla="*/ 0 w 9"/>
              <a:gd name="T1" fmla="*/ 2147483647 h 24"/>
              <a:gd name="T2" fmla="*/ 2147483647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0 w 9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4"/>
              <a:gd name="T26" fmla="*/ 9 w 9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4">
                <a:moveTo>
                  <a:pt x="0" y="24"/>
                </a:moveTo>
                <a:lnTo>
                  <a:pt x="4" y="22"/>
                </a:lnTo>
                <a:lnTo>
                  <a:pt x="7" y="18"/>
                </a:lnTo>
                <a:lnTo>
                  <a:pt x="9" y="13"/>
                </a:lnTo>
                <a:lnTo>
                  <a:pt x="9" y="9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33" name="Line 777"/>
          <p:cNvSpPr>
            <a:spLocks noChangeShapeType="1"/>
          </p:cNvSpPr>
          <p:nvPr/>
        </p:nvSpPr>
        <p:spPr bwMode="auto">
          <a:xfrm flipH="1">
            <a:off x="6907213" y="4013200"/>
            <a:ext cx="190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34" name="Line 778"/>
          <p:cNvSpPr>
            <a:spLocks noChangeShapeType="1"/>
          </p:cNvSpPr>
          <p:nvPr/>
        </p:nvSpPr>
        <p:spPr bwMode="auto">
          <a:xfrm flipH="1">
            <a:off x="6816725" y="3992563"/>
            <a:ext cx="174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35" name="Freeform 779"/>
          <p:cNvSpPr>
            <a:spLocks/>
          </p:cNvSpPr>
          <p:nvPr/>
        </p:nvSpPr>
        <p:spPr bwMode="auto">
          <a:xfrm>
            <a:off x="6805613" y="3968750"/>
            <a:ext cx="22225" cy="23813"/>
          </a:xfrm>
          <a:custGeom>
            <a:avLst/>
            <a:gdLst>
              <a:gd name="T0" fmla="*/ 2147483647 w 14"/>
              <a:gd name="T1" fmla="*/ 2147483647 h 15"/>
              <a:gd name="T2" fmla="*/ 0 w 14"/>
              <a:gd name="T3" fmla="*/ 0 h 15"/>
              <a:gd name="T4" fmla="*/ 2147483647 w 14"/>
              <a:gd name="T5" fmla="*/ 0 h 15"/>
              <a:gd name="T6" fmla="*/ 2147483647 w 14"/>
              <a:gd name="T7" fmla="*/ 214748364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15"/>
              <a:gd name="T14" fmla="*/ 14 w 14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15">
                <a:moveTo>
                  <a:pt x="12" y="15"/>
                </a:moveTo>
                <a:lnTo>
                  <a:pt x="0" y="0"/>
                </a:lnTo>
                <a:lnTo>
                  <a:pt x="3" y="0"/>
                </a:lnTo>
                <a:lnTo>
                  <a:pt x="14" y="1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36" name="Freeform 780"/>
          <p:cNvSpPr>
            <a:spLocks/>
          </p:cNvSpPr>
          <p:nvPr/>
        </p:nvSpPr>
        <p:spPr bwMode="auto">
          <a:xfrm>
            <a:off x="6529388" y="4081463"/>
            <a:ext cx="30162" cy="39687"/>
          </a:xfrm>
          <a:custGeom>
            <a:avLst/>
            <a:gdLst>
              <a:gd name="T0" fmla="*/ 2147483647 w 19"/>
              <a:gd name="T1" fmla="*/ 0 h 25"/>
              <a:gd name="T2" fmla="*/ 2147483647 w 19"/>
              <a:gd name="T3" fmla="*/ 2147483647 h 25"/>
              <a:gd name="T4" fmla="*/ 2147483647 w 19"/>
              <a:gd name="T5" fmla="*/ 2147483647 h 25"/>
              <a:gd name="T6" fmla="*/ 2147483647 w 19"/>
              <a:gd name="T7" fmla="*/ 2147483647 h 25"/>
              <a:gd name="T8" fmla="*/ 2147483647 w 19"/>
              <a:gd name="T9" fmla="*/ 0 h 25"/>
              <a:gd name="T10" fmla="*/ 2147483647 w 19"/>
              <a:gd name="T11" fmla="*/ 0 h 25"/>
              <a:gd name="T12" fmla="*/ 2147483647 w 19"/>
              <a:gd name="T13" fmla="*/ 2147483647 h 25"/>
              <a:gd name="T14" fmla="*/ 0 w 19"/>
              <a:gd name="T15" fmla="*/ 2147483647 h 25"/>
              <a:gd name="T16" fmla="*/ 0 w 19"/>
              <a:gd name="T17" fmla="*/ 2147483647 h 25"/>
              <a:gd name="T18" fmla="*/ 2147483647 w 19"/>
              <a:gd name="T19" fmla="*/ 2147483647 h 25"/>
              <a:gd name="T20" fmla="*/ 2147483647 w 19"/>
              <a:gd name="T21" fmla="*/ 2147483647 h 25"/>
              <a:gd name="T22" fmla="*/ 2147483647 w 19"/>
              <a:gd name="T23" fmla="*/ 2147483647 h 25"/>
              <a:gd name="T24" fmla="*/ 2147483647 w 19"/>
              <a:gd name="T25" fmla="*/ 2147483647 h 25"/>
              <a:gd name="T26" fmla="*/ 2147483647 w 19"/>
              <a:gd name="T27" fmla="*/ 2147483647 h 25"/>
              <a:gd name="T28" fmla="*/ 2147483647 w 19"/>
              <a:gd name="T29" fmla="*/ 2147483647 h 25"/>
              <a:gd name="T30" fmla="*/ 2147483647 w 19"/>
              <a:gd name="T31" fmla="*/ 2147483647 h 25"/>
              <a:gd name="T32" fmla="*/ 2147483647 w 19"/>
              <a:gd name="T33" fmla="*/ 2147483647 h 25"/>
              <a:gd name="T34" fmla="*/ 2147483647 w 19"/>
              <a:gd name="T35" fmla="*/ 2147483647 h 25"/>
              <a:gd name="T36" fmla="*/ 2147483647 w 19"/>
              <a:gd name="T37" fmla="*/ 2147483647 h 25"/>
              <a:gd name="T38" fmla="*/ 2147483647 w 19"/>
              <a:gd name="T39" fmla="*/ 2147483647 h 25"/>
              <a:gd name="T40" fmla="*/ 2147483647 w 19"/>
              <a:gd name="T41" fmla="*/ 2147483647 h 25"/>
              <a:gd name="T42" fmla="*/ 0 w 19"/>
              <a:gd name="T43" fmla="*/ 2147483647 h 25"/>
              <a:gd name="T44" fmla="*/ 0 w 19"/>
              <a:gd name="T45" fmla="*/ 2147483647 h 25"/>
              <a:gd name="T46" fmla="*/ 2147483647 w 19"/>
              <a:gd name="T47" fmla="*/ 2147483647 h 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"/>
              <a:gd name="T73" fmla="*/ 0 h 25"/>
              <a:gd name="T74" fmla="*/ 19 w 19"/>
              <a:gd name="T75" fmla="*/ 25 h 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" h="25">
                <a:moveTo>
                  <a:pt x="19" y="0"/>
                </a:moveTo>
                <a:lnTo>
                  <a:pt x="19" y="6"/>
                </a:lnTo>
                <a:lnTo>
                  <a:pt x="17" y="4"/>
                </a:lnTo>
                <a:lnTo>
                  <a:pt x="16" y="1"/>
                </a:lnTo>
                <a:lnTo>
                  <a:pt x="12" y="0"/>
                </a:lnTo>
                <a:lnTo>
                  <a:pt x="5" y="0"/>
                </a:lnTo>
                <a:lnTo>
                  <a:pt x="1" y="1"/>
                </a:lnTo>
                <a:lnTo>
                  <a:pt x="0" y="4"/>
                </a:lnTo>
                <a:lnTo>
                  <a:pt x="0" y="6"/>
                </a:lnTo>
                <a:lnTo>
                  <a:pt x="1" y="9"/>
                </a:lnTo>
                <a:lnTo>
                  <a:pt x="5" y="10"/>
                </a:lnTo>
                <a:lnTo>
                  <a:pt x="14" y="13"/>
                </a:lnTo>
                <a:lnTo>
                  <a:pt x="17" y="16"/>
                </a:lnTo>
                <a:lnTo>
                  <a:pt x="19" y="17"/>
                </a:lnTo>
                <a:lnTo>
                  <a:pt x="19" y="16"/>
                </a:lnTo>
                <a:lnTo>
                  <a:pt x="19" y="21"/>
                </a:lnTo>
                <a:lnTo>
                  <a:pt x="17" y="22"/>
                </a:lnTo>
                <a:lnTo>
                  <a:pt x="14" y="25"/>
                </a:lnTo>
                <a:lnTo>
                  <a:pt x="6" y="25"/>
                </a:lnTo>
                <a:lnTo>
                  <a:pt x="4" y="22"/>
                </a:lnTo>
                <a:lnTo>
                  <a:pt x="1" y="21"/>
                </a:lnTo>
                <a:lnTo>
                  <a:pt x="0" y="17"/>
                </a:lnTo>
                <a:lnTo>
                  <a:pt x="0" y="25"/>
                </a:lnTo>
                <a:lnTo>
                  <a:pt x="1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37" name="Freeform 781"/>
          <p:cNvSpPr>
            <a:spLocks/>
          </p:cNvSpPr>
          <p:nvPr/>
        </p:nvSpPr>
        <p:spPr bwMode="auto">
          <a:xfrm>
            <a:off x="6530975" y="4090988"/>
            <a:ext cx="30163" cy="15875"/>
          </a:xfrm>
          <a:custGeom>
            <a:avLst/>
            <a:gdLst>
              <a:gd name="T0" fmla="*/ 0 w 19"/>
              <a:gd name="T1" fmla="*/ 0 h 10"/>
              <a:gd name="T2" fmla="*/ 2147483647 w 19"/>
              <a:gd name="T3" fmla="*/ 2147483647 h 10"/>
              <a:gd name="T4" fmla="*/ 2147483647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0"/>
              <a:gd name="T17" fmla="*/ 19 w 19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0">
                <a:moveTo>
                  <a:pt x="0" y="0"/>
                </a:moveTo>
                <a:lnTo>
                  <a:pt x="4" y="3"/>
                </a:lnTo>
                <a:lnTo>
                  <a:pt x="13" y="6"/>
                </a:lnTo>
                <a:lnTo>
                  <a:pt x="16" y="7"/>
                </a:lnTo>
                <a:lnTo>
                  <a:pt x="19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38" name="Line 782"/>
          <p:cNvSpPr>
            <a:spLocks noChangeShapeType="1"/>
          </p:cNvSpPr>
          <p:nvPr/>
        </p:nvSpPr>
        <p:spPr bwMode="auto">
          <a:xfrm flipV="1">
            <a:off x="6556375" y="4081463"/>
            <a:ext cx="3175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39" name="Line 783"/>
          <p:cNvSpPr>
            <a:spLocks noChangeShapeType="1"/>
          </p:cNvSpPr>
          <p:nvPr/>
        </p:nvSpPr>
        <p:spPr bwMode="auto">
          <a:xfrm>
            <a:off x="6575425" y="4081463"/>
            <a:ext cx="20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40" name="Freeform 784"/>
          <p:cNvSpPr>
            <a:spLocks/>
          </p:cNvSpPr>
          <p:nvPr/>
        </p:nvSpPr>
        <p:spPr bwMode="auto">
          <a:xfrm>
            <a:off x="6616700" y="4081463"/>
            <a:ext cx="11113" cy="39687"/>
          </a:xfrm>
          <a:custGeom>
            <a:avLst/>
            <a:gdLst>
              <a:gd name="T0" fmla="*/ 0 w 7"/>
              <a:gd name="T1" fmla="*/ 0 h 25"/>
              <a:gd name="T2" fmla="*/ 2147483647 w 7"/>
              <a:gd name="T3" fmla="*/ 0 h 25"/>
              <a:gd name="T4" fmla="*/ 2147483647 w 7"/>
              <a:gd name="T5" fmla="*/ 2147483647 h 25"/>
              <a:gd name="T6" fmla="*/ 2147483647 w 7"/>
              <a:gd name="T7" fmla="*/ 2147483647 h 25"/>
              <a:gd name="T8" fmla="*/ 2147483647 w 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5"/>
              <a:gd name="T17" fmla="*/ 7 w 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5">
                <a:moveTo>
                  <a:pt x="0" y="0"/>
                </a:moveTo>
                <a:lnTo>
                  <a:pt x="7" y="0"/>
                </a:lnTo>
                <a:lnTo>
                  <a:pt x="7" y="25"/>
                </a:lnTo>
                <a:lnTo>
                  <a:pt x="4" y="25"/>
                </a:lnTo>
                <a:lnTo>
                  <a:pt x="4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41" name="Freeform 785"/>
          <p:cNvSpPr>
            <a:spLocks/>
          </p:cNvSpPr>
          <p:nvPr/>
        </p:nvSpPr>
        <p:spPr bwMode="auto">
          <a:xfrm>
            <a:off x="6621463" y="4062413"/>
            <a:ext cx="6350" cy="476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0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3"/>
                </a:moveTo>
                <a:lnTo>
                  <a:pt x="4" y="1"/>
                </a:lnTo>
                <a:lnTo>
                  <a:pt x="1" y="0"/>
                </a:lnTo>
                <a:lnTo>
                  <a:pt x="0" y="1"/>
                </a:lnTo>
                <a:lnTo>
                  <a:pt x="1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42" name="Freeform 786"/>
          <p:cNvSpPr>
            <a:spLocks/>
          </p:cNvSpPr>
          <p:nvPr/>
        </p:nvSpPr>
        <p:spPr bwMode="auto">
          <a:xfrm>
            <a:off x="6654800" y="4062413"/>
            <a:ext cx="23813" cy="58737"/>
          </a:xfrm>
          <a:custGeom>
            <a:avLst/>
            <a:gdLst>
              <a:gd name="T0" fmla="*/ 0 w 15"/>
              <a:gd name="T1" fmla="*/ 0 h 37"/>
              <a:gd name="T2" fmla="*/ 0 w 15"/>
              <a:gd name="T3" fmla="*/ 2147483647 h 37"/>
              <a:gd name="T4" fmla="*/ 2147483647 w 15"/>
              <a:gd name="T5" fmla="*/ 2147483647 h 37"/>
              <a:gd name="T6" fmla="*/ 2147483647 w 15"/>
              <a:gd name="T7" fmla="*/ 2147483647 h 37"/>
              <a:gd name="T8" fmla="*/ 2147483647 w 15"/>
              <a:gd name="T9" fmla="*/ 2147483647 h 37"/>
              <a:gd name="T10" fmla="*/ 2147483647 w 15"/>
              <a:gd name="T11" fmla="*/ 2147483647 h 37"/>
              <a:gd name="T12" fmla="*/ 2147483647 w 15"/>
              <a:gd name="T13" fmla="*/ 2147483647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37"/>
              <a:gd name="T23" fmla="*/ 15 w 15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37">
                <a:moveTo>
                  <a:pt x="0" y="0"/>
                </a:moveTo>
                <a:lnTo>
                  <a:pt x="0" y="29"/>
                </a:lnTo>
                <a:lnTo>
                  <a:pt x="3" y="34"/>
                </a:lnTo>
                <a:lnTo>
                  <a:pt x="5" y="37"/>
                </a:lnTo>
                <a:lnTo>
                  <a:pt x="9" y="37"/>
                </a:lnTo>
                <a:lnTo>
                  <a:pt x="13" y="34"/>
                </a:lnTo>
                <a:lnTo>
                  <a:pt x="15" y="3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43" name="Freeform 787"/>
          <p:cNvSpPr>
            <a:spLocks/>
          </p:cNvSpPr>
          <p:nvPr/>
        </p:nvSpPr>
        <p:spPr bwMode="auto">
          <a:xfrm>
            <a:off x="6696075" y="4110038"/>
            <a:ext cx="31750" cy="11112"/>
          </a:xfrm>
          <a:custGeom>
            <a:avLst/>
            <a:gdLst>
              <a:gd name="T0" fmla="*/ 0 w 20"/>
              <a:gd name="T1" fmla="*/ 0 h 7"/>
              <a:gd name="T2" fmla="*/ 2147483647 w 20"/>
              <a:gd name="T3" fmla="*/ 2147483647 h 7"/>
              <a:gd name="T4" fmla="*/ 2147483647 w 20"/>
              <a:gd name="T5" fmla="*/ 2147483647 h 7"/>
              <a:gd name="T6" fmla="*/ 2147483647 w 20"/>
              <a:gd name="T7" fmla="*/ 2147483647 h 7"/>
              <a:gd name="T8" fmla="*/ 2147483647 w 20"/>
              <a:gd name="T9" fmla="*/ 2147483647 h 7"/>
              <a:gd name="T10" fmla="*/ 2147483647 w 20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7"/>
              <a:gd name="T20" fmla="*/ 20 w 20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7">
                <a:moveTo>
                  <a:pt x="0" y="0"/>
                </a:moveTo>
                <a:lnTo>
                  <a:pt x="3" y="4"/>
                </a:lnTo>
                <a:lnTo>
                  <a:pt x="8" y="7"/>
                </a:lnTo>
                <a:lnTo>
                  <a:pt x="11" y="7"/>
                </a:lnTo>
                <a:lnTo>
                  <a:pt x="18" y="4"/>
                </a:lnTo>
                <a:lnTo>
                  <a:pt x="2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44" name="Freeform 788"/>
          <p:cNvSpPr>
            <a:spLocks/>
          </p:cNvSpPr>
          <p:nvPr/>
        </p:nvSpPr>
        <p:spPr bwMode="auto">
          <a:xfrm>
            <a:off x="6696075" y="4081463"/>
            <a:ext cx="12700" cy="39687"/>
          </a:xfrm>
          <a:custGeom>
            <a:avLst/>
            <a:gdLst>
              <a:gd name="T0" fmla="*/ 2147483647 w 8"/>
              <a:gd name="T1" fmla="*/ 2147483647 h 25"/>
              <a:gd name="T2" fmla="*/ 2147483647 w 8"/>
              <a:gd name="T3" fmla="*/ 0 h 25"/>
              <a:gd name="T4" fmla="*/ 0 w 8"/>
              <a:gd name="T5" fmla="*/ 0 h 25"/>
              <a:gd name="T6" fmla="*/ 0 w 8"/>
              <a:gd name="T7" fmla="*/ 2147483647 h 25"/>
              <a:gd name="T8" fmla="*/ 2147483647 w 8"/>
              <a:gd name="T9" fmla="*/ 2147483647 h 25"/>
              <a:gd name="T10" fmla="*/ 2147483647 w 8"/>
              <a:gd name="T11" fmla="*/ 2147483647 h 25"/>
              <a:gd name="T12" fmla="*/ 2147483647 w 8"/>
              <a:gd name="T13" fmla="*/ 2147483647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25"/>
              <a:gd name="T23" fmla="*/ 8 w 8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25">
                <a:moveTo>
                  <a:pt x="3" y="18"/>
                </a:moveTo>
                <a:lnTo>
                  <a:pt x="3" y="0"/>
                </a:lnTo>
                <a:lnTo>
                  <a:pt x="0" y="0"/>
                </a:lnTo>
                <a:lnTo>
                  <a:pt x="0" y="18"/>
                </a:lnTo>
                <a:lnTo>
                  <a:pt x="3" y="18"/>
                </a:lnTo>
                <a:lnTo>
                  <a:pt x="4" y="22"/>
                </a:lnTo>
                <a:lnTo>
                  <a:pt x="8" y="2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45" name="Rectangle 789"/>
          <p:cNvSpPr>
            <a:spLocks noChangeArrowheads="1"/>
          </p:cNvSpPr>
          <p:nvPr/>
        </p:nvSpPr>
        <p:spPr bwMode="auto">
          <a:xfrm>
            <a:off x="6727825" y="4081463"/>
            <a:ext cx="3175" cy="396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46" name="Line 790"/>
          <p:cNvSpPr>
            <a:spLocks noChangeShapeType="1"/>
          </p:cNvSpPr>
          <p:nvPr/>
        </p:nvSpPr>
        <p:spPr bwMode="auto">
          <a:xfrm flipH="1">
            <a:off x="6719888" y="4081463"/>
            <a:ext cx="111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47" name="Line 791"/>
          <p:cNvSpPr>
            <a:spLocks noChangeShapeType="1"/>
          </p:cNvSpPr>
          <p:nvPr/>
        </p:nvSpPr>
        <p:spPr bwMode="auto">
          <a:xfrm flipH="1">
            <a:off x="6688138" y="4081463"/>
            <a:ext cx="12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48" name="Line 792"/>
          <p:cNvSpPr>
            <a:spLocks noChangeShapeType="1"/>
          </p:cNvSpPr>
          <p:nvPr/>
        </p:nvSpPr>
        <p:spPr bwMode="auto">
          <a:xfrm flipH="1">
            <a:off x="6646863" y="4081463"/>
            <a:ext cx="22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49" name="Freeform 793"/>
          <p:cNvSpPr>
            <a:spLocks/>
          </p:cNvSpPr>
          <p:nvPr/>
        </p:nvSpPr>
        <p:spPr bwMode="auto">
          <a:xfrm>
            <a:off x="6659563" y="4062413"/>
            <a:ext cx="3175" cy="58737"/>
          </a:xfrm>
          <a:custGeom>
            <a:avLst/>
            <a:gdLst>
              <a:gd name="T0" fmla="*/ 0 w 2"/>
              <a:gd name="T1" fmla="*/ 0 h 37"/>
              <a:gd name="T2" fmla="*/ 0 w 2"/>
              <a:gd name="T3" fmla="*/ 2147483647 h 37"/>
              <a:gd name="T4" fmla="*/ 2147483647 w 2"/>
              <a:gd name="T5" fmla="*/ 2147483647 h 37"/>
              <a:gd name="T6" fmla="*/ 2147483647 w 2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7"/>
              <a:gd name="T14" fmla="*/ 2 w 2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7">
                <a:moveTo>
                  <a:pt x="0" y="0"/>
                </a:moveTo>
                <a:lnTo>
                  <a:pt x="0" y="29"/>
                </a:lnTo>
                <a:lnTo>
                  <a:pt x="1" y="34"/>
                </a:lnTo>
                <a:lnTo>
                  <a:pt x="2" y="3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50" name="Line 794"/>
          <p:cNvSpPr>
            <a:spLocks noChangeShapeType="1"/>
          </p:cNvSpPr>
          <p:nvPr/>
        </p:nvSpPr>
        <p:spPr bwMode="auto">
          <a:xfrm flipH="1">
            <a:off x="6616700" y="4121150"/>
            <a:ext cx="190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51" name="Line 795"/>
          <p:cNvSpPr>
            <a:spLocks noChangeShapeType="1"/>
          </p:cNvSpPr>
          <p:nvPr/>
        </p:nvSpPr>
        <p:spPr bwMode="auto">
          <a:xfrm flipV="1">
            <a:off x="6602413" y="4110038"/>
            <a:ext cx="1587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52" name="Freeform 796"/>
          <p:cNvSpPr>
            <a:spLocks/>
          </p:cNvSpPr>
          <p:nvPr/>
        </p:nvSpPr>
        <p:spPr bwMode="auto">
          <a:xfrm>
            <a:off x="6581775" y="4062413"/>
            <a:ext cx="20638" cy="58737"/>
          </a:xfrm>
          <a:custGeom>
            <a:avLst/>
            <a:gdLst>
              <a:gd name="T0" fmla="*/ 2147483647 w 13"/>
              <a:gd name="T1" fmla="*/ 2147483647 h 37"/>
              <a:gd name="T2" fmla="*/ 2147483647 w 13"/>
              <a:gd name="T3" fmla="*/ 2147483647 h 37"/>
              <a:gd name="T4" fmla="*/ 2147483647 w 13"/>
              <a:gd name="T5" fmla="*/ 2147483647 h 37"/>
              <a:gd name="T6" fmla="*/ 2147483647 w 13"/>
              <a:gd name="T7" fmla="*/ 2147483647 h 37"/>
              <a:gd name="T8" fmla="*/ 2147483647 w 13"/>
              <a:gd name="T9" fmla="*/ 2147483647 h 37"/>
              <a:gd name="T10" fmla="*/ 2147483647 w 13"/>
              <a:gd name="T11" fmla="*/ 0 h 37"/>
              <a:gd name="T12" fmla="*/ 0 w 13"/>
              <a:gd name="T13" fmla="*/ 0 h 37"/>
              <a:gd name="T14" fmla="*/ 0 w 13"/>
              <a:gd name="T15" fmla="*/ 2147483647 h 37"/>
              <a:gd name="T16" fmla="*/ 2147483647 w 13"/>
              <a:gd name="T17" fmla="*/ 2147483647 h 37"/>
              <a:gd name="T18" fmla="*/ 2147483647 w 13"/>
              <a:gd name="T19" fmla="*/ 2147483647 h 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37"/>
              <a:gd name="T32" fmla="*/ 13 w 13"/>
              <a:gd name="T33" fmla="*/ 37 h 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37">
                <a:moveTo>
                  <a:pt x="13" y="34"/>
                </a:moveTo>
                <a:lnTo>
                  <a:pt x="9" y="37"/>
                </a:lnTo>
                <a:lnTo>
                  <a:pt x="5" y="37"/>
                </a:lnTo>
                <a:lnTo>
                  <a:pt x="4" y="34"/>
                </a:lnTo>
                <a:lnTo>
                  <a:pt x="2" y="29"/>
                </a:lnTo>
                <a:lnTo>
                  <a:pt x="2" y="0"/>
                </a:lnTo>
                <a:lnTo>
                  <a:pt x="0" y="0"/>
                </a:lnTo>
                <a:lnTo>
                  <a:pt x="0" y="29"/>
                </a:lnTo>
                <a:lnTo>
                  <a:pt x="2" y="34"/>
                </a:lnTo>
                <a:lnTo>
                  <a:pt x="5" y="3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53" name="Line 797"/>
          <p:cNvSpPr>
            <a:spLocks noChangeShapeType="1"/>
          </p:cNvSpPr>
          <p:nvPr/>
        </p:nvSpPr>
        <p:spPr bwMode="auto">
          <a:xfrm flipH="1" flipV="1">
            <a:off x="6529388" y="4089400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54" name="Freeform 798"/>
          <p:cNvSpPr>
            <a:spLocks/>
          </p:cNvSpPr>
          <p:nvPr/>
        </p:nvSpPr>
        <p:spPr bwMode="auto">
          <a:xfrm>
            <a:off x="6478588" y="4089400"/>
            <a:ext cx="33337" cy="31750"/>
          </a:xfrm>
          <a:custGeom>
            <a:avLst/>
            <a:gdLst>
              <a:gd name="T0" fmla="*/ 2147483647 w 21"/>
              <a:gd name="T1" fmla="*/ 0 h 20"/>
              <a:gd name="T2" fmla="*/ 2147483647 w 21"/>
              <a:gd name="T3" fmla="*/ 2147483647 h 20"/>
              <a:gd name="T4" fmla="*/ 2147483647 w 21"/>
              <a:gd name="T5" fmla="*/ 2147483647 h 20"/>
              <a:gd name="T6" fmla="*/ 2147483647 w 21"/>
              <a:gd name="T7" fmla="*/ 2147483647 h 20"/>
              <a:gd name="T8" fmla="*/ 2147483647 w 21"/>
              <a:gd name="T9" fmla="*/ 2147483647 h 20"/>
              <a:gd name="T10" fmla="*/ 2147483647 w 21"/>
              <a:gd name="T11" fmla="*/ 2147483647 h 20"/>
              <a:gd name="T12" fmla="*/ 2147483647 w 21"/>
              <a:gd name="T13" fmla="*/ 2147483647 h 20"/>
              <a:gd name="T14" fmla="*/ 2147483647 w 21"/>
              <a:gd name="T15" fmla="*/ 2147483647 h 20"/>
              <a:gd name="T16" fmla="*/ 0 w 21"/>
              <a:gd name="T17" fmla="*/ 2147483647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20"/>
              <a:gd name="T29" fmla="*/ 21 w 21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20">
                <a:moveTo>
                  <a:pt x="20" y="0"/>
                </a:moveTo>
                <a:lnTo>
                  <a:pt x="21" y="5"/>
                </a:lnTo>
                <a:lnTo>
                  <a:pt x="21" y="8"/>
                </a:lnTo>
                <a:lnTo>
                  <a:pt x="20" y="13"/>
                </a:lnTo>
                <a:lnTo>
                  <a:pt x="16" y="17"/>
                </a:lnTo>
                <a:lnTo>
                  <a:pt x="11" y="20"/>
                </a:lnTo>
                <a:lnTo>
                  <a:pt x="7" y="20"/>
                </a:lnTo>
                <a:lnTo>
                  <a:pt x="4" y="17"/>
                </a:lnTo>
                <a:lnTo>
                  <a:pt x="0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55" name="Freeform 799"/>
          <p:cNvSpPr>
            <a:spLocks/>
          </p:cNvSpPr>
          <p:nvPr/>
        </p:nvSpPr>
        <p:spPr bwMode="auto">
          <a:xfrm>
            <a:off x="6467475" y="4062413"/>
            <a:ext cx="11113" cy="58737"/>
          </a:xfrm>
          <a:custGeom>
            <a:avLst/>
            <a:gdLst>
              <a:gd name="T0" fmla="*/ 2147483647 w 7"/>
              <a:gd name="T1" fmla="*/ 2147483647 h 37"/>
              <a:gd name="T2" fmla="*/ 2147483647 w 7"/>
              <a:gd name="T3" fmla="*/ 0 h 37"/>
              <a:gd name="T4" fmla="*/ 0 w 7"/>
              <a:gd name="T5" fmla="*/ 0 h 37"/>
              <a:gd name="T6" fmla="*/ 0 60000 65536"/>
              <a:gd name="T7" fmla="*/ 0 60000 65536"/>
              <a:gd name="T8" fmla="*/ 0 60000 65536"/>
              <a:gd name="T9" fmla="*/ 0 w 7"/>
              <a:gd name="T10" fmla="*/ 0 h 37"/>
              <a:gd name="T11" fmla="*/ 7 w 7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37">
                <a:moveTo>
                  <a:pt x="7" y="37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56" name="Line 800"/>
          <p:cNvSpPr>
            <a:spLocks noChangeShapeType="1"/>
          </p:cNvSpPr>
          <p:nvPr/>
        </p:nvSpPr>
        <p:spPr bwMode="auto">
          <a:xfrm>
            <a:off x="6477000" y="4062413"/>
            <a:ext cx="1588" cy="587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57" name="Freeform 801"/>
          <p:cNvSpPr>
            <a:spLocks/>
          </p:cNvSpPr>
          <p:nvPr/>
        </p:nvSpPr>
        <p:spPr bwMode="auto">
          <a:xfrm>
            <a:off x="6445250" y="4081463"/>
            <a:ext cx="11113" cy="39687"/>
          </a:xfrm>
          <a:custGeom>
            <a:avLst/>
            <a:gdLst>
              <a:gd name="T0" fmla="*/ 2147483647 w 7"/>
              <a:gd name="T1" fmla="*/ 2147483647 h 25"/>
              <a:gd name="T2" fmla="*/ 0 w 7"/>
              <a:gd name="T3" fmla="*/ 2147483647 h 25"/>
              <a:gd name="T4" fmla="*/ 0 w 7"/>
              <a:gd name="T5" fmla="*/ 0 h 25"/>
              <a:gd name="T6" fmla="*/ 2147483647 w 7"/>
              <a:gd name="T7" fmla="*/ 0 h 25"/>
              <a:gd name="T8" fmla="*/ 2147483647 w 7"/>
              <a:gd name="T9" fmla="*/ 2147483647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5"/>
              <a:gd name="T17" fmla="*/ 7 w 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5">
                <a:moveTo>
                  <a:pt x="7" y="25"/>
                </a:moveTo>
                <a:lnTo>
                  <a:pt x="0" y="25"/>
                </a:lnTo>
                <a:lnTo>
                  <a:pt x="0" y="0"/>
                </a:lnTo>
                <a:lnTo>
                  <a:pt x="1" y="0"/>
                </a:lnTo>
                <a:lnTo>
                  <a:pt x="1" y="2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58" name="Line 802"/>
          <p:cNvSpPr>
            <a:spLocks noChangeShapeType="1"/>
          </p:cNvSpPr>
          <p:nvPr/>
        </p:nvSpPr>
        <p:spPr bwMode="auto">
          <a:xfrm flipV="1">
            <a:off x="6438900" y="4110038"/>
            <a:ext cx="6350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59" name="Freeform 803"/>
          <p:cNvSpPr>
            <a:spLocks/>
          </p:cNvSpPr>
          <p:nvPr/>
        </p:nvSpPr>
        <p:spPr bwMode="auto">
          <a:xfrm>
            <a:off x="6405563" y="4081463"/>
            <a:ext cx="33337" cy="39687"/>
          </a:xfrm>
          <a:custGeom>
            <a:avLst/>
            <a:gdLst>
              <a:gd name="T0" fmla="*/ 2147483647 w 21"/>
              <a:gd name="T1" fmla="*/ 2147483647 h 25"/>
              <a:gd name="T2" fmla="*/ 2147483647 w 21"/>
              <a:gd name="T3" fmla="*/ 2147483647 h 25"/>
              <a:gd name="T4" fmla="*/ 2147483647 w 21"/>
              <a:gd name="T5" fmla="*/ 2147483647 h 25"/>
              <a:gd name="T6" fmla="*/ 2147483647 w 21"/>
              <a:gd name="T7" fmla="*/ 2147483647 h 25"/>
              <a:gd name="T8" fmla="*/ 2147483647 w 21"/>
              <a:gd name="T9" fmla="*/ 2147483647 h 25"/>
              <a:gd name="T10" fmla="*/ 2147483647 w 21"/>
              <a:gd name="T11" fmla="*/ 0 h 25"/>
              <a:gd name="T12" fmla="*/ 0 w 2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25"/>
              <a:gd name="T23" fmla="*/ 21 w 21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25">
                <a:moveTo>
                  <a:pt x="21" y="22"/>
                </a:moveTo>
                <a:lnTo>
                  <a:pt x="16" y="25"/>
                </a:lnTo>
                <a:lnTo>
                  <a:pt x="13" y="25"/>
                </a:lnTo>
                <a:lnTo>
                  <a:pt x="9" y="22"/>
                </a:lnTo>
                <a:lnTo>
                  <a:pt x="8" y="18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60" name="Freeform 804"/>
          <p:cNvSpPr>
            <a:spLocks/>
          </p:cNvSpPr>
          <p:nvPr/>
        </p:nvSpPr>
        <p:spPr bwMode="auto">
          <a:xfrm>
            <a:off x="6413500" y="4081463"/>
            <a:ext cx="12700" cy="39687"/>
          </a:xfrm>
          <a:custGeom>
            <a:avLst/>
            <a:gdLst>
              <a:gd name="T0" fmla="*/ 0 w 8"/>
              <a:gd name="T1" fmla="*/ 0 h 25"/>
              <a:gd name="T2" fmla="*/ 0 w 8"/>
              <a:gd name="T3" fmla="*/ 2147483647 h 25"/>
              <a:gd name="T4" fmla="*/ 2147483647 w 8"/>
              <a:gd name="T5" fmla="*/ 2147483647 h 25"/>
              <a:gd name="T6" fmla="*/ 2147483647 w 8"/>
              <a:gd name="T7" fmla="*/ 2147483647 h 25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5"/>
              <a:gd name="T14" fmla="*/ 8 w 8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5">
                <a:moveTo>
                  <a:pt x="0" y="0"/>
                </a:moveTo>
                <a:lnTo>
                  <a:pt x="0" y="18"/>
                </a:lnTo>
                <a:lnTo>
                  <a:pt x="3" y="22"/>
                </a:lnTo>
                <a:lnTo>
                  <a:pt x="8" y="2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61" name="Freeform 805"/>
          <p:cNvSpPr>
            <a:spLocks/>
          </p:cNvSpPr>
          <p:nvPr/>
        </p:nvSpPr>
        <p:spPr bwMode="auto">
          <a:xfrm>
            <a:off x="6353175" y="4102100"/>
            <a:ext cx="39688" cy="19050"/>
          </a:xfrm>
          <a:custGeom>
            <a:avLst/>
            <a:gdLst>
              <a:gd name="T0" fmla="*/ 2147483647 w 25"/>
              <a:gd name="T1" fmla="*/ 2147483647 h 12"/>
              <a:gd name="T2" fmla="*/ 2147483647 w 25"/>
              <a:gd name="T3" fmla="*/ 2147483647 h 12"/>
              <a:gd name="T4" fmla="*/ 2147483647 w 25"/>
              <a:gd name="T5" fmla="*/ 2147483647 h 12"/>
              <a:gd name="T6" fmla="*/ 2147483647 w 25"/>
              <a:gd name="T7" fmla="*/ 2147483647 h 12"/>
              <a:gd name="T8" fmla="*/ 2147483647 w 25"/>
              <a:gd name="T9" fmla="*/ 2147483647 h 12"/>
              <a:gd name="T10" fmla="*/ 2147483647 w 25"/>
              <a:gd name="T11" fmla="*/ 2147483647 h 12"/>
              <a:gd name="T12" fmla="*/ 0 w 25"/>
              <a:gd name="T13" fmla="*/ 0 h 12"/>
              <a:gd name="T14" fmla="*/ 0 w 25"/>
              <a:gd name="T15" fmla="*/ 2147483647 h 12"/>
              <a:gd name="T16" fmla="*/ 2147483647 w 25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2"/>
              <a:gd name="T29" fmla="*/ 25 w 25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2">
                <a:moveTo>
                  <a:pt x="25" y="7"/>
                </a:moveTo>
                <a:lnTo>
                  <a:pt x="21" y="9"/>
                </a:lnTo>
                <a:lnTo>
                  <a:pt x="16" y="12"/>
                </a:lnTo>
                <a:lnTo>
                  <a:pt x="10" y="12"/>
                </a:lnTo>
                <a:lnTo>
                  <a:pt x="5" y="9"/>
                </a:lnTo>
                <a:lnTo>
                  <a:pt x="1" y="7"/>
                </a:lnTo>
                <a:lnTo>
                  <a:pt x="0" y="0"/>
                </a:lnTo>
                <a:lnTo>
                  <a:pt x="0" y="12"/>
                </a:lnTo>
                <a:lnTo>
                  <a:pt x="1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62" name="Freeform 806"/>
          <p:cNvSpPr>
            <a:spLocks/>
          </p:cNvSpPr>
          <p:nvPr/>
        </p:nvSpPr>
        <p:spPr bwMode="auto">
          <a:xfrm>
            <a:off x="6354763" y="4081463"/>
            <a:ext cx="38100" cy="28575"/>
          </a:xfrm>
          <a:custGeom>
            <a:avLst/>
            <a:gdLst>
              <a:gd name="T0" fmla="*/ 0 w 24"/>
              <a:gd name="T1" fmla="*/ 0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8"/>
              <a:gd name="T23" fmla="*/ 24 w 24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8">
                <a:moveTo>
                  <a:pt x="0" y="0"/>
                </a:moveTo>
                <a:lnTo>
                  <a:pt x="3" y="1"/>
                </a:lnTo>
                <a:lnTo>
                  <a:pt x="6" y="4"/>
                </a:lnTo>
                <a:lnTo>
                  <a:pt x="16" y="6"/>
                </a:lnTo>
                <a:lnTo>
                  <a:pt x="20" y="9"/>
                </a:lnTo>
                <a:lnTo>
                  <a:pt x="24" y="12"/>
                </a:lnTo>
                <a:lnTo>
                  <a:pt x="24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63" name="Freeform 807"/>
          <p:cNvSpPr>
            <a:spLocks/>
          </p:cNvSpPr>
          <p:nvPr/>
        </p:nvSpPr>
        <p:spPr bwMode="auto">
          <a:xfrm>
            <a:off x="6353175" y="4075113"/>
            <a:ext cx="39688" cy="25400"/>
          </a:xfrm>
          <a:custGeom>
            <a:avLst/>
            <a:gdLst>
              <a:gd name="T0" fmla="*/ 2147483647 w 25"/>
              <a:gd name="T1" fmla="*/ 2147483647 h 16"/>
              <a:gd name="T2" fmla="*/ 2147483647 w 25"/>
              <a:gd name="T3" fmla="*/ 2147483647 h 16"/>
              <a:gd name="T4" fmla="*/ 2147483647 w 25"/>
              <a:gd name="T5" fmla="*/ 2147483647 h 16"/>
              <a:gd name="T6" fmla="*/ 2147483647 w 25"/>
              <a:gd name="T7" fmla="*/ 2147483647 h 16"/>
              <a:gd name="T8" fmla="*/ 2147483647 w 25"/>
              <a:gd name="T9" fmla="*/ 2147483647 h 16"/>
              <a:gd name="T10" fmla="*/ 2147483647 w 25"/>
              <a:gd name="T11" fmla="*/ 2147483647 h 16"/>
              <a:gd name="T12" fmla="*/ 0 w 25"/>
              <a:gd name="T13" fmla="*/ 0 h 16"/>
              <a:gd name="T14" fmla="*/ 2147483647 w 25"/>
              <a:gd name="T15" fmla="*/ 2147483647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16"/>
              <a:gd name="T26" fmla="*/ 25 w 25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16">
                <a:moveTo>
                  <a:pt x="25" y="16"/>
                </a:moveTo>
                <a:lnTo>
                  <a:pt x="22" y="13"/>
                </a:lnTo>
                <a:lnTo>
                  <a:pt x="21" y="10"/>
                </a:lnTo>
                <a:lnTo>
                  <a:pt x="17" y="9"/>
                </a:lnTo>
                <a:lnTo>
                  <a:pt x="6" y="5"/>
                </a:lnTo>
                <a:lnTo>
                  <a:pt x="4" y="4"/>
                </a:lnTo>
                <a:lnTo>
                  <a:pt x="0" y="0"/>
                </a:lnTo>
                <a:lnTo>
                  <a:pt x="1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64" name="Freeform 808"/>
          <p:cNvSpPr>
            <a:spLocks/>
          </p:cNvSpPr>
          <p:nvPr/>
        </p:nvSpPr>
        <p:spPr bwMode="auto">
          <a:xfrm>
            <a:off x="6353175" y="4062413"/>
            <a:ext cx="39688" cy="14287"/>
          </a:xfrm>
          <a:custGeom>
            <a:avLst/>
            <a:gdLst>
              <a:gd name="T0" fmla="*/ 0 w 25"/>
              <a:gd name="T1" fmla="*/ 2147483647 h 9"/>
              <a:gd name="T2" fmla="*/ 0 w 25"/>
              <a:gd name="T3" fmla="*/ 2147483647 h 9"/>
              <a:gd name="T4" fmla="*/ 2147483647 w 25"/>
              <a:gd name="T5" fmla="*/ 2147483647 h 9"/>
              <a:gd name="T6" fmla="*/ 2147483647 w 25"/>
              <a:gd name="T7" fmla="*/ 0 h 9"/>
              <a:gd name="T8" fmla="*/ 2147483647 w 25"/>
              <a:gd name="T9" fmla="*/ 0 h 9"/>
              <a:gd name="T10" fmla="*/ 2147483647 w 25"/>
              <a:gd name="T11" fmla="*/ 2147483647 h 9"/>
              <a:gd name="T12" fmla="*/ 2147483647 w 25"/>
              <a:gd name="T13" fmla="*/ 2147483647 h 9"/>
              <a:gd name="T14" fmla="*/ 2147483647 w 25"/>
              <a:gd name="T15" fmla="*/ 0 h 9"/>
              <a:gd name="T16" fmla="*/ 2147483647 w 25"/>
              <a:gd name="T17" fmla="*/ 2147483647 h 9"/>
              <a:gd name="T18" fmla="*/ 2147483647 w 25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9"/>
              <a:gd name="T32" fmla="*/ 25 w 25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9">
                <a:moveTo>
                  <a:pt x="0" y="8"/>
                </a:moveTo>
                <a:lnTo>
                  <a:pt x="0" y="4"/>
                </a:lnTo>
                <a:lnTo>
                  <a:pt x="4" y="1"/>
                </a:lnTo>
                <a:lnTo>
                  <a:pt x="8" y="0"/>
                </a:lnTo>
                <a:lnTo>
                  <a:pt x="13" y="0"/>
                </a:lnTo>
                <a:lnTo>
                  <a:pt x="18" y="1"/>
                </a:lnTo>
                <a:lnTo>
                  <a:pt x="22" y="4"/>
                </a:lnTo>
                <a:lnTo>
                  <a:pt x="25" y="0"/>
                </a:lnTo>
                <a:lnTo>
                  <a:pt x="25" y="9"/>
                </a:lnTo>
                <a:lnTo>
                  <a:pt x="22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65" name="Line 809"/>
          <p:cNvSpPr>
            <a:spLocks noChangeShapeType="1"/>
          </p:cNvSpPr>
          <p:nvPr/>
        </p:nvSpPr>
        <p:spPr bwMode="auto">
          <a:xfrm>
            <a:off x="6437313" y="4081463"/>
            <a:ext cx="9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66" name="Freeform 810"/>
          <p:cNvSpPr>
            <a:spLocks/>
          </p:cNvSpPr>
          <p:nvPr/>
        </p:nvSpPr>
        <p:spPr bwMode="auto">
          <a:xfrm>
            <a:off x="6478588" y="4081463"/>
            <a:ext cx="31750" cy="39687"/>
          </a:xfrm>
          <a:custGeom>
            <a:avLst/>
            <a:gdLst>
              <a:gd name="T0" fmla="*/ 0 w 20"/>
              <a:gd name="T1" fmla="*/ 2147483647 h 25"/>
              <a:gd name="T2" fmla="*/ 2147483647 w 20"/>
              <a:gd name="T3" fmla="*/ 2147483647 h 25"/>
              <a:gd name="T4" fmla="*/ 2147483647 w 20"/>
              <a:gd name="T5" fmla="*/ 0 h 25"/>
              <a:gd name="T6" fmla="*/ 2147483647 w 20"/>
              <a:gd name="T7" fmla="*/ 0 h 25"/>
              <a:gd name="T8" fmla="*/ 2147483647 w 20"/>
              <a:gd name="T9" fmla="*/ 2147483647 h 25"/>
              <a:gd name="T10" fmla="*/ 2147483647 w 20"/>
              <a:gd name="T11" fmla="*/ 2147483647 h 25"/>
              <a:gd name="T12" fmla="*/ 2147483647 w 20"/>
              <a:gd name="T13" fmla="*/ 2147483647 h 25"/>
              <a:gd name="T14" fmla="*/ 2147483647 w 20"/>
              <a:gd name="T15" fmla="*/ 2147483647 h 25"/>
              <a:gd name="T16" fmla="*/ 2147483647 w 20"/>
              <a:gd name="T17" fmla="*/ 2147483647 h 25"/>
              <a:gd name="T18" fmla="*/ 2147483647 w 20"/>
              <a:gd name="T19" fmla="*/ 2147483647 h 25"/>
              <a:gd name="T20" fmla="*/ 2147483647 w 20"/>
              <a:gd name="T21" fmla="*/ 2147483647 h 25"/>
              <a:gd name="T22" fmla="*/ 2147483647 w 20"/>
              <a:gd name="T23" fmla="*/ 2147483647 h 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25"/>
              <a:gd name="T38" fmla="*/ 20 w 20"/>
              <a:gd name="T39" fmla="*/ 25 h 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25">
                <a:moveTo>
                  <a:pt x="0" y="5"/>
                </a:moveTo>
                <a:lnTo>
                  <a:pt x="4" y="1"/>
                </a:lnTo>
                <a:lnTo>
                  <a:pt x="7" y="0"/>
                </a:lnTo>
                <a:lnTo>
                  <a:pt x="11" y="0"/>
                </a:lnTo>
                <a:lnTo>
                  <a:pt x="16" y="1"/>
                </a:lnTo>
                <a:lnTo>
                  <a:pt x="20" y="5"/>
                </a:lnTo>
                <a:lnTo>
                  <a:pt x="17" y="5"/>
                </a:lnTo>
                <a:lnTo>
                  <a:pt x="20" y="10"/>
                </a:lnTo>
                <a:lnTo>
                  <a:pt x="20" y="13"/>
                </a:lnTo>
                <a:lnTo>
                  <a:pt x="17" y="18"/>
                </a:lnTo>
                <a:lnTo>
                  <a:pt x="15" y="22"/>
                </a:lnTo>
                <a:lnTo>
                  <a:pt x="11" y="2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67" name="Freeform 811"/>
          <p:cNvSpPr>
            <a:spLocks/>
          </p:cNvSpPr>
          <p:nvPr/>
        </p:nvSpPr>
        <p:spPr bwMode="auto">
          <a:xfrm>
            <a:off x="6496050" y="4081463"/>
            <a:ext cx="9525" cy="7937"/>
          </a:xfrm>
          <a:custGeom>
            <a:avLst/>
            <a:gdLst>
              <a:gd name="T0" fmla="*/ 0 w 6"/>
              <a:gd name="T1" fmla="*/ 0 h 5"/>
              <a:gd name="T2" fmla="*/ 2147483647 w 6"/>
              <a:gd name="T3" fmla="*/ 2147483647 h 5"/>
              <a:gd name="T4" fmla="*/ 2147483647 w 6"/>
              <a:gd name="T5" fmla="*/ 2147483647 h 5"/>
              <a:gd name="T6" fmla="*/ 0 60000 65536"/>
              <a:gd name="T7" fmla="*/ 0 60000 65536"/>
              <a:gd name="T8" fmla="*/ 0 60000 65536"/>
              <a:gd name="T9" fmla="*/ 0 w 6"/>
              <a:gd name="T10" fmla="*/ 0 h 5"/>
              <a:gd name="T11" fmla="*/ 6 w 6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5">
                <a:moveTo>
                  <a:pt x="0" y="0"/>
                </a:moveTo>
                <a:lnTo>
                  <a:pt x="3" y="1"/>
                </a:lnTo>
                <a:lnTo>
                  <a:pt x="6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68" name="Freeform 812"/>
          <p:cNvSpPr>
            <a:spLocks/>
          </p:cNvSpPr>
          <p:nvPr/>
        </p:nvSpPr>
        <p:spPr bwMode="auto">
          <a:xfrm>
            <a:off x="6319838" y="4089400"/>
            <a:ext cx="15875" cy="50800"/>
          </a:xfrm>
          <a:custGeom>
            <a:avLst/>
            <a:gdLst>
              <a:gd name="T0" fmla="*/ 0 w 10"/>
              <a:gd name="T1" fmla="*/ 0 h 32"/>
              <a:gd name="T2" fmla="*/ 0 w 10"/>
              <a:gd name="T3" fmla="*/ 2147483647 h 32"/>
              <a:gd name="T4" fmla="*/ 2147483647 w 10"/>
              <a:gd name="T5" fmla="*/ 2147483647 h 32"/>
              <a:gd name="T6" fmla="*/ 2147483647 w 10"/>
              <a:gd name="T7" fmla="*/ 2147483647 h 32"/>
              <a:gd name="T8" fmla="*/ 2147483647 w 10"/>
              <a:gd name="T9" fmla="*/ 2147483647 h 32"/>
              <a:gd name="T10" fmla="*/ 2147483647 w 10"/>
              <a:gd name="T11" fmla="*/ 2147483647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32"/>
              <a:gd name="T20" fmla="*/ 10 w 10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32">
                <a:moveTo>
                  <a:pt x="0" y="0"/>
                </a:moveTo>
                <a:lnTo>
                  <a:pt x="0" y="7"/>
                </a:lnTo>
                <a:lnTo>
                  <a:pt x="1" y="16"/>
                </a:lnTo>
                <a:lnTo>
                  <a:pt x="3" y="21"/>
                </a:lnTo>
                <a:lnTo>
                  <a:pt x="6" y="28"/>
                </a:lnTo>
                <a:lnTo>
                  <a:pt x="10" y="3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69" name="Freeform 813"/>
          <p:cNvSpPr>
            <a:spLocks/>
          </p:cNvSpPr>
          <p:nvPr/>
        </p:nvSpPr>
        <p:spPr bwMode="auto">
          <a:xfrm>
            <a:off x="6315075" y="4056063"/>
            <a:ext cx="14288" cy="77787"/>
          </a:xfrm>
          <a:custGeom>
            <a:avLst/>
            <a:gdLst>
              <a:gd name="T0" fmla="*/ 2147483647 w 9"/>
              <a:gd name="T1" fmla="*/ 2147483647 h 49"/>
              <a:gd name="T2" fmla="*/ 2147483647 w 9"/>
              <a:gd name="T3" fmla="*/ 2147483647 h 49"/>
              <a:gd name="T4" fmla="*/ 2147483647 w 9"/>
              <a:gd name="T5" fmla="*/ 2147483647 h 49"/>
              <a:gd name="T6" fmla="*/ 0 w 9"/>
              <a:gd name="T7" fmla="*/ 2147483647 h 49"/>
              <a:gd name="T8" fmla="*/ 0 w 9"/>
              <a:gd name="T9" fmla="*/ 2147483647 h 49"/>
              <a:gd name="T10" fmla="*/ 2147483647 w 9"/>
              <a:gd name="T11" fmla="*/ 2147483647 h 49"/>
              <a:gd name="T12" fmla="*/ 2147483647 w 9"/>
              <a:gd name="T13" fmla="*/ 2147483647 h 49"/>
              <a:gd name="T14" fmla="*/ 2147483647 w 9"/>
              <a:gd name="T15" fmla="*/ 0 h 49"/>
              <a:gd name="T16" fmla="*/ 2147483647 w 9"/>
              <a:gd name="T17" fmla="*/ 2147483647 h 49"/>
              <a:gd name="T18" fmla="*/ 2147483647 w 9"/>
              <a:gd name="T19" fmla="*/ 2147483647 h 49"/>
              <a:gd name="T20" fmla="*/ 2147483647 w 9"/>
              <a:gd name="T21" fmla="*/ 2147483647 h 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49"/>
              <a:gd name="T35" fmla="*/ 9 w 9"/>
              <a:gd name="T36" fmla="*/ 49 h 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49">
                <a:moveTo>
                  <a:pt x="9" y="49"/>
                </a:moveTo>
                <a:lnTo>
                  <a:pt x="5" y="44"/>
                </a:lnTo>
                <a:lnTo>
                  <a:pt x="3" y="37"/>
                </a:lnTo>
                <a:lnTo>
                  <a:pt x="0" y="28"/>
                </a:lnTo>
                <a:lnTo>
                  <a:pt x="0" y="21"/>
                </a:lnTo>
                <a:lnTo>
                  <a:pt x="3" y="12"/>
                </a:lnTo>
                <a:lnTo>
                  <a:pt x="5" y="5"/>
                </a:lnTo>
                <a:lnTo>
                  <a:pt x="9" y="0"/>
                </a:lnTo>
                <a:lnTo>
                  <a:pt x="5" y="7"/>
                </a:lnTo>
                <a:lnTo>
                  <a:pt x="4" y="12"/>
                </a:lnTo>
                <a:lnTo>
                  <a:pt x="3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70" name="Line 814"/>
          <p:cNvSpPr>
            <a:spLocks noChangeShapeType="1"/>
          </p:cNvSpPr>
          <p:nvPr/>
        </p:nvSpPr>
        <p:spPr bwMode="auto">
          <a:xfrm flipV="1">
            <a:off x="6329363" y="4049713"/>
            <a:ext cx="6350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71" name="Freeform 815"/>
          <p:cNvSpPr>
            <a:spLocks/>
          </p:cNvSpPr>
          <p:nvPr/>
        </p:nvSpPr>
        <p:spPr bwMode="auto">
          <a:xfrm>
            <a:off x="6759575" y="4062413"/>
            <a:ext cx="23813" cy="58737"/>
          </a:xfrm>
          <a:custGeom>
            <a:avLst/>
            <a:gdLst>
              <a:gd name="T0" fmla="*/ 0 w 15"/>
              <a:gd name="T1" fmla="*/ 0 h 37"/>
              <a:gd name="T2" fmla="*/ 0 w 15"/>
              <a:gd name="T3" fmla="*/ 2147483647 h 37"/>
              <a:gd name="T4" fmla="*/ 2147483647 w 15"/>
              <a:gd name="T5" fmla="*/ 2147483647 h 37"/>
              <a:gd name="T6" fmla="*/ 2147483647 w 15"/>
              <a:gd name="T7" fmla="*/ 2147483647 h 37"/>
              <a:gd name="T8" fmla="*/ 2147483647 w 15"/>
              <a:gd name="T9" fmla="*/ 2147483647 h 37"/>
              <a:gd name="T10" fmla="*/ 2147483647 w 15"/>
              <a:gd name="T11" fmla="*/ 2147483647 h 37"/>
              <a:gd name="T12" fmla="*/ 2147483647 w 15"/>
              <a:gd name="T13" fmla="*/ 2147483647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37"/>
              <a:gd name="T23" fmla="*/ 15 w 15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37">
                <a:moveTo>
                  <a:pt x="0" y="0"/>
                </a:moveTo>
                <a:lnTo>
                  <a:pt x="0" y="29"/>
                </a:lnTo>
                <a:lnTo>
                  <a:pt x="2" y="34"/>
                </a:lnTo>
                <a:lnTo>
                  <a:pt x="5" y="37"/>
                </a:lnTo>
                <a:lnTo>
                  <a:pt x="8" y="37"/>
                </a:lnTo>
                <a:lnTo>
                  <a:pt x="12" y="34"/>
                </a:lnTo>
                <a:lnTo>
                  <a:pt x="15" y="3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72" name="Line 816"/>
          <p:cNvSpPr>
            <a:spLocks noChangeShapeType="1"/>
          </p:cNvSpPr>
          <p:nvPr/>
        </p:nvSpPr>
        <p:spPr bwMode="auto">
          <a:xfrm>
            <a:off x="6792913" y="4121150"/>
            <a:ext cx="206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73" name="Freeform 817"/>
          <p:cNvSpPr>
            <a:spLocks/>
          </p:cNvSpPr>
          <p:nvPr/>
        </p:nvSpPr>
        <p:spPr bwMode="auto">
          <a:xfrm>
            <a:off x="6792913" y="4081463"/>
            <a:ext cx="11112" cy="39687"/>
          </a:xfrm>
          <a:custGeom>
            <a:avLst/>
            <a:gdLst>
              <a:gd name="T0" fmla="*/ 2147483647 w 7"/>
              <a:gd name="T1" fmla="*/ 2147483647 h 25"/>
              <a:gd name="T2" fmla="*/ 2147483647 w 7"/>
              <a:gd name="T3" fmla="*/ 0 h 25"/>
              <a:gd name="T4" fmla="*/ 0 w 7"/>
              <a:gd name="T5" fmla="*/ 0 h 25"/>
              <a:gd name="T6" fmla="*/ 0 60000 65536"/>
              <a:gd name="T7" fmla="*/ 0 60000 65536"/>
              <a:gd name="T8" fmla="*/ 0 60000 65536"/>
              <a:gd name="T9" fmla="*/ 0 w 7"/>
              <a:gd name="T10" fmla="*/ 0 h 25"/>
              <a:gd name="T11" fmla="*/ 7 w 7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25">
                <a:moveTo>
                  <a:pt x="7" y="25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74" name="Line 818"/>
          <p:cNvSpPr>
            <a:spLocks noChangeShapeType="1"/>
          </p:cNvSpPr>
          <p:nvPr/>
        </p:nvSpPr>
        <p:spPr bwMode="auto">
          <a:xfrm>
            <a:off x="6800850" y="4081463"/>
            <a:ext cx="1588" cy="39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75" name="Freeform 819"/>
          <p:cNvSpPr>
            <a:spLocks/>
          </p:cNvSpPr>
          <p:nvPr/>
        </p:nvSpPr>
        <p:spPr bwMode="auto">
          <a:xfrm>
            <a:off x="6762750" y="4062413"/>
            <a:ext cx="4763" cy="58737"/>
          </a:xfrm>
          <a:custGeom>
            <a:avLst/>
            <a:gdLst>
              <a:gd name="T0" fmla="*/ 2147483647 w 3"/>
              <a:gd name="T1" fmla="*/ 2147483647 h 37"/>
              <a:gd name="T2" fmla="*/ 2147483647 w 3"/>
              <a:gd name="T3" fmla="*/ 2147483647 h 37"/>
              <a:gd name="T4" fmla="*/ 0 w 3"/>
              <a:gd name="T5" fmla="*/ 2147483647 h 37"/>
              <a:gd name="T6" fmla="*/ 0 w 3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7"/>
              <a:gd name="T14" fmla="*/ 3 w 3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7">
                <a:moveTo>
                  <a:pt x="3" y="37"/>
                </a:moveTo>
                <a:lnTo>
                  <a:pt x="2" y="34"/>
                </a:lnTo>
                <a:lnTo>
                  <a:pt x="0" y="2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76" name="Line 820"/>
          <p:cNvSpPr>
            <a:spLocks noChangeShapeType="1"/>
          </p:cNvSpPr>
          <p:nvPr/>
        </p:nvSpPr>
        <p:spPr bwMode="auto">
          <a:xfrm>
            <a:off x="6751638" y="4081463"/>
            <a:ext cx="20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77" name="Freeform 821"/>
          <p:cNvSpPr>
            <a:spLocks/>
          </p:cNvSpPr>
          <p:nvPr/>
        </p:nvSpPr>
        <p:spPr bwMode="auto">
          <a:xfrm>
            <a:off x="6800850" y="4062413"/>
            <a:ext cx="3175" cy="4762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2147483647 h 3"/>
              <a:gd name="T4" fmla="*/ 0 w 2"/>
              <a:gd name="T5" fmla="*/ 0 h 3"/>
              <a:gd name="T6" fmla="*/ 0 w 2"/>
              <a:gd name="T7" fmla="*/ 2147483647 h 3"/>
              <a:gd name="T8" fmla="*/ 0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3"/>
                </a:moveTo>
                <a:lnTo>
                  <a:pt x="2" y="1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78" name="Freeform 822"/>
          <p:cNvSpPr>
            <a:spLocks/>
          </p:cNvSpPr>
          <p:nvPr/>
        </p:nvSpPr>
        <p:spPr bwMode="auto">
          <a:xfrm>
            <a:off x="6827838" y="4081463"/>
            <a:ext cx="38100" cy="39687"/>
          </a:xfrm>
          <a:custGeom>
            <a:avLst/>
            <a:gdLst>
              <a:gd name="T0" fmla="*/ 2147483647 w 24"/>
              <a:gd name="T1" fmla="*/ 2147483647 h 25"/>
              <a:gd name="T2" fmla="*/ 2147483647 w 24"/>
              <a:gd name="T3" fmla="*/ 2147483647 h 25"/>
              <a:gd name="T4" fmla="*/ 0 w 24"/>
              <a:gd name="T5" fmla="*/ 2147483647 h 25"/>
              <a:gd name="T6" fmla="*/ 0 w 24"/>
              <a:gd name="T7" fmla="*/ 2147483647 h 25"/>
              <a:gd name="T8" fmla="*/ 2147483647 w 24"/>
              <a:gd name="T9" fmla="*/ 2147483647 h 25"/>
              <a:gd name="T10" fmla="*/ 2147483647 w 24"/>
              <a:gd name="T11" fmla="*/ 2147483647 h 25"/>
              <a:gd name="T12" fmla="*/ 2147483647 w 24"/>
              <a:gd name="T13" fmla="*/ 2147483647 h 25"/>
              <a:gd name="T14" fmla="*/ 2147483647 w 24"/>
              <a:gd name="T15" fmla="*/ 2147483647 h 25"/>
              <a:gd name="T16" fmla="*/ 2147483647 w 24"/>
              <a:gd name="T17" fmla="*/ 2147483647 h 25"/>
              <a:gd name="T18" fmla="*/ 2147483647 w 24"/>
              <a:gd name="T19" fmla="*/ 2147483647 h 25"/>
              <a:gd name="T20" fmla="*/ 2147483647 w 24"/>
              <a:gd name="T21" fmla="*/ 2147483647 h 25"/>
              <a:gd name="T22" fmla="*/ 2147483647 w 24"/>
              <a:gd name="T23" fmla="*/ 2147483647 h 25"/>
              <a:gd name="T24" fmla="*/ 2147483647 w 24"/>
              <a:gd name="T25" fmla="*/ 2147483647 h 25"/>
              <a:gd name="T26" fmla="*/ 2147483647 w 24"/>
              <a:gd name="T27" fmla="*/ 2147483647 h 25"/>
              <a:gd name="T28" fmla="*/ 2147483647 w 24"/>
              <a:gd name="T29" fmla="*/ 0 h 25"/>
              <a:gd name="T30" fmla="*/ 2147483647 w 24"/>
              <a:gd name="T31" fmla="*/ 0 h 25"/>
              <a:gd name="T32" fmla="*/ 2147483647 w 24"/>
              <a:gd name="T33" fmla="*/ 2147483647 h 25"/>
              <a:gd name="T34" fmla="*/ 2147483647 w 24"/>
              <a:gd name="T35" fmla="*/ 2147483647 h 25"/>
              <a:gd name="T36" fmla="*/ 2147483647 w 24"/>
              <a:gd name="T37" fmla="*/ 2147483647 h 25"/>
              <a:gd name="T38" fmla="*/ 2147483647 w 24"/>
              <a:gd name="T39" fmla="*/ 2147483647 h 25"/>
              <a:gd name="T40" fmla="*/ 2147483647 w 24"/>
              <a:gd name="T41" fmla="*/ 2147483647 h 25"/>
              <a:gd name="T42" fmla="*/ 2147483647 w 24"/>
              <a:gd name="T43" fmla="*/ 2147483647 h 25"/>
              <a:gd name="T44" fmla="*/ 2147483647 w 24"/>
              <a:gd name="T45" fmla="*/ 2147483647 h 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25"/>
              <a:gd name="T71" fmla="*/ 24 w 24"/>
              <a:gd name="T72" fmla="*/ 25 h 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3"/>
                </a:lnTo>
                <a:lnTo>
                  <a:pt x="1" y="18"/>
                </a:lnTo>
                <a:lnTo>
                  <a:pt x="5" y="22"/>
                </a:lnTo>
                <a:lnTo>
                  <a:pt x="10" y="25"/>
                </a:lnTo>
                <a:lnTo>
                  <a:pt x="14" y="25"/>
                </a:lnTo>
                <a:lnTo>
                  <a:pt x="19" y="22"/>
                </a:lnTo>
                <a:lnTo>
                  <a:pt x="22" y="18"/>
                </a:lnTo>
                <a:lnTo>
                  <a:pt x="24" y="13"/>
                </a:lnTo>
                <a:lnTo>
                  <a:pt x="24" y="10"/>
                </a:lnTo>
                <a:lnTo>
                  <a:pt x="22" y="5"/>
                </a:lnTo>
                <a:lnTo>
                  <a:pt x="19" y="1"/>
                </a:lnTo>
                <a:lnTo>
                  <a:pt x="14" y="0"/>
                </a:lnTo>
                <a:lnTo>
                  <a:pt x="10" y="0"/>
                </a:lnTo>
                <a:lnTo>
                  <a:pt x="6" y="1"/>
                </a:lnTo>
                <a:lnTo>
                  <a:pt x="4" y="5"/>
                </a:lnTo>
                <a:lnTo>
                  <a:pt x="1" y="10"/>
                </a:lnTo>
                <a:lnTo>
                  <a:pt x="1" y="13"/>
                </a:lnTo>
                <a:lnTo>
                  <a:pt x="4" y="18"/>
                </a:lnTo>
                <a:lnTo>
                  <a:pt x="6" y="22"/>
                </a:lnTo>
                <a:lnTo>
                  <a:pt x="10" y="2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79" name="Freeform 823"/>
          <p:cNvSpPr>
            <a:spLocks/>
          </p:cNvSpPr>
          <p:nvPr/>
        </p:nvSpPr>
        <p:spPr bwMode="auto">
          <a:xfrm>
            <a:off x="6850063" y="4081463"/>
            <a:ext cx="12700" cy="39687"/>
          </a:xfrm>
          <a:custGeom>
            <a:avLst/>
            <a:gdLst>
              <a:gd name="T0" fmla="*/ 0 w 8"/>
              <a:gd name="T1" fmla="*/ 2147483647 h 25"/>
              <a:gd name="T2" fmla="*/ 2147483647 w 8"/>
              <a:gd name="T3" fmla="*/ 2147483647 h 25"/>
              <a:gd name="T4" fmla="*/ 2147483647 w 8"/>
              <a:gd name="T5" fmla="*/ 2147483647 h 25"/>
              <a:gd name="T6" fmla="*/ 2147483647 w 8"/>
              <a:gd name="T7" fmla="*/ 2147483647 h 25"/>
              <a:gd name="T8" fmla="*/ 2147483647 w 8"/>
              <a:gd name="T9" fmla="*/ 2147483647 h 25"/>
              <a:gd name="T10" fmla="*/ 2147483647 w 8"/>
              <a:gd name="T11" fmla="*/ 2147483647 h 25"/>
              <a:gd name="T12" fmla="*/ 2147483647 w 8"/>
              <a:gd name="T13" fmla="*/ 2147483647 h 25"/>
              <a:gd name="T14" fmla="*/ 0 w 8"/>
              <a:gd name="T15" fmla="*/ 0 h 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25"/>
              <a:gd name="T26" fmla="*/ 8 w 8"/>
              <a:gd name="T27" fmla="*/ 25 h 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25">
                <a:moveTo>
                  <a:pt x="0" y="25"/>
                </a:moveTo>
                <a:lnTo>
                  <a:pt x="3" y="22"/>
                </a:lnTo>
                <a:lnTo>
                  <a:pt x="7" y="18"/>
                </a:lnTo>
                <a:lnTo>
                  <a:pt x="8" y="13"/>
                </a:lnTo>
                <a:lnTo>
                  <a:pt x="8" y="10"/>
                </a:lnTo>
                <a:lnTo>
                  <a:pt x="7" y="5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80" name="Line 824"/>
          <p:cNvSpPr>
            <a:spLocks noChangeShapeType="1"/>
          </p:cNvSpPr>
          <p:nvPr/>
        </p:nvSpPr>
        <p:spPr bwMode="auto">
          <a:xfrm flipH="1">
            <a:off x="6835775" y="4081463"/>
            <a:ext cx="79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81" name="Freeform 825"/>
          <p:cNvSpPr>
            <a:spLocks/>
          </p:cNvSpPr>
          <p:nvPr/>
        </p:nvSpPr>
        <p:spPr bwMode="auto">
          <a:xfrm>
            <a:off x="6878638" y="4081463"/>
            <a:ext cx="14287" cy="39687"/>
          </a:xfrm>
          <a:custGeom>
            <a:avLst/>
            <a:gdLst>
              <a:gd name="T0" fmla="*/ 0 w 9"/>
              <a:gd name="T1" fmla="*/ 0 h 25"/>
              <a:gd name="T2" fmla="*/ 2147483647 w 9"/>
              <a:gd name="T3" fmla="*/ 0 h 25"/>
              <a:gd name="T4" fmla="*/ 2147483647 w 9"/>
              <a:gd name="T5" fmla="*/ 2147483647 h 25"/>
              <a:gd name="T6" fmla="*/ 2147483647 w 9"/>
              <a:gd name="T7" fmla="*/ 2147483647 h 25"/>
              <a:gd name="T8" fmla="*/ 2147483647 w 9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5"/>
              <a:gd name="T17" fmla="*/ 9 w 9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5">
                <a:moveTo>
                  <a:pt x="0" y="0"/>
                </a:moveTo>
                <a:lnTo>
                  <a:pt x="9" y="0"/>
                </a:lnTo>
                <a:lnTo>
                  <a:pt x="9" y="25"/>
                </a:lnTo>
                <a:lnTo>
                  <a:pt x="6" y="25"/>
                </a:lnTo>
                <a:lnTo>
                  <a:pt x="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82" name="Freeform 826"/>
          <p:cNvSpPr>
            <a:spLocks/>
          </p:cNvSpPr>
          <p:nvPr/>
        </p:nvSpPr>
        <p:spPr bwMode="auto">
          <a:xfrm>
            <a:off x="6896100" y="4081463"/>
            <a:ext cx="25400" cy="39687"/>
          </a:xfrm>
          <a:custGeom>
            <a:avLst/>
            <a:gdLst>
              <a:gd name="T0" fmla="*/ 0 w 16"/>
              <a:gd name="T1" fmla="*/ 2147483647 h 25"/>
              <a:gd name="T2" fmla="*/ 2147483647 w 16"/>
              <a:gd name="T3" fmla="*/ 0 h 25"/>
              <a:gd name="T4" fmla="*/ 2147483647 w 16"/>
              <a:gd name="T5" fmla="*/ 0 h 25"/>
              <a:gd name="T6" fmla="*/ 2147483647 w 16"/>
              <a:gd name="T7" fmla="*/ 2147483647 h 25"/>
              <a:gd name="T8" fmla="*/ 2147483647 w 16"/>
              <a:gd name="T9" fmla="*/ 2147483647 h 25"/>
              <a:gd name="T10" fmla="*/ 2147483647 w 16"/>
              <a:gd name="T11" fmla="*/ 2147483647 h 25"/>
              <a:gd name="T12" fmla="*/ 2147483647 w 16"/>
              <a:gd name="T13" fmla="*/ 2147483647 h 25"/>
              <a:gd name="T14" fmla="*/ 2147483647 w 16"/>
              <a:gd name="T15" fmla="*/ 2147483647 h 25"/>
              <a:gd name="T16" fmla="*/ 2147483647 w 16"/>
              <a:gd name="T17" fmla="*/ 2147483647 h 25"/>
              <a:gd name="T18" fmla="*/ 2147483647 w 16"/>
              <a:gd name="T19" fmla="*/ 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25"/>
              <a:gd name="T32" fmla="*/ 16 w 16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25">
                <a:moveTo>
                  <a:pt x="0" y="1"/>
                </a:moveTo>
                <a:lnTo>
                  <a:pt x="7" y="0"/>
                </a:lnTo>
                <a:lnTo>
                  <a:pt x="9" y="0"/>
                </a:lnTo>
                <a:lnTo>
                  <a:pt x="15" y="1"/>
                </a:lnTo>
                <a:lnTo>
                  <a:pt x="16" y="5"/>
                </a:lnTo>
                <a:lnTo>
                  <a:pt x="16" y="25"/>
                </a:lnTo>
                <a:lnTo>
                  <a:pt x="15" y="25"/>
                </a:lnTo>
                <a:lnTo>
                  <a:pt x="15" y="5"/>
                </a:lnTo>
                <a:lnTo>
                  <a:pt x="13" y="1"/>
                </a:lnTo>
                <a:lnTo>
                  <a:pt x="9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83" name="Line 827"/>
          <p:cNvSpPr>
            <a:spLocks noChangeShapeType="1"/>
          </p:cNvSpPr>
          <p:nvPr/>
        </p:nvSpPr>
        <p:spPr bwMode="auto">
          <a:xfrm flipH="1">
            <a:off x="6892925" y="4083050"/>
            <a:ext cx="3175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84" name="Line 828"/>
          <p:cNvSpPr>
            <a:spLocks noChangeShapeType="1"/>
          </p:cNvSpPr>
          <p:nvPr/>
        </p:nvSpPr>
        <p:spPr bwMode="auto">
          <a:xfrm flipH="1">
            <a:off x="6878638" y="4121150"/>
            <a:ext cx="222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85" name="Line 829"/>
          <p:cNvSpPr>
            <a:spLocks noChangeShapeType="1"/>
          </p:cNvSpPr>
          <p:nvPr/>
        </p:nvSpPr>
        <p:spPr bwMode="auto">
          <a:xfrm>
            <a:off x="6910388" y="4121150"/>
            <a:ext cx="190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86" name="Freeform 830"/>
          <p:cNvSpPr>
            <a:spLocks/>
          </p:cNvSpPr>
          <p:nvPr/>
        </p:nvSpPr>
        <p:spPr bwMode="auto">
          <a:xfrm>
            <a:off x="6945313" y="4122738"/>
            <a:ext cx="12700" cy="17462"/>
          </a:xfrm>
          <a:custGeom>
            <a:avLst/>
            <a:gdLst>
              <a:gd name="T0" fmla="*/ 2147483647 w 8"/>
              <a:gd name="T1" fmla="*/ 0 h 11"/>
              <a:gd name="T2" fmla="*/ 2147483647 w 8"/>
              <a:gd name="T3" fmla="*/ 2147483647 h 11"/>
              <a:gd name="T4" fmla="*/ 0 w 8"/>
              <a:gd name="T5" fmla="*/ 2147483647 h 11"/>
              <a:gd name="T6" fmla="*/ 0 60000 65536"/>
              <a:gd name="T7" fmla="*/ 0 60000 65536"/>
              <a:gd name="T8" fmla="*/ 0 60000 65536"/>
              <a:gd name="T9" fmla="*/ 0 w 8"/>
              <a:gd name="T10" fmla="*/ 0 h 11"/>
              <a:gd name="T11" fmla="*/ 8 w 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11">
                <a:moveTo>
                  <a:pt x="8" y="0"/>
                </a:moveTo>
                <a:lnTo>
                  <a:pt x="3" y="7"/>
                </a:lnTo>
                <a:lnTo>
                  <a:pt x="0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87" name="Freeform 831"/>
          <p:cNvSpPr>
            <a:spLocks/>
          </p:cNvSpPr>
          <p:nvPr/>
        </p:nvSpPr>
        <p:spPr bwMode="auto">
          <a:xfrm>
            <a:off x="6950075" y="4056063"/>
            <a:ext cx="15875" cy="77787"/>
          </a:xfrm>
          <a:custGeom>
            <a:avLst/>
            <a:gdLst>
              <a:gd name="T0" fmla="*/ 0 w 10"/>
              <a:gd name="T1" fmla="*/ 2147483647 h 49"/>
              <a:gd name="T2" fmla="*/ 2147483647 w 10"/>
              <a:gd name="T3" fmla="*/ 2147483647 h 49"/>
              <a:gd name="T4" fmla="*/ 2147483647 w 10"/>
              <a:gd name="T5" fmla="*/ 2147483647 h 49"/>
              <a:gd name="T6" fmla="*/ 2147483647 w 10"/>
              <a:gd name="T7" fmla="*/ 2147483647 h 49"/>
              <a:gd name="T8" fmla="*/ 2147483647 w 10"/>
              <a:gd name="T9" fmla="*/ 2147483647 h 49"/>
              <a:gd name="T10" fmla="*/ 2147483647 w 10"/>
              <a:gd name="T11" fmla="*/ 2147483647 h 49"/>
              <a:gd name="T12" fmla="*/ 2147483647 w 10"/>
              <a:gd name="T13" fmla="*/ 2147483647 h 49"/>
              <a:gd name="T14" fmla="*/ 0 w 10"/>
              <a:gd name="T15" fmla="*/ 0 h 49"/>
              <a:gd name="T16" fmla="*/ 2147483647 w 10"/>
              <a:gd name="T17" fmla="*/ 2147483647 h 49"/>
              <a:gd name="T18" fmla="*/ 2147483647 w 10"/>
              <a:gd name="T19" fmla="*/ 2147483647 h 49"/>
              <a:gd name="T20" fmla="*/ 2147483647 w 10"/>
              <a:gd name="T21" fmla="*/ 2147483647 h 49"/>
              <a:gd name="T22" fmla="*/ 2147483647 w 10"/>
              <a:gd name="T23" fmla="*/ 2147483647 h 49"/>
              <a:gd name="T24" fmla="*/ 2147483647 w 10"/>
              <a:gd name="T25" fmla="*/ 2147483647 h 49"/>
              <a:gd name="T26" fmla="*/ 2147483647 w 10"/>
              <a:gd name="T27" fmla="*/ 2147483647 h 4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"/>
              <a:gd name="T43" fmla="*/ 0 h 49"/>
              <a:gd name="T44" fmla="*/ 10 w 10"/>
              <a:gd name="T45" fmla="*/ 49 h 4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" h="49">
                <a:moveTo>
                  <a:pt x="0" y="49"/>
                </a:moveTo>
                <a:lnTo>
                  <a:pt x="5" y="44"/>
                </a:lnTo>
                <a:lnTo>
                  <a:pt x="7" y="37"/>
                </a:lnTo>
                <a:lnTo>
                  <a:pt x="10" y="28"/>
                </a:lnTo>
                <a:lnTo>
                  <a:pt x="10" y="21"/>
                </a:lnTo>
                <a:lnTo>
                  <a:pt x="7" y="12"/>
                </a:lnTo>
                <a:lnTo>
                  <a:pt x="5" y="5"/>
                </a:lnTo>
                <a:lnTo>
                  <a:pt x="0" y="0"/>
                </a:lnTo>
                <a:lnTo>
                  <a:pt x="5" y="7"/>
                </a:lnTo>
                <a:lnTo>
                  <a:pt x="6" y="12"/>
                </a:lnTo>
                <a:lnTo>
                  <a:pt x="7" y="21"/>
                </a:lnTo>
                <a:lnTo>
                  <a:pt x="7" y="28"/>
                </a:lnTo>
                <a:lnTo>
                  <a:pt x="6" y="37"/>
                </a:lnTo>
                <a:lnTo>
                  <a:pt x="5" y="4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88" name="Line 832"/>
          <p:cNvSpPr>
            <a:spLocks noChangeShapeType="1"/>
          </p:cNvSpPr>
          <p:nvPr/>
        </p:nvSpPr>
        <p:spPr bwMode="auto">
          <a:xfrm flipH="1" flipV="1">
            <a:off x="6945313" y="4049713"/>
            <a:ext cx="4762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89" name="Line 833"/>
          <p:cNvSpPr>
            <a:spLocks noChangeShapeType="1"/>
          </p:cNvSpPr>
          <p:nvPr/>
        </p:nvSpPr>
        <p:spPr bwMode="auto">
          <a:xfrm flipH="1">
            <a:off x="6727825" y="4121150"/>
            <a:ext cx="111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90" name="Freeform 834"/>
          <p:cNvSpPr>
            <a:spLocks/>
          </p:cNvSpPr>
          <p:nvPr/>
        </p:nvSpPr>
        <p:spPr bwMode="auto">
          <a:xfrm>
            <a:off x="6635750" y="4662488"/>
            <a:ext cx="23813" cy="58737"/>
          </a:xfrm>
          <a:custGeom>
            <a:avLst/>
            <a:gdLst>
              <a:gd name="T0" fmla="*/ 0 w 15"/>
              <a:gd name="T1" fmla="*/ 0 h 37"/>
              <a:gd name="T2" fmla="*/ 0 w 15"/>
              <a:gd name="T3" fmla="*/ 2147483647 h 37"/>
              <a:gd name="T4" fmla="*/ 2147483647 w 15"/>
              <a:gd name="T5" fmla="*/ 2147483647 h 37"/>
              <a:gd name="T6" fmla="*/ 2147483647 w 15"/>
              <a:gd name="T7" fmla="*/ 2147483647 h 37"/>
              <a:gd name="T8" fmla="*/ 2147483647 w 15"/>
              <a:gd name="T9" fmla="*/ 2147483647 h 37"/>
              <a:gd name="T10" fmla="*/ 2147483647 w 15"/>
              <a:gd name="T11" fmla="*/ 2147483647 h 37"/>
              <a:gd name="T12" fmla="*/ 2147483647 w 15"/>
              <a:gd name="T13" fmla="*/ 2147483647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37"/>
              <a:gd name="T23" fmla="*/ 15 w 15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37">
                <a:moveTo>
                  <a:pt x="0" y="0"/>
                </a:moveTo>
                <a:lnTo>
                  <a:pt x="0" y="31"/>
                </a:lnTo>
                <a:lnTo>
                  <a:pt x="2" y="36"/>
                </a:lnTo>
                <a:lnTo>
                  <a:pt x="6" y="37"/>
                </a:lnTo>
                <a:lnTo>
                  <a:pt x="9" y="37"/>
                </a:lnTo>
                <a:lnTo>
                  <a:pt x="12" y="36"/>
                </a:lnTo>
                <a:lnTo>
                  <a:pt x="15" y="3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91" name="Freeform 835"/>
          <p:cNvSpPr>
            <a:spLocks/>
          </p:cNvSpPr>
          <p:nvPr/>
        </p:nvSpPr>
        <p:spPr bwMode="auto">
          <a:xfrm>
            <a:off x="6637338" y="4662488"/>
            <a:ext cx="7937" cy="58737"/>
          </a:xfrm>
          <a:custGeom>
            <a:avLst/>
            <a:gdLst>
              <a:gd name="T0" fmla="*/ 2147483647 w 5"/>
              <a:gd name="T1" fmla="*/ 2147483647 h 37"/>
              <a:gd name="T2" fmla="*/ 2147483647 w 5"/>
              <a:gd name="T3" fmla="*/ 2147483647 h 37"/>
              <a:gd name="T4" fmla="*/ 0 w 5"/>
              <a:gd name="T5" fmla="*/ 2147483647 h 37"/>
              <a:gd name="T6" fmla="*/ 0 w 5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7"/>
              <a:gd name="T14" fmla="*/ 5 w 5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7">
                <a:moveTo>
                  <a:pt x="5" y="37"/>
                </a:moveTo>
                <a:lnTo>
                  <a:pt x="3" y="36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92" name="Line 836"/>
          <p:cNvSpPr>
            <a:spLocks noChangeShapeType="1"/>
          </p:cNvSpPr>
          <p:nvPr/>
        </p:nvSpPr>
        <p:spPr bwMode="auto">
          <a:xfrm>
            <a:off x="6627813" y="4684713"/>
            <a:ext cx="22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93" name="Freeform 837"/>
          <p:cNvSpPr>
            <a:spLocks/>
          </p:cNvSpPr>
          <p:nvPr/>
        </p:nvSpPr>
        <p:spPr bwMode="auto">
          <a:xfrm>
            <a:off x="6677025" y="4684713"/>
            <a:ext cx="34925" cy="36512"/>
          </a:xfrm>
          <a:custGeom>
            <a:avLst/>
            <a:gdLst>
              <a:gd name="T0" fmla="*/ 0 w 22"/>
              <a:gd name="T1" fmla="*/ 2147483647 h 23"/>
              <a:gd name="T2" fmla="*/ 2147483647 w 22"/>
              <a:gd name="T3" fmla="*/ 0 h 23"/>
              <a:gd name="T4" fmla="*/ 2147483647 w 22"/>
              <a:gd name="T5" fmla="*/ 0 h 23"/>
              <a:gd name="T6" fmla="*/ 2147483647 w 22"/>
              <a:gd name="T7" fmla="*/ 2147483647 h 23"/>
              <a:gd name="T8" fmla="*/ 2147483647 w 22"/>
              <a:gd name="T9" fmla="*/ 2147483647 h 23"/>
              <a:gd name="T10" fmla="*/ 2147483647 w 22"/>
              <a:gd name="T11" fmla="*/ 2147483647 h 23"/>
              <a:gd name="T12" fmla="*/ 2147483647 w 22"/>
              <a:gd name="T13" fmla="*/ 2147483647 h 23"/>
              <a:gd name="T14" fmla="*/ 2147483647 w 22"/>
              <a:gd name="T15" fmla="*/ 2147483647 h 23"/>
              <a:gd name="T16" fmla="*/ 2147483647 w 22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23"/>
              <a:gd name="T29" fmla="*/ 22 w 22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23">
                <a:moveTo>
                  <a:pt x="0" y="1"/>
                </a:moveTo>
                <a:lnTo>
                  <a:pt x="4" y="0"/>
                </a:lnTo>
                <a:lnTo>
                  <a:pt x="11" y="0"/>
                </a:lnTo>
                <a:lnTo>
                  <a:pt x="15" y="1"/>
                </a:lnTo>
                <a:lnTo>
                  <a:pt x="16" y="3"/>
                </a:lnTo>
                <a:lnTo>
                  <a:pt x="18" y="6"/>
                </a:lnTo>
                <a:lnTo>
                  <a:pt x="18" y="18"/>
                </a:lnTo>
                <a:lnTo>
                  <a:pt x="20" y="22"/>
                </a:lnTo>
                <a:lnTo>
                  <a:pt x="22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94" name="Line 838"/>
          <p:cNvSpPr>
            <a:spLocks noChangeShapeType="1"/>
          </p:cNvSpPr>
          <p:nvPr/>
        </p:nvSpPr>
        <p:spPr bwMode="auto">
          <a:xfrm flipV="1">
            <a:off x="6702425" y="4689475"/>
            <a:ext cx="1588" cy="238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95" name="Freeform 839"/>
          <p:cNvSpPr>
            <a:spLocks/>
          </p:cNvSpPr>
          <p:nvPr/>
        </p:nvSpPr>
        <p:spPr bwMode="auto">
          <a:xfrm>
            <a:off x="6702425" y="4713288"/>
            <a:ext cx="11113" cy="7937"/>
          </a:xfrm>
          <a:custGeom>
            <a:avLst/>
            <a:gdLst>
              <a:gd name="T0" fmla="*/ 0 w 7"/>
              <a:gd name="T1" fmla="*/ 0 h 5"/>
              <a:gd name="T2" fmla="*/ 2147483647 w 7"/>
              <a:gd name="T3" fmla="*/ 2147483647 h 5"/>
              <a:gd name="T4" fmla="*/ 2147483647 w 7"/>
              <a:gd name="T5" fmla="*/ 2147483647 h 5"/>
              <a:gd name="T6" fmla="*/ 2147483647 w 7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5"/>
              <a:gd name="T14" fmla="*/ 7 w 7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5">
                <a:moveTo>
                  <a:pt x="0" y="0"/>
                </a:moveTo>
                <a:lnTo>
                  <a:pt x="2" y="4"/>
                </a:lnTo>
                <a:lnTo>
                  <a:pt x="6" y="5"/>
                </a:lnTo>
                <a:lnTo>
                  <a:pt x="7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96" name="Freeform 840"/>
          <p:cNvSpPr>
            <a:spLocks/>
          </p:cNvSpPr>
          <p:nvPr/>
        </p:nvSpPr>
        <p:spPr bwMode="auto">
          <a:xfrm>
            <a:off x="6672263" y="4694238"/>
            <a:ext cx="30162" cy="26987"/>
          </a:xfrm>
          <a:custGeom>
            <a:avLst/>
            <a:gdLst>
              <a:gd name="T0" fmla="*/ 2147483647 w 19"/>
              <a:gd name="T1" fmla="*/ 0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0 w 19"/>
              <a:gd name="T9" fmla="*/ 2147483647 h 17"/>
              <a:gd name="T10" fmla="*/ 0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17"/>
              <a:gd name="T35" fmla="*/ 19 w 19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17">
                <a:moveTo>
                  <a:pt x="19" y="0"/>
                </a:moveTo>
                <a:lnTo>
                  <a:pt x="18" y="2"/>
                </a:lnTo>
                <a:lnTo>
                  <a:pt x="7" y="3"/>
                </a:lnTo>
                <a:lnTo>
                  <a:pt x="2" y="6"/>
                </a:lnTo>
                <a:lnTo>
                  <a:pt x="0" y="8"/>
                </a:lnTo>
                <a:lnTo>
                  <a:pt x="0" y="12"/>
                </a:lnTo>
                <a:lnTo>
                  <a:pt x="2" y="16"/>
                </a:lnTo>
                <a:lnTo>
                  <a:pt x="7" y="17"/>
                </a:lnTo>
                <a:lnTo>
                  <a:pt x="13" y="17"/>
                </a:lnTo>
                <a:lnTo>
                  <a:pt x="15" y="16"/>
                </a:lnTo>
                <a:lnTo>
                  <a:pt x="19" y="1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97" name="Freeform 841"/>
          <p:cNvSpPr>
            <a:spLocks/>
          </p:cNvSpPr>
          <p:nvPr/>
        </p:nvSpPr>
        <p:spPr bwMode="auto">
          <a:xfrm>
            <a:off x="6675438" y="4699000"/>
            <a:ext cx="7937" cy="22225"/>
          </a:xfrm>
          <a:custGeom>
            <a:avLst/>
            <a:gdLst>
              <a:gd name="T0" fmla="*/ 2147483647 w 5"/>
              <a:gd name="T1" fmla="*/ 0 h 14"/>
              <a:gd name="T2" fmla="*/ 2147483647 w 5"/>
              <a:gd name="T3" fmla="*/ 2147483647 h 14"/>
              <a:gd name="T4" fmla="*/ 0 w 5"/>
              <a:gd name="T5" fmla="*/ 2147483647 h 14"/>
              <a:gd name="T6" fmla="*/ 0 w 5"/>
              <a:gd name="T7" fmla="*/ 2147483647 h 14"/>
              <a:gd name="T8" fmla="*/ 2147483647 w 5"/>
              <a:gd name="T9" fmla="*/ 2147483647 h 14"/>
              <a:gd name="T10" fmla="*/ 2147483647 w 5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4"/>
              <a:gd name="T20" fmla="*/ 5 w 5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4">
                <a:moveTo>
                  <a:pt x="5" y="0"/>
                </a:moveTo>
                <a:lnTo>
                  <a:pt x="2" y="3"/>
                </a:lnTo>
                <a:lnTo>
                  <a:pt x="0" y="5"/>
                </a:lnTo>
                <a:lnTo>
                  <a:pt x="0" y="9"/>
                </a:lnTo>
                <a:lnTo>
                  <a:pt x="2" y="13"/>
                </a:lnTo>
                <a:lnTo>
                  <a:pt x="5" y="1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98" name="Freeform 842"/>
          <p:cNvSpPr>
            <a:spLocks/>
          </p:cNvSpPr>
          <p:nvPr/>
        </p:nvSpPr>
        <p:spPr bwMode="auto">
          <a:xfrm>
            <a:off x="6675438" y="4686300"/>
            <a:ext cx="1587" cy="6350"/>
          </a:xfrm>
          <a:custGeom>
            <a:avLst/>
            <a:gdLst>
              <a:gd name="T0" fmla="*/ 2147483647 w 1"/>
              <a:gd name="T1" fmla="*/ 2147483647 h 4"/>
              <a:gd name="T2" fmla="*/ 0 w 1"/>
              <a:gd name="T3" fmla="*/ 2147483647 h 4"/>
              <a:gd name="T4" fmla="*/ 0 w 1"/>
              <a:gd name="T5" fmla="*/ 2147483647 h 4"/>
              <a:gd name="T6" fmla="*/ 2147483647 w 1"/>
              <a:gd name="T7" fmla="*/ 0 h 4"/>
              <a:gd name="T8" fmla="*/ 2147483647 w 1"/>
              <a:gd name="T9" fmla="*/ 2147483647 h 4"/>
              <a:gd name="T10" fmla="*/ 2147483647 w 1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4"/>
              <a:gd name="T20" fmla="*/ 1 w 1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4">
                <a:moveTo>
                  <a:pt x="1" y="4"/>
                </a:move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1" y="2"/>
                </a:lnTo>
                <a:lnTo>
                  <a:pt x="1" y="4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299" name="Freeform 843"/>
          <p:cNvSpPr>
            <a:spLocks/>
          </p:cNvSpPr>
          <p:nvPr/>
        </p:nvSpPr>
        <p:spPr bwMode="auto">
          <a:xfrm>
            <a:off x="6734175" y="4711700"/>
            <a:ext cx="23813" cy="9525"/>
          </a:xfrm>
          <a:custGeom>
            <a:avLst/>
            <a:gdLst>
              <a:gd name="T0" fmla="*/ 0 w 15"/>
              <a:gd name="T1" fmla="*/ 0 h 6"/>
              <a:gd name="T2" fmla="*/ 2147483647 w 15"/>
              <a:gd name="T3" fmla="*/ 2147483647 h 6"/>
              <a:gd name="T4" fmla="*/ 2147483647 w 15"/>
              <a:gd name="T5" fmla="*/ 2147483647 h 6"/>
              <a:gd name="T6" fmla="*/ 2147483647 w 15"/>
              <a:gd name="T7" fmla="*/ 2147483647 h 6"/>
              <a:gd name="T8" fmla="*/ 2147483647 w 15"/>
              <a:gd name="T9" fmla="*/ 2147483647 h 6"/>
              <a:gd name="T10" fmla="*/ 2147483647 w 1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6"/>
              <a:gd name="T20" fmla="*/ 15 w 1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6">
                <a:moveTo>
                  <a:pt x="0" y="0"/>
                </a:moveTo>
                <a:lnTo>
                  <a:pt x="2" y="5"/>
                </a:lnTo>
                <a:lnTo>
                  <a:pt x="5" y="6"/>
                </a:lnTo>
                <a:lnTo>
                  <a:pt x="8" y="6"/>
                </a:lnTo>
                <a:lnTo>
                  <a:pt x="12" y="5"/>
                </a:lnTo>
                <a:lnTo>
                  <a:pt x="15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00" name="Freeform 844"/>
          <p:cNvSpPr>
            <a:spLocks/>
          </p:cNvSpPr>
          <p:nvPr/>
        </p:nvSpPr>
        <p:spPr bwMode="auto">
          <a:xfrm>
            <a:off x="6737350" y="4711700"/>
            <a:ext cx="4763" cy="9525"/>
          </a:xfrm>
          <a:custGeom>
            <a:avLst/>
            <a:gdLst>
              <a:gd name="T0" fmla="*/ 0 w 3"/>
              <a:gd name="T1" fmla="*/ 0 h 6"/>
              <a:gd name="T2" fmla="*/ 2147483647 w 3"/>
              <a:gd name="T3" fmla="*/ 2147483647 h 6"/>
              <a:gd name="T4" fmla="*/ 2147483647 w 3"/>
              <a:gd name="T5" fmla="*/ 2147483647 h 6"/>
              <a:gd name="T6" fmla="*/ 0 60000 65536"/>
              <a:gd name="T7" fmla="*/ 0 60000 65536"/>
              <a:gd name="T8" fmla="*/ 0 60000 65536"/>
              <a:gd name="T9" fmla="*/ 0 w 3"/>
              <a:gd name="T10" fmla="*/ 0 h 6"/>
              <a:gd name="T11" fmla="*/ 3 w 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">
                <a:moveTo>
                  <a:pt x="0" y="0"/>
                </a:moveTo>
                <a:lnTo>
                  <a:pt x="1" y="5"/>
                </a:lnTo>
                <a:lnTo>
                  <a:pt x="3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01" name="Rectangle 845"/>
          <p:cNvSpPr>
            <a:spLocks noChangeArrowheads="1"/>
          </p:cNvSpPr>
          <p:nvPr/>
        </p:nvSpPr>
        <p:spPr bwMode="auto">
          <a:xfrm>
            <a:off x="6734175" y="4662488"/>
            <a:ext cx="3175" cy="492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02" name="Line 846"/>
          <p:cNvSpPr>
            <a:spLocks noChangeShapeType="1"/>
          </p:cNvSpPr>
          <p:nvPr/>
        </p:nvSpPr>
        <p:spPr bwMode="auto">
          <a:xfrm>
            <a:off x="6726238" y="4684713"/>
            <a:ext cx="20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03" name="Freeform 847"/>
          <p:cNvSpPr>
            <a:spLocks/>
          </p:cNvSpPr>
          <p:nvPr/>
        </p:nvSpPr>
        <p:spPr bwMode="auto">
          <a:xfrm>
            <a:off x="6767513" y="4684713"/>
            <a:ext cx="11112" cy="36512"/>
          </a:xfrm>
          <a:custGeom>
            <a:avLst/>
            <a:gdLst>
              <a:gd name="T0" fmla="*/ 2147483647 w 7"/>
              <a:gd name="T1" fmla="*/ 0 h 23"/>
              <a:gd name="T2" fmla="*/ 2147483647 w 7"/>
              <a:gd name="T3" fmla="*/ 2147483647 h 23"/>
              <a:gd name="T4" fmla="*/ 2147483647 w 7"/>
              <a:gd name="T5" fmla="*/ 2147483647 h 23"/>
              <a:gd name="T6" fmla="*/ 2147483647 w 7"/>
              <a:gd name="T7" fmla="*/ 0 h 23"/>
              <a:gd name="T8" fmla="*/ 0 w 7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3"/>
              <a:gd name="T17" fmla="*/ 7 w 7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3">
                <a:moveTo>
                  <a:pt x="6" y="0"/>
                </a:moveTo>
                <a:lnTo>
                  <a:pt x="6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04" name="Freeform 848"/>
          <p:cNvSpPr>
            <a:spLocks/>
          </p:cNvSpPr>
          <p:nvPr/>
        </p:nvSpPr>
        <p:spPr bwMode="auto">
          <a:xfrm>
            <a:off x="6772275" y="4662488"/>
            <a:ext cx="6350" cy="6350"/>
          </a:xfrm>
          <a:custGeom>
            <a:avLst/>
            <a:gdLst>
              <a:gd name="T0" fmla="*/ 0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0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3" y="4"/>
                </a:lnTo>
                <a:lnTo>
                  <a:pt x="4" y="2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05" name="Freeform 849"/>
          <p:cNvSpPr>
            <a:spLocks/>
          </p:cNvSpPr>
          <p:nvPr/>
        </p:nvSpPr>
        <p:spPr bwMode="auto">
          <a:xfrm>
            <a:off x="6800850" y="4684713"/>
            <a:ext cx="41275" cy="36512"/>
          </a:xfrm>
          <a:custGeom>
            <a:avLst/>
            <a:gdLst>
              <a:gd name="T0" fmla="*/ 2147483647 w 26"/>
              <a:gd name="T1" fmla="*/ 2147483647 h 23"/>
              <a:gd name="T2" fmla="*/ 0 w 26"/>
              <a:gd name="T3" fmla="*/ 2147483647 h 23"/>
              <a:gd name="T4" fmla="*/ 0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2147483647 h 23"/>
              <a:gd name="T14" fmla="*/ 2147483647 w 26"/>
              <a:gd name="T15" fmla="*/ 2147483647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2147483647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2147483647 w 26"/>
              <a:gd name="T27" fmla="*/ 0 h 23"/>
              <a:gd name="T28" fmla="*/ 2147483647 w 26"/>
              <a:gd name="T29" fmla="*/ 0 h 23"/>
              <a:gd name="T30" fmla="*/ 2147483647 w 26"/>
              <a:gd name="T31" fmla="*/ 2147483647 h 23"/>
              <a:gd name="T32" fmla="*/ 2147483647 w 26"/>
              <a:gd name="T33" fmla="*/ 2147483647 h 23"/>
              <a:gd name="T34" fmla="*/ 2147483647 w 26"/>
              <a:gd name="T35" fmla="*/ 2147483647 h 23"/>
              <a:gd name="T36" fmla="*/ 2147483647 w 26"/>
              <a:gd name="T37" fmla="*/ 2147483647 h 23"/>
              <a:gd name="T38" fmla="*/ 2147483647 w 26"/>
              <a:gd name="T39" fmla="*/ 2147483647 h 23"/>
              <a:gd name="T40" fmla="*/ 2147483647 w 26"/>
              <a:gd name="T41" fmla="*/ 2147483647 h 23"/>
              <a:gd name="T42" fmla="*/ 2147483647 w 26"/>
              <a:gd name="T43" fmla="*/ 2147483647 h 2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"/>
              <a:gd name="T67" fmla="*/ 0 h 23"/>
              <a:gd name="T68" fmla="*/ 26 w 26"/>
              <a:gd name="T69" fmla="*/ 23 h 2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" h="23">
                <a:moveTo>
                  <a:pt x="2" y="5"/>
                </a:moveTo>
                <a:lnTo>
                  <a:pt x="0" y="9"/>
                </a:lnTo>
                <a:lnTo>
                  <a:pt x="0" y="13"/>
                </a:lnTo>
                <a:lnTo>
                  <a:pt x="2" y="18"/>
                </a:lnTo>
                <a:lnTo>
                  <a:pt x="6" y="22"/>
                </a:lnTo>
                <a:lnTo>
                  <a:pt x="11" y="23"/>
                </a:lnTo>
                <a:lnTo>
                  <a:pt x="15" y="23"/>
                </a:lnTo>
                <a:lnTo>
                  <a:pt x="21" y="22"/>
                </a:lnTo>
                <a:lnTo>
                  <a:pt x="23" y="18"/>
                </a:lnTo>
                <a:lnTo>
                  <a:pt x="26" y="13"/>
                </a:lnTo>
                <a:lnTo>
                  <a:pt x="26" y="9"/>
                </a:lnTo>
                <a:lnTo>
                  <a:pt x="23" y="5"/>
                </a:lnTo>
                <a:lnTo>
                  <a:pt x="21" y="1"/>
                </a:lnTo>
                <a:lnTo>
                  <a:pt x="15" y="0"/>
                </a:lnTo>
                <a:lnTo>
                  <a:pt x="11" y="0"/>
                </a:lnTo>
                <a:lnTo>
                  <a:pt x="8" y="1"/>
                </a:lnTo>
                <a:lnTo>
                  <a:pt x="3" y="5"/>
                </a:lnTo>
                <a:lnTo>
                  <a:pt x="2" y="9"/>
                </a:lnTo>
                <a:lnTo>
                  <a:pt x="2" y="13"/>
                </a:lnTo>
                <a:lnTo>
                  <a:pt x="3" y="18"/>
                </a:lnTo>
                <a:lnTo>
                  <a:pt x="8" y="22"/>
                </a:lnTo>
                <a:lnTo>
                  <a:pt x="11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06" name="Freeform 850"/>
          <p:cNvSpPr>
            <a:spLocks/>
          </p:cNvSpPr>
          <p:nvPr/>
        </p:nvSpPr>
        <p:spPr bwMode="auto">
          <a:xfrm>
            <a:off x="6824663" y="4684713"/>
            <a:ext cx="12700" cy="36512"/>
          </a:xfrm>
          <a:custGeom>
            <a:avLst/>
            <a:gdLst>
              <a:gd name="T0" fmla="*/ 0 w 8"/>
              <a:gd name="T1" fmla="*/ 2147483647 h 23"/>
              <a:gd name="T2" fmla="*/ 2147483647 w 8"/>
              <a:gd name="T3" fmla="*/ 2147483647 h 23"/>
              <a:gd name="T4" fmla="*/ 2147483647 w 8"/>
              <a:gd name="T5" fmla="*/ 2147483647 h 23"/>
              <a:gd name="T6" fmla="*/ 2147483647 w 8"/>
              <a:gd name="T7" fmla="*/ 2147483647 h 23"/>
              <a:gd name="T8" fmla="*/ 2147483647 w 8"/>
              <a:gd name="T9" fmla="*/ 2147483647 h 23"/>
              <a:gd name="T10" fmla="*/ 2147483647 w 8"/>
              <a:gd name="T11" fmla="*/ 2147483647 h 23"/>
              <a:gd name="T12" fmla="*/ 2147483647 w 8"/>
              <a:gd name="T13" fmla="*/ 2147483647 h 23"/>
              <a:gd name="T14" fmla="*/ 0 w 8"/>
              <a:gd name="T15" fmla="*/ 0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23"/>
              <a:gd name="T26" fmla="*/ 8 w 8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23">
                <a:moveTo>
                  <a:pt x="0" y="23"/>
                </a:moveTo>
                <a:lnTo>
                  <a:pt x="3" y="22"/>
                </a:lnTo>
                <a:lnTo>
                  <a:pt x="7" y="18"/>
                </a:lnTo>
                <a:lnTo>
                  <a:pt x="8" y="13"/>
                </a:lnTo>
                <a:lnTo>
                  <a:pt x="8" y="9"/>
                </a:lnTo>
                <a:lnTo>
                  <a:pt x="7" y="5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07" name="Freeform 851"/>
          <p:cNvSpPr>
            <a:spLocks/>
          </p:cNvSpPr>
          <p:nvPr/>
        </p:nvSpPr>
        <p:spPr bwMode="auto">
          <a:xfrm>
            <a:off x="6804025" y="4684713"/>
            <a:ext cx="14288" cy="7937"/>
          </a:xfrm>
          <a:custGeom>
            <a:avLst/>
            <a:gdLst>
              <a:gd name="T0" fmla="*/ 2147483647 w 9"/>
              <a:gd name="T1" fmla="*/ 0 h 5"/>
              <a:gd name="T2" fmla="*/ 2147483647 w 9"/>
              <a:gd name="T3" fmla="*/ 2147483647 h 5"/>
              <a:gd name="T4" fmla="*/ 0 w 9"/>
              <a:gd name="T5" fmla="*/ 2147483647 h 5"/>
              <a:gd name="T6" fmla="*/ 0 60000 65536"/>
              <a:gd name="T7" fmla="*/ 0 60000 65536"/>
              <a:gd name="T8" fmla="*/ 0 60000 65536"/>
              <a:gd name="T9" fmla="*/ 0 w 9"/>
              <a:gd name="T10" fmla="*/ 0 h 5"/>
              <a:gd name="T11" fmla="*/ 9 w 9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5">
                <a:moveTo>
                  <a:pt x="9" y="0"/>
                </a:moveTo>
                <a:lnTo>
                  <a:pt x="4" y="1"/>
                </a:lnTo>
                <a:lnTo>
                  <a:pt x="0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08" name="Line 852"/>
          <p:cNvSpPr>
            <a:spLocks noChangeShapeType="1"/>
          </p:cNvSpPr>
          <p:nvPr/>
        </p:nvSpPr>
        <p:spPr bwMode="auto">
          <a:xfrm flipH="1">
            <a:off x="6767513" y="4721225"/>
            <a:ext cx="190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09" name="Rectangle 853"/>
          <p:cNvSpPr>
            <a:spLocks noChangeArrowheads="1"/>
          </p:cNvSpPr>
          <p:nvPr/>
        </p:nvSpPr>
        <p:spPr bwMode="auto">
          <a:xfrm>
            <a:off x="6862763" y="4684713"/>
            <a:ext cx="3175" cy="365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10" name="Freeform 854"/>
          <p:cNvSpPr>
            <a:spLocks/>
          </p:cNvSpPr>
          <p:nvPr/>
        </p:nvSpPr>
        <p:spPr bwMode="auto">
          <a:xfrm>
            <a:off x="6865938" y="4684713"/>
            <a:ext cx="30162" cy="36512"/>
          </a:xfrm>
          <a:custGeom>
            <a:avLst/>
            <a:gdLst>
              <a:gd name="T0" fmla="*/ 0 w 19"/>
              <a:gd name="T1" fmla="*/ 2147483647 h 23"/>
              <a:gd name="T2" fmla="*/ 2147483647 w 19"/>
              <a:gd name="T3" fmla="*/ 2147483647 h 23"/>
              <a:gd name="T4" fmla="*/ 2147483647 w 19"/>
              <a:gd name="T5" fmla="*/ 0 h 23"/>
              <a:gd name="T6" fmla="*/ 2147483647 w 19"/>
              <a:gd name="T7" fmla="*/ 0 h 23"/>
              <a:gd name="T8" fmla="*/ 2147483647 w 19"/>
              <a:gd name="T9" fmla="*/ 2147483647 h 23"/>
              <a:gd name="T10" fmla="*/ 2147483647 w 19"/>
              <a:gd name="T11" fmla="*/ 2147483647 h 23"/>
              <a:gd name="T12" fmla="*/ 2147483647 w 19"/>
              <a:gd name="T13" fmla="*/ 2147483647 h 23"/>
              <a:gd name="T14" fmla="*/ 2147483647 w 19"/>
              <a:gd name="T15" fmla="*/ 2147483647 h 23"/>
              <a:gd name="T16" fmla="*/ 2147483647 w 19"/>
              <a:gd name="T17" fmla="*/ 2147483647 h 23"/>
              <a:gd name="T18" fmla="*/ 2147483647 w 19"/>
              <a:gd name="T19" fmla="*/ 2147483647 h 23"/>
              <a:gd name="T20" fmla="*/ 2147483647 w 19"/>
              <a:gd name="T21" fmla="*/ 0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23"/>
              <a:gd name="T35" fmla="*/ 19 w 19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23">
                <a:moveTo>
                  <a:pt x="0" y="5"/>
                </a:moveTo>
                <a:lnTo>
                  <a:pt x="3" y="1"/>
                </a:lnTo>
                <a:lnTo>
                  <a:pt x="8" y="0"/>
                </a:lnTo>
                <a:lnTo>
                  <a:pt x="12" y="0"/>
                </a:lnTo>
                <a:lnTo>
                  <a:pt x="18" y="1"/>
                </a:lnTo>
                <a:lnTo>
                  <a:pt x="19" y="5"/>
                </a:lnTo>
                <a:lnTo>
                  <a:pt x="19" y="23"/>
                </a:lnTo>
                <a:lnTo>
                  <a:pt x="18" y="23"/>
                </a:lnTo>
                <a:lnTo>
                  <a:pt x="18" y="5"/>
                </a:lnTo>
                <a:lnTo>
                  <a:pt x="17" y="1"/>
                </a:lnTo>
                <a:lnTo>
                  <a:pt x="12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11" name="Line 855"/>
          <p:cNvSpPr>
            <a:spLocks noChangeShapeType="1"/>
          </p:cNvSpPr>
          <p:nvPr/>
        </p:nvSpPr>
        <p:spPr bwMode="auto">
          <a:xfrm flipH="1">
            <a:off x="6854825" y="4684713"/>
            <a:ext cx="11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12" name="Line 856"/>
          <p:cNvSpPr>
            <a:spLocks noChangeShapeType="1"/>
          </p:cNvSpPr>
          <p:nvPr/>
        </p:nvSpPr>
        <p:spPr bwMode="auto">
          <a:xfrm>
            <a:off x="6854825" y="4721225"/>
            <a:ext cx="206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13" name="Line 857"/>
          <p:cNvSpPr>
            <a:spLocks noChangeShapeType="1"/>
          </p:cNvSpPr>
          <p:nvPr/>
        </p:nvSpPr>
        <p:spPr bwMode="auto">
          <a:xfrm>
            <a:off x="6884988" y="4721225"/>
            <a:ext cx="222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14" name="Freeform 858"/>
          <p:cNvSpPr>
            <a:spLocks/>
          </p:cNvSpPr>
          <p:nvPr/>
        </p:nvSpPr>
        <p:spPr bwMode="auto">
          <a:xfrm>
            <a:off x="6604000" y="4684713"/>
            <a:ext cx="12700" cy="36512"/>
          </a:xfrm>
          <a:custGeom>
            <a:avLst/>
            <a:gdLst>
              <a:gd name="T0" fmla="*/ 2147483647 w 8"/>
              <a:gd name="T1" fmla="*/ 2147483647 h 23"/>
              <a:gd name="T2" fmla="*/ 0 w 8"/>
              <a:gd name="T3" fmla="*/ 2147483647 h 23"/>
              <a:gd name="T4" fmla="*/ 0 w 8"/>
              <a:gd name="T5" fmla="*/ 0 h 23"/>
              <a:gd name="T6" fmla="*/ 2147483647 w 8"/>
              <a:gd name="T7" fmla="*/ 0 h 23"/>
              <a:gd name="T8" fmla="*/ 2147483647 w 8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23"/>
              <a:gd name="T17" fmla="*/ 8 w 8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23">
                <a:moveTo>
                  <a:pt x="8" y="23"/>
                </a:moveTo>
                <a:lnTo>
                  <a:pt x="0" y="23"/>
                </a:lnTo>
                <a:lnTo>
                  <a:pt x="0" y="0"/>
                </a:lnTo>
                <a:lnTo>
                  <a:pt x="3" y="0"/>
                </a:lnTo>
                <a:lnTo>
                  <a:pt x="3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15" name="Line 859"/>
          <p:cNvSpPr>
            <a:spLocks noChangeShapeType="1"/>
          </p:cNvSpPr>
          <p:nvPr/>
        </p:nvSpPr>
        <p:spPr bwMode="auto">
          <a:xfrm flipV="1">
            <a:off x="6597650" y="4713288"/>
            <a:ext cx="6350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16" name="Freeform 860"/>
          <p:cNvSpPr>
            <a:spLocks/>
          </p:cNvSpPr>
          <p:nvPr/>
        </p:nvSpPr>
        <p:spPr bwMode="auto">
          <a:xfrm>
            <a:off x="6564313" y="4684713"/>
            <a:ext cx="36512" cy="36512"/>
          </a:xfrm>
          <a:custGeom>
            <a:avLst/>
            <a:gdLst>
              <a:gd name="T0" fmla="*/ 2147483647 w 23"/>
              <a:gd name="T1" fmla="*/ 2147483647 h 23"/>
              <a:gd name="T2" fmla="*/ 2147483647 w 23"/>
              <a:gd name="T3" fmla="*/ 2147483647 h 23"/>
              <a:gd name="T4" fmla="*/ 2147483647 w 23"/>
              <a:gd name="T5" fmla="*/ 2147483647 h 23"/>
              <a:gd name="T6" fmla="*/ 2147483647 w 23"/>
              <a:gd name="T7" fmla="*/ 2147483647 h 23"/>
              <a:gd name="T8" fmla="*/ 2147483647 w 23"/>
              <a:gd name="T9" fmla="*/ 2147483647 h 23"/>
              <a:gd name="T10" fmla="*/ 2147483647 w 23"/>
              <a:gd name="T11" fmla="*/ 0 h 23"/>
              <a:gd name="T12" fmla="*/ 0 w 23"/>
              <a:gd name="T13" fmla="*/ 0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23"/>
              <a:gd name="T23" fmla="*/ 23 w 23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23">
                <a:moveTo>
                  <a:pt x="23" y="22"/>
                </a:moveTo>
                <a:lnTo>
                  <a:pt x="16" y="23"/>
                </a:lnTo>
                <a:lnTo>
                  <a:pt x="13" y="23"/>
                </a:lnTo>
                <a:lnTo>
                  <a:pt x="10" y="22"/>
                </a:lnTo>
                <a:lnTo>
                  <a:pt x="8" y="18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17" name="Freeform 861"/>
          <p:cNvSpPr>
            <a:spLocks/>
          </p:cNvSpPr>
          <p:nvPr/>
        </p:nvSpPr>
        <p:spPr bwMode="auto">
          <a:xfrm>
            <a:off x="6575425" y="4684713"/>
            <a:ext cx="9525" cy="36512"/>
          </a:xfrm>
          <a:custGeom>
            <a:avLst/>
            <a:gdLst>
              <a:gd name="T0" fmla="*/ 0 w 6"/>
              <a:gd name="T1" fmla="*/ 0 h 23"/>
              <a:gd name="T2" fmla="*/ 0 w 6"/>
              <a:gd name="T3" fmla="*/ 2147483647 h 23"/>
              <a:gd name="T4" fmla="*/ 2147483647 w 6"/>
              <a:gd name="T5" fmla="*/ 2147483647 h 23"/>
              <a:gd name="T6" fmla="*/ 2147483647 w 6"/>
              <a:gd name="T7" fmla="*/ 2147483647 h 2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23"/>
              <a:gd name="T14" fmla="*/ 6 w 6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23">
                <a:moveTo>
                  <a:pt x="0" y="0"/>
                </a:moveTo>
                <a:lnTo>
                  <a:pt x="0" y="18"/>
                </a:lnTo>
                <a:lnTo>
                  <a:pt x="1" y="22"/>
                </a:lnTo>
                <a:lnTo>
                  <a:pt x="6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18" name="Line 862"/>
          <p:cNvSpPr>
            <a:spLocks noChangeShapeType="1"/>
          </p:cNvSpPr>
          <p:nvPr/>
        </p:nvSpPr>
        <p:spPr bwMode="auto">
          <a:xfrm flipH="1">
            <a:off x="6535738" y="4721225"/>
            <a:ext cx="190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19" name="Freeform 863"/>
          <p:cNvSpPr>
            <a:spLocks/>
          </p:cNvSpPr>
          <p:nvPr/>
        </p:nvSpPr>
        <p:spPr bwMode="auto">
          <a:xfrm>
            <a:off x="6535738" y="4684713"/>
            <a:ext cx="9525" cy="36512"/>
          </a:xfrm>
          <a:custGeom>
            <a:avLst/>
            <a:gdLst>
              <a:gd name="T0" fmla="*/ 2147483647 w 6"/>
              <a:gd name="T1" fmla="*/ 2147483647 h 23"/>
              <a:gd name="T2" fmla="*/ 2147483647 w 6"/>
              <a:gd name="T3" fmla="*/ 2147483647 h 23"/>
              <a:gd name="T4" fmla="*/ 2147483647 w 6"/>
              <a:gd name="T5" fmla="*/ 2147483647 h 23"/>
              <a:gd name="T6" fmla="*/ 0 w 6"/>
              <a:gd name="T7" fmla="*/ 0 h 23"/>
              <a:gd name="T8" fmla="*/ 2147483647 w 6"/>
              <a:gd name="T9" fmla="*/ 2147483647 h 23"/>
              <a:gd name="T10" fmla="*/ 2147483647 w 6"/>
              <a:gd name="T11" fmla="*/ 2147483647 h 23"/>
              <a:gd name="T12" fmla="*/ 2147483647 w 6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23"/>
              <a:gd name="T23" fmla="*/ 6 w 6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23">
                <a:moveTo>
                  <a:pt x="5" y="23"/>
                </a:moveTo>
                <a:lnTo>
                  <a:pt x="5" y="5"/>
                </a:lnTo>
                <a:lnTo>
                  <a:pt x="2" y="1"/>
                </a:lnTo>
                <a:lnTo>
                  <a:pt x="0" y="0"/>
                </a:lnTo>
                <a:lnTo>
                  <a:pt x="5" y="1"/>
                </a:lnTo>
                <a:lnTo>
                  <a:pt x="6" y="5"/>
                </a:lnTo>
                <a:lnTo>
                  <a:pt x="6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20" name="Line 864"/>
          <p:cNvSpPr>
            <a:spLocks noChangeShapeType="1"/>
          </p:cNvSpPr>
          <p:nvPr/>
        </p:nvSpPr>
        <p:spPr bwMode="auto">
          <a:xfrm flipH="1">
            <a:off x="6503988" y="4721225"/>
            <a:ext cx="190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21" name="Freeform 865"/>
          <p:cNvSpPr>
            <a:spLocks/>
          </p:cNvSpPr>
          <p:nvPr/>
        </p:nvSpPr>
        <p:spPr bwMode="auto">
          <a:xfrm>
            <a:off x="6503988" y="4684713"/>
            <a:ext cx="11112" cy="36512"/>
          </a:xfrm>
          <a:custGeom>
            <a:avLst/>
            <a:gdLst>
              <a:gd name="T0" fmla="*/ 2147483647 w 7"/>
              <a:gd name="T1" fmla="*/ 2147483647 h 23"/>
              <a:gd name="T2" fmla="*/ 2147483647 w 7"/>
              <a:gd name="T3" fmla="*/ 2147483647 h 23"/>
              <a:gd name="T4" fmla="*/ 2147483647 w 7"/>
              <a:gd name="T5" fmla="*/ 2147483647 h 23"/>
              <a:gd name="T6" fmla="*/ 0 w 7"/>
              <a:gd name="T7" fmla="*/ 0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2147483647 w 7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23"/>
              <a:gd name="T23" fmla="*/ 7 w 7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23">
                <a:moveTo>
                  <a:pt x="5" y="23"/>
                </a:moveTo>
                <a:lnTo>
                  <a:pt x="5" y="5"/>
                </a:lnTo>
                <a:lnTo>
                  <a:pt x="4" y="1"/>
                </a:lnTo>
                <a:lnTo>
                  <a:pt x="0" y="0"/>
                </a:lnTo>
                <a:lnTo>
                  <a:pt x="5" y="1"/>
                </a:lnTo>
                <a:lnTo>
                  <a:pt x="7" y="5"/>
                </a:lnTo>
                <a:lnTo>
                  <a:pt x="7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22" name="Line 866"/>
          <p:cNvSpPr>
            <a:spLocks noChangeShapeType="1"/>
          </p:cNvSpPr>
          <p:nvPr/>
        </p:nvSpPr>
        <p:spPr bwMode="auto">
          <a:xfrm flipH="1">
            <a:off x="6472238" y="4721225"/>
            <a:ext cx="206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23" name="Rectangle 867"/>
          <p:cNvSpPr>
            <a:spLocks noChangeArrowheads="1"/>
          </p:cNvSpPr>
          <p:nvPr/>
        </p:nvSpPr>
        <p:spPr bwMode="auto">
          <a:xfrm>
            <a:off x="6480175" y="4684713"/>
            <a:ext cx="4763" cy="365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24" name="Freeform 868"/>
          <p:cNvSpPr>
            <a:spLocks/>
          </p:cNvSpPr>
          <p:nvPr/>
        </p:nvSpPr>
        <p:spPr bwMode="auto">
          <a:xfrm>
            <a:off x="6484938" y="4684713"/>
            <a:ext cx="19050" cy="7937"/>
          </a:xfrm>
          <a:custGeom>
            <a:avLst/>
            <a:gdLst>
              <a:gd name="T0" fmla="*/ 0 w 12"/>
              <a:gd name="T1" fmla="*/ 2147483647 h 5"/>
              <a:gd name="T2" fmla="*/ 2147483647 w 12"/>
              <a:gd name="T3" fmla="*/ 2147483647 h 5"/>
              <a:gd name="T4" fmla="*/ 2147483647 w 12"/>
              <a:gd name="T5" fmla="*/ 0 h 5"/>
              <a:gd name="T6" fmla="*/ 2147483647 w 12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5"/>
              <a:gd name="T14" fmla="*/ 12 w 1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5">
                <a:moveTo>
                  <a:pt x="0" y="5"/>
                </a:moveTo>
                <a:lnTo>
                  <a:pt x="3" y="1"/>
                </a:lnTo>
                <a:lnTo>
                  <a:pt x="8" y="0"/>
                </a:lnTo>
                <a:lnTo>
                  <a:pt x="12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25" name="Freeform 869"/>
          <p:cNvSpPr>
            <a:spLocks/>
          </p:cNvSpPr>
          <p:nvPr/>
        </p:nvSpPr>
        <p:spPr bwMode="auto">
          <a:xfrm>
            <a:off x="6515100" y="4684713"/>
            <a:ext cx="20638" cy="7937"/>
          </a:xfrm>
          <a:custGeom>
            <a:avLst/>
            <a:gdLst>
              <a:gd name="T0" fmla="*/ 0 w 13"/>
              <a:gd name="T1" fmla="*/ 2147483647 h 5"/>
              <a:gd name="T2" fmla="*/ 2147483647 w 13"/>
              <a:gd name="T3" fmla="*/ 2147483647 h 5"/>
              <a:gd name="T4" fmla="*/ 2147483647 w 13"/>
              <a:gd name="T5" fmla="*/ 0 h 5"/>
              <a:gd name="T6" fmla="*/ 2147483647 w 13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5"/>
              <a:gd name="T14" fmla="*/ 13 w 1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5">
                <a:moveTo>
                  <a:pt x="0" y="5"/>
                </a:moveTo>
                <a:lnTo>
                  <a:pt x="3" y="1"/>
                </a:lnTo>
                <a:lnTo>
                  <a:pt x="9" y="0"/>
                </a:lnTo>
                <a:lnTo>
                  <a:pt x="1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26" name="Line 870"/>
          <p:cNvSpPr>
            <a:spLocks noChangeShapeType="1"/>
          </p:cNvSpPr>
          <p:nvPr/>
        </p:nvSpPr>
        <p:spPr bwMode="auto">
          <a:xfrm flipH="1">
            <a:off x="6472238" y="4684713"/>
            <a:ext cx="12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27" name="Freeform 871"/>
          <p:cNvSpPr>
            <a:spLocks/>
          </p:cNvSpPr>
          <p:nvPr/>
        </p:nvSpPr>
        <p:spPr bwMode="auto">
          <a:xfrm>
            <a:off x="6437313" y="4684713"/>
            <a:ext cx="23812" cy="14287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2147483647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0 h 9"/>
              <a:gd name="T14" fmla="*/ 2147483647 w 15"/>
              <a:gd name="T15" fmla="*/ 0 h 9"/>
              <a:gd name="T16" fmla="*/ 2147483647 w 15"/>
              <a:gd name="T17" fmla="*/ 2147483647 h 9"/>
              <a:gd name="T18" fmla="*/ 2147483647 w 15"/>
              <a:gd name="T19" fmla="*/ 2147483647 h 9"/>
              <a:gd name="T20" fmla="*/ 0 w 15"/>
              <a:gd name="T21" fmla="*/ 2147483647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"/>
              <a:gd name="T34" fmla="*/ 0 h 9"/>
              <a:gd name="T35" fmla="*/ 15 w 15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" h="9">
                <a:moveTo>
                  <a:pt x="14" y="0"/>
                </a:moveTo>
                <a:lnTo>
                  <a:pt x="15" y="1"/>
                </a:lnTo>
                <a:lnTo>
                  <a:pt x="15" y="3"/>
                </a:lnTo>
                <a:lnTo>
                  <a:pt x="14" y="5"/>
                </a:lnTo>
                <a:lnTo>
                  <a:pt x="12" y="3"/>
                </a:lnTo>
                <a:lnTo>
                  <a:pt x="14" y="1"/>
                </a:lnTo>
                <a:lnTo>
                  <a:pt x="14" y="0"/>
                </a:lnTo>
                <a:lnTo>
                  <a:pt x="9" y="0"/>
                </a:lnTo>
                <a:lnTo>
                  <a:pt x="5" y="1"/>
                </a:lnTo>
                <a:lnTo>
                  <a:pt x="1" y="5"/>
                </a:lnTo>
                <a:lnTo>
                  <a:pt x="0" y="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28" name="Freeform 872"/>
          <p:cNvSpPr>
            <a:spLocks/>
          </p:cNvSpPr>
          <p:nvPr/>
        </p:nvSpPr>
        <p:spPr bwMode="auto">
          <a:xfrm>
            <a:off x="6426200" y="4684713"/>
            <a:ext cx="11113" cy="36512"/>
          </a:xfrm>
          <a:custGeom>
            <a:avLst/>
            <a:gdLst>
              <a:gd name="T0" fmla="*/ 2147483647 w 7"/>
              <a:gd name="T1" fmla="*/ 0 h 23"/>
              <a:gd name="T2" fmla="*/ 2147483647 w 7"/>
              <a:gd name="T3" fmla="*/ 2147483647 h 23"/>
              <a:gd name="T4" fmla="*/ 2147483647 w 7"/>
              <a:gd name="T5" fmla="*/ 2147483647 h 23"/>
              <a:gd name="T6" fmla="*/ 2147483647 w 7"/>
              <a:gd name="T7" fmla="*/ 0 h 23"/>
              <a:gd name="T8" fmla="*/ 2147483647 w 7"/>
              <a:gd name="T9" fmla="*/ 0 h 23"/>
              <a:gd name="T10" fmla="*/ 0 w 7"/>
              <a:gd name="T11" fmla="*/ 0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23"/>
              <a:gd name="T20" fmla="*/ 7 w 7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23">
                <a:moveTo>
                  <a:pt x="7" y="0"/>
                </a:moveTo>
                <a:lnTo>
                  <a:pt x="7" y="23"/>
                </a:lnTo>
                <a:lnTo>
                  <a:pt x="4" y="23"/>
                </a:lnTo>
                <a:lnTo>
                  <a:pt x="4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29" name="Freeform 873"/>
          <p:cNvSpPr>
            <a:spLocks/>
          </p:cNvSpPr>
          <p:nvPr/>
        </p:nvSpPr>
        <p:spPr bwMode="auto">
          <a:xfrm>
            <a:off x="6373813" y="4684713"/>
            <a:ext cx="38100" cy="36512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0 h 23"/>
              <a:gd name="T6" fmla="*/ 2147483647 w 24"/>
              <a:gd name="T7" fmla="*/ 0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0 w 24"/>
              <a:gd name="T13" fmla="*/ 2147483647 h 23"/>
              <a:gd name="T14" fmla="*/ 0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"/>
              <a:gd name="T43" fmla="*/ 0 h 23"/>
              <a:gd name="T44" fmla="*/ 24 w 24"/>
              <a:gd name="T45" fmla="*/ 23 h 2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" h="23">
                <a:moveTo>
                  <a:pt x="21" y="3"/>
                </a:moveTo>
                <a:lnTo>
                  <a:pt x="20" y="1"/>
                </a:lnTo>
                <a:lnTo>
                  <a:pt x="16" y="0"/>
                </a:lnTo>
                <a:lnTo>
                  <a:pt x="12" y="0"/>
                </a:lnTo>
                <a:lnTo>
                  <a:pt x="7" y="1"/>
                </a:lnTo>
                <a:lnTo>
                  <a:pt x="3" y="5"/>
                </a:lnTo>
                <a:lnTo>
                  <a:pt x="0" y="9"/>
                </a:lnTo>
                <a:lnTo>
                  <a:pt x="0" y="13"/>
                </a:lnTo>
                <a:lnTo>
                  <a:pt x="3" y="18"/>
                </a:lnTo>
                <a:lnTo>
                  <a:pt x="7" y="22"/>
                </a:lnTo>
                <a:lnTo>
                  <a:pt x="12" y="23"/>
                </a:lnTo>
                <a:lnTo>
                  <a:pt x="15" y="23"/>
                </a:lnTo>
                <a:lnTo>
                  <a:pt x="20" y="22"/>
                </a:lnTo>
                <a:lnTo>
                  <a:pt x="24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30" name="Freeform 874"/>
          <p:cNvSpPr>
            <a:spLocks/>
          </p:cNvSpPr>
          <p:nvPr/>
        </p:nvSpPr>
        <p:spPr bwMode="auto">
          <a:xfrm>
            <a:off x="6405563" y="4686300"/>
            <a:ext cx="6350" cy="12700"/>
          </a:xfrm>
          <a:custGeom>
            <a:avLst/>
            <a:gdLst>
              <a:gd name="T0" fmla="*/ 2147483647 w 4"/>
              <a:gd name="T1" fmla="*/ 2147483647 h 8"/>
              <a:gd name="T2" fmla="*/ 2147483647 w 4"/>
              <a:gd name="T3" fmla="*/ 2147483647 h 8"/>
              <a:gd name="T4" fmla="*/ 2147483647 w 4"/>
              <a:gd name="T5" fmla="*/ 2147483647 h 8"/>
              <a:gd name="T6" fmla="*/ 2147483647 w 4"/>
              <a:gd name="T7" fmla="*/ 2147483647 h 8"/>
              <a:gd name="T8" fmla="*/ 0 w 4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8"/>
              <a:gd name="T17" fmla="*/ 4 w 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8">
                <a:moveTo>
                  <a:pt x="4" y="8"/>
                </a:moveTo>
                <a:lnTo>
                  <a:pt x="4" y="5"/>
                </a:lnTo>
                <a:lnTo>
                  <a:pt x="1" y="2"/>
                </a:lnTo>
                <a:lnTo>
                  <a:pt x="1" y="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31" name="Freeform 875"/>
          <p:cNvSpPr>
            <a:spLocks/>
          </p:cNvSpPr>
          <p:nvPr/>
        </p:nvSpPr>
        <p:spPr bwMode="auto">
          <a:xfrm>
            <a:off x="6378575" y="4692650"/>
            <a:ext cx="33338" cy="28575"/>
          </a:xfrm>
          <a:custGeom>
            <a:avLst/>
            <a:gdLst>
              <a:gd name="T0" fmla="*/ 2147483647 w 21"/>
              <a:gd name="T1" fmla="*/ 0 h 18"/>
              <a:gd name="T2" fmla="*/ 2147483647 w 21"/>
              <a:gd name="T3" fmla="*/ 2147483647 h 18"/>
              <a:gd name="T4" fmla="*/ 2147483647 w 21"/>
              <a:gd name="T5" fmla="*/ 2147483647 h 18"/>
              <a:gd name="T6" fmla="*/ 0 w 21"/>
              <a:gd name="T7" fmla="*/ 2147483647 h 18"/>
              <a:gd name="T8" fmla="*/ 0 w 21"/>
              <a:gd name="T9" fmla="*/ 2147483647 h 18"/>
              <a:gd name="T10" fmla="*/ 2147483647 w 21"/>
              <a:gd name="T11" fmla="*/ 2147483647 h 18"/>
              <a:gd name="T12" fmla="*/ 2147483647 w 21"/>
              <a:gd name="T13" fmla="*/ 2147483647 h 18"/>
              <a:gd name="T14" fmla="*/ 2147483647 w 21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18"/>
              <a:gd name="T26" fmla="*/ 21 w 21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18">
                <a:moveTo>
                  <a:pt x="18" y="0"/>
                </a:moveTo>
                <a:lnTo>
                  <a:pt x="18" y="4"/>
                </a:lnTo>
                <a:lnTo>
                  <a:pt x="21" y="4"/>
                </a:lnTo>
                <a:lnTo>
                  <a:pt x="0" y="4"/>
                </a:lnTo>
                <a:lnTo>
                  <a:pt x="0" y="8"/>
                </a:lnTo>
                <a:lnTo>
                  <a:pt x="1" y="13"/>
                </a:lnTo>
                <a:lnTo>
                  <a:pt x="5" y="17"/>
                </a:lnTo>
                <a:lnTo>
                  <a:pt x="9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32" name="Line 876"/>
          <p:cNvSpPr>
            <a:spLocks noChangeShapeType="1"/>
          </p:cNvSpPr>
          <p:nvPr/>
        </p:nvSpPr>
        <p:spPr bwMode="auto">
          <a:xfrm>
            <a:off x="6426200" y="4721225"/>
            <a:ext cx="190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33" name="Freeform 877"/>
          <p:cNvSpPr>
            <a:spLocks/>
          </p:cNvSpPr>
          <p:nvPr/>
        </p:nvSpPr>
        <p:spPr bwMode="auto">
          <a:xfrm>
            <a:off x="6378575" y="4684713"/>
            <a:ext cx="14288" cy="14287"/>
          </a:xfrm>
          <a:custGeom>
            <a:avLst/>
            <a:gdLst>
              <a:gd name="T0" fmla="*/ 0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9"/>
              <a:gd name="T14" fmla="*/ 9 w 9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9">
                <a:moveTo>
                  <a:pt x="0" y="9"/>
                </a:moveTo>
                <a:lnTo>
                  <a:pt x="1" y="5"/>
                </a:lnTo>
                <a:lnTo>
                  <a:pt x="5" y="1"/>
                </a:lnTo>
                <a:lnTo>
                  <a:pt x="9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34" name="Freeform 878"/>
          <p:cNvSpPr>
            <a:spLocks/>
          </p:cNvSpPr>
          <p:nvPr/>
        </p:nvSpPr>
        <p:spPr bwMode="auto">
          <a:xfrm>
            <a:off x="6321425" y="4684713"/>
            <a:ext cx="38100" cy="9525"/>
          </a:xfrm>
          <a:custGeom>
            <a:avLst/>
            <a:gdLst>
              <a:gd name="T0" fmla="*/ 2147483647 w 24"/>
              <a:gd name="T1" fmla="*/ 0 h 6"/>
              <a:gd name="T2" fmla="*/ 2147483647 w 24"/>
              <a:gd name="T3" fmla="*/ 2147483647 h 6"/>
              <a:gd name="T4" fmla="*/ 2147483647 w 24"/>
              <a:gd name="T5" fmla="*/ 2147483647 h 6"/>
              <a:gd name="T6" fmla="*/ 2147483647 w 24"/>
              <a:gd name="T7" fmla="*/ 2147483647 h 6"/>
              <a:gd name="T8" fmla="*/ 0 w 2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6"/>
              <a:gd name="T17" fmla="*/ 24 w 2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6">
                <a:moveTo>
                  <a:pt x="24" y="0"/>
                </a:moveTo>
                <a:lnTo>
                  <a:pt x="21" y="3"/>
                </a:lnTo>
                <a:lnTo>
                  <a:pt x="20" y="5"/>
                </a:lnTo>
                <a:lnTo>
                  <a:pt x="15" y="6"/>
                </a:lnTo>
                <a:lnTo>
                  <a:pt x="0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35" name="Freeform 879"/>
          <p:cNvSpPr>
            <a:spLocks/>
          </p:cNvSpPr>
          <p:nvPr/>
        </p:nvSpPr>
        <p:spPr bwMode="auto">
          <a:xfrm>
            <a:off x="6343650" y="4662488"/>
            <a:ext cx="15875" cy="31750"/>
          </a:xfrm>
          <a:custGeom>
            <a:avLst/>
            <a:gdLst>
              <a:gd name="T0" fmla="*/ 0 w 10"/>
              <a:gd name="T1" fmla="*/ 2147483647 h 20"/>
              <a:gd name="T2" fmla="*/ 2147483647 w 10"/>
              <a:gd name="T3" fmla="*/ 2147483647 h 20"/>
              <a:gd name="T4" fmla="*/ 2147483647 w 10"/>
              <a:gd name="T5" fmla="*/ 2147483647 h 20"/>
              <a:gd name="T6" fmla="*/ 2147483647 w 10"/>
              <a:gd name="T7" fmla="*/ 2147483647 h 20"/>
              <a:gd name="T8" fmla="*/ 2147483647 w 10"/>
              <a:gd name="T9" fmla="*/ 2147483647 h 20"/>
              <a:gd name="T10" fmla="*/ 2147483647 w 10"/>
              <a:gd name="T11" fmla="*/ 2147483647 h 20"/>
              <a:gd name="T12" fmla="*/ 2147483647 w 10"/>
              <a:gd name="T13" fmla="*/ 2147483647 h 20"/>
              <a:gd name="T14" fmla="*/ 0 w 10"/>
              <a:gd name="T15" fmla="*/ 0 h 20"/>
              <a:gd name="T16" fmla="*/ 2147483647 w 10"/>
              <a:gd name="T17" fmla="*/ 2147483647 h 20"/>
              <a:gd name="T18" fmla="*/ 2147483647 w 10"/>
              <a:gd name="T19" fmla="*/ 2147483647 h 20"/>
              <a:gd name="T20" fmla="*/ 2147483647 w 10"/>
              <a:gd name="T21" fmla="*/ 2147483647 h 20"/>
              <a:gd name="T22" fmla="*/ 2147483647 w 10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"/>
              <a:gd name="T37" fmla="*/ 0 h 20"/>
              <a:gd name="T38" fmla="*/ 10 w 10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" h="20">
                <a:moveTo>
                  <a:pt x="0" y="20"/>
                </a:moveTo>
                <a:lnTo>
                  <a:pt x="3" y="19"/>
                </a:lnTo>
                <a:lnTo>
                  <a:pt x="6" y="17"/>
                </a:lnTo>
                <a:lnTo>
                  <a:pt x="7" y="14"/>
                </a:lnTo>
                <a:lnTo>
                  <a:pt x="7" y="7"/>
                </a:lnTo>
                <a:lnTo>
                  <a:pt x="6" y="4"/>
                </a:lnTo>
                <a:lnTo>
                  <a:pt x="3" y="2"/>
                </a:lnTo>
                <a:lnTo>
                  <a:pt x="0" y="0"/>
                </a:lnTo>
                <a:lnTo>
                  <a:pt x="6" y="2"/>
                </a:lnTo>
                <a:lnTo>
                  <a:pt x="7" y="4"/>
                </a:lnTo>
                <a:lnTo>
                  <a:pt x="10" y="7"/>
                </a:lnTo>
                <a:lnTo>
                  <a:pt x="10" y="1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36" name="Line 880"/>
          <p:cNvSpPr>
            <a:spLocks noChangeShapeType="1"/>
          </p:cNvSpPr>
          <p:nvPr/>
        </p:nvSpPr>
        <p:spPr bwMode="auto">
          <a:xfrm flipH="1">
            <a:off x="6310313" y="4662488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37" name="Rectangle 881"/>
          <p:cNvSpPr>
            <a:spLocks noChangeArrowheads="1"/>
          </p:cNvSpPr>
          <p:nvPr/>
        </p:nvSpPr>
        <p:spPr bwMode="auto">
          <a:xfrm>
            <a:off x="6319838" y="4662488"/>
            <a:ext cx="1587" cy="587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38" name="Line 882"/>
          <p:cNvSpPr>
            <a:spLocks noChangeShapeType="1"/>
          </p:cNvSpPr>
          <p:nvPr/>
        </p:nvSpPr>
        <p:spPr bwMode="auto">
          <a:xfrm flipH="1">
            <a:off x="6310313" y="4721225"/>
            <a:ext cx="190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39" name="Line 883"/>
          <p:cNvSpPr>
            <a:spLocks noChangeShapeType="1"/>
          </p:cNvSpPr>
          <p:nvPr/>
        </p:nvSpPr>
        <p:spPr bwMode="auto">
          <a:xfrm>
            <a:off x="6596063" y="4684713"/>
            <a:ext cx="12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40" name="Line 884"/>
          <p:cNvSpPr>
            <a:spLocks noChangeShapeType="1"/>
          </p:cNvSpPr>
          <p:nvPr/>
        </p:nvSpPr>
        <p:spPr bwMode="auto">
          <a:xfrm>
            <a:off x="6608763" y="5310188"/>
            <a:ext cx="142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41" name="Freeform 885"/>
          <p:cNvSpPr>
            <a:spLocks/>
          </p:cNvSpPr>
          <p:nvPr/>
        </p:nvSpPr>
        <p:spPr bwMode="auto">
          <a:xfrm>
            <a:off x="6580188" y="5310188"/>
            <a:ext cx="38100" cy="58737"/>
          </a:xfrm>
          <a:custGeom>
            <a:avLst/>
            <a:gdLst>
              <a:gd name="T0" fmla="*/ 2147483647 w 24"/>
              <a:gd name="T1" fmla="*/ 0 h 37"/>
              <a:gd name="T2" fmla="*/ 2147483647 w 24"/>
              <a:gd name="T3" fmla="*/ 2147483647 h 37"/>
              <a:gd name="T4" fmla="*/ 2147483647 w 24"/>
              <a:gd name="T5" fmla="*/ 2147483647 h 37"/>
              <a:gd name="T6" fmla="*/ 2147483647 w 24"/>
              <a:gd name="T7" fmla="*/ 2147483647 h 37"/>
              <a:gd name="T8" fmla="*/ 2147483647 w 24"/>
              <a:gd name="T9" fmla="*/ 2147483647 h 37"/>
              <a:gd name="T10" fmla="*/ 2147483647 w 24"/>
              <a:gd name="T11" fmla="*/ 2147483647 h 37"/>
              <a:gd name="T12" fmla="*/ 0 w 24"/>
              <a:gd name="T13" fmla="*/ 2147483647 h 37"/>
              <a:gd name="T14" fmla="*/ 2147483647 w 24"/>
              <a:gd name="T15" fmla="*/ 2147483647 h 37"/>
              <a:gd name="T16" fmla="*/ 2147483647 w 24"/>
              <a:gd name="T17" fmla="*/ 2147483647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37"/>
              <a:gd name="T29" fmla="*/ 24 w 24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37">
                <a:moveTo>
                  <a:pt x="24" y="0"/>
                </a:moveTo>
                <a:lnTo>
                  <a:pt x="14" y="25"/>
                </a:lnTo>
                <a:lnTo>
                  <a:pt x="10" y="32"/>
                </a:lnTo>
                <a:lnTo>
                  <a:pt x="6" y="36"/>
                </a:lnTo>
                <a:lnTo>
                  <a:pt x="3" y="37"/>
                </a:lnTo>
                <a:lnTo>
                  <a:pt x="1" y="37"/>
                </a:lnTo>
                <a:lnTo>
                  <a:pt x="0" y="36"/>
                </a:lnTo>
                <a:lnTo>
                  <a:pt x="1" y="33"/>
                </a:lnTo>
                <a:lnTo>
                  <a:pt x="3" y="3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42" name="Freeform 886"/>
          <p:cNvSpPr>
            <a:spLocks/>
          </p:cNvSpPr>
          <p:nvPr/>
        </p:nvSpPr>
        <p:spPr bwMode="auto">
          <a:xfrm>
            <a:off x="6584950" y="5310188"/>
            <a:ext cx="17463" cy="39687"/>
          </a:xfrm>
          <a:custGeom>
            <a:avLst/>
            <a:gdLst>
              <a:gd name="T0" fmla="*/ 2147483647 w 11"/>
              <a:gd name="T1" fmla="*/ 2147483647 h 25"/>
              <a:gd name="T2" fmla="*/ 0 w 11"/>
              <a:gd name="T3" fmla="*/ 0 h 25"/>
              <a:gd name="T4" fmla="*/ 2147483647 w 11"/>
              <a:gd name="T5" fmla="*/ 0 h 25"/>
              <a:gd name="T6" fmla="*/ 2147483647 w 11"/>
              <a:gd name="T7" fmla="*/ 2147483647 h 25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25"/>
              <a:gd name="T14" fmla="*/ 11 w 11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25">
                <a:moveTo>
                  <a:pt x="11" y="25"/>
                </a:moveTo>
                <a:lnTo>
                  <a:pt x="0" y="0"/>
                </a:lnTo>
                <a:lnTo>
                  <a:pt x="2" y="0"/>
                </a:lnTo>
                <a:lnTo>
                  <a:pt x="11" y="2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43" name="Freeform 887"/>
          <p:cNvSpPr>
            <a:spLocks/>
          </p:cNvSpPr>
          <p:nvPr/>
        </p:nvSpPr>
        <p:spPr bwMode="auto">
          <a:xfrm>
            <a:off x="6518275" y="5345113"/>
            <a:ext cx="44450" cy="4762"/>
          </a:xfrm>
          <a:custGeom>
            <a:avLst/>
            <a:gdLst>
              <a:gd name="T0" fmla="*/ 2147483647 w 28"/>
              <a:gd name="T1" fmla="*/ 0 h 3"/>
              <a:gd name="T2" fmla="*/ 2147483647 w 28"/>
              <a:gd name="T3" fmla="*/ 2147483647 h 3"/>
              <a:gd name="T4" fmla="*/ 2147483647 w 28"/>
              <a:gd name="T5" fmla="*/ 2147483647 h 3"/>
              <a:gd name="T6" fmla="*/ 0 w 28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3"/>
              <a:gd name="T14" fmla="*/ 28 w 2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3">
                <a:moveTo>
                  <a:pt x="28" y="0"/>
                </a:moveTo>
                <a:lnTo>
                  <a:pt x="26" y="2"/>
                </a:lnTo>
                <a:lnTo>
                  <a:pt x="21" y="3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44" name="Rectangle 888"/>
          <p:cNvSpPr>
            <a:spLocks noChangeArrowheads="1"/>
          </p:cNvSpPr>
          <p:nvPr/>
        </p:nvSpPr>
        <p:spPr bwMode="auto">
          <a:xfrm>
            <a:off x="6526213" y="5291138"/>
            <a:ext cx="3175" cy="587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45" name="Freeform 889"/>
          <p:cNvSpPr>
            <a:spLocks/>
          </p:cNvSpPr>
          <p:nvPr/>
        </p:nvSpPr>
        <p:spPr bwMode="auto">
          <a:xfrm>
            <a:off x="6551613" y="5318125"/>
            <a:ext cx="12700" cy="31750"/>
          </a:xfrm>
          <a:custGeom>
            <a:avLst/>
            <a:gdLst>
              <a:gd name="T0" fmla="*/ 0 w 8"/>
              <a:gd name="T1" fmla="*/ 2147483647 h 20"/>
              <a:gd name="T2" fmla="*/ 2147483647 w 8"/>
              <a:gd name="T3" fmla="*/ 2147483647 h 20"/>
              <a:gd name="T4" fmla="*/ 2147483647 w 8"/>
              <a:gd name="T5" fmla="*/ 2147483647 h 20"/>
              <a:gd name="T6" fmla="*/ 2147483647 w 8"/>
              <a:gd name="T7" fmla="*/ 2147483647 h 20"/>
              <a:gd name="T8" fmla="*/ 2147483647 w 8"/>
              <a:gd name="T9" fmla="*/ 2147483647 h 20"/>
              <a:gd name="T10" fmla="*/ 2147483647 w 8"/>
              <a:gd name="T11" fmla="*/ 2147483647 h 20"/>
              <a:gd name="T12" fmla="*/ 2147483647 w 8"/>
              <a:gd name="T13" fmla="*/ 2147483647 h 20"/>
              <a:gd name="T14" fmla="*/ 0 w 8"/>
              <a:gd name="T15" fmla="*/ 0 h 20"/>
              <a:gd name="T16" fmla="*/ 2147483647 w 8"/>
              <a:gd name="T17" fmla="*/ 2147483647 h 20"/>
              <a:gd name="T18" fmla="*/ 2147483647 w 8"/>
              <a:gd name="T19" fmla="*/ 2147483647 h 20"/>
              <a:gd name="T20" fmla="*/ 2147483647 w 8"/>
              <a:gd name="T21" fmla="*/ 2147483647 h 20"/>
              <a:gd name="T22" fmla="*/ 2147483647 w 8"/>
              <a:gd name="T23" fmla="*/ 2147483647 h 20"/>
              <a:gd name="T24" fmla="*/ 2147483647 w 8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"/>
              <a:gd name="T40" fmla="*/ 0 h 20"/>
              <a:gd name="T41" fmla="*/ 8 w 8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" h="20">
                <a:moveTo>
                  <a:pt x="0" y="20"/>
                </a:moveTo>
                <a:lnTo>
                  <a:pt x="3" y="19"/>
                </a:lnTo>
                <a:lnTo>
                  <a:pt x="5" y="17"/>
                </a:lnTo>
                <a:lnTo>
                  <a:pt x="7" y="14"/>
                </a:lnTo>
                <a:lnTo>
                  <a:pt x="7" y="7"/>
                </a:lnTo>
                <a:lnTo>
                  <a:pt x="5" y="5"/>
                </a:lnTo>
                <a:lnTo>
                  <a:pt x="3" y="2"/>
                </a:lnTo>
                <a:lnTo>
                  <a:pt x="0" y="0"/>
                </a:lnTo>
                <a:lnTo>
                  <a:pt x="5" y="2"/>
                </a:lnTo>
                <a:lnTo>
                  <a:pt x="7" y="5"/>
                </a:lnTo>
                <a:lnTo>
                  <a:pt x="8" y="7"/>
                </a:lnTo>
                <a:lnTo>
                  <a:pt x="8" y="14"/>
                </a:lnTo>
                <a:lnTo>
                  <a:pt x="7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46" name="Freeform 890"/>
          <p:cNvSpPr>
            <a:spLocks/>
          </p:cNvSpPr>
          <p:nvPr/>
        </p:nvSpPr>
        <p:spPr bwMode="auto">
          <a:xfrm>
            <a:off x="6551613" y="5291138"/>
            <a:ext cx="12700" cy="28575"/>
          </a:xfrm>
          <a:custGeom>
            <a:avLst/>
            <a:gdLst>
              <a:gd name="T0" fmla="*/ 2147483647 w 8"/>
              <a:gd name="T1" fmla="*/ 2147483647 h 18"/>
              <a:gd name="T2" fmla="*/ 2147483647 w 8"/>
              <a:gd name="T3" fmla="*/ 2147483647 h 18"/>
              <a:gd name="T4" fmla="*/ 0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0 h 18"/>
              <a:gd name="T20" fmla="*/ 2147483647 w 8"/>
              <a:gd name="T21" fmla="*/ 2147483647 h 18"/>
              <a:gd name="T22" fmla="*/ 2147483647 w 8"/>
              <a:gd name="T23" fmla="*/ 2147483647 h 18"/>
              <a:gd name="T24" fmla="*/ 2147483647 w 8"/>
              <a:gd name="T25" fmla="*/ 2147483647 h 18"/>
              <a:gd name="T26" fmla="*/ 2147483647 w 8"/>
              <a:gd name="T27" fmla="*/ 2147483647 h 18"/>
              <a:gd name="T28" fmla="*/ 2147483647 w 8"/>
              <a:gd name="T29" fmla="*/ 2147483647 h 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"/>
              <a:gd name="T46" fmla="*/ 0 h 18"/>
              <a:gd name="T47" fmla="*/ 8 w 8"/>
              <a:gd name="T48" fmla="*/ 18 h 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" h="18">
                <a:moveTo>
                  <a:pt x="7" y="15"/>
                </a:moveTo>
                <a:lnTo>
                  <a:pt x="5" y="16"/>
                </a:lnTo>
                <a:lnTo>
                  <a:pt x="0" y="18"/>
                </a:lnTo>
                <a:lnTo>
                  <a:pt x="3" y="16"/>
                </a:lnTo>
                <a:lnTo>
                  <a:pt x="5" y="15"/>
                </a:lnTo>
                <a:lnTo>
                  <a:pt x="7" y="11"/>
                </a:lnTo>
                <a:lnTo>
                  <a:pt x="7" y="7"/>
                </a:lnTo>
                <a:lnTo>
                  <a:pt x="5" y="3"/>
                </a:lnTo>
                <a:lnTo>
                  <a:pt x="3" y="2"/>
                </a:lnTo>
                <a:lnTo>
                  <a:pt x="0" y="0"/>
                </a:lnTo>
                <a:lnTo>
                  <a:pt x="5" y="2"/>
                </a:lnTo>
                <a:lnTo>
                  <a:pt x="7" y="3"/>
                </a:lnTo>
                <a:lnTo>
                  <a:pt x="8" y="7"/>
                </a:lnTo>
                <a:lnTo>
                  <a:pt x="8" y="11"/>
                </a:lnTo>
                <a:lnTo>
                  <a:pt x="7" y="15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47" name="Line 891"/>
          <p:cNvSpPr>
            <a:spLocks noChangeShapeType="1"/>
          </p:cNvSpPr>
          <p:nvPr/>
        </p:nvSpPr>
        <p:spPr bwMode="auto">
          <a:xfrm flipH="1">
            <a:off x="6529388" y="5318125"/>
            <a:ext cx="222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48" name="Line 892"/>
          <p:cNvSpPr>
            <a:spLocks noChangeShapeType="1"/>
          </p:cNvSpPr>
          <p:nvPr/>
        </p:nvSpPr>
        <p:spPr bwMode="auto">
          <a:xfrm flipH="1">
            <a:off x="6451600" y="5326063"/>
            <a:ext cx="508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49" name="Freeform 893"/>
          <p:cNvSpPr>
            <a:spLocks/>
          </p:cNvSpPr>
          <p:nvPr/>
        </p:nvSpPr>
        <p:spPr bwMode="auto">
          <a:xfrm>
            <a:off x="6411913" y="5291138"/>
            <a:ext cx="20637" cy="58737"/>
          </a:xfrm>
          <a:custGeom>
            <a:avLst/>
            <a:gdLst>
              <a:gd name="T0" fmla="*/ 2147483647 w 13"/>
              <a:gd name="T1" fmla="*/ 2147483647 h 37"/>
              <a:gd name="T2" fmla="*/ 2147483647 w 13"/>
              <a:gd name="T3" fmla="*/ 2147483647 h 37"/>
              <a:gd name="T4" fmla="*/ 2147483647 w 13"/>
              <a:gd name="T5" fmla="*/ 2147483647 h 37"/>
              <a:gd name="T6" fmla="*/ 2147483647 w 13"/>
              <a:gd name="T7" fmla="*/ 2147483647 h 37"/>
              <a:gd name="T8" fmla="*/ 2147483647 w 13"/>
              <a:gd name="T9" fmla="*/ 2147483647 h 37"/>
              <a:gd name="T10" fmla="*/ 2147483647 w 13"/>
              <a:gd name="T11" fmla="*/ 2147483647 h 37"/>
              <a:gd name="T12" fmla="*/ 2147483647 w 13"/>
              <a:gd name="T13" fmla="*/ 0 h 37"/>
              <a:gd name="T14" fmla="*/ 0 w 13"/>
              <a:gd name="T15" fmla="*/ 0 h 37"/>
              <a:gd name="T16" fmla="*/ 0 w 13"/>
              <a:gd name="T17" fmla="*/ 2147483647 h 37"/>
              <a:gd name="T18" fmla="*/ 2147483647 w 13"/>
              <a:gd name="T19" fmla="*/ 2147483647 h 37"/>
              <a:gd name="T20" fmla="*/ 2147483647 w 13"/>
              <a:gd name="T21" fmla="*/ 2147483647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"/>
              <a:gd name="T34" fmla="*/ 0 h 37"/>
              <a:gd name="T35" fmla="*/ 13 w 13"/>
              <a:gd name="T36" fmla="*/ 37 h 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" h="37">
                <a:moveTo>
                  <a:pt x="13" y="32"/>
                </a:moveTo>
                <a:lnTo>
                  <a:pt x="12" y="36"/>
                </a:lnTo>
                <a:lnTo>
                  <a:pt x="9" y="37"/>
                </a:lnTo>
                <a:lnTo>
                  <a:pt x="5" y="37"/>
                </a:lnTo>
                <a:lnTo>
                  <a:pt x="4" y="36"/>
                </a:lnTo>
                <a:lnTo>
                  <a:pt x="1" y="31"/>
                </a:lnTo>
                <a:lnTo>
                  <a:pt x="1" y="0"/>
                </a:lnTo>
                <a:lnTo>
                  <a:pt x="0" y="0"/>
                </a:lnTo>
                <a:lnTo>
                  <a:pt x="0" y="31"/>
                </a:lnTo>
                <a:lnTo>
                  <a:pt x="1" y="36"/>
                </a:lnTo>
                <a:lnTo>
                  <a:pt x="5" y="3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50" name="Line 894"/>
          <p:cNvSpPr>
            <a:spLocks noChangeShapeType="1"/>
          </p:cNvSpPr>
          <p:nvPr/>
        </p:nvSpPr>
        <p:spPr bwMode="auto">
          <a:xfrm flipH="1">
            <a:off x="6372225" y="5349875"/>
            <a:ext cx="206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51" name="Rectangle 895"/>
          <p:cNvSpPr>
            <a:spLocks noChangeArrowheads="1"/>
          </p:cNvSpPr>
          <p:nvPr/>
        </p:nvSpPr>
        <p:spPr bwMode="auto">
          <a:xfrm>
            <a:off x="6380163" y="5310188"/>
            <a:ext cx="1587" cy="396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52" name="Freeform 896"/>
          <p:cNvSpPr>
            <a:spLocks/>
          </p:cNvSpPr>
          <p:nvPr/>
        </p:nvSpPr>
        <p:spPr bwMode="auto">
          <a:xfrm>
            <a:off x="6310313" y="5345113"/>
            <a:ext cx="44450" cy="4762"/>
          </a:xfrm>
          <a:custGeom>
            <a:avLst/>
            <a:gdLst>
              <a:gd name="T0" fmla="*/ 2147483647 w 28"/>
              <a:gd name="T1" fmla="*/ 0 h 3"/>
              <a:gd name="T2" fmla="*/ 2147483647 w 28"/>
              <a:gd name="T3" fmla="*/ 2147483647 h 3"/>
              <a:gd name="T4" fmla="*/ 2147483647 w 28"/>
              <a:gd name="T5" fmla="*/ 2147483647 h 3"/>
              <a:gd name="T6" fmla="*/ 0 w 28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3"/>
              <a:gd name="T14" fmla="*/ 28 w 2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3">
                <a:moveTo>
                  <a:pt x="28" y="0"/>
                </a:moveTo>
                <a:lnTo>
                  <a:pt x="27" y="2"/>
                </a:lnTo>
                <a:lnTo>
                  <a:pt x="22" y="3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53" name="Rectangle 897"/>
          <p:cNvSpPr>
            <a:spLocks noChangeArrowheads="1"/>
          </p:cNvSpPr>
          <p:nvPr/>
        </p:nvSpPr>
        <p:spPr bwMode="auto">
          <a:xfrm>
            <a:off x="6319838" y="5291138"/>
            <a:ext cx="1587" cy="587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54" name="Freeform 898"/>
          <p:cNvSpPr>
            <a:spLocks/>
          </p:cNvSpPr>
          <p:nvPr/>
        </p:nvSpPr>
        <p:spPr bwMode="auto">
          <a:xfrm>
            <a:off x="6343650" y="5318125"/>
            <a:ext cx="15875" cy="31750"/>
          </a:xfrm>
          <a:custGeom>
            <a:avLst/>
            <a:gdLst>
              <a:gd name="T0" fmla="*/ 0 w 10"/>
              <a:gd name="T1" fmla="*/ 2147483647 h 20"/>
              <a:gd name="T2" fmla="*/ 2147483647 w 10"/>
              <a:gd name="T3" fmla="*/ 2147483647 h 20"/>
              <a:gd name="T4" fmla="*/ 2147483647 w 10"/>
              <a:gd name="T5" fmla="*/ 2147483647 h 20"/>
              <a:gd name="T6" fmla="*/ 2147483647 w 10"/>
              <a:gd name="T7" fmla="*/ 2147483647 h 20"/>
              <a:gd name="T8" fmla="*/ 2147483647 w 10"/>
              <a:gd name="T9" fmla="*/ 2147483647 h 20"/>
              <a:gd name="T10" fmla="*/ 2147483647 w 10"/>
              <a:gd name="T11" fmla="*/ 2147483647 h 20"/>
              <a:gd name="T12" fmla="*/ 2147483647 w 10"/>
              <a:gd name="T13" fmla="*/ 2147483647 h 20"/>
              <a:gd name="T14" fmla="*/ 0 w 10"/>
              <a:gd name="T15" fmla="*/ 0 h 20"/>
              <a:gd name="T16" fmla="*/ 2147483647 w 10"/>
              <a:gd name="T17" fmla="*/ 2147483647 h 20"/>
              <a:gd name="T18" fmla="*/ 2147483647 w 10"/>
              <a:gd name="T19" fmla="*/ 2147483647 h 20"/>
              <a:gd name="T20" fmla="*/ 2147483647 w 10"/>
              <a:gd name="T21" fmla="*/ 2147483647 h 20"/>
              <a:gd name="T22" fmla="*/ 2147483647 w 10"/>
              <a:gd name="T23" fmla="*/ 2147483647 h 20"/>
              <a:gd name="T24" fmla="*/ 2147483647 w 10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"/>
              <a:gd name="T40" fmla="*/ 0 h 20"/>
              <a:gd name="T41" fmla="*/ 10 w 10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" h="20">
                <a:moveTo>
                  <a:pt x="0" y="20"/>
                </a:moveTo>
                <a:lnTo>
                  <a:pt x="3" y="19"/>
                </a:lnTo>
                <a:lnTo>
                  <a:pt x="6" y="17"/>
                </a:lnTo>
                <a:lnTo>
                  <a:pt x="7" y="14"/>
                </a:lnTo>
                <a:lnTo>
                  <a:pt x="7" y="7"/>
                </a:lnTo>
                <a:lnTo>
                  <a:pt x="6" y="5"/>
                </a:lnTo>
                <a:lnTo>
                  <a:pt x="3" y="2"/>
                </a:lnTo>
                <a:lnTo>
                  <a:pt x="0" y="0"/>
                </a:lnTo>
                <a:lnTo>
                  <a:pt x="6" y="2"/>
                </a:lnTo>
                <a:lnTo>
                  <a:pt x="7" y="5"/>
                </a:lnTo>
                <a:lnTo>
                  <a:pt x="10" y="7"/>
                </a:lnTo>
                <a:lnTo>
                  <a:pt x="10" y="14"/>
                </a:lnTo>
                <a:lnTo>
                  <a:pt x="7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55" name="Freeform 899"/>
          <p:cNvSpPr>
            <a:spLocks/>
          </p:cNvSpPr>
          <p:nvPr/>
        </p:nvSpPr>
        <p:spPr bwMode="auto">
          <a:xfrm>
            <a:off x="6343650" y="5291138"/>
            <a:ext cx="15875" cy="28575"/>
          </a:xfrm>
          <a:custGeom>
            <a:avLst/>
            <a:gdLst>
              <a:gd name="T0" fmla="*/ 2147483647 w 10"/>
              <a:gd name="T1" fmla="*/ 2147483647 h 18"/>
              <a:gd name="T2" fmla="*/ 2147483647 w 10"/>
              <a:gd name="T3" fmla="*/ 2147483647 h 18"/>
              <a:gd name="T4" fmla="*/ 0 w 10"/>
              <a:gd name="T5" fmla="*/ 2147483647 h 18"/>
              <a:gd name="T6" fmla="*/ 2147483647 w 10"/>
              <a:gd name="T7" fmla="*/ 2147483647 h 18"/>
              <a:gd name="T8" fmla="*/ 2147483647 w 10"/>
              <a:gd name="T9" fmla="*/ 2147483647 h 18"/>
              <a:gd name="T10" fmla="*/ 2147483647 w 10"/>
              <a:gd name="T11" fmla="*/ 2147483647 h 18"/>
              <a:gd name="T12" fmla="*/ 2147483647 w 10"/>
              <a:gd name="T13" fmla="*/ 2147483647 h 18"/>
              <a:gd name="T14" fmla="*/ 2147483647 w 10"/>
              <a:gd name="T15" fmla="*/ 2147483647 h 18"/>
              <a:gd name="T16" fmla="*/ 2147483647 w 10"/>
              <a:gd name="T17" fmla="*/ 2147483647 h 18"/>
              <a:gd name="T18" fmla="*/ 0 w 10"/>
              <a:gd name="T19" fmla="*/ 0 h 18"/>
              <a:gd name="T20" fmla="*/ 2147483647 w 10"/>
              <a:gd name="T21" fmla="*/ 2147483647 h 18"/>
              <a:gd name="T22" fmla="*/ 2147483647 w 10"/>
              <a:gd name="T23" fmla="*/ 2147483647 h 18"/>
              <a:gd name="T24" fmla="*/ 2147483647 w 10"/>
              <a:gd name="T25" fmla="*/ 2147483647 h 18"/>
              <a:gd name="T26" fmla="*/ 2147483647 w 10"/>
              <a:gd name="T27" fmla="*/ 2147483647 h 18"/>
              <a:gd name="T28" fmla="*/ 2147483647 w 10"/>
              <a:gd name="T29" fmla="*/ 2147483647 h 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"/>
              <a:gd name="T46" fmla="*/ 0 h 18"/>
              <a:gd name="T47" fmla="*/ 10 w 10"/>
              <a:gd name="T48" fmla="*/ 18 h 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" h="18">
                <a:moveTo>
                  <a:pt x="7" y="15"/>
                </a:moveTo>
                <a:lnTo>
                  <a:pt x="6" y="16"/>
                </a:lnTo>
                <a:lnTo>
                  <a:pt x="0" y="18"/>
                </a:lnTo>
                <a:lnTo>
                  <a:pt x="3" y="16"/>
                </a:lnTo>
                <a:lnTo>
                  <a:pt x="6" y="15"/>
                </a:lnTo>
                <a:lnTo>
                  <a:pt x="7" y="11"/>
                </a:lnTo>
                <a:lnTo>
                  <a:pt x="7" y="7"/>
                </a:lnTo>
                <a:lnTo>
                  <a:pt x="6" y="3"/>
                </a:lnTo>
                <a:lnTo>
                  <a:pt x="3" y="2"/>
                </a:lnTo>
                <a:lnTo>
                  <a:pt x="0" y="0"/>
                </a:lnTo>
                <a:lnTo>
                  <a:pt x="6" y="2"/>
                </a:lnTo>
                <a:lnTo>
                  <a:pt x="7" y="3"/>
                </a:lnTo>
                <a:lnTo>
                  <a:pt x="10" y="7"/>
                </a:lnTo>
                <a:lnTo>
                  <a:pt x="10" y="11"/>
                </a:lnTo>
                <a:lnTo>
                  <a:pt x="7" y="15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56" name="Line 900"/>
          <p:cNvSpPr>
            <a:spLocks noChangeShapeType="1"/>
          </p:cNvSpPr>
          <p:nvPr/>
        </p:nvSpPr>
        <p:spPr bwMode="auto">
          <a:xfrm flipH="1">
            <a:off x="6321425" y="5318125"/>
            <a:ext cx="222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57" name="Line 901"/>
          <p:cNvSpPr>
            <a:spLocks noChangeShapeType="1"/>
          </p:cNvSpPr>
          <p:nvPr/>
        </p:nvSpPr>
        <p:spPr bwMode="auto">
          <a:xfrm>
            <a:off x="6310313" y="5291138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58" name="Freeform 902"/>
          <p:cNvSpPr>
            <a:spLocks/>
          </p:cNvSpPr>
          <p:nvPr/>
        </p:nvSpPr>
        <p:spPr bwMode="auto">
          <a:xfrm>
            <a:off x="6378575" y="5291138"/>
            <a:ext cx="3175" cy="4762"/>
          </a:xfrm>
          <a:custGeom>
            <a:avLst/>
            <a:gdLst>
              <a:gd name="T0" fmla="*/ 2147483647 w 2"/>
              <a:gd name="T1" fmla="*/ 0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2147483647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0"/>
                </a:moveTo>
                <a:lnTo>
                  <a:pt x="0" y="2"/>
                </a:lnTo>
                <a:lnTo>
                  <a:pt x="1" y="3"/>
                </a:ln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59" name="Line 903"/>
          <p:cNvSpPr>
            <a:spLocks noChangeShapeType="1"/>
          </p:cNvSpPr>
          <p:nvPr/>
        </p:nvSpPr>
        <p:spPr bwMode="auto">
          <a:xfrm flipH="1">
            <a:off x="6372225" y="5310188"/>
            <a:ext cx="12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60" name="Line 904"/>
          <p:cNvSpPr>
            <a:spLocks noChangeShapeType="1"/>
          </p:cNvSpPr>
          <p:nvPr/>
        </p:nvSpPr>
        <p:spPr bwMode="auto">
          <a:xfrm>
            <a:off x="6402388" y="5310188"/>
            <a:ext cx="238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61" name="Line 905"/>
          <p:cNvSpPr>
            <a:spLocks noChangeShapeType="1"/>
          </p:cNvSpPr>
          <p:nvPr/>
        </p:nvSpPr>
        <p:spPr bwMode="auto">
          <a:xfrm>
            <a:off x="6518275" y="5291138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62" name="Line 906"/>
          <p:cNvSpPr>
            <a:spLocks noChangeShapeType="1"/>
          </p:cNvSpPr>
          <p:nvPr/>
        </p:nvSpPr>
        <p:spPr bwMode="auto">
          <a:xfrm>
            <a:off x="6580188" y="5310188"/>
            <a:ext cx="158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63" name="Line 907"/>
          <p:cNvSpPr>
            <a:spLocks noChangeShapeType="1"/>
          </p:cNvSpPr>
          <p:nvPr/>
        </p:nvSpPr>
        <p:spPr bwMode="auto">
          <a:xfrm>
            <a:off x="6637338" y="5326063"/>
            <a:ext cx="508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64" name="Freeform 908"/>
          <p:cNvSpPr>
            <a:spLocks/>
          </p:cNvSpPr>
          <p:nvPr/>
        </p:nvSpPr>
        <p:spPr bwMode="auto">
          <a:xfrm>
            <a:off x="6705600" y="5318125"/>
            <a:ext cx="47625" cy="31750"/>
          </a:xfrm>
          <a:custGeom>
            <a:avLst/>
            <a:gdLst>
              <a:gd name="T0" fmla="*/ 2147483647 w 30"/>
              <a:gd name="T1" fmla="*/ 0 h 20"/>
              <a:gd name="T2" fmla="*/ 2147483647 w 30"/>
              <a:gd name="T3" fmla="*/ 0 h 20"/>
              <a:gd name="T4" fmla="*/ 2147483647 w 30"/>
              <a:gd name="T5" fmla="*/ 2147483647 h 20"/>
              <a:gd name="T6" fmla="*/ 2147483647 w 30"/>
              <a:gd name="T7" fmla="*/ 2147483647 h 20"/>
              <a:gd name="T8" fmla="*/ 2147483647 w 30"/>
              <a:gd name="T9" fmla="*/ 2147483647 h 20"/>
              <a:gd name="T10" fmla="*/ 2147483647 w 30"/>
              <a:gd name="T11" fmla="*/ 2147483647 h 20"/>
              <a:gd name="T12" fmla="*/ 2147483647 w 30"/>
              <a:gd name="T13" fmla="*/ 2147483647 h 20"/>
              <a:gd name="T14" fmla="*/ 2147483647 w 30"/>
              <a:gd name="T15" fmla="*/ 2147483647 h 20"/>
              <a:gd name="T16" fmla="*/ 2147483647 w 30"/>
              <a:gd name="T17" fmla="*/ 2147483647 h 20"/>
              <a:gd name="T18" fmla="*/ 0 w 30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20"/>
              <a:gd name="T32" fmla="*/ 30 w 3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20">
                <a:moveTo>
                  <a:pt x="8" y="0"/>
                </a:moveTo>
                <a:lnTo>
                  <a:pt x="21" y="0"/>
                </a:lnTo>
                <a:lnTo>
                  <a:pt x="26" y="2"/>
                </a:lnTo>
                <a:lnTo>
                  <a:pt x="29" y="5"/>
                </a:lnTo>
                <a:lnTo>
                  <a:pt x="30" y="7"/>
                </a:lnTo>
                <a:lnTo>
                  <a:pt x="30" y="14"/>
                </a:lnTo>
                <a:lnTo>
                  <a:pt x="29" y="17"/>
                </a:lnTo>
                <a:lnTo>
                  <a:pt x="26" y="19"/>
                </a:lnTo>
                <a:lnTo>
                  <a:pt x="21" y="20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65" name="Rectangle 909"/>
          <p:cNvSpPr>
            <a:spLocks noChangeArrowheads="1"/>
          </p:cNvSpPr>
          <p:nvPr/>
        </p:nvSpPr>
        <p:spPr bwMode="auto">
          <a:xfrm>
            <a:off x="6713538" y="5291138"/>
            <a:ext cx="3175" cy="587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66" name="Freeform 910"/>
          <p:cNvSpPr>
            <a:spLocks/>
          </p:cNvSpPr>
          <p:nvPr/>
        </p:nvSpPr>
        <p:spPr bwMode="auto">
          <a:xfrm>
            <a:off x="6738938" y="5291138"/>
            <a:ext cx="14287" cy="58737"/>
          </a:xfrm>
          <a:custGeom>
            <a:avLst/>
            <a:gdLst>
              <a:gd name="T0" fmla="*/ 0 w 9"/>
              <a:gd name="T1" fmla="*/ 2147483647 h 37"/>
              <a:gd name="T2" fmla="*/ 2147483647 w 9"/>
              <a:gd name="T3" fmla="*/ 2147483647 h 37"/>
              <a:gd name="T4" fmla="*/ 2147483647 w 9"/>
              <a:gd name="T5" fmla="*/ 2147483647 h 37"/>
              <a:gd name="T6" fmla="*/ 2147483647 w 9"/>
              <a:gd name="T7" fmla="*/ 2147483647 h 37"/>
              <a:gd name="T8" fmla="*/ 2147483647 w 9"/>
              <a:gd name="T9" fmla="*/ 2147483647 h 37"/>
              <a:gd name="T10" fmla="*/ 2147483647 w 9"/>
              <a:gd name="T11" fmla="*/ 2147483647 h 37"/>
              <a:gd name="T12" fmla="*/ 2147483647 w 9"/>
              <a:gd name="T13" fmla="*/ 2147483647 h 37"/>
              <a:gd name="T14" fmla="*/ 0 w 9"/>
              <a:gd name="T15" fmla="*/ 2147483647 h 37"/>
              <a:gd name="T16" fmla="*/ 2147483647 w 9"/>
              <a:gd name="T17" fmla="*/ 2147483647 h 37"/>
              <a:gd name="T18" fmla="*/ 2147483647 w 9"/>
              <a:gd name="T19" fmla="*/ 2147483647 h 37"/>
              <a:gd name="T20" fmla="*/ 2147483647 w 9"/>
              <a:gd name="T21" fmla="*/ 2147483647 h 37"/>
              <a:gd name="T22" fmla="*/ 2147483647 w 9"/>
              <a:gd name="T23" fmla="*/ 2147483647 h 37"/>
              <a:gd name="T24" fmla="*/ 2147483647 w 9"/>
              <a:gd name="T25" fmla="*/ 2147483647 h 37"/>
              <a:gd name="T26" fmla="*/ 2147483647 w 9"/>
              <a:gd name="T27" fmla="*/ 2147483647 h 37"/>
              <a:gd name="T28" fmla="*/ 0 w 9"/>
              <a:gd name="T29" fmla="*/ 0 h 37"/>
              <a:gd name="T30" fmla="*/ 2147483647 w 9"/>
              <a:gd name="T31" fmla="*/ 2147483647 h 37"/>
              <a:gd name="T32" fmla="*/ 2147483647 w 9"/>
              <a:gd name="T33" fmla="*/ 2147483647 h 37"/>
              <a:gd name="T34" fmla="*/ 2147483647 w 9"/>
              <a:gd name="T35" fmla="*/ 2147483647 h 37"/>
              <a:gd name="T36" fmla="*/ 2147483647 w 9"/>
              <a:gd name="T37" fmla="*/ 2147483647 h 37"/>
              <a:gd name="T38" fmla="*/ 2147483647 w 9"/>
              <a:gd name="T39" fmla="*/ 2147483647 h 37"/>
              <a:gd name="T40" fmla="*/ 2147483647 w 9"/>
              <a:gd name="T41" fmla="*/ 2147483647 h 37"/>
              <a:gd name="T42" fmla="*/ 0 w 9"/>
              <a:gd name="T43" fmla="*/ 2147483647 h 3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"/>
              <a:gd name="T67" fmla="*/ 0 h 37"/>
              <a:gd name="T68" fmla="*/ 9 w 9"/>
              <a:gd name="T69" fmla="*/ 37 h 3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" h="37">
                <a:moveTo>
                  <a:pt x="0" y="37"/>
                </a:moveTo>
                <a:lnTo>
                  <a:pt x="4" y="36"/>
                </a:lnTo>
                <a:lnTo>
                  <a:pt x="5" y="34"/>
                </a:lnTo>
                <a:lnTo>
                  <a:pt x="8" y="31"/>
                </a:lnTo>
                <a:lnTo>
                  <a:pt x="8" y="24"/>
                </a:lnTo>
                <a:lnTo>
                  <a:pt x="5" y="22"/>
                </a:lnTo>
                <a:lnTo>
                  <a:pt x="4" y="19"/>
                </a:lnTo>
                <a:lnTo>
                  <a:pt x="0" y="17"/>
                </a:lnTo>
                <a:lnTo>
                  <a:pt x="5" y="16"/>
                </a:lnTo>
                <a:lnTo>
                  <a:pt x="8" y="15"/>
                </a:lnTo>
                <a:lnTo>
                  <a:pt x="9" y="11"/>
                </a:lnTo>
                <a:lnTo>
                  <a:pt x="9" y="7"/>
                </a:lnTo>
                <a:lnTo>
                  <a:pt x="8" y="3"/>
                </a:lnTo>
                <a:lnTo>
                  <a:pt x="5" y="2"/>
                </a:lnTo>
                <a:lnTo>
                  <a:pt x="0" y="0"/>
                </a:lnTo>
                <a:lnTo>
                  <a:pt x="4" y="2"/>
                </a:lnTo>
                <a:lnTo>
                  <a:pt x="5" y="3"/>
                </a:lnTo>
                <a:lnTo>
                  <a:pt x="8" y="7"/>
                </a:lnTo>
                <a:lnTo>
                  <a:pt x="8" y="11"/>
                </a:lnTo>
                <a:lnTo>
                  <a:pt x="5" y="15"/>
                </a:lnTo>
                <a:lnTo>
                  <a:pt x="4" y="16"/>
                </a:lnTo>
                <a:lnTo>
                  <a:pt x="0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67" name="Line 911"/>
          <p:cNvSpPr>
            <a:spLocks noChangeShapeType="1"/>
          </p:cNvSpPr>
          <p:nvPr/>
        </p:nvSpPr>
        <p:spPr bwMode="auto">
          <a:xfrm flipH="1">
            <a:off x="6705600" y="5291138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68" name="Freeform 912"/>
          <p:cNvSpPr>
            <a:spLocks/>
          </p:cNvSpPr>
          <p:nvPr/>
        </p:nvSpPr>
        <p:spPr bwMode="auto">
          <a:xfrm>
            <a:off x="6772275" y="5291138"/>
            <a:ext cx="6350" cy="4762"/>
          </a:xfrm>
          <a:custGeom>
            <a:avLst/>
            <a:gdLst>
              <a:gd name="T0" fmla="*/ 2147483647 w 4"/>
              <a:gd name="T1" fmla="*/ 0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0"/>
                </a:moveTo>
                <a:lnTo>
                  <a:pt x="0" y="2"/>
                </a:lnTo>
                <a:lnTo>
                  <a:pt x="3" y="3"/>
                </a:lnTo>
                <a:lnTo>
                  <a:pt x="4" y="2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69" name="Freeform 913"/>
          <p:cNvSpPr>
            <a:spLocks/>
          </p:cNvSpPr>
          <p:nvPr/>
        </p:nvSpPr>
        <p:spPr bwMode="auto">
          <a:xfrm>
            <a:off x="6767513" y="5310188"/>
            <a:ext cx="11112" cy="39687"/>
          </a:xfrm>
          <a:custGeom>
            <a:avLst/>
            <a:gdLst>
              <a:gd name="T0" fmla="*/ 2147483647 w 7"/>
              <a:gd name="T1" fmla="*/ 0 h 25"/>
              <a:gd name="T2" fmla="*/ 2147483647 w 7"/>
              <a:gd name="T3" fmla="*/ 2147483647 h 25"/>
              <a:gd name="T4" fmla="*/ 2147483647 w 7"/>
              <a:gd name="T5" fmla="*/ 2147483647 h 25"/>
              <a:gd name="T6" fmla="*/ 2147483647 w 7"/>
              <a:gd name="T7" fmla="*/ 0 h 25"/>
              <a:gd name="T8" fmla="*/ 0 w 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5"/>
              <a:gd name="T17" fmla="*/ 7 w 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5">
                <a:moveTo>
                  <a:pt x="6" y="0"/>
                </a:moveTo>
                <a:lnTo>
                  <a:pt x="6" y="25"/>
                </a:lnTo>
                <a:lnTo>
                  <a:pt x="7" y="25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70" name="Line 914"/>
          <p:cNvSpPr>
            <a:spLocks noChangeShapeType="1"/>
          </p:cNvSpPr>
          <p:nvPr/>
        </p:nvSpPr>
        <p:spPr bwMode="auto">
          <a:xfrm>
            <a:off x="6800850" y="5310188"/>
            <a:ext cx="20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71" name="Freeform 915"/>
          <p:cNvSpPr>
            <a:spLocks/>
          </p:cNvSpPr>
          <p:nvPr/>
        </p:nvSpPr>
        <p:spPr bwMode="auto">
          <a:xfrm>
            <a:off x="6810375" y="5291138"/>
            <a:ext cx="19050" cy="58737"/>
          </a:xfrm>
          <a:custGeom>
            <a:avLst/>
            <a:gdLst>
              <a:gd name="T0" fmla="*/ 0 w 12"/>
              <a:gd name="T1" fmla="*/ 0 h 37"/>
              <a:gd name="T2" fmla="*/ 0 w 12"/>
              <a:gd name="T3" fmla="*/ 2147483647 h 37"/>
              <a:gd name="T4" fmla="*/ 2147483647 w 12"/>
              <a:gd name="T5" fmla="*/ 2147483647 h 37"/>
              <a:gd name="T6" fmla="*/ 2147483647 w 12"/>
              <a:gd name="T7" fmla="*/ 2147483647 h 37"/>
              <a:gd name="T8" fmla="*/ 2147483647 w 12"/>
              <a:gd name="T9" fmla="*/ 2147483647 h 37"/>
              <a:gd name="T10" fmla="*/ 2147483647 w 12"/>
              <a:gd name="T11" fmla="*/ 2147483647 h 37"/>
              <a:gd name="T12" fmla="*/ 2147483647 w 12"/>
              <a:gd name="T13" fmla="*/ 2147483647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37"/>
              <a:gd name="T23" fmla="*/ 12 w 12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37">
                <a:moveTo>
                  <a:pt x="0" y="0"/>
                </a:moveTo>
                <a:lnTo>
                  <a:pt x="0" y="31"/>
                </a:lnTo>
                <a:lnTo>
                  <a:pt x="2" y="36"/>
                </a:lnTo>
                <a:lnTo>
                  <a:pt x="4" y="37"/>
                </a:lnTo>
                <a:lnTo>
                  <a:pt x="7" y="37"/>
                </a:lnTo>
                <a:lnTo>
                  <a:pt x="11" y="36"/>
                </a:lnTo>
                <a:lnTo>
                  <a:pt x="12" y="3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72" name="Freeform 916"/>
          <p:cNvSpPr>
            <a:spLocks/>
          </p:cNvSpPr>
          <p:nvPr/>
        </p:nvSpPr>
        <p:spPr bwMode="auto">
          <a:xfrm>
            <a:off x="6805613" y="5291138"/>
            <a:ext cx="11112" cy="58737"/>
          </a:xfrm>
          <a:custGeom>
            <a:avLst/>
            <a:gdLst>
              <a:gd name="T0" fmla="*/ 2147483647 w 7"/>
              <a:gd name="T1" fmla="*/ 2147483647 h 37"/>
              <a:gd name="T2" fmla="*/ 2147483647 w 7"/>
              <a:gd name="T3" fmla="*/ 2147483647 h 37"/>
              <a:gd name="T4" fmla="*/ 0 w 7"/>
              <a:gd name="T5" fmla="*/ 2147483647 h 37"/>
              <a:gd name="T6" fmla="*/ 0 w 7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37"/>
              <a:gd name="T14" fmla="*/ 7 w 7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37">
                <a:moveTo>
                  <a:pt x="7" y="37"/>
                </a:moveTo>
                <a:lnTo>
                  <a:pt x="3" y="36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73" name="Line 917"/>
          <p:cNvSpPr>
            <a:spLocks noChangeShapeType="1"/>
          </p:cNvSpPr>
          <p:nvPr/>
        </p:nvSpPr>
        <p:spPr bwMode="auto">
          <a:xfrm flipH="1">
            <a:off x="6767513" y="5349875"/>
            <a:ext cx="190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74" name="Freeform 918"/>
          <p:cNvSpPr>
            <a:spLocks/>
          </p:cNvSpPr>
          <p:nvPr/>
        </p:nvSpPr>
        <p:spPr bwMode="auto">
          <a:xfrm>
            <a:off x="6594475" y="5440363"/>
            <a:ext cx="36513" cy="38100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0 h 24"/>
              <a:gd name="T6" fmla="*/ 2147483647 w 23"/>
              <a:gd name="T7" fmla="*/ 0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0 w 23"/>
              <a:gd name="T13" fmla="*/ 2147483647 h 24"/>
              <a:gd name="T14" fmla="*/ 0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2147483647 w 23"/>
              <a:gd name="T21" fmla="*/ 2147483647 h 24"/>
              <a:gd name="T22" fmla="*/ 2147483647 w 23"/>
              <a:gd name="T23" fmla="*/ 2147483647 h 24"/>
              <a:gd name="T24" fmla="*/ 2147483647 w 23"/>
              <a:gd name="T25" fmla="*/ 2147483647 h 24"/>
              <a:gd name="T26" fmla="*/ 2147483647 w 23"/>
              <a:gd name="T27" fmla="*/ 2147483647 h 24"/>
              <a:gd name="T28" fmla="*/ 2147483647 w 23"/>
              <a:gd name="T29" fmla="*/ 2147483647 h 24"/>
              <a:gd name="T30" fmla="*/ 2147483647 w 23"/>
              <a:gd name="T31" fmla="*/ 2147483647 h 24"/>
              <a:gd name="T32" fmla="*/ 2147483647 w 23"/>
              <a:gd name="T33" fmla="*/ 2147483647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2147483647 w 23"/>
              <a:gd name="T39" fmla="*/ 0 h 2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"/>
              <a:gd name="T61" fmla="*/ 0 h 24"/>
              <a:gd name="T62" fmla="*/ 23 w 23"/>
              <a:gd name="T63" fmla="*/ 24 h 2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" h="24">
                <a:moveTo>
                  <a:pt x="21" y="5"/>
                </a:moveTo>
                <a:lnTo>
                  <a:pt x="17" y="1"/>
                </a:lnTo>
                <a:lnTo>
                  <a:pt x="12" y="0"/>
                </a:lnTo>
                <a:lnTo>
                  <a:pt x="9" y="0"/>
                </a:lnTo>
                <a:lnTo>
                  <a:pt x="5" y="1"/>
                </a:lnTo>
                <a:lnTo>
                  <a:pt x="1" y="5"/>
                </a:lnTo>
                <a:lnTo>
                  <a:pt x="0" y="10"/>
                </a:lnTo>
                <a:lnTo>
                  <a:pt x="0" y="13"/>
                </a:lnTo>
                <a:lnTo>
                  <a:pt x="1" y="18"/>
                </a:lnTo>
                <a:lnTo>
                  <a:pt x="5" y="22"/>
                </a:lnTo>
                <a:lnTo>
                  <a:pt x="9" y="24"/>
                </a:lnTo>
                <a:lnTo>
                  <a:pt x="12" y="24"/>
                </a:lnTo>
                <a:lnTo>
                  <a:pt x="17" y="22"/>
                </a:lnTo>
                <a:lnTo>
                  <a:pt x="21" y="18"/>
                </a:lnTo>
                <a:lnTo>
                  <a:pt x="23" y="13"/>
                </a:lnTo>
                <a:lnTo>
                  <a:pt x="23" y="10"/>
                </a:lnTo>
                <a:lnTo>
                  <a:pt x="21" y="5"/>
                </a:lnTo>
                <a:lnTo>
                  <a:pt x="18" y="5"/>
                </a:lnTo>
                <a:lnTo>
                  <a:pt x="15" y="1"/>
                </a:lnTo>
                <a:lnTo>
                  <a:pt x="12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75" name="Freeform 919"/>
          <p:cNvSpPr>
            <a:spLocks/>
          </p:cNvSpPr>
          <p:nvPr/>
        </p:nvSpPr>
        <p:spPr bwMode="auto">
          <a:xfrm>
            <a:off x="6589713" y="5440363"/>
            <a:ext cx="19050" cy="38100"/>
          </a:xfrm>
          <a:custGeom>
            <a:avLst/>
            <a:gdLst>
              <a:gd name="T0" fmla="*/ 2147483647 w 12"/>
              <a:gd name="T1" fmla="*/ 0 h 24"/>
              <a:gd name="T2" fmla="*/ 2147483647 w 12"/>
              <a:gd name="T3" fmla="*/ 2147483647 h 24"/>
              <a:gd name="T4" fmla="*/ 2147483647 w 12"/>
              <a:gd name="T5" fmla="*/ 2147483647 h 24"/>
              <a:gd name="T6" fmla="*/ 0 w 12"/>
              <a:gd name="T7" fmla="*/ 2147483647 h 24"/>
              <a:gd name="T8" fmla="*/ 0 w 12"/>
              <a:gd name="T9" fmla="*/ 2147483647 h 24"/>
              <a:gd name="T10" fmla="*/ 2147483647 w 12"/>
              <a:gd name="T11" fmla="*/ 2147483647 h 24"/>
              <a:gd name="T12" fmla="*/ 2147483647 w 12"/>
              <a:gd name="T13" fmla="*/ 2147483647 h 24"/>
              <a:gd name="T14" fmla="*/ 2147483647 w 12"/>
              <a:gd name="T15" fmla="*/ 214748364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24"/>
              <a:gd name="T26" fmla="*/ 12 w 12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24">
                <a:moveTo>
                  <a:pt x="12" y="0"/>
                </a:moveTo>
                <a:lnTo>
                  <a:pt x="7" y="1"/>
                </a:lnTo>
                <a:lnTo>
                  <a:pt x="3" y="5"/>
                </a:lnTo>
                <a:lnTo>
                  <a:pt x="0" y="10"/>
                </a:lnTo>
                <a:lnTo>
                  <a:pt x="0" y="13"/>
                </a:lnTo>
                <a:lnTo>
                  <a:pt x="3" y="18"/>
                </a:lnTo>
                <a:lnTo>
                  <a:pt x="7" y="22"/>
                </a:lnTo>
                <a:lnTo>
                  <a:pt x="12" y="2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76" name="Freeform 920"/>
          <p:cNvSpPr>
            <a:spLocks/>
          </p:cNvSpPr>
          <p:nvPr/>
        </p:nvSpPr>
        <p:spPr bwMode="auto">
          <a:xfrm>
            <a:off x="6613525" y="5448300"/>
            <a:ext cx="14288" cy="30163"/>
          </a:xfrm>
          <a:custGeom>
            <a:avLst/>
            <a:gdLst>
              <a:gd name="T0" fmla="*/ 0 w 9"/>
              <a:gd name="T1" fmla="*/ 2147483647 h 19"/>
              <a:gd name="T2" fmla="*/ 2147483647 w 9"/>
              <a:gd name="T3" fmla="*/ 2147483647 h 19"/>
              <a:gd name="T4" fmla="*/ 2147483647 w 9"/>
              <a:gd name="T5" fmla="*/ 2147483647 h 19"/>
              <a:gd name="T6" fmla="*/ 2147483647 w 9"/>
              <a:gd name="T7" fmla="*/ 2147483647 h 19"/>
              <a:gd name="T8" fmla="*/ 2147483647 w 9"/>
              <a:gd name="T9" fmla="*/ 2147483647 h 19"/>
              <a:gd name="T10" fmla="*/ 2147483647 w 9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9"/>
              <a:gd name="T20" fmla="*/ 9 w 9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9">
                <a:moveTo>
                  <a:pt x="0" y="19"/>
                </a:moveTo>
                <a:lnTo>
                  <a:pt x="4" y="17"/>
                </a:lnTo>
                <a:lnTo>
                  <a:pt x="6" y="13"/>
                </a:lnTo>
                <a:lnTo>
                  <a:pt x="9" y="8"/>
                </a:lnTo>
                <a:lnTo>
                  <a:pt x="9" y="5"/>
                </a:lnTo>
                <a:lnTo>
                  <a:pt x="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77" name="Line 921"/>
          <p:cNvSpPr>
            <a:spLocks noChangeShapeType="1"/>
          </p:cNvSpPr>
          <p:nvPr/>
        </p:nvSpPr>
        <p:spPr bwMode="auto">
          <a:xfrm flipH="1">
            <a:off x="6556375" y="5478463"/>
            <a:ext cx="20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78" name="Rectangle 922"/>
          <p:cNvSpPr>
            <a:spLocks noChangeArrowheads="1"/>
          </p:cNvSpPr>
          <p:nvPr/>
        </p:nvSpPr>
        <p:spPr bwMode="auto">
          <a:xfrm>
            <a:off x="6564313" y="5419725"/>
            <a:ext cx="4762" cy="587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79" name="Freeform 923"/>
          <p:cNvSpPr>
            <a:spLocks/>
          </p:cNvSpPr>
          <p:nvPr/>
        </p:nvSpPr>
        <p:spPr bwMode="auto">
          <a:xfrm>
            <a:off x="6535738" y="5440363"/>
            <a:ext cx="9525" cy="38100"/>
          </a:xfrm>
          <a:custGeom>
            <a:avLst/>
            <a:gdLst>
              <a:gd name="T0" fmla="*/ 2147483647 w 6"/>
              <a:gd name="T1" fmla="*/ 2147483647 h 24"/>
              <a:gd name="T2" fmla="*/ 0 w 6"/>
              <a:gd name="T3" fmla="*/ 2147483647 h 24"/>
              <a:gd name="T4" fmla="*/ 0 w 6"/>
              <a:gd name="T5" fmla="*/ 0 h 24"/>
              <a:gd name="T6" fmla="*/ 2147483647 w 6"/>
              <a:gd name="T7" fmla="*/ 0 h 24"/>
              <a:gd name="T8" fmla="*/ 2147483647 w 6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4"/>
              <a:gd name="T17" fmla="*/ 6 w 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4">
                <a:moveTo>
                  <a:pt x="6" y="24"/>
                </a:moveTo>
                <a:lnTo>
                  <a:pt x="0" y="24"/>
                </a:ln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80" name="Line 924"/>
          <p:cNvSpPr>
            <a:spLocks noChangeShapeType="1"/>
          </p:cNvSpPr>
          <p:nvPr/>
        </p:nvSpPr>
        <p:spPr bwMode="auto">
          <a:xfrm flipV="1">
            <a:off x="6529388" y="5468938"/>
            <a:ext cx="6350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81" name="Freeform 925"/>
          <p:cNvSpPr>
            <a:spLocks/>
          </p:cNvSpPr>
          <p:nvPr/>
        </p:nvSpPr>
        <p:spPr bwMode="auto">
          <a:xfrm>
            <a:off x="6496050" y="5440363"/>
            <a:ext cx="33338" cy="38100"/>
          </a:xfrm>
          <a:custGeom>
            <a:avLst/>
            <a:gdLst>
              <a:gd name="T0" fmla="*/ 2147483647 w 21"/>
              <a:gd name="T1" fmla="*/ 2147483647 h 24"/>
              <a:gd name="T2" fmla="*/ 2147483647 w 21"/>
              <a:gd name="T3" fmla="*/ 2147483647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0 h 24"/>
              <a:gd name="T12" fmla="*/ 0 w 21"/>
              <a:gd name="T13" fmla="*/ 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24"/>
              <a:gd name="T23" fmla="*/ 21 w 21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24">
                <a:moveTo>
                  <a:pt x="21" y="22"/>
                </a:moveTo>
                <a:lnTo>
                  <a:pt x="16" y="24"/>
                </a:lnTo>
                <a:lnTo>
                  <a:pt x="12" y="24"/>
                </a:lnTo>
                <a:lnTo>
                  <a:pt x="9" y="22"/>
                </a:ln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82" name="Freeform 926"/>
          <p:cNvSpPr>
            <a:spLocks/>
          </p:cNvSpPr>
          <p:nvPr/>
        </p:nvSpPr>
        <p:spPr bwMode="auto">
          <a:xfrm>
            <a:off x="6503988" y="5440363"/>
            <a:ext cx="11112" cy="38100"/>
          </a:xfrm>
          <a:custGeom>
            <a:avLst/>
            <a:gdLst>
              <a:gd name="T0" fmla="*/ 0 w 7"/>
              <a:gd name="T1" fmla="*/ 0 h 24"/>
              <a:gd name="T2" fmla="*/ 0 w 7"/>
              <a:gd name="T3" fmla="*/ 2147483647 h 24"/>
              <a:gd name="T4" fmla="*/ 2147483647 w 7"/>
              <a:gd name="T5" fmla="*/ 2147483647 h 24"/>
              <a:gd name="T6" fmla="*/ 2147483647 w 7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24"/>
              <a:gd name="T14" fmla="*/ 7 w 7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24">
                <a:moveTo>
                  <a:pt x="0" y="0"/>
                </a:moveTo>
                <a:lnTo>
                  <a:pt x="0" y="18"/>
                </a:lnTo>
                <a:lnTo>
                  <a:pt x="1" y="22"/>
                </a:lnTo>
                <a:lnTo>
                  <a:pt x="7" y="2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83" name="Freeform 927"/>
          <p:cNvSpPr>
            <a:spLocks/>
          </p:cNvSpPr>
          <p:nvPr/>
        </p:nvSpPr>
        <p:spPr bwMode="auto">
          <a:xfrm>
            <a:off x="6472238" y="5419725"/>
            <a:ext cx="12700" cy="58738"/>
          </a:xfrm>
          <a:custGeom>
            <a:avLst/>
            <a:gdLst>
              <a:gd name="T0" fmla="*/ 2147483647 w 8"/>
              <a:gd name="T1" fmla="*/ 2147483647 h 37"/>
              <a:gd name="T2" fmla="*/ 0 w 8"/>
              <a:gd name="T3" fmla="*/ 2147483647 h 37"/>
              <a:gd name="T4" fmla="*/ 0 w 8"/>
              <a:gd name="T5" fmla="*/ 0 h 37"/>
              <a:gd name="T6" fmla="*/ 2147483647 w 8"/>
              <a:gd name="T7" fmla="*/ 0 h 37"/>
              <a:gd name="T8" fmla="*/ 2147483647 w 8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7"/>
              <a:gd name="T17" fmla="*/ 8 w 8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7">
                <a:moveTo>
                  <a:pt x="8" y="37"/>
                </a:moveTo>
                <a:lnTo>
                  <a:pt x="0" y="37"/>
                </a:lnTo>
                <a:lnTo>
                  <a:pt x="0" y="0"/>
                </a:lnTo>
                <a:lnTo>
                  <a:pt x="3" y="0"/>
                </a:lnTo>
                <a:lnTo>
                  <a:pt x="3" y="3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84" name="Line 928"/>
          <p:cNvSpPr>
            <a:spLocks noChangeShapeType="1"/>
          </p:cNvSpPr>
          <p:nvPr/>
        </p:nvSpPr>
        <p:spPr bwMode="auto">
          <a:xfrm flipV="1">
            <a:off x="6467475" y="5468938"/>
            <a:ext cx="4763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85" name="Freeform 929"/>
          <p:cNvSpPr>
            <a:spLocks/>
          </p:cNvSpPr>
          <p:nvPr/>
        </p:nvSpPr>
        <p:spPr bwMode="auto">
          <a:xfrm>
            <a:off x="6438900" y="5440363"/>
            <a:ext cx="28575" cy="38100"/>
          </a:xfrm>
          <a:custGeom>
            <a:avLst/>
            <a:gdLst>
              <a:gd name="T0" fmla="*/ 2147483647 w 18"/>
              <a:gd name="T1" fmla="*/ 2147483647 h 24"/>
              <a:gd name="T2" fmla="*/ 2147483647 w 18"/>
              <a:gd name="T3" fmla="*/ 2147483647 h 24"/>
              <a:gd name="T4" fmla="*/ 2147483647 w 18"/>
              <a:gd name="T5" fmla="*/ 2147483647 h 24"/>
              <a:gd name="T6" fmla="*/ 2147483647 w 18"/>
              <a:gd name="T7" fmla="*/ 2147483647 h 24"/>
              <a:gd name="T8" fmla="*/ 2147483647 w 18"/>
              <a:gd name="T9" fmla="*/ 2147483647 h 24"/>
              <a:gd name="T10" fmla="*/ 2147483647 w 18"/>
              <a:gd name="T11" fmla="*/ 2147483647 h 24"/>
              <a:gd name="T12" fmla="*/ 2147483647 w 18"/>
              <a:gd name="T13" fmla="*/ 2147483647 h 24"/>
              <a:gd name="T14" fmla="*/ 2147483647 w 18"/>
              <a:gd name="T15" fmla="*/ 2147483647 h 24"/>
              <a:gd name="T16" fmla="*/ 2147483647 w 18"/>
              <a:gd name="T17" fmla="*/ 2147483647 h 24"/>
              <a:gd name="T18" fmla="*/ 2147483647 w 18"/>
              <a:gd name="T19" fmla="*/ 0 h 24"/>
              <a:gd name="T20" fmla="*/ 2147483647 w 18"/>
              <a:gd name="T21" fmla="*/ 2147483647 h 24"/>
              <a:gd name="T22" fmla="*/ 2147483647 w 18"/>
              <a:gd name="T23" fmla="*/ 2147483647 h 24"/>
              <a:gd name="T24" fmla="*/ 0 w 18"/>
              <a:gd name="T25" fmla="*/ 2147483647 h 24"/>
              <a:gd name="T26" fmla="*/ 0 w 18"/>
              <a:gd name="T27" fmla="*/ 2147483647 h 24"/>
              <a:gd name="T28" fmla="*/ 2147483647 w 18"/>
              <a:gd name="T29" fmla="*/ 2147483647 h 24"/>
              <a:gd name="T30" fmla="*/ 2147483647 w 18"/>
              <a:gd name="T31" fmla="*/ 2147483647 h 24"/>
              <a:gd name="T32" fmla="*/ 2147483647 w 18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24"/>
              <a:gd name="T53" fmla="*/ 18 w 18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24">
                <a:moveTo>
                  <a:pt x="18" y="22"/>
                </a:moveTo>
                <a:lnTo>
                  <a:pt x="15" y="24"/>
                </a:lnTo>
                <a:lnTo>
                  <a:pt x="11" y="24"/>
                </a:lnTo>
                <a:lnTo>
                  <a:pt x="8" y="22"/>
                </a:lnTo>
                <a:lnTo>
                  <a:pt x="4" y="18"/>
                </a:lnTo>
                <a:lnTo>
                  <a:pt x="1" y="13"/>
                </a:lnTo>
                <a:lnTo>
                  <a:pt x="1" y="10"/>
                </a:lnTo>
                <a:lnTo>
                  <a:pt x="4" y="5"/>
                </a:lnTo>
                <a:lnTo>
                  <a:pt x="8" y="1"/>
                </a:lnTo>
                <a:lnTo>
                  <a:pt x="11" y="0"/>
                </a:lnTo>
                <a:lnTo>
                  <a:pt x="5" y="1"/>
                </a:lnTo>
                <a:lnTo>
                  <a:pt x="1" y="5"/>
                </a:lnTo>
                <a:lnTo>
                  <a:pt x="0" y="10"/>
                </a:lnTo>
                <a:lnTo>
                  <a:pt x="0" y="13"/>
                </a:lnTo>
                <a:lnTo>
                  <a:pt x="1" y="18"/>
                </a:lnTo>
                <a:lnTo>
                  <a:pt x="5" y="22"/>
                </a:lnTo>
                <a:lnTo>
                  <a:pt x="11" y="2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86" name="Freeform 930"/>
          <p:cNvSpPr>
            <a:spLocks/>
          </p:cNvSpPr>
          <p:nvPr/>
        </p:nvSpPr>
        <p:spPr bwMode="auto">
          <a:xfrm>
            <a:off x="6456363" y="5440363"/>
            <a:ext cx="15875" cy="7937"/>
          </a:xfrm>
          <a:custGeom>
            <a:avLst/>
            <a:gdLst>
              <a:gd name="T0" fmla="*/ 0 w 10"/>
              <a:gd name="T1" fmla="*/ 0 h 5"/>
              <a:gd name="T2" fmla="*/ 2147483647 w 10"/>
              <a:gd name="T3" fmla="*/ 0 h 5"/>
              <a:gd name="T4" fmla="*/ 2147483647 w 10"/>
              <a:gd name="T5" fmla="*/ 2147483647 h 5"/>
              <a:gd name="T6" fmla="*/ 2147483647 w 10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5"/>
              <a:gd name="T14" fmla="*/ 10 w 10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5">
                <a:moveTo>
                  <a:pt x="0" y="0"/>
                </a:moveTo>
                <a:lnTo>
                  <a:pt x="4" y="0"/>
                </a:lnTo>
                <a:lnTo>
                  <a:pt x="7" y="1"/>
                </a:lnTo>
                <a:lnTo>
                  <a:pt x="10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87" name="Line 931"/>
          <p:cNvSpPr>
            <a:spLocks noChangeShapeType="1"/>
          </p:cNvSpPr>
          <p:nvPr/>
        </p:nvSpPr>
        <p:spPr bwMode="auto">
          <a:xfrm flipH="1">
            <a:off x="6464300" y="5419725"/>
            <a:ext cx="12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88" name="Freeform 932"/>
          <p:cNvSpPr>
            <a:spLocks/>
          </p:cNvSpPr>
          <p:nvPr/>
        </p:nvSpPr>
        <p:spPr bwMode="auto">
          <a:xfrm>
            <a:off x="6386513" y="5440363"/>
            <a:ext cx="34925" cy="38100"/>
          </a:xfrm>
          <a:custGeom>
            <a:avLst/>
            <a:gdLst>
              <a:gd name="T0" fmla="*/ 2147483647 w 22"/>
              <a:gd name="T1" fmla="*/ 2147483647 h 24"/>
              <a:gd name="T2" fmla="*/ 2147483647 w 22"/>
              <a:gd name="T3" fmla="*/ 2147483647 h 24"/>
              <a:gd name="T4" fmla="*/ 2147483647 w 22"/>
              <a:gd name="T5" fmla="*/ 0 h 24"/>
              <a:gd name="T6" fmla="*/ 2147483647 w 22"/>
              <a:gd name="T7" fmla="*/ 0 h 24"/>
              <a:gd name="T8" fmla="*/ 2147483647 w 22"/>
              <a:gd name="T9" fmla="*/ 2147483647 h 24"/>
              <a:gd name="T10" fmla="*/ 2147483647 w 22"/>
              <a:gd name="T11" fmla="*/ 2147483647 h 24"/>
              <a:gd name="T12" fmla="*/ 0 w 22"/>
              <a:gd name="T13" fmla="*/ 2147483647 h 24"/>
              <a:gd name="T14" fmla="*/ 0 w 22"/>
              <a:gd name="T15" fmla="*/ 2147483647 h 24"/>
              <a:gd name="T16" fmla="*/ 2147483647 w 22"/>
              <a:gd name="T17" fmla="*/ 2147483647 h 24"/>
              <a:gd name="T18" fmla="*/ 2147483647 w 22"/>
              <a:gd name="T19" fmla="*/ 2147483647 h 24"/>
              <a:gd name="T20" fmla="*/ 2147483647 w 22"/>
              <a:gd name="T21" fmla="*/ 2147483647 h 24"/>
              <a:gd name="T22" fmla="*/ 2147483647 w 22"/>
              <a:gd name="T23" fmla="*/ 2147483647 h 24"/>
              <a:gd name="T24" fmla="*/ 2147483647 w 22"/>
              <a:gd name="T25" fmla="*/ 2147483647 h 24"/>
              <a:gd name="T26" fmla="*/ 2147483647 w 22"/>
              <a:gd name="T27" fmla="*/ 2147483647 h 24"/>
              <a:gd name="T28" fmla="*/ 2147483647 w 22"/>
              <a:gd name="T29" fmla="*/ 2147483647 h 24"/>
              <a:gd name="T30" fmla="*/ 2147483647 w 22"/>
              <a:gd name="T31" fmla="*/ 2147483647 h 24"/>
              <a:gd name="T32" fmla="*/ 2147483647 w 22"/>
              <a:gd name="T33" fmla="*/ 2147483647 h 24"/>
              <a:gd name="T34" fmla="*/ 2147483647 w 22"/>
              <a:gd name="T35" fmla="*/ 2147483647 h 24"/>
              <a:gd name="T36" fmla="*/ 2147483647 w 22"/>
              <a:gd name="T37" fmla="*/ 2147483647 h 24"/>
              <a:gd name="T38" fmla="*/ 2147483647 w 22"/>
              <a:gd name="T39" fmla="*/ 0 h 2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"/>
              <a:gd name="T61" fmla="*/ 0 h 24"/>
              <a:gd name="T62" fmla="*/ 22 w 22"/>
              <a:gd name="T63" fmla="*/ 24 h 2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" h="24">
                <a:moveTo>
                  <a:pt x="21" y="5"/>
                </a:moveTo>
                <a:lnTo>
                  <a:pt x="17" y="1"/>
                </a:lnTo>
                <a:lnTo>
                  <a:pt x="12" y="0"/>
                </a:lnTo>
                <a:lnTo>
                  <a:pt x="8" y="0"/>
                </a:lnTo>
                <a:lnTo>
                  <a:pt x="5" y="1"/>
                </a:lnTo>
                <a:lnTo>
                  <a:pt x="1" y="5"/>
                </a:lnTo>
                <a:lnTo>
                  <a:pt x="0" y="10"/>
                </a:lnTo>
                <a:lnTo>
                  <a:pt x="0" y="13"/>
                </a:lnTo>
                <a:lnTo>
                  <a:pt x="1" y="18"/>
                </a:lnTo>
                <a:lnTo>
                  <a:pt x="5" y="22"/>
                </a:lnTo>
                <a:lnTo>
                  <a:pt x="8" y="24"/>
                </a:lnTo>
                <a:lnTo>
                  <a:pt x="12" y="24"/>
                </a:lnTo>
                <a:lnTo>
                  <a:pt x="17" y="22"/>
                </a:lnTo>
                <a:lnTo>
                  <a:pt x="21" y="18"/>
                </a:lnTo>
                <a:lnTo>
                  <a:pt x="22" y="13"/>
                </a:lnTo>
                <a:lnTo>
                  <a:pt x="22" y="10"/>
                </a:lnTo>
                <a:lnTo>
                  <a:pt x="21" y="5"/>
                </a:lnTo>
                <a:lnTo>
                  <a:pt x="20" y="5"/>
                </a:lnTo>
                <a:lnTo>
                  <a:pt x="16" y="1"/>
                </a:lnTo>
                <a:lnTo>
                  <a:pt x="12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89" name="Freeform 933"/>
          <p:cNvSpPr>
            <a:spLocks/>
          </p:cNvSpPr>
          <p:nvPr/>
        </p:nvSpPr>
        <p:spPr bwMode="auto">
          <a:xfrm>
            <a:off x="6381750" y="5440363"/>
            <a:ext cx="17463" cy="38100"/>
          </a:xfrm>
          <a:custGeom>
            <a:avLst/>
            <a:gdLst>
              <a:gd name="T0" fmla="*/ 2147483647 w 11"/>
              <a:gd name="T1" fmla="*/ 0 h 24"/>
              <a:gd name="T2" fmla="*/ 2147483647 w 11"/>
              <a:gd name="T3" fmla="*/ 2147483647 h 24"/>
              <a:gd name="T4" fmla="*/ 2147483647 w 11"/>
              <a:gd name="T5" fmla="*/ 2147483647 h 24"/>
              <a:gd name="T6" fmla="*/ 0 w 11"/>
              <a:gd name="T7" fmla="*/ 2147483647 h 24"/>
              <a:gd name="T8" fmla="*/ 0 w 11"/>
              <a:gd name="T9" fmla="*/ 2147483647 h 24"/>
              <a:gd name="T10" fmla="*/ 2147483647 w 11"/>
              <a:gd name="T11" fmla="*/ 2147483647 h 24"/>
              <a:gd name="T12" fmla="*/ 2147483647 w 11"/>
              <a:gd name="T13" fmla="*/ 2147483647 h 24"/>
              <a:gd name="T14" fmla="*/ 2147483647 w 11"/>
              <a:gd name="T15" fmla="*/ 214748364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24"/>
              <a:gd name="T26" fmla="*/ 11 w 11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24">
                <a:moveTo>
                  <a:pt x="11" y="0"/>
                </a:moveTo>
                <a:lnTo>
                  <a:pt x="7" y="1"/>
                </a:lnTo>
                <a:lnTo>
                  <a:pt x="3" y="5"/>
                </a:lnTo>
                <a:lnTo>
                  <a:pt x="0" y="10"/>
                </a:lnTo>
                <a:lnTo>
                  <a:pt x="0" y="13"/>
                </a:lnTo>
                <a:lnTo>
                  <a:pt x="3" y="18"/>
                </a:lnTo>
                <a:lnTo>
                  <a:pt x="7" y="22"/>
                </a:lnTo>
                <a:lnTo>
                  <a:pt x="11" y="2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90" name="Freeform 934"/>
          <p:cNvSpPr>
            <a:spLocks/>
          </p:cNvSpPr>
          <p:nvPr/>
        </p:nvSpPr>
        <p:spPr bwMode="auto">
          <a:xfrm>
            <a:off x="6405563" y="5448300"/>
            <a:ext cx="14287" cy="30163"/>
          </a:xfrm>
          <a:custGeom>
            <a:avLst/>
            <a:gdLst>
              <a:gd name="T0" fmla="*/ 0 w 9"/>
              <a:gd name="T1" fmla="*/ 2147483647 h 19"/>
              <a:gd name="T2" fmla="*/ 2147483647 w 9"/>
              <a:gd name="T3" fmla="*/ 2147483647 h 19"/>
              <a:gd name="T4" fmla="*/ 2147483647 w 9"/>
              <a:gd name="T5" fmla="*/ 2147483647 h 19"/>
              <a:gd name="T6" fmla="*/ 2147483647 w 9"/>
              <a:gd name="T7" fmla="*/ 2147483647 h 19"/>
              <a:gd name="T8" fmla="*/ 2147483647 w 9"/>
              <a:gd name="T9" fmla="*/ 2147483647 h 19"/>
              <a:gd name="T10" fmla="*/ 2147483647 w 9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9"/>
              <a:gd name="T20" fmla="*/ 9 w 9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9">
                <a:moveTo>
                  <a:pt x="0" y="19"/>
                </a:moveTo>
                <a:lnTo>
                  <a:pt x="4" y="17"/>
                </a:lnTo>
                <a:lnTo>
                  <a:pt x="8" y="13"/>
                </a:lnTo>
                <a:lnTo>
                  <a:pt x="9" y="8"/>
                </a:lnTo>
                <a:lnTo>
                  <a:pt x="9" y="5"/>
                </a:lnTo>
                <a:lnTo>
                  <a:pt x="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91" name="Freeform 935"/>
          <p:cNvSpPr>
            <a:spLocks/>
          </p:cNvSpPr>
          <p:nvPr/>
        </p:nvSpPr>
        <p:spPr bwMode="auto">
          <a:xfrm>
            <a:off x="6319838" y="5419725"/>
            <a:ext cx="49212" cy="58738"/>
          </a:xfrm>
          <a:custGeom>
            <a:avLst/>
            <a:gdLst>
              <a:gd name="T0" fmla="*/ 2147483647 w 31"/>
              <a:gd name="T1" fmla="*/ 0 h 37"/>
              <a:gd name="T2" fmla="*/ 2147483647 w 31"/>
              <a:gd name="T3" fmla="*/ 0 h 37"/>
              <a:gd name="T4" fmla="*/ 2147483647 w 31"/>
              <a:gd name="T5" fmla="*/ 2147483647 h 37"/>
              <a:gd name="T6" fmla="*/ 0 w 31"/>
              <a:gd name="T7" fmla="*/ 0 h 37"/>
              <a:gd name="T8" fmla="*/ 0 w 31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37"/>
              <a:gd name="T17" fmla="*/ 31 w 31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37">
                <a:moveTo>
                  <a:pt x="31" y="0"/>
                </a:moveTo>
                <a:lnTo>
                  <a:pt x="25" y="0"/>
                </a:lnTo>
                <a:lnTo>
                  <a:pt x="12" y="37"/>
                </a:lnTo>
                <a:lnTo>
                  <a:pt x="0" y="0"/>
                </a:lnTo>
                <a:lnTo>
                  <a:pt x="0" y="3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92" name="Line 936"/>
          <p:cNvSpPr>
            <a:spLocks noChangeShapeType="1"/>
          </p:cNvSpPr>
          <p:nvPr/>
        </p:nvSpPr>
        <p:spPr bwMode="auto">
          <a:xfrm flipH="1">
            <a:off x="6310313" y="5478463"/>
            <a:ext cx="174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93" name="Freeform 937"/>
          <p:cNvSpPr>
            <a:spLocks/>
          </p:cNvSpPr>
          <p:nvPr/>
        </p:nvSpPr>
        <p:spPr bwMode="auto">
          <a:xfrm>
            <a:off x="6310313" y="5419725"/>
            <a:ext cx="28575" cy="49213"/>
          </a:xfrm>
          <a:custGeom>
            <a:avLst/>
            <a:gdLst>
              <a:gd name="T0" fmla="*/ 2147483647 w 18"/>
              <a:gd name="T1" fmla="*/ 2147483647 h 31"/>
              <a:gd name="T2" fmla="*/ 2147483647 w 18"/>
              <a:gd name="T3" fmla="*/ 0 h 31"/>
              <a:gd name="T4" fmla="*/ 0 w 18"/>
              <a:gd name="T5" fmla="*/ 0 h 31"/>
              <a:gd name="T6" fmla="*/ 0 60000 65536"/>
              <a:gd name="T7" fmla="*/ 0 60000 65536"/>
              <a:gd name="T8" fmla="*/ 0 60000 65536"/>
              <a:gd name="T9" fmla="*/ 0 w 18"/>
              <a:gd name="T10" fmla="*/ 0 h 31"/>
              <a:gd name="T11" fmla="*/ 18 w 18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31">
                <a:moveTo>
                  <a:pt x="18" y="31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94" name="Rectangle 938"/>
          <p:cNvSpPr>
            <a:spLocks noChangeArrowheads="1"/>
          </p:cNvSpPr>
          <p:nvPr/>
        </p:nvSpPr>
        <p:spPr bwMode="auto">
          <a:xfrm>
            <a:off x="6359525" y="5419725"/>
            <a:ext cx="1588" cy="587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95" name="Line 939"/>
          <p:cNvSpPr>
            <a:spLocks noChangeShapeType="1"/>
          </p:cNvSpPr>
          <p:nvPr/>
        </p:nvSpPr>
        <p:spPr bwMode="auto">
          <a:xfrm flipH="1">
            <a:off x="6348413" y="5478463"/>
            <a:ext cx="20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96" name="Line 940"/>
          <p:cNvSpPr>
            <a:spLocks noChangeShapeType="1"/>
          </p:cNvSpPr>
          <p:nvPr/>
        </p:nvSpPr>
        <p:spPr bwMode="auto">
          <a:xfrm>
            <a:off x="6526213" y="5440363"/>
            <a:ext cx="111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97" name="Line 941"/>
          <p:cNvSpPr>
            <a:spLocks noChangeShapeType="1"/>
          </p:cNvSpPr>
          <p:nvPr/>
        </p:nvSpPr>
        <p:spPr bwMode="auto">
          <a:xfrm>
            <a:off x="6556375" y="5419725"/>
            <a:ext cx="12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98" name="Freeform 942"/>
          <p:cNvSpPr>
            <a:spLocks/>
          </p:cNvSpPr>
          <p:nvPr/>
        </p:nvSpPr>
        <p:spPr bwMode="auto">
          <a:xfrm>
            <a:off x="6705600" y="5419725"/>
            <a:ext cx="39688" cy="58738"/>
          </a:xfrm>
          <a:custGeom>
            <a:avLst/>
            <a:gdLst>
              <a:gd name="T0" fmla="*/ 2147483647 w 25"/>
              <a:gd name="T1" fmla="*/ 2147483647 h 37"/>
              <a:gd name="T2" fmla="*/ 2147483647 w 25"/>
              <a:gd name="T3" fmla="*/ 2147483647 h 37"/>
              <a:gd name="T4" fmla="*/ 2147483647 w 25"/>
              <a:gd name="T5" fmla="*/ 0 h 37"/>
              <a:gd name="T6" fmla="*/ 2147483647 w 25"/>
              <a:gd name="T7" fmla="*/ 0 h 37"/>
              <a:gd name="T8" fmla="*/ 2147483647 w 25"/>
              <a:gd name="T9" fmla="*/ 2147483647 h 37"/>
              <a:gd name="T10" fmla="*/ 2147483647 w 25"/>
              <a:gd name="T11" fmla="*/ 2147483647 h 37"/>
              <a:gd name="T12" fmla="*/ 2147483647 w 25"/>
              <a:gd name="T13" fmla="*/ 2147483647 h 37"/>
              <a:gd name="T14" fmla="*/ 2147483647 w 25"/>
              <a:gd name="T15" fmla="*/ 2147483647 h 37"/>
              <a:gd name="T16" fmla="*/ 2147483647 w 25"/>
              <a:gd name="T17" fmla="*/ 2147483647 h 37"/>
              <a:gd name="T18" fmla="*/ 2147483647 w 25"/>
              <a:gd name="T19" fmla="*/ 2147483647 h 37"/>
              <a:gd name="T20" fmla="*/ 2147483647 w 25"/>
              <a:gd name="T21" fmla="*/ 2147483647 h 37"/>
              <a:gd name="T22" fmla="*/ 2147483647 w 25"/>
              <a:gd name="T23" fmla="*/ 2147483647 h 37"/>
              <a:gd name="T24" fmla="*/ 2147483647 w 25"/>
              <a:gd name="T25" fmla="*/ 2147483647 h 37"/>
              <a:gd name="T26" fmla="*/ 0 w 25"/>
              <a:gd name="T27" fmla="*/ 2147483647 h 37"/>
              <a:gd name="T28" fmla="*/ 0 w 25"/>
              <a:gd name="T29" fmla="*/ 2147483647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"/>
              <a:gd name="T46" fmla="*/ 0 h 37"/>
              <a:gd name="T47" fmla="*/ 25 w 25"/>
              <a:gd name="T48" fmla="*/ 37 h 3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" h="37">
                <a:moveTo>
                  <a:pt x="2" y="3"/>
                </a:moveTo>
                <a:lnTo>
                  <a:pt x="4" y="2"/>
                </a:lnTo>
                <a:lnTo>
                  <a:pt x="9" y="0"/>
                </a:lnTo>
                <a:lnTo>
                  <a:pt x="16" y="0"/>
                </a:lnTo>
                <a:lnTo>
                  <a:pt x="21" y="2"/>
                </a:lnTo>
                <a:lnTo>
                  <a:pt x="23" y="3"/>
                </a:lnTo>
                <a:lnTo>
                  <a:pt x="25" y="8"/>
                </a:lnTo>
                <a:lnTo>
                  <a:pt x="25" y="10"/>
                </a:lnTo>
                <a:lnTo>
                  <a:pt x="23" y="14"/>
                </a:lnTo>
                <a:lnTo>
                  <a:pt x="18" y="18"/>
                </a:lnTo>
                <a:lnTo>
                  <a:pt x="9" y="21"/>
                </a:lnTo>
                <a:lnTo>
                  <a:pt x="5" y="23"/>
                </a:lnTo>
                <a:lnTo>
                  <a:pt x="2" y="26"/>
                </a:lnTo>
                <a:lnTo>
                  <a:pt x="0" y="31"/>
                </a:lnTo>
                <a:lnTo>
                  <a:pt x="0" y="3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399" name="Freeform 943"/>
          <p:cNvSpPr>
            <a:spLocks/>
          </p:cNvSpPr>
          <p:nvPr/>
        </p:nvSpPr>
        <p:spPr bwMode="auto">
          <a:xfrm>
            <a:off x="6705600" y="5465763"/>
            <a:ext cx="39688" cy="9525"/>
          </a:xfrm>
          <a:custGeom>
            <a:avLst/>
            <a:gdLst>
              <a:gd name="T0" fmla="*/ 0 w 25"/>
              <a:gd name="T1" fmla="*/ 2147483647 h 6"/>
              <a:gd name="T2" fmla="*/ 2147483647 w 25"/>
              <a:gd name="T3" fmla="*/ 2147483647 h 6"/>
              <a:gd name="T4" fmla="*/ 2147483647 w 25"/>
              <a:gd name="T5" fmla="*/ 2147483647 h 6"/>
              <a:gd name="T6" fmla="*/ 2147483647 w 25"/>
              <a:gd name="T7" fmla="*/ 2147483647 h 6"/>
              <a:gd name="T8" fmla="*/ 2147483647 w 25"/>
              <a:gd name="T9" fmla="*/ 2147483647 h 6"/>
              <a:gd name="T10" fmla="*/ 2147483647 w 25"/>
              <a:gd name="T11" fmla="*/ 2147483647 h 6"/>
              <a:gd name="T12" fmla="*/ 2147483647 w 25"/>
              <a:gd name="T13" fmla="*/ 2147483647 h 6"/>
              <a:gd name="T14" fmla="*/ 2147483647 w 25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6"/>
              <a:gd name="T26" fmla="*/ 25 w 25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6">
                <a:moveTo>
                  <a:pt x="0" y="5"/>
                </a:moveTo>
                <a:lnTo>
                  <a:pt x="2" y="2"/>
                </a:lnTo>
                <a:lnTo>
                  <a:pt x="5" y="2"/>
                </a:lnTo>
                <a:lnTo>
                  <a:pt x="14" y="6"/>
                </a:lnTo>
                <a:lnTo>
                  <a:pt x="20" y="6"/>
                </a:lnTo>
                <a:lnTo>
                  <a:pt x="23" y="5"/>
                </a:lnTo>
                <a:lnTo>
                  <a:pt x="25" y="2"/>
                </a:lnTo>
                <a:lnTo>
                  <a:pt x="2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00" name="Freeform 944"/>
          <p:cNvSpPr>
            <a:spLocks/>
          </p:cNvSpPr>
          <p:nvPr/>
        </p:nvSpPr>
        <p:spPr bwMode="auto">
          <a:xfrm>
            <a:off x="6713538" y="5468938"/>
            <a:ext cx="31750" cy="9525"/>
          </a:xfrm>
          <a:custGeom>
            <a:avLst/>
            <a:gdLst>
              <a:gd name="T0" fmla="*/ 2147483647 w 20"/>
              <a:gd name="T1" fmla="*/ 0 h 6"/>
              <a:gd name="T2" fmla="*/ 2147483647 w 20"/>
              <a:gd name="T3" fmla="*/ 2147483647 h 6"/>
              <a:gd name="T4" fmla="*/ 2147483647 w 20"/>
              <a:gd name="T5" fmla="*/ 2147483647 h 6"/>
              <a:gd name="T6" fmla="*/ 2147483647 w 20"/>
              <a:gd name="T7" fmla="*/ 2147483647 h 6"/>
              <a:gd name="T8" fmla="*/ 0 w 20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6"/>
              <a:gd name="T17" fmla="*/ 20 w 20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6">
                <a:moveTo>
                  <a:pt x="20" y="0"/>
                </a:moveTo>
                <a:lnTo>
                  <a:pt x="18" y="4"/>
                </a:lnTo>
                <a:lnTo>
                  <a:pt x="16" y="6"/>
                </a:lnTo>
                <a:lnTo>
                  <a:pt x="9" y="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01" name="Freeform 945"/>
          <p:cNvSpPr>
            <a:spLocks/>
          </p:cNvSpPr>
          <p:nvPr/>
        </p:nvSpPr>
        <p:spPr bwMode="auto">
          <a:xfrm>
            <a:off x="6719888" y="5419725"/>
            <a:ext cx="22225" cy="33338"/>
          </a:xfrm>
          <a:custGeom>
            <a:avLst/>
            <a:gdLst>
              <a:gd name="T0" fmla="*/ 0 w 14"/>
              <a:gd name="T1" fmla="*/ 2147483647 h 21"/>
              <a:gd name="T2" fmla="*/ 2147483647 w 14"/>
              <a:gd name="T3" fmla="*/ 2147483647 h 21"/>
              <a:gd name="T4" fmla="*/ 2147483647 w 14"/>
              <a:gd name="T5" fmla="*/ 2147483647 h 21"/>
              <a:gd name="T6" fmla="*/ 2147483647 w 14"/>
              <a:gd name="T7" fmla="*/ 2147483647 h 21"/>
              <a:gd name="T8" fmla="*/ 2147483647 w 14"/>
              <a:gd name="T9" fmla="*/ 2147483647 h 21"/>
              <a:gd name="T10" fmla="*/ 2147483647 w 14"/>
              <a:gd name="T11" fmla="*/ 2147483647 h 21"/>
              <a:gd name="T12" fmla="*/ 2147483647 w 14"/>
              <a:gd name="T13" fmla="*/ 2147483647 h 21"/>
              <a:gd name="T14" fmla="*/ 2147483647 w 14"/>
              <a:gd name="T15" fmla="*/ 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1"/>
              <a:gd name="T26" fmla="*/ 14 w 14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1">
                <a:moveTo>
                  <a:pt x="0" y="21"/>
                </a:moveTo>
                <a:lnTo>
                  <a:pt x="7" y="18"/>
                </a:lnTo>
                <a:lnTo>
                  <a:pt x="12" y="14"/>
                </a:lnTo>
                <a:lnTo>
                  <a:pt x="14" y="10"/>
                </a:lnTo>
                <a:lnTo>
                  <a:pt x="14" y="8"/>
                </a:lnTo>
                <a:lnTo>
                  <a:pt x="12" y="3"/>
                </a:lnTo>
                <a:lnTo>
                  <a:pt x="11" y="2"/>
                </a:lnTo>
                <a:lnTo>
                  <a:pt x="7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02" name="Freeform 946"/>
          <p:cNvSpPr>
            <a:spLocks/>
          </p:cNvSpPr>
          <p:nvPr/>
        </p:nvSpPr>
        <p:spPr bwMode="auto">
          <a:xfrm>
            <a:off x="6705600" y="5424488"/>
            <a:ext cx="6350" cy="11112"/>
          </a:xfrm>
          <a:custGeom>
            <a:avLst/>
            <a:gdLst>
              <a:gd name="T0" fmla="*/ 2147483647 w 4"/>
              <a:gd name="T1" fmla="*/ 0 h 7"/>
              <a:gd name="T2" fmla="*/ 0 w 4"/>
              <a:gd name="T3" fmla="*/ 2147483647 h 7"/>
              <a:gd name="T4" fmla="*/ 0 w 4"/>
              <a:gd name="T5" fmla="*/ 2147483647 h 7"/>
              <a:gd name="T6" fmla="*/ 2147483647 w 4"/>
              <a:gd name="T7" fmla="*/ 2147483647 h 7"/>
              <a:gd name="T8" fmla="*/ 2147483647 w 4"/>
              <a:gd name="T9" fmla="*/ 2147483647 h 7"/>
              <a:gd name="T10" fmla="*/ 2147483647 w 4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7"/>
              <a:gd name="T20" fmla="*/ 4 w 4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7">
                <a:moveTo>
                  <a:pt x="2" y="0"/>
                </a:moveTo>
                <a:lnTo>
                  <a:pt x="0" y="5"/>
                </a:lnTo>
                <a:lnTo>
                  <a:pt x="0" y="6"/>
                </a:lnTo>
                <a:lnTo>
                  <a:pt x="2" y="7"/>
                </a:lnTo>
                <a:lnTo>
                  <a:pt x="4" y="6"/>
                </a:lnTo>
                <a:lnTo>
                  <a:pt x="2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03" name="Freeform 947"/>
          <p:cNvSpPr>
            <a:spLocks/>
          </p:cNvSpPr>
          <p:nvPr/>
        </p:nvSpPr>
        <p:spPr bwMode="auto">
          <a:xfrm>
            <a:off x="6821488" y="5419725"/>
            <a:ext cx="39687" cy="58738"/>
          </a:xfrm>
          <a:custGeom>
            <a:avLst/>
            <a:gdLst>
              <a:gd name="T0" fmla="*/ 2147483647 w 25"/>
              <a:gd name="T1" fmla="*/ 2147483647 h 37"/>
              <a:gd name="T2" fmla="*/ 2147483647 w 25"/>
              <a:gd name="T3" fmla="*/ 2147483647 h 37"/>
              <a:gd name="T4" fmla="*/ 2147483647 w 25"/>
              <a:gd name="T5" fmla="*/ 2147483647 h 37"/>
              <a:gd name="T6" fmla="*/ 2147483647 w 25"/>
              <a:gd name="T7" fmla="*/ 0 h 37"/>
              <a:gd name="T8" fmla="*/ 0 w 25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37"/>
              <a:gd name="T17" fmla="*/ 25 w 25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37">
                <a:moveTo>
                  <a:pt x="13" y="5"/>
                </a:moveTo>
                <a:lnTo>
                  <a:pt x="23" y="37"/>
                </a:lnTo>
                <a:lnTo>
                  <a:pt x="25" y="37"/>
                </a:lnTo>
                <a:lnTo>
                  <a:pt x="13" y="0"/>
                </a:lnTo>
                <a:lnTo>
                  <a:pt x="0" y="3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04" name="Line 948"/>
          <p:cNvSpPr>
            <a:spLocks noChangeShapeType="1"/>
          </p:cNvSpPr>
          <p:nvPr/>
        </p:nvSpPr>
        <p:spPr bwMode="auto">
          <a:xfrm>
            <a:off x="6816725" y="5478463"/>
            <a:ext cx="174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05" name="Line 949"/>
          <p:cNvSpPr>
            <a:spLocks noChangeShapeType="1"/>
          </p:cNvSpPr>
          <p:nvPr/>
        </p:nvSpPr>
        <p:spPr bwMode="auto">
          <a:xfrm>
            <a:off x="6850063" y="5478463"/>
            <a:ext cx="158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06" name="Freeform 950"/>
          <p:cNvSpPr>
            <a:spLocks/>
          </p:cNvSpPr>
          <p:nvPr/>
        </p:nvSpPr>
        <p:spPr bwMode="auto">
          <a:xfrm>
            <a:off x="6878638" y="5468938"/>
            <a:ext cx="31750" cy="9525"/>
          </a:xfrm>
          <a:custGeom>
            <a:avLst/>
            <a:gdLst>
              <a:gd name="T0" fmla="*/ 0 w 20"/>
              <a:gd name="T1" fmla="*/ 0 h 6"/>
              <a:gd name="T2" fmla="*/ 2147483647 w 20"/>
              <a:gd name="T3" fmla="*/ 2147483647 h 6"/>
              <a:gd name="T4" fmla="*/ 2147483647 w 20"/>
              <a:gd name="T5" fmla="*/ 2147483647 h 6"/>
              <a:gd name="T6" fmla="*/ 2147483647 w 20"/>
              <a:gd name="T7" fmla="*/ 2147483647 h 6"/>
              <a:gd name="T8" fmla="*/ 2147483647 w 20"/>
              <a:gd name="T9" fmla="*/ 2147483647 h 6"/>
              <a:gd name="T10" fmla="*/ 2147483647 w 20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6"/>
              <a:gd name="T20" fmla="*/ 20 w 2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6">
                <a:moveTo>
                  <a:pt x="0" y="0"/>
                </a:moveTo>
                <a:lnTo>
                  <a:pt x="4" y="4"/>
                </a:lnTo>
                <a:lnTo>
                  <a:pt x="10" y="6"/>
                </a:lnTo>
                <a:lnTo>
                  <a:pt x="14" y="6"/>
                </a:lnTo>
                <a:lnTo>
                  <a:pt x="18" y="4"/>
                </a:lnTo>
                <a:lnTo>
                  <a:pt x="2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07" name="Line 951"/>
          <p:cNvSpPr>
            <a:spLocks noChangeShapeType="1"/>
          </p:cNvSpPr>
          <p:nvPr/>
        </p:nvSpPr>
        <p:spPr bwMode="auto">
          <a:xfrm>
            <a:off x="6910388" y="5478463"/>
            <a:ext cx="111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08" name="Freeform 952"/>
          <p:cNvSpPr>
            <a:spLocks/>
          </p:cNvSpPr>
          <p:nvPr/>
        </p:nvSpPr>
        <p:spPr bwMode="auto">
          <a:xfrm>
            <a:off x="6902450" y="5419725"/>
            <a:ext cx="11113" cy="58738"/>
          </a:xfrm>
          <a:custGeom>
            <a:avLst/>
            <a:gdLst>
              <a:gd name="T0" fmla="*/ 2147483647 w 7"/>
              <a:gd name="T1" fmla="*/ 2147483647 h 37"/>
              <a:gd name="T2" fmla="*/ 2147483647 w 7"/>
              <a:gd name="T3" fmla="*/ 0 h 37"/>
              <a:gd name="T4" fmla="*/ 0 w 7"/>
              <a:gd name="T5" fmla="*/ 0 h 37"/>
              <a:gd name="T6" fmla="*/ 0 60000 65536"/>
              <a:gd name="T7" fmla="*/ 0 60000 65536"/>
              <a:gd name="T8" fmla="*/ 0 60000 65536"/>
              <a:gd name="T9" fmla="*/ 0 w 7"/>
              <a:gd name="T10" fmla="*/ 0 h 37"/>
              <a:gd name="T11" fmla="*/ 7 w 7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37">
                <a:moveTo>
                  <a:pt x="7" y="37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09" name="Line 953"/>
          <p:cNvSpPr>
            <a:spLocks noChangeShapeType="1"/>
          </p:cNvSpPr>
          <p:nvPr/>
        </p:nvSpPr>
        <p:spPr bwMode="auto">
          <a:xfrm>
            <a:off x="6910388" y="5419725"/>
            <a:ext cx="1587" cy="58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10" name="Freeform 954"/>
          <p:cNvSpPr>
            <a:spLocks/>
          </p:cNvSpPr>
          <p:nvPr/>
        </p:nvSpPr>
        <p:spPr bwMode="auto">
          <a:xfrm>
            <a:off x="6878638" y="5440363"/>
            <a:ext cx="15875" cy="38100"/>
          </a:xfrm>
          <a:custGeom>
            <a:avLst/>
            <a:gdLst>
              <a:gd name="T0" fmla="*/ 2147483647 w 10"/>
              <a:gd name="T1" fmla="*/ 2147483647 h 24"/>
              <a:gd name="T2" fmla="*/ 2147483647 w 10"/>
              <a:gd name="T3" fmla="*/ 2147483647 h 24"/>
              <a:gd name="T4" fmla="*/ 2147483647 w 10"/>
              <a:gd name="T5" fmla="*/ 2147483647 h 24"/>
              <a:gd name="T6" fmla="*/ 0 w 10"/>
              <a:gd name="T7" fmla="*/ 2147483647 h 24"/>
              <a:gd name="T8" fmla="*/ 0 w 10"/>
              <a:gd name="T9" fmla="*/ 2147483647 h 24"/>
              <a:gd name="T10" fmla="*/ 2147483647 w 10"/>
              <a:gd name="T11" fmla="*/ 2147483647 h 24"/>
              <a:gd name="T12" fmla="*/ 2147483647 w 10"/>
              <a:gd name="T13" fmla="*/ 2147483647 h 24"/>
              <a:gd name="T14" fmla="*/ 2147483647 w 10"/>
              <a:gd name="T15" fmla="*/ 0 h 24"/>
              <a:gd name="T16" fmla="*/ 2147483647 w 10"/>
              <a:gd name="T17" fmla="*/ 2147483647 h 24"/>
              <a:gd name="T18" fmla="*/ 0 w 10"/>
              <a:gd name="T19" fmla="*/ 2147483647 h 24"/>
              <a:gd name="T20" fmla="*/ 0 w 10"/>
              <a:gd name="T21" fmla="*/ 2147483647 h 24"/>
              <a:gd name="T22" fmla="*/ 0 w 10"/>
              <a:gd name="T23" fmla="*/ 2147483647 h 24"/>
              <a:gd name="T24" fmla="*/ 0 w 10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"/>
              <a:gd name="T40" fmla="*/ 0 h 24"/>
              <a:gd name="T41" fmla="*/ 10 w 10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" h="24">
                <a:moveTo>
                  <a:pt x="10" y="24"/>
                </a:moveTo>
                <a:lnTo>
                  <a:pt x="6" y="22"/>
                </a:lnTo>
                <a:lnTo>
                  <a:pt x="3" y="18"/>
                </a:lnTo>
                <a:lnTo>
                  <a:pt x="0" y="13"/>
                </a:lnTo>
                <a:lnTo>
                  <a:pt x="0" y="10"/>
                </a:lnTo>
                <a:lnTo>
                  <a:pt x="3" y="5"/>
                </a:lnTo>
                <a:lnTo>
                  <a:pt x="6" y="1"/>
                </a:lnTo>
                <a:lnTo>
                  <a:pt x="10" y="0"/>
                </a:lnTo>
                <a:lnTo>
                  <a:pt x="4" y="1"/>
                </a:lnTo>
                <a:lnTo>
                  <a:pt x="0" y="5"/>
                </a:lnTo>
                <a:lnTo>
                  <a:pt x="0" y="10"/>
                </a:lnTo>
                <a:lnTo>
                  <a:pt x="0" y="13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11" name="Line 955"/>
          <p:cNvSpPr>
            <a:spLocks noChangeShapeType="1"/>
          </p:cNvSpPr>
          <p:nvPr/>
        </p:nvSpPr>
        <p:spPr bwMode="auto">
          <a:xfrm flipH="1">
            <a:off x="6827838" y="5461000"/>
            <a:ext cx="238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12" name="Freeform 956"/>
          <p:cNvSpPr>
            <a:spLocks/>
          </p:cNvSpPr>
          <p:nvPr/>
        </p:nvSpPr>
        <p:spPr bwMode="auto">
          <a:xfrm>
            <a:off x="6894513" y="5440363"/>
            <a:ext cx="15875" cy="7937"/>
          </a:xfrm>
          <a:custGeom>
            <a:avLst/>
            <a:gdLst>
              <a:gd name="T0" fmla="*/ 0 w 10"/>
              <a:gd name="T1" fmla="*/ 0 h 5"/>
              <a:gd name="T2" fmla="*/ 2147483647 w 10"/>
              <a:gd name="T3" fmla="*/ 0 h 5"/>
              <a:gd name="T4" fmla="*/ 2147483647 w 10"/>
              <a:gd name="T5" fmla="*/ 2147483647 h 5"/>
              <a:gd name="T6" fmla="*/ 2147483647 w 10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5"/>
              <a:gd name="T14" fmla="*/ 10 w 10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5">
                <a:moveTo>
                  <a:pt x="0" y="0"/>
                </a:moveTo>
                <a:lnTo>
                  <a:pt x="4" y="0"/>
                </a:lnTo>
                <a:lnTo>
                  <a:pt x="8" y="1"/>
                </a:lnTo>
                <a:lnTo>
                  <a:pt x="10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13" name="Freeform 957"/>
          <p:cNvSpPr>
            <a:spLocks/>
          </p:cNvSpPr>
          <p:nvPr/>
        </p:nvSpPr>
        <p:spPr bwMode="auto">
          <a:xfrm>
            <a:off x="6935788" y="5448300"/>
            <a:ext cx="34925" cy="30163"/>
          </a:xfrm>
          <a:custGeom>
            <a:avLst/>
            <a:gdLst>
              <a:gd name="T0" fmla="*/ 2147483647 w 22"/>
              <a:gd name="T1" fmla="*/ 0 h 19"/>
              <a:gd name="T2" fmla="*/ 0 w 22"/>
              <a:gd name="T3" fmla="*/ 2147483647 h 19"/>
              <a:gd name="T4" fmla="*/ 0 w 22"/>
              <a:gd name="T5" fmla="*/ 2147483647 h 19"/>
              <a:gd name="T6" fmla="*/ 2147483647 w 22"/>
              <a:gd name="T7" fmla="*/ 2147483647 h 19"/>
              <a:gd name="T8" fmla="*/ 2147483647 w 22"/>
              <a:gd name="T9" fmla="*/ 2147483647 h 19"/>
              <a:gd name="T10" fmla="*/ 2147483647 w 22"/>
              <a:gd name="T11" fmla="*/ 2147483647 h 19"/>
              <a:gd name="T12" fmla="*/ 2147483647 w 22"/>
              <a:gd name="T13" fmla="*/ 2147483647 h 19"/>
              <a:gd name="T14" fmla="*/ 2147483647 w 22"/>
              <a:gd name="T15" fmla="*/ 2147483647 h 19"/>
              <a:gd name="T16" fmla="*/ 2147483647 w 22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9"/>
              <a:gd name="T29" fmla="*/ 22 w 22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9">
                <a:moveTo>
                  <a:pt x="3" y="0"/>
                </a:moveTo>
                <a:lnTo>
                  <a:pt x="0" y="5"/>
                </a:lnTo>
                <a:lnTo>
                  <a:pt x="0" y="8"/>
                </a:lnTo>
                <a:lnTo>
                  <a:pt x="3" y="13"/>
                </a:lnTo>
                <a:lnTo>
                  <a:pt x="6" y="17"/>
                </a:lnTo>
                <a:lnTo>
                  <a:pt x="11" y="19"/>
                </a:lnTo>
                <a:lnTo>
                  <a:pt x="15" y="19"/>
                </a:lnTo>
                <a:lnTo>
                  <a:pt x="19" y="17"/>
                </a:lnTo>
                <a:lnTo>
                  <a:pt x="22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14" name="Line 958"/>
          <p:cNvSpPr>
            <a:spLocks noChangeShapeType="1"/>
          </p:cNvSpPr>
          <p:nvPr/>
        </p:nvSpPr>
        <p:spPr bwMode="auto">
          <a:xfrm>
            <a:off x="6970713" y="5478463"/>
            <a:ext cx="111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15" name="Freeform 959"/>
          <p:cNvSpPr>
            <a:spLocks/>
          </p:cNvSpPr>
          <p:nvPr/>
        </p:nvSpPr>
        <p:spPr bwMode="auto">
          <a:xfrm>
            <a:off x="6961188" y="5419725"/>
            <a:ext cx="12700" cy="58738"/>
          </a:xfrm>
          <a:custGeom>
            <a:avLst/>
            <a:gdLst>
              <a:gd name="T0" fmla="*/ 2147483647 w 8"/>
              <a:gd name="T1" fmla="*/ 2147483647 h 37"/>
              <a:gd name="T2" fmla="*/ 2147483647 w 8"/>
              <a:gd name="T3" fmla="*/ 0 h 37"/>
              <a:gd name="T4" fmla="*/ 0 w 8"/>
              <a:gd name="T5" fmla="*/ 0 h 37"/>
              <a:gd name="T6" fmla="*/ 0 60000 65536"/>
              <a:gd name="T7" fmla="*/ 0 60000 65536"/>
              <a:gd name="T8" fmla="*/ 0 60000 65536"/>
              <a:gd name="T9" fmla="*/ 0 w 8"/>
              <a:gd name="T10" fmla="*/ 0 h 37"/>
              <a:gd name="T11" fmla="*/ 8 w 8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37">
                <a:moveTo>
                  <a:pt x="8" y="37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16" name="Line 960"/>
          <p:cNvSpPr>
            <a:spLocks noChangeShapeType="1"/>
          </p:cNvSpPr>
          <p:nvPr/>
        </p:nvSpPr>
        <p:spPr bwMode="auto">
          <a:xfrm>
            <a:off x="6970713" y="5419725"/>
            <a:ext cx="1587" cy="58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17" name="Freeform 961"/>
          <p:cNvSpPr>
            <a:spLocks/>
          </p:cNvSpPr>
          <p:nvPr/>
        </p:nvSpPr>
        <p:spPr bwMode="auto">
          <a:xfrm>
            <a:off x="6940550" y="5440363"/>
            <a:ext cx="12700" cy="38100"/>
          </a:xfrm>
          <a:custGeom>
            <a:avLst/>
            <a:gdLst>
              <a:gd name="T0" fmla="*/ 2147483647 w 8"/>
              <a:gd name="T1" fmla="*/ 2147483647 h 24"/>
              <a:gd name="T2" fmla="*/ 2147483647 w 8"/>
              <a:gd name="T3" fmla="*/ 2147483647 h 24"/>
              <a:gd name="T4" fmla="*/ 2147483647 w 8"/>
              <a:gd name="T5" fmla="*/ 2147483647 h 24"/>
              <a:gd name="T6" fmla="*/ 0 w 8"/>
              <a:gd name="T7" fmla="*/ 2147483647 h 24"/>
              <a:gd name="T8" fmla="*/ 0 w 8"/>
              <a:gd name="T9" fmla="*/ 2147483647 h 24"/>
              <a:gd name="T10" fmla="*/ 2147483647 w 8"/>
              <a:gd name="T11" fmla="*/ 2147483647 h 24"/>
              <a:gd name="T12" fmla="*/ 2147483647 w 8"/>
              <a:gd name="T13" fmla="*/ 2147483647 h 24"/>
              <a:gd name="T14" fmla="*/ 2147483647 w 8"/>
              <a:gd name="T15" fmla="*/ 0 h 24"/>
              <a:gd name="T16" fmla="*/ 2147483647 w 8"/>
              <a:gd name="T17" fmla="*/ 2147483647 h 24"/>
              <a:gd name="T18" fmla="*/ 0 w 8"/>
              <a:gd name="T19" fmla="*/ 2147483647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24"/>
              <a:gd name="T32" fmla="*/ 8 w 8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24">
                <a:moveTo>
                  <a:pt x="8" y="24"/>
                </a:moveTo>
                <a:lnTo>
                  <a:pt x="5" y="22"/>
                </a:lnTo>
                <a:lnTo>
                  <a:pt x="1" y="18"/>
                </a:lnTo>
                <a:lnTo>
                  <a:pt x="0" y="13"/>
                </a:lnTo>
                <a:lnTo>
                  <a:pt x="0" y="10"/>
                </a:lnTo>
                <a:lnTo>
                  <a:pt x="1" y="5"/>
                </a:lnTo>
                <a:lnTo>
                  <a:pt x="5" y="1"/>
                </a:lnTo>
                <a:lnTo>
                  <a:pt x="8" y="0"/>
                </a:lnTo>
                <a:lnTo>
                  <a:pt x="3" y="1"/>
                </a:lnTo>
                <a:lnTo>
                  <a:pt x="0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18" name="Freeform 962"/>
          <p:cNvSpPr>
            <a:spLocks/>
          </p:cNvSpPr>
          <p:nvPr/>
        </p:nvSpPr>
        <p:spPr bwMode="auto">
          <a:xfrm>
            <a:off x="6953250" y="5440363"/>
            <a:ext cx="17463" cy="7937"/>
          </a:xfrm>
          <a:custGeom>
            <a:avLst/>
            <a:gdLst>
              <a:gd name="T0" fmla="*/ 0 w 11"/>
              <a:gd name="T1" fmla="*/ 0 h 5"/>
              <a:gd name="T2" fmla="*/ 2147483647 w 11"/>
              <a:gd name="T3" fmla="*/ 0 h 5"/>
              <a:gd name="T4" fmla="*/ 2147483647 w 11"/>
              <a:gd name="T5" fmla="*/ 2147483647 h 5"/>
              <a:gd name="T6" fmla="*/ 2147483647 w 11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5"/>
              <a:gd name="T14" fmla="*/ 11 w 11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5">
                <a:moveTo>
                  <a:pt x="0" y="0"/>
                </a:moveTo>
                <a:lnTo>
                  <a:pt x="4" y="0"/>
                </a:lnTo>
                <a:lnTo>
                  <a:pt x="8" y="1"/>
                </a:lnTo>
                <a:lnTo>
                  <a:pt x="11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19" name="Freeform 963"/>
          <p:cNvSpPr>
            <a:spLocks/>
          </p:cNvSpPr>
          <p:nvPr/>
        </p:nvSpPr>
        <p:spPr bwMode="auto">
          <a:xfrm>
            <a:off x="6992938" y="5440363"/>
            <a:ext cx="11112" cy="38100"/>
          </a:xfrm>
          <a:custGeom>
            <a:avLst/>
            <a:gdLst>
              <a:gd name="T0" fmla="*/ 0 w 7"/>
              <a:gd name="T1" fmla="*/ 0 h 24"/>
              <a:gd name="T2" fmla="*/ 2147483647 w 7"/>
              <a:gd name="T3" fmla="*/ 0 h 24"/>
              <a:gd name="T4" fmla="*/ 2147483647 w 7"/>
              <a:gd name="T5" fmla="*/ 2147483647 h 24"/>
              <a:gd name="T6" fmla="*/ 2147483647 w 7"/>
              <a:gd name="T7" fmla="*/ 2147483647 h 24"/>
              <a:gd name="T8" fmla="*/ 2147483647 w 7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4"/>
              <a:gd name="T17" fmla="*/ 7 w 7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4">
                <a:moveTo>
                  <a:pt x="0" y="0"/>
                </a:moveTo>
                <a:lnTo>
                  <a:pt x="7" y="0"/>
                </a:lnTo>
                <a:lnTo>
                  <a:pt x="7" y="24"/>
                </a:lnTo>
                <a:lnTo>
                  <a:pt x="6" y="24"/>
                </a:lnTo>
                <a:lnTo>
                  <a:pt x="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20" name="Freeform 964"/>
          <p:cNvSpPr>
            <a:spLocks/>
          </p:cNvSpPr>
          <p:nvPr/>
        </p:nvSpPr>
        <p:spPr bwMode="auto">
          <a:xfrm>
            <a:off x="6999288" y="5419725"/>
            <a:ext cx="476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3"/>
                </a:moveTo>
                <a:lnTo>
                  <a:pt x="3" y="2"/>
                </a:lnTo>
                <a:lnTo>
                  <a:pt x="1" y="0"/>
                </a:lnTo>
                <a:lnTo>
                  <a:pt x="0" y="2"/>
                </a:lnTo>
                <a:lnTo>
                  <a:pt x="1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21" name="Freeform 965"/>
          <p:cNvSpPr>
            <a:spLocks/>
          </p:cNvSpPr>
          <p:nvPr/>
        </p:nvSpPr>
        <p:spPr bwMode="auto">
          <a:xfrm>
            <a:off x="7032625" y="5419725"/>
            <a:ext cx="20638" cy="58738"/>
          </a:xfrm>
          <a:custGeom>
            <a:avLst/>
            <a:gdLst>
              <a:gd name="T0" fmla="*/ 0 w 13"/>
              <a:gd name="T1" fmla="*/ 0 h 37"/>
              <a:gd name="T2" fmla="*/ 0 w 13"/>
              <a:gd name="T3" fmla="*/ 2147483647 h 37"/>
              <a:gd name="T4" fmla="*/ 2147483647 w 13"/>
              <a:gd name="T5" fmla="*/ 2147483647 h 37"/>
              <a:gd name="T6" fmla="*/ 2147483647 w 13"/>
              <a:gd name="T7" fmla="*/ 2147483647 h 37"/>
              <a:gd name="T8" fmla="*/ 2147483647 w 13"/>
              <a:gd name="T9" fmla="*/ 2147483647 h 37"/>
              <a:gd name="T10" fmla="*/ 2147483647 w 13"/>
              <a:gd name="T11" fmla="*/ 2147483647 h 37"/>
              <a:gd name="T12" fmla="*/ 2147483647 w 13"/>
              <a:gd name="T13" fmla="*/ 2147483647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37"/>
              <a:gd name="T23" fmla="*/ 13 w 13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37">
                <a:moveTo>
                  <a:pt x="0" y="0"/>
                </a:moveTo>
                <a:lnTo>
                  <a:pt x="0" y="30"/>
                </a:lnTo>
                <a:lnTo>
                  <a:pt x="1" y="35"/>
                </a:lnTo>
                <a:lnTo>
                  <a:pt x="5" y="37"/>
                </a:lnTo>
                <a:lnTo>
                  <a:pt x="8" y="37"/>
                </a:lnTo>
                <a:lnTo>
                  <a:pt x="12" y="35"/>
                </a:lnTo>
                <a:lnTo>
                  <a:pt x="13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22" name="Line 966"/>
          <p:cNvSpPr>
            <a:spLocks noChangeShapeType="1"/>
          </p:cNvSpPr>
          <p:nvPr/>
        </p:nvSpPr>
        <p:spPr bwMode="auto">
          <a:xfrm>
            <a:off x="7065963" y="547846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23" name="Freeform 967"/>
          <p:cNvSpPr>
            <a:spLocks/>
          </p:cNvSpPr>
          <p:nvPr/>
        </p:nvSpPr>
        <p:spPr bwMode="auto">
          <a:xfrm>
            <a:off x="7065963" y="5440363"/>
            <a:ext cx="11112" cy="38100"/>
          </a:xfrm>
          <a:custGeom>
            <a:avLst/>
            <a:gdLst>
              <a:gd name="T0" fmla="*/ 2147483647 w 7"/>
              <a:gd name="T1" fmla="*/ 2147483647 h 24"/>
              <a:gd name="T2" fmla="*/ 2147483647 w 7"/>
              <a:gd name="T3" fmla="*/ 0 h 24"/>
              <a:gd name="T4" fmla="*/ 0 w 7"/>
              <a:gd name="T5" fmla="*/ 0 h 24"/>
              <a:gd name="T6" fmla="*/ 0 60000 65536"/>
              <a:gd name="T7" fmla="*/ 0 60000 65536"/>
              <a:gd name="T8" fmla="*/ 0 60000 65536"/>
              <a:gd name="T9" fmla="*/ 0 w 7"/>
              <a:gd name="T10" fmla="*/ 0 h 24"/>
              <a:gd name="T11" fmla="*/ 7 w 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24">
                <a:moveTo>
                  <a:pt x="7" y="24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24" name="Line 968"/>
          <p:cNvSpPr>
            <a:spLocks noChangeShapeType="1"/>
          </p:cNvSpPr>
          <p:nvPr/>
        </p:nvSpPr>
        <p:spPr bwMode="auto">
          <a:xfrm>
            <a:off x="7075488" y="5440363"/>
            <a:ext cx="1587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25" name="Freeform 969"/>
          <p:cNvSpPr>
            <a:spLocks/>
          </p:cNvSpPr>
          <p:nvPr/>
        </p:nvSpPr>
        <p:spPr bwMode="auto">
          <a:xfrm>
            <a:off x="7034213" y="5419725"/>
            <a:ext cx="6350" cy="58738"/>
          </a:xfrm>
          <a:custGeom>
            <a:avLst/>
            <a:gdLst>
              <a:gd name="T0" fmla="*/ 2147483647 w 4"/>
              <a:gd name="T1" fmla="*/ 2147483647 h 37"/>
              <a:gd name="T2" fmla="*/ 2147483647 w 4"/>
              <a:gd name="T3" fmla="*/ 2147483647 h 37"/>
              <a:gd name="T4" fmla="*/ 0 w 4"/>
              <a:gd name="T5" fmla="*/ 2147483647 h 37"/>
              <a:gd name="T6" fmla="*/ 0 w 4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7"/>
              <a:gd name="T14" fmla="*/ 4 w 4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7">
                <a:moveTo>
                  <a:pt x="4" y="37"/>
                </a:moveTo>
                <a:lnTo>
                  <a:pt x="2" y="35"/>
                </a:lnTo>
                <a:lnTo>
                  <a:pt x="0" y="3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26" name="Line 970"/>
          <p:cNvSpPr>
            <a:spLocks noChangeShapeType="1"/>
          </p:cNvSpPr>
          <p:nvPr/>
        </p:nvSpPr>
        <p:spPr bwMode="auto">
          <a:xfrm>
            <a:off x="7024688" y="5440363"/>
            <a:ext cx="20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27" name="Freeform 971"/>
          <p:cNvSpPr>
            <a:spLocks/>
          </p:cNvSpPr>
          <p:nvPr/>
        </p:nvSpPr>
        <p:spPr bwMode="auto">
          <a:xfrm>
            <a:off x="7070725" y="5419725"/>
            <a:ext cx="6350" cy="4763"/>
          </a:xfrm>
          <a:custGeom>
            <a:avLst/>
            <a:gdLst>
              <a:gd name="T0" fmla="*/ 0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0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0" y="2"/>
                </a:moveTo>
                <a:lnTo>
                  <a:pt x="3" y="3"/>
                </a:lnTo>
                <a:lnTo>
                  <a:pt x="4" y="2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28" name="Freeform 972"/>
          <p:cNvSpPr>
            <a:spLocks/>
          </p:cNvSpPr>
          <p:nvPr/>
        </p:nvSpPr>
        <p:spPr bwMode="auto">
          <a:xfrm>
            <a:off x="7099300" y="5440363"/>
            <a:ext cx="38100" cy="38100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2147483647 h 24"/>
              <a:gd name="T4" fmla="*/ 0 w 24"/>
              <a:gd name="T5" fmla="*/ 2147483647 h 24"/>
              <a:gd name="T6" fmla="*/ 0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2147483647 w 24"/>
              <a:gd name="T15" fmla="*/ 2147483647 h 24"/>
              <a:gd name="T16" fmla="*/ 2147483647 w 24"/>
              <a:gd name="T17" fmla="*/ 2147483647 h 24"/>
              <a:gd name="T18" fmla="*/ 2147483647 w 24"/>
              <a:gd name="T19" fmla="*/ 2147483647 h 24"/>
              <a:gd name="T20" fmla="*/ 2147483647 w 24"/>
              <a:gd name="T21" fmla="*/ 2147483647 h 24"/>
              <a:gd name="T22" fmla="*/ 2147483647 w 24"/>
              <a:gd name="T23" fmla="*/ 2147483647 h 24"/>
              <a:gd name="T24" fmla="*/ 2147483647 w 24"/>
              <a:gd name="T25" fmla="*/ 2147483647 h 24"/>
              <a:gd name="T26" fmla="*/ 2147483647 w 24"/>
              <a:gd name="T27" fmla="*/ 2147483647 h 24"/>
              <a:gd name="T28" fmla="*/ 2147483647 w 24"/>
              <a:gd name="T29" fmla="*/ 0 h 24"/>
              <a:gd name="T30" fmla="*/ 2147483647 w 24"/>
              <a:gd name="T31" fmla="*/ 0 h 24"/>
              <a:gd name="T32" fmla="*/ 2147483647 w 24"/>
              <a:gd name="T33" fmla="*/ 2147483647 h 24"/>
              <a:gd name="T34" fmla="*/ 2147483647 w 24"/>
              <a:gd name="T35" fmla="*/ 2147483647 h 24"/>
              <a:gd name="T36" fmla="*/ 2147483647 w 24"/>
              <a:gd name="T37" fmla="*/ 2147483647 h 24"/>
              <a:gd name="T38" fmla="*/ 2147483647 w 24"/>
              <a:gd name="T39" fmla="*/ 2147483647 h 24"/>
              <a:gd name="T40" fmla="*/ 2147483647 w 24"/>
              <a:gd name="T41" fmla="*/ 2147483647 h 24"/>
              <a:gd name="T42" fmla="*/ 2147483647 w 24"/>
              <a:gd name="T43" fmla="*/ 2147483647 h 24"/>
              <a:gd name="T44" fmla="*/ 2147483647 w 24"/>
              <a:gd name="T45" fmla="*/ 2147483647 h 2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24"/>
              <a:gd name="T71" fmla="*/ 24 w 24"/>
              <a:gd name="T72" fmla="*/ 24 h 2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24">
                <a:moveTo>
                  <a:pt x="6" y="1"/>
                </a:moveTo>
                <a:lnTo>
                  <a:pt x="2" y="5"/>
                </a:lnTo>
                <a:lnTo>
                  <a:pt x="0" y="10"/>
                </a:lnTo>
                <a:lnTo>
                  <a:pt x="0" y="13"/>
                </a:lnTo>
                <a:lnTo>
                  <a:pt x="2" y="18"/>
                </a:lnTo>
                <a:lnTo>
                  <a:pt x="6" y="22"/>
                </a:lnTo>
                <a:lnTo>
                  <a:pt x="11" y="24"/>
                </a:lnTo>
                <a:lnTo>
                  <a:pt x="15" y="24"/>
                </a:lnTo>
                <a:lnTo>
                  <a:pt x="20" y="22"/>
                </a:lnTo>
                <a:lnTo>
                  <a:pt x="23" y="18"/>
                </a:lnTo>
                <a:lnTo>
                  <a:pt x="24" y="13"/>
                </a:lnTo>
                <a:lnTo>
                  <a:pt x="24" y="10"/>
                </a:lnTo>
                <a:lnTo>
                  <a:pt x="23" y="5"/>
                </a:lnTo>
                <a:lnTo>
                  <a:pt x="20" y="1"/>
                </a:lnTo>
                <a:lnTo>
                  <a:pt x="15" y="0"/>
                </a:lnTo>
                <a:lnTo>
                  <a:pt x="11" y="0"/>
                </a:lnTo>
                <a:lnTo>
                  <a:pt x="7" y="1"/>
                </a:lnTo>
                <a:lnTo>
                  <a:pt x="3" y="5"/>
                </a:lnTo>
                <a:lnTo>
                  <a:pt x="2" y="10"/>
                </a:lnTo>
                <a:lnTo>
                  <a:pt x="2" y="13"/>
                </a:lnTo>
                <a:lnTo>
                  <a:pt x="3" y="18"/>
                </a:lnTo>
                <a:lnTo>
                  <a:pt x="7" y="22"/>
                </a:lnTo>
                <a:lnTo>
                  <a:pt x="11" y="2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29" name="Freeform 973"/>
          <p:cNvSpPr>
            <a:spLocks/>
          </p:cNvSpPr>
          <p:nvPr/>
        </p:nvSpPr>
        <p:spPr bwMode="auto">
          <a:xfrm>
            <a:off x="7123113" y="5440363"/>
            <a:ext cx="12700" cy="38100"/>
          </a:xfrm>
          <a:custGeom>
            <a:avLst/>
            <a:gdLst>
              <a:gd name="T0" fmla="*/ 0 w 8"/>
              <a:gd name="T1" fmla="*/ 2147483647 h 24"/>
              <a:gd name="T2" fmla="*/ 2147483647 w 8"/>
              <a:gd name="T3" fmla="*/ 2147483647 h 24"/>
              <a:gd name="T4" fmla="*/ 2147483647 w 8"/>
              <a:gd name="T5" fmla="*/ 2147483647 h 24"/>
              <a:gd name="T6" fmla="*/ 2147483647 w 8"/>
              <a:gd name="T7" fmla="*/ 2147483647 h 24"/>
              <a:gd name="T8" fmla="*/ 2147483647 w 8"/>
              <a:gd name="T9" fmla="*/ 2147483647 h 24"/>
              <a:gd name="T10" fmla="*/ 2147483647 w 8"/>
              <a:gd name="T11" fmla="*/ 2147483647 h 24"/>
              <a:gd name="T12" fmla="*/ 2147483647 w 8"/>
              <a:gd name="T13" fmla="*/ 2147483647 h 24"/>
              <a:gd name="T14" fmla="*/ 0 w 8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24"/>
              <a:gd name="T26" fmla="*/ 8 w 8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24">
                <a:moveTo>
                  <a:pt x="0" y="24"/>
                </a:moveTo>
                <a:lnTo>
                  <a:pt x="3" y="22"/>
                </a:lnTo>
                <a:lnTo>
                  <a:pt x="6" y="18"/>
                </a:lnTo>
                <a:lnTo>
                  <a:pt x="8" y="13"/>
                </a:lnTo>
                <a:lnTo>
                  <a:pt x="8" y="10"/>
                </a:lnTo>
                <a:lnTo>
                  <a:pt x="6" y="5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30" name="Line 974"/>
          <p:cNvSpPr>
            <a:spLocks noChangeShapeType="1"/>
          </p:cNvSpPr>
          <p:nvPr/>
        </p:nvSpPr>
        <p:spPr bwMode="auto">
          <a:xfrm flipH="1">
            <a:off x="7108825" y="5440363"/>
            <a:ext cx="79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31" name="Freeform 975"/>
          <p:cNvSpPr>
            <a:spLocks/>
          </p:cNvSpPr>
          <p:nvPr/>
        </p:nvSpPr>
        <p:spPr bwMode="auto">
          <a:xfrm>
            <a:off x="7153275" y="5440363"/>
            <a:ext cx="11113" cy="38100"/>
          </a:xfrm>
          <a:custGeom>
            <a:avLst/>
            <a:gdLst>
              <a:gd name="T0" fmla="*/ 0 w 7"/>
              <a:gd name="T1" fmla="*/ 0 h 24"/>
              <a:gd name="T2" fmla="*/ 2147483647 w 7"/>
              <a:gd name="T3" fmla="*/ 0 h 24"/>
              <a:gd name="T4" fmla="*/ 2147483647 w 7"/>
              <a:gd name="T5" fmla="*/ 2147483647 h 24"/>
              <a:gd name="T6" fmla="*/ 2147483647 w 7"/>
              <a:gd name="T7" fmla="*/ 2147483647 h 24"/>
              <a:gd name="T8" fmla="*/ 2147483647 w 7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4"/>
              <a:gd name="T17" fmla="*/ 7 w 7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4">
                <a:moveTo>
                  <a:pt x="0" y="0"/>
                </a:moveTo>
                <a:lnTo>
                  <a:pt x="7" y="0"/>
                </a:lnTo>
                <a:lnTo>
                  <a:pt x="7" y="24"/>
                </a:lnTo>
                <a:lnTo>
                  <a:pt x="5" y="24"/>
                </a:lnTo>
                <a:lnTo>
                  <a:pt x="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32" name="Freeform 976"/>
          <p:cNvSpPr>
            <a:spLocks/>
          </p:cNvSpPr>
          <p:nvPr/>
        </p:nvSpPr>
        <p:spPr bwMode="auto">
          <a:xfrm>
            <a:off x="7164388" y="5440363"/>
            <a:ext cx="30162" cy="38100"/>
          </a:xfrm>
          <a:custGeom>
            <a:avLst/>
            <a:gdLst>
              <a:gd name="T0" fmla="*/ 0 w 19"/>
              <a:gd name="T1" fmla="*/ 2147483647 h 24"/>
              <a:gd name="T2" fmla="*/ 2147483647 w 19"/>
              <a:gd name="T3" fmla="*/ 2147483647 h 24"/>
              <a:gd name="T4" fmla="*/ 2147483647 w 19"/>
              <a:gd name="T5" fmla="*/ 0 h 24"/>
              <a:gd name="T6" fmla="*/ 2147483647 w 19"/>
              <a:gd name="T7" fmla="*/ 0 h 24"/>
              <a:gd name="T8" fmla="*/ 2147483647 w 19"/>
              <a:gd name="T9" fmla="*/ 2147483647 h 24"/>
              <a:gd name="T10" fmla="*/ 2147483647 w 19"/>
              <a:gd name="T11" fmla="*/ 2147483647 h 24"/>
              <a:gd name="T12" fmla="*/ 2147483647 w 19"/>
              <a:gd name="T13" fmla="*/ 2147483647 h 24"/>
              <a:gd name="T14" fmla="*/ 2147483647 w 19"/>
              <a:gd name="T15" fmla="*/ 2147483647 h 24"/>
              <a:gd name="T16" fmla="*/ 2147483647 w 19"/>
              <a:gd name="T17" fmla="*/ 2147483647 h 24"/>
              <a:gd name="T18" fmla="*/ 2147483647 w 19"/>
              <a:gd name="T19" fmla="*/ 2147483647 h 24"/>
              <a:gd name="T20" fmla="*/ 2147483647 w 19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24"/>
              <a:gd name="T35" fmla="*/ 19 w 19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24">
                <a:moveTo>
                  <a:pt x="0" y="5"/>
                </a:moveTo>
                <a:lnTo>
                  <a:pt x="3" y="1"/>
                </a:lnTo>
                <a:lnTo>
                  <a:pt x="9" y="0"/>
                </a:lnTo>
                <a:lnTo>
                  <a:pt x="12" y="0"/>
                </a:lnTo>
                <a:lnTo>
                  <a:pt x="18" y="1"/>
                </a:lnTo>
                <a:lnTo>
                  <a:pt x="19" y="5"/>
                </a:lnTo>
                <a:lnTo>
                  <a:pt x="19" y="24"/>
                </a:lnTo>
                <a:lnTo>
                  <a:pt x="18" y="24"/>
                </a:lnTo>
                <a:lnTo>
                  <a:pt x="18" y="5"/>
                </a:lnTo>
                <a:lnTo>
                  <a:pt x="16" y="1"/>
                </a:lnTo>
                <a:lnTo>
                  <a:pt x="12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33" name="Line 977"/>
          <p:cNvSpPr>
            <a:spLocks noChangeShapeType="1"/>
          </p:cNvSpPr>
          <p:nvPr/>
        </p:nvSpPr>
        <p:spPr bwMode="auto">
          <a:xfrm>
            <a:off x="7183438" y="547846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34" name="Line 978"/>
          <p:cNvSpPr>
            <a:spLocks noChangeShapeType="1"/>
          </p:cNvSpPr>
          <p:nvPr/>
        </p:nvSpPr>
        <p:spPr bwMode="auto">
          <a:xfrm flipH="1">
            <a:off x="7153275" y="5478463"/>
            <a:ext cx="20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35" name="Line 979"/>
          <p:cNvSpPr>
            <a:spLocks noChangeShapeType="1"/>
          </p:cNvSpPr>
          <p:nvPr/>
        </p:nvSpPr>
        <p:spPr bwMode="auto">
          <a:xfrm flipH="1">
            <a:off x="6992938" y="5478463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36" name="Line 980"/>
          <p:cNvSpPr>
            <a:spLocks noChangeShapeType="1"/>
          </p:cNvSpPr>
          <p:nvPr/>
        </p:nvSpPr>
        <p:spPr bwMode="auto">
          <a:xfrm flipV="1">
            <a:off x="6248400" y="5307013"/>
            <a:ext cx="1588" cy="146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37" name="Line 981"/>
          <p:cNvSpPr>
            <a:spLocks noChangeShapeType="1"/>
          </p:cNvSpPr>
          <p:nvPr/>
        </p:nvSpPr>
        <p:spPr bwMode="auto">
          <a:xfrm flipV="1">
            <a:off x="6248400" y="5084763"/>
            <a:ext cx="1588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38" name="Line 982"/>
          <p:cNvSpPr>
            <a:spLocks noChangeShapeType="1"/>
          </p:cNvSpPr>
          <p:nvPr/>
        </p:nvSpPr>
        <p:spPr bwMode="auto">
          <a:xfrm flipV="1">
            <a:off x="6248400" y="4864100"/>
            <a:ext cx="1588" cy="1476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39" name="Line 983"/>
          <p:cNvSpPr>
            <a:spLocks noChangeShapeType="1"/>
          </p:cNvSpPr>
          <p:nvPr/>
        </p:nvSpPr>
        <p:spPr bwMode="auto">
          <a:xfrm flipV="1">
            <a:off x="6248400" y="4643438"/>
            <a:ext cx="1588" cy="146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40" name="Line 984"/>
          <p:cNvSpPr>
            <a:spLocks noChangeShapeType="1"/>
          </p:cNvSpPr>
          <p:nvPr/>
        </p:nvSpPr>
        <p:spPr bwMode="auto">
          <a:xfrm flipV="1">
            <a:off x="6248400" y="4421188"/>
            <a:ext cx="1588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41" name="Line 985"/>
          <p:cNvSpPr>
            <a:spLocks noChangeShapeType="1"/>
          </p:cNvSpPr>
          <p:nvPr/>
        </p:nvSpPr>
        <p:spPr bwMode="auto">
          <a:xfrm flipV="1">
            <a:off x="6248400" y="4200525"/>
            <a:ext cx="1588" cy="1476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42" name="Line 986"/>
          <p:cNvSpPr>
            <a:spLocks noChangeShapeType="1"/>
          </p:cNvSpPr>
          <p:nvPr/>
        </p:nvSpPr>
        <p:spPr bwMode="auto">
          <a:xfrm flipV="1">
            <a:off x="6248400" y="3979863"/>
            <a:ext cx="1588" cy="146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43" name="Line 987"/>
          <p:cNvSpPr>
            <a:spLocks noChangeShapeType="1"/>
          </p:cNvSpPr>
          <p:nvPr/>
        </p:nvSpPr>
        <p:spPr bwMode="auto">
          <a:xfrm flipV="1">
            <a:off x="6248400" y="3757613"/>
            <a:ext cx="1588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44" name="Line 988"/>
          <p:cNvSpPr>
            <a:spLocks noChangeShapeType="1"/>
          </p:cNvSpPr>
          <p:nvPr/>
        </p:nvSpPr>
        <p:spPr bwMode="auto">
          <a:xfrm flipV="1">
            <a:off x="6248400" y="3535363"/>
            <a:ext cx="1588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45" name="Line 989"/>
          <p:cNvSpPr>
            <a:spLocks noChangeShapeType="1"/>
          </p:cNvSpPr>
          <p:nvPr/>
        </p:nvSpPr>
        <p:spPr bwMode="auto">
          <a:xfrm flipV="1">
            <a:off x="6248400" y="3316288"/>
            <a:ext cx="1588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46" name="Line 990"/>
          <p:cNvSpPr>
            <a:spLocks noChangeShapeType="1"/>
          </p:cNvSpPr>
          <p:nvPr/>
        </p:nvSpPr>
        <p:spPr bwMode="auto">
          <a:xfrm flipV="1">
            <a:off x="6248400" y="3094038"/>
            <a:ext cx="1588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47" name="Line 991"/>
          <p:cNvSpPr>
            <a:spLocks noChangeShapeType="1"/>
          </p:cNvSpPr>
          <p:nvPr/>
        </p:nvSpPr>
        <p:spPr bwMode="auto">
          <a:xfrm flipV="1">
            <a:off x="6248400" y="2871788"/>
            <a:ext cx="1588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48" name="Line 992"/>
          <p:cNvSpPr>
            <a:spLocks noChangeShapeType="1"/>
          </p:cNvSpPr>
          <p:nvPr/>
        </p:nvSpPr>
        <p:spPr bwMode="auto">
          <a:xfrm flipV="1">
            <a:off x="6248400" y="2652713"/>
            <a:ext cx="1588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49" name="Freeform 993"/>
          <p:cNvSpPr>
            <a:spLocks/>
          </p:cNvSpPr>
          <p:nvPr/>
        </p:nvSpPr>
        <p:spPr bwMode="auto">
          <a:xfrm>
            <a:off x="6248400" y="2695575"/>
            <a:ext cx="236538" cy="30163"/>
          </a:xfrm>
          <a:custGeom>
            <a:avLst/>
            <a:gdLst>
              <a:gd name="T0" fmla="*/ 0 w 149"/>
              <a:gd name="T1" fmla="*/ 0 h 19"/>
              <a:gd name="T2" fmla="*/ 2147483647 w 149"/>
              <a:gd name="T3" fmla="*/ 0 h 19"/>
              <a:gd name="T4" fmla="*/ 2147483647 w 149"/>
              <a:gd name="T5" fmla="*/ 2147483647 h 19"/>
              <a:gd name="T6" fmla="*/ 0 60000 65536"/>
              <a:gd name="T7" fmla="*/ 0 60000 65536"/>
              <a:gd name="T8" fmla="*/ 0 60000 65536"/>
              <a:gd name="T9" fmla="*/ 0 w 149"/>
              <a:gd name="T10" fmla="*/ 0 h 19"/>
              <a:gd name="T11" fmla="*/ 149 w 149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19">
                <a:moveTo>
                  <a:pt x="0" y="0"/>
                </a:moveTo>
                <a:lnTo>
                  <a:pt x="149" y="0"/>
                </a:lnTo>
                <a:lnTo>
                  <a:pt x="149" y="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50" name="Line 994"/>
          <p:cNvSpPr>
            <a:spLocks noChangeShapeType="1"/>
          </p:cNvSpPr>
          <p:nvPr/>
        </p:nvSpPr>
        <p:spPr bwMode="auto">
          <a:xfrm flipV="1">
            <a:off x="6248400" y="2430463"/>
            <a:ext cx="1588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51" name="Line 995"/>
          <p:cNvSpPr>
            <a:spLocks noChangeShapeType="1"/>
          </p:cNvSpPr>
          <p:nvPr/>
        </p:nvSpPr>
        <p:spPr bwMode="auto">
          <a:xfrm flipV="1">
            <a:off x="6248400" y="2211388"/>
            <a:ext cx="1588" cy="146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52" name="Line 996"/>
          <p:cNvSpPr>
            <a:spLocks noChangeShapeType="1"/>
          </p:cNvSpPr>
          <p:nvPr/>
        </p:nvSpPr>
        <p:spPr bwMode="auto">
          <a:xfrm flipV="1">
            <a:off x="6248400" y="1989138"/>
            <a:ext cx="1588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53" name="Line 997"/>
          <p:cNvSpPr>
            <a:spLocks noChangeShapeType="1"/>
          </p:cNvSpPr>
          <p:nvPr/>
        </p:nvSpPr>
        <p:spPr bwMode="auto">
          <a:xfrm flipV="1">
            <a:off x="6248400" y="1768475"/>
            <a:ext cx="1588" cy="1476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54" name="Freeform 998"/>
          <p:cNvSpPr>
            <a:spLocks/>
          </p:cNvSpPr>
          <p:nvPr/>
        </p:nvSpPr>
        <p:spPr bwMode="auto">
          <a:xfrm>
            <a:off x="6153150" y="1576388"/>
            <a:ext cx="95250" cy="117475"/>
          </a:xfrm>
          <a:custGeom>
            <a:avLst/>
            <a:gdLst>
              <a:gd name="T0" fmla="*/ 2147483647 w 60"/>
              <a:gd name="T1" fmla="*/ 2147483647 h 74"/>
              <a:gd name="T2" fmla="*/ 2147483647 w 60"/>
              <a:gd name="T3" fmla="*/ 0 h 74"/>
              <a:gd name="T4" fmla="*/ 0 w 60"/>
              <a:gd name="T5" fmla="*/ 0 h 74"/>
              <a:gd name="T6" fmla="*/ 0 60000 65536"/>
              <a:gd name="T7" fmla="*/ 0 60000 65536"/>
              <a:gd name="T8" fmla="*/ 0 60000 65536"/>
              <a:gd name="T9" fmla="*/ 0 w 60"/>
              <a:gd name="T10" fmla="*/ 0 h 74"/>
              <a:gd name="T11" fmla="*/ 60 w 60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74">
                <a:moveTo>
                  <a:pt x="60" y="74"/>
                </a:moveTo>
                <a:lnTo>
                  <a:pt x="6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55" name="Line 999"/>
          <p:cNvSpPr>
            <a:spLocks noChangeShapeType="1"/>
          </p:cNvSpPr>
          <p:nvPr/>
        </p:nvSpPr>
        <p:spPr bwMode="auto">
          <a:xfrm flipH="1">
            <a:off x="5930900" y="1576388"/>
            <a:ext cx="149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56" name="Line 1000"/>
          <p:cNvSpPr>
            <a:spLocks noChangeShapeType="1"/>
          </p:cNvSpPr>
          <p:nvPr/>
        </p:nvSpPr>
        <p:spPr bwMode="auto">
          <a:xfrm flipH="1">
            <a:off x="5710238" y="1576388"/>
            <a:ext cx="147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57" name="Line 1001"/>
          <p:cNvSpPr>
            <a:spLocks noChangeShapeType="1"/>
          </p:cNvSpPr>
          <p:nvPr/>
        </p:nvSpPr>
        <p:spPr bwMode="auto">
          <a:xfrm flipH="1">
            <a:off x="5489575" y="1576388"/>
            <a:ext cx="149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58" name="Line 1002"/>
          <p:cNvSpPr>
            <a:spLocks noChangeShapeType="1"/>
          </p:cNvSpPr>
          <p:nvPr/>
        </p:nvSpPr>
        <p:spPr bwMode="auto">
          <a:xfrm flipH="1">
            <a:off x="5268913" y="1576388"/>
            <a:ext cx="147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59" name="Line 1003"/>
          <p:cNvSpPr>
            <a:spLocks noChangeShapeType="1"/>
          </p:cNvSpPr>
          <p:nvPr/>
        </p:nvSpPr>
        <p:spPr bwMode="auto">
          <a:xfrm flipH="1">
            <a:off x="5100638" y="1576388"/>
            <a:ext cx="936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60" name="Line 1004"/>
          <p:cNvSpPr>
            <a:spLocks noChangeShapeType="1"/>
          </p:cNvSpPr>
          <p:nvPr/>
        </p:nvSpPr>
        <p:spPr bwMode="auto">
          <a:xfrm flipH="1">
            <a:off x="4930775" y="1576388"/>
            <a:ext cx="139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61" name="Line 1005"/>
          <p:cNvSpPr>
            <a:spLocks noChangeShapeType="1"/>
          </p:cNvSpPr>
          <p:nvPr/>
        </p:nvSpPr>
        <p:spPr bwMode="auto">
          <a:xfrm flipH="1">
            <a:off x="4708525" y="1576388"/>
            <a:ext cx="147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62" name="Line 1006"/>
          <p:cNvSpPr>
            <a:spLocks noChangeShapeType="1"/>
          </p:cNvSpPr>
          <p:nvPr/>
        </p:nvSpPr>
        <p:spPr bwMode="auto">
          <a:xfrm flipH="1">
            <a:off x="4489450" y="1576388"/>
            <a:ext cx="147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63" name="Line 1007"/>
          <p:cNvSpPr>
            <a:spLocks noChangeShapeType="1"/>
          </p:cNvSpPr>
          <p:nvPr/>
        </p:nvSpPr>
        <p:spPr bwMode="auto">
          <a:xfrm flipH="1">
            <a:off x="4267200" y="1576388"/>
            <a:ext cx="147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64" name="Line 1008"/>
          <p:cNvSpPr>
            <a:spLocks noChangeShapeType="1"/>
          </p:cNvSpPr>
          <p:nvPr/>
        </p:nvSpPr>
        <p:spPr bwMode="auto">
          <a:xfrm flipH="1">
            <a:off x="4044950" y="1576388"/>
            <a:ext cx="147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65" name="Line 1009"/>
          <p:cNvSpPr>
            <a:spLocks noChangeShapeType="1"/>
          </p:cNvSpPr>
          <p:nvPr/>
        </p:nvSpPr>
        <p:spPr bwMode="auto">
          <a:xfrm flipH="1">
            <a:off x="3825875" y="1576388"/>
            <a:ext cx="147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66" name="Line 1010"/>
          <p:cNvSpPr>
            <a:spLocks noChangeShapeType="1"/>
          </p:cNvSpPr>
          <p:nvPr/>
        </p:nvSpPr>
        <p:spPr bwMode="auto">
          <a:xfrm flipH="1">
            <a:off x="3603625" y="1576388"/>
            <a:ext cx="147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67" name="Line 1011"/>
          <p:cNvSpPr>
            <a:spLocks noChangeShapeType="1"/>
          </p:cNvSpPr>
          <p:nvPr/>
        </p:nvSpPr>
        <p:spPr bwMode="auto">
          <a:xfrm flipH="1">
            <a:off x="3381375" y="1576388"/>
            <a:ext cx="147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68" name="Line 1012"/>
          <p:cNvSpPr>
            <a:spLocks noChangeShapeType="1"/>
          </p:cNvSpPr>
          <p:nvPr/>
        </p:nvSpPr>
        <p:spPr bwMode="auto">
          <a:xfrm flipH="1">
            <a:off x="3162300" y="1576388"/>
            <a:ext cx="147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69" name="Freeform 1013"/>
          <p:cNvSpPr>
            <a:spLocks/>
          </p:cNvSpPr>
          <p:nvPr/>
        </p:nvSpPr>
        <p:spPr bwMode="auto">
          <a:xfrm>
            <a:off x="2947988" y="1576388"/>
            <a:ext cx="139700" cy="117475"/>
          </a:xfrm>
          <a:custGeom>
            <a:avLst/>
            <a:gdLst>
              <a:gd name="T0" fmla="*/ 2147483647 w 88"/>
              <a:gd name="T1" fmla="*/ 0 h 74"/>
              <a:gd name="T2" fmla="*/ 0 w 88"/>
              <a:gd name="T3" fmla="*/ 0 h 74"/>
              <a:gd name="T4" fmla="*/ 0 w 88"/>
              <a:gd name="T5" fmla="*/ 2147483647 h 74"/>
              <a:gd name="T6" fmla="*/ 0 60000 65536"/>
              <a:gd name="T7" fmla="*/ 0 60000 65536"/>
              <a:gd name="T8" fmla="*/ 0 60000 65536"/>
              <a:gd name="T9" fmla="*/ 0 w 88"/>
              <a:gd name="T10" fmla="*/ 0 h 74"/>
              <a:gd name="T11" fmla="*/ 88 w 88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" h="74">
                <a:moveTo>
                  <a:pt x="88" y="0"/>
                </a:moveTo>
                <a:lnTo>
                  <a:pt x="0" y="0"/>
                </a:lnTo>
                <a:lnTo>
                  <a:pt x="0" y="7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70" name="Line 1014"/>
          <p:cNvSpPr>
            <a:spLocks noChangeShapeType="1"/>
          </p:cNvSpPr>
          <p:nvPr/>
        </p:nvSpPr>
        <p:spPr bwMode="auto">
          <a:xfrm>
            <a:off x="2947988" y="1768475"/>
            <a:ext cx="1587" cy="1476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71" name="Line 1015"/>
          <p:cNvSpPr>
            <a:spLocks noChangeShapeType="1"/>
          </p:cNvSpPr>
          <p:nvPr/>
        </p:nvSpPr>
        <p:spPr bwMode="auto">
          <a:xfrm>
            <a:off x="2947988" y="1989138"/>
            <a:ext cx="1587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72" name="Line 1016"/>
          <p:cNvSpPr>
            <a:spLocks noChangeShapeType="1"/>
          </p:cNvSpPr>
          <p:nvPr/>
        </p:nvSpPr>
        <p:spPr bwMode="auto">
          <a:xfrm>
            <a:off x="2947988" y="2211388"/>
            <a:ext cx="1587" cy="146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73" name="Line 1017"/>
          <p:cNvSpPr>
            <a:spLocks noChangeShapeType="1"/>
          </p:cNvSpPr>
          <p:nvPr/>
        </p:nvSpPr>
        <p:spPr bwMode="auto">
          <a:xfrm>
            <a:off x="2947988" y="2430463"/>
            <a:ext cx="1587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74" name="Line 1018"/>
          <p:cNvSpPr>
            <a:spLocks noChangeShapeType="1"/>
          </p:cNvSpPr>
          <p:nvPr/>
        </p:nvSpPr>
        <p:spPr bwMode="auto">
          <a:xfrm>
            <a:off x="2947988" y="2652713"/>
            <a:ext cx="1587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75" name="Line 1019"/>
          <p:cNvSpPr>
            <a:spLocks noChangeShapeType="1"/>
          </p:cNvSpPr>
          <p:nvPr/>
        </p:nvSpPr>
        <p:spPr bwMode="auto">
          <a:xfrm>
            <a:off x="2947988" y="2871788"/>
            <a:ext cx="1587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76" name="Line 1020"/>
          <p:cNvSpPr>
            <a:spLocks noChangeShapeType="1"/>
          </p:cNvSpPr>
          <p:nvPr/>
        </p:nvSpPr>
        <p:spPr bwMode="auto">
          <a:xfrm>
            <a:off x="2947988" y="3094038"/>
            <a:ext cx="1587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77" name="Line 1021"/>
          <p:cNvSpPr>
            <a:spLocks noChangeShapeType="1"/>
          </p:cNvSpPr>
          <p:nvPr/>
        </p:nvSpPr>
        <p:spPr bwMode="auto">
          <a:xfrm>
            <a:off x="2947988" y="3316288"/>
            <a:ext cx="1587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78" name="Line 1022"/>
          <p:cNvSpPr>
            <a:spLocks noChangeShapeType="1"/>
          </p:cNvSpPr>
          <p:nvPr/>
        </p:nvSpPr>
        <p:spPr bwMode="auto">
          <a:xfrm>
            <a:off x="2947988" y="3535363"/>
            <a:ext cx="1587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79" name="Line 1023"/>
          <p:cNvSpPr>
            <a:spLocks noChangeShapeType="1"/>
          </p:cNvSpPr>
          <p:nvPr/>
        </p:nvSpPr>
        <p:spPr bwMode="auto">
          <a:xfrm>
            <a:off x="2947988" y="3759200"/>
            <a:ext cx="1587" cy="1476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0" name="Line 1024"/>
          <p:cNvSpPr>
            <a:spLocks noChangeShapeType="1"/>
          </p:cNvSpPr>
          <p:nvPr/>
        </p:nvSpPr>
        <p:spPr bwMode="auto">
          <a:xfrm>
            <a:off x="2947988" y="3979863"/>
            <a:ext cx="1587" cy="146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1" name="Line 1025"/>
          <p:cNvSpPr>
            <a:spLocks noChangeShapeType="1"/>
          </p:cNvSpPr>
          <p:nvPr/>
        </p:nvSpPr>
        <p:spPr bwMode="auto">
          <a:xfrm>
            <a:off x="2947988" y="4200525"/>
            <a:ext cx="1587" cy="1476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2" name="Line 1026"/>
          <p:cNvSpPr>
            <a:spLocks noChangeShapeType="1"/>
          </p:cNvSpPr>
          <p:nvPr/>
        </p:nvSpPr>
        <p:spPr bwMode="auto">
          <a:xfrm>
            <a:off x="2947988" y="4421188"/>
            <a:ext cx="1587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3" name="Line 1027"/>
          <p:cNvSpPr>
            <a:spLocks noChangeShapeType="1"/>
          </p:cNvSpPr>
          <p:nvPr/>
        </p:nvSpPr>
        <p:spPr bwMode="auto">
          <a:xfrm>
            <a:off x="2947988" y="4643438"/>
            <a:ext cx="1587" cy="146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4" name="Line 1028"/>
          <p:cNvSpPr>
            <a:spLocks noChangeShapeType="1"/>
          </p:cNvSpPr>
          <p:nvPr/>
        </p:nvSpPr>
        <p:spPr bwMode="auto">
          <a:xfrm>
            <a:off x="2947988" y="4864100"/>
            <a:ext cx="1587" cy="1476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5" name="Line 1029"/>
          <p:cNvSpPr>
            <a:spLocks noChangeShapeType="1"/>
          </p:cNvSpPr>
          <p:nvPr/>
        </p:nvSpPr>
        <p:spPr bwMode="auto">
          <a:xfrm>
            <a:off x="2947988" y="5084763"/>
            <a:ext cx="1587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6" name="Line 1030"/>
          <p:cNvSpPr>
            <a:spLocks noChangeShapeType="1"/>
          </p:cNvSpPr>
          <p:nvPr/>
        </p:nvSpPr>
        <p:spPr bwMode="auto">
          <a:xfrm>
            <a:off x="2947988" y="5307013"/>
            <a:ext cx="1587" cy="146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7" name="Freeform 1031"/>
          <p:cNvSpPr>
            <a:spLocks/>
          </p:cNvSpPr>
          <p:nvPr/>
        </p:nvSpPr>
        <p:spPr bwMode="auto">
          <a:xfrm>
            <a:off x="2947988" y="5526088"/>
            <a:ext cx="176212" cy="117475"/>
          </a:xfrm>
          <a:custGeom>
            <a:avLst/>
            <a:gdLst>
              <a:gd name="T0" fmla="*/ 0 w 111"/>
              <a:gd name="T1" fmla="*/ 0 h 74"/>
              <a:gd name="T2" fmla="*/ 0 w 111"/>
              <a:gd name="T3" fmla="*/ 2147483647 h 74"/>
              <a:gd name="T4" fmla="*/ 2147483647 w 111"/>
              <a:gd name="T5" fmla="*/ 2147483647 h 74"/>
              <a:gd name="T6" fmla="*/ 0 60000 65536"/>
              <a:gd name="T7" fmla="*/ 0 60000 65536"/>
              <a:gd name="T8" fmla="*/ 0 60000 65536"/>
              <a:gd name="T9" fmla="*/ 0 w 111"/>
              <a:gd name="T10" fmla="*/ 0 h 74"/>
              <a:gd name="T11" fmla="*/ 111 w 111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74">
                <a:moveTo>
                  <a:pt x="0" y="0"/>
                </a:moveTo>
                <a:lnTo>
                  <a:pt x="0" y="74"/>
                </a:lnTo>
                <a:lnTo>
                  <a:pt x="111" y="7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8" name="Line 1032"/>
          <p:cNvSpPr>
            <a:spLocks noChangeShapeType="1"/>
          </p:cNvSpPr>
          <p:nvPr/>
        </p:nvSpPr>
        <p:spPr bwMode="auto">
          <a:xfrm>
            <a:off x="3198813" y="5643563"/>
            <a:ext cx="147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9" name="Line 1033"/>
          <p:cNvSpPr>
            <a:spLocks noChangeShapeType="1"/>
          </p:cNvSpPr>
          <p:nvPr/>
        </p:nvSpPr>
        <p:spPr bwMode="auto">
          <a:xfrm>
            <a:off x="3419475" y="5643563"/>
            <a:ext cx="147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90" name="Line 1034"/>
          <p:cNvSpPr>
            <a:spLocks noChangeShapeType="1"/>
          </p:cNvSpPr>
          <p:nvPr/>
        </p:nvSpPr>
        <p:spPr bwMode="auto">
          <a:xfrm>
            <a:off x="3641725" y="5643563"/>
            <a:ext cx="146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91" name="Line 1035"/>
          <p:cNvSpPr>
            <a:spLocks noChangeShapeType="1"/>
          </p:cNvSpPr>
          <p:nvPr/>
        </p:nvSpPr>
        <p:spPr bwMode="auto">
          <a:xfrm>
            <a:off x="3860800" y="5643563"/>
            <a:ext cx="149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92" name="Line 1036"/>
          <p:cNvSpPr>
            <a:spLocks noChangeShapeType="1"/>
          </p:cNvSpPr>
          <p:nvPr/>
        </p:nvSpPr>
        <p:spPr bwMode="auto">
          <a:xfrm>
            <a:off x="4083050" y="5643563"/>
            <a:ext cx="147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93" name="Line 1037"/>
          <p:cNvSpPr>
            <a:spLocks noChangeShapeType="1"/>
          </p:cNvSpPr>
          <p:nvPr/>
        </p:nvSpPr>
        <p:spPr bwMode="auto">
          <a:xfrm>
            <a:off x="4302125" y="5643563"/>
            <a:ext cx="149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94" name="Line 1038"/>
          <p:cNvSpPr>
            <a:spLocks noChangeShapeType="1"/>
          </p:cNvSpPr>
          <p:nvPr/>
        </p:nvSpPr>
        <p:spPr bwMode="auto">
          <a:xfrm>
            <a:off x="4524375" y="5643563"/>
            <a:ext cx="147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95" name="Line 1039"/>
          <p:cNvSpPr>
            <a:spLocks noChangeShapeType="1"/>
          </p:cNvSpPr>
          <p:nvPr/>
        </p:nvSpPr>
        <p:spPr bwMode="auto">
          <a:xfrm>
            <a:off x="4746625" y="5643563"/>
            <a:ext cx="147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96" name="Line 1040"/>
          <p:cNvSpPr>
            <a:spLocks noChangeShapeType="1"/>
          </p:cNvSpPr>
          <p:nvPr/>
        </p:nvSpPr>
        <p:spPr bwMode="auto">
          <a:xfrm>
            <a:off x="4965700" y="5643563"/>
            <a:ext cx="149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97" name="Line 1041"/>
          <p:cNvSpPr>
            <a:spLocks noChangeShapeType="1"/>
          </p:cNvSpPr>
          <p:nvPr/>
        </p:nvSpPr>
        <p:spPr bwMode="auto">
          <a:xfrm>
            <a:off x="5186363" y="5643563"/>
            <a:ext cx="147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98" name="Line 1042"/>
          <p:cNvSpPr>
            <a:spLocks noChangeShapeType="1"/>
          </p:cNvSpPr>
          <p:nvPr/>
        </p:nvSpPr>
        <p:spPr bwMode="auto">
          <a:xfrm>
            <a:off x="5408613" y="5643563"/>
            <a:ext cx="147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99" name="Line 1043"/>
          <p:cNvSpPr>
            <a:spLocks noChangeShapeType="1"/>
          </p:cNvSpPr>
          <p:nvPr/>
        </p:nvSpPr>
        <p:spPr bwMode="auto">
          <a:xfrm>
            <a:off x="5630863" y="5643563"/>
            <a:ext cx="146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00" name="Line 1044"/>
          <p:cNvSpPr>
            <a:spLocks noChangeShapeType="1"/>
          </p:cNvSpPr>
          <p:nvPr/>
        </p:nvSpPr>
        <p:spPr bwMode="auto">
          <a:xfrm>
            <a:off x="5849938" y="5643563"/>
            <a:ext cx="149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01" name="Freeform 1045"/>
          <p:cNvSpPr>
            <a:spLocks/>
          </p:cNvSpPr>
          <p:nvPr/>
        </p:nvSpPr>
        <p:spPr bwMode="auto">
          <a:xfrm>
            <a:off x="6072188" y="5526088"/>
            <a:ext cx="176212" cy="117475"/>
          </a:xfrm>
          <a:custGeom>
            <a:avLst/>
            <a:gdLst>
              <a:gd name="T0" fmla="*/ 0 w 111"/>
              <a:gd name="T1" fmla="*/ 2147483647 h 74"/>
              <a:gd name="T2" fmla="*/ 2147483647 w 111"/>
              <a:gd name="T3" fmla="*/ 2147483647 h 74"/>
              <a:gd name="T4" fmla="*/ 2147483647 w 111"/>
              <a:gd name="T5" fmla="*/ 0 h 74"/>
              <a:gd name="T6" fmla="*/ 0 60000 65536"/>
              <a:gd name="T7" fmla="*/ 0 60000 65536"/>
              <a:gd name="T8" fmla="*/ 0 60000 65536"/>
              <a:gd name="T9" fmla="*/ 0 w 111"/>
              <a:gd name="T10" fmla="*/ 0 h 74"/>
              <a:gd name="T11" fmla="*/ 111 w 111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74">
                <a:moveTo>
                  <a:pt x="0" y="74"/>
                </a:moveTo>
                <a:lnTo>
                  <a:pt x="111" y="74"/>
                </a:lnTo>
                <a:lnTo>
                  <a:pt x="111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02" name="Freeform 1046"/>
          <p:cNvSpPr>
            <a:spLocks/>
          </p:cNvSpPr>
          <p:nvPr/>
        </p:nvSpPr>
        <p:spPr bwMode="auto">
          <a:xfrm>
            <a:off x="5294313" y="1693863"/>
            <a:ext cx="17462" cy="15875"/>
          </a:xfrm>
          <a:custGeom>
            <a:avLst/>
            <a:gdLst>
              <a:gd name="T0" fmla="*/ 0 w 11"/>
              <a:gd name="T1" fmla="*/ 2147483647 h 10"/>
              <a:gd name="T2" fmla="*/ 2147483647 w 11"/>
              <a:gd name="T3" fmla="*/ 0 h 10"/>
              <a:gd name="T4" fmla="*/ 2147483647 w 11"/>
              <a:gd name="T5" fmla="*/ 2147483647 h 10"/>
              <a:gd name="T6" fmla="*/ 2147483647 w 11"/>
              <a:gd name="T7" fmla="*/ 2147483647 h 10"/>
              <a:gd name="T8" fmla="*/ 2147483647 w 11"/>
              <a:gd name="T9" fmla="*/ 0 h 10"/>
              <a:gd name="T10" fmla="*/ 2147483647 w 11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0"/>
              <a:gd name="T20" fmla="*/ 11 w 11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0">
                <a:moveTo>
                  <a:pt x="0" y="6"/>
                </a:moveTo>
                <a:lnTo>
                  <a:pt x="6" y="0"/>
                </a:lnTo>
                <a:lnTo>
                  <a:pt x="5" y="10"/>
                </a:lnTo>
                <a:lnTo>
                  <a:pt x="9" y="10"/>
                </a:lnTo>
                <a:lnTo>
                  <a:pt x="6" y="0"/>
                </a:lnTo>
                <a:lnTo>
                  <a:pt x="11" y="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03" name="Freeform 1047"/>
          <p:cNvSpPr>
            <a:spLocks/>
          </p:cNvSpPr>
          <p:nvPr/>
        </p:nvSpPr>
        <p:spPr bwMode="auto">
          <a:xfrm>
            <a:off x="5299075" y="1681163"/>
            <a:ext cx="20638" cy="22225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2147483647 h 14"/>
              <a:gd name="T4" fmla="*/ 2147483647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0 h 14"/>
              <a:gd name="T12" fmla="*/ 2147483647 w 13"/>
              <a:gd name="T13" fmla="*/ 0 h 14"/>
              <a:gd name="T14" fmla="*/ 2147483647 w 13"/>
              <a:gd name="T15" fmla="*/ 2147483647 h 14"/>
              <a:gd name="T16" fmla="*/ 0 w 13"/>
              <a:gd name="T17" fmla="*/ 0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14"/>
              <a:gd name="T29" fmla="*/ 13 w 13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14">
                <a:moveTo>
                  <a:pt x="11" y="14"/>
                </a:moveTo>
                <a:lnTo>
                  <a:pt x="3" y="8"/>
                </a:lnTo>
                <a:lnTo>
                  <a:pt x="13" y="10"/>
                </a:lnTo>
                <a:lnTo>
                  <a:pt x="13" y="7"/>
                </a:lnTo>
                <a:lnTo>
                  <a:pt x="3" y="8"/>
                </a:lnTo>
                <a:lnTo>
                  <a:pt x="6" y="0"/>
                </a:lnTo>
                <a:lnTo>
                  <a:pt x="2" y="0"/>
                </a:lnTo>
                <a:lnTo>
                  <a:pt x="3" y="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04" name="Freeform 1048"/>
          <p:cNvSpPr>
            <a:spLocks/>
          </p:cNvSpPr>
          <p:nvPr/>
        </p:nvSpPr>
        <p:spPr bwMode="auto">
          <a:xfrm>
            <a:off x="5292725" y="1684338"/>
            <a:ext cx="11113" cy="952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0 w 7"/>
              <a:gd name="T5" fmla="*/ 2147483647 h 6"/>
              <a:gd name="T6" fmla="*/ 0 60000 65536"/>
              <a:gd name="T7" fmla="*/ 0 60000 65536"/>
              <a:gd name="T8" fmla="*/ 0 60000 65536"/>
              <a:gd name="T9" fmla="*/ 0 w 7"/>
              <a:gd name="T10" fmla="*/ 0 h 6"/>
              <a:gd name="T11" fmla="*/ 7 w 7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6">
                <a:moveTo>
                  <a:pt x="1" y="0"/>
                </a:moveTo>
                <a:lnTo>
                  <a:pt x="7" y="6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05" name="Freeform 1049"/>
          <p:cNvSpPr>
            <a:spLocks/>
          </p:cNvSpPr>
          <p:nvPr/>
        </p:nvSpPr>
        <p:spPr bwMode="auto">
          <a:xfrm>
            <a:off x="5291138" y="1692275"/>
            <a:ext cx="12700" cy="7938"/>
          </a:xfrm>
          <a:custGeom>
            <a:avLst/>
            <a:gdLst>
              <a:gd name="T0" fmla="*/ 0 w 8"/>
              <a:gd name="T1" fmla="*/ 0 h 5"/>
              <a:gd name="T2" fmla="*/ 2147483647 w 8"/>
              <a:gd name="T3" fmla="*/ 2147483647 h 5"/>
              <a:gd name="T4" fmla="*/ 2147483647 w 8"/>
              <a:gd name="T5" fmla="*/ 2147483647 h 5"/>
              <a:gd name="T6" fmla="*/ 0 60000 65536"/>
              <a:gd name="T7" fmla="*/ 0 60000 65536"/>
              <a:gd name="T8" fmla="*/ 0 60000 65536"/>
              <a:gd name="T9" fmla="*/ 0 w 8"/>
              <a:gd name="T10" fmla="*/ 0 h 5"/>
              <a:gd name="T11" fmla="*/ 8 w 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5">
                <a:moveTo>
                  <a:pt x="0" y="0"/>
                </a:moveTo>
                <a:lnTo>
                  <a:pt x="8" y="1"/>
                </a:lnTo>
                <a:lnTo>
                  <a:pt x="1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06" name="Freeform 1050"/>
          <p:cNvSpPr>
            <a:spLocks/>
          </p:cNvSpPr>
          <p:nvPr/>
        </p:nvSpPr>
        <p:spPr bwMode="auto">
          <a:xfrm>
            <a:off x="3182938" y="1693863"/>
            <a:ext cx="2120900" cy="2889250"/>
          </a:xfrm>
          <a:custGeom>
            <a:avLst/>
            <a:gdLst>
              <a:gd name="T0" fmla="*/ 2147483647 w 1337"/>
              <a:gd name="T1" fmla="*/ 2147483647 h 1819"/>
              <a:gd name="T2" fmla="*/ 2147483647 w 1337"/>
              <a:gd name="T3" fmla="*/ 0 h 1819"/>
              <a:gd name="T4" fmla="*/ 2147483647 w 1337"/>
              <a:gd name="T5" fmla="*/ 0 h 1819"/>
              <a:gd name="T6" fmla="*/ 2147483647 w 1337"/>
              <a:gd name="T7" fmla="*/ 2147483647 h 1819"/>
              <a:gd name="T8" fmla="*/ 0 w 1337"/>
              <a:gd name="T9" fmla="*/ 2147483647 h 18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7"/>
              <a:gd name="T16" fmla="*/ 0 h 1819"/>
              <a:gd name="T17" fmla="*/ 1337 w 1337"/>
              <a:gd name="T18" fmla="*/ 1819 h 18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7" h="1819">
                <a:moveTo>
                  <a:pt x="1329" y="2"/>
                </a:moveTo>
                <a:lnTo>
                  <a:pt x="1337" y="0"/>
                </a:lnTo>
                <a:lnTo>
                  <a:pt x="446" y="0"/>
                </a:lnTo>
                <a:lnTo>
                  <a:pt x="446" y="1819"/>
                </a:lnTo>
                <a:lnTo>
                  <a:pt x="0" y="18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07" name="Line 1051"/>
          <p:cNvSpPr>
            <a:spLocks noChangeShapeType="1"/>
          </p:cNvSpPr>
          <p:nvPr/>
        </p:nvSpPr>
        <p:spPr bwMode="auto">
          <a:xfrm>
            <a:off x="3182938" y="4583113"/>
            <a:ext cx="1587" cy="1238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08" name="Line 1052"/>
          <p:cNvSpPr>
            <a:spLocks noChangeShapeType="1"/>
          </p:cNvSpPr>
          <p:nvPr/>
        </p:nvSpPr>
        <p:spPr bwMode="auto">
          <a:xfrm>
            <a:off x="4008438" y="5408613"/>
            <a:ext cx="1177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09" name="Freeform 1053"/>
          <p:cNvSpPr>
            <a:spLocks/>
          </p:cNvSpPr>
          <p:nvPr/>
        </p:nvSpPr>
        <p:spPr bwMode="auto">
          <a:xfrm>
            <a:off x="5299075" y="1693863"/>
            <a:ext cx="19050" cy="14287"/>
          </a:xfrm>
          <a:custGeom>
            <a:avLst/>
            <a:gdLst>
              <a:gd name="T0" fmla="*/ 0 w 12"/>
              <a:gd name="T1" fmla="*/ 2147483647 h 9"/>
              <a:gd name="T2" fmla="*/ 2147483647 w 12"/>
              <a:gd name="T3" fmla="*/ 0 h 9"/>
              <a:gd name="T4" fmla="*/ 2147483647 w 12"/>
              <a:gd name="T5" fmla="*/ 2147483647 h 9"/>
              <a:gd name="T6" fmla="*/ 0 60000 65536"/>
              <a:gd name="T7" fmla="*/ 0 60000 65536"/>
              <a:gd name="T8" fmla="*/ 0 60000 65536"/>
              <a:gd name="T9" fmla="*/ 0 w 12"/>
              <a:gd name="T10" fmla="*/ 0 h 9"/>
              <a:gd name="T11" fmla="*/ 12 w 12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9">
                <a:moveTo>
                  <a:pt x="0" y="9"/>
                </a:moveTo>
                <a:lnTo>
                  <a:pt x="3" y="0"/>
                </a:lnTo>
                <a:lnTo>
                  <a:pt x="12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10" name="Freeform 1054"/>
          <p:cNvSpPr>
            <a:spLocks/>
          </p:cNvSpPr>
          <p:nvPr/>
        </p:nvSpPr>
        <p:spPr bwMode="auto">
          <a:xfrm>
            <a:off x="5303838" y="1684338"/>
            <a:ext cx="14287" cy="9525"/>
          </a:xfrm>
          <a:custGeom>
            <a:avLst/>
            <a:gdLst>
              <a:gd name="T0" fmla="*/ 2147483647 w 9"/>
              <a:gd name="T1" fmla="*/ 2147483647 h 6"/>
              <a:gd name="T2" fmla="*/ 0 w 9"/>
              <a:gd name="T3" fmla="*/ 2147483647 h 6"/>
              <a:gd name="T4" fmla="*/ 2147483647 w 9"/>
              <a:gd name="T5" fmla="*/ 0 h 6"/>
              <a:gd name="T6" fmla="*/ 0 60000 65536"/>
              <a:gd name="T7" fmla="*/ 0 60000 65536"/>
              <a:gd name="T8" fmla="*/ 0 60000 65536"/>
              <a:gd name="T9" fmla="*/ 0 w 9"/>
              <a:gd name="T10" fmla="*/ 0 h 6"/>
              <a:gd name="T11" fmla="*/ 9 w 9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6">
                <a:moveTo>
                  <a:pt x="9" y="3"/>
                </a:moveTo>
                <a:lnTo>
                  <a:pt x="0" y="6"/>
                </a:lnTo>
                <a:lnTo>
                  <a:pt x="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11" name="Line 1055"/>
          <p:cNvSpPr>
            <a:spLocks noChangeShapeType="1"/>
          </p:cNvSpPr>
          <p:nvPr/>
        </p:nvSpPr>
        <p:spPr bwMode="auto">
          <a:xfrm flipH="1">
            <a:off x="5303838" y="1681163"/>
            <a:ext cx="7937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12" name="Line 1056"/>
          <p:cNvSpPr>
            <a:spLocks noChangeShapeType="1"/>
          </p:cNvSpPr>
          <p:nvPr/>
        </p:nvSpPr>
        <p:spPr bwMode="auto">
          <a:xfrm flipV="1">
            <a:off x="5245100" y="1458913"/>
            <a:ext cx="117475" cy="587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13" name="Line 1057"/>
          <p:cNvSpPr>
            <a:spLocks noChangeShapeType="1"/>
          </p:cNvSpPr>
          <p:nvPr/>
        </p:nvSpPr>
        <p:spPr bwMode="auto">
          <a:xfrm>
            <a:off x="5303838" y="1400175"/>
            <a:ext cx="1587" cy="530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14" name="Line 1058"/>
          <p:cNvSpPr>
            <a:spLocks noChangeShapeType="1"/>
          </p:cNvSpPr>
          <p:nvPr/>
        </p:nvSpPr>
        <p:spPr bwMode="auto">
          <a:xfrm flipH="1">
            <a:off x="5245100" y="2165350"/>
            <a:ext cx="117475" cy="58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15" name="Freeform 1059"/>
          <p:cNvSpPr>
            <a:spLocks/>
          </p:cNvSpPr>
          <p:nvPr/>
        </p:nvSpPr>
        <p:spPr bwMode="auto">
          <a:xfrm>
            <a:off x="5286375" y="3392488"/>
            <a:ext cx="73025" cy="73025"/>
          </a:xfrm>
          <a:custGeom>
            <a:avLst/>
            <a:gdLst>
              <a:gd name="T0" fmla="*/ 2147483647 w 46"/>
              <a:gd name="T1" fmla="*/ 2147483647 h 46"/>
              <a:gd name="T2" fmla="*/ 2147483647 w 46"/>
              <a:gd name="T3" fmla="*/ 2147483647 h 46"/>
              <a:gd name="T4" fmla="*/ 0 w 46"/>
              <a:gd name="T5" fmla="*/ 2147483647 h 46"/>
              <a:gd name="T6" fmla="*/ 0 w 46"/>
              <a:gd name="T7" fmla="*/ 2147483647 h 46"/>
              <a:gd name="T8" fmla="*/ 2147483647 w 46"/>
              <a:gd name="T9" fmla="*/ 2147483647 h 46"/>
              <a:gd name="T10" fmla="*/ 2147483647 w 46"/>
              <a:gd name="T11" fmla="*/ 2147483647 h 46"/>
              <a:gd name="T12" fmla="*/ 2147483647 w 46"/>
              <a:gd name="T13" fmla="*/ 2147483647 h 46"/>
              <a:gd name="T14" fmla="*/ 2147483647 w 46"/>
              <a:gd name="T15" fmla="*/ 2147483647 h 46"/>
              <a:gd name="T16" fmla="*/ 2147483647 w 46"/>
              <a:gd name="T17" fmla="*/ 2147483647 h 46"/>
              <a:gd name="T18" fmla="*/ 2147483647 w 46"/>
              <a:gd name="T19" fmla="*/ 2147483647 h 46"/>
              <a:gd name="T20" fmla="*/ 2147483647 w 46"/>
              <a:gd name="T21" fmla="*/ 2147483647 h 46"/>
              <a:gd name="T22" fmla="*/ 2147483647 w 46"/>
              <a:gd name="T23" fmla="*/ 2147483647 h 46"/>
              <a:gd name="T24" fmla="*/ 2147483647 w 46"/>
              <a:gd name="T25" fmla="*/ 2147483647 h 46"/>
              <a:gd name="T26" fmla="*/ 2147483647 w 46"/>
              <a:gd name="T27" fmla="*/ 2147483647 h 46"/>
              <a:gd name="T28" fmla="*/ 2147483647 w 46"/>
              <a:gd name="T29" fmla="*/ 2147483647 h 46"/>
              <a:gd name="T30" fmla="*/ 2147483647 w 46"/>
              <a:gd name="T31" fmla="*/ 2147483647 h 46"/>
              <a:gd name="T32" fmla="*/ 2147483647 w 46"/>
              <a:gd name="T33" fmla="*/ 2147483647 h 46"/>
              <a:gd name="T34" fmla="*/ 2147483647 w 46"/>
              <a:gd name="T35" fmla="*/ 0 h 46"/>
              <a:gd name="T36" fmla="*/ 2147483647 w 46"/>
              <a:gd name="T37" fmla="*/ 0 h 46"/>
              <a:gd name="T38" fmla="*/ 2147483647 w 46"/>
              <a:gd name="T39" fmla="*/ 2147483647 h 46"/>
              <a:gd name="T40" fmla="*/ 2147483647 w 46"/>
              <a:gd name="T41" fmla="*/ 2147483647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46"/>
              <a:gd name="T65" fmla="*/ 46 w 46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46">
                <a:moveTo>
                  <a:pt x="6" y="6"/>
                </a:moveTo>
                <a:lnTo>
                  <a:pt x="1" y="12"/>
                </a:lnTo>
                <a:lnTo>
                  <a:pt x="0" y="19"/>
                </a:lnTo>
                <a:lnTo>
                  <a:pt x="0" y="27"/>
                </a:lnTo>
                <a:lnTo>
                  <a:pt x="1" y="33"/>
                </a:lnTo>
                <a:lnTo>
                  <a:pt x="6" y="40"/>
                </a:lnTo>
                <a:lnTo>
                  <a:pt x="13" y="43"/>
                </a:lnTo>
                <a:lnTo>
                  <a:pt x="19" y="46"/>
                </a:lnTo>
                <a:lnTo>
                  <a:pt x="27" y="46"/>
                </a:lnTo>
                <a:lnTo>
                  <a:pt x="34" y="43"/>
                </a:lnTo>
                <a:lnTo>
                  <a:pt x="40" y="40"/>
                </a:lnTo>
                <a:lnTo>
                  <a:pt x="45" y="33"/>
                </a:lnTo>
                <a:lnTo>
                  <a:pt x="46" y="27"/>
                </a:lnTo>
                <a:lnTo>
                  <a:pt x="46" y="19"/>
                </a:lnTo>
                <a:lnTo>
                  <a:pt x="45" y="12"/>
                </a:lnTo>
                <a:lnTo>
                  <a:pt x="40" y="6"/>
                </a:lnTo>
                <a:lnTo>
                  <a:pt x="34" y="1"/>
                </a:lnTo>
                <a:lnTo>
                  <a:pt x="27" y="0"/>
                </a:lnTo>
                <a:lnTo>
                  <a:pt x="19" y="0"/>
                </a:lnTo>
                <a:lnTo>
                  <a:pt x="13" y="1"/>
                </a:lnTo>
                <a:lnTo>
                  <a:pt x="6" y="6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16" name="Line 1060"/>
          <p:cNvSpPr>
            <a:spLocks noChangeShapeType="1"/>
          </p:cNvSpPr>
          <p:nvPr/>
        </p:nvSpPr>
        <p:spPr bwMode="auto">
          <a:xfrm>
            <a:off x="5322888" y="3392488"/>
            <a:ext cx="1587" cy="73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17" name="Line 1061"/>
          <p:cNvSpPr>
            <a:spLocks noChangeShapeType="1"/>
          </p:cNvSpPr>
          <p:nvPr/>
        </p:nvSpPr>
        <p:spPr bwMode="auto">
          <a:xfrm flipH="1">
            <a:off x="5286375" y="3430588"/>
            <a:ext cx="730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18" name="Freeform 1062"/>
          <p:cNvSpPr>
            <a:spLocks/>
          </p:cNvSpPr>
          <p:nvPr/>
        </p:nvSpPr>
        <p:spPr bwMode="auto">
          <a:xfrm>
            <a:off x="5357813" y="5870575"/>
            <a:ext cx="74612" cy="71438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0 w 47"/>
              <a:gd name="T5" fmla="*/ 2147483647 h 45"/>
              <a:gd name="T6" fmla="*/ 0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2147483647 h 45"/>
              <a:gd name="T30" fmla="*/ 2147483647 w 47"/>
              <a:gd name="T31" fmla="*/ 2147483647 h 45"/>
              <a:gd name="T32" fmla="*/ 2147483647 w 47"/>
              <a:gd name="T33" fmla="*/ 2147483647 h 45"/>
              <a:gd name="T34" fmla="*/ 2147483647 w 47"/>
              <a:gd name="T35" fmla="*/ 0 h 45"/>
              <a:gd name="T36" fmla="*/ 2147483647 w 47"/>
              <a:gd name="T37" fmla="*/ 0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7"/>
              <a:gd name="T64" fmla="*/ 0 h 45"/>
              <a:gd name="T65" fmla="*/ 47 w 47"/>
              <a:gd name="T66" fmla="*/ 45 h 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7" h="45">
                <a:moveTo>
                  <a:pt x="6" y="6"/>
                </a:moveTo>
                <a:lnTo>
                  <a:pt x="1" y="12"/>
                </a:lnTo>
                <a:lnTo>
                  <a:pt x="0" y="18"/>
                </a:lnTo>
                <a:lnTo>
                  <a:pt x="0" y="27"/>
                </a:lnTo>
                <a:lnTo>
                  <a:pt x="1" y="33"/>
                </a:lnTo>
                <a:lnTo>
                  <a:pt x="6" y="39"/>
                </a:lnTo>
                <a:lnTo>
                  <a:pt x="12" y="44"/>
                </a:lnTo>
                <a:lnTo>
                  <a:pt x="18" y="45"/>
                </a:lnTo>
                <a:lnTo>
                  <a:pt x="27" y="45"/>
                </a:lnTo>
                <a:lnTo>
                  <a:pt x="33" y="44"/>
                </a:lnTo>
                <a:lnTo>
                  <a:pt x="39" y="39"/>
                </a:lnTo>
                <a:lnTo>
                  <a:pt x="44" y="33"/>
                </a:lnTo>
                <a:lnTo>
                  <a:pt x="47" y="27"/>
                </a:lnTo>
                <a:lnTo>
                  <a:pt x="47" y="18"/>
                </a:lnTo>
                <a:lnTo>
                  <a:pt x="44" y="12"/>
                </a:lnTo>
                <a:lnTo>
                  <a:pt x="39" y="6"/>
                </a:lnTo>
                <a:lnTo>
                  <a:pt x="33" y="1"/>
                </a:lnTo>
                <a:lnTo>
                  <a:pt x="27" y="0"/>
                </a:lnTo>
                <a:lnTo>
                  <a:pt x="18" y="0"/>
                </a:lnTo>
                <a:lnTo>
                  <a:pt x="12" y="1"/>
                </a:lnTo>
                <a:lnTo>
                  <a:pt x="6" y="6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19" name="Line 1063"/>
          <p:cNvSpPr>
            <a:spLocks noChangeShapeType="1"/>
          </p:cNvSpPr>
          <p:nvPr/>
        </p:nvSpPr>
        <p:spPr bwMode="auto">
          <a:xfrm>
            <a:off x="5357813" y="5905500"/>
            <a:ext cx="746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20" name="Line 1064"/>
          <p:cNvSpPr>
            <a:spLocks noChangeShapeType="1"/>
          </p:cNvSpPr>
          <p:nvPr/>
        </p:nvSpPr>
        <p:spPr bwMode="auto">
          <a:xfrm>
            <a:off x="5392738" y="5870575"/>
            <a:ext cx="1587" cy="714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21" name="Freeform 1065"/>
          <p:cNvSpPr>
            <a:spLocks/>
          </p:cNvSpPr>
          <p:nvPr/>
        </p:nvSpPr>
        <p:spPr bwMode="auto">
          <a:xfrm>
            <a:off x="3182938" y="1400175"/>
            <a:ext cx="825500" cy="4008438"/>
          </a:xfrm>
          <a:custGeom>
            <a:avLst/>
            <a:gdLst>
              <a:gd name="T0" fmla="*/ 2147483647 w 520"/>
              <a:gd name="T1" fmla="*/ 2147483647 h 2524"/>
              <a:gd name="T2" fmla="*/ 0 w 520"/>
              <a:gd name="T3" fmla="*/ 2147483647 h 2524"/>
              <a:gd name="T4" fmla="*/ 0 w 520"/>
              <a:gd name="T5" fmla="*/ 0 h 2524"/>
              <a:gd name="T6" fmla="*/ 0 60000 65536"/>
              <a:gd name="T7" fmla="*/ 0 60000 65536"/>
              <a:gd name="T8" fmla="*/ 0 60000 65536"/>
              <a:gd name="T9" fmla="*/ 0 w 520"/>
              <a:gd name="T10" fmla="*/ 0 h 2524"/>
              <a:gd name="T11" fmla="*/ 520 w 520"/>
              <a:gd name="T12" fmla="*/ 2524 h 25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2524">
                <a:moveTo>
                  <a:pt x="520" y="2524"/>
                </a:moveTo>
                <a:lnTo>
                  <a:pt x="0" y="174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22" name="Text Box 1066"/>
          <p:cNvSpPr txBox="1">
            <a:spLocks noChangeArrowheads="1"/>
          </p:cNvSpPr>
          <p:nvPr/>
        </p:nvSpPr>
        <p:spPr bwMode="auto">
          <a:xfrm>
            <a:off x="3097213" y="290513"/>
            <a:ext cx="3981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sz="3200" u="none">
                <a:solidFill>
                  <a:schemeClr val="hlink"/>
                </a:solidFill>
              </a:rPr>
              <a:t>DES Cipher- Core</a:t>
            </a:r>
          </a:p>
        </p:txBody>
      </p:sp>
      <p:grpSp>
        <p:nvGrpSpPr>
          <p:cNvPr id="2" name="Group 1067"/>
          <p:cNvGrpSpPr>
            <a:grpSpLocks/>
          </p:cNvGrpSpPr>
          <p:nvPr/>
        </p:nvGrpSpPr>
        <p:grpSpPr bwMode="auto">
          <a:xfrm>
            <a:off x="7466013" y="1600200"/>
            <a:ext cx="2166937" cy="1266825"/>
            <a:chOff x="2208" y="2112"/>
            <a:chExt cx="1994" cy="807"/>
          </a:xfrm>
        </p:grpSpPr>
        <p:sp>
          <p:nvSpPr>
            <p:cNvPr id="20530" name="Rectangle 1068"/>
            <p:cNvSpPr>
              <a:spLocks noChangeArrowheads="1"/>
            </p:cNvSpPr>
            <p:nvPr/>
          </p:nvSpPr>
          <p:spPr bwMode="auto">
            <a:xfrm>
              <a:off x="2208" y="2112"/>
              <a:ext cx="1872" cy="768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31" name="Line 1069"/>
            <p:cNvSpPr>
              <a:spLocks noChangeShapeType="1"/>
            </p:cNvSpPr>
            <p:nvPr/>
          </p:nvSpPr>
          <p:spPr bwMode="auto">
            <a:xfrm>
              <a:off x="3984" y="230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2" name="Rectangle 1070"/>
            <p:cNvSpPr>
              <a:spLocks noChangeArrowheads="1"/>
            </p:cNvSpPr>
            <p:nvPr/>
          </p:nvSpPr>
          <p:spPr bwMode="auto">
            <a:xfrm>
              <a:off x="3254" y="2180"/>
              <a:ext cx="725" cy="11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3" name="Rectangle 1071"/>
            <p:cNvSpPr>
              <a:spLocks noChangeArrowheads="1"/>
            </p:cNvSpPr>
            <p:nvPr/>
          </p:nvSpPr>
          <p:spPr bwMode="auto">
            <a:xfrm>
              <a:off x="2327" y="2180"/>
              <a:ext cx="726" cy="11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4" name="Line 1072"/>
            <p:cNvSpPr>
              <a:spLocks noChangeShapeType="1"/>
            </p:cNvSpPr>
            <p:nvPr/>
          </p:nvSpPr>
          <p:spPr bwMode="auto">
            <a:xfrm>
              <a:off x="3176" y="244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5" name="Freeform 1073"/>
            <p:cNvSpPr>
              <a:spLocks/>
            </p:cNvSpPr>
            <p:nvPr/>
          </p:nvSpPr>
          <p:spPr bwMode="auto">
            <a:xfrm>
              <a:off x="3176" y="2443"/>
              <a:ext cx="39" cy="56"/>
            </a:xfrm>
            <a:custGeom>
              <a:avLst/>
              <a:gdLst>
                <a:gd name="T0" fmla="*/ 0 w 39"/>
                <a:gd name="T1" fmla="*/ 0 h 56"/>
                <a:gd name="T2" fmla="*/ 9 w 39"/>
                <a:gd name="T3" fmla="*/ 4 h 56"/>
                <a:gd name="T4" fmla="*/ 18 w 39"/>
                <a:gd name="T5" fmla="*/ 10 h 56"/>
                <a:gd name="T6" fmla="*/ 25 w 39"/>
                <a:gd name="T7" fmla="*/ 18 h 56"/>
                <a:gd name="T8" fmla="*/ 31 w 39"/>
                <a:gd name="T9" fmla="*/ 27 h 56"/>
                <a:gd name="T10" fmla="*/ 35 w 39"/>
                <a:gd name="T11" fmla="*/ 36 h 56"/>
                <a:gd name="T12" fmla="*/ 38 w 39"/>
                <a:gd name="T13" fmla="*/ 46 h 56"/>
                <a:gd name="T14" fmla="*/ 39 w 39"/>
                <a:gd name="T15" fmla="*/ 56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56"/>
                <a:gd name="T26" fmla="*/ 39 w 39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56">
                  <a:moveTo>
                    <a:pt x="0" y="0"/>
                  </a:moveTo>
                  <a:lnTo>
                    <a:pt x="9" y="4"/>
                  </a:lnTo>
                  <a:lnTo>
                    <a:pt x="18" y="10"/>
                  </a:lnTo>
                  <a:lnTo>
                    <a:pt x="25" y="18"/>
                  </a:lnTo>
                  <a:lnTo>
                    <a:pt x="31" y="27"/>
                  </a:lnTo>
                  <a:lnTo>
                    <a:pt x="35" y="36"/>
                  </a:lnTo>
                  <a:lnTo>
                    <a:pt x="38" y="46"/>
                  </a:lnTo>
                  <a:lnTo>
                    <a:pt x="39" y="5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6" name="Line 1074"/>
            <p:cNvSpPr>
              <a:spLocks noChangeShapeType="1"/>
            </p:cNvSpPr>
            <p:nvPr/>
          </p:nvSpPr>
          <p:spPr bwMode="auto">
            <a:xfrm>
              <a:off x="3176" y="244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7" name="Freeform 1075"/>
            <p:cNvSpPr>
              <a:spLocks/>
            </p:cNvSpPr>
            <p:nvPr/>
          </p:nvSpPr>
          <p:spPr bwMode="auto">
            <a:xfrm>
              <a:off x="3096" y="2439"/>
              <a:ext cx="119" cy="120"/>
            </a:xfrm>
            <a:custGeom>
              <a:avLst/>
              <a:gdLst>
                <a:gd name="T0" fmla="*/ 80 w 119"/>
                <a:gd name="T1" fmla="*/ 4 h 120"/>
                <a:gd name="T2" fmla="*/ 70 w 119"/>
                <a:gd name="T3" fmla="*/ 1 h 120"/>
                <a:gd name="T4" fmla="*/ 60 w 119"/>
                <a:gd name="T5" fmla="*/ 0 h 120"/>
                <a:gd name="T6" fmla="*/ 49 w 119"/>
                <a:gd name="T7" fmla="*/ 1 h 120"/>
                <a:gd name="T8" fmla="*/ 39 w 119"/>
                <a:gd name="T9" fmla="*/ 4 h 120"/>
                <a:gd name="T10" fmla="*/ 30 w 119"/>
                <a:gd name="T11" fmla="*/ 8 h 120"/>
                <a:gd name="T12" fmla="*/ 22 w 119"/>
                <a:gd name="T13" fmla="*/ 14 h 120"/>
                <a:gd name="T14" fmla="*/ 14 w 119"/>
                <a:gd name="T15" fmla="*/ 22 h 120"/>
                <a:gd name="T16" fmla="*/ 9 w 119"/>
                <a:gd name="T17" fmla="*/ 31 h 120"/>
                <a:gd name="T18" fmla="*/ 4 w 119"/>
                <a:gd name="T19" fmla="*/ 40 h 120"/>
                <a:gd name="T20" fmla="*/ 1 w 119"/>
                <a:gd name="T21" fmla="*/ 50 h 120"/>
                <a:gd name="T22" fmla="*/ 0 w 119"/>
                <a:gd name="T23" fmla="*/ 60 h 120"/>
                <a:gd name="T24" fmla="*/ 1 w 119"/>
                <a:gd name="T25" fmla="*/ 70 h 120"/>
                <a:gd name="T26" fmla="*/ 4 w 119"/>
                <a:gd name="T27" fmla="*/ 81 h 120"/>
                <a:gd name="T28" fmla="*/ 9 w 119"/>
                <a:gd name="T29" fmla="*/ 90 h 120"/>
                <a:gd name="T30" fmla="*/ 14 w 119"/>
                <a:gd name="T31" fmla="*/ 99 h 120"/>
                <a:gd name="T32" fmla="*/ 22 w 119"/>
                <a:gd name="T33" fmla="*/ 107 h 120"/>
                <a:gd name="T34" fmla="*/ 30 w 119"/>
                <a:gd name="T35" fmla="*/ 112 h 120"/>
                <a:gd name="T36" fmla="*/ 39 w 119"/>
                <a:gd name="T37" fmla="*/ 116 h 120"/>
                <a:gd name="T38" fmla="*/ 49 w 119"/>
                <a:gd name="T39" fmla="*/ 119 h 120"/>
                <a:gd name="T40" fmla="*/ 60 w 119"/>
                <a:gd name="T41" fmla="*/ 120 h 120"/>
                <a:gd name="T42" fmla="*/ 70 w 119"/>
                <a:gd name="T43" fmla="*/ 119 h 120"/>
                <a:gd name="T44" fmla="*/ 80 w 119"/>
                <a:gd name="T45" fmla="*/ 116 h 120"/>
                <a:gd name="T46" fmla="*/ 89 w 119"/>
                <a:gd name="T47" fmla="*/ 112 h 120"/>
                <a:gd name="T48" fmla="*/ 98 w 119"/>
                <a:gd name="T49" fmla="*/ 107 h 120"/>
                <a:gd name="T50" fmla="*/ 105 w 119"/>
                <a:gd name="T51" fmla="*/ 99 h 120"/>
                <a:gd name="T52" fmla="*/ 111 w 119"/>
                <a:gd name="T53" fmla="*/ 90 h 120"/>
                <a:gd name="T54" fmla="*/ 115 w 119"/>
                <a:gd name="T55" fmla="*/ 81 h 120"/>
                <a:gd name="T56" fmla="*/ 118 w 119"/>
                <a:gd name="T57" fmla="*/ 70 h 120"/>
                <a:gd name="T58" fmla="*/ 119 w 119"/>
                <a:gd name="T59" fmla="*/ 60 h 1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9"/>
                <a:gd name="T91" fmla="*/ 0 h 120"/>
                <a:gd name="T92" fmla="*/ 119 w 119"/>
                <a:gd name="T93" fmla="*/ 120 h 1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9" h="120">
                  <a:moveTo>
                    <a:pt x="80" y="4"/>
                  </a:moveTo>
                  <a:lnTo>
                    <a:pt x="70" y="1"/>
                  </a:lnTo>
                  <a:lnTo>
                    <a:pt x="60" y="0"/>
                  </a:lnTo>
                  <a:lnTo>
                    <a:pt x="49" y="1"/>
                  </a:lnTo>
                  <a:lnTo>
                    <a:pt x="39" y="4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4" y="22"/>
                  </a:lnTo>
                  <a:lnTo>
                    <a:pt x="9" y="31"/>
                  </a:lnTo>
                  <a:lnTo>
                    <a:pt x="4" y="40"/>
                  </a:lnTo>
                  <a:lnTo>
                    <a:pt x="1" y="50"/>
                  </a:lnTo>
                  <a:lnTo>
                    <a:pt x="0" y="60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9" y="90"/>
                  </a:lnTo>
                  <a:lnTo>
                    <a:pt x="14" y="99"/>
                  </a:lnTo>
                  <a:lnTo>
                    <a:pt x="22" y="107"/>
                  </a:lnTo>
                  <a:lnTo>
                    <a:pt x="30" y="112"/>
                  </a:lnTo>
                  <a:lnTo>
                    <a:pt x="39" y="116"/>
                  </a:lnTo>
                  <a:lnTo>
                    <a:pt x="49" y="119"/>
                  </a:lnTo>
                  <a:lnTo>
                    <a:pt x="60" y="120"/>
                  </a:lnTo>
                  <a:lnTo>
                    <a:pt x="70" y="119"/>
                  </a:lnTo>
                  <a:lnTo>
                    <a:pt x="80" y="116"/>
                  </a:lnTo>
                  <a:lnTo>
                    <a:pt x="89" y="112"/>
                  </a:lnTo>
                  <a:lnTo>
                    <a:pt x="98" y="107"/>
                  </a:lnTo>
                  <a:lnTo>
                    <a:pt x="105" y="99"/>
                  </a:lnTo>
                  <a:lnTo>
                    <a:pt x="111" y="90"/>
                  </a:lnTo>
                  <a:lnTo>
                    <a:pt x="115" y="81"/>
                  </a:lnTo>
                  <a:lnTo>
                    <a:pt x="118" y="70"/>
                  </a:lnTo>
                  <a:lnTo>
                    <a:pt x="119" y="6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8" name="Line 1076"/>
            <p:cNvSpPr>
              <a:spLocks noChangeShapeType="1"/>
            </p:cNvSpPr>
            <p:nvPr/>
          </p:nvSpPr>
          <p:spPr bwMode="auto">
            <a:xfrm>
              <a:off x="2761" y="249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9" name="Freeform 1077"/>
            <p:cNvSpPr>
              <a:spLocks/>
            </p:cNvSpPr>
            <p:nvPr/>
          </p:nvSpPr>
          <p:spPr bwMode="auto">
            <a:xfrm>
              <a:off x="2643" y="2439"/>
              <a:ext cx="118" cy="120"/>
            </a:xfrm>
            <a:custGeom>
              <a:avLst/>
              <a:gdLst>
                <a:gd name="T0" fmla="*/ 118 w 118"/>
                <a:gd name="T1" fmla="*/ 60 h 120"/>
                <a:gd name="T2" fmla="*/ 117 w 118"/>
                <a:gd name="T3" fmla="*/ 50 h 120"/>
                <a:gd name="T4" fmla="*/ 114 w 118"/>
                <a:gd name="T5" fmla="*/ 40 h 120"/>
                <a:gd name="T6" fmla="*/ 110 w 118"/>
                <a:gd name="T7" fmla="*/ 31 h 120"/>
                <a:gd name="T8" fmla="*/ 105 w 118"/>
                <a:gd name="T9" fmla="*/ 22 h 120"/>
                <a:gd name="T10" fmla="*/ 97 w 118"/>
                <a:gd name="T11" fmla="*/ 14 h 120"/>
                <a:gd name="T12" fmla="*/ 88 w 118"/>
                <a:gd name="T13" fmla="*/ 8 h 120"/>
                <a:gd name="T14" fmla="*/ 79 w 118"/>
                <a:gd name="T15" fmla="*/ 4 h 120"/>
                <a:gd name="T16" fmla="*/ 69 w 118"/>
                <a:gd name="T17" fmla="*/ 1 h 120"/>
                <a:gd name="T18" fmla="*/ 58 w 118"/>
                <a:gd name="T19" fmla="*/ 0 h 120"/>
                <a:gd name="T20" fmla="*/ 49 w 118"/>
                <a:gd name="T21" fmla="*/ 1 h 120"/>
                <a:gd name="T22" fmla="*/ 38 w 118"/>
                <a:gd name="T23" fmla="*/ 4 h 120"/>
                <a:gd name="T24" fmla="*/ 30 w 118"/>
                <a:gd name="T25" fmla="*/ 8 h 120"/>
                <a:gd name="T26" fmla="*/ 21 w 118"/>
                <a:gd name="T27" fmla="*/ 14 h 120"/>
                <a:gd name="T28" fmla="*/ 13 w 118"/>
                <a:gd name="T29" fmla="*/ 22 h 120"/>
                <a:gd name="T30" fmla="*/ 8 w 118"/>
                <a:gd name="T31" fmla="*/ 31 h 120"/>
                <a:gd name="T32" fmla="*/ 4 w 118"/>
                <a:gd name="T33" fmla="*/ 40 h 120"/>
                <a:gd name="T34" fmla="*/ 1 w 118"/>
                <a:gd name="T35" fmla="*/ 50 h 120"/>
                <a:gd name="T36" fmla="*/ 0 w 118"/>
                <a:gd name="T37" fmla="*/ 60 h 120"/>
                <a:gd name="T38" fmla="*/ 1 w 118"/>
                <a:gd name="T39" fmla="*/ 70 h 120"/>
                <a:gd name="T40" fmla="*/ 4 w 118"/>
                <a:gd name="T41" fmla="*/ 81 h 120"/>
                <a:gd name="T42" fmla="*/ 8 w 118"/>
                <a:gd name="T43" fmla="*/ 90 h 120"/>
                <a:gd name="T44" fmla="*/ 13 w 118"/>
                <a:gd name="T45" fmla="*/ 99 h 120"/>
                <a:gd name="T46" fmla="*/ 21 w 118"/>
                <a:gd name="T47" fmla="*/ 107 h 120"/>
                <a:gd name="T48" fmla="*/ 30 w 118"/>
                <a:gd name="T49" fmla="*/ 112 h 120"/>
                <a:gd name="T50" fmla="*/ 38 w 118"/>
                <a:gd name="T51" fmla="*/ 116 h 120"/>
                <a:gd name="T52" fmla="*/ 49 w 118"/>
                <a:gd name="T53" fmla="*/ 119 h 120"/>
                <a:gd name="T54" fmla="*/ 58 w 118"/>
                <a:gd name="T55" fmla="*/ 120 h 120"/>
                <a:gd name="T56" fmla="*/ 69 w 118"/>
                <a:gd name="T57" fmla="*/ 119 h 120"/>
                <a:gd name="T58" fmla="*/ 79 w 118"/>
                <a:gd name="T59" fmla="*/ 116 h 120"/>
                <a:gd name="T60" fmla="*/ 88 w 118"/>
                <a:gd name="T61" fmla="*/ 112 h 120"/>
                <a:gd name="T62" fmla="*/ 97 w 118"/>
                <a:gd name="T63" fmla="*/ 107 h 120"/>
                <a:gd name="T64" fmla="*/ 105 w 118"/>
                <a:gd name="T65" fmla="*/ 99 h 120"/>
                <a:gd name="T66" fmla="*/ 110 w 118"/>
                <a:gd name="T67" fmla="*/ 90 h 120"/>
                <a:gd name="T68" fmla="*/ 114 w 118"/>
                <a:gd name="T69" fmla="*/ 81 h 1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120"/>
                <a:gd name="T107" fmla="*/ 118 w 118"/>
                <a:gd name="T108" fmla="*/ 120 h 1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120">
                  <a:moveTo>
                    <a:pt x="118" y="60"/>
                  </a:moveTo>
                  <a:lnTo>
                    <a:pt x="117" y="50"/>
                  </a:lnTo>
                  <a:lnTo>
                    <a:pt x="114" y="40"/>
                  </a:lnTo>
                  <a:lnTo>
                    <a:pt x="110" y="31"/>
                  </a:lnTo>
                  <a:lnTo>
                    <a:pt x="105" y="22"/>
                  </a:lnTo>
                  <a:lnTo>
                    <a:pt x="97" y="14"/>
                  </a:lnTo>
                  <a:lnTo>
                    <a:pt x="88" y="8"/>
                  </a:lnTo>
                  <a:lnTo>
                    <a:pt x="79" y="4"/>
                  </a:lnTo>
                  <a:lnTo>
                    <a:pt x="69" y="1"/>
                  </a:lnTo>
                  <a:lnTo>
                    <a:pt x="58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1" y="14"/>
                  </a:lnTo>
                  <a:lnTo>
                    <a:pt x="13" y="22"/>
                  </a:lnTo>
                  <a:lnTo>
                    <a:pt x="8" y="31"/>
                  </a:lnTo>
                  <a:lnTo>
                    <a:pt x="4" y="40"/>
                  </a:lnTo>
                  <a:lnTo>
                    <a:pt x="1" y="50"/>
                  </a:lnTo>
                  <a:lnTo>
                    <a:pt x="0" y="60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8" y="90"/>
                  </a:lnTo>
                  <a:lnTo>
                    <a:pt x="13" y="99"/>
                  </a:lnTo>
                  <a:lnTo>
                    <a:pt x="21" y="107"/>
                  </a:lnTo>
                  <a:lnTo>
                    <a:pt x="30" y="112"/>
                  </a:lnTo>
                  <a:lnTo>
                    <a:pt x="38" y="116"/>
                  </a:lnTo>
                  <a:lnTo>
                    <a:pt x="49" y="119"/>
                  </a:lnTo>
                  <a:lnTo>
                    <a:pt x="58" y="120"/>
                  </a:lnTo>
                  <a:lnTo>
                    <a:pt x="69" y="119"/>
                  </a:lnTo>
                  <a:lnTo>
                    <a:pt x="79" y="116"/>
                  </a:lnTo>
                  <a:lnTo>
                    <a:pt x="88" y="112"/>
                  </a:lnTo>
                  <a:lnTo>
                    <a:pt x="97" y="107"/>
                  </a:lnTo>
                  <a:lnTo>
                    <a:pt x="105" y="99"/>
                  </a:lnTo>
                  <a:lnTo>
                    <a:pt x="110" y="90"/>
                  </a:lnTo>
                  <a:lnTo>
                    <a:pt x="114" y="8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0" name="Line 1078"/>
            <p:cNvSpPr>
              <a:spLocks noChangeShapeType="1"/>
            </p:cNvSpPr>
            <p:nvPr/>
          </p:nvSpPr>
          <p:spPr bwMode="auto">
            <a:xfrm>
              <a:off x="2757" y="252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1" name="Freeform 1079"/>
            <p:cNvSpPr>
              <a:spLocks/>
            </p:cNvSpPr>
            <p:nvPr/>
          </p:nvSpPr>
          <p:spPr bwMode="auto">
            <a:xfrm>
              <a:off x="2757" y="2499"/>
              <a:ext cx="4" cy="21"/>
            </a:xfrm>
            <a:custGeom>
              <a:avLst/>
              <a:gdLst>
                <a:gd name="T0" fmla="*/ 0 w 4"/>
                <a:gd name="T1" fmla="*/ 21 h 21"/>
                <a:gd name="T2" fmla="*/ 3 w 4"/>
                <a:gd name="T3" fmla="*/ 11 h 21"/>
                <a:gd name="T4" fmla="*/ 4 w 4"/>
                <a:gd name="T5" fmla="*/ 0 h 21"/>
                <a:gd name="T6" fmla="*/ 0 60000 65536"/>
                <a:gd name="T7" fmla="*/ 0 60000 65536"/>
                <a:gd name="T8" fmla="*/ 0 60000 65536"/>
                <a:gd name="T9" fmla="*/ 0 w 4"/>
                <a:gd name="T10" fmla="*/ 0 h 21"/>
                <a:gd name="T11" fmla="*/ 4 w 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1">
                  <a:moveTo>
                    <a:pt x="0" y="21"/>
                  </a:moveTo>
                  <a:lnTo>
                    <a:pt x="3" y="11"/>
                  </a:lnTo>
                  <a:lnTo>
                    <a:pt x="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2" name="Line 1080"/>
            <p:cNvSpPr>
              <a:spLocks noChangeShapeType="1"/>
            </p:cNvSpPr>
            <p:nvPr/>
          </p:nvSpPr>
          <p:spPr bwMode="auto">
            <a:xfrm>
              <a:off x="3570" y="225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3" name="Freeform 1081"/>
            <p:cNvSpPr>
              <a:spLocks/>
            </p:cNvSpPr>
            <p:nvPr/>
          </p:nvSpPr>
          <p:spPr bwMode="auto">
            <a:xfrm>
              <a:off x="3570" y="2219"/>
              <a:ext cx="26" cy="40"/>
            </a:xfrm>
            <a:custGeom>
              <a:avLst/>
              <a:gdLst>
                <a:gd name="T0" fmla="*/ 0 w 26"/>
                <a:gd name="T1" fmla="*/ 40 h 40"/>
                <a:gd name="T2" fmla="*/ 0 w 26"/>
                <a:gd name="T3" fmla="*/ 0 h 40"/>
                <a:gd name="T4" fmla="*/ 17 w 26"/>
                <a:gd name="T5" fmla="*/ 0 h 40"/>
                <a:gd name="T6" fmla="*/ 22 w 26"/>
                <a:gd name="T7" fmla="*/ 2 h 40"/>
                <a:gd name="T8" fmla="*/ 25 w 26"/>
                <a:gd name="T9" fmla="*/ 4 h 40"/>
                <a:gd name="T10" fmla="*/ 26 w 26"/>
                <a:gd name="T11" fmla="*/ 8 h 40"/>
                <a:gd name="T12" fmla="*/ 26 w 26"/>
                <a:gd name="T13" fmla="*/ 12 h 40"/>
                <a:gd name="T14" fmla="*/ 25 w 26"/>
                <a:gd name="T15" fmla="*/ 16 h 40"/>
                <a:gd name="T16" fmla="*/ 22 w 26"/>
                <a:gd name="T17" fmla="*/ 17 h 40"/>
                <a:gd name="T18" fmla="*/ 17 w 26"/>
                <a:gd name="T19" fmla="*/ 19 h 40"/>
                <a:gd name="T20" fmla="*/ 0 w 26"/>
                <a:gd name="T21" fmla="*/ 19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40"/>
                <a:gd name="T35" fmla="*/ 26 w 26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40">
                  <a:moveTo>
                    <a:pt x="0" y="4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5" y="16"/>
                  </a:lnTo>
                  <a:lnTo>
                    <a:pt x="22" y="17"/>
                  </a:lnTo>
                  <a:lnTo>
                    <a:pt x="17" y="19"/>
                  </a:lnTo>
                  <a:lnTo>
                    <a:pt x="0" y="1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4" name="Line 1082"/>
            <p:cNvSpPr>
              <a:spLocks noChangeShapeType="1"/>
            </p:cNvSpPr>
            <p:nvPr/>
          </p:nvSpPr>
          <p:spPr bwMode="auto">
            <a:xfrm>
              <a:off x="3584" y="223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5" name="Line 1083"/>
            <p:cNvSpPr>
              <a:spLocks noChangeShapeType="1"/>
            </p:cNvSpPr>
            <p:nvPr/>
          </p:nvSpPr>
          <p:spPr bwMode="auto">
            <a:xfrm>
              <a:off x="3584" y="2238"/>
              <a:ext cx="12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6" name="Line 1084"/>
            <p:cNvSpPr>
              <a:spLocks noChangeShapeType="1"/>
            </p:cNvSpPr>
            <p:nvPr/>
          </p:nvSpPr>
          <p:spPr bwMode="auto">
            <a:xfrm>
              <a:off x="2713" y="224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7" name="Freeform 1085"/>
            <p:cNvSpPr>
              <a:spLocks/>
            </p:cNvSpPr>
            <p:nvPr/>
          </p:nvSpPr>
          <p:spPr bwMode="auto">
            <a:xfrm>
              <a:off x="2701" y="2248"/>
              <a:ext cx="27" cy="40"/>
            </a:xfrm>
            <a:custGeom>
              <a:avLst/>
              <a:gdLst>
                <a:gd name="T0" fmla="*/ 12 w 27"/>
                <a:gd name="T1" fmla="*/ 0 h 40"/>
                <a:gd name="T2" fmla="*/ 7 w 27"/>
                <a:gd name="T3" fmla="*/ 2 h 40"/>
                <a:gd name="T4" fmla="*/ 3 w 27"/>
                <a:gd name="T5" fmla="*/ 8 h 40"/>
                <a:gd name="T6" fmla="*/ 0 w 27"/>
                <a:gd name="T7" fmla="*/ 17 h 40"/>
                <a:gd name="T8" fmla="*/ 0 w 27"/>
                <a:gd name="T9" fmla="*/ 23 h 40"/>
                <a:gd name="T10" fmla="*/ 3 w 27"/>
                <a:gd name="T11" fmla="*/ 33 h 40"/>
                <a:gd name="T12" fmla="*/ 7 w 27"/>
                <a:gd name="T13" fmla="*/ 38 h 40"/>
                <a:gd name="T14" fmla="*/ 12 w 27"/>
                <a:gd name="T15" fmla="*/ 40 h 40"/>
                <a:gd name="T16" fmla="*/ 16 w 27"/>
                <a:gd name="T17" fmla="*/ 40 h 40"/>
                <a:gd name="T18" fmla="*/ 22 w 27"/>
                <a:gd name="T19" fmla="*/ 38 h 40"/>
                <a:gd name="T20" fmla="*/ 25 w 27"/>
                <a:gd name="T21" fmla="*/ 33 h 40"/>
                <a:gd name="T22" fmla="*/ 27 w 27"/>
                <a:gd name="T23" fmla="*/ 23 h 40"/>
                <a:gd name="T24" fmla="*/ 27 w 27"/>
                <a:gd name="T25" fmla="*/ 17 h 40"/>
                <a:gd name="T26" fmla="*/ 25 w 27"/>
                <a:gd name="T27" fmla="*/ 8 h 40"/>
                <a:gd name="T28" fmla="*/ 22 w 27"/>
                <a:gd name="T29" fmla="*/ 2 h 40"/>
                <a:gd name="T30" fmla="*/ 16 w 27"/>
                <a:gd name="T31" fmla="*/ 0 h 40"/>
                <a:gd name="T32" fmla="*/ 12 w 27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0"/>
                <a:gd name="T53" fmla="*/ 27 w 2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0">
                  <a:moveTo>
                    <a:pt x="12" y="0"/>
                  </a:moveTo>
                  <a:lnTo>
                    <a:pt x="7" y="2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3" y="33"/>
                  </a:lnTo>
                  <a:lnTo>
                    <a:pt x="7" y="38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2" y="38"/>
                  </a:lnTo>
                  <a:lnTo>
                    <a:pt x="25" y="33"/>
                  </a:lnTo>
                  <a:lnTo>
                    <a:pt x="27" y="23"/>
                  </a:lnTo>
                  <a:lnTo>
                    <a:pt x="27" y="17"/>
                  </a:lnTo>
                  <a:lnTo>
                    <a:pt x="25" y="8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8" name="Line 1086"/>
            <p:cNvSpPr>
              <a:spLocks noChangeShapeType="1"/>
            </p:cNvSpPr>
            <p:nvPr/>
          </p:nvSpPr>
          <p:spPr bwMode="auto">
            <a:xfrm>
              <a:off x="2685" y="225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9" name="Freeform 1087"/>
            <p:cNvSpPr>
              <a:spLocks/>
            </p:cNvSpPr>
            <p:nvPr/>
          </p:nvSpPr>
          <p:spPr bwMode="auto">
            <a:xfrm>
              <a:off x="2662" y="2219"/>
              <a:ext cx="23" cy="40"/>
            </a:xfrm>
            <a:custGeom>
              <a:avLst/>
              <a:gdLst>
                <a:gd name="T0" fmla="*/ 23 w 23"/>
                <a:gd name="T1" fmla="*/ 40 h 40"/>
                <a:gd name="T2" fmla="*/ 0 w 23"/>
                <a:gd name="T3" fmla="*/ 40 h 40"/>
                <a:gd name="T4" fmla="*/ 0 w 23"/>
                <a:gd name="T5" fmla="*/ 0 h 40"/>
                <a:gd name="T6" fmla="*/ 0 60000 65536"/>
                <a:gd name="T7" fmla="*/ 0 60000 65536"/>
                <a:gd name="T8" fmla="*/ 0 60000 65536"/>
                <a:gd name="T9" fmla="*/ 0 w 23"/>
                <a:gd name="T10" fmla="*/ 0 h 40"/>
                <a:gd name="T11" fmla="*/ 23 w 23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40">
                  <a:moveTo>
                    <a:pt x="23" y="40"/>
                  </a:move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0" name="Line 1088"/>
            <p:cNvSpPr>
              <a:spLocks noChangeShapeType="1"/>
            </p:cNvSpPr>
            <p:nvPr/>
          </p:nvSpPr>
          <p:spPr bwMode="auto">
            <a:xfrm>
              <a:off x="3615" y="228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1" name="Freeform 1089"/>
            <p:cNvSpPr>
              <a:spLocks/>
            </p:cNvSpPr>
            <p:nvPr/>
          </p:nvSpPr>
          <p:spPr bwMode="auto">
            <a:xfrm>
              <a:off x="3610" y="2248"/>
              <a:ext cx="26" cy="40"/>
            </a:xfrm>
            <a:custGeom>
              <a:avLst/>
              <a:gdLst>
                <a:gd name="T0" fmla="*/ 5 w 26"/>
                <a:gd name="T1" fmla="*/ 38 h 40"/>
                <a:gd name="T2" fmla="*/ 11 w 26"/>
                <a:gd name="T3" fmla="*/ 40 h 40"/>
                <a:gd name="T4" fmla="*/ 15 w 26"/>
                <a:gd name="T5" fmla="*/ 40 h 40"/>
                <a:gd name="T6" fmla="*/ 20 w 26"/>
                <a:gd name="T7" fmla="*/ 38 h 40"/>
                <a:gd name="T8" fmla="*/ 25 w 26"/>
                <a:gd name="T9" fmla="*/ 33 h 40"/>
                <a:gd name="T10" fmla="*/ 26 w 26"/>
                <a:gd name="T11" fmla="*/ 23 h 40"/>
                <a:gd name="T12" fmla="*/ 26 w 26"/>
                <a:gd name="T13" fmla="*/ 17 h 40"/>
                <a:gd name="T14" fmla="*/ 25 w 26"/>
                <a:gd name="T15" fmla="*/ 8 h 40"/>
                <a:gd name="T16" fmla="*/ 20 w 26"/>
                <a:gd name="T17" fmla="*/ 2 h 40"/>
                <a:gd name="T18" fmla="*/ 15 w 26"/>
                <a:gd name="T19" fmla="*/ 0 h 40"/>
                <a:gd name="T20" fmla="*/ 11 w 26"/>
                <a:gd name="T21" fmla="*/ 0 h 40"/>
                <a:gd name="T22" fmla="*/ 5 w 26"/>
                <a:gd name="T23" fmla="*/ 2 h 40"/>
                <a:gd name="T24" fmla="*/ 2 w 26"/>
                <a:gd name="T25" fmla="*/ 8 h 40"/>
                <a:gd name="T26" fmla="*/ 0 w 26"/>
                <a:gd name="T27" fmla="*/ 17 h 40"/>
                <a:gd name="T28" fmla="*/ 0 w 26"/>
                <a:gd name="T29" fmla="*/ 23 h 40"/>
                <a:gd name="T30" fmla="*/ 2 w 26"/>
                <a:gd name="T31" fmla="*/ 33 h 40"/>
                <a:gd name="T32" fmla="*/ 5 w 26"/>
                <a:gd name="T33" fmla="*/ 38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0"/>
                <a:gd name="T53" fmla="*/ 26 w 26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0">
                  <a:moveTo>
                    <a:pt x="5" y="38"/>
                  </a:moveTo>
                  <a:lnTo>
                    <a:pt x="11" y="40"/>
                  </a:lnTo>
                  <a:lnTo>
                    <a:pt x="15" y="40"/>
                  </a:lnTo>
                  <a:lnTo>
                    <a:pt x="20" y="38"/>
                  </a:lnTo>
                  <a:lnTo>
                    <a:pt x="25" y="33"/>
                  </a:lnTo>
                  <a:lnTo>
                    <a:pt x="26" y="23"/>
                  </a:lnTo>
                  <a:lnTo>
                    <a:pt x="26" y="17"/>
                  </a:lnTo>
                  <a:lnTo>
                    <a:pt x="25" y="8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5" y="2"/>
                  </a:lnTo>
                  <a:lnTo>
                    <a:pt x="2" y="8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33"/>
                  </a:lnTo>
                  <a:lnTo>
                    <a:pt x="5" y="3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2" name="Line 1090"/>
            <p:cNvSpPr>
              <a:spLocks noChangeShapeType="1"/>
            </p:cNvSpPr>
            <p:nvPr/>
          </p:nvSpPr>
          <p:spPr bwMode="auto">
            <a:xfrm>
              <a:off x="2699" y="252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1091"/>
            <p:cNvSpPr>
              <a:spLocks noChangeShapeType="1"/>
            </p:cNvSpPr>
            <p:nvPr/>
          </p:nvSpPr>
          <p:spPr bwMode="auto">
            <a:xfrm flipV="1">
              <a:off x="2699" y="2485"/>
              <a:ext cx="1" cy="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4" name="Line 1092"/>
            <p:cNvSpPr>
              <a:spLocks noChangeShapeType="1"/>
            </p:cNvSpPr>
            <p:nvPr/>
          </p:nvSpPr>
          <p:spPr bwMode="auto">
            <a:xfrm>
              <a:off x="2682" y="250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Line 1093"/>
            <p:cNvSpPr>
              <a:spLocks noChangeShapeType="1"/>
            </p:cNvSpPr>
            <p:nvPr/>
          </p:nvSpPr>
          <p:spPr bwMode="auto">
            <a:xfrm>
              <a:off x="2682" y="2502"/>
              <a:ext cx="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6" name="Line 1094"/>
            <p:cNvSpPr>
              <a:spLocks noChangeShapeType="1"/>
            </p:cNvSpPr>
            <p:nvPr/>
          </p:nvSpPr>
          <p:spPr bwMode="auto">
            <a:xfrm>
              <a:off x="3163" y="248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7" name="Freeform 1095"/>
            <p:cNvSpPr>
              <a:spLocks/>
            </p:cNvSpPr>
            <p:nvPr/>
          </p:nvSpPr>
          <p:spPr bwMode="auto">
            <a:xfrm>
              <a:off x="3161" y="2481"/>
              <a:ext cx="2" cy="39"/>
            </a:xfrm>
            <a:custGeom>
              <a:avLst/>
              <a:gdLst>
                <a:gd name="T0" fmla="*/ 2 w 2"/>
                <a:gd name="T1" fmla="*/ 0 h 39"/>
                <a:gd name="T2" fmla="*/ 0 w 2"/>
                <a:gd name="T3" fmla="*/ 6 h 39"/>
                <a:gd name="T4" fmla="*/ 0 w 2"/>
                <a:gd name="T5" fmla="*/ 39 h 39"/>
                <a:gd name="T6" fmla="*/ 0 60000 65536"/>
                <a:gd name="T7" fmla="*/ 0 60000 65536"/>
                <a:gd name="T8" fmla="*/ 0 60000 65536"/>
                <a:gd name="T9" fmla="*/ 0 w 2"/>
                <a:gd name="T10" fmla="*/ 0 h 39"/>
                <a:gd name="T11" fmla="*/ 2 w 2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9">
                  <a:moveTo>
                    <a:pt x="2" y="0"/>
                  </a:moveTo>
                  <a:lnTo>
                    <a:pt x="0" y="6"/>
                  </a:lnTo>
                  <a:lnTo>
                    <a:pt x="0" y="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8" name="Line 1096"/>
            <p:cNvSpPr>
              <a:spLocks noChangeShapeType="1"/>
            </p:cNvSpPr>
            <p:nvPr/>
          </p:nvSpPr>
          <p:spPr bwMode="auto">
            <a:xfrm>
              <a:off x="3156" y="249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9" name="Line 1097"/>
            <p:cNvSpPr>
              <a:spLocks noChangeShapeType="1"/>
            </p:cNvSpPr>
            <p:nvPr/>
          </p:nvSpPr>
          <p:spPr bwMode="auto">
            <a:xfrm>
              <a:off x="3156" y="2493"/>
              <a:ext cx="1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0" name="Line 1098"/>
            <p:cNvSpPr>
              <a:spLocks noChangeShapeType="1"/>
            </p:cNvSpPr>
            <p:nvPr/>
          </p:nvSpPr>
          <p:spPr bwMode="auto">
            <a:xfrm>
              <a:off x="3171" y="247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1" name="Freeform 1099"/>
            <p:cNvSpPr>
              <a:spLocks/>
            </p:cNvSpPr>
            <p:nvPr/>
          </p:nvSpPr>
          <p:spPr bwMode="auto">
            <a:xfrm>
              <a:off x="3163" y="2479"/>
              <a:ext cx="8" cy="2"/>
            </a:xfrm>
            <a:custGeom>
              <a:avLst/>
              <a:gdLst>
                <a:gd name="T0" fmla="*/ 8 w 8"/>
                <a:gd name="T1" fmla="*/ 0 h 2"/>
                <a:gd name="T2" fmla="*/ 4 w 8"/>
                <a:gd name="T3" fmla="*/ 0 h 2"/>
                <a:gd name="T4" fmla="*/ 0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8" y="0"/>
                  </a:move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2" name="Line 1100"/>
            <p:cNvSpPr>
              <a:spLocks noChangeShapeType="1"/>
            </p:cNvSpPr>
            <p:nvPr/>
          </p:nvSpPr>
          <p:spPr bwMode="auto">
            <a:xfrm>
              <a:off x="3236" y="248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3" name="Freeform 1101"/>
            <p:cNvSpPr>
              <a:spLocks/>
            </p:cNvSpPr>
            <p:nvPr/>
          </p:nvSpPr>
          <p:spPr bwMode="auto">
            <a:xfrm>
              <a:off x="3223" y="2488"/>
              <a:ext cx="13" cy="22"/>
            </a:xfrm>
            <a:custGeom>
              <a:avLst/>
              <a:gdLst>
                <a:gd name="T0" fmla="*/ 13 w 13"/>
                <a:gd name="T1" fmla="*/ 0 h 22"/>
                <a:gd name="T2" fmla="*/ 13 w 13"/>
                <a:gd name="T3" fmla="*/ 22 h 22"/>
                <a:gd name="T4" fmla="*/ 9 w 13"/>
                <a:gd name="T5" fmla="*/ 20 h 22"/>
                <a:gd name="T6" fmla="*/ 9 w 13"/>
                <a:gd name="T7" fmla="*/ 3 h 22"/>
                <a:gd name="T8" fmla="*/ 5 w 13"/>
                <a:gd name="T9" fmla="*/ 5 h 22"/>
                <a:gd name="T10" fmla="*/ 5 w 13"/>
                <a:gd name="T11" fmla="*/ 17 h 22"/>
                <a:gd name="T12" fmla="*/ 0 w 13"/>
                <a:gd name="T13" fmla="*/ 15 h 22"/>
                <a:gd name="T14" fmla="*/ 0 w 13"/>
                <a:gd name="T15" fmla="*/ 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22"/>
                <a:gd name="T26" fmla="*/ 13 w 13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22">
                  <a:moveTo>
                    <a:pt x="13" y="0"/>
                  </a:moveTo>
                  <a:lnTo>
                    <a:pt x="13" y="22"/>
                  </a:lnTo>
                  <a:lnTo>
                    <a:pt x="9" y="20"/>
                  </a:lnTo>
                  <a:lnTo>
                    <a:pt x="9" y="3"/>
                  </a:lnTo>
                  <a:lnTo>
                    <a:pt x="5" y="5"/>
                  </a:lnTo>
                  <a:lnTo>
                    <a:pt x="5" y="17"/>
                  </a:lnTo>
                  <a:lnTo>
                    <a:pt x="0" y="15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4" name="Line 1102"/>
            <p:cNvSpPr>
              <a:spLocks noChangeShapeType="1"/>
            </p:cNvSpPr>
            <p:nvPr/>
          </p:nvSpPr>
          <p:spPr bwMode="auto">
            <a:xfrm>
              <a:off x="3215" y="249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5" name="Freeform 1103"/>
            <p:cNvSpPr>
              <a:spLocks/>
            </p:cNvSpPr>
            <p:nvPr/>
          </p:nvSpPr>
          <p:spPr bwMode="auto">
            <a:xfrm>
              <a:off x="3215" y="2479"/>
              <a:ext cx="39" cy="41"/>
            </a:xfrm>
            <a:custGeom>
              <a:avLst/>
              <a:gdLst>
                <a:gd name="T0" fmla="*/ 0 w 39"/>
                <a:gd name="T1" fmla="*/ 20 h 41"/>
                <a:gd name="T2" fmla="*/ 39 w 39"/>
                <a:gd name="T3" fmla="*/ 0 h 41"/>
                <a:gd name="T4" fmla="*/ 39 w 39"/>
                <a:gd name="T5" fmla="*/ 41 h 41"/>
                <a:gd name="T6" fmla="*/ 35 w 39"/>
                <a:gd name="T7" fmla="*/ 39 h 41"/>
                <a:gd name="T8" fmla="*/ 35 w 39"/>
                <a:gd name="T9" fmla="*/ 2 h 41"/>
                <a:gd name="T10" fmla="*/ 30 w 39"/>
                <a:gd name="T11" fmla="*/ 4 h 41"/>
                <a:gd name="T12" fmla="*/ 30 w 39"/>
                <a:gd name="T13" fmla="*/ 36 h 41"/>
                <a:gd name="T14" fmla="*/ 26 w 39"/>
                <a:gd name="T15" fmla="*/ 34 h 41"/>
                <a:gd name="T16" fmla="*/ 26 w 39"/>
                <a:gd name="T17" fmla="*/ 7 h 41"/>
                <a:gd name="T18" fmla="*/ 21 w 39"/>
                <a:gd name="T19" fmla="*/ 9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41"/>
                <a:gd name="T32" fmla="*/ 39 w 39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41">
                  <a:moveTo>
                    <a:pt x="0" y="20"/>
                  </a:moveTo>
                  <a:lnTo>
                    <a:pt x="39" y="0"/>
                  </a:lnTo>
                  <a:lnTo>
                    <a:pt x="39" y="41"/>
                  </a:lnTo>
                  <a:lnTo>
                    <a:pt x="35" y="39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30" y="36"/>
                  </a:lnTo>
                  <a:lnTo>
                    <a:pt x="26" y="34"/>
                  </a:lnTo>
                  <a:lnTo>
                    <a:pt x="26" y="7"/>
                  </a:lnTo>
                  <a:lnTo>
                    <a:pt x="21" y="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6" name="Line 1104"/>
            <p:cNvSpPr>
              <a:spLocks noChangeShapeType="1"/>
            </p:cNvSpPr>
            <p:nvPr/>
          </p:nvSpPr>
          <p:spPr bwMode="auto">
            <a:xfrm>
              <a:off x="3254" y="247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7" name="Freeform 1105"/>
            <p:cNvSpPr>
              <a:spLocks/>
            </p:cNvSpPr>
            <p:nvPr/>
          </p:nvSpPr>
          <p:spPr bwMode="auto">
            <a:xfrm>
              <a:off x="3215" y="2479"/>
              <a:ext cx="39" cy="41"/>
            </a:xfrm>
            <a:custGeom>
              <a:avLst/>
              <a:gdLst>
                <a:gd name="T0" fmla="*/ 39 w 39"/>
                <a:gd name="T1" fmla="*/ 0 h 41"/>
                <a:gd name="T2" fmla="*/ 39 w 39"/>
                <a:gd name="T3" fmla="*/ 41 h 41"/>
                <a:gd name="T4" fmla="*/ 0 w 39"/>
                <a:gd name="T5" fmla="*/ 20 h 41"/>
                <a:gd name="T6" fmla="*/ 0 60000 65536"/>
                <a:gd name="T7" fmla="*/ 0 60000 65536"/>
                <a:gd name="T8" fmla="*/ 0 60000 65536"/>
                <a:gd name="T9" fmla="*/ 0 w 39"/>
                <a:gd name="T10" fmla="*/ 0 h 41"/>
                <a:gd name="T11" fmla="*/ 39 w 39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41">
                  <a:moveTo>
                    <a:pt x="39" y="0"/>
                  </a:moveTo>
                  <a:lnTo>
                    <a:pt x="39" y="41"/>
                  </a:lnTo>
                  <a:lnTo>
                    <a:pt x="0" y="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8" name="Line 1106"/>
            <p:cNvSpPr>
              <a:spLocks noChangeShapeType="1"/>
            </p:cNvSpPr>
            <p:nvPr/>
          </p:nvSpPr>
          <p:spPr bwMode="auto">
            <a:xfrm>
              <a:off x="3254" y="249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9" name="Freeform 1107"/>
            <p:cNvSpPr>
              <a:spLocks/>
            </p:cNvSpPr>
            <p:nvPr/>
          </p:nvSpPr>
          <p:spPr bwMode="auto">
            <a:xfrm>
              <a:off x="3254" y="2300"/>
              <a:ext cx="356" cy="199"/>
            </a:xfrm>
            <a:custGeom>
              <a:avLst/>
              <a:gdLst>
                <a:gd name="T0" fmla="*/ 0 w 356"/>
                <a:gd name="T1" fmla="*/ 199 h 199"/>
                <a:gd name="T2" fmla="*/ 356 w 356"/>
                <a:gd name="T3" fmla="*/ 199 h 199"/>
                <a:gd name="T4" fmla="*/ 356 w 356"/>
                <a:gd name="T5" fmla="*/ 0 h 199"/>
                <a:gd name="T6" fmla="*/ 0 60000 65536"/>
                <a:gd name="T7" fmla="*/ 0 60000 65536"/>
                <a:gd name="T8" fmla="*/ 0 60000 65536"/>
                <a:gd name="T9" fmla="*/ 0 w 356"/>
                <a:gd name="T10" fmla="*/ 0 h 199"/>
                <a:gd name="T11" fmla="*/ 356 w 356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199">
                  <a:moveTo>
                    <a:pt x="0" y="199"/>
                  </a:moveTo>
                  <a:lnTo>
                    <a:pt x="356" y="199"/>
                  </a:lnTo>
                  <a:lnTo>
                    <a:pt x="35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0" name="Line 1108"/>
            <p:cNvSpPr>
              <a:spLocks noChangeShapeType="1"/>
            </p:cNvSpPr>
            <p:nvPr/>
          </p:nvSpPr>
          <p:spPr bwMode="auto">
            <a:xfrm>
              <a:off x="3156" y="235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1" name="Line 1109"/>
            <p:cNvSpPr>
              <a:spLocks noChangeShapeType="1"/>
            </p:cNvSpPr>
            <p:nvPr/>
          </p:nvSpPr>
          <p:spPr bwMode="auto">
            <a:xfrm>
              <a:off x="3156" y="2359"/>
              <a:ext cx="1" cy="4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2" name="Line 1110"/>
            <p:cNvSpPr>
              <a:spLocks noChangeShapeType="1"/>
            </p:cNvSpPr>
            <p:nvPr/>
          </p:nvSpPr>
          <p:spPr bwMode="auto">
            <a:xfrm>
              <a:off x="3176" y="240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3" name="Freeform 1111"/>
            <p:cNvSpPr>
              <a:spLocks/>
            </p:cNvSpPr>
            <p:nvPr/>
          </p:nvSpPr>
          <p:spPr bwMode="auto">
            <a:xfrm>
              <a:off x="3135" y="2400"/>
              <a:ext cx="41" cy="31"/>
            </a:xfrm>
            <a:custGeom>
              <a:avLst/>
              <a:gdLst>
                <a:gd name="T0" fmla="*/ 41 w 41"/>
                <a:gd name="T1" fmla="*/ 0 h 31"/>
                <a:gd name="T2" fmla="*/ 0 w 41"/>
                <a:gd name="T3" fmla="*/ 0 h 31"/>
                <a:gd name="T4" fmla="*/ 3 w 41"/>
                <a:gd name="T5" fmla="*/ 4 h 31"/>
                <a:gd name="T6" fmla="*/ 38 w 41"/>
                <a:gd name="T7" fmla="*/ 4 h 31"/>
                <a:gd name="T8" fmla="*/ 36 w 41"/>
                <a:gd name="T9" fmla="*/ 8 h 31"/>
                <a:gd name="T10" fmla="*/ 5 w 41"/>
                <a:gd name="T11" fmla="*/ 8 h 31"/>
                <a:gd name="T12" fmla="*/ 7 w 41"/>
                <a:gd name="T13" fmla="*/ 13 h 31"/>
                <a:gd name="T14" fmla="*/ 34 w 41"/>
                <a:gd name="T15" fmla="*/ 13 h 31"/>
                <a:gd name="T16" fmla="*/ 31 w 41"/>
                <a:gd name="T17" fmla="*/ 18 h 31"/>
                <a:gd name="T18" fmla="*/ 10 w 41"/>
                <a:gd name="T19" fmla="*/ 18 h 31"/>
                <a:gd name="T20" fmla="*/ 12 w 41"/>
                <a:gd name="T21" fmla="*/ 23 h 31"/>
                <a:gd name="T22" fmla="*/ 29 w 41"/>
                <a:gd name="T23" fmla="*/ 23 h 31"/>
                <a:gd name="T24" fmla="*/ 27 w 41"/>
                <a:gd name="T25" fmla="*/ 26 h 31"/>
                <a:gd name="T26" fmla="*/ 14 w 41"/>
                <a:gd name="T27" fmla="*/ 26 h 31"/>
                <a:gd name="T28" fmla="*/ 17 w 41"/>
                <a:gd name="T29" fmla="*/ 31 h 31"/>
                <a:gd name="T30" fmla="*/ 24 w 41"/>
                <a:gd name="T31" fmla="*/ 31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31"/>
                <a:gd name="T50" fmla="*/ 41 w 41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31">
                  <a:moveTo>
                    <a:pt x="41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38" y="4"/>
                  </a:lnTo>
                  <a:lnTo>
                    <a:pt x="36" y="8"/>
                  </a:lnTo>
                  <a:lnTo>
                    <a:pt x="5" y="8"/>
                  </a:lnTo>
                  <a:lnTo>
                    <a:pt x="7" y="13"/>
                  </a:lnTo>
                  <a:lnTo>
                    <a:pt x="34" y="13"/>
                  </a:lnTo>
                  <a:lnTo>
                    <a:pt x="31" y="18"/>
                  </a:lnTo>
                  <a:lnTo>
                    <a:pt x="10" y="18"/>
                  </a:lnTo>
                  <a:lnTo>
                    <a:pt x="12" y="23"/>
                  </a:lnTo>
                  <a:lnTo>
                    <a:pt x="29" y="23"/>
                  </a:lnTo>
                  <a:lnTo>
                    <a:pt x="27" y="26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24" y="3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4" name="Line 1112"/>
            <p:cNvSpPr>
              <a:spLocks noChangeShapeType="1"/>
            </p:cNvSpPr>
            <p:nvPr/>
          </p:nvSpPr>
          <p:spPr bwMode="auto">
            <a:xfrm>
              <a:off x="3156" y="243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5" name="Freeform 1113"/>
            <p:cNvSpPr>
              <a:spLocks/>
            </p:cNvSpPr>
            <p:nvPr/>
          </p:nvSpPr>
          <p:spPr bwMode="auto">
            <a:xfrm>
              <a:off x="3135" y="2400"/>
              <a:ext cx="41" cy="39"/>
            </a:xfrm>
            <a:custGeom>
              <a:avLst/>
              <a:gdLst>
                <a:gd name="T0" fmla="*/ 21 w 41"/>
                <a:gd name="T1" fmla="*/ 39 h 39"/>
                <a:gd name="T2" fmla="*/ 0 w 41"/>
                <a:gd name="T3" fmla="*/ 0 h 39"/>
                <a:gd name="T4" fmla="*/ 41 w 41"/>
                <a:gd name="T5" fmla="*/ 0 h 39"/>
                <a:gd name="T6" fmla="*/ 21 w 41"/>
                <a:gd name="T7" fmla="*/ 39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39"/>
                <a:gd name="T14" fmla="*/ 41 w 4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39">
                  <a:moveTo>
                    <a:pt x="21" y="39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21" y="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6" name="Line 1114"/>
            <p:cNvSpPr>
              <a:spLocks noChangeShapeType="1"/>
            </p:cNvSpPr>
            <p:nvPr/>
          </p:nvSpPr>
          <p:spPr bwMode="auto">
            <a:xfrm>
              <a:off x="3156" y="235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7" name="Line 1115"/>
            <p:cNvSpPr>
              <a:spLocks noChangeShapeType="1"/>
            </p:cNvSpPr>
            <p:nvPr/>
          </p:nvSpPr>
          <p:spPr bwMode="auto">
            <a:xfrm>
              <a:off x="3156" y="2359"/>
              <a:ext cx="104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8" name="Line 1116"/>
            <p:cNvSpPr>
              <a:spLocks noChangeShapeType="1"/>
            </p:cNvSpPr>
            <p:nvPr/>
          </p:nvSpPr>
          <p:spPr bwMode="auto">
            <a:xfrm>
              <a:off x="3610" y="283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9" name="Line 1117"/>
            <p:cNvSpPr>
              <a:spLocks noChangeShapeType="1"/>
            </p:cNvSpPr>
            <p:nvPr/>
          </p:nvSpPr>
          <p:spPr bwMode="auto">
            <a:xfrm>
              <a:off x="3610" y="2838"/>
              <a:ext cx="1" cy="8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0" name="Line 1118"/>
            <p:cNvSpPr>
              <a:spLocks noChangeShapeType="1"/>
            </p:cNvSpPr>
            <p:nvPr/>
          </p:nvSpPr>
          <p:spPr bwMode="auto">
            <a:xfrm>
              <a:off x="3610" y="283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1" name="Freeform 1119"/>
            <p:cNvSpPr>
              <a:spLocks/>
            </p:cNvSpPr>
            <p:nvPr/>
          </p:nvSpPr>
          <p:spPr bwMode="auto">
            <a:xfrm>
              <a:off x="2701" y="2559"/>
              <a:ext cx="909" cy="279"/>
            </a:xfrm>
            <a:custGeom>
              <a:avLst/>
              <a:gdLst>
                <a:gd name="T0" fmla="*/ 909 w 909"/>
                <a:gd name="T1" fmla="*/ 279 h 279"/>
                <a:gd name="T2" fmla="*/ 0 w 909"/>
                <a:gd name="T3" fmla="*/ 120 h 279"/>
                <a:gd name="T4" fmla="*/ 0 w 909"/>
                <a:gd name="T5" fmla="*/ 80 h 279"/>
                <a:gd name="T6" fmla="*/ 0 w 909"/>
                <a:gd name="T7" fmla="*/ 0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9"/>
                <a:gd name="T13" fmla="*/ 0 h 279"/>
                <a:gd name="T14" fmla="*/ 909 w 909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9" h="279">
                  <a:moveTo>
                    <a:pt x="909" y="279"/>
                  </a:moveTo>
                  <a:lnTo>
                    <a:pt x="0" y="120"/>
                  </a:lnTo>
                  <a:lnTo>
                    <a:pt x="0" y="8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2" name="Line 1120"/>
            <p:cNvSpPr>
              <a:spLocks noChangeShapeType="1"/>
            </p:cNvSpPr>
            <p:nvPr/>
          </p:nvSpPr>
          <p:spPr bwMode="auto">
            <a:xfrm>
              <a:off x="2761" y="249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3" name="Freeform 1121"/>
            <p:cNvSpPr>
              <a:spLocks/>
            </p:cNvSpPr>
            <p:nvPr/>
          </p:nvSpPr>
          <p:spPr bwMode="auto">
            <a:xfrm>
              <a:off x="2761" y="2479"/>
              <a:ext cx="39" cy="41"/>
            </a:xfrm>
            <a:custGeom>
              <a:avLst/>
              <a:gdLst>
                <a:gd name="T0" fmla="*/ 0 w 39"/>
                <a:gd name="T1" fmla="*/ 20 h 41"/>
                <a:gd name="T2" fmla="*/ 39 w 39"/>
                <a:gd name="T3" fmla="*/ 0 h 41"/>
                <a:gd name="T4" fmla="*/ 39 w 39"/>
                <a:gd name="T5" fmla="*/ 41 h 41"/>
                <a:gd name="T6" fmla="*/ 35 w 39"/>
                <a:gd name="T7" fmla="*/ 39 h 41"/>
                <a:gd name="T8" fmla="*/ 35 w 39"/>
                <a:gd name="T9" fmla="*/ 2 h 41"/>
                <a:gd name="T10" fmla="*/ 31 w 39"/>
                <a:gd name="T11" fmla="*/ 4 h 41"/>
                <a:gd name="T12" fmla="*/ 31 w 39"/>
                <a:gd name="T13" fmla="*/ 36 h 41"/>
                <a:gd name="T14" fmla="*/ 26 w 39"/>
                <a:gd name="T15" fmla="*/ 34 h 41"/>
                <a:gd name="T16" fmla="*/ 26 w 39"/>
                <a:gd name="T17" fmla="*/ 7 h 41"/>
                <a:gd name="T18" fmla="*/ 21 w 39"/>
                <a:gd name="T19" fmla="*/ 9 h 41"/>
                <a:gd name="T20" fmla="*/ 21 w 39"/>
                <a:gd name="T21" fmla="*/ 32 h 41"/>
                <a:gd name="T22" fmla="*/ 17 w 39"/>
                <a:gd name="T23" fmla="*/ 29 h 41"/>
                <a:gd name="T24" fmla="*/ 17 w 39"/>
                <a:gd name="T25" fmla="*/ 12 h 41"/>
                <a:gd name="T26" fmla="*/ 12 w 39"/>
                <a:gd name="T27" fmla="*/ 14 h 41"/>
                <a:gd name="T28" fmla="*/ 12 w 39"/>
                <a:gd name="T29" fmla="*/ 27 h 41"/>
                <a:gd name="T30" fmla="*/ 9 w 39"/>
                <a:gd name="T31" fmla="*/ 24 h 41"/>
                <a:gd name="T32" fmla="*/ 9 w 39"/>
                <a:gd name="T33" fmla="*/ 16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1"/>
                <a:gd name="T53" fmla="*/ 39 w 3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1">
                  <a:moveTo>
                    <a:pt x="0" y="20"/>
                  </a:moveTo>
                  <a:lnTo>
                    <a:pt x="39" y="0"/>
                  </a:lnTo>
                  <a:lnTo>
                    <a:pt x="39" y="41"/>
                  </a:lnTo>
                  <a:lnTo>
                    <a:pt x="35" y="39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31" y="36"/>
                  </a:lnTo>
                  <a:lnTo>
                    <a:pt x="26" y="34"/>
                  </a:lnTo>
                  <a:lnTo>
                    <a:pt x="26" y="7"/>
                  </a:lnTo>
                  <a:lnTo>
                    <a:pt x="21" y="9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12" y="27"/>
                  </a:lnTo>
                  <a:lnTo>
                    <a:pt x="9" y="24"/>
                  </a:lnTo>
                  <a:lnTo>
                    <a:pt x="9" y="1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4" name="Line 1122"/>
            <p:cNvSpPr>
              <a:spLocks noChangeShapeType="1"/>
            </p:cNvSpPr>
            <p:nvPr/>
          </p:nvSpPr>
          <p:spPr bwMode="auto">
            <a:xfrm>
              <a:off x="2761" y="249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5" name="Freeform 1123"/>
            <p:cNvSpPr>
              <a:spLocks/>
            </p:cNvSpPr>
            <p:nvPr/>
          </p:nvSpPr>
          <p:spPr bwMode="auto">
            <a:xfrm>
              <a:off x="2761" y="2479"/>
              <a:ext cx="39" cy="41"/>
            </a:xfrm>
            <a:custGeom>
              <a:avLst/>
              <a:gdLst>
                <a:gd name="T0" fmla="*/ 0 w 39"/>
                <a:gd name="T1" fmla="*/ 20 h 41"/>
                <a:gd name="T2" fmla="*/ 39 w 39"/>
                <a:gd name="T3" fmla="*/ 41 h 41"/>
                <a:gd name="T4" fmla="*/ 39 w 39"/>
                <a:gd name="T5" fmla="*/ 0 h 41"/>
                <a:gd name="T6" fmla="*/ 0 60000 65536"/>
                <a:gd name="T7" fmla="*/ 0 60000 65536"/>
                <a:gd name="T8" fmla="*/ 0 60000 65536"/>
                <a:gd name="T9" fmla="*/ 0 w 39"/>
                <a:gd name="T10" fmla="*/ 0 h 41"/>
                <a:gd name="T11" fmla="*/ 39 w 39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41">
                  <a:moveTo>
                    <a:pt x="0" y="20"/>
                  </a:moveTo>
                  <a:lnTo>
                    <a:pt x="39" y="41"/>
                  </a:lnTo>
                  <a:lnTo>
                    <a:pt x="3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6" name="Line 1124"/>
            <p:cNvSpPr>
              <a:spLocks noChangeShapeType="1"/>
            </p:cNvSpPr>
            <p:nvPr/>
          </p:nvSpPr>
          <p:spPr bwMode="auto">
            <a:xfrm>
              <a:off x="2800" y="249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7" name="Line 1125"/>
            <p:cNvSpPr>
              <a:spLocks noChangeShapeType="1"/>
            </p:cNvSpPr>
            <p:nvPr/>
          </p:nvSpPr>
          <p:spPr bwMode="auto">
            <a:xfrm>
              <a:off x="2800" y="2499"/>
              <a:ext cx="2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8" name="Line 1126"/>
            <p:cNvSpPr>
              <a:spLocks noChangeShapeType="1"/>
            </p:cNvSpPr>
            <p:nvPr/>
          </p:nvSpPr>
          <p:spPr bwMode="auto">
            <a:xfrm>
              <a:off x="2701" y="230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9" name="Line 1127"/>
            <p:cNvSpPr>
              <a:spLocks noChangeShapeType="1"/>
            </p:cNvSpPr>
            <p:nvPr/>
          </p:nvSpPr>
          <p:spPr bwMode="auto">
            <a:xfrm>
              <a:off x="2701" y="2300"/>
              <a:ext cx="1" cy="1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0" name="Line 1128"/>
            <p:cNvSpPr>
              <a:spLocks noChangeShapeType="1"/>
            </p:cNvSpPr>
            <p:nvPr/>
          </p:nvSpPr>
          <p:spPr bwMode="auto">
            <a:xfrm>
              <a:off x="2722" y="240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1" name="Freeform 1129"/>
            <p:cNvSpPr>
              <a:spLocks/>
            </p:cNvSpPr>
            <p:nvPr/>
          </p:nvSpPr>
          <p:spPr bwMode="auto">
            <a:xfrm>
              <a:off x="2682" y="2400"/>
              <a:ext cx="40" cy="31"/>
            </a:xfrm>
            <a:custGeom>
              <a:avLst/>
              <a:gdLst>
                <a:gd name="T0" fmla="*/ 40 w 40"/>
                <a:gd name="T1" fmla="*/ 0 h 31"/>
                <a:gd name="T2" fmla="*/ 0 w 40"/>
                <a:gd name="T3" fmla="*/ 0 h 31"/>
                <a:gd name="T4" fmla="*/ 2 w 40"/>
                <a:gd name="T5" fmla="*/ 4 h 31"/>
                <a:gd name="T6" fmla="*/ 37 w 40"/>
                <a:gd name="T7" fmla="*/ 4 h 31"/>
                <a:gd name="T8" fmla="*/ 35 w 40"/>
                <a:gd name="T9" fmla="*/ 8 h 31"/>
                <a:gd name="T10" fmla="*/ 5 w 40"/>
                <a:gd name="T11" fmla="*/ 8 h 31"/>
                <a:gd name="T12" fmla="*/ 7 w 40"/>
                <a:gd name="T13" fmla="*/ 13 h 31"/>
                <a:gd name="T14" fmla="*/ 33 w 40"/>
                <a:gd name="T15" fmla="*/ 13 h 31"/>
                <a:gd name="T16" fmla="*/ 31 w 40"/>
                <a:gd name="T17" fmla="*/ 18 h 31"/>
                <a:gd name="T18" fmla="*/ 9 w 40"/>
                <a:gd name="T19" fmla="*/ 18 h 31"/>
                <a:gd name="T20" fmla="*/ 12 w 40"/>
                <a:gd name="T21" fmla="*/ 23 h 31"/>
                <a:gd name="T22" fmla="*/ 28 w 40"/>
                <a:gd name="T23" fmla="*/ 23 h 31"/>
                <a:gd name="T24" fmla="*/ 26 w 40"/>
                <a:gd name="T25" fmla="*/ 26 h 31"/>
                <a:gd name="T26" fmla="*/ 14 w 40"/>
                <a:gd name="T27" fmla="*/ 26 h 31"/>
                <a:gd name="T28" fmla="*/ 16 w 40"/>
                <a:gd name="T29" fmla="*/ 31 h 31"/>
                <a:gd name="T30" fmla="*/ 24 w 40"/>
                <a:gd name="T31" fmla="*/ 31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31"/>
                <a:gd name="T50" fmla="*/ 40 w 4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31">
                  <a:moveTo>
                    <a:pt x="4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7" y="4"/>
                  </a:lnTo>
                  <a:lnTo>
                    <a:pt x="35" y="8"/>
                  </a:lnTo>
                  <a:lnTo>
                    <a:pt x="5" y="8"/>
                  </a:lnTo>
                  <a:lnTo>
                    <a:pt x="7" y="13"/>
                  </a:lnTo>
                  <a:lnTo>
                    <a:pt x="33" y="13"/>
                  </a:lnTo>
                  <a:lnTo>
                    <a:pt x="31" y="18"/>
                  </a:lnTo>
                  <a:lnTo>
                    <a:pt x="9" y="18"/>
                  </a:lnTo>
                  <a:lnTo>
                    <a:pt x="12" y="23"/>
                  </a:lnTo>
                  <a:lnTo>
                    <a:pt x="28" y="23"/>
                  </a:lnTo>
                  <a:lnTo>
                    <a:pt x="26" y="26"/>
                  </a:lnTo>
                  <a:lnTo>
                    <a:pt x="14" y="26"/>
                  </a:lnTo>
                  <a:lnTo>
                    <a:pt x="16" y="31"/>
                  </a:lnTo>
                  <a:lnTo>
                    <a:pt x="24" y="3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2" name="Line 1130"/>
            <p:cNvSpPr>
              <a:spLocks noChangeShapeType="1"/>
            </p:cNvSpPr>
            <p:nvPr/>
          </p:nvSpPr>
          <p:spPr bwMode="auto">
            <a:xfrm>
              <a:off x="2701" y="243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3" name="Freeform 1131"/>
            <p:cNvSpPr>
              <a:spLocks/>
            </p:cNvSpPr>
            <p:nvPr/>
          </p:nvSpPr>
          <p:spPr bwMode="auto">
            <a:xfrm>
              <a:off x="2682" y="2400"/>
              <a:ext cx="40" cy="39"/>
            </a:xfrm>
            <a:custGeom>
              <a:avLst/>
              <a:gdLst>
                <a:gd name="T0" fmla="*/ 19 w 40"/>
                <a:gd name="T1" fmla="*/ 39 h 39"/>
                <a:gd name="T2" fmla="*/ 0 w 40"/>
                <a:gd name="T3" fmla="*/ 0 h 39"/>
                <a:gd name="T4" fmla="*/ 40 w 40"/>
                <a:gd name="T5" fmla="*/ 0 h 39"/>
                <a:gd name="T6" fmla="*/ 19 w 40"/>
                <a:gd name="T7" fmla="*/ 39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9"/>
                <a:gd name="T14" fmla="*/ 40 w 40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9">
                  <a:moveTo>
                    <a:pt x="19" y="39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19" y="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4" name="Line 1132"/>
            <p:cNvSpPr>
              <a:spLocks noChangeShapeType="1"/>
            </p:cNvSpPr>
            <p:nvPr/>
          </p:nvSpPr>
          <p:spPr bwMode="auto">
            <a:xfrm>
              <a:off x="2701" y="283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5" name="Line 1133"/>
            <p:cNvSpPr>
              <a:spLocks noChangeShapeType="1"/>
            </p:cNvSpPr>
            <p:nvPr/>
          </p:nvSpPr>
          <p:spPr bwMode="auto">
            <a:xfrm>
              <a:off x="2701" y="2838"/>
              <a:ext cx="1" cy="8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6" name="Line 1134"/>
            <p:cNvSpPr>
              <a:spLocks noChangeShapeType="1"/>
            </p:cNvSpPr>
            <p:nvPr/>
          </p:nvSpPr>
          <p:spPr bwMode="auto">
            <a:xfrm>
              <a:off x="2701" y="283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7" name="Freeform 1135"/>
            <p:cNvSpPr>
              <a:spLocks/>
            </p:cNvSpPr>
            <p:nvPr/>
          </p:nvSpPr>
          <p:spPr bwMode="auto">
            <a:xfrm>
              <a:off x="2701" y="2494"/>
              <a:ext cx="916" cy="344"/>
            </a:xfrm>
            <a:custGeom>
              <a:avLst/>
              <a:gdLst>
                <a:gd name="T0" fmla="*/ 0 w 916"/>
                <a:gd name="T1" fmla="*/ 344 h 344"/>
                <a:gd name="T2" fmla="*/ 909 w 916"/>
                <a:gd name="T3" fmla="*/ 185 h 344"/>
                <a:gd name="T4" fmla="*/ 909 w 916"/>
                <a:gd name="T5" fmla="*/ 4 h 344"/>
                <a:gd name="T6" fmla="*/ 916 w 916"/>
                <a:gd name="T7" fmla="*/ 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6"/>
                <a:gd name="T13" fmla="*/ 0 h 344"/>
                <a:gd name="T14" fmla="*/ 916 w 916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6" h="344">
                  <a:moveTo>
                    <a:pt x="0" y="344"/>
                  </a:moveTo>
                  <a:lnTo>
                    <a:pt x="909" y="185"/>
                  </a:lnTo>
                  <a:lnTo>
                    <a:pt x="909" y="4"/>
                  </a:lnTo>
                  <a:lnTo>
                    <a:pt x="91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8" name="Line 1136"/>
            <p:cNvSpPr>
              <a:spLocks noChangeShapeType="1"/>
            </p:cNvSpPr>
            <p:nvPr/>
          </p:nvSpPr>
          <p:spPr bwMode="auto">
            <a:xfrm>
              <a:off x="3619" y="249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9" name="Freeform 1137"/>
            <p:cNvSpPr>
              <a:spLocks/>
            </p:cNvSpPr>
            <p:nvPr/>
          </p:nvSpPr>
          <p:spPr bwMode="auto">
            <a:xfrm>
              <a:off x="3610" y="2491"/>
              <a:ext cx="9" cy="8"/>
            </a:xfrm>
            <a:custGeom>
              <a:avLst/>
              <a:gdLst>
                <a:gd name="T0" fmla="*/ 9 w 9"/>
                <a:gd name="T1" fmla="*/ 7 h 8"/>
                <a:gd name="T2" fmla="*/ 0 w 9"/>
                <a:gd name="T3" fmla="*/ 8 h 8"/>
                <a:gd name="T4" fmla="*/ 5 w 9"/>
                <a:gd name="T5" fmla="*/ 0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7"/>
                  </a:moveTo>
                  <a:lnTo>
                    <a:pt x="0" y="8"/>
                  </a:lnTo>
                  <a:lnTo>
                    <a:pt x="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0" name="Line 1138"/>
            <p:cNvSpPr>
              <a:spLocks noChangeShapeType="1"/>
            </p:cNvSpPr>
            <p:nvPr/>
          </p:nvSpPr>
          <p:spPr bwMode="auto">
            <a:xfrm>
              <a:off x="3612" y="249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1" name="Freeform 1139"/>
            <p:cNvSpPr>
              <a:spLocks/>
            </p:cNvSpPr>
            <p:nvPr/>
          </p:nvSpPr>
          <p:spPr bwMode="auto">
            <a:xfrm>
              <a:off x="3608" y="2490"/>
              <a:ext cx="4" cy="9"/>
            </a:xfrm>
            <a:custGeom>
              <a:avLst/>
              <a:gdLst>
                <a:gd name="T0" fmla="*/ 4 w 4"/>
                <a:gd name="T1" fmla="*/ 0 h 9"/>
                <a:gd name="T2" fmla="*/ 2 w 4"/>
                <a:gd name="T3" fmla="*/ 9 h 9"/>
                <a:gd name="T4" fmla="*/ 0 w 4"/>
                <a:gd name="T5" fmla="*/ 0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4" y="0"/>
                  </a:move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2" name="Line 1140"/>
            <p:cNvSpPr>
              <a:spLocks noChangeShapeType="1"/>
            </p:cNvSpPr>
            <p:nvPr/>
          </p:nvSpPr>
          <p:spPr bwMode="auto">
            <a:xfrm>
              <a:off x="3604" y="249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3" name="Freeform 1141"/>
            <p:cNvSpPr>
              <a:spLocks/>
            </p:cNvSpPr>
            <p:nvPr/>
          </p:nvSpPr>
          <p:spPr bwMode="auto">
            <a:xfrm>
              <a:off x="3600" y="2491"/>
              <a:ext cx="10" cy="13"/>
            </a:xfrm>
            <a:custGeom>
              <a:avLst/>
              <a:gdLst>
                <a:gd name="T0" fmla="*/ 4 w 10"/>
                <a:gd name="T1" fmla="*/ 0 h 13"/>
                <a:gd name="T2" fmla="*/ 10 w 10"/>
                <a:gd name="T3" fmla="*/ 8 h 13"/>
                <a:gd name="T4" fmla="*/ 0 w 10"/>
                <a:gd name="T5" fmla="*/ 7 h 13"/>
                <a:gd name="T6" fmla="*/ 0 w 10"/>
                <a:gd name="T7" fmla="*/ 10 h 13"/>
                <a:gd name="T8" fmla="*/ 10 w 10"/>
                <a:gd name="T9" fmla="*/ 8 h 13"/>
                <a:gd name="T10" fmla="*/ 1 w 10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3"/>
                <a:gd name="T20" fmla="*/ 10 w 10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3">
                  <a:moveTo>
                    <a:pt x="4" y="0"/>
                  </a:moveTo>
                  <a:lnTo>
                    <a:pt x="10" y="8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0" y="8"/>
                  </a:lnTo>
                  <a:lnTo>
                    <a:pt x="1" y="1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4" name="Line 1142"/>
            <p:cNvSpPr>
              <a:spLocks noChangeShapeType="1"/>
            </p:cNvSpPr>
            <p:nvPr/>
          </p:nvSpPr>
          <p:spPr bwMode="auto">
            <a:xfrm>
              <a:off x="3604" y="250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5" name="Freeform 1143"/>
            <p:cNvSpPr>
              <a:spLocks/>
            </p:cNvSpPr>
            <p:nvPr/>
          </p:nvSpPr>
          <p:spPr bwMode="auto">
            <a:xfrm>
              <a:off x="3604" y="2499"/>
              <a:ext cx="15" cy="10"/>
            </a:xfrm>
            <a:custGeom>
              <a:avLst/>
              <a:gdLst>
                <a:gd name="T0" fmla="*/ 0 w 15"/>
                <a:gd name="T1" fmla="*/ 8 h 10"/>
                <a:gd name="T2" fmla="*/ 6 w 15"/>
                <a:gd name="T3" fmla="*/ 0 h 10"/>
                <a:gd name="T4" fmla="*/ 8 w 15"/>
                <a:gd name="T5" fmla="*/ 10 h 10"/>
                <a:gd name="T6" fmla="*/ 4 w 15"/>
                <a:gd name="T7" fmla="*/ 10 h 10"/>
                <a:gd name="T8" fmla="*/ 6 w 15"/>
                <a:gd name="T9" fmla="*/ 0 h 10"/>
                <a:gd name="T10" fmla="*/ 15 w 15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6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6" y="0"/>
                  </a:lnTo>
                  <a:lnTo>
                    <a:pt x="15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6" name="Line 1144"/>
            <p:cNvSpPr>
              <a:spLocks noChangeShapeType="1"/>
            </p:cNvSpPr>
            <p:nvPr/>
          </p:nvSpPr>
          <p:spPr bwMode="auto">
            <a:xfrm>
              <a:off x="3617" y="250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7" name="Freeform 1145"/>
            <p:cNvSpPr>
              <a:spLocks/>
            </p:cNvSpPr>
            <p:nvPr/>
          </p:nvSpPr>
          <p:spPr bwMode="auto">
            <a:xfrm>
              <a:off x="3601" y="2494"/>
              <a:ext cx="16" cy="10"/>
            </a:xfrm>
            <a:custGeom>
              <a:avLst/>
              <a:gdLst>
                <a:gd name="T0" fmla="*/ 16 w 16"/>
                <a:gd name="T1" fmla="*/ 10 h 10"/>
                <a:gd name="T2" fmla="*/ 9 w 16"/>
                <a:gd name="T3" fmla="*/ 5 h 10"/>
                <a:gd name="T4" fmla="*/ 0 w 16"/>
                <a:gd name="T5" fmla="*/ 0 h 10"/>
                <a:gd name="T6" fmla="*/ 0 60000 65536"/>
                <a:gd name="T7" fmla="*/ 0 60000 65536"/>
                <a:gd name="T8" fmla="*/ 0 60000 65536"/>
                <a:gd name="T9" fmla="*/ 0 w 16"/>
                <a:gd name="T10" fmla="*/ 0 h 10"/>
                <a:gd name="T11" fmla="*/ 16 w 1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0">
                  <a:moveTo>
                    <a:pt x="16" y="10"/>
                  </a:move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8" name="Line 1146"/>
            <p:cNvSpPr>
              <a:spLocks noChangeShapeType="1"/>
            </p:cNvSpPr>
            <p:nvPr/>
          </p:nvSpPr>
          <p:spPr bwMode="auto">
            <a:xfrm>
              <a:off x="3610" y="249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9" name="Line 1147"/>
            <p:cNvSpPr>
              <a:spLocks noChangeShapeType="1"/>
            </p:cNvSpPr>
            <p:nvPr/>
          </p:nvSpPr>
          <p:spPr bwMode="auto">
            <a:xfrm>
              <a:off x="3610" y="2499"/>
              <a:ext cx="5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524" name="Text Box 1148"/>
          <p:cNvSpPr txBox="1">
            <a:spLocks noChangeArrowheads="1"/>
          </p:cNvSpPr>
          <p:nvPr/>
        </p:nvSpPr>
        <p:spPr bwMode="auto">
          <a:xfrm>
            <a:off x="7904163" y="1209675"/>
            <a:ext cx="1238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 u="none">
                <a:latin typeface="Bookman Old Style" pitchFamily="18" charset="0"/>
              </a:rPr>
              <a:t>L                R</a:t>
            </a:r>
          </a:p>
        </p:txBody>
      </p:sp>
      <p:sp>
        <p:nvSpPr>
          <p:cNvPr id="20525" name="Line 1149"/>
          <p:cNvSpPr>
            <a:spLocks noChangeShapeType="1"/>
          </p:cNvSpPr>
          <p:nvPr/>
        </p:nvSpPr>
        <p:spPr bwMode="auto">
          <a:xfrm>
            <a:off x="8012113" y="1477963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26" name="Line 1150"/>
          <p:cNvSpPr>
            <a:spLocks noChangeShapeType="1"/>
          </p:cNvSpPr>
          <p:nvPr/>
        </p:nvSpPr>
        <p:spPr bwMode="auto">
          <a:xfrm>
            <a:off x="8988425" y="1477963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27" name="Text Box 1151"/>
          <p:cNvSpPr txBox="1">
            <a:spLocks noChangeArrowheads="1"/>
          </p:cNvSpPr>
          <p:nvPr/>
        </p:nvSpPr>
        <p:spPr bwMode="auto">
          <a:xfrm>
            <a:off x="7875588" y="2971800"/>
            <a:ext cx="1336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 u="none">
                <a:latin typeface="Bookman Old Style" pitchFamily="18" charset="0"/>
              </a:rPr>
              <a:t>L‘                R‘</a:t>
            </a:r>
          </a:p>
        </p:txBody>
      </p:sp>
      <p:sp>
        <p:nvSpPr>
          <p:cNvPr id="20528" name="Text Box 1152"/>
          <p:cNvSpPr txBox="1">
            <a:spLocks noChangeArrowheads="1"/>
          </p:cNvSpPr>
          <p:nvPr/>
        </p:nvSpPr>
        <p:spPr bwMode="auto">
          <a:xfrm>
            <a:off x="9599613" y="1905000"/>
            <a:ext cx="466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/>
            <a:r>
              <a:rPr lang="de-DE" sz="1200" u="none">
                <a:latin typeface="Bookman Old Style" pitchFamily="18" charset="0"/>
              </a:rPr>
              <a:t>Ki</a:t>
            </a:r>
          </a:p>
        </p:txBody>
      </p:sp>
      <p:sp>
        <p:nvSpPr>
          <p:cNvPr id="20529" name="Line 1153"/>
          <p:cNvSpPr>
            <a:spLocks noChangeShapeType="1"/>
          </p:cNvSpPr>
          <p:nvPr/>
        </p:nvSpPr>
        <p:spPr bwMode="auto">
          <a:xfrm flipH="1">
            <a:off x="7008813" y="2286000"/>
            <a:ext cx="609600" cy="152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" name="Abgerundetes Rechteck 2"/>
          <p:cNvSpPr/>
          <p:nvPr/>
        </p:nvSpPr>
        <p:spPr bwMode="auto">
          <a:xfrm>
            <a:off x="4248671" y="1841500"/>
            <a:ext cx="1872208" cy="3332163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Text Box 2"/>
          <p:cNvSpPr txBox="1">
            <a:spLocks noChangeArrowheads="1"/>
          </p:cNvSpPr>
          <p:nvPr/>
        </p:nvSpPr>
        <p:spPr bwMode="auto">
          <a:xfrm>
            <a:off x="1224335" y="2224881"/>
            <a:ext cx="320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altLang="ar-SA" sz="4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Outlines</a:t>
            </a:r>
            <a:endParaRPr lang="en-GB" altLang="ar-SA" sz="4800" u="none" dirty="0"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</p:txBody>
      </p:sp>
      <p:sp>
        <p:nvSpPr>
          <p:cNvPr id="1372163" name="Text Box 3"/>
          <p:cNvSpPr txBox="1">
            <a:spLocks noChangeArrowheads="1"/>
          </p:cNvSpPr>
          <p:nvPr/>
        </p:nvSpPr>
        <p:spPr bwMode="auto">
          <a:xfrm>
            <a:off x="1447800" y="457200"/>
            <a:ext cx="7391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n-029" sz="5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Block Ciphers</a:t>
            </a:r>
            <a:endParaRPr lang="en-029" sz="40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>
              <a:defRPr/>
            </a:pPr>
            <a:r>
              <a:rPr lang="en-029" sz="36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Design Fundamentals and Standards</a:t>
            </a:r>
            <a:endParaRPr lang="en-JM" sz="40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372164" name="Text Box 4"/>
          <p:cNvSpPr txBox="1">
            <a:spLocks noChangeArrowheads="1"/>
          </p:cNvSpPr>
          <p:nvPr/>
        </p:nvSpPr>
        <p:spPr bwMode="auto">
          <a:xfrm>
            <a:off x="1008311" y="3048794"/>
            <a:ext cx="858666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buFontTx/>
              <a:buChar char="•"/>
              <a:defRPr/>
            </a:pPr>
            <a:r>
              <a:rPr lang="en-US" altLang="de-DE" sz="32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</a:t>
            </a:r>
            <a:r>
              <a:rPr lang="en-US" altLang="de-DE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Basics of Block </a:t>
            </a:r>
            <a:r>
              <a:rPr lang="en-US" altLang="de-DE" sz="32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Ciphers</a:t>
            </a:r>
            <a:endParaRPr lang="en-US" altLang="ar-SA" sz="3200" u="none" dirty="0"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  <a:p>
            <a:pPr defTabSz="762000">
              <a:buFontTx/>
              <a:buChar char="•"/>
              <a:defRPr/>
            </a:pPr>
            <a:r>
              <a:rPr lang="en-US" alt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Modern Block </a:t>
            </a:r>
            <a:r>
              <a:rPr lang="en-US" altLang="ar-SA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Ciphers since 1976</a:t>
            </a:r>
            <a:endParaRPr lang="en-US" altLang="ar-SA" sz="3200" u="none" dirty="0"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  <a:p>
            <a:pPr defTabSz="762000">
              <a:buFontTx/>
              <a:buChar char="•"/>
              <a:defRPr/>
            </a:pPr>
            <a:r>
              <a:rPr lang="en-US" alt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Some Contemporary Standards</a:t>
            </a:r>
          </a:p>
          <a:p>
            <a:pPr defTabSz="762000">
              <a:defRPr/>
            </a:pPr>
            <a:endParaRPr lang="en-US" altLang="ar-SA" sz="32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  <a:p>
            <a:pPr defTabSz="762000">
              <a:defRPr/>
            </a:pPr>
            <a:r>
              <a:rPr lang="en-US" altLang="ar-SA" sz="1800" b="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Designing block ciphers is a very challenging task. </a:t>
            </a:r>
            <a:br>
              <a:rPr lang="en-US" altLang="ar-SA" sz="1800" b="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</a:br>
            <a:r>
              <a:rPr lang="en-US" altLang="ar-SA" sz="1800" b="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A nice introductory short course: </a:t>
            </a:r>
          </a:p>
          <a:p>
            <a:pPr defTabSz="762000">
              <a:defRPr/>
            </a:pPr>
            <a:r>
              <a:rPr lang="en-US" sz="1600" b="0" u="none" dirty="0"/>
              <a:t>EIDMA </a:t>
            </a:r>
            <a:r>
              <a:rPr lang="en-US" sz="1600" b="0" u="none" dirty="0" err="1"/>
              <a:t>minicourse</a:t>
            </a:r>
            <a:r>
              <a:rPr lang="en-US" sz="1600" b="0" u="none" dirty="0"/>
              <a:t> MC-CIC-7 Design and Analysis of Block Ciphers </a:t>
            </a:r>
            <a:br>
              <a:rPr lang="en-US" sz="1600" b="0" u="none" dirty="0"/>
            </a:br>
            <a:r>
              <a:rPr lang="en-US" sz="1600" b="0" u="none" dirty="0"/>
              <a:t>by  Prof. James L. Massey: http://www.win.tue.nl/wsk/eidma/courses/minicourses/massey/MC-CIC-7.html</a:t>
            </a:r>
            <a:endParaRPr lang="en-US" sz="2800" b="0" u="none" dirty="0"/>
          </a:p>
        </p:txBody>
      </p:sp>
    </p:spTree>
    <p:extLst>
      <p:ext uri="{BB962C8B-B14F-4D97-AF65-F5344CB8AC3E}">
        <p14:creationId xmlns:p14="http://schemas.microsoft.com/office/powerpoint/2010/main" val="36754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994947"/>
              </p:ext>
            </p:extLst>
          </p:nvPr>
        </p:nvGraphicFramePr>
        <p:xfrm>
          <a:off x="3168650" y="1154113"/>
          <a:ext cx="4360971" cy="496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Grafik" r:id="rId4" imgW="6612480" imgH="7206840" progId="Word.Picture.8">
                  <p:embed/>
                </p:oleObj>
              </mc:Choice>
              <mc:Fallback>
                <p:oleObj name="Grafik" r:id="rId4" imgW="6612480" imgH="72068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154113"/>
                        <a:ext cx="4360971" cy="4968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4691" name="Text Box 3"/>
          <p:cNvSpPr txBox="1">
            <a:spLocks noChangeArrowheads="1"/>
          </p:cNvSpPr>
          <p:nvPr/>
        </p:nvSpPr>
        <p:spPr bwMode="auto">
          <a:xfrm>
            <a:off x="3168650" y="219075"/>
            <a:ext cx="3422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sz="32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DES Key Generation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905500" y="1730375"/>
            <a:ext cx="3677908" cy="64851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de-DE" dirty="0"/>
              <a:t>Key-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56 </a:t>
            </a:r>
            <a:r>
              <a:rPr lang="de-DE" dirty="0" err="1"/>
              <a:t>bits</a:t>
            </a:r>
            <a:r>
              <a:rPr lang="de-DE" dirty="0" smtClean="0"/>
              <a:t>!</a:t>
            </a:r>
          </a:p>
          <a:p>
            <a:r>
              <a:rPr lang="en-US" sz="1600" dirty="0" smtClean="0"/>
              <a:t>Parity bit is omitted from each byte!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552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3963" y="577850"/>
            <a:ext cx="3271837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u="sng"/>
              <a:t>Simplified Example: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011238"/>
            <a:ext cx="9432925" cy="5472112"/>
          </a:xfrm>
        </p:spPr>
        <p:txBody>
          <a:bodyPr/>
          <a:lstStyle/>
          <a:p>
            <a:pPr marL="666750" indent="-666750">
              <a:lnSpc>
                <a:spcPct val="90000"/>
              </a:lnSpc>
              <a:buFontTx/>
              <a:buNone/>
            </a:pPr>
            <a:r>
              <a:rPr lang="en-US" sz="2100" dirty="0"/>
              <a:t>         Given the following two mapping functions, </a:t>
            </a:r>
            <a:r>
              <a:rPr lang="en-US" sz="2100" b="1" dirty="0"/>
              <a:t>F</a:t>
            </a:r>
            <a:r>
              <a:rPr lang="en-US" sz="2100" dirty="0"/>
              <a:t> and transposition are to be used as a round operation in a block cipher.</a:t>
            </a:r>
          </a:p>
          <a:p>
            <a:pPr marL="666750" indent="-666750">
              <a:lnSpc>
                <a:spcPct val="90000"/>
              </a:lnSpc>
              <a:buFontTx/>
              <a:buNone/>
            </a:pPr>
            <a:endParaRPr lang="en-US" sz="2100" dirty="0"/>
          </a:p>
          <a:p>
            <a:pPr marL="666750" indent="-666750">
              <a:lnSpc>
                <a:spcPct val="90000"/>
              </a:lnSpc>
              <a:buFontTx/>
              <a:buNone/>
            </a:pPr>
            <a:endParaRPr lang="en-US" sz="2100" dirty="0"/>
          </a:p>
          <a:p>
            <a:pPr marL="666750" indent="-666750">
              <a:lnSpc>
                <a:spcPct val="90000"/>
              </a:lnSpc>
              <a:buFontTx/>
              <a:buNone/>
            </a:pPr>
            <a:endParaRPr lang="en-US" sz="2100" dirty="0"/>
          </a:p>
          <a:p>
            <a:pPr marL="666750" indent="-666750">
              <a:lnSpc>
                <a:spcPct val="90000"/>
              </a:lnSpc>
              <a:buFontTx/>
              <a:buNone/>
            </a:pPr>
            <a:endParaRPr lang="en-US" sz="2100" dirty="0"/>
          </a:p>
          <a:p>
            <a:pPr marL="666750" indent="-666750">
              <a:lnSpc>
                <a:spcPct val="90000"/>
              </a:lnSpc>
              <a:buFontTx/>
              <a:buNone/>
            </a:pPr>
            <a:endParaRPr lang="en-US" sz="2100" dirty="0"/>
          </a:p>
          <a:p>
            <a:pPr marL="666750" indent="-666750">
              <a:lnSpc>
                <a:spcPct val="90000"/>
              </a:lnSpc>
              <a:buFontTx/>
              <a:buNone/>
            </a:pPr>
            <a:endParaRPr lang="en-US" sz="2100" dirty="0"/>
          </a:p>
          <a:p>
            <a:pPr marL="666750" indent="-666750">
              <a:lnSpc>
                <a:spcPct val="90000"/>
              </a:lnSpc>
              <a:buFontTx/>
              <a:buNone/>
            </a:pPr>
            <a:endParaRPr lang="en-US" sz="2100" dirty="0"/>
          </a:p>
          <a:p>
            <a:pPr marL="666750" indent="-666750">
              <a:lnSpc>
                <a:spcPct val="90000"/>
              </a:lnSpc>
              <a:buFontTx/>
              <a:buNone/>
            </a:pPr>
            <a:endParaRPr lang="en-US" sz="2100" dirty="0"/>
          </a:p>
          <a:p>
            <a:pPr marL="666750" indent="-666750">
              <a:lnSpc>
                <a:spcPct val="90000"/>
              </a:lnSpc>
              <a:buFontTx/>
              <a:buNone/>
            </a:pPr>
            <a:endParaRPr lang="en-US" sz="2100" dirty="0"/>
          </a:p>
          <a:p>
            <a:pPr marL="666750" indent="-666750">
              <a:lnSpc>
                <a:spcPct val="90000"/>
              </a:lnSpc>
              <a:buFontTx/>
              <a:buNone/>
            </a:pPr>
            <a:endParaRPr lang="en-US" sz="2100" dirty="0"/>
          </a:p>
          <a:p>
            <a:pPr marL="1092200" lvl="1" indent="-590550">
              <a:lnSpc>
                <a:spcPct val="90000"/>
              </a:lnSpc>
              <a:buFontTx/>
              <a:buAutoNum type="arabicPeriod"/>
            </a:pPr>
            <a:r>
              <a:rPr lang="en-US" sz="1900" b="1" dirty="0"/>
              <a:t>Prove that the given function is an involution</a:t>
            </a:r>
          </a:p>
          <a:p>
            <a:pPr marL="1092200" lvl="1" indent="-590550">
              <a:lnSpc>
                <a:spcPct val="90000"/>
              </a:lnSpc>
              <a:buFontTx/>
              <a:buAutoNum type="arabicPeriod"/>
            </a:pPr>
            <a:r>
              <a:rPr lang="en-US" sz="1900" b="1" dirty="0"/>
              <a:t>Compute the cipher text Y = R1, L1 for an input  R=9, L=11 using two rounds with the keys K</a:t>
            </a:r>
            <a:r>
              <a:rPr lang="en-US" sz="1900" b="1" baseline="-25000" dirty="0"/>
              <a:t>1</a:t>
            </a:r>
            <a:r>
              <a:rPr lang="en-US" sz="1900" b="1" dirty="0"/>
              <a:t>=2, K</a:t>
            </a:r>
            <a:r>
              <a:rPr lang="en-US" sz="1900" b="1" baseline="-25000" dirty="0"/>
              <a:t>2</a:t>
            </a:r>
            <a:r>
              <a:rPr lang="en-US" sz="1900" b="1" dirty="0"/>
              <a:t>=3. Take n=4 bits.</a:t>
            </a:r>
          </a:p>
          <a:p>
            <a:pPr marL="1092200" lvl="1" indent="-590550">
              <a:lnSpc>
                <a:spcPct val="90000"/>
              </a:lnSpc>
              <a:buFontTx/>
              <a:buAutoNum type="arabicPeriod"/>
            </a:pPr>
            <a:r>
              <a:rPr lang="en-US" sz="1900" b="1" dirty="0"/>
              <a:t>Decipher the cryptogram Y</a:t>
            </a:r>
          </a:p>
          <a:p>
            <a:pPr marL="666750" indent="-666750">
              <a:lnSpc>
                <a:spcPct val="90000"/>
              </a:lnSpc>
            </a:pPr>
            <a:endParaRPr lang="en-US" sz="2100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30375" y="1854200"/>
            <a:ext cx="3101975" cy="1092200"/>
            <a:chOff x="999" y="624"/>
            <a:chExt cx="1954" cy="688"/>
          </a:xfrm>
        </p:grpSpPr>
        <p:sp>
          <p:nvSpPr>
            <p:cNvPr id="21535" name="Text Box 5"/>
            <p:cNvSpPr txBox="1">
              <a:spLocks noChangeArrowheads="1"/>
            </p:cNvSpPr>
            <p:nvPr/>
          </p:nvSpPr>
          <p:spPr bwMode="auto">
            <a:xfrm>
              <a:off x="999" y="624"/>
              <a:ext cx="218" cy="25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u="none">
                  <a:cs typeface="Times New Roman (Arabic)" charset="-78"/>
                </a:rPr>
                <a:t>L</a:t>
              </a:r>
              <a:endParaRPr lang="en-GB" u="none">
                <a:cs typeface="Times New Roman (Arabic)" charset="-78"/>
              </a:endParaRPr>
            </a:p>
          </p:txBody>
        </p:sp>
        <p:sp>
          <p:nvSpPr>
            <p:cNvPr id="21536" name="Text Box 6"/>
            <p:cNvSpPr txBox="1">
              <a:spLocks noChangeArrowheads="1"/>
            </p:cNvSpPr>
            <p:nvPr/>
          </p:nvSpPr>
          <p:spPr bwMode="auto">
            <a:xfrm>
              <a:off x="2112" y="624"/>
              <a:ext cx="236" cy="25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u="none">
                  <a:cs typeface="Times New Roman (Arabic)" charset="-78"/>
                </a:rPr>
                <a:t>R</a:t>
              </a:r>
              <a:endParaRPr lang="en-GB" u="none">
                <a:cs typeface="Times New Roman (Arabic)" charset="-78"/>
              </a:endParaRPr>
            </a:p>
          </p:txBody>
        </p:sp>
        <p:sp>
          <p:nvSpPr>
            <p:cNvPr id="21537" name="Text Box 7"/>
            <p:cNvSpPr txBox="1">
              <a:spLocks noChangeArrowheads="1"/>
            </p:cNvSpPr>
            <p:nvPr/>
          </p:nvSpPr>
          <p:spPr bwMode="auto">
            <a:xfrm>
              <a:off x="2688" y="1056"/>
              <a:ext cx="265" cy="25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u="none">
                  <a:cs typeface="Times New Roman (Arabic)" charset="-78"/>
                </a:rPr>
                <a:t>K</a:t>
              </a:r>
              <a:r>
                <a:rPr lang="de-DE" u="none" baseline="-25000">
                  <a:cs typeface="Times New Roman (Arabic)" charset="-78"/>
                </a:rPr>
                <a:t>i</a:t>
              </a:r>
              <a:endParaRPr lang="en-GB" u="none" baseline="-25000">
                <a:cs typeface="Times New Roman (Arabic)" charset="-78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12888" y="2378075"/>
            <a:ext cx="2800350" cy="1676400"/>
            <a:chOff x="862" y="954"/>
            <a:chExt cx="1764" cy="105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862" y="954"/>
              <a:ext cx="1764" cy="1056"/>
              <a:chOff x="864" y="953"/>
              <a:chExt cx="1764" cy="1056"/>
            </a:xfrm>
          </p:grpSpPr>
          <p:sp>
            <p:nvSpPr>
              <p:cNvPr id="21524" name="Rectangle 10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1440" cy="76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960" y="953"/>
                <a:ext cx="1668" cy="1056"/>
                <a:chOff x="960" y="953"/>
                <a:chExt cx="1668" cy="1056"/>
              </a:xfrm>
            </p:grpSpPr>
            <p:sp>
              <p:nvSpPr>
                <p:cNvPr id="21526" name="Oval 12"/>
                <p:cNvSpPr>
                  <a:spLocks noChangeArrowheads="1"/>
                </p:cNvSpPr>
                <p:nvPr/>
              </p:nvSpPr>
              <p:spPr bwMode="auto">
                <a:xfrm>
                  <a:off x="960" y="1337"/>
                  <a:ext cx="288" cy="288"/>
                </a:xfrm>
                <a:prstGeom prst="ellipse">
                  <a:avLst/>
                </a:prstGeom>
                <a:solidFill>
                  <a:srgbClr val="89FF89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defTabSz="762000"/>
                  <a:r>
                    <a:rPr lang="de-DE" sz="2800" u="none">
                      <a:cs typeface="Times New Roman (Arabic)" charset="-78"/>
                    </a:rPr>
                    <a:t>+</a:t>
                  </a:r>
                  <a:endParaRPr lang="en-GB" sz="2800" u="none">
                    <a:cs typeface="Times New Roman (Arabic)" charset="-78"/>
                  </a:endParaRPr>
                </a:p>
              </p:txBody>
            </p:sp>
            <p:sp>
              <p:nvSpPr>
                <p:cNvPr id="21527" name="Rectangle 13"/>
                <p:cNvSpPr>
                  <a:spLocks noChangeArrowheads="1"/>
                </p:cNvSpPr>
                <p:nvPr/>
              </p:nvSpPr>
              <p:spPr bwMode="auto">
                <a:xfrm>
                  <a:off x="1584" y="1337"/>
                  <a:ext cx="336" cy="240"/>
                </a:xfrm>
                <a:prstGeom prst="rect">
                  <a:avLst/>
                </a:prstGeom>
                <a:solidFill>
                  <a:srgbClr val="FF99FF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defTabSz="762000"/>
                  <a:r>
                    <a:rPr lang="de-DE" sz="2800" b="0" u="none">
                      <a:cs typeface="Times New Roman (Arabic)" charset="-78"/>
                    </a:rPr>
                    <a:t>|*|</a:t>
                  </a:r>
                  <a:r>
                    <a:rPr lang="de-DE" sz="2800" b="0" u="none" baseline="30000">
                      <a:cs typeface="Times New Roman (Arabic)" charset="-78"/>
                    </a:rPr>
                    <a:t>n</a:t>
                  </a:r>
                  <a:endParaRPr lang="en-GB" sz="2800" b="0" u="none" baseline="30000">
                    <a:cs typeface="Times New Roman (Arabic)" charset="-78"/>
                  </a:endParaRPr>
                </a:p>
              </p:txBody>
            </p:sp>
            <p:sp>
              <p:nvSpPr>
                <p:cNvPr id="2152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248" y="1481"/>
                  <a:ext cx="33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1529" name="Line 15"/>
                <p:cNvSpPr>
                  <a:spLocks noChangeShapeType="1"/>
                </p:cNvSpPr>
                <p:nvPr/>
              </p:nvSpPr>
              <p:spPr bwMode="auto">
                <a:xfrm>
                  <a:off x="1104" y="953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1530" name="Line 16"/>
                <p:cNvSpPr>
                  <a:spLocks noChangeShapeType="1"/>
                </p:cNvSpPr>
                <p:nvPr/>
              </p:nvSpPr>
              <p:spPr bwMode="auto">
                <a:xfrm>
                  <a:off x="1104" y="1625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1531" name="Line 17"/>
                <p:cNvSpPr>
                  <a:spLocks noChangeShapeType="1"/>
                </p:cNvSpPr>
                <p:nvPr/>
              </p:nvSpPr>
              <p:spPr bwMode="auto">
                <a:xfrm>
                  <a:off x="2208" y="953"/>
                  <a:ext cx="0" cy="100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153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20" y="1457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153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716" y="1164"/>
                  <a:ext cx="9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1534" name="Line 20"/>
                <p:cNvSpPr>
                  <a:spLocks noChangeShapeType="1"/>
                </p:cNvSpPr>
                <p:nvPr/>
              </p:nvSpPr>
              <p:spPr bwMode="auto">
                <a:xfrm>
                  <a:off x="1728" y="11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1523" name="Rectangle 21"/>
            <p:cNvSpPr>
              <a:spLocks noChangeArrowheads="1"/>
            </p:cNvSpPr>
            <p:nvPr/>
          </p:nvSpPr>
          <p:spPr bwMode="auto">
            <a:xfrm>
              <a:off x="1815" y="1045"/>
              <a:ext cx="312" cy="236"/>
            </a:xfrm>
            <a:prstGeom prst="rect">
              <a:avLst/>
            </a:prstGeom>
            <a:solidFill>
              <a:srgbClr val="FFB3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sz="1600" u="none"/>
                <a:t>( )</a:t>
              </a:r>
              <a:r>
                <a:rPr lang="en-US" sz="1600" u="none" baseline="30000"/>
                <a:t>2</a:t>
              </a:r>
            </a:p>
          </p:txBody>
        </p:sp>
      </p:grpSp>
      <p:sp>
        <p:nvSpPr>
          <p:cNvPr id="21510" name="Text Box 22"/>
          <p:cNvSpPr txBox="1">
            <a:spLocks noChangeArrowheads="1"/>
          </p:cNvSpPr>
          <p:nvPr/>
        </p:nvSpPr>
        <p:spPr bwMode="auto">
          <a:xfrm>
            <a:off x="5329238" y="2667000"/>
            <a:ext cx="43719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800" u="none"/>
              <a:t>|*| means that only the first n- LSB bits</a:t>
            </a:r>
          </a:p>
          <a:p>
            <a:r>
              <a:rPr lang="en-US" sz="1800" u="none"/>
              <a:t> of the product are taken</a:t>
            </a:r>
          </a:p>
        </p:txBody>
      </p:sp>
      <p:sp>
        <p:nvSpPr>
          <p:cNvPr id="21511" name="Text Box 23"/>
          <p:cNvSpPr txBox="1">
            <a:spLocks noChangeArrowheads="1"/>
          </p:cNvSpPr>
          <p:nvPr/>
        </p:nvSpPr>
        <p:spPr bwMode="auto">
          <a:xfrm>
            <a:off x="3889375" y="2235200"/>
            <a:ext cx="2936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n</a:t>
            </a:r>
          </a:p>
        </p:txBody>
      </p:sp>
      <p:sp>
        <p:nvSpPr>
          <p:cNvPr id="21512" name="Text Box 24"/>
          <p:cNvSpPr txBox="1">
            <a:spLocks noChangeArrowheads="1"/>
          </p:cNvSpPr>
          <p:nvPr/>
        </p:nvSpPr>
        <p:spPr bwMode="auto">
          <a:xfrm>
            <a:off x="1512888" y="2162175"/>
            <a:ext cx="2936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n</a:t>
            </a:r>
          </a:p>
        </p:txBody>
      </p:sp>
      <p:sp>
        <p:nvSpPr>
          <p:cNvPr id="21513" name="Text Box 25"/>
          <p:cNvSpPr txBox="1">
            <a:spLocks noChangeArrowheads="1"/>
          </p:cNvSpPr>
          <p:nvPr/>
        </p:nvSpPr>
        <p:spPr bwMode="auto">
          <a:xfrm>
            <a:off x="1512888" y="3675063"/>
            <a:ext cx="2936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n</a:t>
            </a:r>
          </a:p>
        </p:txBody>
      </p:sp>
      <p:sp>
        <p:nvSpPr>
          <p:cNvPr id="21514" name="Text Box 26"/>
          <p:cNvSpPr txBox="1">
            <a:spLocks noChangeArrowheads="1"/>
          </p:cNvSpPr>
          <p:nvPr/>
        </p:nvSpPr>
        <p:spPr bwMode="auto">
          <a:xfrm>
            <a:off x="3240088" y="3675063"/>
            <a:ext cx="2936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n</a:t>
            </a:r>
          </a:p>
        </p:txBody>
      </p:sp>
      <p:sp>
        <p:nvSpPr>
          <p:cNvPr id="21515" name="Text Box 27"/>
          <p:cNvSpPr txBox="1">
            <a:spLocks noChangeArrowheads="1"/>
          </p:cNvSpPr>
          <p:nvPr/>
        </p:nvSpPr>
        <p:spPr bwMode="auto">
          <a:xfrm>
            <a:off x="990600" y="2589213"/>
            <a:ext cx="3365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u="none"/>
              <a:t>F</a:t>
            </a:r>
          </a:p>
        </p:txBody>
      </p:sp>
      <p:sp>
        <p:nvSpPr>
          <p:cNvPr id="21516" name="Line 28"/>
          <p:cNvSpPr>
            <a:spLocks noChangeShapeType="1"/>
          </p:cNvSpPr>
          <p:nvPr/>
        </p:nvSpPr>
        <p:spPr bwMode="auto">
          <a:xfrm>
            <a:off x="1296988" y="2882900"/>
            <a:ext cx="215900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1517" name="Line 29"/>
          <p:cNvSpPr>
            <a:spLocks noChangeShapeType="1"/>
          </p:cNvSpPr>
          <p:nvPr/>
        </p:nvSpPr>
        <p:spPr bwMode="auto">
          <a:xfrm flipH="1">
            <a:off x="1893887" y="4011613"/>
            <a:ext cx="1639887" cy="887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1518" name="Line 30"/>
          <p:cNvSpPr>
            <a:spLocks noChangeShapeType="1"/>
          </p:cNvSpPr>
          <p:nvPr/>
        </p:nvSpPr>
        <p:spPr bwMode="auto">
          <a:xfrm>
            <a:off x="1944688" y="4106863"/>
            <a:ext cx="1655762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1519" name="Text Box 31"/>
          <p:cNvSpPr txBox="1">
            <a:spLocks noChangeArrowheads="1"/>
          </p:cNvSpPr>
          <p:nvPr/>
        </p:nvSpPr>
        <p:spPr bwMode="auto">
          <a:xfrm>
            <a:off x="4032250" y="4322763"/>
            <a:ext cx="15240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u="none"/>
              <a:t>Transposition</a:t>
            </a:r>
          </a:p>
        </p:txBody>
      </p:sp>
      <p:sp>
        <p:nvSpPr>
          <p:cNvPr id="21520" name="Text Box 32"/>
          <p:cNvSpPr txBox="1">
            <a:spLocks noChangeArrowheads="1"/>
          </p:cNvSpPr>
          <p:nvPr/>
        </p:nvSpPr>
        <p:spPr bwMode="auto">
          <a:xfrm>
            <a:off x="4589463" y="3502025"/>
            <a:ext cx="10382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u="none"/>
              <a:t>squaring</a:t>
            </a:r>
          </a:p>
        </p:txBody>
      </p:sp>
      <p:sp>
        <p:nvSpPr>
          <p:cNvPr id="21521" name="Line 33"/>
          <p:cNvSpPr>
            <a:spLocks noChangeShapeType="1"/>
          </p:cNvSpPr>
          <p:nvPr/>
        </p:nvSpPr>
        <p:spPr bwMode="auto">
          <a:xfrm flipH="1" flipV="1">
            <a:off x="3455988" y="2954338"/>
            <a:ext cx="1081087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6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92163" y="361950"/>
            <a:ext cx="223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836613"/>
            <a:r>
              <a:rPr lang="en-US" sz="2400">
                <a:solidFill>
                  <a:schemeClr val="tx2"/>
                </a:solidFill>
              </a:rPr>
              <a:t>Solution :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/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1800" u="none">
                <a:solidFill>
                  <a:schemeClr val="tx2"/>
                </a:solidFill>
              </a:rPr>
              <a:t>1. Involution proof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11538" y="3124200"/>
            <a:ext cx="2565400" cy="433388"/>
            <a:chOff x="720" y="1968"/>
            <a:chExt cx="1616" cy="273"/>
          </a:xfrm>
        </p:grpSpPr>
        <p:sp>
          <p:nvSpPr>
            <p:cNvPr id="22593" name="Text Box 4"/>
            <p:cNvSpPr txBox="1">
              <a:spLocks noChangeArrowheads="1"/>
            </p:cNvSpPr>
            <p:nvPr/>
          </p:nvSpPr>
          <p:spPr bwMode="auto">
            <a:xfrm>
              <a:off x="720" y="1985"/>
              <a:ext cx="689" cy="25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u="none">
                  <a:cs typeface="Times New Roman (Arabic)" charset="-78"/>
                </a:rPr>
                <a:t>L+ R.K</a:t>
              </a:r>
              <a:r>
                <a:rPr lang="de-DE" u="none" baseline="30000">
                  <a:cs typeface="Times New Roman (Arabic)" charset="-78"/>
                </a:rPr>
                <a:t>2</a:t>
              </a:r>
              <a:endParaRPr lang="en-GB" u="none" baseline="30000">
                <a:cs typeface="Times New Roman (Arabic)" charset="-78"/>
              </a:endParaRPr>
            </a:p>
          </p:txBody>
        </p:sp>
        <p:sp>
          <p:nvSpPr>
            <p:cNvPr id="22594" name="Text Box 5"/>
            <p:cNvSpPr txBox="1">
              <a:spLocks noChangeArrowheads="1"/>
            </p:cNvSpPr>
            <p:nvPr/>
          </p:nvSpPr>
          <p:spPr bwMode="auto">
            <a:xfrm>
              <a:off x="2100" y="1968"/>
              <a:ext cx="236" cy="25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u="none">
                  <a:cs typeface="Times New Roman (Arabic)" charset="-78"/>
                </a:rPr>
                <a:t>R</a:t>
              </a:r>
              <a:endParaRPr lang="en-GB" u="none">
                <a:cs typeface="Times New Roman (Arabic)" charset="-78"/>
              </a:endParaRPr>
            </a:p>
          </p:txBody>
        </p:sp>
      </p:grpSp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6535738" y="3765550"/>
            <a:ext cx="374650" cy="406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u="none">
                <a:cs typeface="Times New Roman (Arabic)" charset="-78"/>
              </a:rPr>
              <a:t>K</a:t>
            </a:r>
            <a:endParaRPr lang="en-GB" u="none" baseline="-25000">
              <a:cs typeface="Times New Roman (Arabic)" charset="-78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01938" y="5183188"/>
            <a:ext cx="3194050" cy="1263650"/>
            <a:chOff x="1765" y="3265"/>
            <a:chExt cx="2012" cy="79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765" y="3337"/>
              <a:ext cx="2012" cy="270"/>
              <a:chOff x="336" y="3336"/>
              <a:chExt cx="2012" cy="270"/>
            </a:xfrm>
          </p:grpSpPr>
          <p:sp>
            <p:nvSpPr>
              <p:cNvPr id="22591" name="Text Box 9"/>
              <p:cNvSpPr txBox="1">
                <a:spLocks noChangeArrowheads="1"/>
              </p:cNvSpPr>
              <p:nvPr/>
            </p:nvSpPr>
            <p:spPr bwMode="auto">
              <a:xfrm>
                <a:off x="336" y="3336"/>
                <a:ext cx="1248" cy="256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de-DE" u="none">
                    <a:cs typeface="Times New Roman (Arabic)" charset="-78"/>
                  </a:rPr>
                  <a:t>L + R.K</a:t>
                </a:r>
                <a:r>
                  <a:rPr lang="de-DE" u="none" baseline="30000">
                    <a:cs typeface="Times New Roman (Arabic)" charset="-78"/>
                  </a:rPr>
                  <a:t>2</a:t>
                </a:r>
                <a:r>
                  <a:rPr lang="de-DE" u="none">
                    <a:cs typeface="Times New Roman (Arabic)" charset="-78"/>
                  </a:rPr>
                  <a:t> + R.K</a:t>
                </a:r>
                <a:r>
                  <a:rPr lang="de-DE" u="none" baseline="30000">
                    <a:cs typeface="Times New Roman (Arabic)" charset="-78"/>
                  </a:rPr>
                  <a:t>2</a:t>
                </a:r>
                <a:endParaRPr lang="en-GB" u="none" baseline="30000">
                  <a:cs typeface="Times New Roman (Arabic)" charset="-78"/>
                </a:endParaRPr>
              </a:p>
            </p:txBody>
          </p:sp>
          <p:sp>
            <p:nvSpPr>
              <p:cNvPr id="22592" name="Text Box 10"/>
              <p:cNvSpPr txBox="1">
                <a:spLocks noChangeArrowheads="1"/>
              </p:cNvSpPr>
              <p:nvPr/>
            </p:nvSpPr>
            <p:spPr bwMode="auto">
              <a:xfrm>
                <a:off x="2112" y="3350"/>
                <a:ext cx="236" cy="256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de-DE" u="none">
                    <a:cs typeface="Times New Roman (Arabic)" charset="-78"/>
                  </a:rPr>
                  <a:t>R</a:t>
                </a:r>
                <a:endParaRPr lang="en-GB" u="none">
                  <a:cs typeface="Times New Roman (Arabic)" charset="-78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019" y="3265"/>
              <a:ext cx="912" cy="796"/>
              <a:chOff x="720" y="3264"/>
              <a:chExt cx="912" cy="796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936" y="3588"/>
                <a:ext cx="327" cy="472"/>
                <a:chOff x="936" y="3588"/>
                <a:chExt cx="327" cy="472"/>
              </a:xfrm>
            </p:grpSpPr>
            <p:sp>
              <p:nvSpPr>
                <p:cNvPr id="2258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96" y="3804"/>
                  <a:ext cx="218" cy="256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762000"/>
                  <a:r>
                    <a:rPr lang="de-DE" u="none">
                      <a:cs typeface="Times New Roman (Arabic)" charset="-78"/>
                    </a:rPr>
                    <a:t>L</a:t>
                  </a:r>
                  <a:endParaRPr lang="en-GB" u="none">
                    <a:cs typeface="Times New Roman (Arabic)" charset="-78"/>
                  </a:endParaRPr>
                </a:p>
              </p:txBody>
            </p:sp>
            <p:sp>
              <p:nvSpPr>
                <p:cNvPr id="22590" name="Text Box 14"/>
                <p:cNvSpPr txBox="1">
                  <a:spLocks noChangeArrowheads="1"/>
                </p:cNvSpPr>
                <p:nvPr/>
              </p:nvSpPr>
              <p:spPr bwMode="auto">
                <a:xfrm rot="5400000" flipV="1">
                  <a:off x="977" y="3547"/>
                  <a:ext cx="245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762000"/>
                  <a:r>
                    <a:rPr lang="de-DE" sz="2800" u="none">
                      <a:cs typeface="Times New Roman (Arabic)" charset="-78"/>
                    </a:rPr>
                    <a:t>=</a:t>
                  </a:r>
                  <a:endParaRPr lang="en-GB" sz="2800" u="none">
                    <a:cs typeface="Times New Roman (Arabic)" charset="-78"/>
                  </a:endParaRPr>
                </a:p>
              </p:txBody>
            </p:sp>
          </p:grpSp>
          <p:sp>
            <p:nvSpPr>
              <p:cNvPr id="22587" name="Line 15"/>
              <p:cNvSpPr>
                <a:spLocks noChangeShapeType="1"/>
              </p:cNvSpPr>
              <p:nvPr/>
            </p:nvSpPr>
            <p:spPr bwMode="auto">
              <a:xfrm flipH="1">
                <a:off x="1440" y="3264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22588" name="Line 16"/>
              <p:cNvSpPr>
                <a:spLocks noChangeShapeType="1"/>
              </p:cNvSpPr>
              <p:nvPr/>
            </p:nvSpPr>
            <p:spPr bwMode="auto">
              <a:xfrm flipH="1">
                <a:off x="720" y="3264"/>
                <a:ext cx="28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402138" y="5640388"/>
            <a:ext cx="5900737" cy="655637"/>
            <a:chOff x="2773" y="3553"/>
            <a:chExt cx="3717" cy="413"/>
          </a:xfrm>
        </p:grpSpPr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773" y="3553"/>
              <a:ext cx="3717" cy="413"/>
              <a:chOff x="1344" y="3552"/>
              <a:chExt cx="3718" cy="413"/>
            </a:xfrm>
          </p:grpSpPr>
          <p:sp>
            <p:nvSpPr>
              <p:cNvPr id="22581" name="Line 19"/>
              <p:cNvSpPr>
                <a:spLocks noChangeShapeType="1"/>
              </p:cNvSpPr>
              <p:nvPr/>
            </p:nvSpPr>
            <p:spPr bwMode="auto">
              <a:xfrm>
                <a:off x="2448" y="355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22582" name="Line 20"/>
              <p:cNvSpPr>
                <a:spLocks noChangeShapeType="1"/>
              </p:cNvSpPr>
              <p:nvPr/>
            </p:nvSpPr>
            <p:spPr bwMode="auto">
              <a:xfrm flipV="1">
                <a:off x="1344" y="3696"/>
                <a:ext cx="15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22583" name="Text Box 21"/>
              <p:cNvSpPr txBox="1">
                <a:spLocks noChangeArrowheads="1"/>
              </p:cNvSpPr>
              <p:nvPr/>
            </p:nvSpPr>
            <p:spPr bwMode="auto">
              <a:xfrm>
                <a:off x="2927" y="3561"/>
                <a:ext cx="213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de-DE" sz="1800" u="none">
                    <a:solidFill>
                      <a:schemeClr val="hlink"/>
                    </a:solidFill>
                    <a:cs typeface="Times New Roman (Arabic)" charset="-78"/>
                  </a:rPr>
                  <a:t>Same as input !</a:t>
                </a:r>
              </a:p>
              <a:p>
                <a:pPr defTabSz="762000"/>
                <a:r>
                  <a:rPr lang="de-DE" sz="1800" u="none">
                    <a:solidFill>
                      <a:schemeClr val="hlink"/>
                    </a:solidFill>
                    <a:cs typeface="Times New Roman (Arabic)" charset="-78"/>
                  </a:rPr>
                  <a:t>F * F = 1       F is an Involution</a:t>
                </a:r>
                <a:endParaRPr lang="en-GB" sz="1800" u="none">
                  <a:solidFill>
                    <a:schemeClr val="hlink"/>
                  </a:solidFill>
                  <a:cs typeface="Times New Roman (Arabic)" charset="-78"/>
                </a:endParaRPr>
              </a:p>
            </p:txBody>
          </p:sp>
        </p:grpSp>
        <p:sp>
          <p:nvSpPr>
            <p:cNvPr id="22580" name="Line 22"/>
            <p:cNvSpPr>
              <a:spLocks noChangeShapeType="1"/>
            </p:cNvSpPr>
            <p:nvPr/>
          </p:nvSpPr>
          <p:spPr bwMode="auto">
            <a:xfrm>
              <a:off x="4981" y="3839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2895600" y="1514475"/>
            <a:ext cx="7056438" cy="2054225"/>
            <a:chOff x="1824" y="954"/>
            <a:chExt cx="4445" cy="1294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2291" y="954"/>
              <a:ext cx="3978" cy="1294"/>
              <a:chOff x="2291" y="954"/>
              <a:chExt cx="3978" cy="1294"/>
            </a:xfrm>
          </p:grpSpPr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2291" y="954"/>
                <a:ext cx="1764" cy="1056"/>
                <a:chOff x="862" y="954"/>
                <a:chExt cx="1764" cy="1056"/>
              </a:xfrm>
            </p:grpSpPr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862" y="954"/>
                  <a:ext cx="1764" cy="1056"/>
                  <a:chOff x="864" y="953"/>
                  <a:chExt cx="1764" cy="1056"/>
                </a:xfrm>
              </p:grpSpPr>
              <p:sp>
                <p:nvSpPr>
                  <p:cNvPr id="2256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008"/>
                    <a:ext cx="1440" cy="768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13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60" y="953"/>
                    <a:ext cx="1668" cy="1056"/>
                    <a:chOff x="960" y="953"/>
                    <a:chExt cx="1668" cy="1056"/>
                  </a:xfrm>
                </p:grpSpPr>
                <p:sp>
                  <p:nvSpPr>
                    <p:cNvPr id="22570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337"/>
                      <a:ext cx="288" cy="288"/>
                    </a:xfrm>
                    <a:prstGeom prst="ellipse">
                      <a:avLst/>
                    </a:prstGeom>
                    <a:solidFill>
                      <a:srgbClr val="89FF89"/>
                    </a:solidFill>
                    <a:ln w="38100">
                      <a:solidFill>
                        <a:schemeClr val="hlink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algn="ctr" defTabSz="762000"/>
                      <a:r>
                        <a:rPr lang="de-DE" sz="2800" u="none">
                          <a:cs typeface="Times New Roman (Arabic)" charset="-78"/>
                        </a:rPr>
                        <a:t>+</a:t>
                      </a:r>
                      <a:endParaRPr lang="en-GB" sz="2800" u="none">
                        <a:cs typeface="Times New Roman (Arabic)" charset="-78"/>
                      </a:endParaRPr>
                    </a:p>
                  </p:txBody>
                </p:sp>
                <p:sp>
                  <p:nvSpPr>
                    <p:cNvPr id="22571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1337"/>
                      <a:ext cx="336" cy="240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algn="ctr" defTabSz="762000"/>
                      <a:r>
                        <a:rPr lang="de-DE" sz="2800" b="0" u="none">
                          <a:cs typeface="Times New Roman (Arabic)" charset="-78"/>
                        </a:rPr>
                        <a:t>|*|</a:t>
                      </a:r>
                      <a:r>
                        <a:rPr lang="de-DE" sz="2800" b="0" u="none" baseline="30000">
                          <a:cs typeface="Times New Roman (Arabic)" charset="-78"/>
                        </a:rPr>
                        <a:t>n</a:t>
                      </a:r>
                      <a:endParaRPr lang="en-GB" sz="2800" b="0" u="none" baseline="30000">
                        <a:cs typeface="Times New Roman (Arabic)" charset="-78"/>
                      </a:endParaRPr>
                    </a:p>
                  </p:txBody>
                </p:sp>
                <p:sp>
                  <p:nvSpPr>
                    <p:cNvPr id="22572" name="Line 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8" y="1481"/>
                      <a:ext cx="3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3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953"/>
                      <a:ext cx="0" cy="38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4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1625"/>
                      <a:ext cx="0" cy="38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5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953"/>
                      <a:ext cx="0" cy="100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6" name="Line 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0" y="1457"/>
                      <a:ext cx="288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7" name="Line 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16" y="1164"/>
                      <a:ext cx="91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8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1152"/>
                      <a:ext cx="0" cy="19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2567" name="Rectangle 38"/>
                <p:cNvSpPr>
                  <a:spLocks noChangeArrowheads="1"/>
                </p:cNvSpPr>
                <p:nvPr/>
              </p:nvSpPr>
              <p:spPr bwMode="auto">
                <a:xfrm>
                  <a:off x="1815" y="1045"/>
                  <a:ext cx="312" cy="236"/>
                </a:xfrm>
                <a:prstGeom prst="rect">
                  <a:avLst/>
                </a:prstGeom>
                <a:solidFill>
                  <a:srgbClr val="FFB3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sz="1600" u="none"/>
                    <a:t>( )</a:t>
                  </a:r>
                  <a:r>
                    <a:rPr lang="en-US" sz="1600" u="none" baseline="30000"/>
                    <a:t>2</a:t>
                  </a:r>
                </a:p>
              </p:txBody>
            </p:sp>
          </p:grpSp>
          <p:sp>
            <p:nvSpPr>
              <p:cNvPr id="22565" name="Text Box 39"/>
              <p:cNvSpPr txBox="1">
                <a:spLocks noChangeArrowheads="1"/>
              </p:cNvSpPr>
              <p:nvPr/>
            </p:nvSpPr>
            <p:spPr bwMode="auto">
              <a:xfrm>
                <a:off x="4536" y="1498"/>
                <a:ext cx="1733" cy="7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800" u="none"/>
                  <a:t>|*|</a:t>
                </a:r>
                <a:r>
                  <a:rPr lang="en-US" sz="1800" u="none" baseline="30000"/>
                  <a:t>n</a:t>
                </a:r>
                <a:r>
                  <a:rPr lang="en-US" sz="1800" u="none"/>
                  <a:t> means multiply and </a:t>
                </a:r>
              </a:p>
              <a:p>
                <a:r>
                  <a:rPr lang="en-US" sz="1800" u="none"/>
                  <a:t>Take only the the</a:t>
                </a:r>
              </a:p>
              <a:p>
                <a:r>
                  <a:rPr lang="en-US" sz="1800" u="none"/>
                  <a:t>first n LSB bits of the </a:t>
                </a:r>
              </a:p>
              <a:p>
                <a:r>
                  <a:rPr lang="en-US" sz="1800" u="none"/>
                  <a:t>product</a:t>
                </a:r>
              </a:p>
            </p:txBody>
          </p:sp>
        </p:grpSp>
        <p:sp>
          <p:nvSpPr>
            <p:cNvPr id="22562" name="Text Box 40"/>
            <p:cNvSpPr txBox="1">
              <a:spLocks noChangeArrowheads="1"/>
            </p:cNvSpPr>
            <p:nvPr/>
          </p:nvSpPr>
          <p:spPr bwMode="auto">
            <a:xfrm>
              <a:off x="1824" y="1200"/>
              <a:ext cx="2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u="none"/>
                <a:t>F</a:t>
              </a:r>
            </a:p>
          </p:txBody>
        </p:sp>
        <p:sp>
          <p:nvSpPr>
            <p:cNvPr id="22563" name="Line 41"/>
            <p:cNvSpPr>
              <a:spLocks noChangeShapeType="1"/>
            </p:cNvSpPr>
            <p:nvPr/>
          </p:nvSpPr>
          <p:spPr bwMode="auto">
            <a:xfrm>
              <a:off x="2017" y="1385"/>
              <a:ext cx="136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3048000" y="3600450"/>
            <a:ext cx="3392488" cy="1677988"/>
            <a:chOff x="1920" y="2268"/>
            <a:chExt cx="2137" cy="1057"/>
          </a:xfrm>
        </p:grpSpPr>
        <p:grpSp>
          <p:nvGrpSpPr>
            <p:cNvPr id="15" name="Group 43"/>
            <p:cNvGrpSpPr>
              <a:grpSpLocks/>
            </p:cNvGrpSpPr>
            <p:nvPr/>
          </p:nvGrpSpPr>
          <p:grpSpPr bwMode="auto">
            <a:xfrm>
              <a:off x="2293" y="2268"/>
              <a:ext cx="1764" cy="1057"/>
              <a:chOff x="864" y="2268"/>
              <a:chExt cx="1764" cy="1057"/>
            </a:xfrm>
          </p:grpSpPr>
          <p:grpSp>
            <p:nvGrpSpPr>
              <p:cNvPr id="16" name="Group 44"/>
              <p:cNvGrpSpPr>
                <a:grpSpLocks/>
              </p:cNvGrpSpPr>
              <p:nvPr/>
            </p:nvGrpSpPr>
            <p:grpSpPr bwMode="auto">
              <a:xfrm>
                <a:off x="864" y="2268"/>
                <a:ext cx="1764" cy="1057"/>
                <a:chOff x="864" y="2268"/>
                <a:chExt cx="1764" cy="1056"/>
              </a:xfrm>
            </p:grpSpPr>
            <p:sp>
              <p:nvSpPr>
                <p:cNvPr id="22549" name="Rectangle 45"/>
                <p:cNvSpPr>
                  <a:spLocks noChangeArrowheads="1"/>
                </p:cNvSpPr>
                <p:nvPr/>
              </p:nvSpPr>
              <p:spPr bwMode="auto">
                <a:xfrm>
                  <a:off x="864" y="2328"/>
                  <a:ext cx="1440" cy="768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grpSp>
              <p:nvGrpSpPr>
                <p:cNvPr id="17" name="Group 46"/>
                <p:cNvGrpSpPr>
                  <a:grpSpLocks/>
                </p:cNvGrpSpPr>
                <p:nvPr/>
              </p:nvGrpSpPr>
              <p:grpSpPr bwMode="auto">
                <a:xfrm>
                  <a:off x="960" y="2268"/>
                  <a:ext cx="1668" cy="1056"/>
                  <a:chOff x="960" y="2268"/>
                  <a:chExt cx="1668" cy="1056"/>
                </a:xfrm>
              </p:grpSpPr>
              <p:sp>
                <p:nvSpPr>
                  <p:cNvPr id="2255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16" y="2479"/>
                    <a:ext cx="91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1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960" y="2268"/>
                    <a:ext cx="1248" cy="1056"/>
                    <a:chOff x="960" y="2268"/>
                    <a:chExt cx="1248" cy="1056"/>
                  </a:xfrm>
                </p:grpSpPr>
                <p:sp>
                  <p:nvSpPr>
                    <p:cNvPr id="22553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2652"/>
                      <a:ext cx="288" cy="288"/>
                    </a:xfrm>
                    <a:prstGeom prst="ellipse">
                      <a:avLst/>
                    </a:prstGeom>
                    <a:solidFill>
                      <a:srgbClr val="89FF89"/>
                    </a:solidFill>
                    <a:ln w="38100">
                      <a:solidFill>
                        <a:schemeClr val="hlink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algn="ctr" defTabSz="762000"/>
                      <a:r>
                        <a:rPr lang="de-DE" sz="2800" u="none">
                          <a:cs typeface="Times New Roman (Arabic)" charset="-78"/>
                        </a:rPr>
                        <a:t>+</a:t>
                      </a:r>
                      <a:endParaRPr lang="en-GB" sz="2800" u="none">
                        <a:cs typeface="Times New Roman (Arabic)" charset="-78"/>
                      </a:endParaRPr>
                    </a:p>
                  </p:txBody>
                </p:sp>
                <p:sp>
                  <p:nvSpPr>
                    <p:cNvPr id="2255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652"/>
                      <a:ext cx="336" cy="240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pPr algn="ctr" defTabSz="762000"/>
                      <a:r>
                        <a:rPr lang="de-DE" sz="2800" b="0" u="none">
                          <a:cs typeface="Times New Roman (Arabic)" charset="-78"/>
                        </a:rPr>
                        <a:t>|*|</a:t>
                      </a:r>
                      <a:r>
                        <a:rPr lang="de-DE" sz="2800" b="0" u="none" baseline="30000">
                          <a:cs typeface="Times New Roman (Arabic)" charset="-78"/>
                        </a:rPr>
                        <a:t>n</a:t>
                      </a:r>
                      <a:endParaRPr lang="en-GB" sz="2800" b="0" u="none" baseline="30000">
                        <a:cs typeface="Times New Roman (Arabic)" charset="-78"/>
                      </a:endParaRPr>
                    </a:p>
                  </p:txBody>
                </p:sp>
                <p:sp>
                  <p:nvSpPr>
                    <p:cNvPr id="22555" name="Line 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8" y="2796"/>
                      <a:ext cx="3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5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2268"/>
                      <a:ext cx="0" cy="38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57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2940"/>
                      <a:ext cx="0" cy="38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5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2268"/>
                      <a:ext cx="0" cy="100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59" name="Line 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0" y="2772"/>
                      <a:ext cx="288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6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467"/>
                      <a:ext cx="0" cy="19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lIns="90000" tIns="46800" rIns="90000" bIns="46800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22548" name="Rectangle 57"/>
              <p:cNvSpPr>
                <a:spLocks noChangeArrowheads="1"/>
              </p:cNvSpPr>
              <p:nvPr/>
            </p:nvSpPr>
            <p:spPr bwMode="auto">
              <a:xfrm>
                <a:off x="1815" y="2360"/>
                <a:ext cx="312" cy="236"/>
              </a:xfrm>
              <a:prstGeom prst="rect">
                <a:avLst/>
              </a:prstGeom>
              <a:solidFill>
                <a:srgbClr val="FFB3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sz="1600" u="none"/>
                  <a:t>( )</a:t>
                </a:r>
                <a:r>
                  <a:rPr lang="en-US" sz="1600" u="none" baseline="30000"/>
                  <a:t>2</a:t>
                </a:r>
              </a:p>
            </p:txBody>
          </p:sp>
        </p:grpSp>
        <p:sp>
          <p:nvSpPr>
            <p:cNvPr id="22545" name="Text Box 58"/>
            <p:cNvSpPr txBox="1">
              <a:spLocks noChangeArrowheads="1"/>
            </p:cNvSpPr>
            <p:nvPr/>
          </p:nvSpPr>
          <p:spPr bwMode="auto">
            <a:xfrm>
              <a:off x="1920" y="2448"/>
              <a:ext cx="2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u="none"/>
                <a:t>F</a:t>
              </a:r>
            </a:p>
          </p:txBody>
        </p:sp>
        <p:sp>
          <p:nvSpPr>
            <p:cNvPr id="22546" name="Line 59"/>
            <p:cNvSpPr>
              <a:spLocks noChangeShapeType="1"/>
            </p:cNvSpPr>
            <p:nvPr/>
          </p:nvSpPr>
          <p:spPr bwMode="auto">
            <a:xfrm>
              <a:off x="2113" y="2633"/>
              <a:ext cx="136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3854450" y="990600"/>
            <a:ext cx="3795713" cy="1092200"/>
            <a:chOff x="2428" y="624"/>
            <a:chExt cx="2391" cy="688"/>
          </a:xfrm>
        </p:grpSpPr>
        <p:grpSp>
          <p:nvGrpSpPr>
            <p:cNvPr id="20" name="Group 61"/>
            <p:cNvGrpSpPr>
              <a:grpSpLocks/>
            </p:cNvGrpSpPr>
            <p:nvPr/>
          </p:nvGrpSpPr>
          <p:grpSpPr bwMode="auto">
            <a:xfrm>
              <a:off x="2428" y="624"/>
              <a:ext cx="1925" cy="688"/>
              <a:chOff x="999" y="624"/>
              <a:chExt cx="1925" cy="688"/>
            </a:xfrm>
          </p:grpSpPr>
          <p:sp>
            <p:nvSpPr>
              <p:cNvPr id="22541" name="Text Box 62"/>
              <p:cNvSpPr txBox="1">
                <a:spLocks noChangeArrowheads="1"/>
              </p:cNvSpPr>
              <p:nvPr/>
            </p:nvSpPr>
            <p:spPr bwMode="auto">
              <a:xfrm>
                <a:off x="999" y="624"/>
                <a:ext cx="218" cy="256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de-DE" u="none">
                    <a:cs typeface="Times New Roman (Arabic)" charset="-78"/>
                  </a:rPr>
                  <a:t>L</a:t>
                </a:r>
                <a:endParaRPr lang="en-GB" u="none">
                  <a:cs typeface="Times New Roman (Arabic)" charset="-78"/>
                </a:endParaRPr>
              </a:p>
            </p:txBody>
          </p:sp>
          <p:sp>
            <p:nvSpPr>
              <p:cNvPr id="22542" name="Text Box 63"/>
              <p:cNvSpPr txBox="1">
                <a:spLocks noChangeArrowheads="1"/>
              </p:cNvSpPr>
              <p:nvPr/>
            </p:nvSpPr>
            <p:spPr bwMode="auto">
              <a:xfrm>
                <a:off x="2112" y="624"/>
                <a:ext cx="236" cy="256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de-DE" u="none">
                    <a:cs typeface="Times New Roman (Arabic)" charset="-78"/>
                  </a:rPr>
                  <a:t>R</a:t>
                </a:r>
                <a:endParaRPr lang="en-GB" u="none">
                  <a:cs typeface="Times New Roman (Arabic)" charset="-78"/>
                </a:endParaRPr>
              </a:p>
            </p:txBody>
          </p:sp>
          <p:sp>
            <p:nvSpPr>
              <p:cNvPr id="22543" name="Text Box 64"/>
              <p:cNvSpPr txBox="1">
                <a:spLocks noChangeArrowheads="1"/>
              </p:cNvSpPr>
              <p:nvPr/>
            </p:nvSpPr>
            <p:spPr bwMode="auto">
              <a:xfrm>
                <a:off x="2688" y="1056"/>
                <a:ext cx="236" cy="256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de-DE" u="none">
                    <a:cs typeface="Times New Roman (Arabic)" charset="-78"/>
                  </a:rPr>
                  <a:t>K</a:t>
                </a:r>
                <a:endParaRPr lang="en-GB" u="none" baseline="-25000">
                  <a:cs typeface="Times New Roman (Arabic)" charset="-78"/>
                </a:endParaRPr>
              </a:p>
            </p:txBody>
          </p:sp>
        </p:grpSp>
        <p:sp>
          <p:nvSpPr>
            <p:cNvPr id="22539" name="Text Box 65"/>
            <p:cNvSpPr txBox="1">
              <a:spLocks noChangeArrowheads="1"/>
            </p:cNvSpPr>
            <p:nvPr/>
          </p:nvSpPr>
          <p:spPr bwMode="auto">
            <a:xfrm>
              <a:off x="4392" y="660"/>
              <a:ext cx="42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sz="1600" u="none"/>
                <a:t>Input</a:t>
              </a:r>
              <a:endParaRPr lang="en-GB" sz="1600" u="none"/>
            </a:p>
          </p:txBody>
        </p:sp>
        <p:sp>
          <p:nvSpPr>
            <p:cNvPr id="22540" name="Line 66"/>
            <p:cNvSpPr>
              <a:spLocks noChangeShapeType="1"/>
            </p:cNvSpPr>
            <p:nvPr/>
          </p:nvSpPr>
          <p:spPr bwMode="auto">
            <a:xfrm flipH="1">
              <a:off x="3888" y="76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40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79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36625" y="219075"/>
            <a:ext cx="207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836613"/>
            <a:r>
              <a:rPr lang="en-US" sz="2400">
                <a:solidFill>
                  <a:schemeClr val="tx2"/>
                </a:solidFill>
              </a:rPr>
              <a:t>Solution :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/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1800" u="none">
                <a:solidFill>
                  <a:schemeClr val="tx2"/>
                </a:solidFill>
              </a:rPr>
              <a:t>2. Encryption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187825" y="434975"/>
            <a:ext cx="387350" cy="314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400" u="none">
                <a:cs typeface="Times New Roman (Arabic)" charset="-78"/>
              </a:rPr>
              <a:t>11</a:t>
            </a:r>
            <a:endParaRPr lang="en-GB" sz="1400" u="none">
              <a:cs typeface="Times New Roman (Arabic)" charset="-78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54713" y="434975"/>
            <a:ext cx="288925" cy="314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400" u="none">
                <a:cs typeface="Times New Roman (Arabic)" charset="-78"/>
              </a:rPr>
              <a:t>9</a:t>
            </a:r>
            <a:endParaRPr lang="en-GB" sz="1400" u="none">
              <a:cs typeface="Times New Roman (Arabic)" charset="-78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69113" y="1336675"/>
            <a:ext cx="331787" cy="406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u="none">
                <a:cs typeface="Times New Roman (Arabic)" charset="-78"/>
              </a:rPr>
              <a:t>2</a:t>
            </a:r>
            <a:endParaRPr lang="en-GB" u="none" baseline="-25000">
              <a:cs typeface="Times New Roman (Arabic)" charset="-78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925763" y="2844800"/>
            <a:ext cx="1774825" cy="314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400" u="none">
                <a:cs typeface="Times New Roman (Arabic)" charset="-78"/>
              </a:rPr>
              <a:t>1011 + 0100 = 1111</a:t>
            </a:r>
            <a:endParaRPr lang="en-GB" sz="1400" u="none" baseline="30000">
              <a:cs typeface="Times New Roman (Arabic)" charset="-78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805488" y="2830513"/>
            <a:ext cx="584200" cy="314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400" u="none">
                <a:cs typeface="Times New Roman (Arabic)" charset="-78"/>
              </a:rPr>
              <a:t>1001</a:t>
            </a:r>
            <a:endParaRPr lang="en-GB" sz="1400" u="none">
              <a:cs typeface="Times New Roman (Arabic)" charset="-78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869113" y="3822700"/>
            <a:ext cx="331787" cy="406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u="none">
                <a:cs typeface="Times New Roman (Arabic)" charset="-78"/>
              </a:rPr>
              <a:t>3</a:t>
            </a:r>
            <a:endParaRPr lang="en-GB" u="none" baseline="-25000">
              <a:cs typeface="Times New Roman (Arabic)" charset="-78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243263" y="5351463"/>
            <a:ext cx="1463675" cy="284162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200" u="none">
                <a:cs typeface="Times New Roman (Arabic)" charset="-78"/>
              </a:rPr>
              <a:t>1001 +0111=1110 </a:t>
            </a:r>
            <a:endParaRPr lang="en-GB" sz="1200" u="none" baseline="30000">
              <a:cs typeface="Times New Roman (Arabic)" charset="-78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835650" y="5351463"/>
            <a:ext cx="527050" cy="284162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200" u="none">
                <a:cs typeface="Times New Roman (Arabic)" charset="-78"/>
              </a:rPr>
              <a:t>1111</a:t>
            </a:r>
            <a:endParaRPr lang="en-GB" sz="1200" u="none">
              <a:cs typeface="Times New Roman (Arabic)" charset="-7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73513" y="3657600"/>
            <a:ext cx="2800350" cy="1677988"/>
            <a:chOff x="864" y="2268"/>
            <a:chExt cx="1764" cy="1057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864" y="2268"/>
              <a:ext cx="1764" cy="1057"/>
              <a:chOff x="864" y="2268"/>
              <a:chExt cx="1764" cy="1056"/>
            </a:xfrm>
          </p:grpSpPr>
          <p:sp>
            <p:nvSpPr>
              <p:cNvPr id="23604" name="Rectangle 13"/>
              <p:cNvSpPr>
                <a:spLocks noChangeArrowheads="1"/>
              </p:cNvSpPr>
              <p:nvPr/>
            </p:nvSpPr>
            <p:spPr bwMode="auto">
              <a:xfrm>
                <a:off x="864" y="2328"/>
                <a:ext cx="1440" cy="76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960" y="2268"/>
                <a:ext cx="1668" cy="1056"/>
                <a:chOff x="960" y="2268"/>
                <a:chExt cx="1668" cy="1056"/>
              </a:xfrm>
            </p:grpSpPr>
            <p:sp>
              <p:nvSpPr>
                <p:cNvPr id="2360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16" y="2479"/>
                  <a:ext cx="9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960" y="2268"/>
                  <a:ext cx="1248" cy="1056"/>
                  <a:chOff x="960" y="2268"/>
                  <a:chExt cx="1248" cy="1056"/>
                </a:xfrm>
              </p:grpSpPr>
              <p:sp>
                <p:nvSpPr>
                  <p:cNvPr id="23608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652"/>
                    <a:ext cx="288" cy="288"/>
                  </a:xfrm>
                  <a:prstGeom prst="ellipse">
                    <a:avLst/>
                  </a:prstGeom>
                  <a:solidFill>
                    <a:srgbClr val="89FF89"/>
                  </a:solidFill>
                  <a:ln w="381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defTabSz="762000"/>
                    <a:r>
                      <a:rPr lang="de-DE" sz="2800" u="none">
                        <a:cs typeface="Times New Roman (Arabic)" charset="-78"/>
                      </a:rPr>
                      <a:t>+</a:t>
                    </a:r>
                    <a:endParaRPr lang="en-GB" sz="2800" u="none">
                      <a:cs typeface="Times New Roman (Arabic)" charset="-78"/>
                    </a:endParaRPr>
                  </a:p>
                </p:txBody>
              </p:sp>
              <p:sp>
                <p:nvSpPr>
                  <p:cNvPr id="2360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652"/>
                    <a:ext cx="336" cy="240"/>
                  </a:xfrm>
                  <a:prstGeom prst="rect">
                    <a:avLst/>
                  </a:prstGeom>
                  <a:solidFill>
                    <a:srgbClr val="FF99FF"/>
                  </a:solidFill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defTabSz="762000"/>
                    <a:r>
                      <a:rPr lang="de-DE" sz="2800" b="0" u="none">
                        <a:cs typeface="Times New Roman (Arabic)" charset="-78"/>
                      </a:rPr>
                      <a:t>|*|</a:t>
                    </a:r>
                    <a:r>
                      <a:rPr lang="de-DE" sz="2800" b="0" u="none" baseline="30000">
                        <a:cs typeface="Times New Roman (Arabic)" charset="-78"/>
                      </a:rPr>
                      <a:t>4</a:t>
                    </a:r>
                    <a:endParaRPr lang="en-GB" sz="2800" b="0" u="none" baseline="30000">
                      <a:cs typeface="Times New Roman (Arabic)" charset="-78"/>
                    </a:endParaRPr>
                  </a:p>
                </p:txBody>
              </p:sp>
              <p:sp>
                <p:nvSpPr>
                  <p:cNvPr id="23610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8" y="2796"/>
                    <a:ext cx="336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sp>
                <p:nvSpPr>
                  <p:cNvPr id="2361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268"/>
                    <a:ext cx="0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sp>
                <p:nvSpPr>
                  <p:cNvPr id="2361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940"/>
                    <a:ext cx="0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sp>
                <p:nvSpPr>
                  <p:cNvPr id="2361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268"/>
                    <a:ext cx="0" cy="100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sp>
                <p:nvSpPr>
                  <p:cNvPr id="23614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0" y="2772"/>
                    <a:ext cx="288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sp>
                <p:nvSpPr>
                  <p:cNvPr id="2361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467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23603" name="Rectangle 25"/>
            <p:cNvSpPr>
              <a:spLocks noChangeArrowheads="1"/>
            </p:cNvSpPr>
            <p:nvPr/>
          </p:nvSpPr>
          <p:spPr bwMode="auto">
            <a:xfrm>
              <a:off x="1815" y="2360"/>
              <a:ext cx="312" cy="236"/>
            </a:xfrm>
            <a:prstGeom prst="rect">
              <a:avLst/>
            </a:prstGeom>
            <a:solidFill>
              <a:srgbClr val="FFB3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sz="1600" u="none"/>
                <a:t>( )</a:t>
              </a:r>
              <a:r>
                <a:rPr lang="en-US" sz="1600" u="none" baseline="30000"/>
                <a:t>2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970338" y="1174750"/>
            <a:ext cx="2800350" cy="1676400"/>
            <a:chOff x="862" y="954"/>
            <a:chExt cx="1764" cy="1056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862" y="954"/>
              <a:ext cx="1764" cy="1056"/>
              <a:chOff x="864" y="953"/>
              <a:chExt cx="1764" cy="1056"/>
            </a:xfrm>
          </p:grpSpPr>
          <p:sp>
            <p:nvSpPr>
              <p:cNvPr id="23591" name="Rectangle 28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1440" cy="76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960" y="953"/>
                <a:ext cx="1668" cy="1056"/>
                <a:chOff x="960" y="953"/>
                <a:chExt cx="1668" cy="1056"/>
              </a:xfrm>
            </p:grpSpPr>
            <p:sp>
              <p:nvSpPr>
                <p:cNvPr id="23593" name="Oval 30"/>
                <p:cNvSpPr>
                  <a:spLocks noChangeArrowheads="1"/>
                </p:cNvSpPr>
                <p:nvPr/>
              </p:nvSpPr>
              <p:spPr bwMode="auto">
                <a:xfrm>
                  <a:off x="960" y="1337"/>
                  <a:ext cx="288" cy="288"/>
                </a:xfrm>
                <a:prstGeom prst="ellipse">
                  <a:avLst/>
                </a:prstGeom>
                <a:solidFill>
                  <a:srgbClr val="89FF89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defTabSz="762000"/>
                  <a:r>
                    <a:rPr lang="de-DE" sz="2800" u="none">
                      <a:cs typeface="Times New Roman (Arabic)" charset="-78"/>
                    </a:rPr>
                    <a:t>+</a:t>
                  </a:r>
                  <a:endParaRPr lang="en-GB" sz="2800" u="none">
                    <a:cs typeface="Times New Roman (Arabic)" charset="-78"/>
                  </a:endParaRPr>
                </a:p>
              </p:txBody>
            </p:sp>
            <p:sp>
              <p:nvSpPr>
                <p:cNvPr id="23594" name="Rectangle 31"/>
                <p:cNvSpPr>
                  <a:spLocks noChangeArrowheads="1"/>
                </p:cNvSpPr>
                <p:nvPr/>
              </p:nvSpPr>
              <p:spPr bwMode="auto">
                <a:xfrm>
                  <a:off x="1584" y="1337"/>
                  <a:ext cx="336" cy="240"/>
                </a:xfrm>
                <a:prstGeom prst="rect">
                  <a:avLst/>
                </a:prstGeom>
                <a:solidFill>
                  <a:srgbClr val="FF99FF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defTabSz="762000"/>
                  <a:r>
                    <a:rPr lang="de-DE" sz="2800" b="0" u="none">
                      <a:cs typeface="Times New Roman (Arabic)" charset="-78"/>
                    </a:rPr>
                    <a:t>|*|</a:t>
                  </a:r>
                  <a:r>
                    <a:rPr lang="de-DE" sz="2800" b="0" u="none" baseline="30000">
                      <a:cs typeface="Times New Roman (Arabic)" charset="-78"/>
                    </a:rPr>
                    <a:t>4</a:t>
                  </a:r>
                  <a:endParaRPr lang="en-GB" sz="2800" b="0" u="none" baseline="30000">
                    <a:cs typeface="Times New Roman (Arabic)" charset="-78"/>
                  </a:endParaRPr>
                </a:p>
              </p:txBody>
            </p:sp>
            <p:sp>
              <p:nvSpPr>
                <p:cNvPr id="23595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248" y="1481"/>
                  <a:ext cx="33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3596" name="Line 33"/>
                <p:cNvSpPr>
                  <a:spLocks noChangeShapeType="1"/>
                </p:cNvSpPr>
                <p:nvPr/>
              </p:nvSpPr>
              <p:spPr bwMode="auto">
                <a:xfrm>
                  <a:off x="1104" y="953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3597" name="Line 34"/>
                <p:cNvSpPr>
                  <a:spLocks noChangeShapeType="1"/>
                </p:cNvSpPr>
                <p:nvPr/>
              </p:nvSpPr>
              <p:spPr bwMode="auto">
                <a:xfrm>
                  <a:off x="1104" y="1625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3598" name="Line 35"/>
                <p:cNvSpPr>
                  <a:spLocks noChangeShapeType="1"/>
                </p:cNvSpPr>
                <p:nvPr/>
              </p:nvSpPr>
              <p:spPr bwMode="auto">
                <a:xfrm>
                  <a:off x="2208" y="953"/>
                  <a:ext cx="0" cy="100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359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920" y="1457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3600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716" y="1164"/>
                  <a:ext cx="9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3601" name="Line 38"/>
                <p:cNvSpPr>
                  <a:spLocks noChangeShapeType="1"/>
                </p:cNvSpPr>
                <p:nvPr/>
              </p:nvSpPr>
              <p:spPr bwMode="auto">
                <a:xfrm>
                  <a:off x="1728" y="11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3590" name="Rectangle 39"/>
            <p:cNvSpPr>
              <a:spLocks noChangeArrowheads="1"/>
            </p:cNvSpPr>
            <p:nvPr/>
          </p:nvSpPr>
          <p:spPr bwMode="auto">
            <a:xfrm>
              <a:off x="1815" y="1045"/>
              <a:ext cx="312" cy="236"/>
            </a:xfrm>
            <a:prstGeom prst="rect">
              <a:avLst/>
            </a:prstGeom>
            <a:solidFill>
              <a:srgbClr val="FFB3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sz="1600" u="none"/>
                <a:t>( )</a:t>
              </a:r>
              <a:r>
                <a:rPr lang="en-US" sz="1600" u="none" baseline="30000"/>
                <a:t>2</a:t>
              </a:r>
            </a:p>
          </p:txBody>
        </p:sp>
      </p:grpSp>
      <p:sp>
        <p:nvSpPr>
          <p:cNvPr id="23565" name="Text Box 40"/>
          <p:cNvSpPr txBox="1">
            <a:spLocks noChangeArrowheads="1"/>
          </p:cNvSpPr>
          <p:nvPr/>
        </p:nvSpPr>
        <p:spPr bwMode="auto">
          <a:xfrm>
            <a:off x="7056438" y="1946275"/>
            <a:ext cx="2951162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800" u="none"/>
              <a:t>|*|</a:t>
            </a:r>
            <a:r>
              <a:rPr lang="en-US" sz="1800" u="none" baseline="30000"/>
              <a:t>4</a:t>
            </a:r>
            <a:r>
              <a:rPr lang="en-US" sz="1800" u="none"/>
              <a:t> means multiply and </a:t>
            </a:r>
          </a:p>
          <a:p>
            <a:r>
              <a:rPr lang="en-US" sz="1800" u="none"/>
              <a:t>take only the first 4 LSB bits of the product</a:t>
            </a:r>
          </a:p>
        </p:txBody>
      </p:sp>
      <p:sp>
        <p:nvSpPr>
          <p:cNvPr id="23566" name="Text Box 41"/>
          <p:cNvSpPr txBox="1">
            <a:spLocks noChangeArrowheads="1"/>
          </p:cNvSpPr>
          <p:nvPr/>
        </p:nvSpPr>
        <p:spPr bwMode="auto">
          <a:xfrm>
            <a:off x="2690813" y="1074738"/>
            <a:ext cx="898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n=4 bits</a:t>
            </a:r>
          </a:p>
        </p:txBody>
      </p:sp>
      <p:sp>
        <p:nvSpPr>
          <p:cNvPr id="23567" name="Line 42"/>
          <p:cNvSpPr>
            <a:spLocks noChangeShapeType="1"/>
          </p:cNvSpPr>
          <p:nvPr/>
        </p:nvSpPr>
        <p:spPr bwMode="auto">
          <a:xfrm>
            <a:off x="3646488" y="1174750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3568" name="Line 43"/>
          <p:cNvSpPr>
            <a:spLocks noChangeShapeType="1"/>
          </p:cNvSpPr>
          <p:nvPr/>
        </p:nvSpPr>
        <p:spPr bwMode="auto">
          <a:xfrm>
            <a:off x="3357563" y="1535113"/>
            <a:ext cx="865187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3569" name="Text Box 44"/>
          <p:cNvSpPr txBox="1">
            <a:spLocks noChangeArrowheads="1"/>
          </p:cNvSpPr>
          <p:nvPr/>
        </p:nvSpPr>
        <p:spPr bwMode="auto">
          <a:xfrm>
            <a:off x="4654550" y="1535113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36</a:t>
            </a:r>
          </a:p>
        </p:txBody>
      </p:sp>
      <p:sp>
        <p:nvSpPr>
          <p:cNvPr id="23570" name="Line 45"/>
          <p:cNvSpPr>
            <a:spLocks noChangeShapeType="1"/>
          </p:cNvSpPr>
          <p:nvPr/>
        </p:nvSpPr>
        <p:spPr bwMode="auto">
          <a:xfrm>
            <a:off x="4438650" y="3190875"/>
            <a:ext cx="1655763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3571" name="Line 46"/>
          <p:cNvSpPr>
            <a:spLocks noChangeShapeType="1"/>
          </p:cNvSpPr>
          <p:nvPr/>
        </p:nvSpPr>
        <p:spPr bwMode="auto">
          <a:xfrm flipH="1">
            <a:off x="4438650" y="3171825"/>
            <a:ext cx="1655763" cy="379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3572" name="Line 47"/>
          <p:cNvSpPr>
            <a:spLocks noChangeShapeType="1"/>
          </p:cNvSpPr>
          <p:nvPr/>
        </p:nvSpPr>
        <p:spPr bwMode="auto">
          <a:xfrm>
            <a:off x="4511675" y="5692775"/>
            <a:ext cx="15113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3573" name="Line 48"/>
          <p:cNvSpPr>
            <a:spLocks noChangeShapeType="1"/>
          </p:cNvSpPr>
          <p:nvPr/>
        </p:nvSpPr>
        <p:spPr bwMode="auto">
          <a:xfrm flipH="1">
            <a:off x="4440238" y="5692775"/>
            <a:ext cx="1439862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3574" name="Text Box 49"/>
          <p:cNvSpPr txBox="1">
            <a:spLocks noChangeArrowheads="1"/>
          </p:cNvSpPr>
          <p:nvPr/>
        </p:nvSpPr>
        <p:spPr bwMode="auto">
          <a:xfrm>
            <a:off x="6094413" y="3335338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15</a:t>
            </a:r>
          </a:p>
        </p:txBody>
      </p:sp>
      <p:sp>
        <p:nvSpPr>
          <p:cNvPr id="23575" name="Text Box 50"/>
          <p:cNvSpPr txBox="1">
            <a:spLocks noChangeArrowheads="1"/>
          </p:cNvSpPr>
          <p:nvPr/>
        </p:nvSpPr>
        <p:spPr bwMode="auto">
          <a:xfrm>
            <a:off x="4581525" y="4054475"/>
            <a:ext cx="5191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135</a:t>
            </a:r>
          </a:p>
        </p:txBody>
      </p:sp>
      <p:sp>
        <p:nvSpPr>
          <p:cNvPr id="23576" name="Text Box 51"/>
          <p:cNvSpPr txBox="1">
            <a:spLocks noChangeArrowheads="1"/>
          </p:cNvSpPr>
          <p:nvPr/>
        </p:nvSpPr>
        <p:spPr bwMode="auto">
          <a:xfrm>
            <a:off x="4700588" y="4684713"/>
            <a:ext cx="4873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u="none"/>
              <a:t>7</a:t>
            </a:r>
          </a:p>
        </p:txBody>
      </p:sp>
      <p:sp>
        <p:nvSpPr>
          <p:cNvPr id="23577" name="Line 52"/>
          <p:cNvSpPr>
            <a:spLocks noChangeShapeType="1"/>
          </p:cNvSpPr>
          <p:nvPr/>
        </p:nvSpPr>
        <p:spPr bwMode="auto">
          <a:xfrm>
            <a:off x="4870450" y="4343400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3578" name="Line 53"/>
          <p:cNvSpPr>
            <a:spLocks noChangeShapeType="1"/>
          </p:cNvSpPr>
          <p:nvPr/>
        </p:nvSpPr>
        <p:spPr bwMode="auto">
          <a:xfrm>
            <a:off x="4870450" y="1822450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3579" name="Text Box 54"/>
          <p:cNvSpPr txBox="1">
            <a:spLocks noChangeArrowheads="1"/>
          </p:cNvSpPr>
          <p:nvPr/>
        </p:nvSpPr>
        <p:spPr bwMode="auto">
          <a:xfrm>
            <a:off x="4706938" y="2163763"/>
            <a:ext cx="2936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4</a:t>
            </a:r>
          </a:p>
        </p:txBody>
      </p:sp>
      <p:sp>
        <p:nvSpPr>
          <p:cNvPr id="23580" name="Text Box 55"/>
          <p:cNvSpPr txBox="1">
            <a:spLocks noChangeArrowheads="1"/>
          </p:cNvSpPr>
          <p:nvPr/>
        </p:nvSpPr>
        <p:spPr bwMode="auto">
          <a:xfrm>
            <a:off x="3960813" y="6122988"/>
            <a:ext cx="527050" cy="284162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200" u="none">
                <a:cs typeface="Times New Roman (Arabic)" charset="-78"/>
              </a:rPr>
              <a:t>1111</a:t>
            </a:r>
            <a:endParaRPr lang="en-GB" sz="1200" u="none">
              <a:cs typeface="Times New Roman (Arabic)" charset="-78"/>
            </a:endParaRPr>
          </a:p>
        </p:txBody>
      </p:sp>
      <p:sp>
        <p:nvSpPr>
          <p:cNvPr id="23581" name="Text Box 56"/>
          <p:cNvSpPr txBox="1">
            <a:spLocks noChangeArrowheads="1"/>
          </p:cNvSpPr>
          <p:nvPr/>
        </p:nvSpPr>
        <p:spPr bwMode="auto">
          <a:xfrm>
            <a:off x="5616575" y="6122988"/>
            <a:ext cx="527050" cy="284162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200" u="none">
                <a:cs typeface="Times New Roman (Arabic)" charset="-78"/>
              </a:rPr>
              <a:t>1110</a:t>
            </a:r>
            <a:endParaRPr lang="en-GB" sz="1200" u="none">
              <a:cs typeface="Times New Roman (Arabic)" charset="-78"/>
            </a:endParaRPr>
          </a:p>
        </p:txBody>
      </p:sp>
      <p:sp>
        <p:nvSpPr>
          <p:cNvPr id="23582" name="Text Box 57"/>
          <p:cNvSpPr txBox="1">
            <a:spLocks noChangeArrowheads="1"/>
          </p:cNvSpPr>
          <p:nvPr/>
        </p:nvSpPr>
        <p:spPr bwMode="auto">
          <a:xfrm>
            <a:off x="6697663" y="5548313"/>
            <a:ext cx="2944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u="none"/>
              <a:t>Cryptogram Y =  1111    1110</a:t>
            </a:r>
          </a:p>
        </p:txBody>
      </p:sp>
      <p:sp>
        <p:nvSpPr>
          <p:cNvPr id="23583" name="Line 58"/>
          <p:cNvSpPr>
            <a:spLocks noChangeShapeType="1"/>
          </p:cNvSpPr>
          <p:nvPr/>
        </p:nvSpPr>
        <p:spPr bwMode="auto">
          <a:xfrm flipV="1">
            <a:off x="6264275" y="5907088"/>
            <a:ext cx="1008063" cy="433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3584" name="Text Box 59"/>
          <p:cNvSpPr txBox="1">
            <a:spLocks noChangeArrowheads="1"/>
          </p:cNvSpPr>
          <p:nvPr/>
        </p:nvSpPr>
        <p:spPr bwMode="auto">
          <a:xfrm>
            <a:off x="5086350" y="1300163"/>
            <a:ext cx="2936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4</a:t>
            </a:r>
          </a:p>
        </p:txBody>
      </p:sp>
      <p:sp>
        <p:nvSpPr>
          <p:cNvPr id="23585" name="Text Box 60"/>
          <p:cNvSpPr txBox="1">
            <a:spLocks noChangeArrowheads="1"/>
          </p:cNvSpPr>
          <p:nvPr/>
        </p:nvSpPr>
        <p:spPr bwMode="auto">
          <a:xfrm>
            <a:off x="5211763" y="3719513"/>
            <a:ext cx="2936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9</a:t>
            </a:r>
          </a:p>
        </p:txBody>
      </p:sp>
      <p:sp>
        <p:nvSpPr>
          <p:cNvPr id="23586" name="Text Box 61"/>
          <p:cNvSpPr txBox="1">
            <a:spLocks noChangeArrowheads="1"/>
          </p:cNvSpPr>
          <p:nvPr/>
        </p:nvSpPr>
        <p:spPr bwMode="auto">
          <a:xfrm>
            <a:off x="6786563" y="635000"/>
            <a:ext cx="3067050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u="none"/>
              <a:t>Clear text =  (11          9 )</a:t>
            </a:r>
            <a:r>
              <a:rPr lang="en-US" sz="1600" u="none" baseline="-25000"/>
              <a:t>decimal</a:t>
            </a:r>
          </a:p>
          <a:p>
            <a:pPr>
              <a:lnSpc>
                <a:spcPct val="130000"/>
              </a:lnSpc>
            </a:pPr>
            <a:r>
              <a:rPr lang="en-US" sz="1600" u="none"/>
              <a:t>                      (1011   1001)</a:t>
            </a:r>
            <a:r>
              <a:rPr lang="en-US" sz="1600" u="none" baseline="-25000"/>
              <a:t>binary</a:t>
            </a:r>
          </a:p>
        </p:txBody>
      </p:sp>
      <p:sp>
        <p:nvSpPr>
          <p:cNvPr id="23587" name="Line 62"/>
          <p:cNvSpPr>
            <a:spLocks noChangeShapeType="1"/>
          </p:cNvSpPr>
          <p:nvPr/>
        </p:nvSpPr>
        <p:spPr bwMode="auto">
          <a:xfrm flipH="1">
            <a:off x="6329363" y="92392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3588" name="Text Box 63"/>
          <p:cNvSpPr txBox="1">
            <a:spLocks noChangeArrowheads="1"/>
          </p:cNvSpPr>
          <p:nvPr/>
        </p:nvSpPr>
        <p:spPr bwMode="auto">
          <a:xfrm>
            <a:off x="4032250" y="822325"/>
            <a:ext cx="2339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u="none"/>
              <a:t>1011                      1001</a:t>
            </a:r>
            <a:endParaRPr lang="de-DE" sz="1600" u="none" baseline="-25000"/>
          </a:p>
        </p:txBody>
      </p:sp>
    </p:spTree>
    <p:extLst>
      <p:ext uri="{BB962C8B-B14F-4D97-AF65-F5344CB8AC3E}">
        <p14:creationId xmlns:p14="http://schemas.microsoft.com/office/powerpoint/2010/main" val="16165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08063" y="290513"/>
            <a:ext cx="207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836613"/>
            <a:r>
              <a:rPr lang="en-US" sz="2400">
                <a:solidFill>
                  <a:schemeClr val="tx2"/>
                </a:solidFill>
              </a:rPr>
              <a:t>Solution :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/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1800" u="none">
                <a:solidFill>
                  <a:schemeClr val="tx2"/>
                </a:solidFill>
              </a:rPr>
              <a:t>3. Decryption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54450" y="1489075"/>
            <a:ext cx="387350" cy="314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400" u="none">
                <a:cs typeface="Times New Roman (Arabic)" charset="-78"/>
              </a:rPr>
              <a:t>14</a:t>
            </a:r>
            <a:endParaRPr lang="en-GB" sz="1400" u="none">
              <a:cs typeface="Times New Roman (Arabic)" charset="-78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621338" y="1489075"/>
            <a:ext cx="387350" cy="314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400" u="none">
                <a:cs typeface="Times New Roman (Arabic)" charset="-78"/>
              </a:rPr>
              <a:t>15</a:t>
            </a:r>
            <a:endParaRPr lang="en-GB" sz="1400" u="none">
              <a:cs typeface="Times New Roman (Arabic)" charset="-78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535738" y="2054225"/>
            <a:ext cx="331787" cy="406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u="none">
                <a:cs typeface="Times New Roman (Arabic)" charset="-78"/>
              </a:rPr>
              <a:t>3</a:t>
            </a:r>
            <a:endParaRPr lang="en-GB" u="none" baseline="-25000">
              <a:cs typeface="Times New Roman (Arabic)" charset="-7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92388" y="3562350"/>
            <a:ext cx="1774825" cy="314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400" u="none">
                <a:cs typeface="Times New Roman (Arabic)" charset="-78"/>
              </a:rPr>
              <a:t>1110 + 0111 = 1001</a:t>
            </a:r>
            <a:endParaRPr lang="en-GB" sz="1400" u="none" baseline="30000">
              <a:cs typeface="Times New Roman (Arabic)" charset="-78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472113" y="3548063"/>
            <a:ext cx="584200" cy="314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400" u="none">
                <a:cs typeface="Times New Roman (Arabic)" charset="-78"/>
              </a:rPr>
              <a:t>1111</a:t>
            </a:r>
            <a:endParaRPr lang="en-GB" sz="1400" u="none">
              <a:cs typeface="Times New Roman (Arabic)" charset="-78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35738" y="4540250"/>
            <a:ext cx="331787" cy="406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u="none">
                <a:cs typeface="Times New Roman (Arabic)" charset="-78"/>
              </a:rPr>
              <a:t>2</a:t>
            </a:r>
            <a:endParaRPr lang="en-GB" u="none" baseline="-25000">
              <a:cs typeface="Times New Roman (Arabic)" charset="-7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40138" y="4375150"/>
            <a:ext cx="2800350" cy="1677988"/>
            <a:chOff x="864" y="2268"/>
            <a:chExt cx="1764" cy="1057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864" y="2268"/>
              <a:ext cx="1764" cy="1057"/>
              <a:chOff x="864" y="2268"/>
              <a:chExt cx="1764" cy="1056"/>
            </a:xfrm>
          </p:grpSpPr>
          <p:sp>
            <p:nvSpPr>
              <p:cNvPr id="24628" name="Rectangle 11"/>
              <p:cNvSpPr>
                <a:spLocks noChangeArrowheads="1"/>
              </p:cNvSpPr>
              <p:nvPr/>
            </p:nvSpPr>
            <p:spPr bwMode="auto">
              <a:xfrm>
                <a:off x="864" y="2328"/>
                <a:ext cx="1440" cy="76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960" y="2268"/>
                <a:ext cx="1668" cy="1056"/>
                <a:chOff x="960" y="2268"/>
                <a:chExt cx="1668" cy="1056"/>
              </a:xfrm>
            </p:grpSpPr>
            <p:sp>
              <p:nvSpPr>
                <p:cNvPr id="24630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716" y="2479"/>
                  <a:ext cx="9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grpSp>
              <p:nvGrpSpPr>
                <p:cNvPr id="5" name="Group 14"/>
                <p:cNvGrpSpPr>
                  <a:grpSpLocks/>
                </p:cNvGrpSpPr>
                <p:nvPr/>
              </p:nvGrpSpPr>
              <p:grpSpPr bwMode="auto">
                <a:xfrm>
                  <a:off x="960" y="2268"/>
                  <a:ext cx="1248" cy="1056"/>
                  <a:chOff x="960" y="2268"/>
                  <a:chExt cx="1248" cy="1056"/>
                </a:xfrm>
              </p:grpSpPr>
              <p:sp>
                <p:nvSpPr>
                  <p:cNvPr id="2463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652"/>
                    <a:ext cx="288" cy="288"/>
                  </a:xfrm>
                  <a:prstGeom prst="ellipse">
                    <a:avLst/>
                  </a:prstGeom>
                  <a:solidFill>
                    <a:srgbClr val="89FF89"/>
                  </a:solidFill>
                  <a:ln w="381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defTabSz="762000"/>
                    <a:r>
                      <a:rPr lang="de-DE" sz="2800" u="none">
                        <a:cs typeface="Times New Roman (Arabic)" charset="-78"/>
                      </a:rPr>
                      <a:t>+</a:t>
                    </a:r>
                    <a:endParaRPr lang="en-GB" sz="2800" u="none">
                      <a:cs typeface="Times New Roman (Arabic)" charset="-78"/>
                    </a:endParaRPr>
                  </a:p>
                </p:txBody>
              </p:sp>
              <p:sp>
                <p:nvSpPr>
                  <p:cNvPr id="246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652"/>
                    <a:ext cx="336" cy="240"/>
                  </a:xfrm>
                  <a:prstGeom prst="rect">
                    <a:avLst/>
                  </a:prstGeom>
                  <a:solidFill>
                    <a:srgbClr val="FF99FF"/>
                  </a:solidFill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pPr algn="ctr" defTabSz="762000"/>
                    <a:r>
                      <a:rPr lang="de-DE" sz="2800" b="0" u="none">
                        <a:cs typeface="Times New Roman (Arabic)" charset="-78"/>
                      </a:rPr>
                      <a:t>|*|</a:t>
                    </a:r>
                    <a:r>
                      <a:rPr lang="de-DE" sz="2800" b="0" u="none" baseline="30000">
                        <a:cs typeface="Times New Roman (Arabic)" charset="-78"/>
                      </a:rPr>
                      <a:t>4</a:t>
                    </a:r>
                    <a:endParaRPr lang="en-GB" sz="2800" b="0" u="none" baseline="30000">
                      <a:cs typeface="Times New Roman (Arabic)" charset="-78"/>
                    </a:endParaRPr>
                  </a:p>
                </p:txBody>
              </p:sp>
              <p:sp>
                <p:nvSpPr>
                  <p:cNvPr id="24634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8" y="2796"/>
                    <a:ext cx="336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sp>
                <p:nvSpPr>
                  <p:cNvPr id="2463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268"/>
                    <a:ext cx="0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sp>
                <p:nvSpPr>
                  <p:cNvPr id="2463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940"/>
                    <a:ext cx="0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sp>
                <p:nvSpPr>
                  <p:cNvPr id="2463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268"/>
                    <a:ext cx="0" cy="100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sp>
                <p:nvSpPr>
                  <p:cNvPr id="24638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0" y="2772"/>
                    <a:ext cx="288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sp>
                <p:nvSpPr>
                  <p:cNvPr id="24639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467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24627" name="Rectangle 23"/>
            <p:cNvSpPr>
              <a:spLocks noChangeArrowheads="1"/>
            </p:cNvSpPr>
            <p:nvPr/>
          </p:nvSpPr>
          <p:spPr bwMode="auto">
            <a:xfrm>
              <a:off x="1815" y="2360"/>
              <a:ext cx="312" cy="236"/>
            </a:xfrm>
            <a:prstGeom prst="rect">
              <a:avLst/>
            </a:prstGeom>
            <a:solidFill>
              <a:srgbClr val="FFB3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sz="1600" u="none"/>
                <a:t>( )</a:t>
              </a:r>
              <a:r>
                <a:rPr lang="en-US" sz="1600" u="none" baseline="30000"/>
                <a:t>2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636963" y="1892300"/>
            <a:ext cx="2800350" cy="1676400"/>
            <a:chOff x="862" y="954"/>
            <a:chExt cx="1764" cy="1056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862" y="954"/>
              <a:ext cx="1764" cy="1056"/>
              <a:chOff x="864" y="953"/>
              <a:chExt cx="1764" cy="1056"/>
            </a:xfrm>
          </p:grpSpPr>
          <p:sp>
            <p:nvSpPr>
              <p:cNvPr id="24615" name="Rectangle 26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1440" cy="76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960" y="953"/>
                <a:ext cx="1668" cy="1056"/>
                <a:chOff x="960" y="953"/>
                <a:chExt cx="1668" cy="1056"/>
              </a:xfrm>
            </p:grpSpPr>
            <p:sp>
              <p:nvSpPr>
                <p:cNvPr id="24617" name="Oval 28"/>
                <p:cNvSpPr>
                  <a:spLocks noChangeArrowheads="1"/>
                </p:cNvSpPr>
                <p:nvPr/>
              </p:nvSpPr>
              <p:spPr bwMode="auto">
                <a:xfrm>
                  <a:off x="960" y="1337"/>
                  <a:ext cx="288" cy="288"/>
                </a:xfrm>
                <a:prstGeom prst="ellipse">
                  <a:avLst/>
                </a:prstGeom>
                <a:solidFill>
                  <a:srgbClr val="89FF89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defTabSz="762000"/>
                  <a:r>
                    <a:rPr lang="de-DE" sz="2800" u="none">
                      <a:cs typeface="Times New Roman (Arabic)" charset="-78"/>
                    </a:rPr>
                    <a:t>+</a:t>
                  </a:r>
                  <a:endParaRPr lang="en-GB" sz="2800" u="none">
                    <a:cs typeface="Times New Roman (Arabic)" charset="-78"/>
                  </a:endParaRPr>
                </a:p>
              </p:txBody>
            </p:sp>
            <p:sp>
              <p:nvSpPr>
                <p:cNvPr id="24618" name="Rectangle 29"/>
                <p:cNvSpPr>
                  <a:spLocks noChangeArrowheads="1"/>
                </p:cNvSpPr>
                <p:nvPr/>
              </p:nvSpPr>
              <p:spPr bwMode="auto">
                <a:xfrm>
                  <a:off x="1584" y="1337"/>
                  <a:ext cx="336" cy="240"/>
                </a:xfrm>
                <a:prstGeom prst="rect">
                  <a:avLst/>
                </a:prstGeom>
                <a:solidFill>
                  <a:srgbClr val="FF99FF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defTabSz="762000"/>
                  <a:r>
                    <a:rPr lang="de-DE" sz="2800" b="0" u="none">
                      <a:cs typeface="Times New Roman (Arabic)" charset="-78"/>
                    </a:rPr>
                    <a:t>|*|</a:t>
                  </a:r>
                  <a:r>
                    <a:rPr lang="de-DE" sz="2800" b="0" u="none" baseline="30000">
                      <a:cs typeface="Times New Roman (Arabic)" charset="-78"/>
                    </a:rPr>
                    <a:t>4</a:t>
                  </a:r>
                  <a:endParaRPr lang="en-GB" sz="2800" b="0" u="none" baseline="30000">
                    <a:cs typeface="Times New Roman (Arabic)" charset="-78"/>
                  </a:endParaRPr>
                </a:p>
              </p:txBody>
            </p:sp>
            <p:sp>
              <p:nvSpPr>
                <p:cNvPr id="24619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248" y="1481"/>
                  <a:ext cx="33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4620" name="Line 31"/>
                <p:cNvSpPr>
                  <a:spLocks noChangeShapeType="1"/>
                </p:cNvSpPr>
                <p:nvPr/>
              </p:nvSpPr>
              <p:spPr bwMode="auto">
                <a:xfrm>
                  <a:off x="1104" y="953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4621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1625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4622" name="Line 33"/>
                <p:cNvSpPr>
                  <a:spLocks noChangeShapeType="1"/>
                </p:cNvSpPr>
                <p:nvPr/>
              </p:nvSpPr>
              <p:spPr bwMode="auto">
                <a:xfrm>
                  <a:off x="2208" y="953"/>
                  <a:ext cx="0" cy="100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4623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920" y="1457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4624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716" y="1164"/>
                  <a:ext cx="9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24625" name="Line 36"/>
                <p:cNvSpPr>
                  <a:spLocks noChangeShapeType="1"/>
                </p:cNvSpPr>
                <p:nvPr/>
              </p:nvSpPr>
              <p:spPr bwMode="auto">
                <a:xfrm>
                  <a:off x="1728" y="11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4614" name="Rectangle 37"/>
            <p:cNvSpPr>
              <a:spLocks noChangeArrowheads="1"/>
            </p:cNvSpPr>
            <p:nvPr/>
          </p:nvSpPr>
          <p:spPr bwMode="auto">
            <a:xfrm>
              <a:off x="1815" y="1045"/>
              <a:ext cx="312" cy="236"/>
            </a:xfrm>
            <a:prstGeom prst="rect">
              <a:avLst/>
            </a:prstGeom>
            <a:solidFill>
              <a:srgbClr val="FFB3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sz="1600" u="none"/>
                <a:t>( )</a:t>
              </a:r>
              <a:r>
                <a:rPr lang="en-US" sz="1600" u="none" baseline="30000"/>
                <a:t>2</a:t>
              </a:r>
            </a:p>
          </p:txBody>
        </p:sp>
      </p:grpSp>
      <p:sp>
        <p:nvSpPr>
          <p:cNvPr id="24587" name="Text Box 38"/>
          <p:cNvSpPr txBox="1">
            <a:spLocks noChangeArrowheads="1"/>
          </p:cNvSpPr>
          <p:nvPr/>
        </p:nvSpPr>
        <p:spPr bwMode="auto">
          <a:xfrm>
            <a:off x="7200900" y="2306638"/>
            <a:ext cx="2741613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800" u="none"/>
              <a:t>|*|</a:t>
            </a:r>
            <a:r>
              <a:rPr lang="en-US" sz="1800" u="none" baseline="30000"/>
              <a:t>4</a:t>
            </a:r>
            <a:r>
              <a:rPr lang="en-US" sz="1800" u="none"/>
              <a:t> means multiply and </a:t>
            </a:r>
          </a:p>
          <a:p>
            <a:r>
              <a:rPr lang="en-US" sz="1800" u="none"/>
              <a:t>take only the the</a:t>
            </a:r>
          </a:p>
          <a:p>
            <a:r>
              <a:rPr lang="en-US" sz="1800" u="none"/>
              <a:t>first 4 LSB bits of the </a:t>
            </a:r>
          </a:p>
          <a:p>
            <a:r>
              <a:rPr lang="en-US" sz="1800" u="none"/>
              <a:t>product</a:t>
            </a:r>
          </a:p>
        </p:txBody>
      </p:sp>
      <p:sp>
        <p:nvSpPr>
          <p:cNvPr id="24588" name="Text Box 39"/>
          <p:cNvSpPr txBox="1">
            <a:spLocks noChangeArrowheads="1"/>
          </p:cNvSpPr>
          <p:nvPr/>
        </p:nvSpPr>
        <p:spPr bwMode="auto">
          <a:xfrm>
            <a:off x="2357438" y="1792288"/>
            <a:ext cx="898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n=4 bits</a:t>
            </a:r>
          </a:p>
        </p:txBody>
      </p:sp>
      <p:sp>
        <p:nvSpPr>
          <p:cNvPr id="24589" name="Line 40"/>
          <p:cNvSpPr>
            <a:spLocks noChangeShapeType="1"/>
          </p:cNvSpPr>
          <p:nvPr/>
        </p:nvSpPr>
        <p:spPr bwMode="auto">
          <a:xfrm>
            <a:off x="3313113" y="1892300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4590" name="Line 41"/>
          <p:cNvSpPr>
            <a:spLocks noChangeShapeType="1"/>
          </p:cNvSpPr>
          <p:nvPr/>
        </p:nvSpPr>
        <p:spPr bwMode="auto">
          <a:xfrm>
            <a:off x="3024188" y="2252663"/>
            <a:ext cx="865187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4591" name="Text Box 42"/>
          <p:cNvSpPr txBox="1">
            <a:spLocks noChangeArrowheads="1"/>
          </p:cNvSpPr>
          <p:nvPr/>
        </p:nvSpPr>
        <p:spPr bwMode="auto">
          <a:xfrm>
            <a:off x="4321175" y="2252663"/>
            <a:ext cx="5191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135</a:t>
            </a:r>
          </a:p>
        </p:txBody>
      </p:sp>
      <p:sp>
        <p:nvSpPr>
          <p:cNvPr id="24592" name="Line 43"/>
          <p:cNvSpPr>
            <a:spLocks noChangeShapeType="1"/>
          </p:cNvSpPr>
          <p:nvPr/>
        </p:nvSpPr>
        <p:spPr bwMode="auto">
          <a:xfrm>
            <a:off x="4105275" y="3908425"/>
            <a:ext cx="1655763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4593" name="Line 44"/>
          <p:cNvSpPr>
            <a:spLocks noChangeShapeType="1"/>
          </p:cNvSpPr>
          <p:nvPr/>
        </p:nvSpPr>
        <p:spPr bwMode="auto">
          <a:xfrm flipH="1">
            <a:off x="4105275" y="3889375"/>
            <a:ext cx="1655763" cy="379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4594" name="Text Box 45"/>
          <p:cNvSpPr txBox="1">
            <a:spLocks noChangeArrowheads="1"/>
          </p:cNvSpPr>
          <p:nvPr/>
        </p:nvSpPr>
        <p:spPr bwMode="auto">
          <a:xfrm>
            <a:off x="5761038" y="4052888"/>
            <a:ext cx="2936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9</a:t>
            </a:r>
          </a:p>
        </p:txBody>
      </p:sp>
      <p:sp>
        <p:nvSpPr>
          <p:cNvPr id="24595" name="Text Box 46"/>
          <p:cNvSpPr txBox="1">
            <a:spLocks noChangeArrowheads="1"/>
          </p:cNvSpPr>
          <p:nvPr/>
        </p:nvSpPr>
        <p:spPr bwMode="auto">
          <a:xfrm>
            <a:off x="4248150" y="4772025"/>
            <a:ext cx="406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36</a:t>
            </a:r>
          </a:p>
        </p:txBody>
      </p:sp>
      <p:sp>
        <p:nvSpPr>
          <p:cNvPr id="24596" name="Text Box 47"/>
          <p:cNvSpPr txBox="1">
            <a:spLocks noChangeArrowheads="1"/>
          </p:cNvSpPr>
          <p:nvPr/>
        </p:nvSpPr>
        <p:spPr bwMode="auto">
          <a:xfrm>
            <a:off x="4367213" y="5402263"/>
            <a:ext cx="4873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u="none"/>
              <a:t>4</a:t>
            </a:r>
          </a:p>
        </p:txBody>
      </p:sp>
      <p:sp>
        <p:nvSpPr>
          <p:cNvPr id="24597" name="Line 48"/>
          <p:cNvSpPr>
            <a:spLocks noChangeShapeType="1"/>
          </p:cNvSpPr>
          <p:nvPr/>
        </p:nvSpPr>
        <p:spPr bwMode="auto">
          <a:xfrm>
            <a:off x="4537075" y="5060950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4598" name="Line 49"/>
          <p:cNvSpPr>
            <a:spLocks noChangeShapeType="1"/>
          </p:cNvSpPr>
          <p:nvPr/>
        </p:nvSpPr>
        <p:spPr bwMode="auto">
          <a:xfrm>
            <a:off x="4537075" y="2540000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4599" name="Text Box 50"/>
          <p:cNvSpPr txBox="1">
            <a:spLocks noChangeArrowheads="1"/>
          </p:cNvSpPr>
          <p:nvPr/>
        </p:nvSpPr>
        <p:spPr bwMode="auto">
          <a:xfrm>
            <a:off x="4373563" y="2881313"/>
            <a:ext cx="2936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7</a:t>
            </a:r>
          </a:p>
        </p:txBody>
      </p:sp>
      <p:sp>
        <p:nvSpPr>
          <p:cNvPr id="24600" name="Text Box 51"/>
          <p:cNvSpPr txBox="1">
            <a:spLocks noChangeArrowheads="1"/>
          </p:cNvSpPr>
          <p:nvPr/>
        </p:nvSpPr>
        <p:spPr bwMode="auto">
          <a:xfrm>
            <a:off x="3168650" y="6122988"/>
            <a:ext cx="1935163" cy="284162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200" u="none">
                <a:cs typeface="Times New Roman (Arabic)" charset="-78"/>
              </a:rPr>
              <a:t>1111 + 0100 = 1011 = 11 </a:t>
            </a:r>
            <a:endParaRPr lang="en-GB" sz="1200" u="none">
              <a:cs typeface="Times New Roman (Arabic)" charset="-78"/>
            </a:endParaRPr>
          </a:p>
        </p:txBody>
      </p:sp>
      <p:sp>
        <p:nvSpPr>
          <p:cNvPr id="24601" name="Text Box 52"/>
          <p:cNvSpPr txBox="1">
            <a:spLocks noChangeArrowheads="1"/>
          </p:cNvSpPr>
          <p:nvPr/>
        </p:nvSpPr>
        <p:spPr bwMode="auto">
          <a:xfrm>
            <a:off x="5616575" y="6122988"/>
            <a:ext cx="274638" cy="284162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200" u="none">
                <a:cs typeface="Times New Roman (Arabic)" charset="-78"/>
              </a:rPr>
              <a:t>9</a:t>
            </a:r>
            <a:endParaRPr lang="en-GB" sz="1200" u="none">
              <a:cs typeface="Times New Roman (Arabic)" charset="-78"/>
            </a:endParaRPr>
          </a:p>
        </p:txBody>
      </p:sp>
      <p:sp>
        <p:nvSpPr>
          <p:cNvPr id="24602" name="Text Box 53"/>
          <p:cNvSpPr txBox="1">
            <a:spLocks noChangeArrowheads="1"/>
          </p:cNvSpPr>
          <p:nvPr/>
        </p:nvSpPr>
        <p:spPr bwMode="auto">
          <a:xfrm>
            <a:off x="7162800" y="5948363"/>
            <a:ext cx="2078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u="none"/>
              <a:t>Clear Text  =  11    9</a:t>
            </a:r>
          </a:p>
        </p:txBody>
      </p:sp>
      <p:sp>
        <p:nvSpPr>
          <p:cNvPr id="24603" name="Line 54"/>
          <p:cNvSpPr>
            <a:spLocks noChangeShapeType="1"/>
          </p:cNvSpPr>
          <p:nvPr/>
        </p:nvSpPr>
        <p:spPr bwMode="auto">
          <a:xfrm flipV="1">
            <a:off x="6019800" y="6176963"/>
            <a:ext cx="114300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4604" name="Text Box 55"/>
          <p:cNvSpPr txBox="1">
            <a:spLocks noChangeArrowheads="1"/>
          </p:cNvSpPr>
          <p:nvPr/>
        </p:nvSpPr>
        <p:spPr bwMode="auto">
          <a:xfrm>
            <a:off x="4752975" y="2017713"/>
            <a:ext cx="2936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9</a:t>
            </a:r>
          </a:p>
        </p:txBody>
      </p:sp>
      <p:sp>
        <p:nvSpPr>
          <p:cNvPr id="24605" name="Text Box 56"/>
          <p:cNvSpPr txBox="1">
            <a:spLocks noChangeArrowheads="1"/>
          </p:cNvSpPr>
          <p:nvPr/>
        </p:nvSpPr>
        <p:spPr bwMode="auto">
          <a:xfrm>
            <a:off x="4878388" y="4437063"/>
            <a:ext cx="2936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0" u="none"/>
              <a:t>4</a:t>
            </a:r>
          </a:p>
        </p:txBody>
      </p:sp>
      <p:sp>
        <p:nvSpPr>
          <p:cNvPr id="24606" name="Text Box 57"/>
          <p:cNvSpPr txBox="1">
            <a:spLocks noChangeArrowheads="1"/>
          </p:cNvSpPr>
          <p:nvPr/>
        </p:nvSpPr>
        <p:spPr bwMode="auto">
          <a:xfrm>
            <a:off x="3744913" y="722313"/>
            <a:ext cx="569912" cy="284162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200" u="none">
                <a:cs typeface="Times New Roman (Arabic)" charset="-78"/>
              </a:rPr>
              <a:t>1111 </a:t>
            </a:r>
            <a:endParaRPr lang="en-GB" sz="1200" u="none" baseline="30000">
              <a:cs typeface="Times New Roman (Arabic)" charset="-78"/>
            </a:endParaRPr>
          </a:p>
        </p:txBody>
      </p:sp>
      <p:sp>
        <p:nvSpPr>
          <p:cNvPr id="24607" name="Text Box 58"/>
          <p:cNvSpPr txBox="1">
            <a:spLocks noChangeArrowheads="1"/>
          </p:cNvSpPr>
          <p:nvPr/>
        </p:nvSpPr>
        <p:spPr bwMode="auto">
          <a:xfrm>
            <a:off x="5521325" y="720725"/>
            <a:ext cx="527050" cy="284163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200" u="none">
                <a:cs typeface="Times New Roman (Arabic)" charset="-78"/>
              </a:rPr>
              <a:t>1110</a:t>
            </a:r>
            <a:endParaRPr lang="en-GB" sz="1200" u="none">
              <a:cs typeface="Times New Roman (Arabic)" charset="-78"/>
            </a:endParaRPr>
          </a:p>
        </p:txBody>
      </p:sp>
      <p:sp>
        <p:nvSpPr>
          <p:cNvPr id="24608" name="Line 59"/>
          <p:cNvSpPr>
            <a:spLocks noChangeShapeType="1"/>
          </p:cNvSpPr>
          <p:nvPr/>
        </p:nvSpPr>
        <p:spPr bwMode="auto">
          <a:xfrm>
            <a:off x="4076700" y="1062038"/>
            <a:ext cx="151130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4609" name="Line 60"/>
          <p:cNvSpPr>
            <a:spLocks noChangeShapeType="1"/>
          </p:cNvSpPr>
          <p:nvPr/>
        </p:nvSpPr>
        <p:spPr bwMode="auto">
          <a:xfrm flipH="1">
            <a:off x="4005263" y="1062038"/>
            <a:ext cx="1439862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4610" name="Text Box 61"/>
          <p:cNvSpPr txBox="1">
            <a:spLocks noChangeArrowheads="1"/>
          </p:cNvSpPr>
          <p:nvPr/>
        </p:nvSpPr>
        <p:spPr bwMode="auto">
          <a:xfrm>
            <a:off x="6477000" y="690563"/>
            <a:ext cx="2944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u="none"/>
              <a:t>Cryptogram Y =  1111    1110</a:t>
            </a:r>
          </a:p>
        </p:txBody>
      </p:sp>
      <p:sp>
        <p:nvSpPr>
          <p:cNvPr id="24611" name="Line 62"/>
          <p:cNvSpPr>
            <a:spLocks noChangeShapeType="1"/>
          </p:cNvSpPr>
          <p:nvPr/>
        </p:nvSpPr>
        <p:spPr bwMode="auto">
          <a:xfrm flipH="1">
            <a:off x="6096000" y="919163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4612" name="Text Box 63"/>
          <p:cNvSpPr txBox="1">
            <a:spLocks noChangeArrowheads="1"/>
          </p:cNvSpPr>
          <p:nvPr/>
        </p:nvSpPr>
        <p:spPr bwMode="auto">
          <a:xfrm>
            <a:off x="3671888" y="146050"/>
            <a:ext cx="6003864" cy="40229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de-DE" dirty="0"/>
              <a:t>Key </a:t>
            </a:r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reversed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K=3 </a:t>
            </a:r>
            <a:r>
              <a:rPr lang="de-DE" dirty="0" err="1"/>
              <a:t>then</a:t>
            </a:r>
            <a:r>
              <a:rPr lang="de-DE" dirty="0"/>
              <a:t> K=2 !!!!</a:t>
            </a:r>
          </a:p>
        </p:txBody>
      </p:sp>
    </p:spTree>
    <p:extLst>
      <p:ext uri="{BB962C8B-B14F-4D97-AF65-F5344CB8AC3E}">
        <p14:creationId xmlns:p14="http://schemas.microsoft.com/office/powerpoint/2010/main" val="35364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6263" y="383433"/>
            <a:ext cx="8280920" cy="16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980" tIns="46790" rIns="89980" bIns="46790" anchor="ctr">
            <a:spAutoFit/>
          </a:bodyPr>
          <a:lstStyle/>
          <a:p>
            <a:pPr defTabSz="761836">
              <a:defRPr/>
            </a:pPr>
            <a:r>
              <a:rPr lang="en-US" altLang="ar-SA" sz="36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Blowfish </a:t>
            </a:r>
            <a:r>
              <a:rPr lang="en-US" altLang="ar-SA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Feistel Based Core Involution</a:t>
            </a:r>
          </a:p>
          <a:p>
            <a:pPr defTabSz="761836">
              <a:defRPr/>
            </a:pPr>
            <a:r>
              <a:rPr lang="en-US" altLang="ar-SA" sz="3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1994</a:t>
            </a:r>
          </a:p>
          <a:p>
            <a:pPr defTabSz="761836">
              <a:defRPr/>
            </a:pPr>
            <a:r>
              <a:rPr lang="en-US" altLang="ar-SA" sz="28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Bruce </a:t>
            </a:r>
            <a:r>
              <a:rPr lang="en-US" altLang="ar-SA" sz="2800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Schneier</a:t>
            </a:r>
            <a:endParaRPr lang="en-US" altLang="ar-SA" sz="36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</p:txBody>
      </p:sp>
      <p:pic>
        <p:nvPicPr>
          <p:cNvPr id="6" name="Picture 5" descr="Diagram of Blowfish">
            <a:hlinkClick r:id="rId2" tooltip="Diagram of Blowfish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t="2899" r="17885" b="5797"/>
          <a:stretch>
            <a:fillRect/>
          </a:stretch>
        </p:blipFill>
        <p:spPr>
          <a:xfrm>
            <a:off x="5760839" y="1200121"/>
            <a:ext cx="2187575" cy="51054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Bruce Schne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287" y="2234679"/>
            <a:ext cx="2366303" cy="317031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5F93A8C1-5960-4491-A9AE-A6E57C520510}"/>
              </a:ext>
            </a:extLst>
          </p:cNvPr>
          <p:cNvSpPr/>
          <p:nvPr/>
        </p:nvSpPr>
        <p:spPr bwMode="auto">
          <a:xfrm>
            <a:off x="5472807" y="1874639"/>
            <a:ext cx="2592288" cy="95885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E810D664-2264-4D16-98BB-3136A8A6E60D}"/>
              </a:ext>
            </a:extLst>
          </p:cNvPr>
          <p:cNvSpPr txBox="1"/>
          <p:nvPr/>
        </p:nvSpPr>
        <p:spPr>
          <a:xfrm>
            <a:off x="8137103" y="2070375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Involution</a:t>
            </a:r>
          </a:p>
        </p:txBody>
      </p:sp>
    </p:spTree>
    <p:extLst>
      <p:ext uri="{BB962C8B-B14F-4D97-AF65-F5344CB8AC3E}">
        <p14:creationId xmlns:p14="http://schemas.microsoft.com/office/powerpoint/2010/main" val="31513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51" y="1010543"/>
            <a:ext cx="2304256" cy="516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6263" y="167990"/>
            <a:ext cx="7278212" cy="206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980" tIns="46790" rIns="89980" bIns="46790" anchor="ctr">
            <a:spAutoFit/>
          </a:bodyPr>
          <a:lstStyle/>
          <a:p>
            <a:pPr defTabSz="761836">
              <a:defRPr/>
            </a:pPr>
            <a:r>
              <a:rPr lang="en-US" altLang="ar-SA" sz="36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CAST </a:t>
            </a:r>
            <a:r>
              <a:rPr lang="en-US" altLang="ar-SA" sz="3200" u="none" dirty="0" err="1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Feistel</a:t>
            </a:r>
            <a:r>
              <a:rPr lang="en-US" altLang="ar-SA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based Core Involution</a:t>
            </a:r>
          </a:p>
          <a:p>
            <a:pPr defTabSz="761836">
              <a:defRPr/>
            </a:pPr>
            <a:r>
              <a:rPr lang="en-US" altLang="ar-SA" sz="3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1996</a:t>
            </a:r>
          </a:p>
          <a:p>
            <a:pPr defTabSz="761836">
              <a:defRPr/>
            </a:pPr>
            <a:r>
              <a:rPr lang="en-US" altLang="ar-SA" sz="28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C</a:t>
            </a:r>
            <a:r>
              <a:rPr lang="en-US" altLang="ar-SA" sz="2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arlisle </a:t>
            </a:r>
            <a:r>
              <a:rPr lang="en-US" altLang="ar-SA" sz="28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A</a:t>
            </a:r>
            <a:r>
              <a:rPr lang="en-US" altLang="ar-SA" sz="2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dams</a:t>
            </a:r>
          </a:p>
          <a:p>
            <a:pPr defTabSz="761836">
              <a:defRPr/>
            </a:pPr>
            <a:r>
              <a:rPr lang="en-US" altLang="ar-SA" sz="2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&amp; </a:t>
            </a:r>
            <a:r>
              <a:rPr lang="en-US" altLang="ar-SA" sz="28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S</a:t>
            </a:r>
            <a:r>
              <a:rPr lang="en-US" altLang="ar-SA" sz="2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tafford </a:t>
            </a:r>
            <a:r>
              <a:rPr lang="en-US" altLang="ar-SA" sz="28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T</a:t>
            </a:r>
            <a:r>
              <a:rPr lang="en-US" altLang="ar-SA" sz="2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avares </a:t>
            </a:r>
            <a:endParaRPr lang="en-US" altLang="ar-SA" sz="36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5F93A8C1-5960-4491-A9AE-A6E57C520510}"/>
              </a:ext>
            </a:extLst>
          </p:cNvPr>
          <p:cNvSpPr/>
          <p:nvPr/>
        </p:nvSpPr>
        <p:spPr bwMode="auto">
          <a:xfrm>
            <a:off x="4475419" y="1124780"/>
            <a:ext cx="3085620" cy="130351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E810D664-2264-4D16-98BB-3136A8A6E60D}"/>
              </a:ext>
            </a:extLst>
          </p:cNvPr>
          <p:cNvSpPr txBox="1"/>
          <p:nvPr/>
        </p:nvSpPr>
        <p:spPr>
          <a:xfrm>
            <a:off x="7592877" y="1504265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Involution</a:t>
            </a:r>
          </a:p>
        </p:txBody>
      </p:sp>
    </p:spTree>
    <p:extLst>
      <p:ext uri="{BB962C8B-B14F-4D97-AF65-F5344CB8AC3E}">
        <p14:creationId xmlns:p14="http://schemas.microsoft.com/office/powerpoint/2010/main" val="7704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Text Box 2"/>
          <p:cNvSpPr txBox="1">
            <a:spLocks noChangeArrowheads="1"/>
          </p:cNvSpPr>
          <p:nvPr/>
        </p:nvSpPr>
        <p:spPr bwMode="auto">
          <a:xfrm>
            <a:off x="1223963" y="4754563"/>
            <a:ext cx="8305800" cy="107721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u="none" dirty="0">
                <a:solidFill>
                  <a:schemeClr val="tx2"/>
                </a:solidFill>
                <a:latin typeface="Arial Narrow" pitchFamily="34" charset="0"/>
              </a:rPr>
              <a:t>If the same Cipher with key length of m bits is cascaded t times.</a:t>
            </a:r>
          </a:p>
          <a:p>
            <a:r>
              <a:rPr lang="en-US" sz="2400" u="none" dirty="0">
                <a:solidFill>
                  <a:schemeClr val="tx2"/>
                </a:solidFill>
                <a:latin typeface="Arial Narrow" pitchFamily="34" charset="0"/>
              </a:rPr>
              <a:t>The resulting key strength 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is not</a:t>
            </a:r>
            <a:r>
              <a:rPr lang="en-US" sz="2400" u="none" dirty="0">
                <a:solidFill>
                  <a:schemeClr val="tx2"/>
                </a:solidFill>
                <a:latin typeface="Arial Narrow" pitchFamily="34" charset="0"/>
              </a:rPr>
              <a:t> = t ∙ m  bits,  But </a:t>
            </a:r>
            <a:r>
              <a:rPr lang="en-US" sz="2400" u="none" dirty="0">
                <a:solidFill>
                  <a:schemeClr val="hlink"/>
                </a:solidFill>
                <a:latin typeface="Arial Narrow" pitchFamily="34" charset="0"/>
              </a:rPr>
              <a:t>= (t-1) m  </a:t>
            </a:r>
            <a:r>
              <a:rPr lang="en-US" sz="2400" u="none" dirty="0" smtClean="0">
                <a:solidFill>
                  <a:schemeClr val="hlink"/>
                </a:solidFill>
                <a:latin typeface="Arial Narrow" pitchFamily="34" charset="0"/>
              </a:rPr>
              <a:t>bits</a:t>
            </a:r>
          </a:p>
          <a:p>
            <a:r>
              <a:rPr lang="en-US" sz="2400" u="none" baseline="-25000" dirty="0" smtClean="0">
                <a:solidFill>
                  <a:schemeClr val="hlink"/>
                </a:solidFill>
                <a:latin typeface="Arial Narrow" pitchFamily="34" charset="0"/>
              </a:rPr>
              <a:t>(due to meet-in-the middle attack technique!)</a:t>
            </a:r>
            <a:endParaRPr lang="en-US" sz="2400" u="none" baseline="-25000" dirty="0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74963" y="2994025"/>
            <a:ext cx="630237" cy="585788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2400" b="0" u="none">
                <a:solidFill>
                  <a:schemeClr val="hlink"/>
                </a:solidFill>
                <a:latin typeface="Arial Narrow" pitchFamily="34" charset="0"/>
              </a:rPr>
              <a:t>C</a:t>
            </a:r>
            <a:r>
              <a:rPr lang="en-US" sz="2400" b="0" u="none" baseline="-25000">
                <a:solidFill>
                  <a:schemeClr val="hlink"/>
                </a:solidFill>
                <a:latin typeface="Arial Narrow" pitchFamily="34" charset="0"/>
              </a:rPr>
              <a:t>1</a:t>
            </a:r>
            <a:endParaRPr lang="en-US" sz="2400" b="0" u="none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27175" y="2895600"/>
            <a:ext cx="45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4000" u="none">
                <a:latin typeface="Arial Narrow" pitchFamily="34" charset="0"/>
              </a:rPr>
              <a:t>X</a:t>
            </a:r>
          </a:p>
        </p:txBody>
      </p:sp>
      <p:cxnSp>
        <p:nvCxnSpPr>
          <p:cNvPr id="26629" name="AutoShape 5"/>
          <p:cNvCxnSpPr>
            <a:cxnSpLocks noChangeShapeType="1"/>
          </p:cNvCxnSpPr>
          <p:nvPr/>
        </p:nvCxnSpPr>
        <p:spPr bwMode="auto">
          <a:xfrm>
            <a:off x="3505200" y="3284538"/>
            <a:ext cx="330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21113" y="2994025"/>
            <a:ext cx="630237" cy="585788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2400" b="0" u="none">
                <a:solidFill>
                  <a:schemeClr val="hlink"/>
                </a:solidFill>
                <a:latin typeface="Arial Narrow" pitchFamily="34" charset="0"/>
              </a:rPr>
              <a:t>C</a:t>
            </a:r>
            <a:r>
              <a:rPr lang="en-US" sz="2400" b="0" u="none" baseline="-25000">
                <a:solidFill>
                  <a:schemeClr val="hlink"/>
                </a:solidFill>
                <a:latin typeface="Arial Narrow" pitchFamily="34" charset="0"/>
              </a:rPr>
              <a:t>2</a:t>
            </a:r>
            <a:endParaRPr lang="en-US" sz="2400" b="0" u="none">
              <a:solidFill>
                <a:schemeClr val="hlink"/>
              </a:solidFill>
              <a:latin typeface="Arial Narrow" pitchFamily="34" charset="0"/>
            </a:endParaRPr>
          </a:p>
        </p:txBody>
      </p:sp>
      <p:cxnSp>
        <p:nvCxnSpPr>
          <p:cNvPr id="26631" name="AutoShape 7"/>
          <p:cNvCxnSpPr>
            <a:cxnSpLocks noChangeShapeType="1"/>
          </p:cNvCxnSpPr>
          <p:nvPr/>
        </p:nvCxnSpPr>
        <p:spPr bwMode="auto">
          <a:xfrm>
            <a:off x="4451350" y="3284538"/>
            <a:ext cx="330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26632" name="AutoShape 8"/>
          <p:cNvCxnSpPr>
            <a:cxnSpLocks noChangeShapeType="1"/>
          </p:cNvCxnSpPr>
          <p:nvPr/>
        </p:nvCxnSpPr>
        <p:spPr bwMode="auto">
          <a:xfrm>
            <a:off x="6146800" y="3284538"/>
            <a:ext cx="330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461125" y="2994025"/>
            <a:ext cx="630238" cy="585788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2400" b="0" u="none">
                <a:solidFill>
                  <a:schemeClr val="hlink"/>
                </a:solidFill>
                <a:latin typeface="Arial Narrow" pitchFamily="34" charset="0"/>
              </a:rPr>
              <a:t>C</a:t>
            </a:r>
            <a:r>
              <a:rPr lang="en-US" sz="2400" b="0" u="none" baseline="-25000">
                <a:solidFill>
                  <a:schemeClr val="hlink"/>
                </a:solidFill>
                <a:latin typeface="Arial Narrow" pitchFamily="34" charset="0"/>
              </a:rPr>
              <a:t>t</a:t>
            </a:r>
            <a:endParaRPr lang="en-US" sz="2400" b="0" u="none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969250" y="2895600"/>
            <a:ext cx="45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4000" u="none">
                <a:latin typeface="Arial Narrow" pitchFamily="34" charset="0"/>
              </a:rPr>
              <a:t>Y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7086600" y="3286125"/>
            <a:ext cx="809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244725" y="3286125"/>
            <a:ext cx="630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226050" y="2898775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3200" b="0" u="none">
                <a:solidFill>
                  <a:schemeClr val="hlink"/>
                </a:solidFill>
                <a:latin typeface="Arial Narrow" pitchFamily="34" charset="0"/>
              </a:rPr>
              <a:t>...</a:t>
            </a:r>
          </a:p>
        </p:txBody>
      </p:sp>
      <p:sp>
        <p:nvSpPr>
          <p:cNvPr id="1406990" name="Rectangle 14"/>
          <p:cNvSpPr>
            <a:spLocks noChangeArrowheads="1"/>
          </p:cNvSpPr>
          <p:nvPr/>
        </p:nvSpPr>
        <p:spPr bwMode="auto">
          <a:xfrm>
            <a:off x="1013619" y="434479"/>
            <a:ext cx="8726487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836613">
              <a:defRPr/>
            </a:pPr>
            <a:r>
              <a:rPr lang="en-US" sz="4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Increasing Security Strength </a:t>
            </a:r>
            <a:r>
              <a:rPr lang="en-US" sz="4800" u="none" dirty="0" smtClean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by: </a:t>
            </a:r>
            <a:r>
              <a:rPr lang="en-US" sz="4800" u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Cascading t-Ciphers</a:t>
            </a:r>
          </a:p>
          <a:p>
            <a:pPr defTabSz="836613">
              <a:defRPr/>
            </a:pPr>
            <a:r>
              <a:rPr lang="en-US" sz="4000" u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Or repeating the same cipher t-times</a:t>
            </a:r>
            <a:endParaRPr lang="en-US" sz="40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3200400" y="3581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406992" name="Text Box 16"/>
          <p:cNvSpPr txBox="1">
            <a:spLocks noChangeArrowheads="1"/>
          </p:cNvSpPr>
          <p:nvPr/>
        </p:nvSpPr>
        <p:spPr bwMode="auto">
          <a:xfrm>
            <a:off x="2824163" y="4056063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762000">
              <a:defRPr/>
            </a:pPr>
            <a:r>
              <a:rPr lang="en-US" sz="24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Key</a:t>
            </a:r>
            <a:r>
              <a:rPr lang="en-US" sz="2400" u="none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</a:t>
            </a:r>
            <a:endParaRPr lang="en-GB" sz="2400" u="none" baseline="-250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V="1">
            <a:off x="4154488" y="3581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406994" name="Text Box 18"/>
          <p:cNvSpPr txBox="1">
            <a:spLocks noChangeArrowheads="1"/>
          </p:cNvSpPr>
          <p:nvPr/>
        </p:nvSpPr>
        <p:spPr bwMode="auto">
          <a:xfrm>
            <a:off x="3925888" y="4056063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762000">
              <a:defRPr/>
            </a:pPr>
            <a:r>
              <a:rPr lang="en-US" sz="24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Key</a:t>
            </a:r>
            <a:r>
              <a:rPr lang="en-US" sz="2400" u="none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endParaRPr lang="en-GB" sz="2400" u="none" baseline="-250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V="1">
            <a:off x="6745288" y="3581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2590800" y="3644900"/>
            <a:ext cx="3889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2400" b="0" u="none">
                <a:solidFill>
                  <a:schemeClr val="hlink"/>
                </a:solidFill>
                <a:latin typeface="Arial Narrow" pitchFamily="34" charset="0"/>
              </a:rPr>
              <a:t>m</a:t>
            </a:r>
            <a:endParaRPr lang="en-GB" sz="2400" b="0" u="none" baseline="-25000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3124200" y="38100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3581400" y="3644900"/>
            <a:ext cx="3889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2400" b="0" u="none">
                <a:solidFill>
                  <a:schemeClr val="hlink"/>
                </a:solidFill>
                <a:latin typeface="Arial Narrow" pitchFamily="34" charset="0"/>
              </a:rPr>
              <a:t>m</a:t>
            </a:r>
            <a:endParaRPr lang="en-GB" sz="2400" b="0" u="none" baseline="-25000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H="1">
            <a:off x="4114800" y="38100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172200" y="3644900"/>
            <a:ext cx="3889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2400" b="0" u="none">
                <a:solidFill>
                  <a:schemeClr val="hlink"/>
                </a:solidFill>
                <a:latin typeface="Arial Narrow" pitchFamily="34" charset="0"/>
              </a:rPr>
              <a:t>m</a:t>
            </a:r>
            <a:endParaRPr lang="en-GB" sz="2400" b="0" u="none" baseline="-25000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H="1">
            <a:off x="6705600" y="38100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407002" name="Text Box 26"/>
          <p:cNvSpPr txBox="1">
            <a:spLocks noChangeArrowheads="1"/>
          </p:cNvSpPr>
          <p:nvPr/>
        </p:nvSpPr>
        <p:spPr bwMode="auto">
          <a:xfrm>
            <a:off x="6400800" y="4006850"/>
            <a:ext cx="696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762000">
              <a:defRPr/>
            </a:pPr>
            <a:r>
              <a:rPr lang="en-US" sz="24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Key</a:t>
            </a:r>
            <a:r>
              <a:rPr lang="en-US" sz="2400" u="none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</a:t>
            </a:r>
            <a:endParaRPr lang="en-GB" sz="2400" u="none" baseline="-250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Text Box 2"/>
          <p:cNvSpPr txBox="1">
            <a:spLocks noChangeArrowheads="1"/>
          </p:cNvSpPr>
          <p:nvPr/>
        </p:nvSpPr>
        <p:spPr bwMode="auto">
          <a:xfrm>
            <a:off x="1858026" y="508000"/>
            <a:ext cx="662174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GB" altLang="ar-SA" sz="40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Triple-DES</a:t>
            </a:r>
            <a:r>
              <a:rPr lang="en-GB" altLang="ar-SA" sz="3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is a </a:t>
            </a:r>
            <a:r>
              <a:rPr lang="en-GB" altLang="ar-SA" sz="3600" u="none" dirty="0" smtClean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De Facto Standard </a:t>
            </a:r>
            <a:endParaRPr lang="en-GB" altLang="ar-SA" sz="3600" u="none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  <a:p>
            <a:pPr algn="ctr" defTabSz="762000">
              <a:defRPr/>
            </a:pPr>
            <a:r>
              <a:rPr lang="en-GB" altLang="ar-SA" sz="3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in many Systems !!</a:t>
            </a:r>
          </a:p>
        </p:txBody>
      </p:sp>
      <p:sp>
        <p:nvSpPr>
          <p:cNvPr id="1404931" name="Text Box 3"/>
          <p:cNvSpPr txBox="1">
            <a:spLocks noChangeArrowheads="1"/>
          </p:cNvSpPr>
          <p:nvPr/>
        </p:nvSpPr>
        <p:spPr bwMode="auto">
          <a:xfrm>
            <a:off x="936625" y="5475288"/>
            <a:ext cx="5792788" cy="974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762000">
              <a:defRPr/>
            </a:pPr>
            <a:r>
              <a:rPr lang="en-GB" altLang="ar-SA" sz="24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DES</a:t>
            </a:r>
            <a:r>
              <a:rPr lang="en-GB" altLang="ar-SA" sz="24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is </a:t>
            </a:r>
            <a:r>
              <a:rPr lang="en-GB" altLang="ar-SA" sz="2400" i="1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still </a:t>
            </a:r>
            <a:r>
              <a:rPr lang="en-GB" altLang="ar-SA" sz="24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not broken !!</a:t>
            </a:r>
          </a:p>
          <a:p>
            <a:pPr defTabSz="762000">
              <a:defRPr/>
            </a:pPr>
            <a:r>
              <a:rPr lang="en-US" altLang="ar-SA" sz="24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There is n</a:t>
            </a:r>
            <a:r>
              <a:rPr lang="en-GB" altLang="ar-SA" sz="24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o proof that DES can not be broken !!</a:t>
            </a:r>
          </a:p>
          <a:p>
            <a:pPr defTabSz="762000">
              <a:defRPr/>
            </a:pPr>
            <a:endParaRPr lang="en-GB" sz="10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701925" y="2684463"/>
            <a:ext cx="1158875" cy="679450"/>
          </a:xfrm>
          <a:prstGeom prst="rect">
            <a:avLst/>
          </a:prstGeom>
          <a:solidFill>
            <a:srgbClr val="FFEBE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3600" u="none"/>
              <a:t>DES</a:t>
            </a:r>
            <a:endParaRPr lang="en-GB" sz="3600" u="none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98975" y="2667000"/>
            <a:ext cx="1430338" cy="679450"/>
          </a:xfrm>
          <a:prstGeom prst="rect">
            <a:avLst/>
          </a:prstGeom>
          <a:solidFill>
            <a:srgbClr val="FFEBE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3600" u="none"/>
              <a:t>DES</a:t>
            </a:r>
            <a:r>
              <a:rPr lang="en-US" sz="3600" u="none" baseline="30000"/>
              <a:t>-1</a:t>
            </a:r>
            <a:endParaRPr lang="en-GB" sz="3600" u="none" baseline="3000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537325" y="2679700"/>
            <a:ext cx="1158875" cy="679450"/>
          </a:xfrm>
          <a:prstGeom prst="rect">
            <a:avLst/>
          </a:prstGeom>
          <a:solidFill>
            <a:srgbClr val="FFEBE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3600" u="none"/>
              <a:t>DES</a:t>
            </a:r>
            <a:endParaRPr lang="en-GB" sz="3600" u="non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676400" y="3048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295400" y="2720975"/>
            <a:ext cx="4175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2800" u="none"/>
              <a:t>X</a:t>
            </a:r>
            <a:endParaRPr lang="en-GB" sz="2800" u="none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8610600" y="2743200"/>
            <a:ext cx="4175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2800" u="none"/>
              <a:t>Y</a:t>
            </a:r>
            <a:endParaRPr lang="en-GB" sz="2800" u="none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7696200" y="2971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886200" y="2971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943600" y="2971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3295650" y="33528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667000" y="4114800"/>
            <a:ext cx="6365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2800" u="none"/>
              <a:t>K1</a:t>
            </a:r>
            <a:endParaRPr lang="en-GB" sz="2800" u="none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5173663" y="33528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495800" y="4129088"/>
            <a:ext cx="63658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2800" u="none"/>
              <a:t>K2</a:t>
            </a:r>
            <a:endParaRPr lang="en-GB" sz="2800" u="none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 flipV="1">
            <a:off x="7154863" y="3352800"/>
            <a:ext cx="7937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315200" y="3505200"/>
            <a:ext cx="6365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2800" u="none"/>
              <a:t>K1</a:t>
            </a:r>
            <a:endParaRPr lang="en-GB" sz="2800" u="none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3276600" y="3962400"/>
            <a:ext cx="16921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5290344" y="3962400"/>
            <a:ext cx="187245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936625" y="4899025"/>
            <a:ext cx="87074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600"/>
              <a:t>- 3 times cascaded DES results with a key strength of only 2 x DES key= 2x 56=112 bits </a:t>
            </a:r>
          </a:p>
          <a:p>
            <a:pPr defTabSz="762000"/>
            <a:r>
              <a:rPr lang="en-US" sz="1600"/>
              <a:t>- IF K1=K2, the result is a single DES.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4899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916020" y="3689672"/>
            <a:ext cx="2403475" cy="2092325"/>
          </a:xfrm>
          <a:prstGeom prst="rect">
            <a:avLst/>
          </a:prstGeom>
          <a:solidFill>
            <a:srgbClr val="FF99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900145" y="3659510"/>
            <a:ext cx="2419350" cy="30162"/>
          </a:xfrm>
          <a:custGeom>
            <a:avLst/>
            <a:gdLst>
              <a:gd name="T0" fmla="*/ 0 w 4990"/>
              <a:gd name="T1" fmla="*/ 0 h 33"/>
              <a:gd name="T2" fmla="*/ 2147483647 w 4990"/>
              <a:gd name="T3" fmla="*/ 2147483647 h 33"/>
              <a:gd name="T4" fmla="*/ 2147483647 w 4990"/>
              <a:gd name="T5" fmla="*/ 2147483647 h 33"/>
              <a:gd name="T6" fmla="*/ 2147483647 w 4990"/>
              <a:gd name="T7" fmla="*/ 0 h 33"/>
              <a:gd name="T8" fmla="*/ 0 w 4990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0"/>
              <a:gd name="T16" fmla="*/ 0 h 33"/>
              <a:gd name="T17" fmla="*/ 4990 w 4990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0" h="33">
                <a:moveTo>
                  <a:pt x="0" y="0"/>
                </a:moveTo>
                <a:lnTo>
                  <a:pt x="32" y="33"/>
                </a:lnTo>
                <a:lnTo>
                  <a:pt x="4957" y="33"/>
                </a:lnTo>
                <a:lnTo>
                  <a:pt x="4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6305207" y="3659510"/>
            <a:ext cx="14288" cy="2149475"/>
          </a:xfrm>
          <a:custGeom>
            <a:avLst/>
            <a:gdLst>
              <a:gd name="T0" fmla="*/ 2147483647 w 33"/>
              <a:gd name="T1" fmla="*/ 0 h 2529"/>
              <a:gd name="T2" fmla="*/ 0 w 33"/>
              <a:gd name="T3" fmla="*/ 2147483647 h 2529"/>
              <a:gd name="T4" fmla="*/ 0 w 33"/>
              <a:gd name="T5" fmla="*/ 2147483647 h 2529"/>
              <a:gd name="T6" fmla="*/ 2147483647 w 33"/>
              <a:gd name="T7" fmla="*/ 2147483647 h 2529"/>
              <a:gd name="T8" fmla="*/ 2147483647 w 33"/>
              <a:gd name="T9" fmla="*/ 0 h 2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2529"/>
              <a:gd name="T17" fmla="*/ 33 w 33"/>
              <a:gd name="T18" fmla="*/ 2529 h 2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2529">
                <a:moveTo>
                  <a:pt x="33" y="0"/>
                </a:moveTo>
                <a:lnTo>
                  <a:pt x="0" y="33"/>
                </a:lnTo>
                <a:lnTo>
                  <a:pt x="0" y="2495"/>
                </a:lnTo>
                <a:lnTo>
                  <a:pt x="33" y="2529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3900145" y="5781997"/>
            <a:ext cx="2419350" cy="26988"/>
          </a:xfrm>
          <a:custGeom>
            <a:avLst/>
            <a:gdLst>
              <a:gd name="T0" fmla="*/ 2147483647 w 4990"/>
              <a:gd name="T1" fmla="*/ 2147483647 h 34"/>
              <a:gd name="T2" fmla="*/ 2147483647 w 4990"/>
              <a:gd name="T3" fmla="*/ 0 h 34"/>
              <a:gd name="T4" fmla="*/ 2147483647 w 4990"/>
              <a:gd name="T5" fmla="*/ 0 h 34"/>
              <a:gd name="T6" fmla="*/ 0 w 4990"/>
              <a:gd name="T7" fmla="*/ 2147483647 h 34"/>
              <a:gd name="T8" fmla="*/ 2147483647 w 4990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0"/>
              <a:gd name="T16" fmla="*/ 0 h 34"/>
              <a:gd name="T17" fmla="*/ 4990 w 499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0" h="34">
                <a:moveTo>
                  <a:pt x="4990" y="34"/>
                </a:moveTo>
                <a:lnTo>
                  <a:pt x="4957" y="0"/>
                </a:lnTo>
                <a:lnTo>
                  <a:pt x="32" y="0"/>
                </a:lnTo>
                <a:lnTo>
                  <a:pt x="0" y="34"/>
                </a:lnTo>
                <a:lnTo>
                  <a:pt x="499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3900145" y="3659510"/>
            <a:ext cx="15875" cy="2149475"/>
          </a:xfrm>
          <a:custGeom>
            <a:avLst/>
            <a:gdLst>
              <a:gd name="T0" fmla="*/ 0 w 32"/>
              <a:gd name="T1" fmla="*/ 2147483647 h 2529"/>
              <a:gd name="T2" fmla="*/ 2147483647 w 32"/>
              <a:gd name="T3" fmla="*/ 2147483647 h 2529"/>
              <a:gd name="T4" fmla="*/ 2147483647 w 32"/>
              <a:gd name="T5" fmla="*/ 2147483647 h 2529"/>
              <a:gd name="T6" fmla="*/ 0 w 32"/>
              <a:gd name="T7" fmla="*/ 0 h 2529"/>
              <a:gd name="T8" fmla="*/ 0 w 32"/>
              <a:gd name="T9" fmla="*/ 2147483647 h 2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2529"/>
              <a:gd name="T17" fmla="*/ 32 w 32"/>
              <a:gd name="T18" fmla="*/ 2529 h 2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2529">
                <a:moveTo>
                  <a:pt x="0" y="2529"/>
                </a:moveTo>
                <a:lnTo>
                  <a:pt x="32" y="2495"/>
                </a:lnTo>
                <a:lnTo>
                  <a:pt x="32" y="33"/>
                </a:lnTo>
                <a:lnTo>
                  <a:pt x="0" y="0"/>
                </a:lnTo>
                <a:lnTo>
                  <a:pt x="0" y="25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342515" y="4257997"/>
            <a:ext cx="17536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2400" u="none">
                <a:solidFill>
                  <a:srgbClr val="000000"/>
                </a:solidFill>
                <a:latin typeface="Arial Narrow" pitchFamily="34" charset="0"/>
              </a:rPr>
              <a:t>Combinational</a:t>
            </a:r>
          </a:p>
          <a:p>
            <a:pPr algn="ctr" defTabSz="762000"/>
            <a:r>
              <a:rPr lang="en-US" sz="2400" u="none">
                <a:solidFill>
                  <a:srgbClr val="000000"/>
                </a:solidFill>
                <a:latin typeface="Arial Narrow" pitchFamily="34" charset="0"/>
              </a:rPr>
              <a:t>Logic</a:t>
            </a:r>
            <a:endParaRPr lang="en-US" sz="2400" i="1" u="none">
              <a:latin typeface="Arial Narrow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688882" y="4135760"/>
            <a:ext cx="105251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3708057" y="4050035"/>
            <a:ext cx="192088" cy="225425"/>
          </a:xfrm>
          <a:custGeom>
            <a:avLst/>
            <a:gdLst>
              <a:gd name="T0" fmla="*/ 2147483647 w 394"/>
              <a:gd name="T1" fmla="*/ 2147483647 h 262"/>
              <a:gd name="T2" fmla="*/ 0 w 394"/>
              <a:gd name="T3" fmla="*/ 0 h 262"/>
              <a:gd name="T4" fmla="*/ 0 w 394"/>
              <a:gd name="T5" fmla="*/ 2147483647 h 262"/>
              <a:gd name="T6" fmla="*/ 2147483647 w 394"/>
              <a:gd name="T7" fmla="*/ 2147483647 h 262"/>
              <a:gd name="T8" fmla="*/ 0 60000 65536"/>
              <a:gd name="T9" fmla="*/ 0 60000 65536"/>
              <a:gd name="T10" fmla="*/ 0 60000 65536"/>
              <a:gd name="T11" fmla="*/ 0 60000 65536"/>
              <a:gd name="T12" fmla="*/ 0 w 394"/>
              <a:gd name="T13" fmla="*/ 0 h 262"/>
              <a:gd name="T14" fmla="*/ 394 w 394"/>
              <a:gd name="T15" fmla="*/ 262 h 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4" h="262">
                <a:moveTo>
                  <a:pt x="394" y="132"/>
                </a:moveTo>
                <a:lnTo>
                  <a:pt x="0" y="0"/>
                </a:lnTo>
                <a:lnTo>
                  <a:pt x="0" y="262"/>
                </a:lnTo>
                <a:lnTo>
                  <a:pt x="394" y="1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537945" y="3951610"/>
            <a:ext cx="990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u="none">
                <a:solidFill>
                  <a:srgbClr val="000000"/>
                </a:solidFill>
                <a:latin typeface="Arial Narrow" pitchFamily="34" charset="0"/>
              </a:rPr>
              <a:t>Message              </a:t>
            </a:r>
            <a:endParaRPr lang="en-US" i="1" u="none">
              <a:latin typeface="Arial Narrow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010909" y="4169097"/>
            <a:ext cx="7053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Arial Narrow" pitchFamily="34" charset="0"/>
              </a:rPr>
              <a:t>64             </a:t>
            </a:r>
            <a:endParaRPr lang="en-US" sz="1400" i="1" u="none">
              <a:latin typeface="Arial Narrow" pitchFamily="34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688882" y="5197797"/>
            <a:ext cx="1052513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3708057" y="5112072"/>
            <a:ext cx="192088" cy="196850"/>
          </a:xfrm>
          <a:custGeom>
            <a:avLst/>
            <a:gdLst>
              <a:gd name="T0" fmla="*/ 2147483647 w 394"/>
              <a:gd name="T1" fmla="*/ 2147483647 h 230"/>
              <a:gd name="T2" fmla="*/ 0 w 394"/>
              <a:gd name="T3" fmla="*/ 0 h 230"/>
              <a:gd name="T4" fmla="*/ 0 w 394"/>
              <a:gd name="T5" fmla="*/ 2147483647 h 230"/>
              <a:gd name="T6" fmla="*/ 2147483647 w 394"/>
              <a:gd name="T7" fmla="*/ 2147483647 h 230"/>
              <a:gd name="T8" fmla="*/ 0 60000 65536"/>
              <a:gd name="T9" fmla="*/ 0 60000 65536"/>
              <a:gd name="T10" fmla="*/ 0 60000 65536"/>
              <a:gd name="T11" fmla="*/ 0 60000 65536"/>
              <a:gd name="T12" fmla="*/ 0 w 394"/>
              <a:gd name="T13" fmla="*/ 0 h 230"/>
              <a:gd name="T14" fmla="*/ 394 w 394"/>
              <a:gd name="T15" fmla="*/ 230 h 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4" h="230">
                <a:moveTo>
                  <a:pt x="394" y="132"/>
                </a:moveTo>
                <a:lnTo>
                  <a:pt x="0" y="0"/>
                </a:lnTo>
                <a:lnTo>
                  <a:pt x="0" y="230"/>
                </a:lnTo>
                <a:lnTo>
                  <a:pt x="394" y="1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2071345" y="5019997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u="none">
                <a:solidFill>
                  <a:srgbClr val="000000"/>
                </a:solidFill>
                <a:latin typeface="Arial Narrow" pitchFamily="34" charset="0"/>
              </a:rPr>
              <a:t>Key              </a:t>
            </a:r>
            <a:endParaRPr lang="en-US" i="1" u="none">
              <a:latin typeface="Arial Narrow" pitchFamily="34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2996621" y="5204147"/>
            <a:ext cx="7053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Arial Narrow" pitchFamily="34" charset="0"/>
              </a:rPr>
              <a:t>64             </a:t>
            </a:r>
            <a:endParaRPr lang="en-US" sz="1400" i="1" u="none">
              <a:latin typeface="Arial Narrow" pitchFamily="34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6305207" y="4667572"/>
            <a:ext cx="105092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7325970" y="4581847"/>
            <a:ext cx="174625" cy="196850"/>
          </a:xfrm>
          <a:custGeom>
            <a:avLst/>
            <a:gdLst>
              <a:gd name="T0" fmla="*/ 2147483647 w 361"/>
              <a:gd name="T1" fmla="*/ 2147483647 h 231"/>
              <a:gd name="T2" fmla="*/ 0 w 361"/>
              <a:gd name="T3" fmla="*/ 0 h 231"/>
              <a:gd name="T4" fmla="*/ 0 w 361"/>
              <a:gd name="T5" fmla="*/ 2147483647 h 231"/>
              <a:gd name="T6" fmla="*/ 2147483647 w 361"/>
              <a:gd name="T7" fmla="*/ 2147483647 h 231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231"/>
              <a:gd name="T14" fmla="*/ 361 w 361"/>
              <a:gd name="T15" fmla="*/ 231 h 2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231">
                <a:moveTo>
                  <a:pt x="361" y="132"/>
                </a:moveTo>
                <a:lnTo>
                  <a:pt x="0" y="0"/>
                </a:lnTo>
                <a:lnTo>
                  <a:pt x="0" y="231"/>
                </a:lnTo>
                <a:lnTo>
                  <a:pt x="361" y="1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7636909" y="4486597"/>
            <a:ext cx="11926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u="none">
                <a:solidFill>
                  <a:srgbClr val="000000"/>
                </a:solidFill>
                <a:latin typeface="Arial Narrow" pitchFamily="34" charset="0"/>
              </a:rPr>
              <a:t>Cryptogram</a:t>
            </a:r>
            <a:endParaRPr lang="en-US" i="1" u="none">
              <a:latin typeface="Arial Narrow" pitchFamily="34" charset="0"/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6628821" y="4700910"/>
            <a:ext cx="7053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Arial Narrow" pitchFamily="34" charset="0"/>
              </a:rPr>
              <a:t>64             </a:t>
            </a:r>
            <a:endParaRPr lang="en-US" sz="1400" i="1" u="none">
              <a:latin typeface="Arial Narrow" pitchFamily="34" charset="0"/>
            </a:endParaRPr>
          </a:p>
        </p:txBody>
      </p:sp>
      <p:sp>
        <p:nvSpPr>
          <p:cNvPr id="1409044" name="Text Box 20"/>
          <p:cNvSpPr txBox="1">
            <a:spLocks noChangeArrowheads="1"/>
          </p:cNvSpPr>
          <p:nvPr/>
        </p:nvSpPr>
        <p:spPr bwMode="auto">
          <a:xfrm>
            <a:off x="1930798" y="362471"/>
            <a:ext cx="645080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7200" u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IDEA  Cipher</a:t>
            </a:r>
            <a:endParaRPr lang="en-US" sz="72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>
              <a:spcBef>
                <a:spcPct val="50000"/>
              </a:spcBef>
              <a:defRPr/>
            </a:pPr>
            <a:r>
              <a:rPr lang="en-US" sz="3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1990 </a:t>
            </a:r>
            <a:r>
              <a:rPr lang="en-US" sz="3600" u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by Massey </a:t>
            </a:r>
            <a:r>
              <a:rPr lang="en-US" sz="3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&amp; Lai (ETH Zürich</a:t>
            </a:r>
            <a:r>
              <a:rPr lang="en-US" sz="3600" u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</a:p>
          <a:p>
            <a:pPr algn="ctr" defTabSz="762000">
              <a:spcBef>
                <a:spcPct val="50000"/>
              </a:spcBef>
              <a:defRPr/>
            </a:pPr>
            <a:r>
              <a:rPr lang="en-US" sz="3600" u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Swiss-Telecom</a:t>
            </a:r>
            <a:endParaRPr lang="en-US" sz="36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3290545" y="4027810"/>
            <a:ext cx="76200" cy="230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3290545" y="5096197"/>
            <a:ext cx="76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6794157" y="4562797"/>
            <a:ext cx="76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2008188"/>
            <a:ext cx="4648200" cy="7302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de-DE" sz="2400" u="none">
                <a:solidFill>
                  <a:srgbClr val="023DD0"/>
                </a:solidFill>
              </a:rPr>
              <a:t>Block Ciphers</a:t>
            </a:r>
            <a:r>
              <a:rPr lang="de-DE" sz="1800" b="0" u="none"/>
              <a:t> </a:t>
            </a:r>
          </a:p>
          <a:p>
            <a:pPr algn="ctr" defTabSz="762000" eaLnBrk="0" hangingPunct="0"/>
            <a:r>
              <a:rPr lang="de-DE" sz="1800" b="0" u="none"/>
              <a:t>no internal memory involved</a:t>
            </a:r>
          </a:p>
        </p:txBody>
      </p:sp>
      <p:sp>
        <p:nvSpPr>
          <p:cNvPr id="1526787" name="Text Box 3"/>
          <p:cNvSpPr txBox="1">
            <a:spLocks noChangeArrowheads="1"/>
          </p:cNvSpPr>
          <p:nvPr/>
        </p:nvSpPr>
        <p:spPr bwMode="auto">
          <a:xfrm>
            <a:off x="1760538" y="722313"/>
            <a:ext cx="614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029" sz="3200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Two Major Secret Key Cipher Classes</a:t>
            </a:r>
            <a:endParaRPr lang="en-JM" sz="3200" u="none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73663" y="1981464"/>
            <a:ext cx="4114800" cy="74083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de-DE" sz="2400" u="none" dirty="0">
                <a:solidFill>
                  <a:srgbClr val="023DD0"/>
                </a:solidFill>
              </a:rPr>
              <a:t>Stream </a:t>
            </a:r>
            <a:r>
              <a:rPr lang="de-DE" sz="2400" u="none" dirty="0" err="1">
                <a:solidFill>
                  <a:srgbClr val="023DD0"/>
                </a:solidFill>
              </a:rPr>
              <a:t>Ciphers</a:t>
            </a:r>
            <a:endParaRPr lang="de-DE" sz="2400" b="0" u="none" dirty="0">
              <a:solidFill>
                <a:srgbClr val="023DD0"/>
              </a:solidFill>
            </a:endParaRPr>
          </a:p>
          <a:p>
            <a:pPr algn="ctr" defTabSz="762000" eaLnBrk="0" hangingPunct="0"/>
            <a:r>
              <a:rPr lang="de-DE" sz="1800" b="0" u="none" dirty="0" err="1"/>
              <a:t>include</a:t>
            </a:r>
            <a:r>
              <a:rPr lang="de-DE" sz="1800" b="0" u="none" dirty="0"/>
              <a:t> internal </a:t>
            </a:r>
            <a:r>
              <a:rPr lang="de-DE" sz="1800" b="0" u="none" dirty="0" err="1"/>
              <a:t>memory</a:t>
            </a:r>
            <a:endParaRPr lang="de-DE" sz="1800" b="0" u="none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771900" y="3667764"/>
            <a:ext cx="3351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de-DE" sz="1800" u="none" dirty="0">
                <a:solidFill>
                  <a:srgbClr val="023DD0"/>
                </a:solidFill>
              </a:rPr>
              <a:t>Additive Stream </a:t>
            </a:r>
            <a:r>
              <a:rPr lang="de-DE" sz="1800" u="none" dirty="0" err="1">
                <a:solidFill>
                  <a:srgbClr val="023DD0"/>
                </a:solidFill>
              </a:rPr>
              <a:t>Cipher</a:t>
            </a:r>
            <a:endParaRPr lang="de-DE" sz="1800" u="none" dirty="0">
              <a:solidFill>
                <a:srgbClr val="023DD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08081" y="3062057"/>
            <a:ext cx="2617787" cy="3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2000" eaLnBrk="0" hangingPunct="0"/>
            <a:r>
              <a:rPr lang="de-DE" sz="1600" u="none" dirty="0">
                <a:solidFill>
                  <a:srgbClr val="023DD0"/>
                </a:solidFill>
              </a:rPr>
              <a:t>General Stream </a:t>
            </a:r>
            <a:r>
              <a:rPr lang="de-DE" sz="1600" u="none" dirty="0" err="1">
                <a:solidFill>
                  <a:srgbClr val="023DD0"/>
                </a:solidFill>
              </a:rPr>
              <a:t>Cipher</a:t>
            </a:r>
            <a:r>
              <a:rPr lang="de-DE" sz="1600" u="none" dirty="0"/>
              <a:t> 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5549899" y="2662555"/>
            <a:ext cx="863602" cy="9378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369175" y="2627313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3216275" y="1382713"/>
            <a:ext cx="13668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5329238" y="1370013"/>
            <a:ext cx="1583729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60363" y="3008313"/>
            <a:ext cx="914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/>
            <a:r>
              <a:rPr lang="en-GB" sz="1400" u="none">
                <a:solidFill>
                  <a:srgbClr val="000000"/>
                </a:solidFill>
              </a:rPr>
              <a:t>Message              </a:t>
            </a:r>
            <a:endParaRPr lang="en-GB" sz="1400" i="1" u="none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655763" y="2944813"/>
            <a:ext cx="1065212" cy="890587"/>
          </a:xfrm>
          <a:prstGeom prst="rect">
            <a:avLst/>
          </a:prstGeom>
          <a:solidFill>
            <a:srgbClr val="FF99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1760538" y="2932113"/>
            <a:ext cx="960437" cy="12700"/>
          </a:xfrm>
          <a:custGeom>
            <a:avLst/>
            <a:gdLst>
              <a:gd name="T0" fmla="*/ 0 w 4990"/>
              <a:gd name="T1" fmla="*/ 0 h 33"/>
              <a:gd name="T2" fmla="*/ 228163846 w 4990"/>
              <a:gd name="T3" fmla="*/ 1880974579 h 33"/>
              <a:gd name="T4" fmla="*/ 2147483647 w 4990"/>
              <a:gd name="T5" fmla="*/ 1880974579 h 33"/>
              <a:gd name="T6" fmla="*/ 2147483647 w 4990"/>
              <a:gd name="T7" fmla="*/ 0 h 33"/>
              <a:gd name="T8" fmla="*/ 0 w 4990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0"/>
              <a:gd name="T16" fmla="*/ 0 h 33"/>
              <a:gd name="T17" fmla="*/ 4990 w 4990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0" h="33">
                <a:moveTo>
                  <a:pt x="0" y="0"/>
                </a:moveTo>
                <a:lnTo>
                  <a:pt x="32" y="33"/>
                </a:lnTo>
                <a:lnTo>
                  <a:pt x="4957" y="33"/>
                </a:lnTo>
                <a:lnTo>
                  <a:pt x="4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2716213" y="2932113"/>
            <a:ext cx="4762" cy="915987"/>
          </a:xfrm>
          <a:custGeom>
            <a:avLst/>
            <a:gdLst>
              <a:gd name="T0" fmla="*/ 99160848 w 33"/>
              <a:gd name="T1" fmla="*/ 0 h 2529"/>
              <a:gd name="T2" fmla="*/ 0 w 33"/>
              <a:gd name="T3" fmla="*/ 1567910533 h 2529"/>
              <a:gd name="T4" fmla="*/ 0 w 33"/>
              <a:gd name="T5" fmla="*/ 2147483647 h 2529"/>
              <a:gd name="T6" fmla="*/ 99160848 w 33"/>
              <a:gd name="T7" fmla="*/ 2147483647 h 2529"/>
              <a:gd name="T8" fmla="*/ 99160848 w 33"/>
              <a:gd name="T9" fmla="*/ 0 h 2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2529"/>
              <a:gd name="T17" fmla="*/ 33 w 33"/>
              <a:gd name="T18" fmla="*/ 2529 h 2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2529">
                <a:moveTo>
                  <a:pt x="33" y="0"/>
                </a:moveTo>
                <a:lnTo>
                  <a:pt x="0" y="33"/>
                </a:lnTo>
                <a:lnTo>
                  <a:pt x="0" y="2495"/>
                </a:lnTo>
                <a:lnTo>
                  <a:pt x="33" y="2529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1760538" y="3835400"/>
            <a:ext cx="960437" cy="12700"/>
          </a:xfrm>
          <a:custGeom>
            <a:avLst/>
            <a:gdLst>
              <a:gd name="T0" fmla="*/ 2147483647 w 4990"/>
              <a:gd name="T1" fmla="*/ 1771956246 h 34"/>
              <a:gd name="T2" fmla="*/ 2147483647 w 4990"/>
              <a:gd name="T3" fmla="*/ 0 h 34"/>
              <a:gd name="T4" fmla="*/ 228163846 w 4990"/>
              <a:gd name="T5" fmla="*/ 0 h 34"/>
              <a:gd name="T6" fmla="*/ 0 w 4990"/>
              <a:gd name="T7" fmla="*/ 1771956246 h 34"/>
              <a:gd name="T8" fmla="*/ 2147483647 w 4990"/>
              <a:gd name="T9" fmla="*/ 1771956246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0"/>
              <a:gd name="T16" fmla="*/ 0 h 34"/>
              <a:gd name="T17" fmla="*/ 4990 w 499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0" h="34">
                <a:moveTo>
                  <a:pt x="4990" y="34"/>
                </a:moveTo>
                <a:lnTo>
                  <a:pt x="4957" y="0"/>
                </a:lnTo>
                <a:lnTo>
                  <a:pt x="32" y="0"/>
                </a:lnTo>
                <a:lnTo>
                  <a:pt x="0" y="34"/>
                </a:lnTo>
                <a:lnTo>
                  <a:pt x="499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731963" y="3189288"/>
            <a:ext cx="9556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GB" sz="1400" u="none">
                <a:solidFill>
                  <a:srgbClr val="000000"/>
                </a:solidFill>
              </a:rPr>
              <a:t>pure comb.</a:t>
            </a:r>
          </a:p>
          <a:p>
            <a:pPr algn="ctr" defTabSz="762000" eaLnBrk="0" hangingPunct="0"/>
            <a:r>
              <a:rPr lang="en-GB" sz="1400" u="none">
                <a:solidFill>
                  <a:srgbClr val="000000"/>
                </a:solidFill>
              </a:rPr>
              <a:t>logic</a:t>
            </a:r>
            <a:endParaRPr lang="en-GB" sz="1400" i="1" u="none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422400" y="2855913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GB" sz="1400" u="none">
                <a:solidFill>
                  <a:srgbClr val="000000"/>
                </a:solidFill>
              </a:rPr>
              <a:t>n</a:t>
            </a:r>
            <a:endParaRPr lang="en-GB" sz="1400" i="1" u="none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817563" y="3467100"/>
            <a:ext cx="3762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/>
            <a:r>
              <a:rPr lang="en-GB" sz="1400" u="none">
                <a:solidFill>
                  <a:srgbClr val="000000"/>
                </a:solidFill>
              </a:rPr>
              <a:t>Key              </a:t>
            </a:r>
            <a:endParaRPr lang="en-GB" sz="1400" i="1" u="none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1422400" y="36195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GB" sz="1400" u="none">
                <a:solidFill>
                  <a:srgbClr val="000000"/>
                </a:solidFill>
              </a:rPr>
              <a:t>n</a:t>
            </a:r>
            <a:endParaRPr lang="en-GB" sz="1400" i="1" u="none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2949576" y="3038475"/>
            <a:ext cx="1006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GB" sz="1400" u="none" dirty="0">
                <a:solidFill>
                  <a:srgbClr val="000000"/>
                </a:solidFill>
              </a:rPr>
              <a:t>Cryptogram</a:t>
            </a:r>
            <a:endParaRPr lang="en-GB" sz="1400" i="1" u="none" dirty="0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2828925" y="3394075"/>
            <a:ext cx="747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GB" sz="1400" u="none">
                <a:solidFill>
                  <a:srgbClr val="000000"/>
                </a:solidFill>
              </a:rPr>
              <a:t>n             </a:t>
            </a:r>
            <a:endParaRPr lang="en-GB" sz="1400" i="1" u="none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H="1">
            <a:off x="1444625" y="3089275"/>
            <a:ext cx="28575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>
            <a:off x="1444625" y="3544888"/>
            <a:ext cx="28575" cy="96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H="1">
            <a:off x="2909888" y="3317875"/>
            <a:ext cx="30162" cy="96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722020" y="4137028"/>
            <a:ext cx="1300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 dirty="0"/>
              <a:t>Cipher Text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121820" y="4441828"/>
            <a:ext cx="1166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 dirty="0"/>
              <a:t>Clear Text</a:t>
            </a:r>
            <a:endParaRPr lang="en-GB" sz="1600" u="none" dirty="0">
              <a:solidFill>
                <a:schemeClr val="accent1"/>
              </a:solidFill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304507" y="5203828"/>
            <a:ext cx="757238" cy="347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>
                <a:solidFill>
                  <a:schemeClr val="hlink"/>
                </a:solidFill>
              </a:rPr>
              <a:t>  RKG</a:t>
            </a:r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>
            <a:off x="4634707" y="4518028"/>
            <a:ext cx="161925" cy="2286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762000" eaLnBrk="0" hangingPunct="0"/>
            <a:r>
              <a:rPr lang="de-DE" sz="2700" u="none">
                <a:latin typeface="Bookman Old Style" pitchFamily="18" charset="0"/>
              </a:rPr>
              <a:t>+</a:t>
            </a: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4226720" y="4629153"/>
            <a:ext cx="4079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4817270" y="4641853"/>
            <a:ext cx="48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V="1">
            <a:off x="4710907" y="4746628"/>
            <a:ext cx="11113" cy="43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6547645" y="4441828"/>
            <a:ext cx="1169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 dirty="0"/>
              <a:t>Clear Text</a:t>
            </a:r>
          </a:p>
        </p:txBody>
      </p:sp>
      <p:sp>
        <p:nvSpPr>
          <p:cNvPr id="15393" name="Oval 33"/>
          <p:cNvSpPr>
            <a:spLocks noChangeArrowheads="1"/>
          </p:cNvSpPr>
          <p:nvPr/>
        </p:nvSpPr>
        <p:spPr bwMode="auto">
          <a:xfrm>
            <a:off x="5965032" y="4552953"/>
            <a:ext cx="149225" cy="23177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762000" eaLnBrk="0" hangingPunct="0"/>
            <a:r>
              <a:rPr lang="de-DE" sz="2700" u="none">
                <a:latin typeface="Bookman Old Style" pitchFamily="18" charset="0"/>
              </a:rPr>
              <a:t>+</a:t>
            </a: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5253832" y="4645028"/>
            <a:ext cx="711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6114257" y="4645028"/>
            <a:ext cx="3857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flipV="1">
            <a:off x="6015832" y="4746628"/>
            <a:ext cx="11113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5674520" y="5203828"/>
            <a:ext cx="758825" cy="347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>
                <a:solidFill>
                  <a:schemeClr val="hlink"/>
                </a:solidFill>
              </a:rPr>
              <a:t>  RKG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145463" y="3927796"/>
            <a:ext cx="1143000" cy="639763"/>
            <a:chOff x="5184" y="2544"/>
            <a:chExt cx="720" cy="403"/>
          </a:xfrm>
        </p:grpSpPr>
        <p:sp>
          <p:nvSpPr>
            <p:cNvPr id="55" name="Line 44">
              <a:extLst>
                <a:ext uri="{FF2B5EF4-FFF2-40B4-BE49-F238E27FC236}">
                  <a16:creationId xmlns:a16="http://schemas.microsoft.com/office/drawing/2014/main" xmlns="" id="{A830F4E7-042D-4AC9-B560-BF22A9267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280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405" name="Rectangle 39"/>
            <p:cNvSpPr>
              <a:spLocks noChangeArrowheads="1"/>
            </p:cNvSpPr>
            <p:nvPr/>
          </p:nvSpPr>
          <p:spPr bwMode="auto">
            <a:xfrm>
              <a:off x="5760" y="2640"/>
              <a:ext cx="48" cy="24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endParaRPr lang="de-DE"/>
            </a:p>
          </p:txBody>
        </p:sp>
        <p:sp>
          <p:nvSpPr>
            <p:cNvPr id="15406" name="Line 40"/>
            <p:cNvSpPr>
              <a:spLocks noChangeShapeType="1"/>
            </p:cNvSpPr>
            <p:nvPr/>
          </p:nvSpPr>
          <p:spPr bwMode="auto">
            <a:xfrm>
              <a:off x="5808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407" name="Line 41"/>
            <p:cNvSpPr>
              <a:spLocks noChangeShapeType="1"/>
            </p:cNvSpPr>
            <p:nvPr/>
          </p:nvSpPr>
          <p:spPr bwMode="auto">
            <a:xfrm flipV="1">
              <a:off x="5904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408" name="Line 42"/>
            <p:cNvSpPr>
              <a:spLocks noChangeShapeType="1"/>
            </p:cNvSpPr>
            <p:nvPr/>
          </p:nvSpPr>
          <p:spPr bwMode="auto">
            <a:xfrm flipH="1">
              <a:off x="5472" y="25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409" name="Rectangle 43"/>
            <p:cNvSpPr>
              <a:spLocks noChangeArrowheads="1"/>
            </p:cNvSpPr>
            <p:nvPr/>
          </p:nvSpPr>
          <p:spPr bwMode="auto">
            <a:xfrm>
              <a:off x="5376" y="2688"/>
              <a:ext cx="192" cy="1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endParaRPr lang="de-DE"/>
            </a:p>
          </p:txBody>
        </p:sp>
        <p:sp>
          <p:nvSpPr>
            <p:cNvPr id="15410" name="Line 44"/>
            <p:cNvSpPr>
              <a:spLocks noChangeShapeType="1"/>
            </p:cNvSpPr>
            <p:nvPr/>
          </p:nvSpPr>
          <p:spPr bwMode="auto">
            <a:xfrm>
              <a:off x="5472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411" name="Line 45"/>
            <p:cNvSpPr>
              <a:spLocks noChangeShapeType="1"/>
            </p:cNvSpPr>
            <p:nvPr/>
          </p:nvSpPr>
          <p:spPr bwMode="auto">
            <a:xfrm>
              <a:off x="5184" y="27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412" name="Line 46"/>
            <p:cNvSpPr>
              <a:spLocks noChangeShapeType="1"/>
            </p:cNvSpPr>
            <p:nvPr/>
          </p:nvSpPr>
          <p:spPr bwMode="auto">
            <a:xfrm>
              <a:off x="5568" y="27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5399" name="Text Box 47"/>
          <p:cNvSpPr txBox="1">
            <a:spLocks noChangeArrowheads="1"/>
          </p:cNvSpPr>
          <p:nvPr/>
        </p:nvSpPr>
        <p:spPr bwMode="auto">
          <a:xfrm>
            <a:off x="8727986" y="4535921"/>
            <a:ext cx="778055" cy="27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de-DE" sz="1200" u="none" dirty="0" err="1"/>
              <a:t>memory</a:t>
            </a:r>
            <a:endParaRPr lang="de-DE" sz="1200" u="none" dirty="0"/>
          </a:p>
        </p:txBody>
      </p:sp>
      <p:sp>
        <p:nvSpPr>
          <p:cNvPr id="15400" name="Line 48"/>
          <p:cNvSpPr>
            <a:spLocks noChangeShapeType="1"/>
          </p:cNvSpPr>
          <p:nvPr/>
        </p:nvSpPr>
        <p:spPr bwMode="auto">
          <a:xfrm>
            <a:off x="1208088" y="3160713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5401" name="Line 49"/>
          <p:cNvSpPr>
            <a:spLocks noChangeShapeType="1"/>
          </p:cNvSpPr>
          <p:nvPr/>
        </p:nvSpPr>
        <p:spPr bwMode="auto">
          <a:xfrm>
            <a:off x="1208088" y="360045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5402" name="Line 50"/>
          <p:cNvSpPr>
            <a:spLocks noChangeShapeType="1"/>
          </p:cNvSpPr>
          <p:nvPr/>
        </p:nvSpPr>
        <p:spPr bwMode="auto">
          <a:xfrm>
            <a:off x="2722563" y="337185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5403" name="Text Box 51"/>
          <p:cNvSpPr txBox="1">
            <a:spLocks noChangeArrowheads="1"/>
          </p:cNvSpPr>
          <p:nvPr/>
        </p:nvSpPr>
        <p:spPr bwMode="auto">
          <a:xfrm>
            <a:off x="8318500" y="4869181"/>
            <a:ext cx="178752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de-DE" sz="1600" u="none"/>
              <a:t>Non-linear finite </a:t>
            </a:r>
          </a:p>
          <a:p>
            <a:pPr defTabSz="762000" eaLnBrk="0" hangingPunct="0"/>
            <a:r>
              <a:rPr lang="de-DE" sz="1600" u="none"/>
              <a:t>state machine</a:t>
            </a:r>
            <a:endParaRPr lang="en-GB" sz="1600" u="none"/>
          </a:p>
        </p:txBody>
      </p:sp>
      <p:sp>
        <p:nvSpPr>
          <p:cNvPr id="15404" name="Text Box 52"/>
          <p:cNvSpPr txBox="1">
            <a:spLocks noChangeArrowheads="1"/>
          </p:cNvSpPr>
          <p:nvPr/>
        </p:nvSpPr>
        <p:spPr bwMode="auto">
          <a:xfrm>
            <a:off x="3579020" y="5661028"/>
            <a:ext cx="3597275" cy="611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de-DE" sz="1800" u="none"/>
              <a:t>(Running Key Generator  </a:t>
            </a:r>
            <a:r>
              <a:rPr lang="de-DE" sz="1800" u="none">
                <a:solidFill>
                  <a:schemeClr val="hlink"/>
                </a:solidFill>
              </a:rPr>
              <a:t>RKG</a:t>
            </a:r>
            <a:r>
              <a:rPr lang="de-DE" sz="1800" u="none"/>
              <a:t>)</a:t>
            </a:r>
            <a:r>
              <a:rPr lang="de-DE" sz="1800" u="none">
                <a:solidFill>
                  <a:schemeClr val="hlink"/>
                </a:solidFill>
              </a:rPr>
              <a:t> </a:t>
            </a:r>
            <a:endParaRPr lang="de-DE" sz="1800" u="none"/>
          </a:p>
          <a:p>
            <a:pPr defTabSz="762000" eaLnBrk="0" hangingPunct="0"/>
            <a:endParaRPr lang="en-GB" sz="1600" u="none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645FFD73-6CF3-401F-A0C4-47B23AC4092B}"/>
              </a:ext>
            </a:extLst>
          </p:cNvPr>
          <p:cNvCxnSpPr/>
          <p:nvPr/>
        </p:nvCxnSpPr>
        <p:spPr bwMode="auto">
          <a:xfrm>
            <a:off x="8602663" y="4573906"/>
            <a:ext cx="104832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 Box 54">
            <a:extLst>
              <a:ext uri="{FF2B5EF4-FFF2-40B4-BE49-F238E27FC236}">
                <a16:creationId xmlns:a16="http://schemas.microsoft.com/office/drawing/2014/main" xmlns="" id="{03C2556E-7602-4375-A5D5-23A7B09F2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73" y="4148137"/>
            <a:ext cx="2353461" cy="1602619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762000"/>
            <a:r>
              <a:rPr lang="en-US" sz="1400" dirty="0">
                <a:solidFill>
                  <a:schemeClr val="hlink"/>
                </a:solidFill>
              </a:rPr>
              <a:t>In difference to stream ciphers</a:t>
            </a:r>
            <a:r>
              <a:rPr lang="en-US" sz="1400" u="none" dirty="0">
                <a:solidFill>
                  <a:schemeClr val="hlink"/>
                </a:solidFill>
              </a:rPr>
              <a:t>,</a:t>
            </a:r>
          </a:p>
          <a:p>
            <a:pPr defTabSz="762000"/>
            <a:r>
              <a:rPr lang="en-US" sz="1400" u="none" dirty="0">
                <a:solidFill>
                  <a:schemeClr val="hlink"/>
                </a:solidFill>
              </a:rPr>
              <a:t>Block Ciphers are one-to-one mappings </a:t>
            </a:r>
            <a:r>
              <a:rPr lang="en-US" sz="1400" i="1" dirty="0">
                <a:solidFill>
                  <a:schemeClr val="hlink"/>
                </a:solidFill>
              </a:rPr>
              <a:t>without memory</a:t>
            </a:r>
            <a:r>
              <a:rPr lang="en-US" sz="1400" i="1" u="none" dirty="0">
                <a:solidFill>
                  <a:schemeClr val="hlink"/>
                </a:solidFill>
              </a:rPr>
              <a:t> functions </a:t>
            </a:r>
            <a:r>
              <a:rPr lang="en-US" sz="1400" u="none" dirty="0">
                <a:solidFill>
                  <a:schemeClr val="hlink"/>
                </a:solidFill>
              </a:rPr>
              <a:t>In their mapping.</a:t>
            </a:r>
          </a:p>
          <a:p>
            <a:pPr defTabSz="762000"/>
            <a:endParaRPr lang="en-GB" sz="1400" u="none" dirty="0">
              <a:solidFill>
                <a:schemeClr val="hlink"/>
              </a:solidFill>
            </a:endParaRPr>
          </a:p>
        </p:txBody>
      </p:sp>
      <p:sp>
        <p:nvSpPr>
          <p:cNvPr id="57" name="Text Box 26">
            <a:extLst>
              <a:ext uri="{FF2B5EF4-FFF2-40B4-BE49-F238E27FC236}">
                <a16:creationId xmlns:a16="http://schemas.microsoft.com/office/drawing/2014/main" xmlns="" id="{89CF3115-461B-4BAA-9343-844D274FD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881" y="4101796"/>
            <a:ext cx="865922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100" u="none" dirty="0"/>
              <a:t>Clear Text</a:t>
            </a:r>
            <a:endParaRPr lang="en-GB" sz="1100" u="none" dirty="0">
              <a:solidFill>
                <a:schemeClr val="accent1"/>
              </a:solidFill>
            </a:endParaRPr>
          </a:p>
        </p:txBody>
      </p:sp>
      <p:sp>
        <p:nvSpPr>
          <p:cNvPr id="58" name="Text Box 25">
            <a:extLst>
              <a:ext uri="{FF2B5EF4-FFF2-40B4-BE49-F238E27FC236}">
                <a16:creationId xmlns:a16="http://schemas.microsoft.com/office/drawing/2014/main" xmlns="" id="{7D4E3F29-33AE-48F4-AE95-69B9F2395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463" y="4289917"/>
            <a:ext cx="960499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100" u="none" dirty="0"/>
              <a:t>Cipher Text</a:t>
            </a:r>
          </a:p>
        </p:txBody>
      </p:sp>
    </p:spTree>
    <p:extLst>
      <p:ext uri="{BB962C8B-B14F-4D97-AF65-F5344CB8AC3E}">
        <p14:creationId xmlns:p14="http://schemas.microsoft.com/office/powerpoint/2010/main" val="21116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2" grpId="0" animBg="1"/>
      <p:bldP spid="15373" grpId="0" animBg="1"/>
      <p:bldP spid="15374" grpId="0" animBg="1"/>
      <p:bldP spid="15375" grpId="0" animBg="1"/>
      <p:bldP spid="15376" grpId="0"/>
      <p:bldP spid="15377" grpId="0"/>
      <p:bldP spid="15378" grpId="0"/>
      <p:bldP spid="15379" grpId="0"/>
      <p:bldP spid="15380" grpId="0"/>
      <p:bldP spid="15381" grpId="0"/>
      <p:bldP spid="15382" grpId="0" animBg="1"/>
      <p:bldP spid="15383" grpId="0" animBg="1"/>
      <p:bldP spid="15384" grpId="0" animBg="1"/>
      <p:bldP spid="15400" grpId="0" animBg="1"/>
      <p:bldP spid="15401" grpId="0" animBg="1"/>
      <p:bldP spid="15402" grpId="0" animBg="1"/>
      <p:bldP spid="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65575" y="2235200"/>
            <a:ext cx="3122613" cy="2887663"/>
            <a:chOff x="2476" y="1523"/>
            <a:chExt cx="1968" cy="1818"/>
          </a:xfrm>
        </p:grpSpPr>
        <p:sp>
          <p:nvSpPr>
            <p:cNvPr id="29442" name="Line 3"/>
            <p:cNvSpPr>
              <a:spLocks noChangeShapeType="1"/>
            </p:cNvSpPr>
            <p:nvPr/>
          </p:nvSpPr>
          <p:spPr bwMode="auto">
            <a:xfrm>
              <a:off x="2591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43" name="Freeform 4"/>
            <p:cNvSpPr>
              <a:spLocks/>
            </p:cNvSpPr>
            <p:nvPr/>
          </p:nvSpPr>
          <p:spPr bwMode="auto">
            <a:xfrm>
              <a:off x="2476" y="3225"/>
              <a:ext cx="115" cy="116"/>
            </a:xfrm>
            <a:custGeom>
              <a:avLst/>
              <a:gdLst>
                <a:gd name="T0" fmla="*/ 3 w 691"/>
                <a:gd name="T1" fmla="*/ 2 h 697"/>
                <a:gd name="T2" fmla="*/ 3 w 691"/>
                <a:gd name="T3" fmla="*/ 1 h 697"/>
                <a:gd name="T4" fmla="*/ 3 w 691"/>
                <a:gd name="T5" fmla="*/ 1 h 697"/>
                <a:gd name="T6" fmla="*/ 3 w 691"/>
                <a:gd name="T7" fmla="*/ 1 h 697"/>
                <a:gd name="T8" fmla="*/ 3 w 691"/>
                <a:gd name="T9" fmla="*/ 1 h 697"/>
                <a:gd name="T10" fmla="*/ 3 w 691"/>
                <a:gd name="T11" fmla="*/ 1 h 697"/>
                <a:gd name="T12" fmla="*/ 3 w 691"/>
                <a:gd name="T13" fmla="*/ 0 h 697"/>
                <a:gd name="T14" fmla="*/ 2 w 691"/>
                <a:gd name="T15" fmla="*/ 0 h 697"/>
                <a:gd name="T16" fmla="*/ 2 w 691"/>
                <a:gd name="T17" fmla="*/ 0 h 697"/>
                <a:gd name="T18" fmla="*/ 2 w 691"/>
                <a:gd name="T19" fmla="*/ 0 h 697"/>
                <a:gd name="T20" fmla="*/ 2 w 691"/>
                <a:gd name="T21" fmla="*/ 0 h 697"/>
                <a:gd name="T22" fmla="*/ 2 w 691"/>
                <a:gd name="T23" fmla="*/ 0 h 697"/>
                <a:gd name="T24" fmla="*/ 1 w 691"/>
                <a:gd name="T25" fmla="*/ 0 h 697"/>
                <a:gd name="T26" fmla="*/ 1 w 691"/>
                <a:gd name="T27" fmla="*/ 0 h 697"/>
                <a:gd name="T28" fmla="*/ 1 w 691"/>
                <a:gd name="T29" fmla="*/ 0 h 697"/>
                <a:gd name="T30" fmla="*/ 1 w 691"/>
                <a:gd name="T31" fmla="*/ 0 h 697"/>
                <a:gd name="T32" fmla="*/ 1 w 691"/>
                <a:gd name="T33" fmla="*/ 0 h 697"/>
                <a:gd name="T34" fmla="*/ 1 w 691"/>
                <a:gd name="T35" fmla="*/ 0 h 697"/>
                <a:gd name="T36" fmla="*/ 0 w 691"/>
                <a:gd name="T37" fmla="*/ 0 h 697"/>
                <a:gd name="T38" fmla="*/ 0 w 691"/>
                <a:gd name="T39" fmla="*/ 1 h 697"/>
                <a:gd name="T40" fmla="*/ 0 w 691"/>
                <a:gd name="T41" fmla="*/ 1 h 697"/>
                <a:gd name="T42" fmla="*/ 0 w 691"/>
                <a:gd name="T43" fmla="*/ 1 h 697"/>
                <a:gd name="T44" fmla="*/ 0 w 691"/>
                <a:gd name="T45" fmla="*/ 1 h 697"/>
                <a:gd name="T46" fmla="*/ 0 w 691"/>
                <a:gd name="T47" fmla="*/ 1 h 697"/>
                <a:gd name="T48" fmla="*/ 0 w 691"/>
                <a:gd name="T49" fmla="*/ 2 h 697"/>
                <a:gd name="T50" fmla="*/ 0 w 691"/>
                <a:gd name="T51" fmla="*/ 2 h 697"/>
                <a:gd name="T52" fmla="*/ 0 w 691"/>
                <a:gd name="T53" fmla="*/ 2 h 697"/>
                <a:gd name="T54" fmla="*/ 0 w 691"/>
                <a:gd name="T55" fmla="*/ 2 h 697"/>
                <a:gd name="T56" fmla="*/ 0 w 691"/>
                <a:gd name="T57" fmla="*/ 2 h 697"/>
                <a:gd name="T58" fmla="*/ 0 w 691"/>
                <a:gd name="T59" fmla="*/ 2 h 697"/>
                <a:gd name="T60" fmla="*/ 0 w 691"/>
                <a:gd name="T61" fmla="*/ 3 h 697"/>
                <a:gd name="T62" fmla="*/ 1 w 691"/>
                <a:gd name="T63" fmla="*/ 3 h 697"/>
                <a:gd name="T64" fmla="*/ 1 w 691"/>
                <a:gd name="T65" fmla="*/ 3 h 697"/>
                <a:gd name="T66" fmla="*/ 1 w 691"/>
                <a:gd name="T67" fmla="*/ 3 h 697"/>
                <a:gd name="T68" fmla="*/ 1 w 691"/>
                <a:gd name="T69" fmla="*/ 3 h 697"/>
                <a:gd name="T70" fmla="*/ 1 w 691"/>
                <a:gd name="T71" fmla="*/ 3 h 697"/>
                <a:gd name="T72" fmla="*/ 1 w 691"/>
                <a:gd name="T73" fmla="*/ 3 h 697"/>
                <a:gd name="T74" fmla="*/ 2 w 691"/>
                <a:gd name="T75" fmla="*/ 3 h 697"/>
                <a:gd name="T76" fmla="*/ 2 w 691"/>
                <a:gd name="T77" fmla="*/ 3 h 697"/>
                <a:gd name="T78" fmla="*/ 2 w 691"/>
                <a:gd name="T79" fmla="*/ 3 h 697"/>
                <a:gd name="T80" fmla="*/ 2 w 691"/>
                <a:gd name="T81" fmla="*/ 3 h 697"/>
                <a:gd name="T82" fmla="*/ 2 w 691"/>
                <a:gd name="T83" fmla="*/ 3 h 697"/>
                <a:gd name="T84" fmla="*/ 3 w 691"/>
                <a:gd name="T85" fmla="*/ 3 h 697"/>
                <a:gd name="T86" fmla="*/ 3 w 691"/>
                <a:gd name="T87" fmla="*/ 2 h 697"/>
                <a:gd name="T88" fmla="*/ 3 w 691"/>
                <a:gd name="T89" fmla="*/ 2 h 697"/>
                <a:gd name="T90" fmla="*/ 3 w 691"/>
                <a:gd name="T91" fmla="*/ 2 h 697"/>
                <a:gd name="T92" fmla="*/ 3 w 691"/>
                <a:gd name="T93" fmla="*/ 2 h 697"/>
                <a:gd name="T94" fmla="*/ 3 w 691"/>
                <a:gd name="T95" fmla="*/ 2 h 697"/>
                <a:gd name="T96" fmla="*/ 3 w 691"/>
                <a:gd name="T97" fmla="*/ 2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1"/>
                <a:gd name="T148" fmla="*/ 0 h 697"/>
                <a:gd name="T149" fmla="*/ 691 w 691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1" h="697">
                  <a:moveTo>
                    <a:pt x="691" y="348"/>
                  </a:moveTo>
                  <a:lnTo>
                    <a:pt x="687" y="303"/>
                  </a:lnTo>
                  <a:lnTo>
                    <a:pt x="679" y="259"/>
                  </a:lnTo>
                  <a:lnTo>
                    <a:pt x="663" y="214"/>
                  </a:lnTo>
                  <a:lnTo>
                    <a:pt x="644" y="175"/>
                  </a:lnTo>
                  <a:lnTo>
                    <a:pt x="618" y="135"/>
                  </a:lnTo>
                  <a:lnTo>
                    <a:pt x="590" y="102"/>
                  </a:lnTo>
                  <a:lnTo>
                    <a:pt x="555" y="72"/>
                  </a:lnTo>
                  <a:lnTo>
                    <a:pt x="517" y="46"/>
                  </a:lnTo>
                  <a:lnTo>
                    <a:pt x="476" y="26"/>
                  </a:lnTo>
                  <a:lnTo>
                    <a:pt x="434" y="13"/>
                  </a:lnTo>
                  <a:lnTo>
                    <a:pt x="390" y="2"/>
                  </a:lnTo>
                  <a:lnTo>
                    <a:pt x="345" y="0"/>
                  </a:lnTo>
                  <a:lnTo>
                    <a:pt x="299" y="2"/>
                  </a:lnTo>
                  <a:lnTo>
                    <a:pt x="255" y="13"/>
                  </a:lnTo>
                  <a:lnTo>
                    <a:pt x="212" y="26"/>
                  </a:lnTo>
                  <a:lnTo>
                    <a:pt x="172" y="46"/>
                  </a:lnTo>
                  <a:lnTo>
                    <a:pt x="136" y="72"/>
                  </a:lnTo>
                  <a:lnTo>
                    <a:pt x="101" y="102"/>
                  </a:lnTo>
                  <a:lnTo>
                    <a:pt x="71" y="135"/>
                  </a:lnTo>
                  <a:lnTo>
                    <a:pt x="46" y="175"/>
                  </a:lnTo>
                  <a:lnTo>
                    <a:pt x="25" y="214"/>
                  </a:lnTo>
                  <a:lnTo>
                    <a:pt x="10" y="259"/>
                  </a:lnTo>
                  <a:lnTo>
                    <a:pt x="1" y="303"/>
                  </a:lnTo>
                  <a:lnTo>
                    <a:pt x="0" y="348"/>
                  </a:lnTo>
                  <a:lnTo>
                    <a:pt x="1" y="394"/>
                  </a:lnTo>
                  <a:lnTo>
                    <a:pt x="10" y="439"/>
                  </a:lnTo>
                  <a:lnTo>
                    <a:pt x="25" y="481"/>
                  </a:lnTo>
                  <a:lnTo>
                    <a:pt x="46" y="522"/>
                  </a:lnTo>
                  <a:lnTo>
                    <a:pt x="71" y="560"/>
                  </a:lnTo>
                  <a:lnTo>
                    <a:pt x="101" y="595"/>
                  </a:lnTo>
                  <a:lnTo>
                    <a:pt x="136" y="625"/>
                  </a:lnTo>
                  <a:lnTo>
                    <a:pt x="172" y="651"/>
                  </a:lnTo>
                  <a:lnTo>
                    <a:pt x="212" y="672"/>
                  </a:lnTo>
                  <a:lnTo>
                    <a:pt x="255" y="685"/>
                  </a:lnTo>
                  <a:lnTo>
                    <a:pt x="299" y="694"/>
                  </a:lnTo>
                  <a:lnTo>
                    <a:pt x="345" y="697"/>
                  </a:lnTo>
                  <a:lnTo>
                    <a:pt x="390" y="694"/>
                  </a:lnTo>
                  <a:lnTo>
                    <a:pt x="434" y="685"/>
                  </a:lnTo>
                  <a:lnTo>
                    <a:pt x="476" y="672"/>
                  </a:lnTo>
                  <a:lnTo>
                    <a:pt x="517" y="651"/>
                  </a:lnTo>
                  <a:lnTo>
                    <a:pt x="555" y="625"/>
                  </a:lnTo>
                  <a:lnTo>
                    <a:pt x="590" y="595"/>
                  </a:lnTo>
                  <a:lnTo>
                    <a:pt x="618" y="560"/>
                  </a:lnTo>
                  <a:lnTo>
                    <a:pt x="644" y="522"/>
                  </a:lnTo>
                  <a:lnTo>
                    <a:pt x="663" y="481"/>
                  </a:lnTo>
                  <a:lnTo>
                    <a:pt x="679" y="439"/>
                  </a:lnTo>
                  <a:lnTo>
                    <a:pt x="687" y="394"/>
                  </a:lnTo>
                  <a:lnTo>
                    <a:pt x="691" y="3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44" name="Line 5"/>
            <p:cNvSpPr>
              <a:spLocks noChangeShapeType="1"/>
            </p:cNvSpPr>
            <p:nvPr/>
          </p:nvSpPr>
          <p:spPr bwMode="auto">
            <a:xfrm>
              <a:off x="2925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45" name="Freeform 6"/>
            <p:cNvSpPr>
              <a:spLocks/>
            </p:cNvSpPr>
            <p:nvPr/>
          </p:nvSpPr>
          <p:spPr bwMode="auto">
            <a:xfrm>
              <a:off x="2925" y="3225"/>
              <a:ext cx="115" cy="116"/>
            </a:xfrm>
            <a:custGeom>
              <a:avLst/>
              <a:gdLst>
                <a:gd name="T0" fmla="*/ 0 w 690"/>
                <a:gd name="T1" fmla="*/ 2 h 697"/>
                <a:gd name="T2" fmla="*/ 0 w 690"/>
                <a:gd name="T3" fmla="*/ 2 h 697"/>
                <a:gd name="T4" fmla="*/ 0 w 690"/>
                <a:gd name="T5" fmla="*/ 2 h 697"/>
                <a:gd name="T6" fmla="*/ 0 w 690"/>
                <a:gd name="T7" fmla="*/ 2 h 697"/>
                <a:gd name="T8" fmla="*/ 0 w 690"/>
                <a:gd name="T9" fmla="*/ 2 h 697"/>
                <a:gd name="T10" fmla="*/ 0 w 690"/>
                <a:gd name="T11" fmla="*/ 2 h 697"/>
                <a:gd name="T12" fmla="*/ 0 w 690"/>
                <a:gd name="T13" fmla="*/ 3 h 697"/>
                <a:gd name="T14" fmla="*/ 1 w 690"/>
                <a:gd name="T15" fmla="*/ 3 h 697"/>
                <a:gd name="T16" fmla="*/ 1 w 690"/>
                <a:gd name="T17" fmla="*/ 3 h 697"/>
                <a:gd name="T18" fmla="*/ 1 w 690"/>
                <a:gd name="T19" fmla="*/ 3 h 697"/>
                <a:gd name="T20" fmla="*/ 1 w 690"/>
                <a:gd name="T21" fmla="*/ 3 h 697"/>
                <a:gd name="T22" fmla="*/ 1 w 690"/>
                <a:gd name="T23" fmla="*/ 3 h 697"/>
                <a:gd name="T24" fmla="*/ 2 w 690"/>
                <a:gd name="T25" fmla="*/ 3 h 697"/>
                <a:gd name="T26" fmla="*/ 2 w 690"/>
                <a:gd name="T27" fmla="*/ 3 h 697"/>
                <a:gd name="T28" fmla="*/ 2 w 690"/>
                <a:gd name="T29" fmla="*/ 3 h 697"/>
                <a:gd name="T30" fmla="*/ 2 w 690"/>
                <a:gd name="T31" fmla="*/ 3 h 697"/>
                <a:gd name="T32" fmla="*/ 2 w 690"/>
                <a:gd name="T33" fmla="*/ 3 h 697"/>
                <a:gd name="T34" fmla="*/ 2 w 690"/>
                <a:gd name="T35" fmla="*/ 3 h 697"/>
                <a:gd name="T36" fmla="*/ 3 w 690"/>
                <a:gd name="T37" fmla="*/ 3 h 697"/>
                <a:gd name="T38" fmla="*/ 3 w 690"/>
                <a:gd name="T39" fmla="*/ 2 h 697"/>
                <a:gd name="T40" fmla="*/ 3 w 690"/>
                <a:gd name="T41" fmla="*/ 2 h 697"/>
                <a:gd name="T42" fmla="*/ 3 w 690"/>
                <a:gd name="T43" fmla="*/ 2 h 697"/>
                <a:gd name="T44" fmla="*/ 3 w 690"/>
                <a:gd name="T45" fmla="*/ 2 h 697"/>
                <a:gd name="T46" fmla="*/ 3 w 690"/>
                <a:gd name="T47" fmla="*/ 2 h 697"/>
                <a:gd name="T48" fmla="*/ 3 w 690"/>
                <a:gd name="T49" fmla="*/ 2 h 697"/>
                <a:gd name="T50" fmla="*/ 3 w 690"/>
                <a:gd name="T51" fmla="*/ 1 h 697"/>
                <a:gd name="T52" fmla="*/ 3 w 690"/>
                <a:gd name="T53" fmla="*/ 1 h 697"/>
                <a:gd name="T54" fmla="*/ 3 w 690"/>
                <a:gd name="T55" fmla="*/ 1 h 697"/>
                <a:gd name="T56" fmla="*/ 3 w 690"/>
                <a:gd name="T57" fmla="*/ 1 h 697"/>
                <a:gd name="T58" fmla="*/ 3 w 690"/>
                <a:gd name="T59" fmla="*/ 1 h 697"/>
                <a:gd name="T60" fmla="*/ 3 w 690"/>
                <a:gd name="T61" fmla="*/ 0 h 697"/>
                <a:gd name="T62" fmla="*/ 2 w 690"/>
                <a:gd name="T63" fmla="*/ 0 h 697"/>
                <a:gd name="T64" fmla="*/ 2 w 690"/>
                <a:gd name="T65" fmla="*/ 0 h 697"/>
                <a:gd name="T66" fmla="*/ 2 w 690"/>
                <a:gd name="T67" fmla="*/ 0 h 697"/>
                <a:gd name="T68" fmla="*/ 2 w 690"/>
                <a:gd name="T69" fmla="*/ 0 h 697"/>
                <a:gd name="T70" fmla="*/ 2 w 690"/>
                <a:gd name="T71" fmla="*/ 0 h 697"/>
                <a:gd name="T72" fmla="*/ 2 w 690"/>
                <a:gd name="T73" fmla="*/ 0 h 697"/>
                <a:gd name="T74" fmla="*/ 1 w 690"/>
                <a:gd name="T75" fmla="*/ 0 h 697"/>
                <a:gd name="T76" fmla="*/ 1 w 690"/>
                <a:gd name="T77" fmla="*/ 0 h 697"/>
                <a:gd name="T78" fmla="*/ 1 w 690"/>
                <a:gd name="T79" fmla="*/ 0 h 697"/>
                <a:gd name="T80" fmla="*/ 1 w 690"/>
                <a:gd name="T81" fmla="*/ 0 h 697"/>
                <a:gd name="T82" fmla="*/ 1 w 690"/>
                <a:gd name="T83" fmla="*/ 0 h 697"/>
                <a:gd name="T84" fmla="*/ 0 w 690"/>
                <a:gd name="T85" fmla="*/ 0 h 697"/>
                <a:gd name="T86" fmla="*/ 0 w 690"/>
                <a:gd name="T87" fmla="*/ 1 h 697"/>
                <a:gd name="T88" fmla="*/ 0 w 690"/>
                <a:gd name="T89" fmla="*/ 1 h 697"/>
                <a:gd name="T90" fmla="*/ 0 w 690"/>
                <a:gd name="T91" fmla="*/ 1 h 697"/>
                <a:gd name="T92" fmla="*/ 0 w 690"/>
                <a:gd name="T93" fmla="*/ 1 h 697"/>
                <a:gd name="T94" fmla="*/ 0 w 690"/>
                <a:gd name="T95" fmla="*/ 1 h 697"/>
                <a:gd name="T96" fmla="*/ 0 w 690"/>
                <a:gd name="T97" fmla="*/ 2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0"/>
                <a:gd name="T148" fmla="*/ 0 h 697"/>
                <a:gd name="T149" fmla="*/ 690 w 690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0" h="697">
                  <a:moveTo>
                    <a:pt x="0" y="348"/>
                  </a:moveTo>
                  <a:lnTo>
                    <a:pt x="4" y="394"/>
                  </a:lnTo>
                  <a:lnTo>
                    <a:pt x="12" y="439"/>
                  </a:lnTo>
                  <a:lnTo>
                    <a:pt x="26" y="481"/>
                  </a:lnTo>
                  <a:lnTo>
                    <a:pt x="47" y="522"/>
                  </a:lnTo>
                  <a:lnTo>
                    <a:pt x="73" y="560"/>
                  </a:lnTo>
                  <a:lnTo>
                    <a:pt x="102" y="595"/>
                  </a:lnTo>
                  <a:lnTo>
                    <a:pt x="135" y="625"/>
                  </a:lnTo>
                  <a:lnTo>
                    <a:pt x="173" y="651"/>
                  </a:lnTo>
                  <a:lnTo>
                    <a:pt x="214" y="672"/>
                  </a:lnTo>
                  <a:lnTo>
                    <a:pt x="256" y="685"/>
                  </a:lnTo>
                  <a:lnTo>
                    <a:pt x="301" y="694"/>
                  </a:lnTo>
                  <a:lnTo>
                    <a:pt x="345" y="697"/>
                  </a:lnTo>
                  <a:lnTo>
                    <a:pt x="391" y="694"/>
                  </a:lnTo>
                  <a:lnTo>
                    <a:pt x="435" y="685"/>
                  </a:lnTo>
                  <a:lnTo>
                    <a:pt x="477" y="672"/>
                  </a:lnTo>
                  <a:lnTo>
                    <a:pt x="518" y="651"/>
                  </a:lnTo>
                  <a:lnTo>
                    <a:pt x="556" y="625"/>
                  </a:lnTo>
                  <a:lnTo>
                    <a:pt x="590" y="595"/>
                  </a:lnTo>
                  <a:lnTo>
                    <a:pt x="619" y="560"/>
                  </a:lnTo>
                  <a:lnTo>
                    <a:pt x="645" y="522"/>
                  </a:lnTo>
                  <a:lnTo>
                    <a:pt x="665" y="481"/>
                  </a:lnTo>
                  <a:lnTo>
                    <a:pt x="678" y="439"/>
                  </a:lnTo>
                  <a:lnTo>
                    <a:pt x="687" y="394"/>
                  </a:lnTo>
                  <a:lnTo>
                    <a:pt x="690" y="348"/>
                  </a:lnTo>
                  <a:lnTo>
                    <a:pt x="687" y="303"/>
                  </a:lnTo>
                  <a:lnTo>
                    <a:pt x="678" y="259"/>
                  </a:lnTo>
                  <a:lnTo>
                    <a:pt x="665" y="214"/>
                  </a:lnTo>
                  <a:lnTo>
                    <a:pt x="645" y="175"/>
                  </a:lnTo>
                  <a:lnTo>
                    <a:pt x="619" y="135"/>
                  </a:lnTo>
                  <a:lnTo>
                    <a:pt x="590" y="102"/>
                  </a:lnTo>
                  <a:lnTo>
                    <a:pt x="556" y="72"/>
                  </a:lnTo>
                  <a:lnTo>
                    <a:pt x="518" y="46"/>
                  </a:lnTo>
                  <a:lnTo>
                    <a:pt x="477" y="26"/>
                  </a:lnTo>
                  <a:lnTo>
                    <a:pt x="435" y="13"/>
                  </a:lnTo>
                  <a:lnTo>
                    <a:pt x="391" y="2"/>
                  </a:lnTo>
                  <a:lnTo>
                    <a:pt x="345" y="0"/>
                  </a:lnTo>
                  <a:lnTo>
                    <a:pt x="301" y="2"/>
                  </a:lnTo>
                  <a:lnTo>
                    <a:pt x="256" y="13"/>
                  </a:lnTo>
                  <a:lnTo>
                    <a:pt x="214" y="26"/>
                  </a:lnTo>
                  <a:lnTo>
                    <a:pt x="173" y="46"/>
                  </a:lnTo>
                  <a:lnTo>
                    <a:pt x="135" y="72"/>
                  </a:lnTo>
                  <a:lnTo>
                    <a:pt x="102" y="102"/>
                  </a:lnTo>
                  <a:lnTo>
                    <a:pt x="73" y="135"/>
                  </a:lnTo>
                  <a:lnTo>
                    <a:pt x="47" y="175"/>
                  </a:lnTo>
                  <a:lnTo>
                    <a:pt x="26" y="214"/>
                  </a:lnTo>
                  <a:lnTo>
                    <a:pt x="12" y="259"/>
                  </a:lnTo>
                  <a:lnTo>
                    <a:pt x="4" y="303"/>
                  </a:lnTo>
                  <a:lnTo>
                    <a:pt x="0" y="3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46" name="Line 7"/>
            <p:cNvSpPr>
              <a:spLocks noChangeShapeType="1"/>
            </p:cNvSpPr>
            <p:nvPr/>
          </p:nvSpPr>
          <p:spPr bwMode="auto">
            <a:xfrm>
              <a:off x="2942" y="287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47" name="Freeform 8"/>
            <p:cNvSpPr>
              <a:spLocks/>
            </p:cNvSpPr>
            <p:nvPr/>
          </p:nvSpPr>
          <p:spPr bwMode="auto">
            <a:xfrm>
              <a:off x="2925" y="2771"/>
              <a:ext cx="115" cy="116"/>
            </a:xfrm>
            <a:custGeom>
              <a:avLst/>
              <a:gdLst>
                <a:gd name="T0" fmla="*/ 0 w 690"/>
                <a:gd name="T1" fmla="*/ 3 h 697"/>
                <a:gd name="T2" fmla="*/ 1 w 690"/>
                <a:gd name="T3" fmla="*/ 3 h 697"/>
                <a:gd name="T4" fmla="*/ 1 w 690"/>
                <a:gd name="T5" fmla="*/ 3 h 697"/>
                <a:gd name="T6" fmla="*/ 1 w 690"/>
                <a:gd name="T7" fmla="*/ 3 h 697"/>
                <a:gd name="T8" fmla="*/ 1 w 690"/>
                <a:gd name="T9" fmla="*/ 3 h 697"/>
                <a:gd name="T10" fmla="*/ 1 w 690"/>
                <a:gd name="T11" fmla="*/ 3 h 697"/>
                <a:gd name="T12" fmla="*/ 2 w 690"/>
                <a:gd name="T13" fmla="*/ 3 h 697"/>
                <a:gd name="T14" fmla="*/ 2 w 690"/>
                <a:gd name="T15" fmla="*/ 3 h 697"/>
                <a:gd name="T16" fmla="*/ 2 w 690"/>
                <a:gd name="T17" fmla="*/ 3 h 697"/>
                <a:gd name="T18" fmla="*/ 2 w 690"/>
                <a:gd name="T19" fmla="*/ 3 h 697"/>
                <a:gd name="T20" fmla="*/ 2 w 690"/>
                <a:gd name="T21" fmla="*/ 3 h 697"/>
                <a:gd name="T22" fmla="*/ 2 w 690"/>
                <a:gd name="T23" fmla="*/ 3 h 697"/>
                <a:gd name="T24" fmla="*/ 3 w 690"/>
                <a:gd name="T25" fmla="*/ 3 h 697"/>
                <a:gd name="T26" fmla="*/ 3 w 690"/>
                <a:gd name="T27" fmla="*/ 3 h 697"/>
                <a:gd name="T28" fmla="*/ 3 w 690"/>
                <a:gd name="T29" fmla="*/ 2 h 697"/>
                <a:gd name="T30" fmla="*/ 3 w 690"/>
                <a:gd name="T31" fmla="*/ 2 h 697"/>
                <a:gd name="T32" fmla="*/ 3 w 690"/>
                <a:gd name="T33" fmla="*/ 2 h 697"/>
                <a:gd name="T34" fmla="*/ 3 w 690"/>
                <a:gd name="T35" fmla="*/ 2 h 697"/>
                <a:gd name="T36" fmla="*/ 3 w 690"/>
                <a:gd name="T37" fmla="*/ 2 h 697"/>
                <a:gd name="T38" fmla="*/ 3 w 690"/>
                <a:gd name="T39" fmla="*/ 1 h 697"/>
                <a:gd name="T40" fmla="*/ 3 w 690"/>
                <a:gd name="T41" fmla="*/ 1 h 697"/>
                <a:gd name="T42" fmla="*/ 3 w 690"/>
                <a:gd name="T43" fmla="*/ 1 h 697"/>
                <a:gd name="T44" fmla="*/ 3 w 690"/>
                <a:gd name="T45" fmla="*/ 1 h 697"/>
                <a:gd name="T46" fmla="*/ 3 w 690"/>
                <a:gd name="T47" fmla="*/ 1 h 697"/>
                <a:gd name="T48" fmla="*/ 3 w 690"/>
                <a:gd name="T49" fmla="*/ 0 h 697"/>
                <a:gd name="T50" fmla="*/ 2 w 690"/>
                <a:gd name="T51" fmla="*/ 0 h 697"/>
                <a:gd name="T52" fmla="*/ 2 w 690"/>
                <a:gd name="T53" fmla="*/ 0 h 697"/>
                <a:gd name="T54" fmla="*/ 2 w 690"/>
                <a:gd name="T55" fmla="*/ 0 h 697"/>
                <a:gd name="T56" fmla="*/ 2 w 690"/>
                <a:gd name="T57" fmla="*/ 0 h 697"/>
                <a:gd name="T58" fmla="*/ 2 w 690"/>
                <a:gd name="T59" fmla="*/ 0 h 697"/>
                <a:gd name="T60" fmla="*/ 2 w 690"/>
                <a:gd name="T61" fmla="*/ 0 h 697"/>
                <a:gd name="T62" fmla="*/ 1 w 690"/>
                <a:gd name="T63" fmla="*/ 0 h 697"/>
                <a:gd name="T64" fmla="*/ 1 w 690"/>
                <a:gd name="T65" fmla="*/ 0 h 697"/>
                <a:gd name="T66" fmla="*/ 1 w 690"/>
                <a:gd name="T67" fmla="*/ 0 h 697"/>
                <a:gd name="T68" fmla="*/ 1 w 690"/>
                <a:gd name="T69" fmla="*/ 0 h 697"/>
                <a:gd name="T70" fmla="*/ 1 w 690"/>
                <a:gd name="T71" fmla="*/ 0 h 697"/>
                <a:gd name="T72" fmla="*/ 0 w 690"/>
                <a:gd name="T73" fmla="*/ 0 h 697"/>
                <a:gd name="T74" fmla="*/ 0 w 690"/>
                <a:gd name="T75" fmla="*/ 1 h 697"/>
                <a:gd name="T76" fmla="*/ 0 w 690"/>
                <a:gd name="T77" fmla="*/ 1 h 697"/>
                <a:gd name="T78" fmla="*/ 0 w 690"/>
                <a:gd name="T79" fmla="*/ 1 h 697"/>
                <a:gd name="T80" fmla="*/ 0 w 690"/>
                <a:gd name="T81" fmla="*/ 1 h 697"/>
                <a:gd name="T82" fmla="*/ 0 w 690"/>
                <a:gd name="T83" fmla="*/ 1 h 697"/>
                <a:gd name="T84" fmla="*/ 0 w 690"/>
                <a:gd name="T85" fmla="*/ 2 h 697"/>
                <a:gd name="T86" fmla="*/ 0 w 690"/>
                <a:gd name="T87" fmla="*/ 2 h 697"/>
                <a:gd name="T88" fmla="*/ 0 w 690"/>
                <a:gd name="T89" fmla="*/ 2 h 697"/>
                <a:gd name="T90" fmla="*/ 0 w 690"/>
                <a:gd name="T91" fmla="*/ 2 h 697"/>
                <a:gd name="T92" fmla="*/ 0 w 690"/>
                <a:gd name="T93" fmla="*/ 2 h 697"/>
                <a:gd name="T94" fmla="*/ 0 w 690"/>
                <a:gd name="T95" fmla="*/ 3 h 697"/>
                <a:gd name="T96" fmla="*/ 0 w 690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0"/>
                <a:gd name="T148" fmla="*/ 0 h 697"/>
                <a:gd name="T149" fmla="*/ 690 w 690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0" h="697">
                  <a:moveTo>
                    <a:pt x="102" y="596"/>
                  </a:moveTo>
                  <a:lnTo>
                    <a:pt x="135" y="626"/>
                  </a:lnTo>
                  <a:lnTo>
                    <a:pt x="173" y="651"/>
                  </a:lnTo>
                  <a:lnTo>
                    <a:pt x="214" y="671"/>
                  </a:lnTo>
                  <a:lnTo>
                    <a:pt x="256" y="685"/>
                  </a:lnTo>
                  <a:lnTo>
                    <a:pt x="301" y="696"/>
                  </a:lnTo>
                  <a:lnTo>
                    <a:pt x="345" y="697"/>
                  </a:lnTo>
                  <a:lnTo>
                    <a:pt x="391" y="696"/>
                  </a:lnTo>
                  <a:lnTo>
                    <a:pt x="435" y="685"/>
                  </a:lnTo>
                  <a:lnTo>
                    <a:pt x="477" y="671"/>
                  </a:lnTo>
                  <a:lnTo>
                    <a:pt x="518" y="651"/>
                  </a:lnTo>
                  <a:lnTo>
                    <a:pt x="556" y="626"/>
                  </a:lnTo>
                  <a:lnTo>
                    <a:pt x="590" y="596"/>
                  </a:lnTo>
                  <a:lnTo>
                    <a:pt x="619" y="562"/>
                  </a:lnTo>
                  <a:lnTo>
                    <a:pt x="645" y="523"/>
                  </a:lnTo>
                  <a:lnTo>
                    <a:pt x="665" y="484"/>
                  </a:lnTo>
                  <a:lnTo>
                    <a:pt x="678" y="439"/>
                  </a:lnTo>
                  <a:lnTo>
                    <a:pt x="687" y="395"/>
                  </a:lnTo>
                  <a:lnTo>
                    <a:pt x="690" y="349"/>
                  </a:lnTo>
                  <a:lnTo>
                    <a:pt x="687" y="304"/>
                  </a:lnTo>
                  <a:lnTo>
                    <a:pt x="678" y="259"/>
                  </a:lnTo>
                  <a:lnTo>
                    <a:pt x="665" y="216"/>
                  </a:lnTo>
                  <a:lnTo>
                    <a:pt x="645" y="175"/>
                  </a:lnTo>
                  <a:lnTo>
                    <a:pt x="619" y="138"/>
                  </a:lnTo>
                  <a:lnTo>
                    <a:pt x="590" y="103"/>
                  </a:lnTo>
                  <a:lnTo>
                    <a:pt x="556" y="73"/>
                  </a:lnTo>
                  <a:lnTo>
                    <a:pt x="518" y="47"/>
                  </a:lnTo>
                  <a:lnTo>
                    <a:pt x="477" y="26"/>
                  </a:lnTo>
                  <a:lnTo>
                    <a:pt x="435" y="12"/>
                  </a:lnTo>
                  <a:lnTo>
                    <a:pt x="391" y="3"/>
                  </a:lnTo>
                  <a:lnTo>
                    <a:pt x="345" y="0"/>
                  </a:lnTo>
                  <a:lnTo>
                    <a:pt x="301" y="3"/>
                  </a:lnTo>
                  <a:lnTo>
                    <a:pt x="256" y="12"/>
                  </a:lnTo>
                  <a:lnTo>
                    <a:pt x="214" y="26"/>
                  </a:lnTo>
                  <a:lnTo>
                    <a:pt x="173" y="47"/>
                  </a:lnTo>
                  <a:lnTo>
                    <a:pt x="135" y="73"/>
                  </a:lnTo>
                  <a:lnTo>
                    <a:pt x="102" y="103"/>
                  </a:lnTo>
                  <a:lnTo>
                    <a:pt x="73" y="138"/>
                  </a:lnTo>
                  <a:lnTo>
                    <a:pt x="47" y="175"/>
                  </a:lnTo>
                  <a:lnTo>
                    <a:pt x="26" y="216"/>
                  </a:lnTo>
                  <a:lnTo>
                    <a:pt x="12" y="259"/>
                  </a:lnTo>
                  <a:lnTo>
                    <a:pt x="4" y="304"/>
                  </a:lnTo>
                  <a:lnTo>
                    <a:pt x="0" y="349"/>
                  </a:lnTo>
                  <a:lnTo>
                    <a:pt x="4" y="395"/>
                  </a:lnTo>
                  <a:lnTo>
                    <a:pt x="12" y="439"/>
                  </a:lnTo>
                  <a:lnTo>
                    <a:pt x="26" y="484"/>
                  </a:lnTo>
                  <a:lnTo>
                    <a:pt x="47" y="523"/>
                  </a:lnTo>
                  <a:lnTo>
                    <a:pt x="73" y="562"/>
                  </a:lnTo>
                  <a:lnTo>
                    <a:pt x="102" y="59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48" name="Line 9"/>
            <p:cNvSpPr>
              <a:spLocks noChangeShapeType="1"/>
            </p:cNvSpPr>
            <p:nvPr/>
          </p:nvSpPr>
          <p:spPr bwMode="auto">
            <a:xfrm>
              <a:off x="2591" y="265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49" name="Freeform 10"/>
            <p:cNvSpPr>
              <a:spLocks/>
            </p:cNvSpPr>
            <p:nvPr/>
          </p:nvSpPr>
          <p:spPr bwMode="auto">
            <a:xfrm>
              <a:off x="2476" y="2601"/>
              <a:ext cx="115" cy="116"/>
            </a:xfrm>
            <a:custGeom>
              <a:avLst/>
              <a:gdLst>
                <a:gd name="T0" fmla="*/ 3 w 691"/>
                <a:gd name="T1" fmla="*/ 2 h 697"/>
                <a:gd name="T2" fmla="*/ 3 w 691"/>
                <a:gd name="T3" fmla="*/ 1 h 697"/>
                <a:gd name="T4" fmla="*/ 3 w 691"/>
                <a:gd name="T5" fmla="*/ 1 h 697"/>
                <a:gd name="T6" fmla="*/ 3 w 691"/>
                <a:gd name="T7" fmla="*/ 1 h 697"/>
                <a:gd name="T8" fmla="*/ 3 w 691"/>
                <a:gd name="T9" fmla="*/ 1 h 697"/>
                <a:gd name="T10" fmla="*/ 3 w 691"/>
                <a:gd name="T11" fmla="*/ 1 h 697"/>
                <a:gd name="T12" fmla="*/ 3 w 691"/>
                <a:gd name="T13" fmla="*/ 0 h 697"/>
                <a:gd name="T14" fmla="*/ 2 w 691"/>
                <a:gd name="T15" fmla="*/ 0 h 697"/>
                <a:gd name="T16" fmla="*/ 2 w 691"/>
                <a:gd name="T17" fmla="*/ 0 h 697"/>
                <a:gd name="T18" fmla="*/ 2 w 691"/>
                <a:gd name="T19" fmla="*/ 0 h 697"/>
                <a:gd name="T20" fmla="*/ 2 w 691"/>
                <a:gd name="T21" fmla="*/ 0 h 697"/>
                <a:gd name="T22" fmla="*/ 2 w 691"/>
                <a:gd name="T23" fmla="*/ 0 h 697"/>
                <a:gd name="T24" fmla="*/ 1 w 691"/>
                <a:gd name="T25" fmla="*/ 0 h 697"/>
                <a:gd name="T26" fmla="*/ 1 w 691"/>
                <a:gd name="T27" fmla="*/ 0 h 697"/>
                <a:gd name="T28" fmla="*/ 1 w 691"/>
                <a:gd name="T29" fmla="*/ 0 h 697"/>
                <a:gd name="T30" fmla="*/ 1 w 691"/>
                <a:gd name="T31" fmla="*/ 0 h 697"/>
                <a:gd name="T32" fmla="*/ 1 w 691"/>
                <a:gd name="T33" fmla="*/ 0 h 697"/>
                <a:gd name="T34" fmla="*/ 1 w 691"/>
                <a:gd name="T35" fmla="*/ 0 h 697"/>
                <a:gd name="T36" fmla="*/ 0 w 691"/>
                <a:gd name="T37" fmla="*/ 0 h 697"/>
                <a:gd name="T38" fmla="*/ 0 w 691"/>
                <a:gd name="T39" fmla="*/ 1 h 697"/>
                <a:gd name="T40" fmla="*/ 0 w 691"/>
                <a:gd name="T41" fmla="*/ 1 h 697"/>
                <a:gd name="T42" fmla="*/ 0 w 691"/>
                <a:gd name="T43" fmla="*/ 1 h 697"/>
                <a:gd name="T44" fmla="*/ 0 w 691"/>
                <a:gd name="T45" fmla="*/ 1 h 697"/>
                <a:gd name="T46" fmla="*/ 0 w 691"/>
                <a:gd name="T47" fmla="*/ 1 h 697"/>
                <a:gd name="T48" fmla="*/ 0 w 691"/>
                <a:gd name="T49" fmla="*/ 2 h 697"/>
                <a:gd name="T50" fmla="*/ 0 w 691"/>
                <a:gd name="T51" fmla="*/ 2 h 697"/>
                <a:gd name="T52" fmla="*/ 0 w 691"/>
                <a:gd name="T53" fmla="*/ 2 h 697"/>
                <a:gd name="T54" fmla="*/ 0 w 691"/>
                <a:gd name="T55" fmla="*/ 2 h 697"/>
                <a:gd name="T56" fmla="*/ 0 w 691"/>
                <a:gd name="T57" fmla="*/ 2 h 697"/>
                <a:gd name="T58" fmla="*/ 0 w 691"/>
                <a:gd name="T59" fmla="*/ 2 h 697"/>
                <a:gd name="T60" fmla="*/ 0 w 691"/>
                <a:gd name="T61" fmla="*/ 3 h 697"/>
                <a:gd name="T62" fmla="*/ 1 w 691"/>
                <a:gd name="T63" fmla="*/ 3 h 697"/>
                <a:gd name="T64" fmla="*/ 1 w 691"/>
                <a:gd name="T65" fmla="*/ 3 h 697"/>
                <a:gd name="T66" fmla="*/ 1 w 691"/>
                <a:gd name="T67" fmla="*/ 3 h 697"/>
                <a:gd name="T68" fmla="*/ 1 w 691"/>
                <a:gd name="T69" fmla="*/ 3 h 697"/>
                <a:gd name="T70" fmla="*/ 1 w 691"/>
                <a:gd name="T71" fmla="*/ 3 h 697"/>
                <a:gd name="T72" fmla="*/ 1 w 691"/>
                <a:gd name="T73" fmla="*/ 3 h 697"/>
                <a:gd name="T74" fmla="*/ 2 w 691"/>
                <a:gd name="T75" fmla="*/ 3 h 697"/>
                <a:gd name="T76" fmla="*/ 2 w 691"/>
                <a:gd name="T77" fmla="*/ 3 h 697"/>
                <a:gd name="T78" fmla="*/ 2 w 691"/>
                <a:gd name="T79" fmla="*/ 3 h 697"/>
                <a:gd name="T80" fmla="*/ 2 w 691"/>
                <a:gd name="T81" fmla="*/ 3 h 697"/>
                <a:gd name="T82" fmla="*/ 2 w 691"/>
                <a:gd name="T83" fmla="*/ 3 h 697"/>
                <a:gd name="T84" fmla="*/ 3 w 691"/>
                <a:gd name="T85" fmla="*/ 3 h 697"/>
                <a:gd name="T86" fmla="*/ 3 w 691"/>
                <a:gd name="T87" fmla="*/ 2 h 697"/>
                <a:gd name="T88" fmla="*/ 3 w 691"/>
                <a:gd name="T89" fmla="*/ 2 h 697"/>
                <a:gd name="T90" fmla="*/ 3 w 691"/>
                <a:gd name="T91" fmla="*/ 2 h 697"/>
                <a:gd name="T92" fmla="*/ 3 w 691"/>
                <a:gd name="T93" fmla="*/ 2 h 697"/>
                <a:gd name="T94" fmla="*/ 3 w 691"/>
                <a:gd name="T95" fmla="*/ 2 h 697"/>
                <a:gd name="T96" fmla="*/ 3 w 691"/>
                <a:gd name="T97" fmla="*/ 2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1"/>
                <a:gd name="T148" fmla="*/ 0 h 697"/>
                <a:gd name="T149" fmla="*/ 691 w 691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1" h="697">
                  <a:moveTo>
                    <a:pt x="691" y="348"/>
                  </a:moveTo>
                  <a:lnTo>
                    <a:pt x="687" y="303"/>
                  </a:lnTo>
                  <a:lnTo>
                    <a:pt x="679" y="258"/>
                  </a:lnTo>
                  <a:lnTo>
                    <a:pt x="663" y="216"/>
                  </a:lnTo>
                  <a:lnTo>
                    <a:pt x="644" y="174"/>
                  </a:lnTo>
                  <a:lnTo>
                    <a:pt x="618" y="135"/>
                  </a:lnTo>
                  <a:lnTo>
                    <a:pt x="590" y="101"/>
                  </a:lnTo>
                  <a:lnTo>
                    <a:pt x="555" y="71"/>
                  </a:lnTo>
                  <a:lnTo>
                    <a:pt x="517" y="46"/>
                  </a:lnTo>
                  <a:lnTo>
                    <a:pt x="476" y="26"/>
                  </a:lnTo>
                  <a:lnTo>
                    <a:pt x="434" y="12"/>
                  </a:lnTo>
                  <a:lnTo>
                    <a:pt x="390" y="3"/>
                  </a:lnTo>
                  <a:lnTo>
                    <a:pt x="345" y="0"/>
                  </a:lnTo>
                  <a:lnTo>
                    <a:pt x="299" y="3"/>
                  </a:lnTo>
                  <a:lnTo>
                    <a:pt x="255" y="12"/>
                  </a:lnTo>
                  <a:lnTo>
                    <a:pt x="212" y="26"/>
                  </a:lnTo>
                  <a:lnTo>
                    <a:pt x="172" y="46"/>
                  </a:lnTo>
                  <a:lnTo>
                    <a:pt x="136" y="71"/>
                  </a:lnTo>
                  <a:lnTo>
                    <a:pt x="101" y="101"/>
                  </a:lnTo>
                  <a:lnTo>
                    <a:pt x="71" y="135"/>
                  </a:lnTo>
                  <a:lnTo>
                    <a:pt x="46" y="174"/>
                  </a:lnTo>
                  <a:lnTo>
                    <a:pt x="25" y="216"/>
                  </a:lnTo>
                  <a:lnTo>
                    <a:pt x="10" y="258"/>
                  </a:lnTo>
                  <a:lnTo>
                    <a:pt x="1" y="303"/>
                  </a:lnTo>
                  <a:lnTo>
                    <a:pt x="0" y="348"/>
                  </a:lnTo>
                  <a:lnTo>
                    <a:pt x="1" y="393"/>
                  </a:lnTo>
                  <a:lnTo>
                    <a:pt x="10" y="438"/>
                  </a:lnTo>
                  <a:lnTo>
                    <a:pt x="25" y="481"/>
                  </a:lnTo>
                  <a:lnTo>
                    <a:pt x="46" y="522"/>
                  </a:lnTo>
                  <a:lnTo>
                    <a:pt x="71" y="559"/>
                  </a:lnTo>
                  <a:lnTo>
                    <a:pt x="101" y="596"/>
                  </a:lnTo>
                  <a:lnTo>
                    <a:pt x="136" y="624"/>
                  </a:lnTo>
                  <a:lnTo>
                    <a:pt x="172" y="650"/>
                  </a:lnTo>
                  <a:lnTo>
                    <a:pt x="212" y="671"/>
                  </a:lnTo>
                  <a:lnTo>
                    <a:pt x="255" y="685"/>
                  </a:lnTo>
                  <a:lnTo>
                    <a:pt x="299" y="694"/>
                  </a:lnTo>
                  <a:lnTo>
                    <a:pt x="345" y="697"/>
                  </a:lnTo>
                  <a:lnTo>
                    <a:pt x="390" y="694"/>
                  </a:lnTo>
                  <a:lnTo>
                    <a:pt x="434" y="685"/>
                  </a:lnTo>
                  <a:lnTo>
                    <a:pt x="476" y="671"/>
                  </a:lnTo>
                  <a:lnTo>
                    <a:pt x="517" y="650"/>
                  </a:lnTo>
                  <a:lnTo>
                    <a:pt x="555" y="624"/>
                  </a:lnTo>
                  <a:lnTo>
                    <a:pt x="590" y="596"/>
                  </a:lnTo>
                  <a:lnTo>
                    <a:pt x="618" y="559"/>
                  </a:lnTo>
                  <a:lnTo>
                    <a:pt x="644" y="522"/>
                  </a:lnTo>
                  <a:lnTo>
                    <a:pt x="663" y="481"/>
                  </a:lnTo>
                  <a:lnTo>
                    <a:pt x="679" y="438"/>
                  </a:lnTo>
                  <a:lnTo>
                    <a:pt x="687" y="393"/>
                  </a:lnTo>
                  <a:lnTo>
                    <a:pt x="691" y="3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50" name="Line 11"/>
            <p:cNvSpPr>
              <a:spLocks noChangeShapeType="1"/>
            </p:cNvSpPr>
            <p:nvPr/>
          </p:nvSpPr>
          <p:spPr bwMode="auto">
            <a:xfrm>
              <a:off x="3880" y="265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51" name="Freeform 12"/>
            <p:cNvSpPr>
              <a:spLocks/>
            </p:cNvSpPr>
            <p:nvPr/>
          </p:nvSpPr>
          <p:spPr bwMode="auto">
            <a:xfrm>
              <a:off x="3880" y="2601"/>
              <a:ext cx="115" cy="116"/>
            </a:xfrm>
            <a:custGeom>
              <a:avLst/>
              <a:gdLst>
                <a:gd name="T0" fmla="*/ 0 w 692"/>
                <a:gd name="T1" fmla="*/ 2 h 697"/>
                <a:gd name="T2" fmla="*/ 0 w 692"/>
                <a:gd name="T3" fmla="*/ 2 h 697"/>
                <a:gd name="T4" fmla="*/ 0 w 692"/>
                <a:gd name="T5" fmla="*/ 2 h 697"/>
                <a:gd name="T6" fmla="*/ 0 w 692"/>
                <a:gd name="T7" fmla="*/ 2 h 697"/>
                <a:gd name="T8" fmla="*/ 0 w 692"/>
                <a:gd name="T9" fmla="*/ 2 h 697"/>
                <a:gd name="T10" fmla="*/ 0 w 692"/>
                <a:gd name="T11" fmla="*/ 2 h 697"/>
                <a:gd name="T12" fmla="*/ 0 w 692"/>
                <a:gd name="T13" fmla="*/ 3 h 697"/>
                <a:gd name="T14" fmla="*/ 1 w 692"/>
                <a:gd name="T15" fmla="*/ 3 h 697"/>
                <a:gd name="T16" fmla="*/ 1 w 692"/>
                <a:gd name="T17" fmla="*/ 3 h 697"/>
                <a:gd name="T18" fmla="*/ 1 w 692"/>
                <a:gd name="T19" fmla="*/ 3 h 697"/>
                <a:gd name="T20" fmla="*/ 1 w 692"/>
                <a:gd name="T21" fmla="*/ 3 h 697"/>
                <a:gd name="T22" fmla="*/ 1 w 692"/>
                <a:gd name="T23" fmla="*/ 3 h 697"/>
                <a:gd name="T24" fmla="*/ 1 w 692"/>
                <a:gd name="T25" fmla="*/ 3 h 697"/>
                <a:gd name="T26" fmla="*/ 2 w 692"/>
                <a:gd name="T27" fmla="*/ 3 h 697"/>
                <a:gd name="T28" fmla="*/ 2 w 692"/>
                <a:gd name="T29" fmla="*/ 3 h 697"/>
                <a:gd name="T30" fmla="*/ 2 w 692"/>
                <a:gd name="T31" fmla="*/ 3 h 697"/>
                <a:gd name="T32" fmla="*/ 2 w 692"/>
                <a:gd name="T33" fmla="*/ 3 h 697"/>
                <a:gd name="T34" fmla="*/ 2 w 692"/>
                <a:gd name="T35" fmla="*/ 3 h 697"/>
                <a:gd name="T36" fmla="*/ 3 w 692"/>
                <a:gd name="T37" fmla="*/ 3 h 697"/>
                <a:gd name="T38" fmla="*/ 3 w 692"/>
                <a:gd name="T39" fmla="*/ 2 h 697"/>
                <a:gd name="T40" fmla="*/ 3 w 692"/>
                <a:gd name="T41" fmla="*/ 2 h 697"/>
                <a:gd name="T42" fmla="*/ 3 w 692"/>
                <a:gd name="T43" fmla="*/ 2 h 697"/>
                <a:gd name="T44" fmla="*/ 3 w 692"/>
                <a:gd name="T45" fmla="*/ 2 h 697"/>
                <a:gd name="T46" fmla="*/ 3 w 692"/>
                <a:gd name="T47" fmla="*/ 2 h 697"/>
                <a:gd name="T48" fmla="*/ 3 w 692"/>
                <a:gd name="T49" fmla="*/ 2 h 697"/>
                <a:gd name="T50" fmla="*/ 3 w 692"/>
                <a:gd name="T51" fmla="*/ 1 h 697"/>
                <a:gd name="T52" fmla="*/ 3 w 692"/>
                <a:gd name="T53" fmla="*/ 1 h 697"/>
                <a:gd name="T54" fmla="*/ 3 w 692"/>
                <a:gd name="T55" fmla="*/ 1 h 697"/>
                <a:gd name="T56" fmla="*/ 3 w 692"/>
                <a:gd name="T57" fmla="*/ 1 h 697"/>
                <a:gd name="T58" fmla="*/ 3 w 692"/>
                <a:gd name="T59" fmla="*/ 1 h 697"/>
                <a:gd name="T60" fmla="*/ 3 w 692"/>
                <a:gd name="T61" fmla="*/ 0 h 697"/>
                <a:gd name="T62" fmla="*/ 2 w 692"/>
                <a:gd name="T63" fmla="*/ 0 h 697"/>
                <a:gd name="T64" fmla="*/ 2 w 692"/>
                <a:gd name="T65" fmla="*/ 0 h 697"/>
                <a:gd name="T66" fmla="*/ 2 w 692"/>
                <a:gd name="T67" fmla="*/ 0 h 697"/>
                <a:gd name="T68" fmla="*/ 2 w 692"/>
                <a:gd name="T69" fmla="*/ 0 h 697"/>
                <a:gd name="T70" fmla="*/ 2 w 692"/>
                <a:gd name="T71" fmla="*/ 0 h 697"/>
                <a:gd name="T72" fmla="*/ 1 w 692"/>
                <a:gd name="T73" fmla="*/ 0 h 697"/>
                <a:gd name="T74" fmla="*/ 1 w 692"/>
                <a:gd name="T75" fmla="*/ 0 h 697"/>
                <a:gd name="T76" fmla="*/ 1 w 692"/>
                <a:gd name="T77" fmla="*/ 0 h 697"/>
                <a:gd name="T78" fmla="*/ 1 w 692"/>
                <a:gd name="T79" fmla="*/ 0 h 697"/>
                <a:gd name="T80" fmla="*/ 1 w 692"/>
                <a:gd name="T81" fmla="*/ 0 h 697"/>
                <a:gd name="T82" fmla="*/ 1 w 692"/>
                <a:gd name="T83" fmla="*/ 0 h 697"/>
                <a:gd name="T84" fmla="*/ 0 w 692"/>
                <a:gd name="T85" fmla="*/ 0 h 697"/>
                <a:gd name="T86" fmla="*/ 0 w 692"/>
                <a:gd name="T87" fmla="*/ 1 h 697"/>
                <a:gd name="T88" fmla="*/ 0 w 692"/>
                <a:gd name="T89" fmla="*/ 1 h 697"/>
                <a:gd name="T90" fmla="*/ 0 w 692"/>
                <a:gd name="T91" fmla="*/ 1 h 697"/>
                <a:gd name="T92" fmla="*/ 0 w 692"/>
                <a:gd name="T93" fmla="*/ 1 h 697"/>
                <a:gd name="T94" fmla="*/ 0 w 692"/>
                <a:gd name="T95" fmla="*/ 1 h 697"/>
                <a:gd name="T96" fmla="*/ 0 w 692"/>
                <a:gd name="T97" fmla="*/ 2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2"/>
                <a:gd name="T148" fmla="*/ 0 h 697"/>
                <a:gd name="T149" fmla="*/ 692 w 692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2" h="697">
                  <a:moveTo>
                    <a:pt x="0" y="348"/>
                  </a:moveTo>
                  <a:lnTo>
                    <a:pt x="5" y="393"/>
                  </a:lnTo>
                  <a:lnTo>
                    <a:pt x="13" y="438"/>
                  </a:lnTo>
                  <a:lnTo>
                    <a:pt x="26" y="481"/>
                  </a:lnTo>
                  <a:lnTo>
                    <a:pt x="47" y="522"/>
                  </a:lnTo>
                  <a:lnTo>
                    <a:pt x="73" y="559"/>
                  </a:lnTo>
                  <a:lnTo>
                    <a:pt x="102" y="596"/>
                  </a:lnTo>
                  <a:lnTo>
                    <a:pt x="135" y="624"/>
                  </a:lnTo>
                  <a:lnTo>
                    <a:pt x="173" y="650"/>
                  </a:lnTo>
                  <a:lnTo>
                    <a:pt x="214" y="671"/>
                  </a:lnTo>
                  <a:lnTo>
                    <a:pt x="257" y="685"/>
                  </a:lnTo>
                  <a:lnTo>
                    <a:pt x="301" y="694"/>
                  </a:lnTo>
                  <a:lnTo>
                    <a:pt x="346" y="697"/>
                  </a:lnTo>
                  <a:lnTo>
                    <a:pt x="391" y="694"/>
                  </a:lnTo>
                  <a:lnTo>
                    <a:pt x="435" y="685"/>
                  </a:lnTo>
                  <a:lnTo>
                    <a:pt x="477" y="671"/>
                  </a:lnTo>
                  <a:lnTo>
                    <a:pt x="518" y="650"/>
                  </a:lnTo>
                  <a:lnTo>
                    <a:pt x="556" y="624"/>
                  </a:lnTo>
                  <a:lnTo>
                    <a:pt x="590" y="596"/>
                  </a:lnTo>
                  <a:lnTo>
                    <a:pt x="619" y="559"/>
                  </a:lnTo>
                  <a:lnTo>
                    <a:pt x="645" y="522"/>
                  </a:lnTo>
                  <a:lnTo>
                    <a:pt x="666" y="481"/>
                  </a:lnTo>
                  <a:lnTo>
                    <a:pt x="680" y="438"/>
                  </a:lnTo>
                  <a:lnTo>
                    <a:pt x="687" y="393"/>
                  </a:lnTo>
                  <a:lnTo>
                    <a:pt x="692" y="348"/>
                  </a:lnTo>
                  <a:lnTo>
                    <a:pt x="687" y="303"/>
                  </a:lnTo>
                  <a:lnTo>
                    <a:pt x="680" y="258"/>
                  </a:lnTo>
                  <a:lnTo>
                    <a:pt x="666" y="216"/>
                  </a:lnTo>
                  <a:lnTo>
                    <a:pt x="645" y="174"/>
                  </a:lnTo>
                  <a:lnTo>
                    <a:pt x="619" y="135"/>
                  </a:lnTo>
                  <a:lnTo>
                    <a:pt x="590" y="101"/>
                  </a:lnTo>
                  <a:lnTo>
                    <a:pt x="556" y="71"/>
                  </a:lnTo>
                  <a:lnTo>
                    <a:pt x="518" y="46"/>
                  </a:lnTo>
                  <a:lnTo>
                    <a:pt x="477" y="26"/>
                  </a:lnTo>
                  <a:lnTo>
                    <a:pt x="435" y="12"/>
                  </a:lnTo>
                  <a:lnTo>
                    <a:pt x="391" y="3"/>
                  </a:lnTo>
                  <a:lnTo>
                    <a:pt x="346" y="0"/>
                  </a:lnTo>
                  <a:lnTo>
                    <a:pt x="301" y="3"/>
                  </a:lnTo>
                  <a:lnTo>
                    <a:pt x="257" y="12"/>
                  </a:lnTo>
                  <a:lnTo>
                    <a:pt x="214" y="26"/>
                  </a:lnTo>
                  <a:lnTo>
                    <a:pt x="173" y="46"/>
                  </a:lnTo>
                  <a:lnTo>
                    <a:pt x="135" y="71"/>
                  </a:lnTo>
                  <a:lnTo>
                    <a:pt x="102" y="101"/>
                  </a:lnTo>
                  <a:lnTo>
                    <a:pt x="73" y="135"/>
                  </a:lnTo>
                  <a:lnTo>
                    <a:pt x="47" y="174"/>
                  </a:lnTo>
                  <a:lnTo>
                    <a:pt x="26" y="216"/>
                  </a:lnTo>
                  <a:lnTo>
                    <a:pt x="13" y="258"/>
                  </a:lnTo>
                  <a:lnTo>
                    <a:pt x="5" y="303"/>
                  </a:lnTo>
                  <a:lnTo>
                    <a:pt x="0" y="3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52" name="Line 13"/>
            <p:cNvSpPr>
              <a:spLocks noChangeShapeType="1"/>
            </p:cNvSpPr>
            <p:nvPr/>
          </p:nvSpPr>
          <p:spPr bwMode="auto">
            <a:xfrm>
              <a:off x="3641" y="247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53" name="Freeform 14"/>
            <p:cNvSpPr>
              <a:spLocks/>
            </p:cNvSpPr>
            <p:nvPr/>
          </p:nvSpPr>
          <p:spPr bwMode="auto">
            <a:xfrm>
              <a:off x="3543" y="2374"/>
              <a:ext cx="115" cy="116"/>
            </a:xfrm>
            <a:custGeom>
              <a:avLst/>
              <a:gdLst>
                <a:gd name="T0" fmla="*/ 3 w 691"/>
                <a:gd name="T1" fmla="*/ 3 h 697"/>
                <a:gd name="T2" fmla="*/ 3 w 691"/>
                <a:gd name="T3" fmla="*/ 3 h 697"/>
                <a:gd name="T4" fmla="*/ 3 w 691"/>
                <a:gd name="T5" fmla="*/ 2 h 697"/>
                <a:gd name="T6" fmla="*/ 3 w 691"/>
                <a:gd name="T7" fmla="*/ 2 h 697"/>
                <a:gd name="T8" fmla="*/ 3 w 691"/>
                <a:gd name="T9" fmla="*/ 2 h 697"/>
                <a:gd name="T10" fmla="*/ 3 w 691"/>
                <a:gd name="T11" fmla="*/ 2 h 697"/>
                <a:gd name="T12" fmla="*/ 3 w 691"/>
                <a:gd name="T13" fmla="*/ 2 h 697"/>
                <a:gd name="T14" fmla="*/ 3 w 691"/>
                <a:gd name="T15" fmla="*/ 1 h 697"/>
                <a:gd name="T16" fmla="*/ 3 w 691"/>
                <a:gd name="T17" fmla="*/ 1 h 697"/>
                <a:gd name="T18" fmla="*/ 3 w 691"/>
                <a:gd name="T19" fmla="*/ 1 h 697"/>
                <a:gd name="T20" fmla="*/ 3 w 691"/>
                <a:gd name="T21" fmla="*/ 1 h 697"/>
                <a:gd name="T22" fmla="*/ 3 w 691"/>
                <a:gd name="T23" fmla="*/ 1 h 697"/>
                <a:gd name="T24" fmla="*/ 3 w 691"/>
                <a:gd name="T25" fmla="*/ 0 h 697"/>
                <a:gd name="T26" fmla="*/ 2 w 691"/>
                <a:gd name="T27" fmla="*/ 0 h 697"/>
                <a:gd name="T28" fmla="*/ 2 w 691"/>
                <a:gd name="T29" fmla="*/ 0 h 697"/>
                <a:gd name="T30" fmla="*/ 2 w 691"/>
                <a:gd name="T31" fmla="*/ 0 h 697"/>
                <a:gd name="T32" fmla="*/ 2 w 691"/>
                <a:gd name="T33" fmla="*/ 0 h 697"/>
                <a:gd name="T34" fmla="*/ 2 w 691"/>
                <a:gd name="T35" fmla="*/ 0 h 697"/>
                <a:gd name="T36" fmla="*/ 1 w 691"/>
                <a:gd name="T37" fmla="*/ 0 h 697"/>
                <a:gd name="T38" fmla="*/ 1 w 691"/>
                <a:gd name="T39" fmla="*/ 0 h 697"/>
                <a:gd name="T40" fmla="*/ 1 w 691"/>
                <a:gd name="T41" fmla="*/ 0 h 697"/>
                <a:gd name="T42" fmla="*/ 1 w 691"/>
                <a:gd name="T43" fmla="*/ 0 h 697"/>
                <a:gd name="T44" fmla="*/ 1 w 691"/>
                <a:gd name="T45" fmla="*/ 0 h 697"/>
                <a:gd name="T46" fmla="*/ 1 w 691"/>
                <a:gd name="T47" fmla="*/ 0 h 697"/>
                <a:gd name="T48" fmla="*/ 0 w 691"/>
                <a:gd name="T49" fmla="*/ 0 h 697"/>
                <a:gd name="T50" fmla="*/ 0 w 691"/>
                <a:gd name="T51" fmla="*/ 1 h 697"/>
                <a:gd name="T52" fmla="*/ 0 w 691"/>
                <a:gd name="T53" fmla="*/ 1 h 697"/>
                <a:gd name="T54" fmla="*/ 0 w 691"/>
                <a:gd name="T55" fmla="*/ 1 h 697"/>
                <a:gd name="T56" fmla="*/ 0 w 691"/>
                <a:gd name="T57" fmla="*/ 1 h 697"/>
                <a:gd name="T58" fmla="*/ 0 w 691"/>
                <a:gd name="T59" fmla="*/ 1 h 697"/>
                <a:gd name="T60" fmla="*/ 0 w 691"/>
                <a:gd name="T61" fmla="*/ 2 h 697"/>
                <a:gd name="T62" fmla="*/ 0 w 691"/>
                <a:gd name="T63" fmla="*/ 2 h 697"/>
                <a:gd name="T64" fmla="*/ 0 w 691"/>
                <a:gd name="T65" fmla="*/ 2 h 697"/>
                <a:gd name="T66" fmla="*/ 0 w 691"/>
                <a:gd name="T67" fmla="*/ 2 h 697"/>
                <a:gd name="T68" fmla="*/ 0 w 691"/>
                <a:gd name="T69" fmla="*/ 2 h 697"/>
                <a:gd name="T70" fmla="*/ 0 w 691"/>
                <a:gd name="T71" fmla="*/ 3 h 697"/>
                <a:gd name="T72" fmla="*/ 0 w 691"/>
                <a:gd name="T73" fmla="*/ 3 h 697"/>
                <a:gd name="T74" fmla="*/ 1 w 691"/>
                <a:gd name="T75" fmla="*/ 3 h 697"/>
                <a:gd name="T76" fmla="*/ 1 w 691"/>
                <a:gd name="T77" fmla="*/ 3 h 697"/>
                <a:gd name="T78" fmla="*/ 1 w 691"/>
                <a:gd name="T79" fmla="*/ 3 h 697"/>
                <a:gd name="T80" fmla="*/ 1 w 691"/>
                <a:gd name="T81" fmla="*/ 3 h 697"/>
                <a:gd name="T82" fmla="*/ 1 w 691"/>
                <a:gd name="T83" fmla="*/ 3 h 697"/>
                <a:gd name="T84" fmla="*/ 1 w 691"/>
                <a:gd name="T85" fmla="*/ 3 h 697"/>
                <a:gd name="T86" fmla="*/ 2 w 691"/>
                <a:gd name="T87" fmla="*/ 3 h 697"/>
                <a:gd name="T88" fmla="*/ 2 w 691"/>
                <a:gd name="T89" fmla="*/ 3 h 697"/>
                <a:gd name="T90" fmla="*/ 2 w 691"/>
                <a:gd name="T91" fmla="*/ 3 h 697"/>
                <a:gd name="T92" fmla="*/ 2 w 691"/>
                <a:gd name="T93" fmla="*/ 3 h 697"/>
                <a:gd name="T94" fmla="*/ 2 w 691"/>
                <a:gd name="T95" fmla="*/ 3 h 697"/>
                <a:gd name="T96" fmla="*/ 3 w 691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1"/>
                <a:gd name="T148" fmla="*/ 0 h 697"/>
                <a:gd name="T149" fmla="*/ 691 w 691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1" h="697">
                  <a:moveTo>
                    <a:pt x="590" y="596"/>
                  </a:moveTo>
                  <a:lnTo>
                    <a:pt x="619" y="562"/>
                  </a:lnTo>
                  <a:lnTo>
                    <a:pt x="645" y="523"/>
                  </a:lnTo>
                  <a:lnTo>
                    <a:pt x="665" y="483"/>
                  </a:lnTo>
                  <a:lnTo>
                    <a:pt x="679" y="439"/>
                  </a:lnTo>
                  <a:lnTo>
                    <a:pt x="687" y="395"/>
                  </a:lnTo>
                  <a:lnTo>
                    <a:pt x="691" y="350"/>
                  </a:lnTo>
                  <a:lnTo>
                    <a:pt x="687" y="303"/>
                  </a:lnTo>
                  <a:lnTo>
                    <a:pt x="679" y="259"/>
                  </a:lnTo>
                  <a:lnTo>
                    <a:pt x="665" y="216"/>
                  </a:lnTo>
                  <a:lnTo>
                    <a:pt x="645" y="174"/>
                  </a:lnTo>
                  <a:lnTo>
                    <a:pt x="619" y="138"/>
                  </a:lnTo>
                  <a:lnTo>
                    <a:pt x="590" y="103"/>
                  </a:lnTo>
                  <a:lnTo>
                    <a:pt x="555" y="73"/>
                  </a:lnTo>
                  <a:lnTo>
                    <a:pt x="519" y="46"/>
                  </a:lnTo>
                  <a:lnTo>
                    <a:pt x="477" y="26"/>
                  </a:lnTo>
                  <a:lnTo>
                    <a:pt x="434" y="12"/>
                  </a:lnTo>
                  <a:lnTo>
                    <a:pt x="390" y="4"/>
                  </a:lnTo>
                  <a:lnTo>
                    <a:pt x="345" y="0"/>
                  </a:lnTo>
                  <a:lnTo>
                    <a:pt x="301" y="4"/>
                  </a:lnTo>
                  <a:lnTo>
                    <a:pt x="257" y="12"/>
                  </a:lnTo>
                  <a:lnTo>
                    <a:pt x="215" y="26"/>
                  </a:lnTo>
                  <a:lnTo>
                    <a:pt x="173" y="46"/>
                  </a:lnTo>
                  <a:lnTo>
                    <a:pt x="136" y="73"/>
                  </a:lnTo>
                  <a:lnTo>
                    <a:pt x="101" y="103"/>
                  </a:lnTo>
                  <a:lnTo>
                    <a:pt x="72" y="138"/>
                  </a:lnTo>
                  <a:lnTo>
                    <a:pt x="47" y="174"/>
                  </a:lnTo>
                  <a:lnTo>
                    <a:pt x="26" y="216"/>
                  </a:lnTo>
                  <a:lnTo>
                    <a:pt x="12" y="259"/>
                  </a:lnTo>
                  <a:lnTo>
                    <a:pt x="4" y="303"/>
                  </a:lnTo>
                  <a:lnTo>
                    <a:pt x="0" y="350"/>
                  </a:lnTo>
                  <a:lnTo>
                    <a:pt x="4" y="395"/>
                  </a:lnTo>
                  <a:lnTo>
                    <a:pt x="12" y="439"/>
                  </a:lnTo>
                  <a:lnTo>
                    <a:pt x="26" y="483"/>
                  </a:lnTo>
                  <a:lnTo>
                    <a:pt x="47" y="523"/>
                  </a:lnTo>
                  <a:lnTo>
                    <a:pt x="72" y="562"/>
                  </a:lnTo>
                  <a:lnTo>
                    <a:pt x="101" y="596"/>
                  </a:lnTo>
                  <a:lnTo>
                    <a:pt x="136" y="626"/>
                  </a:lnTo>
                  <a:lnTo>
                    <a:pt x="173" y="652"/>
                  </a:lnTo>
                  <a:lnTo>
                    <a:pt x="215" y="671"/>
                  </a:lnTo>
                  <a:lnTo>
                    <a:pt x="257" y="685"/>
                  </a:lnTo>
                  <a:lnTo>
                    <a:pt x="301" y="696"/>
                  </a:lnTo>
                  <a:lnTo>
                    <a:pt x="345" y="697"/>
                  </a:lnTo>
                  <a:lnTo>
                    <a:pt x="390" y="696"/>
                  </a:lnTo>
                  <a:lnTo>
                    <a:pt x="434" y="685"/>
                  </a:lnTo>
                  <a:lnTo>
                    <a:pt x="477" y="671"/>
                  </a:lnTo>
                  <a:lnTo>
                    <a:pt x="519" y="652"/>
                  </a:lnTo>
                  <a:lnTo>
                    <a:pt x="555" y="626"/>
                  </a:lnTo>
                  <a:lnTo>
                    <a:pt x="590" y="59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54" name="Line 15"/>
            <p:cNvSpPr>
              <a:spLocks noChangeShapeType="1"/>
            </p:cNvSpPr>
            <p:nvPr/>
          </p:nvSpPr>
          <p:spPr bwMode="auto">
            <a:xfrm>
              <a:off x="3360" y="219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55" name="Freeform 16"/>
            <p:cNvSpPr>
              <a:spLocks/>
            </p:cNvSpPr>
            <p:nvPr/>
          </p:nvSpPr>
          <p:spPr bwMode="auto">
            <a:xfrm>
              <a:off x="3262" y="2090"/>
              <a:ext cx="115" cy="117"/>
            </a:xfrm>
            <a:custGeom>
              <a:avLst/>
              <a:gdLst>
                <a:gd name="T0" fmla="*/ 3 w 690"/>
                <a:gd name="T1" fmla="*/ 3 h 699"/>
                <a:gd name="T2" fmla="*/ 3 w 690"/>
                <a:gd name="T3" fmla="*/ 3 h 699"/>
                <a:gd name="T4" fmla="*/ 3 w 690"/>
                <a:gd name="T5" fmla="*/ 3 h 699"/>
                <a:gd name="T6" fmla="*/ 3 w 690"/>
                <a:gd name="T7" fmla="*/ 2 h 699"/>
                <a:gd name="T8" fmla="*/ 3 w 690"/>
                <a:gd name="T9" fmla="*/ 2 h 699"/>
                <a:gd name="T10" fmla="*/ 3 w 690"/>
                <a:gd name="T11" fmla="*/ 2 h 699"/>
                <a:gd name="T12" fmla="*/ 3 w 690"/>
                <a:gd name="T13" fmla="*/ 2 h 699"/>
                <a:gd name="T14" fmla="*/ 3 w 690"/>
                <a:gd name="T15" fmla="*/ 2 h 699"/>
                <a:gd name="T16" fmla="*/ 3 w 690"/>
                <a:gd name="T17" fmla="*/ 1 h 699"/>
                <a:gd name="T18" fmla="*/ 3 w 690"/>
                <a:gd name="T19" fmla="*/ 1 h 699"/>
                <a:gd name="T20" fmla="*/ 3 w 690"/>
                <a:gd name="T21" fmla="*/ 1 h 699"/>
                <a:gd name="T22" fmla="*/ 3 w 690"/>
                <a:gd name="T23" fmla="*/ 1 h 699"/>
                <a:gd name="T24" fmla="*/ 3 w 690"/>
                <a:gd name="T25" fmla="*/ 1 h 699"/>
                <a:gd name="T26" fmla="*/ 2 w 690"/>
                <a:gd name="T27" fmla="*/ 0 h 699"/>
                <a:gd name="T28" fmla="*/ 2 w 690"/>
                <a:gd name="T29" fmla="*/ 0 h 699"/>
                <a:gd name="T30" fmla="*/ 2 w 690"/>
                <a:gd name="T31" fmla="*/ 0 h 699"/>
                <a:gd name="T32" fmla="*/ 2 w 690"/>
                <a:gd name="T33" fmla="*/ 0 h 699"/>
                <a:gd name="T34" fmla="*/ 2 w 690"/>
                <a:gd name="T35" fmla="*/ 0 h 699"/>
                <a:gd name="T36" fmla="*/ 2 w 690"/>
                <a:gd name="T37" fmla="*/ 0 h 699"/>
                <a:gd name="T38" fmla="*/ 1 w 690"/>
                <a:gd name="T39" fmla="*/ 0 h 699"/>
                <a:gd name="T40" fmla="*/ 1 w 690"/>
                <a:gd name="T41" fmla="*/ 0 h 699"/>
                <a:gd name="T42" fmla="*/ 1 w 690"/>
                <a:gd name="T43" fmla="*/ 0 h 699"/>
                <a:gd name="T44" fmla="*/ 1 w 690"/>
                <a:gd name="T45" fmla="*/ 0 h 699"/>
                <a:gd name="T46" fmla="*/ 1 w 690"/>
                <a:gd name="T47" fmla="*/ 0 h 699"/>
                <a:gd name="T48" fmla="*/ 0 w 690"/>
                <a:gd name="T49" fmla="*/ 1 h 699"/>
                <a:gd name="T50" fmla="*/ 0 w 690"/>
                <a:gd name="T51" fmla="*/ 1 h 699"/>
                <a:gd name="T52" fmla="*/ 0 w 690"/>
                <a:gd name="T53" fmla="*/ 1 h 699"/>
                <a:gd name="T54" fmla="*/ 0 w 690"/>
                <a:gd name="T55" fmla="*/ 1 h 699"/>
                <a:gd name="T56" fmla="*/ 0 w 690"/>
                <a:gd name="T57" fmla="*/ 1 h 699"/>
                <a:gd name="T58" fmla="*/ 0 w 690"/>
                <a:gd name="T59" fmla="*/ 2 h 699"/>
                <a:gd name="T60" fmla="*/ 0 w 690"/>
                <a:gd name="T61" fmla="*/ 2 h 699"/>
                <a:gd name="T62" fmla="*/ 0 w 690"/>
                <a:gd name="T63" fmla="*/ 2 h 699"/>
                <a:gd name="T64" fmla="*/ 0 w 690"/>
                <a:gd name="T65" fmla="*/ 2 h 699"/>
                <a:gd name="T66" fmla="*/ 0 w 690"/>
                <a:gd name="T67" fmla="*/ 2 h 699"/>
                <a:gd name="T68" fmla="*/ 0 w 690"/>
                <a:gd name="T69" fmla="*/ 3 h 699"/>
                <a:gd name="T70" fmla="*/ 0 w 690"/>
                <a:gd name="T71" fmla="*/ 3 h 699"/>
                <a:gd name="T72" fmla="*/ 0 w 690"/>
                <a:gd name="T73" fmla="*/ 3 h 699"/>
                <a:gd name="T74" fmla="*/ 1 w 690"/>
                <a:gd name="T75" fmla="*/ 3 h 699"/>
                <a:gd name="T76" fmla="*/ 1 w 690"/>
                <a:gd name="T77" fmla="*/ 3 h 699"/>
                <a:gd name="T78" fmla="*/ 1 w 690"/>
                <a:gd name="T79" fmla="*/ 3 h 699"/>
                <a:gd name="T80" fmla="*/ 1 w 690"/>
                <a:gd name="T81" fmla="*/ 3 h 699"/>
                <a:gd name="T82" fmla="*/ 1 w 690"/>
                <a:gd name="T83" fmla="*/ 3 h 699"/>
                <a:gd name="T84" fmla="*/ 2 w 690"/>
                <a:gd name="T85" fmla="*/ 3 h 699"/>
                <a:gd name="T86" fmla="*/ 2 w 690"/>
                <a:gd name="T87" fmla="*/ 3 h 699"/>
                <a:gd name="T88" fmla="*/ 2 w 690"/>
                <a:gd name="T89" fmla="*/ 3 h 699"/>
                <a:gd name="T90" fmla="*/ 2 w 690"/>
                <a:gd name="T91" fmla="*/ 3 h 699"/>
                <a:gd name="T92" fmla="*/ 2 w 690"/>
                <a:gd name="T93" fmla="*/ 3 h 699"/>
                <a:gd name="T94" fmla="*/ 2 w 690"/>
                <a:gd name="T95" fmla="*/ 3 h 699"/>
                <a:gd name="T96" fmla="*/ 3 w 690"/>
                <a:gd name="T97" fmla="*/ 3 h 6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0"/>
                <a:gd name="T148" fmla="*/ 0 h 699"/>
                <a:gd name="T149" fmla="*/ 690 w 690"/>
                <a:gd name="T150" fmla="*/ 699 h 6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0" h="699">
                  <a:moveTo>
                    <a:pt x="590" y="596"/>
                  </a:moveTo>
                  <a:lnTo>
                    <a:pt x="619" y="562"/>
                  </a:lnTo>
                  <a:lnTo>
                    <a:pt x="644" y="524"/>
                  </a:lnTo>
                  <a:lnTo>
                    <a:pt x="664" y="483"/>
                  </a:lnTo>
                  <a:lnTo>
                    <a:pt x="678" y="440"/>
                  </a:lnTo>
                  <a:lnTo>
                    <a:pt x="687" y="395"/>
                  </a:lnTo>
                  <a:lnTo>
                    <a:pt x="690" y="350"/>
                  </a:lnTo>
                  <a:lnTo>
                    <a:pt x="687" y="303"/>
                  </a:lnTo>
                  <a:lnTo>
                    <a:pt x="678" y="259"/>
                  </a:lnTo>
                  <a:lnTo>
                    <a:pt x="664" y="215"/>
                  </a:lnTo>
                  <a:lnTo>
                    <a:pt x="644" y="175"/>
                  </a:lnTo>
                  <a:lnTo>
                    <a:pt x="619" y="137"/>
                  </a:lnTo>
                  <a:lnTo>
                    <a:pt x="590" y="103"/>
                  </a:lnTo>
                  <a:lnTo>
                    <a:pt x="555" y="72"/>
                  </a:lnTo>
                  <a:lnTo>
                    <a:pt x="517" y="48"/>
                  </a:lnTo>
                  <a:lnTo>
                    <a:pt x="476" y="28"/>
                  </a:lnTo>
                  <a:lnTo>
                    <a:pt x="434" y="13"/>
                  </a:lnTo>
                  <a:lnTo>
                    <a:pt x="389" y="4"/>
                  </a:lnTo>
                  <a:lnTo>
                    <a:pt x="345" y="0"/>
                  </a:lnTo>
                  <a:lnTo>
                    <a:pt x="301" y="4"/>
                  </a:lnTo>
                  <a:lnTo>
                    <a:pt x="256" y="13"/>
                  </a:lnTo>
                  <a:lnTo>
                    <a:pt x="213" y="28"/>
                  </a:lnTo>
                  <a:lnTo>
                    <a:pt x="172" y="48"/>
                  </a:lnTo>
                  <a:lnTo>
                    <a:pt x="135" y="72"/>
                  </a:lnTo>
                  <a:lnTo>
                    <a:pt x="101" y="103"/>
                  </a:lnTo>
                  <a:lnTo>
                    <a:pt x="71" y="137"/>
                  </a:lnTo>
                  <a:lnTo>
                    <a:pt x="45" y="175"/>
                  </a:lnTo>
                  <a:lnTo>
                    <a:pt x="26" y="215"/>
                  </a:lnTo>
                  <a:lnTo>
                    <a:pt x="12" y="259"/>
                  </a:lnTo>
                  <a:lnTo>
                    <a:pt x="3" y="303"/>
                  </a:lnTo>
                  <a:lnTo>
                    <a:pt x="0" y="350"/>
                  </a:lnTo>
                  <a:lnTo>
                    <a:pt x="3" y="395"/>
                  </a:lnTo>
                  <a:lnTo>
                    <a:pt x="12" y="440"/>
                  </a:lnTo>
                  <a:lnTo>
                    <a:pt x="26" y="483"/>
                  </a:lnTo>
                  <a:lnTo>
                    <a:pt x="45" y="524"/>
                  </a:lnTo>
                  <a:lnTo>
                    <a:pt x="71" y="562"/>
                  </a:lnTo>
                  <a:lnTo>
                    <a:pt x="101" y="596"/>
                  </a:lnTo>
                  <a:lnTo>
                    <a:pt x="135" y="627"/>
                  </a:lnTo>
                  <a:lnTo>
                    <a:pt x="172" y="651"/>
                  </a:lnTo>
                  <a:lnTo>
                    <a:pt x="213" y="672"/>
                  </a:lnTo>
                  <a:lnTo>
                    <a:pt x="256" y="687"/>
                  </a:lnTo>
                  <a:lnTo>
                    <a:pt x="301" y="696"/>
                  </a:lnTo>
                  <a:lnTo>
                    <a:pt x="345" y="699"/>
                  </a:lnTo>
                  <a:lnTo>
                    <a:pt x="389" y="696"/>
                  </a:lnTo>
                  <a:lnTo>
                    <a:pt x="434" y="687"/>
                  </a:lnTo>
                  <a:lnTo>
                    <a:pt x="476" y="672"/>
                  </a:lnTo>
                  <a:lnTo>
                    <a:pt x="517" y="651"/>
                  </a:lnTo>
                  <a:lnTo>
                    <a:pt x="555" y="627"/>
                  </a:lnTo>
                  <a:lnTo>
                    <a:pt x="590" y="59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56" name="Line 17"/>
            <p:cNvSpPr>
              <a:spLocks noChangeShapeType="1"/>
            </p:cNvSpPr>
            <p:nvPr/>
          </p:nvSpPr>
          <p:spPr bwMode="auto">
            <a:xfrm>
              <a:off x="3560" y="196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57" name="Freeform 18"/>
            <p:cNvSpPr>
              <a:spLocks/>
            </p:cNvSpPr>
            <p:nvPr/>
          </p:nvSpPr>
          <p:spPr bwMode="auto">
            <a:xfrm>
              <a:off x="3543" y="1863"/>
              <a:ext cx="115" cy="117"/>
            </a:xfrm>
            <a:custGeom>
              <a:avLst/>
              <a:gdLst>
                <a:gd name="T0" fmla="*/ 0 w 691"/>
                <a:gd name="T1" fmla="*/ 3 h 698"/>
                <a:gd name="T2" fmla="*/ 1 w 691"/>
                <a:gd name="T3" fmla="*/ 3 h 698"/>
                <a:gd name="T4" fmla="*/ 1 w 691"/>
                <a:gd name="T5" fmla="*/ 3 h 698"/>
                <a:gd name="T6" fmla="*/ 1 w 691"/>
                <a:gd name="T7" fmla="*/ 3 h 698"/>
                <a:gd name="T8" fmla="*/ 1 w 691"/>
                <a:gd name="T9" fmla="*/ 3 h 698"/>
                <a:gd name="T10" fmla="*/ 1 w 691"/>
                <a:gd name="T11" fmla="*/ 3 h 698"/>
                <a:gd name="T12" fmla="*/ 1 w 691"/>
                <a:gd name="T13" fmla="*/ 3 h 698"/>
                <a:gd name="T14" fmla="*/ 2 w 691"/>
                <a:gd name="T15" fmla="*/ 3 h 698"/>
                <a:gd name="T16" fmla="*/ 2 w 691"/>
                <a:gd name="T17" fmla="*/ 3 h 698"/>
                <a:gd name="T18" fmla="*/ 2 w 691"/>
                <a:gd name="T19" fmla="*/ 3 h 698"/>
                <a:gd name="T20" fmla="*/ 2 w 691"/>
                <a:gd name="T21" fmla="*/ 3 h 698"/>
                <a:gd name="T22" fmla="*/ 2 w 691"/>
                <a:gd name="T23" fmla="*/ 3 h 698"/>
                <a:gd name="T24" fmla="*/ 3 w 691"/>
                <a:gd name="T25" fmla="*/ 3 h 698"/>
                <a:gd name="T26" fmla="*/ 3 w 691"/>
                <a:gd name="T27" fmla="*/ 3 h 698"/>
                <a:gd name="T28" fmla="*/ 3 w 691"/>
                <a:gd name="T29" fmla="*/ 3 h 698"/>
                <a:gd name="T30" fmla="*/ 3 w 691"/>
                <a:gd name="T31" fmla="*/ 2 h 698"/>
                <a:gd name="T32" fmla="*/ 3 w 691"/>
                <a:gd name="T33" fmla="*/ 2 h 698"/>
                <a:gd name="T34" fmla="*/ 3 w 691"/>
                <a:gd name="T35" fmla="*/ 2 h 698"/>
                <a:gd name="T36" fmla="*/ 3 w 691"/>
                <a:gd name="T37" fmla="*/ 2 h 698"/>
                <a:gd name="T38" fmla="*/ 3 w 691"/>
                <a:gd name="T39" fmla="*/ 2 h 698"/>
                <a:gd name="T40" fmla="*/ 3 w 691"/>
                <a:gd name="T41" fmla="*/ 1 h 698"/>
                <a:gd name="T42" fmla="*/ 3 w 691"/>
                <a:gd name="T43" fmla="*/ 1 h 698"/>
                <a:gd name="T44" fmla="*/ 3 w 691"/>
                <a:gd name="T45" fmla="*/ 1 h 698"/>
                <a:gd name="T46" fmla="*/ 3 w 691"/>
                <a:gd name="T47" fmla="*/ 1 h 698"/>
                <a:gd name="T48" fmla="*/ 3 w 691"/>
                <a:gd name="T49" fmla="*/ 1 h 698"/>
                <a:gd name="T50" fmla="*/ 2 w 691"/>
                <a:gd name="T51" fmla="*/ 0 h 698"/>
                <a:gd name="T52" fmla="*/ 2 w 691"/>
                <a:gd name="T53" fmla="*/ 0 h 698"/>
                <a:gd name="T54" fmla="*/ 2 w 691"/>
                <a:gd name="T55" fmla="*/ 0 h 698"/>
                <a:gd name="T56" fmla="*/ 2 w 691"/>
                <a:gd name="T57" fmla="*/ 0 h 698"/>
                <a:gd name="T58" fmla="*/ 2 w 691"/>
                <a:gd name="T59" fmla="*/ 0 h 698"/>
                <a:gd name="T60" fmla="*/ 1 w 691"/>
                <a:gd name="T61" fmla="*/ 0 h 698"/>
                <a:gd name="T62" fmla="*/ 1 w 691"/>
                <a:gd name="T63" fmla="*/ 0 h 698"/>
                <a:gd name="T64" fmla="*/ 1 w 691"/>
                <a:gd name="T65" fmla="*/ 0 h 698"/>
                <a:gd name="T66" fmla="*/ 1 w 691"/>
                <a:gd name="T67" fmla="*/ 0 h 698"/>
                <a:gd name="T68" fmla="*/ 1 w 691"/>
                <a:gd name="T69" fmla="*/ 0 h 698"/>
                <a:gd name="T70" fmla="*/ 1 w 691"/>
                <a:gd name="T71" fmla="*/ 0 h 698"/>
                <a:gd name="T72" fmla="*/ 0 w 691"/>
                <a:gd name="T73" fmla="*/ 1 h 698"/>
                <a:gd name="T74" fmla="*/ 0 w 691"/>
                <a:gd name="T75" fmla="*/ 1 h 698"/>
                <a:gd name="T76" fmla="*/ 0 w 691"/>
                <a:gd name="T77" fmla="*/ 1 h 698"/>
                <a:gd name="T78" fmla="*/ 0 w 691"/>
                <a:gd name="T79" fmla="*/ 1 h 698"/>
                <a:gd name="T80" fmla="*/ 0 w 691"/>
                <a:gd name="T81" fmla="*/ 1 h 698"/>
                <a:gd name="T82" fmla="*/ 0 w 691"/>
                <a:gd name="T83" fmla="*/ 2 h 698"/>
                <a:gd name="T84" fmla="*/ 0 w 691"/>
                <a:gd name="T85" fmla="*/ 2 h 698"/>
                <a:gd name="T86" fmla="*/ 0 w 691"/>
                <a:gd name="T87" fmla="*/ 2 h 698"/>
                <a:gd name="T88" fmla="*/ 0 w 691"/>
                <a:gd name="T89" fmla="*/ 2 h 698"/>
                <a:gd name="T90" fmla="*/ 0 w 691"/>
                <a:gd name="T91" fmla="*/ 2 h 698"/>
                <a:gd name="T92" fmla="*/ 0 w 691"/>
                <a:gd name="T93" fmla="*/ 3 h 698"/>
                <a:gd name="T94" fmla="*/ 0 w 691"/>
                <a:gd name="T95" fmla="*/ 3 h 698"/>
                <a:gd name="T96" fmla="*/ 0 w 691"/>
                <a:gd name="T97" fmla="*/ 3 h 6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1"/>
                <a:gd name="T148" fmla="*/ 0 h 698"/>
                <a:gd name="T149" fmla="*/ 691 w 691"/>
                <a:gd name="T150" fmla="*/ 698 h 6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1" h="698">
                  <a:moveTo>
                    <a:pt x="101" y="595"/>
                  </a:moveTo>
                  <a:lnTo>
                    <a:pt x="136" y="626"/>
                  </a:lnTo>
                  <a:lnTo>
                    <a:pt x="173" y="652"/>
                  </a:lnTo>
                  <a:lnTo>
                    <a:pt x="215" y="671"/>
                  </a:lnTo>
                  <a:lnTo>
                    <a:pt x="257" y="686"/>
                  </a:lnTo>
                  <a:lnTo>
                    <a:pt x="301" y="695"/>
                  </a:lnTo>
                  <a:lnTo>
                    <a:pt x="345" y="698"/>
                  </a:lnTo>
                  <a:lnTo>
                    <a:pt x="390" y="695"/>
                  </a:lnTo>
                  <a:lnTo>
                    <a:pt x="434" y="686"/>
                  </a:lnTo>
                  <a:lnTo>
                    <a:pt x="477" y="671"/>
                  </a:lnTo>
                  <a:lnTo>
                    <a:pt x="519" y="652"/>
                  </a:lnTo>
                  <a:lnTo>
                    <a:pt x="555" y="626"/>
                  </a:lnTo>
                  <a:lnTo>
                    <a:pt x="590" y="595"/>
                  </a:lnTo>
                  <a:lnTo>
                    <a:pt x="619" y="561"/>
                  </a:lnTo>
                  <a:lnTo>
                    <a:pt x="645" y="523"/>
                  </a:lnTo>
                  <a:lnTo>
                    <a:pt x="665" y="482"/>
                  </a:lnTo>
                  <a:lnTo>
                    <a:pt x="679" y="440"/>
                  </a:lnTo>
                  <a:lnTo>
                    <a:pt x="687" y="395"/>
                  </a:lnTo>
                  <a:lnTo>
                    <a:pt x="691" y="349"/>
                  </a:lnTo>
                  <a:lnTo>
                    <a:pt x="687" y="304"/>
                  </a:lnTo>
                  <a:lnTo>
                    <a:pt x="679" y="258"/>
                  </a:lnTo>
                  <a:lnTo>
                    <a:pt x="665" y="215"/>
                  </a:lnTo>
                  <a:lnTo>
                    <a:pt x="645" y="174"/>
                  </a:lnTo>
                  <a:lnTo>
                    <a:pt x="619" y="136"/>
                  </a:lnTo>
                  <a:lnTo>
                    <a:pt x="590" y="103"/>
                  </a:lnTo>
                  <a:lnTo>
                    <a:pt x="555" y="73"/>
                  </a:lnTo>
                  <a:lnTo>
                    <a:pt x="519" y="47"/>
                  </a:lnTo>
                  <a:lnTo>
                    <a:pt x="477" y="27"/>
                  </a:lnTo>
                  <a:lnTo>
                    <a:pt x="434" y="12"/>
                  </a:lnTo>
                  <a:lnTo>
                    <a:pt x="390" y="3"/>
                  </a:lnTo>
                  <a:lnTo>
                    <a:pt x="345" y="0"/>
                  </a:lnTo>
                  <a:lnTo>
                    <a:pt x="301" y="3"/>
                  </a:lnTo>
                  <a:lnTo>
                    <a:pt x="257" y="12"/>
                  </a:lnTo>
                  <a:lnTo>
                    <a:pt x="215" y="27"/>
                  </a:lnTo>
                  <a:lnTo>
                    <a:pt x="173" y="47"/>
                  </a:lnTo>
                  <a:lnTo>
                    <a:pt x="136" y="73"/>
                  </a:lnTo>
                  <a:lnTo>
                    <a:pt x="101" y="103"/>
                  </a:lnTo>
                  <a:lnTo>
                    <a:pt x="72" y="136"/>
                  </a:lnTo>
                  <a:lnTo>
                    <a:pt x="47" y="174"/>
                  </a:lnTo>
                  <a:lnTo>
                    <a:pt x="26" y="215"/>
                  </a:lnTo>
                  <a:lnTo>
                    <a:pt x="12" y="258"/>
                  </a:lnTo>
                  <a:lnTo>
                    <a:pt x="4" y="304"/>
                  </a:lnTo>
                  <a:lnTo>
                    <a:pt x="0" y="349"/>
                  </a:lnTo>
                  <a:lnTo>
                    <a:pt x="4" y="395"/>
                  </a:lnTo>
                  <a:lnTo>
                    <a:pt x="12" y="440"/>
                  </a:lnTo>
                  <a:lnTo>
                    <a:pt x="26" y="482"/>
                  </a:lnTo>
                  <a:lnTo>
                    <a:pt x="47" y="523"/>
                  </a:lnTo>
                  <a:lnTo>
                    <a:pt x="72" y="561"/>
                  </a:lnTo>
                  <a:lnTo>
                    <a:pt x="101" y="59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58" name="Line 19"/>
            <p:cNvSpPr>
              <a:spLocks noChangeShapeType="1"/>
            </p:cNvSpPr>
            <p:nvPr/>
          </p:nvSpPr>
          <p:spPr bwMode="auto">
            <a:xfrm>
              <a:off x="3360" y="179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59" name="Freeform 20"/>
            <p:cNvSpPr>
              <a:spLocks/>
            </p:cNvSpPr>
            <p:nvPr/>
          </p:nvSpPr>
          <p:spPr bwMode="auto">
            <a:xfrm>
              <a:off x="3262" y="1693"/>
              <a:ext cx="115" cy="117"/>
            </a:xfrm>
            <a:custGeom>
              <a:avLst/>
              <a:gdLst>
                <a:gd name="T0" fmla="*/ 3 w 690"/>
                <a:gd name="T1" fmla="*/ 3 h 699"/>
                <a:gd name="T2" fmla="*/ 3 w 690"/>
                <a:gd name="T3" fmla="*/ 3 h 699"/>
                <a:gd name="T4" fmla="*/ 3 w 690"/>
                <a:gd name="T5" fmla="*/ 3 h 699"/>
                <a:gd name="T6" fmla="*/ 3 w 690"/>
                <a:gd name="T7" fmla="*/ 2 h 699"/>
                <a:gd name="T8" fmla="*/ 3 w 690"/>
                <a:gd name="T9" fmla="*/ 2 h 699"/>
                <a:gd name="T10" fmla="*/ 3 w 690"/>
                <a:gd name="T11" fmla="*/ 2 h 699"/>
                <a:gd name="T12" fmla="*/ 3 w 690"/>
                <a:gd name="T13" fmla="*/ 2 h 699"/>
                <a:gd name="T14" fmla="*/ 3 w 690"/>
                <a:gd name="T15" fmla="*/ 2 h 699"/>
                <a:gd name="T16" fmla="*/ 3 w 690"/>
                <a:gd name="T17" fmla="*/ 1 h 699"/>
                <a:gd name="T18" fmla="*/ 3 w 690"/>
                <a:gd name="T19" fmla="*/ 1 h 699"/>
                <a:gd name="T20" fmla="*/ 3 w 690"/>
                <a:gd name="T21" fmla="*/ 1 h 699"/>
                <a:gd name="T22" fmla="*/ 3 w 690"/>
                <a:gd name="T23" fmla="*/ 1 h 699"/>
                <a:gd name="T24" fmla="*/ 3 w 690"/>
                <a:gd name="T25" fmla="*/ 1 h 699"/>
                <a:gd name="T26" fmla="*/ 2 w 690"/>
                <a:gd name="T27" fmla="*/ 0 h 699"/>
                <a:gd name="T28" fmla="*/ 2 w 690"/>
                <a:gd name="T29" fmla="*/ 0 h 699"/>
                <a:gd name="T30" fmla="*/ 2 w 690"/>
                <a:gd name="T31" fmla="*/ 0 h 699"/>
                <a:gd name="T32" fmla="*/ 2 w 690"/>
                <a:gd name="T33" fmla="*/ 0 h 699"/>
                <a:gd name="T34" fmla="*/ 2 w 690"/>
                <a:gd name="T35" fmla="*/ 0 h 699"/>
                <a:gd name="T36" fmla="*/ 2 w 690"/>
                <a:gd name="T37" fmla="*/ 0 h 699"/>
                <a:gd name="T38" fmla="*/ 1 w 690"/>
                <a:gd name="T39" fmla="*/ 0 h 699"/>
                <a:gd name="T40" fmla="*/ 1 w 690"/>
                <a:gd name="T41" fmla="*/ 0 h 699"/>
                <a:gd name="T42" fmla="*/ 1 w 690"/>
                <a:gd name="T43" fmla="*/ 0 h 699"/>
                <a:gd name="T44" fmla="*/ 1 w 690"/>
                <a:gd name="T45" fmla="*/ 0 h 699"/>
                <a:gd name="T46" fmla="*/ 1 w 690"/>
                <a:gd name="T47" fmla="*/ 0 h 699"/>
                <a:gd name="T48" fmla="*/ 0 w 690"/>
                <a:gd name="T49" fmla="*/ 1 h 699"/>
                <a:gd name="T50" fmla="*/ 0 w 690"/>
                <a:gd name="T51" fmla="*/ 1 h 699"/>
                <a:gd name="T52" fmla="*/ 0 w 690"/>
                <a:gd name="T53" fmla="*/ 1 h 699"/>
                <a:gd name="T54" fmla="*/ 0 w 690"/>
                <a:gd name="T55" fmla="*/ 1 h 699"/>
                <a:gd name="T56" fmla="*/ 0 w 690"/>
                <a:gd name="T57" fmla="*/ 1 h 699"/>
                <a:gd name="T58" fmla="*/ 0 w 690"/>
                <a:gd name="T59" fmla="*/ 2 h 699"/>
                <a:gd name="T60" fmla="*/ 0 w 690"/>
                <a:gd name="T61" fmla="*/ 2 h 699"/>
                <a:gd name="T62" fmla="*/ 0 w 690"/>
                <a:gd name="T63" fmla="*/ 2 h 699"/>
                <a:gd name="T64" fmla="*/ 0 w 690"/>
                <a:gd name="T65" fmla="*/ 2 h 699"/>
                <a:gd name="T66" fmla="*/ 0 w 690"/>
                <a:gd name="T67" fmla="*/ 2 h 699"/>
                <a:gd name="T68" fmla="*/ 0 w 690"/>
                <a:gd name="T69" fmla="*/ 3 h 699"/>
                <a:gd name="T70" fmla="*/ 0 w 690"/>
                <a:gd name="T71" fmla="*/ 3 h 699"/>
                <a:gd name="T72" fmla="*/ 0 w 690"/>
                <a:gd name="T73" fmla="*/ 3 h 699"/>
                <a:gd name="T74" fmla="*/ 1 w 690"/>
                <a:gd name="T75" fmla="*/ 3 h 699"/>
                <a:gd name="T76" fmla="*/ 1 w 690"/>
                <a:gd name="T77" fmla="*/ 3 h 699"/>
                <a:gd name="T78" fmla="*/ 1 w 690"/>
                <a:gd name="T79" fmla="*/ 3 h 699"/>
                <a:gd name="T80" fmla="*/ 1 w 690"/>
                <a:gd name="T81" fmla="*/ 3 h 699"/>
                <a:gd name="T82" fmla="*/ 1 w 690"/>
                <a:gd name="T83" fmla="*/ 3 h 699"/>
                <a:gd name="T84" fmla="*/ 2 w 690"/>
                <a:gd name="T85" fmla="*/ 3 h 699"/>
                <a:gd name="T86" fmla="*/ 2 w 690"/>
                <a:gd name="T87" fmla="*/ 3 h 699"/>
                <a:gd name="T88" fmla="*/ 2 w 690"/>
                <a:gd name="T89" fmla="*/ 3 h 699"/>
                <a:gd name="T90" fmla="*/ 2 w 690"/>
                <a:gd name="T91" fmla="*/ 3 h 699"/>
                <a:gd name="T92" fmla="*/ 2 w 690"/>
                <a:gd name="T93" fmla="*/ 3 h 699"/>
                <a:gd name="T94" fmla="*/ 2 w 690"/>
                <a:gd name="T95" fmla="*/ 3 h 699"/>
                <a:gd name="T96" fmla="*/ 3 w 690"/>
                <a:gd name="T97" fmla="*/ 3 h 6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0"/>
                <a:gd name="T148" fmla="*/ 0 h 699"/>
                <a:gd name="T149" fmla="*/ 690 w 690"/>
                <a:gd name="T150" fmla="*/ 699 h 6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0" h="699">
                  <a:moveTo>
                    <a:pt x="590" y="596"/>
                  </a:moveTo>
                  <a:lnTo>
                    <a:pt x="619" y="562"/>
                  </a:lnTo>
                  <a:lnTo>
                    <a:pt x="644" y="524"/>
                  </a:lnTo>
                  <a:lnTo>
                    <a:pt x="664" y="483"/>
                  </a:lnTo>
                  <a:lnTo>
                    <a:pt x="678" y="440"/>
                  </a:lnTo>
                  <a:lnTo>
                    <a:pt x="687" y="395"/>
                  </a:lnTo>
                  <a:lnTo>
                    <a:pt x="690" y="350"/>
                  </a:lnTo>
                  <a:lnTo>
                    <a:pt x="687" y="303"/>
                  </a:lnTo>
                  <a:lnTo>
                    <a:pt x="678" y="258"/>
                  </a:lnTo>
                  <a:lnTo>
                    <a:pt x="664" y="216"/>
                  </a:lnTo>
                  <a:lnTo>
                    <a:pt x="644" y="175"/>
                  </a:lnTo>
                  <a:lnTo>
                    <a:pt x="619" y="137"/>
                  </a:lnTo>
                  <a:lnTo>
                    <a:pt x="590" y="102"/>
                  </a:lnTo>
                  <a:lnTo>
                    <a:pt x="555" y="72"/>
                  </a:lnTo>
                  <a:lnTo>
                    <a:pt x="517" y="48"/>
                  </a:lnTo>
                  <a:lnTo>
                    <a:pt x="476" y="27"/>
                  </a:lnTo>
                  <a:lnTo>
                    <a:pt x="434" y="12"/>
                  </a:lnTo>
                  <a:lnTo>
                    <a:pt x="389" y="4"/>
                  </a:lnTo>
                  <a:lnTo>
                    <a:pt x="345" y="0"/>
                  </a:lnTo>
                  <a:lnTo>
                    <a:pt x="301" y="4"/>
                  </a:lnTo>
                  <a:lnTo>
                    <a:pt x="256" y="12"/>
                  </a:lnTo>
                  <a:lnTo>
                    <a:pt x="213" y="27"/>
                  </a:lnTo>
                  <a:lnTo>
                    <a:pt x="172" y="48"/>
                  </a:lnTo>
                  <a:lnTo>
                    <a:pt x="135" y="72"/>
                  </a:lnTo>
                  <a:lnTo>
                    <a:pt x="101" y="102"/>
                  </a:lnTo>
                  <a:lnTo>
                    <a:pt x="71" y="137"/>
                  </a:lnTo>
                  <a:lnTo>
                    <a:pt x="45" y="175"/>
                  </a:lnTo>
                  <a:lnTo>
                    <a:pt x="26" y="216"/>
                  </a:lnTo>
                  <a:lnTo>
                    <a:pt x="12" y="258"/>
                  </a:lnTo>
                  <a:lnTo>
                    <a:pt x="3" y="303"/>
                  </a:lnTo>
                  <a:lnTo>
                    <a:pt x="0" y="350"/>
                  </a:lnTo>
                  <a:lnTo>
                    <a:pt x="3" y="395"/>
                  </a:lnTo>
                  <a:lnTo>
                    <a:pt x="12" y="440"/>
                  </a:lnTo>
                  <a:lnTo>
                    <a:pt x="26" y="483"/>
                  </a:lnTo>
                  <a:lnTo>
                    <a:pt x="45" y="524"/>
                  </a:lnTo>
                  <a:lnTo>
                    <a:pt x="71" y="562"/>
                  </a:lnTo>
                  <a:lnTo>
                    <a:pt x="101" y="596"/>
                  </a:lnTo>
                  <a:lnTo>
                    <a:pt x="135" y="627"/>
                  </a:lnTo>
                  <a:lnTo>
                    <a:pt x="172" y="651"/>
                  </a:lnTo>
                  <a:lnTo>
                    <a:pt x="213" y="672"/>
                  </a:lnTo>
                  <a:lnTo>
                    <a:pt x="256" y="687"/>
                  </a:lnTo>
                  <a:lnTo>
                    <a:pt x="301" y="695"/>
                  </a:lnTo>
                  <a:lnTo>
                    <a:pt x="345" y="699"/>
                  </a:lnTo>
                  <a:lnTo>
                    <a:pt x="389" y="695"/>
                  </a:lnTo>
                  <a:lnTo>
                    <a:pt x="434" y="687"/>
                  </a:lnTo>
                  <a:lnTo>
                    <a:pt x="476" y="672"/>
                  </a:lnTo>
                  <a:lnTo>
                    <a:pt x="517" y="651"/>
                  </a:lnTo>
                  <a:lnTo>
                    <a:pt x="555" y="627"/>
                  </a:lnTo>
                  <a:lnTo>
                    <a:pt x="590" y="59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60" name="Line 21"/>
            <p:cNvSpPr>
              <a:spLocks noChangeShapeType="1"/>
            </p:cNvSpPr>
            <p:nvPr/>
          </p:nvSpPr>
          <p:spPr bwMode="auto">
            <a:xfrm>
              <a:off x="3023" y="162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61" name="Freeform 22"/>
            <p:cNvSpPr>
              <a:spLocks/>
            </p:cNvSpPr>
            <p:nvPr/>
          </p:nvSpPr>
          <p:spPr bwMode="auto">
            <a:xfrm>
              <a:off x="2925" y="1523"/>
              <a:ext cx="115" cy="116"/>
            </a:xfrm>
            <a:custGeom>
              <a:avLst/>
              <a:gdLst>
                <a:gd name="T0" fmla="*/ 3 w 690"/>
                <a:gd name="T1" fmla="*/ 3 h 697"/>
                <a:gd name="T2" fmla="*/ 3 w 690"/>
                <a:gd name="T3" fmla="*/ 3 h 697"/>
                <a:gd name="T4" fmla="*/ 3 w 690"/>
                <a:gd name="T5" fmla="*/ 2 h 697"/>
                <a:gd name="T6" fmla="*/ 3 w 690"/>
                <a:gd name="T7" fmla="*/ 2 h 697"/>
                <a:gd name="T8" fmla="*/ 3 w 690"/>
                <a:gd name="T9" fmla="*/ 2 h 697"/>
                <a:gd name="T10" fmla="*/ 3 w 690"/>
                <a:gd name="T11" fmla="*/ 2 h 697"/>
                <a:gd name="T12" fmla="*/ 3 w 690"/>
                <a:gd name="T13" fmla="*/ 2 h 697"/>
                <a:gd name="T14" fmla="*/ 3 w 690"/>
                <a:gd name="T15" fmla="*/ 1 h 697"/>
                <a:gd name="T16" fmla="*/ 3 w 690"/>
                <a:gd name="T17" fmla="*/ 1 h 697"/>
                <a:gd name="T18" fmla="*/ 3 w 690"/>
                <a:gd name="T19" fmla="*/ 1 h 697"/>
                <a:gd name="T20" fmla="*/ 3 w 690"/>
                <a:gd name="T21" fmla="*/ 1 h 697"/>
                <a:gd name="T22" fmla="*/ 3 w 690"/>
                <a:gd name="T23" fmla="*/ 1 h 697"/>
                <a:gd name="T24" fmla="*/ 3 w 690"/>
                <a:gd name="T25" fmla="*/ 0 h 697"/>
                <a:gd name="T26" fmla="*/ 2 w 690"/>
                <a:gd name="T27" fmla="*/ 0 h 697"/>
                <a:gd name="T28" fmla="*/ 2 w 690"/>
                <a:gd name="T29" fmla="*/ 0 h 697"/>
                <a:gd name="T30" fmla="*/ 2 w 690"/>
                <a:gd name="T31" fmla="*/ 0 h 697"/>
                <a:gd name="T32" fmla="*/ 2 w 690"/>
                <a:gd name="T33" fmla="*/ 0 h 697"/>
                <a:gd name="T34" fmla="*/ 2 w 690"/>
                <a:gd name="T35" fmla="*/ 0 h 697"/>
                <a:gd name="T36" fmla="*/ 2 w 690"/>
                <a:gd name="T37" fmla="*/ 0 h 697"/>
                <a:gd name="T38" fmla="*/ 1 w 690"/>
                <a:gd name="T39" fmla="*/ 0 h 697"/>
                <a:gd name="T40" fmla="*/ 1 w 690"/>
                <a:gd name="T41" fmla="*/ 0 h 697"/>
                <a:gd name="T42" fmla="*/ 1 w 690"/>
                <a:gd name="T43" fmla="*/ 0 h 697"/>
                <a:gd name="T44" fmla="*/ 1 w 690"/>
                <a:gd name="T45" fmla="*/ 0 h 697"/>
                <a:gd name="T46" fmla="*/ 1 w 690"/>
                <a:gd name="T47" fmla="*/ 0 h 697"/>
                <a:gd name="T48" fmla="*/ 0 w 690"/>
                <a:gd name="T49" fmla="*/ 0 h 697"/>
                <a:gd name="T50" fmla="*/ 0 w 690"/>
                <a:gd name="T51" fmla="*/ 1 h 697"/>
                <a:gd name="T52" fmla="*/ 0 w 690"/>
                <a:gd name="T53" fmla="*/ 1 h 697"/>
                <a:gd name="T54" fmla="*/ 0 w 690"/>
                <a:gd name="T55" fmla="*/ 1 h 697"/>
                <a:gd name="T56" fmla="*/ 0 w 690"/>
                <a:gd name="T57" fmla="*/ 1 h 697"/>
                <a:gd name="T58" fmla="*/ 0 w 690"/>
                <a:gd name="T59" fmla="*/ 1 h 697"/>
                <a:gd name="T60" fmla="*/ 0 w 690"/>
                <a:gd name="T61" fmla="*/ 2 h 697"/>
                <a:gd name="T62" fmla="*/ 0 w 690"/>
                <a:gd name="T63" fmla="*/ 2 h 697"/>
                <a:gd name="T64" fmla="*/ 0 w 690"/>
                <a:gd name="T65" fmla="*/ 2 h 697"/>
                <a:gd name="T66" fmla="*/ 0 w 690"/>
                <a:gd name="T67" fmla="*/ 2 h 697"/>
                <a:gd name="T68" fmla="*/ 0 w 690"/>
                <a:gd name="T69" fmla="*/ 2 h 697"/>
                <a:gd name="T70" fmla="*/ 0 w 690"/>
                <a:gd name="T71" fmla="*/ 3 h 697"/>
                <a:gd name="T72" fmla="*/ 0 w 690"/>
                <a:gd name="T73" fmla="*/ 3 h 697"/>
                <a:gd name="T74" fmla="*/ 1 w 690"/>
                <a:gd name="T75" fmla="*/ 3 h 697"/>
                <a:gd name="T76" fmla="*/ 1 w 690"/>
                <a:gd name="T77" fmla="*/ 3 h 697"/>
                <a:gd name="T78" fmla="*/ 1 w 690"/>
                <a:gd name="T79" fmla="*/ 3 h 697"/>
                <a:gd name="T80" fmla="*/ 1 w 690"/>
                <a:gd name="T81" fmla="*/ 3 h 697"/>
                <a:gd name="T82" fmla="*/ 1 w 690"/>
                <a:gd name="T83" fmla="*/ 3 h 697"/>
                <a:gd name="T84" fmla="*/ 2 w 690"/>
                <a:gd name="T85" fmla="*/ 3 h 697"/>
                <a:gd name="T86" fmla="*/ 2 w 690"/>
                <a:gd name="T87" fmla="*/ 3 h 697"/>
                <a:gd name="T88" fmla="*/ 2 w 690"/>
                <a:gd name="T89" fmla="*/ 3 h 697"/>
                <a:gd name="T90" fmla="*/ 2 w 690"/>
                <a:gd name="T91" fmla="*/ 3 h 697"/>
                <a:gd name="T92" fmla="*/ 2 w 690"/>
                <a:gd name="T93" fmla="*/ 3 h 697"/>
                <a:gd name="T94" fmla="*/ 2 w 690"/>
                <a:gd name="T95" fmla="*/ 3 h 697"/>
                <a:gd name="T96" fmla="*/ 3 w 690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0"/>
                <a:gd name="T148" fmla="*/ 0 h 697"/>
                <a:gd name="T149" fmla="*/ 690 w 690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0" h="697">
                  <a:moveTo>
                    <a:pt x="590" y="596"/>
                  </a:moveTo>
                  <a:lnTo>
                    <a:pt x="619" y="562"/>
                  </a:lnTo>
                  <a:lnTo>
                    <a:pt x="645" y="525"/>
                  </a:lnTo>
                  <a:lnTo>
                    <a:pt x="665" y="484"/>
                  </a:lnTo>
                  <a:lnTo>
                    <a:pt x="678" y="440"/>
                  </a:lnTo>
                  <a:lnTo>
                    <a:pt x="687" y="395"/>
                  </a:lnTo>
                  <a:lnTo>
                    <a:pt x="690" y="349"/>
                  </a:lnTo>
                  <a:lnTo>
                    <a:pt x="687" y="304"/>
                  </a:lnTo>
                  <a:lnTo>
                    <a:pt x="678" y="259"/>
                  </a:lnTo>
                  <a:lnTo>
                    <a:pt x="665" y="216"/>
                  </a:lnTo>
                  <a:lnTo>
                    <a:pt x="645" y="175"/>
                  </a:lnTo>
                  <a:lnTo>
                    <a:pt x="619" y="138"/>
                  </a:lnTo>
                  <a:lnTo>
                    <a:pt x="590" y="103"/>
                  </a:lnTo>
                  <a:lnTo>
                    <a:pt x="556" y="73"/>
                  </a:lnTo>
                  <a:lnTo>
                    <a:pt x="518" y="47"/>
                  </a:lnTo>
                  <a:lnTo>
                    <a:pt x="477" y="28"/>
                  </a:lnTo>
                  <a:lnTo>
                    <a:pt x="435" y="12"/>
                  </a:lnTo>
                  <a:lnTo>
                    <a:pt x="391" y="3"/>
                  </a:lnTo>
                  <a:lnTo>
                    <a:pt x="345" y="0"/>
                  </a:lnTo>
                  <a:lnTo>
                    <a:pt x="301" y="3"/>
                  </a:lnTo>
                  <a:lnTo>
                    <a:pt x="256" y="12"/>
                  </a:lnTo>
                  <a:lnTo>
                    <a:pt x="214" y="28"/>
                  </a:lnTo>
                  <a:lnTo>
                    <a:pt x="173" y="47"/>
                  </a:lnTo>
                  <a:lnTo>
                    <a:pt x="135" y="73"/>
                  </a:lnTo>
                  <a:lnTo>
                    <a:pt x="102" y="103"/>
                  </a:lnTo>
                  <a:lnTo>
                    <a:pt x="73" y="138"/>
                  </a:lnTo>
                  <a:lnTo>
                    <a:pt x="47" y="175"/>
                  </a:lnTo>
                  <a:lnTo>
                    <a:pt x="26" y="216"/>
                  </a:lnTo>
                  <a:lnTo>
                    <a:pt x="12" y="259"/>
                  </a:lnTo>
                  <a:lnTo>
                    <a:pt x="4" y="304"/>
                  </a:lnTo>
                  <a:lnTo>
                    <a:pt x="0" y="349"/>
                  </a:lnTo>
                  <a:lnTo>
                    <a:pt x="4" y="395"/>
                  </a:lnTo>
                  <a:lnTo>
                    <a:pt x="12" y="440"/>
                  </a:lnTo>
                  <a:lnTo>
                    <a:pt x="26" y="484"/>
                  </a:lnTo>
                  <a:lnTo>
                    <a:pt x="47" y="525"/>
                  </a:lnTo>
                  <a:lnTo>
                    <a:pt x="73" y="562"/>
                  </a:lnTo>
                  <a:lnTo>
                    <a:pt x="102" y="596"/>
                  </a:lnTo>
                  <a:lnTo>
                    <a:pt x="135" y="626"/>
                  </a:lnTo>
                  <a:lnTo>
                    <a:pt x="173" y="651"/>
                  </a:lnTo>
                  <a:lnTo>
                    <a:pt x="214" y="671"/>
                  </a:lnTo>
                  <a:lnTo>
                    <a:pt x="256" y="687"/>
                  </a:lnTo>
                  <a:lnTo>
                    <a:pt x="301" y="695"/>
                  </a:lnTo>
                  <a:lnTo>
                    <a:pt x="345" y="697"/>
                  </a:lnTo>
                  <a:lnTo>
                    <a:pt x="391" y="695"/>
                  </a:lnTo>
                  <a:lnTo>
                    <a:pt x="435" y="687"/>
                  </a:lnTo>
                  <a:lnTo>
                    <a:pt x="477" y="671"/>
                  </a:lnTo>
                  <a:lnTo>
                    <a:pt x="518" y="651"/>
                  </a:lnTo>
                  <a:lnTo>
                    <a:pt x="556" y="626"/>
                  </a:lnTo>
                  <a:lnTo>
                    <a:pt x="590" y="59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62" name="Line 23"/>
            <p:cNvSpPr>
              <a:spLocks noChangeShapeType="1"/>
            </p:cNvSpPr>
            <p:nvPr/>
          </p:nvSpPr>
          <p:spPr bwMode="auto">
            <a:xfrm>
              <a:off x="2574" y="162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63" name="Line 24"/>
            <p:cNvSpPr>
              <a:spLocks noChangeShapeType="1"/>
            </p:cNvSpPr>
            <p:nvPr/>
          </p:nvSpPr>
          <p:spPr bwMode="auto">
            <a:xfrm flipV="1">
              <a:off x="2574" y="1617"/>
              <a:ext cx="5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64" name="Line 25"/>
            <p:cNvSpPr>
              <a:spLocks noChangeShapeType="1"/>
            </p:cNvSpPr>
            <p:nvPr/>
          </p:nvSpPr>
          <p:spPr bwMode="auto">
            <a:xfrm>
              <a:off x="2579" y="161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65" name="Freeform 26"/>
            <p:cNvSpPr>
              <a:spLocks/>
            </p:cNvSpPr>
            <p:nvPr/>
          </p:nvSpPr>
          <p:spPr bwMode="auto">
            <a:xfrm>
              <a:off x="2579" y="1559"/>
              <a:ext cx="12" cy="58"/>
            </a:xfrm>
            <a:custGeom>
              <a:avLst/>
              <a:gdLst>
                <a:gd name="T0" fmla="*/ 0 w 73"/>
                <a:gd name="T1" fmla="*/ 2 h 346"/>
                <a:gd name="T2" fmla="*/ 0 w 73"/>
                <a:gd name="T3" fmla="*/ 2 h 346"/>
                <a:gd name="T4" fmla="*/ 0 w 73"/>
                <a:gd name="T5" fmla="*/ 1 h 346"/>
                <a:gd name="T6" fmla="*/ 0 w 73"/>
                <a:gd name="T7" fmla="*/ 1 h 346"/>
                <a:gd name="T8" fmla="*/ 0 w 73"/>
                <a:gd name="T9" fmla="*/ 1 h 346"/>
                <a:gd name="T10" fmla="*/ 0 w 73"/>
                <a:gd name="T11" fmla="*/ 1 h 346"/>
                <a:gd name="T12" fmla="*/ 0 w 73"/>
                <a:gd name="T13" fmla="*/ 1 h 346"/>
                <a:gd name="T14" fmla="*/ 0 w 73"/>
                <a:gd name="T15" fmla="*/ 0 h 346"/>
                <a:gd name="T16" fmla="*/ 0 w 73"/>
                <a:gd name="T17" fmla="*/ 0 h 3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346"/>
                <a:gd name="T29" fmla="*/ 73 w 73"/>
                <a:gd name="T30" fmla="*/ 346 h 3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346">
                  <a:moveTo>
                    <a:pt x="0" y="346"/>
                  </a:moveTo>
                  <a:lnTo>
                    <a:pt x="26" y="309"/>
                  </a:lnTo>
                  <a:lnTo>
                    <a:pt x="45" y="268"/>
                  </a:lnTo>
                  <a:lnTo>
                    <a:pt x="61" y="224"/>
                  </a:lnTo>
                  <a:lnTo>
                    <a:pt x="69" y="179"/>
                  </a:lnTo>
                  <a:lnTo>
                    <a:pt x="73" y="133"/>
                  </a:lnTo>
                  <a:lnTo>
                    <a:pt x="69" y="88"/>
                  </a:lnTo>
                  <a:lnTo>
                    <a:pt x="61" y="43"/>
                  </a:lnTo>
                  <a:lnTo>
                    <a:pt x="4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66" name="Line 27"/>
            <p:cNvSpPr>
              <a:spLocks noChangeShapeType="1"/>
            </p:cNvSpPr>
            <p:nvPr/>
          </p:nvSpPr>
          <p:spPr bwMode="auto">
            <a:xfrm>
              <a:off x="2587" y="155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67" name="Freeform 28"/>
            <p:cNvSpPr>
              <a:spLocks/>
            </p:cNvSpPr>
            <p:nvPr/>
          </p:nvSpPr>
          <p:spPr bwMode="auto">
            <a:xfrm>
              <a:off x="2541" y="1524"/>
              <a:ext cx="46" cy="35"/>
            </a:xfrm>
            <a:custGeom>
              <a:avLst/>
              <a:gdLst>
                <a:gd name="T0" fmla="*/ 1 w 273"/>
                <a:gd name="T1" fmla="*/ 1 h 213"/>
                <a:gd name="T2" fmla="*/ 1 w 273"/>
                <a:gd name="T3" fmla="*/ 1 h 213"/>
                <a:gd name="T4" fmla="*/ 1 w 273"/>
                <a:gd name="T5" fmla="*/ 1 h 213"/>
                <a:gd name="T6" fmla="*/ 1 w 273"/>
                <a:gd name="T7" fmla="*/ 0 h 213"/>
                <a:gd name="T8" fmla="*/ 1 w 273"/>
                <a:gd name="T9" fmla="*/ 0 h 213"/>
                <a:gd name="T10" fmla="*/ 1 w 273"/>
                <a:gd name="T11" fmla="*/ 0 h 213"/>
                <a:gd name="T12" fmla="*/ 0 w 273"/>
                <a:gd name="T13" fmla="*/ 0 h 213"/>
                <a:gd name="T14" fmla="*/ 0 w 273"/>
                <a:gd name="T15" fmla="*/ 0 h 213"/>
                <a:gd name="T16" fmla="*/ 0 w 273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213"/>
                <a:gd name="T29" fmla="*/ 273 w 273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213">
                  <a:moveTo>
                    <a:pt x="273" y="213"/>
                  </a:moveTo>
                  <a:lnTo>
                    <a:pt x="254" y="172"/>
                  </a:lnTo>
                  <a:lnTo>
                    <a:pt x="228" y="135"/>
                  </a:lnTo>
                  <a:lnTo>
                    <a:pt x="200" y="100"/>
                  </a:lnTo>
                  <a:lnTo>
                    <a:pt x="165" y="70"/>
                  </a:lnTo>
                  <a:lnTo>
                    <a:pt x="127" y="44"/>
                  </a:lnTo>
                  <a:lnTo>
                    <a:pt x="86" y="25"/>
                  </a:lnTo>
                  <a:lnTo>
                    <a:pt x="44" y="9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68" name="Line 29"/>
            <p:cNvSpPr>
              <a:spLocks noChangeShapeType="1"/>
            </p:cNvSpPr>
            <p:nvPr/>
          </p:nvSpPr>
          <p:spPr bwMode="auto">
            <a:xfrm>
              <a:off x="2541" y="152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69" name="Freeform 30"/>
            <p:cNvSpPr>
              <a:spLocks/>
            </p:cNvSpPr>
            <p:nvPr/>
          </p:nvSpPr>
          <p:spPr bwMode="auto">
            <a:xfrm>
              <a:off x="2488" y="1523"/>
              <a:ext cx="53" cy="23"/>
            </a:xfrm>
            <a:custGeom>
              <a:avLst/>
              <a:gdLst>
                <a:gd name="T0" fmla="*/ 1 w 319"/>
                <a:gd name="T1" fmla="*/ 0 h 138"/>
                <a:gd name="T2" fmla="*/ 1 w 319"/>
                <a:gd name="T3" fmla="*/ 0 h 138"/>
                <a:gd name="T4" fmla="*/ 1 w 319"/>
                <a:gd name="T5" fmla="*/ 0 h 138"/>
                <a:gd name="T6" fmla="*/ 1 w 319"/>
                <a:gd name="T7" fmla="*/ 0 h 138"/>
                <a:gd name="T8" fmla="*/ 1 w 319"/>
                <a:gd name="T9" fmla="*/ 0 h 138"/>
                <a:gd name="T10" fmla="*/ 0 w 319"/>
                <a:gd name="T11" fmla="*/ 0 h 138"/>
                <a:gd name="T12" fmla="*/ 0 w 319"/>
                <a:gd name="T13" fmla="*/ 0 h 138"/>
                <a:gd name="T14" fmla="*/ 0 w 319"/>
                <a:gd name="T15" fmla="*/ 0 h 138"/>
                <a:gd name="T16" fmla="*/ 0 w 319"/>
                <a:gd name="T17" fmla="*/ 1 h 1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9"/>
                <a:gd name="T28" fmla="*/ 0 h 138"/>
                <a:gd name="T29" fmla="*/ 319 w 319"/>
                <a:gd name="T30" fmla="*/ 138 h 1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9" h="138">
                  <a:moveTo>
                    <a:pt x="319" y="3"/>
                  </a:moveTo>
                  <a:lnTo>
                    <a:pt x="274" y="0"/>
                  </a:lnTo>
                  <a:lnTo>
                    <a:pt x="228" y="3"/>
                  </a:lnTo>
                  <a:lnTo>
                    <a:pt x="184" y="12"/>
                  </a:lnTo>
                  <a:lnTo>
                    <a:pt x="141" y="28"/>
                  </a:lnTo>
                  <a:lnTo>
                    <a:pt x="101" y="47"/>
                  </a:lnTo>
                  <a:lnTo>
                    <a:pt x="65" y="73"/>
                  </a:lnTo>
                  <a:lnTo>
                    <a:pt x="30" y="103"/>
                  </a:lnTo>
                  <a:lnTo>
                    <a:pt x="0" y="13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70" name="Line 31"/>
            <p:cNvSpPr>
              <a:spLocks noChangeShapeType="1"/>
            </p:cNvSpPr>
            <p:nvPr/>
          </p:nvSpPr>
          <p:spPr bwMode="auto">
            <a:xfrm>
              <a:off x="2488" y="154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71" name="Freeform 32"/>
            <p:cNvSpPr>
              <a:spLocks/>
            </p:cNvSpPr>
            <p:nvPr/>
          </p:nvSpPr>
          <p:spPr bwMode="auto">
            <a:xfrm>
              <a:off x="2476" y="1546"/>
              <a:ext cx="12" cy="58"/>
            </a:xfrm>
            <a:custGeom>
              <a:avLst/>
              <a:gdLst>
                <a:gd name="T0" fmla="*/ 0 w 71"/>
                <a:gd name="T1" fmla="*/ 0 h 346"/>
                <a:gd name="T2" fmla="*/ 0 w 71"/>
                <a:gd name="T3" fmla="*/ 0 h 346"/>
                <a:gd name="T4" fmla="*/ 0 w 71"/>
                <a:gd name="T5" fmla="*/ 0 h 346"/>
                <a:gd name="T6" fmla="*/ 0 w 71"/>
                <a:gd name="T7" fmla="*/ 1 h 346"/>
                <a:gd name="T8" fmla="*/ 0 w 71"/>
                <a:gd name="T9" fmla="*/ 1 h 346"/>
                <a:gd name="T10" fmla="*/ 0 w 71"/>
                <a:gd name="T11" fmla="*/ 1 h 346"/>
                <a:gd name="T12" fmla="*/ 0 w 71"/>
                <a:gd name="T13" fmla="*/ 1 h 346"/>
                <a:gd name="T14" fmla="*/ 0 w 71"/>
                <a:gd name="T15" fmla="*/ 2 h 346"/>
                <a:gd name="T16" fmla="*/ 0 w 71"/>
                <a:gd name="T17" fmla="*/ 2 h 3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346"/>
                <a:gd name="T29" fmla="*/ 71 w 71"/>
                <a:gd name="T30" fmla="*/ 346 h 3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346">
                  <a:moveTo>
                    <a:pt x="71" y="0"/>
                  </a:moveTo>
                  <a:lnTo>
                    <a:pt x="46" y="37"/>
                  </a:lnTo>
                  <a:lnTo>
                    <a:pt x="25" y="78"/>
                  </a:lnTo>
                  <a:lnTo>
                    <a:pt x="10" y="121"/>
                  </a:lnTo>
                  <a:lnTo>
                    <a:pt x="1" y="166"/>
                  </a:lnTo>
                  <a:lnTo>
                    <a:pt x="0" y="211"/>
                  </a:lnTo>
                  <a:lnTo>
                    <a:pt x="1" y="257"/>
                  </a:lnTo>
                  <a:lnTo>
                    <a:pt x="10" y="302"/>
                  </a:lnTo>
                  <a:lnTo>
                    <a:pt x="25" y="34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72" name="Line 33"/>
            <p:cNvSpPr>
              <a:spLocks noChangeShapeType="1"/>
            </p:cNvSpPr>
            <p:nvPr/>
          </p:nvSpPr>
          <p:spPr bwMode="auto">
            <a:xfrm>
              <a:off x="2480" y="160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73" name="Freeform 34"/>
            <p:cNvSpPr>
              <a:spLocks/>
            </p:cNvSpPr>
            <p:nvPr/>
          </p:nvSpPr>
          <p:spPr bwMode="auto">
            <a:xfrm>
              <a:off x="2480" y="1604"/>
              <a:ext cx="46" cy="35"/>
            </a:xfrm>
            <a:custGeom>
              <a:avLst/>
              <a:gdLst>
                <a:gd name="T0" fmla="*/ 0 w 274"/>
                <a:gd name="T1" fmla="*/ 0 h 211"/>
                <a:gd name="T2" fmla="*/ 0 w 274"/>
                <a:gd name="T3" fmla="*/ 0 h 211"/>
                <a:gd name="T4" fmla="*/ 0 w 274"/>
                <a:gd name="T5" fmla="*/ 0 h 211"/>
                <a:gd name="T6" fmla="*/ 0 w 274"/>
                <a:gd name="T7" fmla="*/ 0 h 211"/>
                <a:gd name="T8" fmla="*/ 1 w 274"/>
                <a:gd name="T9" fmla="*/ 1 h 211"/>
                <a:gd name="T10" fmla="*/ 1 w 274"/>
                <a:gd name="T11" fmla="*/ 1 h 211"/>
                <a:gd name="T12" fmla="*/ 1 w 274"/>
                <a:gd name="T13" fmla="*/ 1 h 211"/>
                <a:gd name="T14" fmla="*/ 1 w 274"/>
                <a:gd name="T15" fmla="*/ 1 h 211"/>
                <a:gd name="T16" fmla="*/ 1 w 274"/>
                <a:gd name="T17" fmla="*/ 1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4"/>
                <a:gd name="T28" fmla="*/ 0 h 211"/>
                <a:gd name="T29" fmla="*/ 274 w 274"/>
                <a:gd name="T30" fmla="*/ 211 h 2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4" h="211">
                  <a:moveTo>
                    <a:pt x="0" y="0"/>
                  </a:moveTo>
                  <a:lnTo>
                    <a:pt x="21" y="41"/>
                  </a:lnTo>
                  <a:lnTo>
                    <a:pt x="46" y="78"/>
                  </a:lnTo>
                  <a:lnTo>
                    <a:pt x="76" y="112"/>
                  </a:lnTo>
                  <a:lnTo>
                    <a:pt x="111" y="142"/>
                  </a:lnTo>
                  <a:lnTo>
                    <a:pt x="147" y="167"/>
                  </a:lnTo>
                  <a:lnTo>
                    <a:pt x="187" y="187"/>
                  </a:lnTo>
                  <a:lnTo>
                    <a:pt x="230" y="203"/>
                  </a:lnTo>
                  <a:lnTo>
                    <a:pt x="274" y="21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74" name="Line 35"/>
            <p:cNvSpPr>
              <a:spLocks noChangeShapeType="1"/>
            </p:cNvSpPr>
            <p:nvPr/>
          </p:nvSpPr>
          <p:spPr bwMode="auto">
            <a:xfrm>
              <a:off x="2526" y="163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75" name="Freeform 36"/>
            <p:cNvSpPr>
              <a:spLocks/>
            </p:cNvSpPr>
            <p:nvPr/>
          </p:nvSpPr>
          <p:spPr bwMode="auto">
            <a:xfrm>
              <a:off x="2526" y="1623"/>
              <a:ext cx="48" cy="16"/>
            </a:xfrm>
            <a:custGeom>
              <a:avLst/>
              <a:gdLst>
                <a:gd name="T0" fmla="*/ 0 w 291"/>
                <a:gd name="T1" fmla="*/ 0 h 101"/>
                <a:gd name="T2" fmla="*/ 0 w 291"/>
                <a:gd name="T3" fmla="*/ 0 h 101"/>
                <a:gd name="T4" fmla="*/ 0 w 291"/>
                <a:gd name="T5" fmla="*/ 0 h 101"/>
                <a:gd name="T6" fmla="*/ 1 w 291"/>
                <a:gd name="T7" fmla="*/ 0 h 101"/>
                <a:gd name="T8" fmla="*/ 1 w 291"/>
                <a:gd name="T9" fmla="*/ 0 h 101"/>
                <a:gd name="T10" fmla="*/ 1 w 291"/>
                <a:gd name="T11" fmla="*/ 0 h 101"/>
                <a:gd name="T12" fmla="*/ 1 w 291"/>
                <a:gd name="T13" fmla="*/ 0 h 101"/>
                <a:gd name="T14" fmla="*/ 1 w 291"/>
                <a:gd name="T15" fmla="*/ 0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1"/>
                <a:gd name="T25" fmla="*/ 0 h 101"/>
                <a:gd name="T26" fmla="*/ 291 w 291"/>
                <a:gd name="T27" fmla="*/ 101 h 1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1" h="101">
                  <a:moveTo>
                    <a:pt x="0" y="99"/>
                  </a:moveTo>
                  <a:lnTo>
                    <a:pt x="46" y="101"/>
                  </a:lnTo>
                  <a:lnTo>
                    <a:pt x="91" y="99"/>
                  </a:lnTo>
                  <a:lnTo>
                    <a:pt x="135" y="91"/>
                  </a:lnTo>
                  <a:lnTo>
                    <a:pt x="177" y="75"/>
                  </a:lnTo>
                  <a:lnTo>
                    <a:pt x="218" y="55"/>
                  </a:lnTo>
                  <a:lnTo>
                    <a:pt x="256" y="30"/>
                  </a:lnTo>
                  <a:lnTo>
                    <a:pt x="2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76" name="Line 37"/>
            <p:cNvSpPr>
              <a:spLocks noChangeShapeType="1"/>
            </p:cNvSpPr>
            <p:nvPr/>
          </p:nvSpPr>
          <p:spPr bwMode="auto">
            <a:xfrm>
              <a:off x="2534" y="263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77" name="Line 38"/>
            <p:cNvSpPr>
              <a:spLocks noChangeShapeType="1"/>
            </p:cNvSpPr>
            <p:nvPr/>
          </p:nvSpPr>
          <p:spPr bwMode="auto">
            <a:xfrm>
              <a:off x="2534" y="2631"/>
              <a:ext cx="1" cy="5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78" name="Line 39"/>
            <p:cNvSpPr>
              <a:spLocks noChangeShapeType="1"/>
            </p:cNvSpPr>
            <p:nvPr/>
          </p:nvSpPr>
          <p:spPr bwMode="auto">
            <a:xfrm>
              <a:off x="2534" y="265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79" name="Line 40"/>
            <p:cNvSpPr>
              <a:spLocks noChangeShapeType="1"/>
            </p:cNvSpPr>
            <p:nvPr/>
          </p:nvSpPr>
          <p:spPr bwMode="auto">
            <a:xfrm flipV="1">
              <a:off x="2534" y="2631"/>
              <a:ext cx="1" cy="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80" name="Line 41"/>
            <p:cNvSpPr>
              <a:spLocks noChangeShapeType="1"/>
            </p:cNvSpPr>
            <p:nvPr/>
          </p:nvSpPr>
          <p:spPr bwMode="auto">
            <a:xfrm>
              <a:off x="2534" y="265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81" name="Freeform 42"/>
            <p:cNvSpPr>
              <a:spLocks/>
            </p:cNvSpPr>
            <p:nvPr/>
          </p:nvSpPr>
          <p:spPr bwMode="auto">
            <a:xfrm>
              <a:off x="2505" y="2659"/>
              <a:ext cx="57" cy="1"/>
            </a:xfrm>
            <a:custGeom>
              <a:avLst/>
              <a:gdLst>
                <a:gd name="T0" fmla="*/ 1 w 337"/>
                <a:gd name="T1" fmla="*/ 0 h 1"/>
                <a:gd name="T2" fmla="*/ 2 w 337"/>
                <a:gd name="T3" fmla="*/ 0 h 1"/>
                <a:gd name="T4" fmla="*/ 0 w 337"/>
                <a:gd name="T5" fmla="*/ 0 h 1"/>
                <a:gd name="T6" fmla="*/ 0 60000 65536"/>
                <a:gd name="T7" fmla="*/ 0 60000 65536"/>
                <a:gd name="T8" fmla="*/ 0 60000 65536"/>
                <a:gd name="T9" fmla="*/ 0 w 337"/>
                <a:gd name="T10" fmla="*/ 0 h 1"/>
                <a:gd name="T11" fmla="*/ 337 w 33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">
                  <a:moveTo>
                    <a:pt x="169" y="0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82" name="Line 43"/>
            <p:cNvSpPr>
              <a:spLocks noChangeShapeType="1"/>
            </p:cNvSpPr>
            <p:nvPr/>
          </p:nvSpPr>
          <p:spPr bwMode="auto">
            <a:xfrm>
              <a:off x="2983" y="280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83" name="Line 44"/>
            <p:cNvSpPr>
              <a:spLocks noChangeShapeType="1"/>
            </p:cNvSpPr>
            <p:nvPr/>
          </p:nvSpPr>
          <p:spPr bwMode="auto">
            <a:xfrm>
              <a:off x="2983" y="2801"/>
              <a:ext cx="1" cy="5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84" name="Line 45"/>
            <p:cNvSpPr>
              <a:spLocks noChangeShapeType="1"/>
            </p:cNvSpPr>
            <p:nvPr/>
          </p:nvSpPr>
          <p:spPr bwMode="auto">
            <a:xfrm>
              <a:off x="2983" y="282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85" name="Line 46"/>
            <p:cNvSpPr>
              <a:spLocks noChangeShapeType="1"/>
            </p:cNvSpPr>
            <p:nvPr/>
          </p:nvSpPr>
          <p:spPr bwMode="auto">
            <a:xfrm flipV="1">
              <a:off x="2983" y="2801"/>
              <a:ext cx="1" cy="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86" name="Line 47"/>
            <p:cNvSpPr>
              <a:spLocks noChangeShapeType="1"/>
            </p:cNvSpPr>
            <p:nvPr/>
          </p:nvSpPr>
          <p:spPr bwMode="auto">
            <a:xfrm>
              <a:off x="2983" y="282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87" name="Freeform 48"/>
            <p:cNvSpPr>
              <a:spLocks/>
            </p:cNvSpPr>
            <p:nvPr/>
          </p:nvSpPr>
          <p:spPr bwMode="auto">
            <a:xfrm>
              <a:off x="2955" y="2829"/>
              <a:ext cx="56" cy="1"/>
            </a:xfrm>
            <a:custGeom>
              <a:avLst/>
              <a:gdLst>
                <a:gd name="T0" fmla="*/ 1 w 339"/>
                <a:gd name="T1" fmla="*/ 0 h 1"/>
                <a:gd name="T2" fmla="*/ 1 w 339"/>
                <a:gd name="T3" fmla="*/ 0 h 1"/>
                <a:gd name="T4" fmla="*/ 0 w 339"/>
                <a:gd name="T5" fmla="*/ 0 h 1"/>
                <a:gd name="T6" fmla="*/ 0 60000 65536"/>
                <a:gd name="T7" fmla="*/ 0 60000 65536"/>
                <a:gd name="T8" fmla="*/ 0 60000 65536"/>
                <a:gd name="T9" fmla="*/ 0 w 339"/>
                <a:gd name="T10" fmla="*/ 0 h 1"/>
                <a:gd name="T11" fmla="*/ 339 w 33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9" h="1">
                  <a:moveTo>
                    <a:pt x="169" y="0"/>
                  </a:moveTo>
                  <a:lnTo>
                    <a:pt x="33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88" name="Line 49"/>
            <p:cNvSpPr>
              <a:spLocks noChangeShapeType="1"/>
            </p:cNvSpPr>
            <p:nvPr/>
          </p:nvSpPr>
          <p:spPr bwMode="auto">
            <a:xfrm>
              <a:off x="3264" y="248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89" name="Line 50"/>
            <p:cNvSpPr>
              <a:spLocks noChangeShapeType="1"/>
            </p:cNvSpPr>
            <p:nvPr/>
          </p:nvSpPr>
          <p:spPr bwMode="auto">
            <a:xfrm>
              <a:off x="3264" y="2489"/>
              <a:ext cx="11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90" name="Line 51"/>
            <p:cNvSpPr>
              <a:spLocks noChangeShapeType="1"/>
            </p:cNvSpPr>
            <p:nvPr/>
          </p:nvSpPr>
          <p:spPr bwMode="auto">
            <a:xfrm>
              <a:off x="3376" y="248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91" name="Rectangle 52"/>
            <p:cNvSpPr>
              <a:spLocks noChangeArrowheads="1"/>
            </p:cNvSpPr>
            <p:nvPr/>
          </p:nvSpPr>
          <p:spPr bwMode="auto">
            <a:xfrm>
              <a:off x="3264" y="2375"/>
              <a:ext cx="112" cy="11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92" name="Line 53"/>
            <p:cNvSpPr>
              <a:spLocks noChangeShapeType="1"/>
            </p:cNvSpPr>
            <p:nvPr/>
          </p:nvSpPr>
          <p:spPr bwMode="auto">
            <a:xfrm>
              <a:off x="3544" y="220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93" name="Rectangle 54"/>
            <p:cNvSpPr>
              <a:spLocks noChangeArrowheads="1"/>
            </p:cNvSpPr>
            <p:nvPr/>
          </p:nvSpPr>
          <p:spPr bwMode="auto">
            <a:xfrm>
              <a:off x="3544" y="2092"/>
              <a:ext cx="112" cy="11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94" name="Line 55"/>
            <p:cNvSpPr>
              <a:spLocks noChangeShapeType="1"/>
            </p:cNvSpPr>
            <p:nvPr/>
          </p:nvSpPr>
          <p:spPr bwMode="auto">
            <a:xfrm>
              <a:off x="3572" y="21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95" name="Line 56"/>
            <p:cNvSpPr>
              <a:spLocks noChangeShapeType="1"/>
            </p:cNvSpPr>
            <p:nvPr/>
          </p:nvSpPr>
          <p:spPr bwMode="auto">
            <a:xfrm>
              <a:off x="3572" y="2149"/>
              <a:ext cx="5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96" name="Line 57"/>
            <p:cNvSpPr>
              <a:spLocks noChangeShapeType="1"/>
            </p:cNvSpPr>
            <p:nvPr/>
          </p:nvSpPr>
          <p:spPr bwMode="auto">
            <a:xfrm>
              <a:off x="3629" y="21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97" name="Freeform 58"/>
            <p:cNvSpPr>
              <a:spLocks/>
            </p:cNvSpPr>
            <p:nvPr/>
          </p:nvSpPr>
          <p:spPr bwMode="auto">
            <a:xfrm>
              <a:off x="3600" y="2120"/>
              <a:ext cx="29" cy="57"/>
            </a:xfrm>
            <a:custGeom>
              <a:avLst/>
              <a:gdLst>
                <a:gd name="T0" fmla="*/ 1 w 169"/>
                <a:gd name="T1" fmla="*/ 1 h 339"/>
                <a:gd name="T2" fmla="*/ 0 w 169"/>
                <a:gd name="T3" fmla="*/ 1 h 339"/>
                <a:gd name="T4" fmla="*/ 0 w 169"/>
                <a:gd name="T5" fmla="*/ 0 h 339"/>
                <a:gd name="T6" fmla="*/ 0 w 169"/>
                <a:gd name="T7" fmla="*/ 2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339"/>
                <a:gd name="T14" fmla="*/ 169 w 169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339">
                  <a:moveTo>
                    <a:pt x="169" y="170"/>
                  </a:moveTo>
                  <a:lnTo>
                    <a:pt x="0" y="170"/>
                  </a:lnTo>
                  <a:lnTo>
                    <a:pt x="0" y="0"/>
                  </a:lnTo>
                  <a:lnTo>
                    <a:pt x="0" y="3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98" name="Line 59"/>
            <p:cNvSpPr>
              <a:spLocks noChangeShapeType="1"/>
            </p:cNvSpPr>
            <p:nvPr/>
          </p:nvSpPr>
          <p:spPr bwMode="auto">
            <a:xfrm>
              <a:off x="3600" y="195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99" name="Freeform 60"/>
            <p:cNvSpPr>
              <a:spLocks/>
            </p:cNvSpPr>
            <p:nvPr/>
          </p:nvSpPr>
          <p:spPr bwMode="auto">
            <a:xfrm>
              <a:off x="3572" y="1893"/>
              <a:ext cx="57" cy="57"/>
            </a:xfrm>
            <a:custGeom>
              <a:avLst/>
              <a:gdLst>
                <a:gd name="T0" fmla="*/ 1 w 337"/>
                <a:gd name="T1" fmla="*/ 2 h 338"/>
                <a:gd name="T2" fmla="*/ 1 w 337"/>
                <a:gd name="T3" fmla="*/ 0 h 338"/>
                <a:gd name="T4" fmla="*/ 1 w 337"/>
                <a:gd name="T5" fmla="*/ 1 h 338"/>
                <a:gd name="T6" fmla="*/ 2 w 337"/>
                <a:gd name="T7" fmla="*/ 1 h 338"/>
                <a:gd name="T8" fmla="*/ 0 w 337"/>
                <a:gd name="T9" fmla="*/ 1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"/>
                <a:gd name="T16" fmla="*/ 0 h 338"/>
                <a:gd name="T17" fmla="*/ 337 w 337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" h="338">
                  <a:moveTo>
                    <a:pt x="168" y="338"/>
                  </a:moveTo>
                  <a:lnTo>
                    <a:pt x="168" y="0"/>
                  </a:lnTo>
                  <a:lnTo>
                    <a:pt x="168" y="169"/>
                  </a:lnTo>
                  <a:lnTo>
                    <a:pt x="337" y="169"/>
                  </a:lnTo>
                  <a:lnTo>
                    <a:pt x="0" y="16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00" name="Line 61"/>
            <p:cNvSpPr>
              <a:spLocks noChangeShapeType="1"/>
            </p:cNvSpPr>
            <p:nvPr/>
          </p:nvSpPr>
          <p:spPr bwMode="auto">
            <a:xfrm>
              <a:off x="3348" y="175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01" name="Freeform 62"/>
            <p:cNvSpPr>
              <a:spLocks/>
            </p:cNvSpPr>
            <p:nvPr/>
          </p:nvSpPr>
          <p:spPr bwMode="auto">
            <a:xfrm>
              <a:off x="3320" y="1723"/>
              <a:ext cx="28" cy="57"/>
            </a:xfrm>
            <a:custGeom>
              <a:avLst/>
              <a:gdLst>
                <a:gd name="T0" fmla="*/ 1 w 169"/>
                <a:gd name="T1" fmla="*/ 1 h 340"/>
                <a:gd name="T2" fmla="*/ 0 w 169"/>
                <a:gd name="T3" fmla="*/ 1 h 340"/>
                <a:gd name="T4" fmla="*/ 0 w 169"/>
                <a:gd name="T5" fmla="*/ 0 h 340"/>
                <a:gd name="T6" fmla="*/ 0 w 169"/>
                <a:gd name="T7" fmla="*/ 2 h 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340"/>
                <a:gd name="T14" fmla="*/ 169 w 169"/>
                <a:gd name="T15" fmla="*/ 340 h 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340">
                  <a:moveTo>
                    <a:pt x="169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0" y="3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02" name="Line 63"/>
            <p:cNvSpPr>
              <a:spLocks noChangeShapeType="1"/>
            </p:cNvSpPr>
            <p:nvPr/>
          </p:nvSpPr>
          <p:spPr bwMode="auto">
            <a:xfrm>
              <a:off x="3292" y="175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03" name="Line 64"/>
            <p:cNvSpPr>
              <a:spLocks noChangeShapeType="1"/>
            </p:cNvSpPr>
            <p:nvPr/>
          </p:nvSpPr>
          <p:spPr bwMode="auto">
            <a:xfrm>
              <a:off x="3292" y="1752"/>
              <a:ext cx="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04" name="Line 65"/>
            <p:cNvSpPr>
              <a:spLocks noChangeShapeType="1"/>
            </p:cNvSpPr>
            <p:nvPr/>
          </p:nvSpPr>
          <p:spPr bwMode="auto">
            <a:xfrm>
              <a:off x="3881" y="163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05" name="Rectangle 66"/>
            <p:cNvSpPr>
              <a:spLocks noChangeArrowheads="1"/>
            </p:cNvSpPr>
            <p:nvPr/>
          </p:nvSpPr>
          <p:spPr bwMode="auto">
            <a:xfrm>
              <a:off x="3881" y="1525"/>
              <a:ext cx="112" cy="11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06" name="Line 67"/>
            <p:cNvSpPr>
              <a:spLocks noChangeShapeType="1"/>
            </p:cNvSpPr>
            <p:nvPr/>
          </p:nvSpPr>
          <p:spPr bwMode="auto">
            <a:xfrm>
              <a:off x="3909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07" name="Freeform 68"/>
            <p:cNvSpPr>
              <a:spLocks/>
            </p:cNvSpPr>
            <p:nvPr/>
          </p:nvSpPr>
          <p:spPr bwMode="auto">
            <a:xfrm>
              <a:off x="3909" y="1553"/>
              <a:ext cx="57" cy="57"/>
            </a:xfrm>
            <a:custGeom>
              <a:avLst/>
              <a:gdLst>
                <a:gd name="T0" fmla="*/ 0 w 338"/>
                <a:gd name="T1" fmla="*/ 1 h 340"/>
                <a:gd name="T2" fmla="*/ 2 w 338"/>
                <a:gd name="T3" fmla="*/ 1 h 340"/>
                <a:gd name="T4" fmla="*/ 1 w 338"/>
                <a:gd name="T5" fmla="*/ 1 h 340"/>
                <a:gd name="T6" fmla="*/ 1 w 338"/>
                <a:gd name="T7" fmla="*/ 0 h 340"/>
                <a:gd name="T8" fmla="*/ 1 w 338"/>
                <a:gd name="T9" fmla="*/ 2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8"/>
                <a:gd name="T16" fmla="*/ 0 h 340"/>
                <a:gd name="T17" fmla="*/ 338 w 338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8" h="340">
                  <a:moveTo>
                    <a:pt x="0" y="170"/>
                  </a:moveTo>
                  <a:lnTo>
                    <a:pt x="338" y="170"/>
                  </a:lnTo>
                  <a:lnTo>
                    <a:pt x="169" y="170"/>
                  </a:lnTo>
                  <a:lnTo>
                    <a:pt x="169" y="0"/>
                  </a:lnTo>
                  <a:lnTo>
                    <a:pt x="169" y="3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08" name="Line 69"/>
            <p:cNvSpPr>
              <a:spLocks noChangeShapeType="1"/>
            </p:cNvSpPr>
            <p:nvPr/>
          </p:nvSpPr>
          <p:spPr bwMode="auto">
            <a:xfrm>
              <a:off x="4330" y="163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09" name="Rectangle 70"/>
            <p:cNvSpPr>
              <a:spLocks noChangeArrowheads="1"/>
            </p:cNvSpPr>
            <p:nvPr/>
          </p:nvSpPr>
          <p:spPr bwMode="auto">
            <a:xfrm>
              <a:off x="4330" y="1525"/>
              <a:ext cx="113" cy="11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10" name="Line 71"/>
            <p:cNvSpPr>
              <a:spLocks noChangeShapeType="1"/>
            </p:cNvSpPr>
            <p:nvPr/>
          </p:nvSpPr>
          <p:spPr bwMode="auto">
            <a:xfrm>
              <a:off x="4386" y="161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11" name="Freeform 72"/>
            <p:cNvSpPr>
              <a:spLocks/>
            </p:cNvSpPr>
            <p:nvPr/>
          </p:nvSpPr>
          <p:spPr bwMode="auto">
            <a:xfrm>
              <a:off x="4358" y="1553"/>
              <a:ext cx="57" cy="57"/>
            </a:xfrm>
            <a:custGeom>
              <a:avLst/>
              <a:gdLst>
                <a:gd name="T0" fmla="*/ 1 w 338"/>
                <a:gd name="T1" fmla="*/ 2 h 340"/>
                <a:gd name="T2" fmla="*/ 1 w 338"/>
                <a:gd name="T3" fmla="*/ 0 h 340"/>
                <a:gd name="T4" fmla="*/ 1 w 338"/>
                <a:gd name="T5" fmla="*/ 1 h 340"/>
                <a:gd name="T6" fmla="*/ 2 w 338"/>
                <a:gd name="T7" fmla="*/ 1 h 340"/>
                <a:gd name="T8" fmla="*/ 0 w 338"/>
                <a:gd name="T9" fmla="*/ 1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8"/>
                <a:gd name="T16" fmla="*/ 0 h 340"/>
                <a:gd name="T17" fmla="*/ 338 w 338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8" h="340">
                  <a:moveTo>
                    <a:pt x="168" y="340"/>
                  </a:moveTo>
                  <a:lnTo>
                    <a:pt x="168" y="0"/>
                  </a:lnTo>
                  <a:lnTo>
                    <a:pt x="168" y="170"/>
                  </a:lnTo>
                  <a:lnTo>
                    <a:pt x="338" y="170"/>
                  </a:lnTo>
                  <a:lnTo>
                    <a:pt x="0" y="17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12" name="Line 73"/>
            <p:cNvSpPr>
              <a:spLocks noChangeShapeType="1"/>
            </p:cNvSpPr>
            <p:nvPr/>
          </p:nvSpPr>
          <p:spPr bwMode="auto">
            <a:xfrm>
              <a:off x="4358" y="277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13" name="Freeform 74"/>
            <p:cNvSpPr>
              <a:spLocks/>
            </p:cNvSpPr>
            <p:nvPr/>
          </p:nvSpPr>
          <p:spPr bwMode="auto">
            <a:xfrm>
              <a:off x="4329" y="2771"/>
              <a:ext cx="115" cy="116"/>
            </a:xfrm>
            <a:custGeom>
              <a:avLst/>
              <a:gdLst>
                <a:gd name="T0" fmla="*/ 1 w 692"/>
                <a:gd name="T1" fmla="*/ 0 h 697"/>
                <a:gd name="T2" fmla="*/ 1 w 692"/>
                <a:gd name="T3" fmla="*/ 0 h 697"/>
                <a:gd name="T4" fmla="*/ 0 w 692"/>
                <a:gd name="T5" fmla="*/ 0 h 697"/>
                <a:gd name="T6" fmla="*/ 0 w 692"/>
                <a:gd name="T7" fmla="*/ 1 h 697"/>
                <a:gd name="T8" fmla="*/ 0 w 692"/>
                <a:gd name="T9" fmla="*/ 1 h 697"/>
                <a:gd name="T10" fmla="*/ 0 w 692"/>
                <a:gd name="T11" fmla="*/ 1 h 697"/>
                <a:gd name="T12" fmla="*/ 0 w 692"/>
                <a:gd name="T13" fmla="*/ 1 h 697"/>
                <a:gd name="T14" fmla="*/ 0 w 692"/>
                <a:gd name="T15" fmla="*/ 1 h 697"/>
                <a:gd name="T16" fmla="*/ 0 w 692"/>
                <a:gd name="T17" fmla="*/ 2 h 697"/>
                <a:gd name="T18" fmla="*/ 0 w 692"/>
                <a:gd name="T19" fmla="*/ 2 h 697"/>
                <a:gd name="T20" fmla="*/ 0 w 692"/>
                <a:gd name="T21" fmla="*/ 2 h 697"/>
                <a:gd name="T22" fmla="*/ 0 w 692"/>
                <a:gd name="T23" fmla="*/ 2 h 697"/>
                <a:gd name="T24" fmla="*/ 0 w 692"/>
                <a:gd name="T25" fmla="*/ 2 h 697"/>
                <a:gd name="T26" fmla="*/ 0 w 692"/>
                <a:gd name="T27" fmla="*/ 3 h 697"/>
                <a:gd name="T28" fmla="*/ 0 w 692"/>
                <a:gd name="T29" fmla="*/ 3 h 697"/>
                <a:gd name="T30" fmla="*/ 1 w 692"/>
                <a:gd name="T31" fmla="*/ 3 h 697"/>
                <a:gd name="T32" fmla="*/ 1 w 692"/>
                <a:gd name="T33" fmla="*/ 3 h 697"/>
                <a:gd name="T34" fmla="*/ 1 w 692"/>
                <a:gd name="T35" fmla="*/ 3 h 697"/>
                <a:gd name="T36" fmla="*/ 1 w 692"/>
                <a:gd name="T37" fmla="*/ 3 h 697"/>
                <a:gd name="T38" fmla="*/ 1 w 692"/>
                <a:gd name="T39" fmla="*/ 3 h 697"/>
                <a:gd name="T40" fmla="*/ 1 w 692"/>
                <a:gd name="T41" fmla="*/ 3 h 697"/>
                <a:gd name="T42" fmla="*/ 2 w 692"/>
                <a:gd name="T43" fmla="*/ 3 h 697"/>
                <a:gd name="T44" fmla="*/ 2 w 692"/>
                <a:gd name="T45" fmla="*/ 3 h 697"/>
                <a:gd name="T46" fmla="*/ 2 w 692"/>
                <a:gd name="T47" fmla="*/ 3 h 697"/>
                <a:gd name="T48" fmla="*/ 2 w 692"/>
                <a:gd name="T49" fmla="*/ 3 h 697"/>
                <a:gd name="T50" fmla="*/ 2 w 692"/>
                <a:gd name="T51" fmla="*/ 3 h 697"/>
                <a:gd name="T52" fmla="*/ 3 w 692"/>
                <a:gd name="T53" fmla="*/ 3 h 697"/>
                <a:gd name="T54" fmla="*/ 3 w 692"/>
                <a:gd name="T55" fmla="*/ 3 h 697"/>
                <a:gd name="T56" fmla="*/ 3 w 692"/>
                <a:gd name="T57" fmla="*/ 2 h 697"/>
                <a:gd name="T58" fmla="*/ 3 w 692"/>
                <a:gd name="T59" fmla="*/ 2 h 697"/>
                <a:gd name="T60" fmla="*/ 3 w 692"/>
                <a:gd name="T61" fmla="*/ 2 h 697"/>
                <a:gd name="T62" fmla="*/ 3 w 692"/>
                <a:gd name="T63" fmla="*/ 2 h 697"/>
                <a:gd name="T64" fmla="*/ 3 w 692"/>
                <a:gd name="T65" fmla="*/ 2 h 697"/>
                <a:gd name="T66" fmla="*/ 3 w 692"/>
                <a:gd name="T67" fmla="*/ 1 h 697"/>
                <a:gd name="T68" fmla="*/ 3 w 692"/>
                <a:gd name="T69" fmla="*/ 1 h 697"/>
                <a:gd name="T70" fmla="*/ 3 w 692"/>
                <a:gd name="T71" fmla="*/ 1 h 697"/>
                <a:gd name="T72" fmla="*/ 3 w 692"/>
                <a:gd name="T73" fmla="*/ 1 h 697"/>
                <a:gd name="T74" fmla="*/ 3 w 692"/>
                <a:gd name="T75" fmla="*/ 1 h 697"/>
                <a:gd name="T76" fmla="*/ 3 w 692"/>
                <a:gd name="T77" fmla="*/ 0 h 697"/>
                <a:gd name="T78" fmla="*/ 2 w 692"/>
                <a:gd name="T79" fmla="*/ 0 h 697"/>
                <a:gd name="T80" fmla="*/ 2 w 692"/>
                <a:gd name="T81" fmla="*/ 0 h 697"/>
                <a:gd name="T82" fmla="*/ 2 w 692"/>
                <a:gd name="T83" fmla="*/ 0 h 697"/>
                <a:gd name="T84" fmla="*/ 2 w 692"/>
                <a:gd name="T85" fmla="*/ 0 h 697"/>
                <a:gd name="T86" fmla="*/ 2 w 692"/>
                <a:gd name="T87" fmla="*/ 0 h 697"/>
                <a:gd name="T88" fmla="*/ 1 w 692"/>
                <a:gd name="T89" fmla="*/ 0 h 697"/>
                <a:gd name="T90" fmla="*/ 1 w 692"/>
                <a:gd name="T91" fmla="*/ 0 h 697"/>
                <a:gd name="T92" fmla="*/ 1 w 692"/>
                <a:gd name="T93" fmla="*/ 0 h 697"/>
                <a:gd name="T94" fmla="*/ 1 w 692"/>
                <a:gd name="T95" fmla="*/ 0 h 697"/>
                <a:gd name="T96" fmla="*/ 1 w 692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2"/>
                <a:gd name="T148" fmla="*/ 0 h 697"/>
                <a:gd name="T149" fmla="*/ 692 w 692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2" h="697">
                  <a:moveTo>
                    <a:pt x="173" y="47"/>
                  </a:moveTo>
                  <a:lnTo>
                    <a:pt x="135" y="73"/>
                  </a:lnTo>
                  <a:lnTo>
                    <a:pt x="103" y="103"/>
                  </a:lnTo>
                  <a:lnTo>
                    <a:pt x="73" y="138"/>
                  </a:lnTo>
                  <a:lnTo>
                    <a:pt x="47" y="175"/>
                  </a:lnTo>
                  <a:lnTo>
                    <a:pt x="27" y="216"/>
                  </a:lnTo>
                  <a:lnTo>
                    <a:pt x="12" y="259"/>
                  </a:lnTo>
                  <a:lnTo>
                    <a:pt x="3" y="304"/>
                  </a:lnTo>
                  <a:lnTo>
                    <a:pt x="0" y="349"/>
                  </a:lnTo>
                  <a:lnTo>
                    <a:pt x="3" y="395"/>
                  </a:lnTo>
                  <a:lnTo>
                    <a:pt x="12" y="439"/>
                  </a:lnTo>
                  <a:lnTo>
                    <a:pt x="27" y="484"/>
                  </a:lnTo>
                  <a:lnTo>
                    <a:pt x="47" y="523"/>
                  </a:lnTo>
                  <a:lnTo>
                    <a:pt x="73" y="562"/>
                  </a:lnTo>
                  <a:lnTo>
                    <a:pt x="103" y="596"/>
                  </a:lnTo>
                  <a:lnTo>
                    <a:pt x="135" y="626"/>
                  </a:lnTo>
                  <a:lnTo>
                    <a:pt x="173" y="651"/>
                  </a:lnTo>
                  <a:lnTo>
                    <a:pt x="214" y="671"/>
                  </a:lnTo>
                  <a:lnTo>
                    <a:pt x="256" y="685"/>
                  </a:lnTo>
                  <a:lnTo>
                    <a:pt x="301" y="696"/>
                  </a:lnTo>
                  <a:lnTo>
                    <a:pt x="345" y="697"/>
                  </a:lnTo>
                  <a:lnTo>
                    <a:pt x="392" y="696"/>
                  </a:lnTo>
                  <a:lnTo>
                    <a:pt x="436" y="685"/>
                  </a:lnTo>
                  <a:lnTo>
                    <a:pt x="478" y="671"/>
                  </a:lnTo>
                  <a:lnTo>
                    <a:pt x="518" y="651"/>
                  </a:lnTo>
                  <a:lnTo>
                    <a:pt x="555" y="626"/>
                  </a:lnTo>
                  <a:lnTo>
                    <a:pt x="590" y="596"/>
                  </a:lnTo>
                  <a:lnTo>
                    <a:pt x="620" y="562"/>
                  </a:lnTo>
                  <a:lnTo>
                    <a:pt x="645" y="523"/>
                  </a:lnTo>
                  <a:lnTo>
                    <a:pt x="665" y="484"/>
                  </a:lnTo>
                  <a:lnTo>
                    <a:pt x="680" y="439"/>
                  </a:lnTo>
                  <a:lnTo>
                    <a:pt x="689" y="395"/>
                  </a:lnTo>
                  <a:lnTo>
                    <a:pt x="692" y="349"/>
                  </a:lnTo>
                  <a:lnTo>
                    <a:pt x="689" y="304"/>
                  </a:lnTo>
                  <a:lnTo>
                    <a:pt x="680" y="259"/>
                  </a:lnTo>
                  <a:lnTo>
                    <a:pt x="665" y="216"/>
                  </a:lnTo>
                  <a:lnTo>
                    <a:pt x="645" y="175"/>
                  </a:lnTo>
                  <a:lnTo>
                    <a:pt x="620" y="138"/>
                  </a:lnTo>
                  <a:lnTo>
                    <a:pt x="590" y="103"/>
                  </a:lnTo>
                  <a:lnTo>
                    <a:pt x="555" y="73"/>
                  </a:lnTo>
                  <a:lnTo>
                    <a:pt x="518" y="47"/>
                  </a:lnTo>
                  <a:lnTo>
                    <a:pt x="478" y="26"/>
                  </a:lnTo>
                  <a:lnTo>
                    <a:pt x="436" y="12"/>
                  </a:lnTo>
                  <a:lnTo>
                    <a:pt x="392" y="3"/>
                  </a:lnTo>
                  <a:lnTo>
                    <a:pt x="345" y="0"/>
                  </a:lnTo>
                  <a:lnTo>
                    <a:pt x="301" y="3"/>
                  </a:lnTo>
                  <a:lnTo>
                    <a:pt x="256" y="12"/>
                  </a:lnTo>
                  <a:lnTo>
                    <a:pt x="214" y="26"/>
                  </a:lnTo>
                  <a:lnTo>
                    <a:pt x="173" y="4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14" name="Line 75"/>
            <p:cNvSpPr>
              <a:spLocks noChangeShapeType="1"/>
            </p:cNvSpPr>
            <p:nvPr/>
          </p:nvSpPr>
          <p:spPr bwMode="auto">
            <a:xfrm>
              <a:off x="4386" y="280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15" name="Line 76"/>
            <p:cNvSpPr>
              <a:spLocks noChangeShapeType="1"/>
            </p:cNvSpPr>
            <p:nvPr/>
          </p:nvSpPr>
          <p:spPr bwMode="auto">
            <a:xfrm>
              <a:off x="4386" y="2801"/>
              <a:ext cx="1" cy="5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16" name="Line 77"/>
            <p:cNvSpPr>
              <a:spLocks noChangeShapeType="1"/>
            </p:cNvSpPr>
            <p:nvPr/>
          </p:nvSpPr>
          <p:spPr bwMode="auto">
            <a:xfrm>
              <a:off x="4386" y="282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17" name="Line 78"/>
            <p:cNvSpPr>
              <a:spLocks noChangeShapeType="1"/>
            </p:cNvSpPr>
            <p:nvPr/>
          </p:nvSpPr>
          <p:spPr bwMode="auto">
            <a:xfrm flipV="1">
              <a:off x="4386" y="2801"/>
              <a:ext cx="1" cy="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18" name="Line 79"/>
            <p:cNvSpPr>
              <a:spLocks noChangeShapeType="1"/>
            </p:cNvSpPr>
            <p:nvPr/>
          </p:nvSpPr>
          <p:spPr bwMode="auto">
            <a:xfrm>
              <a:off x="4386" y="282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19" name="Freeform 80"/>
            <p:cNvSpPr>
              <a:spLocks/>
            </p:cNvSpPr>
            <p:nvPr/>
          </p:nvSpPr>
          <p:spPr bwMode="auto">
            <a:xfrm>
              <a:off x="4358" y="2829"/>
              <a:ext cx="57" cy="1"/>
            </a:xfrm>
            <a:custGeom>
              <a:avLst/>
              <a:gdLst>
                <a:gd name="T0" fmla="*/ 1 w 338"/>
                <a:gd name="T1" fmla="*/ 0 h 1"/>
                <a:gd name="T2" fmla="*/ 2 w 338"/>
                <a:gd name="T3" fmla="*/ 0 h 1"/>
                <a:gd name="T4" fmla="*/ 0 w 338"/>
                <a:gd name="T5" fmla="*/ 0 h 1"/>
                <a:gd name="T6" fmla="*/ 0 60000 65536"/>
                <a:gd name="T7" fmla="*/ 0 60000 65536"/>
                <a:gd name="T8" fmla="*/ 0 60000 65536"/>
                <a:gd name="T9" fmla="*/ 0 w 338"/>
                <a:gd name="T10" fmla="*/ 0 h 1"/>
                <a:gd name="T11" fmla="*/ 338 w 33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8" h="1">
                  <a:moveTo>
                    <a:pt x="168" y="0"/>
                  </a:moveTo>
                  <a:lnTo>
                    <a:pt x="33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20" name="Line 81"/>
            <p:cNvSpPr>
              <a:spLocks noChangeShapeType="1"/>
            </p:cNvSpPr>
            <p:nvPr/>
          </p:nvSpPr>
          <p:spPr bwMode="auto">
            <a:xfrm>
              <a:off x="4330" y="322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21" name="Rectangle 82"/>
            <p:cNvSpPr>
              <a:spLocks noChangeArrowheads="1"/>
            </p:cNvSpPr>
            <p:nvPr/>
          </p:nvSpPr>
          <p:spPr bwMode="auto">
            <a:xfrm>
              <a:off x="4330" y="3226"/>
              <a:ext cx="113" cy="11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22" name="Line 83"/>
            <p:cNvSpPr>
              <a:spLocks noChangeShapeType="1"/>
            </p:cNvSpPr>
            <p:nvPr/>
          </p:nvSpPr>
          <p:spPr bwMode="auto">
            <a:xfrm>
              <a:off x="4386" y="325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23" name="Line 84"/>
            <p:cNvSpPr>
              <a:spLocks noChangeShapeType="1"/>
            </p:cNvSpPr>
            <p:nvPr/>
          </p:nvSpPr>
          <p:spPr bwMode="auto">
            <a:xfrm>
              <a:off x="4386" y="3255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24" name="Line 85"/>
            <p:cNvSpPr>
              <a:spLocks noChangeShapeType="1"/>
            </p:cNvSpPr>
            <p:nvPr/>
          </p:nvSpPr>
          <p:spPr bwMode="auto">
            <a:xfrm>
              <a:off x="4386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25" name="Line 86"/>
            <p:cNvSpPr>
              <a:spLocks noChangeShapeType="1"/>
            </p:cNvSpPr>
            <p:nvPr/>
          </p:nvSpPr>
          <p:spPr bwMode="auto">
            <a:xfrm flipV="1">
              <a:off x="4386" y="3255"/>
              <a:ext cx="1" cy="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26" name="Line 87"/>
            <p:cNvSpPr>
              <a:spLocks noChangeShapeType="1"/>
            </p:cNvSpPr>
            <p:nvPr/>
          </p:nvSpPr>
          <p:spPr bwMode="auto">
            <a:xfrm>
              <a:off x="4386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27" name="Freeform 88"/>
            <p:cNvSpPr>
              <a:spLocks/>
            </p:cNvSpPr>
            <p:nvPr/>
          </p:nvSpPr>
          <p:spPr bwMode="auto">
            <a:xfrm>
              <a:off x="4358" y="3283"/>
              <a:ext cx="57" cy="1"/>
            </a:xfrm>
            <a:custGeom>
              <a:avLst/>
              <a:gdLst>
                <a:gd name="T0" fmla="*/ 1 w 338"/>
                <a:gd name="T1" fmla="*/ 0 h 1"/>
                <a:gd name="T2" fmla="*/ 2 w 338"/>
                <a:gd name="T3" fmla="*/ 0 h 1"/>
                <a:gd name="T4" fmla="*/ 0 w 338"/>
                <a:gd name="T5" fmla="*/ 0 h 1"/>
                <a:gd name="T6" fmla="*/ 0 60000 65536"/>
                <a:gd name="T7" fmla="*/ 0 60000 65536"/>
                <a:gd name="T8" fmla="*/ 0 60000 65536"/>
                <a:gd name="T9" fmla="*/ 0 w 338"/>
                <a:gd name="T10" fmla="*/ 0 h 1"/>
                <a:gd name="T11" fmla="*/ 338 w 33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8" h="1">
                  <a:moveTo>
                    <a:pt x="168" y="0"/>
                  </a:moveTo>
                  <a:lnTo>
                    <a:pt x="33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28" name="Line 89"/>
            <p:cNvSpPr>
              <a:spLocks noChangeShapeType="1"/>
            </p:cNvSpPr>
            <p:nvPr/>
          </p:nvSpPr>
          <p:spPr bwMode="auto">
            <a:xfrm>
              <a:off x="3966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29" name="Freeform 90"/>
            <p:cNvSpPr>
              <a:spLocks/>
            </p:cNvSpPr>
            <p:nvPr/>
          </p:nvSpPr>
          <p:spPr bwMode="auto">
            <a:xfrm>
              <a:off x="3937" y="3255"/>
              <a:ext cx="29" cy="56"/>
            </a:xfrm>
            <a:custGeom>
              <a:avLst/>
              <a:gdLst>
                <a:gd name="T0" fmla="*/ 1 w 169"/>
                <a:gd name="T1" fmla="*/ 1 h 340"/>
                <a:gd name="T2" fmla="*/ 0 w 169"/>
                <a:gd name="T3" fmla="*/ 1 h 340"/>
                <a:gd name="T4" fmla="*/ 0 w 169"/>
                <a:gd name="T5" fmla="*/ 0 h 340"/>
                <a:gd name="T6" fmla="*/ 0 w 169"/>
                <a:gd name="T7" fmla="*/ 1 h 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340"/>
                <a:gd name="T14" fmla="*/ 169 w 169"/>
                <a:gd name="T15" fmla="*/ 340 h 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340">
                  <a:moveTo>
                    <a:pt x="169" y="169"/>
                  </a:moveTo>
                  <a:lnTo>
                    <a:pt x="0" y="169"/>
                  </a:lnTo>
                  <a:lnTo>
                    <a:pt x="0" y="0"/>
                  </a:lnTo>
                  <a:lnTo>
                    <a:pt x="0" y="3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30" name="Line 91"/>
            <p:cNvSpPr>
              <a:spLocks noChangeShapeType="1"/>
            </p:cNvSpPr>
            <p:nvPr/>
          </p:nvSpPr>
          <p:spPr bwMode="auto">
            <a:xfrm>
              <a:off x="3909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31" name="Line 92"/>
            <p:cNvSpPr>
              <a:spLocks noChangeShapeType="1"/>
            </p:cNvSpPr>
            <p:nvPr/>
          </p:nvSpPr>
          <p:spPr bwMode="auto">
            <a:xfrm>
              <a:off x="3909" y="3283"/>
              <a:ext cx="5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32" name="Line 93"/>
            <p:cNvSpPr>
              <a:spLocks noChangeShapeType="1"/>
            </p:cNvSpPr>
            <p:nvPr/>
          </p:nvSpPr>
          <p:spPr bwMode="auto">
            <a:xfrm>
              <a:off x="3993" y="322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33" name="Rectangle 94"/>
            <p:cNvSpPr>
              <a:spLocks noChangeArrowheads="1"/>
            </p:cNvSpPr>
            <p:nvPr/>
          </p:nvSpPr>
          <p:spPr bwMode="auto">
            <a:xfrm>
              <a:off x="3881" y="3226"/>
              <a:ext cx="112" cy="11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34" name="Line 95"/>
            <p:cNvSpPr>
              <a:spLocks noChangeShapeType="1"/>
            </p:cNvSpPr>
            <p:nvPr/>
          </p:nvSpPr>
          <p:spPr bwMode="auto">
            <a:xfrm>
              <a:off x="3937" y="268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35" name="Freeform 96"/>
            <p:cNvSpPr>
              <a:spLocks/>
            </p:cNvSpPr>
            <p:nvPr/>
          </p:nvSpPr>
          <p:spPr bwMode="auto">
            <a:xfrm>
              <a:off x="3909" y="2631"/>
              <a:ext cx="57" cy="57"/>
            </a:xfrm>
            <a:custGeom>
              <a:avLst/>
              <a:gdLst>
                <a:gd name="T0" fmla="*/ 1 w 338"/>
                <a:gd name="T1" fmla="*/ 2 h 341"/>
                <a:gd name="T2" fmla="*/ 1 w 338"/>
                <a:gd name="T3" fmla="*/ 0 h 341"/>
                <a:gd name="T4" fmla="*/ 1 w 338"/>
                <a:gd name="T5" fmla="*/ 1 h 341"/>
                <a:gd name="T6" fmla="*/ 2 w 338"/>
                <a:gd name="T7" fmla="*/ 1 h 341"/>
                <a:gd name="T8" fmla="*/ 0 w 338"/>
                <a:gd name="T9" fmla="*/ 1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8"/>
                <a:gd name="T16" fmla="*/ 0 h 341"/>
                <a:gd name="T17" fmla="*/ 338 w 33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8" h="341">
                  <a:moveTo>
                    <a:pt x="169" y="341"/>
                  </a:moveTo>
                  <a:lnTo>
                    <a:pt x="169" y="0"/>
                  </a:lnTo>
                  <a:lnTo>
                    <a:pt x="169" y="170"/>
                  </a:lnTo>
                  <a:lnTo>
                    <a:pt x="338" y="170"/>
                  </a:lnTo>
                  <a:lnTo>
                    <a:pt x="0" y="17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36" name="Line 97"/>
            <p:cNvSpPr>
              <a:spLocks noChangeShapeType="1"/>
            </p:cNvSpPr>
            <p:nvPr/>
          </p:nvSpPr>
          <p:spPr bwMode="auto">
            <a:xfrm>
              <a:off x="3348" y="243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37" name="Freeform 98"/>
            <p:cNvSpPr>
              <a:spLocks/>
            </p:cNvSpPr>
            <p:nvPr/>
          </p:nvSpPr>
          <p:spPr bwMode="auto">
            <a:xfrm>
              <a:off x="3320" y="2404"/>
              <a:ext cx="28" cy="57"/>
            </a:xfrm>
            <a:custGeom>
              <a:avLst/>
              <a:gdLst>
                <a:gd name="T0" fmla="*/ 1 w 169"/>
                <a:gd name="T1" fmla="*/ 1 h 340"/>
                <a:gd name="T2" fmla="*/ 0 w 169"/>
                <a:gd name="T3" fmla="*/ 1 h 340"/>
                <a:gd name="T4" fmla="*/ 0 w 169"/>
                <a:gd name="T5" fmla="*/ 0 h 340"/>
                <a:gd name="T6" fmla="*/ 0 w 169"/>
                <a:gd name="T7" fmla="*/ 2 h 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340"/>
                <a:gd name="T14" fmla="*/ 169 w 169"/>
                <a:gd name="T15" fmla="*/ 340 h 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340">
                  <a:moveTo>
                    <a:pt x="169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0" y="3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38" name="Line 99"/>
            <p:cNvSpPr>
              <a:spLocks noChangeShapeType="1"/>
            </p:cNvSpPr>
            <p:nvPr/>
          </p:nvSpPr>
          <p:spPr bwMode="auto">
            <a:xfrm>
              <a:off x="3292" y="243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39" name="Line 100"/>
            <p:cNvSpPr>
              <a:spLocks noChangeShapeType="1"/>
            </p:cNvSpPr>
            <p:nvPr/>
          </p:nvSpPr>
          <p:spPr bwMode="auto">
            <a:xfrm>
              <a:off x="3292" y="2432"/>
              <a:ext cx="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40" name="Line 101"/>
            <p:cNvSpPr>
              <a:spLocks noChangeShapeType="1"/>
            </p:cNvSpPr>
            <p:nvPr/>
          </p:nvSpPr>
          <p:spPr bwMode="auto">
            <a:xfrm>
              <a:off x="2992" y="327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41" name="Freeform 102"/>
            <p:cNvSpPr>
              <a:spLocks/>
            </p:cNvSpPr>
            <p:nvPr/>
          </p:nvSpPr>
          <p:spPr bwMode="auto">
            <a:xfrm>
              <a:off x="2983" y="3272"/>
              <a:ext cx="11" cy="11"/>
            </a:xfrm>
            <a:custGeom>
              <a:avLst/>
              <a:gdLst>
                <a:gd name="T0" fmla="*/ 0 w 67"/>
                <a:gd name="T1" fmla="*/ 0 h 66"/>
                <a:gd name="T2" fmla="*/ 0 w 67"/>
                <a:gd name="T3" fmla="*/ 0 h 66"/>
                <a:gd name="T4" fmla="*/ 0 w 67"/>
                <a:gd name="T5" fmla="*/ 0 h 66"/>
                <a:gd name="T6" fmla="*/ 0 w 67"/>
                <a:gd name="T7" fmla="*/ 0 h 66"/>
                <a:gd name="T8" fmla="*/ 0 w 67"/>
                <a:gd name="T9" fmla="*/ 0 h 66"/>
                <a:gd name="T10" fmla="*/ 0 w 67"/>
                <a:gd name="T11" fmla="*/ 0 h 66"/>
                <a:gd name="T12" fmla="*/ 0 w 67"/>
                <a:gd name="T13" fmla="*/ 0 h 66"/>
                <a:gd name="T14" fmla="*/ 0 w 67"/>
                <a:gd name="T15" fmla="*/ 0 h 66"/>
                <a:gd name="T16" fmla="*/ 0 w 67"/>
                <a:gd name="T17" fmla="*/ 0 h 66"/>
                <a:gd name="T18" fmla="*/ 0 w 67"/>
                <a:gd name="T19" fmla="*/ 0 h 66"/>
                <a:gd name="T20" fmla="*/ 0 w 67"/>
                <a:gd name="T21" fmla="*/ 0 h 66"/>
                <a:gd name="T22" fmla="*/ 0 w 67"/>
                <a:gd name="T23" fmla="*/ 0 h 66"/>
                <a:gd name="T24" fmla="*/ 0 w 67"/>
                <a:gd name="T25" fmla="*/ 0 h 66"/>
                <a:gd name="T26" fmla="*/ 0 w 67"/>
                <a:gd name="T27" fmla="*/ 0 h 66"/>
                <a:gd name="T28" fmla="*/ 0 w 67"/>
                <a:gd name="T29" fmla="*/ 0 h 66"/>
                <a:gd name="T30" fmla="*/ 0 w 67"/>
                <a:gd name="T31" fmla="*/ 0 h 66"/>
                <a:gd name="T32" fmla="*/ 0 w 67"/>
                <a:gd name="T33" fmla="*/ 0 h 66"/>
                <a:gd name="T34" fmla="*/ 0 w 67"/>
                <a:gd name="T35" fmla="*/ 0 h 66"/>
                <a:gd name="T36" fmla="*/ 0 w 67"/>
                <a:gd name="T37" fmla="*/ 0 h 66"/>
                <a:gd name="T38" fmla="*/ 0 w 67"/>
                <a:gd name="T39" fmla="*/ 0 h 66"/>
                <a:gd name="T40" fmla="*/ 0 w 67"/>
                <a:gd name="T41" fmla="*/ 0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66"/>
                <a:gd name="T65" fmla="*/ 67 w 67"/>
                <a:gd name="T66" fmla="*/ 66 h 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66">
                  <a:moveTo>
                    <a:pt x="55" y="27"/>
                  </a:moveTo>
                  <a:lnTo>
                    <a:pt x="0" y="66"/>
                  </a:lnTo>
                  <a:lnTo>
                    <a:pt x="65" y="45"/>
                  </a:lnTo>
                  <a:lnTo>
                    <a:pt x="0" y="66"/>
                  </a:lnTo>
                  <a:lnTo>
                    <a:pt x="67" y="66"/>
                  </a:lnTo>
                  <a:lnTo>
                    <a:pt x="65" y="45"/>
                  </a:lnTo>
                  <a:lnTo>
                    <a:pt x="55" y="27"/>
                  </a:lnTo>
                  <a:lnTo>
                    <a:pt x="40" y="12"/>
                  </a:lnTo>
                  <a:lnTo>
                    <a:pt x="0" y="66"/>
                  </a:lnTo>
                  <a:lnTo>
                    <a:pt x="55" y="27"/>
                  </a:lnTo>
                  <a:lnTo>
                    <a:pt x="52" y="28"/>
                  </a:lnTo>
                  <a:lnTo>
                    <a:pt x="26" y="28"/>
                  </a:lnTo>
                  <a:lnTo>
                    <a:pt x="23" y="35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0" y="66"/>
                  </a:lnTo>
                  <a:lnTo>
                    <a:pt x="40" y="12"/>
                  </a:lnTo>
                  <a:lnTo>
                    <a:pt x="21" y="3"/>
                  </a:lnTo>
                  <a:lnTo>
                    <a:pt x="0" y="0"/>
                  </a:lnTo>
                  <a:lnTo>
                    <a:pt x="0" y="66"/>
                  </a:lnTo>
                  <a:lnTo>
                    <a:pt x="21" y="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42" name="Line 103"/>
            <p:cNvSpPr>
              <a:spLocks noChangeShapeType="1"/>
            </p:cNvSpPr>
            <p:nvPr/>
          </p:nvSpPr>
          <p:spPr bwMode="auto">
            <a:xfrm>
              <a:off x="2983" y="327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43" name="Freeform 104"/>
            <p:cNvSpPr>
              <a:spLocks/>
            </p:cNvSpPr>
            <p:nvPr/>
          </p:nvSpPr>
          <p:spPr bwMode="auto">
            <a:xfrm>
              <a:off x="2972" y="3272"/>
              <a:ext cx="22" cy="22"/>
            </a:xfrm>
            <a:custGeom>
              <a:avLst/>
              <a:gdLst>
                <a:gd name="T0" fmla="*/ 0 w 133"/>
                <a:gd name="T1" fmla="*/ 0 h 134"/>
                <a:gd name="T2" fmla="*/ 0 w 133"/>
                <a:gd name="T3" fmla="*/ 0 h 134"/>
                <a:gd name="T4" fmla="*/ 0 w 133"/>
                <a:gd name="T5" fmla="*/ 0 h 134"/>
                <a:gd name="T6" fmla="*/ 0 w 133"/>
                <a:gd name="T7" fmla="*/ 0 h 134"/>
                <a:gd name="T8" fmla="*/ 0 w 133"/>
                <a:gd name="T9" fmla="*/ 0 h 134"/>
                <a:gd name="T10" fmla="*/ 0 w 133"/>
                <a:gd name="T11" fmla="*/ 0 h 134"/>
                <a:gd name="T12" fmla="*/ 0 w 133"/>
                <a:gd name="T13" fmla="*/ 0 h 134"/>
                <a:gd name="T14" fmla="*/ 0 w 133"/>
                <a:gd name="T15" fmla="*/ 0 h 134"/>
                <a:gd name="T16" fmla="*/ 0 w 133"/>
                <a:gd name="T17" fmla="*/ 0 h 134"/>
                <a:gd name="T18" fmla="*/ 0 w 133"/>
                <a:gd name="T19" fmla="*/ 0 h 134"/>
                <a:gd name="T20" fmla="*/ 0 w 133"/>
                <a:gd name="T21" fmla="*/ 0 h 134"/>
                <a:gd name="T22" fmla="*/ 0 w 133"/>
                <a:gd name="T23" fmla="*/ 0 h 134"/>
                <a:gd name="T24" fmla="*/ 0 w 133"/>
                <a:gd name="T25" fmla="*/ 0 h 134"/>
                <a:gd name="T26" fmla="*/ 0 w 133"/>
                <a:gd name="T27" fmla="*/ 0 h 134"/>
                <a:gd name="T28" fmla="*/ 0 w 133"/>
                <a:gd name="T29" fmla="*/ 0 h 134"/>
                <a:gd name="T30" fmla="*/ 0 w 133"/>
                <a:gd name="T31" fmla="*/ 0 h 134"/>
                <a:gd name="T32" fmla="*/ 0 w 133"/>
                <a:gd name="T33" fmla="*/ 0 h 134"/>
                <a:gd name="T34" fmla="*/ 0 w 133"/>
                <a:gd name="T35" fmla="*/ 0 h 134"/>
                <a:gd name="T36" fmla="*/ 0 w 133"/>
                <a:gd name="T37" fmla="*/ 0 h 134"/>
                <a:gd name="T38" fmla="*/ 0 w 133"/>
                <a:gd name="T39" fmla="*/ 0 h 134"/>
                <a:gd name="T40" fmla="*/ 0 w 133"/>
                <a:gd name="T41" fmla="*/ 0 h 134"/>
                <a:gd name="T42" fmla="*/ 0 w 133"/>
                <a:gd name="T43" fmla="*/ 0 h 134"/>
                <a:gd name="T44" fmla="*/ 0 w 133"/>
                <a:gd name="T45" fmla="*/ 0 h 134"/>
                <a:gd name="T46" fmla="*/ 0 w 133"/>
                <a:gd name="T47" fmla="*/ 0 h 134"/>
                <a:gd name="T48" fmla="*/ 0 w 133"/>
                <a:gd name="T49" fmla="*/ 0 h 134"/>
                <a:gd name="T50" fmla="*/ 0 w 133"/>
                <a:gd name="T51" fmla="*/ 1 h 134"/>
                <a:gd name="T52" fmla="*/ 0 w 133"/>
                <a:gd name="T53" fmla="*/ 0 h 134"/>
                <a:gd name="T54" fmla="*/ 0 w 133"/>
                <a:gd name="T55" fmla="*/ 1 h 134"/>
                <a:gd name="T56" fmla="*/ 0 w 133"/>
                <a:gd name="T57" fmla="*/ 0 h 134"/>
                <a:gd name="T58" fmla="*/ 0 w 133"/>
                <a:gd name="T59" fmla="*/ 1 h 134"/>
                <a:gd name="T60" fmla="*/ 0 w 133"/>
                <a:gd name="T61" fmla="*/ 1 h 134"/>
                <a:gd name="T62" fmla="*/ 0 w 133"/>
                <a:gd name="T63" fmla="*/ 1 h 134"/>
                <a:gd name="T64" fmla="*/ 0 w 133"/>
                <a:gd name="T65" fmla="*/ 0 h 134"/>
                <a:gd name="T66" fmla="*/ 0 w 133"/>
                <a:gd name="T67" fmla="*/ 1 h 134"/>
                <a:gd name="T68" fmla="*/ 0 w 133"/>
                <a:gd name="T69" fmla="*/ 1 h 134"/>
                <a:gd name="T70" fmla="*/ 0 w 133"/>
                <a:gd name="T71" fmla="*/ 0 h 134"/>
                <a:gd name="T72" fmla="*/ 0 w 133"/>
                <a:gd name="T73" fmla="*/ 0 h 134"/>
                <a:gd name="T74" fmla="*/ 0 w 133"/>
                <a:gd name="T75" fmla="*/ 1 h 134"/>
                <a:gd name="T76" fmla="*/ 0 w 133"/>
                <a:gd name="T77" fmla="*/ 0 h 134"/>
                <a:gd name="T78" fmla="*/ 0 w 133"/>
                <a:gd name="T79" fmla="*/ 0 h 134"/>
                <a:gd name="T80" fmla="*/ 0 w 133"/>
                <a:gd name="T81" fmla="*/ 0 h 134"/>
                <a:gd name="T82" fmla="*/ 0 w 133"/>
                <a:gd name="T83" fmla="*/ 0 h 134"/>
                <a:gd name="T84" fmla="*/ 0 w 133"/>
                <a:gd name="T85" fmla="*/ 0 h 134"/>
                <a:gd name="T86" fmla="*/ 0 w 133"/>
                <a:gd name="T87" fmla="*/ 0 h 134"/>
                <a:gd name="T88" fmla="*/ 1 w 133"/>
                <a:gd name="T89" fmla="*/ 0 h 134"/>
                <a:gd name="T90" fmla="*/ 0 w 133"/>
                <a:gd name="T91" fmla="*/ 0 h 134"/>
                <a:gd name="T92" fmla="*/ 1 w 133"/>
                <a:gd name="T93" fmla="*/ 0 h 134"/>
                <a:gd name="T94" fmla="*/ 1 w 133"/>
                <a:gd name="T95" fmla="*/ 0 h 134"/>
                <a:gd name="T96" fmla="*/ 0 w 133"/>
                <a:gd name="T97" fmla="*/ 0 h 134"/>
                <a:gd name="T98" fmla="*/ 1 w 133"/>
                <a:gd name="T99" fmla="*/ 0 h 134"/>
                <a:gd name="T100" fmla="*/ 1 w 133"/>
                <a:gd name="T101" fmla="*/ 0 h 134"/>
                <a:gd name="T102" fmla="*/ 0 w 133"/>
                <a:gd name="T103" fmla="*/ 0 h 1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3"/>
                <a:gd name="T157" fmla="*/ 0 h 134"/>
                <a:gd name="T158" fmla="*/ 133 w 133"/>
                <a:gd name="T159" fmla="*/ 134 h 1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3" h="134">
                  <a:moveTo>
                    <a:pt x="70" y="1"/>
                  </a:moveTo>
                  <a:lnTo>
                    <a:pt x="70" y="56"/>
                  </a:lnTo>
                  <a:lnTo>
                    <a:pt x="66" y="66"/>
                  </a:lnTo>
                  <a:lnTo>
                    <a:pt x="66" y="0"/>
                  </a:lnTo>
                  <a:lnTo>
                    <a:pt x="66" y="66"/>
                  </a:lnTo>
                  <a:lnTo>
                    <a:pt x="47" y="3"/>
                  </a:lnTo>
                  <a:lnTo>
                    <a:pt x="66" y="66"/>
                  </a:lnTo>
                  <a:lnTo>
                    <a:pt x="27" y="12"/>
                  </a:lnTo>
                  <a:lnTo>
                    <a:pt x="66" y="66"/>
                  </a:lnTo>
                  <a:lnTo>
                    <a:pt x="12" y="27"/>
                  </a:lnTo>
                  <a:lnTo>
                    <a:pt x="66" y="66"/>
                  </a:lnTo>
                  <a:lnTo>
                    <a:pt x="3" y="45"/>
                  </a:lnTo>
                  <a:lnTo>
                    <a:pt x="66" y="66"/>
                  </a:lnTo>
                  <a:lnTo>
                    <a:pt x="0" y="66"/>
                  </a:lnTo>
                  <a:lnTo>
                    <a:pt x="3" y="89"/>
                  </a:lnTo>
                  <a:lnTo>
                    <a:pt x="66" y="66"/>
                  </a:lnTo>
                  <a:lnTo>
                    <a:pt x="0" y="66"/>
                  </a:lnTo>
                  <a:lnTo>
                    <a:pt x="66" y="66"/>
                  </a:lnTo>
                  <a:lnTo>
                    <a:pt x="3" y="89"/>
                  </a:lnTo>
                  <a:lnTo>
                    <a:pt x="12" y="107"/>
                  </a:lnTo>
                  <a:lnTo>
                    <a:pt x="66" y="66"/>
                  </a:lnTo>
                  <a:lnTo>
                    <a:pt x="12" y="107"/>
                  </a:lnTo>
                  <a:lnTo>
                    <a:pt x="27" y="122"/>
                  </a:lnTo>
                  <a:lnTo>
                    <a:pt x="66" y="66"/>
                  </a:lnTo>
                  <a:lnTo>
                    <a:pt x="27" y="122"/>
                  </a:lnTo>
                  <a:lnTo>
                    <a:pt x="47" y="131"/>
                  </a:lnTo>
                  <a:lnTo>
                    <a:pt x="66" y="66"/>
                  </a:lnTo>
                  <a:lnTo>
                    <a:pt x="66" y="134"/>
                  </a:lnTo>
                  <a:lnTo>
                    <a:pt x="66" y="66"/>
                  </a:lnTo>
                  <a:lnTo>
                    <a:pt x="47" y="131"/>
                  </a:lnTo>
                  <a:lnTo>
                    <a:pt x="66" y="134"/>
                  </a:lnTo>
                  <a:lnTo>
                    <a:pt x="87" y="131"/>
                  </a:lnTo>
                  <a:lnTo>
                    <a:pt x="66" y="66"/>
                  </a:lnTo>
                  <a:lnTo>
                    <a:pt x="66" y="134"/>
                  </a:lnTo>
                  <a:lnTo>
                    <a:pt x="70" y="134"/>
                  </a:lnTo>
                  <a:lnTo>
                    <a:pt x="70" y="78"/>
                  </a:lnTo>
                  <a:lnTo>
                    <a:pt x="66" y="66"/>
                  </a:lnTo>
                  <a:lnTo>
                    <a:pt x="87" y="131"/>
                  </a:lnTo>
                  <a:lnTo>
                    <a:pt x="106" y="122"/>
                  </a:lnTo>
                  <a:lnTo>
                    <a:pt x="66" y="66"/>
                  </a:lnTo>
                  <a:lnTo>
                    <a:pt x="106" y="122"/>
                  </a:lnTo>
                  <a:lnTo>
                    <a:pt x="121" y="107"/>
                  </a:lnTo>
                  <a:lnTo>
                    <a:pt x="66" y="66"/>
                  </a:lnTo>
                  <a:lnTo>
                    <a:pt x="121" y="107"/>
                  </a:lnTo>
                  <a:lnTo>
                    <a:pt x="131" y="89"/>
                  </a:lnTo>
                  <a:lnTo>
                    <a:pt x="66" y="66"/>
                  </a:lnTo>
                  <a:lnTo>
                    <a:pt x="131" y="89"/>
                  </a:lnTo>
                  <a:lnTo>
                    <a:pt x="133" y="66"/>
                  </a:lnTo>
                  <a:lnTo>
                    <a:pt x="66" y="66"/>
                  </a:lnTo>
                  <a:lnTo>
                    <a:pt x="133" y="66"/>
                  </a:lnTo>
                  <a:lnTo>
                    <a:pt x="131" y="63"/>
                  </a:lnTo>
                  <a:lnTo>
                    <a:pt x="77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44" name="Line 105"/>
            <p:cNvSpPr>
              <a:spLocks noChangeShapeType="1"/>
            </p:cNvSpPr>
            <p:nvPr/>
          </p:nvSpPr>
          <p:spPr bwMode="auto">
            <a:xfrm>
              <a:off x="2981" y="328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45" name="Freeform 106"/>
            <p:cNvSpPr>
              <a:spLocks/>
            </p:cNvSpPr>
            <p:nvPr/>
          </p:nvSpPr>
          <p:spPr bwMode="auto">
            <a:xfrm>
              <a:off x="2972" y="3272"/>
              <a:ext cx="11" cy="11"/>
            </a:xfrm>
            <a:custGeom>
              <a:avLst/>
              <a:gdLst>
                <a:gd name="T0" fmla="*/ 0 w 66"/>
                <a:gd name="T1" fmla="*/ 0 h 66"/>
                <a:gd name="T2" fmla="*/ 0 w 66"/>
                <a:gd name="T3" fmla="*/ 0 h 66"/>
                <a:gd name="T4" fmla="*/ 0 w 66"/>
                <a:gd name="T5" fmla="*/ 0 h 66"/>
                <a:gd name="T6" fmla="*/ 0 w 66"/>
                <a:gd name="T7" fmla="*/ 0 h 66"/>
                <a:gd name="T8" fmla="*/ 0 w 66"/>
                <a:gd name="T9" fmla="*/ 0 h 66"/>
                <a:gd name="T10" fmla="*/ 0 w 66"/>
                <a:gd name="T11" fmla="*/ 0 h 66"/>
                <a:gd name="T12" fmla="*/ 0 w 66"/>
                <a:gd name="T13" fmla="*/ 0 h 66"/>
                <a:gd name="T14" fmla="*/ 0 w 66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66"/>
                <a:gd name="T26" fmla="*/ 66 w 66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66">
                  <a:moveTo>
                    <a:pt x="54" y="63"/>
                  </a:moveTo>
                  <a:lnTo>
                    <a:pt x="0" y="63"/>
                  </a:lnTo>
                  <a:lnTo>
                    <a:pt x="0" y="66"/>
                  </a:lnTo>
                  <a:lnTo>
                    <a:pt x="3" y="45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7" y="3"/>
                  </a:lnTo>
                  <a:lnTo>
                    <a:pt x="6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46" name="Line 107"/>
            <p:cNvSpPr>
              <a:spLocks noChangeShapeType="1"/>
            </p:cNvSpPr>
            <p:nvPr/>
          </p:nvSpPr>
          <p:spPr bwMode="auto">
            <a:xfrm>
              <a:off x="2978" y="327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47" name="Line 108"/>
            <p:cNvSpPr>
              <a:spLocks noChangeShapeType="1"/>
            </p:cNvSpPr>
            <p:nvPr/>
          </p:nvSpPr>
          <p:spPr bwMode="auto">
            <a:xfrm flipH="1">
              <a:off x="2974" y="3276"/>
              <a:ext cx="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48" name="Line 109"/>
            <p:cNvSpPr>
              <a:spLocks noChangeShapeType="1"/>
            </p:cNvSpPr>
            <p:nvPr/>
          </p:nvSpPr>
          <p:spPr bwMode="auto">
            <a:xfrm>
              <a:off x="2972" y="327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49" name="Line 110"/>
            <p:cNvSpPr>
              <a:spLocks noChangeShapeType="1"/>
            </p:cNvSpPr>
            <p:nvPr/>
          </p:nvSpPr>
          <p:spPr bwMode="auto">
            <a:xfrm>
              <a:off x="2972" y="3279"/>
              <a:ext cx="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50" name="Line 111"/>
            <p:cNvSpPr>
              <a:spLocks noChangeShapeType="1"/>
            </p:cNvSpPr>
            <p:nvPr/>
          </p:nvSpPr>
          <p:spPr bwMode="auto">
            <a:xfrm>
              <a:off x="2977" y="328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51" name="Line 112"/>
            <p:cNvSpPr>
              <a:spLocks noChangeShapeType="1"/>
            </p:cNvSpPr>
            <p:nvPr/>
          </p:nvSpPr>
          <p:spPr bwMode="auto">
            <a:xfrm>
              <a:off x="2977" y="3287"/>
              <a:ext cx="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52" name="Line 113"/>
            <p:cNvSpPr>
              <a:spLocks noChangeShapeType="1"/>
            </p:cNvSpPr>
            <p:nvPr/>
          </p:nvSpPr>
          <p:spPr bwMode="auto">
            <a:xfrm>
              <a:off x="2986" y="329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53" name="Line 114"/>
            <p:cNvSpPr>
              <a:spLocks noChangeShapeType="1"/>
            </p:cNvSpPr>
            <p:nvPr/>
          </p:nvSpPr>
          <p:spPr bwMode="auto">
            <a:xfrm flipV="1">
              <a:off x="2986" y="3288"/>
              <a:ext cx="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54" name="Line 115"/>
            <p:cNvSpPr>
              <a:spLocks noChangeShapeType="1"/>
            </p:cNvSpPr>
            <p:nvPr/>
          </p:nvSpPr>
          <p:spPr bwMode="auto">
            <a:xfrm>
              <a:off x="2989" y="328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55" name="Line 116"/>
            <p:cNvSpPr>
              <a:spLocks noChangeShapeType="1"/>
            </p:cNvSpPr>
            <p:nvPr/>
          </p:nvSpPr>
          <p:spPr bwMode="auto">
            <a:xfrm>
              <a:off x="2989" y="3288"/>
              <a:ext cx="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56" name="Line 117"/>
            <p:cNvSpPr>
              <a:spLocks noChangeShapeType="1"/>
            </p:cNvSpPr>
            <p:nvPr/>
          </p:nvSpPr>
          <p:spPr bwMode="auto">
            <a:xfrm>
              <a:off x="2988" y="327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57" name="Line 118"/>
            <p:cNvSpPr>
              <a:spLocks noChangeShapeType="1"/>
            </p:cNvSpPr>
            <p:nvPr/>
          </p:nvSpPr>
          <p:spPr bwMode="auto">
            <a:xfrm>
              <a:off x="2988" y="3279"/>
              <a:ext cx="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58" name="Line 119"/>
            <p:cNvSpPr>
              <a:spLocks noChangeShapeType="1"/>
            </p:cNvSpPr>
            <p:nvPr/>
          </p:nvSpPr>
          <p:spPr bwMode="auto">
            <a:xfrm>
              <a:off x="2544" y="327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59" name="Freeform 120"/>
            <p:cNvSpPr>
              <a:spLocks/>
            </p:cNvSpPr>
            <p:nvPr/>
          </p:nvSpPr>
          <p:spPr bwMode="auto">
            <a:xfrm>
              <a:off x="2522" y="3272"/>
              <a:ext cx="23" cy="22"/>
            </a:xfrm>
            <a:custGeom>
              <a:avLst/>
              <a:gdLst>
                <a:gd name="T0" fmla="*/ 1 w 134"/>
                <a:gd name="T1" fmla="*/ 0 h 134"/>
                <a:gd name="T2" fmla="*/ 0 w 134"/>
                <a:gd name="T3" fmla="*/ 0 h 134"/>
                <a:gd name="T4" fmla="*/ 1 w 134"/>
                <a:gd name="T5" fmla="*/ 0 h 134"/>
                <a:gd name="T6" fmla="*/ 0 w 134"/>
                <a:gd name="T7" fmla="*/ 0 h 134"/>
                <a:gd name="T8" fmla="*/ 1 w 134"/>
                <a:gd name="T9" fmla="*/ 0 h 134"/>
                <a:gd name="T10" fmla="*/ 0 w 134"/>
                <a:gd name="T11" fmla="*/ 0 h 134"/>
                <a:gd name="T12" fmla="*/ 1 w 134"/>
                <a:gd name="T13" fmla="*/ 0 h 134"/>
                <a:gd name="T14" fmla="*/ 0 w 134"/>
                <a:gd name="T15" fmla="*/ 0 h 134"/>
                <a:gd name="T16" fmla="*/ 1 w 134"/>
                <a:gd name="T17" fmla="*/ 0 h 134"/>
                <a:gd name="T18" fmla="*/ 0 w 134"/>
                <a:gd name="T19" fmla="*/ 0 h 134"/>
                <a:gd name="T20" fmla="*/ 1 w 134"/>
                <a:gd name="T21" fmla="*/ 1 h 134"/>
                <a:gd name="T22" fmla="*/ 0 w 134"/>
                <a:gd name="T23" fmla="*/ 0 h 134"/>
                <a:gd name="T24" fmla="*/ 0 w 134"/>
                <a:gd name="T25" fmla="*/ 1 h 134"/>
                <a:gd name="T26" fmla="*/ 0 w 134"/>
                <a:gd name="T27" fmla="*/ 0 h 134"/>
                <a:gd name="T28" fmla="*/ 0 w 134"/>
                <a:gd name="T29" fmla="*/ 1 h 134"/>
                <a:gd name="T30" fmla="*/ 0 w 134"/>
                <a:gd name="T31" fmla="*/ 0 h 134"/>
                <a:gd name="T32" fmla="*/ 0 w 134"/>
                <a:gd name="T33" fmla="*/ 0 h 134"/>
                <a:gd name="T34" fmla="*/ 0 w 134"/>
                <a:gd name="T35" fmla="*/ 0 h 134"/>
                <a:gd name="T36" fmla="*/ 0 w 134"/>
                <a:gd name="T37" fmla="*/ 0 h 134"/>
                <a:gd name="T38" fmla="*/ 0 w 134"/>
                <a:gd name="T39" fmla="*/ 0 h 134"/>
                <a:gd name="T40" fmla="*/ 0 w 134"/>
                <a:gd name="T41" fmla="*/ 0 h 134"/>
                <a:gd name="T42" fmla="*/ 0 w 134"/>
                <a:gd name="T43" fmla="*/ 0 h 134"/>
                <a:gd name="T44" fmla="*/ 0 w 134"/>
                <a:gd name="T45" fmla="*/ 0 h 134"/>
                <a:gd name="T46" fmla="*/ 0 w 134"/>
                <a:gd name="T47" fmla="*/ 0 h 134"/>
                <a:gd name="T48" fmla="*/ 0 w 134"/>
                <a:gd name="T49" fmla="*/ 0 h 134"/>
                <a:gd name="T50" fmla="*/ 0 w 134"/>
                <a:gd name="T51" fmla="*/ 0 h 134"/>
                <a:gd name="T52" fmla="*/ 0 w 134"/>
                <a:gd name="T53" fmla="*/ 0 h 134"/>
                <a:gd name="T54" fmla="*/ 0 w 134"/>
                <a:gd name="T55" fmla="*/ 0 h 134"/>
                <a:gd name="T56" fmla="*/ 0 w 134"/>
                <a:gd name="T57" fmla="*/ 0 h 134"/>
                <a:gd name="T58" fmla="*/ 0 w 134"/>
                <a:gd name="T59" fmla="*/ 0 h 134"/>
                <a:gd name="T60" fmla="*/ 0 w 134"/>
                <a:gd name="T61" fmla="*/ 0 h 134"/>
                <a:gd name="T62" fmla="*/ 0 w 134"/>
                <a:gd name="T63" fmla="*/ 0 h 134"/>
                <a:gd name="T64" fmla="*/ 0 w 134"/>
                <a:gd name="T65" fmla="*/ 0 h 134"/>
                <a:gd name="T66" fmla="*/ 0 w 134"/>
                <a:gd name="T67" fmla="*/ 0 h 134"/>
                <a:gd name="T68" fmla="*/ 1 w 134"/>
                <a:gd name="T69" fmla="*/ 0 h 134"/>
                <a:gd name="T70" fmla="*/ 0 w 134"/>
                <a:gd name="T71" fmla="*/ 0 h 134"/>
                <a:gd name="T72" fmla="*/ 1 w 134"/>
                <a:gd name="T73" fmla="*/ 0 h 134"/>
                <a:gd name="T74" fmla="*/ 0 w 134"/>
                <a:gd name="T75" fmla="*/ 0 h 134"/>
                <a:gd name="T76" fmla="*/ 1 w 134"/>
                <a:gd name="T77" fmla="*/ 0 h 134"/>
                <a:gd name="T78" fmla="*/ 0 w 134"/>
                <a:gd name="T79" fmla="*/ 0 h 134"/>
                <a:gd name="T80" fmla="*/ 1 w 134"/>
                <a:gd name="T81" fmla="*/ 0 h 134"/>
                <a:gd name="T82" fmla="*/ 1 w 134"/>
                <a:gd name="T83" fmla="*/ 0 h 134"/>
                <a:gd name="T84" fmla="*/ 1 w 134"/>
                <a:gd name="T85" fmla="*/ 0 h 134"/>
                <a:gd name="T86" fmla="*/ 1 w 134"/>
                <a:gd name="T87" fmla="*/ 0 h 134"/>
                <a:gd name="T88" fmla="*/ 0 w 134"/>
                <a:gd name="T89" fmla="*/ 0 h 134"/>
                <a:gd name="T90" fmla="*/ 0 w 134"/>
                <a:gd name="T91" fmla="*/ 0 h 134"/>
                <a:gd name="T92" fmla="*/ 0 w 134"/>
                <a:gd name="T93" fmla="*/ 0 h 134"/>
                <a:gd name="T94" fmla="*/ 0 w 134"/>
                <a:gd name="T95" fmla="*/ 0 h 134"/>
                <a:gd name="T96" fmla="*/ 0 w 134"/>
                <a:gd name="T97" fmla="*/ 0 h 134"/>
                <a:gd name="T98" fmla="*/ 0 w 134"/>
                <a:gd name="T99" fmla="*/ 0 h 134"/>
                <a:gd name="T100" fmla="*/ 0 w 134"/>
                <a:gd name="T101" fmla="*/ 1 h 134"/>
                <a:gd name="T102" fmla="*/ 0 w 134"/>
                <a:gd name="T103" fmla="*/ 1 h 134"/>
                <a:gd name="T104" fmla="*/ 1 w 134"/>
                <a:gd name="T105" fmla="*/ 1 h 134"/>
                <a:gd name="T106" fmla="*/ 1 w 134"/>
                <a:gd name="T107" fmla="*/ 0 h 134"/>
                <a:gd name="T108" fmla="*/ 1 w 134"/>
                <a:gd name="T109" fmla="*/ 0 h 134"/>
                <a:gd name="T110" fmla="*/ 1 w 134"/>
                <a:gd name="T111" fmla="*/ 0 h 134"/>
                <a:gd name="T112" fmla="*/ 1 w 134"/>
                <a:gd name="T113" fmla="*/ 0 h 134"/>
                <a:gd name="T114" fmla="*/ 0 w 134"/>
                <a:gd name="T115" fmla="*/ 0 h 134"/>
                <a:gd name="T116" fmla="*/ 0 w 134"/>
                <a:gd name="T117" fmla="*/ 1 h 134"/>
                <a:gd name="T118" fmla="*/ 0 w 134"/>
                <a:gd name="T119" fmla="*/ 1 h 134"/>
                <a:gd name="T120" fmla="*/ 0 w 134"/>
                <a:gd name="T121" fmla="*/ 0 h 1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"/>
                <a:gd name="T184" fmla="*/ 0 h 134"/>
                <a:gd name="T185" fmla="*/ 134 w 134"/>
                <a:gd name="T186" fmla="*/ 134 h 1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" h="134">
                  <a:moveTo>
                    <a:pt x="131" y="45"/>
                  </a:moveTo>
                  <a:lnTo>
                    <a:pt x="68" y="66"/>
                  </a:lnTo>
                  <a:lnTo>
                    <a:pt x="134" y="66"/>
                  </a:lnTo>
                  <a:lnTo>
                    <a:pt x="68" y="66"/>
                  </a:lnTo>
                  <a:lnTo>
                    <a:pt x="131" y="89"/>
                  </a:lnTo>
                  <a:lnTo>
                    <a:pt x="68" y="66"/>
                  </a:lnTo>
                  <a:lnTo>
                    <a:pt x="123" y="107"/>
                  </a:lnTo>
                  <a:lnTo>
                    <a:pt x="68" y="66"/>
                  </a:lnTo>
                  <a:lnTo>
                    <a:pt x="107" y="122"/>
                  </a:lnTo>
                  <a:lnTo>
                    <a:pt x="68" y="66"/>
                  </a:lnTo>
                  <a:lnTo>
                    <a:pt x="89" y="131"/>
                  </a:lnTo>
                  <a:lnTo>
                    <a:pt x="68" y="66"/>
                  </a:lnTo>
                  <a:lnTo>
                    <a:pt x="68" y="134"/>
                  </a:lnTo>
                  <a:lnTo>
                    <a:pt x="68" y="66"/>
                  </a:lnTo>
                  <a:lnTo>
                    <a:pt x="46" y="131"/>
                  </a:lnTo>
                  <a:lnTo>
                    <a:pt x="68" y="66"/>
                  </a:lnTo>
                  <a:lnTo>
                    <a:pt x="27" y="122"/>
                  </a:lnTo>
                  <a:lnTo>
                    <a:pt x="68" y="66"/>
                  </a:lnTo>
                  <a:lnTo>
                    <a:pt x="13" y="107"/>
                  </a:lnTo>
                  <a:lnTo>
                    <a:pt x="68" y="66"/>
                  </a:lnTo>
                  <a:lnTo>
                    <a:pt x="4" y="89"/>
                  </a:lnTo>
                  <a:lnTo>
                    <a:pt x="68" y="66"/>
                  </a:lnTo>
                  <a:lnTo>
                    <a:pt x="0" y="66"/>
                  </a:lnTo>
                  <a:lnTo>
                    <a:pt x="68" y="66"/>
                  </a:lnTo>
                  <a:lnTo>
                    <a:pt x="4" y="45"/>
                  </a:lnTo>
                  <a:lnTo>
                    <a:pt x="68" y="66"/>
                  </a:lnTo>
                  <a:lnTo>
                    <a:pt x="13" y="27"/>
                  </a:lnTo>
                  <a:lnTo>
                    <a:pt x="68" y="66"/>
                  </a:lnTo>
                  <a:lnTo>
                    <a:pt x="27" y="12"/>
                  </a:lnTo>
                  <a:lnTo>
                    <a:pt x="68" y="66"/>
                  </a:lnTo>
                  <a:lnTo>
                    <a:pt x="46" y="3"/>
                  </a:lnTo>
                  <a:lnTo>
                    <a:pt x="68" y="66"/>
                  </a:lnTo>
                  <a:lnTo>
                    <a:pt x="68" y="0"/>
                  </a:lnTo>
                  <a:lnTo>
                    <a:pt x="68" y="66"/>
                  </a:lnTo>
                  <a:lnTo>
                    <a:pt x="89" y="3"/>
                  </a:lnTo>
                  <a:lnTo>
                    <a:pt x="68" y="66"/>
                  </a:lnTo>
                  <a:lnTo>
                    <a:pt x="107" y="12"/>
                  </a:lnTo>
                  <a:lnTo>
                    <a:pt x="68" y="66"/>
                  </a:lnTo>
                  <a:lnTo>
                    <a:pt x="123" y="27"/>
                  </a:lnTo>
                  <a:lnTo>
                    <a:pt x="68" y="66"/>
                  </a:lnTo>
                  <a:lnTo>
                    <a:pt x="131" y="45"/>
                  </a:lnTo>
                  <a:lnTo>
                    <a:pt x="123" y="27"/>
                  </a:lnTo>
                  <a:lnTo>
                    <a:pt x="107" y="12"/>
                  </a:lnTo>
                  <a:lnTo>
                    <a:pt x="89" y="3"/>
                  </a:lnTo>
                  <a:lnTo>
                    <a:pt x="68" y="0"/>
                  </a:lnTo>
                  <a:lnTo>
                    <a:pt x="68" y="66"/>
                  </a:lnTo>
                  <a:lnTo>
                    <a:pt x="0" y="66"/>
                  </a:lnTo>
                  <a:lnTo>
                    <a:pt x="4" y="89"/>
                  </a:lnTo>
                  <a:lnTo>
                    <a:pt x="13" y="107"/>
                  </a:lnTo>
                  <a:lnTo>
                    <a:pt x="27" y="122"/>
                  </a:lnTo>
                  <a:lnTo>
                    <a:pt x="46" y="131"/>
                  </a:lnTo>
                  <a:lnTo>
                    <a:pt x="68" y="134"/>
                  </a:lnTo>
                  <a:lnTo>
                    <a:pt x="89" y="131"/>
                  </a:lnTo>
                  <a:lnTo>
                    <a:pt x="107" y="122"/>
                  </a:lnTo>
                  <a:lnTo>
                    <a:pt x="123" y="107"/>
                  </a:lnTo>
                  <a:lnTo>
                    <a:pt x="131" y="89"/>
                  </a:lnTo>
                  <a:lnTo>
                    <a:pt x="134" y="66"/>
                  </a:lnTo>
                  <a:lnTo>
                    <a:pt x="68" y="66"/>
                  </a:lnTo>
                  <a:lnTo>
                    <a:pt x="68" y="134"/>
                  </a:lnTo>
                  <a:lnTo>
                    <a:pt x="72" y="134"/>
                  </a:lnTo>
                  <a:lnTo>
                    <a:pt x="72" y="7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60" name="Line 121"/>
            <p:cNvSpPr>
              <a:spLocks noChangeShapeType="1"/>
            </p:cNvSpPr>
            <p:nvPr/>
          </p:nvSpPr>
          <p:spPr bwMode="auto">
            <a:xfrm>
              <a:off x="2535" y="328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61" name="Freeform 122"/>
            <p:cNvSpPr>
              <a:spLocks/>
            </p:cNvSpPr>
            <p:nvPr/>
          </p:nvSpPr>
          <p:spPr bwMode="auto">
            <a:xfrm>
              <a:off x="2535" y="3273"/>
              <a:ext cx="10" cy="10"/>
            </a:xfrm>
            <a:custGeom>
              <a:avLst/>
              <a:gdLst>
                <a:gd name="T0" fmla="*/ 0 w 56"/>
                <a:gd name="T1" fmla="*/ 0 h 62"/>
                <a:gd name="T2" fmla="*/ 0 w 56"/>
                <a:gd name="T3" fmla="*/ 0 h 62"/>
                <a:gd name="T4" fmla="*/ 0 w 56"/>
                <a:gd name="T5" fmla="*/ 0 h 62"/>
                <a:gd name="T6" fmla="*/ 0 w 56"/>
                <a:gd name="T7" fmla="*/ 0 h 62"/>
                <a:gd name="T8" fmla="*/ 0 w 56"/>
                <a:gd name="T9" fmla="*/ 0 h 62"/>
                <a:gd name="T10" fmla="*/ 0 w 56"/>
                <a:gd name="T11" fmla="*/ 0 h 62"/>
                <a:gd name="T12" fmla="*/ 0 w 56"/>
                <a:gd name="T13" fmla="*/ 0 h 62"/>
                <a:gd name="T14" fmla="*/ 0 w 56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62"/>
                <a:gd name="T26" fmla="*/ 56 w 56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62">
                  <a:moveTo>
                    <a:pt x="0" y="59"/>
                  </a:moveTo>
                  <a:lnTo>
                    <a:pt x="55" y="59"/>
                  </a:lnTo>
                  <a:lnTo>
                    <a:pt x="56" y="62"/>
                  </a:lnTo>
                  <a:lnTo>
                    <a:pt x="53" y="41"/>
                  </a:lnTo>
                  <a:lnTo>
                    <a:pt x="52" y="40"/>
                  </a:lnTo>
                  <a:lnTo>
                    <a:pt x="21" y="40"/>
                  </a:lnTo>
                  <a:lnTo>
                    <a:pt x="12" y="31"/>
                  </a:lnTo>
                  <a:lnTo>
                    <a:pt x="1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62" name="Line 123"/>
            <p:cNvSpPr>
              <a:spLocks noChangeShapeType="1"/>
            </p:cNvSpPr>
            <p:nvPr/>
          </p:nvSpPr>
          <p:spPr bwMode="auto">
            <a:xfrm>
              <a:off x="2534" y="327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63" name="Line 124"/>
            <p:cNvSpPr>
              <a:spLocks noChangeShapeType="1"/>
            </p:cNvSpPr>
            <p:nvPr/>
          </p:nvSpPr>
          <p:spPr bwMode="auto">
            <a:xfrm>
              <a:off x="2534" y="3272"/>
              <a:ext cx="1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64" name="Line 125"/>
            <p:cNvSpPr>
              <a:spLocks noChangeShapeType="1"/>
            </p:cNvSpPr>
            <p:nvPr/>
          </p:nvSpPr>
          <p:spPr bwMode="auto">
            <a:xfrm>
              <a:off x="2532" y="328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65" name="Freeform 126"/>
            <p:cNvSpPr>
              <a:spLocks/>
            </p:cNvSpPr>
            <p:nvPr/>
          </p:nvSpPr>
          <p:spPr bwMode="auto">
            <a:xfrm>
              <a:off x="2522" y="3272"/>
              <a:ext cx="12" cy="11"/>
            </a:xfrm>
            <a:custGeom>
              <a:avLst/>
              <a:gdLst>
                <a:gd name="T0" fmla="*/ 0 w 68"/>
                <a:gd name="T1" fmla="*/ 0 h 66"/>
                <a:gd name="T2" fmla="*/ 0 w 68"/>
                <a:gd name="T3" fmla="*/ 0 h 66"/>
                <a:gd name="T4" fmla="*/ 0 w 68"/>
                <a:gd name="T5" fmla="*/ 0 h 66"/>
                <a:gd name="T6" fmla="*/ 0 w 68"/>
                <a:gd name="T7" fmla="*/ 0 h 66"/>
                <a:gd name="T8" fmla="*/ 0 w 68"/>
                <a:gd name="T9" fmla="*/ 0 h 66"/>
                <a:gd name="T10" fmla="*/ 0 w 68"/>
                <a:gd name="T11" fmla="*/ 0 h 66"/>
                <a:gd name="T12" fmla="*/ 0 w 68"/>
                <a:gd name="T13" fmla="*/ 0 h 66"/>
                <a:gd name="T14" fmla="*/ 0 w 68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66"/>
                <a:gd name="T26" fmla="*/ 68 w 68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66">
                  <a:moveTo>
                    <a:pt x="57" y="63"/>
                  </a:moveTo>
                  <a:lnTo>
                    <a:pt x="0" y="63"/>
                  </a:lnTo>
                  <a:lnTo>
                    <a:pt x="0" y="66"/>
                  </a:lnTo>
                  <a:lnTo>
                    <a:pt x="4" y="45"/>
                  </a:lnTo>
                  <a:lnTo>
                    <a:pt x="13" y="27"/>
                  </a:lnTo>
                  <a:lnTo>
                    <a:pt x="27" y="12"/>
                  </a:lnTo>
                  <a:lnTo>
                    <a:pt x="46" y="3"/>
                  </a:lnTo>
                  <a:lnTo>
                    <a:pt x="6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66" name="Line 127"/>
            <p:cNvSpPr>
              <a:spLocks noChangeShapeType="1"/>
            </p:cNvSpPr>
            <p:nvPr/>
          </p:nvSpPr>
          <p:spPr bwMode="auto">
            <a:xfrm>
              <a:off x="2538" y="327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67" name="Line 128"/>
            <p:cNvSpPr>
              <a:spLocks noChangeShapeType="1"/>
            </p:cNvSpPr>
            <p:nvPr/>
          </p:nvSpPr>
          <p:spPr bwMode="auto">
            <a:xfrm>
              <a:off x="2538" y="3276"/>
              <a:ext cx="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68" name="Line 129"/>
            <p:cNvSpPr>
              <a:spLocks noChangeShapeType="1"/>
            </p:cNvSpPr>
            <p:nvPr/>
          </p:nvSpPr>
          <p:spPr bwMode="auto">
            <a:xfrm>
              <a:off x="2529" y="327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69" name="Line 130"/>
            <p:cNvSpPr>
              <a:spLocks noChangeShapeType="1"/>
            </p:cNvSpPr>
            <p:nvPr/>
          </p:nvSpPr>
          <p:spPr bwMode="auto">
            <a:xfrm flipH="1">
              <a:off x="2525" y="3276"/>
              <a:ext cx="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70" name="Line 131"/>
            <p:cNvSpPr>
              <a:spLocks noChangeShapeType="1"/>
            </p:cNvSpPr>
            <p:nvPr/>
          </p:nvSpPr>
          <p:spPr bwMode="auto">
            <a:xfrm>
              <a:off x="2523" y="327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71" name="Line 132"/>
            <p:cNvSpPr>
              <a:spLocks noChangeShapeType="1"/>
            </p:cNvSpPr>
            <p:nvPr/>
          </p:nvSpPr>
          <p:spPr bwMode="auto">
            <a:xfrm>
              <a:off x="2523" y="3279"/>
              <a:ext cx="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72" name="Line 133"/>
            <p:cNvSpPr>
              <a:spLocks noChangeShapeType="1"/>
            </p:cNvSpPr>
            <p:nvPr/>
          </p:nvSpPr>
          <p:spPr bwMode="auto">
            <a:xfrm>
              <a:off x="2537" y="328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73" name="Line 134"/>
            <p:cNvSpPr>
              <a:spLocks noChangeShapeType="1"/>
            </p:cNvSpPr>
            <p:nvPr/>
          </p:nvSpPr>
          <p:spPr bwMode="auto">
            <a:xfrm>
              <a:off x="2537" y="3288"/>
              <a:ext cx="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74" name="Line 135"/>
            <p:cNvSpPr>
              <a:spLocks noChangeShapeType="1"/>
            </p:cNvSpPr>
            <p:nvPr/>
          </p:nvSpPr>
          <p:spPr bwMode="auto">
            <a:xfrm>
              <a:off x="2540" y="329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75" name="Line 136"/>
            <p:cNvSpPr>
              <a:spLocks noChangeShapeType="1"/>
            </p:cNvSpPr>
            <p:nvPr/>
          </p:nvSpPr>
          <p:spPr bwMode="auto">
            <a:xfrm flipV="1">
              <a:off x="2540" y="3288"/>
              <a:ext cx="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76" name="Line 137"/>
            <p:cNvSpPr>
              <a:spLocks noChangeShapeType="1"/>
            </p:cNvSpPr>
            <p:nvPr/>
          </p:nvSpPr>
          <p:spPr bwMode="auto">
            <a:xfrm>
              <a:off x="2545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77" name="Freeform 138"/>
            <p:cNvSpPr>
              <a:spLocks/>
            </p:cNvSpPr>
            <p:nvPr/>
          </p:nvSpPr>
          <p:spPr bwMode="auto">
            <a:xfrm>
              <a:off x="2522" y="1570"/>
              <a:ext cx="23" cy="23"/>
            </a:xfrm>
            <a:custGeom>
              <a:avLst/>
              <a:gdLst>
                <a:gd name="T0" fmla="*/ 1 w 134"/>
                <a:gd name="T1" fmla="*/ 0 h 138"/>
                <a:gd name="T2" fmla="*/ 1 w 134"/>
                <a:gd name="T3" fmla="*/ 0 h 138"/>
                <a:gd name="T4" fmla="*/ 0 w 134"/>
                <a:gd name="T5" fmla="*/ 0 h 138"/>
                <a:gd name="T6" fmla="*/ 1 w 134"/>
                <a:gd name="T7" fmla="*/ 0 h 138"/>
                <a:gd name="T8" fmla="*/ 0 w 134"/>
                <a:gd name="T9" fmla="*/ 0 h 138"/>
                <a:gd name="T10" fmla="*/ 1 w 134"/>
                <a:gd name="T11" fmla="*/ 0 h 138"/>
                <a:gd name="T12" fmla="*/ 1 w 134"/>
                <a:gd name="T13" fmla="*/ 0 h 138"/>
                <a:gd name="T14" fmla="*/ 0 w 134"/>
                <a:gd name="T15" fmla="*/ 0 h 138"/>
                <a:gd name="T16" fmla="*/ 0 w 134"/>
                <a:gd name="T17" fmla="*/ 0 h 138"/>
                <a:gd name="T18" fmla="*/ 0 w 134"/>
                <a:gd name="T19" fmla="*/ 0 h 138"/>
                <a:gd name="T20" fmla="*/ 0 w 134"/>
                <a:gd name="T21" fmla="*/ 0 h 138"/>
                <a:gd name="T22" fmla="*/ 0 w 134"/>
                <a:gd name="T23" fmla="*/ 0 h 138"/>
                <a:gd name="T24" fmla="*/ 0 w 134"/>
                <a:gd name="T25" fmla="*/ 0 h 138"/>
                <a:gd name="T26" fmla="*/ 0 w 134"/>
                <a:gd name="T27" fmla="*/ 0 h 138"/>
                <a:gd name="T28" fmla="*/ 0 w 134"/>
                <a:gd name="T29" fmla="*/ 0 h 138"/>
                <a:gd name="T30" fmla="*/ 0 w 134"/>
                <a:gd name="T31" fmla="*/ 0 h 138"/>
                <a:gd name="T32" fmla="*/ 0 w 134"/>
                <a:gd name="T33" fmla="*/ 0 h 138"/>
                <a:gd name="T34" fmla="*/ 0 w 134"/>
                <a:gd name="T35" fmla="*/ 0 h 138"/>
                <a:gd name="T36" fmla="*/ 0 w 134"/>
                <a:gd name="T37" fmla="*/ 0 h 138"/>
                <a:gd name="T38" fmla="*/ 0 w 134"/>
                <a:gd name="T39" fmla="*/ 0 h 138"/>
                <a:gd name="T40" fmla="*/ 0 w 134"/>
                <a:gd name="T41" fmla="*/ 1 h 138"/>
                <a:gd name="T42" fmla="*/ 0 w 134"/>
                <a:gd name="T43" fmla="*/ 1 h 138"/>
                <a:gd name="T44" fmla="*/ 0 w 134"/>
                <a:gd name="T45" fmla="*/ 1 h 138"/>
                <a:gd name="T46" fmla="*/ 1 w 134"/>
                <a:gd name="T47" fmla="*/ 1 h 138"/>
                <a:gd name="T48" fmla="*/ 0 w 134"/>
                <a:gd name="T49" fmla="*/ 1 h 138"/>
                <a:gd name="T50" fmla="*/ 0 w 134"/>
                <a:gd name="T51" fmla="*/ 0 h 138"/>
                <a:gd name="T52" fmla="*/ 1 w 134"/>
                <a:gd name="T53" fmla="*/ 1 h 138"/>
                <a:gd name="T54" fmla="*/ 0 w 134"/>
                <a:gd name="T55" fmla="*/ 0 h 138"/>
                <a:gd name="T56" fmla="*/ 1 w 134"/>
                <a:gd name="T57" fmla="*/ 0 h 138"/>
                <a:gd name="T58" fmla="*/ 1 w 134"/>
                <a:gd name="T59" fmla="*/ 0 h 138"/>
                <a:gd name="T60" fmla="*/ 0 w 134"/>
                <a:gd name="T61" fmla="*/ 0 h 138"/>
                <a:gd name="T62" fmla="*/ 1 w 134"/>
                <a:gd name="T63" fmla="*/ 0 h 138"/>
                <a:gd name="T64" fmla="*/ 1 w 134"/>
                <a:gd name="T65" fmla="*/ 0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8"/>
                <a:gd name="T101" fmla="*/ 134 w 134"/>
                <a:gd name="T102" fmla="*/ 138 h 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8">
                  <a:moveTo>
                    <a:pt x="134" y="68"/>
                  </a:moveTo>
                  <a:lnTo>
                    <a:pt x="131" y="48"/>
                  </a:lnTo>
                  <a:lnTo>
                    <a:pt x="68" y="68"/>
                  </a:lnTo>
                  <a:lnTo>
                    <a:pt x="134" y="68"/>
                  </a:lnTo>
                  <a:lnTo>
                    <a:pt x="133" y="65"/>
                  </a:lnTo>
                  <a:lnTo>
                    <a:pt x="78" y="65"/>
                  </a:lnTo>
                  <a:lnTo>
                    <a:pt x="68" y="68"/>
                  </a:lnTo>
                  <a:lnTo>
                    <a:pt x="131" y="48"/>
                  </a:lnTo>
                  <a:lnTo>
                    <a:pt x="123" y="28"/>
                  </a:lnTo>
                  <a:lnTo>
                    <a:pt x="68" y="68"/>
                  </a:lnTo>
                  <a:lnTo>
                    <a:pt x="123" y="28"/>
                  </a:lnTo>
                  <a:lnTo>
                    <a:pt x="107" y="14"/>
                  </a:lnTo>
                  <a:lnTo>
                    <a:pt x="68" y="68"/>
                  </a:lnTo>
                  <a:lnTo>
                    <a:pt x="107" y="14"/>
                  </a:lnTo>
                  <a:lnTo>
                    <a:pt x="89" y="3"/>
                  </a:lnTo>
                  <a:lnTo>
                    <a:pt x="68" y="68"/>
                  </a:lnTo>
                  <a:lnTo>
                    <a:pt x="89" y="3"/>
                  </a:lnTo>
                  <a:lnTo>
                    <a:pt x="68" y="0"/>
                  </a:lnTo>
                  <a:lnTo>
                    <a:pt x="68" y="68"/>
                  </a:lnTo>
                  <a:lnTo>
                    <a:pt x="68" y="0"/>
                  </a:lnTo>
                  <a:lnTo>
                    <a:pt x="68" y="68"/>
                  </a:lnTo>
                  <a:lnTo>
                    <a:pt x="46" y="3"/>
                  </a:lnTo>
                  <a:lnTo>
                    <a:pt x="68" y="68"/>
                  </a:lnTo>
                  <a:lnTo>
                    <a:pt x="27" y="14"/>
                  </a:lnTo>
                  <a:lnTo>
                    <a:pt x="68" y="68"/>
                  </a:lnTo>
                  <a:lnTo>
                    <a:pt x="13" y="28"/>
                  </a:lnTo>
                  <a:lnTo>
                    <a:pt x="68" y="68"/>
                  </a:lnTo>
                  <a:lnTo>
                    <a:pt x="4" y="48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4" y="8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68" y="68"/>
                  </a:lnTo>
                  <a:lnTo>
                    <a:pt x="4" y="89"/>
                  </a:lnTo>
                  <a:lnTo>
                    <a:pt x="13" y="108"/>
                  </a:lnTo>
                  <a:lnTo>
                    <a:pt x="68" y="68"/>
                  </a:lnTo>
                  <a:lnTo>
                    <a:pt x="13" y="108"/>
                  </a:lnTo>
                  <a:lnTo>
                    <a:pt x="27" y="123"/>
                  </a:lnTo>
                  <a:lnTo>
                    <a:pt x="68" y="68"/>
                  </a:lnTo>
                  <a:lnTo>
                    <a:pt x="27" y="123"/>
                  </a:lnTo>
                  <a:lnTo>
                    <a:pt x="46" y="133"/>
                  </a:lnTo>
                  <a:lnTo>
                    <a:pt x="68" y="68"/>
                  </a:lnTo>
                  <a:lnTo>
                    <a:pt x="68" y="138"/>
                  </a:lnTo>
                  <a:lnTo>
                    <a:pt x="68" y="68"/>
                  </a:lnTo>
                  <a:lnTo>
                    <a:pt x="46" y="133"/>
                  </a:lnTo>
                  <a:lnTo>
                    <a:pt x="68" y="138"/>
                  </a:lnTo>
                  <a:lnTo>
                    <a:pt x="89" y="133"/>
                  </a:lnTo>
                  <a:lnTo>
                    <a:pt x="68" y="68"/>
                  </a:lnTo>
                  <a:lnTo>
                    <a:pt x="68" y="138"/>
                  </a:lnTo>
                  <a:lnTo>
                    <a:pt x="72" y="138"/>
                  </a:lnTo>
                  <a:lnTo>
                    <a:pt x="72" y="81"/>
                  </a:lnTo>
                  <a:lnTo>
                    <a:pt x="68" y="68"/>
                  </a:lnTo>
                  <a:lnTo>
                    <a:pt x="89" y="133"/>
                  </a:lnTo>
                  <a:lnTo>
                    <a:pt x="107" y="123"/>
                  </a:lnTo>
                  <a:lnTo>
                    <a:pt x="68" y="68"/>
                  </a:lnTo>
                  <a:lnTo>
                    <a:pt x="107" y="123"/>
                  </a:lnTo>
                  <a:lnTo>
                    <a:pt x="123" y="108"/>
                  </a:lnTo>
                  <a:lnTo>
                    <a:pt x="68" y="68"/>
                  </a:lnTo>
                  <a:lnTo>
                    <a:pt x="123" y="108"/>
                  </a:lnTo>
                  <a:lnTo>
                    <a:pt x="131" y="89"/>
                  </a:lnTo>
                  <a:lnTo>
                    <a:pt x="68" y="68"/>
                  </a:lnTo>
                  <a:lnTo>
                    <a:pt x="131" y="89"/>
                  </a:lnTo>
                  <a:lnTo>
                    <a:pt x="134" y="68"/>
                  </a:lnTo>
                  <a:lnTo>
                    <a:pt x="68" y="68"/>
                  </a:lnTo>
                  <a:lnTo>
                    <a:pt x="134" y="6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78" name="Line 139"/>
            <p:cNvSpPr>
              <a:spLocks noChangeShapeType="1"/>
            </p:cNvSpPr>
            <p:nvPr/>
          </p:nvSpPr>
          <p:spPr bwMode="auto">
            <a:xfrm>
              <a:off x="2544" y="157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79" name="Freeform 140"/>
            <p:cNvSpPr>
              <a:spLocks/>
            </p:cNvSpPr>
            <p:nvPr/>
          </p:nvSpPr>
          <p:spPr bwMode="auto">
            <a:xfrm>
              <a:off x="2537" y="1571"/>
              <a:ext cx="7" cy="6"/>
            </a:xfrm>
            <a:custGeom>
              <a:avLst/>
              <a:gdLst>
                <a:gd name="T0" fmla="*/ 0 w 40"/>
                <a:gd name="T1" fmla="*/ 0 h 39"/>
                <a:gd name="T2" fmla="*/ 0 w 40"/>
                <a:gd name="T3" fmla="*/ 0 h 39"/>
                <a:gd name="T4" fmla="*/ 0 w 40"/>
                <a:gd name="T5" fmla="*/ 0 h 39"/>
                <a:gd name="T6" fmla="*/ 0 w 40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9"/>
                <a:gd name="T14" fmla="*/ 40 w 40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9">
                  <a:moveTo>
                    <a:pt x="40" y="39"/>
                  </a:moveTo>
                  <a:lnTo>
                    <a:pt x="9" y="39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80" name="Line 141"/>
            <p:cNvSpPr>
              <a:spLocks noChangeShapeType="1"/>
            </p:cNvSpPr>
            <p:nvPr/>
          </p:nvSpPr>
          <p:spPr bwMode="auto">
            <a:xfrm>
              <a:off x="2534" y="157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81" name="Line 142"/>
            <p:cNvSpPr>
              <a:spLocks noChangeShapeType="1"/>
            </p:cNvSpPr>
            <p:nvPr/>
          </p:nvSpPr>
          <p:spPr bwMode="auto">
            <a:xfrm>
              <a:off x="2534" y="1570"/>
              <a:ext cx="1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82" name="Line 143"/>
            <p:cNvSpPr>
              <a:spLocks noChangeShapeType="1"/>
            </p:cNvSpPr>
            <p:nvPr/>
          </p:nvSpPr>
          <p:spPr bwMode="auto">
            <a:xfrm>
              <a:off x="2532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83" name="Freeform 144"/>
            <p:cNvSpPr>
              <a:spLocks/>
            </p:cNvSpPr>
            <p:nvPr/>
          </p:nvSpPr>
          <p:spPr bwMode="auto">
            <a:xfrm>
              <a:off x="2522" y="1570"/>
              <a:ext cx="12" cy="11"/>
            </a:xfrm>
            <a:custGeom>
              <a:avLst/>
              <a:gdLst>
                <a:gd name="T0" fmla="*/ 0 w 68"/>
                <a:gd name="T1" fmla="*/ 0 h 68"/>
                <a:gd name="T2" fmla="*/ 0 w 68"/>
                <a:gd name="T3" fmla="*/ 0 h 68"/>
                <a:gd name="T4" fmla="*/ 0 w 68"/>
                <a:gd name="T5" fmla="*/ 0 h 68"/>
                <a:gd name="T6" fmla="*/ 0 w 68"/>
                <a:gd name="T7" fmla="*/ 0 h 68"/>
                <a:gd name="T8" fmla="*/ 0 w 68"/>
                <a:gd name="T9" fmla="*/ 0 h 68"/>
                <a:gd name="T10" fmla="*/ 0 w 68"/>
                <a:gd name="T11" fmla="*/ 0 h 68"/>
                <a:gd name="T12" fmla="*/ 0 w 68"/>
                <a:gd name="T13" fmla="*/ 0 h 68"/>
                <a:gd name="T14" fmla="*/ 0 w 68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68"/>
                <a:gd name="T26" fmla="*/ 68 w 68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68">
                  <a:moveTo>
                    <a:pt x="57" y="65"/>
                  </a:moveTo>
                  <a:lnTo>
                    <a:pt x="0" y="65"/>
                  </a:lnTo>
                  <a:lnTo>
                    <a:pt x="0" y="68"/>
                  </a:lnTo>
                  <a:lnTo>
                    <a:pt x="4" y="48"/>
                  </a:lnTo>
                  <a:lnTo>
                    <a:pt x="13" y="28"/>
                  </a:lnTo>
                  <a:lnTo>
                    <a:pt x="27" y="14"/>
                  </a:lnTo>
                  <a:lnTo>
                    <a:pt x="46" y="3"/>
                  </a:lnTo>
                  <a:lnTo>
                    <a:pt x="6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84" name="Line 145"/>
            <p:cNvSpPr>
              <a:spLocks noChangeShapeType="1"/>
            </p:cNvSpPr>
            <p:nvPr/>
          </p:nvSpPr>
          <p:spPr bwMode="auto">
            <a:xfrm>
              <a:off x="2538" y="157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85" name="Line 146"/>
            <p:cNvSpPr>
              <a:spLocks noChangeShapeType="1"/>
            </p:cNvSpPr>
            <p:nvPr/>
          </p:nvSpPr>
          <p:spPr bwMode="auto">
            <a:xfrm>
              <a:off x="2538" y="1575"/>
              <a:ext cx="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86" name="Line 147"/>
            <p:cNvSpPr>
              <a:spLocks noChangeShapeType="1"/>
            </p:cNvSpPr>
            <p:nvPr/>
          </p:nvSpPr>
          <p:spPr bwMode="auto">
            <a:xfrm>
              <a:off x="2529" y="157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87" name="Line 148"/>
            <p:cNvSpPr>
              <a:spLocks noChangeShapeType="1"/>
            </p:cNvSpPr>
            <p:nvPr/>
          </p:nvSpPr>
          <p:spPr bwMode="auto">
            <a:xfrm flipH="1">
              <a:off x="2525" y="1575"/>
              <a:ext cx="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88" name="Line 149"/>
            <p:cNvSpPr>
              <a:spLocks noChangeShapeType="1"/>
            </p:cNvSpPr>
            <p:nvPr/>
          </p:nvSpPr>
          <p:spPr bwMode="auto">
            <a:xfrm>
              <a:off x="2523" y="157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89" name="Line 150"/>
            <p:cNvSpPr>
              <a:spLocks noChangeShapeType="1"/>
            </p:cNvSpPr>
            <p:nvPr/>
          </p:nvSpPr>
          <p:spPr bwMode="auto">
            <a:xfrm>
              <a:off x="2523" y="1577"/>
              <a:ext cx="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90" name="Line 151"/>
            <p:cNvSpPr>
              <a:spLocks noChangeShapeType="1"/>
            </p:cNvSpPr>
            <p:nvPr/>
          </p:nvSpPr>
          <p:spPr bwMode="auto">
            <a:xfrm>
              <a:off x="2537" y="158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91" name="Line 152"/>
            <p:cNvSpPr>
              <a:spLocks noChangeShapeType="1"/>
            </p:cNvSpPr>
            <p:nvPr/>
          </p:nvSpPr>
          <p:spPr bwMode="auto">
            <a:xfrm>
              <a:off x="2537" y="1587"/>
              <a:ext cx="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92" name="Line 153"/>
            <p:cNvSpPr>
              <a:spLocks noChangeShapeType="1"/>
            </p:cNvSpPr>
            <p:nvPr/>
          </p:nvSpPr>
          <p:spPr bwMode="auto">
            <a:xfrm>
              <a:off x="2974" y="158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93" name="Freeform 154"/>
            <p:cNvSpPr>
              <a:spLocks/>
            </p:cNvSpPr>
            <p:nvPr/>
          </p:nvSpPr>
          <p:spPr bwMode="auto">
            <a:xfrm>
              <a:off x="2972" y="1570"/>
              <a:ext cx="22" cy="23"/>
            </a:xfrm>
            <a:custGeom>
              <a:avLst/>
              <a:gdLst>
                <a:gd name="T0" fmla="*/ 0 w 133"/>
                <a:gd name="T1" fmla="*/ 0 h 138"/>
                <a:gd name="T2" fmla="*/ 0 w 133"/>
                <a:gd name="T3" fmla="*/ 0 h 138"/>
                <a:gd name="T4" fmla="*/ 0 w 133"/>
                <a:gd name="T5" fmla="*/ 0 h 138"/>
                <a:gd name="T6" fmla="*/ 0 w 133"/>
                <a:gd name="T7" fmla="*/ 0 h 138"/>
                <a:gd name="T8" fmla="*/ 0 w 133"/>
                <a:gd name="T9" fmla="*/ 0 h 138"/>
                <a:gd name="T10" fmla="*/ 0 w 133"/>
                <a:gd name="T11" fmla="*/ 0 h 138"/>
                <a:gd name="T12" fmla="*/ 0 w 133"/>
                <a:gd name="T13" fmla="*/ 0 h 138"/>
                <a:gd name="T14" fmla="*/ 0 w 133"/>
                <a:gd name="T15" fmla="*/ 0 h 138"/>
                <a:gd name="T16" fmla="*/ 0 w 133"/>
                <a:gd name="T17" fmla="*/ 0 h 138"/>
                <a:gd name="T18" fmla="*/ 0 w 133"/>
                <a:gd name="T19" fmla="*/ 0 h 138"/>
                <a:gd name="T20" fmla="*/ 0 w 133"/>
                <a:gd name="T21" fmla="*/ 0 h 138"/>
                <a:gd name="T22" fmla="*/ 0 w 133"/>
                <a:gd name="T23" fmla="*/ 0 h 138"/>
                <a:gd name="T24" fmla="*/ 0 w 133"/>
                <a:gd name="T25" fmla="*/ 0 h 138"/>
                <a:gd name="T26" fmla="*/ 0 w 133"/>
                <a:gd name="T27" fmla="*/ 0 h 138"/>
                <a:gd name="T28" fmla="*/ 0 w 133"/>
                <a:gd name="T29" fmla="*/ 0 h 138"/>
                <a:gd name="T30" fmla="*/ 0 w 133"/>
                <a:gd name="T31" fmla="*/ 0 h 138"/>
                <a:gd name="T32" fmla="*/ 0 w 133"/>
                <a:gd name="T33" fmla="*/ 0 h 138"/>
                <a:gd name="T34" fmla="*/ 0 w 133"/>
                <a:gd name="T35" fmla="*/ 0 h 138"/>
                <a:gd name="T36" fmla="*/ 0 w 133"/>
                <a:gd name="T37" fmla="*/ 0 h 138"/>
                <a:gd name="T38" fmla="*/ 0 w 133"/>
                <a:gd name="T39" fmla="*/ 0 h 138"/>
                <a:gd name="T40" fmla="*/ 0 w 133"/>
                <a:gd name="T41" fmla="*/ 0 h 138"/>
                <a:gd name="T42" fmla="*/ 0 w 133"/>
                <a:gd name="T43" fmla="*/ 0 h 138"/>
                <a:gd name="T44" fmla="*/ 1 w 133"/>
                <a:gd name="T45" fmla="*/ 0 h 138"/>
                <a:gd name="T46" fmla="*/ 0 w 133"/>
                <a:gd name="T47" fmla="*/ 0 h 138"/>
                <a:gd name="T48" fmla="*/ 1 w 133"/>
                <a:gd name="T49" fmla="*/ 0 h 138"/>
                <a:gd name="T50" fmla="*/ 0 w 133"/>
                <a:gd name="T51" fmla="*/ 0 h 138"/>
                <a:gd name="T52" fmla="*/ 1 w 133"/>
                <a:gd name="T53" fmla="*/ 0 h 138"/>
                <a:gd name="T54" fmla="*/ 0 w 133"/>
                <a:gd name="T55" fmla="*/ 0 h 138"/>
                <a:gd name="T56" fmla="*/ 0 w 133"/>
                <a:gd name="T57" fmla="*/ 0 h 138"/>
                <a:gd name="T58" fmla="*/ 0 w 133"/>
                <a:gd name="T59" fmla="*/ 0 h 138"/>
                <a:gd name="T60" fmla="*/ 0 w 133"/>
                <a:gd name="T61" fmla="*/ 0 h 138"/>
                <a:gd name="T62" fmla="*/ 0 w 133"/>
                <a:gd name="T63" fmla="*/ 0 h 138"/>
                <a:gd name="T64" fmla="*/ 0 w 133"/>
                <a:gd name="T65" fmla="*/ 1 h 138"/>
                <a:gd name="T66" fmla="*/ 0 w 133"/>
                <a:gd name="T67" fmla="*/ 0 h 138"/>
                <a:gd name="T68" fmla="*/ 0 w 133"/>
                <a:gd name="T69" fmla="*/ 1 h 138"/>
                <a:gd name="T70" fmla="*/ 0 w 133"/>
                <a:gd name="T71" fmla="*/ 0 h 138"/>
                <a:gd name="T72" fmla="*/ 0 w 133"/>
                <a:gd name="T73" fmla="*/ 1 h 138"/>
                <a:gd name="T74" fmla="*/ 0 w 133"/>
                <a:gd name="T75" fmla="*/ 0 h 138"/>
                <a:gd name="T76" fmla="*/ 0 w 133"/>
                <a:gd name="T77" fmla="*/ 0 h 138"/>
                <a:gd name="T78" fmla="*/ 0 w 133"/>
                <a:gd name="T79" fmla="*/ 0 h 138"/>
                <a:gd name="T80" fmla="*/ 0 w 133"/>
                <a:gd name="T81" fmla="*/ 0 h 138"/>
                <a:gd name="T82" fmla="*/ 0 w 133"/>
                <a:gd name="T83" fmla="*/ 0 h 138"/>
                <a:gd name="T84" fmla="*/ 0 w 133"/>
                <a:gd name="T85" fmla="*/ 1 h 138"/>
                <a:gd name="T86" fmla="*/ 0 w 133"/>
                <a:gd name="T87" fmla="*/ 1 h 138"/>
                <a:gd name="T88" fmla="*/ 0 w 133"/>
                <a:gd name="T89" fmla="*/ 1 h 138"/>
                <a:gd name="T90" fmla="*/ 0 w 133"/>
                <a:gd name="T91" fmla="*/ 0 h 138"/>
                <a:gd name="T92" fmla="*/ 0 w 133"/>
                <a:gd name="T93" fmla="*/ 0 h 138"/>
                <a:gd name="T94" fmla="*/ 1 w 133"/>
                <a:gd name="T95" fmla="*/ 0 h 138"/>
                <a:gd name="T96" fmla="*/ 1 w 133"/>
                <a:gd name="T97" fmla="*/ 0 h 138"/>
                <a:gd name="T98" fmla="*/ 0 w 133"/>
                <a:gd name="T99" fmla="*/ 0 h 138"/>
                <a:gd name="T100" fmla="*/ 0 w 133"/>
                <a:gd name="T101" fmla="*/ 0 h 138"/>
                <a:gd name="T102" fmla="*/ 0 w 133"/>
                <a:gd name="T103" fmla="*/ 0 h 138"/>
                <a:gd name="T104" fmla="*/ 0 w 133"/>
                <a:gd name="T105" fmla="*/ 0 h 1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3"/>
                <a:gd name="T160" fmla="*/ 0 h 138"/>
                <a:gd name="T161" fmla="*/ 133 w 133"/>
                <a:gd name="T162" fmla="*/ 138 h 1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3" h="138">
                  <a:moveTo>
                    <a:pt x="12" y="108"/>
                  </a:moveTo>
                  <a:lnTo>
                    <a:pt x="66" y="68"/>
                  </a:lnTo>
                  <a:lnTo>
                    <a:pt x="3" y="89"/>
                  </a:lnTo>
                  <a:lnTo>
                    <a:pt x="66" y="68"/>
                  </a:lnTo>
                  <a:lnTo>
                    <a:pt x="0" y="68"/>
                  </a:lnTo>
                  <a:lnTo>
                    <a:pt x="66" y="68"/>
                  </a:lnTo>
                  <a:lnTo>
                    <a:pt x="3" y="48"/>
                  </a:lnTo>
                  <a:lnTo>
                    <a:pt x="66" y="68"/>
                  </a:lnTo>
                  <a:lnTo>
                    <a:pt x="12" y="28"/>
                  </a:lnTo>
                  <a:lnTo>
                    <a:pt x="66" y="68"/>
                  </a:lnTo>
                  <a:lnTo>
                    <a:pt x="27" y="14"/>
                  </a:lnTo>
                  <a:lnTo>
                    <a:pt x="66" y="68"/>
                  </a:lnTo>
                  <a:lnTo>
                    <a:pt x="47" y="3"/>
                  </a:lnTo>
                  <a:lnTo>
                    <a:pt x="66" y="68"/>
                  </a:lnTo>
                  <a:lnTo>
                    <a:pt x="66" y="0"/>
                  </a:lnTo>
                  <a:lnTo>
                    <a:pt x="66" y="68"/>
                  </a:lnTo>
                  <a:lnTo>
                    <a:pt x="87" y="3"/>
                  </a:lnTo>
                  <a:lnTo>
                    <a:pt x="66" y="68"/>
                  </a:lnTo>
                  <a:lnTo>
                    <a:pt x="106" y="14"/>
                  </a:lnTo>
                  <a:lnTo>
                    <a:pt x="66" y="68"/>
                  </a:lnTo>
                  <a:lnTo>
                    <a:pt x="121" y="28"/>
                  </a:lnTo>
                  <a:lnTo>
                    <a:pt x="66" y="68"/>
                  </a:lnTo>
                  <a:lnTo>
                    <a:pt x="131" y="48"/>
                  </a:lnTo>
                  <a:lnTo>
                    <a:pt x="66" y="68"/>
                  </a:lnTo>
                  <a:lnTo>
                    <a:pt x="133" y="68"/>
                  </a:lnTo>
                  <a:lnTo>
                    <a:pt x="66" y="68"/>
                  </a:lnTo>
                  <a:lnTo>
                    <a:pt x="131" y="89"/>
                  </a:lnTo>
                  <a:lnTo>
                    <a:pt x="66" y="68"/>
                  </a:lnTo>
                  <a:lnTo>
                    <a:pt x="121" y="108"/>
                  </a:lnTo>
                  <a:lnTo>
                    <a:pt x="66" y="68"/>
                  </a:lnTo>
                  <a:lnTo>
                    <a:pt x="106" y="123"/>
                  </a:lnTo>
                  <a:lnTo>
                    <a:pt x="66" y="68"/>
                  </a:lnTo>
                  <a:lnTo>
                    <a:pt x="87" y="133"/>
                  </a:lnTo>
                  <a:lnTo>
                    <a:pt x="66" y="68"/>
                  </a:lnTo>
                  <a:lnTo>
                    <a:pt x="66" y="138"/>
                  </a:lnTo>
                  <a:lnTo>
                    <a:pt x="66" y="68"/>
                  </a:lnTo>
                  <a:lnTo>
                    <a:pt x="47" y="133"/>
                  </a:lnTo>
                  <a:lnTo>
                    <a:pt x="66" y="68"/>
                  </a:lnTo>
                  <a:lnTo>
                    <a:pt x="27" y="123"/>
                  </a:lnTo>
                  <a:lnTo>
                    <a:pt x="66" y="68"/>
                  </a:lnTo>
                  <a:lnTo>
                    <a:pt x="12" y="108"/>
                  </a:lnTo>
                  <a:lnTo>
                    <a:pt x="27" y="123"/>
                  </a:lnTo>
                  <a:lnTo>
                    <a:pt x="47" y="133"/>
                  </a:lnTo>
                  <a:lnTo>
                    <a:pt x="66" y="138"/>
                  </a:lnTo>
                  <a:lnTo>
                    <a:pt x="87" y="133"/>
                  </a:lnTo>
                  <a:lnTo>
                    <a:pt x="106" y="123"/>
                  </a:lnTo>
                  <a:lnTo>
                    <a:pt x="121" y="108"/>
                  </a:lnTo>
                  <a:lnTo>
                    <a:pt x="131" y="89"/>
                  </a:lnTo>
                  <a:lnTo>
                    <a:pt x="133" y="68"/>
                  </a:lnTo>
                  <a:lnTo>
                    <a:pt x="66" y="68"/>
                  </a:lnTo>
                  <a:lnTo>
                    <a:pt x="0" y="68"/>
                  </a:lnTo>
                  <a:lnTo>
                    <a:pt x="3" y="89"/>
                  </a:lnTo>
                  <a:lnTo>
                    <a:pt x="12" y="10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94" name="Line 155"/>
            <p:cNvSpPr>
              <a:spLocks noChangeShapeType="1"/>
            </p:cNvSpPr>
            <p:nvPr/>
          </p:nvSpPr>
          <p:spPr bwMode="auto">
            <a:xfrm>
              <a:off x="2972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95" name="Freeform 156"/>
            <p:cNvSpPr>
              <a:spLocks/>
            </p:cNvSpPr>
            <p:nvPr/>
          </p:nvSpPr>
          <p:spPr bwMode="auto">
            <a:xfrm>
              <a:off x="2972" y="1570"/>
              <a:ext cx="11" cy="23"/>
            </a:xfrm>
            <a:custGeom>
              <a:avLst/>
              <a:gdLst>
                <a:gd name="T0" fmla="*/ 0 w 70"/>
                <a:gd name="T1" fmla="*/ 0 h 138"/>
                <a:gd name="T2" fmla="*/ 0 w 70"/>
                <a:gd name="T3" fmla="*/ 0 h 138"/>
                <a:gd name="T4" fmla="*/ 0 w 70"/>
                <a:gd name="T5" fmla="*/ 0 h 138"/>
                <a:gd name="T6" fmla="*/ 0 w 70"/>
                <a:gd name="T7" fmla="*/ 0 h 138"/>
                <a:gd name="T8" fmla="*/ 0 w 70"/>
                <a:gd name="T9" fmla="*/ 0 h 138"/>
                <a:gd name="T10" fmla="*/ 0 w 70"/>
                <a:gd name="T11" fmla="*/ 0 h 138"/>
                <a:gd name="T12" fmla="*/ 0 w 70"/>
                <a:gd name="T13" fmla="*/ 0 h 138"/>
                <a:gd name="T14" fmla="*/ 0 w 70"/>
                <a:gd name="T15" fmla="*/ 1 h 138"/>
                <a:gd name="T16" fmla="*/ 0 w 70"/>
                <a:gd name="T17" fmla="*/ 1 h 138"/>
                <a:gd name="T18" fmla="*/ 0 w 70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138"/>
                <a:gd name="T32" fmla="*/ 70 w 70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138">
                  <a:moveTo>
                    <a:pt x="0" y="68"/>
                  </a:moveTo>
                  <a:lnTo>
                    <a:pt x="3" y="48"/>
                  </a:lnTo>
                  <a:lnTo>
                    <a:pt x="12" y="28"/>
                  </a:lnTo>
                  <a:lnTo>
                    <a:pt x="27" y="14"/>
                  </a:lnTo>
                  <a:lnTo>
                    <a:pt x="47" y="3"/>
                  </a:lnTo>
                  <a:lnTo>
                    <a:pt x="66" y="0"/>
                  </a:lnTo>
                  <a:lnTo>
                    <a:pt x="66" y="68"/>
                  </a:lnTo>
                  <a:lnTo>
                    <a:pt x="66" y="138"/>
                  </a:lnTo>
                  <a:lnTo>
                    <a:pt x="70" y="138"/>
                  </a:lnTo>
                  <a:lnTo>
                    <a:pt x="7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96" name="Line 157"/>
            <p:cNvSpPr>
              <a:spLocks noChangeShapeType="1"/>
            </p:cNvSpPr>
            <p:nvPr/>
          </p:nvSpPr>
          <p:spPr bwMode="auto">
            <a:xfrm>
              <a:off x="2984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97" name="Freeform 158"/>
            <p:cNvSpPr>
              <a:spLocks/>
            </p:cNvSpPr>
            <p:nvPr/>
          </p:nvSpPr>
          <p:spPr bwMode="auto">
            <a:xfrm>
              <a:off x="2983" y="1570"/>
              <a:ext cx="11" cy="11"/>
            </a:xfrm>
            <a:custGeom>
              <a:avLst/>
              <a:gdLst>
                <a:gd name="T0" fmla="*/ 0 w 67"/>
                <a:gd name="T1" fmla="*/ 0 h 68"/>
                <a:gd name="T2" fmla="*/ 0 w 67"/>
                <a:gd name="T3" fmla="*/ 0 h 68"/>
                <a:gd name="T4" fmla="*/ 0 w 67"/>
                <a:gd name="T5" fmla="*/ 0 h 68"/>
                <a:gd name="T6" fmla="*/ 0 w 67"/>
                <a:gd name="T7" fmla="*/ 0 h 68"/>
                <a:gd name="T8" fmla="*/ 0 w 67"/>
                <a:gd name="T9" fmla="*/ 0 h 68"/>
                <a:gd name="T10" fmla="*/ 0 w 67"/>
                <a:gd name="T11" fmla="*/ 0 h 68"/>
                <a:gd name="T12" fmla="*/ 0 w 67"/>
                <a:gd name="T13" fmla="*/ 0 h 68"/>
                <a:gd name="T14" fmla="*/ 0 w 67"/>
                <a:gd name="T15" fmla="*/ 0 h 68"/>
                <a:gd name="T16" fmla="*/ 0 w 67"/>
                <a:gd name="T17" fmla="*/ 0 h 68"/>
                <a:gd name="T18" fmla="*/ 0 w 6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68"/>
                <a:gd name="T32" fmla="*/ 67 w 6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68">
                  <a:moveTo>
                    <a:pt x="11" y="65"/>
                  </a:moveTo>
                  <a:lnTo>
                    <a:pt x="65" y="65"/>
                  </a:lnTo>
                  <a:lnTo>
                    <a:pt x="67" y="68"/>
                  </a:lnTo>
                  <a:lnTo>
                    <a:pt x="65" y="48"/>
                  </a:lnTo>
                  <a:lnTo>
                    <a:pt x="55" y="28"/>
                  </a:lnTo>
                  <a:lnTo>
                    <a:pt x="40" y="14"/>
                  </a:lnTo>
                  <a:lnTo>
                    <a:pt x="21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5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98" name="Line 159"/>
            <p:cNvSpPr>
              <a:spLocks noChangeShapeType="1"/>
            </p:cNvSpPr>
            <p:nvPr/>
          </p:nvSpPr>
          <p:spPr bwMode="auto">
            <a:xfrm>
              <a:off x="2981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599" name="Line 160"/>
            <p:cNvSpPr>
              <a:spLocks noChangeShapeType="1"/>
            </p:cNvSpPr>
            <p:nvPr/>
          </p:nvSpPr>
          <p:spPr bwMode="auto">
            <a:xfrm flipH="1">
              <a:off x="2972" y="1581"/>
              <a:ext cx="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00" name="Line 161"/>
            <p:cNvSpPr>
              <a:spLocks noChangeShapeType="1"/>
            </p:cNvSpPr>
            <p:nvPr/>
          </p:nvSpPr>
          <p:spPr bwMode="auto">
            <a:xfrm>
              <a:off x="2972" y="157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01" name="Line 162"/>
            <p:cNvSpPr>
              <a:spLocks noChangeShapeType="1"/>
            </p:cNvSpPr>
            <p:nvPr/>
          </p:nvSpPr>
          <p:spPr bwMode="auto">
            <a:xfrm>
              <a:off x="2972" y="1577"/>
              <a:ext cx="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02" name="Line 163"/>
            <p:cNvSpPr>
              <a:spLocks noChangeShapeType="1"/>
            </p:cNvSpPr>
            <p:nvPr/>
          </p:nvSpPr>
          <p:spPr bwMode="auto">
            <a:xfrm>
              <a:off x="2978" y="157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03" name="Line 164"/>
            <p:cNvSpPr>
              <a:spLocks noChangeShapeType="1"/>
            </p:cNvSpPr>
            <p:nvPr/>
          </p:nvSpPr>
          <p:spPr bwMode="auto">
            <a:xfrm flipH="1">
              <a:off x="2974" y="1575"/>
              <a:ext cx="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04" name="Line 165"/>
            <p:cNvSpPr>
              <a:spLocks noChangeShapeType="1"/>
            </p:cNvSpPr>
            <p:nvPr/>
          </p:nvSpPr>
          <p:spPr bwMode="auto">
            <a:xfrm>
              <a:off x="2987" y="157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05" name="Line 166"/>
            <p:cNvSpPr>
              <a:spLocks noChangeShapeType="1"/>
            </p:cNvSpPr>
            <p:nvPr/>
          </p:nvSpPr>
          <p:spPr bwMode="auto">
            <a:xfrm>
              <a:off x="2987" y="1575"/>
              <a:ext cx="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06" name="Line 167"/>
            <p:cNvSpPr>
              <a:spLocks noChangeShapeType="1"/>
            </p:cNvSpPr>
            <p:nvPr/>
          </p:nvSpPr>
          <p:spPr bwMode="auto">
            <a:xfrm>
              <a:off x="2993" y="157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07" name="Freeform 168"/>
            <p:cNvSpPr>
              <a:spLocks/>
            </p:cNvSpPr>
            <p:nvPr/>
          </p:nvSpPr>
          <p:spPr bwMode="auto">
            <a:xfrm>
              <a:off x="2986" y="1571"/>
              <a:ext cx="7" cy="6"/>
            </a:xfrm>
            <a:custGeom>
              <a:avLst/>
              <a:gdLst>
                <a:gd name="T0" fmla="*/ 0 w 41"/>
                <a:gd name="T1" fmla="*/ 0 h 39"/>
                <a:gd name="T2" fmla="*/ 0 w 41"/>
                <a:gd name="T3" fmla="*/ 0 h 39"/>
                <a:gd name="T4" fmla="*/ 0 w 41"/>
                <a:gd name="T5" fmla="*/ 0 h 39"/>
                <a:gd name="T6" fmla="*/ 0 w 4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39"/>
                <a:gd name="T14" fmla="*/ 41 w 4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39">
                  <a:moveTo>
                    <a:pt x="41" y="39"/>
                  </a:moveTo>
                  <a:lnTo>
                    <a:pt x="9" y="39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08" name="Line 169"/>
            <p:cNvSpPr>
              <a:spLocks noChangeShapeType="1"/>
            </p:cNvSpPr>
            <p:nvPr/>
          </p:nvSpPr>
          <p:spPr bwMode="auto">
            <a:xfrm>
              <a:off x="2986" y="158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09" name="Line 170"/>
            <p:cNvSpPr>
              <a:spLocks noChangeShapeType="1"/>
            </p:cNvSpPr>
            <p:nvPr/>
          </p:nvSpPr>
          <p:spPr bwMode="auto">
            <a:xfrm>
              <a:off x="2986" y="1587"/>
              <a:ext cx="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10" name="Line 171"/>
            <p:cNvSpPr>
              <a:spLocks noChangeShapeType="1"/>
            </p:cNvSpPr>
            <p:nvPr/>
          </p:nvSpPr>
          <p:spPr bwMode="auto">
            <a:xfrm>
              <a:off x="3313" y="213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11" name="Freeform 172"/>
            <p:cNvSpPr>
              <a:spLocks/>
            </p:cNvSpPr>
            <p:nvPr/>
          </p:nvSpPr>
          <p:spPr bwMode="auto">
            <a:xfrm>
              <a:off x="3309" y="2137"/>
              <a:ext cx="22" cy="23"/>
            </a:xfrm>
            <a:custGeom>
              <a:avLst/>
              <a:gdLst>
                <a:gd name="T0" fmla="*/ 0 w 135"/>
                <a:gd name="T1" fmla="*/ 0 h 138"/>
                <a:gd name="T2" fmla="*/ 0 w 135"/>
                <a:gd name="T3" fmla="*/ 0 h 138"/>
                <a:gd name="T4" fmla="*/ 0 w 135"/>
                <a:gd name="T5" fmla="*/ 0 h 138"/>
                <a:gd name="T6" fmla="*/ 0 w 135"/>
                <a:gd name="T7" fmla="*/ 0 h 138"/>
                <a:gd name="T8" fmla="*/ 0 w 135"/>
                <a:gd name="T9" fmla="*/ 0 h 138"/>
                <a:gd name="T10" fmla="*/ 0 w 135"/>
                <a:gd name="T11" fmla="*/ 0 h 138"/>
                <a:gd name="T12" fmla="*/ 0 w 135"/>
                <a:gd name="T13" fmla="*/ 0 h 138"/>
                <a:gd name="T14" fmla="*/ 0 w 135"/>
                <a:gd name="T15" fmla="*/ 0 h 138"/>
                <a:gd name="T16" fmla="*/ 0 w 135"/>
                <a:gd name="T17" fmla="*/ 0 h 138"/>
                <a:gd name="T18" fmla="*/ 0 w 135"/>
                <a:gd name="T19" fmla="*/ 0 h 138"/>
                <a:gd name="T20" fmla="*/ 0 w 135"/>
                <a:gd name="T21" fmla="*/ 0 h 138"/>
                <a:gd name="T22" fmla="*/ 0 w 135"/>
                <a:gd name="T23" fmla="*/ 0 h 138"/>
                <a:gd name="T24" fmla="*/ 0 w 135"/>
                <a:gd name="T25" fmla="*/ 0 h 138"/>
                <a:gd name="T26" fmla="*/ 0 w 135"/>
                <a:gd name="T27" fmla="*/ 0 h 138"/>
                <a:gd name="T28" fmla="*/ 0 w 135"/>
                <a:gd name="T29" fmla="*/ 0 h 138"/>
                <a:gd name="T30" fmla="*/ 0 w 135"/>
                <a:gd name="T31" fmla="*/ 0 h 138"/>
                <a:gd name="T32" fmla="*/ 0 w 135"/>
                <a:gd name="T33" fmla="*/ 0 h 138"/>
                <a:gd name="T34" fmla="*/ 0 w 135"/>
                <a:gd name="T35" fmla="*/ 0 h 138"/>
                <a:gd name="T36" fmla="*/ 0 w 135"/>
                <a:gd name="T37" fmla="*/ 0 h 138"/>
                <a:gd name="T38" fmla="*/ 0 w 135"/>
                <a:gd name="T39" fmla="*/ 0 h 138"/>
                <a:gd name="T40" fmla="*/ 0 w 135"/>
                <a:gd name="T41" fmla="*/ 0 h 138"/>
                <a:gd name="T42" fmla="*/ 0 w 135"/>
                <a:gd name="T43" fmla="*/ 0 h 138"/>
                <a:gd name="T44" fmla="*/ 0 w 135"/>
                <a:gd name="T45" fmla="*/ 0 h 138"/>
                <a:gd name="T46" fmla="*/ 0 w 135"/>
                <a:gd name="T47" fmla="*/ 1 h 138"/>
                <a:gd name="T48" fmla="*/ 0 w 135"/>
                <a:gd name="T49" fmla="*/ 1 h 138"/>
                <a:gd name="T50" fmla="*/ 0 w 135"/>
                <a:gd name="T51" fmla="*/ 0 h 138"/>
                <a:gd name="T52" fmla="*/ 1 w 135"/>
                <a:gd name="T53" fmla="*/ 0 h 138"/>
                <a:gd name="T54" fmla="*/ 0 w 135"/>
                <a:gd name="T55" fmla="*/ 0 h 138"/>
                <a:gd name="T56" fmla="*/ 0 w 135"/>
                <a:gd name="T57" fmla="*/ 0 h 138"/>
                <a:gd name="T58" fmla="*/ 0 w 135"/>
                <a:gd name="T59" fmla="*/ 1 h 138"/>
                <a:gd name="T60" fmla="*/ 0 w 135"/>
                <a:gd name="T61" fmla="*/ 0 h 138"/>
                <a:gd name="T62" fmla="*/ 0 w 135"/>
                <a:gd name="T63" fmla="*/ 0 h 138"/>
                <a:gd name="T64" fmla="*/ 0 w 135"/>
                <a:gd name="T65" fmla="*/ 0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38"/>
                <a:gd name="T101" fmla="*/ 135 w 135"/>
                <a:gd name="T102" fmla="*/ 138 h 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38">
                  <a:moveTo>
                    <a:pt x="28" y="14"/>
                  </a:moveTo>
                  <a:lnTo>
                    <a:pt x="67" y="70"/>
                  </a:lnTo>
                  <a:lnTo>
                    <a:pt x="47" y="5"/>
                  </a:lnTo>
                  <a:lnTo>
                    <a:pt x="67" y="70"/>
                  </a:lnTo>
                  <a:lnTo>
                    <a:pt x="67" y="0"/>
                  </a:lnTo>
                  <a:lnTo>
                    <a:pt x="67" y="70"/>
                  </a:lnTo>
                  <a:lnTo>
                    <a:pt x="88" y="5"/>
                  </a:lnTo>
                  <a:lnTo>
                    <a:pt x="67" y="70"/>
                  </a:lnTo>
                  <a:lnTo>
                    <a:pt x="106" y="14"/>
                  </a:lnTo>
                  <a:lnTo>
                    <a:pt x="67" y="70"/>
                  </a:lnTo>
                  <a:lnTo>
                    <a:pt x="121" y="30"/>
                  </a:lnTo>
                  <a:lnTo>
                    <a:pt x="67" y="70"/>
                  </a:lnTo>
                  <a:lnTo>
                    <a:pt x="132" y="49"/>
                  </a:lnTo>
                  <a:lnTo>
                    <a:pt x="67" y="70"/>
                  </a:lnTo>
                  <a:lnTo>
                    <a:pt x="135" y="70"/>
                  </a:lnTo>
                  <a:lnTo>
                    <a:pt x="67" y="70"/>
                  </a:lnTo>
                  <a:lnTo>
                    <a:pt x="132" y="90"/>
                  </a:lnTo>
                  <a:lnTo>
                    <a:pt x="67" y="70"/>
                  </a:lnTo>
                  <a:lnTo>
                    <a:pt x="121" y="109"/>
                  </a:lnTo>
                  <a:lnTo>
                    <a:pt x="67" y="70"/>
                  </a:lnTo>
                  <a:lnTo>
                    <a:pt x="106" y="124"/>
                  </a:lnTo>
                  <a:lnTo>
                    <a:pt x="67" y="70"/>
                  </a:lnTo>
                  <a:lnTo>
                    <a:pt x="88" y="135"/>
                  </a:lnTo>
                  <a:lnTo>
                    <a:pt x="67" y="70"/>
                  </a:lnTo>
                  <a:lnTo>
                    <a:pt x="67" y="138"/>
                  </a:lnTo>
                  <a:lnTo>
                    <a:pt x="67" y="70"/>
                  </a:lnTo>
                  <a:lnTo>
                    <a:pt x="47" y="135"/>
                  </a:lnTo>
                  <a:lnTo>
                    <a:pt x="67" y="70"/>
                  </a:lnTo>
                  <a:lnTo>
                    <a:pt x="28" y="124"/>
                  </a:lnTo>
                  <a:lnTo>
                    <a:pt x="67" y="70"/>
                  </a:lnTo>
                  <a:lnTo>
                    <a:pt x="12" y="109"/>
                  </a:lnTo>
                  <a:lnTo>
                    <a:pt x="67" y="70"/>
                  </a:lnTo>
                  <a:lnTo>
                    <a:pt x="3" y="90"/>
                  </a:lnTo>
                  <a:lnTo>
                    <a:pt x="67" y="70"/>
                  </a:lnTo>
                  <a:lnTo>
                    <a:pt x="0" y="70"/>
                  </a:lnTo>
                  <a:lnTo>
                    <a:pt x="67" y="70"/>
                  </a:lnTo>
                  <a:lnTo>
                    <a:pt x="3" y="49"/>
                  </a:lnTo>
                  <a:lnTo>
                    <a:pt x="67" y="70"/>
                  </a:lnTo>
                  <a:lnTo>
                    <a:pt x="12" y="30"/>
                  </a:lnTo>
                  <a:lnTo>
                    <a:pt x="67" y="70"/>
                  </a:lnTo>
                  <a:lnTo>
                    <a:pt x="28" y="14"/>
                  </a:lnTo>
                  <a:lnTo>
                    <a:pt x="12" y="30"/>
                  </a:lnTo>
                  <a:lnTo>
                    <a:pt x="3" y="49"/>
                  </a:lnTo>
                  <a:lnTo>
                    <a:pt x="0" y="70"/>
                  </a:lnTo>
                  <a:lnTo>
                    <a:pt x="3" y="90"/>
                  </a:lnTo>
                  <a:lnTo>
                    <a:pt x="12" y="109"/>
                  </a:lnTo>
                  <a:lnTo>
                    <a:pt x="28" y="124"/>
                  </a:lnTo>
                  <a:lnTo>
                    <a:pt x="47" y="135"/>
                  </a:lnTo>
                  <a:lnTo>
                    <a:pt x="67" y="138"/>
                  </a:lnTo>
                  <a:lnTo>
                    <a:pt x="88" y="135"/>
                  </a:lnTo>
                  <a:lnTo>
                    <a:pt x="106" y="124"/>
                  </a:lnTo>
                  <a:lnTo>
                    <a:pt x="121" y="109"/>
                  </a:lnTo>
                  <a:lnTo>
                    <a:pt x="132" y="90"/>
                  </a:lnTo>
                  <a:lnTo>
                    <a:pt x="135" y="70"/>
                  </a:lnTo>
                  <a:lnTo>
                    <a:pt x="67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55" y="66"/>
                  </a:lnTo>
                  <a:lnTo>
                    <a:pt x="67" y="70"/>
                  </a:lnTo>
                  <a:lnTo>
                    <a:pt x="67" y="138"/>
                  </a:lnTo>
                  <a:lnTo>
                    <a:pt x="70" y="138"/>
                  </a:lnTo>
                  <a:lnTo>
                    <a:pt x="70" y="82"/>
                  </a:lnTo>
                  <a:lnTo>
                    <a:pt x="67" y="70"/>
                  </a:lnTo>
                  <a:lnTo>
                    <a:pt x="67" y="0"/>
                  </a:lnTo>
                  <a:lnTo>
                    <a:pt x="47" y="5"/>
                  </a:lnTo>
                  <a:lnTo>
                    <a:pt x="28" y="1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12" name="Line 173"/>
            <p:cNvSpPr>
              <a:spLocks noChangeShapeType="1"/>
            </p:cNvSpPr>
            <p:nvPr/>
          </p:nvSpPr>
          <p:spPr bwMode="auto">
            <a:xfrm>
              <a:off x="3315" y="214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13" name="Line 174"/>
            <p:cNvSpPr>
              <a:spLocks noChangeShapeType="1"/>
            </p:cNvSpPr>
            <p:nvPr/>
          </p:nvSpPr>
          <p:spPr bwMode="auto">
            <a:xfrm flipH="1">
              <a:off x="3311" y="2142"/>
              <a:ext cx="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14" name="Line 175"/>
            <p:cNvSpPr>
              <a:spLocks noChangeShapeType="1"/>
            </p:cNvSpPr>
            <p:nvPr/>
          </p:nvSpPr>
          <p:spPr bwMode="auto">
            <a:xfrm>
              <a:off x="3309" y="214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15" name="Line 176"/>
            <p:cNvSpPr>
              <a:spLocks noChangeShapeType="1"/>
            </p:cNvSpPr>
            <p:nvPr/>
          </p:nvSpPr>
          <p:spPr bwMode="auto">
            <a:xfrm>
              <a:off x="3309" y="2145"/>
              <a:ext cx="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16" name="Line 177"/>
            <p:cNvSpPr>
              <a:spLocks noChangeShapeType="1"/>
            </p:cNvSpPr>
            <p:nvPr/>
          </p:nvSpPr>
          <p:spPr bwMode="auto">
            <a:xfrm>
              <a:off x="3320" y="214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17" name="Freeform 178"/>
            <p:cNvSpPr>
              <a:spLocks/>
            </p:cNvSpPr>
            <p:nvPr/>
          </p:nvSpPr>
          <p:spPr bwMode="auto">
            <a:xfrm>
              <a:off x="3320" y="2137"/>
              <a:ext cx="11" cy="12"/>
            </a:xfrm>
            <a:custGeom>
              <a:avLst/>
              <a:gdLst>
                <a:gd name="T0" fmla="*/ 0 w 68"/>
                <a:gd name="T1" fmla="*/ 0 h 70"/>
                <a:gd name="T2" fmla="*/ 0 w 68"/>
                <a:gd name="T3" fmla="*/ 0 h 70"/>
                <a:gd name="T4" fmla="*/ 0 w 68"/>
                <a:gd name="T5" fmla="*/ 0 h 70"/>
                <a:gd name="T6" fmla="*/ 0 w 68"/>
                <a:gd name="T7" fmla="*/ 0 h 70"/>
                <a:gd name="T8" fmla="*/ 0 w 68"/>
                <a:gd name="T9" fmla="*/ 0 h 70"/>
                <a:gd name="T10" fmla="*/ 0 w 68"/>
                <a:gd name="T11" fmla="*/ 0 h 70"/>
                <a:gd name="T12" fmla="*/ 0 w 68"/>
                <a:gd name="T13" fmla="*/ 0 h 70"/>
                <a:gd name="T14" fmla="*/ 0 w 68"/>
                <a:gd name="T15" fmla="*/ 0 h 70"/>
                <a:gd name="T16" fmla="*/ 0 w 68"/>
                <a:gd name="T17" fmla="*/ 0 h 70"/>
                <a:gd name="T18" fmla="*/ 0 w 68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70"/>
                <a:gd name="T32" fmla="*/ 68 w 68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70">
                  <a:moveTo>
                    <a:pt x="3" y="59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21" y="5"/>
                  </a:lnTo>
                  <a:lnTo>
                    <a:pt x="39" y="14"/>
                  </a:lnTo>
                  <a:lnTo>
                    <a:pt x="54" y="30"/>
                  </a:lnTo>
                  <a:lnTo>
                    <a:pt x="65" y="49"/>
                  </a:lnTo>
                  <a:lnTo>
                    <a:pt x="68" y="70"/>
                  </a:lnTo>
                  <a:lnTo>
                    <a:pt x="66" y="66"/>
                  </a:lnTo>
                  <a:lnTo>
                    <a:pt x="10" y="6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18" name="Line 179"/>
            <p:cNvSpPr>
              <a:spLocks noChangeShapeType="1"/>
            </p:cNvSpPr>
            <p:nvPr/>
          </p:nvSpPr>
          <p:spPr bwMode="auto">
            <a:xfrm>
              <a:off x="3325" y="214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19" name="Line 180"/>
            <p:cNvSpPr>
              <a:spLocks noChangeShapeType="1"/>
            </p:cNvSpPr>
            <p:nvPr/>
          </p:nvSpPr>
          <p:spPr bwMode="auto">
            <a:xfrm>
              <a:off x="3325" y="2145"/>
              <a:ext cx="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20" name="Line 181"/>
            <p:cNvSpPr>
              <a:spLocks noChangeShapeType="1"/>
            </p:cNvSpPr>
            <p:nvPr/>
          </p:nvSpPr>
          <p:spPr bwMode="auto">
            <a:xfrm>
              <a:off x="3328" y="214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21" name="Freeform 182"/>
            <p:cNvSpPr>
              <a:spLocks/>
            </p:cNvSpPr>
            <p:nvPr/>
          </p:nvSpPr>
          <p:spPr bwMode="auto">
            <a:xfrm>
              <a:off x="3323" y="2138"/>
              <a:ext cx="5" cy="5"/>
            </a:xfrm>
            <a:custGeom>
              <a:avLst/>
              <a:gdLst>
                <a:gd name="T0" fmla="*/ 0 w 29"/>
                <a:gd name="T1" fmla="*/ 0 h 32"/>
                <a:gd name="T2" fmla="*/ 0 w 29"/>
                <a:gd name="T3" fmla="*/ 0 h 32"/>
                <a:gd name="T4" fmla="*/ 0 w 29"/>
                <a:gd name="T5" fmla="*/ 0 h 32"/>
                <a:gd name="T6" fmla="*/ 0 w 29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2"/>
                <a:gd name="T14" fmla="*/ 29 w 2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2">
                  <a:moveTo>
                    <a:pt x="29" y="26"/>
                  </a:moveTo>
                  <a:lnTo>
                    <a:pt x="4" y="26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22" name="Line 183"/>
            <p:cNvSpPr>
              <a:spLocks noChangeShapeType="1"/>
            </p:cNvSpPr>
            <p:nvPr/>
          </p:nvSpPr>
          <p:spPr bwMode="auto">
            <a:xfrm>
              <a:off x="3323" y="215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23" name="Line 184"/>
            <p:cNvSpPr>
              <a:spLocks noChangeShapeType="1"/>
            </p:cNvSpPr>
            <p:nvPr/>
          </p:nvSpPr>
          <p:spPr bwMode="auto">
            <a:xfrm>
              <a:off x="3323" y="2154"/>
              <a:ext cx="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24" name="Line 185"/>
            <p:cNvSpPr>
              <a:spLocks noChangeShapeType="1"/>
            </p:cNvSpPr>
            <p:nvPr/>
          </p:nvSpPr>
          <p:spPr bwMode="auto">
            <a:xfrm>
              <a:off x="3594" y="242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25" name="Freeform 186"/>
            <p:cNvSpPr>
              <a:spLocks/>
            </p:cNvSpPr>
            <p:nvPr/>
          </p:nvSpPr>
          <p:spPr bwMode="auto">
            <a:xfrm>
              <a:off x="3589" y="2421"/>
              <a:ext cx="23" cy="22"/>
            </a:xfrm>
            <a:custGeom>
              <a:avLst/>
              <a:gdLst>
                <a:gd name="T0" fmla="*/ 0 w 134"/>
                <a:gd name="T1" fmla="*/ 0 h 135"/>
                <a:gd name="T2" fmla="*/ 0 w 134"/>
                <a:gd name="T3" fmla="*/ 0 h 135"/>
                <a:gd name="T4" fmla="*/ 0 w 134"/>
                <a:gd name="T5" fmla="*/ 0 h 135"/>
                <a:gd name="T6" fmla="*/ 0 w 134"/>
                <a:gd name="T7" fmla="*/ 0 h 135"/>
                <a:gd name="T8" fmla="*/ 0 w 134"/>
                <a:gd name="T9" fmla="*/ 0 h 135"/>
                <a:gd name="T10" fmla="*/ 0 w 134"/>
                <a:gd name="T11" fmla="*/ 0 h 135"/>
                <a:gd name="T12" fmla="*/ 1 w 134"/>
                <a:gd name="T13" fmla="*/ 0 h 135"/>
                <a:gd name="T14" fmla="*/ 0 w 134"/>
                <a:gd name="T15" fmla="*/ 0 h 135"/>
                <a:gd name="T16" fmla="*/ 1 w 134"/>
                <a:gd name="T17" fmla="*/ 0 h 135"/>
                <a:gd name="T18" fmla="*/ 0 w 134"/>
                <a:gd name="T19" fmla="*/ 0 h 135"/>
                <a:gd name="T20" fmla="*/ 1 w 134"/>
                <a:gd name="T21" fmla="*/ 0 h 135"/>
                <a:gd name="T22" fmla="*/ 0 w 134"/>
                <a:gd name="T23" fmla="*/ 0 h 135"/>
                <a:gd name="T24" fmla="*/ 1 w 134"/>
                <a:gd name="T25" fmla="*/ 0 h 135"/>
                <a:gd name="T26" fmla="*/ 0 w 134"/>
                <a:gd name="T27" fmla="*/ 0 h 135"/>
                <a:gd name="T28" fmla="*/ 1 w 134"/>
                <a:gd name="T29" fmla="*/ 0 h 135"/>
                <a:gd name="T30" fmla="*/ 0 w 134"/>
                <a:gd name="T31" fmla="*/ 0 h 135"/>
                <a:gd name="T32" fmla="*/ 1 w 134"/>
                <a:gd name="T33" fmla="*/ 0 h 135"/>
                <a:gd name="T34" fmla="*/ 0 w 134"/>
                <a:gd name="T35" fmla="*/ 0 h 135"/>
                <a:gd name="T36" fmla="*/ 1 w 134"/>
                <a:gd name="T37" fmla="*/ 0 h 135"/>
                <a:gd name="T38" fmla="*/ 0 w 134"/>
                <a:gd name="T39" fmla="*/ 0 h 135"/>
                <a:gd name="T40" fmla="*/ 1 w 134"/>
                <a:gd name="T41" fmla="*/ 0 h 135"/>
                <a:gd name="T42" fmla="*/ 0 w 134"/>
                <a:gd name="T43" fmla="*/ 0 h 135"/>
                <a:gd name="T44" fmla="*/ 1 w 134"/>
                <a:gd name="T45" fmla="*/ 1 h 135"/>
                <a:gd name="T46" fmla="*/ 0 w 134"/>
                <a:gd name="T47" fmla="*/ 0 h 135"/>
                <a:gd name="T48" fmla="*/ 0 w 134"/>
                <a:gd name="T49" fmla="*/ 1 h 135"/>
                <a:gd name="T50" fmla="*/ 0 w 134"/>
                <a:gd name="T51" fmla="*/ 0 h 135"/>
                <a:gd name="T52" fmla="*/ 0 w 134"/>
                <a:gd name="T53" fmla="*/ 1 h 135"/>
                <a:gd name="T54" fmla="*/ 0 w 134"/>
                <a:gd name="T55" fmla="*/ 0 h 135"/>
                <a:gd name="T56" fmla="*/ 0 w 134"/>
                <a:gd name="T57" fmla="*/ 0 h 135"/>
                <a:gd name="T58" fmla="*/ 0 w 134"/>
                <a:gd name="T59" fmla="*/ 0 h 135"/>
                <a:gd name="T60" fmla="*/ 0 w 134"/>
                <a:gd name="T61" fmla="*/ 0 h 135"/>
                <a:gd name="T62" fmla="*/ 0 w 134"/>
                <a:gd name="T63" fmla="*/ 0 h 135"/>
                <a:gd name="T64" fmla="*/ 0 w 134"/>
                <a:gd name="T65" fmla="*/ 0 h 135"/>
                <a:gd name="T66" fmla="*/ 0 w 134"/>
                <a:gd name="T67" fmla="*/ 0 h 135"/>
                <a:gd name="T68" fmla="*/ 0 w 134"/>
                <a:gd name="T69" fmla="*/ 0 h 135"/>
                <a:gd name="T70" fmla="*/ 0 w 134"/>
                <a:gd name="T71" fmla="*/ 0 h 135"/>
                <a:gd name="T72" fmla="*/ 0 w 134"/>
                <a:gd name="T73" fmla="*/ 0 h 135"/>
                <a:gd name="T74" fmla="*/ 0 w 134"/>
                <a:gd name="T75" fmla="*/ 0 h 135"/>
                <a:gd name="T76" fmla="*/ 0 w 134"/>
                <a:gd name="T77" fmla="*/ 0 h 135"/>
                <a:gd name="T78" fmla="*/ 0 w 134"/>
                <a:gd name="T79" fmla="*/ 0 h 135"/>
                <a:gd name="T80" fmla="*/ 0 w 134"/>
                <a:gd name="T81" fmla="*/ 0 h 135"/>
                <a:gd name="T82" fmla="*/ 0 w 134"/>
                <a:gd name="T83" fmla="*/ 0 h 135"/>
                <a:gd name="T84" fmla="*/ 0 w 134"/>
                <a:gd name="T85" fmla="*/ 0 h 135"/>
                <a:gd name="T86" fmla="*/ 0 w 134"/>
                <a:gd name="T87" fmla="*/ 0 h 135"/>
                <a:gd name="T88" fmla="*/ 0 w 134"/>
                <a:gd name="T89" fmla="*/ 0 h 135"/>
                <a:gd name="T90" fmla="*/ 0 w 134"/>
                <a:gd name="T91" fmla="*/ 0 h 135"/>
                <a:gd name="T92" fmla="*/ 0 w 134"/>
                <a:gd name="T93" fmla="*/ 0 h 135"/>
                <a:gd name="T94" fmla="*/ 0 w 134"/>
                <a:gd name="T95" fmla="*/ 1 h 135"/>
                <a:gd name="T96" fmla="*/ 0 w 134"/>
                <a:gd name="T97" fmla="*/ 1 h 135"/>
                <a:gd name="T98" fmla="*/ 1 w 134"/>
                <a:gd name="T99" fmla="*/ 1 h 135"/>
                <a:gd name="T100" fmla="*/ 1 w 134"/>
                <a:gd name="T101" fmla="*/ 0 h 135"/>
                <a:gd name="T102" fmla="*/ 1 w 134"/>
                <a:gd name="T103" fmla="*/ 0 h 135"/>
                <a:gd name="T104" fmla="*/ 1 w 134"/>
                <a:gd name="T105" fmla="*/ 0 h 135"/>
                <a:gd name="T106" fmla="*/ 1 w 134"/>
                <a:gd name="T107" fmla="*/ 0 h 135"/>
                <a:gd name="T108" fmla="*/ 0 w 134"/>
                <a:gd name="T109" fmla="*/ 0 h 135"/>
                <a:gd name="T110" fmla="*/ 0 w 134"/>
                <a:gd name="T111" fmla="*/ 0 h 135"/>
                <a:gd name="T112" fmla="*/ 0 w 134"/>
                <a:gd name="T113" fmla="*/ 0 h 135"/>
                <a:gd name="T114" fmla="*/ 0 w 134"/>
                <a:gd name="T115" fmla="*/ 0 h 1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4"/>
                <a:gd name="T175" fmla="*/ 0 h 135"/>
                <a:gd name="T176" fmla="*/ 134 w 134"/>
                <a:gd name="T177" fmla="*/ 135 h 1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4" h="135">
                  <a:moveTo>
                    <a:pt x="28" y="12"/>
                  </a:moveTo>
                  <a:lnTo>
                    <a:pt x="66" y="69"/>
                  </a:lnTo>
                  <a:lnTo>
                    <a:pt x="46" y="4"/>
                  </a:lnTo>
                  <a:lnTo>
                    <a:pt x="66" y="69"/>
                  </a:lnTo>
                  <a:lnTo>
                    <a:pt x="66" y="0"/>
                  </a:lnTo>
                  <a:lnTo>
                    <a:pt x="66" y="69"/>
                  </a:lnTo>
                  <a:lnTo>
                    <a:pt x="87" y="4"/>
                  </a:lnTo>
                  <a:lnTo>
                    <a:pt x="66" y="69"/>
                  </a:lnTo>
                  <a:lnTo>
                    <a:pt x="105" y="12"/>
                  </a:lnTo>
                  <a:lnTo>
                    <a:pt x="66" y="69"/>
                  </a:lnTo>
                  <a:lnTo>
                    <a:pt x="122" y="28"/>
                  </a:lnTo>
                  <a:lnTo>
                    <a:pt x="66" y="69"/>
                  </a:lnTo>
                  <a:lnTo>
                    <a:pt x="130" y="46"/>
                  </a:lnTo>
                  <a:lnTo>
                    <a:pt x="66" y="69"/>
                  </a:lnTo>
                  <a:lnTo>
                    <a:pt x="134" y="69"/>
                  </a:lnTo>
                  <a:lnTo>
                    <a:pt x="66" y="69"/>
                  </a:lnTo>
                  <a:lnTo>
                    <a:pt x="130" y="90"/>
                  </a:lnTo>
                  <a:lnTo>
                    <a:pt x="66" y="69"/>
                  </a:lnTo>
                  <a:lnTo>
                    <a:pt x="122" y="108"/>
                  </a:lnTo>
                  <a:lnTo>
                    <a:pt x="66" y="69"/>
                  </a:lnTo>
                  <a:lnTo>
                    <a:pt x="105" y="123"/>
                  </a:lnTo>
                  <a:lnTo>
                    <a:pt x="66" y="69"/>
                  </a:lnTo>
                  <a:lnTo>
                    <a:pt x="87" y="132"/>
                  </a:lnTo>
                  <a:lnTo>
                    <a:pt x="66" y="69"/>
                  </a:lnTo>
                  <a:lnTo>
                    <a:pt x="66" y="135"/>
                  </a:lnTo>
                  <a:lnTo>
                    <a:pt x="66" y="69"/>
                  </a:lnTo>
                  <a:lnTo>
                    <a:pt x="46" y="132"/>
                  </a:lnTo>
                  <a:lnTo>
                    <a:pt x="66" y="69"/>
                  </a:lnTo>
                  <a:lnTo>
                    <a:pt x="28" y="123"/>
                  </a:lnTo>
                  <a:lnTo>
                    <a:pt x="66" y="69"/>
                  </a:lnTo>
                  <a:lnTo>
                    <a:pt x="12" y="108"/>
                  </a:lnTo>
                  <a:lnTo>
                    <a:pt x="66" y="69"/>
                  </a:lnTo>
                  <a:lnTo>
                    <a:pt x="2" y="90"/>
                  </a:lnTo>
                  <a:lnTo>
                    <a:pt x="66" y="69"/>
                  </a:lnTo>
                  <a:lnTo>
                    <a:pt x="0" y="69"/>
                  </a:lnTo>
                  <a:lnTo>
                    <a:pt x="66" y="69"/>
                  </a:lnTo>
                  <a:lnTo>
                    <a:pt x="2" y="46"/>
                  </a:lnTo>
                  <a:lnTo>
                    <a:pt x="66" y="69"/>
                  </a:lnTo>
                  <a:lnTo>
                    <a:pt x="12" y="28"/>
                  </a:lnTo>
                  <a:lnTo>
                    <a:pt x="66" y="69"/>
                  </a:lnTo>
                  <a:lnTo>
                    <a:pt x="28" y="12"/>
                  </a:lnTo>
                  <a:lnTo>
                    <a:pt x="12" y="28"/>
                  </a:lnTo>
                  <a:lnTo>
                    <a:pt x="2" y="46"/>
                  </a:lnTo>
                  <a:lnTo>
                    <a:pt x="0" y="69"/>
                  </a:lnTo>
                  <a:lnTo>
                    <a:pt x="2" y="90"/>
                  </a:lnTo>
                  <a:lnTo>
                    <a:pt x="12" y="108"/>
                  </a:lnTo>
                  <a:lnTo>
                    <a:pt x="28" y="123"/>
                  </a:lnTo>
                  <a:lnTo>
                    <a:pt x="46" y="132"/>
                  </a:lnTo>
                  <a:lnTo>
                    <a:pt x="66" y="135"/>
                  </a:lnTo>
                  <a:lnTo>
                    <a:pt x="87" y="132"/>
                  </a:lnTo>
                  <a:lnTo>
                    <a:pt x="105" y="123"/>
                  </a:lnTo>
                  <a:lnTo>
                    <a:pt x="122" y="108"/>
                  </a:lnTo>
                  <a:lnTo>
                    <a:pt x="130" y="90"/>
                  </a:lnTo>
                  <a:lnTo>
                    <a:pt x="134" y="69"/>
                  </a:lnTo>
                  <a:lnTo>
                    <a:pt x="66" y="69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51" y="6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26" name="Line 187"/>
            <p:cNvSpPr>
              <a:spLocks noChangeShapeType="1"/>
            </p:cNvSpPr>
            <p:nvPr/>
          </p:nvSpPr>
          <p:spPr bwMode="auto">
            <a:xfrm>
              <a:off x="3600" y="243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27" name="Freeform 188"/>
            <p:cNvSpPr>
              <a:spLocks/>
            </p:cNvSpPr>
            <p:nvPr/>
          </p:nvSpPr>
          <p:spPr bwMode="auto">
            <a:xfrm>
              <a:off x="3594" y="2421"/>
              <a:ext cx="7" cy="22"/>
            </a:xfrm>
            <a:custGeom>
              <a:avLst/>
              <a:gdLst>
                <a:gd name="T0" fmla="*/ 0 w 42"/>
                <a:gd name="T1" fmla="*/ 0 h 135"/>
                <a:gd name="T2" fmla="*/ 0 w 42"/>
                <a:gd name="T3" fmla="*/ 1 h 135"/>
                <a:gd name="T4" fmla="*/ 0 w 42"/>
                <a:gd name="T5" fmla="*/ 1 h 135"/>
                <a:gd name="T6" fmla="*/ 0 w 42"/>
                <a:gd name="T7" fmla="*/ 0 h 135"/>
                <a:gd name="T8" fmla="*/ 0 w 42"/>
                <a:gd name="T9" fmla="*/ 0 h 135"/>
                <a:gd name="T10" fmla="*/ 0 w 42"/>
                <a:gd name="T11" fmla="*/ 0 h 135"/>
                <a:gd name="T12" fmla="*/ 0 w 42"/>
                <a:gd name="T13" fmla="*/ 0 h 135"/>
                <a:gd name="T14" fmla="*/ 0 w 42"/>
                <a:gd name="T15" fmla="*/ 0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135"/>
                <a:gd name="T26" fmla="*/ 42 w 42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135">
                  <a:moveTo>
                    <a:pt x="38" y="69"/>
                  </a:moveTo>
                  <a:lnTo>
                    <a:pt x="38" y="135"/>
                  </a:lnTo>
                  <a:lnTo>
                    <a:pt x="42" y="135"/>
                  </a:lnTo>
                  <a:lnTo>
                    <a:pt x="42" y="81"/>
                  </a:lnTo>
                  <a:lnTo>
                    <a:pt x="38" y="69"/>
                  </a:lnTo>
                  <a:lnTo>
                    <a:pt x="38" y="0"/>
                  </a:lnTo>
                  <a:lnTo>
                    <a:pt x="18" y="4"/>
                  </a:lnTo>
                  <a:lnTo>
                    <a:pt x="0" y="1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28" name="Line 189"/>
            <p:cNvSpPr>
              <a:spLocks noChangeShapeType="1"/>
            </p:cNvSpPr>
            <p:nvPr/>
          </p:nvSpPr>
          <p:spPr bwMode="auto">
            <a:xfrm>
              <a:off x="3595" y="242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29" name="Line 190"/>
            <p:cNvSpPr>
              <a:spLocks noChangeShapeType="1"/>
            </p:cNvSpPr>
            <p:nvPr/>
          </p:nvSpPr>
          <p:spPr bwMode="auto">
            <a:xfrm flipH="1">
              <a:off x="3590" y="2428"/>
              <a:ext cx="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30" name="Line 191"/>
            <p:cNvSpPr>
              <a:spLocks noChangeShapeType="1"/>
            </p:cNvSpPr>
            <p:nvPr/>
          </p:nvSpPr>
          <p:spPr bwMode="auto">
            <a:xfrm>
              <a:off x="3601" y="243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31" name="Freeform 192"/>
            <p:cNvSpPr>
              <a:spLocks/>
            </p:cNvSpPr>
            <p:nvPr/>
          </p:nvSpPr>
          <p:spPr bwMode="auto">
            <a:xfrm>
              <a:off x="3600" y="2421"/>
              <a:ext cx="12" cy="11"/>
            </a:xfrm>
            <a:custGeom>
              <a:avLst/>
              <a:gdLst>
                <a:gd name="T0" fmla="*/ 0 w 68"/>
                <a:gd name="T1" fmla="*/ 0 h 69"/>
                <a:gd name="T2" fmla="*/ 0 w 68"/>
                <a:gd name="T3" fmla="*/ 0 h 69"/>
                <a:gd name="T4" fmla="*/ 0 w 68"/>
                <a:gd name="T5" fmla="*/ 0 h 69"/>
                <a:gd name="T6" fmla="*/ 0 w 68"/>
                <a:gd name="T7" fmla="*/ 0 h 69"/>
                <a:gd name="T8" fmla="*/ 0 w 68"/>
                <a:gd name="T9" fmla="*/ 0 h 69"/>
                <a:gd name="T10" fmla="*/ 0 w 68"/>
                <a:gd name="T11" fmla="*/ 0 h 69"/>
                <a:gd name="T12" fmla="*/ 0 w 68"/>
                <a:gd name="T13" fmla="*/ 0 h 69"/>
                <a:gd name="T14" fmla="*/ 0 w 68"/>
                <a:gd name="T15" fmla="*/ 0 h 69"/>
                <a:gd name="T16" fmla="*/ 0 w 68"/>
                <a:gd name="T17" fmla="*/ 0 h 69"/>
                <a:gd name="T18" fmla="*/ 0 w 68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69"/>
                <a:gd name="T32" fmla="*/ 68 w 68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69">
                  <a:moveTo>
                    <a:pt x="4" y="58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1" y="4"/>
                  </a:lnTo>
                  <a:lnTo>
                    <a:pt x="39" y="12"/>
                  </a:lnTo>
                  <a:lnTo>
                    <a:pt x="56" y="28"/>
                  </a:lnTo>
                  <a:lnTo>
                    <a:pt x="64" y="46"/>
                  </a:lnTo>
                  <a:lnTo>
                    <a:pt x="68" y="69"/>
                  </a:lnTo>
                  <a:lnTo>
                    <a:pt x="65" y="64"/>
                  </a:lnTo>
                  <a:lnTo>
                    <a:pt x="15" y="6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32" name="Line 193"/>
            <p:cNvSpPr>
              <a:spLocks noChangeShapeType="1"/>
            </p:cNvSpPr>
            <p:nvPr/>
          </p:nvSpPr>
          <p:spPr bwMode="auto">
            <a:xfrm>
              <a:off x="3604" y="242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33" name="Line 194"/>
            <p:cNvSpPr>
              <a:spLocks noChangeShapeType="1"/>
            </p:cNvSpPr>
            <p:nvPr/>
          </p:nvSpPr>
          <p:spPr bwMode="auto">
            <a:xfrm flipV="1">
              <a:off x="3604" y="2422"/>
              <a:ext cx="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34" name="Line 195"/>
            <p:cNvSpPr>
              <a:spLocks noChangeShapeType="1"/>
            </p:cNvSpPr>
            <p:nvPr/>
          </p:nvSpPr>
          <p:spPr bwMode="auto">
            <a:xfrm>
              <a:off x="3607" y="242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35" name="Freeform 196"/>
            <p:cNvSpPr>
              <a:spLocks/>
            </p:cNvSpPr>
            <p:nvPr/>
          </p:nvSpPr>
          <p:spPr bwMode="auto">
            <a:xfrm>
              <a:off x="3606" y="2423"/>
              <a:ext cx="5" cy="5"/>
            </a:xfrm>
            <a:custGeom>
              <a:avLst/>
              <a:gdLst>
                <a:gd name="T0" fmla="*/ 0 w 30"/>
                <a:gd name="T1" fmla="*/ 0 h 28"/>
                <a:gd name="T2" fmla="*/ 0 w 30"/>
                <a:gd name="T3" fmla="*/ 0 h 28"/>
                <a:gd name="T4" fmla="*/ 0 w 30"/>
                <a:gd name="T5" fmla="*/ 0 h 28"/>
                <a:gd name="T6" fmla="*/ 0 w 30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8"/>
                <a:gd name="T14" fmla="*/ 30 w 3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8">
                  <a:moveTo>
                    <a:pt x="6" y="0"/>
                  </a:moveTo>
                  <a:lnTo>
                    <a:pt x="6" y="25"/>
                  </a:lnTo>
                  <a:lnTo>
                    <a:pt x="0" y="28"/>
                  </a:lnTo>
                  <a:lnTo>
                    <a:pt x="3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36" name="Line 197"/>
            <p:cNvSpPr>
              <a:spLocks noChangeShapeType="1"/>
            </p:cNvSpPr>
            <p:nvPr/>
          </p:nvSpPr>
          <p:spPr bwMode="auto">
            <a:xfrm>
              <a:off x="3604" y="243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37" name="Line 198"/>
            <p:cNvSpPr>
              <a:spLocks noChangeShapeType="1"/>
            </p:cNvSpPr>
            <p:nvPr/>
          </p:nvSpPr>
          <p:spPr bwMode="auto">
            <a:xfrm>
              <a:off x="3604" y="2438"/>
              <a:ext cx="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38" name="Line 199"/>
            <p:cNvSpPr>
              <a:spLocks noChangeShapeType="1"/>
            </p:cNvSpPr>
            <p:nvPr/>
          </p:nvSpPr>
          <p:spPr bwMode="auto">
            <a:xfrm>
              <a:off x="3000" y="271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39" name="Freeform 200"/>
            <p:cNvSpPr>
              <a:spLocks/>
            </p:cNvSpPr>
            <p:nvPr/>
          </p:nvSpPr>
          <p:spPr bwMode="auto">
            <a:xfrm>
              <a:off x="2966" y="2716"/>
              <a:ext cx="34" cy="56"/>
            </a:xfrm>
            <a:custGeom>
              <a:avLst/>
              <a:gdLst>
                <a:gd name="T0" fmla="*/ 1 w 202"/>
                <a:gd name="T1" fmla="*/ 0 h 341"/>
                <a:gd name="T2" fmla="*/ 1 w 202"/>
                <a:gd name="T3" fmla="*/ 1 h 341"/>
                <a:gd name="T4" fmla="*/ 0 w 202"/>
                <a:gd name="T5" fmla="*/ 0 h 341"/>
                <a:gd name="T6" fmla="*/ 1 w 202"/>
                <a:gd name="T7" fmla="*/ 0 h 341"/>
                <a:gd name="T8" fmla="*/ 1 w 202"/>
                <a:gd name="T9" fmla="*/ 0 h 341"/>
                <a:gd name="T10" fmla="*/ 1 w 202"/>
                <a:gd name="T11" fmla="*/ 0 h 341"/>
                <a:gd name="T12" fmla="*/ 1 w 202"/>
                <a:gd name="T13" fmla="*/ 0 h 341"/>
                <a:gd name="T14" fmla="*/ 1 w 202"/>
                <a:gd name="T15" fmla="*/ 1 h 341"/>
                <a:gd name="T16" fmla="*/ 1 w 202"/>
                <a:gd name="T17" fmla="*/ 0 h 341"/>
                <a:gd name="T18" fmla="*/ 1 w 202"/>
                <a:gd name="T19" fmla="*/ 0 h 341"/>
                <a:gd name="T20" fmla="*/ 1 w 202"/>
                <a:gd name="T21" fmla="*/ 1 h 341"/>
                <a:gd name="T22" fmla="*/ 1 w 202"/>
                <a:gd name="T23" fmla="*/ 1 h 341"/>
                <a:gd name="T24" fmla="*/ 1 w 202"/>
                <a:gd name="T25" fmla="*/ 0 h 341"/>
                <a:gd name="T26" fmla="*/ 1 w 202"/>
                <a:gd name="T27" fmla="*/ 0 h 341"/>
                <a:gd name="T28" fmla="*/ 1 w 202"/>
                <a:gd name="T29" fmla="*/ 1 h 341"/>
                <a:gd name="T30" fmla="*/ 0 w 202"/>
                <a:gd name="T31" fmla="*/ 1 h 341"/>
                <a:gd name="T32" fmla="*/ 0 w 202"/>
                <a:gd name="T33" fmla="*/ 0 h 341"/>
                <a:gd name="T34" fmla="*/ 0 w 202"/>
                <a:gd name="T35" fmla="*/ 0 h 341"/>
                <a:gd name="T36" fmla="*/ 0 w 202"/>
                <a:gd name="T37" fmla="*/ 1 h 341"/>
                <a:gd name="T38" fmla="*/ 0 w 202"/>
                <a:gd name="T39" fmla="*/ 1 h 341"/>
                <a:gd name="T40" fmla="*/ 0 w 202"/>
                <a:gd name="T41" fmla="*/ 0 h 341"/>
                <a:gd name="T42" fmla="*/ 0 w 202"/>
                <a:gd name="T43" fmla="*/ 0 h 341"/>
                <a:gd name="T44" fmla="*/ 0 w 202"/>
                <a:gd name="T45" fmla="*/ 0 h 341"/>
                <a:gd name="T46" fmla="*/ 0 w 202"/>
                <a:gd name="T47" fmla="*/ 0 h 341"/>
                <a:gd name="T48" fmla="*/ 0 w 202"/>
                <a:gd name="T49" fmla="*/ 0 h 3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341"/>
                <a:gd name="T77" fmla="*/ 202 w 202"/>
                <a:gd name="T78" fmla="*/ 341 h 3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341">
                  <a:moveTo>
                    <a:pt x="202" y="0"/>
                  </a:moveTo>
                  <a:lnTo>
                    <a:pt x="100" y="341"/>
                  </a:lnTo>
                  <a:lnTo>
                    <a:pt x="0" y="0"/>
                  </a:lnTo>
                  <a:lnTo>
                    <a:pt x="202" y="0"/>
                  </a:lnTo>
                  <a:lnTo>
                    <a:pt x="185" y="0"/>
                  </a:lnTo>
                  <a:lnTo>
                    <a:pt x="167" y="0"/>
                  </a:lnTo>
                  <a:lnTo>
                    <a:pt x="167" y="116"/>
                  </a:lnTo>
                  <a:lnTo>
                    <a:pt x="150" y="175"/>
                  </a:lnTo>
                  <a:lnTo>
                    <a:pt x="150" y="0"/>
                  </a:lnTo>
                  <a:lnTo>
                    <a:pt x="133" y="0"/>
                  </a:lnTo>
                  <a:lnTo>
                    <a:pt x="133" y="231"/>
                  </a:lnTo>
                  <a:lnTo>
                    <a:pt x="116" y="290"/>
                  </a:lnTo>
                  <a:lnTo>
                    <a:pt x="116" y="0"/>
                  </a:lnTo>
                  <a:lnTo>
                    <a:pt x="99" y="0"/>
                  </a:lnTo>
                  <a:lnTo>
                    <a:pt x="99" y="335"/>
                  </a:lnTo>
                  <a:lnTo>
                    <a:pt x="82" y="278"/>
                  </a:lnTo>
                  <a:lnTo>
                    <a:pt x="82" y="0"/>
                  </a:lnTo>
                  <a:lnTo>
                    <a:pt x="64" y="0"/>
                  </a:lnTo>
                  <a:lnTo>
                    <a:pt x="64" y="221"/>
                  </a:lnTo>
                  <a:lnTo>
                    <a:pt x="48" y="163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31" y="104"/>
                  </a:lnTo>
                  <a:lnTo>
                    <a:pt x="14" y="47"/>
                  </a:lnTo>
                  <a:lnTo>
                    <a:pt x="1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40" name="Line 201"/>
            <p:cNvSpPr>
              <a:spLocks noChangeShapeType="1"/>
            </p:cNvSpPr>
            <p:nvPr/>
          </p:nvSpPr>
          <p:spPr bwMode="auto">
            <a:xfrm>
              <a:off x="2983" y="271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641" name="Line 202"/>
            <p:cNvSpPr>
              <a:spLocks noChangeShapeType="1"/>
            </p:cNvSpPr>
            <p:nvPr/>
          </p:nvSpPr>
          <p:spPr bwMode="auto">
            <a:xfrm flipV="1">
              <a:off x="2983" y="1638"/>
              <a:ext cx="1" cy="107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203"/>
          <p:cNvGrpSpPr>
            <a:grpSpLocks/>
          </p:cNvGrpSpPr>
          <p:nvPr/>
        </p:nvGrpSpPr>
        <p:grpSpPr bwMode="auto">
          <a:xfrm>
            <a:off x="3789363" y="2057400"/>
            <a:ext cx="3233737" cy="3243263"/>
            <a:chOff x="2365" y="1411"/>
            <a:chExt cx="2038" cy="2042"/>
          </a:xfrm>
        </p:grpSpPr>
        <p:sp>
          <p:nvSpPr>
            <p:cNvPr id="29242" name="Line 204"/>
            <p:cNvSpPr>
              <a:spLocks noChangeShapeType="1"/>
            </p:cNvSpPr>
            <p:nvPr/>
          </p:nvSpPr>
          <p:spPr bwMode="auto">
            <a:xfrm>
              <a:off x="2534" y="163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43" name="Freeform 205"/>
            <p:cNvSpPr>
              <a:spLocks/>
            </p:cNvSpPr>
            <p:nvPr/>
          </p:nvSpPr>
          <p:spPr bwMode="auto">
            <a:xfrm>
              <a:off x="2517" y="1638"/>
              <a:ext cx="34" cy="964"/>
            </a:xfrm>
            <a:custGeom>
              <a:avLst/>
              <a:gdLst>
                <a:gd name="T0" fmla="*/ 1 w 203"/>
                <a:gd name="T1" fmla="*/ 0 h 5784"/>
                <a:gd name="T2" fmla="*/ 1 w 203"/>
                <a:gd name="T3" fmla="*/ 25 h 5784"/>
                <a:gd name="T4" fmla="*/ 1 w 203"/>
                <a:gd name="T5" fmla="*/ 25 h 5784"/>
                <a:gd name="T6" fmla="*/ 1 w 203"/>
                <a:gd name="T7" fmla="*/ 27 h 5784"/>
                <a:gd name="T8" fmla="*/ 0 w 203"/>
                <a:gd name="T9" fmla="*/ 27 h 5784"/>
                <a:gd name="T10" fmla="*/ 0 w 203"/>
                <a:gd name="T11" fmla="*/ 25 h 5784"/>
                <a:gd name="T12" fmla="*/ 0 w 203"/>
                <a:gd name="T13" fmla="*/ 25 h 5784"/>
                <a:gd name="T14" fmla="*/ 0 w 203"/>
                <a:gd name="T15" fmla="*/ 26 h 5784"/>
                <a:gd name="T16" fmla="*/ 0 w 203"/>
                <a:gd name="T17" fmla="*/ 26 h 5784"/>
                <a:gd name="T18" fmla="*/ 0 w 203"/>
                <a:gd name="T19" fmla="*/ 25 h 5784"/>
                <a:gd name="T20" fmla="*/ 0 w 203"/>
                <a:gd name="T21" fmla="*/ 25 h 5784"/>
                <a:gd name="T22" fmla="*/ 0 w 203"/>
                <a:gd name="T23" fmla="*/ 26 h 5784"/>
                <a:gd name="T24" fmla="*/ 0 w 203"/>
                <a:gd name="T25" fmla="*/ 26 h 5784"/>
                <a:gd name="T26" fmla="*/ 0 w 203"/>
                <a:gd name="T27" fmla="*/ 25 h 5784"/>
                <a:gd name="T28" fmla="*/ 0 w 203"/>
                <a:gd name="T29" fmla="*/ 25 h 5784"/>
                <a:gd name="T30" fmla="*/ 1 w 203"/>
                <a:gd name="T31" fmla="*/ 25 h 5784"/>
                <a:gd name="T32" fmla="*/ 1 w 203"/>
                <a:gd name="T33" fmla="*/ 27 h 5784"/>
                <a:gd name="T34" fmla="*/ 0 w 203"/>
                <a:gd name="T35" fmla="*/ 25 h 57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3"/>
                <a:gd name="T55" fmla="*/ 0 h 5784"/>
                <a:gd name="T56" fmla="*/ 203 w 203"/>
                <a:gd name="T57" fmla="*/ 5784 h 57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3" h="5784">
                  <a:moveTo>
                    <a:pt x="102" y="0"/>
                  </a:moveTo>
                  <a:lnTo>
                    <a:pt x="102" y="5444"/>
                  </a:lnTo>
                  <a:lnTo>
                    <a:pt x="100" y="5444"/>
                  </a:lnTo>
                  <a:lnTo>
                    <a:pt x="100" y="5779"/>
                  </a:lnTo>
                  <a:lnTo>
                    <a:pt x="83" y="5723"/>
                  </a:lnTo>
                  <a:lnTo>
                    <a:pt x="83" y="5444"/>
                  </a:lnTo>
                  <a:lnTo>
                    <a:pt x="67" y="5444"/>
                  </a:lnTo>
                  <a:lnTo>
                    <a:pt x="67" y="5666"/>
                  </a:lnTo>
                  <a:lnTo>
                    <a:pt x="49" y="5610"/>
                  </a:lnTo>
                  <a:lnTo>
                    <a:pt x="49" y="5444"/>
                  </a:lnTo>
                  <a:lnTo>
                    <a:pt x="32" y="5444"/>
                  </a:lnTo>
                  <a:lnTo>
                    <a:pt x="32" y="5553"/>
                  </a:lnTo>
                  <a:lnTo>
                    <a:pt x="15" y="5495"/>
                  </a:lnTo>
                  <a:lnTo>
                    <a:pt x="15" y="5444"/>
                  </a:lnTo>
                  <a:lnTo>
                    <a:pt x="0" y="5444"/>
                  </a:lnTo>
                  <a:lnTo>
                    <a:pt x="203" y="5444"/>
                  </a:lnTo>
                  <a:lnTo>
                    <a:pt x="102" y="5784"/>
                  </a:lnTo>
                  <a:lnTo>
                    <a:pt x="0" y="544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44" name="Line 206"/>
            <p:cNvSpPr>
              <a:spLocks noChangeShapeType="1"/>
            </p:cNvSpPr>
            <p:nvPr/>
          </p:nvSpPr>
          <p:spPr bwMode="auto">
            <a:xfrm>
              <a:off x="2533" y="254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45" name="Freeform 207"/>
            <p:cNvSpPr>
              <a:spLocks/>
            </p:cNvSpPr>
            <p:nvPr/>
          </p:nvSpPr>
          <p:spPr bwMode="auto">
            <a:xfrm>
              <a:off x="2533" y="2546"/>
              <a:ext cx="15" cy="48"/>
            </a:xfrm>
            <a:custGeom>
              <a:avLst/>
              <a:gdLst>
                <a:gd name="T0" fmla="*/ 0 w 86"/>
                <a:gd name="T1" fmla="*/ 0 h 288"/>
                <a:gd name="T2" fmla="*/ 0 w 86"/>
                <a:gd name="T3" fmla="*/ 0 h 288"/>
                <a:gd name="T4" fmla="*/ 0 w 86"/>
                <a:gd name="T5" fmla="*/ 1 h 288"/>
                <a:gd name="T6" fmla="*/ 0 w 86"/>
                <a:gd name="T7" fmla="*/ 1 h 288"/>
                <a:gd name="T8" fmla="*/ 0 w 86"/>
                <a:gd name="T9" fmla="*/ 0 h 288"/>
                <a:gd name="T10" fmla="*/ 0 w 86"/>
                <a:gd name="T11" fmla="*/ 0 h 288"/>
                <a:gd name="T12" fmla="*/ 0 w 86"/>
                <a:gd name="T13" fmla="*/ 1 h 288"/>
                <a:gd name="T14" fmla="*/ 0 w 86"/>
                <a:gd name="T15" fmla="*/ 0 h 288"/>
                <a:gd name="T16" fmla="*/ 0 w 86"/>
                <a:gd name="T17" fmla="*/ 0 h 288"/>
                <a:gd name="T18" fmla="*/ 1 w 86"/>
                <a:gd name="T19" fmla="*/ 0 h 288"/>
                <a:gd name="T20" fmla="*/ 1 w 86"/>
                <a:gd name="T21" fmla="*/ 0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288"/>
                <a:gd name="T35" fmla="*/ 86 w 86"/>
                <a:gd name="T36" fmla="*/ 288 h 2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288">
                  <a:moveTo>
                    <a:pt x="0" y="0"/>
                  </a:moveTo>
                  <a:lnTo>
                    <a:pt x="18" y="0"/>
                  </a:lnTo>
                  <a:lnTo>
                    <a:pt x="18" y="288"/>
                  </a:lnTo>
                  <a:lnTo>
                    <a:pt x="35" y="231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52" y="175"/>
                  </a:lnTo>
                  <a:lnTo>
                    <a:pt x="68" y="116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86" y="5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46" name="Line 208"/>
            <p:cNvSpPr>
              <a:spLocks noChangeShapeType="1"/>
            </p:cNvSpPr>
            <p:nvPr/>
          </p:nvSpPr>
          <p:spPr bwMode="auto">
            <a:xfrm>
              <a:off x="2534" y="271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47" name="Freeform 209"/>
            <p:cNvSpPr>
              <a:spLocks/>
            </p:cNvSpPr>
            <p:nvPr/>
          </p:nvSpPr>
          <p:spPr bwMode="auto">
            <a:xfrm>
              <a:off x="2534" y="2716"/>
              <a:ext cx="1420" cy="453"/>
            </a:xfrm>
            <a:custGeom>
              <a:avLst/>
              <a:gdLst>
                <a:gd name="T0" fmla="*/ 0 w 8523"/>
                <a:gd name="T1" fmla="*/ 0 h 2723"/>
                <a:gd name="T2" fmla="*/ 0 w 8523"/>
                <a:gd name="T3" fmla="*/ 6 h 2723"/>
                <a:gd name="T4" fmla="*/ 39 w 8523"/>
                <a:gd name="T5" fmla="*/ 9 h 2723"/>
                <a:gd name="T6" fmla="*/ 39 w 8523"/>
                <a:gd name="T7" fmla="*/ 11 h 2723"/>
                <a:gd name="T8" fmla="*/ 39 w 8523"/>
                <a:gd name="T9" fmla="*/ 11 h 2723"/>
                <a:gd name="T10" fmla="*/ 39 w 8523"/>
                <a:gd name="T11" fmla="*/ 12 h 2723"/>
                <a:gd name="T12" fmla="*/ 39 w 8523"/>
                <a:gd name="T13" fmla="*/ 12 h 2723"/>
                <a:gd name="T14" fmla="*/ 39 w 8523"/>
                <a:gd name="T15" fmla="*/ 11 h 2723"/>
                <a:gd name="T16" fmla="*/ 39 w 8523"/>
                <a:gd name="T17" fmla="*/ 11 h 2723"/>
                <a:gd name="T18" fmla="*/ 39 w 8523"/>
                <a:gd name="T19" fmla="*/ 12 h 2723"/>
                <a:gd name="T20" fmla="*/ 39 w 8523"/>
                <a:gd name="T21" fmla="*/ 12 h 2723"/>
                <a:gd name="T22" fmla="*/ 39 w 8523"/>
                <a:gd name="T23" fmla="*/ 11 h 2723"/>
                <a:gd name="T24" fmla="*/ 39 w 8523"/>
                <a:gd name="T25" fmla="*/ 11 h 2723"/>
                <a:gd name="T26" fmla="*/ 39 w 8523"/>
                <a:gd name="T27" fmla="*/ 11 h 2723"/>
                <a:gd name="T28" fmla="*/ 38 w 8523"/>
                <a:gd name="T29" fmla="*/ 11 h 2723"/>
                <a:gd name="T30" fmla="*/ 38 w 8523"/>
                <a:gd name="T31" fmla="*/ 11 h 2723"/>
                <a:gd name="T32" fmla="*/ 38 w 8523"/>
                <a:gd name="T33" fmla="*/ 11 h 2723"/>
                <a:gd name="T34" fmla="*/ 39 w 8523"/>
                <a:gd name="T35" fmla="*/ 11 h 2723"/>
                <a:gd name="T36" fmla="*/ 39 w 8523"/>
                <a:gd name="T37" fmla="*/ 12 h 2723"/>
                <a:gd name="T38" fmla="*/ 38 w 8523"/>
                <a:gd name="T39" fmla="*/ 11 h 27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23"/>
                <a:gd name="T61" fmla="*/ 0 h 2723"/>
                <a:gd name="T62" fmla="*/ 8523 w 8523"/>
                <a:gd name="T63" fmla="*/ 2723 h 27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23" h="2723">
                  <a:moveTo>
                    <a:pt x="0" y="0"/>
                  </a:moveTo>
                  <a:lnTo>
                    <a:pt x="0" y="1361"/>
                  </a:lnTo>
                  <a:lnTo>
                    <a:pt x="8422" y="2043"/>
                  </a:lnTo>
                  <a:lnTo>
                    <a:pt x="8422" y="2382"/>
                  </a:lnTo>
                  <a:lnTo>
                    <a:pt x="8420" y="2382"/>
                  </a:lnTo>
                  <a:lnTo>
                    <a:pt x="8420" y="2718"/>
                  </a:lnTo>
                  <a:lnTo>
                    <a:pt x="8403" y="2660"/>
                  </a:lnTo>
                  <a:lnTo>
                    <a:pt x="8403" y="2382"/>
                  </a:lnTo>
                  <a:lnTo>
                    <a:pt x="8386" y="2382"/>
                  </a:lnTo>
                  <a:lnTo>
                    <a:pt x="8386" y="2604"/>
                  </a:lnTo>
                  <a:lnTo>
                    <a:pt x="8369" y="2545"/>
                  </a:lnTo>
                  <a:lnTo>
                    <a:pt x="8369" y="2382"/>
                  </a:lnTo>
                  <a:lnTo>
                    <a:pt x="8352" y="2382"/>
                  </a:lnTo>
                  <a:lnTo>
                    <a:pt x="8352" y="2487"/>
                  </a:lnTo>
                  <a:lnTo>
                    <a:pt x="8335" y="2428"/>
                  </a:lnTo>
                  <a:lnTo>
                    <a:pt x="8335" y="2382"/>
                  </a:lnTo>
                  <a:lnTo>
                    <a:pt x="8321" y="2382"/>
                  </a:lnTo>
                  <a:lnTo>
                    <a:pt x="8523" y="2382"/>
                  </a:lnTo>
                  <a:lnTo>
                    <a:pt x="8422" y="2723"/>
                  </a:lnTo>
                  <a:lnTo>
                    <a:pt x="8321" y="238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48" name="Line 210"/>
            <p:cNvSpPr>
              <a:spLocks noChangeShapeType="1"/>
            </p:cNvSpPr>
            <p:nvPr/>
          </p:nvSpPr>
          <p:spPr bwMode="auto">
            <a:xfrm>
              <a:off x="3937" y="311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49" name="Freeform 211"/>
            <p:cNvSpPr>
              <a:spLocks/>
            </p:cNvSpPr>
            <p:nvPr/>
          </p:nvSpPr>
          <p:spPr bwMode="auto">
            <a:xfrm>
              <a:off x="3937" y="3113"/>
              <a:ext cx="14" cy="48"/>
            </a:xfrm>
            <a:custGeom>
              <a:avLst/>
              <a:gdLst>
                <a:gd name="T0" fmla="*/ 0 w 86"/>
                <a:gd name="T1" fmla="*/ 0 h 290"/>
                <a:gd name="T2" fmla="*/ 0 w 86"/>
                <a:gd name="T3" fmla="*/ 0 h 290"/>
                <a:gd name="T4" fmla="*/ 0 w 86"/>
                <a:gd name="T5" fmla="*/ 1 h 290"/>
                <a:gd name="T6" fmla="*/ 0 w 86"/>
                <a:gd name="T7" fmla="*/ 1 h 290"/>
                <a:gd name="T8" fmla="*/ 0 w 86"/>
                <a:gd name="T9" fmla="*/ 0 h 290"/>
                <a:gd name="T10" fmla="*/ 0 w 86"/>
                <a:gd name="T11" fmla="*/ 0 h 290"/>
                <a:gd name="T12" fmla="*/ 0 w 86"/>
                <a:gd name="T13" fmla="*/ 1 h 290"/>
                <a:gd name="T14" fmla="*/ 0 w 86"/>
                <a:gd name="T15" fmla="*/ 0 h 290"/>
                <a:gd name="T16" fmla="*/ 0 w 86"/>
                <a:gd name="T17" fmla="*/ 0 h 290"/>
                <a:gd name="T18" fmla="*/ 0 w 86"/>
                <a:gd name="T19" fmla="*/ 0 h 290"/>
                <a:gd name="T20" fmla="*/ 0 w 86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290"/>
                <a:gd name="T35" fmla="*/ 86 w 86"/>
                <a:gd name="T36" fmla="*/ 290 h 2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290">
                  <a:moveTo>
                    <a:pt x="0" y="0"/>
                  </a:moveTo>
                  <a:lnTo>
                    <a:pt x="18" y="0"/>
                  </a:lnTo>
                  <a:lnTo>
                    <a:pt x="18" y="290"/>
                  </a:lnTo>
                  <a:lnTo>
                    <a:pt x="35" y="231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1" y="175"/>
                  </a:lnTo>
                  <a:lnTo>
                    <a:pt x="68" y="117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86" y="5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50" name="Line 212"/>
            <p:cNvSpPr>
              <a:spLocks noChangeShapeType="1"/>
            </p:cNvSpPr>
            <p:nvPr/>
          </p:nvSpPr>
          <p:spPr bwMode="auto">
            <a:xfrm>
              <a:off x="3937" y="294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51" name="Freeform 213"/>
            <p:cNvSpPr>
              <a:spLocks/>
            </p:cNvSpPr>
            <p:nvPr/>
          </p:nvSpPr>
          <p:spPr bwMode="auto">
            <a:xfrm>
              <a:off x="2517" y="2943"/>
              <a:ext cx="1420" cy="226"/>
            </a:xfrm>
            <a:custGeom>
              <a:avLst/>
              <a:gdLst>
                <a:gd name="T0" fmla="*/ 39 w 8524"/>
                <a:gd name="T1" fmla="*/ 0 h 1362"/>
                <a:gd name="T2" fmla="*/ 0 w 8524"/>
                <a:gd name="T3" fmla="*/ 3 h 1362"/>
                <a:gd name="T4" fmla="*/ 0 w 8524"/>
                <a:gd name="T5" fmla="*/ 5 h 1362"/>
                <a:gd name="T6" fmla="*/ 0 w 8524"/>
                <a:gd name="T7" fmla="*/ 5 h 1362"/>
                <a:gd name="T8" fmla="*/ 0 w 8524"/>
                <a:gd name="T9" fmla="*/ 6 h 1362"/>
                <a:gd name="T10" fmla="*/ 0 w 8524"/>
                <a:gd name="T11" fmla="*/ 6 h 1362"/>
                <a:gd name="T12" fmla="*/ 0 w 8524"/>
                <a:gd name="T13" fmla="*/ 5 h 1362"/>
                <a:gd name="T14" fmla="*/ 0 w 8524"/>
                <a:gd name="T15" fmla="*/ 5 h 1362"/>
                <a:gd name="T16" fmla="*/ 0 w 8524"/>
                <a:gd name="T17" fmla="*/ 6 h 1362"/>
                <a:gd name="T18" fmla="*/ 0 w 8524"/>
                <a:gd name="T19" fmla="*/ 5 h 1362"/>
                <a:gd name="T20" fmla="*/ 0 w 8524"/>
                <a:gd name="T21" fmla="*/ 5 h 1362"/>
                <a:gd name="T22" fmla="*/ 0 w 8524"/>
                <a:gd name="T23" fmla="*/ 5 h 1362"/>
                <a:gd name="T24" fmla="*/ 0 w 8524"/>
                <a:gd name="T25" fmla="*/ 5 h 1362"/>
                <a:gd name="T26" fmla="*/ 0 w 8524"/>
                <a:gd name="T27" fmla="*/ 5 h 1362"/>
                <a:gd name="T28" fmla="*/ 0 w 8524"/>
                <a:gd name="T29" fmla="*/ 5 h 1362"/>
                <a:gd name="T30" fmla="*/ 0 w 8524"/>
                <a:gd name="T31" fmla="*/ 5 h 1362"/>
                <a:gd name="T32" fmla="*/ 1 w 8524"/>
                <a:gd name="T33" fmla="*/ 5 h 1362"/>
                <a:gd name="T34" fmla="*/ 0 w 8524"/>
                <a:gd name="T35" fmla="*/ 6 h 1362"/>
                <a:gd name="T36" fmla="*/ 0 w 8524"/>
                <a:gd name="T37" fmla="*/ 5 h 13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524"/>
                <a:gd name="T58" fmla="*/ 0 h 1362"/>
                <a:gd name="T59" fmla="*/ 8524 w 8524"/>
                <a:gd name="T60" fmla="*/ 1362 h 13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524" h="1362">
                  <a:moveTo>
                    <a:pt x="8524" y="0"/>
                  </a:moveTo>
                  <a:lnTo>
                    <a:pt x="102" y="682"/>
                  </a:lnTo>
                  <a:lnTo>
                    <a:pt x="102" y="1021"/>
                  </a:lnTo>
                  <a:lnTo>
                    <a:pt x="100" y="1021"/>
                  </a:lnTo>
                  <a:lnTo>
                    <a:pt x="100" y="1357"/>
                  </a:lnTo>
                  <a:lnTo>
                    <a:pt x="83" y="1300"/>
                  </a:lnTo>
                  <a:lnTo>
                    <a:pt x="83" y="1021"/>
                  </a:lnTo>
                  <a:lnTo>
                    <a:pt x="67" y="1021"/>
                  </a:lnTo>
                  <a:lnTo>
                    <a:pt x="67" y="1244"/>
                  </a:lnTo>
                  <a:lnTo>
                    <a:pt x="49" y="1187"/>
                  </a:lnTo>
                  <a:lnTo>
                    <a:pt x="49" y="1021"/>
                  </a:lnTo>
                  <a:lnTo>
                    <a:pt x="32" y="1021"/>
                  </a:lnTo>
                  <a:lnTo>
                    <a:pt x="32" y="1131"/>
                  </a:lnTo>
                  <a:lnTo>
                    <a:pt x="15" y="1072"/>
                  </a:lnTo>
                  <a:lnTo>
                    <a:pt x="15" y="1021"/>
                  </a:lnTo>
                  <a:lnTo>
                    <a:pt x="0" y="1021"/>
                  </a:lnTo>
                  <a:lnTo>
                    <a:pt x="203" y="1021"/>
                  </a:lnTo>
                  <a:lnTo>
                    <a:pt x="102" y="1362"/>
                  </a:lnTo>
                  <a:lnTo>
                    <a:pt x="0" y="102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52" name="Line 214"/>
            <p:cNvSpPr>
              <a:spLocks noChangeShapeType="1"/>
            </p:cNvSpPr>
            <p:nvPr/>
          </p:nvSpPr>
          <p:spPr bwMode="auto">
            <a:xfrm>
              <a:off x="2533" y="311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53" name="Freeform 215"/>
            <p:cNvSpPr>
              <a:spLocks/>
            </p:cNvSpPr>
            <p:nvPr/>
          </p:nvSpPr>
          <p:spPr bwMode="auto">
            <a:xfrm>
              <a:off x="2533" y="3113"/>
              <a:ext cx="15" cy="48"/>
            </a:xfrm>
            <a:custGeom>
              <a:avLst/>
              <a:gdLst>
                <a:gd name="T0" fmla="*/ 0 w 86"/>
                <a:gd name="T1" fmla="*/ 0 h 290"/>
                <a:gd name="T2" fmla="*/ 0 w 86"/>
                <a:gd name="T3" fmla="*/ 0 h 290"/>
                <a:gd name="T4" fmla="*/ 0 w 86"/>
                <a:gd name="T5" fmla="*/ 1 h 290"/>
                <a:gd name="T6" fmla="*/ 0 w 86"/>
                <a:gd name="T7" fmla="*/ 1 h 290"/>
                <a:gd name="T8" fmla="*/ 0 w 86"/>
                <a:gd name="T9" fmla="*/ 0 h 290"/>
                <a:gd name="T10" fmla="*/ 0 w 86"/>
                <a:gd name="T11" fmla="*/ 0 h 290"/>
                <a:gd name="T12" fmla="*/ 0 w 86"/>
                <a:gd name="T13" fmla="*/ 1 h 290"/>
                <a:gd name="T14" fmla="*/ 0 w 86"/>
                <a:gd name="T15" fmla="*/ 0 h 290"/>
                <a:gd name="T16" fmla="*/ 0 w 86"/>
                <a:gd name="T17" fmla="*/ 0 h 290"/>
                <a:gd name="T18" fmla="*/ 1 w 86"/>
                <a:gd name="T19" fmla="*/ 0 h 290"/>
                <a:gd name="T20" fmla="*/ 1 w 86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290"/>
                <a:gd name="T35" fmla="*/ 86 w 86"/>
                <a:gd name="T36" fmla="*/ 290 h 2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290">
                  <a:moveTo>
                    <a:pt x="0" y="0"/>
                  </a:moveTo>
                  <a:lnTo>
                    <a:pt x="18" y="0"/>
                  </a:lnTo>
                  <a:lnTo>
                    <a:pt x="18" y="290"/>
                  </a:lnTo>
                  <a:lnTo>
                    <a:pt x="35" y="231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52" y="175"/>
                  </a:lnTo>
                  <a:lnTo>
                    <a:pt x="68" y="117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86" y="5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54" name="Line 216"/>
            <p:cNvSpPr>
              <a:spLocks noChangeShapeType="1"/>
            </p:cNvSpPr>
            <p:nvPr/>
          </p:nvSpPr>
          <p:spPr bwMode="auto">
            <a:xfrm>
              <a:off x="2971" y="311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55" name="Freeform 217"/>
            <p:cNvSpPr>
              <a:spLocks/>
            </p:cNvSpPr>
            <p:nvPr/>
          </p:nvSpPr>
          <p:spPr bwMode="auto">
            <a:xfrm>
              <a:off x="2971" y="3113"/>
              <a:ext cx="26" cy="56"/>
            </a:xfrm>
            <a:custGeom>
              <a:avLst/>
              <a:gdLst>
                <a:gd name="T0" fmla="*/ 0 w 154"/>
                <a:gd name="T1" fmla="*/ 0 h 336"/>
                <a:gd name="T2" fmla="*/ 0 w 154"/>
                <a:gd name="T3" fmla="*/ 0 h 336"/>
                <a:gd name="T4" fmla="*/ 0 w 154"/>
                <a:gd name="T5" fmla="*/ 1 h 336"/>
                <a:gd name="T6" fmla="*/ 0 w 154"/>
                <a:gd name="T7" fmla="*/ 1 h 336"/>
                <a:gd name="T8" fmla="*/ 0 w 154"/>
                <a:gd name="T9" fmla="*/ 0 h 336"/>
                <a:gd name="T10" fmla="*/ 0 w 154"/>
                <a:gd name="T11" fmla="*/ 0 h 336"/>
                <a:gd name="T12" fmla="*/ 0 w 154"/>
                <a:gd name="T13" fmla="*/ 1 h 336"/>
                <a:gd name="T14" fmla="*/ 0 w 154"/>
                <a:gd name="T15" fmla="*/ 2 h 336"/>
                <a:gd name="T16" fmla="*/ 0 w 154"/>
                <a:gd name="T17" fmla="*/ 0 h 336"/>
                <a:gd name="T18" fmla="*/ 0 w 154"/>
                <a:gd name="T19" fmla="*/ 0 h 336"/>
                <a:gd name="T20" fmla="*/ 0 w 154"/>
                <a:gd name="T21" fmla="*/ 1 h 336"/>
                <a:gd name="T22" fmla="*/ 1 w 154"/>
                <a:gd name="T23" fmla="*/ 1 h 336"/>
                <a:gd name="T24" fmla="*/ 1 w 154"/>
                <a:gd name="T25" fmla="*/ 0 h 336"/>
                <a:gd name="T26" fmla="*/ 1 w 154"/>
                <a:gd name="T27" fmla="*/ 0 h 336"/>
                <a:gd name="T28" fmla="*/ 1 w 154"/>
                <a:gd name="T29" fmla="*/ 1 h 336"/>
                <a:gd name="T30" fmla="*/ 1 w 154"/>
                <a:gd name="T31" fmla="*/ 0 h 336"/>
                <a:gd name="T32" fmla="*/ 1 w 154"/>
                <a:gd name="T33" fmla="*/ 0 h 336"/>
                <a:gd name="T34" fmla="*/ 1 w 154"/>
                <a:gd name="T35" fmla="*/ 0 h 336"/>
                <a:gd name="T36" fmla="*/ 1 w 154"/>
                <a:gd name="T37" fmla="*/ 0 h 3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"/>
                <a:gd name="T58" fmla="*/ 0 h 336"/>
                <a:gd name="T59" fmla="*/ 154 w 154"/>
                <a:gd name="T60" fmla="*/ 336 h 3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" h="336">
                  <a:moveTo>
                    <a:pt x="0" y="0"/>
                  </a:moveTo>
                  <a:lnTo>
                    <a:pt x="17" y="0"/>
                  </a:lnTo>
                  <a:lnTo>
                    <a:pt x="17" y="163"/>
                  </a:lnTo>
                  <a:lnTo>
                    <a:pt x="33" y="222"/>
                  </a:lnTo>
                  <a:lnTo>
                    <a:pt x="33" y="0"/>
                  </a:lnTo>
                  <a:lnTo>
                    <a:pt x="51" y="0"/>
                  </a:lnTo>
                  <a:lnTo>
                    <a:pt x="51" y="278"/>
                  </a:lnTo>
                  <a:lnTo>
                    <a:pt x="68" y="336"/>
                  </a:lnTo>
                  <a:lnTo>
                    <a:pt x="68" y="0"/>
                  </a:lnTo>
                  <a:lnTo>
                    <a:pt x="85" y="0"/>
                  </a:lnTo>
                  <a:lnTo>
                    <a:pt x="85" y="290"/>
                  </a:lnTo>
                  <a:lnTo>
                    <a:pt x="102" y="231"/>
                  </a:lnTo>
                  <a:lnTo>
                    <a:pt x="102" y="0"/>
                  </a:lnTo>
                  <a:lnTo>
                    <a:pt x="119" y="0"/>
                  </a:lnTo>
                  <a:lnTo>
                    <a:pt x="119" y="175"/>
                  </a:lnTo>
                  <a:lnTo>
                    <a:pt x="136" y="117"/>
                  </a:lnTo>
                  <a:lnTo>
                    <a:pt x="136" y="0"/>
                  </a:lnTo>
                  <a:lnTo>
                    <a:pt x="154" y="0"/>
                  </a:lnTo>
                  <a:lnTo>
                    <a:pt x="154" y="5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56" name="Line 218"/>
            <p:cNvSpPr>
              <a:spLocks noChangeShapeType="1"/>
            </p:cNvSpPr>
            <p:nvPr/>
          </p:nvSpPr>
          <p:spPr bwMode="auto">
            <a:xfrm>
              <a:off x="3000" y="311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57" name="Freeform 219"/>
            <p:cNvSpPr>
              <a:spLocks/>
            </p:cNvSpPr>
            <p:nvPr/>
          </p:nvSpPr>
          <p:spPr bwMode="auto">
            <a:xfrm>
              <a:off x="2966" y="3113"/>
              <a:ext cx="34" cy="56"/>
            </a:xfrm>
            <a:custGeom>
              <a:avLst/>
              <a:gdLst>
                <a:gd name="T0" fmla="*/ 1 w 202"/>
                <a:gd name="T1" fmla="*/ 0 h 341"/>
                <a:gd name="T2" fmla="*/ 1 w 202"/>
                <a:gd name="T3" fmla="*/ 1 h 341"/>
                <a:gd name="T4" fmla="*/ 0 w 202"/>
                <a:gd name="T5" fmla="*/ 0 h 341"/>
                <a:gd name="T6" fmla="*/ 1 w 202"/>
                <a:gd name="T7" fmla="*/ 0 h 3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2"/>
                <a:gd name="T13" fmla="*/ 0 h 341"/>
                <a:gd name="T14" fmla="*/ 202 w 202"/>
                <a:gd name="T15" fmla="*/ 341 h 3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2" h="341">
                  <a:moveTo>
                    <a:pt x="202" y="0"/>
                  </a:moveTo>
                  <a:lnTo>
                    <a:pt x="100" y="341"/>
                  </a:lnTo>
                  <a:lnTo>
                    <a:pt x="0" y="0"/>
                  </a:lnTo>
                  <a:lnTo>
                    <a:pt x="20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58" name="Line 220"/>
            <p:cNvSpPr>
              <a:spLocks noChangeShapeType="1"/>
            </p:cNvSpPr>
            <p:nvPr/>
          </p:nvSpPr>
          <p:spPr bwMode="auto">
            <a:xfrm>
              <a:off x="2983" y="311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59" name="Freeform 221"/>
            <p:cNvSpPr>
              <a:spLocks/>
            </p:cNvSpPr>
            <p:nvPr/>
          </p:nvSpPr>
          <p:spPr bwMode="auto">
            <a:xfrm>
              <a:off x="2983" y="2886"/>
              <a:ext cx="1403" cy="227"/>
            </a:xfrm>
            <a:custGeom>
              <a:avLst/>
              <a:gdLst>
                <a:gd name="T0" fmla="*/ 0 w 8422"/>
                <a:gd name="T1" fmla="*/ 6 h 1361"/>
                <a:gd name="T2" fmla="*/ 0 w 8422"/>
                <a:gd name="T3" fmla="*/ 5 h 1361"/>
                <a:gd name="T4" fmla="*/ 0 w 8422"/>
                <a:gd name="T5" fmla="*/ 5 h 1361"/>
                <a:gd name="T6" fmla="*/ 39 w 8422"/>
                <a:gd name="T7" fmla="*/ 2 h 1361"/>
                <a:gd name="T8" fmla="*/ 39 w 8422"/>
                <a:gd name="T9" fmla="*/ 0 h 13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22"/>
                <a:gd name="T16" fmla="*/ 0 h 1361"/>
                <a:gd name="T17" fmla="*/ 8422 w 8422"/>
                <a:gd name="T18" fmla="*/ 1361 h 13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22" h="1361">
                  <a:moveTo>
                    <a:pt x="0" y="1361"/>
                  </a:moveTo>
                  <a:lnTo>
                    <a:pt x="0" y="1022"/>
                  </a:lnTo>
                  <a:lnTo>
                    <a:pt x="85" y="1022"/>
                  </a:lnTo>
                  <a:lnTo>
                    <a:pt x="8422" y="340"/>
                  </a:lnTo>
                  <a:lnTo>
                    <a:pt x="842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60" name="Line 222"/>
            <p:cNvSpPr>
              <a:spLocks noChangeShapeType="1"/>
            </p:cNvSpPr>
            <p:nvPr/>
          </p:nvSpPr>
          <p:spPr bwMode="auto">
            <a:xfrm>
              <a:off x="4386" y="305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61" name="Freeform 223"/>
            <p:cNvSpPr>
              <a:spLocks/>
            </p:cNvSpPr>
            <p:nvPr/>
          </p:nvSpPr>
          <p:spPr bwMode="auto">
            <a:xfrm>
              <a:off x="4370" y="3056"/>
              <a:ext cx="33" cy="113"/>
            </a:xfrm>
            <a:custGeom>
              <a:avLst/>
              <a:gdLst>
                <a:gd name="T0" fmla="*/ 0 w 203"/>
                <a:gd name="T1" fmla="*/ 0 h 680"/>
                <a:gd name="T2" fmla="*/ 0 w 203"/>
                <a:gd name="T3" fmla="*/ 1 h 680"/>
                <a:gd name="T4" fmla="*/ 0 w 203"/>
                <a:gd name="T5" fmla="*/ 3 h 680"/>
                <a:gd name="T6" fmla="*/ 0 w 203"/>
                <a:gd name="T7" fmla="*/ 3 h 680"/>
                <a:gd name="T8" fmla="*/ 0 w 203"/>
                <a:gd name="T9" fmla="*/ 1 h 680"/>
                <a:gd name="T10" fmla="*/ 0 w 203"/>
                <a:gd name="T11" fmla="*/ 1 h 680"/>
                <a:gd name="T12" fmla="*/ 0 w 203"/>
                <a:gd name="T13" fmla="*/ 3 h 680"/>
                <a:gd name="T14" fmla="*/ 0 w 203"/>
                <a:gd name="T15" fmla="*/ 2 h 680"/>
                <a:gd name="T16" fmla="*/ 0 w 203"/>
                <a:gd name="T17" fmla="*/ 1 h 680"/>
                <a:gd name="T18" fmla="*/ 0 w 203"/>
                <a:gd name="T19" fmla="*/ 1 h 680"/>
                <a:gd name="T20" fmla="*/ 0 w 203"/>
                <a:gd name="T21" fmla="*/ 2 h 680"/>
                <a:gd name="T22" fmla="*/ 0 w 203"/>
                <a:gd name="T23" fmla="*/ 2 h 680"/>
                <a:gd name="T24" fmla="*/ 0 w 203"/>
                <a:gd name="T25" fmla="*/ 1 h 680"/>
                <a:gd name="T26" fmla="*/ 0 w 203"/>
                <a:gd name="T27" fmla="*/ 1 h 680"/>
                <a:gd name="T28" fmla="*/ 1 w 203"/>
                <a:gd name="T29" fmla="*/ 1 h 680"/>
                <a:gd name="T30" fmla="*/ 0 w 203"/>
                <a:gd name="T31" fmla="*/ 3 h 680"/>
                <a:gd name="T32" fmla="*/ 0 w 203"/>
                <a:gd name="T33" fmla="*/ 1 h 6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680"/>
                <a:gd name="T53" fmla="*/ 203 w 203"/>
                <a:gd name="T54" fmla="*/ 680 h 6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680">
                  <a:moveTo>
                    <a:pt x="100" y="0"/>
                  </a:moveTo>
                  <a:lnTo>
                    <a:pt x="100" y="339"/>
                  </a:lnTo>
                  <a:lnTo>
                    <a:pt x="100" y="680"/>
                  </a:lnTo>
                  <a:lnTo>
                    <a:pt x="83" y="624"/>
                  </a:lnTo>
                  <a:lnTo>
                    <a:pt x="83" y="339"/>
                  </a:lnTo>
                  <a:lnTo>
                    <a:pt x="67" y="339"/>
                  </a:lnTo>
                  <a:lnTo>
                    <a:pt x="67" y="565"/>
                  </a:lnTo>
                  <a:lnTo>
                    <a:pt x="49" y="508"/>
                  </a:lnTo>
                  <a:lnTo>
                    <a:pt x="49" y="339"/>
                  </a:lnTo>
                  <a:lnTo>
                    <a:pt x="32" y="339"/>
                  </a:lnTo>
                  <a:lnTo>
                    <a:pt x="32" y="450"/>
                  </a:lnTo>
                  <a:lnTo>
                    <a:pt x="15" y="393"/>
                  </a:lnTo>
                  <a:lnTo>
                    <a:pt x="15" y="339"/>
                  </a:lnTo>
                  <a:lnTo>
                    <a:pt x="0" y="339"/>
                  </a:lnTo>
                  <a:lnTo>
                    <a:pt x="203" y="339"/>
                  </a:lnTo>
                  <a:lnTo>
                    <a:pt x="100" y="680"/>
                  </a:lnTo>
                  <a:lnTo>
                    <a:pt x="0" y="3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62" name="Line 224"/>
            <p:cNvSpPr>
              <a:spLocks noChangeShapeType="1"/>
            </p:cNvSpPr>
            <p:nvPr/>
          </p:nvSpPr>
          <p:spPr bwMode="auto">
            <a:xfrm>
              <a:off x="4386" y="311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63" name="Freeform 225"/>
            <p:cNvSpPr>
              <a:spLocks/>
            </p:cNvSpPr>
            <p:nvPr/>
          </p:nvSpPr>
          <p:spPr bwMode="auto">
            <a:xfrm>
              <a:off x="4386" y="3113"/>
              <a:ext cx="15" cy="47"/>
            </a:xfrm>
            <a:custGeom>
              <a:avLst/>
              <a:gdLst>
                <a:gd name="T0" fmla="*/ 0 w 86"/>
                <a:gd name="T1" fmla="*/ 0 h 285"/>
                <a:gd name="T2" fmla="*/ 0 w 86"/>
                <a:gd name="T3" fmla="*/ 0 h 285"/>
                <a:gd name="T4" fmla="*/ 0 w 86"/>
                <a:gd name="T5" fmla="*/ 1 h 285"/>
                <a:gd name="T6" fmla="*/ 0 w 86"/>
                <a:gd name="T7" fmla="*/ 1 h 285"/>
                <a:gd name="T8" fmla="*/ 0 w 86"/>
                <a:gd name="T9" fmla="*/ 0 h 285"/>
                <a:gd name="T10" fmla="*/ 0 w 86"/>
                <a:gd name="T11" fmla="*/ 0 h 285"/>
                <a:gd name="T12" fmla="*/ 0 w 86"/>
                <a:gd name="T13" fmla="*/ 1 h 285"/>
                <a:gd name="T14" fmla="*/ 0 w 86"/>
                <a:gd name="T15" fmla="*/ 0 h 285"/>
                <a:gd name="T16" fmla="*/ 0 w 86"/>
                <a:gd name="T17" fmla="*/ 0 h 285"/>
                <a:gd name="T18" fmla="*/ 1 w 86"/>
                <a:gd name="T19" fmla="*/ 0 h 285"/>
                <a:gd name="T20" fmla="*/ 1 w 86"/>
                <a:gd name="T21" fmla="*/ 0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285"/>
                <a:gd name="T35" fmla="*/ 86 w 86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285">
                  <a:moveTo>
                    <a:pt x="0" y="0"/>
                  </a:moveTo>
                  <a:lnTo>
                    <a:pt x="17" y="0"/>
                  </a:lnTo>
                  <a:lnTo>
                    <a:pt x="17" y="285"/>
                  </a:lnTo>
                  <a:lnTo>
                    <a:pt x="35" y="228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52" y="172"/>
                  </a:lnTo>
                  <a:lnTo>
                    <a:pt x="68" y="115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86" y="5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64" name="Line 226"/>
            <p:cNvSpPr>
              <a:spLocks noChangeShapeType="1"/>
            </p:cNvSpPr>
            <p:nvPr/>
          </p:nvSpPr>
          <p:spPr bwMode="auto">
            <a:xfrm>
              <a:off x="4386" y="305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65" name="Freeform 227"/>
            <p:cNvSpPr>
              <a:spLocks/>
            </p:cNvSpPr>
            <p:nvPr/>
          </p:nvSpPr>
          <p:spPr bwMode="auto">
            <a:xfrm>
              <a:off x="2983" y="2886"/>
              <a:ext cx="1403" cy="170"/>
            </a:xfrm>
            <a:custGeom>
              <a:avLst/>
              <a:gdLst>
                <a:gd name="T0" fmla="*/ 39 w 8422"/>
                <a:gd name="T1" fmla="*/ 5 h 1022"/>
                <a:gd name="T2" fmla="*/ 0 w 8422"/>
                <a:gd name="T3" fmla="*/ 1 h 1022"/>
                <a:gd name="T4" fmla="*/ 0 w 8422"/>
                <a:gd name="T5" fmla="*/ 0 h 1022"/>
                <a:gd name="T6" fmla="*/ 0 60000 65536"/>
                <a:gd name="T7" fmla="*/ 0 60000 65536"/>
                <a:gd name="T8" fmla="*/ 0 60000 65536"/>
                <a:gd name="T9" fmla="*/ 0 w 8422"/>
                <a:gd name="T10" fmla="*/ 0 h 1022"/>
                <a:gd name="T11" fmla="*/ 8422 w 8422"/>
                <a:gd name="T12" fmla="*/ 1022 h 10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22" h="1022">
                  <a:moveTo>
                    <a:pt x="8422" y="1022"/>
                  </a:moveTo>
                  <a:lnTo>
                    <a:pt x="0" y="34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66" name="Line 228"/>
            <p:cNvSpPr>
              <a:spLocks noChangeShapeType="1"/>
            </p:cNvSpPr>
            <p:nvPr/>
          </p:nvSpPr>
          <p:spPr bwMode="auto">
            <a:xfrm>
              <a:off x="2997" y="272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67" name="Line 229"/>
            <p:cNvSpPr>
              <a:spLocks noChangeShapeType="1"/>
            </p:cNvSpPr>
            <p:nvPr/>
          </p:nvSpPr>
          <p:spPr bwMode="auto">
            <a:xfrm flipV="1">
              <a:off x="2997" y="2716"/>
              <a:ext cx="1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68" name="Line 230"/>
            <p:cNvSpPr>
              <a:spLocks noChangeShapeType="1"/>
            </p:cNvSpPr>
            <p:nvPr/>
          </p:nvSpPr>
          <p:spPr bwMode="auto">
            <a:xfrm>
              <a:off x="2971" y="311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69" name="Freeform 231"/>
            <p:cNvSpPr>
              <a:spLocks/>
            </p:cNvSpPr>
            <p:nvPr/>
          </p:nvSpPr>
          <p:spPr bwMode="auto">
            <a:xfrm>
              <a:off x="2968" y="3113"/>
              <a:ext cx="3" cy="17"/>
            </a:xfrm>
            <a:custGeom>
              <a:avLst/>
              <a:gdLst>
                <a:gd name="T0" fmla="*/ 0 w 17"/>
                <a:gd name="T1" fmla="*/ 0 h 105"/>
                <a:gd name="T2" fmla="*/ 0 w 17"/>
                <a:gd name="T3" fmla="*/ 0 h 105"/>
                <a:gd name="T4" fmla="*/ 0 w 17"/>
                <a:gd name="T5" fmla="*/ 0 h 105"/>
                <a:gd name="T6" fmla="*/ 0 w 17"/>
                <a:gd name="T7" fmla="*/ 0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05"/>
                <a:gd name="T14" fmla="*/ 17 w 17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05">
                  <a:moveTo>
                    <a:pt x="17" y="0"/>
                  </a:moveTo>
                  <a:lnTo>
                    <a:pt x="17" y="105"/>
                  </a:lnTo>
                  <a:lnTo>
                    <a:pt x="0" y="46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70" name="Line 232"/>
            <p:cNvSpPr>
              <a:spLocks noChangeShapeType="1"/>
            </p:cNvSpPr>
            <p:nvPr/>
          </p:nvSpPr>
          <p:spPr bwMode="auto">
            <a:xfrm>
              <a:off x="3937" y="294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71" name="Line 233"/>
            <p:cNvSpPr>
              <a:spLocks noChangeShapeType="1"/>
            </p:cNvSpPr>
            <p:nvPr/>
          </p:nvSpPr>
          <p:spPr bwMode="auto">
            <a:xfrm flipV="1">
              <a:off x="3937" y="2716"/>
              <a:ext cx="1" cy="22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72" name="Line 234"/>
            <p:cNvSpPr>
              <a:spLocks noChangeShapeType="1"/>
            </p:cNvSpPr>
            <p:nvPr/>
          </p:nvSpPr>
          <p:spPr bwMode="auto">
            <a:xfrm>
              <a:off x="3951" y="175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73" name="Line 235"/>
            <p:cNvSpPr>
              <a:spLocks noChangeShapeType="1"/>
            </p:cNvSpPr>
            <p:nvPr/>
          </p:nvSpPr>
          <p:spPr bwMode="auto">
            <a:xfrm flipH="1">
              <a:off x="3432" y="1752"/>
              <a:ext cx="51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74" name="Line 236"/>
            <p:cNvSpPr>
              <a:spLocks noChangeShapeType="1"/>
            </p:cNvSpPr>
            <p:nvPr/>
          </p:nvSpPr>
          <p:spPr bwMode="auto">
            <a:xfrm>
              <a:off x="3432" y="174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75" name="Freeform 237"/>
            <p:cNvSpPr>
              <a:spLocks/>
            </p:cNvSpPr>
            <p:nvPr/>
          </p:nvSpPr>
          <p:spPr bwMode="auto">
            <a:xfrm>
              <a:off x="3376" y="1740"/>
              <a:ext cx="56" cy="12"/>
            </a:xfrm>
            <a:custGeom>
              <a:avLst/>
              <a:gdLst>
                <a:gd name="T0" fmla="*/ 2 w 336"/>
                <a:gd name="T1" fmla="*/ 0 h 69"/>
                <a:gd name="T2" fmla="*/ 1 w 336"/>
                <a:gd name="T3" fmla="*/ 0 h 69"/>
                <a:gd name="T4" fmla="*/ 1 w 336"/>
                <a:gd name="T5" fmla="*/ 0 h 69"/>
                <a:gd name="T6" fmla="*/ 2 w 336"/>
                <a:gd name="T7" fmla="*/ 0 h 69"/>
                <a:gd name="T8" fmla="*/ 2 w 336"/>
                <a:gd name="T9" fmla="*/ 0 h 69"/>
                <a:gd name="T10" fmla="*/ 0 w 336"/>
                <a:gd name="T11" fmla="*/ 0 h 69"/>
                <a:gd name="T12" fmla="*/ 0 w 336"/>
                <a:gd name="T13" fmla="*/ 0 h 69"/>
                <a:gd name="T14" fmla="*/ 2 w 336"/>
                <a:gd name="T15" fmla="*/ 0 h 69"/>
                <a:gd name="T16" fmla="*/ 2 w 336"/>
                <a:gd name="T17" fmla="*/ 0 h 69"/>
                <a:gd name="T18" fmla="*/ 0 w 336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6"/>
                <a:gd name="T31" fmla="*/ 0 h 69"/>
                <a:gd name="T32" fmla="*/ 336 w 336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6" h="69">
                  <a:moveTo>
                    <a:pt x="336" y="0"/>
                  </a:moveTo>
                  <a:lnTo>
                    <a:pt x="223" y="0"/>
                  </a:lnTo>
                  <a:lnTo>
                    <a:pt x="167" y="16"/>
                  </a:lnTo>
                  <a:lnTo>
                    <a:pt x="336" y="16"/>
                  </a:lnTo>
                  <a:lnTo>
                    <a:pt x="336" y="34"/>
                  </a:lnTo>
                  <a:lnTo>
                    <a:pt x="111" y="34"/>
                  </a:lnTo>
                  <a:lnTo>
                    <a:pt x="55" y="51"/>
                  </a:lnTo>
                  <a:lnTo>
                    <a:pt x="336" y="51"/>
                  </a:lnTo>
                  <a:lnTo>
                    <a:pt x="336" y="69"/>
                  </a:lnTo>
                  <a:lnTo>
                    <a:pt x="0" y="6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76" name="Line 238"/>
            <p:cNvSpPr>
              <a:spLocks noChangeShapeType="1"/>
            </p:cNvSpPr>
            <p:nvPr/>
          </p:nvSpPr>
          <p:spPr bwMode="auto">
            <a:xfrm>
              <a:off x="3385" y="175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77" name="Freeform 239"/>
            <p:cNvSpPr>
              <a:spLocks/>
            </p:cNvSpPr>
            <p:nvPr/>
          </p:nvSpPr>
          <p:spPr bwMode="auto">
            <a:xfrm>
              <a:off x="3376" y="1734"/>
              <a:ext cx="56" cy="35"/>
            </a:xfrm>
            <a:custGeom>
              <a:avLst/>
              <a:gdLst>
                <a:gd name="T0" fmla="*/ 0 w 336"/>
                <a:gd name="T1" fmla="*/ 1 h 206"/>
                <a:gd name="T2" fmla="*/ 2 w 336"/>
                <a:gd name="T3" fmla="*/ 1 h 206"/>
                <a:gd name="T4" fmla="*/ 2 w 336"/>
                <a:gd name="T5" fmla="*/ 1 h 206"/>
                <a:gd name="T6" fmla="*/ 0 w 336"/>
                <a:gd name="T7" fmla="*/ 1 h 206"/>
                <a:gd name="T8" fmla="*/ 1 w 336"/>
                <a:gd name="T9" fmla="*/ 1 h 206"/>
                <a:gd name="T10" fmla="*/ 2 w 336"/>
                <a:gd name="T11" fmla="*/ 1 h 206"/>
                <a:gd name="T12" fmla="*/ 2 w 336"/>
                <a:gd name="T13" fmla="*/ 1 h 206"/>
                <a:gd name="T14" fmla="*/ 1 w 336"/>
                <a:gd name="T15" fmla="*/ 1 h 206"/>
                <a:gd name="T16" fmla="*/ 1 w 336"/>
                <a:gd name="T17" fmla="*/ 1 h 206"/>
                <a:gd name="T18" fmla="*/ 2 w 336"/>
                <a:gd name="T19" fmla="*/ 1 h 206"/>
                <a:gd name="T20" fmla="*/ 2 w 336"/>
                <a:gd name="T21" fmla="*/ 1 h 206"/>
                <a:gd name="T22" fmla="*/ 0 w 336"/>
                <a:gd name="T23" fmla="*/ 1 h 206"/>
                <a:gd name="T24" fmla="*/ 2 w 336"/>
                <a:gd name="T25" fmla="*/ 0 h 206"/>
                <a:gd name="T26" fmla="*/ 2 w 336"/>
                <a:gd name="T27" fmla="*/ 1 h 2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6"/>
                <a:gd name="T43" fmla="*/ 0 h 206"/>
                <a:gd name="T44" fmla="*/ 336 w 336"/>
                <a:gd name="T45" fmla="*/ 206 h 2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6" h="206">
                  <a:moveTo>
                    <a:pt x="55" y="120"/>
                  </a:moveTo>
                  <a:lnTo>
                    <a:pt x="336" y="120"/>
                  </a:lnTo>
                  <a:lnTo>
                    <a:pt x="336" y="136"/>
                  </a:lnTo>
                  <a:lnTo>
                    <a:pt x="111" y="136"/>
                  </a:lnTo>
                  <a:lnTo>
                    <a:pt x="167" y="153"/>
                  </a:lnTo>
                  <a:lnTo>
                    <a:pt x="336" y="153"/>
                  </a:lnTo>
                  <a:lnTo>
                    <a:pt x="336" y="171"/>
                  </a:lnTo>
                  <a:lnTo>
                    <a:pt x="223" y="171"/>
                  </a:lnTo>
                  <a:lnTo>
                    <a:pt x="280" y="188"/>
                  </a:lnTo>
                  <a:lnTo>
                    <a:pt x="336" y="188"/>
                  </a:lnTo>
                  <a:lnTo>
                    <a:pt x="336" y="206"/>
                  </a:lnTo>
                  <a:lnTo>
                    <a:pt x="0" y="103"/>
                  </a:lnTo>
                  <a:lnTo>
                    <a:pt x="336" y="0"/>
                  </a:lnTo>
                  <a:lnTo>
                    <a:pt x="336" y="20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78" name="Line 240"/>
            <p:cNvSpPr>
              <a:spLocks noChangeShapeType="1"/>
            </p:cNvSpPr>
            <p:nvPr/>
          </p:nvSpPr>
          <p:spPr bwMode="auto">
            <a:xfrm>
              <a:off x="3432" y="174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79" name="Freeform 241"/>
            <p:cNvSpPr>
              <a:spLocks/>
            </p:cNvSpPr>
            <p:nvPr/>
          </p:nvSpPr>
          <p:spPr bwMode="auto">
            <a:xfrm>
              <a:off x="3422" y="1737"/>
              <a:ext cx="10" cy="3"/>
            </a:xfrm>
            <a:custGeom>
              <a:avLst/>
              <a:gdLst>
                <a:gd name="T0" fmla="*/ 0 w 56"/>
                <a:gd name="T1" fmla="*/ 0 h 17"/>
                <a:gd name="T2" fmla="*/ 0 w 56"/>
                <a:gd name="T3" fmla="*/ 0 h 17"/>
                <a:gd name="T4" fmla="*/ 0 w 56"/>
                <a:gd name="T5" fmla="*/ 0 h 17"/>
                <a:gd name="T6" fmla="*/ 0 60000 65536"/>
                <a:gd name="T7" fmla="*/ 0 60000 65536"/>
                <a:gd name="T8" fmla="*/ 0 60000 65536"/>
                <a:gd name="T9" fmla="*/ 0 w 56"/>
                <a:gd name="T10" fmla="*/ 0 h 17"/>
                <a:gd name="T11" fmla="*/ 56 w 5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7">
                  <a:moveTo>
                    <a:pt x="56" y="17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80" name="Line 242"/>
            <p:cNvSpPr>
              <a:spLocks noChangeShapeType="1"/>
            </p:cNvSpPr>
            <p:nvPr/>
          </p:nvSpPr>
          <p:spPr bwMode="auto">
            <a:xfrm>
              <a:off x="3264" y="175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81" name="Freeform 243"/>
            <p:cNvSpPr>
              <a:spLocks/>
            </p:cNvSpPr>
            <p:nvPr/>
          </p:nvSpPr>
          <p:spPr bwMode="auto">
            <a:xfrm>
              <a:off x="3208" y="1752"/>
              <a:ext cx="56" cy="14"/>
            </a:xfrm>
            <a:custGeom>
              <a:avLst/>
              <a:gdLst>
                <a:gd name="T0" fmla="*/ 1 w 337"/>
                <a:gd name="T1" fmla="*/ 0 h 85"/>
                <a:gd name="T2" fmla="*/ 0 w 337"/>
                <a:gd name="T3" fmla="*/ 0 h 85"/>
                <a:gd name="T4" fmla="*/ 0 w 337"/>
                <a:gd name="T5" fmla="*/ 0 h 85"/>
                <a:gd name="T6" fmla="*/ 1 w 337"/>
                <a:gd name="T7" fmla="*/ 0 h 85"/>
                <a:gd name="T8" fmla="*/ 1 w 337"/>
                <a:gd name="T9" fmla="*/ 0 h 85"/>
                <a:gd name="T10" fmla="*/ 0 w 337"/>
                <a:gd name="T11" fmla="*/ 0 h 85"/>
                <a:gd name="T12" fmla="*/ 0 w 337"/>
                <a:gd name="T13" fmla="*/ 0 h 85"/>
                <a:gd name="T14" fmla="*/ 1 w 337"/>
                <a:gd name="T15" fmla="*/ 0 h 85"/>
                <a:gd name="T16" fmla="*/ 0 w 337"/>
                <a:gd name="T17" fmla="*/ 0 h 85"/>
                <a:gd name="T18" fmla="*/ 0 w 337"/>
                <a:gd name="T19" fmla="*/ 0 h 85"/>
                <a:gd name="T20" fmla="*/ 0 w 337"/>
                <a:gd name="T21" fmla="*/ 0 h 85"/>
                <a:gd name="T22" fmla="*/ 0 w 337"/>
                <a:gd name="T23" fmla="*/ 0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7"/>
                <a:gd name="T37" fmla="*/ 0 h 85"/>
                <a:gd name="T38" fmla="*/ 337 w 337"/>
                <a:gd name="T39" fmla="*/ 85 h 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7" h="85">
                  <a:moveTo>
                    <a:pt x="3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80" y="17"/>
                  </a:lnTo>
                  <a:lnTo>
                    <a:pt x="223" y="33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167" y="50"/>
                  </a:lnTo>
                  <a:lnTo>
                    <a:pt x="111" y="68"/>
                  </a:lnTo>
                  <a:lnTo>
                    <a:pt x="0" y="68"/>
                  </a:lnTo>
                  <a:lnTo>
                    <a:pt x="0" y="85"/>
                  </a:lnTo>
                  <a:lnTo>
                    <a:pt x="54" y="8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82" name="Line 244"/>
            <p:cNvSpPr>
              <a:spLocks noChangeShapeType="1"/>
            </p:cNvSpPr>
            <p:nvPr/>
          </p:nvSpPr>
          <p:spPr bwMode="auto">
            <a:xfrm>
              <a:off x="3208" y="176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83" name="Freeform 245"/>
            <p:cNvSpPr>
              <a:spLocks/>
            </p:cNvSpPr>
            <p:nvPr/>
          </p:nvSpPr>
          <p:spPr bwMode="auto">
            <a:xfrm>
              <a:off x="3208" y="1734"/>
              <a:ext cx="56" cy="35"/>
            </a:xfrm>
            <a:custGeom>
              <a:avLst/>
              <a:gdLst>
                <a:gd name="T0" fmla="*/ 0 w 337"/>
                <a:gd name="T1" fmla="*/ 1 h 206"/>
                <a:gd name="T2" fmla="*/ 0 w 337"/>
                <a:gd name="T3" fmla="*/ 0 h 206"/>
                <a:gd name="T4" fmla="*/ 1 w 337"/>
                <a:gd name="T5" fmla="*/ 1 h 206"/>
                <a:gd name="T6" fmla="*/ 0 w 337"/>
                <a:gd name="T7" fmla="*/ 1 h 2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206"/>
                <a:gd name="T14" fmla="*/ 337 w 337"/>
                <a:gd name="T15" fmla="*/ 206 h 2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206">
                  <a:moveTo>
                    <a:pt x="0" y="206"/>
                  </a:moveTo>
                  <a:lnTo>
                    <a:pt x="0" y="0"/>
                  </a:lnTo>
                  <a:lnTo>
                    <a:pt x="337" y="103"/>
                  </a:lnTo>
                  <a:lnTo>
                    <a:pt x="0" y="20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84" name="Line 246"/>
            <p:cNvSpPr>
              <a:spLocks noChangeShapeType="1"/>
            </p:cNvSpPr>
            <p:nvPr/>
          </p:nvSpPr>
          <p:spPr bwMode="auto">
            <a:xfrm>
              <a:off x="3208" y="175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85" name="Line 247"/>
            <p:cNvSpPr>
              <a:spLocks noChangeShapeType="1"/>
            </p:cNvSpPr>
            <p:nvPr/>
          </p:nvSpPr>
          <p:spPr bwMode="auto">
            <a:xfrm flipH="1">
              <a:off x="2534" y="1752"/>
              <a:ext cx="67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86" name="Line 248"/>
            <p:cNvSpPr>
              <a:spLocks noChangeShapeType="1"/>
            </p:cNvSpPr>
            <p:nvPr/>
          </p:nvSpPr>
          <p:spPr bwMode="auto">
            <a:xfrm>
              <a:off x="2477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87" name="Freeform 249"/>
            <p:cNvSpPr>
              <a:spLocks/>
            </p:cNvSpPr>
            <p:nvPr/>
          </p:nvSpPr>
          <p:spPr bwMode="auto">
            <a:xfrm>
              <a:off x="2421" y="1581"/>
              <a:ext cx="56" cy="15"/>
            </a:xfrm>
            <a:custGeom>
              <a:avLst/>
              <a:gdLst>
                <a:gd name="T0" fmla="*/ 1 w 337"/>
                <a:gd name="T1" fmla="*/ 0 h 86"/>
                <a:gd name="T2" fmla="*/ 0 w 337"/>
                <a:gd name="T3" fmla="*/ 0 h 86"/>
                <a:gd name="T4" fmla="*/ 0 w 337"/>
                <a:gd name="T5" fmla="*/ 0 h 86"/>
                <a:gd name="T6" fmla="*/ 1 w 337"/>
                <a:gd name="T7" fmla="*/ 0 h 86"/>
                <a:gd name="T8" fmla="*/ 1 w 337"/>
                <a:gd name="T9" fmla="*/ 0 h 86"/>
                <a:gd name="T10" fmla="*/ 0 w 337"/>
                <a:gd name="T11" fmla="*/ 0 h 86"/>
                <a:gd name="T12" fmla="*/ 0 w 337"/>
                <a:gd name="T13" fmla="*/ 0 h 86"/>
                <a:gd name="T14" fmla="*/ 1 w 337"/>
                <a:gd name="T15" fmla="*/ 0 h 86"/>
                <a:gd name="T16" fmla="*/ 0 w 337"/>
                <a:gd name="T17" fmla="*/ 0 h 86"/>
                <a:gd name="T18" fmla="*/ 0 w 337"/>
                <a:gd name="T19" fmla="*/ 0 h 86"/>
                <a:gd name="T20" fmla="*/ 0 w 337"/>
                <a:gd name="T21" fmla="*/ 1 h 86"/>
                <a:gd name="T22" fmla="*/ 0 w 337"/>
                <a:gd name="T23" fmla="*/ 1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7"/>
                <a:gd name="T37" fmla="*/ 0 h 86"/>
                <a:gd name="T38" fmla="*/ 337 w 337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7" h="86">
                  <a:moveTo>
                    <a:pt x="3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78" y="17"/>
                  </a:lnTo>
                  <a:lnTo>
                    <a:pt x="222" y="35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165" y="52"/>
                  </a:lnTo>
                  <a:lnTo>
                    <a:pt x="107" y="70"/>
                  </a:lnTo>
                  <a:lnTo>
                    <a:pt x="0" y="70"/>
                  </a:lnTo>
                  <a:lnTo>
                    <a:pt x="0" y="86"/>
                  </a:lnTo>
                  <a:lnTo>
                    <a:pt x="51" y="8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88" name="Line 250"/>
            <p:cNvSpPr>
              <a:spLocks noChangeShapeType="1"/>
            </p:cNvSpPr>
            <p:nvPr/>
          </p:nvSpPr>
          <p:spPr bwMode="auto">
            <a:xfrm>
              <a:off x="2421" y="159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89" name="Freeform 251"/>
            <p:cNvSpPr>
              <a:spLocks/>
            </p:cNvSpPr>
            <p:nvPr/>
          </p:nvSpPr>
          <p:spPr bwMode="auto">
            <a:xfrm>
              <a:off x="2421" y="1564"/>
              <a:ext cx="56" cy="34"/>
            </a:xfrm>
            <a:custGeom>
              <a:avLst/>
              <a:gdLst>
                <a:gd name="T0" fmla="*/ 0 w 337"/>
                <a:gd name="T1" fmla="*/ 1 h 204"/>
                <a:gd name="T2" fmla="*/ 0 w 337"/>
                <a:gd name="T3" fmla="*/ 0 h 204"/>
                <a:gd name="T4" fmla="*/ 1 w 337"/>
                <a:gd name="T5" fmla="*/ 1 h 204"/>
                <a:gd name="T6" fmla="*/ 0 w 337"/>
                <a:gd name="T7" fmla="*/ 1 h 2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204"/>
                <a:gd name="T14" fmla="*/ 337 w 337"/>
                <a:gd name="T15" fmla="*/ 204 h 2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204">
                  <a:moveTo>
                    <a:pt x="0" y="204"/>
                  </a:moveTo>
                  <a:lnTo>
                    <a:pt x="0" y="0"/>
                  </a:lnTo>
                  <a:lnTo>
                    <a:pt x="337" y="102"/>
                  </a:lnTo>
                  <a:lnTo>
                    <a:pt x="0" y="20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90" name="Line 252"/>
            <p:cNvSpPr>
              <a:spLocks noChangeShapeType="1"/>
            </p:cNvSpPr>
            <p:nvPr/>
          </p:nvSpPr>
          <p:spPr bwMode="auto">
            <a:xfrm>
              <a:off x="2421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91" name="Line 253"/>
            <p:cNvSpPr>
              <a:spLocks noChangeShapeType="1"/>
            </p:cNvSpPr>
            <p:nvPr/>
          </p:nvSpPr>
          <p:spPr bwMode="auto">
            <a:xfrm flipH="1">
              <a:off x="2365" y="1581"/>
              <a:ext cx="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92" name="Line 254"/>
            <p:cNvSpPr>
              <a:spLocks noChangeShapeType="1"/>
            </p:cNvSpPr>
            <p:nvPr/>
          </p:nvSpPr>
          <p:spPr bwMode="auto">
            <a:xfrm>
              <a:off x="2421" y="157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93" name="Line 255"/>
            <p:cNvSpPr>
              <a:spLocks noChangeShapeType="1"/>
            </p:cNvSpPr>
            <p:nvPr/>
          </p:nvSpPr>
          <p:spPr bwMode="auto">
            <a:xfrm>
              <a:off x="2421" y="1579"/>
              <a:ext cx="4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94" name="Line 256"/>
            <p:cNvSpPr>
              <a:spLocks noChangeShapeType="1"/>
            </p:cNvSpPr>
            <p:nvPr/>
          </p:nvSpPr>
          <p:spPr bwMode="auto">
            <a:xfrm>
              <a:off x="2459" y="157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95" name="Freeform 257"/>
            <p:cNvSpPr>
              <a:spLocks/>
            </p:cNvSpPr>
            <p:nvPr/>
          </p:nvSpPr>
          <p:spPr bwMode="auto">
            <a:xfrm>
              <a:off x="2421" y="1576"/>
              <a:ext cx="38" cy="3"/>
            </a:xfrm>
            <a:custGeom>
              <a:avLst/>
              <a:gdLst>
                <a:gd name="T0" fmla="*/ 1 w 224"/>
                <a:gd name="T1" fmla="*/ 0 h 17"/>
                <a:gd name="T2" fmla="*/ 0 w 224"/>
                <a:gd name="T3" fmla="*/ 0 h 17"/>
                <a:gd name="T4" fmla="*/ 0 w 224"/>
                <a:gd name="T5" fmla="*/ 0 h 17"/>
                <a:gd name="T6" fmla="*/ 0 60000 65536"/>
                <a:gd name="T7" fmla="*/ 0 60000 65536"/>
                <a:gd name="T8" fmla="*/ 0 60000 65536"/>
                <a:gd name="T9" fmla="*/ 0 w 224"/>
                <a:gd name="T10" fmla="*/ 0 h 17"/>
                <a:gd name="T11" fmla="*/ 224 w 22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7">
                  <a:moveTo>
                    <a:pt x="224" y="0"/>
                  </a:move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96" name="Line 258"/>
            <p:cNvSpPr>
              <a:spLocks noChangeShapeType="1"/>
            </p:cNvSpPr>
            <p:nvPr/>
          </p:nvSpPr>
          <p:spPr bwMode="auto">
            <a:xfrm>
              <a:off x="2421" y="157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97" name="Freeform 259"/>
            <p:cNvSpPr>
              <a:spLocks/>
            </p:cNvSpPr>
            <p:nvPr/>
          </p:nvSpPr>
          <p:spPr bwMode="auto">
            <a:xfrm>
              <a:off x="2421" y="1573"/>
              <a:ext cx="38" cy="3"/>
            </a:xfrm>
            <a:custGeom>
              <a:avLst/>
              <a:gdLst>
                <a:gd name="T0" fmla="*/ 0 w 224"/>
                <a:gd name="T1" fmla="*/ 0 h 18"/>
                <a:gd name="T2" fmla="*/ 1 w 224"/>
                <a:gd name="T3" fmla="*/ 0 h 18"/>
                <a:gd name="T4" fmla="*/ 1 w 224"/>
                <a:gd name="T5" fmla="*/ 0 h 18"/>
                <a:gd name="T6" fmla="*/ 0 60000 65536"/>
                <a:gd name="T7" fmla="*/ 0 60000 65536"/>
                <a:gd name="T8" fmla="*/ 0 60000 65536"/>
                <a:gd name="T9" fmla="*/ 0 w 224"/>
                <a:gd name="T10" fmla="*/ 0 h 18"/>
                <a:gd name="T11" fmla="*/ 224 w 224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8">
                  <a:moveTo>
                    <a:pt x="0" y="0"/>
                  </a:moveTo>
                  <a:lnTo>
                    <a:pt x="168" y="0"/>
                  </a:lnTo>
                  <a:lnTo>
                    <a:pt x="224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98" name="Line 260"/>
            <p:cNvSpPr>
              <a:spLocks noChangeShapeType="1"/>
            </p:cNvSpPr>
            <p:nvPr/>
          </p:nvSpPr>
          <p:spPr bwMode="auto">
            <a:xfrm>
              <a:off x="2440" y="157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99" name="Freeform 261"/>
            <p:cNvSpPr>
              <a:spLocks/>
            </p:cNvSpPr>
            <p:nvPr/>
          </p:nvSpPr>
          <p:spPr bwMode="auto">
            <a:xfrm>
              <a:off x="2421" y="1570"/>
              <a:ext cx="19" cy="3"/>
            </a:xfrm>
            <a:custGeom>
              <a:avLst/>
              <a:gdLst>
                <a:gd name="T0" fmla="*/ 1 w 112"/>
                <a:gd name="T1" fmla="*/ 0 h 17"/>
                <a:gd name="T2" fmla="*/ 0 w 112"/>
                <a:gd name="T3" fmla="*/ 0 h 17"/>
                <a:gd name="T4" fmla="*/ 0 w 112"/>
                <a:gd name="T5" fmla="*/ 0 h 17"/>
                <a:gd name="T6" fmla="*/ 0 60000 65536"/>
                <a:gd name="T7" fmla="*/ 0 60000 65536"/>
                <a:gd name="T8" fmla="*/ 0 60000 65536"/>
                <a:gd name="T9" fmla="*/ 0 w 112"/>
                <a:gd name="T10" fmla="*/ 0 h 17"/>
                <a:gd name="T11" fmla="*/ 112 w 112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7">
                  <a:moveTo>
                    <a:pt x="112" y="0"/>
                  </a:move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00" name="Line 262"/>
            <p:cNvSpPr>
              <a:spLocks noChangeShapeType="1"/>
            </p:cNvSpPr>
            <p:nvPr/>
          </p:nvSpPr>
          <p:spPr bwMode="auto">
            <a:xfrm>
              <a:off x="2421" y="156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01" name="Freeform 263"/>
            <p:cNvSpPr>
              <a:spLocks/>
            </p:cNvSpPr>
            <p:nvPr/>
          </p:nvSpPr>
          <p:spPr bwMode="auto">
            <a:xfrm>
              <a:off x="2421" y="1567"/>
              <a:ext cx="19" cy="3"/>
            </a:xfrm>
            <a:custGeom>
              <a:avLst/>
              <a:gdLst>
                <a:gd name="T0" fmla="*/ 0 w 112"/>
                <a:gd name="T1" fmla="*/ 0 h 18"/>
                <a:gd name="T2" fmla="*/ 0 w 112"/>
                <a:gd name="T3" fmla="*/ 0 h 18"/>
                <a:gd name="T4" fmla="*/ 1 w 112"/>
                <a:gd name="T5" fmla="*/ 0 h 18"/>
                <a:gd name="T6" fmla="*/ 0 60000 65536"/>
                <a:gd name="T7" fmla="*/ 0 60000 65536"/>
                <a:gd name="T8" fmla="*/ 0 60000 65536"/>
                <a:gd name="T9" fmla="*/ 0 w 112"/>
                <a:gd name="T10" fmla="*/ 0 h 18"/>
                <a:gd name="T11" fmla="*/ 112 w 1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8">
                  <a:moveTo>
                    <a:pt x="0" y="0"/>
                  </a:moveTo>
                  <a:lnTo>
                    <a:pt x="54" y="0"/>
                  </a:lnTo>
                  <a:lnTo>
                    <a:pt x="112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02" name="Line 264"/>
            <p:cNvSpPr>
              <a:spLocks noChangeShapeType="1"/>
            </p:cNvSpPr>
            <p:nvPr/>
          </p:nvSpPr>
          <p:spPr bwMode="auto">
            <a:xfrm>
              <a:off x="2983" y="192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03" name="Freeform 265"/>
            <p:cNvSpPr>
              <a:spLocks/>
            </p:cNvSpPr>
            <p:nvPr/>
          </p:nvSpPr>
          <p:spPr bwMode="auto">
            <a:xfrm>
              <a:off x="2983" y="1922"/>
              <a:ext cx="552" cy="14"/>
            </a:xfrm>
            <a:custGeom>
              <a:avLst/>
              <a:gdLst>
                <a:gd name="T0" fmla="*/ 0 w 3314"/>
                <a:gd name="T1" fmla="*/ 0 h 86"/>
                <a:gd name="T2" fmla="*/ 14 w 3314"/>
                <a:gd name="T3" fmla="*/ 0 h 86"/>
                <a:gd name="T4" fmla="*/ 14 w 3314"/>
                <a:gd name="T5" fmla="*/ 0 h 86"/>
                <a:gd name="T6" fmla="*/ 15 w 3314"/>
                <a:gd name="T7" fmla="*/ 0 h 86"/>
                <a:gd name="T8" fmla="*/ 15 w 3314"/>
                <a:gd name="T9" fmla="*/ 0 h 86"/>
                <a:gd name="T10" fmla="*/ 14 w 3314"/>
                <a:gd name="T11" fmla="*/ 0 h 86"/>
                <a:gd name="T12" fmla="*/ 14 w 3314"/>
                <a:gd name="T13" fmla="*/ 0 h 86"/>
                <a:gd name="T14" fmla="*/ 15 w 3314"/>
                <a:gd name="T15" fmla="*/ 0 h 86"/>
                <a:gd name="T16" fmla="*/ 14 w 3314"/>
                <a:gd name="T17" fmla="*/ 0 h 86"/>
                <a:gd name="T18" fmla="*/ 14 w 3314"/>
                <a:gd name="T19" fmla="*/ 0 h 86"/>
                <a:gd name="T20" fmla="*/ 14 w 3314"/>
                <a:gd name="T21" fmla="*/ 0 h 86"/>
                <a:gd name="T22" fmla="*/ 14 w 3314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14"/>
                <a:gd name="T37" fmla="*/ 0 h 86"/>
                <a:gd name="T38" fmla="*/ 3314 w 3314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14" h="86">
                  <a:moveTo>
                    <a:pt x="0" y="0"/>
                  </a:moveTo>
                  <a:lnTo>
                    <a:pt x="3034" y="0"/>
                  </a:lnTo>
                  <a:lnTo>
                    <a:pt x="3034" y="17"/>
                  </a:lnTo>
                  <a:lnTo>
                    <a:pt x="3314" y="17"/>
                  </a:lnTo>
                  <a:lnTo>
                    <a:pt x="3258" y="35"/>
                  </a:lnTo>
                  <a:lnTo>
                    <a:pt x="3034" y="35"/>
                  </a:lnTo>
                  <a:lnTo>
                    <a:pt x="3034" y="51"/>
                  </a:lnTo>
                  <a:lnTo>
                    <a:pt x="3201" y="51"/>
                  </a:lnTo>
                  <a:lnTo>
                    <a:pt x="3145" y="68"/>
                  </a:lnTo>
                  <a:lnTo>
                    <a:pt x="3034" y="68"/>
                  </a:lnTo>
                  <a:lnTo>
                    <a:pt x="3034" y="86"/>
                  </a:lnTo>
                  <a:lnTo>
                    <a:pt x="3088" y="8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04" name="Line 266"/>
            <p:cNvSpPr>
              <a:spLocks noChangeShapeType="1"/>
            </p:cNvSpPr>
            <p:nvPr/>
          </p:nvSpPr>
          <p:spPr bwMode="auto">
            <a:xfrm>
              <a:off x="3488" y="193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05" name="Freeform 267"/>
            <p:cNvSpPr>
              <a:spLocks/>
            </p:cNvSpPr>
            <p:nvPr/>
          </p:nvSpPr>
          <p:spPr bwMode="auto">
            <a:xfrm>
              <a:off x="3488" y="1904"/>
              <a:ext cx="56" cy="35"/>
            </a:xfrm>
            <a:custGeom>
              <a:avLst/>
              <a:gdLst>
                <a:gd name="T0" fmla="*/ 0 w 336"/>
                <a:gd name="T1" fmla="*/ 1 h 206"/>
                <a:gd name="T2" fmla="*/ 0 w 336"/>
                <a:gd name="T3" fmla="*/ 0 h 206"/>
                <a:gd name="T4" fmla="*/ 2 w 336"/>
                <a:gd name="T5" fmla="*/ 1 h 206"/>
                <a:gd name="T6" fmla="*/ 0 w 336"/>
                <a:gd name="T7" fmla="*/ 1 h 2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06"/>
                <a:gd name="T14" fmla="*/ 336 w 336"/>
                <a:gd name="T15" fmla="*/ 206 h 2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06">
                  <a:moveTo>
                    <a:pt x="0" y="206"/>
                  </a:moveTo>
                  <a:lnTo>
                    <a:pt x="0" y="0"/>
                  </a:lnTo>
                  <a:lnTo>
                    <a:pt x="336" y="103"/>
                  </a:lnTo>
                  <a:lnTo>
                    <a:pt x="0" y="20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06" name="Line 268"/>
            <p:cNvSpPr>
              <a:spLocks noChangeShapeType="1"/>
            </p:cNvSpPr>
            <p:nvPr/>
          </p:nvSpPr>
          <p:spPr bwMode="auto">
            <a:xfrm>
              <a:off x="3488" y="192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07" name="Line 269"/>
            <p:cNvSpPr>
              <a:spLocks noChangeShapeType="1"/>
            </p:cNvSpPr>
            <p:nvPr/>
          </p:nvSpPr>
          <p:spPr bwMode="auto">
            <a:xfrm>
              <a:off x="3488" y="1922"/>
              <a:ext cx="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08" name="Line 270"/>
            <p:cNvSpPr>
              <a:spLocks noChangeShapeType="1"/>
            </p:cNvSpPr>
            <p:nvPr/>
          </p:nvSpPr>
          <p:spPr bwMode="auto">
            <a:xfrm>
              <a:off x="3535" y="191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09" name="Freeform 271"/>
            <p:cNvSpPr>
              <a:spLocks/>
            </p:cNvSpPr>
            <p:nvPr/>
          </p:nvSpPr>
          <p:spPr bwMode="auto">
            <a:xfrm>
              <a:off x="3488" y="1907"/>
              <a:ext cx="47" cy="12"/>
            </a:xfrm>
            <a:custGeom>
              <a:avLst/>
              <a:gdLst>
                <a:gd name="T0" fmla="*/ 1 w 280"/>
                <a:gd name="T1" fmla="*/ 0 h 69"/>
                <a:gd name="T2" fmla="*/ 0 w 280"/>
                <a:gd name="T3" fmla="*/ 0 h 69"/>
                <a:gd name="T4" fmla="*/ 0 w 280"/>
                <a:gd name="T5" fmla="*/ 0 h 69"/>
                <a:gd name="T6" fmla="*/ 1 w 280"/>
                <a:gd name="T7" fmla="*/ 0 h 69"/>
                <a:gd name="T8" fmla="*/ 1 w 280"/>
                <a:gd name="T9" fmla="*/ 0 h 69"/>
                <a:gd name="T10" fmla="*/ 0 w 280"/>
                <a:gd name="T11" fmla="*/ 0 h 69"/>
                <a:gd name="T12" fmla="*/ 0 w 280"/>
                <a:gd name="T13" fmla="*/ 0 h 69"/>
                <a:gd name="T14" fmla="*/ 1 w 280"/>
                <a:gd name="T15" fmla="*/ 0 h 69"/>
                <a:gd name="T16" fmla="*/ 0 w 280"/>
                <a:gd name="T17" fmla="*/ 0 h 69"/>
                <a:gd name="T18" fmla="*/ 0 w 280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0"/>
                <a:gd name="T31" fmla="*/ 0 h 69"/>
                <a:gd name="T32" fmla="*/ 280 w 280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0" h="69">
                  <a:moveTo>
                    <a:pt x="280" y="69"/>
                  </a:moveTo>
                  <a:lnTo>
                    <a:pt x="0" y="69"/>
                  </a:lnTo>
                  <a:lnTo>
                    <a:pt x="0" y="51"/>
                  </a:lnTo>
                  <a:lnTo>
                    <a:pt x="224" y="51"/>
                  </a:lnTo>
                  <a:lnTo>
                    <a:pt x="167" y="35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111" y="18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10" name="Line 272"/>
            <p:cNvSpPr>
              <a:spLocks noChangeShapeType="1"/>
            </p:cNvSpPr>
            <p:nvPr/>
          </p:nvSpPr>
          <p:spPr bwMode="auto">
            <a:xfrm>
              <a:off x="3656" y="192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11" name="Freeform 273"/>
            <p:cNvSpPr>
              <a:spLocks/>
            </p:cNvSpPr>
            <p:nvPr/>
          </p:nvSpPr>
          <p:spPr bwMode="auto">
            <a:xfrm>
              <a:off x="3656" y="1904"/>
              <a:ext cx="730" cy="35"/>
            </a:xfrm>
            <a:custGeom>
              <a:avLst/>
              <a:gdLst>
                <a:gd name="T0" fmla="*/ 0 w 4379"/>
                <a:gd name="T1" fmla="*/ 1 h 206"/>
                <a:gd name="T2" fmla="*/ 2 w 4379"/>
                <a:gd name="T3" fmla="*/ 0 h 206"/>
                <a:gd name="T4" fmla="*/ 2 w 4379"/>
                <a:gd name="T5" fmla="*/ 1 h 206"/>
                <a:gd name="T6" fmla="*/ 0 w 4379"/>
                <a:gd name="T7" fmla="*/ 1 h 206"/>
                <a:gd name="T8" fmla="*/ 2 w 4379"/>
                <a:gd name="T9" fmla="*/ 1 h 206"/>
                <a:gd name="T10" fmla="*/ 20 w 4379"/>
                <a:gd name="T11" fmla="*/ 1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9"/>
                <a:gd name="T19" fmla="*/ 0 h 206"/>
                <a:gd name="T20" fmla="*/ 4379 w 4379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9" h="206">
                  <a:moveTo>
                    <a:pt x="0" y="103"/>
                  </a:moveTo>
                  <a:lnTo>
                    <a:pt x="336" y="0"/>
                  </a:lnTo>
                  <a:lnTo>
                    <a:pt x="336" y="206"/>
                  </a:lnTo>
                  <a:lnTo>
                    <a:pt x="0" y="103"/>
                  </a:lnTo>
                  <a:lnTo>
                    <a:pt x="336" y="103"/>
                  </a:lnTo>
                  <a:lnTo>
                    <a:pt x="4379" y="10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12" name="Line 274"/>
            <p:cNvSpPr>
              <a:spLocks noChangeShapeType="1"/>
            </p:cNvSpPr>
            <p:nvPr/>
          </p:nvSpPr>
          <p:spPr bwMode="auto">
            <a:xfrm>
              <a:off x="3713" y="192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13" name="Freeform 275"/>
            <p:cNvSpPr>
              <a:spLocks/>
            </p:cNvSpPr>
            <p:nvPr/>
          </p:nvSpPr>
          <p:spPr bwMode="auto">
            <a:xfrm>
              <a:off x="3666" y="1907"/>
              <a:ext cx="47" cy="15"/>
            </a:xfrm>
            <a:custGeom>
              <a:avLst/>
              <a:gdLst>
                <a:gd name="T0" fmla="*/ 1 w 281"/>
                <a:gd name="T1" fmla="*/ 1 h 86"/>
                <a:gd name="T2" fmla="*/ 1 w 281"/>
                <a:gd name="T3" fmla="*/ 0 h 86"/>
                <a:gd name="T4" fmla="*/ 0 w 281"/>
                <a:gd name="T5" fmla="*/ 0 h 86"/>
                <a:gd name="T6" fmla="*/ 0 w 281"/>
                <a:gd name="T7" fmla="*/ 0 h 86"/>
                <a:gd name="T8" fmla="*/ 1 w 281"/>
                <a:gd name="T9" fmla="*/ 0 h 86"/>
                <a:gd name="T10" fmla="*/ 1 w 281"/>
                <a:gd name="T11" fmla="*/ 0 h 86"/>
                <a:gd name="T12" fmla="*/ 1 w 281"/>
                <a:gd name="T13" fmla="*/ 0 h 86"/>
                <a:gd name="T14" fmla="*/ 1 w 281"/>
                <a:gd name="T15" fmla="*/ 0 h 86"/>
                <a:gd name="T16" fmla="*/ 1 w 281"/>
                <a:gd name="T17" fmla="*/ 0 h 86"/>
                <a:gd name="T18" fmla="*/ 1 w 281"/>
                <a:gd name="T19" fmla="*/ 0 h 86"/>
                <a:gd name="T20" fmla="*/ 1 w 281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1"/>
                <a:gd name="T34" fmla="*/ 0 h 86"/>
                <a:gd name="T35" fmla="*/ 281 w 281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1" h="86">
                  <a:moveTo>
                    <a:pt x="281" y="86"/>
                  </a:moveTo>
                  <a:lnTo>
                    <a:pt x="281" y="69"/>
                  </a:lnTo>
                  <a:lnTo>
                    <a:pt x="0" y="69"/>
                  </a:lnTo>
                  <a:lnTo>
                    <a:pt x="56" y="51"/>
                  </a:lnTo>
                  <a:lnTo>
                    <a:pt x="281" y="51"/>
                  </a:lnTo>
                  <a:lnTo>
                    <a:pt x="281" y="35"/>
                  </a:lnTo>
                  <a:lnTo>
                    <a:pt x="113" y="35"/>
                  </a:lnTo>
                  <a:lnTo>
                    <a:pt x="169" y="18"/>
                  </a:lnTo>
                  <a:lnTo>
                    <a:pt x="281" y="18"/>
                  </a:lnTo>
                  <a:lnTo>
                    <a:pt x="281" y="0"/>
                  </a:lnTo>
                  <a:lnTo>
                    <a:pt x="22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14" name="Line 276"/>
            <p:cNvSpPr>
              <a:spLocks noChangeShapeType="1"/>
            </p:cNvSpPr>
            <p:nvPr/>
          </p:nvSpPr>
          <p:spPr bwMode="auto">
            <a:xfrm>
              <a:off x="3713" y="192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15" name="Freeform 277"/>
            <p:cNvSpPr>
              <a:spLocks/>
            </p:cNvSpPr>
            <p:nvPr/>
          </p:nvSpPr>
          <p:spPr bwMode="auto">
            <a:xfrm>
              <a:off x="3675" y="1925"/>
              <a:ext cx="38" cy="11"/>
            </a:xfrm>
            <a:custGeom>
              <a:avLst/>
              <a:gdLst>
                <a:gd name="T0" fmla="*/ 1 w 225"/>
                <a:gd name="T1" fmla="*/ 0 h 69"/>
                <a:gd name="T2" fmla="*/ 1 w 225"/>
                <a:gd name="T3" fmla="*/ 0 h 69"/>
                <a:gd name="T4" fmla="*/ 0 w 225"/>
                <a:gd name="T5" fmla="*/ 0 h 69"/>
                <a:gd name="T6" fmla="*/ 0 w 225"/>
                <a:gd name="T7" fmla="*/ 0 h 69"/>
                <a:gd name="T8" fmla="*/ 1 w 225"/>
                <a:gd name="T9" fmla="*/ 0 h 69"/>
                <a:gd name="T10" fmla="*/ 1 w 225"/>
                <a:gd name="T11" fmla="*/ 0 h 69"/>
                <a:gd name="T12" fmla="*/ 1 w 225"/>
                <a:gd name="T13" fmla="*/ 0 h 69"/>
                <a:gd name="T14" fmla="*/ 1 w 225"/>
                <a:gd name="T15" fmla="*/ 0 h 69"/>
                <a:gd name="T16" fmla="*/ 1 w 225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5"/>
                <a:gd name="T28" fmla="*/ 0 h 69"/>
                <a:gd name="T29" fmla="*/ 225 w 225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5" h="69">
                  <a:moveTo>
                    <a:pt x="225" y="0"/>
                  </a:moveTo>
                  <a:lnTo>
                    <a:pt x="225" y="18"/>
                  </a:lnTo>
                  <a:lnTo>
                    <a:pt x="0" y="18"/>
                  </a:lnTo>
                  <a:lnTo>
                    <a:pt x="57" y="34"/>
                  </a:lnTo>
                  <a:lnTo>
                    <a:pt x="225" y="34"/>
                  </a:lnTo>
                  <a:lnTo>
                    <a:pt x="225" y="51"/>
                  </a:lnTo>
                  <a:lnTo>
                    <a:pt x="113" y="51"/>
                  </a:lnTo>
                  <a:lnTo>
                    <a:pt x="169" y="69"/>
                  </a:lnTo>
                  <a:lnTo>
                    <a:pt x="225" y="6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16" name="Line 278"/>
            <p:cNvSpPr>
              <a:spLocks noChangeShapeType="1"/>
            </p:cNvSpPr>
            <p:nvPr/>
          </p:nvSpPr>
          <p:spPr bwMode="auto">
            <a:xfrm>
              <a:off x="3713" y="192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17" name="Line 279"/>
            <p:cNvSpPr>
              <a:spLocks noChangeShapeType="1"/>
            </p:cNvSpPr>
            <p:nvPr/>
          </p:nvSpPr>
          <p:spPr bwMode="auto">
            <a:xfrm flipH="1">
              <a:off x="3666" y="1925"/>
              <a:ext cx="4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18" name="Line 280"/>
            <p:cNvSpPr>
              <a:spLocks noChangeShapeType="1"/>
            </p:cNvSpPr>
            <p:nvPr/>
          </p:nvSpPr>
          <p:spPr bwMode="auto">
            <a:xfrm>
              <a:off x="3544" y="21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19" name="Freeform 281"/>
            <p:cNvSpPr>
              <a:spLocks/>
            </p:cNvSpPr>
            <p:nvPr/>
          </p:nvSpPr>
          <p:spPr bwMode="auto">
            <a:xfrm>
              <a:off x="3488" y="2149"/>
              <a:ext cx="56" cy="14"/>
            </a:xfrm>
            <a:custGeom>
              <a:avLst/>
              <a:gdLst>
                <a:gd name="T0" fmla="*/ 2 w 336"/>
                <a:gd name="T1" fmla="*/ 0 h 85"/>
                <a:gd name="T2" fmla="*/ 0 w 336"/>
                <a:gd name="T3" fmla="*/ 0 h 85"/>
                <a:gd name="T4" fmla="*/ 0 w 336"/>
                <a:gd name="T5" fmla="*/ 0 h 85"/>
                <a:gd name="T6" fmla="*/ 1 w 336"/>
                <a:gd name="T7" fmla="*/ 0 h 85"/>
                <a:gd name="T8" fmla="*/ 1 w 336"/>
                <a:gd name="T9" fmla="*/ 0 h 85"/>
                <a:gd name="T10" fmla="*/ 0 w 336"/>
                <a:gd name="T11" fmla="*/ 0 h 85"/>
                <a:gd name="T12" fmla="*/ 0 w 336"/>
                <a:gd name="T13" fmla="*/ 0 h 85"/>
                <a:gd name="T14" fmla="*/ 1 w 336"/>
                <a:gd name="T15" fmla="*/ 0 h 85"/>
                <a:gd name="T16" fmla="*/ 0 w 336"/>
                <a:gd name="T17" fmla="*/ 0 h 85"/>
                <a:gd name="T18" fmla="*/ 0 w 336"/>
                <a:gd name="T19" fmla="*/ 0 h 85"/>
                <a:gd name="T20" fmla="*/ 0 w 336"/>
                <a:gd name="T21" fmla="*/ 0 h 85"/>
                <a:gd name="T22" fmla="*/ 0 w 336"/>
                <a:gd name="T23" fmla="*/ 0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6"/>
                <a:gd name="T37" fmla="*/ 0 h 85"/>
                <a:gd name="T38" fmla="*/ 336 w 336"/>
                <a:gd name="T39" fmla="*/ 85 h 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6" h="85">
                  <a:moveTo>
                    <a:pt x="33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80" y="16"/>
                  </a:lnTo>
                  <a:lnTo>
                    <a:pt x="224" y="33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167" y="51"/>
                  </a:lnTo>
                  <a:lnTo>
                    <a:pt x="111" y="68"/>
                  </a:lnTo>
                  <a:lnTo>
                    <a:pt x="0" y="68"/>
                  </a:lnTo>
                  <a:lnTo>
                    <a:pt x="0" y="85"/>
                  </a:lnTo>
                  <a:lnTo>
                    <a:pt x="54" y="8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20" name="Line 282"/>
            <p:cNvSpPr>
              <a:spLocks noChangeShapeType="1"/>
            </p:cNvSpPr>
            <p:nvPr/>
          </p:nvSpPr>
          <p:spPr bwMode="auto">
            <a:xfrm>
              <a:off x="3488" y="216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21" name="Freeform 283"/>
            <p:cNvSpPr>
              <a:spLocks/>
            </p:cNvSpPr>
            <p:nvPr/>
          </p:nvSpPr>
          <p:spPr bwMode="auto">
            <a:xfrm>
              <a:off x="3488" y="2131"/>
              <a:ext cx="56" cy="35"/>
            </a:xfrm>
            <a:custGeom>
              <a:avLst/>
              <a:gdLst>
                <a:gd name="T0" fmla="*/ 0 w 336"/>
                <a:gd name="T1" fmla="*/ 1 h 205"/>
                <a:gd name="T2" fmla="*/ 0 w 336"/>
                <a:gd name="T3" fmla="*/ 0 h 205"/>
                <a:gd name="T4" fmla="*/ 2 w 336"/>
                <a:gd name="T5" fmla="*/ 1 h 205"/>
                <a:gd name="T6" fmla="*/ 0 w 336"/>
                <a:gd name="T7" fmla="*/ 1 h 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05"/>
                <a:gd name="T14" fmla="*/ 336 w 336"/>
                <a:gd name="T15" fmla="*/ 205 h 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05">
                  <a:moveTo>
                    <a:pt x="0" y="205"/>
                  </a:moveTo>
                  <a:lnTo>
                    <a:pt x="0" y="0"/>
                  </a:lnTo>
                  <a:lnTo>
                    <a:pt x="336" y="103"/>
                  </a:lnTo>
                  <a:lnTo>
                    <a:pt x="0" y="20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22" name="Line 284"/>
            <p:cNvSpPr>
              <a:spLocks noChangeShapeType="1"/>
            </p:cNvSpPr>
            <p:nvPr/>
          </p:nvSpPr>
          <p:spPr bwMode="auto">
            <a:xfrm>
              <a:off x="3488" y="21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23" name="Line 285"/>
            <p:cNvSpPr>
              <a:spLocks noChangeShapeType="1"/>
            </p:cNvSpPr>
            <p:nvPr/>
          </p:nvSpPr>
          <p:spPr bwMode="auto">
            <a:xfrm flipH="1">
              <a:off x="3376" y="2149"/>
              <a:ext cx="11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24" name="Line 286"/>
            <p:cNvSpPr>
              <a:spLocks noChangeShapeType="1"/>
            </p:cNvSpPr>
            <p:nvPr/>
          </p:nvSpPr>
          <p:spPr bwMode="auto">
            <a:xfrm>
              <a:off x="3320" y="209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25" name="Freeform 287"/>
            <p:cNvSpPr>
              <a:spLocks/>
            </p:cNvSpPr>
            <p:nvPr/>
          </p:nvSpPr>
          <p:spPr bwMode="auto">
            <a:xfrm>
              <a:off x="3303" y="2035"/>
              <a:ext cx="33" cy="57"/>
            </a:xfrm>
            <a:custGeom>
              <a:avLst/>
              <a:gdLst>
                <a:gd name="T0" fmla="*/ 0 w 202"/>
                <a:gd name="T1" fmla="*/ 2 h 338"/>
                <a:gd name="T2" fmla="*/ 0 w 202"/>
                <a:gd name="T3" fmla="*/ 0 h 338"/>
                <a:gd name="T4" fmla="*/ 1 w 202"/>
                <a:gd name="T5" fmla="*/ 0 h 338"/>
                <a:gd name="T6" fmla="*/ 0 w 202"/>
                <a:gd name="T7" fmla="*/ 2 h 338"/>
                <a:gd name="T8" fmla="*/ 0 w 202"/>
                <a:gd name="T9" fmla="*/ 2 h 338"/>
                <a:gd name="T10" fmla="*/ 0 w 202"/>
                <a:gd name="T11" fmla="*/ 1 h 338"/>
                <a:gd name="T12" fmla="*/ 0 w 202"/>
                <a:gd name="T13" fmla="*/ 0 h 338"/>
                <a:gd name="T14" fmla="*/ 0 w 202"/>
                <a:gd name="T15" fmla="*/ 0 h 338"/>
                <a:gd name="T16" fmla="*/ 0 w 202"/>
                <a:gd name="T17" fmla="*/ 1 h 338"/>
                <a:gd name="T18" fmla="*/ 0 w 202"/>
                <a:gd name="T19" fmla="*/ 1 h 338"/>
                <a:gd name="T20" fmla="*/ 0 w 202"/>
                <a:gd name="T21" fmla="*/ 0 h 338"/>
                <a:gd name="T22" fmla="*/ 0 w 202"/>
                <a:gd name="T23" fmla="*/ 0 h 338"/>
                <a:gd name="T24" fmla="*/ 0 w 202"/>
                <a:gd name="T25" fmla="*/ 1 h 338"/>
                <a:gd name="T26" fmla="*/ 0 w 202"/>
                <a:gd name="T27" fmla="*/ 0 h 338"/>
                <a:gd name="T28" fmla="*/ 0 w 202"/>
                <a:gd name="T29" fmla="*/ 0 h 3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2"/>
                <a:gd name="T46" fmla="*/ 0 h 338"/>
                <a:gd name="T47" fmla="*/ 202 w 202"/>
                <a:gd name="T48" fmla="*/ 338 h 3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2" h="338">
                  <a:moveTo>
                    <a:pt x="101" y="338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101" y="338"/>
                  </a:lnTo>
                  <a:lnTo>
                    <a:pt x="99" y="334"/>
                  </a:lnTo>
                  <a:lnTo>
                    <a:pt x="82" y="277"/>
                  </a:lnTo>
                  <a:lnTo>
                    <a:pt x="82" y="0"/>
                  </a:lnTo>
                  <a:lnTo>
                    <a:pt x="65" y="0"/>
                  </a:lnTo>
                  <a:lnTo>
                    <a:pt x="65" y="219"/>
                  </a:lnTo>
                  <a:lnTo>
                    <a:pt x="48" y="160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31" y="104"/>
                  </a:lnTo>
                  <a:lnTo>
                    <a:pt x="13" y="45"/>
                  </a:lnTo>
                  <a:lnTo>
                    <a:pt x="1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26" name="Line 288"/>
            <p:cNvSpPr>
              <a:spLocks noChangeShapeType="1"/>
            </p:cNvSpPr>
            <p:nvPr/>
          </p:nvSpPr>
          <p:spPr bwMode="auto">
            <a:xfrm>
              <a:off x="3319" y="203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27" name="Line 289"/>
            <p:cNvSpPr>
              <a:spLocks noChangeShapeType="1"/>
            </p:cNvSpPr>
            <p:nvPr/>
          </p:nvSpPr>
          <p:spPr bwMode="auto">
            <a:xfrm>
              <a:off x="3319" y="2035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28" name="Line 290"/>
            <p:cNvSpPr>
              <a:spLocks noChangeShapeType="1"/>
            </p:cNvSpPr>
            <p:nvPr/>
          </p:nvSpPr>
          <p:spPr bwMode="auto">
            <a:xfrm>
              <a:off x="3322" y="20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29" name="Freeform 291"/>
            <p:cNvSpPr>
              <a:spLocks/>
            </p:cNvSpPr>
            <p:nvPr/>
          </p:nvSpPr>
          <p:spPr bwMode="auto">
            <a:xfrm>
              <a:off x="3319" y="1808"/>
              <a:ext cx="3" cy="275"/>
            </a:xfrm>
            <a:custGeom>
              <a:avLst/>
              <a:gdLst>
                <a:gd name="T0" fmla="*/ 0 w 17"/>
                <a:gd name="T1" fmla="*/ 8 h 1649"/>
                <a:gd name="T2" fmla="*/ 0 w 17"/>
                <a:gd name="T3" fmla="*/ 6 h 1649"/>
                <a:gd name="T4" fmla="*/ 0 w 17"/>
                <a:gd name="T5" fmla="*/ 6 h 1649"/>
                <a:gd name="T6" fmla="*/ 0 w 17"/>
                <a:gd name="T7" fmla="*/ 6 h 1649"/>
                <a:gd name="T8" fmla="*/ 0 w 17"/>
                <a:gd name="T9" fmla="*/ 0 h 1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649"/>
                <a:gd name="T17" fmla="*/ 17 w 17"/>
                <a:gd name="T18" fmla="*/ 1649 h 1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649">
                  <a:moveTo>
                    <a:pt x="17" y="1649"/>
                  </a:moveTo>
                  <a:lnTo>
                    <a:pt x="17" y="1362"/>
                  </a:lnTo>
                  <a:lnTo>
                    <a:pt x="0" y="1362"/>
                  </a:lnTo>
                  <a:lnTo>
                    <a:pt x="2" y="1362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30" name="Line 292"/>
            <p:cNvSpPr>
              <a:spLocks noChangeShapeType="1"/>
            </p:cNvSpPr>
            <p:nvPr/>
          </p:nvSpPr>
          <p:spPr bwMode="auto">
            <a:xfrm>
              <a:off x="3254" y="17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31" name="Freeform 293"/>
            <p:cNvSpPr>
              <a:spLocks/>
            </p:cNvSpPr>
            <p:nvPr/>
          </p:nvSpPr>
          <p:spPr bwMode="auto">
            <a:xfrm>
              <a:off x="3208" y="1737"/>
              <a:ext cx="46" cy="12"/>
            </a:xfrm>
            <a:custGeom>
              <a:avLst/>
              <a:gdLst>
                <a:gd name="T0" fmla="*/ 1 w 280"/>
                <a:gd name="T1" fmla="*/ 0 h 68"/>
                <a:gd name="T2" fmla="*/ 0 w 280"/>
                <a:gd name="T3" fmla="*/ 0 h 68"/>
                <a:gd name="T4" fmla="*/ 0 w 280"/>
                <a:gd name="T5" fmla="*/ 0 h 68"/>
                <a:gd name="T6" fmla="*/ 1 w 280"/>
                <a:gd name="T7" fmla="*/ 0 h 68"/>
                <a:gd name="T8" fmla="*/ 1 w 280"/>
                <a:gd name="T9" fmla="*/ 0 h 68"/>
                <a:gd name="T10" fmla="*/ 0 w 280"/>
                <a:gd name="T11" fmla="*/ 0 h 68"/>
                <a:gd name="T12" fmla="*/ 0 w 280"/>
                <a:gd name="T13" fmla="*/ 0 h 68"/>
                <a:gd name="T14" fmla="*/ 0 w 280"/>
                <a:gd name="T15" fmla="*/ 0 h 68"/>
                <a:gd name="T16" fmla="*/ 0 w 280"/>
                <a:gd name="T17" fmla="*/ 0 h 68"/>
                <a:gd name="T18" fmla="*/ 0 w 280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0"/>
                <a:gd name="T31" fmla="*/ 0 h 68"/>
                <a:gd name="T32" fmla="*/ 280 w 280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0" h="68">
                  <a:moveTo>
                    <a:pt x="280" y="68"/>
                  </a:moveTo>
                  <a:lnTo>
                    <a:pt x="0" y="68"/>
                  </a:lnTo>
                  <a:lnTo>
                    <a:pt x="0" y="51"/>
                  </a:lnTo>
                  <a:lnTo>
                    <a:pt x="223" y="51"/>
                  </a:lnTo>
                  <a:lnTo>
                    <a:pt x="167" y="33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111" y="17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32" name="Line 294"/>
            <p:cNvSpPr>
              <a:spLocks noChangeShapeType="1"/>
            </p:cNvSpPr>
            <p:nvPr/>
          </p:nvSpPr>
          <p:spPr bwMode="auto">
            <a:xfrm>
              <a:off x="3325" y="203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33" name="Freeform 295"/>
            <p:cNvSpPr>
              <a:spLocks/>
            </p:cNvSpPr>
            <p:nvPr/>
          </p:nvSpPr>
          <p:spPr bwMode="auto">
            <a:xfrm>
              <a:off x="3322" y="2035"/>
              <a:ext cx="3" cy="48"/>
            </a:xfrm>
            <a:custGeom>
              <a:avLst/>
              <a:gdLst>
                <a:gd name="T0" fmla="*/ 0 w 18"/>
                <a:gd name="T1" fmla="*/ 0 h 287"/>
                <a:gd name="T2" fmla="*/ 0 w 18"/>
                <a:gd name="T3" fmla="*/ 1 h 287"/>
                <a:gd name="T4" fmla="*/ 0 w 18"/>
                <a:gd name="T5" fmla="*/ 1 h 287"/>
                <a:gd name="T6" fmla="*/ 0 60000 65536"/>
                <a:gd name="T7" fmla="*/ 0 60000 65536"/>
                <a:gd name="T8" fmla="*/ 0 60000 65536"/>
                <a:gd name="T9" fmla="*/ 0 w 18"/>
                <a:gd name="T10" fmla="*/ 0 h 287"/>
                <a:gd name="T11" fmla="*/ 18 w 18"/>
                <a:gd name="T12" fmla="*/ 287 h 2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87">
                  <a:moveTo>
                    <a:pt x="18" y="0"/>
                  </a:moveTo>
                  <a:lnTo>
                    <a:pt x="18" y="231"/>
                  </a:lnTo>
                  <a:lnTo>
                    <a:pt x="0" y="28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34" name="Line 296"/>
            <p:cNvSpPr>
              <a:spLocks noChangeShapeType="1"/>
            </p:cNvSpPr>
            <p:nvPr/>
          </p:nvSpPr>
          <p:spPr bwMode="auto">
            <a:xfrm>
              <a:off x="3328" y="206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35" name="Freeform 297"/>
            <p:cNvSpPr>
              <a:spLocks/>
            </p:cNvSpPr>
            <p:nvPr/>
          </p:nvSpPr>
          <p:spPr bwMode="auto">
            <a:xfrm>
              <a:off x="3325" y="2035"/>
              <a:ext cx="3" cy="29"/>
            </a:xfrm>
            <a:custGeom>
              <a:avLst/>
              <a:gdLst>
                <a:gd name="T0" fmla="*/ 0 w 17"/>
                <a:gd name="T1" fmla="*/ 1 h 172"/>
                <a:gd name="T2" fmla="*/ 0 w 17"/>
                <a:gd name="T3" fmla="*/ 0 h 172"/>
                <a:gd name="T4" fmla="*/ 0 w 17"/>
                <a:gd name="T5" fmla="*/ 0 h 172"/>
                <a:gd name="T6" fmla="*/ 0 60000 65536"/>
                <a:gd name="T7" fmla="*/ 0 60000 65536"/>
                <a:gd name="T8" fmla="*/ 0 60000 65536"/>
                <a:gd name="T9" fmla="*/ 0 w 17"/>
                <a:gd name="T10" fmla="*/ 0 h 172"/>
                <a:gd name="T11" fmla="*/ 17 w 17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2">
                  <a:moveTo>
                    <a:pt x="17" y="172"/>
                  </a:move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36" name="Line 298"/>
            <p:cNvSpPr>
              <a:spLocks noChangeShapeType="1"/>
            </p:cNvSpPr>
            <p:nvPr/>
          </p:nvSpPr>
          <p:spPr bwMode="auto">
            <a:xfrm>
              <a:off x="3331" y="203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37" name="Freeform 299"/>
            <p:cNvSpPr>
              <a:spLocks/>
            </p:cNvSpPr>
            <p:nvPr/>
          </p:nvSpPr>
          <p:spPr bwMode="auto">
            <a:xfrm>
              <a:off x="3328" y="2035"/>
              <a:ext cx="3" cy="29"/>
            </a:xfrm>
            <a:custGeom>
              <a:avLst/>
              <a:gdLst>
                <a:gd name="T0" fmla="*/ 0 w 16"/>
                <a:gd name="T1" fmla="*/ 0 h 172"/>
                <a:gd name="T2" fmla="*/ 0 w 16"/>
                <a:gd name="T3" fmla="*/ 1 h 172"/>
                <a:gd name="T4" fmla="*/ 0 w 16"/>
                <a:gd name="T5" fmla="*/ 1 h 172"/>
                <a:gd name="T6" fmla="*/ 0 60000 65536"/>
                <a:gd name="T7" fmla="*/ 0 60000 65536"/>
                <a:gd name="T8" fmla="*/ 0 60000 65536"/>
                <a:gd name="T9" fmla="*/ 0 w 16"/>
                <a:gd name="T10" fmla="*/ 0 h 172"/>
                <a:gd name="T11" fmla="*/ 16 w 16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72">
                  <a:moveTo>
                    <a:pt x="16" y="0"/>
                  </a:moveTo>
                  <a:lnTo>
                    <a:pt x="16" y="116"/>
                  </a:lnTo>
                  <a:lnTo>
                    <a:pt x="0" y="1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38" name="Line 300"/>
            <p:cNvSpPr>
              <a:spLocks noChangeShapeType="1"/>
            </p:cNvSpPr>
            <p:nvPr/>
          </p:nvSpPr>
          <p:spPr bwMode="auto">
            <a:xfrm>
              <a:off x="3334" y="204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39" name="Freeform 301"/>
            <p:cNvSpPr>
              <a:spLocks/>
            </p:cNvSpPr>
            <p:nvPr/>
          </p:nvSpPr>
          <p:spPr bwMode="auto">
            <a:xfrm>
              <a:off x="3331" y="2035"/>
              <a:ext cx="3" cy="10"/>
            </a:xfrm>
            <a:custGeom>
              <a:avLst/>
              <a:gdLst>
                <a:gd name="T0" fmla="*/ 0 w 17"/>
                <a:gd name="T1" fmla="*/ 0 h 57"/>
                <a:gd name="T2" fmla="*/ 0 w 17"/>
                <a:gd name="T3" fmla="*/ 0 h 57"/>
                <a:gd name="T4" fmla="*/ 0 w 17"/>
                <a:gd name="T5" fmla="*/ 0 h 57"/>
                <a:gd name="T6" fmla="*/ 0 60000 65536"/>
                <a:gd name="T7" fmla="*/ 0 60000 65536"/>
                <a:gd name="T8" fmla="*/ 0 60000 65536"/>
                <a:gd name="T9" fmla="*/ 0 w 17"/>
                <a:gd name="T10" fmla="*/ 0 h 57"/>
                <a:gd name="T11" fmla="*/ 17 w 17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57">
                  <a:moveTo>
                    <a:pt x="17" y="57"/>
                  </a:move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40" name="Line 302"/>
            <p:cNvSpPr>
              <a:spLocks noChangeShapeType="1"/>
            </p:cNvSpPr>
            <p:nvPr/>
          </p:nvSpPr>
          <p:spPr bwMode="auto">
            <a:xfrm>
              <a:off x="3488" y="213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41" name="Freeform 303"/>
            <p:cNvSpPr>
              <a:spLocks/>
            </p:cNvSpPr>
            <p:nvPr/>
          </p:nvSpPr>
          <p:spPr bwMode="auto">
            <a:xfrm>
              <a:off x="3488" y="2134"/>
              <a:ext cx="47" cy="12"/>
            </a:xfrm>
            <a:custGeom>
              <a:avLst/>
              <a:gdLst>
                <a:gd name="T0" fmla="*/ 0 w 280"/>
                <a:gd name="T1" fmla="*/ 0 h 68"/>
                <a:gd name="T2" fmla="*/ 0 w 280"/>
                <a:gd name="T3" fmla="*/ 0 h 68"/>
                <a:gd name="T4" fmla="*/ 1 w 280"/>
                <a:gd name="T5" fmla="*/ 0 h 68"/>
                <a:gd name="T6" fmla="*/ 0 w 280"/>
                <a:gd name="T7" fmla="*/ 0 h 68"/>
                <a:gd name="T8" fmla="*/ 0 w 280"/>
                <a:gd name="T9" fmla="*/ 0 h 68"/>
                <a:gd name="T10" fmla="*/ 1 w 280"/>
                <a:gd name="T11" fmla="*/ 0 h 68"/>
                <a:gd name="T12" fmla="*/ 1 w 280"/>
                <a:gd name="T13" fmla="*/ 0 h 68"/>
                <a:gd name="T14" fmla="*/ 0 w 280"/>
                <a:gd name="T15" fmla="*/ 0 h 68"/>
                <a:gd name="T16" fmla="*/ 0 w 280"/>
                <a:gd name="T17" fmla="*/ 0 h 68"/>
                <a:gd name="T18" fmla="*/ 1 w 280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0"/>
                <a:gd name="T31" fmla="*/ 0 h 68"/>
                <a:gd name="T32" fmla="*/ 280 w 280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0" h="68">
                  <a:moveTo>
                    <a:pt x="0" y="0"/>
                  </a:moveTo>
                  <a:lnTo>
                    <a:pt x="54" y="0"/>
                  </a:lnTo>
                  <a:lnTo>
                    <a:pt x="111" y="16"/>
                  </a:lnTo>
                  <a:lnTo>
                    <a:pt x="0" y="16"/>
                  </a:lnTo>
                  <a:lnTo>
                    <a:pt x="0" y="34"/>
                  </a:lnTo>
                  <a:lnTo>
                    <a:pt x="167" y="34"/>
                  </a:lnTo>
                  <a:lnTo>
                    <a:pt x="224" y="51"/>
                  </a:lnTo>
                  <a:lnTo>
                    <a:pt x="0" y="51"/>
                  </a:lnTo>
                  <a:lnTo>
                    <a:pt x="0" y="68"/>
                  </a:lnTo>
                  <a:lnTo>
                    <a:pt x="280" y="6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42" name="Line 304"/>
            <p:cNvSpPr>
              <a:spLocks noChangeShapeType="1"/>
            </p:cNvSpPr>
            <p:nvPr/>
          </p:nvSpPr>
          <p:spPr bwMode="auto">
            <a:xfrm>
              <a:off x="3600" y="220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43" name="Freeform 305"/>
            <p:cNvSpPr>
              <a:spLocks/>
            </p:cNvSpPr>
            <p:nvPr/>
          </p:nvSpPr>
          <p:spPr bwMode="auto">
            <a:xfrm>
              <a:off x="3584" y="2205"/>
              <a:ext cx="33" cy="170"/>
            </a:xfrm>
            <a:custGeom>
              <a:avLst/>
              <a:gdLst>
                <a:gd name="T0" fmla="*/ 0 w 201"/>
                <a:gd name="T1" fmla="*/ 0 h 1021"/>
                <a:gd name="T2" fmla="*/ 0 w 201"/>
                <a:gd name="T3" fmla="*/ 3 h 1021"/>
                <a:gd name="T4" fmla="*/ 0 w 201"/>
                <a:gd name="T5" fmla="*/ 3 h 1021"/>
                <a:gd name="T6" fmla="*/ 0 w 201"/>
                <a:gd name="T7" fmla="*/ 5 h 1021"/>
                <a:gd name="T8" fmla="*/ 0 w 201"/>
                <a:gd name="T9" fmla="*/ 4 h 1021"/>
                <a:gd name="T10" fmla="*/ 0 w 201"/>
                <a:gd name="T11" fmla="*/ 3 h 1021"/>
                <a:gd name="T12" fmla="*/ 0 w 201"/>
                <a:gd name="T13" fmla="*/ 3 h 1021"/>
                <a:gd name="T14" fmla="*/ 0 w 201"/>
                <a:gd name="T15" fmla="*/ 4 h 1021"/>
                <a:gd name="T16" fmla="*/ 0 w 201"/>
                <a:gd name="T17" fmla="*/ 4 h 1021"/>
                <a:gd name="T18" fmla="*/ 0 w 201"/>
                <a:gd name="T19" fmla="*/ 3 h 1021"/>
                <a:gd name="T20" fmla="*/ 0 w 201"/>
                <a:gd name="T21" fmla="*/ 3 h 1021"/>
                <a:gd name="T22" fmla="*/ 0 w 201"/>
                <a:gd name="T23" fmla="*/ 4 h 1021"/>
                <a:gd name="T24" fmla="*/ 0 w 201"/>
                <a:gd name="T25" fmla="*/ 3 h 1021"/>
                <a:gd name="T26" fmla="*/ 0 w 201"/>
                <a:gd name="T27" fmla="*/ 3 h 1021"/>
                <a:gd name="T28" fmla="*/ 0 w 201"/>
                <a:gd name="T29" fmla="*/ 3 h 1021"/>
                <a:gd name="T30" fmla="*/ 1 w 201"/>
                <a:gd name="T31" fmla="*/ 3 h 1021"/>
                <a:gd name="T32" fmla="*/ 0 w 201"/>
                <a:gd name="T33" fmla="*/ 5 h 1021"/>
                <a:gd name="T34" fmla="*/ 0 w 201"/>
                <a:gd name="T35" fmla="*/ 3 h 10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1"/>
                <a:gd name="T55" fmla="*/ 0 h 1021"/>
                <a:gd name="T56" fmla="*/ 201 w 201"/>
                <a:gd name="T57" fmla="*/ 1021 h 10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1" h="1021">
                  <a:moveTo>
                    <a:pt x="100" y="0"/>
                  </a:moveTo>
                  <a:lnTo>
                    <a:pt x="100" y="680"/>
                  </a:lnTo>
                  <a:lnTo>
                    <a:pt x="99" y="680"/>
                  </a:lnTo>
                  <a:lnTo>
                    <a:pt x="99" y="1016"/>
                  </a:lnTo>
                  <a:lnTo>
                    <a:pt x="82" y="958"/>
                  </a:lnTo>
                  <a:lnTo>
                    <a:pt x="82" y="680"/>
                  </a:lnTo>
                  <a:lnTo>
                    <a:pt x="65" y="680"/>
                  </a:lnTo>
                  <a:lnTo>
                    <a:pt x="65" y="901"/>
                  </a:lnTo>
                  <a:lnTo>
                    <a:pt x="47" y="843"/>
                  </a:lnTo>
                  <a:lnTo>
                    <a:pt x="47" y="680"/>
                  </a:lnTo>
                  <a:lnTo>
                    <a:pt x="30" y="680"/>
                  </a:lnTo>
                  <a:lnTo>
                    <a:pt x="30" y="784"/>
                  </a:lnTo>
                  <a:lnTo>
                    <a:pt x="14" y="727"/>
                  </a:lnTo>
                  <a:lnTo>
                    <a:pt x="14" y="680"/>
                  </a:lnTo>
                  <a:lnTo>
                    <a:pt x="0" y="680"/>
                  </a:lnTo>
                  <a:lnTo>
                    <a:pt x="201" y="680"/>
                  </a:lnTo>
                  <a:lnTo>
                    <a:pt x="100" y="1021"/>
                  </a:lnTo>
                  <a:lnTo>
                    <a:pt x="0" y="68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44" name="Line 306"/>
            <p:cNvSpPr>
              <a:spLocks noChangeShapeType="1"/>
            </p:cNvSpPr>
            <p:nvPr/>
          </p:nvSpPr>
          <p:spPr bwMode="auto">
            <a:xfrm>
              <a:off x="3600" y="231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45" name="Freeform 307"/>
            <p:cNvSpPr>
              <a:spLocks/>
            </p:cNvSpPr>
            <p:nvPr/>
          </p:nvSpPr>
          <p:spPr bwMode="auto">
            <a:xfrm>
              <a:off x="3600" y="2319"/>
              <a:ext cx="14" cy="48"/>
            </a:xfrm>
            <a:custGeom>
              <a:avLst/>
              <a:gdLst>
                <a:gd name="T0" fmla="*/ 0 w 86"/>
                <a:gd name="T1" fmla="*/ 0 h 290"/>
                <a:gd name="T2" fmla="*/ 0 w 86"/>
                <a:gd name="T3" fmla="*/ 0 h 290"/>
                <a:gd name="T4" fmla="*/ 0 w 86"/>
                <a:gd name="T5" fmla="*/ 1 h 290"/>
                <a:gd name="T6" fmla="*/ 0 w 86"/>
                <a:gd name="T7" fmla="*/ 1 h 290"/>
                <a:gd name="T8" fmla="*/ 0 w 86"/>
                <a:gd name="T9" fmla="*/ 0 h 290"/>
                <a:gd name="T10" fmla="*/ 0 w 86"/>
                <a:gd name="T11" fmla="*/ 0 h 290"/>
                <a:gd name="T12" fmla="*/ 0 w 86"/>
                <a:gd name="T13" fmla="*/ 1 h 290"/>
                <a:gd name="T14" fmla="*/ 0 w 86"/>
                <a:gd name="T15" fmla="*/ 0 h 290"/>
                <a:gd name="T16" fmla="*/ 0 w 86"/>
                <a:gd name="T17" fmla="*/ 0 h 290"/>
                <a:gd name="T18" fmla="*/ 0 w 86"/>
                <a:gd name="T19" fmla="*/ 0 h 290"/>
                <a:gd name="T20" fmla="*/ 0 w 86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290"/>
                <a:gd name="T35" fmla="*/ 86 w 86"/>
                <a:gd name="T36" fmla="*/ 290 h 2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290">
                  <a:moveTo>
                    <a:pt x="0" y="0"/>
                  </a:moveTo>
                  <a:lnTo>
                    <a:pt x="17" y="0"/>
                  </a:lnTo>
                  <a:lnTo>
                    <a:pt x="17" y="290"/>
                  </a:lnTo>
                  <a:lnTo>
                    <a:pt x="34" y="231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51" y="175"/>
                  </a:lnTo>
                  <a:lnTo>
                    <a:pt x="69" y="116"/>
                  </a:lnTo>
                  <a:lnTo>
                    <a:pt x="69" y="0"/>
                  </a:lnTo>
                  <a:lnTo>
                    <a:pt x="86" y="0"/>
                  </a:lnTo>
                  <a:lnTo>
                    <a:pt x="86" y="5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46" name="Line 308"/>
            <p:cNvSpPr>
              <a:spLocks noChangeShapeType="1"/>
            </p:cNvSpPr>
            <p:nvPr/>
          </p:nvSpPr>
          <p:spPr bwMode="auto">
            <a:xfrm>
              <a:off x="3544" y="243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47" name="Freeform 309"/>
            <p:cNvSpPr>
              <a:spLocks/>
            </p:cNvSpPr>
            <p:nvPr/>
          </p:nvSpPr>
          <p:spPr bwMode="auto">
            <a:xfrm>
              <a:off x="3376" y="2415"/>
              <a:ext cx="168" cy="34"/>
            </a:xfrm>
            <a:custGeom>
              <a:avLst/>
              <a:gdLst>
                <a:gd name="T0" fmla="*/ 5 w 1011"/>
                <a:gd name="T1" fmla="*/ 1 h 204"/>
                <a:gd name="T2" fmla="*/ 1 w 1011"/>
                <a:gd name="T3" fmla="*/ 1 h 204"/>
                <a:gd name="T4" fmla="*/ 0 w 1011"/>
                <a:gd name="T5" fmla="*/ 1 h 204"/>
                <a:gd name="T6" fmla="*/ 1 w 1011"/>
                <a:gd name="T7" fmla="*/ 0 h 204"/>
                <a:gd name="T8" fmla="*/ 1 w 1011"/>
                <a:gd name="T9" fmla="*/ 1 h 204"/>
                <a:gd name="T10" fmla="*/ 0 w 1011"/>
                <a:gd name="T11" fmla="*/ 1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1"/>
                <a:gd name="T19" fmla="*/ 0 h 204"/>
                <a:gd name="T20" fmla="*/ 1011 w 1011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1" h="204">
                  <a:moveTo>
                    <a:pt x="1011" y="103"/>
                  </a:moveTo>
                  <a:lnTo>
                    <a:pt x="336" y="103"/>
                  </a:lnTo>
                  <a:lnTo>
                    <a:pt x="0" y="103"/>
                  </a:lnTo>
                  <a:lnTo>
                    <a:pt x="336" y="0"/>
                  </a:lnTo>
                  <a:lnTo>
                    <a:pt x="336" y="204"/>
                  </a:lnTo>
                  <a:lnTo>
                    <a:pt x="0" y="10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48" name="Line 310"/>
            <p:cNvSpPr>
              <a:spLocks noChangeShapeType="1"/>
            </p:cNvSpPr>
            <p:nvPr/>
          </p:nvSpPr>
          <p:spPr bwMode="auto">
            <a:xfrm>
              <a:off x="3385" y="242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49" name="Freeform 311"/>
            <p:cNvSpPr>
              <a:spLocks/>
            </p:cNvSpPr>
            <p:nvPr/>
          </p:nvSpPr>
          <p:spPr bwMode="auto">
            <a:xfrm>
              <a:off x="3385" y="2429"/>
              <a:ext cx="47" cy="18"/>
            </a:xfrm>
            <a:custGeom>
              <a:avLst/>
              <a:gdLst>
                <a:gd name="T0" fmla="*/ 0 w 281"/>
                <a:gd name="T1" fmla="*/ 0 h 103"/>
                <a:gd name="T2" fmla="*/ 1 w 281"/>
                <a:gd name="T3" fmla="*/ 0 h 103"/>
                <a:gd name="T4" fmla="*/ 1 w 281"/>
                <a:gd name="T5" fmla="*/ 0 h 103"/>
                <a:gd name="T6" fmla="*/ 1 w 281"/>
                <a:gd name="T7" fmla="*/ 0 h 103"/>
                <a:gd name="T8" fmla="*/ 1 w 281"/>
                <a:gd name="T9" fmla="*/ 0 h 103"/>
                <a:gd name="T10" fmla="*/ 0 w 281"/>
                <a:gd name="T11" fmla="*/ 0 h 103"/>
                <a:gd name="T12" fmla="*/ 1 w 281"/>
                <a:gd name="T13" fmla="*/ 0 h 103"/>
                <a:gd name="T14" fmla="*/ 1 w 281"/>
                <a:gd name="T15" fmla="*/ 0 h 103"/>
                <a:gd name="T16" fmla="*/ 1 w 281"/>
                <a:gd name="T17" fmla="*/ 1 h 103"/>
                <a:gd name="T18" fmla="*/ 1 w 281"/>
                <a:gd name="T19" fmla="*/ 1 h 103"/>
                <a:gd name="T20" fmla="*/ 1 w 281"/>
                <a:gd name="T21" fmla="*/ 1 h 103"/>
                <a:gd name="T22" fmla="*/ 1 w 281"/>
                <a:gd name="T23" fmla="*/ 1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1"/>
                <a:gd name="T37" fmla="*/ 0 h 103"/>
                <a:gd name="T38" fmla="*/ 281 w 281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1" h="103">
                  <a:moveTo>
                    <a:pt x="0" y="0"/>
                  </a:moveTo>
                  <a:lnTo>
                    <a:pt x="281" y="0"/>
                  </a:lnTo>
                  <a:lnTo>
                    <a:pt x="281" y="17"/>
                  </a:lnTo>
                  <a:lnTo>
                    <a:pt x="281" y="33"/>
                  </a:lnTo>
                  <a:lnTo>
                    <a:pt x="281" y="51"/>
                  </a:lnTo>
                  <a:lnTo>
                    <a:pt x="57" y="51"/>
                  </a:lnTo>
                  <a:lnTo>
                    <a:pt x="115" y="68"/>
                  </a:lnTo>
                  <a:lnTo>
                    <a:pt x="281" y="68"/>
                  </a:lnTo>
                  <a:lnTo>
                    <a:pt x="281" y="85"/>
                  </a:lnTo>
                  <a:lnTo>
                    <a:pt x="172" y="85"/>
                  </a:lnTo>
                  <a:lnTo>
                    <a:pt x="228" y="103"/>
                  </a:lnTo>
                  <a:lnTo>
                    <a:pt x="281" y="10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50" name="Line 312"/>
            <p:cNvSpPr>
              <a:spLocks noChangeShapeType="1"/>
            </p:cNvSpPr>
            <p:nvPr/>
          </p:nvSpPr>
          <p:spPr bwMode="auto">
            <a:xfrm>
              <a:off x="3432" y="243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51" name="Line 313"/>
            <p:cNvSpPr>
              <a:spLocks noChangeShapeType="1"/>
            </p:cNvSpPr>
            <p:nvPr/>
          </p:nvSpPr>
          <p:spPr bwMode="auto">
            <a:xfrm flipH="1">
              <a:off x="3385" y="2435"/>
              <a:ext cx="4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52" name="Line 314"/>
            <p:cNvSpPr>
              <a:spLocks noChangeShapeType="1"/>
            </p:cNvSpPr>
            <p:nvPr/>
          </p:nvSpPr>
          <p:spPr bwMode="auto">
            <a:xfrm>
              <a:off x="3385" y="242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53" name="Freeform 315"/>
            <p:cNvSpPr>
              <a:spLocks/>
            </p:cNvSpPr>
            <p:nvPr/>
          </p:nvSpPr>
          <p:spPr bwMode="auto">
            <a:xfrm>
              <a:off x="3385" y="2418"/>
              <a:ext cx="47" cy="11"/>
            </a:xfrm>
            <a:custGeom>
              <a:avLst/>
              <a:gdLst>
                <a:gd name="T0" fmla="*/ 0 w 281"/>
                <a:gd name="T1" fmla="*/ 0 h 69"/>
                <a:gd name="T2" fmla="*/ 0 w 281"/>
                <a:gd name="T3" fmla="*/ 0 h 69"/>
                <a:gd name="T4" fmla="*/ 1 w 281"/>
                <a:gd name="T5" fmla="*/ 0 h 69"/>
                <a:gd name="T6" fmla="*/ 1 w 281"/>
                <a:gd name="T7" fmla="*/ 0 h 69"/>
                <a:gd name="T8" fmla="*/ 1 w 281"/>
                <a:gd name="T9" fmla="*/ 0 h 69"/>
                <a:gd name="T10" fmla="*/ 1 w 281"/>
                <a:gd name="T11" fmla="*/ 0 h 69"/>
                <a:gd name="T12" fmla="*/ 1 w 281"/>
                <a:gd name="T13" fmla="*/ 0 h 69"/>
                <a:gd name="T14" fmla="*/ 1 w 281"/>
                <a:gd name="T15" fmla="*/ 0 h 69"/>
                <a:gd name="T16" fmla="*/ 1 w 281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"/>
                <a:gd name="T28" fmla="*/ 0 h 69"/>
                <a:gd name="T29" fmla="*/ 281 w 28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" h="69">
                  <a:moveTo>
                    <a:pt x="0" y="69"/>
                  </a:moveTo>
                  <a:lnTo>
                    <a:pt x="56" y="51"/>
                  </a:lnTo>
                  <a:lnTo>
                    <a:pt x="281" y="51"/>
                  </a:lnTo>
                  <a:lnTo>
                    <a:pt x="281" y="34"/>
                  </a:lnTo>
                  <a:lnTo>
                    <a:pt x="112" y="34"/>
                  </a:lnTo>
                  <a:lnTo>
                    <a:pt x="168" y="17"/>
                  </a:lnTo>
                  <a:lnTo>
                    <a:pt x="281" y="17"/>
                  </a:lnTo>
                  <a:lnTo>
                    <a:pt x="281" y="0"/>
                  </a:lnTo>
                  <a:lnTo>
                    <a:pt x="22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54" name="Line 316"/>
            <p:cNvSpPr>
              <a:spLocks noChangeShapeType="1"/>
            </p:cNvSpPr>
            <p:nvPr/>
          </p:nvSpPr>
          <p:spPr bwMode="auto">
            <a:xfrm>
              <a:off x="3320" y="248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55" name="Freeform 317"/>
            <p:cNvSpPr>
              <a:spLocks/>
            </p:cNvSpPr>
            <p:nvPr/>
          </p:nvSpPr>
          <p:spPr bwMode="auto">
            <a:xfrm>
              <a:off x="3039" y="2489"/>
              <a:ext cx="281" cy="357"/>
            </a:xfrm>
            <a:custGeom>
              <a:avLst/>
              <a:gdLst>
                <a:gd name="T0" fmla="*/ 8 w 1684"/>
                <a:gd name="T1" fmla="*/ 0 h 2145"/>
                <a:gd name="T2" fmla="*/ 8 w 1684"/>
                <a:gd name="T3" fmla="*/ 9 h 2145"/>
                <a:gd name="T4" fmla="*/ 2 w 1684"/>
                <a:gd name="T5" fmla="*/ 9 h 2145"/>
                <a:gd name="T6" fmla="*/ 0 w 1684"/>
                <a:gd name="T7" fmla="*/ 9 h 2145"/>
                <a:gd name="T8" fmla="*/ 2 w 1684"/>
                <a:gd name="T9" fmla="*/ 9 h 2145"/>
                <a:gd name="T10" fmla="*/ 2 w 1684"/>
                <a:gd name="T11" fmla="*/ 10 h 2145"/>
                <a:gd name="T12" fmla="*/ 0 w 1684"/>
                <a:gd name="T13" fmla="*/ 9 h 2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4"/>
                <a:gd name="T22" fmla="*/ 0 h 2145"/>
                <a:gd name="T23" fmla="*/ 1684 w 1684"/>
                <a:gd name="T24" fmla="*/ 2145 h 2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4" h="2145">
                  <a:moveTo>
                    <a:pt x="1684" y="0"/>
                  </a:moveTo>
                  <a:lnTo>
                    <a:pt x="1684" y="2043"/>
                  </a:lnTo>
                  <a:lnTo>
                    <a:pt x="336" y="2043"/>
                  </a:lnTo>
                  <a:lnTo>
                    <a:pt x="0" y="2043"/>
                  </a:lnTo>
                  <a:lnTo>
                    <a:pt x="336" y="1941"/>
                  </a:lnTo>
                  <a:lnTo>
                    <a:pt x="336" y="2145"/>
                  </a:lnTo>
                  <a:lnTo>
                    <a:pt x="0" y="204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56" name="Line 318"/>
            <p:cNvSpPr>
              <a:spLocks noChangeShapeType="1"/>
            </p:cNvSpPr>
            <p:nvPr/>
          </p:nvSpPr>
          <p:spPr bwMode="auto">
            <a:xfrm>
              <a:off x="3048" y="282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57" name="Freeform 319"/>
            <p:cNvSpPr>
              <a:spLocks/>
            </p:cNvSpPr>
            <p:nvPr/>
          </p:nvSpPr>
          <p:spPr bwMode="auto">
            <a:xfrm>
              <a:off x="3048" y="2826"/>
              <a:ext cx="47" cy="17"/>
            </a:xfrm>
            <a:custGeom>
              <a:avLst/>
              <a:gdLst>
                <a:gd name="T0" fmla="*/ 0 w 282"/>
                <a:gd name="T1" fmla="*/ 0 h 102"/>
                <a:gd name="T2" fmla="*/ 1 w 282"/>
                <a:gd name="T3" fmla="*/ 0 h 102"/>
                <a:gd name="T4" fmla="*/ 1 w 282"/>
                <a:gd name="T5" fmla="*/ 0 h 102"/>
                <a:gd name="T6" fmla="*/ 1 w 282"/>
                <a:gd name="T7" fmla="*/ 0 h 102"/>
                <a:gd name="T8" fmla="*/ 1 w 282"/>
                <a:gd name="T9" fmla="*/ 0 h 102"/>
                <a:gd name="T10" fmla="*/ 0 w 282"/>
                <a:gd name="T11" fmla="*/ 0 h 102"/>
                <a:gd name="T12" fmla="*/ 0 w 282"/>
                <a:gd name="T13" fmla="*/ 0 h 102"/>
                <a:gd name="T14" fmla="*/ 1 w 282"/>
                <a:gd name="T15" fmla="*/ 0 h 102"/>
                <a:gd name="T16" fmla="*/ 1 w 282"/>
                <a:gd name="T17" fmla="*/ 0 h 102"/>
                <a:gd name="T18" fmla="*/ 1 w 282"/>
                <a:gd name="T19" fmla="*/ 0 h 102"/>
                <a:gd name="T20" fmla="*/ 1 w 282"/>
                <a:gd name="T21" fmla="*/ 1 h 102"/>
                <a:gd name="T22" fmla="*/ 1 w 282"/>
                <a:gd name="T23" fmla="*/ 1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2"/>
                <a:gd name="T37" fmla="*/ 0 h 102"/>
                <a:gd name="T38" fmla="*/ 282 w 282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2" h="102">
                  <a:moveTo>
                    <a:pt x="0" y="0"/>
                  </a:moveTo>
                  <a:lnTo>
                    <a:pt x="282" y="0"/>
                  </a:lnTo>
                  <a:lnTo>
                    <a:pt x="282" y="16"/>
                  </a:lnTo>
                  <a:lnTo>
                    <a:pt x="282" y="34"/>
                  </a:lnTo>
                  <a:lnTo>
                    <a:pt x="282" y="51"/>
                  </a:lnTo>
                  <a:lnTo>
                    <a:pt x="58" y="51"/>
                  </a:lnTo>
                  <a:lnTo>
                    <a:pt x="117" y="68"/>
                  </a:lnTo>
                  <a:lnTo>
                    <a:pt x="282" y="68"/>
                  </a:lnTo>
                  <a:lnTo>
                    <a:pt x="282" y="86"/>
                  </a:lnTo>
                  <a:lnTo>
                    <a:pt x="173" y="86"/>
                  </a:lnTo>
                  <a:lnTo>
                    <a:pt x="229" y="102"/>
                  </a:lnTo>
                  <a:lnTo>
                    <a:pt x="282" y="10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58" name="Line 320"/>
            <p:cNvSpPr>
              <a:spLocks noChangeShapeType="1"/>
            </p:cNvSpPr>
            <p:nvPr/>
          </p:nvSpPr>
          <p:spPr bwMode="auto">
            <a:xfrm>
              <a:off x="3095" y="283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59" name="Line 321"/>
            <p:cNvSpPr>
              <a:spLocks noChangeShapeType="1"/>
            </p:cNvSpPr>
            <p:nvPr/>
          </p:nvSpPr>
          <p:spPr bwMode="auto">
            <a:xfrm flipH="1">
              <a:off x="3048" y="2832"/>
              <a:ext cx="4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60" name="Line 322"/>
            <p:cNvSpPr>
              <a:spLocks noChangeShapeType="1"/>
            </p:cNvSpPr>
            <p:nvPr/>
          </p:nvSpPr>
          <p:spPr bwMode="auto">
            <a:xfrm>
              <a:off x="3048" y="282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61" name="Freeform 323"/>
            <p:cNvSpPr>
              <a:spLocks/>
            </p:cNvSpPr>
            <p:nvPr/>
          </p:nvSpPr>
          <p:spPr bwMode="auto">
            <a:xfrm>
              <a:off x="3048" y="2815"/>
              <a:ext cx="47" cy="11"/>
            </a:xfrm>
            <a:custGeom>
              <a:avLst/>
              <a:gdLst>
                <a:gd name="T0" fmla="*/ 0 w 282"/>
                <a:gd name="T1" fmla="*/ 0 h 68"/>
                <a:gd name="T2" fmla="*/ 0 w 282"/>
                <a:gd name="T3" fmla="*/ 0 h 68"/>
                <a:gd name="T4" fmla="*/ 1 w 282"/>
                <a:gd name="T5" fmla="*/ 0 h 68"/>
                <a:gd name="T6" fmla="*/ 1 w 282"/>
                <a:gd name="T7" fmla="*/ 0 h 68"/>
                <a:gd name="T8" fmla="*/ 0 w 282"/>
                <a:gd name="T9" fmla="*/ 0 h 68"/>
                <a:gd name="T10" fmla="*/ 1 w 282"/>
                <a:gd name="T11" fmla="*/ 0 h 68"/>
                <a:gd name="T12" fmla="*/ 1 w 282"/>
                <a:gd name="T13" fmla="*/ 0 h 68"/>
                <a:gd name="T14" fmla="*/ 1 w 282"/>
                <a:gd name="T15" fmla="*/ 0 h 68"/>
                <a:gd name="T16" fmla="*/ 1 w 282"/>
                <a:gd name="T17" fmla="*/ 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2"/>
                <a:gd name="T28" fmla="*/ 0 h 68"/>
                <a:gd name="T29" fmla="*/ 282 w 282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2" h="68">
                  <a:moveTo>
                    <a:pt x="0" y="68"/>
                  </a:moveTo>
                  <a:lnTo>
                    <a:pt x="56" y="51"/>
                  </a:lnTo>
                  <a:lnTo>
                    <a:pt x="282" y="51"/>
                  </a:lnTo>
                  <a:lnTo>
                    <a:pt x="282" y="33"/>
                  </a:lnTo>
                  <a:lnTo>
                    <a:pt x="112" y="33"/>
                  </a:lnTo>
                  <a:lnTo>
                    <a:pt x="170" y="16"/>
                  </a:lnTo>
                  <a:lnTo>
                    <a:pt x="282" y="16"/>
                  </a:lnTo>
                  <a:lnTo>
                    <a:pt x="282" y="0"/>
                  </a:lnTo>
                  <a:lnTo>
                    <a:pt x="22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62" name="Line 324"/>
            <p:cNvSpPr>
              <a:spLocks noChangeShapeType="1"/>
            </p:cNvSpPr>
            <p:nvPr/>
          </p:nvSpPr>
          <p:spPr bwMode="auto">
            <a:xfrm>
              <a:off x="3320" y="282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63" name="Freeform 325"/>
            <p:cNvSpPr>
              <a:spLocks/>
            </p:cNvSpPr>
            <p:nvPr/>
          </p:nvSpPr>
          <p:spPr bwMode="auto">
            <a:xfrm>
              <a:off x="3320" y="2829"/>
              <a:ext cx="1001" cy="14"/>
            </a:xfrm>
            <a:custGeom>
              <a:avLst/>
              <a:gdLst>
                <a:gd name="T0" fmla="*/ 0 w 6005"/>
                <a:gd name="T1" fmla="*/ 0 h 86"/>
                <a:gd name="T2" fmla="*/ 27 w 6005"/>
                <a:gd name="T3" fmla="*/ 0 h 86"/>
                <a:gd name="T4" fmla="*/ 27 w 6005"/>
                <a:gd name="T5" fmla="*/ 0 h 86"/>
                <a:gd name="T6" fmla="*/ 28 w 6005"/>
                <a:gd name="T7" fmla="*/ 0 h 86"/>
                <a:gd name="T8" fmla="*/ 28 w 6005"/>
                <a:gd name="T9" fmla="*/ 0 h 86"/>
                <a:gd name="T10" fmla="*/ 27 w 6005"/>
                <a:gd name="T11" fmla="*/ 0 h 86"/>
                <a:gd name="T12" fmla="*/ 27 w 6005"/>
                <a:gd name="T13" fmla="*/ 0 h 86"/>
                <a:gd name="T14" fmla="*/ 27 w 6005"/>
                <a:gd name="T15" fmla="*/ 0 h 86"/>
                <a:gd name="T16" fmla="*/ 27 w 6005"/>
                <a:gd name="T17" fmla="*/ 0 h 86"/>
                <a:gd name="T18" fmla="*/ 27 w 6005"/>
                <a:gd name="T19" fmla="*/ 0 h 86"/>
                <a:gd name="T20" fmla="*/ 27 w 6005"/>
                <a:gd name="T21" fmla="*/ 0 h 86"/>
                <a:gd name="T22" fmla="*/ 27 w 6005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05"/>
                <a:gd name="T37" fmla="*/ 0 h 86"/>
                <a:gd name="T38" fmla="*/ 6005 w 6005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05" h="86">
                  <a:moveTo>
                    <a:pt x="0" y="0"/>
                  </a:moveTo>
                  <a:lnTo>
                    <a:pt x="5727" y="0"/>
                  </a:lnTo>
                  <a:lnTo>
                    <a:pt x="5727" y="18"/>
                  </a:lnTo>
                  <a:lnTo>
                    <a:pt x="6005" y="18"/>
                  </a:lnTo>
                  <a:lnTo>
                    <a:pt x="5949" y="35"/>
                  </a:lnTo>
                  <a:lnTo>
                    <a:pt x="5727" y="35"/>
                  </a:lnTo>
                  <a:lnTo>
                    <a:pt x="5727" y="52"/>
                  </a:lnTo>
                  <a:lnTo>
                    <a:pt x="5892" y="52"/>
                  </a:lnTo>
                  <a:lnTo>
                    <a:pt x="5834" y="70"/>
                  </a:lnTo>
                  <a:lnTo>
                    <a:pt x="5727" y="70"/>
                  </a:lnTo>
                  <a:lnTo>
                    <a:pt x="5727" y="86"/>
                  </a:lnTo>
                  <a:lnTo>
                    <a:pt x="5778" y="8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64" name="Line 326"/>
            <p:cNvSpPr>
              <a:spLocks noChangeShapeType="1"/>
            </p:cNvSpPr>
            <p:nvPr/>
          </p:nvSpPr>
          <p:spPr bwMode="auto">
            <a:xfrm>
              <a:off x="4274" y="284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65" name="Freeform 327"/>
            <p:cNvSpPr>
              <a:spLocks/>
            </p:cNvSpPr>
            <p:nvPr/>
          </p:nvSpPr>
          <p:spPr bwMode="auto">
            <a:xfrm>
              <a:off x="4274" y="2812"/>
              <a:ext cx="56" cy="34"/>
            </a:xfrm>
            <a:custGeom>
              <a:avLst/>
              <a:gdLst>
                <a:gd name="T0" fmla="*/ 0 w 337"/>
                <a:gd name="T1" fmla="*/ 1 h 204"/>
                <a:gd name="T2" fmla="*/ 0 w 337"/>
                <a:gd name="T3" fmla="*/ 0 h 204"/>
                <a:gd name="T4" fmla="*/ 1 w 337"/>
                <a:gd name="T5" fmla="*/ 1 h 204"/>
                <a:gd name="T6" fmla="*/ 0 w 337"/>
                <a:gd name="T7" fmla="*/ 1 h 2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204"/>
                <a:gd name="T14" fmla="*/ 337 w 337"/>
                <a:gd name="T15" fmla="*/ 204 h 2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204">
                  <a:moveTo>
                    <a:pt x="0" y="204"/>
                  </a:moveTo>
                  <a:lnTo>
                    <a:pt x="0" y="0"/>
                  </a:lnTo>
                  <a:lnTo>
                    <a:pt x="337" y="102"/>
                  </a:lnTo>
                  <a:lnTo>
                    <a:pt x="0" y="20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66" name="Line 328"/>
            <p:cNvSpPr>
              <a:spLocks noChangeShapeType="1"/>
            </p:cNvSpPr>
            <p:nvPr/>
          </p:nvSpPr>
          <p:spPr bwMode="auto">
            <a:xfrm>
              <a:off x="4274" y="282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67" name="Line 329"/>
            <p:cNvSpPr>
              <a:spLocks noChangeShapeType="1"/>
            </p:cNvSpPr>
            <p:nvPr/>
          </p:nvSpPr>
          <p:spPr bwMode="auto">
            <a:xfrm>
              <a:off x="4274" y="2829"/>
              <a:ext cx="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68" name="Line 330"/>
            <p:cNvSpPr>
              <a:spLocks noChangeShapeType="1"/>
            </p:cNvSpPr>
            <p:nvPr/>
          </p:nvSpPr>
          <p:spPr bwMode="auto">
            <a:xfrm>
              <a:off x="4321" y="282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69" name="Freeform 331"/>
            <p:cNvSpPr>
              <a:spLocks/>
            </p:cNvSpPr>
            <p:nvPr/>
          </p:nvSpPr>
          <p:spPr bwMode="auto">
            <a:xfrm>
              <a:off x="4274" y="2815"/>
              <a:ext cx="47" cy="11"/>
            </a:xfrm>
            <a:custGeom>
              <a:avLst/>
              <a:gdLst>
                <a:gd name="T0" fmla="*/ 1 w 280"/>
                <a:gd name="T1" fmla="*/ 0 h 68"/>
                <a:gd name="T2" fmla="*/ 0 w 280"/>
                <a:gd name="T3" fmla="*/ 0 h 68"/>
                <a:gd name="T4" fmla="*/ 0 w 280"/>
                <a:gd name="T5" fmla="*/ 0 h 68"/>
                <a:gd name="T6" fmla="*/ 1 w 280"/>
                <a:gd name="T7" fmla="*/ 0 h 68"/>
                <a:gd name="T8" fmla="*/ 1 w 280"/>
                <a:gd name="T9" fmla="*/ 0 h 68"/>
                <a:gd name="T10" fmla="*/ 0 w 280"/>
                <a:gd name="T11" fmla="*/ 0 h 68"/>
                <a:gd name="T12" fmla="*/ 0 w 280"/>
                <a:gd name="T13" fmla="*/ 0 h 68"/>
                <a:gd name="T14" fmla="*/ 1 w 280"/>
                <a:gd name="T15" fmla="*/ 0 h 68"/>
                <a:gd name="T16" fmla="*/ 0 w 280"/>
                <a:gd name="T17" fmla="*/ 0 h 68"/>
                <a:gd name="T18" fmla="*/ 0 w 280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0"/>
                <a:gd name="T31" fmla="*/ 0 h 68"/>
                <a:gd name="T32" fmla="*/ 280 w 280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0" h="68">
                  <a:moveTo>
                    <a:pt x="280" y="68"/>
                  </a:moveTo>
                  <a:lnTo>
                    <a:pt x="0" y="68"/>
                  </a:lnTo>
                  <a:lnTo>
                    <a:pt x="0" y="51"/>
                  </a:lnTo>
                  <a:lnTo>
                    <a:pt x="224" y="51"/>
                  </a:lnTo>
                  <a:lnTo>
                    <a:pt x="168" y="33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12" y="16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70" name="Line 332"/>
            <p:cNvSpPr>
              <a:spLocks noChangeShapeType="1"/>
            </p:cNvSpPr>
            <p:nvPr/>
          </p:nvSpPr>
          <p:spPr bwMode="auto">
            <a:xfrm>
              <a:off x="4386" y="277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71" name="Freeform 333"/>
            <p:cNvSpPr>
              <a:spLocks/>
            </p:cNvSpPr>
            <p:nvPr/>
          </p:nvSpPr>
          <p:spPr bwMode="auto">
            <a:xfrm>
              <a:off x="4370" y="2716"/>
              <a:ext cx="33" cy="56"/>
            </a:xfrm>
            <a:custGeom>
              <a:avLst/>
              <a:gdLst>
                <a:gd name="T0" fmla="*/ 0 w 203"/>
                <a:gd name="T1" fmla="*/ 1 h 341"/>
                <a:gd name="T2" fmla="*/ 0 w 203"/>
                <a:gd name="T3" fmla="*/ 1 h 341"/>
                <a:gd name="T4" fmla="*/ 0 w 203"/>
                <a:gd name="T5" fmla="*/ 0 h 341"/>
                <a:gd name="T6" fmla="*/ 0 w 203"/>
                <a:gd name="T7" fmla="*/ 0 h 341"/>
                <a:gd name="T8" fmla="*/ 0 w 203"/>
                <a:gd name="T9" fmla="*/ 1 h 341"/>
                <a:gd name="T10" fmla="*/ 0 w 203"/>
                <a:gd name="T11" fmla="*/ 1 h 341"/>
                <a:gd name="T12" fmla="*/ 0 w 203"/>
                <a:gd name="T13" fmla="*/ 0 h 341"/>
                <a:gd name="T14" fmla="*/ 0 w 203"/>
                <a:gd name="T15" fmla="*/ 0 h 341"/>
                <a:gd name="T16" fmla="*/ 0 w 203"/>
                <a:gd name="T17" fmla="*/ 0 h 341"/>
                <a:gd name="T18" fmla="*/ 0 w 203"/>
                <a:gd name="T19" fmla="*/ 0 h 341"/>
                <a:gd name="T20" fmla="*/ 0 w 203"/>
                <a:gd name="T21" fmla="*/ 0 h 341"/>
                <a:gd name="T22" fmla="*/ 0 w 203"/>
                <a:gd name="T23" fmla="*/ 0 h 341"/>
                <a:gd name="T24" fmla="*/ 1 w 203"/>
                <a:gd name="T25" fmla="*/ 0 h 341"/>
                <a:gd name="T26" fmla="*/ 0 w 203"/>
                <a:gd name="T27" fmla="*/ 1 h 341"/>
                <a:gd name="T28" fmla="*/ 0 w 203"/>
                <a:gd name="T29" fmla="*/ 0 h 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3"/>
                <a:gd name="T46" fmla="*/ 0 h 341"/>
                <a:gd name="T47" fmla="*/ 203 w 203"/>
                <a:gd name="T48" fmla="*/ 341 h 3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3" h="341">
                  <a:moveTo>
                    <a:pt x="100" y="341"/>
                  </a:moveTo>
                  <a:lnTo>
                    <a:pt x="83" y="284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67" y="226"/>
                  </a:lnTo>
                  <a:lnTo>
                    <a:pt x="49" y="16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32" y="112"/>
                  </a:lnTo>
                  <a:lnTo>
                    <a:pt x="15" y="5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100" y="34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72" name="Line 334"/>
            <p:cNvSpPr>
              <a:spLocks noChangeShapeType="1"/>
            </p:cNvSpPr>
            <p:nvPr/>
          </p:nvSpPr>
          <p:spPr bwMode="auto">
            <a:xfrm>
              <a:off x="4386" y="271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73" name="Line 335"/>
            <p:cNvSpPr>
              <a:spLocks noChangeShapeType="1"/>
            </p:cNvSpPr>
            <p:nvPr/>
          </p:nvSpPr>
          <p:spPr bwMode="auto">
            <a:xfrm>
              <a:off x="4386" y="2716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74" name="Line 336"/>
            <p:cNvSpPr>
              <a:spLocks noChangeShapeType="1"/>
            </p:cNvSpPr>
            <p:nvPr/>
          </p:nvSpPr>
          <p:spPr bwMode="auto">
            <a:xfrm>
              <a:off x="4389" y="276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75" name="Freeform 337"/>
            <p:cNvSpPr>
              <a:spLocks/>
            </p:cNvSpPr>
            <p:nvPr/>
          </p:nvSpPr>
          <p:spPr bwMode="auto">
            <a:xfrm>
              <a:off x="4386" y="1638"/>
              <a:ext cx="3" cy="1125"/>
            </a:xfrm>
            <a:custGeom>
              <a:avLst/>
              <a:gdLst>
                <a:gd name="T0" fmla="*/ 0 w 17"/>
                <a:gd name="T1" fmla="*/ 31 h 6748"/>
                <a:gd name="T2" fmla="*/ 0 w 17"/>
                <a:gd name="T3" fmla="*/ 30 h 6748"/>
                <a:gd name="T4" fmla="*/ 0 w 17"/>
                <a:gd name="T5" fmla="*/ 30 h 6748"/>
                <a:gd name="T6" fmla="*/ 0 w 17"/>
                <a:gd name="T7" fmla="*/ 0 h 67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748"/>
                <a:gd name="T14" fmla="*/ 17 w 17"/>
                <a:gd name="T15" fmla="*/ 6748 h 67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748">
                  <a:moveTo>
                    <a:pt x="17" y="6748"/>
                  </a:moveTo>
                  <a:lnTo>
                    <a:pt x="17" y="6464"/>
                  </a:lnTo>
                  <a:lnTo>
                    <a:pt x="0" y="646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76" name="Line 338"/>
            <p:cNvSpPr>
              <a:spLocks noChangeShapeType="1"/>
            </p:cNvSpPr>
            <p:nvPr/>
          </p:nvSpPr>
          <p:spPr bwMode="auto">
            <a:xfrm>
              <a:off x="3937" y="163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77" name="Freeform 339"/>
            <p:cNvSpPr>
              <a:spLocks/>
            </p:cNvSpPr>
            <p:nvPr/>
          </p:nvSpPr>
          <p:spPr bwMode="auto">
            <a:xfrm>
              <a:off x="3920" y="1638"/>
              <a:ext cx="34" cy="964"/>
            </a:xfrm>
            <a:custGeom>
              <a:avLst/>
              <a:gdLst>
                <a:gd name="T0" fmla="*/ 1 w 202"/>
                <a:gd name="T1" fmla="*/ 0 h 5784"/>
                <a:gd name="T2" fmla="*/ 1 w 202"/>
                <a:gd name="T3" fmla="*/ 25 h 5784"/>
                <a:gd name="T4" fmla="*/ 1 w 202"/>
                <a:gd name="T5" fmla="*/ 25 h 5784"/>
                <a:gd name="T6" fmla="*/ 1 w 202"/>
                <a:gd name="T7" fmla="*/ 27 h 5784"/>
                <a:gd name="T8" fmla="*/ 0 w 202"/>
                <a:gd name="T9" fmla="*/ 27 h 5784"/>
                <a:gd name="T10" fmla="*/ 0 w 202"/>
                <a:gd name="T11" fmla="*/ 25 h 5784"/>
                <a:gd name="T12" fmla="*/ 0 w 202"/>
                <a:gd name="T13" fmla="*/ 25 h 5784"/>
                <a:gd name="T14" fmla="*/ 0 w 202"/>
                <a:gd name="T15" fmla="*/ 26 h 5784"/>
                <a:gd name="T16" fmla="*/ 0 w 202"/>
                <a:gd name="T17" fmla="*/ 26 h 5784"/>
                <a:gd name="T18" fmla="*/ 0 w 202"/>
                <a:gd name="T19" fmla="*/ 25 h 5784"/>
                <a:gd name="T20" fmla="*/ 0 w 202"/>
                <a:gd name="T21" fmla="*/ 25 h 5784"/>
                <a:gd name="T22" fmla="*/ 0 w 202"/>
                <a:gd name="T23" fmla="*/ 26 h 5784"/>
                <a:gd name="T24" fmla="*/ 0 w 202"/>
                <a:gd name="T25" fmla="*/ 25 h 5784"/>
                <a:gd name="T26" fmla="*/ 0 w 202"/>
                <a:gd name="T27" fmla="*/ 25 h 5784"/>
                <a:gd name="T28" fmla="*/ 0 w 202"/>
                <a:gd name="T29" fmla="*/ 25 h 5784"/>
                <a:gd name="T30" fmla="*/ 1 w 202"/>
                <a:gd name="T31" fmla="*/ 25 h 5784"/>
                <a:gd name="T32" fmla="*/ 1 w 202"/>
                <a:gd name="T33" fmla="*/ 27 h 5784"/>
                <a:gd name="T34" fmla="*/ 0 w 202"/>
                <a:gd name="T35" fmla="*/ 25 h 57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5784"/>
                <a:gd name="T56" fmla="*/ 202 w 202"/>
                <a:gd name="T57" fmla="*/ 5784 h 57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5784">
                  <a:moveTo>
                    <a:pt x="101" y="0"/>
                  </a:moveTo>
                  <a:lnTo>
                    <a:pt x="101" y="5444"/>
                  </a:lnTo>
                  <a:lnTo>
                    <a:pt x="99" y="5444"/>
                  </a:lnTo>
                  <a:lnTo>
                    <a:pt x="99" y="5779"/>
                  </a:lnTo>
                  <a:lnTo>
                    <a:pt x="82" y="5720"/>
                  </a:lnTo>
                  <a:lnTo>
                    <a:pt x="82" y="5444"/>
                  </a:lnTo>
                  <a:lnTo>
                    <a:pt x="65" y="5444"/>
                  </a:lnTo>
                  <a:lnTo>
                    <a:pt x="65" y="5664"/>
                  </a:lnTo>
                  <a:lnTo>
                    <a:pt x="48" y="5607"/>
                  </a:lnTo>
                  <a:lnTo>
                    <a:pt x="48" y="5444"/>
                  </a:lnTo>
                  <a:lnTo>
                    <a:pt x="31" y="5444"/>
                  </a:lnTo>
                  <a:lnTo>
                    <a:pt x="31" y="5548"/>
                  </a:lnTo>
                  <a:lnTo>
                    <a:pt x="14" y="5489"/>
                  </a:lnTo>
                  <a:lnTo>
                    <a:pt x="14" y="5444"/>
                  </a:lnTo>
                  <a:lnTo>
                    <a:pt x="0" y="5444"/>
                  </a:lnTo>
                  <a:lnTo>
                    <a:pt x="202" y="5444"/>
                  </a:lnTo>
                  <a:lnTo>
                    <a:pt x="101" y="5784"/>
                  </a:lnTo>
                  <a:lnTo>
                    <a:pt x="0" y="544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78" name="Line 340"/>
            <p:cNvSpPr>
              <a:spLocks noChangeShapeType="1"/>
            </p:cNvSpPr>
            <p:nvPr/>
          </p:nvSpPr>
          <p:spPr bwMode="auto">
            <a:xfrm>
              <a:off x="3937" y="254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79" name="Freeform 341"/>
            <p:cNvSpPr>
              <a:spLocks/>
            </p:cNvSpPr>
            <p:nvPr/>
          </p:nvSpPr>
          <p:spPr bwMode="auto">
            <a:xfrm>
              <a:off x="3937" y="2546"/>
              <a:ext cx="14" cy="48"/>
            </a:xfrm>
            <a:custGeom>
              <a:avLst/>
              <a:gdLst>
                <a:gd name="T0" fmla="*/ 0 w 86"/>
                <a:gd name="T1" fmla="*/ 0 h 288"/>
                <a:gd name="T2" fmla="*/ 0 w 86"/>
                <a:gd name="T3" fmla="*/ 0 h 288"/>
                <a:gd name="T4" fmla="*/ 0 w 86"/>
                <a:gd name="T5" fmla="*/ 1 h 288"/>
                <a:gd name="T6" fmla="*/ 0 w 86"/>
                <a:gd name="T7" fmla="*/ 1 h 288"/>
                <a:gd name="T8" fmla="*/ 0 w 86"/>
                <a:gd name="T9" fmla="*/ 0 h 288"/>
                <a:gd name="T10" fmla="*/ 0 w 86"/>
                <a:gd name="T11" fmla="*/ 0 h 288"/>
                <a:gd name="T12" fmla="*/ 0 w 86"/>
                <a:gd name="T13" fmla="*/ 1 h 288"/>
                <a:gd name="T14" fmla="*/ 0 w 86"/>
                <a:gd name="T15" fmla="*/ 0 h 288"/>
                <a:gd name="T16" fmla="*/ 0 w 86"/>
                <a:gd name="T17" fmla="*/ 0 h 288"/>
                <a:gd name="T18" fmla="*/ 0 w 86"/>
                <a:gd name="T19" fmla="*/ 0 h 288"/>
                <a:gd name="T20" fmla="*/ 0 w 86"/>
                <a:gd name="T21" fmla="*/ 0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288"/>
                <a:gd name="T35" fmla="*/ 86 w 86"/>
                <a:gd name="T36" fmla="*/ 288 h 2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288">
                  <a:moveTo>
                    <a:pt x="0" y="0"/>
                  </a:moveTo>
                  <a:lnTo>
                    <a:pt x="18" y="0"/>
                  </a:lnTo>
                  <a:lnTo>
                    <a:pt x="18" y="288"/>
                  </a:lnTo>
                  <a:lnTo>
                    <a:pt x="35" y="231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1" y="175"/>
                  </a:lnTo>
                  <a:lnTo>
                    <a:pt x="68" y="116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86" y="5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80" name="Line 342"/>
            <p:cNvSpPr>
              <a:spLocks noChangeShapeType="1"/>
            </p:cNvSpPr>
            <p:nvPr/>
          </p:nvSpPr>
          <p:spPr bwMode="auto">
            <a:xfrm>
              <a:off x="3881" y="265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81" name="Freeform 343"/>
            <p:cNvSpPr>
              <a:spLocks/>
            </p:cNvSpPr>
            <p:nvPr/>
          </p:nvSpPr>
          <p:spPr bwMode="auto">
            <a:xfrm>
              <a:off x="3825" y="2642"/>
              <a:ext cx="56" cy="34"/>
            </a:xfrm>
            <a:custGeom>
              <a:avLst/>
              <a:gdLst>
                <a:gd name="T0" fmla="*/ 1 w 337"/>
                <a:gd name="T1" fmla="*/ 1 h 204"/>
                <a:gd name="T2" fmla="*/ 0 w 337"/>
                <a:gd name="T3" fmla="*/ 1 h 204"/>
                <a:gd name="T4" fmla="*/ 0 w 337"/>
                <a:gd name="T5" fmla="*/ 0 h 204"/>
                <a:gd name="T6" fmla="*/ 1 w 337"/>
                <a:gd name="T7" fmla="*/ 1 h 204"/>
                <a:gd name="T8" fmla="*/ 1 w 337"/>
                <a:gd name="T9" fmla="*/ 1 h 204"/>
                <a:gd name="T10" fmla="*/ 0 w 337"/>
                <a:gd name="T11" fmla="*/ 1 h 204"/>
                <a:gd name="T12" fmla="*/ 0 w 337"/>
                <a:gd name="T13" fmla="*/ 1 h 204"/>
                <a:gd name="T14" fmla="*/ 1 w 337"/>
                <a:gd name="T15" fmla="*/ 1 h 204"/>
                <a:gd name="T16" fmla="*/ 1 w 337"/>
                <a:gd name="T17" fmla="*/ 1 h 204"/>
                <a:gd name="T18" fmla="*/ 0 w 337"/>
                <a:gd name="T19" fmla="*/ 1 h 204"/>
                <a:gd name="T20" fmla="*/ 0 w 337"/>
                <a:gd name="T21" fmla="*/ 1 h 204"/>
                <a:gd name="T22" fmla="*/ 1 w 337"/>
                <a:gd name="T23" fmla="*/ 1 h 204"/>
                <a:gd name="T24" fmla="*/ 0 w 337"/>
                <a:gd name="T25" fmla="*/ 1 h 204"/>
                <a:gd name="T26" fmla="*/ 0 w 337"/>
                <a:gd name="T27" fmla="*/ 1 h 204"/>
                <a:gd name="T28" fmla="*/ 0 w 337"/>
                <a:gd name="T29" fmla="*/ 1 h 204"/>
                <a:gd name="T30" fmla="*/ 0 w 337"/>
                <a:gd name="T31" fmla="*/ 1 h 2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7"/>
                <a:gd name="T49" fmla="*/ 0 h 204"/>
                <a:gd name="T50" fmla="*/ 337 w 337"/>
                <a:gd name="T51" fmla="*/ 204 h 2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7" h="204">
                  <a:moveTo>
                    <a:pt x="337" y="102"/>
                  </a:moveTo>
                  <a:lnTo>
                    <a:pt x="0" y="204"/>
                  </a:lnTo>
                  <a:lnTo>
                    <a:pt x="0" y="0"/>
                  </a:lnTo>
                  <a:lnTo>
                    <a:pt x="337" y="102"/>
                  </a:lnTo>
                  <a:lnTo>
                    <a:pt x="330" y="103"/>
                  </a:lnTo>
                  <a:lnTo>
                    <a:pt x="0" y="103"/>
                  </a:lnTo>
                  <a:lnTo>
                    <a:pt x="0" y="120"/>
                  </a:lnTo>
                  <a:lnTo>
                    <a:pt x="274" y="120"/>
                  </a:lnTo>
                  <a:lnTo>
                    <a:pt x="219" y="138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163" y="155"/>
                  </a:lnTo>
                  <a:lnTo>
                    <a:pt x="106" y="171"/>
                  </a:lnTo>
                  <a:lnTo>
                    <a:pt x="0" y="171"/>
                  </a:lnTo>
                  <a:lnTo>
                    <a:pt x="0" y="189"/>
                  </a:lnTo>
                  <a:lnTo>
                    <a:pt x="50" y="1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82" name="Line 344"/>
            <p:cNvSpPr>
              <a:spLocks noChangeShapeType="1"/>
            </p:cNvSpPr>
            <p:nvPr/>
          </p:nvSpPr>
          <p:spPr bwMode="auto">
            <a:xfrm>
              <a:off x="3825" y="265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83" name="Freeform 345"/>
            <p:cNvSpPr>
              <a:spLocks/>
            </p:cNvSpPr>
            <p:nvPr/>
          </p:nvSpPr>
          <p:spPr bwMode="auto">
            <a:xfrm>
              <a:off x="3600" y="2489"/>
              <a:ext cx="225" cy="170"/>
            </a:xfrm>
            <a:custGeom>
              <a:avLst/>
              <a:gdLst>
                <a:gd name="T0" fmla="*/ 6 w 1348"/>
                <a:gd name="T1" fmla="*/ 5 h 1022"/>
                <a:gd name="T2" fmla="*/ 0 w 1348"/>
                <a:gd name="T3" fmla="*/ 5 h 1022"/>
                <a:gd name="T4" fmla="*/ 0 w 1348"/>
                <a:gd name="T5" fmla="*/ 0 h 1022"/>
                <a:gd name="T6" fmla="*/ 0 60000 65536"/>
                <a:gd name="T7" fmla="*/ 0 60000 65536"/>
                <a:gd name="T8" fmla="*/ 0 60000 65536"/>
                <a:gd name="T9" fmla="*/ 0 w 1348"/>
                <a:gd name="T10" fmla="*/ 0 h 1022"/>
                <a:gd name="T11" fmla="*/ 1348 w 1348"/>
                <a:gd name="T12" fmla="*/ 1022 h 10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8" h="1022">
                  <a:moveTo>
                    <a:pt x="1348" y="1022"/>
                  </a:moveTo>
                  <a:lnTo>
                    <a:pt x="0" y="1022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84" name="Line 346"/>
            <p:cNvSpPr>
              <a:spLocks noChangeShapeType="1"/>
            </p:cNvSpPr>
            <p:nvPr/>
          </p:nvSpPr>
          <p:spPr bwMode="auto">
            <a:xfrm>
              <a:off x="3614" y="265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85" name="Freeform 347"/>
            <p:cNvSpPr>
              <a:spLocks/>
            </p:cNvSpPr>
            <p:nvPr/>
          </p:nvSpPr>
          <p:spPr bwMode="auto">
            <a:xfrm>
              <a:off x="2590" y="2642"/>
              <a:ext cx="1024" cy="34"/>
            </a:xfrm>
            <a:custGeom>
              <a:avLst/>
              <a:gdLst>
                <a:gd name="T0" fmla="*/ 28 w 6148"/>
                <a:gd name="T1" fmla="*/ 1 h 204"/>
                <a:gd name="T2" fmla="*/ 1 w 6148"/>
                <a:gd name="T3" fmla="*/ 1 h 204"/>
                <a:gd name="T4" fmla="*/ 1 w 6148"/>
                <a:gd name="T5" fmla="*/ 1 h 204"/>
                <a:gd name="T6" fmla="*/ 0 w 6148"/>
                <a:gd name="T7" fmla="*/ 1 h 204"/>
                <a:gd name="T8" fmla="*/ 0 w 6148"/>
                <a:gd name="T9" fmla="*/ 1 h 204"/>
                <a:gd name="T10" fmla="*/ 1 w 6148"/>
                <a:gd name="T11" fmla="*/ 1 h 204"/>
                <a:gd name="T12" fmla="*/ 1 w 6148"/>
                <a:gd name="T13" fmla="*/ 1 h 204"/>
                <a:gd name="T14" fmla="*/ 0 w 6148"/>
                <a:gd name="T15" fmla="*/ 1 h 204"/>
                <a:gd name="T16" fmla="*/ 1 w 6148"/>
                <a:gd name="T17" fmla="*/ 1 h 204"/>
                <a:gd name="T18" fmla="*/ 1 w 6148"/>
                <a:gd name="T19" fmla="*/ 1 h 204"/>
                <a:gd name="T20" fmla="*/ 1 w 6148"/>
                <a:gd name="T21" fmla="*/ 1 h 204"/>
                <a:gd name="T22" fmla="*/ 1 w 6148"/>
                <a:gd name="T23" fmla="*/ 1 h 204"/>
                <a:gd name="T24" fmla="*/ 1 w 6148"/>
                <a:gd name="T25" fmla="*/ 1 h 204"/>
                <a:gd name="T26" fmla="*/ 1 w 6148"/>
                <a:gd name="T27" fmla="*/ 1 h 204"/>
                <a:gd name="T28" fmla="*/ 1 w 6148"/>
                <a:gd name="T29" fmla="*/ 1 h 204"/>
                <a:gd name="T30" fmla="*/ 0 w 6148"/>
                <a:gd name="T31" fmla="*/ 1 h 204"/>
                <a:gd name="T32" fmla="*/ 1 w 6148"/>
                <a:gd name="T33" fmla="*/ 0 h 204"/>
                <a:gd name="T34" fmla="*/ 1 w 6148"/>
                <a:gd name="T35" fmla="*/ 1 h 2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48"/>
                <a:gd name="T55" fmla="*/ 0 h 204"/>
                <a:gd name="T56" fmla="*/ 6148 w 6148"/>
                <a:gd name="T57" fmla="*/ 204 h 2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48" h="204">
                  <a:moveTo>
                    <a:pt x="6148" y="102"/>
                  </a:moveTo>
                  <a:lnTo>
                    <a:pt x="336" y="102"/>
                  </a:lnTo>
                  <a:lnTo>
                    <a:pt x="336" y="103"/>
                  </a:lnTo>
                  <a:lnTo>
                    <a:pt x="5" y="103"/>
                  </a:lnTo>
                  <a:lnTo>
                    <a:pt x="62" y="120"/>
                  </a:lnTo>
                  <a:lnTo>
                    <a:pt x="336" y="120"/>
                  </a:lnTo>
                  <a:lnTo>
                    <a:pt x="336" y="138"/>
                  </a:lnTo>
                  <a:lnTo>
                    <a:pt x="116" y="138"/>
                  </a:lnTo>
                  <a:lnTo>
                    <a:pt x="172" y="155"/>
                  </a:lnTo>
                  <a:lnTo>
                    <a:pt x="336" y="155"/>
                  </a:lnTo>
                  <a:lnTo>
                    <a:pt x="336" y="171"/>
                  </a:lnTo>
                  <a:lnTo>
                    <a:pt x="229" y="171"/>
                  </a:lnTo>
                  <a:lnTo>
                    <a:pt x="285" y="189"/>
                  </a:lnTo>
                  <a:lnTo>
                    <a:pt x="336" y="189"/>
                  </a:lnTo>
                  <a:lnTo>
                    <a:pt x="336" y="204"/>
                  </a:lnTo>
                  <a:lnTo>
                    <a:pt x="0" y="102"/>
                  </a:lnTo>
                  <a:lnTo>
                    <a:pt x="336" y="0"/>
                  </a:lnTo>
                  <a:lnTo>
                    <a:pt x="336" y="20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86" name="Line 348"/>
            <p:cNvSpPr>
              <a:spLocks noChangeShapeType="1"/>
            </p:cNvSpPr>
            <p:nvPr/>
          </p:nvSpPr>
          <p:spPr bwMode="auto">
            <a:xfrm>
              <a:off x="2646" y="265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87" name="Freeform 349"/>
            <p:cNvSpPr>
              <a:spLocks/>
            </p:cNvSpPr>
            <p:nvPr/>
          </p:nvSpPr>
          <p:spPr bwMode="auto">
            <a:xfrm>
              <a:off x="2598" y="2645"/>
              <a:ext cx="48" cy="14"/>
            </a:xfrm>
            <a:custGeom>
              <a:avLst/>
              <a:gdLst>
                <a:gd name="T0" fmla="*/ 1 w 285"/>
                <a:gd name="T1" fmla="*/ 0 h 86"/>
                <a:gd name="T2" fmla="*/ 1 w 285"/>
                <a:gd name="T3" fmla="*/ 0 h 86"/>
                <a:gd name="T4" fmla="*/ 0 w 285"/>
                <a:gd name="T5" fmla="*/ 0 h 86"/>
                <a:gd name="T6" fmla="*/ 0 w 285"/>
                <a:gd name="T7" fmla="*/ 0 h 86"/>
                <a:gd name="T8" fmla="*/ 1 w 285"/>
                <a:gd name="T9" fmla="*/ 0 h 86"/>
                <a:gd name="T10" fmla="*/ 1 w 285"/>
                <a:gd name="T11" fmla="*/ 0 h 86"/>
                <a:gd name="T12" fmla="*/ 1 w 285"/>
                <a:gd name="T13" fmla="*/ 0 h 86"/>
                <a:gd name="T14" fmla="*/ 1 w 285"/>
                <a:gd name="T15" fmla="*/ 0 h 86"/>
                <a:gd name="T16" fmla="*/ 1 w 285"/>
                <a:gd name="T17" fmla="*/ 0 h 86"/>
                <a:gd name="T18" fmla="*/ 1 w 285"/>
                <a:gd name="T19" fmla="*/ 0 h 86"/>
                <a:gd name="T20" fmla="*/ 1 w 285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86"/>
                <a:gd name="T35" fmla="*/ 285 w 28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86">
                  <a:moveTo>
                    <a:pt x="285" y="86"/>
                  </a:moveTo>
                  <a:lnTo>
                    <a:pt x="285" y="69"/>
                  </a:lnTo>
                  <a:lnTo>
                    <a:pt x="0" y="69"/>
                  </a:lnTo>
                  <a:lnTo>
                    <a:pt x="56" y="52"/>
                  </a:lnTo>
                  <a:lnTo>
                    <a:pt x="285" y="52"/>
                  </a:lnTo>
                  <a:lnTo>
                    <a:pt x="285" y="35"/>
                  </a:lnTo>
                  <a:lnTo>
                    <a:pt x="113" y="35"/>
                  </a:lnTo>
                  <a:lnTo>
                    <a:pt x="171" y="18"/>
                  </a:lnTo>
                  <a:lnTo>
                    <a:pt x="285" y="18"/>
                  </a:lnTo>
                  <a:lnTo>
                    <a:pt x="285" y="0"/>
                  </a:lnTo>
                  <a:lnTo>
                    <a:pt x="22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88" name="Line 350"/>
            <p:cNvSpPr>
              <a:spLocks noChangeShapeType="1"/>
            </p:cNvSpPr>
            <p:nvPr/>
          </p:nvSpPr>
          <p:spPr bwMode="auto">
            <a:xfrm>
              <a:off x="3320" y="237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89" name="Freeform 351"/>
            <p:cNvSpPr>
              <a:spLocks/>
            </p:cNvSpPr>
            <p:nvPr/>
          </p:nvSpPr>
          <p:spPr bwMode="auto">
            <a:xfrm>
              <a:off x="3303" y="2319"/>
              <a:ext cx="33" cy="56"/>
            </a:xfrm>
            <a:custGeom>
              <a:avLst/>
              <a:gdLst>
                <a:gd name="T0" fmla="*/ 0 w 202"/>
                <a:gd name="T1" fmla="*/ 1 h 341"/>
                <a:gd name="T2" fmla="*/ 0 w 202"/>
                <a:gd name="T3" fmla="*/ 0 h 341"/>
                <a:gd name="T4" fmla="*/ 1 w 202"/>
                <a:gd name="T5" fmla="*/ 0 h 341"/>
                <a:gd name="T6" fmla="*/ 0 w 202"/>
                <a:gd name="T7" fmla="*/ 1 h 341"/>
                <a:gd name="T8" fmla="*/ 0 w 202"/>
                <a:gd name="T9" fmla="*/ 1 h 341"/>
                <a:gd name="T10" fmla="*/ 0 w 202"/>
                <a:gd name="T11" fmla="*/ 1 h 341"/>
                <a:gd name="T12" fmla="*/ 0 w 202"/>
                <a:gd name="T13" fmla="*/ 0 h 341"/>
                <a:gd name="T14" fmla="*/ 0 w 202"/>
                <a:gd name="T15" fmla="*/ 0 h 341"/>
                <a:gd name="T16" fmla="*/ 0 w 202"/>
                <a:gd name="T17" fmla="*/ 1 h 341"/>
                <a:gd name="T18" fmla="*/ 0 w 202"/>
                <a:gd name="T19" fmla="*/ 1 h 341"/>
                <a:gd name="T20" fmla="*/ 0 w 202"/>
                <a:gd name="T21" fmla="*/ 0 h 341"/>
                <a:gd name="T22" fmla="*/ 0 w 202"/>
                <a:gd name="T23" fmla="*/ 0 h 341"/>
                <a:gd name="T24" fmla="*/ 0 w 202"/>
                <a:gd name="T25" fmla="*/ 0 h 341"/>
                <a:gd name="T26" fmla="*/ 0 w 202"/>
                <a:gd name="T27" fmla="*/ 0 h 341"/>
                <a:gd name="T28" fmla="*/ 0 w 202"/>
                <a:gd name="T29" fmla="*/ 0 h 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2"/>
                <a:gd name="T46" fmla="*/ 0 h 341"/>
                <a:gd name="T47" fmla="*/ 202 w 202"/>
                <a:gd name="T48" fmla="*/ 341 h 3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2" h="341">
                  <a:moveTo>
                    <a:pt x="101" y="341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101" y="341"/>
                  </a:lnTo>
                  <a:lnTo>
                    <a:pt x="99" y="336"/>
                  </a:lnTo>
                  <a:lnTo>
                    <a:pt x="82" y="278"/>
                  </a:lnTo>
                  <a:lnTo>
                    <a:pt x="82" y="0"/>
                  </a:lnTo>
                  <a:lnTo>
                    <a:pt x="65" y="0"/>
                  </a:lnTo>
                  <a:lnTo>
                    <a:pt x="65" y="221"/>
                  </a:lnTo>
                  <a:lnTo>
                    <a:pt x="48" y="163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31" y="104"/>
                  </a:lnTo>
                  <a:lnTo>
                    <a:pt x="13" y="47"/>
                  </a:lnTo>
                  <a:lnTo>
                    <a:pt x="1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90" name="Line 352"/>
            <p:cNvSpPr>
              <a:spLocks noChangeShapeType="1"/>
            </p:cNvSpPr>
            <p:nvPr/>
          </p:nvSpPr>
          <p:spPr bwMode="auto">
            <a:xfrm>
              <a:off x="3319" y="231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91" name="Line 353"/>
            <p:cNvSpPr>
              <a:spLocks noChangeShapeType="1"/>
            </p:cNvSpPr>
            <p:nvPr/>
          </p:nvSpPr>
          <p:spPr bwMode="auto">
            <a:xfrm>
              <a:off x="3319" y="231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92" name="Line 354"/>
            <p:cNvSpPr>
              <a:spLocks noChangeShapeType="1"/>
            </p:cNvSpPr>
            <p:nvPr/>
          </p:nvSpPr>
          <p:spPr bwMode="auto">
            <a:xfrm>
              <a:off x="3322" y="236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93" name="Freeform 355"/>
            <p:cNvSpPr>
              <a:spLocks/>
            </p:cNvSpPr>
            <p:nvPr/>
          </p:nvSpPr>
          <p:spPr bwMode="auto">
            <a:xfrm>
              <a:off x="3319" y="2205"/>
              <a:ext cx="3" cy="162"/>
            </a:xfrm>
            <a:custGeom>
              <a:avLst/>
              <a:gdLst>
                <a:gd name="T0" fmla="*/ 0 w 17"/>
                <a:gd name="T1" fmla="*/ 5 h 970"/>
                <a:gd name="T2" fmla="*/ 0 w 17"/>
                <a:gd name="T3" fmla="*/ 3 h 970"/>
                <a:gd name="T4" fmla="*/ 0 w 17"/>
                <a:gd name="T5" fmla="*/ 3 h 970"/>
                <a:gd name="T6" fmla="*/ 0 w 17"/>
                <a:gd name="T7" fmla="*/ 3 h 970"/>
                <a:gd name="T8" fmla="*/ 0 w 17"/>
                <a:gd name="T9" fmla="*/ 0 h 9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70"/>
                <a:gd name="T17" fmla="*/ 17 w 17"/>
                <a:gd name="T18" fmla="*/ 970 h 9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70">
                  <a:moveTo>
                    <a:pt x="17" y="970"/>
                  </a:moveTo>
                  <a:lnTo>
                    <a:pt x="17" y="680"/>
                  </a:lnTo>
                  <a:lnTo>
                    <a:pt x="0" y="680"/>
                  </a:lnTo>
                  <a:lnTo>
                    <a:pt x="2" y="68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94" name="Line 356"/>
            <p:cNvSpPr>
              <a:spLocks noChangeShapeType="1"/>
            </p:cNvSpPr>
            <p:nvPr/>
          </p:nvSpPr>
          <p:spPr bwMode="auto">
            <a:xfrm>
              <a:off x="3325" y="231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95" name="Freeform 357"/>
            <p:cNvSpPr>
              <a:spLocks/>
            </p:cNvSpPr>
            <p:nvPr/>
          </p:nvSpPr>
          <p:spPr bwMode="auto">
            <a:xfrm>
              <a:off x="3322" y="2319"/>
              <a:ext cx="3" cy="48"/>
            </a:xfrm>
            <a:custGeom>
              <a:avLst/>
              <a:gdLst>
                <a:gd name="T0" fmla="*/ 0 w 18"/>
                <a:gd name="T1" fmla="*/ 0 h 290"/>
                <a:gd name="T2" fmla="*/ 0 w 18"/>
                <a:gd name="T3" fmla="*/ 1 h 290"/>
                <a:gd name="T4" fmla="*/ 0 w 18"/>
                <a:gd name="T5" fmla="*/ 1 h 290"/>
                <a:gd name="T6" fmla="*/ 0 60000 65536"/>
                <a:gd name="T7" fmla="*/ 0 60000 65536"/>
                <a:gd name="T8" fmla="*/ 0 60000 65536"/>
                <a:gd name="T9" fmla="*/ 0 w 18"/>
                <a:gd name="T10" fmla="*/ 0 h 290"/>
                <a:gd name="T11" fmla="*/ 18 w 18"/>
                <a:gd name="T12" fmla="*/ 290 h 2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90">
                  <a:moveTo>
                    <a:pt x="18" y="0"/>
                  </a:moveTo>
                  <a:lnTo>
                    <a:pt x="18" y="231"/>
                  </a:lnTo>
                  <a:lnTo>
                    <a:pt x="0" y="29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96" name="Line 358"/>
            <p:cNvSpPr>
              <a:spLocks noChangeShapeType="1"/>
            </p:cNvSpPr>
            <p:nvPr/>
          </p:nvSpPr>
          <p:spPr bwMode="auto">
            <a:xfrm>
              <a:off x="3328" y="23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97" name="Freeform 359"/>
            <p:cNvSpPr>
              <a:spLocks/>
            </p:cNvSpPr>
            <p:nvPr/>
          </p:nvSpPr>
          <p:spPr bwMode="auto">
            <a:xfrm>
              <a:off x="3325" y="2319"/>
              <a:ext cx="3" cy="29"/>
            </a:xfrm>
            <a:custGeom>
              <a:avLst/>
              <a:gdLst>
                <a:gd name="T0" fmla="*/ 0 w 17"/>
                <a:gd name="T1" fmla="*/ 1 h 175"/>
                <a:gd name="T2" fmla="*/ 0 w 17"/>
                <a:gd name="T3" fmla="*/ 0 h 175"/>
                <a:gd name="T4" fmla="*/ 0 w 17"/>
                <a:gd name="T5" fmla="*/ 0 h 175"/>
                <a:gd name="T6" fmla="*/ 0 60000 65536"/>
                <a:gd name="T7" fmla="*/ 0 60000 65536"/>
                <a:gd name="T8" fmla="*/ 0 60000 65536"/>
                <a:gd name="T9" fmla="*/ 0 w 17"/>
                <a:gd name="T10" fmla="*/ 0 h 175"/>
                <a:gd name="T11" fmla="*/ 17 w 17"/>
                <a:gd name="T12" fmla="*/ 175 h 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5">
                  <a:moveTo>
                    <a:pt x="17" y="175"/>
                  </a:move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98" name="Line 360"/>
            <p:cNvSpPr>
              <a:spLocks noChangeShapeType="1"/>
            </p:cNvSpPr>
            <p:nvPr/>
          </p:nvSpPr>
          <p:spPr bwMode="auto">
            <a:xfrm>
              <a:off x="3331" y="231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399" name="Freeform 361"/>
            <p:cNvSpPr>
              <a:spLocks/>
            </p:cNvSpPr>
            <p:nvPr/>
          </p:nvSpPr>
          <p:spPr bwMode="auto">
            <a:xfrm>
              <a:off x="3328" y="2319"/>
              <a:ext cx="3" cy="29"/>
            </a:xfrm>
            <a:custGeom>
              <a:avLst/>
              <a:gdLst>
                <a:gd name="T0" fmla="*/ 0 w 16"/>
                <a:gd name="T1" fmla="*/ 0 h 175"/>
                <a:gd name="T2" fmla="*/ 0 w 16"/>
                <a:gd name="T3" fmla="*/ 0 h 175"/>
                <a:gd name="T4" fmla="*/ 0 w 16"/>
                <a:gd name="T5" fmla="*/ 1 h 175"/>
                <a:gd name="T6" fmla="*/ 0 60000 65536"/>
                <a:gd name="T7" fmla="*/ 0 60000 65536"/>
                <a:gd name="T8" fmla="*/ 0 60000 65536"/>
                <a:gd name="T9" fmla="*/ 0 w 16"/>
                <a:gd name="T10" fmla="*/ 0 h 175"/>
                <a:gd name="T11" fmla="*/ 16 w 16"/>
                <a:gd name="T12" fmla="*/ 175 h 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75">
                  <a:moveTo>
                    <a:pt x="16" y="0"/>
                  </a:moveTo>
                  <a:lnTo>
                    <a:pt x="16" y="116"/>
                  </a:lnTo>
                  <a:lnTo>
                    <a:pt x="0" y="17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00" name="Line 362"/>
            <p:cNvSpPr>
              <a:spLocks noChangeShapeType="1"/>
            </p:cNvSpPr>
            <p:nvPr/>
          </p:nvSpPr>
          <p:spPr bwMode="auto">
            <a:xfrm>
              <a:off x="3334" y="232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01" name="Freeform 363"/>
            <p:cNvSpPr>
              <a:spLocks/>
            </p:cNvSpPr>
            <p:nvPr/>
          </p:nvSpPr>
          <p:spPr bwMode="auto">
            <a:xfrm>
              <a:off x="3331" y="2319"/>
              <a:ext cx="3" cy="9"/>
            </a:xfrm>
            <a:custGeom>
              <a:avLst/>
              <a:gdLst>
                <a:gd name="T0" fmla="*/ 0 w 17"/>
                <a:gd name="T1" fmla="*/ 0 h 59"/>
                <a:gd name="T2" fmla="*/ 0 w 17"/>
                <a:gd name="T3" fmla="*/ 0 h 59"/>
                <a:gd name="T4" fmla="*/ 0 w 17"/>
                <a:gd name="T5" fmla="*/ 0 h 59"/>
                <a:gd name="T6" fmla="*/ 0 60000 65536"/>
                <a:gd name="T7" fmla="*/ 0 60000 65536"/>
                <a:gd name="T8" fmla="*/ 0 60000 65536"/>
                <a:gd name="T9" fmla="*/ 0 w 17"/>
                <a:gd name="T10" fmla="*/ 0 h 59"/>
                <a:gd name="T11" fmla="*/ 17 w 17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59">
                  <a:moveTo>
                    <a:pt x="17" y="59"/>
                  </a:move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02" name="Line 364"/>
            <p:cNvSpPr>
              <a:spLocks noChangeShapeType="1"/>
            </p:cNvSpPr>
            <p:nvPr/>
          </p:nvSpPr>
          <p:spPr bwMode="auto">
            <a:xfrm>
              <a:off x="3825" y="264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03" name="Freeform 365"/>
            <p:cNvSpPr>
              <a:spLocks/>
            </p:cNvSpPr>
            <p:nvPr/>
          </p:nvSpPr>
          <p:spPr bwMode="auto">
            <a:xfrm>
              <a:off x="3825" y="2645"/>
              <a:ext cx="47" cy="11"/>
            </a:xfrm>
            <a:custGeom>
              <a:avLst/>
              <a:gdLst>
                <a:gd name="T0" fmla="*/ 0 w 284"/>
                <a:gd name="T1" fmla="*/ 0 h 69"/>
                <a:gd name="T2" fmla="*/ 0 w 284"/>
                <a:gd name="T3" fmla="*/ 0 h 69"/>
                <a:gd name="T4" fmla="*/ 0 w 284"/>
                <a:gd name="T5" fmla="*/ 0 h 69"/>
                <a:gd name="T6" fmla="*/ 0 w 284"/>
                <a:gd name="T7" fmla="*/ 0 h 69"/>
                <a:gd name="T8" fmla="*/ 0 w 284"/>
                <a:gd name="T9" fmla="*/ 0 h 69"/>
                <a:gd name="T10" fmla="*/ 1 w 284"/>
                <a:gd name="T11" fmla="*/ 0 h 69"/>
                <a:gd name="T12" fmla="*/ 1 w 284"/>
                <a:gd name="T13" fmla="*/ 0 h 69"/>
                <a:gd name="T14" fmla="*/ 0 w 284"/>
                <a:gd name="T15" fmla="*/ 0 h 69"/>
                <a:gd name="T16" fmla="*/ 0 w 284"/>
                <a:gd name="T17" fmla="*/ 0 h 69"/>
                <a:gd name="T18" fmla="*/ 1 w 284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4"/>
                <a:gd name="T31" fmla="*/ 0 h 69"/>
                <a:gd name="T32" fmla="*/ 284 w 284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4" h="69">
                  <a:moveTo>
                    <a:pt x="0" y="0"/>
                  </a:moveTo>
                  <a:lnTo>
                    <a:pt x="57" y="0"/>
                  </a:lnTo>
                  <a:lnTo>
                    <a:pt x="113" y="18"/>
                  </a:lnTo>
                  <a:lnTo>
                    <a:pt x="0" y="18"/>
                  </a:lnTo>
                  <a:lnTo>
                    <a:pt x="0" y="35"/>
                  </a:lnTo>
                  <a:lnTo>
                    <a:pt x="171" y="35"/>
                  </a:lnTo>
                  <a:lnTo>
                    <a:pt x="228" y="52"/>
                  </a:lnTo>
                  <a:lnTo>
                    <a:pt x="0" y="52"/>
                  </a:lnTo>
                  <a:lnTo>
                    <a:pt x="0" y="69"/>
                  </a:lnTo>
                  <a:lnTo>
                    <a:pt x="284" y="6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04" name="Line 366"/>
            <p:cNvSpPr>
              <a:spLocks noChangeShapeType="1"/>
            </p:cNvSpPr>
            <p:nvPr/>
          </p:nvSpPr>
          <p:spPr bwMode="auto">
            <a:xfrm>
              <a:off x="4392" y="271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05" name="Freeform 367"/>
            <p:cNvSpPr>
              <a:spLocks/>
            </p:cNvSpPr>
            <p:nvPr/>
          </p:nvSpPr>
          <p:spPr bwMode="auto">
            <a:xfrm>
              <a:off x="4389" y="2716"/>
              <a:ext cx="3" cy="47"/>
            </a:xfrm>
            <a:custGeom>
              <a:avLst/>
              <a:gdLst>
                <a:gd name="T0" fmla="*/ 0 w 18"/>
                <a:gd name="T1" fmla="*/ 0 h 284"/>
                <a:gd name="T2" fmla="*/ 0 w 18"/>
                <a:gd name="T3" fmla="*/ 1 h 284"/>
                <a:gd name="T4" fmla="*/ 0 w 18"/>
                <a:gd name="T5" fmla="*/ 1 h 284"/>
                <a:gd name="T6" fmla="*/ 0 60000 65536"/>
                <a:gd name="T7" fmla="*/ 0 60000 65536"/>
                <a:gd name="T8" fmla="*/ 0 60000 65536"/>
                <a:gd name="T9" fmla="*/ 0 w 18"/>
                <a:gd name="T10" fmla="*/ 0 h 284"/>
                <a:gd name="T11" fmla="*/ 18 w 1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84">
                  <a:moveTo>
                    <a:pt x="18" y="0"/>
                  </a:moveTo>
                  <a:lnTo>
                    <a:pt x="18" y="228"/>
                  </a:lnTo>
                  <a:lnTo>
                    <a:pt x="0" y="28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06" name="Line 368"/>
            <p:cNvSpPr>
              <a:spLocks noChangeShapeType="1"/>
            </p:cNvSpPr>
            <p:nvPr/>
          </p:nvSpPr>
          <p:spPr bwMode="auto">
            <a:xfrm>
              <a:off x="4395" y="274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07" name="Freeform 369"/>
            <p:cNvSpPr>
              <a:spLocks/>
            </p:cNvSpPr>
            <p:nvPr/>
          </p:nvSpPr>
          <p:spPr bwMode="auto">
            <a:xfrm>
              <a:off x="4392" y="2716"/>
              <a:ext cx="3" cy="28"/>
            </a:xfrm>
            <a:custGeom>
              <a:avLst/>
              <a:gdLst>
                <a:gd name="T0" fmla="*/ 0 w 17"/>
                <a:gd name="T1" fmla="*/ 1 h 172"/>
                <a:gd name="T2" fmla="*/ 0 w 17"/>
                <a:gd name="T3" fmla="*/ 0 h 172"/>
                <a:gd name="T4" fmla="*/ 0 w 17"/>
                <a:gd name="T5" fmla="*/ 0 h 172"/>
                <a:gd name="T6" fmla="*/ 0 60000 65536"/>
                <a:gd name="T7" fmla="*/ 0 60000 65536"/>
                <a:gd name="T8" fmla="*/ 0 60000 65536"/>
                <a:gd name="T9" fmla="*/ 0 w 17"/>
                <a:gd name="T10" fmla="*/ 0 h 172"/>
                <a:gd name="T11" fmla="*/ 17 w 17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2">
                  <a:moveTo>
                    <a:pt x="17" y="172"/>
                  </a:move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08" name="Line 370"/>
            <p:cNvSpPr>
              <a:spLocks noChangeShapeType="1"/>
            </p:cNvSpPr>
            <p:nvPr/>
          </p:nvSpPr>
          <p:spPr bwMode="auto">
            <a:xfrm>
              <a:off x="4398" y="271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09" name="Freeform 371"/>
            <p:cNvSpPr>
              <a:spLocks/>
            </p:cNvSpPr>
            <p:nvPr/>
          </p:nvSpPr>
          <p:spPr bwMode="auto">
            <a:xfrm>
              <a:off x="4395" y="2716"/>
              <a:ext cx="3" cy="28"/>
            </a:xfrm>
            <a:custGeom>
              <a:avLst/>
              <a:gdLst>
                <a:gd name="T0" fmla="*/ 0 w 16"/>
                <a:gd name="T1" fmla="*/ 0 h 172"/>
                <a:gd name="T2" fmla="*/ 0 w 16"/>
                <a:gd name="T3" fmla="*/ 0 h 172"/>
                <a:gd name="T4" fmla="*/ 0 w 16"/>
                <a:gd name="T5" fmla="*/ 1 h 172"/>
                <a:gd name="T6" fmla="*/ 0 60000 65536"/>
                <a:gd name="T7" fmla="*/ 0 60000 65536"/>
                <a:gd name="T8" fmla="*/ 0 60000 65536"/>
                <a:gd name="T9" fmla="*/ 0 w 16"/>
                <a:gd name="T10" fmla="*/ 0 h 172"/>
                <a:gd name="T11" fmla="*/ 16 w 16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72">
                  <a:moveTo>
                    <a:pt x="16" y="0"/>
                  </a:moveTo>
                  <a:lnTo>
                    <a:pt x="16" y="115"/>
                  </a:lnTo>
                  <a:lnTo>
                    <a:pt x="0" y="1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10" name="Line 372"/>
            <p:cNvSpPr>
              <a:spLocks noChangeShapeType="1"/>
            </p:cNvSpPr>
            <p:nvPr/>
          </p:nvSpPr>
          <p:spPr bwMode="auto">
            <a:xfrm>
              <a:off x="4401" y="272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11" name="Freeform 373"/>
            <p:cNvSpPr>
              <a:spLocks/>
            </p:cNvSpPr>
            <p:nvPr/>
          </p:nvSpPr>
          <p:spPr bwMode="auto">
            <a:xfrm>
              <a:off x="4398" y="2716"/>
              <a:ext cx="3" cy="9"/>
            </a:xfrm>
            <a:custGeom>
              <a:avLst/>
              <a:gdLst>
                <a:gd name="T0" fmla="*/ 0 w 18"/>
                <a:gd name="T1" fmla="*/ 0 h 59"/>
                <a:gd name="T2" fmla="*/ 0 w 18"/>
                <a:gd name="T3" fmla="*/ 0 h 59"/>
                <a:gd name="T4" fmla="*/ 0 w 18"/>
                <a:gd name="T5" fmla="*/ 0 h 59"/>
                <a:gd name="T6" fmla="*/ 0 60000 65536"/>
                <a:gd name="T7" fmla="*/ 0 60000 65536"/>
                <a:gd name="T8" fmla="*/ 0 60000 65536"/>
                <a:gd name="T9" fmla="*/ 0 w 18"/>
                <a:gd name="T10" fmla="*/ 0 h 59"/>
                <a:gd name="T11" fmla="*/ 18 w 18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9">
                  <a:moveTo>
                    <a:pt x="18" y="59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12" name="Line 374"/>
            <p:cNvSpPr>
              <a:spLocks noChangeShapeType="1"/>
            </p:cNvSpPr>
            <p:nvPr/>
          </p:nvSpPr>
          <p:spPr bwMode="auto">
            <a:xfrm>
              <a:off x="4386" y="152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13" name="Freeform 375"/>
            <p:cNvSpPr>
              <a:spLocks/>
            </p:cNvSpPr>
            <p:nvPr/>
          </p:nvSpPr>
          <p:spPr bwMode="auto">
            <a:xfrm>
              <a:off x="4370" y="1468"/>
              <a:ext cx="33" cy="57"/>
            </a:xfrm>
            <a:custGeom>
              <a:avLst/>
              <a:gdLst>
                <a:gd name="T0" fmla="*/ 0 w 203"/>
                <a:gd name="T1" fmla="*/ 2 h 341"/>
                <a:gd name="T2" fmla="*/ 0 w 203"/>
                <a:gd name="T3" fmla="*/ 1 h 341"/>
                <a:gd name="T4" fmla="*/ 0 w 203"/>
                <a:gd name="T5" fmla="*/ 0 h 341"/>
                <a:gd name="T6" fmla="*/ 0 w 203"/>
                <a:gd name="T7" fmla="*/ 0 h 341"/>
                <a:gd name="T8" fmla="*/ 0 w 203"/>
                <a:gd name="T9" fmla="*/ 1 h 341"/>
                <a:gd name="T10" fmla="*/ 0 w 203"/>
                <a:gd name="T11" fmla="*/ 1 h 341"/>
                <a:gd name="T12" fmla="*/ 0 w 203"/>
                <a:gd name="T13" fmla="*/ 0 h 341"/>
                <a:gd name="T14" fmla="*/ 0 w 203"/>
                <a:gd name="T15" fmla="*/ 0 h 341"/>
                <a:gd name="T16" fmla="*/ 0 w 203"/>
                <a:gd name="T17" fmla="*/ 1 h 341"/>
                <a:gd name="T18" fmla="*/ 0 w 203"/>
                <a:gd name="T19" fmla="*/ 0 h 341"/>
                <a:gd name="T20" fmla="*/ 0 w 203"/>
                <a:gd name="T21" fmla="*/ 0 h 341"/>
                <a:gd name="T22" fmla="*/ 0 w 203"/>
                <a:gd name="T23" fmla="*/ 0 h 341"/>
                <a:gd name="T24" fmla="*/ 1 w 203"/>
                <a:gd name="T25" fmla="*/ 0 h 341"/>
                <a:gd name="T26" fmla="*/ 0 w 203"/>
                <a:gd name="T27" fmla="*/ 2 h 341"/>
                <a:gd name="T28" fmla="*/ 0 w 203"/>
                <a:gd name="T29" fmla="*/ 0 h 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3"/>
                <a:gd name="T46" fmla="*/ 0 h 341"/>
                <a:gd name="T47" fmla="*/ 203 w 203"/>
                <a:gd name="T48" fmla="*/ 341 h 3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3" h="341">
                  <a:moveTo>
                    <a:pt x="100" y="341"/>
                  </a:moveTo>
                  <a:lnTo>
                    <a:pt x="83" y="284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67" y="226"/>
                  </a:lnTo>
                  <a:lnTo>
                    <a:pt x="49" y="16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32" y="112"/>
                  </a:lnTo>
                  <a:lnTo>
                    <a:pt x="15" y="5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100" y="34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14" name="Line 376"/>
            <p:cNvSpPr>
              <a:spLocks noChangeShapeType="1"/>
            </p:cNvSpPr>
            <p:nvPr/>
          </p:nvSpPr>
          <p:spPr bwMode="auto">
            <a:xfrm>
              <a:off x="4386" y="146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15" name="Line 377"/>
            <p:cNvSpPr>
              <a:spLocks noChangeShapeType="1"/>
            </p:cNvSpPr>
            <p:nvPr/>
          </p:nvSpPr>
          <p:spPr bwMode="auto">
            <a:xfrm>
              <a:off x="4386" y="1468"/>
              <a:ext cx="1" cy="5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16" name="Line 378"/>
            <p:cNvSpPr>
              <a:spLocks noChangeShapeType="1"/>
            </p:cNvSpPr>
            <p:nvPr/>
          </p:nvSpPr>
          <p:spPr bwMode="auto">
            <a:xfrm>
              <a:off x="4389" y="151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17" name="Freeform 379"/>
            <p:cNvSpPr>
              <a:spLocks/>
            </p:cNvSpPr>
            <p:nvPr/>
          </p:nvSpPr>
          <p:spPr bwMode="auto">
            <a:xfrm>
              <a:off x="4386" y="1411"/>
              <a:ext cx="3" cy="104"/>
            </a:xfrm>
            <a:custGeom>
              <a:avLst/>
              <a:gdLst>
                <a:gd name="T0" fmla="*/ 0 w 17"/>
                <a:gd name="T1" fmla="*/ 3 h 623"/>
                <a:gd name="T2" fmla="*/ 0 w 17"/>
                <a:gd name="T3" fmla="*/ 2 h 623"/>
                <a:gd name="T4" fmla="*/ 0 w 17"/>
                <a:gd name="T5" fmla="*/ 2 h 623"/>
                <a:gd name="T6" fmla="*/ 0 w 17"/>
                <a:gd name="T7" fmla="*/ 0 h 6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23"/>
                <a:gd name="T14" fmla="*/ 17 w 17"/>
                <a:gd name="T15" fmla="*/ 623 h 6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23">
                  <a:moveTo>
                    <a:pt x="17" y="623"/>
                  </a:moveTo>
                  <a:lnTo>
                    <a:pt x="17" y="339"/>
                  </a:lnTo>
                  <a:lnTo>
                    <a:pt x="0" y="339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18" name="Line 380"/>
            <p:cNvSpPr>
              <a:spLocks noChangeShapeType="1"/>
            </p:cNvSpPr>
            <p:nvPr/>
          </p:nvSpPr>
          <p:spPr bwMode="auto">
            <a:xfrm>
              <a:off x="4392" y="146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19" name="Freeform 381"/>
            <p:cNvSpPr>
              <a:spLocks/>
            </p:cNvSpPr>
            <p:nvPr/>
          </p:nvSpPr>
          <p:spPr bwMode="auto">
            <a:xfrm>
              <a:off x="4389" y="1468"/>
              <a:ext cx="3" cy="47"/>
            </a:xfrm>
            <a:custGeom>
              <a:avLst/>
              <a:gdLst>
                <a:gd name="T0" fmla="*/ 0 w 18"/>
                <a:gd name="T1" fmla="*/ 0 h 284"/>
                <a:gd name="T2" fmla="*/ 0 w 18"/>
                <a:gd name="T3" fmla="*/ 1 h 284"/>
                <a:gd name="T4" fmla="*/ 0 w 18"/>
                <a:gd name="T5" fmla="*/ 1 h 284"/>
                <a:gd name="T6" fmla="*/ 0 60000 65536"/>
                <a:gd name="T7" fmla="*/ 0 60000 65536"/>
                <a:gd name="T8" fmla="*/ 0 60000 65536"/>
                <a:gd name="T9" fmla="*/ 0 w 18"/>
                <a:gd name="T10" fmla="*/ 0 h 284"/>
                <a:gd name="T11" fmla="*/ 18 w 1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84">
                  <a:moveTo>
                    <a:pt x="18" y="0"/>
                  </a:moveTo>
                  <a:lnTo>
                    <a:pt x="18" y="228"/>
                  </a:lnTo>
                  <a:lnTo>
                    <a:pt x="0" y="28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20" name="Line 382"/>
            <p:cNvSpPr>
              <a:spLocks noChangeShapeType="1"/>
            </p:cNvSpPr>
            <p:nvPr/>
          </p:nvSpPr>
          <p:spPr bwMode="auto">
            <a:xfrm>
              <a:off x="4395" y="149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21" name="Freeform 383"/>
            <p:cNvSpPr>
              <a:spLocks/>
            </p:cNvSpPr>
            <p:nvPr/>
          </p:nvSpPr>
          <p:spPr bwMode="auto">
            <a:xfrm>
              <a:off x="4392" y="1468"/>
              <a:ext cx="3" cy="28"/>
            </a:xfrm>
            <a:custGeom>
              <a:avLst/>
              <a:gdLst>
                <a:gd name="T0" fmla="*/ 0 w 17"/>
                <a:gd name="T1" fmla="*/ 1 h 171"/>
                <a:gd name="T2" fmla="*/ 0 w 17"/>
                <a:gd name="T3" fmla="*/ 0 h 171"/>
                <a:gd name="T4" fmla="*/ 0 w 17"/>
                <a:gd name="T5" fmla="*/ 0 h 171"/>
                <a:gd name="T6" fmla="*/ 0 60000 65536"/>
                <a:gd name="T7" fmla="*/ 0 60000 65536"/>
                <a:gd name="T8" fmla="*/ 0 60000 65536"/>
                <a:gd name="T9" fmla="*/ 0 w 17"/>
                <a:gd name="T10" fmla="*/ 0 h 171"/>
                <a:gd name="T11" fmla="*/ 17 w 17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1">
                  <a:moveTo>
                    <a:pt x="17" y="171"/>
                  </a:move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22" name="Line 384"/>
            <p:cNvSpPr>
              <a:spLocks noChangeShapeType="1"/>
            </p:cNvSpPr>
            <p:nvPr/>
          </p:nvSpPr>
          <p:spPr bwMode="auto">
            <a:xfrm>
              <a:off x="4398" y="146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23" name="Freeform 385"/>
            <p:cNvSpPr>
              <a:spLocks/>
            </p:cNvSpPr>
            <p:nvPr/>
          </p:nvSpPr>
          <p:spPr bwMode="auto">
            <a:xfrm>
              <a:off x="4395" y="1468"/>
              <a:ext cx="3" cy="28"/>
            </a:xfrm>
            <a:custGeom>
              <a:avLst/>
              <a:gdLst>
                <a:gd name="T0" fmla="*/ 0 w 16"/>
                <a:gd name="T1" fmla="*/ 0 h 171"/>
                <a:gd name="T2" fmla="*/ 0 w 16"/>
                <a:gd name="T3" fmla="*/ 0 h 171"/>
                <a:gd name="T4" fmla="*/ 0 w 16"/>
                <a:gd name="T5" fmla="*/ 1 h 171"/>
                <a:gd name="T6" fmla="*/ 0 60000 65536"/>
                <a:gd name="T7" fmla="*/ 0 60000 65536"/>
                <a:gd name="T8" fmla="*/ 0 60000 65536"/>
                <a:gd name="T9" fmla="*/ 0 w 16"/>
                <a:gd name="T10" fmla="*/ 0 h 171"/>
                <a:gd name="T11" fmla="*/ 16 w 16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71">
                  <a:moveTo>
                    <a:pt x="16" y="0"/>
                  </a:moveTo>
                  <a:lnTo>
                    <a:pt x="16" y="115"/>
                  </a:lnTo>
                  <a:lnTo>
                    <a:pt x="0" y="17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24" name="Line 386"/>
            <p:cNvSpPr>
              <a:spLocks noChangeShapeType="1"/>
            </p:cNvSpPr>
            <p:nvPr/>
          </p:nvSpPr>
          <p:spPr bwMode="auto">
            <a:xfrm>
              <a:off x="4401" y="147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25" name="Freeform 387"/>
            <p:cNvSpPr>
              <a:spLocks/>
            </p:cNvSpPr>
            <p:nvPr/>
          </p:nvSpPr>
          <p:spPr bwMode="auto">
            <a:xfrm>
              <a:off x="4398" y="1468"/>
              <a:ext cx="3" cy="10"/>
            </a:xfrm>
            <a:custGeom>
              <a:avLst/>
              <a:gdLst>
                <a:gd name="T0" fmla="*/ 0 w 18"/>
                <a:gd name="T1" fmla="*/ 0 h 59"/>
                <a:gd name="T2" fmla="*/ 0 w 18"/>
                <a:gd name="T3" fmla="*/ 0 h 59"/>
                <a:gd name="T4" fmla="*/ 0 w 18"/>
                <a:gd name="T5" fmla="*/ 0 h 59"/>
                <a:gd name="T6" fmla="*/ 0 60000 65536"/>
                <a:gd name="T7" fmla="*/ 0 60000 65536"/>
                <a:gd name="T8" fmla="*/ 0 60000 65536"/>
                <a:gd name="T9" fmla="*/ 0 w 18"/>
                <a:gd name="T10" fmla="*/ 0 h 59"/>
                <a:gd name="T11" fmla="*/ 18 w 18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9">
                  <a:moveTo>
                    <a:pt x="18" y="59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26" name="Line 388"/>
            <p:cNvSpPr>
              <a:spLocks noChangeShapeType="1"/>
            </p:cNvSpPr>
            <p:nvPr/>
          </p:nvSpPr>
          <p:spPr bwMode="auto">
            <a:xfrm>
              <a:off x="3954" y="146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27" name="Freeform 389"/>
            <p:cNvSpPr>
              <a:spLocks/>
            </p:cNvSpPr>
            <p:nvPr/>
          </p:nvSpPr>
          <p:spPr bwMode="auto">
            <a:xfrm>
              <a:off x="3920" y="1468"/>
              <a:ext cx="34" cy="57"/>
            </a:xfrm>
            <a:custGeom>
              <a:avLst/>
              <a:gdLst>
                <a:gd name="T0" fmla="*/ 1 w 202"/>
                <a:gd name="T1" fmla="*/ 0 h 341"/>
                <a:gd name="T2" fmla="*/ 1 w 202"/>
                <a:gd name="T3" fmla="*/ 2 h 341"/>
                <a:gd name="T4" fmla="*/ 0 w 202"/>
                <a:gd name="T5" fmla="*/ 0 h 341"/>
                <a:gd name="T6" fmla="*/ 1 w 202"/>
                <a:gd name="T7" fmla="*/ 0 h 341"/>
                <a:gd name="T8" fmla="*/ 1 w 202"/>
                <a:gd name="T9" fmla="*/ 0 h 341"/>
                <a:gd name="T10" fmla="*/ 1 w 202"/>
                <a:gd name="T11" fmla="*/ 0 h 341"/>
                <a:gd name="T12" fmla="*/ 1 w 202"/>
                <a:gd name="T13" fmla="*/ 1 h 341"/>
                <a:gd name="T14" fmla="*/ 1 w 202"/>
                <a:gd name="T15" fmla="*/ 1 h 341"/>
                <a:gd name="T16" fmla="*/ 1 w 202"/>
                <a:gd name="T17" fmla="*/ 0 h 341"/>
                <a:gd name="T18" fmla="*/ 1 w 202"/>
                <a:gd name="T19" fmla="*/ 0 h 341"/>
                <a:gd name="T20" fmla="*/ 1 w 202"/>
                <a:gd name="T21" fmla="*/ 1 h 341"/>
                <a:gd name="T22" fmla="*/ 1 w 202"/>
                <a:gd name="T23" fmla="*/ 1 h 341"/>
                <a:gd name="T24" fmla="*/ 1 w 202"/>
                <a:gd name="T25" fmla="*/ 0 h 341"/>
                <a:gd name="T26" fmla="*/ 1 w 202"/>
                <a:gd name="T27" fmla="*/ 0 h 341"/>
                <a:gd name="T28" fmla="*/ 1 w 202"/>
                <a:gd name="T29" fmla="*/ 2 h 341"/>
                <a:gd name="T30" fmla="*/ 0 w 202"/>
                <a:gd name="T31" fmla="*/ 1 h 341"/>
                <a:gd name="T32" fmla="*/ 0 w 202"/>
                <a:gd name="T33" fmla="*/ 0 h 341"/>
                <a:gd name="T34" fmla="*/ 0 w 202"/>
                <a:gd name="T35" fmla="*/ 0 h 341"/>
                <a:gd name="T36" fmla="*/ 0 w 202"/>
                <a:gd name="T37" fmla="*/ 1 h 341"/>
                <a:gd name="T38" fmla="*/ 0 w 202"/>
                <a:gd name="T39" fmla="*/ 1 h 341"/>
                <a:gd name="T40" fmla="*/ 0 w 202"/>
                <a:gd name="T41" fmla="*/ 0 h 341"/>
                <a:gd name="T42" fmla="*/ 0 w 202"/>
                <a:gd name="T43" fmla="*/ 0 h 341"/>
                <a:gd name="T44" fmla="*/ 0 w 202"/>
                <a:gd name="T45" fmla="*/ 1 h 341"/>
                <a:gd name="T46" fmla="*/ 0 w 202"/>
                <a:gd name="T47" fmla="*/ 0 h 341"/>
                <a:gd name="T48" fmla="*/ 0 w 202"/>
                <a:gd name="T49" fmla="*/ 0 h 3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341"/>
                <a:gd name="T77" fmla="*/ 202 w 202"/>
                <a:gd name="T78" fmla="*/ 341 h 3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341">
                  <a:moveTo>
                    <a:pt x="202" y="0"/>
                  </a:moveTo>
                  <a:lnTo>
                    <a:pt x="101" y="341"/>
                  </a:lnTo>
                  <a:lnTo>
                    <a:pt x="0" y="0"/>
                  </a:lnTo>
                  <a:lnTo>
                    <a:pt x="202" y="0"/>
                  </a:lnTo>
                  <a:lnTo>
                    <a:pt x="185" y="0"/>
                  </a:lnTo>
                  <a:lnTo>
                    <a:pt x="167" y="0"/>
                  </a:lnTo>
                  <a:lnTo>
                    <a:pt x="167" y="116"/>
                  </a:lnTo>
                  <a:lnTo>
                    <a:pt x="150" y="175"/>
                  </a:lnTo>
                  <a:lnTo>
                    <a:pt x="150" y="0"/>
                  </a:lnTo>
                  <a:lnTo>
                    <a:pt x="134" y="0"/>
                  </a:lnTo>
                  <a:lnTo>
                    <a:pt x="134" y="231"/>
                  </a:lnTo>
                  <a:lnTo>
                    <a:pt x="117" y="290"/>
                  </a:lnTo>
                  <a:lnTo>
                    <a:pt x="117" y="0"/>
                  </a:lnTo>
                  <a:lnTo>
                    <a:pt x="99" y="0"/>
                  </a:lnTo>
                  <a:lnTo>
                    <a:pt x="99" y="335"/>
                  </a:lnTo>
                  <a:lnTo>
                    <a:pt x="82" y="278"/>
                  </a:lnTo>
                  <a:lnTo>
                    <a:pt x="82" y="0"/>
                  </a:lnTo>
                  <a:lnTo>
                    <a:pt x="65" y="0"/>
                  </a:lnTo>
                  <a:lnTo>
                    <a:pt x="65" y="221"/>
                  </a:lnTo>
                  <a:lnTo>
                    <a:pt x="48" y="163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31" y="104"/>
                  </a:lnTo>
                  <a:lnTo>
                    <a:pt x="14" y="46"/>
                  </a:lnTo>
                  <a:lnTo>
                    <a:pt x="1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28" name="Line 390"/>
            <p:cNvSpPr>
              <a:spLocks noChangeShapeType="1"/>
            </p:cNvSpPr>
            <p:nvPr/>
          </p:nvSpPr>
          <p:spPr bwMode="auto">
            <a:xfrm>
              <a:off x="3937" y="146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29" name="Line 391"/>
            <p:cNvSpPr>
              <a:spLocks noChangeShapeType="1"/>
            </p:cNvSpPr>
            <p:nvPr/>
          </p:nvSpPr>
          <p:spPr bwMode="auto">
            <a:xfrm flipV="1">
              <a:off x="3937" y="1411"/>
              <a:ext cx="1" cy="5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30" name="Line 392"/>
            <p:cNvSpPr>
              <a:spLocks noChangeShapeType="1"/>
            </p:cNvSpPr>
            <p:nvPr/>
          </p:nvSpPr>
          <p:spPr bwMode="auto">
            <a:xfrm>
              <a:off x="3951" y="146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31" name="Line 393"/>
            <p:cNvSpPr>
              <a:spLocks noChangeShapeType="1"/>
            </p:cNvSpPr>
            <p:nvPr/>
          </p:nvSpPr>
          <p:spPr bwMode="auto">
            <a:xfrm>
              <a:off x="3951" y="1468"/>
              <a:ext cx="1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32" name="Line 394"/>
            <p:cNvSpPr>
              <a:spLocks noChangeShapeType="1"/>
            </p:cNvSpPr>
            <p:nvPr/>
          </p:nvSpPr>
          <p:spPr bwMode="auto">
            <a:xfrm>
              <a:off x="2997" y="147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33" name="Freeform 395"/>
            <p:cNvSpPr>
              <a:spLocks/>
            </p:cNvSpPr>
            <p:nvPr/>
          </p:nvSpPr>
          <p:spPr bwMode="auto">
            <a:xfrm>
              <a:off x="2966" y="1468"/>
              <a:ext cx="34" cy="57"/>
            </a:xfrm>
            <a:custGeom>
              <a:avLst/>
              <a:gdLst>
                <a:gd name="T0" fmla="*/ 1 w 202"/>
                <a:gd name="T1" fmla="*/ 0 h 341"/>
                <a:gd name="T2" fmla="*/ 1 w 202"/>
                <a:gd name="T3" fmla="*/ 0 h 341"/>
                <a:gd name="T4" fmla="*/ 1 w 202"/>
                <a:gd name="T5" fmla="*/ 0 h 341"/>
                <a:gd name="T6" fmla="*/ 1 w 202"/>
                <a:gd name="T7" fmla="*/ 1 h 341"/>
                <a:gd name="T8" fmla="*/ 1 w 202"/>
                <a:gd name="T9" fmla="*/ 1 h 341"/>
                <a:gd name="T10" fmla="*/ 1 w 202"/>
                <a:gd name="T11" fmla="*/ 0 h 341"/>
                <a:gd name="T12" fmla="*/ 1 w 202"/>
                <a:gd name="T13" fmla="*/ 0 h 341"/>
                <a:gd name="T14" fmla="*/ 1 w 202"/>
                <a:gd name="T15" fmla="*/ 1 h 341"/>
                <a:gd name="T16" fmla="*/ 1 w 202"/>
                <a:gd name="T17" fmla="*/ 1 h 341"/>
                <a:gd name="T18" fmla="*/ 1 w 202"/>
                <a:gd name="T19" fmla="*/ 0 h 341"/>
                <a:gd name="T20" fmla="*/ 1 w 202"/>
                <a:gd name="T21" fmla="*/ 0 h 341"/>
                <a:gd name="T22" fmla="*/ 1 w 202"/>
                <a:gd name="T23" fmla="*/ 2 h 341"/>
                <a:gd name="T24" fmla="*/ 0 w 202"/>
                <a:gd name="T25" fmla="*/ 1 h 341"/>
                <a:gd name="T26" fmla="*/ 0 w 202"/>
                <a:gd name="T27" fmla="*/ 0 h 341"/>
                <a:gd name="T28" fmla="*/ 0 w 202"/>
                <a:gd name="T29" fmla="*/ 0 h 341"/>
                <a:gd name="T30" fmla="*/ 0 w 202"/>
                <a:gd name="T31" fmla="*/ 1 h 341"/>
                <a:gd name="T32" fmla="*/ 0 w 202"/>
                <a:gd name="T33" fmla="*/ 1 h 341"/>
                <a:gd name="T34" fmla="*/ 0 w 202"/>
                <a:gd name="T35" fmla="*/ 0 h 341"/>
                <a:gd name="T36" fmla="*/ 0 w 202"/>
                <a:gd name="T37" fmla="*/ 0 h 341"/>
                <a:gd name="T38" fmla="*/ 0 w 202"/>
                <a:gd name="T39" fmla="*/ 1 h 341"/>
                <a:gd name="T40" fmla="*/ 0 w 202"/>
                <a:gd name="T41" fmla="*/ 0 h 341"/>
                <a:gd name="T42" fmla="*/ 0 w 202"/>
                <a:gd name="T43" fmla="*/ 0 h 341"/>
                <a:gd name="T44" fmla="*/ 0 w 202"/>
                <a:gd name="T45" fmla="*/ 0 h 341"/>
                <a:gd name="T46" fmla="*/ 1 w 202"/>
                <a:gd name="T47" fmla="*/ 0 h 341"/>
                <a:gd name="T48" fmla="*/ 1 w 202"/>
                <a:gd name="T49" fmla="*/ 2 h 341"/>
                <a:gd name="T50" fmla="*/ 0 w 202"/>
                <a:gd name="T51" fmla="*/ 0 h 3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341"/>
                <a:gd name="T80" fmla="*/ 202 w 202"/>
                <a:gd name="T81" fmla="*/ 341 h 3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341">
                  <a:moveTo>
                    <a:pt x="185" y="59"/>
                  </a:moveTo>
                  <a:lnTo>
                    <a:pt x="185" y="0"/>
                  </a:lnTo>
                  <a:lnTo>
                    <a:pt x="167" y="0"/>
                  </a:lnTo>
                  <a:lnTo>
                    <a:pt x="167" y="116"/>
                  </a:lnTo>
                  <a:lnTo>
                    <a:pt x="150" y="175"/>
                  </a:lnTo>
                  <a:lnTo>
                    <a:pt x="150" y="0"/>
                  </a:lnTo>
                  <a:lnTo>
                    <a:pt x="133" y="0"/>
                  </a:lnTo>
                  <a:lnTo>
                    <a:pt x="133" y="231"/>
                  </a:lnTo>
                  <a:lnTo>
                    <a:pt x="116" y="290"/>
                  </a:lnTo>
                  <a:lnTo>
                    <a:pt x="116" y="0"/>
                  </a:lnTo>
                  <a:lnTo>
                    <a:pt x="99" y="0"/>
                  </a:lnTo>
                  <a:lnTo>
                    <a:pt x="99" y="335"/>
                  </a:lnTo>
                  <a:lnTo>
                    <a:pt x="82" y="278"/>
                  </a:lnTo>
                  <a:lnTo>
                    <a:pt x="82" y="0"/>
                  </a:lnTo>
                  <a:lnTo>
                    <a:pt x="64" y="0"/>
                  </a:lnTo>
                  <a:lnTo>
                    <a:pt x="64" y="221"/>
                  </a:lnTo>
                  <a:lnTo>
                    <a:pt x="48" y="163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31" y="104"/>
                  </a:lnTo>
                  <a:lnTo>
                    <a:pt x="14" y="46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02" y="0"/>
                  </a:lnTo>
                  <a:lnTo>
                    <a:pt x="100" y="34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34" name="Line 396"/>
            <p:cNvSpPr>
              <a:spLocks noChangeShapeType="1"/>
            </p:cNvSpPr>
            <p:nvPr/>
          </p:nvSpPr>
          <p:spPr bwMode="auto">
            <a:xfrm>
              <a:off x="2983" y="146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35" name="Line 397"/>
            <p:cNvSpPr>
              <a:spLocks noChangeShapeType="1"/>
            </p:cNvSpPr>
            <p:nvPr/>
          </p:nvSpPr>
          <p:spPr bwMode="auto">
            <a:xfrm flipV="1">
              <a:off x="2983" y="1411"/>
              <a:ext cx="1" cy="5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36" name="Line 398"/>
            <p:cNvSpPr>
              <a:spLocks noChangeShapeType="1"/>
            </p:cNvSpPr>
            <p:nvPr/>
          </p:nvSpPr>
          <p:spPr bwMode="auto">
            <a:xfrm>
              <a:off x="2534" y="141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37" name="Freeform 399"/>
            <p:cNvSpPr>
              <a:spLocks/>
            </p:cNvSpPr>
            <p:nvPr/>
          </p:nvSpPr>
          <p:spPr bwMode="auto">
            <a:xfrm>
              <a:off x="2517" y="1411"/>
              <a:ext cx="34" cy="114"/>
            </a:xfrm>
            <a:custGeom>
              <a:avLst/>
              <a:gdLst>
                <a:gd name="T0" fmla="*/ 1 w 203"/>
                <a:gd name="T1" fmla="*/ 0 h 680"/>
                <a:gd name="T2" fmla="*/ 1 w 203"/>
                <a:gd name="T3" fmla="*/ 2 h 680"/>
                <a:gd name="T4" fmla="*/ 1 w 203"/>
                <a:gd name="T5" fmla="*/ 2 h 680"/>
                <a:gd name="T6" fmla="*/ 1 w 203"/>
                <a:gd name="T7" fmla="*/ 3 h 680"/>
                <a:gd name="T8" fmla="*/ 0 w 203"/>
                <a:gd name="T9" fmla="*/ 3 h 680"/>
                <a:gd name="T10" fmla="*/ 0 w 203"/>
                <a:gd name="T11" fmla="*/ 2 h 680"/>
                <a:gd name="T12" fmla="*/ 0 w 203"/>
                <a:gd name="T13" fmla="*/ 2 h 680"/>
                <a:gd name="T14" fmla="*/ 0 w 203"/>
                <a:gd name="T15" fmla="*/ 3 h 680"/>
                <a:gd name="T16" fmla="*/ 0 w 203"/>
                <a:gd name="T17" fmla="*/ 2 h 680"/>
                <a:gd name="T18" fmla="*/ 0 w 203"/>
                <a:gd name="T19" fmla="*/ 2 h 680"/>
                <a:gd name="T20" fmla="*/ 0 w 203"/>
                <a:gd name="T21" fmla="*/ 2 h 680"/>
                <a:gd name="T22" fmla="*/ 0 w 203"/>
                <a:gd name="T23" fmla="*/ 2 h 680"/>
                <a:gd name="T24" fmla="*/ 0 w 203"/>
                <a:gd name="T25" fmla="*/ 2 h 680"/>
                <a:gd name="T26" fmla="*/ 0 w 203"/>
                <a:gd name="T27" fmla="*/ 2 h 680"/>
                <a:gd name="T28" fmla="*/ 0 w 203"/>
                <a:gd name="T29" fmla="*/ 2 h 680"/>
                <a:gd name="T30" fmla="*/ 1 w 203"/>
                <a:gd name="T31" fmla="*/ 2 h 680"/>
                <a:gd name="T32" fmla="*/ 1 w 203"/>
                <a:gd name="T33" fmla="*/ 3 h 680"/>
                <a:gd name="T34" fmla="*/ 0 w 203"/>
                <a:gd name="T35" fmla="*/ 2 h 6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3"/>
                <a:gd name="T55" fmla="*/ 0 h 680"/>
                <a:gd name="T56" fmla="*/ 203 w 203"/>
                <a:gd name="T57" fmla="*/ 680 h 6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3" h="680">
                  <a:moveTo>
                    <a:pt x="102" y="0"/>
                  </a:moveTo>
                  <a:lnTo>
                    <a:pt x="102" y="339"/>
                  </a:lnTo>
                  <a:lnTo>
                    <a:pt x="100" y="339"/>
                  </a:lnTo>
                  <a:lnTo>
                    <a:pt x="100" y="674"/>
                  </a:lnTo>
                  <a:lnTo>
                    <a:pt x="83" y="618"/>
                  </a:lnTo>
                  <a:lnTo>
                    <a:pt x="83" y="339"/>
                  </a:lnTo>
                  <a:lnTo>
                    <a:pt x="67" y="339"/>
                  </a:lnTo>
                  <a:lnTo>
                    <a:pt x="67" y="561"/>
                  </a:lnTo>
                  <a:lnTo>
                    <a:pt x="49" y="505"/>
                  </a:lnTo>
                  <a:lnTo>
                    <a:pt x="49" y="339"/>
                  </a:lnTo>
                  <a:lnTo>
                    <a:pt x="32" y="339"/>
                  </a:lnTo>
                  <a:lnTo>
                    <a:pt x="32" y="449"/>
                  </a:lnTo>
                  <a:lnTo>
                    <a:pt x="15" y="390"/>
                  </a:lnTo>
                  <a:lnTo>
                    <a:pt x="15" y="339"/>
                  </a:lnTo>
                  <a:lnTo>
                    <a:pt x="0" y="339"/>
                  </a:lnTo>
                  <a:lnTo>
                    <a:pt x="203" y="339"/>
                  </a:lnTo>
                  <a:lnTo>
                    <a:pt x="102" y="680"/>
                  </a:lnTo>
                  <a:lnTo>
                    <a:pt x="0" y="3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38" name="Line 400"/>
            <p:cNvSpPr>
              <a:spLocks noChangeShapeType="1"/>
            </p:cNvSpPr>
            <p:nvPr/>
          </p:nvSpPr>
          <p:spPr bwMode="auto">
            <a:xfrm>
              <a:off x="2533" y="146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39" name="Freeform 401"/>
            <p:cNvSpPr>
              <a:spLocks/>
            </p:cNvSpPr>
            <p:nvPr/>
          </p:nvSpPr>
          <p:spPr bwMode="auto">
            <a:xfrm>
              <a:off x="2533" y="1468"/>
              <a:ext cx="15" cy="48"/>
            </a:xfrm>
            <a:custGeom>
              <a:avLst/>
              <a:gdLst>
                <a:gd name="T0" fmla="*/ 0 w 86"/>
                <a:gd name="T1" fmla="*/ 0 h 290"/>
                <a:gd name="T2" fmla="*/ 0 w 86"/>
                <a:gd name="T3" fmla="*/ 0 h 290"/>
                <a:gd name="T4" fmla="*/ 0 w 86"/>
                <a:gd name="T5" fmla="*/ 1 h 290"/>
                <a:gd name="T6" fmla="*/ 0 w 86"/>
                <a:gd name="T7" fmla="*/ 1 h 290"/>
                <a:gd name="T8" fmla="*/ 0 w 86"/>
                <a:gd name="T9" fmla="*/ 0 h 290"/>
                <a:gd name="T10" fmla="*/ 0 w 86"/>
                <a:gd name="T11" fmla="*/ 0 h 290"/>
                <a:gd name="T12" fmla="*/ 0 w 86"/>
                <a:gd name="T13" fmla="*/ 1 h 290"/>
                <a:gd name="T14" fmla="*/ 0 w 86"/>
                <a:gd name="T15" fmla="*/ 0 h 290"/>
                <a:gd name="T16" fmla="*/ 0 w 86"/>
                <a:gd name="T17" fmla="*/ 0 h 290"/>
                <a:gd name="T18" fmla="*/ 1 w 86"/>
                <a:gd name="T19" fmla="*/ 0 h 290"/>
                <a:gd name="T20" fmla="*/ 1 w 86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290"/>
                <a:gd name="T35" fmla="*/ 86 w 86"/>
                <a:gd name="T36" fmla="*/ 290 h 2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290">
                  <a:moveTo>
                    <a:pt x="0" y="0"/>
                  </a:moveTo>
                  <a:lnTo>
                    <a:pt x="18" y="0"/>
                  </a:lnTo>
                  <a:lnTo>
                    <a:pt x="18" y="290"/>
                  </a:lnTo>
                  <a:lnTo>
                    <a:pt x="35" y="231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52" y="175"/>
                  </a:lnTo>
                  <a:lnTo>
                    <a:pt x="68" y="116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86" y="5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40" name="Line 402"/>
            <p:cNvSpPr>
              <a:spLocks noChangeShapeType="1"/>
            </p:cNvSpPr>
            <p:nvPr/>
          </p:nvSpPr>
          <p:spPr bwMode="auto">
            <a:xfrm>
              <a:off x="2534" y="334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441" name="Freeform 403"/>
            <p:cNvSpPr>
              <a:spLocks/>
            </p:cNvSpPr>
            <p:nvPr/>
          </p:nvSpPr>
          <p:spPr bwMode="auto">
            <a:xfrm>
              <a:off x="2517" y="3340"/>
              <a:ext cx="34" cy="113"/>
            </a:xfrm>
            <a:custGeom>
              <a:avLst/>
              <a:gdLst>
                <a:gd name="T0" fmla="*/ 1 w 203"/>
                <a:gd name="T1" fmla="*/ 0 h 682"/>
                <a:gd name="T2" fmla="*/ 1 w 203"/>
                <a:gd name="T3" fmla="*/ 1 h 682"/>
                <a:gd name="T4" fmla="*/ 1 w 203"/>
                <a:gd name="T5" fmla="*/ 1 h 682"/>
                <a:gd name="T6" fmla="*/ 1 w 203"/>
                <a:gd name="T7" fmla="*/ 3 h 682"/>
                <a:gd name="T8" fmla="*/ 0 w 203"/>
                <a:gd name="T9" fmla="*/ 3 h 682"/>
                <a:gd name="T10" fmla="*/ 0 w 203"/>
                <a:gd name="T11" fmla="*/ 1 h 682"/>
                <a:gd name="T12" fmla="*/ 0 w 203"/>
                <a:gd name="T13" fmla="*/ 1 h 682"/>
                <a:gd name="T14" fmla="*/ 0 w 203"/>
                <a:gd name="T15" fmla="*/ 2 h 682"/>
                <a:gd name="T16" fmla="*/ 0 w 203"/>
                <a:gd name="T17" fmla="*/ 2 h 682"/>
                <a:gd name="T18" fmla="*/ 0 w 203"/>
                <a:gd name="T19" fmla="*/ 1 h 682"/>
                <a:gd name="T20" fmla="*/ 0 w 203"/>
                <a:gd name="T21" fmla="*/ 1 h 682"/>
                <a:gd name="T22" fmla="*/ 0 w 203"/>
                <a:gd name="T23" fmla="*/ 2 h 682"/>
                <a:gd name="T24" fmla="*/ 0 w 203"/>
                <a:gd name="T25" fmla="*/ 2 h 682"/>
                <a:gd name="T26" fmla="*/ 0 w 203"/>
                <a:gd name="T27" fmla="*/ 1 h 682"/>
                <a:gd name="T28" fmla="*/ 0 w 203"/>
                <a:gd name="T29" fmla="*/ 1 h 682"/>
                <a:gd name="T30" fmla="*/ 1 w 203"/>
                <a:gd name="T31" fmla="*/ 1 h 682"/>
                <a:gd name="T32" fmla="*/ 1 w 203"/>
                <a:gd name="T33" fmla="*/ 3 h 682"/>
                <a:gd name="T34" fmla="*/ 0 w 203"/>
                <a:gd name="T35" fmla="*/ 1 h 6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3"/>
                <a:gd name="T55" fmla="*/ 0 h 682"/>
                <a:gd name="T56" fmla="*/ 203 w 203"/>
                <a:gd name="T57" fmla="*/ 682 h 6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3" h="682">
                  <a:moveTo>
                    <a:pt x="102" y="0"/>
                  </a:moveTo>
                  <a:lnTo>
                    <a:pt x="102" y="342"/>
                  </a:lnTo>
                  <a:lnTo>
                    <a:pt x="100" y="342"/>
                  </a:lnTo>
                  <a:lnTo>
                    <a:pt x="100" y="677"/>
                  </a:lnTo>
                  <a:lnTo>
                    <a:pt x="83" y="621"/>
                  </a:lnTo>
                  <a:lnTo>
                    <a:pt x="83" y="342"/>
                  </a:lnTo>
                  <a:lnTo>
                    <a:pt x="67" y="342"/>
                  </a:lnTo>
                  <a:lnTo>
                    <a:pt x="67" y="564"/>
                  </a:lnTo>
                  <a:lnTo>
                    <a:pt x="49" y="508"/>
                  </a:lnTo>
                  <a:lnTo>
                    <a:pt x="49" y="342"/>
                  </a:lnTo>
                  <a:lnTo>
                    <a:pt x="32" y="342"/>
                  </a:lnTo>
                  <a:lnTo>
                    <a:pt x="32" y="451"/>
                  </a:lnTo>
                  <a:lnTo>
                    <a:pt x="15" y="393"/>
                  </a:lnTo>
                  <a:lnTo>
                    <a:pt x="15" y="342"/>
                  </a:lnTo>
                  <a:lnTo>
                    <a:pt x="0" y="342"/>
                  </a:lnTo>
                  <a:lnTo>
                    <a:pt x="203" y="342"/>
                  </a:lnTo>
                  <a:lnTo>
                    <a:pt x="102" y="682"/>
                  </a:lnTo>
                  <a:lnTo>
                    <a:pt x="0" y="34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</p:grpSp>
      <p:grpSp>
        <p:nvGrpSpPr>
          <p:cNvPr id="4" name="Group 404"/>
          <p:cNvGrpSpPr>
            <a:grpSpLocks/>
          </p:cNvGrpSpPr>
          <p:nvPr/>
        </p:nvGrpSpPr>
        <p:grpSpPr bwMode="auto">
          <a:xfrm>
            <a:off x="3544888" y="1890713"/>
            <a:ext cx="3479800" cy="3409950"/>
            <a:chOff x="2211" y="1306"/>
            <a:chExt cx="2193" cy="2147"/>
          </a:xfrm>
        </p:grpSpPr>
        <p:sp>
          <p:nvSpPr>
            <p:cNvPr id="29042" name="Line 405"/>
            <p:cNvSpPr>
              <a:spLocks noChangeShapeType="1"/>
            </p:cNvSpPr>
            <p:nvPr/>
          </p:nvSpPr>
          <p:spPr bwMode="auto">
            <a:xfrm>
              <a:off x="2533" y="339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43" name="Freeform 406"/>
            <p:cNvSpPr>
              <a:spLocks/>
            </p:cNvSpPr>
            <p:nvPr/>
          </p:nvSpPr>
          <p:spPr bwMode="auto">
            <a:xfrm>
              <a:off x="2533" y="3396"/>
              <a:ext cx="15" cy="49"/>
            </a:xfrm>
            <a:custGeom>
              <a:avLst/>
              <a:gdLst>
                <a:gd name="T0" fmla="*/ 0 w 86"/>
                <a:gd name="T1" fmla="*/ 0 h 289"/>
                <a:gd name="T2" fmla="*/ 0 w 86"/>
                <a:gd name="T3" fmla="*/ 0 h 289"/>
                <a:gd name="T4" fmla="*/ 0 w 86"/>
                <a:gd name="T5" fmla="*/ 1 h 289"/>
                <a:gd name="T6" fmla="*/ 0 w 86"/>
                <a:gd name="T7" fmla="*/ 1 h 289"/>
                <a:gd name="T8" fmla="*/ 0 w 86"/>
                <a:gd name="T9" fmla="*/ 0 h 289"/>
                <a:gd name="T10" fmla="*/ 0 w 86"/>
                <a:gd name="T11" fmla="*/ 0 h 289"/>
                <a:gd name="T12" fmla="*/ 0 w 86"/>
                <a:gd name="T13" fmla="*/ 1 h 289"/>
                <a:gd name="T14" fmla="*/ 0 w 86"/>
                <a:gd name="T15" fmla="*/ 1 h 289"/>
                <a:gd name="T16" fmla="*/ 0 w 86"/>
                <a:gd name="T17" fmla="*/ 0 h 289"/>
                <a:gd name="T18" fmla="*/ 1 w 86"/>
                <a:gd name="T19" fmla="*/ 0 h 289"/>
                <a:gd name="T20" fmla="*/ 1 w 86"/>
                <a:gd name="T21" fmla="*/ 0 h 2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289"/>
                <a:gd name="T35" fmla="*/ 86 w 86"/>
                <a:gd name="T36" fmla="*/ 289 h 2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289">
                  <a:moveTo>
                    <a:pt x="0" y="0"/>
                  </a:moveTo>
                  <a:lnTo>
                    <a:pt x="18" y="0"/>
                  </a:lnTo>
                  <a:lnTo>
                    <a:pt x="18" y="289"/>
                  </a:lnTo>
                  <a:lnTo>
                    <a:pt x="35" y="231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52" y="174"/>
                  </a:lnTo>
                  <a:lnTo>
                    <a:pt x="68" y="116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86" y="5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44" name="Line 407"/>
            <p:cNvSpPr>
              <a:spLocks noChangeShapeType="1"/>
            </p:cNvSpPr>
            <p:nvPr/>
          </p:nvSpPr>
          <p:spPr bwMode="auto">
            <a:xfrm>
              <a:off x="2968" y="340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45" name="Freeform 408"/>
            <p:cNvSpPr>
              <a:spLocks/>
            </p:cNvSpPr>
            <p:nvPr/>
          </p:nvSpPr>
          <p:spPr bwMode="auto">
            <a:xfrm>
              <a:off x="2966" y="3396"/>
              <a:ext cx="34" cy="57"/>
            </a:xfrm>
            <a:custGeom>
              <a:avLst/>
              <a:gdLst>
                <a:gd name="T0" fmla="*/ 0 w 202"/>
                <a:gd name="T1" fmla="*/ 0 h 340"/>
                <a:gd name="T2" fmla="*/ 0 w 202"/>
                <a:gd name="T3" fmla="*/ 0 h 340"/>
                <a:gd name="T4" fmla="*/ 0 w 202"/>
                <a:gd name="T5" fmla="*/ 0 h 340"/>
                <a:gd name="T6" fmla="*/ 1 w 202"/>
                <a:gd name="T7" fmla="*/ 0 h 340"/>
                <a:gd name="T8" fmla="*/ 1 w 202"/>
                <a:gd name="T9" fmla="*/ 2 h 340"/>
                <a:gd name="T10" fmla="*/ 0 w 202"/>
                <a:gd name="T11" fmla="*/ 0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340"/>
                <a:gd name="T20" fmla="*/ 202 w 202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340">
                  <a:moveTo>
                    <a:pt x="14" y="45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202" y="0"/>
                  </a:lnTo>
                  <a:lnTo>
                    <a:pt x="100" y="34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46" name="Line 409"/>
            <p:cNvSpPr>
              <a:spLocks noChangeShapeType="1"/>
            </p:cNvSpPr>
            <p:nvPr/>
          </p:nvSpPr>
          <p:spPr bwMode="auto">
            <a:xfrm>
              <a:off x="2971" y="339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47" name="Freeform 410"/>
            <p:cNvSpPr>
              <a:spLocks/>
            </p:cNvSpPr>
            <p:nvPr/>
          </p:nvSpPr>
          <p:spPr bwMode="auto">
            <a:xfrm>
              <a:off x="2968" y="3396"/>
              <a:ext cx="3" cy="18"/>
            </a:xfrm>
            <a:custGeom>
              <a:avLst/>
              <a:gdLst>
                <a:gd name="T0" fmla="*/ 0 w 17"/>
                <a:gd name="T1" fmla="*/ 0 h 104"/>
                <a:gd name="T2" fmla="*/ 0 w 17"/>
                <a:gd name="T3" fmla="*/ 1 h 104"/>
                <a:gd name="T4" fmla="*/ 0 w 17"/>
                <a:gd name="T5" fmla="*/ 0 h 104"/>
                <a:gd name="T6" fmla="*/ 0 60000 65536"/>
                <a:gd name="T7" fmla="*/ 0 60000 65536"/>
                <a:gd name="T8" fmla="*/ 0 60000 65536"/>
                <a:gd name="T9" fmla="*/ 0 w 17"/>
                <a:gd name="T10" fmla="*/ 0 h 104"/>
                <a:gd name="T11" fmla="*/ 17 w 17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04">
                  <a:moveTo>
                    <a:pt x="17" y="0"/>
                  </a:moveTo>
                  <a:lnTo>
                    <a:pt x="17" y="104"/>
                  </a:lnTo>
                  <a:lnTo>
                    <a:pt x="0" y="4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48" name="Line 411"/>
            <p:cNvSpPr>
              <a:spLocks noChangeShapeType="1"/>
            </p:cNvSpPr>
            <p:nvPr/>
          </p:nvSpPr>
          <p:spPr bwMode="auto">
            <a:xfrm>
              <a:off x="2971" y="339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49" name="Freeform 412"/>
            <p:cNvSpPr>
              <a:spLocks/>
            </p:cNvSpPr>
            <p:nvPr/>
          </p:nvSpPr>
          <p:spPr bwMode="auto">
            <a:xfrm>
              <a:off x="2971" y="3396"/>
              <a:ext cx="26" cy="56"/>
            </a:xfrm>
            <a:custGeom>
              <a:avLst/>
              <a:gdLst>
                <a:gd name="T0" fmla="*/ 0 w 154"/>
                <a:gd name="T1" fmla="*/ 0 h 335"/>
                <a:gd name="T2" fmla="*/ 0 w 154"/>
                <a:gd name="T3" fmla="*/ 0 h 335"/>
                <a:gd name="T4" fmla="*/ 0 w 154"/>
                <a:gd name="T5" fmla="*/ 1 h 335"/>
                <a:gd name="T6" fmla="*/ 0 w 154"/>
                <a:gd name="T7" fmla="*/ 1 h 335"/>
                <a:gd name="T8" fmla="*/ 0 w 154"/>
                <a:gd name="T9" fmla="*/ 0 h 335"/>
                <a:gd name="T10" fmla="*/ 0 w 154"/>
                <a:gd name="T11" fmla="*/ 0 h 335"/>
                <a:gd name="T12" fmla="*/ 0 w 154"/>
                <a:gd name="T13" fmla="*/ 1 h 335"/>
                <a:gd name="T14" fmla="*/ 0 w 154"/>
                <a:gd name="T15" fmla="*/ 2 h 335"/>
                <a:gd name="T16" fmla="*/ 0 w 154"/>
                <a:gd name="T17" fmla="*/ 0 h 335"/>
                <a:gd name="T18" fmla="*/ 0 w 154"/>
                <a:gd name="T19" fmla="*/ 0 h 335"/>
                <a:gd name="T20" fmla="*/ 0 w 154"/>
                <a:gd name="T21" fmla="*/ 1 h 335"/>
                <a:gd name="T22" fmla="*/ 1 w 154"/>
                <a:gd name="T23" fmla="*/ 1 h 335"/>
                <a:gd name="T24" fmla="*/ 1 w 154"/>
                <a:gd name="T25" fmla="*/ 0 h 335"/>
                <a:gd name="T26" fmla="*/ 1 w 154"/>
                <a:gd name="T27" fmla="*/ 0 h 335"/>
                <a:gd name="T28" fmla="*/ 1 w 154"/>
                <a:gd name="T29" fmla="*/ 1 h 335"/>
                <a:gd name="T30" fmla="*/ 1 w 154"/>
                <a:gd name="T31" fmla="*/ 1 h 335"/>
                <a:gd name="T32" fmla="*/ 1 w 154"/>
                <a:gd name="T33" fmla="*/ 0 h 335"/>
                <a:gd name="T34" fmla="*/ 1 w 154"/>
                <a:gd name="T35" fmla="*/ 0 h 335"/>
                <a:gd name="T36" fmla="*/ 1 w 154"/>
                <a:gd name="T37" fmla="*/ 0 h 3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"/>
                <a:gd name="T58" fmla="*/ 0 h 335"/>
                <a:gd name="T59" fmla="*/ 154 w 154"/>
                <a:gd name="T60" fmla="*/ 335 h 3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" h="335">
                  <a:moveTo>
                    <a:pt x="0" y="0"/>
                  </a:moveTo>
                  <a:lnTo>
                    <a:pt x="17" y="0"/>
                  </a:lnTo>
                  <a:lnTo>
                    <a:pt x="17" y="162"/>
                  </a:lnTo>
                  <a:lnTo>
                    <a:pt x="33" y="220"/>
                  </a:lnTo>
                  <a:lnTo>
                    <a:pt x="33" y="0"/>
                  </a:lnTo>
                  <a:lnTo>
                    <a:pt x="51" y="0"/>
                  </a:lnTo>
                  <a:lnTo>
                    <a:pt x="51" y="277"/>
                  </a:lnTo>
                  <a:lnTo>
                    <a:pt x="68" y="335"/>
                  </a:lnTo>
                  <a:lnTo>
                    <a:pt x="68" y="0"/>
                  </a:lnTo>
                  <a:lnTo>
                    <a:pt x="85" y="0"/>
                  </a:lnTo>
                  <a:lnTo>
                    <a:pt x="85" y="289"/>
                  </a:lnTo>
                  <a:lnTo>
                    <a:pt x="102" y="231"/>
                  </a:lnTo>
                  <a:lnTo>
                    <a:pt x="102" y="0"/>
                  </a:lnTo>
                  <a:lnTo>
                    <a:pt x="119" y="0"/>
                  </a:lnTo>
                  <a:lnTo>
                    <a:pt x="119" y="174"/>
                  </a:lnTo>
                  <a:lnTo>
                    <a:pt x="136" y="116"/>
                  </a:lnTo>
                  <a:lnTo>
                    <a:pt x="136" y="0"/>
                  </a:lnTo>
                  <a:lnTo>
                    <a:pt x="154" y="0"/>
                  </a:lnTo>
                  <a:lnTo>
                    <a:pt x="154" y="5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50" name="Line 413"/>
            <p:cNvSpPr>
              <a:spLocks noChangeShapeType="1"/>
            </p:cNvSpPr>
            <p:nvPr/>
          </p:nvSpPr>
          <p:spPr bwMode="auto">
            <a:xfrm>
              <a:off x="2983" y="339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51" name="Line 414"/>
            <p:cNvSpPr>
              <a:spLocks noChangeShapeType="1"/>
            </p:cNvSpPr>
            <p:nvPr/>
          </p:nvSpPr>
          <p:spPr bwMode="auto">
            <a:xfrm flipV="1">
              <a:off x="2983" y="3340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52" name="Line 415"/>
            <p:cNvSpPr>
              <a:spLocks noChangeShapeType="1"/>
            </p:cNvSpPr>
            <p:nvPr/>
          </p:nvSpPr>
          <p:spPr bwMode="auto">
            <a:xfrm>
              <a:off x="3937" y="334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53" name="Freeform 416"/>
            <p:cNvSpPr>
              <a:spLocks/>
            </p:cNvSpPr>
            <p:nvPr/>
          </p:nvSpPr>
          <p:spPr bwMode="auto">
            <a:xfrm>
              <a:off x="3920" y="3340"/>
              <a:ext cx="34" cy="113"/>
            </a:xfrm>
            <a:custGeom>
              <a:avLst/>
              <a:gdLst>
                <a:gd name="T0" fmla="*/ 1 w 202"/>
                <a:gd name="T1" fmla="*/ 0 h 682"/>
                <a:gd name="T2" fmla="*/ 1 w 202"/>
                <a:gd name="T3" fmla="*/ 1 h 682"/>
                <a:gd name="T4" fmla="*/ 1 w 202"/>
                <a:gd name="T5" fmla="*/ 1 h 682"/>
                <a:gd name="T6" fmla="*/ 1 w 202"/>
                <a:gd name="T7" fmla="*/ 3 h 682"/>
                <a:gd name="T8" fmla="*/ 0 w 202"/>
                <a:gd name="T9" fmla="*/ 3 h 682"/>
                <a:gd name="T10" fmla="*/ 0 w 202"/>
                <a:gd name="T11" fmla="*/ 1 h 682"/>
                <a:gd name="T12" fmla="*/ 0 w 202"/>
                <a:gd name="T13" fmla="*/ 1 h 682"/>
                <a:gd name="T14" fmla="*/ 0 w 202"/>
                <a:gd name="T15" fmla="*/ 2 h 682"/>
                <a:gd name="T16" fmla="*/ 0 w 202"/>
                <a:gd name="T17" fmla="*/ 2 h 682"/>
                <a:gd name="T18" fmla="*/ 0 w 202"/>
                <a:gd name="T19" fmla="*/ 1 h 682"/>
                <a:gd name="T20" fmla="*/ 0 w 202"/>
                <a:gd name="T21" fmla="*/ 1 h 682"/>
                <a:gd name="T22" fmla="*/ 0 w 202"/>
                <a:gd name="T23" fmla="*/ 2 h 682"/>
                <a:gd name="T24" fmla="*/ 0 w 202"/>
                <a:gd name="T25" fmla="*/ 2 h 682"/>
                <a:gd name="T26" fmla="*/ 0 w 202"/>
                <a:gd name="T27" fmla="*/ 1 h 682"/>
                <a:gd name="T28" fmla="*/ 0 w 202"/>
                <a:gd name="T29" fmla="*/ 1 h 682"/>
                <a:gd name="T30" fmla="*/ 1 w 202"/>
                <a:gd name="T31" fmla="*/ 1 h 682"/>
                <a:gd name="T32" fmla="*/ 1 w 202"/>
                <a:gd name="T33" fmla="*/ 3 h 682"/>
                <a:gd name="T34" fmla="*/ 0 w 202"/>
                <a:gd name="T35" fmla="*/ 1 h 6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682"/>
                <a:gd name="T56" fmla="*/ 202 w 202"/>
                <a:gd name="T57" fmla="*/ 682 h 6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682">
                  <a:moveTo>
                    <a:pt x="101" y="0"/>
                  </a:moveTo>
                  <a:lnTo>
                    <a:pt x="101" y="342"/>
                  </a:lnTo>
                  <a:lnTo>
                    <a:pt x="99" y="342"/>
                  </a:lnTo>
                  <a:lnTo>
                    <a:pt x="99" y="677"/>
                  </a:lnTo>
                  <a:lnTo>
                    <a:pt x="82" y="619"/>
                  </a:lnTo>
                  <a:lnTo>
                    <a:pt x="82" y="342"/>
                  </a:lnTo>
                  <a:lnTo>
                    <a:pt x="65" y="342"/>
                  </a:lnTo>
                  <a:lnTo>
                    <a:pt x="65" y="562"/>
                  </a:lnTo>
                  <a:lnTo>
                    <a:pt x="48" y="504"/>
                  </a:lnTo>
                  <a:lnTo>
                    <a:pt x="48" y="342"/>
                  </a:lnTo>
                  <a:lnTo>
                    <a:pt x="31" y="342"/>
                  </a:lnTo>
                  <a:lnTo>
                    <a:pt x="31" y="446"/>
                  </a:lnTo>
                  <a:lnTo>
                    <a:pt x="14" y="387"/>
                  </a:lnTo>
                  <a:lnTo>
                    <a:pt x="14" y="342"/>
                  </a:lnTo>
                  <a:lnTo>
                    <a:pt x="0" y="342"/>
                  </a:lnTo>
                  <a:lnTo>
                    <a:pt x="202" y="342"/>
                  </a:lnTo>
                  <a:lnTo>
                    <a:pt x="101" y="682"/>
                  </a:lnTo>
                  <a:lnTo>
                    <a:pt x="0" y="34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54" name="Line 417"/>
            <p:cNvSpPr>
              <a:spLocks noChangeShapeType="1"/>
            </p:cNvSpPr>
            <p:nvPr/>
          </p:nvSpPr>
          <p:spPr bwMode="auto">
            <a:xfrm>
              <a:off x="3937" y="339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55" name="Freeform 418"/>
            <p:cNvSpPr>
              <a:spLocks/>
            </p:cNvSpPr>
            <p:nvPr/>
          </p:nvSpPr>
          <p:spPr bwMode="auto">
            <a:xfrm>
              <a:off x="3937" y="3396"/>
              <a:ext cx="14" cy="49"/>
            </a:xfrm>
            <a:custGeom>
              <a:avLst/>
              <a:gdLst>
                <a:gd name="T0" fmla="*/ 0 w 86"/>
                <a:gd name="T1" fmla="*/ 0 h 289"/>
                <a:gd name="T2" fmla="*/ 0 w 86"/>
                <a:gd name="T3" fmla="*/ 0 h 289"/>
                <a:gd name="T4" fmla="*/ 0 w 86"/>
                <a:gd name="T5" fmla="*/ 1 h 289"/>
                <a:gd name="T6" fmla="*/ 0 w 86"/>
                <a:gd name="T7" fmla="*/ 1 h 289"/>
                <a:gd name="T8" fmla="*/ 0 w 86"/>
                <a:gd name="T9" fmla="*/ 0 h 289"/>
                <a:gd name="T10" fmla="*/ 0 w 86"/>
                <a:gd name="T11" fmla="*/ 0 h 289"/>
                <a:gd name="T12" fmla="*/ 0 w 86"/>
                <a:gd name="T13" fmla="*/ 1 h 289"/>
                <a:gd name="T14" fmla="*/ 0 w 86"/>
                <a:gd name="T15" fmla="*/ 1 h 289"/>
                <a:gd name="T16" fmla="*/ 0 w 86"/>
                <a:gd name="T17" fmla="*/ 0 h 289"/>
                <a:gd name="T18" fmla="*/ 0 w 86"/>
                <a:gd name="T19" fmla="*/ 0 h 289"/>
                <a:gd name="T20" fmla="*/ 0 w 86"/>
                <a:gd name="T21" fmla="*/ 0 h 2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289"/>
                <a:gd name="T35" fmla="*/ 86 w 86"/>
                <a:gd name="T36" fmla="*/ 289 h 2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289">
                  <a:moveTo>
                    <a:pt x="0" y="0"/>
                  </a:moveTo>
                  <a:lnTo>
                    <a:pt x="18" y="0"/>
                  </a:lnTo>
                  <a:lnTo>
                    <a:pt x="18" y="289"/>
                  </a:lnTo>
                  <a:lnTo>
                    <a:pt x="35" y="231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1" y="174"/>
                  </a:lnTo>
                  <a:lnTo>
                    <a:pt x="68" y="116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86" y="5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56" name="Line 419"/>
            <p:cNvSpPr>
              <a:spLocks noChangeShapeType="1"/>
            </p:cNvSpPr>
            <p:nvPr/>
          </p:nvSpPr>
          <p:spPr bwMode="auto">
            <a:xfrm>
              <a:off x="4372" y="340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57" name="Freeform 420"/>
            <p:cNvSpPr>
              <a:spLocks/>
            </p:cNvSpPr>
            <p:nvPr/>
          </p:nvSpPr>
          <p:spPr bwMode="auto">
            <a:xfrm>
              <a:off x="4370" y="3396"/>
              <a:ext cx="33" cy="57"/>
            </a:xfrm>
            <a:custGeom>
              <a:avLst/>
              <a:gdLst>
                <a:gd name="T0" fmla="*/ 0 w 203"/>
                <a:gd name="T1" fmla="*/ 0 h 340"/>
                <a:gd name="T2" fmla="*/ 0 w 203"/>
                <a:gd name="T3" fmla="*/ 0 h 340"/>
                <a:gd name="T4" fmla="*/ 0 w 203"/>
                <a:gd name="T5" fmla="*/ 0 h 340"/>
                <a:gd name="T6" fmla="*/ 1 w 203"/>
                <a:gd name="T7" fmla="*/ 0 h 340"/>
                <a:gd name="T8" fmla="*/ 0 w 203"/>
                <a:gd name="T9" fmla="*/ 2 h 340"/>
                <a:gd name="T10" fmla="*/ 0 w 203"/>
                <a:gd name="T11" fmla="*/ 0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"/>
                <a:gd name="T19" fmla="*/ 0 h 340"/>
                <a:gd name="T20" fmla="*/ 203 w 203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" h="340">
                  <a:moveTo>
                    <a:pt x="15" y="53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100" y="34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58" name="Line 421"/>
            <p:cNvSpPr>
              <a:spLocks noChangeShapeType="1"/>
            </p:cNvSpPr>
            <p:nvPr/>
          </p:nvSpPr>
          <p:spPr bwMode="auto">
            <a:xfrm>
              <a:off x="4375" y="339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59" name="Freeform 422"/>
            <p:cNvSpPr>
              <a:spLocks/>
            </p:cNvSpPr>
            <p:nvPr/>
          </p:nvSpPr>
          <p:spPr bwMode="auto">
            <a:xfrm>
              <a:off x="4372" y="3396"/>
              <a:ext cx="3" cy="19"/>
            </a:xfrm>
            <a:custGeom>
              <a:avLst/>
              <a:gdLst>
                <a:gd name="T0" fmla="*/ 0 w 17"/>
                <a:gd name="T1" fmla="*/ 0 h 110"/>
                <a:gd name="T2" fmla="*/ 0 w 17"/>
                <a:gd name="T3" fmla="*/ 1 h 110"/>
                <a:gd name="T4" fmla="*/ 0 w 17"/>
                <a:gd name="T5" fmla="*/ 0 h 110"/>
                <a:gd name="T6" fmla="*/ 0 60000 65536"/>
                <a:gd name="T7" fmla="*/ 0 60000 65536"/>
                <a:gd name="T8" fmla="*/ 0 60000 65536"/>
                <a:gd name="T9" fmla="*/ 0 w 17"/>
                <a:gd name="T10" fmla="*/ 0 h 110"/>
                <a:gd name="T11" fmla="*/ 17 w 17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0">
                  <a:moveTo>
                    <a:pt x="17" y="0"/>
                  </a:moveTo>
                  <a:lnTo>
                    <a:pt x="17" y="110"/>
                  </a:lnTo>
                  <a:lnTo>
                    <a:pt x="0" y="5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60" name="Line 423"/>
            <p:cNvSpPr>
              <a:spLocks noChangeShapeType="1"/>
            </p:cNvSpPr>
            <p:nvPr/>
          </p:nvSpPr>
          <p:spPr bwMode="auto">
            <a:xfrm>
              <a:off x="4375" y="339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61" name="Freeform 424"/>
            <p:cNvSpPr>
              <a:spLocks/>
            </p:cNvSpPr>
            <p:nvPr/>
          </p:nvSpPr>
          <p:spPr bwMode="auto">
            <a:xfrm>
              <a:off x="4375" y="3340"/>
              <a:ext cx="11" cy="113"/>
            </a:xfrm>
            <a:custGeom>
              <a:avLst/>
              <a:gdLst>
                <a:gd name="T0" fmla="*/ 0 w 68"/>
                <a:gd name="T1" fmla="*/ 1 h 682"/>
                <a:gd name="T2" fmla="*/ 0 w 68"/>
                <a:gd name="T3" fmla="*/ 1 h 682"/>
                <a:gd name="T4" fmla="*/ 0 w 68"/>
                <a:gd name="T5" fmla="*/ 2 h 682"/>
                <a:gd name="T6" fmla="*/ 0 w 68"/>
                <a:gd name="T7" fmla="*/ 3 h 682"/>
                <a:gd name="T8" fmla="*/ 0 w 68"/>
                <a:gd name="T9" fmla="*/ 1 h 682"/>
                <a:gd name="T10" fmla="*/ 0 w 68"/>
                <a:gd name="T11" fmla="*/ 1 h 682"/>
                <a:gd name="T12" fmla="*/ 0 w 68"/>
                <a:gd name="T13" fmla="*/ 3 h 682"/>
                <a:gd name="T14" fmla="*/ 0 w 68"/>
                <a:gd name="T15" fmla="*/ 3 h 682"/>
                <a:gd name="T16" fmla="*/ 0 w 68"/>
                <a:gd name="T17" fmla="*/ 1 h 682"/>
                <a:gd name="T18" fmla="*/ 0 w 68"/>
                <a:gd name="T19" fmla="*/ 0 h 6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682"/>
                <a:gd name="T32" fmla="*/ 68 w 68"/>
                <a:gd name="T33" fmla="*/ 682 h 6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682">
                  <a:moveTo>
                    <a:pt x="0" y="342"/>
                  </a:moveTo>
                  <a:lnTo>
                    <a:pt x="17" y="342"/>
                  </a:lnTo>
                  <a:lnTo>
                    <a:pt x="17" y="509"/>
                  </a:lnTo>
                  <a:lnTo>
                    <a:pt x="35" y="567"/>
                  </a:lnTo>
                  <a:lnTo>
                    <a:pt x="35" y="342"/>
                  </a:lnTo>
                  <a:lnTo>
                    <a:pt x="51" y="342"/>
                  </a:lnTo>
                  <a:lnTo>
                    <a:pt x="51" y="626"/>
                  </a:lnTo>
                  <a:lnTo>
                    <a:pt x="68" y="682"/>
                  </a:lnTo>
                  <a:lnTo>
                    <a:pt x="68" y="342"/>
                  </a:lnTo>
                  <a:lnTo>
                    <a:pt x="6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62" name="Line 425"/>
            <p:cNvSpPr>
              <a:spLocks noChangeShapeType="1"/>
            </p:cNvSpPr>
            <p:nvPr/>
          </p:nvSpPr>
          <p:spPr bwMode="auto">
            <a:xfrm>
              <a:off x="4386" y="339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63" name="Freeform 426"/>
            <p:cNvSpPr>
              <a:spLocks/>
            </p:cNvSpPr>
            <p:nvPr/>
          </p:nvSpPr>
          <p:spPr bwMode="auto">
            <a:xfrm>
              <a:off x="4386" y="3396"/>
              <a:ext cx="15" cy="48"/>
            </a:xfrm>
            <a:custGeom>
              <a:avLst/>
              <a:gdLst>
                <a:gd name="T0" fmla="*/ 0 w 86"/>
                <a:gd name="T1" fmla="*/ 0 h 284"/>
                <a:gd name="T2" fmla="*/ 0 w 86"/>
                <a:gd name="T3" fmla="*/ 0 h 284"/>
                <a:gd name="T4" fmla="*/ 0 w 86"/>
                <a:gd name="T5" fmla="*/ 1 h 284"/>
                <a:gd name="T6" fmla="*/ 0 w 86"/>
                <a:gd name="T7" fmla="*/ 1 h 284"/>
                <a:gd name="T8" fmla="*/ 0 w 86"/>
                <a:gd name="T9" fmla="*/ 0 h 284"/>
                <a:gd name="T10" fmla="*/ 0 w 86"/>
                <a:gd name="T11" fmla="*/ 0 h 284"/>
                <a:gd name="T12" fmla="*/ 0 w 86"/>
                <a:gd name="T13" fmla="*/ 1 h 284"/>
                <a:gd name="T14" fmla="*/ 0 w 86"/>
                <a:gd name="T15" fmla="*/ 1 h 284"/>
                <a:gd name="T16" fmla="*/ 0 w 86"/>
                <a:gd name="T17" fmla="*/ 0 h 284"/>
                <a:gd name="T18" fmla="*/ 1 w 86"/>
                <a:gd name="T19" fmla="*/ 0 h 284"/>
                <a:gd name="T20" fmla="*/ 1 w 86"/>
                <a:gd name="T21" fmla="*/ 0 h 2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284"/>
                <a:gd name="T35" fmla="*/ 86 w 86"/>
                <a:gd name="T36" fmla="*/ 284 h 2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284">
                  <a:moveTo>
                    <a:pt x="0" y="0"/>
                  </a:moveTo>
                  <a:lnTo>
                    <a:pt x="17" y="0"/>
                  </a:lnTo>
                  <a:lnTo>
                    <a:pt x="17" y="284"/>
                  </a:lnTo>
                  <a:lnTo>
                    <a:pt x="35" y="228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52" y="171"/>
                  </a:lnTo>
                  <a:lnTo>
                    <a:pt x="68" y="115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86" y="5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64" name="Line 427"/>
            <p:cNvSpPr>
              <a:spLocks noChangeShapeType="1"/>
            </p:cNvSpPr>
            <p:nvPr/>
          </p:nvSpPr>
          <p:spPr bwMode="auto">
            <a:xfrm>
              <a:off x="4330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65" name="Freeform 428"/>
            <p:cNvSpPr>
              <a:spLocks/>
            </p:cNvSpPr>
            <p:nvPr/>
          </p:nvSpPr>
          <p:spPr bwMode="auto">
            <a:xfrm>
              <a:off x="4274" y="1581"/>
              <a:ext cx="56" cy="15"/>
            </a:xfrm>
            <a:custGeom>
              <a:avLst/>
              <a:gdLst>
                <a:gd name="T0" fmla="*/ 1 w 337"/>
                <a:gd name="T1" fmla="*/ 0 h 86"/>
                <a:gd name="T2" fmla="*/ 0 w 337"/>
                <a:gd name="T3" fmla="*/ 0 h 86"/>
                <a:gd name="T4" fmla="*/ 0 w 337"/>
                <a:gd name="T5" fmla="*/ 0 h 86"/>
                <a:gd name="T6" fmla="*/ 1 w 337"/>
                <a:gd name="T7" fmla="*/ 0 h 86"/>
                <a:gd name="T8" fmla="*/ 1 w 337"/>
                <a:gd name="T9" fmla="*/ 0 h 86"/>
                <a:gd name="T10" fmla="*/ 0 w 337"/>
                <a:gd name="T11" fmla="*/ 0 h 86"/>
                <a:gd name="T12" fmla="*/ 0 w 337"/>
                <a:gd name="T13" fmla="*/ 0 h 86"/>
                <a:gd name="T14" fmla="*/ 1 w 337"/>
                <a:gd name="T15" fmla="*/ 0 h 86"/>
                <a:gd name="T16" fmla="*/ 0 w 337"/>
                <a:gd name="T17" fmla="*/ 0 h 86"/>
                <a:gd name="T18" fmla="*/ 0 w 337"/>
                <a:gd name="T19" fmla="*/ 0 h 86"/>
                <a:gd name="T20" fmla="*/ 0 w 337"/>
                <a:gd name="T21" fmla="*/ 1 h 86"/>
                <a:gd name="T22" fmla="*/ 0 w 337"/>
                <a:gd name="T23" fmla="*/ 1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7"/>
                <a:gd name="T37" fmla="*/ 0 h 86"/>
                <a:gd name="T38" fmla="*/ 337 w 337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7" h="86">
                  <a:moveTo>
                    <a:pt x="3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78" y="17"/>
                  </a:lnTo>
                  <a:lnTo>
                    <a:pt x="222" y="35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165" y="52"/>
                  </a:lnTo>
                  <a:lnTo>
                    <a:pt x="107" y="70"/>
                  </a:lnTo>
                  <a:lnTo>
                    <a:pt x="0" y="70"/>
                  </a:lnTo>
                  <a:lnTo>
                    <a:pt x="0" y="86"/>
                  </a:lnTo>
                  <a:lnTo>
                    <a:pt x="51" y="8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66" name="Line 429"/>
            <p:cNvSpPr>
              <a:spLocks noChangeShapeType="1"/>
            </p:cNvSpPr>
            <p:nvPr/>
          </p:nvSpPr>
          <p:spPr bwMode="auto">
            <a:xfrm>
              <a:off x="4274" y="159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67" name="Freeform 430"/>
            <p:cNvSpPr>
              <a:spLocks/>
            </p:cNvSpPr>
            <p:nvPr/>
          </p:nvSpPr>
          <p:spPr bwMode="auto">
            <a:xfrm>
              <a:off x="4274" y="1564"/>
              <a:ext cx="56" cy="34"/>
            </a:xfrm>
            <a:custGeom>
              <a:avLst/>
              <a:gdLst>
                <a:gd name="T0" fmla="*/ 0 w 337"/>
                <a:gd name="T1" fmla="*/ 1 h 204"/>
                <a:gd name="T2" fmla="*/ 0 w 337"/>
                <a:gd name="T3" fmla="*/ 0 h 204"/>
                <a:gd name="T4" fmla="*/ 1 w 337"/>
                <a:gd name="T5" fmla="*/ 1 h 204"/>
                <a:gd name="T6" fmla="*/ 0 w 337"/>
                <a:gd name="T7" fmla="*/ 1 h 2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204"/>
                <a:gd name="T14" fmla="*/ 337 w 337"/>
                <a:gd name="T15" fmla="*/ 204 h 2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204">
                  <a:moveTo>
                    <a:pt x="0" y="204"/>
                  </a:moveTo>
                  <a:lnTo>
                    <a:pt x="0" y="0"/>
                  </a:lnTo>
                  <a:lnTo>
                    <a:pt x="337" y="102"/>
                  </a:lnTo>
                  <a:lnTo>
                    <a:pt x="0" y="20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68" name="Line 431"/>
            <p:cNvSpPr>
              <a:spLocks noChangeShapeType="1"/>
            </p:cNvSpPr>
            <p:nvPr/>
          </p:nvSpPr>
          <p:spPr bwMode="auto">
            <a:xfrm>
              <a:off x="4274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69" name="Line 432"/>
            <p:cNvSpPr>
              <a:spLocks noChangeShapeType="1"/>
            </p:cNvSpPr>
            <p:nvPr/>
          </p:nvSpPr>
          <p:spPr bwMode="auto">
            <a:xfrm flipH="1">
              <a:off x="4218" y="1581"/>
              <a:ext cx="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70" name="Line 433"/>
            <p:cNvSpPr>
              <a:spLocks noChangeShapeType="1"/>
            </p:cNvSpPr>
            <p:nvPr/>
          </p:nvSpPr>
          <p:spPr bwMode="auto">
            <a:xfrm>
              <a:off x="4274" y="157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71" name="Line 434"/>
            <p:cNvSpPr>
              <a:spLocks noChangeShapeType="1"/>
            </p:cNvSpPr>
            <p:nvPr/>
          </p:nvSpPr>
          <p:spPr bwMode="auto">
            <a:xfrm>
              <a:off x="4274" y="1579"/>
              <a:ext cx="4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72" name="Line 435"/>
            <p:cNvSpPr>
              <a:spLocks noChangeShapeType="1"/>
            </p:cNvSpPr>
            <p:nvPr/>
          </p:nvSpPr>
          <p:spPr bwMode="auto">
            <a:xfrm>
              <a:off x="4312" y="157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73" name="Freeform 436"/>
            <p:cNvSpPr>
              <a:spLocks/>
            </p:cNvSpPr>
            <p:nvPr/>
          </p:nvSpPr>
          <p:spPr bwMode="auto">
            <a:xfrm>
              <a:off x="4274" y="1576"/>
              <a:ext cx="38" cy="3"/>
            </a:xfrm>
            <a:custGeom>
              <a:avLst/>
              <a:gdLst>
                <a:gd name="T0" fmla="*/ 1 w 224"/>
                <a:gd name="T1" fmla="*/ 0 h 17"/>
                <a:gd name="T2" fmla="*/ 0 w 224"/>
                <a:gd name="T3" fmla="*/ 0 h 17"/>
                <a:gd name="T4" fmla="*/ 0 w 224"/>
                <a:gd name="T5" fmla="*/ 0 h 17"/>
                <a:gd name="T6" fmla="*/ 0 60000 65536"/>
                <a:gd name="T7" fmla="*/ 0 60000 65536"/>
                <a:gd name="T8" fmla="*/ 0 60000 65536"/>
                <a:gd name="T9" fmla="*/ 0 w 224"/>
                <a:gd name="T10" fmla="*/ 0 h 17"/>
                <a:gd name="T11" fmla="*/ 224 w 22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7">
                  <a:moveTo>
                    <a:pt x="224" y="0"/>
                  </a:move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74" name="Line 437"/>
            <p:cNvSpPr>
              <a:spLocks noChangeShapeType="1"/>
            </p:cNvSpPr>
            <p:nvPr/>
          </p:nvSpPr>
          <p:spPr bwMode="auto">
            <a:xfrm>
              <a:off x="4274" y="157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75" name="Freeform 438"/>
            <p:cNvSpPr>
              <a:spLocks/>
            </p:cNvSpPr>
            <p:nvPr/>
          </p:nvSpPr>
          <p:spPr bwMode="auto">
            <a:xfrm>
              <a:off x="4274" y="1573"/>
              <a:ext cx="38" cy="3"/>
            </a:xfrm>
            <a:custGeom>
              <a:avLst/>
              <a:gdLst>
                <a:gd name="T0" fmla="*/ 0 w 224"/>
                <a:gd name="T1" fmla="*/ 0 h 18"/>
                <a:gd name="T2" fmla="*/ 1 w 224"/>
                <a:gd name="T3" fmla="*/ 0 h 18"/>
                <a:gd name="T4" fmla="*/ 1 w 224"/>
                <a:gd name="T5" fmla="*/ 0 h 18"/>
                <a:gd name="T6" fmla="*/ 0 60000 65536"/>
                <a:gd name="T7" fmla="*/ 0 60000 65536"/>
                <a:gd name="T8" fmla="*/ 0 60000 65536"/>
                <a:gd name="T9" fmla="*/ 0 w 224"/>
                <a:gd name="T10" fmla="*/ 0 h 18"/>
                <a:gd name="T11" fmla="*/ 224 w 224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8">
                  <a:moveTo>
                    <a:pt x="0" y="0"/>
                  </a:moveTo>
                  <a:lnTo>
                    <a:pt x="168" y="0"/>
                  </a:lnTo>
                  <a:lnTo>
                    <a:pt x="224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76" name="Line 439"/>
            <p:cNvSpPr>
              <a:spLocks noChangeShapeType="1"/>
            </p:cNvSpPr>
            <p:nvPr/>
          </p:nvSpPr>
          <p:spPr bwMode="auto">
            <a:xfrm>
              <a:off x="4293" y="157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77" name="Freeform 440"/>
            <p:cNvSpPr>
              <a:spLocks/>
            </p:cNvSpPr>
            <p:nvPr/>
          </p:nvSpPr>
          <p:spPr bwMode="auto">
            <a:xfrm>
              <a:off x="4274" y="1570"/>
              <a:ext cx="19" cy="3"/>
            </a:xfrm>
            <a:custGeom>
              <a:avLst/>
              <a:gdLst>
                <a:gd name="T0" fmla="*/ 1 w 112"/>
                <a:gd name="T1" fmla="*/ 0 h 17"/>
                <a:gd name="T2" fmla="*/ 0 w 112"/>
                <a:gd name="T3" fmla="*/ 0 h 17"/>
                <a:gd name="T4" fmla="*/ 0 w 112"/>
                <a:gd name="T5" fmla="*/ 0 h 17"/>
                <a:gd name="T6" fmla="*/ 0 60000 65536"/>
                <a:gd name="T7" fmla="*/ 0 60000 65536"/>
                <a:gd name="T8" fmla="*/ 0 60000 65536"/>
                <a:gd name="T9" fmla="*/ 0 w 112"/>
                <a:gd name="T10" fmla="*/ 0 h 17"/>
                <a:gd name="T11" fmla="*/ 112 w 112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7">
                  <a:moveTo>
                    <a:pt x="112" y="0"/>
                  </a:move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78" name="Line 441"/>
            <p:cNvSpPr>
              <a:spLocks noChangeShapeType="1"/>
            </p:cNvSpPr>
            <p:nvPr/>
          </p:nvSpPr>
          <p:spPr bwMode="auto">
            <a:xfrm>
              <a:off x="4274" y="156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79" name="Freeform 442"/>
            <p:cNvSpPr>
              <a:spLocks/>
            </p:cNvSpPr>
            <p:nvPr/>
          </p:nvSpPr>
          <p:spPr bwMode="auto">
            <a:xfrm>
              <a:off x="4274" y="1567"/>
              <a:ext cx="19" cy="3"/>
            </a:xfrm>
            <a:custGeom>
              <a:avLst/>
              <a:gdLst>
                <a:gd name="T0" fmla="*/ 0 w 112"/>
                <a:gd name="T1" fmla="*/ 0 h 18"/>
                <a:gd name="T2" fmla="*/ 0 w 112"/>
                <a:gd name="T3" fmla="*/ 0 h 18"/>
                <a:gd name="T4" fmla="*/ 1 w 112"/>
                <a:gd name="T5" fmla="*/ 0 h 18"/>
                <a:gd name="T6" fmla="*/ 0 60000 65536"/>
                <a:gd name="T7" fmla="*/ 0 60000 65536"/>
                <a:gd name="T8" fmla="*/ 0 60000 65536"/>
                <a:gd name="T9" fmla="*/ 0 w 112"/>
                <a:gd name="T10" fmla="*/ 0 h 18"/>
                <a:gd name="T11" fmla="*/ 112 w 1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8">
                  <a:moveTo>
                    <a:pt x="0" y="0"/>
                  </a:moveTo>
                  <a:lnTo>
                    <a:pt x="54" y="0"/>
                  </a:lnTo>
                  <a:lnTo>
                    <a:pt x="112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80" name="Line 443"/>
            <p:cNvSpPr>
              <a:spLocks noChangeShapeType="1"/>
            </p:cNvSpPr>
            <p:nvPr/>
          </p:nvSpPr>
          <p:spPr bwMode="auto">
            <a:xfrm>
              <a:off x="3881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81" name="Freeform 444"/>
            <p:cNvSpPr>
              <a:spLocks/>
            </p:cNvSpPr>
            <p:nvPr/>
          </p:nvSpPr>
          <p:spPr bwMode="auto">
            <a:xfrm>
              <a:off x="3825" y="1581"/>
              <a:ext cx="56" cy="15"/>
            </a:xfrm>
            <a:custGeom>
              <a:avLst/>
              <a:gdLst>
                <a:gd name="T0" fmla="*/ 1 w 337"/>
                <a:gd name="T1" fmla="*/ 0 h 86"/>
                <a:gd name="T2" fmla="*/ 0 w 337"/>
                <a:gd name="T3" fmla="*/ 0 h 86"/>
                <a:gd name="T4" fmla="*/ 0 w 337"/>
                <a:gd name="T5" fmla="*/ 0 h 86"/>
                <a:gd name="T6" fmla="*/ 1 w 337"/>
                <a:gd name="T7" fmla="*/ 0 h 86"/>
                <a:gd name="T8" fmla="*/ 1 w 337"/>
                <a:gd name="T9" fmla="*/ 0 h 86"/>
                <a:gd name="T10" fmla="*/ 0 w 337"/>
                <a:gd name="T11" fmla="*/ 0 h 86"/>
                <a:gd name="T12" fmla="*/ 0 w 337"/>
                <a:gd name="T13" fmla="*/ 0 h 86"/>
                <a:gd name="T14" fmla="*/ 1 w 337"/>
                <a:gd name="T15" fmla="*/ 0 h 86"/>
                <a:gd name="T16" fmla="*/ 0 w 337"/>
                <a:gd name="T17" fmla="*/ 0 h 86"/>
                <a:gd name="T18" fmla="*/ 0 w 337"/>
                <a:gd name="T19" fmla="*/ 0 h 86"/>
                <a:gd name="T20" fmla="*/ 0 w 337"/>
                <a:gd name="T21" fmla="*/ 1 h 86"/>
                <a:gd name="T22" fmla="*/ 0 w 337"/>
                <a:gd name="T23" fmla="*/ 1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7"/>
                <a:gd name="T37" fmla="*/ 0 h 86"/>
                <a:gd name="T38" fmla="*/ 337 w 337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7" h="86">
                  <a:moveTo>
                    <a:pt x="3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80" y="17"/>
                  </a:lnTo>
                  <a:lnTo>
                    <a:pt x="223" y="35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165" y="52"/>
                  </a:lnTo>
                  <a:lnTo>
                    <a:pt x="109" y="70"/>
                  </a:lnTo>
                  <a:lnTo>
                    <a:pt x="0" y="70"/>
                  </a:lnTo>
                  <a:lnTo>
                    <a:pt x="0" y="86"/>
                  </a:lnTo>
                  <a:lnTo>
                    <a:pt x="52" y="8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82" name="Line 445"/>
            <p:cNvSpPr>
              <a:spLocks noChangeShapeType="1"/>
            </p:cNvSpPr>
            <p:nvPr/>
          </p:nvSpPr>
          <p:spPr bwMode="auto">
            <a:xfrm>
              <a:off x="3825" y="159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83" name="Freeform 446"/>
            <p:cNvSpPr>
              <a:spLocks/>
            </p:cNvSpPr>
            <p:nvPr/>
          </p:nvSpPr>
          <p:spPr bwMode="auto">
            <a:xfrm>
              <a:off x="3825" y="1564"/>
              <a:ext cx="56" cy="34"/>
            </a:xfrm>
            <a:custGeom>
              <a:avLst/>
              <a:gdLst>
                <a:gd name="T0" fmla="*/ 0 w 337"/>
                <a:gd name="T1" fmla="*/ 1 h 204"/>
                <a:gd name="T2" fmla="*/ 0 w 337"/>
                <a:gd name="T3" fmla="*/ 0 h 204"/>
                <a:gd name="T4" fmla="*/ 1 w 337"/>
                <a:gd name="T5" fmla="*/ 1 h 204"/>
                <a:gd name="T6" fmla="*/ 0 w 337"/>
                <a:gd name="T7" fmla="*/ 1 h 2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204"/>
                <a:gd name="T14" fmla="*/ 337 w 337"/>
                <a:gd name="T15" fmla="*/ 204 h 2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204">
                  <a:moveTo>
                    <a:pt x="0" y="204"/>
                  </a:moveTo>
                  <a:lnTo>
                    <a:pt x="0" y="0"/>
                  </a:lnTo>
                  <a:lnTo>
                    <a:pt x="337" y="102"/>
                  </a:lnTo>
                  <a:lnTo>
                    <a:pt x="0" y="20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84" name="Line 447"/>
            <p:cNvSpPr>
              <a:spLocks noChangeShapeType="1"/>
            </p:cNvSpPr>
            <p:nvPr/>
          </p:nvSpPr>
          <p:spPr bwMode="auto">
            <a:xfrm>
              <a:off x="3825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85" name="Line 448"/>
            <p:cNvSpPr>
              <a:spLocks noChangeShapeType="1"/>
            </p:cNvSpPr>
            <p:nvPr/>
          </p:nvSpPr>
          <p:spPr bwMode="auto">
            <a:xfrm flipH="1">
              <a:off x="3769" y="1581"/>
              <a:ext cx="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86" name="Line 449"/>
            <p:cNvSpPr>
              <a:spLocks noChangeShapeType="1"/>
            </p:cNvSpPr>
            <p:nvPr/>
          </p:nvSpPr>
          <p:spPr bwMode="auto">
            <a:xfrm>
              <a:off x="3825" y="157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87" name="Line 450"/>
            <p:cNvSpPr>
              <a:spLocks noChangeShapeType="1"/>
            </p:cNvSpPr>
            <p:nvPr/>
          </p:nvSpPr>
          <p:spPr bwMode="auto">
            <a:xfrm>
              <a:off x="3825" y="1579"/>
              <a:ext cx="4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88" name="Line 451"/>
            <p:cNvSpPr>
              <a:spLocks noChangeShapeType="1"/>
            </p:cNvSpPr>
            <p:nvPr/>
          </p:nvSpPr>
          <p:spPr bwMode="auto">
            <a:xfrm>
              <a:off x="3862" y="157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89" name="Freeform 452"/>
            <p:cNvSpPr>
              <a:spLocks/>
            </p:cNvSpPr>
            <p:nvPr/>
          </p:nvSpPr>
          <p:spPr bwMode="auto">
            <a:xfrm>
              <a:off x="3825" y="1576"/>
              <a:ext cx="37" cy="3"/>
            </a:xfrm>
            <a:custGeom>
              <a:avLst/>
              <a:gdLst>
                <a:gd name="T0" fmla="*/ 1 w 224"/>
                <a:gd name="T1" fmla="*/ 0 h 17"/>
                <a:gd name="T2" fmla="*/ 0 w 224"/>
                <a:gd name="T3" fmla="*/ 0 h 17"/>
                <a:gd name="T4" fmla="*/ 0 w 224"/>
                <a:gd name="T5" fmla="*/ 0 h 17"/>
                <a:gd name="T6" fmla="*/ 0 60000 65536"/>
                <a:gd name="T7" fmla="*/ 0 60000 65536"/>
                <a:gd name="T8" fmla="*/ 0 60000 65536"/>
                <a:gd name="T9" fmla="*/ 0 w 224"/>
                <a:gd name="T10" fmla="*/ 0 h 17"/>
                <a:gd name="T11" fmla="*/ 224 w 22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7">
                  <a:moveTo>
                    <a:pt x="224" y="0"/>
                  </a:move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90" name="Line 453"/>
            <p:cNvSpPr>
              <a:spLocks noChangeShapeType="1"/>
            </p:cNvSpPr>
            <p:nvPr/>
          </p:nvSpPr>
          <p:spPr bwMode="auto">
            <a:xfrm>
              <a:off x="3825" y="157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91" name="Freeform 454"/>
            <p:cNvSpPr>
              <a:spLocks/>
            </p:cNvSpPr>
            <p:nvPr/>
          </p:nvSpPr>
          <p:spPr bwMode="auto">
            <a:xfrm>
              <a:off x="3825" y="1573"/>
              <a:ext cx="37" cy="3"/>
            </a:xfrm>
            <a:custGeom>
              <a:avLst/>
              <a:gdLst>
                <a:gd name="T0" fmla="*/ 0 w 224"/>
                <a:gd name="T1" fmla="*/ 0 h 18"/>
                <a:gd name="T2" fmla="*/ 1 w 224"/>
                <a:gd name="T3" fmla="*/ 0 h 18"/>
                <a:gd name="T4" fmla="*/ 1 w 224"/>
                <a:gd name="T5" fmla="*/ 0 h 18"/>
                <a:gd name="T6" fmla="*/ 0 60000 65536"/>
                <a:gd name="T7" fmla="*/ 0 60000 65536"/>
                <a:gd name="T8" fmla="*/ 0 60000 65536"/>
                <a:gd name="T9" fmla="*/ 0 w 224"/>
                <a:gd name="T10" fmla="*/ 0 h 18"/>
                <a:gd name="T11" fmla="*/ 224 w 224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8">
                  <a:moveTo>
                    <a:pt x="0" y="0"/>
                  </a:moveTo>
                  <a:lnTo>
                    <a:pt x="168" y="0"/>
                  </a:lnTo>
                  <a:lnTo>
                    <a:pt x="224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92" name="Line 455"/>
            <p:cNvSpPr>
              <a:spLocks noChangeShapeType="1"/>
            </p:cNvSpPr>
            <p:nvPr/>
          </p:nvSpPr>
          <p:spPr bwMode="auto">
            <a:xfrm>
              <a:off x="3844" y="157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93" name="Freeform 456"/>
            <p:cNvSpPr>
              <a:spLocks/>
            </p:cNvSpPr>
            <p:nvPr/>
          </p:nvSpPr>
          <p:spPr bwMode="auto">
            <a:xfrm>
              <a:off x="3825" y="1570"/>
              <a:ext cx="19" cy="3"/>
            </a:xfrm>
            <a:custGeom>
              <a:avLst/>
              <a:gdLst>
                <a:gd name="T0" fmla="*/ 1 w 112"/>
                <a:gd name="T1" fmla="*/ 0 h 17"/>
                <a:gd name="T2" fmla="*/ 0 w 112"/>
                <a:gd name="T3" fmla="*/ 0 h 17"/>
                <a:gd name="T4" fmla="*/ 0 w 112"/>
                <a:gd name="T5" fmla="*/ 0 h 17"/>
                <a:gd name="T6" fmla="*/ 0 60000 65536"/>
                <a:gd name="T7" fmla="*/ 0 60000 65536"/>
                <a:gd name="T8" fmla="*/ 0 60000 65536"/>
                <a:gd name="T9" fmla="*/ 0 w 112"/>
                <a:gd name="T10" fmla="*/ 0 h 17"/>
                <a:gd name="T11" fmla="*/ 112 w 112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7">
                  <a:moveTo>
                    <a:pt x="112" y="0"/>
                  </a:move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94" name="Line 457"/>
            <p:cNvSpPr>
              <a:spLocks noChangeShapeType="1"/>
            </p:cNvSpPr>
            <p:nvPr/>
          </p:nvSpPr>
          <p:spPr bwMode="auto">
            <a:xfrm>
              <a:off x="3825" y="156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95" name="Freeform 458"/>
            <p:cNvSpPr>
              <a:spLocks/>
            </p:cNvSpPr>
            <p:nvPr/>
          </p:nvSpPr>
          <p:spPr bwMode="auto">
            <a:xfrm>
              <a:off x="3825" y="1567"/>
              <a:ext cx="19" cy="3"/>
            </a:xfrm>
            <a:custGeom>
              <a:avLst/>
              <a:gdLst>
                <a:gd name="T0" fmla="*/ 0 w 112"/>
                <a:gd name="T1" fmla="*/ 0 h 18"/>
                <a:gd name="T2" fmla="*/ 0 w 112"/>
                <a:gd name="T3" fmla="*/ 0 h 18"/>
                <a:gd name="T4" fmla="*/ 1 w 112"/>
                <a:gd name="T5" fmla="*/ 0 h 18"/>
                <a:gd name="T6" fmla="*/ 0 60000 65536"/>
                <a:gd name="T7" fmla="*/ 0 60000 65536"/>
                <a:gd name="T8" fmla="*/ 0 60000 65536"/>
                <a:gd name="T9" fmla="*/ 0 w 112"/>
                <a:gd name="T10" fmla="*/ 0 h 18"/>
                <a:gd name="T11" fmla="*/ 112 w 1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8">
                  <a:moveTo>
                    <a:pt x="0" y="0"/>
                  </a:moveTo>
                  <a:lnTo>
                    <a:pt x="56" y="0"/>
                  </a:lnTo>
                  <a:lnTo>
                    <a:pt x="112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96" name="Line 459"/>
            <p:cNvSpPr>
              <a:spLocks noChangeShapeType="1"/>
            </p:cNvSpPr>
            <p:nvPr/>
          </p:nvSpPr>
          <p:spPr bwMode="auto">
            <a:xfrm>
              <a:off x="2927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97" name="Freeform 460"/>
            <p:cNvSpPr>
              <a:spLocks/>
            </p:cNvSpPr>
            <p:nvPr/>
          </p:nvSpPr>
          <p:spPr bwMode="auto">
            <a:xfrm>
              <a:off x="2871" y="1581"/>
              <a:ext cx="56" cy="15"/>
            </a:xfrm>
            <a:custGeom>
              <a:avLst/>
              <a:gdLst>
                <a:gd name="T0" fmla="*/ 1 w 337"/>
                <a:gd name="T1" fmla="*/ 0 h 86"/>
                <a:gd name="T2" fmla="*/ 0 w 337"/>
                <a:gd name="T3" fmla="*/ 0 h 86"/>
                <a:gd name="T4" fmla="*/ 0 w 337"/>
                <a:gd name="T5" fmla="*/ 0 h 86"/>
                <a:gd name="T6" fmla="*/ 1 w 337"/>
                <a:gd name="T7" fmla="*/ 0 h 86"/>
                <a:gd name="T8" fmla="*/ 1 w 337"/>
                <a:gd name="T9" fmla="*/ 0 h 86"/>
                <a:gd name="T10" fmla="*/ 0 w 337"/>
                <a:gd name="T11" fmla="*/ 0 h 86"/>
                <a:gd name="T12" fmla="*/ 0 w 337"/>
                <a:gd name="T13" fmla="*/ 0 h 86"/>
                <a:gd name="T14" fmla="*/ 1 w 337"/>
                <a:gd name="T15" fmla="*/ 0 h 86"/>
                <a:gd name="T16" fmla="*/ 0 w 337"/>
                <a:gd name="T17" fmla="*/ 0 h 86"/>
                <a:gd name="T18" fmla="*/ 0 w 337"/>
                <a:gd name="T19" fmla="*/ 0 h 86"/>
                <a:gd name="T20" fmla="*/ 0 w 337"/>
                <a:gd name="T21" fmla="*/ 1 h 86"/>
                <a:gd name="T22" fmla="*/ 0 w 337"/>
                <a:gd name="T23" fmla="*/ 1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7"/>
                <a:gd name="T37" fmla="*/ 0 h 86"/>
                <a:gd name="T38" fmla="*/ 337 w 337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7" h="86">
                  <a:moveTo>
                    <a:pt x="3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79" y="17"/>
                  </a:lnTo>
                  <a:lnTo>
                    <a:pt x="223" y="35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165" y="52"/>
                  </a:lnTo>
                  <a:lnTo>
                    <a:pt x="108" y="70"/>
                  </a:lnTo>
                  <a:lnTo>
                    <a:pt x="0" y="70"/>
                  </a:lnTo>
                  <a:lnTo>
                    <a:pt x="0" y="86"/>
                  </a:lnTo>
                  <a:lnTo>
                    <a:pt x="52" y="8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98" name="Line 461"/>
            <p:cNvSpPr>
              <a:spLocks noChangeShapeType="1"/>
            </p:cNvSpPr>
            <p:nvPr/>
          </p:nvSpPr>
          <p:spPr bwMode="auto">
            <a:xfrm>
              <a:off x="2871" y="159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99" name="Freeform 462"/>
            <p:cNvSpPr>
              <a:spLocks/>
            </p:cNvSpPr>
            <p:nvPr/>
          </p:nvSpPr>
          <p:spPr bwMode="auto">
            <a:xfrm>
              <a:off x="2871" y="1564"/>
              <a:ext cx="56" cy="34"/>
            </a:xfrm>
            <a:custGeom>
              <a:avLst/>
              <a:gdLst>
                <a:gd name="T0" fmla="*/ 0 w 337"/>
                <a:gd name="T1" fmla="*/ 1 h 204"/>
                <a:gd name="T2" fmla="*/ 0 w 337"/>
                <a:gd name="T3" fmla="*/ 0 h 204"/>
                <a:gd name="T4" fmla="*/ 1 w 337"/>
                <a:gd name="T5" fmla="*/ 1 h 204"/>
                <a:gd name="T6" fmla="*/ 0 w 337"/>
                <a:gd name="T7" fmla="*/ 1 h 2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204"/>
                <a:gd name="T14" fmla="*/ 337 w 337"/>
                <a:gd name="T15" fmla="*/ 204 h 2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204">
                  <a:moveTo>
                    <a:pt x="0" y="204"/>
                  </a:moveTo>
                  <a:lnTo>
                    <a:pt x="0" y="0"/>
                  </a:lnTo>
                  <a:lnTo>
                    <a:pt x="337" y="102"/>
                  </a:lnTo>
                  <a:lnTo>
                    <a:pt x="0" y="20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00" name="Line 463"/>
            <p:cNvSpPr>
              <a:spLocks noChangeShapeType="1"/>
            </p:cNvSpPr>
            <p:nvPr/>
          </p:nvSpPr>
          <p:spPr bwMode="auto">
            <a:xfrm>
              <a:off x="2871" y="15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01" name="Line 464"/>
            <p:cNvSpPr>
              <a:spLocks noChangeShapeType="1"/>
            </p:cNvSpPr>
            <p:nvPr/>
          </p:nvSpPr>
          <p:spPr bwMode="auto">
            <a:xfrm flipH="1">
              <a:off x="2814" y="1581"/>
              <a:ext cx="5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02" name="Line 465"/>
            <p:cNvSpPr>
              <a:spLocks noChangeShapeType="1"/>
            </p:cNvSpPr>
            <p:nvPr/>
          </p:nvSpPr>
          <p:spPr bwMode="auto">
            <a:xfrm>
              <a:off x="2871" y="157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03" name="Line 466"/>
            <p:cNvSpPr>
              <a:spLocks noChangeShapeType="1"/>
            </p:cNvSpPr>
            <p:nvPr/>
          </p:nvSpPr>
          <p:spPr bwMode="auto">
            <a:xfrm>
              <a:off x="2871" y="1579"/>
              <a:ext cx="4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04" name="Line 467"/>
            <p:cNvSpPr>
              <a:spLocks noChangeShapeType="1"/>
            </p:cNvSpPr>
            <p:nvPr/>
          </p:nvSpPr>
          <p:spPr bwMode="auto">
            <a:xfrm>
              <a:off x="2908" y="157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05" name="Freeform 468"/>
            <p:cNvSpPr>
              <a:spLocks/>
            </p:cNvSpPr>
            <p:nvPr/>
          </p:nvSpPr>
          <p:spPr bwMode="auto">
            <a:xfrm>
              <a:off x="2871" y="1576"/>
              <a:ext cx="37" cy="3"/>
            </a:xfrm>
            <a:custGeom>
              <a:avLst/>
              <a:gdLst>
                <a:gd name="T0" fmla="*/ 1 w 224"/>
                <a:gd name="T1" fmla="*/ 0 h 17"/>
                <a:gd name="T2" fmla="*/ 0 w 224"/>
                <a:gd name="T3" fmla="*/ 0 h 17"/>
                <a:gd name="T4" fmla="*/ 0 w 224"/>
                <a:gd name="T5" fmla="*/ 0 h 17"/>
                <a:gd name="T6" fmla="*/ 0 60000 65536"/>
                <a:gd name="T7" fmla="*/ 0 60000 65536"/>
                <a:gd name="T8" fmla="*/ 0 60000 65536"/>
                <a:gd name="T9" fmla="*/ 0 w 224"/>
                <a:gd name="T10" fmla="*/ 0 h 17"/>
                <a:gd name="T11" fmla="*/ 224 w 22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7">
                  <a:moveTo>
                    <a:pt x="224" y="0"/>
                  </a:move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06" name="Line 469"/>
            <p:cNvSpPr>
              <a:spLocks noChangeShapeType="1"/>
            </p:cNvSpPr>
            <p:nvPr/>
          </p:nvSpPr>
          <p:spPr bwMode="auto">
            <a:xfrm>
              <a:off x="2871" y="157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07" name="Freeform 470"/>
            <p:cNvSpPr>
              <a:spLocks/>
            </p:cNvSpPr>
            <p:nvPr/>
          </p:nvSpPr>
          <p:spPr bwMode="auto">
            <a:xfrm>
              <a:off x="2871" y="1573"/>
              <a:ext cx="37" cy="3"/>
            </a:xfrm>
            <a:custGeom>
              <a:avLst/>
              <a:gdLst>
                <a:gd name="T0" fmla="*/ 0 w 224"/>
                <a:gd name="T1" fmla="*/ 0 h 18"/>
                <a:gd name="T2" fmla="*/ 1 w 224"/>
                <a:gd name="T3" fmla="*/ 0 h 18"/>
                <a:gd name="T4" fmla="*/ 1 w 224"/>
                <a:gd name="T5" fmla="*/ 0 h 18"/>
                <a:gd name="T6" fmla="*/ 0 60000 65536"/>
                <a:gd name="T7" fmla="*/ 0 60000 65536"/>
                <a:gd name="T8" fmla="*/ 0 60000 65536"/>
                <a:gd name="T9" fmla="*/ 0 w 224"/>
                <a:gd name="T10" fmla="*/ 0 h 18"/>
                <a:gd name="T11" fmla="*/ 224 w 224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8">
                  <a:moveTo>
                    <a:pt x="0" y="0"/>
                  </a:moveTo>
                  <a:lnTo>
                    <a:pt x="168" y="0"/>
                  </a:lnTo>
                  <a:lnTo>
                    <a:pt x="224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08" name="Line 471"/>
            <p:cNvSpPr>
              <a:spLocks noChangeShapeType="1"/>
            </p:cNvSpPr>
            <p:nvPr/>
          </p:nvSpPr>
          <p:spPr bwMode="auto">
            <a:xfrm>
              <a:off x="2889" y="157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09" name="Freeform 472"/>
            <p:cNvSpPr>
              <a:spLocks/>
            </p:cNvSpPr>
            <p:nvPr/>
          </p:nvSpPr>
          <p:spPr bwMode="auto">
            <a:xfrm>
              <a:off x="2871" y="1570"/>
              <a:ext cx="18" cy="3"/>
            </a:xfrm>
            <a:custGeom>
              <a:avLst/>
              <a:gdLst>
                <a:gd name="T0" fmla="*/ 0 w 112"/>
                <a:gd name="T1" fmla="*/ 0 h 17"/>
                <a:gd name="T2" fmla="*/ 0 w 112"/>
                <a:gd name="T3" fmla="*/ 0 h 17"/>
                <a:gd name="T4" fmla="*/ 0 w 112"/>
                <a:gd name="T5" fmla="*/ 0 h 17"/>
                <a:gd name="T6" fmla="*/ 0 60000 65536"/>
                <a:gd name="T7" fmla="*/ 0 60000 65536"/>
                <a:gd name="T8" fmla="*/ 0 60000 65536"/>
                <a:gd name="T9" fmla="*/ 0 w 112"/>
                <a:gd name="T10" fmla="*/ 0 h 17"/>
                <a:gd name="T11" fmla="*/ 112 w 112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7">
                  <a:moveTo>
                    <a:pt x="112" y="0"/>
                  </a:move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10" name="Line 473"/>
            <p:cNvSpPr>
              <a:spLocks noChangeShapeType="1"/>
            </p:cNvSpPr>
            <p:nvPr/>
          </p:nvSpPr>
          <p:spPr bwMode="auto">
            <a:xfrm>
              <a:off x="2871" y="156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11" name="Freeform 474"/>
            <p:cNvSpPr>
              <a:spLocks/>
            </p:cNvSpPr>
            <p:nvPr/>
          </p:nvSpPr>
          <p:spPr bwMode="auto">
            <a:xfrm>
              <a:off x="2871" y="1567"/>
              <a:ext cx="18" cy="3"/>
            </a:xfrm>
            <a:custGeom>
              <a:avLst/>
              <a:gdLst>
                <a:gd name="T0" fmla="*/ 0 w 112"/>
                <a:gd name="T1" fmla="*/ 0 h 18"/>
                <a:gd name="T2" fmla="*/ 0 w 112"/>
                <a:gd name="T3" fmla="*/ 0 h 18"/>
                <a:gd name="T4" fmla="*/ 0 w 112"/>
                <a:gd name="T5" fmla="*/ 0 h 18"/>
                <a:gd name="T6" fmla="*/ 0 60000 65536"/>
                <a:gd name="T7" fmla="*/ 0 60000 65536"/>
                <a:gd name="T8" fmla="*/ 0 60000 65536"/>
                <a:gd name="T9" fmla="*/ 0 w 112"/>
                <a:gd name="T10" fmla="*/ 0 h 18"/>
                <a:gd name="T11" fmla="*/ 112 w 1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8">
                  <a:moveTo>
                    <a:pt x="0" y="0"/>
                  </a:moveTo>
                  <a:lnTo>
                    <a:pt x="55" y="0"/>
                  </a:lnTo>
                  <a:lnTo>
                    <a:pt x="112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12" name="Line 475"/>
            <p:cNvSpPr>
              <a:spLocks noChangeShapeType="1"/>
            </p:cNvSpPr>
            <p:nvPr/>
          </p:nvSpPr>
          <p:spPr bwMode="auto">
            <a:xfrm>
              <a:off x="3151" y="21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13" name="Freeform 476"/>
            <p:cNvSpPr>
              <a:spLocks/>
            </p:cNvSpPr>
            <p:nvPr/>
          </p:nvSpPr>
          <p:spPr bwMode="auto">
            <a:xfrm>
              <a:off x="3151" y="2149"/>
              <a:ext cx="103" cy="14"/>
            </a:xfrm>
            <a:custGeom>
              <a:avLst/>
              <a:gdLst>
                <a:gd name="T0" fmla="*/ 0 w 617"/>
                <a:gd name="T1" fmla="*/ 0 h 85"/>
                <a:gd name="T2" fmla="*/ 2 w 617"/>
                <a:gd name="T3" fmla="*/ 0 h 85"/>
                <a:gd name="T4" fmla="*/ 2 w 617"/>
                <a:gd name="T5" fmla="*/ 0 h 85"/>
                <a:gd name="T6" fmla="*/ 3 w 617"/>
                <a:gd name="T7" fmla="*/ 0 h 85"/>
                <a:gd name="T8" fmla="*/ 3 w 617"/>
                <a:gd name="T9" fmla="*/ 0 h 85"/>
                <a:gd name="T10" fmla="*/ 2 w 617"/>
                <a:gd name="T11" fmla="*/ 0 h 85"/>
                <a:gd name="T12" fmla="*/ 2 w 617"/>
                <a:gd name="T13" fmla="*/ 0 h 85"/>
                <a:gd name="T14" fmla="*/ 2 w 617"/>
                <a:gd name="T15" fmla="*/ 0 h 85"/>
                <a:gd name="T16" fmla="*/ 2 w 617"/>
                <a:gd name="T17" fmla="*/ 0 h 85"/>
                <a:gd name="T18" fmla="*/ 2 w 617"/>
                <a:gd name="T19" fmla="*/ 0 h 85"/>
                <a:gd name="T20" fmla="*/ 2 w 617"/>
                <a:gd name="T21" fmla="*/ 0 h 85"/>
                <a:gd name="T22" fmla="*/ 2 w 617"/>
                <a:gd name="T23" fmla="*/ 0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7"/>
                <a:gd name="T37" fmla="*/ 0 h 85"/>
                <a:gd name="T38" fmla="*/ 617 w 617"/>
                <a:gd name="T39" fmla="*/ 85 h 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7" h="85">
                  <a:moveTo>
                    <a:pt x="0" y="0"/>
                  </a:moveTo>
                  <a:lnTo>
                    <a:pt x="337" y="0"/>
                  </a:lnTo>
                  <a:lnTo>
                    <a:pt x="337" y="16"/>
                  </a:lnTo>
                  <a:lnTo>
                    <a:pt x="617" y="16"/>
                  </a:lnTo>
                  <a:lnTo>
                    <a:pt x="560" y="33"/>
                  </a:lnTo>
                  <a:lnTo>
                    <a:pt x="337" y="33"/>
                  </a:lnTo>
                  <a:lnTo>
                    <a:pt x="337" y="51"/>
                  </a:lnTo>
                  <a:lnTo>
                    <a:pt x="504" y="51"/>
                  </a:lnTo>
                  <a:lnTo>
                    <a:pt x="448" y="68"/>
                  </a:lnTo>
                  <a:lnTo>
                    <a:pt x="337" y="68"/>
                  </a:lnTo>
                  <a:lnTo>
                    <a:pt x="337" y="85"/>
                  </a:lnTo>
                  <a:lnTo>
                    <a:pt x="391" y="8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14" name="Line 477"/>
            <p:cNvSpPr>
              <a:spLocks noChangeShapeType="1"/>
            </p:cNvSpPr>
            <p:nvPr/>
          </p:nvSpPr>
          <p:spPr bwMode="auto">
            <a:xfrm>
              <a:off x="3208" y="216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15" name="Freeform 478"/>
            <p:cNvSpPr>
              <a:spLocks/>
            </p:cNvSpPr>
            <p:nvPr/>
          </p:nvSpPr>
          <p:spPr bwMode="auto">
            <a:xfrm>
              <a:off x="3208" y="2131"/>
              <a:ext cx="56" cy="35"/>
            </a:xfrm>
            <a:custGeom>
              <a:avLst/>
              <a:gdLst>
                <a:gd name="T0" fmla="*/ 0 w 337"/>
                <a:gd name="T1" fmla="*/ 1 h 205"/>
                <a:gd name="T2" fmla="*/ 0 w 337"/>
                <a:gd name="T3" fmla="*/ 0 h 205"/>
                <a:gd name="T4" fmla="*/ 1 w 337"/>
                <a:gd name="T5" fmla="*/ 1 h 205"/>
                <a:gd name="T6" fmla="*/ 0 w 337"/>
                <a:gd name="T7" fmla="*/ 1 h 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205"/>
                <a:gd name="T14" fmla="*/ 337 w 337"/>
                <a:gd name="T15" fmla="*/ 205 h 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205">
                  <a:moveTo>
                    <a:pt x="0" y="205"/>
                  </a:moveTo>
                  <a:lnTo>
                    <a:pt x="0" y="0"/>
                  </a:lnTo>
                  <a:lnTo>
                    <a:pt x="337" y="103"/>
                  </a:lnTo>
                  <a:lnTo>
                    <a:pt x="0" y="20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16" name="Line 479"/>
            <p:cNvSpPr>
              <a:spLocks noChangeShapeType="1"/>
            </p:cNvSpPr>
            <p:nvPr/>
          </p:nvSpPr>
          <p:spPr bwMode="auto">
            <a:xfrm>
              <a:off x="3208" y="21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17" name="Line 480"/>
            <p:cNvSpPr>
              <a:spLocks noChangeShapeType="1"/>
            </p:cNvSpPr>
            <p:nvPr/>
          </p:nvSpPr>
          <p:spPr bwMode="auto">
            <a:xfrm>
              <a:off x="3208" y="2149"/>
              <a:ext cx="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18" name="Line 481"/>
            <p:cNvSpPr>
              <a:spLocks noChangeShapeType="1"/>
            </p:cNvSpPr>
            <p:nvPr/>
          </p:nvSpPr>
          <p:spPr bwMode="auto">
            <a:xfrm>
              <a:off x="3254" y="214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19" name="Freeform 482"/>
            <p:cNvSpPr>
              <a:spLocks/>
            </p:cNvSpPr>
            <p:nvPr/>
          </p:nvSpPr>
          <p:spPr bwMode="auto">
            <a:xfrm>
              <a:off x="3208" y="2134"/>
              <a:ext cx="46" cy="12"/>
            </a:xfrm>
            <a:custGeom>
              <a:avLst/>
              <a:gdLst>
                <a:gd name="T0" fmla="*/ 1 w 280"/>
                <a:gd name="T1" fmla="*/ 0 h 68"/>
                <a:gd name="T2" fmla="*/ 0 w 280"/>
                <a:gd name="T3" fmla="*/ 0 h 68"/>
                <a:gd name="T4" fmla="*/ 0 w 280"/>
                <a:gd name="T5" fmla="*/ 0 h 68"/>
                <a:gd name="T6" fmla="*/ 1 w 280"/>
                <a:gd name="T7" fmla="*/ 0 h 68"/>
                <a:gd name="T8" fmla="*/ 1 w 280"/>
                <a:gd name="T9" fmla="*/ 0 h 68"/>
                <a:gd name="T10" fmla="*/ 0 w 280"/>
                <a:gd name="T11" fmla="*/ 0 h 68"/>
                <a:gd name="T12" fmla="*/ 0 w 280"/>
                <a:gd name="T13" fmla="*/ 0 h 68"/>
                <a:gd name="T14" fmla="*/ 0 w 280"/>
                <a:gd name="T15" fmla="*/ 0 h 68"/>
                <a:gd name="T16" fmla="*/ 0 w 280"/>
                <a:gd name="T17" fmla="*/ 0 h 68"/>
                <a:gd name="T18" fmla="*/ 0 w 280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0"/>
                <a:gd name="T31" fmla="*/ 0 h 68"/>
                <a:gd name="T32" fmla="*/ 280 w 280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0" h="68">
                  <a:moveTo>
                    <a:pt x="280" y="68"/>
                  </a:moveTo>
                  <a:lnTo>
                    <a:pt x="0" y="68"/>
                  </a:lnTo>
                  <a:lnTo>
                    <a:pt x="0" y="51"/>
                  </a:lnTo>
                  <a:lnTo>
                    <a:pt x="223" y="51"/>
                  </a:lnTo>
                  <a:lnTo>
                    <a:pt x="167" y="34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111" y="16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20" name="Line 483"/>
            <p:cNvSpPr>
              <a:spLocks noChangeShapeType="1"/>
            </p:cNvSpPr>
            <p:nvPr/>
          </p:nvSpPr>
          <p:spPr bwMode="auto">
            <a:xfrm>
              <a:off x="3694" y="242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21" name="Freeform 484"/>
            <p:cNvSpPr>
              <a:spLocks/>
            </p:cNvSpPr>
            <p:nvPr/>
          </p:nvSpPr>
          <p:spPr bwMode="auto">
            <a:xfrm>
              <a:off x="3694" y="2418"/>
              <a:ext cx="19" cy="3"/>
            </a:xfrm>
            <a:custGeom>
              <a:avLst/>
              <a:gdLst>
                <a:gd name="T0" fmla="*/ 0 w 112"/>
                <a:gd name="T1" fmla="*/ 0 h 17"/>
                <a:gd name="T2" fmla="*/ 1 w 112"/>
                <a:gd name="T3" fmla="*/ 0 h 17"/>
                <a:gd name="T4" fmla="*/ 1 w 112"/>
                <a:gd name="T5" fmla="*/ 0 h 17"/>
                <a:gd name="T6" fmla="*/ 0 w 11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17"/>
                <a:gd name="T14" fmla="*/ 112 w 11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17">
                  <a:moveTo>
                    <a:pt x="0" y="17"/>
                  </a:moveTo>
                  <a:lnTo>
                    <a:pt x="112" y="17"/>
                  </a:lnTo>
                  <a:lnTo>
                    <a:pt x="112" y="0"/>
                  </a:lnTo>
                  <a:lnTo>
                    <a:pt x="5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22" name="Line 485"/>
            <p:cNvSpPr>
              <a:spLocks noChangeShapeType="1"/>
            </p:cNvSpPr>
            <p:nvPr/>
          </p:nvSpPr>
          <p:spPr bwMode="auto">
            <a:xfrm>
              <a:off x="3694" y="242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23" name="Freeform 486"/>
            <p:cNvSpPr>
              <a:spLocks/>
            </p:cNvSpPr>
            <p:nvPr/>
          </p:nvSpPr>
          <p:spPr bwMode="auto">
            <a:xfrm>
              <a:off x="3656" y="2421"/>
              <a:ext cx="57" cy="11"/>
            </a:xfrm>
            <a:custGeom>
              <a:avLst/>
              <a:gdLst>
                <a:gd name="T0" fmla="*/ 1 w 336"/>
                <a:gd name="T1" fmla="*/ 0 h 69"/>
                <a:gd name="T2" fmla="*/ 1 w 336"/>
                <a:gd name="T3" fmla="*/ 0 h 69"/>
                <a:gd name="T4" fmla="*/ 2 w 336"/>
                <a:gd name="T5" fmla="*/ 0 h 69"/>
                <a:gd name="T6" fmla="*/ 2 w 336"/>
                <a:gd name="T7" fmla="*/ 0 h 69"/>
                <a:gd name="T8" fmla="*/ 1 w 336"/>
                <a:gd name="T9" fmla="*/ 0 h 69"/>
                <a:gd name="T10" fmla="*/ 0 w 336"/>
                <a:gd name="T11" fmla="*/ 0 h 69"/>
                <a:gd name="T12" fmla="*/ 2 w 336"/>
                <a:gd name="T13" fmla="*/ 0 h 69"/>
                <a:gd name="T14" fmla="*/ 2 w 336"/>
                <a:gd name="T15" fmla="*/ 0 h 69"/>
                <a:gd name="T16" fmla="*/ 0 w 336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6"/>
                <a:gd name="T28" fmla="*/ 0 h 69"/>
                <a:gd name="T29" fmla="*/ 336 w 336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6" h="69">
                  <a:moveTo>
                    <a:pt x="224" y="0"/>
                  </a:moveTo>
                  <a:lnTo>
                    <a:pt x="168" y="17"/>
                  </a:lnTo>
                  <a:lnTo>
                    <a:pt x="336" y="17"/>
                  </a:lnTo>
                  <a:lnTo>
                    <a:pt x="336" y="34"/>
                  </a:lnTo>
                  <a:lnTo>
                    <a:pt x="111" y="34"/>
                  </a:lnTo>
                  <a:lnTo>
                    <a:pt x="55" y="52"/>
                  </a:lnTo>
                  <a:lnTo>
                    <a:pt x="336" y="52"/>
                  </a:lnTo>
                  <a:lnTo>
                    <a:pt x="336" y="69"/>
                  </a:lnTo>
                  <a:lnTo>
                    <a:pt x="0" y="6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24" name="Line 487"/>
            <p:cNvSpPr>
              <a:spLocks noChangeShapeType="1"/>
            </p:cNvSpPr>
            <p:nvPr/>
          </p:nvSpPr>
          <p:spPr bwMode="auto">
            <a:xfrm>
              <a:off x="3666" y="243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25" name="Freeform 488"/>
            <p:cNvSpPr>
              <a:spLocks/>
            </p:cNvSpPr>
            <p:nvPr/>
          </p:nvSpPr>
          <p:spPr bwMode="auto">
            <a:xfrm>
              <a:off x="3656" y="2415"/>
              <a:ext cx="57" cy="34"/>
            </a:xfrm>
            <a:custGeom>
              <a:avLst/>
              <a:gdLst>
                <a:gd name="T0" fmla="*/ 0 w 336"/>
                <a:gd name="T1" fmla="*/ 1 h 204"/>
                <a:gd name="T2" fmla="*/ 2 w 336"/>
                <a:gd name="T3" fmla="*/ 1 h 204"/>
                <a:gd name="T4" fmla="*/ 2 w 336"/>
                <a:gd name="T5" fmla="*/ 1 h 204"/>
                <a:gd name="T6" fmla="*/ 1 w 336"/>
                <a:gd name="T7" fmla="*/ 1 h 204"/>
                <a:gd name="T8" fmla="*/ 1 w 336"/>
                <a:gd name="T9" fmla="*/ 1 h 204"/>
                <a:gd name="T10" fmla="*/ 2 w 336"/>
                <a:gd name="T11" fmla="*/ 1 h 204"/>
                <a:gd name="T12" fmla="*/ 2 w 336"/>
                <a:gd name="T13" fmla="*/ 1 h 204"/>
                <a:gd name="T14" fmla="*/ 1 w 336"/>
                <a:gd name="T15" fmla="*/ 1 h 204"/>
                <a:gd name="T16" fmla="*/ 1 w 336"/>
                <a:gd name="T17" fmla="*/ 1 h 204"/>
                <a:gd name="T18" fmla="*/ 2 w 336"/>
                <a:gd name="T19" fmla="*/ 1 h 204"/>
                <a:gd name="T20" fmla="*/ 2 w 336"/>
                <a:gd name="T21" fmla="*/ 1 h 204"/>
                <a:gd name="T22" fmla="*/ 0 w 336"/>
                <a:gd name="T23" fmla="*/ 1 h 204"/>
                <a:gd name="T24" fmla="*/ 2 w 336"/>
                <a:gd name="T25" fmla="*/ 0 h 204"/>
                <a:gd name="T26" fmla="*/ 2 w 336"/>
                <a:gd name="T27" fmla="*/ 1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6"/>
                <a:gd name="T43" fmla="*/ 0 h 204"/>
                <a:gd name="T44" fmla="*/ 336 w 336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6" h="204">
                  <a:moveTo>
                    <a:pt x="56" y="119"/>
                  </a:moveTo>
                  <a:lnTo>
                    <a:pt x="336" y="119"/>
                  </a:lnTo>
                  <a:lnTo>
                    <a:pt x="336" y="137"/>
                  </a:lnTo>
                  <a:lnTo>
                    <a:pt x="114" y="137"/>
                  </a:lnTo>
                  <a:lnTo>
                    <a:pt x="171" y="154"/>
                  </a:lnTo>
                  <a:lnTo>
                    <a:pt x="336" y="154"/>
                  </a:lnTo>
                  <a:lnTo>
                    <a:pt x="336" y="171"/>
                  </a:lnTo>
                  <a:lnTo>
                    <a:pt x="227" y="171"/>
                  </a:lnTo>
                  <a:lnTo>
                    <a:pt x="283" y="189"/>
                  </a:lnTo>
                  <a:lnTo>
                    <a:pt x="336" y="189"/>
                  </a:lnTo>
                  <a:lnTo>
                    <a:pt x="336" y="204"/>
                  </a:lnTo>
                  <a:lnTo>
                    <a:pt x="0" y="103"/>
                  </a:lnTo>
                  <a:lnTo>
                    <a:pt x="336" y="0"/>
                  </a:lnTo>
                  <a:lnTo>
                    <a:pt x="336" y="20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26" name="Line 489"/>
            <p:cNvSpPr>
              <a:spLocks noChangeShapeType="1"/>
            </p:cNvSpPr>
            <p:nvPr/>
          </p:nvSpPr>
          <p:spPr bwMode="auto">
            <a:xfrm>
              <a:off x="3713" y="243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27" name="Line 490"/>
            <p:cNvSpPr>
              <a:spLocks noChangeShapeType="1"/>
            </p:cNvSpPr>
            <p:nvPr/>
          </p:nvSpPr>
          <p:spPr bwMode="auto">
            <a:xfrm>
              <a:off x="3713" y="2432"/>
              <a:ext cx="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28" name="Line 491"/>
            <p:cNvSpPr>
              <a:spLocks noChangeShapeType="1"/>
            </p:cNvSpPr>
            <p:nvPr/>
          </p:nvSpPr>
          <p:spPr bwMode="auto">
            <a:xfrm>
              <a:off x="3769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29" name="Freeform 492"/>
            <p:cNvSpPr>
              <a:spLocks/>
            </p:cNvSpPr>
            <p:nvPr/>
          </p:nvSpPr>
          <p:spPr bwMode="auto">
            <a:xfrm>
              <a:off x="3769" y="3283"/>
              <a:ext cx="102" cy="14"/>
            </a:xfrm>
            <a:custGeom>
              <a:avLst/>
              <a:gdLst>
                <a:gd name="T0" fmla="*/ 0 w 610"/>
                <a:gd name="T1" fmla="*/ 0 h 88"/>
                <a:gd name="T2" fmla="*/ 2 w 610"/>
                <a:gd name="T3" fmla="*/ 0 h 88"/>
                <a:gd name="T4" fmla="*/ 2 w 610"/>
                <a:gd name="T5" fmla="*/ 0 h 88"/>
                <a:gd name="T6" fmla="*/ 2 w 610"/>
                <a:gd name="T7" fmla="*/ 0 h 88"/>
                <a:gd name="T8" fmla="*/ 3 w 610"/>
                <a:gd name="T9" fmla="*/ 0 h 88"/>
                <a:gd name="T10" fmla="*/ 3 w 610"/>
                <a:gd name="T11" fmla="*/ 0 h 88"/>
                <a:gd name="T12" fmla="*/ 2 w 610"/>
                <a:gd name="T13" fmla="*/ 0 h 88"/>
                <a:gd name="T14" fmla="*/ 2 w 610"/>
                <a:gd name="T15" fmla="*/ 0 h 88"/>
                <a:gd name="T16" fmla="*/ 2 w 610"/>
                <a:gd name="T17" fmla="*/ 0 h 88"/>
                <a:gd name="T18" fmla="*/ 2 w 610"/>
                <a:gd name="T19" fmla="*/ 0 h 88"/>
                <a:gd name="T20" fmla="*/ 2 w 610"/>
                <a:gd name="T21" fmla="*/ 0 h 88"/>
                <a:gd name="T22" fmla="*/ 2 w 610"/>
                <a:gd name="T23" fmla="*/ 0 h 88"/>
                <a:gd name="T24" fmla="*/ 2 w 610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0"/>
                <a:gd name="T40" fmla="*/ 0 h 88"/>
                <a:gd name="T41" fmla="*/ 610 w 610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0" h="88">
                  <a:moveTo>
                    <a:pt x="0" y="0"/>
                  </a:moveTo>
                  <a:lnTo>
                    <a:pt x="336" y="0"/>
                  </a:lnTo>
                  <a:lnTo>
                    <a:pt x="336" y="2"/>
                  </a:lnTo>
                  <a:lnTo>
                    <a:pt x="336" y="18"/>
                  </a:lnTo>
                  <a:lnTo>
                    <a:pt x="610" y="18"/>
                  </a:lnTo>
                  <a:lnTo>
                    <a:pt x="555" y="36"/>
                  </a:lnTo>
                  <a:lnTo>
                    <a:pt x="336" y="36"/>
                  </a:lnTo>
                  <a:lnTo>
                    <a:pt x="336" y="53"/>
                  </a:lnTo>
                  <a:lnTo>
                    <a:pt x="499" y="53"/>
                  </a:lnTo>
                  <a:lnTo>
                    <a:pt x="442" y="70"/>
                  </a:lnTo>
                  <a:lnTo>
                    <a:pt x="336" y="70"/>
                  </a:lnTo>
                  <a:lnTo>
                    <a:pt x="336" y="88"/>
                  </a:lnTo>
                  <a:lnTo>
                    <a:pt x="386" y="8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30" name="Line 493"/>
            <p:cNvSpPr>
              <a:spLocks noChangeShapeType="1"/>
            </p:cNvSpPr>
            <p:nvPr/>
          </p:nvSpPr>
          <p:spPr bwMode="auto">
            <a:xfrm>
              <a:off x="3825" y="330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31" name="Freeform 494"/>
            <p:cNvSpPr>
              <a:spLocks/>
            </p:cNvSpPr>
            <p:nvPr/>
          </p:nvSpPr>
          <p:spPr bwMode="auto">
            <a:xfrm>
              <a:off x="3825" y="3266"/>
              <a:ext cx="56" cy="34"/>
            </a:xfrm>
            <a:custGeom>
              <a:avLst/>
              <a:gdLst>
                <a:gd name="T0" fmla="*/ 0 w 337"/>
                <a:gd name="T1" fmla="*/ 1 h 204"/>
                <a:gd name="T2" fmla="*/ 0 w 337"/>
                <a:gd name="T3" fmla="*/ 0 h 204"/>
                <a:gd name="T4" fmla="*/ 1 w 337"/>
                <a:gd name="T5" fmla="*/ 1 h 204"/>
                <a:gd name="T6" fmla="*/ 0 w 337"/>
                <a:gd name="T7" fmla="*/ 1 h 2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204"/>
                <a:gd name="T14" fmla="*/ 337 w 337"/>
                <a:gd name="T15" fmla="*/ 204 h 2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204">
                  <a:moveTo>
                    <a:pt x="0" y="204"/>
                  </a:moveTo>
                  <a:lnTo>
                    <a:pt x="0" y="0"/>
                  </a:lnTo>
                  <a:lnTo>
                    <a:pt x="337" y="101"/>
                  </a:lnTo>
                  <a:lnTo>
                    <a:pt x="0" y="20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32" name="Line 495"/>
            <p:cNvSpPr>
              <a:spLocks noChangeShapeType="1"/>
            </p:cNvSpPr>
            <p:nvPr/>
          </p:nvSpPr>
          <p:spPr bwMode="auto">
            <a:xfrm>
              <a:off x="3825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33" name="Line 496"/>
            <p:cNvSpPr>
              <a:spLocks noChangeShapeType="1"/>
            </p:cNvSpPr>
            <p:nvPr/>
          </p:nvSpPr>
          <p:spPr bwMode="auto">
            <a:xfrm>
              <a:off x="3825" y="3283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34" name="Line 497"/>
            <p:cNvSpPr>
              <a:spLocks noChangeShapeType="1"/>
            </p:cNvSpPr>
            <p:nvPr/>
          </p:nvSpPr>
          <p:spPr bwMode="auto">
            <a:xfrm>
              <a:off x="3872" y="328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35" name="Freeform 498"/>
            <p:cNvSpPr>
              <a:spLocks/>
            </p:cNvSpPr>
            <p:nvPr/>
          </p:nvSpPr>
          <p:spPr bwMode="auto">
            <a:xfrm>
              <a:off x="3825" y="3269"/>
              <a:ext cx="47" cy="11"/>
            </a:xfrm>
            <a:custGeom>
              <a:avLst/>
              <a:gdLst>
                <a:gd name="T0" fmla="*/ 1 w 284"/>
                <a:gd name="T1" fmla="*/ 0 h 69"/>
                <a:gd name="T2" fmla="*/ 0 w 284"/>
                <a:gd name="T3" fmla="*/ 0 h 69"/>
                <a:gd name="T4" fmla="*/ 0 w 284"/>
                <a:gd name="T5" fmla="*/ 0 h 69"/>
                <a:gd name="T6" fmla="*/ 1 w 284"/>
                <a:gd name="T7" fmla="*/ 0 h 69"/>
                <a:gd name="T8" fmla="*/ 1 w 284"/>
                <a:gd name="T9" fmla="*/ 0 h 69"/>
                <a:gd name="T10" fmla="*/ 0 w 284"/>
                <a:gd name="T11" fmla="*/ 0 h 69"/>
                <a:gd name="T12" fmla="*/ 0 w 284"/>
                <a:gd name="T13" fmla="*/ 0 h 69"/>
                <a:gd name="T14" fmla="*/ 0 w 284"/>
                <a:gd name="T15" fmla="*/ 0 h 69"/>
                <a:gd name="T16" fmla="*/ 0 w 284"/>
                <a:gd name="T17" fmla="*/ 0 h 69"/>
                <a:gd name="T18" fmla="*/ 0 w 284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4"/>
                <a:gd name="T31" fmla="*/ 0 h 69"/>
                <a:gd name="T32" fmla="*/ 284 w 284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4" h="69">
                  <a:moveTo>
                    <a:pt x="284" y="69"/>
                  </a:moveTo>
                  <a:lnTo>
                    <a:pt x="0" y="69"/>
                  </a:lnTo>
                  <a:lnTo>
                    <a:pt x="0" y="51"/>
                  </a:lnTo>
                  <a:lnTo>
                    <a:pt x="228" y="51"/>
                  </a:lnTo>
                  <a:lnTo>
                    <a:pt x="171" y="34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13" y="18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36" name="Line 499"/>
            <p:cNvSpPr>
              <a:spLocks noChangeShapeType="1"/>
            </p:cNvSpPr>
            <p:nvPr/>
          </p:nvSpPr>
          <p:spPr bwMode="auto">
            <a:xfrm>
              <a:off x="4218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37" name="Freeform 500"/>
            <p:cNvSpPr>
              <a:spLocks/>
            </p:cNvSpPr>
            <p:nvPr/>
          </p:nvSpPr>
          <p:spPr bwMode="auto">
            <a:xfrm>
              <a:off x="4218" y="3283"/>
              <a:ext cx="102" cy="14"/>
            </a:xfrm>
            <a:custGeom>
              <a:avLst/>
              <a:gdLst>
                <a:gd name="T0" fmla="*/ 0 w 610"/>
                <a:gd name="T1" fmla="*/ 0 h 88"/>
                <a:gd name="T2" fmla="*/ 2 w 610"/>
                <a:gd name="T3" fmla="*/ 0 h 88"/>
                <a:gd name="T4" fmla="*/ 2 w 610"/>
                <a:gd name="T5" fmla="*/ 0 h 88"/>
                <a:gd name="T6" fmla="*/ 2 w 610"/>
                <a:gd name="T7" fmla="*/ 0 h 88"/>
                <a:gd name="T8" fmla="*/ 3 w 610"/>
                <a:gd name="T9" fmla="*/ 0 h 88"/>
                <a:gd name="T10" fmla="*/ 3 w 610"/>
                <a:gd name="T11" fmla="*/ 0 h 88"/>
                <a:gd name="T12" fmla="*/ 2 w 610"/>
                <a:gd name="T13" fmla="*/ 0 h 88"/>
                <a:gd name="T14" fmla="*/ 2 w 610"/>
                <a:gd name="T15" fmla="*/ 0 h 88"/>
                <a:gd name="T16" fmla="*/ 2 w 610"/>
                <a:gd name="T17" fmla="*/ 0 h 88"/>
                <a:gd name="T18" fmla="*/ 2 w 610"/>
                <a:gd name="T19" fmla="*/ 0 h 88"/>
                <a:gd name="T20" fmla="*/ 2 w 610"/>
                <a:gd name="T21" fmla="*/ 0 h 88"/>
                <a:gd name="T22" fmla="*/ 2 w 610"/>
                <a:gd name="T23" fmla="*/ 0 h 88"/>
                <a:gd name="T24" fmla="*/ 2 w 610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0"/>
                <a:gd name="T40" fmla="*/ 0 h 88"/>
                <a:gd name="T41" fmla="*/ 610 w 610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0" h="88">
                  <a:moveTo>
                    <a:pt x="0" y="0"/>
                  </a:moveTo>
                  <a:lnTo>
                    <a:pt x="336" y="0"/>
                  </a:lnTo>
                  <a:lnTo>
                    <a:pt x="336" y="2"/>
                  </a:lnTo>
                  <a:lnTo>
                    <a:pt x="336" y="18"/>
                  </a:lnTo>
                  <a:lnTo>
                    <a:pt x="610" y="18"/>
                  </a:lnTo>
                  <a:lnTo>
                    <a:pt x="555" y="36"/>
                  </a:lnTo>
                  <a:lnTo>
                    <a:pt x="336" y="36"/>
                  </a:lnTo>
                  <a:lnTo>
                    <a:pt x="336" y="53"/>
                  </a:lnTo>
                  <a:lnTo>
                    <a:pt x="499" y="53"/>
                  </a:lnTo>
                  <a:lnTo>
                    <a:pt x="442" y="70"/>
                  </a:lnTo>
                  <a:lnTo>
                    <a:pt x="336" y="70"/>
                  </a:lnTo>
                  <a:lnTo>
                    <a:pt x="336" y="88"/>
                  </a:lnTo>
                  <a:lnTo>
                    <a:pt x="386" y="8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38" name="Line 501"/>
            <p:cNvSpPr>
              <a:spLocks noChangeShapeType="1"/>
            </p:cNvSpPr>
            <p:nvPr/>
          </p:nvSpPr>
          <p:spPr bwMode="auto">
            <a:xfrm>
              <a:off x="4274" y="330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39" name="Freeform 502"/>
            <p:cNvSpPr>
              <a:spLocks/>
            </p:cNvSpPr>
            <p:nvPr/>
          </p:nvSpPr>
          <p:spPr bwMode="auto">
            <a:xfrm>
              <a:off x="4274" y="3266"/>
              <a:ext cx="56" cy="34"/>
            </a:xfrm>
            <a:custGeom>
              <a:avLst/>
              <a:gdLst>
                <a:gd name="T0" fmla="*/ 0 w 337"/>
                <a:gd name="T1" fmla="*/ 1 h 204"/>
                <a:gd name="T2" fmla="*/ 0 w 337"/>
                <a:gd name="T3" fmla="*/ 0 h 204"/>
                <a:gd name="T4" fmla="*/ 1 w 337"/>
                <a:gd name="T5" fmla="*/ 1 h 204"/>
                <a:gd name="T6" fmla="*/ 0 w 337"/>
                <a:gd name="T7" fmla="*/ 1 h 2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204"/>
                <a:gd name="T14" fmla="*/ 337 w 337"/>
                <a:gd name="T15" fmla="*/ 204 h 2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204">
                  <a:moveTo>
                    <a:pt x="0" y="204"/>
                  </a:moveTo>
                  <a:lnTo>
                    <a:pt x="0" y="0"/>
                  </a:lnTo>
                  <a:lnTo>
                    <a:pt x="337" y="101"/>
                  </a:lnTo>
                  <a:lnTo>
                    <a:pt x="0" y="20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40" name="Line 503"/>
            <p:cNvSpPr>
              <a:spLocks noChangeShapeType="1"/>
            </p:cNvSpPr>
            <p:nvPr/>
          </p:nvSpPr>
          <p:spPr bwMode="auto">
            <a:xfrm>
              <a:off x="4274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41" name="Line 504"/>
            <p:cNvSpPr>
              <a:spLocks noChangeShapeType="1"/>
            </p:cNvSpPr>
            <p:nvPr/>
          </p:nvSpPr>
          <p:spPr bwMode="auto">
            <a:xfrm>
              <a:off x="4274" y="3283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42" name="Line 505"/>
            <p:cNvSpPr>
              <a:spLocks noChangeShapeType="1"/>
            </p:cNvSpPr>
            <p:nvPr/>
          </p:nvSpPr>
          <p:spPr bwMode="auto">
            <a:xfrm>
              <a:off x="4321" y="328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43" name="Freeform 506"/>
            <p:cNvSpPr>
              <a:spLocks/>
            </p:cNvSpPr>
            <p:nvPr/>
          </p:nvSpPr>
          <p:spPr bwMode="auto">
            <a:xfrm>
              <a:off x="4274" y="3269"/>
              <a:ext cx="47" cy="11"/>
            </a:xfrm>
            <a:custGeom>
              <a:avLst/>
              <a:gdLst>
                <a:gd name="T0" fmla="*/ 1 w 284"/>
                <a:gd name="T1" fmla="*/ 0 h 69"/>
                <a:gd name="T2" fmla="*/ 0 w 284"/>
                <a:gd name="T3" fmla="*/ 0 h 69"/>
                <a:gd name="T4" fmla="*/ 0 w 284"/>
                <a:gd name="T5" fmla="*/ 0 h 69"/>
                <a:gd name="T6" fmla="*/ 1 w 284"/>
                <a:gd name="T7" fmla="*/ 0 h 69"/>
                <a:gd name="T8" fmla="*/ 1 w 284"/>
                <a:gd name="T9" fmla="*/ 0 h 69"/>
                <a:gd name="T10" fmla="*/ 0 w 284"/>
                <a:gd name="T11" fmla="*/ 0 h 69"/>
                <a:gd name="T12" fmla="*/ 0 w 284"/>
                <a:gd name="T13" fmla="*/ 0 h 69"/>
                <a:gd name="T14" fmla="*/ 0 w 284"/>
                <a:gd name="T15" fmla="*/ 0 h 69"/>
                <a:gd name="T16" fmla="*/ 0 w 284"/>
                <a:gd name="T17" fmla="*/ 0 h 69"/>
                <a:gd name="T18" fmla="*/ 0 w 284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4"/>
                <a:gd name="T31" fmla="*/ 0 h 69"/>
                <a:gd name="T32" fmla="*/ 284 w 284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4" h="69">
                  <a:moveTo>
                    <a:pt x="284" y="69"/>
                  </a:moveTo>
                  <a:lnTo>
                    <a:pt x="0" y="69"/>
                  </a:lnTo>
                  <a:lnTo>
                    <a:pt x="0" y="51"/>
                  </a:lnTo>
                  <a:lnTo>
                    <a:pt x="227" y="51"/>
                  </a:lnTo>
                  <a:lnTo>
                    <a:pt x="171" y="34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13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44" name="Line 507"/>
            <p:cNvSpPr>
              <a:spLocks noChangeShapeType="1"/>
            </p:cNvSpPr>
            <p:nvPr/>
          </p:nvSpPr>
          <p:spPr bwMode="auto">
            <a:xfrm>
              <a:off x="2927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45" name="Freeform 508"/>
            <p:cNvSpPr>
              <a:spLocks/>
            </p:cNvSpPr>
            <p:nvPr/>
          </p:nvSpPr>
          <p:spPr bwMode="auto">
            <a:xfrm>
              <a:off x="2871" y="3266"/>
              <a:ext cx="56" cy="34"/>
            </a:xfrm>
            <a:custGeom>
              <a:avLst/>
              <a:gdLst>
                <a:gd name="T0" fmla="*/ 1 w 337"/>
                <a:gd name="T1" fmla="*/ 1 h 204"/>
                <a:gd name="T2" fmla="*/ 0 w 337"/>
                <a:gd name="T3" fmla="*/ 1 h 204"/>
                <a:gd name="T4" fmla="*/ 0 w 337"/>
                <a:gd name="T5" fmla="*/ 0 h 204"/>
                <a:gd name="T6" fmla="*/ 1 w 337"/>
                <a:gd name="T7" fmla="*/ 1 h 204"/>
                <a:gd name="T8" fmla="*/ 1 w 337"/>
                <a:gd name="T9" fmla="*/ 1 h 204"/>
                <a:gd name="T10" fmla="*/ 0 w 337"/>
                <a:gd name="T11" fmla="*/ 1 h 204"/>
                <a:gd name="T12" fmla="*/ 0 w 337"/>
                <a:gd name="T13" fmla="*/ 1 h 204"/>
                <a:gd name="T14" fmla="*/ 1 w 337"/>
                <a:gd name="T15" fmla="*/ 1 h 204"/>
                <a:gd name="T16" fmla="*/ 1 w 337"/>
                <a:gd name="T17" fmla="*/ 1 h 204"/>
                <a:gd name="T18" fmla="*/ 0 w 337"/>
                <a:gd name="T19" fmla="*/ 1 h 204"/>
                <a:gd name="T20" fmla="*/ 0 w 337"/>
                <a:gd name="T21" fmla="*/ 1 h 204"/>
                <a:gd name="T22" fmla="*/ 1 w 337"/>
                <a:gd name="T23" fmla="*/ 1 h 204"/>
                <a:gd name="T24" fmla="*/ 0 w 337"/>
                <a:gd name="T25" fmla="*/ 1 h 204"/>
                <a:gd name="T26" fmla="*/ 0 w 337"/>
                <a:gd name="T27" fmla="*/ 1 h 204"/>
                <a:gd name="T28" fmla="*/ 0 w 337"/>
                <a:gd name="T29" fmla="*/ 1 h 204"/>
                <a:gd name="T30" fmla="*/ 0 w 337"/>
                <a:gd name="T31" fmla="*/ 1 h 2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7"/>
                <a:gd name="T49" fmla="*/ 0 h 204"/>
                <a:gd name="T50" fmla="*/ 337 w 337"/>
                <a:gd name="T51" fmla="*/ 204 h 2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7" h="204">
                  <a:moveTo>
                    <a:pt x="337" y="101"/>
                  </a:moveTo>
                  <a:lnTo>
                    <a:pt x="0" y="204"/>
                  </a:lnTo>
                  <a:lnTo>
                    <a:pt x="0" y="0"/>
                  </a:lnTo>
                  <a:lnTo>
                    <a:pt x="337" y="101"/>
                  </a:lnTo>
                  <a:lnTo>
                    <a:pt x="330" y="103"/>
                  </a:lnTo>
                  <a:lnTo>
                    <a:pt x="0" y="103"/>
                  </a:lnTo>
                  <a:lnTo>
                    <a:pt x="0" y="119"/>
                  </a:lnTo>
                  <a:lnTo>
                    <a:pt x="274" y="119"/>
                  </a:lnTo>
                  <a:lnTo>
                    <a:pt x="219" y="137"/>
                  </a:lnTo>
                  <a:lnTo>
                    <a:pt x="0" y="137"/>
                  </a:lnTo>
                  <a:lnTo>
                    <a:pt x="0" y="154"/>
                  </a:lnTo>
                  <a:lnTo>
                    <a:pt x="163" y="154"/>
                  </a:lnTo>
                  <a:lnTo>
                    <a:pt x="106" y="171"/>
                  </a:lnTo>
                  <a:lnTo>
                    <a:pt x="0" y="171"/>
                  </a:lnTo>
                  <a:lnTo>
                    <a:pt x="0" y="189"/>
                  </a:lnTo>
                  <a:lnTo>
                    <a:pt x="50" y="1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46" name="Line 509"/>
            <p:cNvSpPr>
              <a:spLocks noChangeShapeType="1"/>
            </p:cNvSpPr>
            <p:nvPr/>
          </p:nvSpPr>
          <p:spPr bwMode="auto">
            <a:xfrm>
              <a:off x="2871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47" name="Line 510"/>
            <p:cNvSpPr>
              <a:spLocks noChangeShapeType="1"/>
            </p:cNvSpPr>
            <p:nvPr/>
          </p:nvSpPr>
          <p:spPr bwMode="auto">
            <a:xfrm flipH="1">
              <a:off x="2814" y="3283"/>
              <a:ext cx="5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48" name="Line 511"/>
            <p:cNvSpPr>
              <a:spLocks noChangeShapeType="1"/>
            </p:cNvSpPr>
            <p:nvPr/>
          </p:nvSpPr>
          <p:spPr bwMode="auto">
            <a:xfrm>
              <a:off x="2871" y="328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49" name="Line 512"/>
            <p:cNvSpPr>
              <a:spLocks noChangeShapeType="1"/>
            </p:cNvSpPr>
            <p:nvPr/>
          </p:nvSpPr>
          <p:spPr bwMode="auto">
            <a:xfrm>
              <a:off x="2871" y="3280"/>
              <a:ext cx="4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50" name="Line 513"/>
            <p:cNvSpPr>
              <a:spLocks noChangeShapeType="1"/>
            </p:cNvSpPr>
            <p:nvPr/>
          </p:nvSpPr>
          <p:spPr bwMode="auto">
            <a:xfrm>
              <a:off x="2908" y="327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51" name="Freeform 514"/>
            <p:cNvSpPr>
              <a:spLocks/>
            </p:cNvSpPr>
            <p:nvPr/>
          </p:nvSpPr>
          <p:spPr bwMode="auto">
            <a:xfrm>
              <a:off x="2871" y="3277"/>
              <a:ext cx="37" cy="3"/>
            </a:xfrm>
            <a:custGeom>
              <a:avLst/>
              <a:gdLst>
                <a:gd name="T0" fmla="*/ 1 w 227"/>
                <a:gd name="T1" fmla="*/ 0 h 18"/>
                <a:gd name="T2" fmla="*/ 0 w 227"/>
                <a:gd name="T3" fmla="*/ 0 h 18"/>
                <a:gd name="T4" fmla="*/ 0 w 227"/>
                <a:gd name="T5" fmla="*/ 0 h 18"/>
                <a:gd name="T6" fmla="*/ 0 60000 65536"/>
                <a:gd name="T7" fmla="*/ 0 60000 65536"/>
                <a:gd name="T8" fmla="*/ 0 60000 65536"/>
                <a:gd name="T9" fmla="*/ 0 w 227"/>
                <a:gd name="T10" fmla="*/ 0 h 18"/>
                <a:gd name="T11" fmla="*/ 227 w 227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8">
                  <a:moveTo>
                    <a:pt x="227" y="0"/>
                  </a:move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52" name="Line 515"/>
            <p:cNvSpPr>
              <a:spLocks noChangeShapeType="1"/>
            </p:cNvSpPr>
            <p:nvPr/>
          </p:nvSpPr>
          <p:spPr bwMode="auto">
            <a:xfrm>
              <a:off x="2871" y="327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53" name="Freeform 516"/>
            <p:cNvSpPr>
              <a:spLocks/>
            </p:cNvSpPr>
            <p:nvPr/>
          </p:nvSpPr>
          <p:spPr bwMode="auto">
            <a:xfrm>
              <a:off x="2871" y="3274"/>
              <a:ext cx="37" cy="3"/>
            </a:xfrm>
            <a:custGeom>
              <a:avLst/>
              <a:gdLst>
                <a:gd name="T0" fmla="*/ 0 w 227"/>
                <a:gd name="T1" fmla="*/ 0 h 17"/>
                <a:gd name="T2" fmla="*/ 1 w 227"/>
                <a:gd name="T3" fmla="*/ 0 h 17"/>
                <a:gd name="T4" fmla="*/ 1 w 227"/>
                <a:gd name="T5" fmla="*/ 0 h 17"/>
                <a:gd name="T6" fmla="*/ 0 60000 65536"/>
                <a:gd name="T7" fmla="*/ 0 60000 65536"/>
                <a:gd name="T8" fmla="*/ 0 60000 65536"/>
                <a:gd name="T9" fmla="*/ 0 w 227"/>
                <a:gd name="T10" fmla="*/ 0 h 17"/>
                <a:gd name="T11" fmla="*/ 227 w 22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7">
                  <a:moveTo>
                    <a:pt x="0" y="0"/>
                  </a:moveTo>
                  <a:lnTo>
                    <a:pt x="171" y="0"/>
                  </a:lnTo>
                  <a:lnTo>
                    <a:pt x="227" y="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54" name="Line 517"/>
            <p:cNvSpPr>
              <a:spLocks noChangeShapeType="1"/>
            </p:cNvSpPr>
            <p:nvPr/>
          </p:nvSpPr>
          <p:spPr bwMode="auto">
            <a:xfrm>
              <a:off x="2889" y="327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55" name="Freeform 518"/>
            <p:cNvSpPr>
              <a:spLocks/>
            </p:cNvSpPr>
            <p:nvPr/>
          </p:nvSpPr>
          <p:spPr bwMode="auto">
            <a:xfrm>
              <a:off x="2871" y="3272"/>
              <a:ext cx="18" cy="2"/>
            </a:xfrm>
            <a:custGeom>
              <a:avLst/>
              <a:gdLst>
                <a:gd name="T0" fmla="*/ 0 w 113"/>
                <a:gd name="T1" fmla="*/ 0 h 16"/>
                <a:gd name="T2" fmla="*/ 0 w 113"/>
                <a:gd name="T3" fmla="*/ 0 h 16"/>
                <a:gd name="T4" fmla="*/ 0 w 113"/>
                <a:gd name="T5" fmla="*/ 0 h 16"/>
                <a:gd name="T6" fmla="*/ 0 60000 65536"/>
                <a:gd name="T7" fmla="*/ 0 60000 65536"/>
                <a:gd name="T8" fmla="*/ 0 60000 65536"/>
                <a:gd name="T9" fmla="*/ 0 w 113"/>
                <a:gd name="T10" fmla="*/ 0 h 16"/>
                <a:gd name="T11" fmla="*/ 113 w 113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16">
                  <a:moveTo>
                    <a:pt x="113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56" name="Line 519"/>
            <p:cNvSpPr>
              <a:spLocks noChangeShapeType="1"/>
            </p:cNvSpPr>
            <p:nvPr/>
          </p:nvSpPr>
          <p:spPr bwMode="auto">
            <a:xfrm>
              <a:off x="2871" y="326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57" name="Freeform 520"/>
            <p:cNvSpPr>
              <a:spLocks/>
            </p:cNvSpPr>
            <p:nvPr/>
          </p:nvSpPr>
          <p:spPr bwMode="auto">
            <a:xfrm>
              <a:off x="2871" y="3269"/>
              <a:ext cx="18" cy="3"/>
            </a:xfrm>
            <a:custGeom>
              <a:avLst/>
              <a:gdLst>
                <a:gd name="T0" fmla="*/ 0 w 113"/>
                <a:gd name="T1" fmla="*/ 0 h 18"/>
                <a:gd name="T2" fmla="*/ 0 w 113"/>
                <a:gd name="T3" fmla="*/ 0 h 18"/>
                <a:gd name="T4" fmla="*/ 0 w 113"/>
                <a:gd name="T5" fmla="*/ 0 h 18"/>
                <a:gd name="T6" fmla="*/ 0 60000 65536"/>
                <a:gd name="T7" fmla="*/ 0 60000 65536"/>
                <a:gd name="T8" fmla="*/ 0 60000 65536"/>
                <a:gd name="T9" fmla="*/ 0 w 113"/>
                <a:gd name="T10" fmla="*/ 0 h 18"/>
                <a:gd name="T11" fmla="*/ 113 w 113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18">
                  <a:moveTo>
                    <a:pt x="0" y="0"/>
                  </a:moveTo>
                  <a:lnTo>
                    <a:pt x="57" y="0"/>
                  </a:lnTo>
                  <a:lnTo>
                    <a:pt x="113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58" name="Line 521"/>
            <p:cNvSpPr>
              <a:spLocks noChangeShapeType="1"/>
            </p:cNvSpPr>
            <p:nvPr/>
          </p:nvSpPr>
          <p:spPr bwMode="auto">
            <a:xfrm>
              <a:off x="2477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59" name="Freeform 522"/>
            <p:cNvSpPr>
              <a:spLocks/>
            </p:cNvSpPr>
            <p:nvPr/>
          </p:nvSpPr>
          <p:spPr bwMode="auto">
            <a:xfrm>
              <a:off x="2421" y="3266"/>
              <a:ext cx="56" cy="34"/>
            </a:xfrm>
            <a:custGeom>
              <a:avLst/>
              <a:gdLst>
                <a:gd name="T0" fmla="*/ 1 w 337"/>
                <a:gd name="T1" fmla="*/ 1 h 204"/>
                <a:gd name="T2" fmla="*/ 0 w 337"/>
                <a:gd name="T3" fmla="*/ 1 h 204"/>
                <a:gd name="T4" fmla="*/ 0 w 337"/>
                <a:gd name="T5" fmla="*/ 0 h 204"/>
                <a:gd name="T6" fmla="*/ 1 w 337"/>
                <a:gd name="T7" fmla="*/ 1 h 204"/>
                <a:gd name="T8" fmla="*/ 1 w 337"/>
                <a:gd name="T9" fmla="*/ 1 h 204"/>
                <a:gd name="T10" fmla="*/ 0 w 337"/>
                <a:gd name="T11" fmla="*/ 1 h 204"/>
                <a:gd name="T12" fmla="*/ 0 w 337"/>
                <a:gd name="T13" fmla="*/ 1 h 204"/>
                <a:gd name="T14" fmla="*/ 1 w 337"/>
                <a:gd name="T15" fmla="*/ 1 h 204"/>
                <a:gd name="T16" fmla="*/ 1 w 337"/>
                <a:gd name="T17" fmla="*/ 1 h 204"/>
                <a:gd name="T18" fmla="*/ 0 w 337"/>
                <a:gd name="T19" fmla="*/ 1 h 204"/>
                <a:gd name="T20" fmla="*/ 0 w 337"/>
                <a:gd name="T21" fmla="*/ 1 h 204"/>
                <a:gd name="T22" fmla="*/ 1 w 337"/>
                <a:gd name="T23" fmla="*/ 1 h 204"/>
                <a:gd name="T24" fmla="*/ 0 w 337"/>
                <a:gd name="T25" fmla="*/ 1 h 204"/>
                <a:gd name="T26" fmla="*/ 0 w 337"/>
                <a:gd name="T27" fmla="*/ 1 h 204"/>
                <a:gd name="T28" fmla="*/ 0 w 337"/>
                <a:gd name="T29" fmla="*/ 1 h 204"/>
                <a:gd name="T30" fmla="*/ 0 w 337"/>
                <a:gd name="T31" fmla="*/ 1 h 2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7"/>
                <a:gd name="T49" fmla="*/ 0 h 204"/>
                <a:gd name="T50" fmla="*/ 337 w 337"/>
                <a:gd name="T51" fmla="*/ 204 h 2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7" h="204">
                  <a:moveTo>
                    <a:pt x="337" y="101"/>
                  </a:moveTo>
                  <a:lnTo>
                    <a:pt x="0" y="204"/>
                  </a:lnTo>
                  <a:lnTo>
                    <a:pt x="0" y="0"/>
                  </a:lnTo>
                  <a:lnTo>
                    <a:pt x="337" y="101"/>
                  </a:lnTo>
                  <a:lnTo>
                    <a:pt x="330" y="103"/>
                  </a:lnTo>
                  <a:lnTo>
                    <a:pt x="0" y="103"/>
                  </a:lnTo>
                  <a:lnTo>
                    <a:pt x="0" y="119"/>
                  </a:lnTo>
                  <a:lnTo>
                    <a:pt x="274" y="119"/>
                  </a:lnTo>
                  <a:lnTo>
                    <a:pt x="219" y="137"/>
                  </a:lnTo>
                  <a:lnTo>
                    <a:pt x="0" y="137"/>
                  </a:lnTo>
                  <a:lnTo>
                    <a:pt x="0" y="154"/>
                  </a:lnTo>
                  <a:lnTo>
                    <a:pt x="163" y="154"/>
                  </a:lnTo>
                  <a:lnTo>
                    <a:pt x="106" y="171"/>
                  </a:lnTo>
                  <a:lnTo>
                    <a:pt x="0" y="171"/>
                  </a:lnTo>
                  <a:lnTo>
                    <a:pt x="0" y="189"/>
                  </a:lnTo>
                  <a:lnTo>
                    <a:pt x="50" y="1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60" name="Line 523"/>
            <p:cNvSpPr>
              <a:spLocks noChangeShapeType="1"/>
            </p:cNvSpPr>
            <p:nvPr/>
          </p:nvSpPr>
          <p:spPr bwMode="auto">
            <a:xfrm>
              <a:off x="2421" y="32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61" name="Line 524"/>
            <p:cNvSpPr>
              <a:spLocks noChangeShapeType="1"/>
            </p:cNvSpPr>
            <p:nvPr/>
          </p:nvSpPr>
          <p:spPr bwMode="auto">
            <a:xfrm flipH="1">
              <a:off x="2365" y="3283"/>
              <a:ext cx="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62" name="Line 525"/>
            <p:cNvSpPr>
              <a:spLocks noChangeShapeType="1"/>
            </p:cNvSpPr>
            <p:nvPr/>
          </p:nvSpPr>
          <p:spPr bwMode="auto">
            <a:xfrm>
              <a:off x="2421" y="328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63" name="Line 526"/>
            <p:cNvSpPr>
              <a:spLocks noChangeShapeType="1"/>
            </p:cNvSpPr>
            <p:nvPr/>
          </p:nvSpPr>
          <p:spPr bwMode="auto">
            <a:xfrm>
              <a:off x="2421" y="3280"/>
              <a:ext cx="4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64" name="Line 527"/>
            <p:cNvSpPr>
              <a:spLocks noChangeShapeType="1"/>
            </p:cNvSpPr>
            <p:nvPr/>
          </p:nvSpPr>
          <p:spPr bwMode="auto">
            <a:xfrm>
              <a:off x="2459" y="327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65" name="Freeform 528"/>
            <p:cNvSpPr>
              <a:spLocks/>
            </p:cNvSpPr>
            <p:nvPr/>
          </p:nvSpPr>
          <p:spPr bwMode="auto">
            <a:xfrm>
              <a:off x="2421" y="3277"/>
              <a:ext cx="38" cy="3"/>
            </a:xfrm>
            <a:custGeom>
              <a:avLst/>
              <a:gdLst>
                <a:gd name="T0" fmla="*/ 1 w 228"/>
                <a:gd name="T1" fmla="*/ 0 h 18"/>
                <a:gd name="T2" fmla="*/ 0 w 228"/>
                <a:gd name="T3" fmla="*/ 0 h 18"/>
                <a:gd name="T4" fmla="*/ 0 w 228"/>
                <a:gd name="T5" fmla="*/ 0 h 18"/>
                <a:gd name="T6" fmla="*/ 0 60000 65536"/>
                <a:gd name="T7" fmla="*/ 0 60000 65536"/>
                <a:gd name="T8" fmla="*/ 0 60000 65536"/>
                <a:gd name="T9" fmla="*/ 0 w 228"/>
                <a:gd name="T10" fmla="*/ 0 h 18"/>
                <a:gd name="T11" fmla="*/ 228 w 22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18">
                  <a:moveTo>
                    <a:pt x="228" y="0"/>
                  </a:move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66" name="Line 529"/>
            <p:cNvSpPr>
              <a:spLocks noChangeShapeType="1"/>
            </p:cNvSpPr>
            <p:nvPr/>
          </p:nvSpPr>
          <p:spPr bwMode="auto">
            <a:xfrm>
              <a:off x="2421" y="327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67" name="Freeform 530"/>
            <p:cNvSpPr>
              <a:spLocks/>
            </p:cNvSpPr>
            <p:nvPr/>
          </p:nvSpPr>
          <p:spPr bwMode="auto">
            <a:xfrm>
              <a:off x="2421" y="3274"/>
              <a:ext cx="38" cy="3"/>
            </a:xfrm>
            <a:custGeom>
              <a:avLst/>
              <a:gdLst>
                <a:gd name="T0" fmla="*/ 0 w 228"/>
                <a:gd name="T1" fmla="*/ 0 h 17"/>
                <a:gd name="T2" fmla="*/ 1 w 228"/>
                <a:gd name="T3" fmla="*/ 0 h 17"/>
                <a:gd name="T4" fmla="*/ 1 w 228"/>
                <a:gd name="T5" fmla="*/ 0 h 17"/>
                <a:gd name="T6" fmla="*/ 0 60000 65536"/>
                <a:gd name="T7" fmla="*/ 0 60000 65536"/>
                <a:gd name="T8" fmla="*/ 0 60000 65536"/>
                <a:gd name="T9" fmla="*/ 0 w 228"/>
                <a:gd name="T10" fmla="*/ 0 h 17"/>
                <a:gd name="T11" fmla="*/ 228 w 228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17">
                  <a:moveTo>
                    <a:pt x="0" y="0"/>
                  </a:moveTo>
                  <a:lnTo>
                    <a:pt x="171" y="0"/>
                  </a:lnTo>
                  <a:lnTo>
                    <a:pt x="228" y="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68" name="Line 531"/>
            <p:cNvSpPr>
              <a:spLocks noChangeShapeType="1"/>
            </p:cNvSpPr>
            <p:nvPr/>
          </p:nvSpPr>
          <p:spPr bwMode="auto">
            <a:xfrm>
              <a:off x="2440" y="327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69" name="Freeform 532"/>
            <p:cNvSpPr>
              <a:spLocks/>
            </p:cNvSpPr>
            <p:nvPr/>
          </p:nvSpPr>
          <p:spPr bwMode="auto">
            <a:xfrm>
              <a:off x="2421" y="3272"/>
              <a:ext cx="19" cy="2"/>
            </a:xfrm>
            <a:custGeom>
              <a:avLst/>
              <a:gdLst>
                <a:gd name="T0" fmla="*/ 1 w 113"/>
                <a:gd name="T1" fmla="*/ 0 h 16"/>
                <a:gd name="T2" fmla="*/ 0 w 113"/>
                <a:gd name="T3" fmla="*/ 0 h 16"/>
                <a:gd name="T4" fmla="*/ 0 w 113"/>
                <a:gd name="T5" fmla="*/ 0 h 16"/>
                <a:gd name="T6" fmla="*/ 0 60000 65536"/>
                <a:gd name="T7" fmla="*/ 0 60000 65536"/>
                <a:gd name="T8" fmla="*/ 0 60000 65536"/>
                <a:gd name="T9" fmla="*/ 0 w 113"/>
                <a:gd name="T10" fmla="*/ 0 h 16"/>
                <a:gd name="T11" fmla="*/ 113 w 113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16">
                  <a:moveTo>
                    <a:pt x="113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70" name="Line 533"/>
            <p:cNvSpPr>
              <a:spLocks noChangeShapeType="1"/>
            </p:cNvSpPr>
            <p:nvPr/>
          </p:nvSpPr>
          <p:spPr bwMode="auto">
            <a:xfrm>
              <a:off x="2421" y="326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71" name="Freeform 534"/>
            <p:cNvSpPr>
              <a:spLocks/>
            </p:cNvSpPr>
            <p:nvPr/>
          </p:nvSpPr>
          <p:spPr bwMode="auto">
            <a:xfrm>
              <a:off x="2421" y="3269"/>
              <a:ext cx="19" cy="3"/>
            </a:xfrm>
            <a:custGeom>
              <a:avLst/>
              <a:gdLst>
                <a:gd name="T0" fmla="*/ 0 w 113"/>
                <a:gd name="T1" fmla="*/ 0 h 18"/>
                <a:gd name="T2" fmla="*/ 0 w 113"/>
                <a:gd name="T3" fmla="*/ 0 h 18"/>
                <a:gd name="T4" fmla="*/ 1 w 113"/>
                <a:gd name="T5" fmla="*/ 0 h 18"/>
                <a:gd name="T6" fmla="*/ 0 60000 65536"/>
                <a:gd name="T7" fmla="*/ 0 60000 65536"/>
                <a:gd name="T8" fmla="*/ 0 60000 65536"/>
                <a:gd name="T9" fmla="*/ 0 w 113"/>
                <a:gd name="T10" fmla="*/ 0 h 18"/>
                <a:gd name="T11" fmla="*/ 113 w 113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18">
                  <a:moveTo>
                    <a:pt x="0" y="0"/>
                  </a:moveTo>
                  <a:lnTo>
                    <a:pt x="57" y="0"/>
                  </a:lnTo>
                  <a:lnTo>
                    <a:pt x="113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72" name="Line 535"/>
            <p:cNvSpPr>
              <a:spLocks noChangeShapeType="1"/>
            </p:cNvSpPr>
            <p:nvPr/>
          </p:nvSpPr>
          <p:spPr bwMode="auto">
            <a:xfrm>
              <a:off x="2349" y="159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73" name="Line 536"/>
            <p:cNvSpPr>
              <a:spLocks noChangeShapeType="1"/>
            </p:cNvSpPr>
            <p:nvPr/>
          </p:nvSpPr>
          <p:spPr bwMode="auto">
            <a:xfrm flipH="1">
              <a:off x="2345" y="1592"/>
              <a:ext cx="4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74" name="Line 537"/>
            <p:cNvSpPr>
              <a:spLocks noChangeShapeType="1"/>
            </p:cNvSpPr>
            <p:nvPr/>
          </p:nvSpPr>
          <p:spPr bwMode="auto">
            <a:xfrm>
              <a:off x="2349" y="159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75" name="Freeform 538"/>
            <p:cNvSpPr>
              <a:spLocks/>
            </p:cNvSpPr>
            <p:nvPr/>
          </p:nvSpPr>
          <p:spPr bwMode="auto">
            <a:xfrm>
              <a:off x="2345" y="1527"/>
              <a:ext cx="15" cy="65"/>
            </a:xfrm>
            <a:custGeom>
              <a:avLst/>
              <a:gdLst>
                <a:gd name="T0" fmla="*/ 0 w 89"/>
                <a:gd name="T1" fmla="*/ 2 h 388"/>
                <a:gd name="T2" fmla="*/ 0 w 89"/>
                <a:gd name="T3" fmla="*/ 2 h 388"/>
                <a:gd name="T4" fmla="*/ 0 w 89"/>
                <a:gd name="T5" fmla="*/ 1 h 388"/>
                <a:gd name="T6" fmla="*/ 1 w 89"/>
                <a:gd name="T7" fmla="*/ 1 h 388"/>
                <a:gd name="T8" fmla="*/ 1 w 89"/>
                <a:gd name="T9" fmla="*/ 1 h 388"/>
                <a:gd name="T10" fmla="*/ 0 w 89"/>
                <a:gd name="T11" fmla="*/ 1 h 388"/>
                <a:gd name="T12" fmla="*/ 0 w 89"/>
                <a:gd name="T13" fmla="*/ 0 h 388"/>
                <a:gd name="T14" fmla="*/ 0 w 89"/>
                <a:gd name="T15" fmla="*/ 0 h 388"/>
                <a:gd name="T16" fmla="*/ 0 w 89"/>
                <a:gd name="T17" fmla="*/ 0 h 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388"/>
                <a:gd name="T29" fmla="*/ 89 w 89"/>
                <a:gd name="T30" fmla="*/ 388 h 3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388">
                  <a:moveTo>
                    <a:pt x="26" y="388"/>
                  </a:moveTo>
                  <a:lnTo>
                    <a:pt x="52" y="349"/>
                  </a:lnTo>
                  <a:lnTo>
                    <a:pt x="77" y="298"/>
                  </a:lnTo>
                  <a:lnTo>
                    <a:pt x="89" y="233"/>
                  </a:lnTo>
                  <a:lnTo>
                    <a:pt x="89" y="181"/>
                  </a:lnTo>
                  <a:lnTo>
                    <a:pt x="77" y="116"/>
                  </a:lnTo>
                  <a:lnTo>
                    <a:pt x="52" y="63"/>
                  </a:lnTo>
                  <a:lnTo>
                    <a:pt x="26" y="26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76" name="Line 539"/>
            <p:cNvSpPr>
              <a:spLocks noChangeShapeType="1"/>
            </p:cNvSpPr>
            <p:nvPr/>
          </p:nvSpPr>
          <p:spPr bwMode="auto">
            <a:xfrm>
              <a:off x="2322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77" name="Line 540"/>
            <p:cNvSpPr>
              <a:spLocks noChangeShapeType="1"/>
            </p:cNvSpPr>
            <p:nvPr/>
          </p:nvSpPr>
          <p:spPr bwMode="auto">
            <a:xfrm>
              <a:off x="2322" y="1536"/>
              <a:ext cx="1" cy="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78" name="Line 541"/>
            <p:cNvSpPr>
              <a:spLocks noChangeShapeType="1"/>
            </p:cNvSpPr>
            <p:nvPr/>
          </p:nvSpPr>
          <p:spPr bwMode="auto">
            <a:xfrm>
              <a:off x="2287" y="158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79" name="Freeform 542"/>
            <p:cNvSpPr>
              <a:spLocks/>
            </p:cNvSpPr>
            <p:nvPr/>
          </p:nvSpPr>
          <p:spPr bwMode="auto">
            <a:xfrm>
              <a:off x="2287" y="1586"/>
              <a:ext cx="9" cy="11"/>
            </a:xfrm>
            <a:custGeom>
              <a:avLst/>
              <a:gdLst>
                <a:gd name="T0" fmla="*/ 0 w 51"/>
                <a:gd name="T1" fmla="*/ 0 h 65"/>
                <a:gd name="T2" fmla="*/ 0 w 51"/>
                <a:gd name="T3" fmla="*/ 0 h 65"/>
                <a:gd name="T4" fmla="*/ 0 w 51"/>
                <a:gd name="T5" fmla="*/ 0 h 65"/>
                <a:gd name="T6" fmla="*/ 0 60000 65536"/>
                <a:gd name="T7" fmla="*/ 0 60000 65536"/>
                <a:gd name="T8" fmla="*/ 0 60000 65536"/>
                <a:gd name="T9" fmla="*/ 0 w 51"/>
                <a:gd name="T10" fmla="*/ 0 h 65"/>
                <a:gd name="T11" fmla="*/ 51 w 51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65">
                  <a:moveTo>
                    <a:pt x="0" y="0"/>
                  </a:moveTo>
                  <a:lnTo>
                    <a:pt x="25" y="39"/>
                  </a:lnTo>
                  <a:lnTo>
                    <a:pt x="51" y="6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80" name="Line 543"/>
            <p:cNvSpPr>
              <a:spLocks noChangeShapeType="1"/>
            </p:cNvSpPr>
            <p:nvPr/>
          </p:nvSpPr>
          <p:spPr bwMode="auto">
            <a:xfrm>
              <a:off x="2287" y="158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81" name="Freeform 544"/>
            <p:cNvSpPr>
              <a:spLocks/>
            </p:cNvSpPr>
            <p:nvPr/>
          </p:nvSpPr>
          <p:spPr bwMode="auto">
            <a:xfrm>
              <a:off x="2281" y="1527"/>
              <a:ext cx="15" cy="59"/>
            </a:xfrm>
            <a:custGeom>
              <a:avLst/>
              <a:gdLst>
                <a:gd name="T0" fmla="*/ 0 w 91"/>
                <a:gd name="T1" fmla="*/ 2 h 349"/>
                <a:gd name="T2" fmla="*/ 0 w 91"/>
                <a:gd name="T3" fmla="*/ 1 h 349"/>
                <a:gd name="T4" fmla="*/ 0 w 91"/>
                <a:gd name="T5" fmla="*/ 1 h 349"/>
                <a:gd name="T6" fmla="*/ 0 w 91"/>
                <a:gd name="T7" fmla="*/ 1 h 349"/>
                <a:gd name="T8" fmla="*/ 0 w 91"/>
                <a:gd name="T9" fmla="*/ 1 h 349"/>
                <a:gd name="T10" fmla="*/ 0 w 91"/>
                <a:gd name="T11" fmla="*/ 0 h 349"/>
                <a:gd name="T12" fmla="*/ 0 w 91"/>
                <a:gd name="T13" fmla="*/ 0 h 349"/>
                <a:gd name="T14" fmla="*/ 0 w 91"/>
                <a:gd name="T15" fmla="*/ 0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"/>
                <a:gd name="T25" fmla="*/ 0 h 349"/>
                <a:gd name="T26" fmla="*/ 91 w 91"/>
                <a:gd name="T27" fmla="*/ 349 h 3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" h="349">
                  <a:moveTo>
                    <a:pt x="40" y="349"/>
                  </a:moveTo>
                  <a:lnTo>
                    <a:pt x="14" y="298"/>
                  </a:lnTo>
                  <a:lnTo>
                    <a:pt x="0" y="233"/>
                  </a:lnTo>
                  <a:lnTo>
                    <a:pt x="0" y="181"/>
                  </a:lnTo>
                  <a:lnTo>
                    <a:pt x="14" y="116"/>
                  </a:lnTo>
                  <a:lnTo>
                    <a:pt x="40" y="63"/>
                  </a:lnTo>
                  <a:lnTo>
                    <a:pt x="65" y="26"/>
                  </a:lnTo>
                  <a:lnTo>
                    <a:pt x="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82" name="Line 545"/>
            <p:cNvSpPr>
              <a:spLocks noChangeShapeType="1"/>
            </p:cNvSpPr>
            <p:nvPr/>
          </p:nvSpPr>
          <p:spPr bwMode="auto">
            <a:xfrm>
              <a:off x="2311" y="154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83" name="Freeform 546"/>
            <p:cNvSpPr>
              <a:spLocks/>
            </p:cNvSpPr>
            <p:nvPr/>
          </p:nvSpPr>
          <p:spPr bwMode="auto">
            <a:xfrm>
              <a:off x="2311" y="1536"/>
              <a:ext cx="11" cy="9"/>
            </a:xfrm>
            <a:custGeom>
              <a:avLst/>
              <a:gdLst>
                <a:gd name="T0" fmla="*/ 0 w 63"/>
                <a:gd name="T1" fmla="*/ 0 h 52"/>
                <a:gd name="T2" fmla="*/ 0 w 63"/>
                <a:gd name="T3" fmla="*/ 0 h 52"/>
                <a:gd name="T4" fmla="*/ 0 w 63"/>
                <a:gd name="T5" fmla="*/ 0 h 52"/>
                <a:gd name="T6" fmla="*/ 0 60000 65536"/>
                <a:gd name="T7" fmla="*/ 0 60000 65536"/>
                <a:gd name="T8" fmla="*/ 0 60000 65536"/>
                <a:gd name="T9" fmla="*/ 0 w 63"/>
                <a:gd name="T10" fmla="*/ 0 h 52"/>
                <a:gd name="T11" fmla="*/ 63 w 63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52">
                  <a:moveTo>
                    <a:pt x="0" y="52"/>
                  </a:moveTo>
                  <a:lnTo>
                    <a:pt x="25" y="40"/>
                  </a:lnTo>
                  <a:lnTo>
                    <a:pt x="6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84" name="Line 547"/>
            <p:cNvSpPr>
              <a:spLocks noChangeShapeType="1"/>
            </p:cNvSpPr>
            <p:nvPr/>
          </p:nvSpPr>
          <p:spPr bwMode="auto">
            <a:xfrm>
              <a:off x="2270" y="15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85" name="Freeform 548"/>
            <p:cNvSpPr>
              <a:spLocks/>
            </p:cNvSpPr>
            <p:nvPr/>
          </p:nvSpPr>
          <p:spPr bwMode="auto">
            <a:xfrm>
              <a:off x="2211" y="1548"/>
              <a:ext cx="59" cy="90"/>
            </a:xfrm>
            <a:custGeom>
              <a:avLst/>
              <a:gdLst>
                <a:gd name="T0" fmla="*/ 2 w 358"/>
                <a:gd name="T1" fmla="*/ 0 h 545"/>
                <a:gd name="T2" fmla="*/ 0 w 358"/>
                <a:gd name="T3" fmla="*/ 2 h 545"/>
                <a:gd name="T4" fmla="*/ 2 w 358"/>
                <a:gd name="T5" fmla="*/ 2 h 545"/>
                <a:gd name="T6" fmla="*/ 0 60000 65536"/>
                <a:gd name="T7" fmla="*/ 0 60000 65536"/>
                <a:gd name="T8" fmla="*/ 0 60000 65536"/>
                <a:gd name="T9" fmla="*/ 0 w 358"/>
                <a:gd name="T10" fmla="*/ 0 h 545"/>
                <a:gd name="T11" fmla="*/ 358 w 358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8" h="545">
                  <a:moveTo>
                    <a:pt x="358" y="0"/>
                  </a:moveTo>
                  <a:lnTo>
                    <a:pt x="0" y="545"/>
                  </a:lnTo>
                  <a:lnTo>
                    <a:pt x="358" y="54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86" name="Line 549"/>
            <p:cNvSpPr>
              <a:spLocks noChangeShapeType="1"/>
            </p:cNvSpPr>
            <p:nvPr/>
          </p:nvSpPr>
          <p:spPr bwMode="auto">
            <a:xfrm>
              <a:off x="2270" y="15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87" name="Line 550"/>
            <p:cNvSpPr>
              <a:spLocks noChangeShapeType="1"/>
            </p:cNvSpPr>
            <p:nvPr/>
          </p:nvSpPr>
          <p:spPr bwMode="auto">
            <a:xfrm flipH="1">
              <a:off x="2211" y="1548"/>
              <a:ext cx="5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88" name="Line 551"/>
            <p:cNvSpPr>
              <a:spLocks noChangeShapeType="1"/>
            </p:cNvSpPr>
            <p:nvPr/>
          </p:nvSpPr>
          <p:spPr bwMode="auto">
            <a:xfrm>
              <a:off x="2492" y="139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89" name="Line 552"/>
            <p:cNvSpPr>
              <a:spLocks noChangeShapeType="1"/>
            </p:cNvSpPr>
            <p:nvPr/>
          </p:nvSpPr>
          <p:spPr bwMode="auto">
            <a:xfrm flipV="1">
              <a:off x="2492" y="1306"/>
              <a:ext cx="59" cy="9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90" name="Line 553"/>
            <p:cNvSpPr>
              <a:spLocks noChangeShapeType="1"/>
            </p:cNvSpPr>
            <p:nvPr/>
          </p:nvSpPr>
          <p:spPr bwMode="auto">
            <a:xfrm>
              <a:off x="2492" y="130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91" name="Line 554"/>
            <p:cNvSpPr>
              <a:spLocks noChangeShapeType="1"/>
            </p:cNvSpPr>
            <p:nvPr/>
          </p:nvSpPr>
          <p:spPr bwMode="auto">
            <a:xfrm>
              <a:off x="2492" y="1306"/>
              <a:ext cx="59" cy="9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92" name="Line 555"/>
            <p:cNvSpPr>
              <a:spLocks noChangeShapeType="1"/>
            </p:cNvSpPr>
            <p:nvPr/>
          </p:nvSpPr>
          <p:spPr bwMode="auto">
            <a:xfrm>
              <a:off x="2660" y="15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93" name="Freeform 556"/>
            <p:cNvSpPr>
              <a:spLocks/>
            </p:cNvSpPr>
            <p:nvPr/>
          </p:nvSpPr>
          <p:spPr bwMode="auto">
            <a:xfrm>
              <a:off x="2660" y="1548"/>
              <a:ext cx="60" cy="90"/>
            </a:xfrm>
            <a:custGeom>
              <a:avLst/>
              <a:gdLst>
                <a:gd name="T0" fmla="*/ 0 w 361"/>
                <a:gd name="T1" fmla="*/ 0 h 545"/>
                <a:gd name="T2" fmla="*/ 2 w 361"/>
                <a:gd name="T3" fmla="*/ 0 h 545"/>
                <a:gd name="T4" fmla="*/ 0 w 361"/>
                <a:gd name="T5" fmla="*/ 2 h 545"/>
                <a:gd name="T6" fmla="*/ 2 w 361"/>
                <a:gd name="T7" fmla="*/ 2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1"/>
                <a:gd name="T13" fmla="*/ 0 h 545"/>
                <a:gd name="T14" fmla="*/ 361 w 361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1" h="545">
                  <a:moveTo>
                    <a:pt x="0" y="0"/>
                  </a:moveTo>
                  <a:lnTo>
                    <a:pt x="361" y="0"/>
                  </a:lnTo>
                  <a:lnTo>
                    <a:pt x="0" y="545"/>
                  </a:lnTo>
                  <a:lnTo>
                    <a:pt x="361" y="54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94" name="Line 557"/>
            <p:cNvSpPr>
              <a:spLocks noChangeShapeType="1"/>
            </p:cNvSpPr>
            <p:nvPr/>
          </p:nvSpPr>
          <p:spPr bwMode="auto">
            <a:xfrm>
              <a:off x="2741" y="159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95" name="Line 558"/>
            <p:cNvSpPr>
              <a:spLocks noChangeShapeType="1"/>
            </p:cNvSpPr>
            <p:nvPr/>
          </p:nvSpPr>
          <p:spPr bwMode="auto">
            <a:xfrm>
              <a:off x="2741" y="1592"/>
              <a:ext cx="4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96" name="Line 559"/>
            <p:cNvSpPr>
              <a:spLocks noChangeShapeType="1"/>
            </p:cNvSpPr>
            <p:nvPr/>
          </p:nvSpPr>
          <p:spPr bwMode="auto">
            <a:xfrm>
              <a:off x="2741" y="159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97" name="Freeform 560"/>
            <p:cNvSpPr>
              <a:spLocks/>
            </p:cNvSpPr>
            <p:nvPr/>
          </p:nvSpPr>
          <p:spPr bwMode="auto">
            <a:xfrm>
              <a:off x="2730" y="1527"/>
              <a:ext cx="15" cy="65"/>
            </a:xfrm>
            <a:custGeom>
              <a:avLst/>
              <a:gdLst>
                <a:gd name="T0" fmla="*/ 0 w 88"/>
                <a:gd name="T1" fmla="*/ 2 h 388"/>
                <a:gd name="T2" fmla="*/ 0 w 88"/>
                <a:gd name="T3" fmla="*/ 2 h 388"/>
                <a:gd name="T4" fmla="*/ 0 w 88"/>
                <a:gd name="T5" fmla="*/ 1 h 388"/>
                <a:gd name="T6" fmla="*/ 0 w 88"/>
                <a:gd name="T7" fmla="*/ 1 h 388"/>
                <a:gd name="T8" fmla="*/ 0 w 88"/>
                <a:gd name="T9" fmla="*/ 1 h 388"/>
                <a:gd name="T10" fmla="*/ 0 w 88"/>
                <a:gd name="T11" fmla="*/ 1 h 388"/>
                <a:gd name="T12" fmla="*/ 0 w 88"/>
                <a:gd name="T13" fmla="*/ 0 h 388"/>
                <a:gd name="T14" fmla="*/ 0 w 88"/>
                <a:gd name="T15" fmla="*/ 0 h 388"/>
                <a:gd name="T16" fmla="*/ 1 w 88"/>
                <a:gd name="T17" fmla="*/ 0 h 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388"/>
                <a:gd name="T29" fmla="*/ 88 w 88"/>
                <a:gd name="T30" fmla="*/ 388 h 3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388">
                  <a:moveTo>
                    <a:pt x="62" y="388"/>
                  </a:moveTo>
                  <a:lnTo>
                    <a:pt x="36" y="349"/>
                  </a:lnTo>
                  <a:lnTo>
                    <a:pt x="12" y="298"/>
                  </a:lnTo>
                  <a:lnTo>
                    <a:pt x="0" y="233"/>
                  </a:lnTo>
                  <a:lnTo>
                    <a:pt x="0" y="181"/>
                  </a:lnTo>
                  <a:lnTo>
                    <a:pt x="12" y="116"/>
                  </a:lnTo>
                  <a:lnTo>
                    <a:pt x="36" y="63"/>
                  </a:lnTo>
                  <a:lnTo>
                    <a:pt x="62" y="26"/>
                  </a:lnTo>
                  <a:lnTo>
                    <a:pt x="8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98" name="Line 561"/>
            <p:cNvSpPr>
              <a:spLocks noChangeShapeType="1"/>
            </p:cNvSpPr>
            <p:nvPr/>
          </p:nvSpPr>
          <p:spPr bwMode="auto">
            <a:xfrm>
              <a:off x="2760" y="154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199" name="Freeform 562"/>
            <p:cNvSpPr>
              <a:spLocks/>
            </p:cNvSpPr>
            <p:nvPr/>
          </p:nvSpPr>
          <p:spPr bwMode="auto">
            <a:xfrm>
              <a:off x="2760" y="1536"/>
              <a:ext cx="11" cy="45"/>
            </a:xfrm>
            <a:custGeom>
              <a:avLst/>
              <a:gdLst>
                <a:gd name="T0" fmla="*/ 0 w 64"/>
                <a:gd name="T1" fmla="*/ 0 h 272"/>
                <a:gd name="T2" fmla="*/ 0 w 64"/>
                <a:gd name="T3" fmla="*/ 0 h 272"/>
                <a:gd name="T4" fmla="*/ 0 w 64"/>
                <a:gd name="T5" fmla="*/ 0 h 272"/>
                <a:gd name="T6" fmla="*/ 0 w 64"/>
                <a:gd name="T7" fmla="*/ 1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72"/>
                <a:gd name="T14" fmla="*/ 64 w 64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72">
                  <a:moveTo>
                    <a:pt x="0" y="52"/>
                  </a:moveTo>
                  <a:lnTo>
                    <a:pt x="26" y="40"/>
                  </a:lnTo>
                  <a:lnTo>
                    <a:pt x="64" y="0"/>
                  </a:lnTo>
                  <a:lnTo>
                    <a:pt x="64" y="2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00" name="Line 563"/>
            <p:cNvSpPr>
              <a:spLocks noChangeShapeType="1"/>
            </p:cNvSpPr>
            <p:nvPr/>
          </p:nvSpPr>
          <p:spPr bwMode="auto">
            <a:xfrm>
              <a:off x="2803" y="158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01" name="Freeform 564"/>
            <p:cNvSpPr>
              <a:spLocks/>
            </p:cNvSpPr>
            <p:nvPr/>
          </p:nvSpPr>
          <p:spPr bwMode="auto">
            <a:xfrm>
              <a:off x="2794" y="1586"/>
              <a:ext cx="9" cy="11"/>
            </a:xfrm>
            <a:custGeom>
              <a:avLst/>
              <a:gdLst>
                <a:gd name="T0" fmla="*/ 0 w 51"/>
                <a:gd name="T1" fmla="*/ 0 h 65"/>
                <a:gd name="T2" fmla="*/ 0 w 51"/>
                <a:gd name="T3" fmla="*/ 0 h 65"/>
                <a:gd name="T4" fmla="*/ 0 w 51"/>
                <a:gd name="T5" fmla="*/ 0 h 65"/>
                <a:gd name="T6" fmla="*/ 0 60000 65536"/>
                <a:gd name="T7" fmla="*/ 0 60000 65536"/>
                <a:gd name="T8" fmla="*/ 0 60000 65536"/>
                <a:gd name="T9" fmla="*/ 0 w 51"/>
                <a:gd name="T10" fmla="*/ 0 h 65"/>
                <a:gd name="T11" fmla="*/ 51 w 51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65">
                  <a:moveTo>
                    <a:pt x="51" y="0"/>
                  </a:moveTo>
                  <a:lnTo>
                    <a:pt x="26" y="39"/>
                  </a:lnTo>
                  <a:lnTo>
                    <a:pt x="0" y="6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02" name="Line 565"/>
            <p:cNvSpPr>
              <a:spLocks noChangeShapeType="1"/>
            </p:cNvSpPr>
            <p:nvPr/>
          </p:nvSpPr>
          <p:spPr bwMode="auto">
            <a:xfrm>
              <a:off x="2803" y="158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03" name="Freeform 566"/>
            <p:cNvSpPr>
              <a:spLocks/>
            </p:cNvSpPr>
            <p:nvPr/>
          </p:nvSpPr>
          <p:spPr bwMode="auto">
            <a:xfrm>
              <a:off x="2794" y="1527"/>
              <a:ext cx="15" cy="59"/>
            </a:xfrm>
            <a:custGeom>
              <a:avLst/>
              <a:gdLst>
                <a:gd name="T0" fmla="*/ 0 w 91"/>
                <a:gd name="T1" fmla="*/ 2 h 349"/>
                <a:gd name="T2" fmla="*/ 0 w 91"/>
                <a:gd name="T3" fmla="*/ 1 h 349"/>
                <a:gd name="T4" fmla="*/ 0 w 91"/>
                <a:gd name="T5" fmla="*/ 1 h 349"/>
                <a:gd name="T6" fmla="*/ 0 w 91"/>
                <a:gd name="T7" fmla="*/ 1 h 349"/>
                <a:gd name="T8" fmla="*/ 0 w 91"/>
                <a:gd name="T9" fmla="*/ 1 h 349"/>
                <a:gd name="T10" fmla="*/ 0 w 91"/>
                <a:gd name="T11" fmla="*/ 0 h 349"/>
                <a:gd name="T12" fmla="*/ 0 w 91"/>
                <a:gd name="T13" fmla="*/ 0 h 349"/>
                <a:gd name="T14" fmla="*/ 0 w 91"/>
                <a:gd name="T15" fmla="*/ 0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"/>
                <a:gd name="T25" fmla="*/ 0 h 349"/>
                <a:gd name="T26" fmla="*/ 91 w 91"/>
                <a:gd name="T27" fmla="*/ 349 h 3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" h="349">
                  <a:moveTo>
                    <a:pt x="51" y="349"/>
                  </a:moveTo>
                  <a:lnTo>
                    <a:pt x="76" y="298"/>
                  </a:lnTo>
                  <a:lnTo>
                    <a:pt x="91" y="233"/>
                  </a:lnTo>
                  <a:lnTo>
                    <a:pt x="91" y="181"/>
                  </a:lnTo>
                  <a:lnTo>
                    <a:pt x="76" y="116"/>
                  </a:lnTo>
                  <a:lnTo>
                    <a:pt x="51" y="63"/>
                  </a:lnTo>
                  <a:lnTo>
                    <a:pt x="26" y="26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04" name="Line 567"/>
            <p:cNvSpPr>
              <a:spLocks noChangeShapeType="1"/>
            </p:cNvSpPr>
            <p:nvPr/>
          </p:nvSpPr>
          <p:spPr bwMode="auto">
            <a:xfrm>
              <a:off x="2941" y="139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05" name="Line 568"/>
            <p:cNvSpPr>
              <a:spLocks noChangeShapeType="1"/>
            </p:cNvSpPr>
            <p:nvPr/>
          </p:nvSpPr>
          <p:spPr bwMode="auto">
            <a:xfrm flipV="1">
              <a:off x="2941" y="1306"/>
              <a:ext cx="59" cy="9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06" name="Line 569"/>
            <p:cNvSpPr>
              <a:spLocks noChangeShapeType="1"/>
            </p:cNvSpPr>
            <p:nvPr/>
          </p:nvSpPr>
          <p:spPr bwMode="auto">
            <a:xfrm>
              <a:off x="2941" y="130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07" name="Line 570"/>
            <p:cNvSpPr>
              <a:spLocks noChangeShapeType="1"/>
            </p:cNvSpPr>
            <p:nvPr/>
          </p:nvSpPr>
          <p:spPr bwMode="auto">
            <a:xfrm>
              <a:off x="2941" y="1306"/>
              <a:ext cx="59" cy="9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08" name="Line 571"/>
            <p:cNvSpPr>
              <a:spLocks noChangeShapeType="1"/>
            </p:cNvSpPr>
            <p:nvPr/>
          </p:nvSpPr>
          <p:spPr bwMode="auto">
            <a:xfrm>
              <a:off x="3600" y="15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09" name="Freeform 572"/>
            <p:cNvSpPr>
              <a:spLocks/>
            </p:cNvSpPr>
            <p:nvPr/>
          </p:nvSpPr>
          <p:spPr bwMode="auto">
            <a:xfrm>
              <a:off x="3600" y="1548"/>
              <a:ext cx="60" cy="90"/>
            </a:xfrm>
            <a:custGeom>
              <a:avLst/>
              <a:gdLst>
                <a:gd name="T0" fmla="*/ 0 w 360"/>
                <a:gd name="T1" fmla="*/ 0 h 545"/>
                <a:gd name="T2" fmla="*/ 2 w 360"/>
                <a:gd name="T3" fmla="*/ 0 h 545"/>
                <a:gd name="T4" fmla="*/ 0 w 360"/>
                <a:gd name="T5" fmla="*/ 2 h 545"/>
                <a:gd name="T6" fmla="*/ 2 w 360"/>
                <a:gd name="T7" fmla="*/ 2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45"/>
                <a:gd name="T14" fmla="*/ 360 w 360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45">
                  <a:moveTo>
                    <a:pt x="0" y="0"/>
                  </a:moveTo>
                  <a:lnTo>
                    <a:pt x="360" y="0"/>
                  </a:lnTo>
                  <a:lnTo>
                    <a:pt x="0" y="545"/>
                  </a:lnTo>
                  <a:lnTo>
                    <a:pt x="360" y="54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10" name="Line 573"/>
            <p:cNvSpPr>
              <a:spLocks noChangeShapeType="1"/>
            </p:cNvSpPr>
            <p:nvPr/>
          </p:nvSpPr>
          <p:spPr bwMode="auto">
            <a:xfrm>
              <a:off x="3681" y="159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11" name="Line 574"/>
            <p:cNvSpPr>
              <a:spLocks noChangeShapeType="1"/>
            </p:cNvSpPr>
            <p:nvPr/>
          </p:nvSpPr>
          <p:spPr bwMode="auto">
            <a:xfrm>
              <a:off x="3681" y="1592"/>
              <a:ext cx="5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12" name="Line 575"/>
            <p:cNvSpPr>
              <a:spLocks noChangeShapeType="1"/>
            </p:cNvSpPr>
            <p:nvPr/>
          </p:nvSpPr>
          <p:spPr bwMode="auto">
            <a:xfrm>
              <a:off x="3681" y="159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13" name="Freeform 576"/>
            <p:cNvSpPr>
              <a:spLocks/>
            </p:cNvSpPr>
            <p:nvPr/>
          </p:nvSpPr>
          <p:spPr bwMode="auto">
            <a:xfrm>
              <a:off x="3671" y="1527"/>
              <a:ext cx="15" cy="65"/>
            </a:xfrm>
            <a:custGeom>
              <a:avLst/>
              <a:gdLst>
                <a:gd name="T0" fmla="*/ 0 w 90"/>
                <a:gd name="T1" fmla="*/ 2 h 388"/>
                <a:gd name="T2" fmla="*/ 0 w 90"/>
                <a:gd name="T3" fmla="*/ 2 h 388"/>
                <a:gd name="T4" fmla="*/ 0 w 90"/>
                <a:gd name="T5" fmla="*/ 1 h 388"/>
                <a:gd name="T6" fmla="*/ 0 w 90"/>
                <a:gd name="T7" fmla="*/ 1 h 388"/>
                <a:gd name="T8" fmla="*/ 0 w 90"/>
                <a:gd name="T9" fmla="*/ 1 h 388"/>
                <a:gd name="T10" fmla="*/ 0 w 90"/>
                <a:gd name="T11" fmla="*/ 1 h 388"/>
                <a:gd name="T12" fmla="*/ 0 w 90"/>
                <a:gd name="T13" fmla="*/ 0 h 388"/>
                <a:gd name="T14" fmla="*/ 0 w 90"/>
                <a:gd name="T15" fmla="*/ 0 h 388"/>
                <a:gd name="T16" fmla="*/ 0 w 90"/>
                <a:gd name="T17" fmla="*/ 0 h 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388"/>
                <a:gd name="T29" fmla="*/ 90 w 90"/>
                <a:gd name="T30" fmla="*/ 388 h 3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388">
                  <a:moveTo>
                    <a:pt x="65" y="388"/>
                  </a:moveTo>
                  <a:lnTo>
                    <a:pt x="39" y="349"/>
                  </a:lnTo>
                  <a:lnTo>
                    <a:pt x="13" y="298"/>
                  </a:lnTo>
                  <a:lnTo>
                    <a:pt x="0" y="233"/>
                  </a:lnTo>
                  <a:lnTo>
                    <a:pt x="0" y="181"/>
                  </a:lnTo>
                  <a:lnTo>
                    <a:pt x="13" y="116"/>
                  </a:lnTo>
                  <a:lnTo>
                    <a:pt x="39" y="63"/>
                  </a:lnTo>
                  <a:lnTo>
                    <a:pt x="65" y="26"/>
                  </a:lnTo>
                  <a:lnTo>
                    <a:pt x="9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14" name="Line 577"/>
            <p:cNvSpPr>
              <a:spLocks noChangeShapeType="1"/>
            </p:cNvSpPr>
            <p:nvPr/>
          </p:nvSpPr>
          <p:spPr bwMode="auto">
            <a:xfrm>
              <a:off x="3701" y="154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15" name="Freeform 578"/>
            <p:cNvSpPr>
              <a:spLocks/>
            </p:cNvSpPr>
            <p:nvPr/>
          </p:nvSpPr>
          <p:spPr bwMode="auto">
            <a:xfrm>
              <a:off x="3701" y="1536"/>
              <a:ext cx="10" cy="45"/>
            </a:xfrm>
            <a:custGeom>
              <a:avLst/>
              <a:gdLst>
                <a:gd name="T0" fmla="*/ 0 w 64"/>
                <a:gd name="T1" fmla="*/ 0 h 272"/>
                <a:gd name="T2" fmla="*/ 0 w 64"/>
                <a:gd name="T3" fmla="*/ 0 h 272"/>
                <a:gd name="T4" fmla="*/ 0 w 64"/>
                <a:gd name="T5" fmla="*/ 0 h 272"/>
                <a:gd name="T6" fmla="*/ 0 w 64"/>
                <a:gd name="T7" fmla="*/ 1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72"/>
                <a:gd name="T14" fmla="*/ 64 w 64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72">
                  <a:moveTo>
                    <a:pt x="0" y="52"/>
                  </a:moveTo>
                  <a:lnTo>
                    <a:pt x="26" y="40"/>
                  </a:lnTo>
                  <a:lnTo>
                    <a:pt x="64" y="0"/>
                  </a:lnTo>
                  <a:lnTo>
                    <a:pt x="64" y="2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16" name="Line 579"/>
            <p:cNvSpPr>
              <a:spLocks noChangeShapeType="1"/>
            </p:cNvSpPr>
            <p:nvPr/>
          </p:nvSpPr>
          <p:spPr bwMode="auto">
            <a:xfrm>
              <a:off x="3743" y="158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17" name="Freeform 580"/>
            <p:cNvSpPr>
              <a:spLocks/>
            </p:cNvSpPr>
            <p:nvPr/>
          </p:nvSpPr>
          <p:spPr bwMode="auto">
            <a:xfrm>
              <a:off x="3735" y="1586"/>
              <a:ext cx="8" cy="11"/>
            </a:xfrm>
            <a:custGeom>
              <a:avLst/>
              <a:gdLst>
                <a:gd name="T0" fmla="*/ 0 w 50"/>
                <a:gd name="T1" fmla="*/ 0 h 65"/>
                <a:gd name="T2" fmla="*/ 0 w 50"/>
                <a:gd name="T3" fmla="*/ 0 h 65"/>
                <a:gd name="T4" fmla="*/ 0 w 50"/>
                <a:gd name="T5" fmla="*/ 0 h 65"/>
                <a:gd name="T6" fmla="*/ 0 60000 65536"/>
                <a:gd name="T7" fmla="*/ 0 60000 65536"/>
                <a:gd name="T8" fmla="*/ 0 60000 65536"/>
                <a:gd name="T9" fmla="*/ 0 w 50"/>
                <a:gd name="T10" fmla="*/ 0 h 65"/>
                <a:gd name="T11" fmla="*/ 50 w 50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5">
                  <a:moveTo>
                    <a:pt x="50" y="0"/>
                  </a:moveTo>
                  <a:lnTo>
                    <a:pt x="24" y="39"/>
                  </a:lnTo>
                  <a:lnTo>
                    <a:pt x="0" y="6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18" name="Line 581"/>
            <p:cNvSpPr>
              <a:spLocks noChangeShapeType="1"/>
            </p:cNvSpPr>
            <p:nvPr/>
          </p:nvSpPr>
          <p:spPr bwMode="auto">
            <a:xfrm>
              <a:off x="3743" y="158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19" name="Freeform 582"/>
            <p:cNvSpPr>
              <a:spLocks/>
            </p:cNvSpPr>
            <p:nvPr/>
          </p:nvSpPr>
          <p:spPr bwMode="auto">
            <a:xfrm>
              <a:off x="3735" y="1527"/>
              <a:ext cx="15" cy="59"/>
            </a:xfrm>
            <a:custGeom>
              <a:avLst/>
              <a:gdLst>
                <a:gd name="T0" fmla="*/ 0 w 88"/>
                <a:gd name="T1" fmla="*/ 2 h 349"/>
                <a:gd name="T2" fmla="*/ 0 w 88"/>
                <a:gd name="T3" fmla="*/ 1 h 349"/>
                <a:gd name="T4" fmla="*/ 1 w 88"/>
                <a:gd name="T5" fmla="*/ 1 h 349"/>
                <a:gd name="T6" fmla="*/ 1 w 88"/>
                <a:gd name="T7" fmla="*/ 1 h 349"/>
                <a:gd name="T8" fmla="*/ 0 w 88"/>
                <a:gd name="T9" fmla="*/ 1 h 349"/>
                <a:gd name="T10" fmla="*/ 0 w 88"/>
                <a:gd name="T11" fmla="*/ 0 h 349"/>
                <a:gd name="T12" fmla="*/ 0 w 88"/>
                <a:gd name="T13" fmla="*/ 0 h 349"/>
                <a:gd name="T14" fmla="*/ 0 w 88"/>
                <a:gd name="T15" fmla="*/ 0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349"/>
                <a:gd name="T26" fmla="*/ 88 w 88"/>
                <a:gd name="T27" fmla="*/ 349 h 3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349">
                  <a:moveTo>
                    <a:pt x="50" y="349"/>
                  </a:moveTo>
                  <a:lnTo>
                    <a:pt x="76" y="298"/>
                  </a:lnTo>
                  <a:lnTo>
                    <a:pt x="88" y="233"/>
                  </a:lnTo>
                  <a:lnTo>
                    <a:pt x="88" y="181"/>
                  </a:lnTo>
                  <a:lnTo>
                    <a:pt x="76" y="116"/>
                  </a:lnTo>
                  <a:lnTo>
                    <a:pt x="50" y="63"/>
                  </a:lnTo>
                  <a:lnTo>
                    <a:pt x="24" y="26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20" name="Line 583"/>
            <p:cNvSpPr>
              <a:spLocks noChangeShapeType="1"/>
            </p:cNvSpPr>
            <p:nvPr/>
          </p:nvSpPr>
          <p:spPr bwMode="auto">
            <a:xfrm>
              <a:off x="3895" y="139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21" name="Line 584"/>
            <p:cNvSpPr>
              <a:spLocks noChangeShapeType="1"/>
            </p:cNvSpPr>
            <p:nvPr/>
          </p:nvSpPr>
          <p:spPr bwMode="auto">
            <a:xfrm flipV="1">
              <a:off x="3895" y="1306"/>
              <a:ext cx="60" cy="9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22" name="Line 585"/>
            <p:cNvSpPr>
              <a:spLocks noChangeShapeType="1"/>
            </p:cNvSpPr>
            <p:nvPr/>
          </p:nvSpPr>
          <p:spPr bwMode="auto">
            <a:xfrm>
              <a:off x="3895" y="130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23" name="Line 586"/>
            <p:cNvSpPr>
              <a:spLocks noChangeShapeType="1"/>
            </p:cNvSpPr>
            <p:nvPr/>
          </p:nvSpPr>
          <p:spPr bwMode="auto">
            <a:xfrm>
              <a:off x="3895" y="1306"/>
              <a:ext cx="60" cy="9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24" name="Line 587"/>
            <p:cNvSpPr>
              <a:spLocks noChangeShapeType="1"/>
            </p:cNvSpPr>
            <p:nvPr/>
          </p:nvSpPr>
          <p:spPr bwMode="auto">
            <a:xfrm>
              <a:off x="4050" y="15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25" name="Freeform 588"/>
            <p:cNvSpPr>
              <a:spLocks/>
            </p:cNvSpPr>
            <p:nvPr/>
          </p:nvSpPr>
          <p:spPr bwMode="auto">
            <a:xfrm>
              <a:off x="4050" y="1548"/>
              <a:ext cx="60" cy="90"/>
            </a:xfrm>
            <a:custGeom>
              <a:avLst/>
              <a:gdLst>
                <a:gd name="T0" fmla="*/ 0 w 361"/>
                <a:gd name="T1" fmla="*/ 0 h 545"/>
                <a:gd name="T2" fmla="*/ 2 w 361"/>
                <a:gd name="T3" fmla="*/ 0 h 545"/>
                <a:gd name="T4" fmla="*/ 0 w 361"/>
                <a:gd name="T5" fmla="*/ 2 h 545"/>
                <a:gd name="T6" fmla="*/ 2 w 361"/>
                <a:gd name="T7" fmla="*/ 2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1"/>
                <a:gd name="T13" fmla="*/ 0 h 545"/>
                <a:gd name="T14" fmla="*/ 361 w 361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1" h="545">
                  <a:moveTo>
                    <a:pt x="0" y="0"/>
                  </a:moveTo>
                  <a:lnTo>
                    <a:pt x="361" y="0"/>
                  </a:lnTo>
                  <a:lnTo>
                    <a:pt x="0" y="545"/>
                  </a:lnTo>
                  <a:lnTo>
                    <a:pt x="361" y="54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26" name="Line 589"/>
            <p:cNvSpPr>
              <a:spLocks noChangeShapeType="1"/>
            </p:cNvSpPr>
            <p:nvPr/>
          </p:nvSpPr>
          <p:spPr bwMode="auto">
            <a:xfrm>
              <a:off x="4130" y="159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27" name="Line 590"/>
            <p:cNvSpPr>
              <a:spLocks noChangeShapeType="1"/>
            </p:cNvSpPr>
            <p:nvPr/>
          </p:nvSpPr>
          <p:spPr bwMode="auto">
            <a:xfrm>
              <a:off x="4130" y="1592"/>
              <a:ext cx="5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28" name="Line 591"/>
            <p:cNvSpPr>
              <a:spLocks noChangeShapeType="1"/>
            </p:cNvSpPr>
            <p:nvPr/>
          </p:nvSpPr>
          <p:spPr bwMode="auto">
            <a:xfrm>
              <a:off x="4130" y="159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29" name="Freeform 592"/>
            <p:cNvSpPr>
              <a:spLocks/>
            </p:cNvSpPr>
            <p:nvPr/>
          </p:nvSpPr>
          <p:spPr bwMode="auto">
            <a:xfrm>
              <a:off x="4120" y="1527"/>
              <a:ext cx="15" cy="65"/>
            </a:xfrm>
            <a:custGeom>
              <a:avLst/>
              <a:gdLst>
                <a:gd name="T0" fmla="*/ 0 w 89"/>
                <a:gd name="T1" fmla="*/ 2 h 388"/>
                <a:gd name="T2" fmla="*/ 0 w 89"/>
                <a:gd name="T3" fmla="*/ 2 h 388"/>
                <a:gd name="T4" fmla="*/ 0 w 89"/>
                <a:gd name="T5" fmla="*/ 1 h 388"/>
                <a:gd name="T6" fmla="*/ 0 w 89"/>
                <a:gd name="T7" fmla="*/ 1 h 388"/>
                <a:gd name="T8" fmla="*/ 0 w 89"/>
                <a:gd name="T9" fmla="*/ 1 h 388"/>
                <a:gd name="T10" fmla="*/ 0 w 89"/>
                <a:gd name="T11" fmla="*/ 1 h 388"/>
                <a:gd name="T12" fmla="*/ 0 w 89"/>
                <a:gd name="T13" fmla="*/ 0 h 388"/>
                <a:gd name="T14" fmla="*/ 0 w 89"/>
                <a:gd name="T15" fmla="*/ 0 h 388"/>
                <a:gd name="T16" fmla="*/ 1 w 89"/>
                <a:gd name="T17" fmla="*/ 0 h 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388"/>
                <a:gd name="T29" fmla="*/ 89 w 89"/>
                <a:gd name="T30" fmla="*/ 388 h 3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388">
                  <a:moveTo>
                    <a:pt x="63" y="388"/>
                  </a:moveTo>
                  <a:lnTo>
                    <a:pt x="38" y="349"/>
                  </a:lnTo>
                  <a:lnTo>
                    <a:pt x="12" y="298"/>
                  </a:lnTo>
                  <a:lnTo>
                    <a:pt x="0" y="233"/>
                  </a:lnTo>
                  <a:lnTo>
                    <a:pt x="0" y="181"/>
                  </a:lnTo>
                  <a:lnTo>
                    <a:pt x="12" y="116"/>
                  </a:lnTo>
                  <a:lnTo>
                    <a:pt x="38" y="63"/>
                  </a:lnTo>
                  <a:lnTo>
                    <a:pt x="63" y="26"/>
                  </a:lnTo>
                  <a:lnTo>
                    <a:pt x="8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30" name="Line 593"/>
            <p:cNvSpPr>
              <a:spLocks noChangeShapeType="1"/>
            </p:cNvSpPr>
            <p:nvPr/>
          </p:nvSpPr>
          <p:spPr bwMode="auto">
            <a:xfrm>
              <a:off x="4150" y="154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31" name="Freeform 594"/>
            <p:cNvSpPr>
              <a:spLocks/>
            </p:cNvSpPr>
            <p:nvPr/>
          </p:nvSpPr>
          <p:spPr bwMode="auto">
            <a:xfrm>
              <a:off x="4150" y="1536"/>
              <a:ext cx="11" cy="45"/>
            </a:xfrm>
            <a:custGeom>
              <a:avLst/>
              <a:gdLst>
                <a:gd name="T0" fmla="*/ 0 w 65"/>
                <a:gd name="T1" fmla="*/ 0 h 272"/>
                <a:gd name="T2" fmla="*/ 0 w 65"/>
                <a:gd name="T3" fmla="*/ 0 h 272"/>
                <a:gd name="T4" fmla="*/ 0 w 65"/>
                <a:gd name="T5" fmla="*/ 0 h 272"/>
                <a:gd name="T6" fmla="*/ 0 w 65"/>
                <a:gd name="T7" fmla="*/ 1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72"/>
                <a:gd name="T14" fmla="*/ 65 w 65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72">
                  <a:moveTo>
                    <a:pt x="0" y="52"/>
                  </a:moveTo>
                  <a:lnTo>
                    <a:pt x="25" y="40"/>
                  </a:lnTo>
                  <a:lnTo>
                    <a:pt x="65" y="0"/>
                  </a:lnTo>
                  <a:lnTo>
                    <a:pt x="65" y="2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32" name="Line 595"/>
            <p:cNvSpPr>
              <a:spLocks noChangeShapeType="1"/>
            </p:cNvSpPr>
            <p:nvPr/>
          </p:nvSpPr>
          <p:spPr bwMode="auto">
            <a:xfrm>
              <a:off x="4193" y="158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33" name="Freeform 596"/>
            <p:cNvSpPr>
              <a:spLocks/>
            </p:cNvSpPr>
            <p:nvPr/>
          </p:nvSpPr>
          <p:spPr bwMode="auto">
            <a:xfrm>
              <a:off x="4184" y="1586"/>
              <a:ext cx="9" cy="11"/>
            </a:xfrm>
            <a:custGeom>
              <a:avLst/>
              <a:gdLst>
                <a:gd name="T0" fmla="*/ 0 w 52"/>
                <a:gd name="T1" fmla="*/ 0 h 65"/>
                <a:gd name="T2" fmla="*/ 0 w 52"/>
                <a:gd name="T3" fmla="*/ 0 h 65"/>
                <a:gd name="T4" fmla="*/ 0 w 52"/>
                <a:gd name="T5" fmla="*/ 0 h 65"/>
                <a:gd name="T6" fmla="*/ 0 60000 65536"/>
                <a:gd name="T7" fmla="*/ 0 60000 65536"/>
                <a:gd name="T8" fmla="*/ 0 60000 65536"/>
                <a:gd name="T9" fmla="*/ 0 w 52"/>
                <a:gd name="T10" fmla="*/ 0 h 65"/>
                <a:gd name="T11" fmla="*/ 52 w 52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65">
                  <a:moveTo>
                    <a:pt x="52" y="0"/>
                  </a:moveTo>
                  <a:lnTo>
                    <a:pt x="26" y="39"/>
                  </a:lnTo>
                  <a:lnTo>
                    <a:pt x="0" y="6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34" name="Line 597"/>
            <p:cNvSpPr>
              <a:spLocks noChangeShapeType="1"/>
            </p:cNvSpPr>
            <p:nvPr/>
          </p:nvSpPr>
          <p:spPr bwMode="auto">
            <a:xfrm>
              <a:off x="4193" y="158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35" name="Freeform 598"/>
            <p:cNvSpPr>
              <a:spLocks/>
            </p:cNvSpPr>
            <p:nvPr/>
          </p:nvSpPr>
          <p:spPr bwMode="auto">
            <a:xfrm>
              <a:off x="4184" y="1527"/>
              <a:ext cx="15" cy="59"/>
            </a:xfrm>
            <a:custGeom>
              <a:avLst/>
              <a:gdLst>
                <a:gd name="T0" fmla="*/ 0 w 91"/>
                <a:gd name="T1" fmla="*/ 2 h 349"/>
                <a:gd name="T2" fmla="*/ 0 w 91"/>
                <a:gd name="T3" fmla="*/ 1 h 349"/>
                <a:gd name="T4" fmla="*/ 0 w 91"/>
                <a:gd name="T5" fmla="*/ 1 h 349"/>
                <a:gd name="T6" fmla="*/ 0 w 91"/>
                <a:gd name="T7" fmla="*/ 1 h 349"/>
                <a:gd name="T8" fmla="*/ 0 w 91"/>
                <a:gd name="T9" fmla="*/ 1 h 349"/>
                <a:gd name="T10" fmla="*/ 0 w 91"/>
                <a:gd name="T11" fmla="*/ 0 h 349"/>
                <a:gd name="T12" fmla="*/ 0 w 91"/>
                <a:gd name="T13" fmla="*/ 0 h 349"/>
                <a:gd name="T14" fmla="*/ 0 w 91"/>
                <a:gd name="T15" fmla="*/ 0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"/>
                <a:gd name="T25" fmla="*/ 0 h 349"/>
                <a:gd name="T26" fmla="*/ 91 w 91"/>
                <a:gd name="T27" fmla="*/ 349 h 3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" h="349">
                  <a:moveTo>
                    <a:pt x="52" y="349"/>
                  </a:moveTo>
                  <a:lnTo>
                    <a:pt x="77" y="298"/>
                  </a:lnTo>
                  <a:lnTo>
                    <a:pt x="91" y="233"/>
                  </a:lnTo>
                  <a:lnTo>
                    <a:pt x="91" y="181"/>
                  </a:lnTo>
                  <a:lnTo>
                    <a:pt x="77" y="116"/>
                  </a:lnTo>
                  <a:lnTo>
                    <a:pt x="52" y="63"/>
                  </a:lnTo>
                  <a:lnTo>
                    <a:pt x="26" y="26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36" name="Line 599"/>
            <p:cNvSpPr>
              <a:spLocks noChangeShapeType="1"/>
            </p:cNvSpPr>
            <p:nvPr/>
          </p:nvSpPr>
          <p:spPr bwMode="auto">
            <a:xfrm>
              <a:off x="4345" y="139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37" name="Line 600"/>
            <p:cNvSpPr>
              <a:spLocks noChangeShapeType="1"/>
            </p:cNvSpPr>
            <p:nvPr/>
          </p:nvSpPr>
          <p:spPr bwMode="auto">
            <a:xfrm flipV="1">
              <a:off x="4345" y="1306"/>
              <a:ext cx="59" cy="9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38" name="Line 601"/>
            <p:cNvSpPr>
              <a:spLocks noChangeShapeType="1"/>
            </p:cNvSpPr>
            <p:nvPr/>
          </p:nvSpPr>
          <p:spPr bwMode="auto">
            <a:xfrm>
              <a:off x="4345" y="130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39" name="Line 602"/>
            <p:cNvSpPr>
              <a:spLocks noChangeShapeType="1"/>
            </p:cNvSpPr>
            <p:nvPr/>
          </p:nvSpPr>
          <p:spPr bwMode="auto">
            <a:xfrm>
              <a:off x="4345" y="1306"/>
              <a:ext cx="59" cy="9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40" name="Line 603"/>
            <p:cNvSpPr>
              <a:spLocks noChangeShapeType="1"/>
            </p:cNvSpPr>
            <p:nvPr/>
          </p:nvSpPr>
          <p:spPr bwMode="auto">
            <a:xfrm>
              <a:off x="3728" y="325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241" name="Freeform 604"/>
            <p:cNvSpPr>
              <a:spLocks/>
            </p:cNvSpPr>
            <p:nvPr/>
          </p:nvSpPr>
          <p:spPr bwMode="auto">
            <a:xfrm>
              <a:off x="3701" y="3237"/>
              <a:ext cx="27" cy="46"/>
            </a:xfrm>
            <a:custGeom>
              <a:avLst/>
              <a:gdLst>
                <a:gd name="T0" fmla="*/ 1 w 165"/>
                <a:gd name="T1" fmla="*/ 1 h 272"/>
                <a:gd name="T2" fmla="*/ 1 w 165"/>
                <a:gd name="T3" fmla="*/ 1 h 272"/>
                <a:gd name="T4" fmla="*/ 0 w 165"/>
                <a:gd name="T5" fmla="*/ 1 h 272"/>
                <a:gd name="T6" fmla="*/ 0 w 165"/>
                <a:gd name="T7" fmla="*/ 1 h 272"/>
                <a:gd name="T8" fmla="*/ 0 w 165"/>
                <a:gd name="T9" fmla="*/ 1 h 272"/>
                <a:gd name="T10" fmla="*/ 0 w 165"/>
                <a:gd name="T11" fmla="*/ 1 h 272"/>
                <a:gd name="T12" fmla="*/ 0 w 165"/>
                <a:gd name="T13" fmla="*/ 1 h 272"/>
                <a:gd name="T14" fmla="*/ 0 w 165"/>
                <a:gd name="T15" fmla="*/ 1 h 272"/>
                <a:gd name="T16" fmla="*/ 0 w 165"/>
                <a:gd name="T17" fmla="*/ 0 h 272"/>
                <a:gd name="T18" fmla="*/ 0 w 165"/>
                <a:gd name="T19" fmla="*/ 0 h 272"/>
                <a:gd name="T20" fmla="*/ 0 w 165"/>
                <a:gd name="T21" fmla="*/ 0 h 272"/>
                <a:gd name="T22" fmla="*/ 0 w 165"/>
                <a:gd name="T23" fmla="*/ 0 h 272"/>
                <a:gd name="T24" fmla="*/ 0 w 165"/>
                <a:gd name="T25" fmla="*/ 0 h 272"/>
                <a:gd name="T26" fmla="*/ 0 w 165"/>
                <a:gd name="T27" fmla="*/ 0 h 272"/>
                <a:gd name="T28" fmla="*/ 1 w 165"/>
                <a:gd name="T29" fmla="*/ 0 h 272"/>
                <a:gd name="T30" fmla="*/ 1 w 165"/>
                <a:gd name="T31" fmla="*/ 1 h 272"/>
                <a:gd name="T32" fmla="*/ 1 w 165"/>
                <a:gd name="T33" fmla="*/ 1 h 272"/>
                <a:gd name="T34" fmla="*/ 1 w 165"/>
                <a:gd name="T35" fmla="*/ 1 h 272"/>
                <a:gd name="T36" fmla="*/ 0 w 165"/>
                <a:gd name="T37" fmla="*/ 1 h 272"/>
                <a:gd name="T38" fmla="*/ 0 w 165"/>
                <a:gd name="T39" fmla="*/ 1 h 272"/>
                <a:gd name="T40" fmla="*/ 0 w 165"/>
                <a:gd name="T41" fmla="*/ 1 h 272"/>
                <a:gd name="T42" fmla="*/ 0 w 165"/>
                <a:gd name="T43" fmla="*/ 1 h 272"/>
                <a:gd name="T44" fmla="*/ 0 w 165"/>
                <a:gd name="T45" fmla="*/ 1 h 2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5"/>
                <a:gd name="T70" fmla="*/ 0 h 272"/>
                <a:gd name="T71" fmla="*/ 165 w 165"/>
                <a:gd name="T72" fmla="*/ 272 h 2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5" h="272">
                  <a:moveTo>
                    <a:pt x="165" y="91"/>
                  </a:moveTo>
                  <a:lnTo>
                    <a:pt x="154" y="130"/>
                  </a:lnTo>
                  <a:lnTo>
                    <a:pt x="129" y="156"/>
                  </a:lnTo>
                  <a:lnTo>
                    <a:pt x="89" y="169"/>
                  </a:lnTo>
                  <a:lnTo>
                    <a:pt x="77" y="169"/>
                  </a:lnTo>
                  <a:lnTo>
                    <a:pt x="38" y="156"/>
                  </a:lnTo>
                  <a:lnTo>
                    <a:pt x="12" y="130"/>
                  </a:lnTo>
                  <a:lnTo>
                    <a:pt x="0" y="91"/>
                  </a:lnTo>
                  <a:lnTo>
                    <a:pt x="0" y="79"/>
                  </a:lnTo>
                  <a:lnTo>
                    <a:pt x="12" y="39"/>
                  </a:lnTo>
                  <a:lnTo>
                    <a:pt x="38" y="14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29" y="14"/>
                  </a:lnTo>
                  <a:lnTo>
                    <a:pt x="154" y="39"/>
                  </a:lnTo>
                  <a:lnTo>
                    <a:pt x="165" y="91"/>
                  </a:lnTo>
                  <a:lnTo>
                    <a:pt x="165" y="156"/>
                  </a:lnTo>
                  <a:lnTo>
                    <a:pt x="154" y="221"/>
                  </a:lnTo>
                  <a:lnTo>
                    <a:pt x="129" y="260"/>
                  </a:lnTo>
                  <a:lnTo>
                    <a:pt x="89" y="272"/>
                  </a:lnTo>
                  <a:lnTo>
                    <a:pt x="64" y="272"/>
                  </a:lnTo>
                  <a:lnTo>
                    <a:pt x="26" y="260"/>
                  </a:lnTo>
                  <a:lnTo>
                    <a:pt x="12" y="23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</p:grpSp>
      <p:grpSp>
        <p:nvGrpSpPr>
          <p:cNvPr id="5" name="Group 605"/>
          <p:cNvGrpSpPr>
            <a:grpSpLocks/>
          </p:cNvGrpSpPr>
          <p:nvPr/>
        </p:nvGrpSpPr>
        <p:grpSpPr bwMode="auto">
          <a:xfrm>
            <a:off x="3522663" y="2008188"/>
            <a:ext cx="3592512" cy="3473450"/>
            <a:chOff x="2197" y="1380"/>
            <a:chExt cx="2264" cy="2187"/>
          </a:xfrm>
        </p:grpSpPr>
        <p:sp>
          <p:nvSpPr>
            <p:cNvPr id="28842" name="Line 606"/>
            <p:cNvSpPr>
              <a:spLocks noChangeShapeType="1"/>
            </p:cNvSpPr>
            <p:nvPr/>
          </p:nvSpPr>
          <p:spPr bwMode="auto">
            <a:xfrm>
              <a:off x="3673" y="327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43" name="Freeform 607"/>
            <p:cNvSpPr>
              <a:spLocks/>
            </p:cNvSpPr>
            <p:nvPr/>
          </p:nvSpPr>
          <p:spPr bwMode="auto">
            <a:xfrm>
              <a:off x="3673" y="3278"/>
              <a:ext cx="13" cy="20"/>
            </a:xfrm>
            <a:custGeom>
              <a:avLst/>
              <a:gdLst>
                <a:gd name="T0" fmla="*/ 0 w 77"/>
                <a:gd name="T1" fmla="*/ 0 h 117"/>
                <a:gd name="T2" fmla="*/ 0 w 77"/>
                <a:gd name="T3" fmla="*/ 0 h 117"/>
                <a:gd name="T4" fmla="*/ 0 w 77"/>
                <a:gd name="T5" fmla="*/ 1 h 117"/>
                <a:gd name="T6" fmla="*/ 0 w 77"/>
                <a:gd name="T7" fmla="*/ 1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117"/>
                <a:gd name="T14" fmla="*/ 77 w 77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117">
                  <a:moveTo>
                    <a:pt x="0" y="0"/>
                  </a:moveTo>
                  <a:lnTo>
                    <a:pt x="26" y="53"/>
                  </a:lnTo>
                  <a:lnTo>
                    <a:pt x="52" y="91"/>
                  </a:lnTo>
                  <a:lnTo>
                    <a:pt x="77" y="1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44" name="Line 608"/>
            <p:cNvSpPr>
              <a:spLocks noChangeShapeType="1"/>
            </p:cNvSpPr>
            <p:nvPr/>
          </p:nvSpPr>
          <p:spPr bwMode="auto">
            <a:xfrm>
              <a:off x="3673" y="327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45" name="Freeform 609"/>
            <p:cNvSpPr>
              <a:spLocks/>
            </p:cNvSpPr>
            <p:nvPr/>
          </p:nvSpPr>
          <p:spPr bwMode="auto">
            <a:xfrm>
              <a:off x="3671" y="3229"/>
              <a:ext cx="15" cy="49"/>
            </a:xfrm>
            <a:custGeom>
              <a:avLst/>
              <a:gdLst>
                <a:gd name="T0" fmla="*/ 0 w 90"/>
                <a:gd name="T1" fmla="*/ 1 h 297"/>
                <a:gd name="T2" fmla="*/ 0 w 90"/>
                <a:gd name="T3" fmla="*/ 1 h 297"/>
                <a:gd name="T4" fmla="*/ 0 w 90"/>
                <a:gd name="T5" fmla="*/ 1 h 297"/>
                <a:gd name="T6" fmla="*/ 0 w 90"/>
                <a:gd name="T7" fmla="*/ 0 h 297"/>
                <a:gd name="T8" fmla="*/ 0 w 90"/>
                <a:gd name="T9" fmla="*/ 0 h 297"/>
                <a:gd name="T10" fmla="*/ 0 w 90"/>
                <a:gd name="T11" fmla="*/ 0 h 297"/>
                <a:gd name="T12" fmla="*/ 0 w 90"/>
                <a:gd name="T13" fmla="*/ 0 h 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297"/>
                <a:gd name="T23" fmla="*/ 90 w 90"/>
                <a:gd name="T24" fmla="*/ 297 h 2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297">
                  <a:moveTo>
                    <a:pt x="13" y="297"/>
                  </a:moveTo>
                  <a:lnTo>
                    <a:pt x="0" y="232"/>
                  </a:lnTo>
                  <a:lnTo>
                    <a:pt x="0" y="181"/>
                  </a:lnTo>
                  <a:lnTo>
                    <a:pt x="13" y="116"/>
                  </a:lnTo>
                  <a:lnTo>
                    <a:pt x="39" y="65"/>
                  </a:lnTo>
                  <a:lnTo>
                    <a:pt x="65" y="25"/>
                  </a:lnTo>
                  <a:lnTo>
                    <a:pt x="9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46" name="Line 610"/>
            <p:cNvSpPr>
              <a:spLocks noChangeShapeType="1"/>
            </p:cNvSpPr>
            <p:nvPr/>
          </p:nvSpPr>
          <p:spPr bwMode="auto">
            <a:xfrm>
              <a:off x="3660" y="32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47" name="Freeform 611"/>
            <p:cNvSpPr>
              <a:spLocks/>
            </p:cNvSpPr>
            <p:nvPr/>
          </p:nvSpPr>
          <p:spPr bwMode="auto">
            <a:xfrm>
              <a:off x="3600" y="3249"/>
              <a:ext cx="60" cy="91"/>
            </a:xfrm>
            <a:custGeom>
              <a:avLst/>
              <a:gdLst>
                <a:gd name="T0" fmla="*/ 2 w 360"/>
                <a:gd name="T1" fmla="*/ 0 h 544"/>
                <a:gd name="T2" fmla="*/ 0 w 360"/>
                <a:gd name="T3" fmla="*/ 3 h 544"/>
                <a:gd name="T4" fmla="*/ 2 w 360"/>
                <a:gd name="T5" fmla="*/ 3 h 544"/>
                <a:gd name="T6" fmla="*/ 0 60000 65536"/>
                <a:gd name="T7" fmla="*/ 0 60000 65536"/>
                <a:gd name="T8" fmla="*/ 0 60000 65536"/>
                <a:gd name="T9" fmla="*/ 0 w 360"/>
                <a:gd name="T10" fmla="*/ 0 h 544"/>
                <a:gd name="T11" fmla="*/ 360 w 360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544">
                  <a:moveTo>
                    <a:pt x="360" y="0"/>
                  </a:moveTo>
                  <a:lnTo>
                    <a:pt x="0" y="544"/>
                  </a:lnTo>
                  <a:lnTo>
                    <a:pt x="360" y="54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48" name="Line 612"/>
            <p:cNvSpPr>
              <a:spLocks noChangeShapeType="1"/>
            </p:cNvSpPr>
            <p:nvPr/>
          </p:nvSpPr>
          <p:spPr bwMode="auto">
            <a:xfrm>
              <a:off x="3660" y="32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49" name="Line 613"/>
            <p:cNvSpPr>
              <a:spLocks noChangeShapeType="1"/>
            </p:cNvSpPr>
            <p:nvPr/>
          </p:nvSpPr>
          <p:spPr bwMode="auto">
            <a:xfrm flipH="1">
              <a:off x="3600" y="3249"/>
              <a:ext cx="6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50" name="Line 614"/>
            <p:cNvSpPr>
              <a:spLocks noChangeShapeType="1"/>
            </p:cNvSpPr>
            <p:nvPr/>
          </p:nvSpPr>
          <p:spPr bwMode="auto">
            <a:xfrm>
              <a:off x="3756" y="32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51" name="Freeform 615"/>
            <p:cNvSpPr>
              <a:spLocks/>
            </p:cNvSpPr>
            <p:nvPr/>
          </p:nvSpPr>
          <p:spPr bwMode="auto">
            <a:xfrm>
              <a:off x="3743" y="3248"/>
              <a:ext cx="15" cy="50"/>
            </a:xfrm>
            <a:custGeom>
              <a:avLst/>
              <a:gdLst>
                <a:gd name="T0" fmla="*/ 0 w 89"/>
                <a:gd name="T1" fmla="*/ 0 h 298"/>
                <a:gd name="T2" fmla="*/ 1 w 89"/>
                <a:gd name="T3" fmla="*/ 0 h 298"/>
                <a:gd name="T4" fmla="*/ 1 w 89"/>
                <a:gd name="T5" fmla="*/ 1 h 298"/>
                <a:gd name="T6" fmla="*/ 0 w 89"/>
                <a:gd name="T7" fmla="*/ 1 h 298"/>
                <a:gd name="T8" fmla="*/ 0 w 89"/>
                <a:gd name="T9" fmla="*/ 1 h 298"/>
                <a:gd name="T10" fmla="*/ 0 w 89"/>
                <a:gd name="T11" fmla="*/ 1 h 298"/>
                <a:gd name="T12" fmla="*/ 0 w 89"/>
                <a:gd name="T13" fmla="*/ 1 h 2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298"/>
                <a:gd name="T23" fmla="*/ 89 w 89"/>
                <a:gd name="T24" fmla="*/ 298 h 2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298">
                  <a:moveTo>
                    <a:pt x="77" y="0"/>
                  </a:moveTo>
                  <a:lnTo>
                    <a:pt x="89" y="65"/>
                  </a:lnTo>
                  <a:lnTo>
                    <a:pt x="89" y="116"/>
                  </a:lnTo>
                  <a:lnTo>
                    <a:pt x="77" y="181"/>
                  </a:lnTo>
                  <a:lnTo>
                    <a:pt x="51" y="234"/>
                  </a:lnTo>
                  <a:lnTo>
                    <a:pt x="26" y="272"/>
                  </a:lnTo>
                  <a:lnTo>
                    <a:pt x="0" y="29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52" name="Line 616"/>
            <p:cNvSpPr>
              <a:spLocks noChangeShapeType="1"/>
            </p:cNvSpPr>
            <p:nvPr/>
          </p:nvSpPr>
          <p:spPr bwMode="auto">
            <a:xfrm>
              <a:off x="3756" y="32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53" name="Freeform 617"/>
            <p:cNvSpPr>
              <a:spLocks/>
            </p:cNvSpPr>
            <p:nvPr/>
          </p:nvSpPr>
          <p:spPr bwMode="auto">
            <a:xfrm>
              <a:off x="3743" y="3229"/>
              <a:ext cx="13" cy="19"/>
            </a:xfrm>
            <a:custGeom>
              <a:avLst/>
              <a:gdLst>
                <a:gd name="T0" fmla="*/ 0 w 77"/>
                <a:gd name="T1" fmla="*/ 0 h 116"/>
                <a:gd name="T2" fmla="*/ 0 w 77"/>
                <a:gd name="T3" fmla="*/ 0 h 116"/>
                <a:gd name="T4" fmla="*/ 0 w 77"/>
                <a:gd name="T5" fmla="*/ 0 h 116"/>
                <a:gd name="T6" fmla="*/ 0 w 77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116"/>
                <a:gd name="T14" fmla="*/ 77 w 77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116">
                  <a:moveTo>
                    <a:pt x="77" y="116"/>
                  </a:moveTo>
                  <a:lnTo>
                    <a:pt x="51" y="65"/>
                  </a:lnTo>
                  <a:lnTo>
                    <a:pt x="26" y="2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54" name="Line 618"/>
            <p:cNvSpPr>
              <a:spLocks noChangeShapeType="1"/>
            </p:cNvSpPr>
            <p:nvPr/>
          </p:nvSpPr>
          <p:spPr bwMode="auto">
            <a:xfrm>
              <a:off x="4135" y="322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55" name="Freeform 619"/>
            <p:cNvSpPr>
              <a:spLocks/>
            </p:cNvSpPr>
            <p:nvPr/>
          </p:nvSpPr>
          <p:spPr bwMode="auto">
            <a:xfrm>
              <a:off x="4120" y="3229"/>
              <a:ext cx="15" cy="69"/>
            </a:xfrm>
            <a:custGeom>
              <a:avLst/>
              <a:gdLst>
                <a:gd name="T0" fmla="*/ 1 w 89"/>
                <a:gd name="T1" fmla="*/ 0 h 414"/>
                <a:gd name="T2" fmla="*/ 0 w 89"/>
                <a:gd name="T3" fmla="*/ 0 h 414"/>
                <a:gd name="T4" fmla="*/ 0 w 89"/>
                <a:gd name="T5" fmla="*/ 0 h 414"/>
                <a:gd name="T6" fmla="*/ 0 w 89"/>
                <a:gd name="T7" fmla="*/ 1 h 414"/>
                <a:gd name="T8" fmla="*/ 0 w 89"/>
                <a:gd name="T9" fmla="*/ 1 h 414"/>
                <a:gd name="T10" fmla="*/ 0 w 89"/>
                <a:gd name="T11" fmla="*/ 1 h 414"/>
                <a:gd name="T12" fmla="*/ 0 w 89"/>
                <a:gd name="T13" fmla="*/ 1 h 414"/>
                <a:gd name="T14" fmla="*/ 0 w 89"/>
                <a:gd name="T15" fmla="*/ 2 h 414"/>
                <a:gd name="T16" fmla="*/ 0 w 89"/>
                <a:gd name="T17" fmla="*/ 2 h 414"/>
                <a:gd name="T18" fmla="*/ 1 w 89"/>
                <a:gd name="T19" fmla="*/ 2 h 4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414"/>
                <a:gd name="T32" fmla="*/ 89 w 89"/>
                <a:gd name="T33" fmla="*/ 414 h 4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414">
                  <a:moveTo>
                    <a:pt x="89" y="0"/>
                  </a:moveTo>
                  <a:lnTo>
                    <a:pt x="63" y="25"/>
                  </a:lnTo>
                  <a:lnTo>
                    <a:pt x="38" y="65"/>
                  </a:lnTo>
                  <a:lnTo>
                    <a:pt x="12" y="116"/>
                  </a:lnTo>
                  <a:lnTo>
                    <a:pt x="0" y="181"/>
                  </a:lnTo>
                  <a:lnTo>
                    <a:pt x="0" y="232"/>
                  </a:lnTo>
                  <a:lnTo>
                    <a:pt x="12" y="297"/>
                  </a:lnTo>
                  <a:lnTo>
                    <a:pt x="38" y="350"/>
                  </a:lnTo>
                  <a:lnTo>
                    <a:pt x="63" y="388"/>
                  </a:lnTo>
                  <a:lnTo>
                    <a:pt x="89" y="41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56" name="Line 620"/>
            <p:cNvSpPr>
              <a:spLocks noChangeShapeType="1"/>
            </p:cNvSpPr>
            <p:nvPr/>
          </p:nvSpPr>
          <p:spPr bwMode="auto">
            <a:xfrm>
              <a:off x="4156" y="326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57" name="Freeform 621"/>
            <p:cNvSpPr>
              <a:spLocks/>
            </p:cNvSpPr>
            <p:nvPr/>
          </p:nvSpPr>
          <p:spPr bwMode="auto">
            <a:xfrm>
              <a:off x="4150" y="3237"/>
              <a:ext cx="28" cy="46"/>
            </a:xfrm>
            <a:custGeom>
              <a:avLst/>
              <a:gdLst>
                <a:gd name="T0" fmla="*/ 0 w 167"/>
                <a:gd name="T1" fmla="*/ 1 h 272"/>
                <a:gd name="T2" fmla="*/ 0 w 167"/>
                <a:gd name="T3" fmla="*/ 1 h 272"/>
                <a:gd name="T4" fmla="*/ 0 w 167"/>
                <a:gd name="T5" fmla="*/ 1 h 272"/>
                <a:gd name="T6" fmla="*/ 0 w 167"/>
                <a:gd name="T7" fmla="*/ 0 h 272"/>
                <a:gd name="T8" fmla="*/ 0 w 167"/>
                <a:gd name="T9" fmla="*/ 0 h 272"/>
                <a:gd name="T10" fmla="*/ 0 w 167"/>
                <a:gd name="T11" fmla="*/ 0 h 272"/>
                <a:gd name="T12" fmla="*/ 0 w 167"/>
                <a:gd name="T13" fmla="*/ 0 h 272"/>
                <a:gd name="T14" fmla="*/ 1 w 167"/>
                <a:gd name="T15" fmla="*/ 0 h 272"/>
                <a:gd name="T16" fmla="*/ 1 w 167"/>
                <a:gd name="T17" fmla="*/ 0 h 272"/>
                <a:gd name="T18" fmla="*/ 1 w 167"/>
                <a:gd name="T19" fmla="*/ 0 h 272"/>
                <a:gd name="T20" fmla="*/ 1 w 167"/>
                <a:gd name="T21" fmla="*/ 1 h 272"/>
                <a:gd name="T22" fmla="*/ 1 w 167"/>
                <a:gd name="T23" fmla="*/ 1 h 272"/>
                <a:gd name="T24" fmla="*/ 1 w 167"/>
                <a:gd name="T25" fmla="*/ 1 h 272"/>
                <a:gd name="T26" fmla="*/ 1 w 167"/>
                <a:gd name="T27" fmla="*/ 1 h 272"/>
                <a:gd name="T28" fmla="*/ 1 w 167"/>
                <a:gd name="T29" fmla="*/ 1 h 272"/>
                <a:gd name="T30" fmla="*/ 0 w 167"/>
                <a:gd name="T31" fmla="*/ 1 h 272"/>
                <a:gd name="T32" fmla="*/ 0 w 167"/>
                <a:gd name="T33" fmla="*/ 1 h 272"/>
                <a:gd name="T34" fmla="*/ 0 w 167"/>
                <a:gd name="T35" fmla="*/ 1 h 2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272"/>
                <a:gd name="T56" fmla="*/ 167 w 167"/>
                <a:gd name="T57" fmla="*/ 272 h 2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272">
                  <a:moveTo>
                    <a:pt x="39" y="156"/>
                  </a:moveTo>
                  <a:lnTo>
                    <a:pt x="13" y="130"/>
                  </a:lnTo>
                  <a:lnTo>
                    <a:pt x="0" y="91"/>
                  </a:lnTo>
                  <a:lnTo>
                    <a:pt x="0" y="79"/>
                  </a:lnTo>
                  <a:lnTo>
                    <a:pt x="13" y="39"/>
                  </a:lnTo>
                  <a:lnTo>
                    <a:pt x="39" y="14"/>
                  </a:lnTo>
                  <a:lnTo>
                    <a:pt x="77" y="0"/>
                  </a:lnTo>
                  <a:lnTo>
                    <a:pt x="90" y="0"/>
                  </a:lnTo>
                  <a:lnTo>
                    <a:pt x="127" y="14"/>
                  </a:lnTo>
                  <a:lnTo>
                    <a:pt x="153" y="39"/>
                  </a:lnTo>
                  <a:lnTo>
                    <a:pt x="167" y="91"/>
                  </a:lnTo>
                  <a:lnTo>
                    <a:pt x="167" y="156"/>
                  </a:lnTo>
                  <a:lnTo>
                    <a:pt x="153" y="221"/>
                  </a:lnTo>
                  <a:lnTo>
                    <a:pt x="127" y="260"/>
                  </a:lnTo>
                  <a:lnTo>
                    <a:pt x="90" y="272"/>
                  </a:lnTo>
                  <a:lnTo>
                    <a:pt x="65" y="272"/>
                  </a:lnTo>
                  <a:lnTo>
                    <a:pt x="25" y="260"/>
                  </a:lnTo>
                  <a:lnTo>
                    <a:pt x="13" y="23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58" name="Line 622"/>
            <p:cNvSpPr>
              <a:spLocks noChangeShapeType="1"/>
            </p:cNvSpPr>
            <p:nvPr/>
          </p:nvSpPr>
          <p:spPr bwMode="auto">
            <a:xfrm>
              <a:off x="4156" y="326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59" name="Freeform 623"/>
            <p:cNvSpPr>
              <a:spLocks/>
            </p:cNvSpPr>
            <p:nvPr/>
          </p:nvSpPr>
          <p:spPr bwMode="auto">
            <a:xfrm>
              <a:off x="4156" y="3253"/>
              <a:ext cx="22" cy="13"/>
            </a:xfrm>
            <a:custGeom>
              <a:avLst/>
              <a:gdLst>
                <a:gd name="T0" fmla="*/ 0 w 128"/>
                <a:gd name="T1" fmla="*/ 0 h 78"/>
                <a:gd name="T2" fmla="*/ 0 w 128"/>
                <a:gd name="T3" fmla="*/ 0 h 78"/>
                <a:gd name="T4" fmla="*/ 0 w 128"/>
                <a:gd name="T5" fmla="*/ 0 h 78"/>
                <a:gd name="T6" fmla="*/ 1 w 128"/>
                <a:gd name="T7" fmla="*/ 0 h 78"/>
                <a:gd name="T8" fmla="*/ 1 w 128"/>
                <a:gd name="T9" fmla="*/ 0 h 78"/>
                <a:gd name="T10" fmla="*/ 1 w 128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78"/>
                <a:gd name="T20" fmla="*/ 128 w 128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78">
                  <a:moveTo>
                    <a:pt x="0" y="65"/>
                  </a:moveTo>
                  <a:lnTo>
                    <a:pt x="38" y="78"/>
                  </a:lnTo>
                  <a:lnTo>
                    <a:pt x="51" y="78"/>
                  </a:lnTo>
                  <a:lnTo>
                    <a:pt x="88" y="65"/>
                  </a:lnTo>
                  <a:lnTo>
                    <a:pt x="114" y="39"/>
                  </a:lnTo>
                  <a:lnTo>
                    <a:pt x="12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60" name="Line 624"/>
            <p:cNvSpPr>
              <a:spLocks noChangeShapeType="1"/>
            </p:cNvSpPr>
            <p:nvPr/>
          </p:nvSpPr>
          <p:spPr bwMode="auto">
            <a:xfrm>
              <a:off x="4205" y="32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61" name="Freeform 625"/>
            <p:cNvSpPr>
              <a:spLocks/>
            </p:cNvSpPr>
            <p:nvPr/>
          </p:nvSpPr>
          <p:spPr bwMode="auto">
            <a:xfrm>
              <a:off x="4193" y="3248"/>
              <a:ext cx="14" cy="50"/>
            </a:xfrm>
            <a:custGeom>
              <a:avLst/>
              <a:gdLst>
                <a:gd name="T0" fmla="*/ 0 w 90"/>
                <a:gd name="T1" fmla="*/ 0 h 298"/>
                <a:gd name="T2" fmla="*/ 0 w 90"/>
                <a:gd name="T3" fmla="*/ 0 h 298"/>
                <a:gd name="T4" fmla="*/ 0 w 90"/>
                <a:gd name="T5" fmla="*/ 1 h 298"/>
                <a:gd name="T6" fmla="*/ 0 w 90"/>
                <a:gd name="T7" fmla="*/ 1 h 298"/>
                <a:gd name="T8" fmla="*/ 0 w 90"/>
                <a:gd name="T9" fmla="*/ 1 h 298"/>
                <a:gd name="T10" fmla="*/ 0 w 90"/>
                <a:gd name="T11" fmla="*/ 1 h 298"/>
                <a:gd name="T12" fmla="*/ 0 w 90"/>
                <a:gd name="T13" fmla="*/ 1 h 2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298"/>
                <a:gd name="T23" fmla="*/ 90 w 90"/>
                <a:gd name="T24" fmla="*/ 298 h 2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298">
                  <a:moveTo>
                    <a:pt x="77" y="0"/>
                  </a:moveTo>
                  <a:lnTo>
                    <a:pt x="90" y="65"/>
                  </a:lnTo>
                  <a:lnTo>
                    <a:pt x="90" y="116"/>
                  </a:lnTo>
                  <a:lnTo>
                    <a:pt x="77" y="181"/>
                  </a:lnTo>
                  <a:lnTo>
                    <a:pt x="51" y="234"/>
                  </a:lnTo>
                  <a:lnTo>
                    <a:pt x="25" y="272"/>
                  </a:lnTo>
                  <a:lnTo>
                    <a:pt x="0" y="29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62" name="Line 626"/>
            <p:cNvSpPr>
              <a:spLocks noChangeShapeType="1"/>
            </p:cNvSpPr>
            <p:nvPr/>
          </p:nvSpPr>
          <p:spPr bwMode="auto">
            <a:xfrm>
              <a:off x="4205" y="32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63" name="Freeform 627"/>
            <p:cNvSpPr>
              <a:spLocks/>
            </p:cNvSpPr>
            <p:nvPr/>
          </p:nvSpPr>
          <p:spPr bwMode="auto">
            <a:xfrm>
              <a:off x="4193" y="3229"/>
              <a:ext cx="12" cy="19"/>
            </a:xfrm>
            <a:custGeom>
              <a:avLst/>
              <a:gdLst>
                <a:gd name="T0" fmla="*/ 0 w 77"/>
                <a:gd name="T1" fmla="*/ 0 h 116"/>
                <a:gd name="T2" fmla="*/ 0 w 77"/>
                <a:gd name="T3" fmla="*/ 0 h 116"/>
                <a:gd name="T4" fmla="*/ 0 w 77"/>
                <a:gd name="T5" fmla="*/ 0 h 116"/>
                <a:gd name="T6" fmla="*/ 0 w 77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116"/>
                <a:gd name="T14" fmla="*/ 77 w 77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116">
                  <a:moveTo>
                    <a:pt x="77" y="116"/>
                  </a:moveTo>
                  <a:lnTo>
                    <a:pt x="51" y="65"/>
                  </a:lnTo>
                  <a:lnTo>
                    <a:pt x="25" y="2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64" name="Line 628"/>
            <p:cNvSpPr>
              <a:spLocks noChangeShapeType="1"/>
            </p:cNvSpPr>
            <p:nvPr/>
          </p:nvSpPr>
          <p:spPr bwMode="auto">
            <a:xfrm>
              <a:off x="4110" y="32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65" name="Freeform 629"/>
            <p:cNvSpPr>
              <a:spLocks/>
            </p:cNvSpPr>
            <p:nvPr/>
          </p:nvSpPr>
          <p:spPr bwMode="auto">
            <a:xfrm>
              <a:off x="4050" y="3249"/>
              <a:ext cx="60" cy="91"/>
            </a:xfrm>
            <a:custGeom>
              <a:avLst/>
              <a:gdLst>
                <a:gd name="T0" fmla="*/ 2 w 361"/>
                <a:gd name="T1" fmla="*/ 0 h 544"/>
                <a:gd name="T2" fmla="*/ 0 w 361"/>
                <a:gd name="T3" fmla="*/ 3 h 544"/>
                <a:gd name="T4" fmla="*/ 2 w 361"/>
                <a:gd name="T5" fmla="*/ 3 h 544"/>
                <a:gd name="T6" fmla="*/ 0 60000 65536"/>
                <a:gd name="T7" fmla="*/ 0 60000 65536"/>
                <a:gd name="T8" fmla="*/ 0 60000 65536"/>
                <a:gd name="T9" fmla="*/ 0 w 361"/>
                <a:gd name="T10" fmla="*/ 0 h 544"/>
                <a:gd name="T11" fmla="*/ 361 w 361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" h="544">
                  <a:moveTo>
                    <a:pt x="361" y="0"/>
                  </a:moveTo>
                  <a:lnTo>
                    <a:pt x="0" y="544"/>
                  </a:lnTo>
                  <a:lnTo>
                    <a:pt x="361" y="54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66" name="Line 630"/>
            <p:cNvSpPr>
              <a:spLocks noChangeShapeType="1"/>
            </p:cNvSpPr>
            <p:nvPr/>
          </p:nvSpPr>
          <p:spPr bwMode="auto">
            <a:xfrm>
              <a:off x="4110" y="32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67" name="Line 631"/>
            <p:cNvSpPr>
              <a:spLocks noChangeShapeType="1"/>
            </p:cNvSpPr>
            <p:nvPr/>
          </p:nvSpPr>
          <p:spPr bwMode="auto">
            <a:xfrm flipH="1">
              <a:off x="4050" y="3249"/>
              <a:ext cx="6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68" name="Line 632"/>
            <p:cNvSpPr>
              <a:spLocks noChangeShapeType="1"/>
            </p:cNvSpPr>
            <p:nvPr/>
          </p:nvSpPr>
          <p:spPr bwMode="auto">
            <a:xfrm>
              <a:off x="3964" y="344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69" name="Freeform 633"/>
            <p:cNvSpPr>
              <a:spLocks/>
            </p:cNvSpPr>
            <p:nvPr/>
          </p:nvSpPr>
          <p:spPr bwMode="auto">
            <a:xfrm>
              <a:off x="3929" y="3447"/>
              <a:ext cx="35" cy="91"/>
            </a:xfrm>
            <a:custGeom>
              <a:avLst/>
              <a:gdLst>
                <a:gd name="T0" fmla="*/ 1 w 206"/>
                <a:gd name="T1" fmla="*/ 0 h 545"/>
                <a:gd name="T2" fmla="*/ 0 w 206"/>
                <a:gd name="T3" fmla="*/ 1 h 545"/>
                <a:gd name="T4" fmla="*/ 0 w 206"/>
                <a:gd name="T5" fmla="*/ 3 h 545"/>
                <a:gd name="T6" fmla="*/ 0 60000 65536"/>
                <a:gd name="T7" fmla="*/ 0 60000 65536"/>
                <a:gd name="T8" fmla="*/ 0 60000 65536"/>
                <a:gd name="T9" fmla="*/ 0 w 206"/>
                <a:gd name="T10" fmla="*/ 0 h 545"/>
                <a:gd name="T11" fmla="*/ 206 w 206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" h="545">
                  <a:moveTo>
                    <a:pt x="206" y="0"/>
                  </a:moveTo>
                  <a:lnTo>
                    <a:pt x="0" y="259"/>
                  </a:lnTo>
                  <a:lnTo>
                    <a:pt x="0" y="54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70" name="Line 634"/>
            <p:cNvSpPr>
              <a:spLocks noChangeShapeType="1"/>
            </p:cNvSpPr>
            <p:nvPr/>
          </p:nvSpPr>
          <p:spPr bwMode="auto">
            <a:xfrm>
              <a:off x="3929" y="349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71" name="Line 635"/>
            <p:cNvSpPr>
              <a:spLocks noChangeShapeType="1"/>
            </p:cNvSpPr>
            <p:nvPr/>
          </p:nvSpPr>
          <p:spPr bwMode="auto">
            <a:xfrm flipH="1" flipV="1">
              <a:off x="3895" y="3447"/>
              <a:ext cx="34" cy="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72" name="Line 636"/>
            <p:cNvSpPr>
              <a:spLocks noChangeShapeType="1"/>
            </p:cNvSpPr>
            <p:nvPr/>
          </p:nvSpPr>
          <p:spPr bwMode="auto">
            <a:xfrm>
              <a:off x="4345" y="344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73" name="Freeform 637"/>
            <p:cNvSpPr>
              <a:spLocks/>
            </p:cNvSpPr>
            <p:nvPr/>
          </p:nvSpPr>
          <p:spPr bwMode="auto">
            <a:xfrm>
              <a:off x="4345" y="3447"/>
              <a:ext cx="68" cy="44"/>
            </a:xfrm>
            <a:custGeom>
              <a:avLst/>
              <a:gdLst>
                <a:gd name="T0" fmla="*/ 0 w 410"/>
                <a:gd name="T1" fmla="*/ 0 h 259"/>
                <a:gd name="T2" fmla="*/ 1 w 410"/>
                <a:gd name="T3" fmla="*/ 1 h 259"/>
                <a:gd name="T4" fmla="*/ 2 w 410"/>
                <a:gd name="T5" fmla="*/ 0 h 259"/>
                <a:gd name="T6" fmla="*/ 0 60000 65536"/>
                <a:gd name="T7" fmla="*/ 0 60000 65536"/>
                <a:gd name="T8" fmla="*/ 0 60000 65536"/>
                <a:gd name="T9" fmla="*/ 0 w 410"/>
                <a:gd name="T10" fmla="*/ 0 h 259"/>
                <a:gd name="T11" fmla="*/ 410 w 410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0" h="259">
                  <a:moveTo>
                    <a:pt x="0" y="0"/>
                  </a:moveTo>
                  <a:lnTo>
                    <a:pt x="206" y="259"/>
                  </a:lnTo>
                  <a:lnTo>
                    <a:pt x="41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74" name="Line 638"/>
            <p:cNvSpPr>
              <a:spLocks noChangeShapeType="1"/>
            </p:cNvSpPr>
            <p:nvPr/>
          </p:nvSpPr>
          <p:spPr bwMode="auto">
            <a:xfrm>
              <a:off x="4379" y="349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75" name="Line 639"/>
            <p:cNvSpPr>
              <a:spLocks noChangeShapeType="1"/>
            </p:cNvSpPr>
            <p:nvPr/>
          </p:nvSpPr>
          <p:spPr bwMode="auto">
            <a:xfrm>
              <a:off x="4379" y="3491"/>
              <a:ext cx="1" cy="4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76" name="Line 640"/>
            <p:cNvSpPr>
              <a:spLocks noChangeShapeType="1"/>
            </p:cNvSpPr>
            <p:nvPr/>
          </p:nvSpPr>
          <p:spPr bwMode="auto">
            <a:xfrm>
              <a:off x="2975" y="353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77" name="Freeform 641"/>
            <p:cNvSpPr>
              <a:spLocks/>
            </p:cNvSpPr>
            <p:nvPr/>
          </p:nvSpPr>
          <p:spPr bwMode="auto">
            <a:xfrm>
              <a:off x="2975" y="3447"/>
              <a:ext cx="34" cy="91"/>
            </a:xfrm>
            <a:custGeom>
              <a:avLst/>
              <a:gdLst>
                <a:gd name="T0" fmla="*/ 0 w 206"/>
                <a:gd name="T1" fmla="*/ 3 h 545"/>
                <a:gd name="T2" fmla="*/ 0 w 206"/>
                <a:gd name="T3" fmla="*/ 1 h 545"/>
                <a:gd name="T4" fmla="*/ 1 w 206"/>
                <a:gd name="T5" fmla="*/ 0 h 545"/>
                <a:gd name="T6" fmla="*/ 0 60000 65536"/>
                <a:gd name="T7" fmla="*/ 0 60000 65536"/>
                <a:gd name="T8" fmla="*/ 0 60000 65536"/>
                <a:gd name="T9" fmla="*/ 0 w 206"/>
                <a:gd name="T10" fmla="*/ 0 h 545"/>
                <a:gd name="T11" fmla="*/ 206 w 206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" h="545">
                  <a:moveTo>
                    <a:pt x="0" y="545"/>
                  </a:moveTo>
                  <a:lnTo>
                    <a:pt x="0" y="259"/>
                  </a:lnTo>
                  <a:lnTo>
                    <a:pt x="20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78" name="Line 642"/>
            <p:cNvSpPr>
              <a:spLocks noChangeShapeType="1"/>
            </p:cNvSpPr>
            <p:nvPr/>
          </p:nvSpPr>
          <p:spPr bwMode="auto">
            <a:xfrm>
              <a:off x="2941" y="344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79" name="Line 643"/>
            <p:cNvSpPr>
              <a:spLocks noChangeShapeType="1"/>
            </p:cNvSpPr>
            <p:nvPr/>
          </p:nvSpPr>
          <p:spPr bwMode="auto">
            <a:xfrm>
              <a:off x="2941" y="3447"/>
              <a:ext cx="34" cy="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80" name="Line 644"/>
            <p:cNvSpPr>
              <a:spLocks noChangeShapeType="1"/>
            </p:cNvSpPr>
            <p:nvPr/>
          </p:nvSpPr>
          <p:spPr bwMode="auto">
            <a:xfrm>
              <a:off x="2793" y="329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81" name="Line 645"/>
            <p:cNvSpPr>
              <a:spLocks noChangeShapeType="1"/>
            </p:cNvSpPr>
            <p:nvPr/>
          </p:nvSpPr>
          <p:spPr bwMode="auto">
            <a:xfrm flipH="1">
              <a:off x="2789" y="3294"/>
              <a:ext cx="4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82" name="Line 646"/>
            <p:cNvSpPr>
              <a:spLocks noChangeShapeType="1"/>
            </p:cNvSpPr>
            <p:nvPr/>
          </p:nvSpPr>
          <p:spPr bwMode="auto">
            <a:xfrm>
              <a:off x="2793" y="329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83" name="Freeform 647"/>
            <p:cNvSpPr>
              <a:spLocks/>
            </p:cNvSpPr>
            <p:nvPr/>
          </p:nvSpPr>
          <p:spPr bwMode="auto">
            <a:xfrm>
              <a:off x="2789" y="3229"/>
              <a:ext cx="15" cy="65"/>
            </a:xfrm>
            <a:custGeom>
              <a:avLst/>
              <a:gdLst>
                <a:gd name="T0" fmla="*/ 0 w 89"/>
                <a:gd name="T1" fmla="*/ 2 h 388"/>
                <a:gd name="T2" fmla="*/ 0 w 89"/>
                <a:gd name="T3" fmla="*/ 2 h 388"/>
                <a:gd name="T4" fmla="*/ 0 w 89"/>
                <a:gd name="T5" fmla="*/ 1 h 388"/>
                <a:gd name="T6" fmla="*/ 1 w 89"/>
                <a:gd name="T7" fmla="*/ 1 h 388"/>
                <a:gd name="T8" fmla="*/ 1 w 89"/>
                <a:gd name="T9" fmla="*/ 1 h 388"/>
                <a:gd name="T10" fmla="*/ 0 w 89"/>
                <a:gd name="T11" fmla="*/ 1 h 388"/>
                <a:gd name="T12" fmla="*/ 0 w 89"/>
                <a:gd name="T13" fmla="*/ 0 h 388"/>
                <a:gd name="T14" fmla="*/ 0 w 89"/>
                <a:gd name="T15" fmla="*/ 0 h 388"/>
                <a:gd name="T16" fmla="*/ 0 w 89"/>
                <a:gd name="T17" fmla="*/ 0 h 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388"/>
                <a:gd name="T29" fmla="*/ 89 w 89"/>
                <a:gd name="T30" fmla="*/ 388 h 3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388">
                  <a:moveTo>
                    <a:pt x="26" y="388"/>
                  </a:moveTo>
                  <a:lnTo>
                    <a:pt x="51" y="350"/>
                  </a:lnTo>
                  <a:lnTo>
                    <a:pt x="77" y="297"/>
                  </a:lnTo>
                  <a:lnTo>
                    <a:pt x="89" y="232"/>
                  </a:lnTo>
                  <a:lnTo>
                    <a:pt x="89" y="181"/>
                  </a:lnTo>
                  <a:lnTo>
                    <a:pt x="77" y="116"/>
                  </a:lnTo>
                  <a:lnTo>
                    <a:pt x="51" y="65"/>
                  </a:lnTo>
                  <a:lnTo>
                    <a:pt x="26" y="2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84" name="Line 648"/>
            <p:cNvSpPr>
              <a:spLocks noChangeShapeType="1"/>
            </p:cNvSpPr>
            <p:nvPr/>
          </p:nvSpPr>
          <p:spPr bwMode="auto">
            <a:xfrm>
              <a:off x="2767" y="324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85" name="Freeform 649"/>
            <p:cNvSpPr>
              <a:spLocks/>
            </p:cNvSpPr>
            <p:nvPr/>
          </p:nvSpPr>
          <p:spPr bwMode="auto">
            <a:xfrm>
              <a:off x="2748" y="3240"/>
              <a:ext cx="26" cy="43"/>
            </a:xfrm>
            <a:custGeom>
              <a:avLst/>
              <a:gdLst>
                <a:gd name="T0" fmla="*/ 1 w 153"/>
                <a:gd name="T1" fmla="*/ 0 h 258"/>
                <a:gd name="T2" fmla="*/ 1 w 153"/>
                <a:gd name="T3" fmla="*/ 0 h 258"/>
                <a:gd name="T4" fmla="*/ 1 w 153"/>
                <a:gd name="T5" fmla="*/ 0 h 258"/>
                <a:gd name="T6" fmla="*/ 1 w 153"/>
                <a:gd name="T7" fmla="*/ 1 h 258"/>
                <a:gd name="T8" fmla="*/ 1 w 153"/>
                <a:gd name="T9" fmla="*/ 1 h 258"/>
                <a:gd name="T10" fmla="*/ 1 w 153"/>
                <a:gd name="T11" fmla="*/ 1 h 258"/>
                <a:gd name="T12" fmla="*/ 0 w 153"/>
                <a:gd name="T13" fmla="*/ 1 h 258"/>
                <a:gd name="T14" fmla="*/ 0 w 153"/>
                <a:gd name="T15" fmla="*/ 1 h 258"/>
                <a:gd name="T16" fmla="*/ 0 w 153"/>
                <a:gd name="T17" fmla="*/ 1 h 258"/>
                <a:gd name="T18" fmla="*/ 0 w 153"/>
                <a:gd name="T19" fmla="*/ 1 h 2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258"/>
                <a:gd name="T32" fmla="*/ 153 w 153"/>
                <a:gd name="T33" fmla="*/ 258 h 2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258">
                  <a:moveTo>
                    <a:pt x="115" y="0"/>
                  </a:moveTo>
                  <a:lnTo>
                    <a:pt x="141" y="25"/>
                  </a:lnTo>
                  <a:lnTo>
                    <a:pt x="153" y="77"/>
                  </a:lnTo>
                  <a:lnTo>
                    <a:pt x="153" y="142"/>
                  </a:lnTo>
                  <a:lnTo>
                    <a:pt x="141" y="207"/>
                  </a:lnTo>
                  <a:lnTo>
                    <a:pt x="115" y="246"/>
                  </a:lnTo>
                  <a:lnTo>
                    <a:pt x="77" y="258"/>
                  </a:lnTo>
                  <a:lnTo>
                    <a:pt x="51" y="258"/>
                  </a:lnTo>
                  <a:lnTo>
                    <a:pt x="14" y="246"/>
                  </a:lnTo>
                  <a:lnTo>
                    <a:pt x="0" y="22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86" name="Line 650"/>
            <p:cNvSpPr>
              <a:spLocks noChangeShapeType="1"/>
            </p:cNvSpPr>
            <p:nvPr/>
          </p:nvSpPr>
          <p:spPr bwMode="auto">
            <a:xfrm>
              <a:off x="2752" y="326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87" name="Freeform 651"/>
            <p:cNvSpPr>
              <a:spLocks/>
            </p:cNvSpPr>
            <p:nvPr/>
          </p:nvSpPr>
          <p:spPr bwMode="auto">
            <a:xfrm>
              <a:off x="2746" y="3237"/>
              <a:ext cx="21" cy="26"/>
            </a:xfrm>
            <a:custGeom>
              <a:avLst/>
              <a:gdLst>
                <a:gd name="T0" fmla="*/ 0 w 127"/>
                <a:gd name="T1" fmla="*/ 1 h 156"/>
                <a:gd name="T2" fmla="*/ 0 w 127"/>
                <a:gd name="T3" fmla="*/ 1 h 156"/>
                <a:gd name="T4" fmla="*/ 0 w 127"/>
                <a:gd name="T5" fmla="*/ 0 h 156"/>
                <a:gd name="T6" fmla="*/ 0 w 127"/>
                <a:gd name="T7" fmla="*/ 0 h 156"/>
                <a:gd name="T8" fmla="*/ 0 w 127"/>
                <a:gd name="T9" fmla="*/ 0 h 156"/>
                <a:gd name="T10" fmla="*/ 0 w 127"/>
                <a:gd name="T11" fmla="*/ 0 h 156"/>
                <a:gd name="T12" fmla="*/ 0 w 127"/>
                <a:gd name="T13" fmla="*/ 0 h 156"/>
                <a:gd name="T14" fmla="*/ 0 w 127"/>
                <a:gd name="T15" fmla="*/ 0 h 156"/>
                <a:gd name="T16" fmla="*/ 0 w 127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156"/>
                <a:gd name="T29" fmla="*/ 127 w 12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156">
                  <a:moveTo>
                    <a:pt x="38" y="156"/>
                  </a:moveTo>
                  <a:lnTo>
                    <a:pt x="12" y="130"/>
                  </a:lnTo>
                  <a:lnTo>
                    <a:pt x="0" y="91"/>
                  </a:lnTo>
                  <a:lnTo>
                    <a:pt x="0" y="79"/>
                  </a:lnTo>
                  <a:lnTo>
                    <a:pt x="12" y="39"/>
                  </a:lnTo>
                  <a:lnTo>
                    <a:pt x="38" y="14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27" y="1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88" name="Line 652"/>
            <p:cNvSpPr>
              <a:spLocks noChangeShapeType="1"/>
            </p:cNvSpPr>
            <p:nvPr/>
          </p:nvSpPr>
          <p:spPr bwMode="auto">
            <a:xfrm>
              <a:off x="2774" y="325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89" name="Freeform 653"/>
            <p:cNvSpPr>
              <a:spLocks/>
            </p:cNvSpPr>
            <p:nvPr/>
          </p:nvSpPr>
          <p:spPr bwMode="auto">
            <a:xfrm>
              <a:off x="2752" y="3253"/>
              <a:ext cx="22" cy="13"/>
            </a:xfrm>
            <a:custGeom>
              <a:avLst/>
              <a:gdLst>
                <a:gd name="T0" fmla="*/ 1 w 127"/>
                <a:gd name="T1" fmla="*/ 0 h 78"/>
                <a:gd name="T2" fmla="*/ 1 w 127"/>
                <a:gd name="T3" fmla="*/ 0 h 78"/>
                <a:gd name="T4" fmla="*/ 1 w 127"/>
                <a:gd name="T5" fmla="*/ 0 h 78"/>
                <a:gd name="T6" fmla="*/ 0 w 127"/>
                <a:gd name="T7" fmla="*/ 0 h 78"/>
                <a:gd name="T8" fmla="*/ 0 w 127"/>
                <a:gd name="T9" fmla="*/ 0 h 78"/>
                <a:gd name="T10" fmla="*/ 0 w 127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"/>
                <a:gd name="T19" fmla="*/ 0 h 78"/>
                <a:gd name="T20" fmla="*/ 127 w 127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" h="78">
                  <a:moveTo>
                    <a:pt x="127" y="0"/>
                  </a:moveTo>
                  <a:lnTo>
                    <a:pt x="115" y="39"/>
                  </a:lnTo>
                  <a:lnTo>
                    <a:pt x="89" y="65"/>
                  </a:lnTo>
                  <a:lnTo>
                    <a:pt x="51" y="78"/>
                  </a:lnTo>
                  <a:lnTo>
                    <a:pt x="39" y="78"/>
                  </a:lnTo>
                  <a:lnTo>
                    <a:pt x="0" y="6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90" name="Line 654"/>
            <p:cNvSpPr>
              <a:spLocks noChangeShapeType="1"/>
            </p:cNvSpPr>
            <p:nvPr/>
          </p:nvSpPr>
          <p:spPr bwMode="auto">
            <a:xfrm>
              <a:off x="2716" y="325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91" name="Freeform 655"/>
            <p:cNvSpPr>
              <a:spLocks/>
            </p:cNvSpPr>
            <p:nvPr/>
          </p:nvSpPr>
          <p:spPr bwMode="auto">
            <a:xfrm>
              <a:off x="2716" y="3259"/>
              <a:ext cx="15" cy="39"/>
            </a:xfrm>
            <a:custGeom>
              <a:avLst/>
              <a:gdLst>
                <a:gd name="T0" fmla="*/ 0 w 90"/>
                <a:gd name="T1" fmla="*/ 0 h 233"/>
                <a:gd name="T2" fmla="*/ 0 w 90"/>
                <a:gd name="T3" fmla="*/ 0 h 233"/>
                <a:gd name="T4" fmla="*/ 0 w 90"/>
                <a:gd name="T5" fmla="*/ 1 h 233"/>
                <a:gd name="T6" fmla="*/ 0 w 90"/>
                <a:gd name="T7" fmla="*/ 1 h 233"/>
                <a:gd name="T8" fmla="*/ 0 w 90"/>
                <a:gd name="T9" fmla="*/ 1 h 233"/>
                <a:gd name="T10" fmla="*/ 0 w 90"/>
                <a:gd name="T11" fmla="*/ 1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233"/>
                <a:gd name="T20" fmla="*/ 90 w 90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233">
                  <a:moveTo>
                    <a:pt x="0" y="0"/>
                  </a:moveTo>
                  <a:lnTo>
                    <a:pt x="0" y="51"/>
                  </a:lnTo>
                  <a:lnTo>
                    <a:pt x="13" y="116"/>
                  </a:lnTo>
                  <a:lnTo>
                    <a:pt x="39" y="169"/>
                  </a:lnTo>
                  <a:lnTo>
                    <a:pt x="65" y="207"/>
                  </a:lnTo>
                  <a:lnTo>
                    <a:pt x="90" y="23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92" name="Line 656"/>
            <p:cNvSpPr>
              <a:spLocks noChangeShapeType="1"/>
            </p:cNvSpPr>
            <p:nvPr/>
          </p:nvSpPr>
          <p:spPr bwMode="auto">
            <a:xfrm>
              <a:off x="2716" y="325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93" name="Freeform 657"/>
            <p:cNvSpPr>
              <a:spLocks/>
            </p:cNvSpPr>
            <p:nvPr/>
          </p:nvSpPr>
          <p:spPr bwMode="auto">
            <a:xfrm>
              <a:off x="2716" y="3229"/>
              <a:ext cx="15" cy="30"/>
            </a:xfrm>
            <a:custGeom>
              <a:avLst/>
              <a:gdLst>
                <a:gd name="T0" fmla="*/ 0 w 90"/>
                <a:gd name="T1" fmla="*/ 1 h 181"/>
                <a:gd name="T2" fmla="*/ 0 w 90"/>
                <a:gd name="T3" fmla="*/ 0 h 181"/>
                <a:gd name="T4" fmla="*/ 0 w 90"/>
                <a:gd name="T5" fmla="*/ 0 h 181"/>
                <a:gd name="T6" fmla="*/ 0 w 90"/>
                <a:gd name="T7" fmla="*/ 0 h 181"/>
                <a:gd name="T8" fmla="*/ 0 w 90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1"/>
                <a:gd name="T17" fmla="*/ 90 w 90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1">
                  <a:moveTo>
                    <a:pt x="0" y="181"/>
                  </a:moveTo>
                  <a:lnTo>
                    <a:pt x="13" y="116"/>
                  </a:lnTo>
                  <a:lnTo>
                    <a:pt x="39" y="65"/>
                  </a:lnTo>
                  <a:lnTo>
                    <a:pt x="65" y="25"/>
                  </a:lnTo>
                  <a:lnTo>
                    <a:pt x="9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94" name="Line 658"/>
            <p:cNvSpPr>
              <a:spLocks noChangeShapeType="1"/>
            </p:cNvSpPr>
            <p:nvPr/>
          </p:nvSpPr>
          <p:spPr bwMode="auto">
            <a:xfrm>
              <a:off x="2706" y="32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95" name="Freeform 659"/>
            <p:cNvSpPr>
              <a:spLocks/>
            </p:cNvSpPr>
            <p:nvPr/>
          </p:nvSpPr>
          <p:spPr bwMode="auto">
            <a:xfrm>
              <a:off x="2646" y="3249"/>
              <a:ext cx="60" cy="91"/>
            </a:xfrm>
            <a:custGeom>
              <a:avLst/>
              <a:gdLst>
                <a:gd name="T0" fmla="*/ 2 w 359"/>
                <a:gd name="T1" fmla="*/ 0 h 544"/>
                <a:gd name="T2" fmla="*/ 0 w 359"/>
                <a:gd name="T3" fmla="*/ 3 h 544"/>
                <a:gd name="T4" fmla="*/ 2 w 359"/>
                <a:gd name="T5" fmla="*/ 3 h 544"/>
                <a:gd name="T6" fmla="*/ 0 60000 65536"/>
                <a:gd name="T7" fmla="*/ 0 60000 65536"/>
                <a:gd name="T8" fmla="*/ 0 60000 65536"/>
                <a:gd name="T9" fmla="*/ 0 w 359"/>
                <a:gd name="T10" fmla="*/ 0 h 544"/>
                <a:gd name="T11" fmla="*/ 359 w 359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544">
                  <a:moveTo>
                    <a:pt x="359" y="0"/>
                  </a:moveTo>
                  <a:lnTo>
                    <a:pt x="0" y="544"/>
                  </a:lnTo>
                  <a:lnTo>
                    <a:pt x="359" y="54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96" name="Line 660"/>
            <p:cNvSpPr>
              <a:spLocks noChangeShapeType="1"/>
            </p:cNvSpPr>
            <p:nvPr/>
          </p:nvSpPr>
          <p:spPr bwMode="auto">
            <a:xfrm>
              <a:off x="2706" y="32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97" name="Line 661"/>
            <p:cNvSpPr>
              <a:spLocks noChangeShapeType="1"/>
            </p:cNvSpPr>
            <p:nvPr/>
          </p:nvSpPr>
          <p:spPr bwMode="auto">
            <a:xfrm flipH="1">
              <a:off x="2646" y="3249"/>
              <a:ext cx="6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98" name="Line 662"/>
            <p:cNvSpPr>
              <a:spLocks noChangeShapeType="1"/>
            </p:cNvSpPr>
            <p:nvPr/>
          </p:nvSpPr>
          <p:spPr bwMode="auto">
            <a:xfrm>
              <a:off x="2560" y="344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899" name="Freeform 663"/>
            <p:cNvSpPr>
              <a:spLocks/>
            </p:cNvSpPr>
            <p:nvPr/>
          </p:nvSpPr>
          <p:spPr bwMode="auto">
            <a:xfrm>
              <a:off x="2526" y="3447"/>
              <a:ext cx="34" cy="91"/>
            </a:xfrm>
            <a:custGeom>
              <a:avLst/>
              <a:gdLst>
                <a:gd name="T0" fmla="*/ 1 w 204"/>
                <a:gd name="T1" fmla="*/ 0 h 545"/>
                <a:gd name="T2" fmla="*/ 0 w 204"/>
                <a:gd name="T3" fmla="*/ 1 h 545"/>
                <a:gd name="T4" fmla="*/ 0 w 204"/>
                <a:gd name="T5" fmla="*/ 3 h 545"/>
                <a:gd name="T6" fmla="*/ 0 60000 65536"/>
                <a:gd name="T7" fmla="*/ 0 60000 65536"/>
                <a:gd name="T8" fmla="*/ 0 60000 65536"/>
                <a:gd name="T9" fmla="*/ 0 w 204"/>
                <a:gd name="T10" fmla="*/ 0 h 545"/>
                <a:gd name="T11" fmla="*/ 204 w 204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545">
                  <a:moveTo>
                    <a:pt x="204" y="0"/>
                  </a:moveTo>
                  <a:lnTo>
                    <a:pt x="0" y="259"/>
                  </a:lnTo>
                  <a:lnTo>
                    <a:pt x="0" y="54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00" name="Line 664"/>
            <p:cNvSpPr>
              <a:spLocks noChangeShapeType="1"/>
            </p:cNvSpPr>
            <p:nvPr/>
          </p:nvSpPr>
          <p:spPr bwMode="auto">
            <a:xfrm>
              <a:off x="2562" y="353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01" name="Freeform 665"/>
            <p:cNvSpPr>
              <a:spLocks/>
            </p:cNvSpPr>
            <p:nvPr/>
          </p:nvSpPr>
          <p:spPr bwMode="auto">
            <a:xfrm>
              <a:off x="2562" y="3521"/>
              <a:ext cx="11" cy="46"/>
            </a:xfrm>
            <a:custGeom>
              <a:avLst/>
              <a:gdLst>
                <a:gd name="T0" fmla="*/ 0 w 65"/>
                <a:gd name="T1" fmla="*/ 0 h 272"/>
                <a:gd name="T2" fmla="*/ 0 w 65"/>
                <a:gd name="T3" fmla="*/ 0 h 272"/>
                <a:gd name="T4" fmla="*/ 0 w 65"/>
                <a:gd name="T5" fmla="*/ 0 h 272"/>
                <a:gd name="T6" fmla="*/ 0 w 65"/>
                <a:gd name="T7" fmla="*/ 1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72"/>
                <a:gd name="T14" fmla="*/ 65 w 65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72">
                  <a:moveTo>
                    <a:pt x="0" y="51"/>
                  </a:moveTo>
                  <a:lnTo>
                    <a:pt x="25" y="39"/>
                  </a:lnTo>
                  <a:lnTo>
                    <a:pt x="65" y="0"/>
                  </a:lnTo>
                  <a:lnTo>
                    <a:pt x="65" y="2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02" name="Line 666"/>
            <p:cNvSpPr>
              <a:spLocks noChangeShapeType="1"/>
            </p:cNvSpPr>
            <p:nvPr/>
          </p:nvSpPr>
          <p:spPr bwMode="auto">
            <a:xfrm>
              <a:off x="2526" y="349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03" name="Line 667"/>
            <p:cNvSpPr>
              <a:spLocks noChangeShapeType="1"/>
            </p:cNvSpPr>
            <p:nvPr/>
          </p:nvSpPr>
          <p:spPr bwMode="auto">
            <a:xfrm flipH="1" flipV="1">
              <a:off x="2492" y="3447"/>
              <a:ext cx="34" cy="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04" name="Line 668"/>
            <p:cNvSpPr>
              <a:spLocks noChangeShapeType="1"/>
            </p:cNvSpPr>
            <p:nvPr/>
          </p:nvSpPr>
          <p:spPr bwMode="auto">
            <a:xfrm>
              <a:off x="2292" y="336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05" name="Freeform 669"/>
            <p:cNvSpPr>
              <a:spLocks/>
            </p:cNvSpPr>
            <p:nvPr/>
          </p:nvSpPr>
          <p:spPr bwMode="auto">
            <a:xfrm>
              <a:off x="2281" y="3323"/>
              <a:ext cx="11" cy="45"/>
            </a:xfrm>
            <a:custGeom>
              <a:avLst/>
              <a:gdLst>
                <a:gd name="T0" fmla="*/ 0 w 65"/>
                <a:gd name="T1" fmla="*/ 1 h 272"/>
                <a:gd name="T2" fmla="*/ 0 w 65"/>
                <a:gd name="T3" fmla="*/ 0 h 272"/>
                <a:gd name="T4" fmla="*/ 0 w 65"/>
                <a:gd name="T5" fmla="*/ 0 h 272"/>
                <a:gd name="T6" fmla="*/ 0 w 65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72"/>
                <a:gd name="T14" fmla="*/ 65 w 65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72">
                  <a:moveTo>
                    <a:pt x="65" y="272"/>
                  </a:moveTo>
                  <a:lnTo>
                    <a:pt x="65" y="0"/>
                  </a:lnTo>
                  <a:lnTo>
                    <a:pt x="26" y="38"/>
                  </a:lnTo>
                  <a:lnTo>
                    <a:pt x="0" y="5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06" name="Line 670"/>
            <p:cNvSpPr>
              <a:spLocks noChangeShapeType="1"/>
            </p:cNvSpPr>
            <p:nvPr/>
          </p:nvSpPr>
          <p:spPr bwMode="auto">
            <a:xfrm>
              <a:off x="2257" y="334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07" name="Freeform 671"/>
            <p:cNvSpPr>
              <a:spLocks/>
            </p:cNvSpPr>
            <p:nvPr/>
          </p:nvSpPr>
          <p:spPr bwMode="auto">
            <a:xfrm>
              <a:off x="2197" y="3249"/>
              <a:ext cx="60" cy="91"/>
            </a:xfrm>
            <a:custGeom>
              <a:avLst/>
              <a:gdLst>
                <a:gd name="T0" fmla="*/ 2 w 360"/>
                <a:gd name="T1" fmla="*/ 3 h 544"/>
                <a:gd name="T2" fmla="*/ 0 w 360"/>
                <a:gd name="T3" fmla="*/ 3 h 544"/>
                <a:gd name="T4" fmla="*/ 2 w 360"/>
                <a:gd name="T5" fmla="*/ 0 h 544"/>
                <a:gd name="T6" fmla="*/ 0 w 360"/>
                <a:gd name="T7" fmla="*/ 0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44"/>
                <a:gd name="T14" fmla="*/ 360 w 360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44">
                  <a:moveTo>
                    <a:pt x="360" y="544"/>
                  </a:moveTo>
                  <a:lnTo>
                    <a:pt x="0" y="544"/>
                  </a:lnTo>
                  <a:lnTo>
                    <a:pt x="36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08" name="Line 672"/>
            <p:cNvSpPr>
              <a:spLocks noChangeShapeType="1"/>
            </p:cNvSpPr>
            <p:nvPr/>
          </p:nvSpPr>
          <p:spPr bwMode="auto">
            <a:xfrm>
              <a:off x="2269" y="32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09" name="Freeform 673"/>
            <p:cNvSpPr>
              <a:spLocks/>
            </p:cNvSpPr>
            <p:nvPr/>
          </p:nvSpPr>
          <p:spPr bwMode="auto">
            <a:xfrm>
              <a:off x="2267" y="3248"/>
              <a:ext cx="15" cy="50"/>
            </a:xfrm>
            <a:custGeom>
              <a:avLst/>
              <a:gdLst>
                <a:gd name="T0" fmla="*/ 0 w 91"/>
                <a:gd name="T1" fmla="*/ 0 h 298"/>
                <a:gd name="T2" fmla="*/ 0 w 91"/>
                <a:gd name="T3" fmla="*/ 0 h 298"/>
                <a:gd name="T4" fmla="*/ 0 w 91"/>
                <a:gd name="T5" fmla="*/ 1 h 298"/>
                <a:gd name="T6" fmla="*/ 0 w 91"/>
                <a:gd name="T7" fmla="*/ 1 h 298"/>
                <a:gd name="T8" fmla="*/ 0 w 91"/>
                <a:gd name="T9" fmla="*/ 1 h 298"/>
                <a:gd name="T10" fmla="*/ 0 w 91"/>
                <a:gd name="T11" fmla="*/ 1 h 298"/>
                <a:gd name="T12" fmla="*/ 0 w 91"/>
                <a:gd name="T13" fmla="*/ 1 h 2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298"/>
                <a:gd name="T23" fmla="*/ 91 w 91"/>
                <a:gd name="T24" fmla="*/ 298 h 2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298">
                  <a:moveTo>
                    <a:pt x="14" y="0"/>
                  </a:moveTo>
                  <a:lnTo>
                    <a:pt x="0" y="65"/>
                  </a:lnTo>
                  <a:lnTo>
                    <a:pt x="0" y="116"/>
                  </a:lnTo>
                  <a:lnTo>
                    <a:pt x="14" y="181"/>
                  </a:lnTo>
                  <a:lnTo>
                    <a:pt x="39" y="234"/>
                  </a:lnTo>
                  <a:lnTo>
                    <a:pt x="65" y="272"/>
                  </a:lnTo>
                  <a:lnTo>
                    <a:pt x="91" y="29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10" name="Line 674"/>
            <p:cNvSpPr>
              <a:spLocks noChangeShapeType="1"/>
            </p:cNvSpPr>
            <p:nvPr/>
          </p:nvSpPr>
          <p:spPr bwMode="auto">
            <a:xfrm>
              <a:off x="2301" y="32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11" name="Line 675"/>
            <p:cNvSpPr>
              <a:spLocks noChangeShapeType="1"/>
            </p:cNvSpPr>
            <p:nvPr/>
          </p:nvSpPr>
          <p:spPr bwMode="auto">
            <a:xfrm flipH="1" flipV="1">
              <a:off x="2299" y="3276"/>
              <a:ext cx="2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12" name="Line 676"/>
            <p:cNvSpPr>
              <a:spLocks noChangeShapeType="1"/>
            </p:cNvSpPr>
            <p:nvPr/>
          </p:nvSpPr>
          <p:spPr bwMode="auto">
            <a:xfrm>
              <a:off x="2301" y="328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13" name="Freeform 677"/>
            <p:cNvSpPr>
              <a:spLocks/>
            </p:cNvSpPr>
            <p:nvPr/>
          </p:nvSpPr>
          <p:spPr bwMode="auto">
            <a:xfrm>
              <a:off x="2297" y="3237"/>
              <a:ext cx="28" cy="46"/>
            </a:xfrm>
            <a:custGeom>
              <a:avLst/>
              <a:gdLst>
                <a:gd name="T0" fmla="*/ 0 w 168"/>
                <a:gd name="T1" fmla="*/ 1 h 272"/>
                <a:gd name="T2" fmla="*/ 0 w 168"/>
                <a:gd name="T3" fmla="*/ 1 h 272"/>
                <a:gd name="T4" fmla="*/ 0 w 168"/>
                <a:gd name="T5" fmla="*/ 1 h 272"/>
                <a:gd name="T6" fmla="*/ 1 w 168"/>
                <a:gd name="T7" fmla="*/ 1 h 272"/>
                <a:gd name="T8" fmla="*/ 1 w 168"/>
                <a:gd name="T9" fmla="*/ 1 h 272"/>
                <a:gd name="T10" fmla="*/ 1 w 168"/>
                <a:gd name="T11" fmla="*/ 1 h 272"/>
                <a:gd name="T12" fmla="*/ 1 w 168"/>
                <a:gd name="T13" fmla="*/ 1 h 272"/>
                <a:gd name="T14" fmla="*/ 1 w 168"/>
                <a:gd name="T15" fmla="*/ 1 h 272"/>
                <a:gd name="T16" fmla="*/ 1 w 168"/>
                <a:gd name="T17" fmla="*/ 1 h 272"/>
                <a:gd name="T18" fmla="*/ 0 w 168"/>
                <a:gd name="T19" fmla="*/ 1 h 272"/>
                <a:gd name="T20" fmla="*/ 0 w 168"/>
                <a:gd name="T21" fmla="*/ 1 h 272"/>
                <a:gd name="T22" fmla="*/ 0 w 168"/>
                <a:gd name="T23" fmla="*/ 1 h 272"/>
                <a:gd name="T24" fmla="*/ 0 w 168"/>
                <a:gd name="T25" fmla="*/ 1 h 272"/>
                <a:gd name="T26" fmla="*/ 0 w 168"/>
                <a:gd name="T27" fmla="*/ 1 h 272"/>
                <a:gd name="T28" fmla="*/ 0 w 168"/>
                <a:gd name="T29" fmla="*/ 0 h 272"/>
                <a:gd name="T30" fmla="*/ 0 w 168"/>
                <a:gd name="T31" fmla="*/ 0 h 272"/>
                <a:gd name="T32" fmla="*/ 0 w 168"/>
                <a:gd name="T33" fmla="*/ 0 h 272"/>
                <a:gd name="T34" fmla="*/ 0 w 168"/>
                <a:gd name="T35" fmla="*/ 0 h 272"/>
                <a:gd name="T36" fmla="*/ 0 w 168"/>
                <a:gd name="T37" fmla="*/ 0 h 272"/>
                <a:gd name="T38" fmla="*/ 1 w 168"/>
                <a:gd name="T39" fmla="*/ 0 h 272"/>
                <a:gd name="T40" fmla="*/ 1 w 168"/>
                <a:gd name="T41" fmla="*/ 0 h 272"/>
                <a:gd name="T42" fmla="*/ 1 w 168"/>
                <a:gd name="T43" fmla="*/ 1 h 2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272"/>
                <a:gd name="T68" fmla="*/ 168 w 168"/>
                <a:gd name="T69" fmla="*/ 272 h 2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272">
                  <a:moveTo>
                    <a:pt x="25" y="260"/>
                  </a:moveTo>
                  <a:lnTo>
                    <a:pt x="65" y="272"/>
                  </a:lnTo>
                  <a:lnTo>
                    <a:pt x="90" y="272"/>
                  </a:lnTo>
                  <a:lnTo>
                    <a:pt x="128" y="260"/>
                  </a:lnTo>
                  <a:lnTo>
                    <a:pt x="154" y="221"/>
                  </a:lnTo>
                  <a:lnTo>
                    <a:pt x="168" y="156"/>
                  </a:lnTo>
                  <a:lnTo>
                    <a:pt x="168" y="91"/>
                  </a:lnTo>
                  <a:lnTo>
                    <a:pt x="154" y="130"/>
                  </a:lnTo>
                  <a:lnTo>
                    <a:pt x="128" y="156"/>
                  </a:lnTo>
                  <a:lnTo>
                    <a:pt x="90" y="169"/>
                  </a:lnTo>
                  <a:lnTo>
                    <a:pt x="77" y="169"/>
                  </a:lnTo>
                  <a:lnTo>
                    <a:pt x="39" y="156"/>
                  </a:lnTo>
                  <a:lnTo>
                    <a:pt x="13" y="130"/>
                  </a:lnTo>
                  <a:lnTo>
                    <a:pt x="0" y="91"/>
                  </a:lnTo>
                  <a:lnTo>
                    <a:pt x="0" y="79"/>
                  </a:lnTo>
                  <a:lnTo>
                    <a:pt x="13" y="39"/>
                  </a:lnTo>
                  <a:lnTo>
                    <a:pt x="39" y="14"/>
                  </a:lnTo>
                  <a:lnTo>
                    <a:pt x="77" y="0"/>
                  </a:lnTo>
                  <a:lnTo>
                    <a:pt x="90" y="0"/>
                  </a:lnTo>
                  <a:lnTo>
                    <a:pt x="128" y="14"/>
                  </a:lnTo>
                  <a:lnTo>
                    <a:pt x="154" y="39"/>
                  </a:lnTo>
                  <a:lnTo>
                    <a:pt x="168" y="9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14" name="Line 678"/>
            <p:cNvSpPr>
              <a:spLocks noChangeShapeType="1"/>
            </p:cNvSpPr>
            <p:nvPr/>
          </p:nvSpPr>
          <p:spPr bwMode="auto">
            <a:xfrm>
              <a:off x="2353" y="32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15" name="Freeform 679"/>
            <p:cNvSpPr>
              <a:spLocks/>
            </p:cNvSpPr>
            <p:nvPr/>
          </p:nvSpPr>
          <p:spPr bwMode="auto">
            <a:xfrm>
              <a:off x="2340" y="3248"/>
              <a:ext cx="15" cy="50"/>
            </a:xfrm>
            <a:custGeom>
              <a:avLst/>
              <a:gdLst>
                <a:gd name="T0" fmla="*/ 0 w 90"/>
                <a:gd name="T1" fmla="*/ 0 h 298"/>
                <a:gd name="T2" fmla="*/ 0 w 90"/>
                <a:gd name="T3" fmla="*/ 0 h 298"/>
                <a:gd name="T4" fmla="*/ 0 w 90"/>
                <a:gd name="T5" fmla="*/ 1 h 298"/>
                <a:gd name="T6" fmla="*/ 0 w 90"/>
                <a:gd name="T7" fmla="*/ 1 h 298"/>
                <a:gd name="T8" fmla="*/ 0 w 90"/>
                <a:gd name="T9" fmla="*/ 1 h 298"/>
                <a:gd name="T10" fmla="*/ 0 w 90"/>
                <a:gd name="T11" fmla="*/ 1 h 298"/>
                <a:gd name="T12" fmla="*/ 0 w 90"/>
                <a:gd name="T13" fmla="*/ 1 h 2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298"/>
                <a:gd name="T23" fmla="*/ 90 w 90"/>
                <a:gd name="T24" fmla="*/ 298 h 2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298">
                  <a:moveTo>
                    <a:pt x="78" y="0"/>
                  </a:moveTo>
                  <a:lnTo>
                    <a:pt x="90" y="65"/>
                  </a:lnTo>
                  <a:lnTo>
                    <a:pt x="90" y="116"/>
                  </a:lnTo>
                  <a:lnTo>
                    <a:pt x="78" y="181"/>
                  </a:lnTo>
                  <a:lnTo>
                    <a:pt x="51" y="234"/>
                  </a:lnTo>
                  <a:lnTo>
                    <a:pt x="25" y="272"/>
                  </a:lnTo>
                  <a:lnTo>
                    <a:pt x="0" y="29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16" name="Line 680"/>
            <p:cNvSpPr>
              <a:spLocks noChangeShapeType="1"/>
            </p:cNvSpPr>
            <p:nvPr/>
          </p:nvSpPr>
          <p:spPr bwMode="auto">
            <a:xfrm>
              <a:off x="2353" y="32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17" name="Freeform 681"/>
            <p:cNvSpPr>
              <a:spLocks/>
            </p:cNvSpPr>
            <p:nvPr/>
          </p:nvSpPr>
          <p:spPr bwMode="auto">
            <a:xfrm>
              <a:off x="2340" y="3229"/>
              <a:ext cx="13" cy="19"/>
            </a:xfrm>
            <a:custGeom>
              <a:avLst/>
              <a:gdLst>
                <a:gd name="T0" fmla="*/ 0 w 78"/>
                <a:gd name="T1" fmla="*/ 0 h 116"/>
                <a:gd name="T2" fmla="*/ 0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116"/>
                <a:gd name="T14" fmla="*/ 78 w 78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116">
                  <a:moveTo>
                    <a:pt x="78" y="116"/>
                  </a:moveTo>
                  <a:lnTo>
                    <a:pt x="51" y="65"/>
                  </a:lnTo>
                  <a:lnTo>
                    <a:pt x="25" y="2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18" name="Line 682"/>
            <p:cNvSpPr>
              <a:spLocks noChangeShapeType="1"/>
            </p:cNvSpPr>
            <p:nvPr/>
          </p:nvSpPr>
          <p:spPr bwMode="auto">
            <a:xfrm>
              <a:off x="2282" y="322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19" name="Freeform 683"/>
            <p:cNvSpPr>
              <a:spLocks/>
            </p:cNvSpPr>
            <p:nvPr/>
          </p:nvSpPr>
          <p:spPr bwMode="auto">
            <a:xfrm>
              <a:off x="2269" y="3229"/>
              <a:ext cx="13" cy="19"/>
            </a:xfrm>
            <a:custGeom>
              <a:avLst/>
              <a:gdLst>
                <a:gd name="T0" fmla="*/ 0 w 77"/>
                <a:gd name="T1" fmla="*/ 0 h 116"/>
                <a:gd name="T2" fmla="*/ 0 w 77"/>
                <a:gd name="T3" fmla="*/ 0 h 116"/>
                <a:gd name="T4" fmla="*/ 0 w 77"/>
                <a:gd name="T5" fmla="*/ 0 h 116"/>
                <a:gd name="T6" fmla="*/ 0 w 77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116"/>
                <a:gd name="T14" fmla="*/ 77 w 77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116">
                  <a:moveTo>
                    <a:pt x="77" y="0"/>
                  </a:moveTo>
                  <a:lnTo>
                    <a:pt x="51" y="25"/>
                  </a:lnTo>
                  <a:lnTo>
                    <a:pt x="25" y="65"/>
                  </a:lnTo>
                  <a:lnTo>
                    <a:pt x="0" y="11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20" name="Line 684"/>
            <p:cNvSpPr>
              <a:spLocks noChangeShapeType="1"/>
            </p:cNvSpPr>
            <p:nvPr/>
          </p:nvSpPr>
          <p:spPr bwMode="auto">
            <a:xfrm>
              <a:off x="2720" y="332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21" name="Freeform 685"/>
            <p:cNvSpPr>
              <a:spLocks/>
            </p:cNvSpPr>
            <p:nvPr/>
          </p:nvSpPr>
          <p:spPr bwMode="auto">
            <a:xfrm>
              <a:off x="2716" y="3323"/>
              <a:ext cx="30" cy="45"/>
            </a:xfrm>
            <a:custGeom>
              <a:avLst/>
              <a:gdLst>
                <a:gd name="T0" fmla="*/ 0 w 181"/>
                <a:gd name="T1" fmla="*/ 0 h 272"/>
                <a:gd name="T2" fmla="*/ 0 w 181"/>
                <a:gd name="T3" fmla="*/ 0 h 272"/>
                <a:gd name="T4" fmla="*/ 0 w 181"/>
                <a:gd name="T5" fmla="*/ 0 h 272"/>
                <a:gd name="T6" fmla="*/ 0 w 181"/>
                <a:gd name="T7" fmla="*/ 0 h 272"/>
                <a:gd name="T8" fmla="*/ 1 w 181"/>
                <a:gd name="T9" fmla="*/ 0 h 272"/>
                <a:gd name="T10" fmla="*/ 1 w 181"/>
                <a:gd name="T11" fmla="*/ 0 h 272"/>
                <a:gd name="T12" fmla="*/ 1 w 181"/>
                <a:gd name="T13" fmla="*/ 0 h 272"/>
                <a:gd name="T14" fmla="*/ 1 w 181"/>
                <a:gd name="T15" fmla="*/ 0 h 272"/>
                <a:gd name="T16" fmla="*/ 1 w 181"/>
                <a:gd name="T17" fmla="*/ 0 h 272"/>
                <a:gd name="T18" fmla="*/ 1 w 181"/>
                <a:gd name="T19" fmla="*/ 1 h 272"/>
                <a:gd name="T20" fmla="*/ 0 w 181"/>
                <a:gd name="T21" fmla="*/ 1 h 272"/>
                <a:gd name="T22" fmla="*/ 1 w 181"/>
                <a:gd name="T23" fmla="*/ 1 h 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272"/>
                <a:gd name="T38" fmla="*/ 181 w 181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272">
                  <a:moveTo>
                    <a:pt x="25" y="26"/>
                  </a:moveTo>
                  <a:lnTo>
                    <a:pt x="39" y="12"/>
                  </a:lnTo>
                  <a:lnTo>
                    <a:pt x="65" y="0"/>
                  </a:lnTo>
                  <a:lnTo>
                    <a:pt x="116" y="0"/>
                  </a:lnTo>
                  <a:lnTo>
                    <a:pt x="142" y="12"/>
                  </a:lnTo>
                  <a:lnTo>
                    <a:pt x="155" y="26"/>
                  </a:lnTo>
                  <a:lnTo>
                    <a:pt x="167" y="53"/>
                  </a:lnTo>
                  <a:lnTo>
                    <a:pt x="167" y="77"/>
                  </a:lnTo>
                  <a:lnTo>
                    <a:pt x="155" y="103"/>
                  </a:lnTo>
                  <a:lnTo>
                    <a:pt x="130" y="143"/>
                  </a:lnTo>
                  <a:lnTo>
                    <a:pt x="0" y="272"/>
                  </a:lnTo>
                  <a:lnTo>
                    <a:pt x="181" y="2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22" name="Line 686"/>
            <p:cNvSpPr>
              <a:spLocks noChangeShapeType="1"/>
            </p:cNvSpPr>
            <p:nvPr/>
          </p:nvSpPr>
          <p:spPr bwMode="auto">
            <a:xfrm>
              <a:off x="2718" y="333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23" name="Freeform 687"/>
            <p:cNvSpPr>
              <a:spLocks/>
            </p:cNvSpPr>
            <p:nvPr/>
          </p:nvSpPr>
          <p:spPr bwMode="auto">
            <a:xfrm>
              <a:off x="2718" y="3327"/>
              <a:ext cx="2" cy="6"/>
            </a:xfrm>
            <a:custGeom>
              <a:avLst/>
              <a:gdLst>
                <a:gd name="T0" fmla="*/ 0 w 12"/>
                <a:gd name="T1" fmla="*/ 0 h 38"/>
                <a:gd name="T2" fmla="*/ 0 w 12"/>
                <a:gd name="T3" fmla="*/ 0 h 38"/>
                <a:gd name="T4" fmla="*/ 0 w 12"/>
                <a:gd name="T5" fmla="*/ 0 h 38"/>
                <a:gd name="T6" fmla="*/ 0 60000 65536"/>
                <a:gd name="T7" fmla="*/ 0 60000 65536"/>
                <a:gd name="T8" fmla="*/ 0 60000 65536"/>
                <a:gd name="T9" fmla="*/ 0 w 12"/>
                <a:gd name="T10" fmla="*/ 0 h 38"/>
                <a:gd name="T11" fmla="*/ 12 w 12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8">
                  <a:moveTo>
                    <a:pt x="0" y="38"/>
                  </a:moveTo>
                  <a:lnTo>
                    <a:pt x="0" y="27"/>
                  </a:lnTo>
                  <a:lnTo>
                    <a:pt x="1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24" name="Line 688"/>
            <p:cNvSpPr>
              <a:spLocks noChangeShapeType="1"/>
            </p:cNvSpPr>
            <p:nvPr/>
          </p:nvSpPr>
          <p:spPr bwMode="auto">
            <a:xfrm>
              <a:off x="3015" y="352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25" name="Freeform 689"/>
            <p:cNvSpPr>
              <a:spLocks/>
            </p:cNvSpPr>
            <p:nvPr/>
          </p:nvSpPr>
          <p:spPr bwMode="auto">
            <a:xfrm>
              <a:off x="3011" y="3521"/>
              <a:ext cx="30" cy="46"/>
            </a:xfrm>
            <a:custGeom>
              <a:avLst/>
              <a:gdLst>
                <a:gd name="T0" fmla="*/ 0 w 180"/>
                <a:gd name="T1" fmla="*/ 0 h 272"/>
                <a:gd name="T2" fmla="*/ 0 w 180"/>
                <a:gd name="T3" fmla="*/ 0 h 272"/>
                <a:gd name="T4" fmla="*/ 0 w 180"/>
                <a:gd name="T5" fmla="*/ 0 h 272"/>
                <a:gd name="T6" fmla="*/ 0 w 180"/>
                <a:gd name="T7" fmla="*/ 0 h 272"/>
                <a:gd name="T8" fmla="*/ 1 w 180"/>
                <a:gd name="T9" fmla="*/ 0 h 272"/>
                <a:gd name="T10" fmla="*/ 1 w 180"/>
                <a:gd name="T11" fmla="*/ 0 h 272"/>
                <a:gd name="T12" fmla="*/ 1 w 180"/>
                <a:gd name="T13" fmla="*/ 0 h 272"/>
                <a:gd name="T14" fmla="*/ 1 w 180"/>
                <a:gd name="T15" fmla="*/ 0 h 272"/>
                <a:gd name="T16" fmla="*/ 1 w 180"/>
                <a:gd name="T17" fmla="*/ 1 h 272"/>
                <a:gd name="T18" fmla="*/ 1 w 180"/>
                <a:gd name="T19" fmla="*/ 1 h 272"/>
                <a:gd name="T20" fmla="*/ 0 w 180"/>
                <a:gd name="T21" fmla="*/ 1 h 272"/>
                <a:gd name="T22" fmla="*/ 1 w 180"/>
                <a:gd name="T23" fmla="*/ 1 h 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"/>
                <a:gd name="T37" fmla="*/ 0 h 272"/>
                <a:gd name="T38" fmla="*/ 180 w 180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" h="272">
                  <a:moveTo>
                    <a:pt x="26" y="26"/>
                  </a:moveTo>
                  <a:lnTo>
                    <a:pt x="38" y="14"/>
                  </a:lnTo>
                  <a:lnTo>
                    <a:pt x="63" y="0"/>
                  </a:lnTo>
                  <a:lnTo>
                    <a:pt x="115" y="0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66" y="51"/>
                  </a:lnTo>
                  <a:lnTo>
                    <a:pt x="166" y="77"/>
                  </a:lnTo>
                  <a:lnTo>
                    <a:pt x="154" y="104"/>
                  </a:lnTo>
                  <a:lnTo>
                    <a:pt x="128" y="142"/>
                  </a:lnTo>
                  <a:lnTo>
                    <a:pt x="0" y="272"/>
                  </a:lnTo>
                  <a:lnTo>
                    <a:pt x="180" y="2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26" name="Line 690"/>
            <p:cNvSpPr>
              <a:spLocks noChangeShapeType="1"/>
            </p:cNvSpPr>
            <p:nvPr/>
          </p:nvSpPr>
          <p:spPr bwMode="auto">
            <a:xfrm>
              <a:off x="3013" y="353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27" name="Freeform 691"/>
            <p:cNvSpPr>
              <a:spLocks/>
            </p:cNvSpPr>
            <p:nvPr/>
          </p:nvSpPr>
          <p:spPr bwMode="auto">
            <a:xfrm>
              <a:off x="3013" y="3526"/>
              <a:ext cx="2" cy="6"/>
            </a:xfrm>
            <a:custGeom>
              <a:avLst/>
              <a:gdLst>
                <a:gd name="T0" fmla="*/ 0 w 14"/>
                <a:gd name="T1" fmla="*/ 0 h 39"/>
                <a:gd name="T2" fmla="*/ 0 w 14"/>
                <a:gd name="T3" fmla="*/ 0 h 39"/>
                <a:gd name="T4" fmla="*/ 0 w 14"/>
                <a:gd name="T5" fmla="*/ 0 h 39"/>
                <a:gd name="T6" fmla="*/ 0 60000 65536"/>
                <a:gd name="T7" fmla="*/ 0 60000 65536"/>
                <a:gd name="T8" fmla="*/ 0 60000 65536"/>
                <a:gd name="T9" fmla="*/ 0 w 14"/>
                <a:gd name="T10" fmla="*/ 0 h 39"/>
                <a:gd name="T11" fmla="*/ 14 w 14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39">
                  <a:moveTo>
                    <a:pt x="0" y="39"/>
                  </a:moveTo>
                  <a:lnTo>
                    <a:pt x="0" y="25"/>
                  </a:lnTo>
                  <a:lnTo>
                    <a:pt x="1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28" name="Line 692"/>
            <p:cNvSpPr>
              <a:spLocks noChangeShapeType="1"/>
            </p:cNvSpPr>
            <p:nvPr/>
          </p:nvSpPr>
          <p:spPr bwMode="auto">
            <a:xfrm>
              <a:off x="3956" y="352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29" name="Freeform 693"/>
            <p:cNvSpPr>
              <a:spLocks/>
            </p:cNvSpPr>
            <p:nvPr/>
          </p:nvSpPr>
          <p:spPr bwMode="auto">
            <a:xfrm>
              <a:off x="3951" y="3521"/>
              <a:ext cx="30" cy="46"/>
            </a:xfrm>
            <a:custGeom>
              <a:avLst/>
              <a:gdLst>
                <a:gd name="T0" fmla="*/ 0 w 179"/>
                <a:gd name="T1" fmla="*/ 0 h 272"/>
                <a:gd name="T2" fmla="*/ 1 w 179"/>
                <a:gd name="T3" fmla="*/ 0 h 272"/>
                <a:gd name="T4" fmla="*/ 1 w 179"/>
                <a:gd name="T5" fmla="*/ 1 h 272"/>
                <a:gd name="T6" fmla="*/ 1 w 179"/>
                <a:gd name="T7" fmla="*/ 1 h 272"/>
                <a:gd name="T8" fmla="*/ 1 w 179"/>
                <a:gd name="T9" fmla="*/ 1 h 272"/>
                <a:gd name="T10" fmla="*/ 1 w 179"/>
                <a:gd name="T11" fmla="*/ 1 h 272"/>
                <a:gd name="T12" fmla="*/ 1 w 179"/>
                <a:gd name="T13" fmla="*/ 1 h 272"/>
                <a:gd name="T14" fmla="*/ 1 w 179"/>
                <a:gd name="T15" fmla="*/ 1 h 272"/>
                <a:gd name="T16" fmla="*/ 1 w 179"/>
                <a:gd name="T17" fmla="*/ 1 h 272"/>
                <a:gd name="T18" fmla="*/ 1 w 179"/>
                <a:gd name="T19" fmla="*/ 1 h 272"/>
                <a:gd name="T20" fmla="*/ 1 w 179"/>
                <a:gd name="T21" fmla="*/ 1 h 272"/>
                <a:gd name="T22" fmla="*/ 0 w 179"/>
                <a:gd name="T23" fmla="*/ 1 h 272"/>
                <a:gd name="T24" fmla="*/ 0 w 179"/>
                <a:gd name="T25" fmla="*/ 1 h 272"/>
                <a:gd name="T26" fmla="*/ 0 w 179"/>
                <a:gd name="T27" fmla="*/ 1 h 272"/>
                <a:gd name="T28" fmla="*/ 0 w 179"/>
                <a:gd name="T29" fmla="*/ 1 h 2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272"/>
                <a:gd name="T47" fmla="*/ 179 w 179"/>
                <a:gd name="T48" fmla="*/ 272 h 2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272">
                  <a:moveTo>
                    <a:pt x="26" y="0"/>
                  </a:moveTo>
                  <a:lnTo>
                    <a:pt x="167" y="0"/>
                  </a:lnTo>
                  <a:lnTo>
                    <a:pt x="91" y="104"/>
                  </a:lnTo>
                  <a:lnTo>
                    <a:pt x="127" y="104"/>
                  </a:lnTo>
                  <a:lnTo>
                    <a:pt x="153" y="116"/>
                  </a:lnTo>
                  <a:lnTo>
                    <a:pt x="167" y="130"/>
                  </a:lnTo>
                  <a:lnTo>
                    <a:pt x="179" y="168"/>
                  </a:lnTo>
                  <a:lnTo>
                    <a:pt x="179" y="195"/>
                  </a:lnTo>
                  <a:lnTo>
                    <a:pt x="167" y="233"/>
                  </a:lnTo>
                  <a:lnTo>
                    <a:pt x="141" y="258"/>
                  </a:lnTo>
                  <a:lnTo>
                    <a:pt x="102" y="272"/>
                  </a:lnTo>
                  <a:lnTo>
                    <a:pt x="65" y="272"/>
                  </a:lnTo>
                  <a:lnTo>
                    <a:pt x="26" y="258"/>
                  </a:lnTo>
                  <a:lnTo>
                    <a:pt x="14" y="246"/>
                  </a:lnTo>
                  <a:lnTo>
                    <a:pt x="0" y="22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30" name="Line 694"/>
            <p:cNvSpPr>
              <a:spLocks noChangeShapeType="1"/>
            </p:cNvSpPr>
            <p:nvPr/>
          </p:nvSpPr>
          <p:spPr bwMode="auto">
            <a:xfrm>
              <a:off x="3903" y="244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31" name="Freeform 695"/>
            <p:cNvSpPr>
              <a:spLocks/>
            </p:cNvSpPr>
            <p:nvPr/>
          </p:nvSpPr>
          <p:spPr bwMode="auto">
            <a:xfrm>
              <a:off x="3903" y="2378"/>
              <a:ext cx="15" cy="69"/>
            </a:xfrm>
            <a:custGeom>
              <a:avLst/>
              <a:gdLst>
                <a:gd name="T0" fmla="*/ 0 w 91"/>
                <a:gd name="T1" fmla="*/ 2 h 416"/>
                <a:gd name="T2" fmla="*/ 0 w 91"/>
                <a:gd name="T3" fmla="*/ 2 h 416"/>
                <a:gd name="T4" fmla="*/ 0 w 91"/>
                <a:gd name="T5" fmla="*/ 2 h 416"/>
                <a:gd name="T6" fmla="*/ 0 w 91"/>
                <a:gd name="T7" fmla="*/ 1 h 416"/>
                <a:gd name="T8" fmla="*/ 0 w 91"/>
                <a:gd name="T9" fmla="*/ 1 h 416"/>
                <a:gd name="T10" fmla="*/ 0 w 91"/>
                <a:gd name="T11" fmla="*/ 1 h 416"/>
                <a:gd name="T12" fmla="*/ 0 w 91"/>
                <a:gd name="T13" fmla="*/ 0 h 416"/>
                <a:gd name="T14" fmla="*/ 0 w 91"/>
                <a:gd name="T15" fmla="*/ 0 h 416"/>
                <a:gd name="T16" fmla="*/ 0 w 91"/>
                <a:gd name="T17" fmla="*/ 0 h 416"/>
                <a:gd name="T18" fmla="*/ 0 w 91"/>
                <a:gd name="T19" fmla="*/ 0 h 4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16"/>
                <a:gd name="T32" fmla="*/ 91 w 91"/>
                <a:gd name="T33" fmla="*/ 416 h 4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16">
                  <a:moveTo>
                    <a:pt x="0" y="416"/>
                  </a:moveTo>
                  <a:lnTo>
                    <a:pt x="26" y="389"/>
                  </a:lnTo>
                  <a:lnTo>
                    <a:pt x="51" y="351"/>
                  </a:lnTo>
                  <a:lnTo>
                    <a:pt x="77" y="298"/>
                  </a:lnTo>
                  <a:lnTo>
                    <a:pt x="91" y="235"/>
                  </a:lnTo>
                  <a:lnTo>
                    <a:pt x="91" y="182"/>
                  </a:lnTo>
                  <a:lnTo>
                    <a:pt x="77" y="117"/>
                  </a:lnTo>
                  <a:lnTo>
                    <a:pt x="51" y="65"/>
                  </a:lnTo>
                  <a:lnTo>
                    <a:pt x="26" y="26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32" name="Line 696"/>
            <p:cNvSpPr>
              <a:spLocks noChangeShapeType="1"/>
            </p:cNvSpPr>
            <p:nvPr/>
          </p:nvSpPr>
          <p:spPr bwMode="auto">
            <a:xfrm>
              <a:off x="3880" y="238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33" name="Line 697"/>
            <p:cNvSpPr>
              <a:spLocks noChangeShapeType="1"/>
            </p:cNvSpPr>
            <p:nvPr/>
          </p:nvSpPr>
          <p:spPr bwMode="auto">
            <a:xfrm>
              <a:off x="3880" y="2387"/>
              <a:ext cx="1" cy="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34" name="Line 698"/>
            <p:cNvSpPr>
              <a:spLocks noChangeShapeType="1"/>
            </p:cNvSpPr>
            <p:nvPr/>
          </p:nvSpPr>
          <p:spPr bwMode="auto">
            <a:xfrm>
              <a:off x="3846" y="243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35" name="Freeform 699"/>
            <p:cNvSpPr>
              <a:spLocks/>
            </p:cNvSpPr>
            <p:nvPr/>
          </p:nvSpPr>
          <p:spPr bwMode="auto">
            <a:xfrm>
              <a:off x="3846" y="2437"/>
              <a:ext cx="8" cy="10"/>
            </a:xfrm>
            <a:custGeom>
              <a:avLst/>
              <a:gdLst>
                <a:gd name="T0" fmla="*/ 0 w 51"/>
                <a:gd name="T1" fmla="*/ 0 h 65"/>
                <a:gd name="T2" fmla="*/ 0 w 51"/>
                <a:gd name="T3" fmla="*/ 0 h 65"/>
                <a:gd name="T4" fmla="*/ 0 w 51"/>
                <a:gd name="T5" fmla="*/ 0 h 65"/>
                <a:gd name="T6" fmla="*/ 0 60000 65536"/>
                <a:gd name="T7" fmla="*/ 0 60000 65536"/>
                <a:gd name="T8" fmla="*/ 0 60000 65536"/>
                <a:gd name="T9" fmla="*/ 0 w 51"/>
                <a:gd name="T10" fmla="*/ 0 h 65"/>
                <a:gd name="T11" fmla="*/ 51 w 51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65">
                  <a:moveTo>
                    <a:pt x="0" y="0"/>
                  </a:moveTo>
                  <a:lnTo>
                    <a:pt x="26" y="38"/>
                  </a:lnTo>
                  <a:lnTo>
                    <a:pt x="51" y="6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36" name="Line 700"/>
            <p:cNvSpPr>
              <a:spLocks noChangeShapeType="1"/>
            </p:cNvSpPr>
            <p:nvPr/>
          </p:nvSpPr>
          <p:spPr bwMode="auto">
            <a:xfrm>
              <a:off x="3846" y="243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37" name="Freeform 701"/>
            <p:cNvSpPr>
              <a:spLocks/>
            </p:cNvSpPr>
            <p:nvPr/>
          </p:nvSpPr>
          <p:spPr bwMode="auto">
            <a:xfrm>
              <a:off x="3839" y="2378"/>
              <a:ext cx="15" cy="59"/>
            </a:xfrm>
            <a:custGeom>
              <a:avLst/>
              <a:gdLst>
                <a:gd name="T0" fmla="*/ 0 w 90"/>
                <a:gd name="T1" fmla="*/ 2 h 351"/>
                <a:gd name="T2" fmla="*/ 0 w 90"/>
                <a:gd name="T3" fmla="*/ 1 h 351"/>
                <a:gd name="T4" fmla="*/ 0 w 90"/>
                <a:gd name="T5" fmla="*/ 1 h 351"/>
                <a:gd name="T6" fmla="*/ 0 w 90"/>
                <a:gd name="T7" fmla="*/ 1 h 351"/>
                <a:gd name="T8" fmla="*/ 0 w 90"/>
                <a:gd name="T9" fmla="*/ 1 h 351"/>
                <a:gd name="T10" fmla="*/ 0 w 90"/>
                <a:gd name="T11" fmla="*/ 0 h 351"/>
                <a:gd name="T12" fmla="*/ 0 w 90"/>
                <a:gd name="T13" fmla="*/ 0 h 351"/>
                <a:gd name="T14" fmla="*/ 0 w 90"/>
                <a:gd name="T15" fmla="*/ 0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351"/>
                <a:gd name="T26" fmla="*/ 90 w 90"/>
                <a:gd name="T27" fmla="*/ 351 h 3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351">
                  <a:moveTo>
                    <a:pt x="39" y="351"/>
                  </a:moveTo>
                  <a:lnTo>
                    <a:pt x="12" y="298"/>
                  </a:lnTo>
                  <a:lnTo>
                    <a:pt x="0" y="235"/>
                  </a:lnTo>
                  <a:lnTo>
                    <a:pt x="0" y="182"/>
                  </a:lnTo>
                  <a:lnTo>
                    <a:pt x="12" y="117"/>
                  </a:lnTo>
                  <a:lnTo>
                    <a:pt x="39" y="65"/>
                  </a:lnTo>
                  <a:lnTo>
                    <a:pt x="65" y="26"/>
                  </a:lnTo>
                  <a:lnTo>
                    <a:pt x="9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38" name="Line 702"/>
            <p:cNvSpPr>
              <a:spLocks noChangeShapeType="1"/>
            </p:cNvSpPr>
            <p:nvPr/>
          </p:nvSpPr>
          <p:spPr bwMode="auto">
            <a:xfrm>
              <a:off x="3869" y="239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39" name="Freeform 703"/>
            <p:cNvSpPr>
              <a:spLocks/>
            </p:cNvSpPr>
            <p:nvPr/>
          </p:nvSpPr>
          <p:spPr bwMode="auto">
            <a:xfrm>
              <a:off x="3869" y="2387"/>
              <a:ext cx="11" cy="8"/>
            </a:xfrm>
            <a:custGeom>
              <a:avLst/>
              <a:gdLst>
                <a:gd name="T0" fmla="*/ 0 w 65"/>
                <a:gd name="T1" fmla="*/ 0 h 52"/>
                <a:gd name="T2" fmla="*/ 0 w 65"/>
                <a:gd name="T3" fmla="*/ 0 h 52"/>
                <a:gd name="T4" fmla="*/ 0 w 65"/>
                <a:gd name="T5" fmla="*/ 0 h 52"/>
                <a:gd name="T6" fmla="*/ 0 60000 65536"/>
                <a:gd name="T7" fmla="*/ 0 60000 65536"/>
                <a:gd name="T8" fmla="*/ 0 60000 65536"/>
                <a:gd name="T9" fmla="*/ 0 w 65"/>
                <a:gd name="T10" fmla="*/ 0 h 52"/>
                <a:gd name="T11" fmla="*/ 65 w 65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" h="52">
                  <a:moveTo>
                    <a:pt x="0" y="52"/>
                  </a:moveTo>
                  <a:lnTo>
                    <a:pt x="26" y="38"/>
                  </a:lnTo>
                  <a:lnTo>
                    <a:pt x="6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40" name="Line 704"/>
            <p:cNvSpPr>
              <a:spLocks noChangeShapeType="1"/>
            </p:cNvSpPr>
            <p:nvPr/>
          </p:nvSpPr>
          <p:spPr bwMode="auto">
            <a:xfrm>
              <a:off x="3829" y="239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41" name="Freeform 705"/>
            <p:cNvSpPr>
              <a:spLocks/>
            </p:cNvSpPr>
            <p:nvPr/>
          </p:nvSpPr>
          <p:spPr bwMode="auto">
            <a:xfrm>
              <a:off x="3769" y="2398"/>
              <a:ext cx="60" cy="91"/>
            </a:xfrm>
            <a:custGeom>
              <a:avLst/>
              <a:gdLst>
                <a:gd name="T0" fmla="*/ 2 w 359"/>
                <a:gd name="T1" fmla="*/ 0 h 544"/>
                <a:gd name="T2" fmla="*/ 0 w 359"/>
                <a:gd name="T3" fmla="*/ 3 h 544"/>
                <a:gd name="T4" fmla="*/ 2 w 359"/>
                <a:gd name="T5" fmla="*/ 3 h 544"/>
                <a:gd name="T6" fmla="*/ 0 60000 65536"/>
                <a:gd name="T7" fmla="*/ 0 60000 65536"/>
                <a:gd name="T8" fmla="*/ 0 60000 65536"/>
                <a:gd name="T9" fmla="*/ 0 w 359"/>
                <a:gd name="T10" fmla="*/ 0 h 544"/>
                <a:gd name="T11" fmla="*/ 359 w 359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544">
                  <a:moveTo>
                    <a:pt x="359" y="0"/>
                  </a:moveTo>
                  <a:lnTo>
                    <a:pt x="0" y="544"/>
                  </a:lnTo>
                  <a:lnTo>
                    <a:pt x="359" y="54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42" name="Line 706"/>
            <p:cNvSpPr>
              <a:spLocks noChangeShapeType="1"/>
            </p:cNvSpPr>
            <p:nvPr/>
          </p:nvSpPr>
          <p:spPr bwMode="auto">
            <a:xfrm>
              <a:off x="3829" y="239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43" name="Line 707"/>
            <p:cNvSpPr>
              <a:spLocks noChangeShapeType="1"/>
            </p:cNvSpPr>
            <p:nvPr/>
          </p:nvSpPr>
          <p:spPr bwMode="auto">
            <a:xfrm flipH="1">
              <a:off x="3769" y="2398"/>
              <a:ext cx="6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44" name="Line 708"/>
            <p:cNvSpPr>
              <a:spLocks noChangeShapeType="1"/>
            </p:cNvSpPr>
            <p:nvPr/>
          </p:nvSpPr>
          <p:spPr bwMode="auto">
            <a:xfrm>
              <a:off x="3712" y="166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45" name="Freeform 709"/>
            <p:cNvSpPr>
              <a:spLocks/>
            </p:cNvSpPr>
            <p:nvPr/>
          </p:nvSpPr>
          <p:spPr bwMode="auto">
            <a:xfrm>
              <a:off x="3685" y="1658"/>
              <a:ext cx="27" cy="8"/>
            </a:xfrm>
            <a:custGeom>
              <a:avLst/>
              <a:gdLst>
                <a:gd name="T0" fmla="*/ 1 w 165"/>
                <a:gd name="T1" fmla="*/ 0 h 51"/>
                <a:gd name="T2" fmla="*/ 1 w 165"/>
                <a:gd name="T3" fmla="*/ 0 h 51"/>
                <a:gd name="T4" fmla="*/ 0 w 165"/>
                <a:gd name="T5" fmla="*/ 0 h 51"/>
                <a:gd name="T6" fmla="*/ 0 w 165"/>
                <a:gd name="T7" fmla="*/ 0 h 51"/>
                <a:gd name="T8" fmla="*/ 0 w 165"/>
                <a:gd name="T9" fmla="*/ 0 h 51"/>
                <a:gd name="T10" fmla="*/ 0 w 165"/>
                <a:gd name="T11" fmla="*/ 0 h 51"/>
                <a:gd name="T12" fmla="*/ 0 w 165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5"/>
                <a:gd name="T22" fmla="*/ 0 h 51"/>
                <a:gd name="T23" fmla="*/ 165 w 165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5" h="51">
                  <a:moveTo>
                    <a:pt x="165" y="12"/>
                  </a:moveTo>
                  <a:lnTo>
                    <a:pt x="139" y="37"/>
                  </a:lnTo>
                  <a:lnTo>
                    <a:pt x="101" y="51"/>
                  </a:lnTo>
                  <a:lnTo>
                    <a:pt x="63" y="51"/>
                  </a:lnTo>
                  <a:lnTo>
                    <a:pt x="25" y="37"/>
                  </a:lnTo>
                  <a:lnTo>
                    <a:pt x="12" y="2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46" name="Line 710"/>
            <p:cNvSpPr>
              <a:spLocks noChangeShapeType="1"/>
            </p:cNvSpPr>
            <p:nvPr/>
          </p:nvSpPr>
          <p:spPr bwMode="auto">
            <a:xfrm>
              <a:off x="3712" y="166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47" name="Freeform 711"/>
            <p:cNvSpPr>
              <a:spLocks/>
            </p:cNvSpPr>
            <p:nvPr/>
          </p:nvSpPr>
          <p:spPr bwMode="auto">
            <a:xfrm>
              <a:off x="3689" y="1621"/>
              <a:ext cx="26" cy="39"/>
            </a:xfrm>
            <a:custGeom>
              <a:avLst/>
              <a:gdLst>
                <a:gd name="T0" fmla="*/ 1 w 153"/>
                <a:gd name="T1" fmla="*/ 1 h 233"/>
                <a:gd name="T2" fmla="*/ 1 w 153"/>
                <a:gd name="T3" fmla="*/ 1 h 233"/>
                <a:gd name="T4" fmla="*/ 1 w 153"/>
                <a:gd name="T5" fmla="*/ 1 h 233"/>
                <a:gd name="T6" fmla="*/ 1 w 153"/>
                <a:gd name="T7" fmla="*/ 1 h 233"/>
                <a:gd name="T8" fmla="*/ 1 w 153"/>
                <a:gd name="T9" fmla="*/ 1 h 233"/>
                <a:gd name="T10" fmla="*/ 1 w 153"/>
                <a:gd name="T11" fmla="*/ 1 h 233"/>
                <a:gd name="T12" fmla="*/ 0 w 153"/>
                <a:gd name="T13" fmla="*/ 1 h 233"/>
                <a:gd name="T14" fmla="*/ 1 w 153"/>
                <a:gd name="T15" fmla="*/ 0 h 233"/>
                <a:gd name="T16" fmla="*/ 0 w 153"/>
                <a:gd name="T17" fmla="*/ 0 h 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233"/>
                <a:gd name="T29" fmla="*/ 153 w 153"/>
                <a:gd name="T30" fmla="*/ 233 h 2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233">
                  <a:moveTo>
                    <a:pt x="140" y="233"/>
                  </a:moveTo>
                  <a:lnTo>
                    <a:pt x="153" y="193"/>
                  </a:lnTo>
                  <a:lnTo>
                    <a:pt x="153" y="168"/>
                  </a:lnTo>
                  <a:lnTo>
                    <a:pt x="140" y="130"/>
                  </a:lnTo>
                  <a:lnTo>
                    <a:pt x="128" y="116"/>
                  </a:lnTo>
                  <a:lnTo>
                    <a:pt x="102" y="103"/>
                  </a:lnTo>
                  <a:lnTo>
                    <a:pt x="63" y="103"/>
                  </a:lnTo>
                  <a:lnTo>
                    <a:pt x="14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48" name="Line 712"/>
            <p:cNvSpPr>
              <a:spLocks noChangeShapeType="1"/>
            </p:cNvSpPr>
            <p:nvPr/>
          </p:nvSpPr>
          <p:spPr bwMode="auto">
            <a:xfrm>
              <a:off x="4141" y="162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49" name="Freeform 713"/>
            <p:cNvSpPr>
              <a:spLocks/>
            </p:cNvSpPr>
            <p:nvPr/>
          </p:nvSpPr>
          <p:spPr bwMode="auto">
            <a:xfrm>
              <a:off x="4120" y="1621"/>
              <a:ext cx="32" cy="30"/>
            </a:xfrm>
            <a:custGeom>
              <a:avLst/>
              <a:gdLst>
                <a:gd name="T0" fmla="*/ 0 w 193"/>
                <a:gd name="T1" fmla="*/ 0 h 181"/>
                <a:gd name="T2" fmla="*/ 0 w 193"/>
                <a:gd name="T3" fmla="*/ 1 h 181"/>
                <a:gd name="T4" fmla="*/ 1 w 193"/>
                <a:gd name="T5" fmla="*/ 1 h 181"/>
                <a:gd name="T6" fmla="*/ 0 60000 65536"/>
                <a:gd name="T7" fmla="*/ 0 60000 65536"/>
                <a:gd name="T8" fmla="*/ 0 60000 65536"/>
                <a:gd name="T9" fmla="*/ 0 w 193"/>
                <a:gd name="T10" fmla="*/ 0 h 181"/>
                <a:gd name="T11" fmla="*/ 193 w 193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" h="181">
                  <a:moveTo>
                    <a:pt x="128" y="0"/>
                  </a:moveTo>
                  <a:lnTo>
                    <a:pt x="0" y="181"/>
                  </a:lnTo>
                  <a:lnTo>
                    <a:pt x="193" y="1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50" name="Line 714"/>
            <p:cNvSpPr>
              <a:spLocks noChangeShapeType="1"/>
            </p:cNvSpPr>
            <p:nvPr/>
          </p:nvSpPr>
          <p:spPr bwMode="auto">
            <a:xfrm>
              <a:off x="4141" y="166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51" name="Line 715"/>
            <p:cNvSpPr>
              <a:spLocks noChangeShapeType="1"/>
            </p:cNvSpPr>
            <p:nvPr/>
          </p:nvSpPr>
          <p:spPr bwMode="auto">
            <a:xfrm flipV="1">
              <a:off x="4141" y="1621"/>
              <a:ext cx="1" cy="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52" name="Line 716"/>
            <p:cNvSpPr>
              <a:spLocks noChangeShapeType="1"/>
            </p:cNvSpPr>
            <p:nvPr/>
          </p:nvSpPr>
          <p:spPr bwMode="auto">
            <a:xfrm>
              <a:off x="3993" y="141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53" name="Freeform 717"/>
            <p:cNvSpPr>
              <a:spLocks/>
            </p:cNvSpPr>
            <p:nvPr/>
          </p:nvSpPr>
          <p:spPr bwMode="auto">
            <a:xfrm>
              <a:off x="3966" y="1417"/>
              <a:ext cx="27" cy="8"/>
            </a:xfrm>
            <a:custGeom>
              <a:avLst/>
              <a:gdLst>
                <a:gd name="T0" fmla="*/ 1 w 166"/>
                <a:gd name="T1" fmla="*/ 0 h 52"/>
                <a:gd name="T2" fmla="*/ 1 w 166"/>
                <a:gd name="T3" fmla="*/ 0 h 52"/>
                <a:gd name="T4" fmla="*/ 0 w 166"/>
                <a:gd name="T5" fmla="*/ 0 h 52"/>
                <a:gd name="T6" fmla="*/ 0 w 166"/>
                <a:gd name="T7" fmla="*/ 0 h 52"/>
                <a:gd name="T8" fmla="*/ 0 w 166"/>
                <a:gd name="T9" fmla="*/ 0 h 52"/>
                <a:gd name="T10" fmla="*/ 0 w 166"/>
                <a:gd name="T11" fmla="*/ 0 h 52"/>
                <a:gd name="T12" fmla="*/ 0 w 166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52"/>
                <a:gd name="T23" fmla="*/ 166 w 166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52">
                  <a:moveTo>
                    <a:pt x="166" y="14"/>
                  </a:moveTo>
                  <a:lnTo>
                    <a:pt x="140" y="39"/>
                  </a:lnTo>
                  <a:lnTo>
                    <a:pt x="103" y="52"/>
                  </a:lnTo>
                  <a:lnTo>
                    <a:pt x="63" y="52"/>
                  </a:lnTo>
                  <a:lnTo>
                    <a:pt x="26" y="39"/>
                  </a:lnTo>
                  <a:lnTo>
                    <a:pt x="12" y="26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54" name="Line 718"/>
            <p:cNvSpPr>
              <a:spLocks noChangeShapeType="1"/>
            </p:cNvSpPr>
            <p:nvPr/>
          </p:nvSpPr>
          <p:spPr bwMode="auto">
            <a:xfrm>
              <a:off x="3993" y="141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55" name="Freeform 719"/>
            <p:cNvSpPr>
              <a:spLocks/>
            </p:cNvSpPr>
            <p:nvPr/>
          </p:nvSpPr>
          <p:spPr bwMode="auto">
            <a:xfrm>
              <a:off x="3970" y="1380"/>
              <a:ext cx="25" cy="39"/>
            </a:xfrm>
            <a:custGeom>
              <a:avLst/>
              <a:gdLst>
                <a:gd name="T0" fmla="*/ 1 w 154"/>
                <a:gd name="T1" fmla="*/ 1 h 235"/>
                <a:gd name="T2" fmla="*/ 1 w 154"/>
                <a:gd name="T3" fmla="*/ 1 h 235"/>
                <a:gd name="T4" fmla="*/ 1 w 154"/>
                <a:gd name="T5" fmla="*/ 1 h 235"/>
                <a:gd name="T6" fmla="*/ 1 w 154"/>
                <a:gd name="T7" fmla="*/ 1 h 235"/>
                <a:gd name="T8" fmla="*/ 0 w 154"/>
                <a:gd name="T9" fmla="*/ 0 h 235"/>
                <a:gd name="T10" fmla="*/ 0 w 154"/>
                <a:gd name="T11" fmla="*/ 0 h 235"/>
                <a:gd name="T12" fmla="*/ 0 w 154"/>
                <a:gd name="T13" fmla="*/ 0 h 235"/>
                <a:gd name="T14" fmla="*/ 1 w 154"/>
                <a:gd name="T15" fmla="*/ 0 h 235"/>
                <a:gd name="T16" fmla="*/ 0 w 154"/>
                <a:gd name="T17" fmla="*/ 0 h 2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"/>
                <a:gd name="T28" fmla="*/ 0 h 235"/>
                <a:gd name="T29" fmla="*/ 154 w 154"/>
                <a:gd name="T30" fmla="*/ 235 h 2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" h="235">
                  <a:moveTo>
                    <a:pt x="140" y="235"/>
                  </a:moveTo>
                  <a:lnTo>
                    <a:pt x="154" y="195"/>
                  </a:lnTo>
                  <a:lnTo>
                    <a:pt x="154" y="170"/>
                  </a:lnTo>
                  <a:lnTo>
                    <a:pt x="140" y="130"/>
                  </a:lnTo>
                  <a:lnTo>
                    <a:pt x="128" y="117"/>
                  </a:lnTo>
                  <a:lnTo>
                    <a:pt x="102" y="105"/>
                  </a:lnTo>
                  <a:lnTo>
                    <a:pt x="63" y="105"/>
                  </a:lnTo>
                  <a:lnTo>
                    <a:pt x="14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56" name="Line 720"/>
            <p:cNvSpPr>
              <a:spLocks noChangeShapeType="1"/>
            </p:cNvSpPr>
            <p:nvPr/>
          </p:nvSpPr>
          <p:spPr bwMode="auto">
            <a:xfrm>
              <a:off x="4450" y="138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57" name="Freeform 721"/>
            <p:cNvSpPr>
              <a:spLocks/>
            </p:cNvSpPr>
            <p:nvPr/>
          </p:nvSpPr>
          <p:spPr bwMode="auto">
            <a:xfrm>
              <a:off x="4429" y="1380"/>
              <a:ext cx="32" cy="30"/>
            </a:xfrm>
            <a:custGeom>
              <a:avLst/>
              <a:gdLst>
                <a:gd name="T0" fmla="*/ 0 w 193"/>
                <a:gd name="T1" fmla="*/ 0 h 182"/>
                <a:gd name="T2" fmla="*/ 0 w 193"/>
                <a:gd name="T3" fmla="*/ 1 h 182"/>
                <a:gd name="T4" fmla="*/ 1 w 193"/>
                <a:gd name="T5" fmla="*/ 1 h 182"/>
                <a:gd name="T6" fmla="*/ 0 60000 65536"/>
                <a:gd name="T7" fmla="*/ 0 60000 65536"/>
                <a:gd name="T8" fmla="*/ 0 60000 65536"/>
                <a:gd name="T9" fmla="*/ 0 w 193"/>
                <a:gd name="T10" fmla="*/ 0 h 182"/>
                <a:gd name="T11" fmla="*/ 193 w 193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" h="182">
                  <a:moveTo>
                    <a:pt x="128" y="0"/>
                  </a:moveTo>
                  <a:lnTo>
                    <a:pt x="0" y="182"/>
                  </a:lnTo>
                  <a:lnTo>
                    <a:pt x="193" y="18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58" name="Line 722"/>
            <p:cNvSpPr>
              <a:spLocks noChangeShapeType="1"/>
            </p:cNvSpPr>
            <p:nvPr/>
          </p:nvSpPr>
          <p:spPr bwMode="auto">
            <a:xfrm>
              <a:off x="4450" y="142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59" name="Line 723"/>
            <p:cNvSpPr>
              <a:spLocks noChangeShapeType="1"/>
            </p:cNvSpPr>
            <p:nvPr/>
          </p:nvSpPr>
          <p:spPr bwMode="auto">
            <a:xfrm flipV="1">
              <a:off x="4450" y="1380"/>
              <a:ext cx="1" cy="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60" name="Line 724"/>
            <p:cNvSpPr>
              <a:spLocks noChangeShapeType="1"/>
            </p:cNvSpPr>
            <p:nvPr/>
          </p:nvSpPr>
          <p:spPr bwMode="auto">
            <a:xfrm>
              <a:off x="3037" y="138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61" name="Freeform 725"/>
            <p:cNvSpPr>
              <a:spLocks/>
            </p:cNvSpPr>
            <p:nvPr/>
          </p:nvSpPr>
          <p:spPr bwMode="auto">
            <a:xfrm>
              <a:off x="3011" y="1384"/>
              <a:ext cx="30" cy="41"/>
            </a:xfrm>
            <a:custGeom>
              <a:avLst/>
              <a:gdLst>
                <a:gd name="T0" fmla="*/ 1 w 180"/>
                <a:gd name="T1" fmla="*/ 0 h 247"/>
                <a:gd name="T2" fmla="*/ 1 w 180"/>
                <a:gd name="T3" fmla="*/ 0 h 247"/>
                <a:gd name="T4" fmla="*/ 1 w 180"/>
                <a:gd name="T5" fmla="*/ 0 h 247"/>
                <a:gd name="T6" fmla="*/ 1 w 180"/>
                <a:gd name="T7" fmla="*/ 0 h 247"/>
                <a:gd name="T8" fmla="*/ 1 w 180"/>
                <a:gd name="T9" fmla="*/ 0 h 247"/>
                <a:gd name="T10" fmla="*/ 0 w 180"/>
                <a:gd name="T11" fmla="*/ 1 h 247"/>
                <a:gd name="T12" fmla="*/ 1 w 180"/>
                <a:gd name="T13" fmla="*/ 1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247"/>
                <a:gd name="T23" fmla="*/ 180 w 180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247">
                  <a:moveTo>
                    <a:pt x="154" y="0"/>
                  </a:moveTo>
                  <a:lnTo>
                    <a:pt x="166" y="27"/>
                  </a:lnTo>
                  <a:lnTo>
                    <a:pt x="166" y="53"/>
                  </a:lnTo>
                  <a:lnTo>
                    <a:pt x="154" y="79"/>
                  </a:lnTo>
                  <a:lnTo>
                    <a:pt x="128" y="118"/>
                  </a:lnTo>
                  <a:lnTo>
                    <a:pt x="0" y="247"/>
                  </a:lnTo>
                  <a:lnTo>
                    <a:pt x="180" y="24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62" name="Line 726"/>
            <p:cNvSpPr>
              <a:spLocks noChangeShapeType="1"/>
            </p:cNvSpPr>
            <p:nvPr/>
          </p:nvSpPr>
          <p:spPr bwMode="auto">
            <a:xfrm>
              <a:off x="3037" y="138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63" name="Freeform 727"/>
            <p:cNvSpPr>
              <a:spLocks/>
            </p:cNvSpPr>
            <p:nvPr/>
          </p:nvSpPr>
          <p:spPr bwMode="auto">
            <a:xfrm>
              <a:off x="3013" y="1380"/>
              <a:ext cx="24" cy="11"/>
            </a:xfrm>
            <a:custGeom>
              <a:avLst/>
              <a:gdLst>
                <a:gd name="T0" fmla="*/ 1 w 142"/>
                <a:gd name="T1" fmla="*/ 0 h 65"/>
                <a:gd name="T2" fmla="*/ 1 w 142"/>
                <a:gd name="T3" fmla="*/ 0 h 65"/>
                <a:gd name="T4" fmla="*/ 1 w 142"/>
                <a:gd name="T5" fmla="*/ 0 h 65"/>
                <a:gd name="T6" fmla="*/ 0 w 142"/>
                <a:gd name="T7" fmla="*/ 0 h 65"/>
                <a:gd name="T8" fmla="*/ 0 w 142"/>
                <a:gd name="T9" fmla="*/ 0 h 65"/>
                <a:gd name="T10" fmla="*/ 0 w 142"/>
                <a:gd name="T11" fmla="*/ 0 h 65"/>
                <a:gd name="T12" fmla="*/ 0 w 142"/>
                <a:gd name="T13" fmla="*/ 0 h 65"/>
                <a:gd name="T14" fmla="*/ 0 w 142"/>
                <a:gd name="T15" fmla="*/ 0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5"/>
                <a:gd name="T26" fmla="*/ 142 w 142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5">
                  <a:moveTo>
                    <a:pt x="142" y="26"/>
                  </a:moveTo>
                  <a:lnTo>
                    <a:pt x="128" y="14"/>
                  </a:lnTo>
                  <a:lnTo>
                    <a:pt x="103" y="0"/>
                  </a:lnTo>
                  <a:lnTo>
                    <a:pt x="51" y="0"/>
                  </a:lnTo>
                  <a:lnTo>
                    <a:pt x="26" y="14"/>
                  </a:lnTo>
                  <a:lnTo>
                    <a:pt x="14" y="26"/>
                  </a:lnTo>
                  <a:lnTo>
                    <a:pt x="0" y="53"/>
                  </a:lnTo>
                  <a:lnTo>
                    <a:pt x="0" y="6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64" name="Line 728"/>
            <p:cNvSpPr>
              <a:spLocks noChangeShapeType="1"/>
            </p:cNvSpPr>
            <p:nvPr/>
          </p:nvSpPr>
          <p:spPr bwMode="auto">
            <a:xfrm>
              <a:off x="2566" y="138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65" name="Freeform 729"/>
            <p:cNvSpPr>
              <a:spLocks/>
            </p:cNvSpPr>
            <p:nvPr/>
          </p:nvSpPr>
          <p:spPr bwMode="auto">
            <a:xfrm>
              <a:off x="2566" y="1380"/>
              <a:ext cx="7" cy="45"/>
            </a:xfrm>
            <a:custGeom>
              <a:avLst/>
              <a:gdLst>
                <a:gd name="T0" fmla="*/ 0 w 40"/>
                <a:gd name="T1" fmla="*/ 0 h 273"/>
                <a:gd name="T2" fmla="*/ 0 w 40"/>
                <a:gd name="T3" fmla="*/ 0 h 273"/>
                <a:gd name="T4" fmla="*/ 0 w 40"/>
                <a:gd name="T5" fmla="*/ 1 h 273"/>
                <a:gd name="T6" fmla="*/ 0 60000 65536"/>
                <a:gd name="T7" fmla="*/ 0 60000 65536"/>
                <a:gd name="T8" fmla="*/ 0 60000 65536"/>
                <a:gd name="T9" fmla="*/ 0 w 40"/>
                <a:gd name="T10" fmla="*/ 0 h 273"/>
                <a:gd name="T11" fmla="*/ 40 w 40"/>
                <a:gd name="T12" fmla="*/ 273 h 2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273">
                  <a:moveTo>
                    <a:pt x="0" y="40"/>
                  </a:moveTo>
                  <a:lnTo>
                    <a:pt x="40" y="0"/>
                  </a:lnTo>
                  <a:lnTo>
                    <a:pt x="40" y="2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66" name="Line 730"/>
            <p:cNvSpPr>
              <a:spLocks noChangeShapeType="1"/>
            </p:cNvSpPr>
            <p:nvPr/>
          </p:nvSpPr>
          <p:spPr bwMode="auto">
            <a:xfrm>
              <a:off x="2566" y="138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67" name="Line 731"/>
            <p:cNvSpPr>
              <a:spLocks noChangeShapeType="1"/>
            </p:cNvSpPr>
            <p:nvPr/>
          </p:nvSpPr>
          <p:spPr bwMode="auto">
            <a:xfrm flipH="1">
              <a:off x="2562" y="1387"/>
              <a:ext cx="4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68" name="Line 732"/>
            <p:cNvSpPr>
              <a:spLocks noChangeShapeType="1"/>
            </p:cNvSpPr>
            <p:nvPr/>
          </p:nvSpPr>
          <p:spPr bwMode="auto">
            <a:xfrm>
              <a:off x="2736" y="162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69" name="Freeform 733"/>
            <p:cNvSpPr>
              <a:spLocks/>
            </p:cNvSpPr>
            <p:nvPr/>
          </p:nvSpPr>
          <p:spPr bwMode="auto">
            <a:xfrm>
              <a:off x="2730" y="1621"/>
              <a:ext cx="30" cy="45"/>
            </a:xfrm>
            <a:custGeom>
              <a:avLst/>
              <a:gdLst>
                <a:gd name="T0" fmla="*/ 0 w 178"/>
                <a:gd name="T1" fmla="*/ 0 h 272"/>
                <a:gd name="T2" fmla="*/ 0 w 178"/>
                <a:gd name="T3" fmla="*/ 0 h 272"/>
                <a:gd name="T4" fmla="*/ 1 w 178"/>
                <a:gd name="T5" fmla="*/ 0 h 272"/>
                <a:gd name="T6" fmla="*/ 1 w 178"/>
                <a:gd name="T7" fmla="*/ 0 h 272"/>
                <a:gd name="T8" fmla="*/ 1 w 178"/>
                <a:gd name="T9" fmla="*/ 0 h 272"/>
                <a:gd name="T10" fmla="*/ 1 w 178"/>
                <a:gd name="T11" fmla="*/ 0 h 272"/>
                <a:gd name="T12" fmla="*/ 1 w 178"/>
                <a:gd name="T13" fmla="*/ 0 h 272"/>
                <a:gd name="T14" fmla="*/ 1 w 178"/>
                <a:gd name="T15" fmla="*/ 0 h 272"/>
                <a:gd name="T16" fmla="*/ 1 w 178"/>
                <a:gd name="T17" fmla="*/ 1 h 272"/>
                <a:gd name="T18" fmla="*/ 0 w 178"/>
                <a:gd name="T19" fmla="*/ 1 h 272"/>
                <a:gd name="T20" fmla="*/ 1 w 178"/>
                <a:gd name="T21" fmla="*/ 1 h 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272"/>
                <a:gd name="T35" fmla="*/ 178 w 178"/>
                <a:gd name="T36" fmla="*/ 272 h 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272">
                  <a:moveTo>
                    <a:pt x="36" y="12"/>
                  </a:moveTo>
                  <a:lnTo>
                    <a:pt x="62" y="0"/>
                  </a:lnTo>
                  <a:lnTo>
                    <a:pt x="113" y="0"/>
                  </a:lnTo>
                  <a:lnTo>
                    <a:pt x="139" y="12"/>
                  </a:lnTo>
                  <a:lnTo>
                    <a:pt x="153" y="26"/>
                  </a:lnTo>
                  <a:lnTo>
                    <a:pt x="165" y="51"/>
                  </a:lnTo>
                  <a:lnTo>
                    <a:pt x="165" y="77"/>
                  </a:lnTo>
                  <a:lnTo>
                    <a:pt x="153" y="103"/>
                  </a:lnTo>
                  <a:lnTo>
                    <a:pt x="127" y="142"/>
                  </a:lnTo>
                  <a:lnTo>
                    <a:pt x="0" y="272"/>
                  </a:lnTo>
                  <a:lnTo>
                    <a:pt x="178" y="2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70" name="Line 734"/>
            <p:cNvSpPr>
              <a:spLocks noChangeShapeType="1"/>
            </p:cNvSpPr>
            <p:nvPr/>
          </p:nvSpPr>
          <p:spPr bwMode="auto">
            <a:xfrm>
              <a:off x="2732" y="163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71" name="Freeform 735"/>
            <p:cNvSpPr>
              <a:spLocks/>
            </p:cNvSpPr>
            <p:nvPr/>
          </p:nvSpPr>
          <p:spPr bwMode="auto">
            <a:xfrm>
              <a:off x="2732" y="1623"/>
              <a:ext cx="4" cy="9"/>
            </a:xfrm>
            <a:custGeom>
              <a:avLst/>
              <a:gdLst>
                <a:gd name="T0" fmla="*/ 0 w 24"/>
                <a:gd name="T1" fmla="*/ 0 h 53"/>
                <a:gd name="T2" fmla="*/ 0 w 24"/>
                <a:gd name="T3" fmla="*/ 0 h 53"/>
                <a:gd name="T4" fmla="*/ 0 w 24"/>
                <a:gd name="T5" fmla="*/ 0 h 53"/>
                <a:gd name="T6" fmla="*/ 0 w 24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53"/>
                <a:gd name="T14" fmla="*/ 24 w 24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53">
                  <a:moveTo>
                    <a:pt x="0" y="53"/>
                  </a:moveTo>
                  <a:lnTo>
                    <a:pt x="0" y="39"/>
                  </a:lnTo>
                  <a:lnTo>
                    <a:pt x="12" y="14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72" name="Line 736"/>
            <p:cNvSpPr>
              <a:spLocks noChangeShapeType="1"/>
            </p:cNvSpPr>
            <p:nvPr/>
          </p:nvSpPr>
          <p:spPr bwMode="auto">
            <a:xfrm>
              <a:off x="2292" y="162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73" name="Line 737"/>
            <p:cNvSpPr>
              <a:spLocks noChangeShapeType="1"/>
            </p:cNvSpPr>
            <p:nvPr/>
          </p:nvSpPr>
          <p:spPr bwMode="auto">
            <a:xfrm>
              <a:off x="2292" y="1621"/>
              <a:ext cx="1" cy="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74" name="Line 738"/>
            <p:cNvSpPr>
              <a:spLocks noChangeShapeType="1"/>
            </p:cNvSpPr>
            <p:nvPr/>
          </p:nvSpPr>
          <p:spPr bwMode="auto">
            <a:xfrm>
              <a:off x="2285" y="162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75" name="Line 739"/>
            <p:cNvSpPr>
              <a:spLocks noChangeShapeType="1"/>
            </p:cNvSpPr>
            <p:nvPr/>
          </p:nvSpPr>
          <p:spPr bwMode="auto">
            <a:xfrm flipV="1">
              <a:off x="2285" y="1621"/>
              <a:ext cx="7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76" name="Line 740"/>
            <p:cNvSpPr>
              <a:spLocks noChangeShapeType="1"/>
            </p:cNvSpPr>
            <p:nvPr/>
          </p:nvSpPr>
          <p:spPr bwMode="auto">
            <a:xfrm>
              <a:off x="2285" y="162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77" name="Line 741"/>
            <p:cNvSpPr>
              <a:spLocks noChangeShapeType="1"/>
            </p:cNvSpPr>
            <p:nvPr/>
          </p:nvSpPr>
          <p:spPr bwMode="auto">
            <a:xfrm flipH="1">
              <a:off x="2281" y="1628"/>
              <a:ext cx="4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78" name="Line 742"/>
            <p:cNvSpPr>
              <a:spLocks noChangeShapeType="1"/>
            </p:cNvSpPr>
            <p:nvPr/>
          </p:nvSpPr>
          <p:spPr bwMode="auto">
            <a:xfrm>
              <a:off x="3011" y="211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79" name="Freeform 743"/>
            <p:cNvSpPr>
              <a:spLocks/>
            </p:cNvSpPr>
            <p:nvPr/>
          </p:nvSpPr>
          <p:spPr bwMode="auto">
            <a:xfrm>
              <a:off x="3011" y="2115"/>
              <a:ext cx="60" cy="90"/>
            </a:xfrm>
            <a:custGeom>
              <a:avLst/>
              <a:gdLst>
                <a:gd name="T0" fmla="*/ 0 w 358"/>
                <a:gd name="T1" fmla="*/ 0 h 544"/>
                <a:gd name="T2" fmla="*/ 2 w 358"/>
                <a:gd name="T3" fmla="*/ 0 h 544"/>
                <a:gd name="T4" fmla="*/ 0 w 358"/>
                <a:gd name="T5" fmla="*/ 2 h 544"/>
                <a:gd name="T6" fmla="*/ 2 w 358"/>
                <a:gd name="T7" fmla="*/ 2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8"/>
                <a:gd name="T13" fmla="*/ 0 h 544"/>
                <a:gd name="T14" fmla="*/ 358 w 358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8" h="544">
                  <a:moveTo>
                    <a:pt x="0" y="0"/>
                  </a:moveTo>
                  <a:lnTo>
                    <a:pt x="358" y="0"/>
                  </a:lnTo>
                  <a:lnTo>
                    <a:pt x="0" y="544"/>
                  </a:lnTo>
                  <a:lnTo>
                    <a:pt x="358" y="54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80" name="Line 744"/>
            <p:cNvSpPr>
              <a:spLocks noChangeShapeType="1"/>
            </p:cNvSpPr>
            <p:nvPr/>
          </p:nvSpPr>
          <p:spPr bwMode="auto">
            <a:xfrm>
              <a:off x="3097" y="220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81" name="Freeform 745"/>
            <p:cNvSpPr>
              <a:spLocks/>
            </p:cNvSpPr>
            <p:nvPr/>
          </p:nvSpPr>
          <p:spPr bwMode="auto">
            <a:xfrm>
              <a:off x="3095" y="2203"/>
              <a:ext cx="30" cy="31"/>
            </a:xfrm>
            <a:custGeom>
              <a:avLst/>
              <a:gdLst>
                <a:gd name="T0" fmla="*/ 0 w 181"/>
                <a:gd name="T1" fmla="*/ 0 h 181"/>
                <a:gd name="T2" fmla="*/ 0 w 181"/>
                <a:gd name="T3" fmla="*/ 0 h 181"/>
                <a:gd name="T4" fmla="*/ 0 w 181"/>
                <a:gd name="T5" fmla="*/ 0 h 181"/>
                <a:gd name="T6" fmla="*/ 0 w 181"/>
                <a:gd name="T7" fmla="*/ 0 h 181"/>
                <a:gd name="T8" fmla="*/ 1 w 181"/>
                <a:gd name="T9" fmla="*/ 0 h 181"/>
                <a:gd name="T10" fmla="*/ 1 w 181"/>
                <a:gd name="T11" fmla="*/ 0 h 181"/>
                <a:gd name="T12" fmla="*/ 1 w 181"/>
                <a:gd name="T13" fmla="*/ 0 h 181"/>
                <a:gd name="T14" fmla="*/ 1 w 181"/>
                <a:gd name="T15" fmla="*/ 1 h 181"/>
                <a:gd name="T16" fmla="*/ 1 w 181"/>
                <a:gd name="T17" fmla="*/ 1 h 181"/>
                <a:gd name="T18" fmla="*/ 1 w 181"/>
                <a:gd name="T19" fmla="*/ 1 h 181"/>
                <a:gd name="T20" fmla="*/ 0 w 181"/>
                <a:gd name="T21" fmla="*/ 1 h 181"/>
                <a:gd name="T22" fmla="*/ 0 w 181"/>
                <a:gd name="T23" fmla="*/ 1 h 181"/>
                <a:gd name="T24" fmla="*/ 0 w 181"/>
                <a:gd name="T25" fmla="*/ 1 h 181"/>
                <a:gd name="T26" fmla="*/ 0 w 181"/>
                <a:gd name="T27" fmla="*/ 1 h 181"/>
                <a:gd name="T28" fmla="*/ 0 w 181"/>
                <a:gd name="T29" fmla="*/ 1 h 1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81"/>
                <a:gd name="T47" fmla="*/ 181 w 181"/>
                <a:gd name="T48" fmla="*/ 181 h 1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81">
                  <a:moveTo>
                    <a:pt x="13" y="26"/>
                  </a:moveTo>
                  <a:lnTo>
                    <a:pt x="25" y="14"/>
                  </a:lnTo>
                  <a:lnTo>
                    <a:pt x="65" y="0"/>
                  </a:lnTo>
                  <a:lnTo>
                    <a:pt x="103" y="0"/>
                  </a:lnTo>
                  <a:lnTo>
                    <a:pt x="142" y="14"/>
                  </a:lnTo>
                  <a:lnTo>
                    <a:pt x="168" y="39"/>
                  </a:lnTo>
                  <a:lnTo>
                    <a:pt x="181" y="79"/>
                  </a:lnTo>
                  <a:lnTo>
                    <a:pt x="181" y="104"/>
                  </a:lnTo>
                  <a:lnTo>
                    <a:pt x="168" y="142"/>
                  </a:lnTo>
                  <a:lnTo>
                    <a:pt x="142" y="169"/>
                  </a:lnTo>
                  <a:lnTo>
                    <a:pt x="103" y="181"/>
                  </a:lnTo>
                  <a:lnTo>
                    <a:pt x="65" y="181"/>
                  </a:lnTo>
                  <a:lnTo>
                    <a:pt x="25" y="169"/>
                  </a:lnTo>
                  <a:lnTo>
                    <a:pt x="13" y="156"/>
                  </a:lnTo>
                  <a:lnTo>
                    <a:pt x="0" y="13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82" name="Line 746"/>
            <p:cNvSpPr>
              <a:spLocks noChangeShapeType="1"/>
            </p:cNvSpPr>
            <p:nvPr/>
          </p:nvSpPr>
          <p:spPr bwMode="auto">
            <a:xfrm>
              <a:off x="3097" y="220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83" name="Freeform 747"/>
            <p:cNvSpPr>
              <a:spLocks/>
            </p:cNvSpPr>
            <p:nvPr/>
          </p:nvSpPr>
          <p:spPr bwMode="auto">
            <a:xfrm>
              <a:off x="3097" y="2188"/>
              <a:ext cx="24" cy="20"/>
            </a:xfrm>
            <a:custGeom>
              <a:avLst/>
              <a:gdLst>
                <a:gd name="T0" fmla="*/ 0 w 142"/>
                <a:gd name="T1" fmla="*/ 1 h 117"/>
                <a:gd name="T2" fmla="*/ 0 w 142"/>
                <a:gd name="T3" fmla="*/ 0 h 117"/>
                <a:gd name="T4" fmla="*/ 1 w 142"/>
                <a:gd name="T5" fmla="*/ 0 h 117"/>
                <a:gd name="T6" fmla="*/ 0 60000 65536"/>
                <a:gd name="T7" fmla="*/ 0 60000 65536"/>
                <a:gd name="T8" fmla="*/ 0 60000 65536"/>
                <a:gd name="T9" fmla="*/ 0 w 142"/>
                <a:gd name="T10" fmla="*/ 0 h 117"/>
                <a:gd name="T11" fmla="*/ 142 w 142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2" h="117">
                  <a:moveTo>
                    <a:pt x="0" y="117"/>
                  </a:moveTo>
                  <a:lnTo>
                    <a:pt x="12" y="0"/>
                  </a:lnTo>
                  <a:lnTo>
                    <a:pt x="1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84" name="Line 748"/>
            <p:cNvSpPr>
              <a:spLocks noChangeShapeType="1"/>
            </p:cNvSpPr>
            <p:nvPr/>
          </p:nvSpPr>
          <p:spPr bwMode="auto">
            <a:xfrm>
              <a:off x="3122" y="214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85" name="Freeform 749"/>
            <p:cNvSpPr>
              <a:spLocks/>
            </p:cNvSpPr>
            <p:nvPr/>
          </p:nvSpPr>
          <p:spPr bwMode="auto">
            <a:xfrm>
              <a:off x="3111" y="2103"/>
              <a:ext cx="11" cy="46"/>
            </a:xfrm>
            <a:custGeom>
              <a:avLst/>
              <a:gdLst>
                <a:gd name="T0" fmla="*/ 0 w 65"/>
                <a:gd name="T1" fmla="*/ 1 h 272"/>
                <a:gd name="T2" fmla="*/ 0 w 65"/>
                <a:gd name="T3" fmla="*/ 0 h 272"/>
                <a:gd name="T4" fmla="*/ 0 w 65"/>
                <a:gd name="T5" fmla="*/ 0 h 272"/>
                <a:gd name="T6" fmla="*/ 0 w 65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72"/>
                <a:gd name="T14" fmla="*/ 65 w 65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72">
                  <a:moveTo>
                    <a:pt x="65" y="272"/>
                  </a:moveTo>
                  <a:lnTo>
                    <a:pt x="65" y="0"/>
                  </a:lnTo>
                  <a:lnTo>
                    <a:pt x="26" y="39"/>
                  </a:lnTo>
                  <a:lnTo>
                    <a:pt x="0" y="5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86" name="Line 750"/>
            <p:cNvSpPr>
              <a:spLocks noChangeShapeType="1"/>
            </p:cNvSpPr>
            <p:nvPr/>
          </p:nvSpPr>
          <p:spPr bwMode="auto">
            <a:xfrm>
              <a:off x="3088" y="210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87" name="Freeform 751"/>
            <p:cNvSpPr>
              <a:spLocks/>
            </p:cNvSpPr>
            <p:nvPr/>
          </p:nvSpPr>
          <p:spPr bwMode="auto">
            <a:xfrm>
              <a:off x="3081" y="2105"/>
              <a:ext cx="15" cy="59"/>
            </a:xfrm>
            <a:custGeom>
              <a:avLst/>
              <a:gdLst>
                <a:gd name="T0" fmla="*/ 0 w 91"/>
                <a:gd name="T1" fmla="*/ 0 h 349"/>
                <a:gd name="T2" fmla="*/ 0 w 91"/>
                <a:gd name="T3" fmla="*/ 0 h 349"/>
                <a:gd name="T4" fmla="*/ 0 w 91"/>
                <a:gd name="T5" fmla="*/ 1 h 349"/>
                <a:gd name="T6" fmla="*/ 0 w 91"/>
                <a:gd name="T7" fmla="*/ 1 h 349"/>
                <a:gd name="T8" fmla="*/ 0 w 91"/>
                <a:gd name="T9" fmla="*/ 1 h 349"/>
                <a:gd name="T10" fmla="*/ 0 w 91"/>
                <a:gd name="T11" fmla="*/ 1 h 349"/>
                <a:gd name="T12" fmla="*/ 0 w 91"/>
                <a:gd name="T13" fmla="*/ 2 h 349"/>
                <a:gd name="T14" fmla="*/ 0 w 91"/>
                <a:gd name="T15" fmla="*/ 2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"/>
                <a:gd name="T25" fmla="*/ 0 h 349"/>
                <a:gd name="T26" fmla="*/ 91 w 91"/>
                <a:gd name="T27" fmla="*/ 349 h 3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" h="349">
                  <a:moveTo>
                    <a:pt x="40" y="0"/>
                  </a:moveTo>
                  <a:lnTo>
                    <a:pt x="14" y="52"/>
                  </a:lnTo>
                  <a:lnTo>
                    <a:pt x="0" y="117"/>
                  </a:lnTo>
                  <a:lnTo>
                    <a:pt x="0" y="168"/>
                  </a:lnTo>
                  <a:lnTo>
                    <a:pt x="14" y="233"/>
                  </a:lnTo>
                  <a:lnTo>
                    <a:pt x="40" y="284"/>
                  </a:lnTo>
                  <a:lnTo>
                    <a:pt x="65" y="324"/>
                  </a:lnTo>
                  <a:lnTo>
                    <a:pt x="91" y="34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88" name="Line 752"/>
            <p:cNvSpPr>
              <a:spLocks noChangeShapeType="1"/>
            </p:cNvSpPr>
            <p:nvPr/>
          </p:nvSpPr>
          <p:spPr bwMode="auto">
            <a:xfrm>
              <a:off x="3145" y="216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89" name="Freeform 753"/>
            <p:cNvSpPr>
              <a:spLocks/>
            </p:cNvSpPr>
            <p:nvPr/>
          </p:nvSpPr>
          <p:spPr bwMode="auto">
            <a:xfrm>
              <a:off x="3145" y="2095"/>
              <a:ext cx="15" cy="69"/>
            </a:xfrm>
            <a:custGeom>
              <a:avLst/>
              <a:gdLst>
                <a:gd name="T0" fmla="*/ 0 w 90"/>
                <a:gd name="T1" fmla="*/ 2 h 414"/>
                <a:gd name="T2" fmla="*/ 0 w 90"/>
                <a:gd name="T3" fmla="*/ 2 h 414"/>
                <a:gd name="T4" fmla="*/ 0 w 90"/>
                <a:gd name="T5" fmla="*/ 2 h 414"/>
                <a:gd name="T6" fmla="*/ 0 w 90"/>
                <a:gd name="T7" fmla="*/ 1 h 414"/>
                <a:gd name="T8" fmla="*/ 0 w 90"/>
                <a:gd name="T9" fmla="*/ 1 h 414"/>
                <a:gd name="T10" fmla="*/ 0 w 90"/>
                <a:gd name="T11" fmla="*/ 1 h 414"/>
                <a:gd name="T12" fmla="*/ 0 w 90"/>
                <a:gd name="T13" fmla="*/ 1 h 414"/>
                <a:gd name="T14" fmla="*/ 0 w 90"/>
                <a:gd name="T15" fmla="*/ 0 h 414"/>
                <a:gd name="T16" fmla="*/ 0 w 90"/>
                <a:gd name="T17" fmla="*/ 0 h 414"/>
                <a:gd name="T18" fmla="*/ 0 w 90"/>
                <a:gd name="T19" fmla="*/ 0 h 4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414"/>
                <a:gd name="T32" fmla="*/ 90 w 90"/>
                <a:gd name="T33" fmla="*/ 414 h 4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414">
                  <a:moveTo>
                    <a:pt x="0" y="414"/>
                  </a:moveTo>
                  <a:lnTo>
                    <a:pt x="25" y="389"/>
                  </a:lnTo>
                  <a:lnTo>
                    <a:pt x="51" y="349"/>
                  </a:lnTo>
                  <a:lnTo>
                    <a:pt x="78" y="298"/>
                  </a:lnTo>
                  <a:lnTo>
                    <a:pt x="90" y="233"/>
                  </a:lnTo>
                  <a:lnTo>
                    <a:pt x="90" y="182"/>
                  </a:lnTo>
                  <a:lnTo>
                    <a:pt x="78" y="117"/>
                  </a:lnTo>
                  <a:lnTo>
                    <a:pt x="51" y="65"/>
                  </a:lnTo>
                  <a:lnTo>
                    <a:pt x="25" y="26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90" name="Line 754"/>
            <p:cNvSpPr>
              <a:spLocks noChangeShapeType="1"/>
            </p:cNvSpPr>
            <p:nvPr/>
          </p:nvSpPr>
          <p:spPr bwMode="auto">
            <a:xfrm>
              <a:off x="3096" y="209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91" name="Freeform 755"/>
            <p:cNvSpPr>
              <a:spLocks/>
            </p:cNvSpPr>
            <p:nvPr/>
          </p:nvSpPr>
          <p:spPr bwMode="auto">
            <a:xfrm>
              <a:off x="3088" y="2095"/>
              <a:ext cx="8" cy="10"/>
            </a:xfrm>
            <a:custGeom>
              <a:avLst/>
              <a:gdLst>
                <a:gd name="T0" fmla="*/ 0 w 51"/>
                <a:gd name="T1" fmla="*/ 0 h 65"/>
                <a:gd name="T2" fmla="*/ 0 w 51"/>
                <a:gd name="T3" fmla="*/ 0 h 65"/>
                <a:gd name="T4" fmla="*/ 0 w 51"/>
                <a:gd name="T5" fmla="*/ 0 h 65"/>
                <a:gd name="T6" fmla="*/ 0 60000 65536"/>
                <a:gd name="T7" fmla="*/ 0 60000 65536"/>
                <a:gd name="T8" fmla="*/ 0 60000 65536"/>
                <a:gd name="T9" fmla="*/ 0 w 51"/>
                <a:gd name="T10" fmla="*/ 0 h 65"/>
                <a:gd name="T11" fmla="*/ 51 w 51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65">
                  <a:moveTo>
                    <a:pt x="51" y="0"/>
                  </a:moveTo>
                  <a:lnTo>
                    <a:pt x="25" y="26"/>
                  </a:lnTo>
                  <a:lnTo>
                    <a:pt x="0" y="6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92" name="Line 756"/>
            <p:cNvSpPr>
              <a:spLocks noChangeShapeType="1"/>
            </p:cNvSpPr>
            <p:nvPr/>
          </p:nvSpPr>
          <p:spPr bwMode="auto">
            <a:xfrm>
              <a:off x="3600" y="209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93" name="Freeform 757"/>
            <p:cNvSpPr>
              <a:spLocks/>
            </p:cNvSpPr>
            <p:nvPr/>
          </p:nvSpPr>
          <p:spPr bwMode="auto">
            <a:xfrm>
              <a:off x="3584" y="2035"/>
              <a:ext cx="33" cy="57"/>
            </a:xfrm>
            <a:custGeom>
              <a:avLst/>
              <a:gdLst>
                <a:gd name="T0" fmla="*/ 0 w 201"/>
                <a:gd name="T1" fmla="*/ 2 h 338"/>
                <a:gd name="T2" fmla="*/ 0 w 201"/>
                <a:gd name="T3" fmla="*/ 0 h 338"/>
                <a:gd name="T4" fmla="*/ 1 w 201"/>
                <a:gd name="T5" fmla="*/ 0 h 338"/>
                <a:gd name="T6" fmla="*/ 0 w 201"/>
                <a:gd name="T7" fmla="*/ 2 h 338"/>
                <a:gd name="T8" fmla="*/ 0 w 201"/>
                <a:gd name="T9" fmla="*/ 2 h 338"/>
                <a:gd name="T10" fmla="*/ 0 w 201"/>
                <a:gd name="T11" fmla="*/ 1 h 338"/>
                <a:gd name="T12" fmla="*/ 0 w 201"/>
                <a:gd name="T13" fmla="*/ 0 h 338"/>
                <a:gd name="T14" fmla="*/ 0 w 201"/>
                <a:gd name="T15" fmla="*/ 0 h 338"/>
                <a:gd name="T16" fmla="*/ 0 w 201"/>
                <a:gd name="T17" fmla="*/ 1 h 338"/>
                <a:gd name="T18" fmla="*/ 0 w 201"/>
                <a:gd name="T19" fmla="*/ 1 h 338"/>
                <a:gd name="T20" fmla="*/ 0 w 201"/>
                <a:gd name="T21" fmla="*/ 0 h 338"/>
                <a:gd name="T22" fmla="*/ 0 w 201"/>
                <a:gd name="T23" fmla="*/ 0 h 338"/>
                <a:gd name="T24" fmla="*/ 0 w 201"/>
                <a:gd name="T25" fmla="*/ 1 h 338"/>
                <a:gd name="T26" fmla="*/ 0 w 201"/>
                <a:gd name="T27" fmla="*/ 0 h 338"/>
                <a:gd name="T28" fmla="*/ 0 w 201"/>
                <a:gd name="T29" fmla="*/ 0 h 3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"/>
                <a:gd name="T46" fmla="*/ 0 h 338"/>
                <a:gd name="T47" fmla="*/ 201 w 201"/>
                <a:gd name="T48" fmla="*/ 338 h 3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" h="338">
                  <a:moveTo>
                    <a:pt x="100" y="338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100" y="338"/>
                  </a:lnTo>
                  <a:lnTo>
                    <a:pt x="99" y="334"/>
                  </a:lnTo>
                  <a:lnTo>
                    <a:pt x="82" y="277"/>
                  </a:lnTo>
                  <a:lnTo>
                    <a:pt x="82" y="0"/>
                  </a:lnTo>
                  <a:lnTo>
                    <a:pt x="65" y="0"/>
                  </a:lnTo>
                  <a:lnTo>
                    <a:pt x="65" y="219"/>
                  </a:lnTo>
                  <a:lnTo>
                    <a:pt x="47" y="160"/>
                  </a:lnTo>
                  <a:lnTo>
                    <a:pt x="47" y="0"/>
                  </a:lnTo>
                  <a:lnTo>
                    <a:pt x="30" y="0"/>
                  </a:lnTo>
                  <a:lnTo>
                    <a:pt x="30" y="104"/>
                  </a:lnTo>
                  <a:lnTo>
                    <a:pt x="14" y="45"/>
                  </a:lnTo>
                  <a:lnTo>
                    <a:pt x="1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94" name="Line 758"/>
            <p:cNvSpPr>
              <a:spLocks noChangeShapeType="1"/>
            </p:cNvSpPr>
            <p:nvPr/>
          </p:nvSpPr>
          <p:spPr bwMode="auto">
            <a:xfrm>
              <a:off x="3600" y="203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95" name="Line 759"/>
            <p:cNvSpPr>
              <a:spLocks noChangeShapeType="1"/>
            </p:cNvSpPr>
            <p:nvPr/>
          </p:nvSpPr>
          <p:spPr bwMode="auto">
            <a:xfrm>
              <a:off x="3600" y="2035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96" name="Line 760"/>
            <p:cNvSpPr>
              <a:spLocks noChangeShapeType="1"/>
            </p:cNvSpPr>
            <p:nvPr/>
          </p:nvSpPr>
          <p:spPr bwMode="auto">
            <a:xfrm>
              <a:off x="3603" y="20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97" name="Freeform 761"/>
            <p:cNvSpPr>
              <a:spLocks/>
            </p:cNvSpPr>
            <p:nvPr/>
          </p:nvSpPr>
          <p:spPr bwMode="auto">
            <a:xfrm>
              <a:off x="3600" y="1978"/>
              <a:ext cx="3" cy="105"/>
            </a:xfrm>
            <a:custGeom>
              <a:avLst/>
              <a:gdLst>
                <a:gd name="T0" fmla="*/ 0 w 17"/>
                <a:gd name="T1" fmla="*/ 3 h 629"/>
                <a:gd name="T2" fmla="*/ 0 w 17"/>
                <a:gd name="T3" fmla="*/ 2 h 629"/>
                <a:gd name="T4" fmla="*/ 0 w 17"/>
                <a:gd name="T5" fmla="*/ 2 h 629"/>
                <a:gd name="T6" fmla="*/ 0 w 17"/>
                <a:gd name="T7" fmla="*/ 2 h 629"/>
                <a:gd name="T8" fmla="*/ 0 w 17"/>
                <a:gd name="T9" fmla="*/ 0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629"/>
                <a:gd name="T17" fmla="*/ 17 w 17"/>
                <a:gd name="T18" fmla="*/ 629 h 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629">
                  <a:moveTo>
                    <a:pt x="17" y="629"/>
                  </a:moveTo>
                  <a:lnTo>
                    <a:pt x="17" y="342"/>
                  </a:lnTo>
                  <a:lnTo>
                    <a:pt x="0" y="342"/>
                  </a:lnTo>
                  <a:lnTo>
                    <a:pt x="1" y="342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98" name="Line 762"/>
            <p:cNvSpPr>
              <a:spLocks noChangeShapeType="1"/>
            </p:cNvSpPr>
            <p:nvPr/>
          </p:nvSpPr>
          <p:spPr bwMode="auto">
            <a:xfrm>
              <a:off x="3606" y="203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8999" name="Freeform 763"/>
            <p:cNvSpPr>
              <a:spLocks/>
            </p:cNvSpPr>
            <p:nvPr/>
          </p:nvSpPr>
          <p:spPr bwMode="auto">
            <a:xfrm>
              <a:off x="3603" y="2035"/>
              <a:ext cx="3" cy="48"/>
            </a:xfrm>
            <a:custGeom>
              <a:avLst/>
              <a:gdLst>
                <a:gd name="T0" fmla="*/ 0 w 17"/>
                <a:gd name="T1" fmla="*/ 0 h 287"/>
                <a:gd name="T2" fmla="*/ 0 w 17"/>
                <a:gd name="T3" fmla="*/ 1 h 287"/>
                <a:gd name="T4" fmla="*/ 0 w 17"/>
                <a:gd name="T5" fmla="*/ 1 h 287"/>
                <a:gd name="T6" fmla="*/ 0 60000 65536"/>
                <a:gd name="T7" fmla="*/ 0 60000 65536"/>
                <a:gd name="T8" fmla="*/ 0 60000 65536"/>
                <a:gd name="T9" fmla="*/ 0 w 17"/>
                <a:gd name="T10" fmla="*/ 0 h 287"/>
                <a:gd name="T11" fmla="*/ 17 w 17"/>
                <a:gd name="T12" fmla="*/ 287 h 2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287">
                  <a:moveTo>
                    <a:pt x="17" y="0"/>
                  </a:moveTo>
                  <a:lnTo>
                    <a:pt x="17" y="231"/>
                  </a:lnTo>
                  <a:lnTo>
                    <a:pt x="0" y="28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00" name="Line 764"/>
            <p:cNvSpPr>
              <a:spLocks noChangeShapeType="1"/>
            </p:cNvSpPr>
            <p:nvPr/>
          </p:nvSpPr>
          <p:spPr bwMode="auto">
            <a:xfrm>
              <a:off x="3609" y="206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01" name="Freeform 765"/>
            <p:cNvSpPr>
              <a:spLocks/>
            </p:cNvSpPr>
            <p:nvPr/>
          </p:nvSpPr>
          <p:spPr bwMode="auto">
            <a:xfrm>
              <a:off x="3606" y="2035"/>
              <a:ext cx="3" cy="29"/>
            </a:xfrm>
            <a:custGeom>
              <a:avLst/>
              <a:gdLst>
                <a:gd name="T0" fmla="*/ 0 w 17"/>
                <a:gd name="T1" fmla="*/ 1 h 172"/>
                <a:gd name="T2" fmla="*/ 0 w 17"/>
                <a:gd name="T3" fmla="*/ 0 h 172"/>
                <a:gd name="T4" fmla="*/ 0 w 17"/>
                <a:gd name="T5" fmla="*/ 0 h 172"/>
                <a:gd name="T6" fmla="*/ 0 60000 65536"/>
                <a:gd name="T7" fmla="*/ 0 60000 65536"/>
                <a:gd name="T8" fmla="*/ 0 60000 65536"/>
                <a:gd name="T9" fmla="*/ 0 w 17"/>
                <a:gd name="T10" fmla="*/ 0 h 172"/>
                <a:gd name="T11" fmla="*/ 17 w 17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2">
                  <a:moveTo>
                    <a:pt x="17" y="172"/>
                  </a:move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02" name="Line 766"/>
            <p:cNvSpPr>
              <a:spLocks noChangeShapeType="1"/>
            </p:cNvSpPr>
            <p:nvPr/>
          </p:nvSpPr>
          <p:spPr bwMode="auto">
            <a:xfrm>
              <a:off x="3612" y="203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03" name="Freeform 767"/>
            <p:cNvSpPr>
              <a:spLocks/>
            </p:cNvSpPr>
            <p:nvPr/>
          </p:nvSpPr>
          <p:spPr bwMode="auto">
            <a:xfrm>
              <a:off x="3609" y="2035"/>
              <a:ext cx="3" cy="29"/>
            </a:xfrm>
            <a:custGeom>
              <a:avLst/>
              <a:gdLst>
                <a:gd name="T0" fmla="*/ 0 w 18"/>
                <a:gd name="T1" fmla="*/ 0 h 172"/>
                <a:gd name="T2" fmla="*/ 0 w 18"/>
                <a:gd name="T3" fmla="*/ 1 h 172"/>
                <a:gd name="T4" fmla="*/ 0 w 18"/>
                <a:gd name="T5" fmla="*/ 1 h 172"/>
                <a:gd name="T6" fmla="*/ 0 60000 65536"/>
                <a:gd name="T7" fmla="*/ 0 60000 65536"/>
                <a:gd name="T8" fmla="*/ 0 60000 65536"/>
                <a:gd name="T9" fmla="*/ 0 w 18"/>
                <a:gd name="T10" fmla="*/ 0 h 172"/>
                <a:gd name="T11" fmla="*/ 18 w 18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72">
                  <a:moveTo>
                    <a:pt x="18" y="0"/>
                  </a:moveTo>
                  <a:lnTo>
                    <a:pt x="18" y="116"/>
                  </a:lnTo>
                  <a:lnTo>
                    <a:pt x="0" y="1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04" name="Line 768"/>
            <p:cNvSpPr>
              <a:spLocks noChangeShapeType="1"/>
            </p:cNvSpPr>
            <p:nvPr/>
          </p:nvSpPr>
          <p:spPr bwMode="auto">
            <a:xfrm>
              <a:off x="3614" y="204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05" name="Freeform 769"/>
            <p:cNvSpPr>
              <a:spLocks/>
            </p:cNvSpPr>
            <p:nvPr/>
          </p:nvSpPr>
          <p:spPr bwMode="auto">
            <a:xfrm>
              <a:off x="3612" y="2035"/>
              <a:ext cx="2" cy="10"/>
            </a:xfrm>
            <a:custGeom>
              <a:avLst/>
              <a:gdLst>
                <a:gd name="T0" fmla="*/ 0 w 17"/>
                <a:gd name="T1" fmla="*/ 0 h 57"/>
                <a:gd name="T2" fmla="*/ 0 w 17"/>
                <a:gd name="T3" fmla="*/ 0 h 57"/>
                <a:gd name="T4" fmla="*/ 0 w 17"/>
                <a:gd name="T5" fmla="*/ 0 h 57"/>
                <a:gd name="T6" fmla="*/ 0 60000 65536"/>
                <a:gd name="T7" fmla="*/ 0 60000 65536"/>
                <a:gd name="T8" fmla="*/ 0 60000 65536"/>
                <a:gd name="T9" fmla="*/ 0 w 17"/>
                <a:gd name="T10" fmla="*/ 0 h 57"/>
                <a:gd name="T11" fmla="*/ 17 w 17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57">
                  <a:moveTo>
                    <a:pt x="17" y="57"/>
                  </a:move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06" name="Line 770"/>
            <p:cNvSpPr>
              <a:spLocks noChangeShapeType="1"/>
            </p:cNvSpPr>
            <p:nvPr/>
          </p:nvSpPr>
          <p:spPr bwMode="auto">
            <a:xfrm>
              <a:off x="3860" y="247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07" name="Freeform 771"/>
            <p:cNvSpPr>
              <a:spLocks/>
            </p:cNvSpPr>
            <p:nvPr/>
          </p:nvSpPr>
          <p:spPr bwMode="auto">
            <a:xfrm>
              <a:off x="3853" y="2474"/>
              <a:ext cx="28" cy="43"/>
            </a:xfrm>
            <a:custGeom>
              <a:avLst/>
              <a:gdLst>
                <a:gd name="T0" fmla="*/ 0 w 168"/>
                <a:gd name="T1" fmla="*/ 0 h 261"/>
                <a:gd name="T2" fmla="*/ 0 w 168"/>
                <a:gd name="T3" fmla="*/ 0 h 261"/>
                <a:gd name="T4" fmla="*/ 0 w 168"/>
                <a:gd name="T5" fmla="*/ 0 h 261"/>
                <a:gd name="T6" fmla="*/ 0 w 168"/>
                <a:gd name="T7" fmla="*/ 1 h 261"/>
                <a:gd name="T8" fmla="*/ 0 w 168"/>
                <a:gd name="T9" fmla="*/ 1 h 261"/>
                <a:gd name="T10" fmla="*/ 0 w 168"/>
                <a:gd name="T11" fmla="*/ 1 h 261"/>
                <a:gd name="T12" fmla="*/ 0 w 168"/>
                <a:gd name="T13" fmla="*/ 1 h 261"/>
                <a:gd name="T14" fmla="*/ 0 w 168"/>
                <a:gd name="T15" fmla="*/ 1 h 261"/>
                <a:gd name="T16" fmla="*/ 1 w 168"/>
                <a:gd name="T17" fmla="*/ 1 h 261"/>
                <a:gd name="T18" fmla="*/ 1 w 168"/>
                <a:gd name="T19" fmla="*/ 1 h 261"/>
                <a:gd name="T20" fmla="*/ 1 w 168"/>
                <a:gd name="T21" fmla="*/ 1 h 261"/>
                <a:gd name="T22" fmla="*/ 1 w 168"/>
                <a:gd name="T23" fmla="*/ 1 h 261"/>
                <a:gd name="T24" fmla="*/ 1 w 168"/>
                <a:gd name="T25" fmla="*/ 1 h 261"/>
                <a:gd name="T26" fmla="*/ 1 w 168"/>
                <a:gd name="T27" fmla="*/ 0 h 261"/>
                <a:gd name="T28" fmla="*/ 0 w 168"/>
                <a:gd name="T29" fmla="*/ 0 h 261"/>
                <a:gd name="T30" fmla="*/ 0 w 168"/>
                <a:gd name="T31" fmla="*/ 0 h 261"/>
                <a:gd name="T32" fmla="*/ 0 w 168"/>
                <a:gd name="T33" fmla="*/ 0 h 261"/>
                <a:gd name="T34" fmla="*/ 0 w 168"/>
                <a:gd name="T35" fmla="*/ 1 h 261"/>
                <a:gd name="T36" fmla="*/ 0 w 168"/>
                <a:gd name="T37" fmla="*/ 1 h 2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8"/>
                <a:gd name="T58" fmla="*/ 0 h 261"/>
                <a:gd name="T59" fmla="*/ 168 w 168"/>
                <a:gd name="T60" fmla="*/ 261 h 2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8" h="261">
                  <a:moveTo>
                    <a:pt x="39" y="0"/>
                  </a:moveTo>
                  <a:lnTo>
                    <a:pt x="14" y="40"/>
                  </a:lnTo>
                  <a:lnTo>
                    <a:pt x="0" y="105"/>
                  </a:lnTo>
                  <a:lnTo>
                    <a:pt x="0" y="171"/>
                  </a:lnTo>
                  <a:lnTo>
                    <a:pt x="14" y="222"/>
                  </a:lnTo>
                  <a:lnTo>
                    <a:pt x="39" y="248"/>
                  </a:lnTo>
                  <a:lnTo>
                    <a:pt x="77" y="261"/>
                  </a:lnTo>
                  <a:lnTo>
                    <a:pt x="91" y="261"/>
                  </a:lnTo>
                  <a:lnTo>
                    <a:pt x="128" y="248"/>
                  </a:lnTo>
                  <a:lnTo>
                    <a:pt x="154" y="222"/>
                  </a:lnTo>
                  <a:lnTo>
                    <a:pt x="168" y="183"/>
                  </a:lnTo>
                  <a:lnTo>
                    <a:pt x="168" y="171"/>
                  </a:lnTo>
                  <a:lnTo>
                    <a:pt x="154" y="131"/>
                  </a:lnTo>
                  <a:lnTo>
                    <a:pt x="128" y="105"/>
                  </a:lnTo>
                  <a:lnTo>
                    <a:pt x="91" y="92"/>
                  </a:lnTo>
                  <a:lnTo>
                    <a:pt x="77" y="92"/>
                  </a:lnTo>
                  <a:lnTo>
                    <a:pt x="39" y="105"/>
                  </a:lnTo>
                  <a:lnTo>
                    <a:pt x="14" y="131"/>
                  </a:lnTo>
                  <a:lnTo>
                    <a:pt x="0" y="17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08" name="Line 772"/>
            <p:cNvSpPr>
              <a:spLocks noChangeShapeType="1"/>
            </p:cNvSpPr>
            <p:nvPr/>
          </p:nvSpPr>
          <p:spPr bwMode="auto">
            <a:xfrm>
              <a:off x="3860" y="247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09" name="Freeform 773"/>
            <p:cNvSpPr>
              <a:spLocks/>
            </p:cNvSpPr>
            <p:nvPr/>
          </p:nvSpPr>
          <p:spPr bwMode="auto">
            <a:xfrm>
              <a:off x="3860" y="2472"/>
              <a:ext cx="19" cy="6"/>
            </a:xfrm>
            <a:custGeom>
              <a:avLst/>
              <a:gdLst>
                <a:gd name="T0" fmla="*/ 0 w 115"/>
                <a:gd name="T1" fmla="*/ 0 h 38"/>
                <a:gd name="T2" fmla="*/ 0 w 115"/>
                <a:gd name="T3" fmla="*/ 0 h 38"/>
                <a:gd name="T4" fmla="*/ 0 w 115"/>
                <a:gd name="T5" fmla="*/ 0 h 38"/>
                <a:gd name="T6" fmla="*/ 0 w 115"/>
                <a:gd name="T7" fmla="*/ 0 h 38"/>
                <a:gd name="T8" fmla="*/ 0 w 11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38"/>
                <a:gd name="T17" fmla="*/ 115 w 11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38">
                  <a:moveTo>
                    <a:pt x="0" y="11"/>
                  </a:moveTo>
                  <a:lnTo>
                    <a:pt x="38" y="0"/>
                  </a:lnTo>
                  <a:lnTo>
                    <a:pt x="64" y="0"/>
                  </a:lnTo>
                  <a:lnTo>
                    <a:pt x="103" y="11"/>
                  </a:lnTo>
                  <a:lnTo>
                    <a:pt x="115" y="3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10" name="Line 774"/>
            <p:cNvSpPr>
              <a:spLocks noChangeShapeType="1"/>
            </p:cNvSpPr>
            <p:nvPr/>
          </p:nvSpPr>
          <p:spPr bwMode="auto">
            <a:xfrm>
              <a:off x="3937" y="175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11" name="Freeform 775"/>
            <p:cNvSpPr>
              <a:spLocks/>
            </p:cNvSpPr>
            <p:nvPr/>
          </p:nvSpPr>
          <p:spPr bwMode="auto">
            <a:xfrm>
              <a:off x="3931" y="1740"/>
              <a:ext cx="17" cy="12"/>
            </a:xfrm>
            <a:custGeom>
              <a:avLst/>
              <a:gdLst>
                <a:gd name="T0" fmla="*/ 0 w 106"/>
                <a:gd name="T1" fmla="*/ 0 h 69"/>
                <a:gd name="T2" fmla="*/ 0 w 106"/>
                <a:gd name="T3" fmla="*/ 0 h 69"/>
                <a:gd name="T4" fmla="*/ 0 w 106"/>
                <a:gd name="T5" fmla="*/ 0 h 69"/>
                <a:gd name="T6" fmla="*/ 0 w 106"/>
                <a:gd name="T7" fmla="*/ 0 h 69"/>
                <a:gd name="T8" fmla="*/ 0 w 106"/>
                <a:gd name="T9" fmla="*/ 0 h 69"/>
                <a:gd name="T10" fmla="*/ 0 w 106"/>
                <a:gd name="T11" fmla="*/ 0 h 69"/>
                <a:gd name="T12" fmla="*/ 0 w 106"/>
                <a:gd name="T13" fmla="*/ 0 h 69"/>
                <a:gd name="T14" fmla="*/ 0 w 106"/>
                <a:gd name="T15" fmla="*/ 0 h 69"/>
                <a:gd name="T16" fmla="*/ 0 w 106"/>
                <a:gd name="T17" fmla="*/ 0 h 69"/>
                <a:gd name="T18" fmla="*/ 0 w 106"/>
                <a:gd name="T19" fmla="*/ 0 h 69"/>
                <a:gd name="T20" fmla="*/ 0 w 106"/>
                <a:gd name="T21" fmla="*/ 0 h 69"/>
                <a:gd name="T22" fmla="*/ 0 w 106"/>
                <a:gd name="T23" fmla="*/ 0 h 69"/>
                <a:gd name="T24" fmla="*/ 0 w 106"/>
                <a:gd name="T25" fmla="*/ 0 h 69"/>
                <a:gd name="T26" fmla="*/ 0 w 106"/>
                <a:gd name="T27" fmla="*/ 0 h 69"/>
                <a:gd name="T28" fmla="*/ 0 w 106"/>
                <a:gd name="T29" fmla="*/ 0 h 69"/>
                <a:gd name="T30" fmla="*/ 0 w 106"/>
                <a:gd name="T31" fmla="*/ 0 h 69"/>
                <a:gd name="T32" fmla="*/ 0 w 106"/>
                <a:gd name="T33" fmla="*/ 0 h 69"/>
                <a:gd name="T34" fmla="*/ 0 w 106"/>
                <a:gd name="T35" fmla="*/ 0 h 69"/>
                <a:gd name="T36" fmla="*/ 0 w 106"/>
                <a:gd name="T37" fmla="*/ 0 h 69"/>
                <a:gd name="T38" fmla="*/ 0 w 106"/>
                <a:gd name="T39" fmla="*/ 0 h 69"/>
                <a:gd name="T40" fmla="*/ 0 w 106"/>
                <a:gd name="T41" fmla="*/ 0 h 69"/>
                <a:gd name="T42" fmla="*/ 0 w 106"/>
                <a:gd name="T43" fmla="*/ 0 h 69"/>
                <a:gd name="T44" fmla="*/ 0 w 106"/>
                <a:gd name="T45" fmla="*/ 0 h 69"/>
                <a:gd name="T46" fmla="*/ 0 w 106"/>
                <a:gd name="T47" fmla="*/ 0 h 69"/>
                <a:gd name="T48" fmla="*/ 0 w 106"/>
                <a:gd name="T49" fmla="*/ 0 h 69"/>
                <a:gd name="T50" fmla="*/ 0 w 106"/>
                <a:gd name="T51" fmla="*/ 0 h 69"/>
                <a:gd name="T52" fmla="*/ 0 w 106"/>
                <a:gd name="T53" fmla="*/ 0 h 69"/>
                <a:gd name="T54" fmla="*/ 0 w 106"/>
                <a:gd name="T55" fmla="*/ 0 h 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6"/>
                <a:gd name="T85" fmla="*/ 0 h 69"/>
                <a:gd name="T86" fmla="*/ 106 w 106"/>
                <a:gd name="T87" fmla="*/ 69 h 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6" h="69">
                  <a:moveTo>
                    <a:pt x="40" y="69"/>
                  </a:moveTo>
                  <a:lnTo>
                    <a:pt x="106" y="69"/>
                  </a:lnTo>
                  <a:lnTo>
                    <a:pt x="105" y="48"/>
                  </a:lnTo>
                  <a:lnTo>
                    <a:pt x="40" y="69"/>
                  </a:lnTo>
                  <a:lnTo>
                    <a:pt x="105" y="48"/>
                  </a:lnTo>
                  <a:lnTo>
                    <a:pt x="94" y="28"/>
                  </a:lnTo>
                  <a:lnTo>
                    <a:pt x="40" y="69"/>
                  </a:lnTo>
                  <a:lnTo>
                    <a:pt x="94" y="28"/>
                  </a:lnTo>
                  <a:lnTo>
                    <a:pt x="79" y="13"/>
                  </a:lnTo>
                  <a:lnTo>
                    <a:pt x="40" y="69"/>
                  </a:lnTo>
                  <a:lnTo>
                    <a:pt x="60" y="3"/>
                  </a:lnTo>
                  <a:lnTo>
                    <a:pt x="79" y="13"/>
                  </a:lnTo>
                  <a:lnTo>
                    <a:pt x="40" y="69"/>
                  </a:lnTo>
                  <a:lnTo>
                    <a:pt x="44" y="58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69"/>
                  </a:lnTo>
                  <a:lnTo>
                    <a:pt x="60" y="3"/>
                  </a:lnTo>
                  <a:lnTo>
                    <a:pt x="40" y="0"/>
                  </a:lnTo>
                  <a:lnTo>
                    <a:pt x="40" y="69"/>
                  </a:lnTo>
                  <a:lnTo>
                    <a:pt x="20" y="3"/>
                  </a:lnTo>
                  <a:lnTo>
                    <a:pt x="40" y="0"/>
                  </a:lnTo>
                  <a:lnTo>
                    <a:pt x="40" y="69"/>
                  </a:lnTo>
                  <a:lnTo>
                    <a:pt x="0" y="13"/>
                  </a:lnTo>
                  <a:lnTo>
                    <a:pt x="20" y="3"/>
                  </a:lnTo>
                  <a:lnTo>
                    <a:pt x="40" y="69"/>
                  </a:lnTo>
                  <a:lnTo>
                    <a:pt x="50" y="65"/>
                  </a:lnTo>
                  <a:lnTo>
                    <a:pt x="105" y="6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12" name="Line 776"/>
            <p:cNvSpPr>
              <a:spLocks noChangeShapeType="1"/>
            </p:cNvSpPr>
            <p:nvPr/>
          </p:nvSpPr>
          <p:spPr bwMode="auto">
            <a:xfrm>
              <a:off x="3948" y="17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13" name="Freeform 777"/>
            <p:cNvSpPr>
              <a:spLocks/>
            </p:cNvSpPr>
            <p:nvPr/>
          </p:nvSpPr>
          <p:spPr bwMode="auto">
            <a:xfrm>
              <a:off x="3941" y="1741"/>
              <a:ext cx="7" cy="7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0 h 41"/>
                <a:gd name="T4" fmla="*/ 0 w 41"/>
                <a:gd name="T5" fmla="*/ 0 h 41"/>
                <a:gd name="T6" fmla="*/ 0 w 4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1"/>
                <a:gd name="T14" fmla="*/ 41 w 4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1">
                  <a:moveTo>
                    <a:pt x="41" y="41"/>
                  </a:moveTo>
                  <a:lnTo>
                    <a:pt x="9" y="41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14" name="Line 778"/>
            <p:cNvSpPr>
              <a:spLocks noChangeShapeType="1"/>
            </p:cNvSpPr>
            <p:nvPr/>
          </p:nvSpPr>
          <p:spPr bwMode="auto">
            <a:xfrm>
              <a:off x="3942" y="174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15" name="Line 779"/>
            <p:cNvSpPr>
              <a:spLocks noChangeShapeType="1"/>
            </p:cNvSpPr>
            <p:nvPr/>
          </p:nvSpPr>
          <p:spPr bwMode="auto">
            <a:xfrm>
              <a:off x="3942" y="1745"/>
              <a:ext cx="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16" name="Line 780"/>
            <p:cNvSpPr>
              <a:spLocks noChangeShapeType="1"/>
            </p:cNvSpPr>
            <p:nvPr/>
          </p:nvSpPr>
          <p:spPr bwMode="auto">
            <a:xfrm>
              <a:off x="3933" y="174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17" name="Freeform 781"/>
            <p:cNvSpPr>
              <a:spLocks/>
            </p:cNvSpPr>
            <p:nvPr/>
          </p:nvSpPr>
          <p:spPr bwMode="auto">
            <a:xfrm>
              <a:off x="3927" y="1742"/>
              <a:ext cx="10" cy="10"/>
            </a:xfrm>
            <a:custGeom>
              <a:avLst/>
              <a:gdLst>
                <a:gd name="T0" fmla="*/ 0 w 63"/>
                <a:gd name="T1" fmla="*/ 0 h 56"/>
                <a:gd name="T2" fmla="*/ 0 w 63"/>
                <a:gd name="T3" fmla="*/ 0 h 56"/>
                <a:gd name="T4" fmla="*/ 0 w 63"/>
                <a:gd name="T5" fmla="*/ 0 h 56"/>
                <a:gd name="T6" fmla="*/ 0 w 63"/>
                <a:gd name="T7" fmla="*/ 0 h 56"/>
                <a:gd name="T8" fmla="*/ 0 w 63"/>
                <a:gd name="T9" fmla="*/ 0 h 56"/>
                <a:gd name="T10" fmla="*/ 0 w 63"/>
                <a:gd name="T11" fmla="*/ 0 h 56"/>
                <a:gd name="T12" fmla="*/ 0 w 63"/>
                <a:gd name="T13" fmla="*/ 0 h 56"/>
                <a:gd name="T14" fmla="*/ 0 w 63"/>
                <a:gd name="T15" fmla="*/ 0 h 56"/>
                <a:gd name="T16" fmla="*/ 0 w 6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6"/>
                <a:gd name="T29" fmla="*/ 63 w 63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6">
                  <a:moveTo>
                    <a:pt x="35" y="18"/>
                  </a:moveTo>
                  <a:lnTo>
                    <a:pt x="10" y="18"/>
                  </a:lnTo>
                  <a:lnTo>
                    <a:pt x="8" y="15"/>
                  </a:lnTo>
                  <a:lnTo>
                    <a:pt x="63" y="56"/>
                  </a:lnTo>
                  <a:lnTo>
                    <a:pt x="23" y="0"/>
                  </a:lnTo>
                  <a:lnTo>
                    <a:pt x="8" y="15"/>
                  </a:lnTo>
                  <a:lnTo>
                    <a:pt x="0" y="35"/>
                  </a:lnTo>
                  <a:lnTo>
                    <a:pt x="63" y="56"/>
                  </a:lnTo>
                  <a:lnTo>
                    <a:pt x="8" y="1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18" name="Line 782"/>
            <p:cNvSpPr>
              <a:spLocks noChangeShapeType="1"/>
            </p:cNvSpPr>
            <p:nvPr/>
          </p:nvSpPr>
          <p:spPr bwMode="auto">
            <a:xfrm>
              <a:off x="3927" y="17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19" name="Line 783"/>
            <p:cNvSpPr>
              <a:spLocks noChangeShapeType="1"/>
            </p:cNvSpPr>
            <p:nvPr/>
          </p:nvSpPr>
          <p:spPr bwMode="auto">
            <a:xfrm>
              <a:off x="3927" y="1748"/>
              <a:ext cx="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20" name="Line 784"/>
            <p:cNvSpPr>
              <a:spLocks noChangeShapeType="1"/>
            </p:cNvSpPr>
            <p:nvPr/>
          </p:nvSpPr>
          <p:spPr bwMode="auto">
            <a:xfrm>
              <a:off x="3927" y="174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21" name="Freeform 785"/>
            <p:cNvSpPr>
              <a:spLocks/>
            </p:cNvSpPr>
            <p:nvPr/>
          </p:nvSpPr>
          <p:spPr bwMode="auto">
            <a:xfrm>
              <a:off x="3926" y="1748"/>
              <a:ext cx="11" cy="4"/>
            </a:xfrm>
            <a:custGeom>
              <a:avLst/>
              <a:gdLst>
                <a:gd name="T0" fmla="*/ 0 w 67"/>
                <a:gd name="T1" fmla="*/ 0 h 21"/>
                <a:gd name="T2" fmla="*/ 0 w 67"/>
                <a:gd name="T3" fmla="*/ 0 h 21"/>
                <a:gd name="T4" fmla="*/ 0 w 67"/>
                <a:gd name="T5" fmla="*/ 0 h 21"/>
                <a:gd name="T6" fmla="*/ 0 w 67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21"/>
                <a:gd name="T14" fmla="*/ 67 w 67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21">
                  <a:moveTo>
                    <a:pt x="4" y="0"/>
                  </a:moveTo>
                  <a:lnTo>
                    <a:pt x="0" y="21"/>
                  </a:lnTo>
                  <a:lnTo>
                    <a:pt x="67" y="21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22" name="Line 786"/>
            <p:cNvSpPr>
              <a:spLocks noChangeShapeType="1"/>
            </p:cNvSpPr>
            <p:nvPr/>
          </p:nvSpPr>
          <p:spPr bwMode="auto">
            <a:xfrm>
              <a:off x="3926" y="175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23" name="Freeform 787"/>
            <p:cNvSpPr>
              <a:spLocks/>
            </p:cNvSpPr>
            <p:nvPr/>
          </p:nvSpPr>
          <p:spPr bwMode="auto">
            <a:xfrm>
              <a:off x="3926" y="1751"/>
              <a:ext cx="11" cy="4"/>
            </a:xfrm>
            <a:custGeom>
              <a:avLst/>
              <a:gdLst>
                <a:gd name="T0" fmla="*/ 0 w 67"/>
                <a:gd name="T1" fmla="*/ 0 h 24"/>
                <a:gd name="T2" fmla="*/ 0 w 67"/>
                <a:gd name="T3" fmla="*/ 0 h 24"/>
                <a:gd name="T4" fmla="*/ 0 w 67"/>
                <a:gd name="T5" fmla="*/ 0 h 24"/>
                <a:gd name="T6" fmla="*/ 0 w 67"/>
                <a:gd name="T7" fmla="*/ 0 h 24"/>
                <a:gd name="T8" fmla="*/ 0 w 67"/>
                <a:gd name="T9" fmla="*/ 0 h 24"/>
                <a:gd name="T10" fmla="*/ 0 w 67"/>
                <a:gd name="T11" fmla="*/ 0 h 24"/>
                <a:gd name="T12" fmla="*/ 0 w 67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24"/>
                <a:gd name="T23" fmla="*/ 67 w 6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24">
                  <a:moveTo>
                    <a:pt x="0" y="0"/>
                  </a:moveTo>
                  <a:lnTo>
                    <a:pt x="54" y="0"/>
                  </a:lnTo>
                  <a:lnTo>
                    <a:pt x="67" y="4"/>
                  </a:lnTo>
                  <a:lnTo>
                    <a:pt x="0" y="4"/>
                  </a:lnTo>
                  <a:lnTo>
                    <a:pt x="4" y="24"/>
                  </a:lnTo>
                  <a:lnTo>
                    <a:pt x="67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24" name="Line 788"/>
            <p:cNvSpPr>
              <a:spLocks noChangeShapeType="1"/>
            </p:cNvSpPr>
            <p:nvPr/>
          </p:nvSpPr>
          <p:spPr bwMode="auto">
            <a:xfrm>
              <a:off x="3927" y="175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25" name="Freeform 789"/>
            <p:cNvSpPr>
              <a:spLocks/>
            </p:cNvSpPr>
            <p:nvPr/>
          </p:nvSpPr>
          <p:spPr bwMode="auto">
            <a:xfrm>
              <a:off x="3927" y="1752"/>
              <a:ext cx="10" cy="6"/>
            </a:xfrm>
            <a:custGeom>
              <a:avLst/>
              <a:gdLst>
                <a:gd name="T0" fmla="*/ 0 w 63"/>
                <a:gd name="T1" fmla="*/ 0 h 39"/>
                <a:gd name="T2" fmla="*/ 0 w 63"/>
                <a:gd name="T3" fmla="*/ 0 h 39"/>
                <a:gd name="T4" fmla="*/ 0 w 63"/>
                <a:gd name="T5" fmla="*/ 0 h 39"/>
                <a:gd name="T6" fmla="*/ 0 w 63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39"/>
                <a:gd name="T14" fmla="*/ 63 w 63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39">
                  <a:moveTo>
                    <a:pt x="0" y="20"/>
                  </a:moveTo>
                  <a:lnTo>
                    <a:pt x="8" y="39"/>
                  </a:lnTo>
                  <a:lnTo>
                    <a:pt x="63" y="0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26" name="Line 790"/>
            <p:cNvSpPr>
              <a:spLocks noChangeShapeType="1"/>
            </p:cNvSpPr>
            <p:nvPr/>
          </p:nvSpPr>
          <p:spPr bwMode="auto">
            <a:xfrm>
              <a:off x="3928" y="175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27" name="Freeform 791"/>
            <p:cNvSpPr>
              <a:spLocks/>
            </p:cNvSpPr>
            <p:nvPr/>
          </p:nvSpPr>
          <p:spPr bwMode="auto">
            <a:xfrm>
              <a:off x="3928" y="1752"/>
              <a:ext cx="9" cy="9"/>
            </a:xfrm>
            <a:custGeom>
              <a:avLst/>
              <a:gdLst>
                <a:gd name="T0" fmla="*/ 0 w 55"/>
                <a:gd name="T1" fmla="*/ 0 h 54"/>
                <a:gd name="T2" fmla="*/ 0 w 55"/>
                <a:gd name="T3" fmla="*/ 0 h 54"/>
                <a:gd name="T4" fmla="*/ 0 w 55"/>
                <a:gd name="T5" fmla="*/ 0 h 54"/>
                <a:gd name="T6" fmla="*/ 0 w 55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4"/>
                <a:gd name="T14" fmla="*/ 55 w 5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4">
                  <a:moveTo>
                    <a:pt x="0" y="39"/>
                  </a:moveTo>
                  <a:lnTo>
                    <a:pt x="15" y="54"/>
                  </a:lnTo>
                  <a:lnTo>
                    <a:pt x="55" y="0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28" name="Line 792"/>
            <p:cNvSpPr>
              <a:spLocks noChangeShapeType="1"/>
            </p:cNvSpPr>
            <p:nvPr/>
          </p:nvSpPr>
          <p:spPr bwMode="auto">
            <a:xfrm>
              <a:off x="3931" y="176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29" name="Freeform 793"/>
            <p:cNvSpPr>
              <a:spLocks/>
            </p:cNvSpPr>
            <p:nvPr/>
          </p:nvSpPr>
          <p:spPr bwMode="auto">
            <a:xfrm>
              <a:off x="3931" y="1752"/>
              <a:ext cx="6" cy="10"/>
            </a:xfrm>
            <a:custGeom>
              <a:avLst/>
              <a:gdLst>
                <a:gd name="T0" fmla="*/ 0 w 40"/>
                <a:gd name="T1" fmla="*/ 0 h 65"/>
                <a:gd name="T2" fmla="*/ 0 w 40"/>
                <a:gd name="T3" fmla="*/ 0 h 65"/>
                <a:gd name="T4" fmla="*/ 0 w 40"/>
                <a:gd name="T5" fmla="*/ 0 h 65"/>
                <a:gd name="T6" fmla="*/ 0 w 40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65"/>
                <a:gd name="T14" fmla="*/ 40 w 40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65">
                  <a:moveTo>
                    <a:pt x="0" y="54"/>
                  </a:moveTo>
                  <a:lnTo>
                    <a:pt x="20" y="65"/>
                  </a:lnTo>
                  <a:lnTo>
                    <a:pt x="40" y="0"/>
                  </a:lnTo>
                  <a:lnTo>
                    <a:pt x="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30" name="Line 794"/>
            <p:cNvSpPr>
              <a:spLocks noChangeShapeType="1"/>
            </p:cNvSpPr>
            <p:nvPr/>
          </p:nvSpPr>
          <p:spPr bwMode="auto">
            <a:xfrm>
              <a:off x="3934" y="176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31" name="Freeform 795"/>
            <p:cNvSpPr>
              <a:spLocks/>
            </p:cNvSpPr>
            <p:nvPr/>
          </p:nvSpPr>
          <p:spPr bwMode="auto">
            <a:xfrm>
              <a:off x="3934" y="1752"/>
              <a:ext cx="3" cy="11"/>
            </a:xfrm>
            <a:custGeom>
              <a:avLst/>
              <a:gdLst>
                <a:gd name="T0" fmla="*/ 0 w 20"/>
                <a:gd name="T1" fmla="*/ 0 h 68"/>
                <a:gd name="T2" fmla="*/ 0 w 20"/>
                <a:gd name="T3" fmla="*/ 0 h 68"/>
                <a:gd name="T4" fmla="*/ 0 w 20"/>
                <a:gd name="T5" fmla="*/ 0 h 68"/>
                <a:gd name="T6" fmla="*/ 0 w 20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8"/>
                <a:gd name="T14" fmla="*/ 20 w 20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8">
                  <a:moveTo>
                    <a:pt x="0" y="65"/>
                  </a:moveTo>
                  <a:lnTo>
                    <a:pt x="20" y="68"/>
                  </a:lnTo>
                  <a:lnTo>
                    <a:pt x="20" y="0"/>
                  </a:lnTo>
                  <a:lnTo>
                    <a:pt x="0" y="6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32" name="Line 796"/>
            <p:cNvSpPr>
              <a:spLocks noChangeShapeType="1"/>
            </p:cNvSpPr>
            <p:nvPr/>
          </p:nvSpPr>
          <p:spPr bwMode="auto">
            <a:xfrm>
              <a:off x="3937" y="176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33" name="Freeform 797"/>
            <p:cNvSpPr>
              <a:spLocks/>
            </p:cNvSpPr>
            <p:nvPr/>
          </p:nvSpPr>
          <p:spPr bwMode="auto">
            <a:xfrm>
              <a:off x="3937" y="1752"/>
              <a:ext cx="11" cy="11"/>
            </a:xfrm>
            <a:custGeom>
              <a:avLst/>
              <a:gdLst>
                <a:gd name="T0" fmla="*/ 0 w 66"/>
                <a:gd name="T1" fmla="*/ 0 h 68"/>
                <a:gd name="T2" fmla="*/ 0 w 66"/>
                <a:gd name="T3" fmla="*/ 0 h 68"/>
                <a:gd name="T4" fmla="*/ 0 w 66"/>
                <a:gd name="T5" fmla="*/ 0 h 68"/>
                <a:gd name="T6" fmla="*/ 0 w 66"/>
                <a:gd name="T7" fmla="*/ 0 h 68"/>
                <a:gd name="T8" fmla="*/ 0 w 66"/>
                <a:gd name="T9" fmla="*/ 0 h 68"/>
                <a:gd name="T10" fmla="*/ 0 w 66"/>
                <a:gd name="T11" fmla="*/ 0 h 68"/>
                <a:gd name="T12" fmla="*/ 0 w 66"/>
                <a:gd name="T13" fmla="*/ 0 h 68"/>
                <a:gd name="T14" fmla="*/ 0 w 66"/>
                <a:gd name="T15" fmla="*/ 0 h 68"/>
                <a:gd name="T16" fmla="*/ 0 w 66"/>
                <a:gd name="T17" fmla="*/ 0 h 68"/>
                <a:gd name="T18" fmla="*/ 0 w 66"/>
                <a:gd name="T19" fmla="*/ 0 h 68"/>
                <a:gd name="T20" fmla="*/ 0 w 66"/>
                <a:gd name="T21" fmla="*/ 0 h 68"/>
                <a:gd name="T22" fmla="*/ 0 w 66"/>
                <a:gd name="T23" fmla="*/ 0 h 68"/>
                <a:gd name="T24" fmla="*/ 0 w 66"/>
                <a:gd name="T25" fmla="*/ 0 h 68"/>
                <a:gd name="T26" fmla="*/ 0 w 66"/>
                <a:gd name="T27" fmla="*/ 0 h 68"/>
                <a:gd name="T28" fmla="*/ 0 w 66"/>
                <a:gd name="T29" fmla="*/ 0 h 68"/>
                <a:gd name="T30" fmla="*/ 0 w 66"/>
                <a:gd name="T31" fmla="*/ 0 h 68"/>
                <a:gd name="T32" fmla="*/ 0 w 66"/>
                <a:gd name="T33" fmla="*/ 0 h 68"/>
                <a:gd name="T34" fmla="*/ 0 w 66"/>
                <a:gd name="T35" fmla="*/ 0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68"/>
                <a:gd name="T56" fmla="*/ 66 w 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68">
                  <a:moveTo>
                    <a:pt x="0" y="68"/>
                  </a:moveTo>
                  <a:lnTo>
                    <a:pt x="20" y="65"/>
                  </a:lnTo>
                  <a:lnTo>
                    <a:pt x="0" y="0"/>
                  </a:lnTo>
                  <a:lnTo>
                    <a:pt x="0" y="68"/>
                  </a:lnTo>
                  <a:lnTo>
                    <a:pt x="0" y="0"/>
                  </a:lnTo>
                  <a:lnTo>
                    <a:pt x="20" y="65"/>
                  </a:lnTo>
                  <a:lnTo>
                    <a:pt x="39" y="54"/>
                  </a:lnTo>
                  <a:lnTo>
                    <a:pt x="0" y="0"/>
                  </a:lnTo>
                  <a:lnTo>
                    <a:pt x="39" y="54"/>
                  </a:lnTo>
                  <a:lnTo>
                    <a:pt x="54" y="39"/>
                  </a:lnTo>
                  <a:lnTo>
                    <a:pt x="0" y="0"/>
                  </a:lnTo>
                  <a:lnTo>
                    <a:pt x="54" y="39"/>
                  </a:lnTo>
                  <a:lnTo>
                    <a:pt x="65" y="20"/>
                  </a:lnTo>
                  <a:lnTo>
                    <a:pt x="0" y="0"/>
                  </a:lnTo>
                  <a:lnTo>
                    <a:pt x="65" y="2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34" name="Line 798"/>
            <p:cNvSpPr>
              <a:spLocks noChangeShapeType="1"/>
            </p:cNvSpPr>
            <p:nvPr/>
          </p:nvSpPr>
          <p:spPr bwMode="auto">
            <a:xfrm>
              <a:off x="3938" y="175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35" name="Line 799"/>
            <p:cNvSpPr>
              <a:spLocks noChangeShapeType="1"/>
            </p:cNvSpPr>
            <p:nvPr/>
          </p:nvSpPr>
          <p:spPr bwMode="auto">
            <a:xfrm>
              <a:off x="3938" y="1754"/>
              <a:ext cx="1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36" name="Line 800"/>
            <p:cNvSpPr>
              <a:spLocks noChangeShapeType="1"/>
            </p:cNvSpPr>
            <p:nvPr/>
          </p:nvSpPr>
          <p:spPr bwMode="auto">
            <a:xfrm>
              <a:off x="3941" y="176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37" name="Line 801"/>
            <p:cNvSpPr>
              <a:spLocks noChangeShapeType="1"/>
            </p:cNvSpPr>
            <p:nvPr/>
          </p:nvSpPr>
          <p:spPr bwMode="auto">
            <a:xfrm flipV="1">
              <a:off x="3941" y="1757"/>
              <a:ext cx="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38" name="Line 802"/>
            <p:cNvSpPr>
              <a:spLocks noChangeShapeType="1"/>
            </p:cNvSpPr>
            <p:nvPr/>
          </p:nvSpPr>
          <p:spPr bwMode="auto">
            <a:xfrm>
              <a:off x="4386" y="192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39" name="Freeform 803"/>
            <p:cNvSpPr>
              <a:spLocks/>
            </p:cNvSpPr>
            <p:nvPr/>
          </p:nvSpPr>
          <p:spPr bwMode="auto">
            <a:xfrm>
              <a:off x="4386" y="1911"/>
              <a:ext cx="12" cy="11"/>
            </a:xfrm>
            <a:custGeom>
              <a:avLst/>
              <a:gdLst>
                <a:gd name="T0" fmla="*/ 0 w 68"/>
                <a:gd name="T1" fmla="*/ 0 h 65"/>
                <a:gd name="T2" fmla="*/ 0 w 68"/>
                <a:gd name="T3" fmla="*/ 0 h 65"/>
                <a:gd name="T4" fmla="*/ 0 w 68"/>
                <a:gd name="T5" fmla="*/ 0 h 65"/>
                <a:gd name="T6" fmla="*/ 0 w 68"/>
                <a:gd name="T7" fmla="*/ 0 h 65"/>
                <a:gd name="T8" fmla="*/ 0 w 68"/>
                <a:gd name="T9" fmla="*/ 0 h 65"/>
                <a:gd name="T10" fmla="*/ 0 w 68"/>
                <a:gd name="T11" fmla="*/ 0 h 65"/>
                <a:gd name="T12" fmla="*/ 0 w 68"/>
                <a:gd name="T13" fmla="*/ 0 h 65"/>
                <a:gd name="T14" fmla="*/ 0 w 68"/>
                <a:gd name="T15" fmla="*/ 0 h 65"/>
                <a:gd name="T16" fmla="*/ 0 w 68"/>
                <a:gd name="T17" fmla="*/ 0 h 65"/>
                <a:gd name="T18" fmla="*/ 0 w 68"/>
                <a:gd name="T19" fmla="*/ 0 h 65"/>
                <a:gd name="T20" fmla="*/ 0 w 68"/>
                <a:gd name="T21" fmla="*/ 0 h 65"/>
                <a:gd name="T22" fmla="*/ 0 w 68"/>
                <a:gd name="T23" fmla="*/ 0 h 65"/>
                <a:gd name="T24" fmla="*/ 0 w 68"/>
                <a:gd name="T25" fmla="*/ 0 h 65"/>
                <a:gd name="T26" fmla="*/ 0 w 68"/>
                <a:gd name="T27" fmla="*/ 0 h 65"/>
                <a:gd name="T28" fmla="*/ 0 w 68"/>
                <a:gd name="T29" fmla="*/ 0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65"/>
                <a:gd name="T47" fmla="*/ 68 w 68"/>
                <a:gd name="T48" fmla="*/ 65 h 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65">
                  <a:moveTo>
                    <a:pt x="0" y="65"/>
                  </a:moveTo>
                  <a:lnTo>
                    <a:pt x="68" y="65"/>
                  </a:lnTo>
                  <a:lnTo>
                    <a:pt x="65" y="44"/>
                  </a:lnTo>
                  <a:lnTo>
                    <a:pt x="0" y="65"/>
                  </a:lnTo>
                  <a:lnTo>
                    <a:pt x="65" y="44"/>
                  </a:lnTo>
                  <a:lnTo>
                    <a:pt x="55" y="26"/>
                  </a:lnTo>
                  <a:lnTo>
                    <a:pt x="0" y="65"/>
                  </a:lnTo>
                  <a:lnTo>
                    <a:pt x="55" y="26"/>
                  </a:lnTo>
                  <a:lnTo>
                    <a:pt x="41" y="11"/>
                  </a:lnTo>
                  <a:lnTo>
                    <a:pt x="0" y="65"/>
                  </a:lnTo>
                  <a:lnTo>
                    <a:pt x="23" y="0"/>
                  </a:lnTo>
                  <a:lnTo>
                    <a:pt x="41" y="11"/>
                  </a:lnTo>
                  <a:lnTo>
                    <a:pt x="0" y="65"/>
                  </a:lnTo>
                  <a:lnTo>
                    <a:pt x="11" y="62"/>
                  </a:lnTo>
                  <a:lnTo>
                    <a:pt x="67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40" name="Line 804"/>
            <p:cNvSpPr>
              <a:spLocks noChangeShapeType="1"/>
            </p:cNvSpPr>
            <p:nvPr/>
          </p:nvSpPr>
          <p:spPr bwMode="auto">
            <a:xfrm>
              <a:off x="4397" y="191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041" name="Freeform 805"/>
            <p:cNvSpPr>
              <a:spLocks/>
            </p:cNvSpPr>
            <p:nvPr/>
          </p:nvSpPr>
          <p:spPr bwMode="auto">
            <a:xfrm>
              <a:off x="4386" y="1910"/>
              <a:ext cx="11" cy="12"/>
            </a:xfrm>
            <a:custGeom>
              <a:avLst/>
              <a:gdLst>
                <a:gd name="T0" fmla="*/ 0 w 64"/>
                <a:gd name="T1" fmla="*/ 0 h 68"/>
                <a:gd name="T2" fmla="*/ 0 w 64"/>
                <a:gd name="T3" fmla="*/ 0 h 68"/>
                <a:gd name="T4" fmla="*/ 0 w 64"/>
                <a:gd name="T5" fmla="*/ 0 h 68"/>
                <a:gd name="T6" fmla="*/ 0 w 64"/>
                <a:gd name="T7" fmla="*/ 0 h 68"/>
                <a:gd name="T8" fmla="*/ 0 w 64"/>
                <a:gd name="T9" fmla="*/ 0 h 68"/>
                <a:gd name="T10" fmla="*/ 0 w 64"/>
                <a:gd name="T11" fmla="*/ 0 h 68"/>
                <a:gd name="T12" fmla="*/ 0 w 64"/>
                <a:gd name="T13" fmla="*/ 0 h 68"/>
                <a:gd name="T14" fmla="*/ 0 w 64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68"/>
                <a:gd name="T26" fmla="*/ 64 w 64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68">
                  <a:moveTo>
                    <a:pt x="64" y="46"/>
                  </a:moveTo>
                  <a:lnTo>
                    <a:pt x="32" y="46"/>
                  </a:lnTo>
                  <a:lnTo>
                    <a:pt x="24" y="37"/>
                  </a:lnTo>
                  <a:lnTo>
                    <a:pt x="24" y="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68"/>
                  </a:lnTo>
                  <a:lnTo>
                    <a:pt x="23" y="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</p:grpSp>
      <p:sp>
        <p:nvSpPr>
          <p:cNvPr id="28678" name="Line 806"/>
          <p:cNvSpPr>
            <a:spLocks noChangeShapeType="1"/>
          </p:cNvSpPr>
          <p:nvPr/>
        </p:nvSpPr>
        <p:spPr bwMode="auto">
          <a:xfrm>
            <a:off x="6997700" y="2849563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79" name="Line 807"/>
          <p:cNvSpPr>
            <a:spLocks noChangeShapeType="1"/>
          </p:cNvSpPr>
          <p:nvPr/>
        </p:nvSpPr>
        <p:spPr bwMode="auto">
          <a:xfrm>
            <a:off x="6997700" y="284956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80" name="Line 808"/>
          <p:cNvSpPr>
            <a:spLocks noChangeShapeType="1"/>
          </p:cNvSpPr>
          <p:nvPr/>
        </p:nvSpPr>
        <p:spPr bwMode="auto">
          <a:xfrm>
            <a:off x="6996113" y="286861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81" name="Freeform 809"/>
          <p:cNvSpPr>
            <a:spLocks/>
          </p:cNvSpPr>
          <p:nvPr/>
        </p:nvSpPr>
        <p:spPr bwMode="auto">
          <a:xfrm>
            <a:off x="6983413" y="2849563"/>
            <a:ext cx="12700" cy="19050"/>
          </a:xfrm>
          <a:custGeom>
            <a:avLst/>
            <a:gdLst>
              <a:gd name="T0" fmla="*/ 729221569 w 53"/>
              <a:gd name="T1" fmla="*/ 1495088713 h 68"/>
              <a:gd name="T2" fmla="*/ 729221569 w 53"/>
              <a:gd name="T3" fmla="*/ 0 h 68"/>
              <a:gd name="T4" fmla="*/ 729221569 w 53"/>
              <a:gd name="T5" fmla="*/ 1495088713 h 68"/>
              <a:gd name="T6" fmla="*/ 454069559 w 53"/>
              <a:gd name="T7" fmla="*/ 65925034 h 68"/>
              <a:gd name="T8" fmla="*/ 729221569 w 53"/>
              <a:gd name="T9" fmla="*/ 1495088713 h 68"/>
              <a:gd name="T10" fmla="*/ 192640793 w 53"/>
              <a:gd name="T11" fmla="*/ 307807941 h 68"/>
              <a:gd name="T12" fmla="*/ 0 w 53"/>
              <a:gd name="T13" fmla="*/ 637590607 h 68"/>
              <a:gd name="T14" fmla="*/ 729221569 w 53"/>
              <a:gd name="T15" fmla="*/ 1495088713 h 68"/>
              <a:gd name="T16" fmla="*/ 192640793 w 53"/>
              <a:gd name="T17" fmla="*/ 307807941 h 68"/>
              <a:gd name="T18" fmla="*/ 454069559 w 53"/>
              <a:gd name="T19" fmla="*/ 65925034 h 68"/>
              <a:gd name="T20" fmla="*/ 729221569 w 53"/>
              <a:gd name="T21" fmla="*/ 0 h 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"/>
              <a:gd name="T34" fmla="*/ 0 h 68"/>
              <a:gd name="T35" fmla="*/ 53 w 53"/>
              <a:gd name="T36" fmla="*/ 68 h 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" h="68">
                <a:moveTo>
                  <a:pt x="53" y="68"/>
                </a:moveTo>
                <a:lnTo>
                  <a:pt x="53" y="0"/>
                </a:lnTo>
                <a:lnTo>
                  <a:pt x="53" y="68"/>
                </a:lnTo>
                <a:lnTo>
                  <a:pt x="33" y="3"/>
                </a:lnTo>
                <a:lnTo>
                  <a:pt x="53" y="68"/>
                </a:lnTo>
                <a:lnTo>
                  <a:pt x="14" y="14"/>
                </a:lnTo>
                <a:lnTo>
                  <a:pt x="0" y="29"/>
                </a:lnTo>
                <a:lnTo>
                  <a:pt x="53" y="68"/>
                </a:lnTo>
                <a:lnTo>
                  <a:pt x="14" y="14"/>
                </a:lnTo>
                <a:lnTo>
                  <a:pt x="33" y="3"/>
                </a:lnTo>
                <a:lnTo>
                  <a:pt x="5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82" name="Line 810"/>
          <p:cNvSpPr>
            <a:spLocks noChangeShapeType="1"/>
          </p:cNvSpPr>
          <p:nvPr/>
        </p:nvSpPr>
        <p:spPr bwMode="auto">
          <a:xfrm>
            <a:off x="7004050" y="2857500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83" name="Line 811"/>
          <p:cNvSpPr>
            <a:spLocks noChangeShapeType="1"/>
          </p:cNvSpPr>
          <p:nvPr/>
        </p:nvSpPr>
        <p:spPr bwMode="auto">
          <a:xfrm>
            <a:off x="7004050" y="2857500"/>
            <a:ext cx="63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84" name="Line 812"/>
          <p:cNvSpPr>
            <a:spLocks noChangeShapeType="1"/>
          </p:cNvSpPr>
          <p:nvPr/>
        </p:nvSpPr>
        <p:spPr bwMode="auto">
          <a:xfrm>
            <a:off x="6996113" y="286861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85" name="Freeform 813"/>
          <p:cNvSpPr>
            <a:spLocks/>
          </p:cNvSpPr>
          <p:nvPr/>
        </p:nvSpPr>
        <p:spPr bwMode="auto">
          <a:xfrm>
            <a:off x="6978650" y="2857500"/>
            <a:ext cx="23813" cy="28575"/>
          </a:xfrm>
          <a:custGeom>
            <a:avLst/>
            <a:gdLst>
              <a:gd name="T0" fmla="*/ 1264195348 w 89"/>
              <a:gd name="T1" fmla="*/ 742786617 h 107"/>
              <a:gd name="T2" fmla="*/ 248987639 w 89"/>
              <a:gd name="T3" fmla="*/ 0 h 107"/>
              <a:gd name="T4" fmla="*/ 57486184 w 89"/>
              <a:gd name="T5" fmla="*/ 342830334 h 107"/>
              <a:gd name="T6" fmla="*/ 1264195348 w 89"/>
              <a:gd name="T7" fmla="*/ 742786617 h 107"/>
              <a:gd name="T8" fmla="*/ 57486184 w 89"/>
              <a:gd name="T9" fmla="*/ 342830334 h 107"/>
              <a:gd name="T10" fmla="*/ 0 w 89"/>
              <a:gd name="T11" fmla="*/ 742786617 h 107"/>
              <a:gd name="T12" fmla="*/ 1264195348 w 89"/>
              <a:gd name="T13" fmla="*/ 742786617 h 107"/>
              <a:gd name="T14" fmla="*/ 0 w 89"/>
              <a:gd name="T15" fmla="*/ 742786617 h 107"/>
              <a:gd name="T16" fmla="*/ 57486184 w 89"/>
              <a:gd name="T17" fmla="*/ 1123700605 h 107"/>
              <a:gd name="T18" fmla="*/ 1264195348 w 89"/>
              <a:gd name="T19" fmla="*/ 742786617 h 107"/>
              <a:gd name="T20" fmla="*/ 0 w 89"/>
              <a:gd name="T21" fmla="*/ 742786617 h 107"/>
              <a:gd name="T22" fmla="*/ 0 w 89"/>
              <a:gd name="T23" fmla="*/ 685660134 h 107"/>
              <a:gd name="T24" fmla="*/ 1034322116 w 89"/>
              <a:gd name="T25" fmla="*/ 685660134 h 107"/>
              <a:gd name="T26" fmla="*/ 1264195348 w 89"/>
              <a:gd name="T27" fmla="*/ 742786617 h 107"/>
              <a:gd name="T28" fmla="*/ 57486184 w 89"/>
              <a:gd name="T29" fmla="*/ 1123700605 h 107"/>
              <a:gd name="T30" fmla="*/ 248987639 w 89"/>
              <a:gd name="T31" fmla="*/ 1485573234 h 107"/>
              <a:gd name="T32" fmla="*/ 1264195348 w 89"/>
              <a:gd name="T33" fmla="*/ 742786617 h 107"/>
              <a:gd name="T34" fmla="*/ 248987639 w 89"/>
              <a:gd name="T35" fmla="*/ 1485573234 h 107"/>
              <a:gd name="T36" fmla="*/ 517161058 w 89"/>
              <a:gd name="T37" fmla="*/ 1790319380 h 107"/>
              <a:gd name="T38" fmla="*/ 1264195348 w 89"/>
              <a:gd name="T39" fmla="*/ 742786617 h 107"/>
              <a:gd name="T40" fmla="*/ 517161058 w 89"/>
              <a:gd name="T41" fmla="*/ 1790319380 h 107"/>
              <a:gd name="T42" fmla="*/ 881121100 w 89"/>
              <a:gd name="T43" fmla="*/ 1980811492 h 107"/>
              <a:gd name="T44" fmla="*/ 1264195348 w 89"/>
              <a:gd name="T45" fmla="*/ 742786617 h 107"/>
              <a:gd name="T46" fmla="*/ 1264195348 w 89"/>
              <a:gd name="T47" fmla="*/ 2037937974 h 107"/>
              <a:gd name="T48" fmla="*/ 1264195348 w 89"/>
              <a:gd name="T49" fmla="*/ 742786617 h 107"/>
              <a:gd name="T50" fmla="*/ 881121100 w 89"/>
              <a:gd name="T51" fmla="*/ 1980811492 h 107"/>
              <a:gd name="T52" fmla="*/ 1264195348 w 89"/>
              <a:gd name="T53" fmla="*/ 2037937974 h 107"/>
              <a:gd name="T54" fmla="*/ 1704756032 w 89"/>
              <a:gd name="T55" fmla="*/ 1980811492 h 107"/>
              <a:gd name="T56" fmla="*/ 1264195348 w 89"/>
              <a:gd name="T57" fmla="*/ 742786617 h 107"/>
              <a:gd name="T58" fmla="*/ 1264195348 w 89"/>
              <a:gd name="T59" fmla="*/ 2037937974 h 107"/>
              <a:gd name="T60" fmla="*/ 1379095977 w 89"/>
              <a:gd name="T61" fmla="*/ 2037937974 h 107"/>
              <a:gd name="T62" fmla="*/ 1379095977 w 89"/>
              <a:gd name="T63" fmla="*/ 1028490602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9"/>
              <a:gd name="T97" fmla="*/ 0 h 107"/>
              <a:gd name="T98" fmla="*/ 89 w 89"/>
              <a:gd name="T99" fmla="*/ 107 h 10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9" h="107">
                <a:moveTo>
                  <a:pt x="66" y="39"/>
                </a:moveTo>
                <a:lnTo>
                  <a:pt x="13" y="0"/>
                </a:lnTo>
                <a:lnTo>
                  <a:pt x="3" y="18"/>
                </a:lnTo>
                <a:lnTo>
                  <a:pt x="66" y="39"/>
                </a:lnTo>
                <a:lnTo>
                  <a:pt x="3" y="18"/>
                </a:lnTo>
                <a:lnTo>
                  <a:pt x="0" y="39"/>
                </a:lnTo>
                <a:lnTo>
                  <a:pt x="66" y="39"/>
                </a:lnTo>
                <a:lnTo>
                  <a:pt x="0" y="39"/>
                </a:lnTo>
                <a:lnTo>
                  <a:pt x="3" y="59"/>
                </a:lnTo>
                <a:lnTo>
                  <a:pt x="66" y="39"/>
                </a:lnTo>
                <a:lnTo>
                  <a:pt x="0" y="39"/>
                </a:lnTo>
                <a:lnTo>
                  <a:pt x="0" y="36"/>
                </a:lnTo>
                <a:lnTo>
                  <a:pt x="54" y="36"/>
                </a:lnTo>
                <a:lnTo>
                  <a:pt x="66" y="39"/>
                </a:lnTo>
                <a:lnTo>
                  <a:pt x="3" y="59"/>
                </a:lnTo>
                <a:lnTo>
                  <a:pt x="13" y="78"/>
                </a:lnTo>
                <a:lnTo>
                  <a:pt x="66" y="39"/>
                </a:lnTo>
                <a:lnTo>
                  <a:pt x="13" y="78"/>
                </a:lnTo>
                <a:lnTo>
                  <a:pt x="27" y="94"/>
                </a:lnTo>
                <a:lnTo>
                  <a:pt x="66" y="39"/>
                </a:lnTo>
                <a:lnTo>
                  <a:pt x="27" y="94"/>
                </a:lnTo>
                <a:lnTo>
                  <a:pt x="46" y="104"/>
                </a:lnTo>
                <a:lnTo>
                  <a:pt x="66" y="39"/>
                </a:lnTo>
                <a:lnTo>
                  <a:pt x="66" y="107"/>
                </a:lnTo>
                <a:lnTo>
                  <a:pt x="66" y="39"/>
                </a:lnTo>
                <a:lnTo>
                  <a:pt x="46" y="104"/>
                </a:lnTo>
                <a:lnTo>
                  <a:pt x="66" y="107"/>
                </a:lnTo>
                <a:lnTo>
                  <a:pt x="89" y="104"/>
                </a:lnTo>
                <a:lnTo>
                  <a:pt x="66" y="39"/>
                </a:lnTo>
                <a:lnTo>
                  <a:pt x="66" y="107"/>
                </a:lnTo>
                <a:lnTo>
                  <a:pt x="72" y="107"/>
                </a:lnTo>
                <a:lnTo>
                  <a:pt x="72" y="5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86" name="Line 814"/>
          <p:cNvSpPr>
            <a:spLocks noChangeShapeType="1"/>
          </p:cNvSpPr>
          <p:nvPr/>
        </p:nvSpPr>
        <p:spPr bwMode="auto">
          <a:xfrm>
            <a:off x="6996113" y="286861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87" name="Freeform 815"/>
          <p:cNvSpPr>
            <a:spLocks/>
          </p:cNvSpPr>
          <p:nvPr/>
        </p:nvSpPr>
        <p:spPr bwMode="auto">
          <a:xfrm>
            <a:off x="6996113" y="2868613"/>
            <a:ext cx="19050" cy="15875"/>
          </a:xfrm>
          <a:custGeom>
            <a:avLst/>
            <a:gdLst>
              <a:gd name="T0" fmla="*/ 0 w 68"/>
              <a:gd name="T1" fmla="*/ 0 h 65"/>
              <a:gd name="T2" fmla="*/ 505661712 w 68"/>
              <a:gd name="T3" fmla="*/ 946922057 h 65"/>
              <a:gd name="T4" fmla="*/ 901448117 w 68"/>
              <a:gd name="T5" fmla="*/ 801259964 h 65"/>
              <a:gd name="T6" fmla="*/ 0 w 68"/>
              <a:gd name="T7" fmla="*/ 0 h 65"/>
              <a:gd name="T8" fmla="*/ 901448117 w 68"/>
              <a:gd name="T9" fmla="*/ 801259964 h 65"/>
              <a:gd name="T10" fmla="*/ 1209255918 w 68"/>
              <a:gd name="T11" fmla="*/ 568153527 h 65"/>
              <a:gd name="T12" fmla="*/ 0 w 68"/>
              <a:gd name="T13" fmla="*/ 0 h 65"/>
              <a:gd name="T14" fmla="*/ 1209255918 w 68"/>
              <a:gd name="T15" fmla="*/ 568153527 h 65"/>
              <a:gd name="T16" fmla="*/ 1429163416 w 68"/>
              <a:gd name="T17" fmla="*/ 291383656 h 65"/>
              <a:gd name="T18" fmla="*/ 0 w 68"/>
              <a:gd name="T19" fmla="*/ 0 h 65"/>
              <a:gd name="T20" fmla="*/ 1429163416 w 68"/>
              <a:gd name="T21" fmla="*/ 291383656 h 65"/>
              <a:gd name="T22" fmla="*/ 1495088713 w 68"/>
              <a:gd name="T23" fmla="*/ 0 h 65"/>
              <a:gd name="T24" fmla="*/ 0 w 68"/>
              <a:gd name="T25" fmla="*/ 0 h 65"/>
              <a:gd name="T26" fmla="*/ 1495088713 w 68"/>
              <a:gd name="T27" fmla="*/ 0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8"/>
              <a:gd name="T43" fmla="*/ 0 h 65"/>
              <a:gd name="T44" fmla="*/ 68 w 68"/>
              <a:gd name="T45" fmla="*/ 65 h 6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8" h="65">
                <a:moveTo>
                  <a:pt x="0" y="0"/>
                </a:moveTo>
                <a:lnTo>
                  <a:pt x="23" y="65"/>
                </a:lnTo>
                <a:lnTo>
                  <a:pt x="41" y="55"/>
                </a:lnTo>
                <a:lnTo>
                  <a:pt x="0" y="0"/>
                </a:lnTo>
                <a:lnTo>
                  <a:pt x="41" y="55"/>
                </a:lnTo>
                <a:lnTo>
                  <a:pt x="55" y="39"/>
                </a:lnTo>
                <a:lnTo>
                  <a:pt x="0" y="0"/>
                </a:lnTo>
                <a:lnTo>
                  <a:pt x="55" y="39"/>
                </a:lnTo>
                <a:lnTo>
                  <a:pt x="65" y="20"/>
                </a:lnTo>
                <a:lnTo>
                  <a:pt x="0" y="0"/>
                </a:lnTo>
                <a:lnTo>
                  <a:pt x="65" y="20"/>
                </a:lnTo>
                <a:lnTo>
                  <a:pt x="68" y="0"/>
                </a:lnTo>
                <a:lnTo>
                  <a:pt x="0" y="0"/>
                </a:lnTo>
                <a:lnTo>
                  <a:pt x="6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88" name="Line 816"/>
          <p:cNvSpPr>
            <a:spLocks noChangeShapeType="1"/>
          </p:cNvSpPr>
          <p:nvPr/>
        </p:nvSpPr>
        <p:spPr bwMode="auto">
          <a:xfrm>
            <a:off x="7002463" y="2876550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89" name="Line 817"/>
          <p:cNvSpPr>
            <a:spLocks noChangeShapeType="1"/>
          </p:cNvSpPr>
          <p:nvPr/>
        </p:nvSpPr>
        <p:spPr bwMode="auto">
          <a:xfrm>
            <a:off x="7002463" y="2876550"/>
            <a:ext cx="1587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90" name="Line 818"/>
          <p:cNvSpPr>
            <a:spLocks noChangeShapeType="1"/>
          </p:cNvSpPr>
          <p:nvPr/>
        </p:nvSpPr>
        <p:spPr bwMode="auto">
          <a:xfrm>
            <a:off x="6988175" y="2862263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91" name="Line 819"/>
          <p:cNvSpPr>
            <a:spLocks noChangeShapeType="1"/>
          </p:cNvSpPr>
          <p:nvPr/>
        </p:nvSpPr>
        <p:spPr bwMode="auto">
          <a:xfrm flipH="1">
            <a:off x="6980238" y="2862263"/>
            <a:ext cx="79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92" name="Line 820"/>
          <p:cNvSpPr>
            <a:spLocks noChangeShapeType="1"/>
          </p:cNvSpPr>
          <p:nvPr/>
        </p:nvSpPr>
        <p:spPr bwMode="auto">
          <a:xfrm>
            <a:off x="4787900" y="2862263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93" name="Freeform 821"/>
          <p:cNvSpPr>
            <a:spLocks/>
          </p:cNvSpPr>
          <p:nvPr/>
        </p:nvSpPr>
        <p:spPr bwMode="auto">
          <a:xfrm>
            <a:off x="4770438" y="2849563"/>
            <a:ext cx="17462" cy="19050"/>
          </a:xfrm>
          <a:custGeom>
            <a:avLst/>
            <a:gdLst>
              <a:gd name="T0" fmla="*/ 1150740585 w 67"/>
              <a:gd name="T1" fmla="*/ 1033377152 h 68"/>
              <a:gd name="T2" fmla="*/ 0 w 67"/>
              <a:gd name="T3" fmla="*/ 1495088713 h 68"/>
              <a:gd name="T4" fmla="*/ 1186129527 w 67"/>
              <a:gd name="T5" fmla="*/ 1495088713 h 68"/>
              <a:gd name="T6" fmla="*/ 1150740585 w 67"/>
              <a:gd name="T7" fmla="*/ 1033377152 h 68"/>
              <a:gd name="T8" fmla="*/ 973655917 w 67"/>
              <a:gd name="T9" fmla="*/ 637590607 h 68"/>
              <a:gd name="T10" fmla="*/ 0 w 67"/>
              <a:gd name="T11" fmla="*/ 1495088713 h 68"/>
              <a:gd name="T12" fmla="*/ 1150740585 w 67"/>
              <a:gd name="T13" fmla="*/ 1033377152 h 68"/>
              <a:gd name="T14" fmla="*/ 1133011711 w 67"/>
              <a:gd name="T15" fmla="*/ 1011401866 h 68"/>
              <a:gd name="T16" fmla="*/ 566505855 w 67"/>
              <a:gd name="T17" fmla="*/ 1011401866 h 68"/>
              <a:gd name="T18" fmla="*/ 407150453 w 67"/>
              <a:gd name="T19" fmla="*/ 813469653 h 68"/>
              <a:gd name="T20" fmla="*/ 407150453 w 67"/>
              <a:gd name="T21" fmla="*/ 109953784 h 68"/>
              <a:gd name="T22" fmla="*/ 371760989 w 67"/>
              <a:gd name="T23" fmla="*/ 65925034 h 68"/>
              <a:gd name="T24" fmla="*/ 708131993 w 67"/>
              <a:gd name="T25" fmla="*/ 307807941 h 68"/>
              <a:gd name="T26" fmla="*/ 0 w 67"/>
              <a:gd name="T27" fmla="*/ 1495088713 h 68"/>
              <a:gd name="T28" fmla="*/ 973655917 w 67"/>
              <a:gd name="T29" fmla="*/ 637590607 h 68"/>
              <a:gd name="T30" fmla="*/ 708131993 w 67"/>
              <a:gd name="T31" fmla="*/ 307807941 h 68"/>
              <a:gd name="T32" fmla="*/ 0 w 67"/>
              <a:gd name="T33" fmla="*/ 1495088713 h 68"/>
              <a:gd name="T34" fmla="*/ 0 w 67"/>
              <a:gd name="T35" fmla="*/ 0 h 68"/>
              <a:gd name="T36" fmla="*/ 371760989 w 67"/>
              <a:gd name="T37" fmla="*/ 65925034 h 68"/>
              <a:gd name="T38" fmla="*/ 0 w 67"/>
              <a:gd name="T39" fmla="*/ 1495088713 h 68"/>
              <a:gd name="T40" fmla="*/ 371760989 w 67"/>
              <a:gd name="T41" fmla="*/ 65925034 h 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7"/>
              <a:gd name="T64" fmla="*/ 0 h 68"/>
              <a:gd name="T65" fmla="*/ 67 w 67"/>
              <a:gd name="T66" fmla="*/ 68 h 6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7" h="68">
                <a:moveTo>
                  <a:pt x="65" y="47"/>
                </a:moveTo>
                <a:lnTo>
                  <a:pt x="0" y="68"/>
                </a:lnTo>
                <a:lnTo>
                  <a:pt x="67" y="68"/>
                </a:lnTo>
                <a:lnTo>
                  <a:pt x="65" y="47"/>
                </a:lnTo>
                <a:lnTo>
                  <a:pt x="55" y="29"/>
                </a:lnTo>
                <a:lnTo>
                  <a:pt x="0" y="68"/>
                </a:lnTo>
                <a:lnTo>
                  <a:pt x="65" y="47"/>
                </a:lnTo>
                <a:lnTo>
                  <a:pt x="64" y="46"/>
                </a:lnTo>
                <a:lnTo>
                  <a:pt x="32" y="46"/>
                </a:lnTo>
                <a:lnTo>
                  <a:pt x="23" y="37"/>
                </a:lnTo>
                <a:lnTo>
                  <a:pt x="23" y="5"/>
                </a:lnTo>
                <a:lnTo>
                  <a:pt x="21" y="3"/>
                </a:lnTo>
                <a:lnTo>
                  <a:pt x="40" y="14"/>
                </a:lnTo>
                <a:lnTo>
                  <a:pt x="0" y="68"/>
                </a:lnTo>
                <a:lnTo>
                  <a:pt x="55" y="29"/>
                </a:lnTo>
                <a:lnTo>
                  <a:pt x="40" y="14"/>
                </a:lnTo>
                <a:lnTo>
                  <a:pt x="0" y="68"/>
                </a:lnTo>
                <a:lnTo>
                  <a:pt x="0" y="0"/>
                </a:lnTo>
                <a:lnTo>
                  <a:pt x="21" y="3"/>
                </a:lnTo>
                <a:lnTo>
                  <a:pt x="0" y="68"/>
                </a:lnTo>
                <a:lnTo>
                  <a:pt x="21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94" name="Line 822"/>
          <p:cNvSpPr>
            <a:spLocks noChangeShapeType="1"/>
          </p:cNvSpPr>
          <p:nvPr/>
        </p:nvSpPr>
        <p:spPr bwMode="auto">
          <a:xfrm>
            <a:off x="4770438" y="284956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95" name="Freeform 823"/>
          <p:cNvSpPr>
            <a:spLocks/>
          </p:cNvSpPr>
          <p:nvPr/>
        </p:nvSpPr>
        <p:spPr bwMode="auto">
          <a:xfrm>
            <a:off x="4759325" y="2849563"/>
            <a:ext cx="11113" cy="19050"/>
          </a:xfrm>
          <a:custGeom>
            <a:avLst/>
            <a:gdLst>
              <a:gd name="T0" fmla="*/ 742261559 w 43"/>
              <a:gd name="T1" fmla="*/ 21975014 h 68"/>
              <a:gd name="T2" fmla="*/ 742261559 w 43"/>
              <a:gd name="T3" fmla="*/ 1275259656 h 68"/>
              <a:gd name="T4" fmla="*/ 673198682 w 43"/>
              <a:gd name="T5" fmla="*/ 1495088713 h 68"/>
              <a:gd name="T6" fmla="*/ 673198682 w 43"/>
              <a:gd name="T7" fmla="*/ 0 h 68"/>
              <a:gd name="T8" fmla="*/ 673198682 w 43"/>
              <a:gd name="T9" fmla="*/ 1495088713 h 68"/>
              <a:gd name="T10" fmla="*/ 345248870 w 43"/>
              <a:gd name="T11" fmla="*/ 65925034 h 68"/>
              <a:gd name="T12" fmla="*/ 0 w 43"/>
              <a:gd name="T13" fmla="*/ 307807941 h 68"/>
              <a:gd name="T14" fmla="*/ 673198682 w 43"/>
              <a:gd name="T15" fmla="*/ 1495088713 h 68"/>
              <a:gd name="T16" fmla="*/ 345248870 w 43"/>
              <a:gd name="T17" fmla="*/ 65925034 h 68"/>
              <a:gd name="T18" fmla="*/ 673198682 w 43"/>
              <a:gd name="T19" fmla="*/ 0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"/>
              <a:gd name="T31" fmla="*/ 0 h 68"/>
              <a:gd name="T32" fmla="*/ 43 w 43"/>
              <a:gd name="T33" fmla="*/ 68 h 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" h="68">
                <a:moveTo>
                  <a:pt x="43" y="1"/>
                </a:moveTo>
                <a:lnTo>
                  <a:pt x="43" y="58"/>
                </a:lnTo>
                <a:lnTo>
                  <a:pt x="39" y="68"/>
                </a:lnTo>
                <a:lnTo>
                  <a:pt x="39" y="0"/>
                </a:lnTo>
                <a:lnTo>
                  <a:pt x="39" y="68"/>
                </a:lnTo>
                <a:lnTo>
                  <a:pt x="20" y="3"/>
                </a:lnTo>
                <a:lnTo>
                  <a:pt x="0" y="14"/>
                </a:lnTo>
                <a:lnTo>
                  <a:pt x="39" y="68"/>
                </a:lnTo>
                <a:lnTo>
                  <a:pt x="20" y="3"/>
                </a:lnTo>
                <a:lnTo>
                  <a:pt x="39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96" name="Line 824"/>
          <p:cNvSpPr>
            <a:spLocks noChangeShapeType="1"/>
          </p:cNvSpPr>
          <p:nvPr/>
        </p:nvSpPr>
        <p:spPr bwMode="auto">
          <a:xfrm>
            <a:off x="4759325" y="285432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97" name="Freeform 825"/>
          <p:cNvSpPr>
            <a:spLocks/>
          </p:cNvSpPr>
          <p:nvPr/>
        </p:nvSpPr>
        <p:spPr bwMode="auto">
          <a:xfrm>
            <a:off x="4756150" y="2854325"/>
            <a:ext cx="14288" cy="14288"/>
          </a:xfrm>
          <a:custGeom>
            <a:avLst/>
            <a:gdLst>
              <a:gd name="T0" fmla="*/ 277866728 w 54"/>
              <a:gd name="T1" fmla="*/ 0 h 54"/>
              <a:gd name="T2" fmla="*/ 0 w 54"/>
              <a:gd name="T3" fmla="*/ 277866728 h 54"/>
              <a:gd name="T4" fmla="*/ 1000291749 w 54"/>
              <a:gd name="T5" fmla="*/ 1000291749 h 54"/>
              <a:gd name="T6" fmla="*/ 277866728 w 54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54"/>
              <a:gd name="T14" fmla="*/ 54 w 54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54">
                <a:moveTo>
                  <a:pt x="15" y="0"/>
                </a:moveTo>
                <a:lnTo>
                  <a:pt x="0" y="15"/>
                </a:lnTo>
                <a:lnTo>
                  <a:pt x="54" y="54"/>
                </a:lnTo>
                <a:lnTo>
                  <a:pt x="1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98" name="Line 826"/>
          <p:cNvSpPr>
            <a:spLocks noChangeShapeType="1"/>
          </p:cNvSpPr>
          <p:nvPr/>
        </p:nvSpPr>
        <p:spPr bwMode="auto">
          <a:xfrm>
            <a:off x="4762500" y="2857500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699" name="Freeform 827"/>
          <p:cNvSpPr>
            <a:spLocks/>
          </p:cNvSpPr>
          <p:nvPr/>
        </p:nvSpPr>
        <p:spPr bwMode="auto">
          <a:xfrm>
            <a:off x="4752975" y="2857500"/>
            <a:ext cx="17463" cy="11113"/>
          </a:xfrm>
          <a:custGeom>
            <a:avLst/>
            <a:gdLst>
              <a:gd name="T0" fmla="*/ 766732233 w 63"/>
              <a:gd name="T1" fmla="*/ 23140685 h 39"/>
              <a:gd name="T2" fmla="*/ 234268652 w 63"/>
              <a:gd name="T3" fmla="*/ 23140685 h 39"/>
              <a:gd name="T4" fmla="*/ 191702184 w 63"/>
              <a:gd name="T5" fmla="*/ 0 h 39"/>
              <a:gd name="T6" fmla="*/ 0 w 63"/>
              <a:gd name="T7" fmla="*/ 416453101 h 39"/>
              <a:gd name="T8" fmla="*/ 1341761796 w 63"/>
              <a:gd name="T9" fmla="*/ 902328230 h 39"/>
              <a:gd name="T10" fmla="*/ 191702184 w 63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39"/>
              <a:gd name="T20" fmla="*/ 63 w 63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39">
                <a:moveTo>
                  <a:pt x="36" y="1"/>
                </a:moveTo>
                <a:lnTo>
                  <a:pt x="11" y="1"/>
                </a:lnTo>
                <a:lnTo>
                  <a:pt x="9" y="0"/>
                </a:lnTo>
                <a:lnTo>
                  <a:pt x="0" y="18"/>
                </a:lnTo>
                <a:lnTo>
                  <a:pt x="63" y="39"/>
                </a:lnTo>
                <a:lnTo>
                  <a:pt x="9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00" name="Line 828"/>
          <p:cNvSpPr>
            <a:spLocks noChangeShapeType="1"/>
          </p:cNvSpPr>
          <p:nvPr/>
        </p:nvSpPr>
        <p:spPr bwMode="auto">
          <a:xfrm>
            <a:off x="4752975" y="2862263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01" name="Line 829"/>
          <p:cNvSpPr>
            <a:spLocks noChangeShapeType="1"/>
          </p:cNvSpPr>
          <p:nvPr/>
        </p:nvSpPr>
        <p:spPr bwMode="auto">
          <a:xfrm>
            <a:off x="4752975" y="2862263"/>
            <a:ext cx="79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02" name="Line 830"/>
          <p:cNvSpPr>
            <a:spLocks noChangeShapeType="1"/>
          </p:cNvSpPr>
          <p:nvPr/>
        </p:nvSpPr>
        <p:spPr bwMode="auto">
          <a:xfrm>
            <a:off x="4752975" y="2862263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03" name="Freeform 831"/>
          <p:cNvSpPr>
            <a:spLocks/>
          </p:cNvSpPr>
          <p:nvPr/>
        </p:nvSpPr>
        <p:spPr bwMode="auto">
          <a:xfrm>
            <a:off x="4752975" y="2862263"/>
            <a:ext cx="17463" cy="6350"/>
          </a:xfrm>
          <a:custGeom>
            <a:avLst/>
            <a:gdLst>
              <a:gd name="T0" fmla="*/ 55586572 w 66"/>
              <a:gd name="T1" fmla="*/ 0 h 21"/>
              <a:gd name="T2" fmla="*/ 0 w 66"/>
              <a:gd name="T3" fmla="*/ 580607352 h 21"/>
              <a:gd name="T4" fmla="*/ 1222554960 w 66"/>
              <a:gd name="T5" fmla="*/ 580607352 h 21"/>
              <a:gd name="T6" fmla="*/ 55586572 w 66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21"/>
              <a:gd name="T14" fmla="*/ 66 w 66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21">
                <a:moveTo>
                  <a:pt x="3" y="0"/>
                </a:moveTo>
                <a:lnTo>
                  <a:pt x="0" y="21"/>
                </a:lnTo>
                <a:lnTo>
                  <a:pt x="66" y="21"/>
                </a:lnTo>
                <a:lnTo>
                  <a:pt x="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04" name="Line 832"/>
          <p:cNvSpPr>
            <a:spLocks noChangeShapeType="1"/>
          </p:cNvSpPr>
          <p:nvPr/>
        </p:nvSpPr>
        <p:spPr bwMode="auto">
          <a:xfrm>
            <a:off x="4752975" y="286702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05" name="Freeform 833"/>
          <p:cNvSpPr>
            <a:spLocks/>
          </p:cNvSpPr>
          <p:nvPr/>
        </p:nvSpPr>
        <p:spPr bwMode="auto">
          <a:xfrm>
            <a:off x="4752975" y="2867025"/>
            <a:ext cx="17463" cy="6350"/>
          </a:xfrm>
          <a:custGeom>
            <a:avLst/>
            <a:gdLst>
              <a:gd name="T0" fmla="*/ 0 w 66"/>
              <a:gd name="T1" fmla="*/ 0 h 23"/>
              <a:gd name="T2" fmla="*/ 1000278855 w 66"/>
              <a:gd name="T3" fmla="*/ 0 h 23"/>
              <a:gd name="T4" fmla="*/ 1222554960 w 66"/>
              <a:gd name="T5" fmla="*/ 63113475 h 23"/>
              <a:gd name="T6" fmla="*/ 0 w 66"/>
              <a:gd name="T7" fmla="*/ 63113475 h 23"/>
              <a:gd name="T8" fmla="*/ 55586572 w 66"/>
              <a:gd name="T9" fmla="*/ 484022377 h 23"/>
              <a:gd name="T10" fmla="*/ 1222554960 w 66"/>
              <a:gd name="T11" fmla="*/ 63113475 h 23"/>
              <a:gd name="T12" fmla="*/ 0 w 66"/>
              <a:gd name="T13" fmla="*/ 63113475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6"/>
              <a:gd name="T22" fmla="*/ 0 h 23"/>
              <a:gd name="T23" fmla="*/ 66 w 66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6" h="23">
                <a:moveTo>
                  <a:pt x="0" y="0"/>
                </a:moveTo>
                <a:lnTo>
                  <a:pt x="54" y="0"/>
                </a:lnTo>
                <a:lnTo>
                  <a:pt x="66" y="3"/>
                </a:lnTo>
                <a:lnTo>
                  <a:pt x="0" y="3"/>
                </a:lnTo>
                <a:lnTo>
                  <a:pt x="3" y="23"/>
                </a:lnTo>
                <a:lnTo>
                  <a:pt x="66" y="3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06" name="Line 834"/>
          <p:cNvSpPr>
            <a:spLocks noChangeShapeType="1"/>
          </p:cNvSpPr>
          <p:nvPr/>
        </p:nvSpPr>
        <p:spPr bwMode="auto">
          <a:xfrm>
            <a:off x="4752975" y="287337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07" name="Freeform 835"/>
          <p:cNvSpPr>
            <a:spLocks/>
          </p:cNvSpPr>
          <p:nvPr/>
        </p:nvSpPr>
        <p:spPr bwMode="auto">
          <a:xfrm>
            <a:off x="4752975" y="2868613"/>
            <a:ext cx="17463" cy="9525"/>
          </a:xfrm>
          <a:custGeom>
            <a:avLst/>
            <a:gdLst>
              <a:gd name="T0" fmla="*/ 0 w 63"/>
              <a:gd name="T1" fmla="*/ 291383679 h 39"/>
              <a:gd name="T2" fmla="*/ 191702184 w 63"/>
              <a:gd name="T3" fmla="*/ 568153572 h 39"/>
              <a:gd name="T4" fmla="*/ 1341761796 w 63"/>
              <a:gd name="T5" fmla="*/ 0 h 39"/>
              <a:gd name="T6" fmla="*/ 0 w 63"/>
              <a:gd name="T7" fmla="*/ 291383679 h 39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39"/>
              <a:gd name="T14" fmla="*/ 63 w 63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39">
                <a:moveTo>
                  <a:pt x="0" y="20"/>
                </a:moveTo>
                <a:lnTo>
                  <a:pt x="9" y="39"/>
                </a:lnTo>
                <a:lnTo>
                  <a:pt x="63" y="0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08" name="Line 836"/>
          <p:cNvSpPr>
            <a:spLocks noChangeShapeType="1"/>
          </p:cNvSpPr>
          <p:nvPr/>
        </p:nvSpPr>
        <p:spPr bwMode="auto">
          <a:xfrm>
            <a:off x="4756150" y="287813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09" name="Freeform 837"/>
          <p:cNvSpPr>
            <a:spLocks/>
          </p:cNvSpPr>
          <p:nvPr/>
        </p:nvSpPr>
        <p:spPr bwMode="auto">
          <a:xfrm>
            <a:off x="4756150" y="2868613"/>
            <a:ext cx="14288" cy="14287"/>
          </a:xfrm>
          <a:custGeom>
            <a:avLst/>
            <a:gdLst>
              <a:gd name="T0" fmla="*/ 0 w 54"/>
              <a:gd name="T1" fmla="*/ 683611200 h 55"/>
              <a:gd name="T2" fmla="*/ 277866728 w 54"/>
              <a:gd name="T3" fmla="*/ 964045710 h 55"/>
              <a:gd name="T4" fmla="*/ 1000291749 w 54"/>
              <a:gd name="T5" fmla="*/ 0 h 55"/>
              <a:gd name="T6" fmla="*/ 0 w 54"/>
              <a:gd name="T7" fmla="*/ 68361120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55"/>
              <a:gd name="T14" fmla="*/ 54 w 54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55">
                <a:moveTo>
                  <a:pt x="0" y="39"/>
                </a:moveTo>
                <a:lnTo>
                  <a:pt x="15" y="55"/>
                </a:lnTo>
                <a:lnTo>
                  <a:pt x="54" y="0"/>
                </a:lnTo>
                <a:lnTo>
                  <a:pt x="0" y="3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10" name="Line 838"/>
          <p:cNvSpPr>
            <a:spLocks noChangeShapeType="1"/>
          </p:cNvSpPr>
          <p:nvPr/>
        </p:nvSpPr>
        <p:spPr bwMode="auto">
          <a:xfrm>
            <a:off x="4759325" y="2882900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11" name="Freeform 839"/>
          <p:cNvSpPr>
            <a:spLocks/>
          </p:cNvSpPr>
          <p:nvPr/>
        </p:nvSpPr>
        <p:spPr bwMode="auto">
          <a:xfrm>
            <a:off x="4759325" y="2868613"/>
            <a:ext cx="11113" cy="15875"/>
          </a:xfrm>
          <a:custGeom>
            <a:avLst/>
            <a:gdLst>
              <a:gd name="T0" fmla="*/ 0 w 39"/>
              <a:gd name="T1" fmla="*/ 801259964 h 65"/>
              <a:gd name="T2" fmla="*/ 462734738 w 39"/>
              <a:gd name="T3" fmla="*/ 946922057 h 65"/>
              <a:gd name="T4" fmla="*/ 902328230 w 39"/>
              <a:gd name="T5" fmla="*/ 0 h 65"/>
              <a:gd name="T6" fmla="*/ 0 w 39"/>
              <a:gd name="T7" fmla="*/ 801259964 h 65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65"/>
              <a:gd name="T14" fmla="*/ 39 w 39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65">
                <a:moveTo>
                  <a:pt x="0" y="55"/>
                </a:moveTo>
                <a:lnTo>
                  <a:pt x="20" y="65"/>
                </a:lnTo>
                <a:lnTo>
                  <a:pt x="39" y="0"/>
                </a:lnTo>
                <a:lnTo>
                  <a:pt x="0" y="5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12" name="Line 840"/>
          <p:cNvSpPr>
            <a:spLocks noChangeShapeType="1"/>
          </p:cNvSpPr>
          <p:nvPr/>
        </p:nvSpPr>
        <p:spPr bwMode="auto">
          <a:xfrm>
            <a:off x="4764088" y="288448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13" name="Freeform 841"/>
          <p:cNvSpPr>
            <a:spLocks/>
          </p:cNvSpPr>
          <p:nvPr/>
        </p:nvSpPr>
        <p:spPr bwMode="auto">
          <a:xfrm>
            <a:off x="4764088" y="2868613"/>
            <a:ext cx="6350" cy="17462"/>
          </a:xfrm>
          <a:custGeom>
            <a:avLst/>
            <a:gdLst>
              <a:gd name="T0" fmla="*/ 0 w 19"/>
              <a:gd name="T1" fmla="*/ 1100723353 h 68"/>
              <a:gd name="T2" fmla="*/ 709273660 w 19"/>
              <a:gd name="T3" fmla="*/ 1151499744 h 68"/>
              <a:gd name="T4" fmla="*/ 709273660 w 19"/>
              <a:gd name="T5" fmla="*/ 0 h 68"/>
              <a:gd name="T6" fmla="*/ 0 w 19"/>
              <a:gd name="T7" fmla="*/ 1100723353 h 68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68"/>
              <a:gd name="T14" fmla="*/ 19 w 1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68">
                <a:moveTo>
                  <a:pt x="0" y="65"/>
                </a:moveTo>
                <a:lnTo>
                  <a:pt x="19" y="68"/>
                </a:lnTo>
                <a:lnTo>
                  <a:pt x="19" y="0"/>
                </a:lnTo>
                <a:lnTo>
                  <a:pt x="0" y="6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14" name="Line 842"/>
          <p:cNvSpPr>
            <a:spLocks noChangeShapeType="1"/>
          </p:cNvSpPr>
          <p:nvPr/>
        </p:nvSpPr>
        <p:spPr bwMode="auto">
          <a:xfrm>
            <a:off x="4770438" y="2886075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15" name="Freeform 843"/>
          <p:cNvSpPr>
            <a:spLocks/>
          </p:cNvSpPr>
          <p:nvPr/>
        </p:nvSpPr>
        <p:spPr bwMode="auto">
          <a:xfrm>
            <a:off x="4770438" y="2867025"/>
            <a:ext cx="17462" cy="19050"/>
          </a:xfrm>
          <a:custGeom>
            <a:avLst/>
            <a:gdLst>
              <a:gd name="T0" fmla="*/ 0 w 67"/>
              <a:gd name="T1" fmla="*/ 1371412130 h 71"/>
              <a:gd name="T2" fmla="*/ 371760989 w 67"/>
              <a:gd name="T3" fmla="*/ 1313460445 h 71"/>
              <a:gd name="T4" fmla="*/ 0 w 67"/>
              <a:gd name="T5" fmla="*/ 57951970 h 71"/>
              <a:gd name="T6" fmla="*/ 0 w 67"/>
              <a:gd name="T7" fmla="*/ 1371412130 h 71"/>
              <a:gd name="T8" fmla="*/ 0 w 67"/>
              <a:gd name="T9" fmla="*/ 57951970 h 71"/>
              <a:gd name="T10" fmla="*/ 708131993 w 67"/>
              <a:gd name="T11" fmla="*/ 1120310432 h 71"/>
              <a:gd name="T12" fmla="*/ 371760989 w 67"/>
              <a:gd name="T13" fmla="*/ 1313460445 h 71"/>
              <a:gd name="T14" fmla="*/ 0 w 67"/>
              <a:gd name="T15" fmla="*/ 57951970 h 71"/>
              <a:gd name="T16" fmla="*/ 973655917 w 67"/>
              <a:gd name="T17" fmla="*/ 811257317 h 71"/>
              <a:gd name="T18" fmla="*/ 708131993 w 67"/>
              <a:gd name="T19" fmla="*/ 1120310432 h 71"/>
              <a:gd name="T20" fmla="*/ 0 w 67"/>
              <a:gd name="T21" fmla="*/ 57951970 h 71"/>
              <a:gd name="T22" fmla="*/ 1150740585 w 67"/>
              <a:gd name="T23" fmla="*/ 444251309 h 71"/>
              <a:gd name="T24" fmla="*/ 973655917 w 67"/>
              <a:gd name="T25" fmla="*/ 811257317 h 71"/>
              <a:gd name="T26" fmla="*/ 0 w 67"/>
              <a:gd name="T27" fmla="*/ 57951970 h 71"/>
              <a:gd name="T28" fmla="*/ 1186129527 w 67"/>
              <a:gd name="T29" fmla="*/ 57951970 h 71"/>
              <a:gd name="T30" fmla="*/ 0 w 67"/>
              <a:gd name="T31" fmla="*/ 57951970 h 71"/>
              <a:gd name="T32" fmla="*/ 1150740585 w 67"/>
              <a:gd name="T33" fmla="*/ 444251309 h 71"/>
              <a:gd name="T34" fmla="*/ 1186129527 w 67"/>
              <a:gd name="T35" fmla="*/ 57951970 h 71"/>
              <a:gd name="T36" fmla="*/ 1150740585 w 67"/>
              <a:gd name="T37" fmla="*/ 0 h 71"/>
              <a:gd name="T38" fmla="*/ 194744801 w 67"/>
              <a:gd name="T39" fmla="*/ 0 h 7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7"/>
              <a:gd name="T61" fmla="*/ 0 h 71"/>
              <a:gd name="T62" fmla="*/ 67 w 67"/>
              <a:gd name="T63" fmla="*/ 71 h 7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7" h="71">
                <a:moveTo>
                  <a:pt x="0" y="71"/>
                </a:moveTo>
                <a:lnTo>
                  <a:pt x="21" y="68"/>
                </a:lnTo>
                <a:lnTo>
                  <a:pt x="0" y="3"/>
                </a:lnTo>
                <a:lnTo>
                  <a:pt x="0" y="71"/>
                </a:lnTo>
                <a:lnTo>
                  <a:pt x="0" y="3"/>
                </a:lnTo>
                <a:lnTo>
                  <a:pt x="40" y="58"/>
                </a:lnTo>
                <a:lnTo>
                  <a:pt x="21" y="68"/>
                </a:lnTo>
                <a:lnTo>
                  <a:pt x="0" y="3"/>
                </a:lnTo>
                <a:lnTo>
                  <a:pt x="55" y="42"/>
                </a:lnTo>
                <a:lnTo>
                  <a:pt x="40" y="58"/>
                </a:lnTo>
                <a:lnTo>
                  <a:pt x="0" y="3"/>
                </a:lnTo>
                <a:lnTo>
                  <a:pt x="65" y="23"/>
                </a:lnTo>
                <a:lnTo>
                  <a:pt x="55" y="42"/>
                </a:lnTo>
                <a:lnTo>
                  <a:pt x="0" y="3"/>
                </a:lnTo>
                <a:lnTo>
                  <a:pt x="67" y="3"/>
                </a:lnTo>
                <a:lnTo>
                  <a:pt x="0" y="3"/>
                </a:lnTo>
                <a:lnTo>
                  <a:pt x="65" y="23"/>
                </a:lnTo>
                <a:lnTo>
                  <a:pt x="67" y="3"/>
                </a:lnTo>
                <a:lnTo>
                  <a:pt x="65" y="0"/>
                </a:lnTo>
                <a:lnTo>
                  <a:pt x="11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16" name="Line 844"/>
          <p:cNvSpPr>
            <a:spLocks noChangeShapeType="1"/>
          </p:cNvSpPr>
          <p:nvPr/>
        </p:nvSpPr>
        <p:spPr bwMode="auto">
          <a:xfrm>
            <a:off x="4770438" y="287178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17" name="Line 845"/>
          <p:cNvSpPr>
            <a:spLocks noChangeShapeType="1"/>
          </p:cNvSpPr>
          <p:nvPr/>
        </p:nvSpPr>
        <p:spPr bwMode="auto">
          <a:xfrm>
            <a:off x="4770438" y="2871788"/>
            <a:ext cx="1587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18" name="Line 846"/>
          <p:cNvSpPr>
            <a:spLocks noChangeShapeType="1"/>
          </p:cNvSpPr>
          <p:nvPr/>
        </p:nvSpPr>
        <p:spPr bwMode="auto">
          <a:xfrm>
            <a:off x="4775200" y="288448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19" name="Line 847"/>
          <p:cNvSpPr>
            <a:spLocks noChangeShapeType="1"/>
          </p:cNvSpPr>
          <p:nvPr/>
        </p:nvSpPr>
        <p:spPr bwMode="auto">
          <a:xfrm flipV="1">
            <a:off x="4775200" y="2876550"/>
            <a:ext cx="1588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20" name="Line 848"/>
          <p:cNvSpPr>
            <a:spLocks noChangeShapeType="1"/>
          </p:cNvSpPr>
          <p:nvPr/>
        </p:nvSpPr>
        <p:spPr bwMode="auto">
          <a:xfrm>
            <a:off x="4776788" y="2857500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21" name="Line 849"/>
          <p:cNvSpPr>
            <a:spLocks noChangeShapeType="1"/>
          </p:cNvSpPr>
          <p:nvPr/>
        </p:nvSpPr>
        <p:spPr bwMode="auto">
          <a:xfrm>
            <a:off x="4776788" y="2857500"/>
            <a:ext cx="63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22" name="Line 850"/>
          <p:cNvSpPr>
            <a:spLocks noChangeShapeType="1"/>
          </p:cNvSpPr>
          <p:nvPr/>
        </p:nvSpPr>
        <p:spPr bwMode="auto">
          <a:xfrm>
            <a:off x="4067175" y="261302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23" name="Freeform 851"/>
          <p:cNvSpPr>
            <a:spLocks/>
          </p:cNvSpPr>
          <p:nvPr/>
        </p:nvSpPr>
        <p:spPr bwMode="auto">
          <a:xfrm>
            <a:off x="4038600" y="2579688"/>
            <a:ext cx="36513" cy="36512"/>
          </a:xfrm>
          <a:custGeom>
            <a:avLst/>
            <a:gdLst>
              <a:gd name="T0" fmla="*/ 2147483647 w 134"/>
              <a:gd name="T1" fmla="*/ 2147483647 h 137"/>
              <a:gd name="T2" fmla="*/ 1375743272 w 134"/>
              <a:gd name="T3" fmla="*/ 1306134932 h 137"/>
              <a:gd name="T4" fmla="*/ 1800589817 w 134"/>
              <a:gd name="T5" fmla="*/ 2147483647 h 137"/>
              <a:gd name="T6" fmla="*/ 1375743272 w 134"/>
              <a:gd name="T7" fmla="*/ 1306134932 h 137"/>
              <a:gd name="T8" fmla="*/ 1375743272 w 134"/>
              <a:gd name="T9" fmla="*/ 2147483647 h 137"/>
              <a:gd name="T10" fmla="*/ 1375743272 w 134"/>
              <a:gd name="T11" fmla="*/ 1306134932 h 137"/>
              <a:gd name="T12" fmla="*/ 930625209 w 134"/>
              <a:gd name="T13" fmla="*/ 2147483647 h 137"/>
              <a:gd name="T14" fmla="*/ 1375743272 w 134"/>
              <a:gd name="T15" fmla="*/ 1306134932 h 137"/>
              <a:gd name="T16" fmla="*/ 546243087 w 134"/>
              <a:gd name="T17" fmla="*/ 2147483647 h 137"/>
              <a:gd name="T18" fmla="*/ 1375743272 w 134"/>
              <a:gd name="T19" fmla="*/ 1306134932 h 137"/>
              <a:gd name="T20" fmla="*/ 262986738 w 134"/>
              <a:gd name="T21" fmla="*/ 2044399781 h 137"/>
              <a:gd name="T22" fmla="*/ 1375743272 w 134"/>
              <a:gd name="T23" fmla="*/ 1306134932 h 137"/>
              <a:gd name="T24" fmla="*/ 80930517 w 134"/>
              <a:gd name="T25" fmla="*/ 1684714633 h 137"/>
              <a:gd name="T26" fmla="*/ 1375743272 w 134"/>
              <a:gd name="T27" fmla="*/ 1306134932 h 137"/>
              <a:gd name="T28" fmla="*/ 0 w 134"/>
              <a:gd name="T29" fmla="*/ 1306134932 h 137"/>
              <a:gd name="T30" fmla="*/ 1375743272 w 134"/>
              <a:gd name="T31" fmla="*/ 1306134932 h 137"/>
              <a:gd name="T32" fmla="*/ 80930517 w 134"/>
              <a:gd name="T33" fmla="*/ 908662013 h 137"/>
              <a:gd name="T34" fmla="*/ 1375743272 w 134"/>
              <a:gd name="T35" fmla="*/ 1306134932 h 137"/>
              <a:gd name="T36" fmla="*/ 262986738 w 134"/>
              <a:gd name="T37" fmla="*/ 530011287 h 137"/>
              <a:gd name="T38" fmla="*/ 1375743272 w 134"/>
              <a:gd name="T39" fmla="*/ 1306134932 h 137"/>
              <a:gd name="T40" fmla="*/ 546243087 w 134"/>
              <a:gd name="T41" fmla="*/ 246112158 h 137"/>
              <a:gd name="T42" fmla="*/ 1375743272 w 134"/>
              <a:gd name="T43" fmla="*/ 1306134932 h 137"/>
              <a:gd name="T44" fmla="*/ 930625209 w 134"/>
              <a:gd name="T45" fmla="*/ 56822524 h 137"/>
              <a:gd name="T46" fmla="*/ 1375743272 w 134"/>
              <a:gd name="T47" fmla="*/ 1306134932 h 137"/>
              <a:gd name="T48" fmla="*/ 1375743272 w 134"/>
              <a:gd name="T49" fmla="*/ 0 h 137"/>
              <a:gd name="T50" fmla="*/ 1375743272 w 134"/>
              <a:gd name="T51" fmla="*/ 1306134932 h 137"/>
              <a:gd name="T52" fmla="*/ 1800589817 w 134"/>
              <a:gd name="T53" fmla="*/ 56822524 h 137"/>
              <a:gd name="T54" fmla="*/ 1375743272 w 134"/>
              <a:gd name="T55" fmla="*/ 1306134932 h 137"/>
              <a:gd name="T56" fmla="*/ 2147483647 w 134"/>
              <a:gd name="T57" fmla="*/ 246112158 h 137"/>
              <a:gd name="T58" fmla="*/ 1375743272 w 134"/>
              <a:gd name="T59" fmla="*/ 1306134932 h 137"/>
              <a:gd name="T60" fmla="*/ 2147483647 w 134"/>
              <a:gd name="T61" fmla="*/ 530011287 h 137"/>
              <a:gd name="T62" fmla="*/ 1375743272 w 134"/>
              <a:gd name="T63" fmla="*/ 1306134932 h 137"/>
              <a:gd name="T64" fmla="*/ 2147483647 w 134"/>
              <a:gd name="T65" fmla="*/ 908662013 h 137"/>
              <a:gd name="T66" fmla="*/ 1375743272 w 134"/>
              <a:gd name="T67" fmla="*/ 1306134932 h 137"/>
              <a:gd name="T68" fmla="*/ 2147483647 w 134"/>
              <a:gd name="T69" fmla="*/ 1306134932 h 137"/>
              <a:gd name="T70" fmla="*/ 1375743272 w 134"/>
              <a:gd name="T71" fmla="*/ 1306134932 h 137"/>
              <a:gd name="T72" fmla="*/ 2147483647 w 134"/>
              <a:gd name="T73" fmla="*/ 1684714633 h 137"/>
              <a:gd name="T74" fmla="*/ 1375743272 w 134"/>
              <a:gd name="T75" fmla="*/ 1306134932 h 137"/>
              <a:gd name="T76" fmla="*/ 2147483647 w 134"/>
              <a:gd name="T77" fmla="*/ 2044399781 h 137"/>
              <a:gd name="T78" fmla="*/ 1375743272 w 134"/>
              <a:gd name="T79" fmla="*/ 1306134932 h 137"/>
              <a:gd name="T80" fmla="*/ 2147483647 w 134"/>
              <a:gd name="T81" fmla="*/ 2147483647 h 137"/>
              <a:gd name="T82" fmla="*/ 2147483647 w 134"/>
              <a:gd name="T83" fmla="*/ 2044399781 h 137"/>
              <a:gd name="T84" fmla="*/ 2147483647 w 134"/>
              <a:gd name="T85" fmla="*/ 1684714633 h 137"/>
              <a:gd name="T86" fmla="*/ 2147483647 w 134"/>
              <a:gd name="T87" fmla="*/ 1306134932 h 137"/>
              <a:gd name="T88" fmla="*/ 1375743272 w 134"/>
              <a:gd name="T89" fmla="*/ 1306134932 h 137"/>
              <a:gd name="T90" fmla="*/ 0 w 134"/>
              <a:gd name="T91" fmla="*/ 1306134932 h 137"/>
              <a:gd name="T92" fmla="*/ 80930517 w 134"/>
              <a:gd name="T93" fmla="*/ 1684714633 h 137"/>
              <a:gd name="T94" fmla="*/ 262986738 w 134"/>
              <a:gd name="T95" fmla="*/ 2044399781 h 137"/>
              <a:gd name="T96" fmla="*/ 546243087 w 134"/>
              <a:gd name="T97" fmla="*/ 2147483647 h 137"/>
              <a:gd name="T98" fmla="*/ 930625209 w 134"/>
              <a:gd name="T99" fmla="*/ 2147483647 h 137"/>
              <a:gd name="T100" fmla="*/ 1375743272 w 134"/>
              <a:gd name="T101" fmla="*/ 2147483647 h 137"/>
              <a:gd name="T102" fmla="*/ 1800589817 w 134"/>
              <a:gd name="T103" fmla="*/ 2147483647 h 137"/>
              <a:gd name="T104" fmla="*/ 2147483647 w 134"/>
              <a:gd name="T105" fmla="*/ 2147483647 h 13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4"/>
              <a:gd name="T160" fmla="*/ 0 h 137"/>
              <a:gd name="T161" fmla="*/ 134 w 134"/>
              <a:gd name="T162" fmla="*/ 137 h 13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4" h="137">
                <a:moveTo>
                  <a:pt x="107" y="123"/>
                </a:moveTo>
                <a:lnTo>
                  <a:pt x="68" y="69"/>
                </a:lnTo>
                <a:lnTo>
                  <a:pt x="89" y="134"/>
                </a:lnTo>
                <a:lnTo>
                  <a:pt x="68" y="69"/>
                </a:lnTo>
                <a:lnTo>
                  <a:pt x="68" y="137"/>
                </a:lnTo>
                <a:lnTo>
                  <a:pt x="68" y="69"/>
                </a:lnTo>
                <a:lnTo>
                  <a:pt x="46" y="134"/>
                </a:lnTo>
                <a:lnTo>
                  <a:pt x="68" y="69"/>
                </a:lnTo>
                <a:lnTo>
                  <a:pt x="27" y="123"/>
                </a:lnTo>
                <a:lnTo>
                  <a:pt x="68" y="69"/>
                </a:lnTo>
                <a:lnTo>
                  <a:pt x="13" y="108"/>
                </a:lnTo>
                <a:lnTo>
                  <a:pt x="68" y="69"/>
                </a:lnTo>
                <a:lnTo>
                  <a:pt x="4" y="89"/>
                </a:lnTo>
                <a:lnTo>
                  <a:pt x="68" y="69"/>
                </a:lnTo>
                <a:lnTo>
                  <a:pt x="0" y="69"/>
                </a:lnTo>
                <a:lnTo>
                  <a:pt x="68" y="69"/>
                </a:lnTo>
                <a:lnTo>
                  <a:pt x="4" y="48"/>
                </a:lnTo>
                <a:lnTo>
                  <a:pt x="68" y="69"/>
                </a:lnTo>
                <a:lnTo>
                  <a:pt x="13" y="28"/>
                </a:lnTo>
                <a:lnTo>
                  <a:pt x="68" y="69"/>
                </a:lnTo>
                <a:lnTo>
                  <a:pt x="27" y="13"/>
                </a:lnTo>
                <a:lnTo>
                  <a:pt x="68" y="69"/>
                </a:lnTo>
                <a:lnTo>
                  <a:pt x="46" y="3"/>
                </a:lnTo>
                <a:lnTo>
                  <a:pt x="68" y="69"/>
                </a:lnTo>
                <a:lnTo>
                  <a:pt x="68" y="0"/>
                </a:lnTo>
                <a:lnTo>
                  <a:pt x="68" y="69"/>
                </a:lnTo>
                <a:lnTo>
                  <a:pt x="89" y="3"/>
                </a:lnTo>
                <a:lnTo>
                  <a:pt x="68" y="69"/>
                </a:lnTo>
                <a:lnTo>
                  <a:pt x="107" y="13"/>
                </a:lnTo>
                <a:lnTo>
                  <a:pt x="68" y="69"/>
                </a:lnTo>
                <a:lnTo>
                  <a:pt x="123" y="28"/>
                </a:lnTo>
                <a:lnTo>
                  <a:pt x="68" y="69"/>
                </a:lnTo>
                <a:lnTo>
                  <a:pt x="131" y="48"/>
                </a:lnTo>
                <a:lnTo>
                  <a:pt x="68" y="69"/>
                </a:lnTo>
                <a:lnTo>
                  <a:pt x="134" y="69"/>
                </a:lnTo>
                <a:lnTo>
                  <a:pt x="68" y="69"/>
                </a:lnTo>
                <a:lnTo>
                  <a:pt x="131" y="89"/>
                </a:lnTo>
                <a:lnTo>
                  <a:pt x="68" y="69"/>
                </a:lnTo>
                <a:lnTo>
                  <a:pt x="123" y="108"/>
                </a:lnTo>
                <a:lnTo>
                  <a:pt x="68" y="69"/>
                </a:lnTo>
                <a:lnTo>
                  <a:pt x="107" y="123"/>
                </a:lnTo>
                <a:lnTo>
                  <a:pt x="123" y="108"/>
                </a:lnTo>
                <a:lnTo>
                  <a:pt x="131" y="89"/>
                </a:lnTo>
                <a:lnTo>
                  <a:pt x="134" y="69"/>
                </a:lnTo>
                <a:lnTo>
                  <a:pt x="68" y="69"/>
                </a:lnTo>
                <a:lnTo>
                  <a:pt x="0" y="69"/>
                </a:lnTo>
                <a:lnTo>
                  <a:pt x="4" y="89"/>
                </a:lnTo>
                <a:lnTo>
                  <a:pt x="13" y="108"/>
                </a:lnTo>
                <a:lnTo>
                  <a:pt x="27" y="123"/>
                </a:lnTo>
                <a:lnTo>
                  <a:pt x="46" y="134"/>
                </a:lnTo>
                <a:lnTo>
                  <a:pt x="68" y="137"/>
                </a:lnTo>
                <a:lnTo>
                  <a:pt x="89" y="134"/>
                </a:lnTo>
                <a:lnTo>
                  <a:pt x="107" y="1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24" name="Line 852"/>
          <p:cNvSpPr>
            <a:spLocks noChangeShapeType="1"/>
          </p:cNvSpPr>
          <p:nvPr/>
        </p:nvSpPr>
        <p:spPr bwMode="auto">
          <a:xfrm>
            <a:off x="4062413" y="261461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25" name="Line 853"/>
          <p:cNvSpPr>
            <a:spLocks noChangeShapeType="1"/>
          </p:cNvSpPr>
          <p:nvPr/>
        </p:nvSpPr>
        <p:spPr bwMode="auto">
          <a:xfrm flipV="1">
            <a:off x="4062413" y="2606675"/>
            <a:ext cx="1587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26" name="Line 854"/>
          <p:cNvSpPr>
            <a:spLocks noChangeShapeType="1"/>
          </p:cNvSpPr>
          <p:nvPr/>
        </p:nvSpPr>
        <p:spPr bwMode="auto">
          <a:xfrm>
            <a:off x="4057650" y="2601913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27" name="Freeform 855"/>
          <p:cNvSpPr>
            <a:spLocks/>
          </p:cNvSpPr>
          <p:nvPr/>
        </p:nvSpPr>
        <p:spPr bwMode="auto">
          <a:xfrm>
            <a:off x="4038600" y="2579688"/>
            <a:ext cx="19050" cy="36512"/>
          </a:xfrm>
          <a:custGeom>
            <a:avLst/>
            <a:gdLst>
              <a:gd name="T0" fmla="*/ 1333582514 w 72"/>
              <a:gd name="T1" fmla="*/ 1514388627 h 137"/>
              <a:gd name="T2" fmla="*/ 1333582514 w 72"/>
              <a:gd name="T3" fmla="*/ 2147483647 h 137"/>
              <a:gd name="T4" fmla="*/ 1259517204 w 72"/>
              <a:gd name="T5" fmla="*/ 2147483647 h 137"/>
              <a:gd name="T6" fmla="*/ 1259517204 w 72"/>
              <a:gd name="T7" fmla="*/ 1306134932 h 137"/>
              <a:gd name="T8" fmla="*/ 1259517204 w 72"/>
              <a:gd name="T9" fmla="*/ 0 h 137"/>
              <a:gd name="T10" fmla="*/ 852022266 w 72"/>
              <a:gd name="T11" fmla="*/ 56822524 h 137"/>
              <a:gd name="T12" fmla="*/ 500110839 w 72"/>
              <a:gd name="T13" fmla="*/ 246112158 h 137"/>
              <a:gd name="T14" fmla="*/ 240814983 w 72"/>
              <a:gd name="T15" fmla="*/ 530011287 h 137"/>
              <a:gd name="T16" fmla="*/ 74064550 w 72"/>
              <a:gd name="T17" fmla="*/ 908662013 h 137"/>
              <a:gd name="T18" fmla="*/ 0 w 72"/>
              <a:gd name="T19" fmla="*/ 1306134932 h 137"/>
              <a:gd name="T20" fmla="*/ 0 w 72"/>
              <a:gd name="T21" fmla="*/ 1230419205 h 137"/>
              <a:gd name="T22" fmla="*/ 1055734942 w 72"/>
              <a:gd name="T23" fmla="*/ 1230419205 h 1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2"/>
              <a:gd name="T37" fmla="*/ 0 h 137"/>
              <a:gd name="T38" fmla="*/ 72 w 72"/>
              <a:gd name="T39" fmla="*/ 137 h 13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2" h="137">
                <a:moveTo>
                  <a:pt x="72" y="80"/>
                </a:moveTo>
                <a:lnTo>
                  <a:pt x="72" y="137"/>
                </a:lnTo>
                <a:lnTo>
                  <a:pt x="68" y="137"/>
                </a:lnTo>
                <a:lnTo>
                  <a:pt x="68" y="69"/>
                </a:lnTo>
                <a:lnTo>
                  <a:pt x="68" y="0"/>
                </a:lnTo>
                <a:lnTo>
                  <a:pt x="46" y="3"/>
                </a:lnTo>
                <a:lnTo>
                  <a:pt x="27" y="13"/>
                </a:lnTo>
                <a:lnTo>
                  <a:pt x="13" y="28"/>
                </a:lnTo>
                <a:lnTo>
                  <a:pt x="4" y="48"/>
                </a:lnTo>
                <a:lnTo>
                  <a:pt x="0" y="69"/>
                </a:lnTo>
                <a:lnTo>
                  <a:pt x="0" y="65"/>
                </a:lnTo>
                <a:lnTo>
                  <a:pt x="57" y="6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28" name="Line 856"/>
          <p:cNvSpPr>
            <a:spLocks noChangeShapeType="1"/>
          </p:cNvSpPr>
          <p:nvPr/>
        </p:nvSpPr>
        <p:spPr bwMode="auto">
          <a:xfrm>
            <a:off x="4059238" y="2597150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29" name="Freeform 857"/>
          <p:cNvSpPr>
            <a:spLocks/>
          </p:cNvSpPr>
          <p:nvPr/>
        </p:nvSpPr>
        <p:spPr bwMode="auto">
          <a:xfrm>
            <a:off x="4057650" y="2579688"/>
            <a:ext cx="17463" cy="19050"/>
          </a:xfrm>
          <a:custGeom>
            <a:avLst/>
            <a:gdLst>
              <a:gd name="T0" fmla="*/ 185241928 w 66"/>
              <a:gd name="T1" fmla="*/ 1367915843 h 69"/>
              <a:gd name="T2" fmla="*/ 1204002912 w 66"/>
              <a:gd name="T3" fmla="*/ 1367915843 h 69"/>
              <a:gd name="T4" fmla="*/ 1222554960 w 66"/>
              <a:gd name="T5" fmla="*/ 1452067110 h 69"/>
              <a:gd name="T6" fmla="*/ 1166968669 w 66"/>
              <a:gd name="T7" fmla="*/ 1010120282 h 69"/>
              <a:gd name="T8" fmla="*/ 1018761050 w 66"/>
              <a:gd name="T9" fmla="*/ 589211546 h 69"/>
              <a:gd name="T10" fmla="*/ 722415665 w 66"/>
              <a:gd name="T11" fmla="*/ 273567887 h 69"/>
              <a:gd name="T12" fmla="*/ 388966316 w 66"/>
              <a:gd name="T13" fmla="*/ 63113468 h 69"/>
              <a:gd name="T14" fmla="*/ 0 w 66"/>
              <a:gd name="T15" fmla="*/ 0 h 69"/>
              <a:gd name="T16" fmla="*/ 74068784 w 66"/>
              <a:gd name="T17" fmla="*/ 21037825 h 69"/>
              <a:gd name="T18" fmla="*/ 74068784 w 66"/>
              <a:gd name="T19" fmla="*/ 1220574925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"/>
              <a:gd name="T31" fmla="*/ 0 h 69"/>
              <a:gd name="T32" fmla="*/ 66 w 66"/>
              <a:gd name="T33" fmla="*/ 69 h 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" h="69">
                <a:moveTo>
                  <a:pt x="10" y="65"/>
                </a:moveTo>
                <a:lnTo>
                  <a:pt x="65" y="65"/>
                </a:lnTo>
                <a:lnTo>
                  <a:pt x="66" y="69"/>
                </a:lnTo>
                <a:lnTo>
                  <a:pt x="63" y="48"/>
                </a:lnTo>
                <a:lnTo>
                  <a:pt x="55" y="28"/>
                </a:lnTo>
                <a:lnTo>
                  <a:pt x="39" y="13"/>
                </a:lnTo>
                <a:lnTo>
                  <a:pt x="21" y="3"/>
                </a:lnTo>
                <a:lnTo>
                  <a:pt x="0" y="0"/>
                </a:lnTo>
                <a:lnTo>
                  <a:pt x="4" y="1"/>
                </a:lnTo>
                <a:lnTo>
                  <a:pt x="4" y="5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30" name="Line 858"/>
          <p:cNvSpPr>
            <a:spLocks noChangeShapeType="1"/>
          </p:cNvSpPr>
          <p:nvPr/>
        </p:nvSpPr>
        <p:spPr bwMode="auto">
          <a:xfrm>
            <a:off x="4065588" y="259238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31" name="Line 859"/>
          <p:cNvSpPr>
            <a:spLocks noChangeShapeType="1"/>
          </p:cNvSpPr>
          <p:nvPr/>
        </p:nvSpPr>
        <p:spPr bwMode="auto">
          <a:xfrm>
            <a:off x="4065588" y="2592388"/>
            <a:ext cx="79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32" name="Line 860"/>
          <p:cNvSpPr>
            <a:spLocks noChangeShapeType="1"/>
          </p:cNvSpPr>
          <p:nvPr/>
        </p:nvSpPr>
        <p:spPr bwMode="auto">
          <a:xfrm>
            <a:off x="4070350" y="258762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33" name="Freeform 861"/>
          <p:cNvSpPr>
            <a:spLocks/>
          </p:cNvSpPr>
          <p:nvPr/>
        </p:nvSpPr>
        <p:spPr bwMode="auto">
          <a:xfrm>
            <a:off x="4062413" y="2581275"/>
            <a:ext cx="7937" cy="7938"/>
          </a:xfrm>
          <a:custGeom>
            <a:avLst/>
            <a:gdLst>
              <a:gd name="T0" fmla="*/ 594529039 w 29"/>
              <a:gd name="T1" fmla="*/ 396900679 h 32"/>
              <a:gd name="T2" fmla="*/ 61497793 w 29"/>
              <a:gd name="T3" fmla="*/ 396900679 h 32"/>
              <a:gd name="T4" fmla="*/ 0 w 29"/>
              <a:gd name="T5" fmla="*/ 488464721 h 32"/>
              <a:gd name="T6" fmla="*/ 0 w 29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2"/>
              <a:gd name="T14" fmla="*/ 29 w 29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2">
                <a:moveTo>
                  <a:pt x="29" y="26"/>
                </a:moveTo>
                <a:lnTo>
                  <a:pt x="3" y="26"/>
                </a:lnTo>
                <a:lnTo>
                  <a:pt x="0" y="3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34" name="Line 862"/>
          <p:cNvSpPr>
            <a:spLocks noChangeShapeType="1"/>
          </p:cNvSpPr>
          <p:nvPr/>
        </p:nvSpPr>
        <p:spPr bwMode="auto">
          <a:xfrm>
            <a:off x="4049713" y="2587625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35" name="Line 863"/>
          <p:cNvSpPr>
            <a:spLocks noChangeShapeType="1"/>
          </p:cNvSpPr>
          <p:nvPr/>
        </p:nvSpPr>
        <p:spPr bwMode="auto">
          <a:xfrm flipH="1">
            <a:off x="4043363" y="2587625"/>
            <a:ext cx="63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36" name="Line 864"/>
          <p:cNvSpPr>
            <a:spLocks noChangeShapeType="1"/>
          </p:cNvSpPr>
          <p:nvPr/>
        </p:nvSpPr>
        <p:spPr bwMode="auto">
          <a:xfrm>
            <a:off x="4040188" y="259238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37" name="Line 865"/>
          <p:cNvSpPr>
            <a:spLocks noChangeShapeType="1"/>
          </p:cNvSpPr>
          <p:nvPr/>
        </p:nvSpPr>
        <p:spPr bwMode="auto">
          <a:xfrm>
            <a:off x="4040188" y="2592388"/>
            <a:ext cx="79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38" name="Line 866"/>
          <p:cNvSpPr>
            <a:spLocks noChangeShapeType="1"/>
          </p:cNvSpPr>
          <p:nvPr/>
        </p:nvSpPr>
        <p:spPr bwMode="auto">
          <a:xfrm>
            <a:off x="5303838" y="431006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39" name="Freeform 867"/>
          <p:cNvSpPr>
            <a:spLocks/>
          </p:cNvSpPr>
          <p:nvPr/>
        </p:nvSpPr>
        <p:spPr bwMode="auto">
          <a:xfrm>
            <a:off x="5303838" y="4300538"/>
            <a:ext cx="17462" cy="9525"/>
          </a:xfrm>
          <a:custGeom>
            <a:avLst/>
            <a:gdLst>
              <a:gd name="T0" fmla="*/ 0 w 68"/>
              <a:gd name="T1" fmla="*/ 540100870 h 40"/>
              <a:gd name="T2" fmla="*/ 1151499744 w 68"/>
              <a:gd name="T3" fmla="*/ 540100870 h 40"/>
              <a:gd name="T4" fmla="*/ 1100723353 w 68"/>
              <a:gd name="T5" fmla="*/ 256526845 h 40"/>
              <a:gd name="T6" fmla="*/ 0 w 68"/>
              <a:gd name="T7" fmla="*/ 540100870 h 40"/>
              <a:gd name="T8" fmla="*/ 914433941 w 68"/>
              <a:gd name="T9" fmla="*/ 0 h 40"/>
              <a:gd name="T10" fmla="*/ 1100723353 w 68"/>
              <a:gd name="T11" fmla="*/ 256526845 h 40"/>
              <a:gd name="T12" fmla="*/ 0 w 68"/>
              <a:gd name="T13" fmla="*/ 54010087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40"/>
              <a:gd name="T23" fmla="*/ 68 w 68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40">
                <a:moveTo>
                  <a:pt x="0" y="40"/>
                </a:moveTo>
                <a:lnTo>
                  <a:pt x="68" y="40"/>
                </a:lnTo>
                <a:lnTo>
                  <a:pt x="65" y="19"/>
                </a:lnTo>
                <a:lnTo>
                  <a:pt x="0" y="40"/>
                </a:lnTo>
                <a:lnTo>
                  <a:pt x="54" y="0"/>
                </a:lnTo>
                <a:lnTo>
                  <a:pt x="65" y="19"/>
                </a:lnTo>
                <a:lnTo>
                  <a:pt x="0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40" name="Line 868"/>
          <p:cNvSpPr>
            <a:spLocks noChangeShapeType="1"/>
          </p:cNvSpPr>
          <p:nvPr/>
        </p:nvSpPr>
        <p:spPr bwMode="auto">
          <a:xfrm>
            <a:off x="5307013" y="4308475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41" name="Line 869"/>
          <p:cNvSpPr>
            <a:spLocks noChangeShapeType="1"/>
          </p:cNvSpPr>
          <p:nvPr/>
        </p:nvSpPr>
        <p:spPr bwMode="auto">
          <a:xfrm>
            <a:off x="5307013" y="4308475"/>
            <a:ext cx="142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42" name="Line 870"/>
          <p:cNvSpPr>
            <a:spLocks noChangeShapeType="1"/>
          </p:cNvSpPr>
          <p:nvPr/>
        </p:nvSpPr>
        <p:spPr bwMode="auto">
          <a:xfrm>
            <a:off x="5319713" y="430371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43" name="Freeform 871"/>
          <p:cNvSpPr>
            <a:spLocks/>
          </p:cNvSpPr>
          <p:nvPr/>
        </p:nvSpPr>
        <p:spPr bwMode="auto">
          <a:xfrm>
            <a:off x="5303838" y="4292600"/>
            <a:ext cx="15875" cy="17463"/>
          </a:xfrm>
          <a:custGeom>
            <a:avLst/>
            <a:gdLst>
              <a:gd name="T0" fmla="*/ 1007999008 w 63"/>
              <a:gd name="T1" fmla="*/ 795051598 h 65"/>
              <a:gd name="T2" fmla="*/ 480029772 w 63"/>
              <a:gd name="T3" fmla="*/ 795051598 h 65"/>
              <a:gd name="T4" fmla="*/ 607974303 w 63"/>
              <a:gd name="T5" fmla="*/ 736875119 h 65"/>
              <a:gd name="T6" fmla="*/ 607974303 w 63"/>
              <a:gd name="T7" fmla="*/ 252121340 h 65"/>
              <a:gd name="T8" fmla="*/ 623975291 w 63"/>
              <a:gd name="T9" fmla="*/ 174528968 h 65"/>
              <a:gd name="T10" fmla="*/ 0 w 63"/>
              <a:gd name="T11" fmla="*/ 1260462091 h 65"/>
              <a:gd name="T12" fmla="*/ 863990114 w 63"/>
              <a:gd name="T13" fmla="*/ 484826250 h 65"/>
              <a:gd name="T14" fmla="*/ 623975291 w 63"/>
              <a:gd name="T15" fmla="*/ 174528968 h 65"/>
              <a:gd name="T16" fmla="*/ 336020878 w 63"/>
              <a:gd name="T17" fmla="*/ 0 h 65"/>
              <a:gd name="T18" fmla="*/ 0 w 63"/>
              <a:gd name="T19" fmla="*/ 1260462091 h 65"/>
              <a:gd name="T20" fmla="*/ 623975291 w 63"/>
              <a:gd name="T21" fmla="*/ 174528968 h 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"/>
              <a:gd name="T34" fmla="*/ 0 h 65"/>
              <a:gd name="T35" fmla="*/ 63 w 63"/>
              <a:gd name="T36" fmla="*/ 65 h 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" h="65">
                <a:moveTo>
                  <a:pt x="63" y="41"/>
                </a:moveTo>
                <a:lnTo>
                  <a:pt x="30" y="41"/>
                </a:lnTo>
                <a:lnTo>
                  <a:pt x="38" y="38"/>
                </a:lnTo>
                <a:lnTo>
                  <a:pt x="38" y="13"/>
                </a:lnTo>
                <a:lnTo>
                  <a:pt x="39" y="9"/>
                </a:lnTo>
                <a:lnTo>
                  <a:pt x="0" y="65"/>
                </a:lnTo>
                <a:lnTo>
                  <a:pt x="54" y="25"/>
                </a:lnTo>
                <a:lnTo>
                  <a:pt x="39" y="9"/>
                </a:lnTo>
                <a:lnTo>
                  <a:pt x="21" y="0"/>
                </a:lnTo>
                <a:lnTo>
                  <a:pt x="0" y="65"/>
                </a:lnTo>
                <a:lnTo>
                  <a:pt x="39" y="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44" name="Line 872"/>
          <p:cNvSpPr>
            <a:spLocks noChangeShapeType="1"/>
          </p:cNvSpPr>
          <p:nvPr/>
        </p:nvSpPr>
        <p:spPr bwMode="auto">
          <a:xfrm>
            <a:off x="5308600" y="429418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45" name="Line 873"/>
          <p:cNvSpPr>
            <a:spLocks noChangeShapeType="1"/>
          </p:cNvSpPr>
          <p:nvPr/>
        </p:nvSpPr>
        <p:spPr bwMode="auto">
          <a:xfrm>
            <a:off x="5308600" y="4294188"/>
            <a:ext cx="1588" cy="7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46" name="Line 874"/>
          <p:cNvSpPr>
            <a:spLocks noChangeShapeType="1"/>
          </p:cNvSpPr>
          <p:nvPr/>
        </p:nvSpPr>
        <p:spPr bwMode="auto">
          <a:xfrm>
            <a:off x="5308600" y="4292600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47" name="Freeform 875"/>
          <p:cNvSpPr>
            <a:spLocks/>
          </p:cNvSpPr>
          <p:nvPr/>
        </p:nvSpPr>
        <p:spPr bwMode="auto">
          <a:xfrm>
            <a:off x="5303838" y="4292600"/>
            <a:ext cx="4762" cy="17463"/>
          </a:xfrm>
          <a:custGeom>
            <a:avLst/>
            <a:gdLst>
              <a:gd name="T0" fmla="*/ 244866600 w 21"/>
              <a:gd name="T1" fmla="*/ 50782140 h 68"/>
              <a:gd name="T2" fmla="*/ 0 w 21"/>
              <a:gd name="T3" fmla="*/ 0 h 68"/>
              <a:gd name="T4" fmla="*/ 0 w 21"/>
              <a:gd name="T5" fmla="*/ 1151698201 h 68"/>
              <a:gd name="T6" fmla="*/ 244866600 w 21"/>
              <a:gd name="T7" fmla="*/ 5078214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68"/>
              <a:gd name="T14" fmla="*/ 21 w 21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68">
                <a:moveTo>
                  <a:pt x="21" y="3"/>
                </a:moveTo>
                <a:lnTo>
                  <a:pt x="0" y="0"/>
                </a:lnTo>
                <a:lnTo>
                  <a:pt x="0" y="68"/>
                </a:lnTo>
                <a:lnTo>
                  <a:pt x="21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48" name="Line 876"/>
          <p:cNvSpPr>
            <a:spLocks noChangeShapeType="1"/>
          </p:cNvSpPr>
          <p:nvPr/>
        </p:nvSpPr>
        <p:spPr bwMode="auto">
          <a:xfrm>
            <a:off x="5303838" y="4292600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49" name="Freeform 877"/>
          <p:cNvSpPr>
            <a:spLocks/>
          </p:cNvSpPr>
          <p:nvPr/>
        </p:nvSpPr>
        <p:spPr bwMode="auto">
          <a:xfrm>
            <a:off x="5292725" y="4292600"/>
            <a:ext cx="11113" cy="17463"/>
          </a:xfrm>
          <a:custGeom>
            <a:avLst/>
            <a:gdLst>
              <a:gd name="T0" fmla="*/ 778027991 w 42"/>
              <a:gd name="T1" fmla="*/ 33898766 h 68"/>
              <a:gd name="T2" fmla="*/ 778027991 w 42"/>
              <a:gd name="T3" fmla="*/ 982336196 h 68"/>
              <a:gd name="T4" fmla="*/ 722439727 w 42"/>
              <a:gd name="T5" fmla="*/ 1151698201 h 68"/>
              <a:gd name="T6" fmla="*/ 722439727 w 42"/>
              <a:gd name="T7" fmla="*/ 0 h 68"/>
              <a:gd name="T8" fmla="*/ 722439727 w 42"/>
              <a:gd name="T9" fmla="*/ 1151698201 h 68"/>
              <a:gd name="T10" fmla="*/ 351943423 w 42"/>
              <a:gd name="T11" fmla="*/ 50782140 h 68"/>
              <a:gd name="T12" fmla="*/ 0 w 42"/>
              <a:gd name="T13" fmla="*/ 203260305 h 68"/>
              <a:gd name="T14" fmla="*/ 722439727 w 42"/>
              <a:gd name="T15" fmla="*/ 1151698201 h 68"/>
              <a:gd name="T16" fmla="*/ 351943423 w 42"/>
              <a:gd name="T17" fmla="*/ 50782140 h 68"/>
              <a:gd name="T18" fmla="*/ 722439727 w 42"/>
              <a:gd name="T19" fmla="*/ 0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68"/>
              <a:gd name="T32" fmla="*/ 42 w 42"/>
              <a:gd name="T33" fmla="*/ 68 h 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68">
                <a:moveTo>
                  <a:pt x="42" y="2"/>
                </a:moveTo>
                <a:lnTo>
                  <a:pt x="42" y="58"/>
                </a:lnTo>
                <a:lnTo>
                  <a:pt x="39" y="68"/>
                </a:lnTo>
                <a:lnTo>
                  <a:pt x="39" y="0"/>
                </a:lnTo>
                <a:lnTo>
                  <a:pt x="39" y="68"/>
                </a:lnTo>
                <a:lnTo>
                  <a:pt x="19" y="3"/>
                </a:lnTo>
                <a:lnTo>
                  <a:pt x="0" y="12"/>
                </a:lnTo>
                <a:lnTo>
                  <a:pt x="39" y="68"/>
                </a:lnTo>
                <a:lnTo>
                  <a:pt x="19" y="3"/>
                </a:lnTo>
                <a:lnTo>
                  <a:pt x="39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50" name="Line 878"/>
          <p:cNvSpPr>
            <a:spLocks noChangeShapeType="1"/>
          </p:cNvSpPr>
          <p:nvPr/>
        </p:nvSpPr>
        <p:spPr bwMode="auto">
          <a:xfrm>
            <a:off x="5292725" y="429577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51" name="Freeform 879"/>
          <p:cNvSpPr>
            <a:spLocks/>
          </p:cNvSpPr>
          <p:nvPr/>
        </p:nvSpPr>
        <p:spPr bwMode="auto">
          <a:xfrm>
            <a:off x="5287963" y="4295775"/>
            <a:ext cx="15875" cy="14288"/>
          </a:xfrm>
          <a:custGeom>
            <a:avLst/>
            <a:gdLst>
              <a:gd name="T0" fmla="*/ 384730085 w 55"/>
              <a:gd name="T1" fmla="*/ 0 h 56"/>
              <a:gd name="T2" fmla="*/ 0 w 55"/>
              <a:gd name="T3" fmla="*/ 265729491 h 56"/>
              <a:gd name="T4" fmla="*/ 1322560892 w 55"/>
              <a:gd name="T5" fmla="*/ 930118185 h 56"/>
              <a:gd name="T6" fmla="*/ 384730085 w 55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56"/>
              <a:gd name="T14" fmla="*/ 55 w 55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56">
                <a:moveTo>
                  <a:pt x="16" y="0"/>
                </a:moveTo>
                <a:lnTo>
                  <a:pt x="0" y="16"/>
                </a:lnTo>
                <a:lnTo>
                  <a:pt x="55" y="56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52" name="Line 880"/>
          <p:cNvSpPr>
            <a:spLocks noChangeShapeType="1"/>
          </p:cNvSpPr>
          <p:nvPr/>
        </p:nvSpPr>
        <p:spPr bwMode="auto">
          <a:xfrm>
            <a:off x="5287963" y="430053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53" name="Freeform 881"/>
          <p:cNvSpPr>
            <a:spLocks/>
          </p:cNvSpPr>
          <p:nvPr/>
        </p:nvSpPr>
        <p:spPr bwMode="auto">
          <a:xfrm>
            <a:off x="5286375" y="4300538"/>
            <a:ext cx="17463" cy="9525"/>
          </a:xfrm>
          <a:custGeom>
            <a:avLst/>
            <a:gdLst>
              <a:gd name="T0" fmla="*/ 182854781 w 64"/>
              <a:gd name="T1" fmla="*/ 0 h 40"/>
              <a:gd name="T2" fmla="*/ 0 w 64"/>
              <a:gd name="T3" fmla="*/ 256526845 h 40"/>
              <a:gd name="T4" fmla="*/ 1300158476 w 64"/>
              <a:gd name="T5" fmla="*/ 540100870 h 40"/>
              <a:gd name="T6" fmla="*/ 182854781 w 64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40"/>
              <a:gd name="T14" fmla="*/ 64 w 64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40">
                <a:moveTo>
                  <a:pt x="9" y="0"/>
                </a:moveTo>
                <a:lnTo>
                  <a:pt x="0" y="19"/>
                </a:lnTo>
                <a:lnTo>
                  <a:pt x="64" y="40"/>
                </a:lnTo>
                <a:lnTo>
                  <a:pt x="9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54" name="Line 882"/>
          <p:cNvSpPr>
            <a:spLocks noChangeShapeType="1"/>
          </p:cNvSpPr>
          <p:nvPr/>
        </p:nvSpPr>
        <p:spPr bwMode="auto">
          <a:xfrm>
            <a:off x="5286375" y="4303713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55" name="Line 883"/>
          <p:cNvSpPr>
            <a:spLocks noChangeShapeType="1"/>
          </p:cNvSpPr>
          <p:nvPr/>
        </p:nvSpPr>
        <p:spPr bwMode="auto">
          <a:xfrm>
            <a:off x="5286375" y="4303713"/>
            <a:ext cx="79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56" name="Line 884"/>
          <p:cNvSpPr>
            <a:spLocks noChangeShapeType="1"/>
          </p:cNvSpPr>
          <p:nvPr/>
        </p:nvSpPr>
        <p:spPr bwMode="auto">
          <a:xfrm>
            <a:off x="5286375" y="4305300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57" name="Freeform 885"/>
          <p:cNvSpPr>
            <a:spLocks/>
          </p:cNvSpPr>
          <p:nvPr/>
        </p:nvSpPr>
        <p:spPr bwMode="auto">
          <a:xfrm>
            <a:off x="5286375" y="4305300"/>
            <a:ext cx="17463" cy="4763"/>
          </a:xfrm>
          <a:custGeom>
            <a:avLst/>
            <a:gdLst>
              <a:gd name="T0" fmla="*/ 53124523 w 67"/>
              <a:gd name="T1" fmla="*/ 0 h 21"/>
              <a:gd name="T2" fmla="*/ 0 w 67"/>
              <a:gd name="T3" fmla="*/ 245020992 h 21"/>
              <a:gd name="T4" fmla="*/ 1186334029 w 67"/>
              <a:gd name="T5" fmla="*/ 245020992 h 21"/>
              <a:gd name="T6" fmla="*/ 53124523 w 67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21"/>
              <a:gd name="T14" fmla="*/ 67 w 67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21">
                <a:moveTo>
                  <a:pt x="3" y="0"/>
                </a:moveTo>
                <a:lnTo>
                  <a:pt x="0" y="21"/>
                </a:lnTo>
                <a:lnTo>
                  <a:pt x="67" y="21"/>
                </a:lnTo>
                <a:lnTo>
                  <a:pt x="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58" name="Line 886"/>
          <p:cNvSpPr>
            <a:spLocks noChangeShapeType="1"/>
          </p:cNvSpPr>
          <p:nvPr/>
        </p:nvSpPr>
        <p:spPr bwMode="auto">
          <a:xfrm>
            <a:off x="5286375" y="430847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59" name="Line 887"/>
          <p:cNvSpPr>
            <a:spLocks noChangeShapeType="1"/>
          </p:cNvSpPr>
          <p:nvPr/>
        </p:nvSpPr>
        <p:spPr bwMode="auto">
          <a:xfrm>
            <a:off x="5286375" y="4308475"/>
            <a:ext cx="12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60" name="Line 888"/>
          <p:cNvSpPr>
            <a:spLocks noChangeShapeType="1"/>
          </p:cNvSpPr>
          <p:nvPr/>
        </p:nvSpPr>
        <p:spPr bwMode="auto">
          <a:xfrm>
            <a:off x="5303838" y="431006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61" name="Freeform 889"/>
          <p:cNvSpPr>
            <a:spLocks/>
          </p:cNvSpPr>
          <p:nvPr/>
        </p:nvSpPr>
        <p:spPr bwMode="auto">
          <a:xfrm>
            <a:off x="5286375" y="4310063"/>
            <a:ext cx="17463" cy="6350"/>
          </a:xfrm>
          <a:custGeom>
            <a:avLst/>
            <a:gdLst>
              <a:gd name="T0" fmla="*/ 1186334029 w 67"/>
              <a:gd name="T1" fmla="*/ 0 h 21"/>
              <a:gd name="T2" fmla="*/ 0 w 67"/>
              <a:gd name="T3" fmla="*/ 0 h 21"/>
              <a:gd name="T4" fmla="*/ 53124523 w 67"/>
              <a:gd name="T5" fmla="*/ 580607352 h 21"/>
              <a:gd name="T6" fmla="*/ 1186334029 w 67"/>
              <a:gd name="T7" fmla="*/ 0 h 21"/>
              <a:gd name="T8" fmla="*/ 0 w 67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21"/>
              <a:gd name="T17" fmla="*/ 67 w 6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21">
                <a:moveTo>
                  <a:pt x="67" y="0"/>
                </a:moveTo>
                <a:lnTo>
                  <a:pt x="0" y="0"/>
                </a:lnTo>
                <a:lnTo>
                  <a:pt x="3" y="21"/>
                </a:lnTo>
                <a:lnTo>
                  <a:pt x="6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62" name="Line 890"/>
          <p:cNvSpPr>
            <a:spLocks noChangeShapeType="1"/>
          </p:cNvSpPr>
          <p:nvPr/>
        </p:nvSpPr>
        <p:spPr bwMode="auto">
          <a:xfrm>
            <a:off x="5286375" y="4316413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63" name="Freeform 891"/>
          <p:cNvSpPr>
            <a:spLocks/>
          </p:cNvSpPr>
          <p:nvPr/>
        </p:nvSpPr>
        <p:spPr bwMode="auto">
          <a:xfrm>
            <a:off x="5286375" y="4310063"/>
            <a:ext cx="17463" cy="11112"/>
          </a:xfrm>
          <a:custGeom>
            <a:avLst/>
            <a:gdLst>
              <a:gd name="T0" fmla="*/ 0 w 64"/>
              <a:gd name="T1" fmla="*/ 450226260 h 40"/>
              <a:gd name="T2" fmla="*/ 182854781 w 64"/>
              <a:gd name="T3" fmla="*/ 857544660 h 40"/>
              <a:gd name="T4" fmla="*/ 1300158476 w 64"/>
              <a:gd name="T5" fmla="*/ 0 h 40"/>
              <a:gd name="T6" fmla="*/ 0 w 64"/>
              <a:gd name="T7" fmla="*/ 45022626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40"/>
              <a:gd name="T14" fmla="*/ 64 w 64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40">
                <a:moveTo>
                  <a:pt x="0" y="21"/>
                </a:moveTo>
                <a:lnTo>
                  <a:pt x="9" y="40"/>
                </a:lnTo>
                <a:lnTo>
                  <a:pt x="64" y="0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64" name="Line 892"/>
          <p:cNvSpPr>
            <a:spLocks noChangeShapeType="1"/>
          </p:cNvSpPr>
          <p:nvPr/>
        </p:nvSpPr>
        <p:spPr bwMode="auto">
          <a:xfrm>
            <a:off x="5287963" y="4321175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65" name="Freeform 893"/>
          <p:cNvSpPr>
            <a:spLocks/>
          </p:cNvSpPr>
          <p:nvPr/>
        </p:nvSpPr>
        <p:spPr bwMode="auto">
          <a:xfrm>
            <a:off x="5287963" y="4310063"/>
            <a:ext cx="15875" cy="14287"/>
          </a:xfrm>
          <a:custGeom>
            <a:avLst/>
            <a:gdLst>
              <a:gd name="T0" fmla="*/ 0 w 55"/>
              <a:gd name="T1" fmla="*/ 664230768 h 56"/>
              <a:gd name="T2" fmla="*/ 384730085 w 55"/>
              <a:gd name="T3" fmla="*/ 929922973 h 56"/>
              <a:gd name="T4" fmla="*/ 1322560892 w 55"/>
              <a:gd name="T5" fmla="*/ 0 h 56"/>
              <a:gd name="T6" fmla="*/ 0 w 55"/>
              <a:gd name="T7" fmla="*/ 664230768 h 56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56"/>
              <a:gd name="T14" fmla="*/ 55 w 55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56">
                <a:moveTo>
                  <a:pt x="0" y="40"/>
                </a:moveTo>
                <a:lnTo>
                  <a:pt x="16" y="56"/>
                </a:lnTo>
                <a:lnTo>
                  <a:pt x="55" y="0"/>
                </a:lnTo>
                <a:lnTo>
                  <a:pt x="0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66" name="Line 894"/>
          <p:cNvSpPr>
            <a:spLocks noChangeShapeType="1"/>
          </p:cNvSpPr>
          <p:nvPr/>
        </p:nvSpPr>
        <p:spPr bwMode="auto">
          <a:xfrm>
            <a:off x="5292725" y="4324350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67" name="Freeform 895"/>
          <p:cNvSpPr>
            <a:spLocks/>
          </p:cNvSpPr>
          <p:nvPr/>
        </p:nvSpPr>
        <p:spPr bwMode="auto">
          <a:xfrm>
            <a:off x="5292725" y="4310063"/>
            <a:ext cx="11113" cy="17462"/>
          </a:xfrm>
          <a:custGeom>
            <a:avLst/>
            <a:gdLst>
              <a:gd name="T0" fmla="*/ 0 w 39"/>
              <a:gd name="T1" fmla="*/ 1137424753 h 64"/>
              <a:gd name="T2" fmla="*/ 439593777 w 39"/>
              <a:gd name="T3" fmla="*/ 1299935597 h 64"/>
              <a:gd name="T4" fmla="*/ 902328230 w 39"/>
              <a:gd name="T5" fmla="*/ 0 h 64"/>
              <a:gd name="T6" fmla="*/ 0 w 39"/>
              <a:gd name="T7" fmla="*/ 1137424753 h 64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64"/>
              <a:gd name="T14" fmla="*/ 39 w 39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64">
                <a:moveTo>
                  <a:pt x="0" y="56"/>
                </a:moveTo>
                <a:lnTo>
                  <a:pt x="19" y="64"/>
                </a:lnTo>
                <a:lnTo>
                  <a:pt x="39" y="0"/>
                </a:lnTo>
                <a:lnTo>
                  <a:pt x="0" y="5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68" name="Line 896"/>
          <p:cNvSpPr>
            <a:spLocks noChangeShapeType="1"/>
          </p:cNvSpPr>
          <p:nvPr/>
        </p:nvSpPr>
        <p:spPr bwMode="auto">
          <a:xfrm>
            <a:off x="5297488" y="4327525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69" name="Freeform 897"/>
          <p:cNvSpPr>
            <a:spLocks/>
          </p:cNvSpPr>
          <p:nvPr/>
        </p:nvSpPr>
        <p:spPr bwMode="auto">
          <a:xfrm>
            <a:off x="5297488" y="4310063"/>
            <a:ext cx="6350" cy="17462"/>
          </a:xfrm>
          <a:custGeom>
            <a:avLst/>
            <a:gdLst>
              <a:gd name="T0" fmla="*/ 0 w 20"/>
              <a:gd name="T1" fmla="*/ 1133011711 h 67"/>
              <a:gd name="T2" fmla="*/ 640119602 w 20"/>
              <a:gd name="T3" fmla="*/ 1186129527 h 67"/>
              <a:gd name="T4" fmla="*/ 640119602 w 20"/>
              <a:gd name="T5" fmla="*/ 0 h 67"/>
              <a:gd name="T6" fmla="*/ 0 w 20"/>
              <a:gd name="T7" fmla="*/ 1133011711 h 67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67"/>
              <a:gd name="T14" fmla="*/ 20 w 20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67">
                <a:moveTo>
                  <a:pt x="0" y="64"/>
                </a:moveTo>
                <a:lnTo>
                  <a:pt x="20" y="67"/>
                </a:lnTo>
                <a:lnTo>
                  <a:pt x="20" y="0"/>
                </a:lnTo>
                <a:lnTo>
                  <a:pt x="0" y="6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70" name="Line 898"/>
          <p:cNvSpPr>
            <a:spLocks noChangeShapeType="1"/>
          </p:cNvSpPr>
          <p:nvPr/>
        </p:nvSpPr>
        <p:spPr bwMode="auto">
          <a:xfrm>
            <a:off x="5303838" y="4327525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71" name="Freeform 899"/>
          <p:cNvSpPr>
            <a:spLocks/>
          </p:cNvSpPr>
          <p:nvPr/>
        </p:nvSpPr>
        <p:spPr bwMode="auto">
          <a:xfrm>
            <a:off x="5303838" y="4310063"/>
            <a:ext cx="17462" cy="17462"/>
          </a:xfrm>
          <a:custGeom>
            <a:avLst/>
            <a:gdLst>
              <a:gd name="T0" fmla="*/ 0 w 68"/>
              <a:gd name="T1" fmla="*/ 1186129527 h 67"/>
              <a:gd name="T2" fmla="*/ 355631831 w 68"/>
              <a:gd name="T3" fmla="*/ 1133011711 h 67"/>
              <a:gd name="T4" fmla="*/ 0 w 68"/>
              <a:gd name="T5" fmla="*/ 0 h 67"/>
              <a:gd name="T6" fmla="*/ 0 w 68"/>
              <a:gd name="T7" fmla="*/ 1186129527 h 67"/>
              <a:gd name="T8" fmla="*/ 0 w 68"/>
              <a:gd name="T9" fmla="*/ 0 h 67"/>
              <a:gd name="T10" fmla="*/ 660421018 w 68"/>
              <a:gd name="T11" fmla="*/ 991384791 h 67"/>
              <a:gd name="T12" fmla="*/ 355631831 w 68"/>
              <a:gd name="T13" fmla="*/ 1133011711 h 67"/>
              <a:gd name="T14" fmla="*/ 0 w 68"/>
              <a:gd name="T15" fmla="*/ 0 h 67"/>
              <a:gd name="T16" fmla="*/ 914433941 w 68"/>
              <a:gd name="T17" fmla="*/ 708131993 h 67"/>
              <a:gd name="T18" fmla="*/ 660421018 w 68"/>
              <a:gd name="T19" fmla="*/ 991384791 h 67"/>
              <a:gd name="T20" fmla="*/ 0 w 68"/>
              <a:gd name="T21" fmla="*/ 0 h 67"/>
              <a:gd name="T22" fmla="*/ 1100723353 w 68"/>
              <a:gd name="T23" fmla="*/ 371760989 h 67"/>
              <a:gd name="T24" fmla="*/ 914433941 w 68"/>
              <a:gd name="T25" fmla="*/ 708131993 h 67"/>
              <a:gd name="T26" fmla="*/ 0 w 68"/>
              <a:gd name="T27" fmla="*/ 0 h 67"/>
              <a:gd name="T28" fmla="*/ 1151499744 w 68"/>
              <a:gd name="T29" fmla="*/ 0 h 67"/>
              <a:gd name="T30" fmla="*/ 0 w 68"/>
              <a:gd name="T31" fmla="*/ 0 h 67"/>
              <a:gd name="T32" fmla="*/ 1100723353 w 68"/>
              <a:gd name="T33" fmla="*/ 371760989 h 67"/>
              <a:gd name="T34" fmla="*/ 1151499744 w 68"/>
              <a:gd name="T35" fmla="*/ 0 h 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8"/>
              <a:gd name="T55" fmla="*/ 0 h 67"/>
              <a:gd name="T56" fmla="*/ 68 w 68"/>
              <a:gd name="T57" fmla="*/ 67 h 6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8" h="67">
                <a:moveTo>
                  <a:pt x="0" y="67"/>
                </a:moveTo>
                <a:lnTo>
                  <a:pt x="21" y="64"/>
                </a:lnTo>
                <a:lnTo>
                  <a:pt x="0" y="0"/>
                </a:lnTo>
                <a:lnTo>
                  <a:pt x="0" y="67"/>
                </a:lnTo>
                <a:lnTo>
                  <a:pt x="0" y="0"/>
                </a:lnTo>
                <a:lnTo>
                  <a:pt x="39" y="56"/>
                </a:lnTo>
                <a:lnTo>
                  <a:pt x="21" y="64"/>
                </a:lnTo>
                <a:lnTo>
                  <a:pt x="0" y="0"/>
                </a:lnTo>
                <a:lnTo>
                  <a:pt x="54" y="40"/>
                </a:lnTo>
                <a:lnTo>
                  <a:pt x="39" y="56"/>
                </a:lnTo>
                <a:lnTo>
                  <a:pt x="0" y="0"/>
                </a:lnTo>
                <a:lnTo>
                  <a:pt x="65" y="21"/>
                </a:lnTo>
                <a:lnTo>
                  <a:pt x="54" y="40"/>
                </a:lnTo>
                <a:lnTo>
                  <a:pt x="0" y="0"/>
                </a:lnTo>
                <a:lnTo>
                  <a:pt x="68" y="0"/>
                </a:lnTo>
                <a:lnTo>
                  <a:pt x="0" y="0"/>
                </a:lnTo>
                <a:lnTo>
                  <a:pt x="65" y="21"/>
                </a:lnTo>
                <a:lnTo>
                  <a:pt x="6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72" name="Line 900"/>
          <p:cNvSpPr>
            <a:spLocks noChangeShapeType="1"/>
          </p:cNvSpPr>
          <p:nvPr/>
        </p:nvSpPr>
        <p:spPr bwMode="auto">
          <a:xfrm>
            <a:off x="5303838" y="431323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73" name="Line 901"/>
          <p:cNvSpPr>
            <a:spLocks noChangeShapeType="1"/>
          </p:cNvSpPr>
          <p:nvPr/>
        </p:nvSpPr>
        <p:spPr bwMode="auto">
          <a:xfrm>
            <a:off x="5303838" y="4313238"/>
            <a:ext cx="1587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74" name="Line 902"/>
          <p:cNvSpPr>
            <a:spLocks noChangeShapeType="1"/>
          </p:cNvSpPr>
          <p:nvPr/>
        </p:nvSpPr>
        <p:spPr bwMode="auto">
          <a:xfrm>
            <a:off x="5308600" y="432752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75" name="Line 903"/>
          <p:cNvSpPr>
            <a:spLocks noChangeShapeType="1"/>
          </p:cNvSpPr>
          <p:nvPr/>
        </p:nvSpPr>
        <p:spPr bwMode="auto">
          <a:xfrm flipV="1">
            <a:off x="5308600" y="4319588"/>
            <a:ext cx="1588" cy="7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76" name="Line 904"/>
          <p:cNvSpPr>
            <a:spLocks noChangeShapeType="1"/>
          </p:cNvSpPr>
          <p:nvPr/>
        </p:nvSpPr>
        <p:spPr bwMode="auto">
          <a:xfrm>
            <a:off x="5734050" y="4051300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77" name="Freeform 905"/>
          <p:cNvSpPr>
            <a:spLocks/>
          </p:cNvSpPr>
          <p:nvPr/>
        </p:nvSpPr>
        <p:spPr bwMode="auto">
          <a:xfrm>
            <a:off x="5730875" y="4022725"/>
            <a:ext cx="36513" cy="34925"/>
          </a:xfrm>
          <a:custGeom>
            <a:avLst/>
            <a:gdLst>
              <a:gd name="T0" fmla="*/ 242791244 w 134"/>
              <a:gd name="T1" fmla="*/ 1852622434 h 135"/>
              <a:gd name="T2" fmla="*/ 1335277077 w 134"/>
              <a:gd name="T3" fmla="*/ 1160055340 h 135"/>
              <a:gd name="T4" fmla="*/ 40465122 w 134"/>
              <a:gd name="T5" fmla="*/ 1523673580 h 135"/>
              <a:gd name="T6" fmla="*/ 1335277077 w 134"/>
              <a:gd name="T7" fmla="*/ 1160055340 h 135"/>
              <a:gd name="T8" fmla="*/ 0 w 134"/>
              <a:gd name="T9" fmla="*/ 1160055340 h 135"/>
              <a:gd name="T10" fmla="*/ 1335277077 w 134"/>
              <a:gd name="T11" fmla="*/ 1160055340 h 135"/>
              <a:gd name="T12" fmla="*/ 40465122 w 134"/>
              <a:gd name="T13" fmla="*/ 796438395 h 135"/>
              <a:gd name="T14" fmla="*/ 1335277077 w 134"/>
              <a:gd name="T15" fmla="*/ 1160055340 h 135"/>
              <a:gd name="T16" fmla="*/ 242791244 w 134"/>
              <a:gd name="T17" fmla="*/ 467489152 h 135"/>
              <a:gd name="T18" fmla="*/ 1335277077 w 134"/>
              <a:gd name="T19" fmla="*/ 1160055340 h 135"/>
              <a:gd name="T20" fmla="*/ 566512970 w 134"/>
              <a:gd name="T21" fmla="*/ 207743184 h 135"/>
              <a:gd name="T22" fmla="*/ 1335277077 w 134"/>
              <a:gd name="T23" fmla="*/ 1160055340 h 135"/>
              <a:gd name="T24" fmla="*/ 930625209 w 134"/>
              <a:gd name="T25" fmla="*/ 51935796 h 135"/>
              <a:gd name="T26" fmla="*/ 1335277077 w 134"/>
              <a:gd name="T27" fmla="*/ 1160055340 h 135"/>
              <a:gd name="T28" fmla="*/ 1335277077 w 134"/>
              <a:gd name="T29" fmla="*/ 0 h 135"/>
              <a:gd name="T30" fmla="*/ 1335277077 w 134"/>
              <a:gd name="T31" fmla="*/ 1160055340 h 135"/>
              <a:gd name="T32" fmla="*/ 1760124712 w 134"/>
              <a:gd name="T33" fmla="*/ 51935796 h 135"/>
              <a:gd name="T34" fmla="*/ 1335277077 w 134"/>
              <a:gd name="T35" fmla="*/ 1160055340 h 135"/>
              <a:gd name="T36" fmla="*/ 2124311748 w 134"/>
              <a:gd name="T37" fmla="*/ 207743184 h 135"/>
              <a:gd name="T38" fmla="*/ 1335277077 w 134"/>
              <a:gd name="T39" fmla="*/ 1160055340 h 135"/>
              <a:gd name="T40" fmla="*/ 2147483647 w 134"/>
              <a:gd name="T41" fmla="*/ 467489152 h 135"/>
              <a:gd name="T42" fmla="*/ 1335277077 w 134"/>
              <a:gd name="T43" fmla="*/ 1160055340 h 135"/>
              <a:gd name="T44" fmla="*/ 2147483647 w 134"/>
              <a:gd name="T45" fmla="*/ 796438395 h 135"/>
              <a:gd name="T46" fmla="*/ 1335277077 w 134"/>
              <a:gd name="T47" fmla="*/ 1160055340 h 135"/>
              <a:gd name="T48" fmla="*/ 2147483647 w 134"/>
              <a:gd name="T49" fmla="*/ 1160055340 h 135"/>
              <a:gd name="T50" fmla="*/ 1335277077 w 134"/>
              <a:gd name="T51" fmla="*/ 1160055340 h 135"/>
              <a:gd name="T52" fmla="*/ 2147483647 w 134"/>
              <a:gd name="T53" fmla="*/ 1523673580 h 135"/>
              <a:gd name="T54" fmla="*/ 1335277077 w 134"/>
              <a:gd name="T55" fmla="*/ 1160055340 h 135"/>
              <a:gd name="T56" fmla="*/ 2147483647 w 134"/>
              <a:gd name="T57" fmla="*/ 1852622434 h 135"/>
              <a:gd name="T58" fmla="*/ 1335277077 w 134"/>
              <a:gd name="T59" fmla="*/ 1160055340 h 135"/>
              <a:gd name="T60" fmla="*/ 2124311748 w 134"/>
              <a:gd name="T61" fmla="*/ 2129702254 h 135"/>
              <a:gd name="T62" fmla="*/ 1335277077 w 134"/>
              <a:gd name="T63" fmla="*/ 1160055340 h 135"/>
              <a:gd name="T64" fmla="*/ 1760124712 w 134"/>
              <a:gd name="T65" fmla="*/ 2147483647 h 135"/>
              <a:gd name="T66" fmla="*/ 1335277077 w 134"/>
              <a:gd name="T67" fmla="*/ 1160055340 h 135"/>
              <a:gd name="T68" fmla="*/ 1335277077 w 134"/>
              <a:gd name="T69" fmla="*/ 2147483647 h 135"/>
              <a:gd name="T70" fmla="*/ 1335277077 w 134"/>
              <a:gd name="T71" fmla="*/ 1160055340 h 135"/>
              <a:gd name="T72" fmla="*/ 930625209 w 134"/>
              <a:gd name="T73" fmla="*/ 2147483647 h 135"/>
              <a:gd name="T74" fmla="*/ 1335277077 w 134"/>
              <a:gd name="T75" fmla="*/ 1160055340 h 135"/>
              <a:gd name="T76" fmla="*/ 566512970 w 134"/>
              <a:gd name="T77" fmla="*/ 2129702254 h 135"/>
              <a:gd name="T78" fmla="*/ 1335277077 w 134"/>
              <a:gd name="T79" fmla="*/ 1160055340 h 135"/>
              <a:gd name="T80" fmla="*/ 242791244 w 134"/>
              <a:gd name="T81" fmla="*/ 1852622434 h 135"/>
              <a:gd name="T82" fmla="*/ 566512970 w 134"/>
              <a:gd name="T83" fmla="*/ 2129702254 h 135"/>
              <a:gd name="T84" fmla="*/ 930625209 w 134"/>
              <a:gd name="T85" fmla="*/ 2147483647 h 135"/>
              <a:gd name="T86" fmla="*/ 1335277077 w 134"/>
              <a:gd name="T87" fmla="*/ 2147483647 h 135"/>
              <a:gd name="T88" fmla="*/ 1760124712 w 134"/>
              <a:gd name="T89" fmla="*/ 2147483647 h 135"/>
              <a:gd name="T90" fmla="*/ 2124311748 w 134"/>
              <a:gd name="T91" fmla="*/ 2129702254 h 135"/>
              <a:gd name="T92" fmla="*/ 2147483647 w 134"/>
              <a:gd name="T93" fmla="*/ 1852622434 h 135"/>
              <a:gd name="T94" fmla="*/ 2147483647 w 134"/>
              <a:gd name="T95" fmla="*/ 1523673580 h 135"/>
              <a:gd name="T96" fmla="*/ 2147483647 w 134"/>
              <a:gd name="T97" fmla="*/ 1160055340 h 135"/>
              <a:gd name="T98" fmla="*/ 1335277077 w 134"/>
              <a:gd name="T99" fmla="*/ 1160055340 h 135"/>
              <a:gd name="T100" fmla="*/ 0 w 134"/>
              <a:gd name="T101" fmla="*/ 1160055340 h 135"/>
              <a:gd name="T102" fmla="*/ 40465122 w 134"/>
              <a:gd name="T103" fmla="*/ 1523673580 h 135"/>
              <a:gd name="T104" fmla="*/ 242791244 w 134"/>
              <a:gd name="T105" fmla="*/ 1852622434 h 1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4"/>
              <a:gd name="T160" fmla="*/ 0 h 135"/>
              <a:gd name="T161" fmla="*/ 134 w 134"/>
              <a:gd name="T162" fmla="*/ 135 h 1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4" h="135">
                <a:moveTo>
                  <a:pt x="12" y="107"/>
                </a:moveTo>
                <a:lnTo>
                  <a:pt x="66" y="67"/>
                </a:lnTo>
                <a:lnTo>
                  <a:pt x="2" y="88"/>
                </a:lnTo>
                <a:lnTo>
                  <a:pt x="66" y="67"/>
                </a:lnTo>
                <a:lnTo>
                  <a:pt x="0" y="67"/>
                </a:lnTo>
                <a:lnTo>
                  <a:pt x="66" y="67"/>
                </a:lnTo>
                <a:lnTo>
                  <a:pt x="2" y="46"/>
                </a:lnTo>
                <a:lnTo>
                  <a:pt x="66" y="67"/>
                </a:lnTo>
                <a:lnTo>
                  <a:pt x="12" y="27"/>
                </a:lnTo>
                <a:lnTo>
                  <a:pt x="66" y="67"/>
                </a:lnTo>
                <a:lnTo>
                  <a:pt x="28" y="12"/>
                </a:lnTo>
                <a:lnTo>
                  <a:pt x="66" y="67"/>
                </a:lnTo>
                <a:lnTo>
                  <a:pt x="46" y="3"/>
                </a:lnTo>
                <a:lnTo>
                  <a:pt x="66" y="67"/>
                </a:lnTo>
                <a:lnTo>
                  <a:pt x="66" y="0"/>
                </a:lnTo>
                <a:lnTo>
                  <a:pt x="66" y="67"/>
                </a:lnTo>
                <a:lnTo>
                  <a:pt x="87" y="3"/>
                </a:lnTo>
                <a:lnTo>
                  <a:pt x="66" y="67"/>
                </a:lnTo>
                <a:lnTo>
                  <a:pt x="105" y="12"/>
                </a:lnTo>
                <a:lnTo>
                  <a:pt x="66" y="67"/>
                </a:lnTo>
                <a:lnTo>
                  <a:pt x="122" y="27"/>
                </a:lnTo>
                <a:lnTo>
                  <a:pt x="66" y="67"/>
                </a:lnTo>
                <a:lnTo>
                  <a:pt x="130" y="46"/>
                </a:lnTo>
                <a:lnTo>
                  <a:pt x="66" y="67"/>
                </a:lnTo>
                <a:lnTo>
                  <a:pt x="134" y="67"/>
                </a:lnTo>
                <a:lnTo>
                  <a:pt x="66" y="67"/>
                </a:lnTo>
                <a:lnTo>
                  <a:pt x="130" y="88"/>
                </a:lnTo>
                <a:lnTo>
                  <a:pt x="66" y="67"/>
                </a:lnTo>
                <a:lnTo>
                  <a:pt x="122" y="107"/>
                </a:lnTo>
                <a:lnTo>
                  <a:pt x="66" y="67"/>
                </a:lnTo>
                <a:lnTo>
                  <a:pt x="105" y="123"/>
                </a:lnTo>
                <a:lnTo>
                  <a:pt x="66" y="67"/>
                </a:lnTo>
                <a:lnTo>
                  <a:pt x="87" y="132"/>
                </a:lnTo>
                <a:lnTo>
                  <a:pt x="66" y="67"/>
                </a:lnTo>
                <a:lnTo>
                  <a:pt x="66" y="135"/>
                </a:lnTo>
                <a:lnTo>
                  <a:pt x="66" y="67"/>
                </a:lnTo>
                <a:lnTo>
                  <a:pt x="46" y="132"/>
                </a:lnTo>
                <a:lnTo>
                  <a:pt x="66" y="67"/>
                </a:lnTo>
                <a:lnTo>
                  <a:pt x="28" y="123"/>
                </a:lnTo>
                <a:lnTo>
                  <a:pt x="66" y="67"/>
                </a:lnTo>
                <a:lnTo>
                  <a:pt x="12" y="107"/>
                </a:lnTo>
                <a:lnTo>
                  <a:pt x="28" y="123"/>
                </a:lnTo>
                <a:lnTo>
                  <a:pt x="46" y="132"/>
                </a:lnTo>
                <a:lnTo>
                  <a:pt x="66" y="135"/>
                </a:lnTo>
                <a:lnTo>
                  <a:pt x="87" y="132"/>
                </a:lnTo>
                <a:lnTo>
                  <a:pt x="105" y="123"/>
                </a:lnTo>
                <a:lnTo>
                  <a:pt x="122" y="107"/>
                </a:lnTo>
                <a:lnTo>
                  <a:pt x="130" y="88"/>
                </a:lnTo>
                <a:lnTo>
                  <a:pt x="134" y="67"/>
                </a:lnTo>
                <a:lnTo>
                  <a:pt x="66" y="67"/>
                </a:lnTo>
                <a:lnTo>
                  <a:pt x="0" y="67"/>
                </a:lnTo>
                <a:lnTo>
                  <a:pt x="2" y="88"/>
                </a:lnTo>
                <a:lnTo>
                  <a:pt x="12" y="10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78" name="Line 906"/>
          <p:cNvSpPr>
            <a:spLocks noChangeShapeType="1"/>
          </p:cNvSpPr>
          <p:nvPr/>
        </p:nvSpPr>
        <p:spPr bwMode="auto">
          <a:xfrm>
            <a:off x="5740400" y="405288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79" name="Line 907"/>
          <p:cNvSpPr>
            <a:spLocks noChangeShapeType="1"/>
          </p:cNvSpPr>
          <p:nvPr/>
        </p:nvSpPr>
        <p:spPr bwMode="auto">
          <a:xfrm flipV="1">
            <a:off x="5740400" y="4046538"/>
            <a:ext cx="1588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80" name="Line 908"/>
          <p:cNvSpPr>
            <a:spLocks noChangeShapeType="1"/>
          </p:cNvSpPr>
          <p:nvPr/>
        </p:nvSpPr>
        <p:spPr bwMode="auto">
          <a:xfrm>
            <a:off x="5740400" y="403383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81" name="Freeform 909"/>
          <p:cNvSpPr>
            <a:spLocks/>
          </p:cNvSpPr>
          <p:nvPr/>
        </p:nvSpPr>
        <p:spPr bwMode="auto">
          <a:xfrm>
            <a:off x="5730875" y="4022725"/>
            <a:ext cx="19050" cy="34925"/>
          </a:xfrm>
          <a:custGeom>
            <a:avLst/>
            <a:gdLst>
              <a:gd name="T0" fmla="*/ 685293243 w 70"/>
              <a:gd name="T1" fmla="*/ 761836790 h 135"/>
              <a:gd name="T2" fmla="*/ 40289661 w 70"/>
              <a:gd name="T3" fmla="*/ 761836790 h 135"/>
              <a:gd name="T4" fmla="*/ 40289661 w 70"/>
              <a:gd name="T5" fmla="*/ 796438395 h 135"/>
              <a:gd name="T6" fmla="*/ 0 w 70"/>
              <a:gd name="T7" fmla="*/ 1160055340 h 135"/>
              <a:gd name="T8" fmla="*/ 0 w 70"/>
              <a:gd name="T9" fmla="*/ 1073518214 h 135"/>
              <a:gd name="T10" fmla="*/ 1108555756 w 70"/>
              <a:gd name="T11" fmla="*/ 1073518214 h 135"/>
              <a:gd name="T12" fmla="*/ 1330222276 w 70"/>
              <a:gd name="T13" fmla="*/ 1160055340 h 135"/>
              <a:gd name="T14" fmla="*/ 1330222276 w 70"/>
              <a:gd name="T15" fmla="*/ 2147483647 h 135"/>
              <a:gd name="T16" fmla="*/ 1410875586 w 70"/>
              <a:gd name="T17" fmla="*/ 2147483647 h 135"/>
              <a:gd name="T18" fmla="*/ 1410875586 w 70"/>
              <a:gd name="T19" fmla="*/ 1367865723 h 135"/>
              <a:gd name="T20" fmla="*/ 1330222276 w 70"/>
              <a:gd name="T21" fmla="*/ 1160055340 h 135"/>
              <a:gd name="T22" fmla="*/ 1330222276 w 70"/>
              <a:gd name="T23" fmla="*/ 0 h 135"/>
              <a:gd name="T24" fmla="*/ 927178608 w 70"/>
              <a:gd name="T25" fmla="*/ 51935796 h 135"/>
              <a:gd name="T26" fmla="*/ 564350153 w 70"/>
              <a:gd name="T27" fmla="*/ 207743184 h 135"/>
              <a:gd name="T28" fmla="*/ 241885433 w 70"/>
              <a:gd name="T29" fmla="*/ 467489152 h 135"/>
              <a:gd name="T30" fmla="*/ 40289661 w 70"/>
              <a:gd name="T31" fmla="*/ 796438395 h 1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"/>
              <a:gd name="T49" fmla="*/ 0 h 135"/>
              <a:gd name="T50" fmla="*/ 70 w 70"/>
              <a:gd name="T51" fmla="*/ 135 h 1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" h="135">
                <a:moveTo>
                  <a:pt x="34" y="44"/>
                </a:moveTo>
                <a:lnTo>
                  <a:pt x="2" y="44"/>
                </a:lnTo>
                <a:lnTo>
                  <a:pt x="2" y="46"/>
                </a:lnTo>
                <a:lnTo>
                  <a:pt x="0" y="67"/>
                </a:lnTo>
                <a:lnTo>
                  <a:pt x="0" y="62"/>
                </a:lnTo>
                <a:lnTo>
                  <a:pt x="55" y="62"/>
                </a:lnTo>
                <a:lnTo>
                  <a:pt x="66" y="67"/>
                </a:lnTo>
                <a:lnTo>
                  <a:pt x="66" y="135"/>
                </a:lnTo>
                <a:lnTo>
                  <a:pt x="70" y="135"/>
                </a:lnTo>
                <a:lnTo>
                  <a:pt x="70" y="79"/>
                </a:lnTo>
                <a:lnTo>
                  <a:pt x="66" y="67"/>
                </a:lnTo>
                <a:lnTo>
                  <a:pt x="66" y="0"/>
                </a:lnTo>
                <a:lnTo>
                  <a:pt x="46" y="3"/>
                </a:lnTo>
                <a:lnTo>
                  <a:pt x="28" y="12"/>
                </a:lnTo>
                <a:lnTo>
                  <a:pt x="12" y="27"/>
                </a:lnTo>
                <a:lnTo>
                  <a:pt x="2" y="4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82" name="Line 910"/>
          <p:cNvSpPr>
            <a:spLocks noChangeShapeType="1"/>
          </p:cNvSpPr>
          <p:nvPr/>
        </p:nvSpPr>
        <p:spPr bwMode="auto">
          <a:xfrm>
            <a:off x="5735638" y="403066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83" name="Line 911"/>
          <p:cNvSpPr>
            <a:spLocks noChangeShapeType="1"/>
          </p:cNvSpPr>
          <p:nvPr/>
        </p:nvSpPr>
        <p:spPr bwMode="auto">
          <a:xfrm>
            <a:off x="5735638" y="4030663"/>
            <a:ext cx="63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84" name="Line 912"/>
          <p:cNvSpPr>
            <a:spLocks noChangeShapeType="1"/>
          </p:cNvSpPr>
          <p:nvPr/>
        </p:nvSpPr>
        <p:spPr bwMode="auto">
          <a:xfrm>
            <a:off x="5756275" y="4030663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85" name="Freeform 913"/>
          <p:cNvSpPr>
            <a:spLocks/>
          </p:cNvSpPr>
          <p:nvPr/>
        </p:nvSpPr>
        <p:spPr bwMode="auto">
          <a:xfrm>
            <a:off x="5754688" y="4022725"/>
            <a:ext cx="9525" cy="7938"/>
          </a:xfrm>
          <a:custGeom>
            <a:avLst/>
            <a:gdLst>
              <a:gd name="T0" fmla="*/ 100797894 w 35"/>
              <a:gd name="T1" fmla="*/ 739923050 h 26"/>
              <a:gd name="T2" fmla="*/ 624784483 w 35"/>
              <a:gd name="T3" fmla="*/ 739923050 h 26"/>
              <a:gd name="T4" fmla="*/ 705437793 w 35"/>
              <a:gd name="T5" fmla="*/ 682969749 h 26"/>
              <a:gd name="T6" fmla="*/ 362828455 w 35"/>
              <a:gd name="T7" fmla="*/ 256148881 h 26"/>
              <a:gd name="T8" fmla="*/ 0 w 35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26"/>
              <a:gd name="T17" fmla="*/ 35 w 35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26">
                <a:moveTo>
                  <a:pt x="5" y="26"/>
                </a:moveTo>
                <a:lnTo>
                  <a:pt x="31" y="26"/>
                </a:lnTo>
                <a:lnTo>
                  <a:pt x="35" y="24"/>
                </a:lnTo>
                <a:lnTo>
                  <a:pt x="18" y="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86" name="Line 914"/>
          <p:cNvSpPr>
            <a:spLocks noChangeShapeType="1"/>
          </p:cNvSpPr>
          <p:nvPr/>
        </p:nvSpPr>
        <p:spPr bwMode="auto">
          <a:xfrm>
            <a:off x="5754688" y="4022725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87" name="Freeform 915"/>
          <p:cNvSpPr>
            <a:spLocks/>
          </p:cNvSpPr>
          <p:nvPr/>
        </p:nvSpPr>
        <p:spPr bwMode="auto">
          <a:xfrm>
            <a:off x="5748338" y="4022725"/>
            <a:ext cx="19050" cy="17463"/>
          </a:xfrm>
          <a:custGeom>
            <a:avLst/>
            <a:gdLst>
              <a:gd name="T0" fmla="*/ 461711701 w 68"/>
              <a:gd name="T1" fmla="*/ 53124523 h 67"/>
              <a:gd name="T2" fmla="*/ 0 w 68"/>
              <a:gd name="T3" fmla="*/ 0 h 67"/>
              <a:gd name="T4" fmla="*/ 87978779 w 68"/>
              <a:gd name="T5" fmla="*/ 35393592 h 67"/>
              <a:gd name="T6" fmla="*/ 87978779 w 68"/>
              <a:gd name="T7" fmla="*/ 991566151 h 67"/>
              <a:gd name="T8" fmla="*/ 241882574 w 68"/>
              <a:gd name="T9" fmla="*/ 1097814905 h 67"/>
              <a:gd name="T10" fmla="*/ 1429163416 w 68"/>
              <a:gd name="T11" fmla="*/ 1097814905 h 67"/>
              <a:gd name="T12" fmla="*/ 1495088713 w 68"/>
              <a:gd name="T13" fmla="*/ 1186334029 h 67"/>
              <a:gd name="T14" fmla="*/ 1407110249 w 68"/>
              <a:gd name="T15" fmla="*/ 814529987 h 67"/>
              <a:gd name="T16" fmla="*/ 1231230643 w 68"/>
              <a:gd name="T17" fmla="*/ 478052405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67"/>
              <a:gd name="T29" fmla="*/ 68 w 68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67">
                <a:moveTo>
                  <a:pt x="21" y="3"/>
                </a:moveTo>
                <a:lnTo>
                  <a:pt x="0" y="0"/>
                </a:lnTo>
                <a:lnTo>
                  <a:pt x="4" y="2"/>
                </a:lnTo>
                <a:lnTo>
                  <a:pt x="4" y="56"/>
                </a:lnTo>
                <a:lnTo>
                  <a:pt x="11" y="62"/>
                </a:lnTo>
                <a:lnTo>
                  <a:pt x="65" y="62"/>
                </a:lnTo>
                <a:lnTo>
                  <a:pt x="68" y="67"/>
                </a:lnTo>
                <a:lnTo>
                  <a:pt x="64" y="46"/>
                </a:lnTo>
                <a:lnTo>
                  <a:pt x="56" y="2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88" name="Line 916"/>
          <p:cNvSpPr>
            <a:spLocks noChangeShapeType="1"/>
          </p:cNvSpPr>
          <p:nvPr/>
        </p:nvSpPr>
        <p:spPr bwMode="auto">
          <a:xfrm>
            <a:off x="5765800" y="403383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89" name="Freeform 917"/>
          <p:cNvSpPr>
            <a:spLocks/>
          </p:cNvSpPr>
          <p:nvPr/>
        </p:nvSpPr>
        <p:spPr bwMode="auto">
          <a:xfrm>
            <a:off x="5754688" y="4024313"/>
            <a:ext cx="11112" cy="9525"/>
          </a:xfrm>
          <a:custGeom>
            <a:avLst/>
            <a:gdLst>
              <a:gd name="T0" fmla="*/ 902084629 w 39"/>
              <a:gd name="T1" fmla="*/ 568153572 h 39"/>
              <a:gd name="T2" fmla="*/ 208148549 w 39"/>
              <a:gd name="T3" fmla="*/ 568153572 h 39"/>
              <a:gd name="T4" fmla="*/ 0 w 39"/>
              <a:gd name="T5" fmla="*/ 437045784 h 39"/>
              <a:gd name="T6" fmla="*/ 0 w 39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39"/>
              <a:gd name="T14" fmla="*/ 39 w 39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39">
                <a:moveTo>
                  <a:pt x="39" y="39"/>
                </a:moveTo>
                <a:lnTo>
                  <a:pt x="9" y="39"/>
                </a:lnTo>
                <a:lnTo>
                  <a:pt x="0" y="3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90" name="Line 918"/>
          <p:cNvSpPr>
            <a:spLocks noChangeShapeType="1"/>
          </p:cNvSpPr>
          <p:nvPr/>
        </p:nvSpPr>
        <p:spPr bwMode="auto">
          <a:xfrm>
            <a:off x="5754688" y="4048125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91" name="Line 919"/>
          <p:cNvSpPr>
            <a:spLocks noChangeShapeType="1"/>
          </p:cNvSpPr>
          <p:nvPr/>
        </p:nvSpPr>
        <p:spPr bwMode="auto">
          <a:xfrm>
            <a:off x="5754688" y="4048125"/>
            <a:ext cx="1587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92" name="Line 920"/>
          <p:cNvSpPr>
            <a:spLocks noChangeShapeType="1"/>
          </p:cNvSpPr>
          <p:nvPr/>
        </p:nvSpPr>
        <p:spPr bwMode="auto">
          <a:xfrm>
            <a:off x="5759450" y="405447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93" name="Line 921"/>
          <p:cNvSpPr>
            <a:spLocks noChangeShapeType="1"/>
          </p:cNvSpPr>
          <p:nvPr/>
        </p:nvSpPr>
        <p:spPr bwMode="auto">
          <a:xfrm flipV="1">
            <a:off x="5759450" y="4048125"/>
            <a:ext cx="1588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94" name="Line 922"/>
          <p:cNvSpPr>
            <a:spLocks noChangeShapeType="1"/>
          </p:cNvSpPr>
          <p:nvPr/>
        </p:nvSpPr>
        <p:spPr bwMode="auto">
          <a:xfrm>
            <a:off x="5867400" y="509428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95" name="Freeform 923"/>
          <p:cNvSpPr>
            <a:spLocks/>
          </p:cNvSpPr>
          <p:nvPr/>
        </p:nvSpPr>
        <p:spPr bwMode="auto">
          <a:xfrm>
            <a:off x="5861050" y="5094288"/>
            <a:ext cx="47625" cy="71437"/>
          </a:xfrm>
          <a:custGeom>
            <a:avLst/>
            <a:gdLst>
              <a:gd name="T0" fmla="*/ 455414172 w 181"/>
              <a:gd name="T1" fmla="*/ 0 h 272"/>
              <a:gd name="T2" fmla="*/ 2147483647 w 181"/>
              <a:gd name="T3" fmla="*/ 0 h 272"/>
              <a:gd name="T4" fmla="*/ 1639505070 w 181"/>
              <a:gd name="T5" fmla="*/ 1865983503 h 272"/>
              <a:gd name="T6" fmla="*/ 2147483647 w 181"/>
              <a:gd name="T7" fmla="*/ 1865983503 h 272"/>
              <a:gd name="T8" fmla="*/ 2147483647 w 181"/>
              <a:gd name="T9" fmla="*/ 2137686657 h 272"/>
              <a:gd name="T10" fmla="*/ 2147483647 w 181"/>
              <a:gd name="T11" fmla="*/ 2147483647 h 272"/>
              <a:gd name="T12" fmla="*/ 2147483647 w 181"/>
              <a:gd name="T13" fmla="*/ 2147483647 h 272"/>
              <a:gd name="T14" fmla="*/ 2147483647 w 181"/>
              <a:gd name="T15" fmla="*/ 2147483647 h 272"/>
              <a:gd name="T16" fmla="*/ 2147483647 w 181"/>
              <a:gd name="T17" fmla="*/ 2147483647 h 272"/>
              <a:gd name="T18" fmla="*/ 2147483647 w 181"/>
              <a:gd name="T19" fmla="*/ 2147483647 h 272"/>
              <a:gd name="T20" fmla="*/ 1894559224 w 181"/>
              <a:gd name="T21" fmla="*/ 2147483647 h 272"/>
              <a:gd name="T22" fmla="*/ 1184091293 w 181"/>
              <a:gd name="T23" fmla="*/ 2147483647 h 272"/>
              <a:gd name="T24" fmla="*/ 455414172 w 181"/>
              <a:gd name="T25" fmla="*/ 2147483647 h 272"/>
              <a:gd name="T26" fmla="*/ 236845952 w 181"/>
              <a:gd name="T27" fmla="*/ 2147483647 h 272"/>
              <a:gd name="T28" fmla="*/ 0 w 181"/>
              <a:gd name="T29" fmla="*/ 2147483647 h 2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1"/>
              <a:gd name="T46" fmla="*/ 0 h 272"/>
              <a:gd name="T47" fmla="*/ 181 w 181"/>
              <a:gd name="T48" fmla="*/ 272 h 2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1" h="272">
                <a:moveTo>
                  <a:pt x="25" y="0"/>
                </a:moveTo>
                <a:lnTo>
                  <a:pt x="167" y="0"/>
                </a:lnTo>
                <a:lnTo>
                  <a:pt x="90" y="103"/>
                </a:lnTo>
                <a:lnTo>
                  <a:pt x="130" y="103"/>
                </a:lnTo>
                <a:lnTo>
                  <a:pt x="155" y="118"/>
                </a:lnTo>
                <a:lnTo>
                  <a:pt x="167" y="129"/>
                </a:lnTo>
                <a:lnTo>
                  <a:pt x="181" y="169"/>
                </a:lnTo>
                <a:lnTo>
                  <a:pt x="181" y="195"/>
                </a:lnTo>
                <a:lnTo>
                  <a:pt x="167" y="234"/>
                </a:lnTo>
                <a:lnTo>
                  <a:pt x="142" y="260"/>
                </a:lnTo>
                <a:lnTo>
                  <a:pt x="104" y="272"/>
                </a:lnTo>
                <a:lnTo>
                  <a:pt x="65" y="272"/>
                </a:lnTo>
                <a:lnTo>
                  <a:pt x="25" y="260"/>
                </a:lnTo>
                <a:lnTo>
                  <a:pt x="13" y="246"/>
                </a:lnTo>
                <a:lnTo>
                  <a:pt x="0" y="2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96" name="Line 924"/>
          <p:cNvSpPr>
            <a:spLocks noChangeShapeType="1"/>
          </p:cNvSpPr>
          <p:nvPr/>
        </p:nvSpPr>
        <p:spPr bwMode="auto">
          <a:xfrm>
            <a:off x="6278563" y="4879975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97" name="Freeform 925"/>
          <p:cNvSpPr>
            <a:spLocks/>
          </p:cNvSpPr>
          <p:nvPr/>
        </p:nvSpPr>
        <p:spPr bwMode="auto">
          <a:xfrm>
            <a:off x="6278563" y="4868863"/>
            <a:ext cx="14287" cy="12700"/>
          </a:xfrm>
          <a:custGeom>
            <a:avLst/>
            <a:gdLst>
              <a:gd name="T0" fmla="*/ 0 w 52"/>
              <a:gd name="T1" fmla="*/ 710333448 h 51"/>
              <a:gd name="T2" fmla="*/ 394045098 w 52"/>
              <a:gd name="T3" fmla="*/ 293373025 h 51"/>
              <a:gd name="T4" fmla="*/ 539207569 w 52"/>
              <a:gd name="T5" fmla="*/ 787536476 h 51"/>
              <a:gd name="T6" fmla="*/ 248882558 w 52"/>
              <a:gd name="T7" fmla="*/ 787536476 h 51"/>
              <a:gd name="T8" fmla="*/ 394045098 w 52"/>
              <a:gd name="T9" fmla="*/ 293373025 h 51"/>
              <a:gd name="T10" fmla="*/ 1078490420 w 52"/>
              <a:gd name="T11" fmla="*/ 370576302 h 51"/>
              <a:gd name="T12" fmla="*/ 1078490420 w 52"/>
              <a:gd name="T13" fmla="*/ 185288275 h 51"/>
              <a:gd name="T14" fmla="*/ 394045098 w 52"/>
              <a:gd name="T15" fmla="*/ 293373025 h 51"/>
              <a:gd name="T16" fmla="*/ 954086954 w 52"/>
              <a:gd name="T17" fmla="*/ 0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"/>
              <a:gd name="T28" fmla="*/ 0 h 51"/>
              <a:gd name="T29" fmla="*/ 52 w 52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" h="51">
                <a:moveTo>
                  <a:pt x="0" y="46"/>
                </a:moveTo>
                <a:lnTo>
                  <a:pt x="19" y="19"/>
                </a:lnTo>
                <a:lnTo>
                  <a:pt x="26" y="51"/>
                </a:lnTo>
                <a:lnTo>
                  <a:pt x="12" y="51"/>
                </a:lnTo>
                <a:lnTo>
                  <a:pt x="19" y="19"/>
                </a:lnTo>
                <a:lnTo>
                  <a:pt x="52" y="24"/>
                </a:lnTo>
                <a:lnTo>
                  <a:pt x="52" y="12"/>
                </a:lnTo>
                <a:lnTo>
                  <a:pt x="19" y="19"/>
                </a:lnTo>
                <a:lnTo>
                  <a:pt x="4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98" name="Line 926"/>
          <p:cNvSpPr>
            <a:spLocks noChangeShapeType="1"/>
          </p:cNvSpPr>
          <p:nvPr/>
        </p:nvSpPr>
        <p:spPr bwMode="auto">
          <a:xfrm>
            <a:off x="6288088" y="486568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799" name="Freeform 927"/>
          <p:cNvSpPr>
            <a:spLocks/>
          </p:cNvSpPr>
          <p:nvPr/>
        </p:nvSpPr>
        <p:spPr bwMode="auto">
          <a:xfrm>
            <a:off x="6275388" y="4864100"/>
            <a:ext cx="12700" cy="14288"/>
          </a:xfrm>
          <a:custGeom>
            <a:avLst/>
            <a:gdLst>
              <a:gd name="T0" fmla="*/ 787536476 w 51"/>
              <a:gd name="T1" fmla="*/ 69981477 h 50"/>
              <a:gd name="T2" fmla="*/ 494163700 w 51"/>
              <a:gd name="T3" fmla="*/ 770042095 h 50"/>
              <a:gd name="T4" fmla="*/ 386017007 w 51"/>
              <a:gd name="T5" fmla="*/ 0 h 50"/>
              <a:gd name="T6" fmla="*/ 602248512 w 51"/>
              <a:gd name="T7" fmla="*/ 0 h 50"/>
              <a:gd name="T8" fmla="*/ 494163700 w 51"/>
              <a:gd name="T9" fmla="*/ 770042095 h 50"/>
              <a:gd name="T10" fmla="*/ 0 w 51"/>
              <a:gd name="T11" fmla="*/ 606724590 h 50"/>
              <a:gd name="T12" fmla="*/ 0 w 51"/>
              <a:gd name="T13" fmla="*/ 886732727 h 50"/>
              <a:gd name="T14" fmla="*/ 494163700 w 51"/>
              <a:gd name="T15" fmla="*/ 770042095 h 50"/>
              <a:gd name="T16" fmla="*/ 61762836 w 51"/>
              <a:gd name="T17" fmla="*/ 1166740293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50"/>
              <a:gd name="T29" fmla="*/ 51 w 5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50">
                <a:moveTo>
                  <a:pt x="51" y="3"/>
                </a:moveTo>
                <a:lnTo>
                  <a:pt x="32" y="33"/>
                </a:lnTo>
                <a:lnTo>
                  <a:pt x="25" y="0"/>
                </a:lnTo>
                <a:lnTo>
                  <a:pt x="39" y="0"/>
                </a:lnTo>
                <a:lnTo>
                  <a:pt x="32" y="33"/>
                </a:lnTo>
                <a:lnTo>
                  <a:pt x="0" y="26"/>
                </a:lnTo>
                <a:lnTo>
                  <a:pt x="0" y="38"/>
                </a:lnTo>
                <a:lnTo>
                  <a:pt x="32" y="33"/>
                </a:lnTo>
                <a:lnTo>
                  <a:pt x="4" y="5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00" name="Line 928"/>
          <p:cNvSpPr>
            <a:spLocks noChangeShapeType="1"/>
          </p:cNvSpPr>
          <p:nvPr/>
        </p:nvSpPr>
        <p:spPr bwMode="auto">
          <a:xfrm>
            <a:off x="6276975" y="4868863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01" name="Freeform 929"/>
          <p:cNvSpPr>
            <a:spLocks/>
          </p:cNvSpPr>
          <p:nvPr/>
        </p:nvSpPr>
        <p:spPr bwMode="auto">
          <a:xfrm>
            <a:off x="6276975" y="4868863"/>
            <a:ext cx="11113" cy="11112"/>
          </a:xfrm>
          <a:custGeom>
            <a:avLst/>
            <a:gdLst>
              <a:gd name="T0" fmla="*/ 0 w 47"/>
              <a:gd name="T1" fmla="*/ 0 h 46"/>
              <a:gd name="T2" fmla="*/ 370160787 w 47"/>
              <a:gd name="T3" fmla="*/ 267843680 h 46"/>
              <a:gd name="T4" fmla="*/ 621295235 w 47"/>
              <a:gd name="T5" fmla="*/ 648426776 h 46"/>
              <a:gd name="T6" fmla="*/ 0 60000 65536"/>
              <a:gd name="T7" fmla="*/ 0 60000 65536"/>
              <a:gd name="T8" fmla="*/ 0 60000 65536"/>
              <a:gd name="T9" fmla="*/ 0 w 47"/>
              <a:gd name="T10" fmla="*/ 0 h 46"/>
              <a:gd name="T11" fmla="*/ 47 w 47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46">
                <a:moveTo>
                  <a:pt x="0" y="0"/>
                </a:moveTo>
                <a:lnTo>
                  <a:pt x="28" y="19"/>
                </a:lnTo>
                <a:lnTo>
                  <a:pt x="47" y="4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02" name="Line 930"/>
          <p:cNvSpPr>
            <a:spLocks noChangeShapeType="1"/>
          </p:cNvSpPr>
          <p:nvPr/>
        </p:nvSpPr>
        <p:spPr bwMode="auto">
          <a:xfrm>
            <a:off x="6291263" y="487838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03" name="Freeform 931"/>
          <p:cNvSpPr>
            <a:spLocks/>
          </p:cNvSpPr>
          <p:nvPr/>
        </p:nvSpPr>
        <p:spPr bwMode="auto">
          <a:xfrm>
            <a:off x="6278563" y="4865688"/>
            <a:ext cx="12700" cy="12700"/>
          </a:xfrm>
          <a:custGeom>
            <a:avLst/>
            <a:gdLst>
              <a:gd name="T0" fmla="*/ 968044755 w 46"/>
              <a:gd name="T1" fmla="*/ 927289659 h 47"/>
              <a:gd name="T2" fmla="*/ 399871101 w 46"/>
              <a:gd name="T3" fmla="*/ 591858989 h 47"/>
              <a:gd name="T4" fmla="*/ 0 w 46"/>
              <a:gd name="T5" fmla="*/ 0 h 47"/>
              <a:gd name="T6" fmla="*/ 0 60000 65536"/>
              <a:gd name="T7" fmla="*/ 0 60000 65536"/>
              <a:gd name="T8" fmla="*/ 0 60000 65536"/>
              <a:gd name="T9" fmla="*/ 0 w 46"/>
              <a:gd name="T10" fmla="*/ 0 h 47"/>
              <a:gd name="T11" fmla="*/ 46 w 46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47">
                <a:moveTo>
                  <a:pt x="46" y="47"/>
                </a:moveTo>
                <a:lnTo>
                  <a:pt x="19" y="3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04" name="Line 932"/>
          <p:cNvSpPr>
            <a:spLocks noChangeShapeType="1"/>
          </p:cNvSpPr>
          <p:nvPr/>
        </p:nvSpPr>
        <p:spPr bwMode="auto">
          <a:xfrm>
            <a:off x="6607175" y="509428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05" name="Freeform 933"/>
          <p:cNvSpPr>
            <a:spLocks/>
          </p:cNvSpPr>
          <p:nvPr/>
        </p:nvSpPr>
        <p:spPr bwMode="auto">
          <a:xfrm>
            <a:off x="6573838" y="5094288"/>
            <a:ext cx="50800" cy="47625"/>
          </a:xfrm>
          <a:custGeom>
            <a:avLst/>
            <a:gdLst>
              <a:gd name="T0" fmla="*/ 2147483647 w 193"/>
              <a:gd name="T1" fmla="*/ 0 h 180"/>
              <a:gd name="T2" fmla="*/ 0 w 193"/>
              <a:gd name="T3" fmla="*/ 2147483647 h 180"/>
              <a:gd name="T4" fmla="*/ 2147483647 w 193"/>
              <a:gd name="T5" fmla="*/ 2147483647 h 180"/>
              <a:gd name="T6" fmla="*/ 0 60000 65536"/>
              <a:gd name="T7" fmla="*/ 0 60000 65536"/>
              <a:gd name="T8" fmla="*/ 0 60000 65536"/>
              <a:gd name="T9" fmla="*/ 0 w 193"/>
              <a:gd name="T10" fmla="*/ 0 h 180"/>
              <a:gd name="T11" fmla="*/ 193 w 193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180">
                <a:moveTo>
                  <a:pt x="128" y="0"/>
                </a:moveTo>
                <a:lnTo>
                  <a:pt x="0" y="180"/>
                </a:lnTo>
                <a:lnTo>
                  <a:pt x="193" y="18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06" name="Line 934"/>
          <p:cNvSpPr>
            <a:spLocks noChangeShapeType="1"/>
          </p:cNvSpPr>
          <p:nvPr/>
        </p:nvSpPr>
        <p:spPr bwMode="auto">
          <a:xfrm>
            <a:off x="6607175" y="516572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07" name="Line 935"/>
          <p:cNvSpPr>
            <a:spLocks noChangeShapeType="1"/>
          </p:cNvSpPr>
          <p:nvPr/>
        </p:nvSpPr>
        <p:spPr bwMode="auto">
          <a:xfrm flipV="1">
            <a:off x="6607175" y="5094288"/>
            <a:ext cx="1588" cy="71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08" name="Line 936"/>
          <p:cNvSpPr>
            <a:spLocks noChangeShapeType="1"/>
          </p:cNvSpPr>
          <p:nvPr/>
        </p:nvSpPr>
        <p:spPr bwMode="auto">
          <a:xfrm>
            <a:off x="6989763" y="487838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09" name="Freeform 937"/>
          <p:cNvSpPr>
            <a:spLocks/>
          </p:cNvSpPr>
          <p:nvPr/>
        </p:nvSpPr>
        <p:spPr bwMode="auto">
          <a:xfrm>
            <a:off x="6988175" y="4864100"/>
            <a:ext cx="17463" cy="17463"/>
          </a:xfrm>
          <a:custGeom>
            <a:avLst/>
            <a:gdLst>
              <a:gd name="T0" fmla="*/ 96936295 w 65"/>
              <a:gd name="T1" fmla="*/ 969580499 h 65"/>
              <a:gd name="T2" fmla="*/ 620522697 w 65"/>
              <a:gd name="T3" fmla="*/ 639938857 h 65"/>
              <a:gd name="T4" fmla="*/ 290881457 w 65"/>
              <a:gd name="T5" fmla="*/ 1163524755 h 65"/>
              <a:gd name="T6" fmla="*/ 523586301 w 65"/>
              <a:gd name="T7" fmla="*/ 1260462091 h 65"/>
              <a:gd name="T8" fmla="*/ 620522697 w 65"/>
              <a:gd name="T9" fmla="*/ 639938857 h 65"/>
              <a:gd name="T10" fmla="*/ 775635438 w 65"/>
              <a:gd name="T11" fmla="*/ 1260462091 h 65"/>
              <a:gd name="T12" fmla="*/ 1008340281 w 65"/>
              <a:gd name="T13" fmla="*/ 1163524755 h 65"/>
              <a:gd name="T14" fmla="*/ 620522697 w 65"/>
              <a:gd name="T15" fmla="*/ 639938857 h 65"/>
              <a:gd name="T16" fmla="*/ 1182869451 w 65"/>
              <a:gd name="T17" fmla="*/ 969580499 h 65"/>
              <a:gd name="T18" fmla="*/ 1260462091 w 65"/>
              <a:gd name="T19" fmla="*/ 736875119 h 65"/>
              <a:gd name="T20" fmla="*/ 620522697 w 65"/>
              <a:gd name="T21" fmla="*/ 639938857 h 65"/>
              <a:gd name="T22" fmla="*/ 1260462091 w 65"/>
              <a:gd name="T23" fmla="*/ 504170141 h 65"/>
              <a:gd name="T24" fmla="*/ 1182869451 w 65"/>
              <a:gd name="T25" fmla="*/ 271465230 h 65"/>
              <a:gd name="T26" fmla="*/ 620522697 w 65"/>
              <a:gd name="T27" fmla="*/ 639938857 h 65"/>
              <a:gd name="T28" fmla="*/ 1008340281 w 65"/>
              <a:gd name="T29" fmla="*/ 58176228 h 65"/>
              <a:gd name="T30" fmla="*/ 775635438 w 65"/>
              <a:gd name="T31" fmla="*/ 0 h 65"/>
              <a:gd name="T32" fmla="*/ 620522697 w 65"/>
              <a:gd name="T33" fmla="*/ 639938857 h 65"/>
              <a:gd name="T34" fmla="*/ 523586301 w 65"/>
              <a:gd name="T35" fmla="*/ 0 h 65"/>
              <a:gd name="T36" fmla="*/ 290881457 w 65"/>
              <a:gd name="T37" fmla="*/ 58176228 h 65"/>
              <a:gd name="T38" fmla="*/ 620522697 w 65"/>
              <a:gd name="T39" fmla="*/ 639938857 h 65"/>
              <a:gd name="T40" fmla="*/ 96936295 w 65"/>
              <a:gd name="T41" fmla="*/ 271465230 h 65"/>
              <a:gd name="T42" fmla="*/ 0 w 65"/>
              <a:gd name="T43" fmla="*/ 504170141 h 65"/>
              <a:gd name="T44" fmla="*/ 620522697 w 65"/>
              <a:gd name="T45" fmla="*/ 639938857 h 65"/>
              <a:gd name="T46" fmla="*/ 0 w 65"/>
              <a:gd name="T47" fmla="*/ 736875119 h 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5"/>
              <a:gd name="T73" fmla="*/ 0 h 65"/>
              <a:gd name="T74" fmla="*/ 65 w 65"/>
              <a:gd name="T75" fmla="*/ 65 h 6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5" h="65">
                <a:moveTo>
                  <a:pt x="5" y="50"/>
                </a:moveTo>
                <a:lnTo>
                  <a:pt x="32" y="33"/>
                </a:lnTo>
                <a:lnTo>
                  <a:pt x="15" y="60"/>
                </a:lnTo>
                <a:lnTo>
                  <a:pt x="27" y="65"/>
                </a:lnTo>
                <a:lnTo>
                  <a:pt x="32" y="33"/>
                </a:lnTo>
                <a:lnTo>
                  <a:pt x="40" y="65"/>
                </a:lnTo>
                <a:lnTo>
                  <a:pt x="52" y="60"/>
                </a:lnTo>
                <a:lnTo>
                  <a:pt x="32" y="33"/>
                </a:lnTo>
                <a:lnTo>
                  <a:pt x="61" y="50"/>
                </a:lnTo>
                <a:lnTo>
                  <a:pt x="65" y="38"/>
                </a:lnTo>
                <a:lnTo>
                  <a:pt x="32" y="33"/>
                </a:lnTo>
                <a:lnTo>
                  <a:pt x="65" y="26"/>
                </a:lnTo>
                <a:lnTo>
                  <a:pt x="61" y="14"/>
                </a:lnTo>
                <a:lnTo>
                  <a:pt x="32" y="33"/>
                </a:lnTo>
                <a:lnTo>
                  <a:pt x="52" y="3"/>
                </a:lnTo>
                <a:lnTo>
                  <a:pt x="40" y="0"/>
                </a:lnTo>
                <a:lnTo>
                  <a:pt x="32" y="33"/>
                </a:lnTo>
                <a:lnTo>
                  <a:pt x="27" y="0"/>
                </a:lnTo>
                <a:lnTo>
                  <a:pt x="15" y="3"/>
                </a:lnTo>
                <a:lnTo>
                  <a:pt x="32" y="33"/>
                </a:lnTo>
                <a:lnTo>
                  <a:pt x="5" y="14"/>
                </a:lnTo>
                <a:lnTo>
                  <a:pt x="0" y="26"/>
                </a:lnTo>
                <a:lnTo>
                  <a:pt x="32" y="33"/>
                </a:lnTo>
                <a:lnTo>
                  <a:pt x="0" y="3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10" name="Line 938"/>
          <p:cNvSpPr>
            <a:spLocks noChangeShapeType="1"/>
          </p:cNvSpPr>
          <p:nvPr/>
        </p:nvSpPr>
        <p:spPr bwMode="auto">
          <a:xfrm>
            <a:off x="7053263" y="540861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11" name="Freeform 939"/>
          <p:cNvSpPr>
            <a:spLocks/>
          </p:cNvSpPr>
          <p:nvPr/>
        </p:nvSpPr>
        <p:spPr bwMode="auto">
          <a:xfrm>
            <a:off x="7019925" y="5408613"/>
            <a:ext cx="50800" cy="47625"/>
          </a:xfrm>
          <a:custGeom>
            <a:avLst/>
            <a:gdLst>
              <a:gd name="T0" fmla="*/ 2147483647 w 191"/>
              <a:gd name="T1" fmla="*/ 0 h 181"/>
              <a:gd name="T2" fmla="*/ 0 w 191"/>
              <a:gd name="T3" fmla="*/ 2147483647 h 181"/>
              <a:gd name="T4" fmla="*/ 2147483647 w 191"/>
              <a:gd name="T5" fmla="*/ 2147483647 h 181"/>
              <a:gd name="T6" fmla="*/ 0 60000 65536"/>
              <a:gd name="T7" fmla="*/ 0 60000 65536"/>
              <a:gd name="T8" fmla="*/ 0 60000 65536"/>
              <a:gd name="T9" fmla="*/ 0 w 191"/>
              <a:gd name="T10" fmla="*/ 0 h 181"/>
              <a:gd name="T11" fmla="*/ 191 w 191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" h="181">
                <a:moveTo>
                  <a:pt x="128" y="0"/>
                </a:moveTo>
                <a:lnTo>
                  <a:pt x="0" y="181"/>
                </a:lnTo>
                <a:lnTo>
                  <a:pt x="191" y="1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12" name="Line 940"/>
          <p:cNvSpPr>
            <a:spLocks noChangeShapeType="1"/>
          </p:cNvSpPr>
          <p:nvPr/>
        </p:nvSpPr>
        <p:spPr bwMode="auto">
          <a:xfrm>
            <a:off x="7053263" y="548163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13" name="Line 941"/>
          <p:cNvSpPr>
            <a:spLocks noChangeShapeType="1"/>
          </p:cNvSpPr>
          <p:nvPr/>
        </p:nvSpPr>
        <p:spPr bwMode="auto">
          <a:xfrm flipV="1">
            <a:off x="7053263" y="5408613"/>
            <a:ext cx="1587" cy="73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14" name="Line 942"/>
          <p:cNvSpPr>
            <a:spLocks noChangeShapeType="1"/>
          </p:cNvSpPr>
          <p:nvPr/>
        </p:nvSpPr>
        <p:spPr bwMode="auto">
          <a:xfrm>
            <a:off x="4775200" y="487997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15" name="Freeform 943"/>
          <p:cNvSpPr>
            <a:spLocks/>
          </p:cNvSpPr>
          <p:nvPr/>
        </p:nvSpPr>
        <p:spPr bwMode="auto">
          <a:xfrm>
            <a:off x="4770438" y="4868863"/>
            <a:ext cx="7937" cy="11112"/>
          </a:xfrm>
          <a:custGeom>
            <a:avLst/>
            <a:gdLst>
              <a:gd name="T0" fmla="*/ 278246679 w 33"/>
              <a:gd name="T1" fmla="*/ 648426776 h 46"/>
              <a:gd name="T2" fmla="*/ 0 w 33"/>
              <a:gd name="T3" fmla="*/ 267843680 h 46"/>
              <a:gd name="T4" fmla="*/ 459135636 w 33"/>
              <a:gd name="T5" fmla="*/ 338335044 h 46"/>
              <a:gd name="T6" fmla="*/ 459135636 w 33"/>
              <a:gd name="T7" fmla="*/ 169167643 h 46"/>
              <a:gd name="T8" fmla="*/ 0 w 33"/>
              <a:gd name="T9" fmla="*/ 267843680 h 46"/>
              <a:gd name="T10" fmla="*/ 389545254 w 33"/>
              <a:gd name="T11" fmla="*/ 0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46"/>
              <a:gd name="T20" fmla="*/ 33 w 33"/>
              <a:gd name="T21" fmla="*/ 46 h 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46">
                <a:moveTo>
                  <a:pt x="20" y="46"/>
                </a:moveTo>
                <a:lnTo>
                  <a:pt x="0" y="19"/>
                </a:lnTo>
                <a:lnTo>
                  <a:pt x="33" y="24"/>
                </a:lnTo>
                <a:lnTo>
                  <a:pt x="33" y="12"/>
                </a:lnTo>
                <a:lnTo>
                  <a:pt x="0" y="19"/>
                </a:lnTo>
                <a:lnTo>
                  <a:pt x="2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16" name="Line 944"/>
          <p:cNvSpPr>
            <a:spLocks noChangeShapeType="1"/>
          </p:cNvSpPr>
          <p:nvPr/>
        </p:nvSpPr>
        <p:spPr bwMode="auto">
          <a:xfrm>
            <a:off x="4775200" y="486568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17" name="Freeform 945"/>
          <p:cNvSpPr>
            <a:spLocks/>
          </p:cNvSpPr>
          <p:nvPr/>
        </p:nvSpPr>
        <p:spPr bwMode="auto">
          <a:xfrm>
            <a:off x="4760913" y="4864100"/>
            <a:ext cx="14287" cy="14288"/>
          </a:xfrm>
          <a:custGeom>
            <a:avLst/>
            <a:gdLst>
              <a:gd name="T0" fmla="*/ 1078490420 w 52"/>
              <a:gd name="T1" fmla="*/ 69981477 h 50"/>
              <a:gd name="T2" fmla="*/ 663686729 w 52"/>
              <a:gd name="T3" fmla="*/ 770042095 h 50"/>
              <a:gd name="T4" fmla="*/ 539207569 w 52"/>
              <a:gd name="T5" fmla="*/ 0 h 50"/>
              <a:gd name="T6" fmla="*/ 829608206 w 52"/>
              <a:gd name="T7" fmla="*/ 0 h 50"/>
              <a:gd name="T8" fmla="*/ 663686729 w 52"/>
              <a:gd name="T9" fmla="*/ 770042095 h 50"/>
              <a:gd name="T10" fmla="*/ 0 w 52"/>
              <a:gd name="T11" fmla="*/ 606724590 h 50"/>
              <a:gd name="T12" fmla="*/ 0 w 52"/>
              <a:gd name="T13" fmla="*/ 886732727 h 50"/>
              <a:gd name="T14" fmla="*/ 663686729 w 52"/>
              <a:gd name="T15" fmla="*/ 770042095 h 50"/>
              <a:gd name="T16" fmla="*/ 103720052 w 52"/>
              <a:gd name="T17" fmla="*/ 1166740293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"/>
              <a:gd name="T28" fmla="*/ 0 h 50"/>
              <a:gd name="T29" fmla="*/ 52 w 52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" h="50">
                <a:moveTo>
                  <a:pt x="52" y="3"/>
                </a:moveTo>
                <a:lnTo>
                  <a:pt x="32" y="33"/>
                </a:lnTo>
                <a:lnTo>
                  <a:pt x="26" y="0"/>
                </a:lnTo>
                <a:lnTo>
                  <a:pt x="40" y="0"/>
                </a:lnTo>
                <a:lnTo>
                  <a:pt x="32" y="33"/>
                </a:lnTo>
                <a:lnTo>
                  <a:pt x="0" y="26"/>
                </a:lnTo>
                <a:lnTo>
                  <a:pt x="0" y="38"/>
                </a:lnTo>
                <a:lnTo>
                  <a:pt x="32" y="33"/>
                </a:lnTo>
                <a:lnTo>
                  <a:pt x="5" y="5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18" name="Line 946"/>
          <p:cNvSpPr>
            <a:spLocks noChangeShapeType="1"/>
          </p:cNvSpPr>
          <p:nvPr/>
        </p:nvSpPr>
        <p:spPr bwMode="auto">
          <a:xfrm>
            <a:off x="4765675" y="487997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19" name="Freeform 947"/>
          <p:cNvSpPr>
            <a:spLocks/>
          </p:cNvSpPr>
          <p:nvPr/>
        </p:nvSpPr>
        <p:spPr bwMode="auto">
          <a:xfrm>
            <a:off x="4765675" y="4873625"/>
            <a:ext cx="11113" cy="7938"/>
          </a:xfrm>
          <a:custGeom>
            <a:avLst/>
            <a:gdLst>
              <a:gd name="T0" fmla="*/ 0 w 46"/>
              <a:gd name="T1" fmla="*/ 412161229 h 32"/>
              <a:gd name="T2" fmla="*/ 253826272 w 46"/>
              <a:gd name="T3" fmla="*/ 0 h 32"/>
              <a:gd name="T4" fmla="*/ 366585980 w 46"/>
              <a:gd name="T5" fmla="*/ 488464721 h 32"/>
              <a:gd name="T6" fmla="*/ 169198087 w 46"/>
              <a:gd name="T7" fmla="*/ 488464721 h 32"/>
              <a:gd name="T8" fmla="*/ 253826272 w 46"/>
              <a:gd name="T9" fmla="*/ 0 h 32"/>
              <a:gd name="T10" fmla="*/ 648602057 w 46"/>
              <a:gd name="T11" fmla="*/ 259493158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"/>
              <a:gd name="T19" fmla="*/ 0 h 32"/>
              <a:gd name="T20" fmla="*/ 46 w 46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" h="32">
                <a:moveTo>
                  <a:pt x="0" y="27"/>
                </a:moveTo>
                <a:lnTo>
                  <a:pt x="18" y="0"/>
                </a:lnTo>
                <a:lnTo>
                  <a:pt x="26" y="32"/>
                </a:lnTo>
                <a:lnTo>
                  <a:pt x="12" y="32"/>
                </a:lnTo>
                <a:lnTo>
                  <a:pt x="18" y="0"/>
                </a:lnTo>
                <a:lnTo>
                  <a:pt x="46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20" name="Line 948"/>
          <p:cNvSpPr>
            <a:spLocks noChangeShapeType="1"/>
          </p:cNvSpPr>
          <p:nvPr/>
        </p:nvSpPr>
        <p:spPr bwMode="auto">
          <a:xfrm>
            <a:off x="4770438" y="4873625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21" name="Line 949"/>
          <p:cNvSpPr>
            <a:spLocks noChangeShapeType="1"/>
          </p:cNvSpPr>
          <p:nvPr/>
        </p:nvSpPr>
        <p:spPr bwMode="auto">
          <a:xfrm flipH="1" flipV="1">
            <a:off x="4765675" y="4865688"/>
            <a:ext cx="4763" cy="7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22" name="Line 950"/>
          <p:cNvSpPr>
            <a:spLocks noChangeShapeType="1"/>
          </p:cNvSpPr>
          <p:nvPr/>
        </p:nvSpPr>
        <p:spPr bwMode="auto">
          <a:xfrm>
            <a:off x="4762500" y="4868863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23" name="Line 951"/>
          <p:cNvSpPr>
            <a:spLocks noChangeShapeType="1"/>
          </p:cNvSpPr>
          <p:nvPr/>
        </p:nvSpPr>
        <p:spPr bwMode="auto">
          <a:xfrm>
            <a:off x="4762500" y="4868863"/>
            <a:ext cx="7938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24" name="Line 952"/>
          <p:cNvSpPr>
            <a:spLocks noChangeShapeType="1"/>
          </p:cNvSpPr>
          <p:nvPr/>
        </p:nvSpPr>
        <p:spPr bwMode="auto">
          <a:xfrm>
            <a:off x="4065588" y="487521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25" name="Freeform 953"/>
          <p:cNvSpPr>
            <a:spLocks/>
          </p:cNvSpPr>
          <p:nvPr/>
        </p:nvSpPr>
        <p:spPr bwMode="auto">
          <a:xfrm>
            <a:off x="4051300" y="4864100"/>
            <a:ext cx="14288" cy="11113"/>
          </a:xfrm>
          <a:custGeom>
            <a:avLst/>
            <a:gdLst>
              <a:gd name="T0" fmla="*/ 1078717031 w 52"/>
              <a:gd name="T1" fmla="*/ 950443915 h 38"/>
              <a:gd name="T2" fmla="*/ 394175717 w 52"/>
              <a:gd name="T3" fmla="*/ 825406338 h 38"/>
              <a:gd name="T4" fmla="*/ 1078717031 w 52"/>
              <a:gd name="T5" fmla="*/ 650335131 h 38"/>
              <a:gd name="T6" fmla="*/ 954220778 w 52"/>
              <a:gd name="T7" fmla="*/ 350141098 h 38"/>
              <a:gd name="T8" fmla="*/ 394175717 w 52"/>
              <a:gd name="T9" fmla="*/ 825406338 h 38"/>
              <a:gd name="T10" fmla="*/ 518596684 w 52"/>
              <a:gd name="T11" fmla="*/ 0 h 38"/>
              <a:gd name="T12" fmla="*/ 248917289 w 52"/>
              <a:gd name="T13" fmla="*/ 0 h 38"/>
              <a:gd name="T14" fmla="*/ 394175717 w 52"/>
              <a:gd name="T15" fmla="*/ 825406338 h 38"/>
              <a:gd name="T16" fmla="*/ 0 w 52"/>
              <a:gd name="T17" fmla="*/ 75005719 h 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"/>
              <a:gd name="T28" fmla="*/ 0 h 38"/>
              <a:gd name="T29" fmla="*/ 52 w 52"/>
              <a:gd name="T30" fmla="*/ 38 h 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" h="38">
                <a:moveTo>
                  <a:pt x="52" y="38"/>
                </a:moveTo>
                <a:lnTo>
                  <a:pt x="19" y="33"/>
                </a:lnTo>
                <a:lnTo>
                  <a:pt x="52" y="26"/>
                </a:lnTo>
                <a:lnTo>
                  <a:pt x="46" y="14"/>
                </a:lnTo>
                <a:lnTo>
                  <a:pt x="19" y="33"/>
                </a:lnTo>
                <a:lnTo>
                  <a:pt x="25" y="0"/>
                </a:lnTo>
                <a:lnTo>
                  <a:pt x="12" y="0"/>
                </a:lnTo>
                <a:lnTo>
                  <a:pt x="19" y="33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26" name="Line 954"/>
          <p:cNvSpPr>
            <a:spLocks noChangeShapeType="1"/>
          </p:cNvSpPr>
          <p:nvPr/>
        </p:nvSpPr>
        <p:spPr bwMode="auto">
          <a:xfrm>
            <a:off x="4049713" y="486886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27" name="Freeform 955"/>
          <p:cNvSpPr>
            <a:spLocks/>
          </p:cNvSpPr>
          <p:nvPr/>
        </p:nvSpPr>
        <p:spPr bwMode="auto">
          <a:xfrm>
            <a:off x="4048125" y="4868863"/>
            <a:ext cx="14288" cy="12700"/>
          </a:xfrm>
          <a:custGeom>
            <a:avLst/>
            <a:gdLst>
              <a:gd name="T0" fmla="*/ 116690382 w 50"/>
              <a:gd name="T1" fmla="*/ 0 h 51"/>
              <a:gd name="T2" fmla="*/ 746688080 w 50"/>
              <a:gd name="T3" fmla="*/ 293373025 h 51"/>
              <a:gd name="T4" fmla="*/ 0 w 50"/>
              <a:gd name="T5" fmla="*/ 370576302 h 51"/>
              <a:gd name="T6" fmla="*/ 0 w 50"/>
              <a:gd name="T7" fmla="*/ 185288275 h 51"/>
              <a:gd name="T8" fmla="*/ 746688080 w 50"/>
              <a:gd name="T9" fmla="*/ 293373025 h 51"/>
              <a:gd name="T10" fmla="*/ 583370146 w 50"/>
              <a:gd name="T11" fmla="*/ 787536476 h 51"/>
              <a:gd name="T12" fmla="*/ 886732727 w 50"/>
              <a:gd name="T13" fmla="*/ 787536476 h 51"/>
              <a:gd name="T14" fmla="*/ 746688080 w 50"/>
              <a:gd name="T15" fmla="*/ 293373025 h 51"/>
              <a:gd name="T16" fmla="*/ 1166740293 w 50"/>
              <a:gd name="T17" fmla="*/ 710333448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"/>
              <a:gd name="T28" fmla="*/ 0 h 51"/>
              <a:gd name="T29" fmla="*/ 50 w 50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" h="51">
                <a:moveTo>
                  <a:pt x="5" y="0"/>
                </a:moveTo>
                <a:lnTo>
                  <a:pt x="32" y="19"/>
                </a:lnTo>
                <a:lnTo>
                  <a:pt x="0" y="24"/>
                </a:lnTo>
                <a:lnTo>
                  <a:pt x="0" y="12"/>
                </a:lnTo>
                <a:lnTo>
                  <a:pt x="32" y="19"/>
                </a:lnTo>
                <a:lnTo>
                  <a:pt x="25" y="51"/>
                </a:lnTo>
                <a:lnTo>
                  <a:pt x="38" y="51"/>
                </a:lnTo>
                <a:lnTo>
                  <a:pt x="32" y="19"/>
                </a:lnTo>
                <a:lnTo>
                  <a:pt x="50" y="4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28" name="Line 956"/>
          <p:cNvSpPr>
            <a:spLocks noChangeShapeType="1"/>
          </p:cNvSpPr>
          <p:nvPr/>
        </p:nvSpPr>
        <p:spPr bwMode="auto">
          <a:xfrm>
            <a:off x="4064000" y="487838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29" name="Freeform 957"/>
          <p:cNvSpPr>
            <a:spLocks/>
          </p:cNvSpPr>
          <p:nvPr/>
        </p:nvSpPr>
        <p:spPr bwMode="auto">
          <a:xfrm>
            <a:off x="4057650" y="4865688"/>
            <a:ext cx="6350" cy="12700"/>
          </a:xfrm>
          <a:custGeom>
            <a:avLst/>
            <a:gdLst>
              <a:gd name="T0" fmla="*/ 351231689 w 27"/>
              <a:gd name="T1" fmla="*/ 927289659 h 47"/>
              <a:gd name="T2" fmla="*/ 0 w 27"/>
              <a:gd name="T3" fmla="*/ 591858989 h 47"/>
              <a:gd name="T4" fmla="*/ 234136017 w 27"/>
              <a:gd name="T5" fmla="*/ 0 h 47"/>
              <a:gd name="T6" fmla="*/ 0 60000 65536"/>
              <a:gd name="T7" fmla="*/ 0 60000 65536"/>
              <a:gd name="T8" fmla="*/ 0 60000 65536"/>
              <a:gd name="T9" fmla="*/ 0 w 27"/>
              <a:gd name="T10" fmla="*/ 0 h 47"/>
              <a:gd name="T11" fmla="*/ 27 w 27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47">
                <a:moveTo>
                  <a:pt x="27" y="47"/>
                </a:moveTo>
                <a:lnTo>
                  <a:pt x="0" y="30"/>
                </a:lnTo>
                <a:lnTo>
                  <a:pt x="1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30" name="Line 958"/>
          <p:cNvSpPr>
            <a:spLocks noChangeShapeType="1"/>
          </p:cNvSpPr>
          <p:nvPr/>
        </p:nvSpPr>
        <p:spPr bwMode="auto">
          <a:xfrm>
            <a:off x="4057650" y="487362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31" name="Line 959"/>
          <p:cNvSpPr>
            <a:spLocks noChangeShapeType="1"/>
          </p:cNvSpPr>
          <p:nvPr/>
        </p:nvSpPr>
        <p:spPr bwMode="auto">
          <a:xfrm flipH="1">
            <a:off x="4049713" y="4873625"/>
            <a:ext cx="7937" cy="47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32" name="Line 960"/>
          <p:cNvSpPr>
            <a:spLocks noChangeShapeType="1"/>
          </p:cNvSpPr>
          <p:nvPr/>
        </p:nvSpPr>
        <p:spPr bwMode="auto">
          <a:xfrm>
            <a:off x="4051300" y="4879975"/>
            <a:ext cx="1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33" name="Line 961"/>
          <p:cNvSpPr>
            <a:spLocks noChangeShapeType="1"/>
          </p:cNvSpPr>
          <p:nvPr/>
        </p:nvSpPr>
        <p:spPr bwMode="auto">
          <a:xfrm flipV="1">
            <a:off x="4051300" y="4873625"/>
            <a:ext cx="6350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34" name="Line 962"/>
          <p:cNvSpPr>
            <a:spLocks noChangeShapeType="1"/>
          </p:cNvSpPr>
          <p:nvPr/>
        </p:nvSpPr>
        <p:spPr bwMode="auto">
          <a:xfrm>
            <a:off x="3522663" y="4940300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35" name="Line 963"/>
          <p:cNvSpPr>
            <a:spLocks noChangeShapeType="1"/>
          </p:cNvSpPr>
          <p:nvPr/>
        </p:nvSpPr>
        <p:spPr bwMode="auto">
          <a:xfrm>
            <a:off x="3414713" y="4854575"/>
            <a:ext cx="1587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8836" name="Freeform 964"/>
          <p:cNvSpPr>
            <a:spLocks/>
          </p:cNvSpPr>
          <p:nvPr/>
        </p:nvSpPr>
        <p:spPr bwMode="auto">
          <a:xfrm>
            <a:off x="3235325" y="2332038"/>
            <a:ext cx="179388" cy="2522537"/>
          </a:xfrm>
          <a:custGeom>
            <a:avLst/>
            <a:gdLst>
              <a:gd name="T0" fmla="*/ 2147483647 w 673"/>
              <a:gd name="T1" fmla="*/ 2147483647 h 9530"/>
              <a:gd name="T2" fmla="*/ 2147483647 w 673"/>
              <a:gd name="T3" fmla="*/ 2147483647 h 9530"/>
              <a:gd name="T4" fmla="*/ 2147483647 w 673"/>
              <a:gd name="T5" fmla="*/ 2147483647 h 9530"/>
              <a:gd name="T6" fmla="*/ 0 w 673"/>
              <a:gd name="T7" fmla="*/ 2147483647 h 9530"/>
              <a:gd name="T8" fmla="*/ 2147483647 w 673"/>
              <a:gd name="T9" fmla="*/ 2147483647 h 9530"/>
              <a:gd name="T10" fmla="*/ 2147483647 w 673"/>
              <a:gd name="T11" fmla="*/ 2147483647 h 9530"/>
              <a:gd name="T12" fmla="*/ 2147483647 w 673"/>
              <a:gd name="T13" fmla="*/ 0 h 95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9530"/>
              <a:gd name="T23" fmla="*/ 673 w 673"/>
              <a:gd name="T24" fmla="*/ 9530 h 95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9530">
                <a:moveTo>
                  <a:pt x="673" y="9530"/>
                </a:moveTo>
                <a:lnTo>
                  <a:pt x="336" y="9190"/>
                </a:lnTo>
                <a:lnTo>
                  <a:pt x="336" y="4425"/>
                </a:lnTo>
                <a:lnTo>
                  <a:pt x="0" y="4085"/>
                </a:lnTo>
                <a:lnTo>
                  <a:pt x="336" y="3743"/>
                </a:lnTo>
                <a:lnTo>
                  <a:pt x="336" y="341"/>
                </a:lnTo>
                <a:lnTo>
                  <a:pt x="673" y="0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412037" name="Text Box 965"/>
          <p:cNvSpPr txBox="1">
            <a:spLocks noChangeArrowheads="1"/>
          </p:cNvSpPr>
          <p:nvPr/>
        </p:nvSpPr>
        <p:spPr bwMode="auto">
          <a:xfrm>
            <a:off x="3344068" y="362471"/>
            <a:ext cx="3884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IDEA  Round structure</a:t>
            </a:r>
          </a:p>
        </p:txBody>
      </p:sp>
      <p:sp>
        <p:nvSpPr>
          <p:cNvPr id="28838" name="Text Box 966"/>
          <p:cNvSpPr txBox="1">
            <a:spLocks noChangeArrowheads="1"/>
          </p:cNvSpPr>
          <p:nvPr/>
        </p:nvSpPr>
        <p:spPr bwMode="auto">
          <a:xfrm>
            <a:off x="1822479" y="1872746"/>
            <a:ext cx="1027054" cy="3407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600" u="none">
                <a:latin typeface="Arial Narrow" panose="020B0606020202030204" pitchFamily="34" charset="0"/>
              </a:rPr>
              <a:t>Clear Text </a:t>
            </a:r>
          </a:p>
        </p:txBody>
      </p:sp>
      <p:sp>
        <p:nvSpPr>
          <p:cNvPr id="28839" name="Text Box 967"/>
          <p:cNvSpPr txBox="1">
            <a:spLocks noChangeArrowheads="1"/>
          </p:cNvSpPr>
          <p:nvPr/>
        </p:nvSpPr>
        <p:spPr bwMode="auto">
          <a:xfrm>
            <a:off x="1751607" y="3214977"/>
            <a:ext cx="1291036" cy="3407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600" u="none">
                <a:latin typeface="Arial Narrow" panose="020B0606020202030204" pitchFamily="34" charset="0"/>
              </a:rPr>
              <a:t>1 of 8 Rounds</a:t>
            </a:r>
          </a:p>
        </p:txBody>
      </p:sp>
      <p:sp>
        <p:nvSpPr>
          <p:cNvPr id="28840" name="Text Box 968"/>
          <p:cNvSpPr txBox="1">
            <a:spLocks noChangeArrowheads="1"/>
          </p:cNvSpPr>
          <p:nvPr/>
        </p:nvSpPr>
        <p:spPr bwMode="auto">
          <a:xfrm>
            <a:off x="1953072" y="5156129"/>
            <a:ext cx="1092776" cy="3407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600" u="none" dirty="0">
                <a:latin typeface="Arial Narrow" panose="020B0606020202030204" pitchFamily="34" charset="0"/>
              </a:rPr>
              <a:t>Cipher Text</a:t>
            </a:r>
          </a:p>
        </p:txBody>
      </p:sp>
      <p:sp>
        <p:nvSpPr>
          <p:cNvPr id="28841" name="Text Box 969"/>
          <p:cNvSpPr txBox="1">
            <a:spLocks noChangeArrowheads="1"/>
          </p:cNvSpPr>
          <p:nvPr/>
        </p:nvSpPr>
        <p:spPr bwMode="auto">
          <a:xfrm>
            <a:off x="3553679" y="959296"/>
            <a:ext cx="353524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latin typeface="Arial Narrow" panose="020B0606020202030204" pitchFamily="34" charset="0"/>
              </a:rPr>
              <a:t>Based on group operations </a:t>
            </a:r>
          </a:p>
        </p:txBody>
      </p:sp>
    </p:spTree>
    <p:extLst>
      <p:ext uri="{BB962C8B-B14F-4D97-AF65-F5344CB8AC3E}">
        <p14:creationId xmlns:p14="http://schemas.microsoft.com/office/powerpoint/2010/main" val="42521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>
            <a:off x="1337494" y="2203897"/>
            <a:ext cx="171450" cy="139700"/>
          </a:xfrm>
          <a:custGeom>
            <a:avLst/>
            <a:gdLst>
              <a:gd name="T0" fmla="*/ 2147483647 w 79"/>
              <a:gd name="T1" fmla="*/ 2147483647 h 78"/>
              <a:gd name="T2" fmla="*/ 2147483647 w 79"/>
              <a:gd name="T3" fmla="*/ 2147483647 h 78"/>
              <a:gd name="T4" fmla="*/ 2147483647 w 79"/>
              <a:gd name="T5" fmla="*/ 2147483647 h 78"/>
              <a:gd name="T6" fmla="*/ 2147483647 w 79"/>
              <a:gd name="T7" fmla="*/ 2147483647 h 78"/>
              <a:gd name="T8" fmla="*/ 2147483647 w 79"/>
              <a:gd name="T9" fmla="*/ 2147483647 h 78"/>
              <a:gd name="T10" fmla="*/ 2147483647 w 79"/>
              <a:gd name="T11" fmla="*/ 2147483647 h 78"/>
              <a:gd name="T12" fmla="*/ 2147483647 w 79"/>
              <a:gd name="T13" fmla="*/ 2147483647 h 78"/>
              <a:gd name="T14" fmla="*/ 2147483647 w 79"/>
              <a:gd name="T15" fmla="*/ 2147483647 h 78"/>
              <a:gd name="T16" fmla="*/ 2147483647 w 79"/>
              <a:gd name="T17" fmla="*/ 2147483647 h 78"/>
              <a:gd name="T18" fmla="*/ 2147483647 w 79"/>
              <a:gd name="T19" fmla="*/ 2147483647 h 78"/>
              <a:gd name="T20" fmla="*/ 2147483647 w 79"/>
              <a:gd name="T21" fmla="*/ 2147483647 h 78"/>
              <a:gd name="T22" fmla="*/ 2147483647 w 79"/>
              <a:gd name="T23" fmla="*/ 2147483647 h 78"/>
              <a:gd name="T24" fmla="*/ 2147483647 w 79"/>
              <a:gd name="T25" fmla="*/ 2147483647 h 78"/>
              <a:gd name="T26" fmla="*/ 2147483647 w 79"/>
              <a:gd name="T27" fmla="*/ 2147483647 h 78"/>
              <a:gd name="T28" fmla="*/ 2147483647 w 79"/>
              <a:gd name="T29" fmla="*/ 2147483647 h 78"/>
              <a:gd name="T30" fmla="*/ 2147483647 w 79"/>
              <a:gd name="T31" fmla="*/ 2147483647 h 78"/>
              <a:gd name="T32" fmla="*/ 2147483647 w 79"/>
              <a:gd name="T33" fmla="*/ 2147483647 h 78"/>
              <a:gd name="T34" fmla="*/ 2147483647 w 79"/>
              <a:gd name="T35" fmla="*/ 0 h 78"/>
              <a:gd name="T36" fmla="*/ 2147483647 w 79"/>
              <a:gd name="T37" fmla="*/ 0 h 78"/>
              <a:gd name="T38" fmla="*/ 2147483647 w 79"/>
              <a:gd name="T39" fmla="*/ 0 h 78"/>
              <a:gd name="T40" fmla="*/ 2147483647 w 79"/>
              <a:gd name="T41" fmla="*/ 2147483647 h 78"/>
              <a:gd name="T42" fmla="*/ 2147483647 w 79"/>
              <a:gd name="T43" fmla="*/ 2147483647 h 78"/>
              <a:gd name="T44" fmla="*/ 2147483647 w 79"/>
              <a:gd name="T45" fmla="*/ 2147483647 h 78"/>
              <a:gd name="T46" fmla="*/ 2147483647 w 79"/>
              <a:gd name="T47" fmla="*/ 2147483647 h 78"/>
              <a:gd name="T48" fmla="*/ 2147483647 w 79"/>
              <a:gd name="T49" fmla="*/ 2147483647 h 78"/>
              <a:gd name="T50" fmla="*/ 2147483647 w 79"/>
              <a:gd name="T51" fmla="*/ 2147483647 h 78"/>
              <a:gd name="T52" fmla="*/ 0 w 79"/>
              <a:gd name="T53" fmla="*/ 2147483647 h 78"/>
              <a:gd name="T54" fmla="*/ 0 w 79"/>
              <a:gd name="T55" fmla="*/ 2147483647 h 78"/>
              <a:gd name="T56" fmla="*/ 0 w 79"/>
              <a:gd name="T57" fmla="*/ 2147483647 h 78"/>
              <a:gd name="T58" fmla="*/ 2147483647 w 79"/>
              <a:gd name="T59" fmla="*/ 2147483647 h 78"/>
              <a:gd name="T60" fmla="*/ 2147483647 w 79"/>
              <a:gd name="T61" fmla="*/ 2147483647 h 78"/>
              <a:gd name="T62" fmla="*/ 2147483647 w 79"/>
              <a:gd name="T63" fmla="*/ 2147483647 h 78"/>
              <a:gd name="T64" fmla="*/ 2147483647 w 79"/>
              <a:gd name="T65" fmla="*/ 2147483647 h 78"/>
              <a:gd name="T66" fmla="*/ 2147483647 w 79"/>
              <a:gd name="T67" fmla="*/ 2147483647 h 78"/>
              <a:gd name="T68" fmla="*/ 2147483647 w 79"/>
              <a:gd name="T69" fmla="*/ 2147483647 h 78"/>
              <a:gd name="T70" fmla="*/ 2147483647 w 79"/>
              <a:gd name="T71" fmla="*/ 2147483647 h 78"/>
              <a:gd name="T72" fmla="*/ 2147483647 w 79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9"/>
              <a:gd name="T112" fmla="*/ 0 h 78"/>
              <a:gd name="T113" fmla="*/ 79 w 79"/>
              <a:gd name="T114" fmla="*/ 78 h 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9" h="78">
                <a:moveTo>
                  <a:pt x="38" y="78"/>
                </a:moveTo>
                <a:lnTo>
                  <a:pt x="46" y="78"/>
                </a:lnTo>
                <a:lnTo>
                  <a:pt x="52" y="77"/>
                </a:lnTo>
                <a:lnTo>
                  <a:pt x="58" y="73"/>
                </a:lnTo>
                <a:lnTo>
                  <a:pt x="63" y="69"/>
                </a:lnTo>
                <a:lnTo>
                  <a:pt x="69" y="65"/>
                </a:lnTo>
                <a:lnTo>
                  <a:pt x="73" y="59"/>
                </a:lnTo>
                <a:lnTo>
                  <a:pt x="75" y="52"/>
                </a:lnTo>
                <a:lnTo>
                  <a:pt x="79" y="46"/>
                </a:lnTo>
                <a:lnTo>
                  <a:pt x="79" y="38"/>
                </a:lnTo>
                <a:lnTo>
                  <a:pt x="79" y="32"/>
                </a:lnTo>
                <a:lnTo>
                  <a:pt x="75" y="27"/>
                </a:lnTo>
                <a:lnTo>
                  <a:pt x="73" y="19"/>
                </a:lnTo>
                <a:lnTo>
                  <a:pt x="69" y="13"/>
                </a:lnTo>
                <a:lnTo>
                  <a:pt x="63" y="9"/>
                </a:lnTo>
                <a:lnTo>
                  <a:pt x="58" y="5"/>
                </a:lnTo>
                <a:lnTo>
                  <a:pt x="52" y="2"/>
                </a:lnTo>
                <a:lnTo>
                  <a:pt x="46" y="0"/>
                </a:lnTo>
                <a:lnTo>
                  <a:pt x="38" y="0"/>
                </a:lnTo>
                <a:lnTo>
                  <a:pt x="33" y="0"/>
                </a:lnTo>
                <a:lnTo>
                  <a:pt x="25" y="2"/>
                </a:lnTo>
                <a:lnTo>
                  <a:pt x="19" y="5"/>
                </a:lnTo>
                <a:lnTo>
                  <a:pt x="13" y="9"/>
                </a:lnTo>
                <a:lnTo>
                  <a:pt x="10" y="13"/>
                </a:lnTo>
                <a:lnTo>
                  <a:pt x="6" y="19"/>
                </a:lnTo>
                <a:lnTo>
                  <a:pt x="2" y="27"/>
                </a:lnTo>
                <a:lnTo>
                  <a:pt x="0" y="32"/>
                </a:lnTo>
                <a:lnTo>
                  <a:pt x="0" y="38"/>
                </a:lnTo>
                <a:lnTo>
                  <a:pt x="0" y="46"/>
                </a:lnTo>
                <a:lnTo>
                  <a:pt x="2" y="52"/>
                </a:lnTo>
                <a:lnTo>
                  <a:pt x="6" y="59"/>
                </a:lnTo>
                <a:lnTo>
                  <a:pt x="10" y="65"/>
                </a:lnTo>
                <a:lnTo>
                  <a:pt x="13" y="69"/>
                </a:lnTo>
                <a:lnTo>
                  <a:pt x="19" y="73"/>
                </a:lnTo>
                <a:lnTo>
                  <a:pt x="25" y="77"/>
                </a:lnTo>
                <a:lnTo>
                  <a:pt x="33" y="78"/>
                </a:lnTo>
                <a:lnTo>
                  <a:pt x="38" y="78"/>
                </a:lnTo>
                <a:close/>
              </a:path>
            </a:pathLst>
          </a:custGeom>
          <a:solidFill>
            <a:srgbClr val="FF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699" name="Freeform 127"/>
          <p:cNvSpPr>
            <a:spLocks/>
          </p:cNvSpPr>
          <p:nvPr/>
        </p:nvSpPr>
        <p:spPr bwMode="auto">
          <a:xfrm>
            <a:off x="2447157" y="2061022"/>
            <a:ext cx="508000" cy="427037"/>
          </a:xfrm>
          <a:custGeom>
            <a:avLst/>
            <a:gdLst>
              <a:gd name="T0" fmla="*/ 0 w 232"/>
              <a:gd name="T1" fmla="*/ 0 h 236"/>
              <a:gd name="T2" fmla="*/ 2147483647 w 232"/>
              <a:gd name="T3" fmla="*/ 0 h 236"/>
              <a:gd name="T4" fmla="*/ 2147483647 w 232"/>
              <a:gd name="T5" fmla="*/ 2147483647 h 236"/>
              <a:gd name="T6" fmla="*/ 2147483647 w 232"/>
              <a:gd name="T7" fmla="*/ 2147483647 h 236"/>
              <a:gd name="T8" fmla="*/ 0 w 232"/>
              <a:gd name="T9" fmla="*/ 2147483647 h 236"/>
              <a:gd name="T10" fmla="*/ 0 w 232"/>
              <a:gd name="T11" fmla="*/ 0 h 2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2"/>
              <a:gd name="T19" fmla="*/ 0 h 236"/>
              <a:gd name="T20" fmla="*/ 232 w 232"/>
              <a:gd name="T21" fmla="*/ 236 h 2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2" h="236">
                <a:moveTo>
                  <a:pt x="0" y="0"/>
                </a:moveTo>
                <a:lnTo>
                  <a:pt x="232" y="0"/>
                </a:lnTo>
                <a:lnTo>
                  <a:pt x="232" y="198"/>
                </a:lnTo>
                <a:lnTo>
                  <a:pt x="232" y="236"/>
                </a:lnTo>
                <a:lnTo>
                  <a:pt x="0" y="236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00" name="Freeform 128"/>
          <p:cNvSpPr>
            <a:spLocks/>
          </p:cNvSpPr>
          <p:nvPr/>
        </p:nvSpPr>
        <p:spPr bwMode="auto">
          <a:xfrm>
            <a:off x="2648769" y="1675259"/>
            <a:ext cx="127000" cy="36513"/>
          </a:xfrm>
          <a:custGeom>
            <a:avLst/>
            <a:gdLst>
              <a:gd name="T0" fmla="*/ 0 w 58"/>
              <a:gd name="T1" fmla="*/ 2147483647 h 19"/>
              <a:gd name="T2" fmla="*/ 2147483647 w 58"/>
              <a:gd name="T3" fmla="*/ 2147483647 h 19"/>
              <a:gd name="T4" fmla="*/ 2147483647 w 58"/>
              <a:gd name="T5" fmla="*/ 2147483647 h 19"/>
              <a:gd name="T6" fmla="*/ 2147483647 w 58"/>
              <a:gd name="T7" fmla="*/ 2147483647 h 19"/>
              <a:gd name="T8" fmla="*/ 2147483647 w 58"/>
              <a:gd name="T9" fmla="*/ 2147483647 h 19"/>
              <a:gd name="T10" fmla="*/ 2147483647 w 58"/>
              <a:gd name="T11" fmla="*/ 2147483647 h 19"/>
              <a:gd name="T12" fmla="*/ 2147483647 w 58"/>
              <a:gd name="T13" fmla="*/ 2147483647 h 19"/>
              <a:gd name="T14" fmla="*/ 2147483647 w 58"/>
              <a:gd name="T15" fmla="*/ 2147483647 h 19"/>
              <a:gd name="T16" fmla="*/ 2147483647 w 58"/>
              <a:gd name="T17" fmla="*/ 2147483647 h 19"/>
              <a:gd name="T18" fmla="*/ 2147483647 w 58"/>
              <a:gd name="T19" fmla="*/ 2147483647 h 19"/>
              <a:gd name="T20" fmla="*/ 2147483647 w 58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19"/>
              <a:gd name="T35" fmla="*/ 58 w 58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19">
                <a:moveTo>
                  <a:pt x="0" y="10"/>
                </a:moveTo>
                <a:lnTo>
                  <a:pt x="4" y="13"/>
                </a:lnTo>
                <a:lnTo>
                  <a:pt x="10" y="15"/>
                </a:lnTo>
                <a:lnTo>
                  <a:pt x="17" y="17"/>
                </a:lnTo>
                <a:lnTo>
                  <a:pt x="23" y="19"/>
                </a:lnTo>
                <a:lnTo>
                  <a:pt x="31" y="17"/>
                </a:lnTo>
                <a:lnTo>
                  <a:pt x="38" y="15"/>
                </a:lnTo>
                <a:lnTo>
                  <a:pt x="44" y="13"/>
                </a:lnTo>
                <a:lnTo>
                  <a:pt x="48" y="10"/>
                </a:lnTo>
                <a:lnTo>
                  <a:pt x="54" y="4"/>
                </a:lnTo>
                <a:lnTo>
                  <a:pt x="58" y="0"/>
                </a:lnTo>
              </a:path>
            </a:pathLst>
          </a:custGeom>
          <a:solidFill>
            <a:srgbClr val="FF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01" name="Freeform 129"/>
          <p:cNvSpPr>
            <a:spLocks/>
          </p:cNvSpPr>
          <p:nvPr/>
        </p:nvSpPr>
        <p:spPr bwMode="auto">
          <a:xfrm>
            <a:off x="2775769" y="1649859"/>
            <a:ext cx="12700" cy="25400"/>
          </a:xfrm>
          <a:custGeom>
            <a:avLst/>
            <a:gdLst>
              <a:gd name="T0" fmla="*/ 0 w 5"/>
              <a:gd name="T1" fmla="*/ 2147483647 h 14"/>
              <a:gd name="T2" fmla="*/ 2147483647 w 5"/>
              <a:gd name="T3" fmla="*/ 2147483647 h 14"/>
              <a:gd name="T4" fmla="*/ 2147483647 w 5"/>
              <a:gd name="T5" fmla="*/ 0 h 14"/>
              <a:gd name="T6" fmla="*/ 0 60000 65536"/>
              <a:gd name="T7" fmla="*/ 0 60000 65536"/>
              <a:gd name="T8" fmla="*/ 0 60000 65536"/>
              <a:gd name="T9" fmla="*/ 0 w 5"/>
              <a:gd name="T10" fmla="*/ 0 h 14"/>
              <a:gd name="T11" fmla="*/ 5 w 5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4">
                <a:moveTo>
                  <a:pt x="0" y="14"/>
                </a:moveTo>
                <a:lnTo>
                  <a:pt x="4" y="6"/>
                </a:lnTo>
                <a:lnTo>
                  <a:pt x="5" y="0"/>
                </a:lnTo>
              </a:path>
            </a:pathLst>
          </a:custGeom>
          <a:solidFill>
            <a:srgbClr val="FF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02" name="Freeform 130"/>
          <p:cNvSpPr>
            <a:spLocks/>
          </p:cNvSpPr>
          <p:nvPr/>
        </p:nvSpPr>
        <p:spPr bwMode="auto">
          <a:xfrm>
            <a:off x="2775769" y="1603822"/>
            <a:ext cx="12700" cy="46037"/>
          </a:xfrm>
          <a:custGeom>
            <a:avLst/>
            <a:gdLst>
              <a:gd name="T0" fmla="*/ 2147483647 w 5"/>
              <a:gd name="T1" fmla="*/ 2147483647 h 26"/>
              <a:gd name="T2" fmla="*/ 2147483647 w 5"/>
              <a:gd name="T3" fmla="*/ 2147483647 h 26"/>
              <a:gd name="T4" fmla="*/ 2147483647 w 5"/>
              <a:gd name="T5" fmla="*/ 2147483647 h 26"/>
              <a:gd name="T6" fmla="*/ 2147483647 w 5"/>
              <a:gd name="T7" fmla="*/ 2147483647 h 26"/>
              <a:gd name="T8" fmla="*/ 0 w 5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6"/>
              <a:gd name="T17" fmla="*/ 5 w 5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6">
                <a:moveTo>
                  <a:pt x="4" y="26"/>
                </a:moveTo>
                <a:lnTo>
                  <a:pt x="5" y="19"/>
                </a:lnTo>
                <a:lnTo>
                  <a:pt x="4" y="13"/>
                </a:lnTo>
                <a:lnTo>
                  <a:pt x="4" y="5"/>
                </a:lnTo>
                <a:lnTo>
                  <a:pt x="0" y="0"/>
                </a:lnTo>
              </a:path>
            </a:pathLst>
          </a:custGeom>
          <a:solidFill>
            <a:srgbClr val="FF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03" name="Freeform 131"/>
          <p:cNvSpPr>
            <a:spLocks/>
          </p:cNvSpPr>
          <p:nvPr/>
        </p:nvSpPr>
        <p:spPr bwMode="auto">
          <a:xfrm>
            <a:off x="2731319" y="1572072"/>
            <a:ext cx="44450" cy="31750"/>
          </a:xfrm>
          <a:custGeom>
            <a:avLst/>
            <a:gdLst>
              <a:gd name="T0" fmla="*/ 2147483647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2147483647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8"/>
              <a:gd name="T17" fmla="*/ 20 w 2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8">
                <a:moveTo>
                  <a:pt x="20" y="18"/>
                </a:moveTo>
                <a:lnTo>
                  <a:pt x="16" y="12"/>
                </a:lnTo>
                <a:lnTo>
                  <a:pt x="10" y="6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FF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04" name="Freeform 132"/>
          <p:cNvSpPr>
            <a:spLocks/>
          </p:cNvSpPr>
          <p:nvPr/>
        </p:nvSpPr>
        <p:spPr bwMode="auto">
          <a:xfrm>
            <a:off x="2613844" y="1567309"/>
            <a:ext cx="117475" cy="127000"/>
          </a:xfrm>
          <a:custGeom>
            <a:avLst/>
            <a:gdLst>
              <a:gd name="T0" fmla="*/ 2147483647 w 53"/>
              <a:gd name="T1" fmla="*/ 2147483647 h 70"/>
              <a:gd name="T2" fmla="*/ 2147483647 w 53"/>
              <a:gd name="T3" fmla="*/ 0 h 70"/>
              <a:gd name="T4" fmla="*/ 2147483647 w 53"/>
              <a:gd name="T5" fmla="*/ 0 h 70"/>
              <a:gd name="T6" fmla="*/ 2147483647 w 53"/>
              <a:gd name="T7" fmla="*/ 0 h 70"/>
              <a:gd name="T8" fmla="*/ 2147483647 w 53"/>
              <a:gd name="T9" fmla="*/ 2147483647 h 70"/>
              <a:gd name="T10" fmla="*/ 2147483647 w 53"/>
              <a:gd name="T11" fmla="*/ 2147483647 h 70"/>
              <a:gd name="T12" fmla="*/ 2147483647 w 53"/>
              <a:gd name="T13" fmla="*/ 2147483647 h 70"/>
              <a:gd name="T14" fmla="*/ 2147483647 w 53"/>
              <a:gd name="T15" fmla="*/ 2147483647 h 70"/>
              <a:gd name="T16" fmla="*/ 2147483647 w 53"/>
              <a:gd name="T17" fmla="*/ 2147483647 h 70"/>
              <a:gd name="T18" fmla="*/ 2147483647 w 53"/>
              <a:gd name="T19" fmla="*/ 2147483647 h 70"/>
              <a:gd name="T20" fmla="*/ 2147483647 w 53"/>
              <a:gd name="T21" fmla="*/ 2147483647 h 70"/>
              <a:gd name="T22" fmla="*/ 0 w 53"/>
              <a:gd name="T23" fmla="*/ 2147483647 h 70"/>
              <a:gd name="T24" fmla="*/ 2147483647 w 53"/>
              <a:gd name="T25" fmla="*/ 2147483647 h 70"/>
              <a:gd name="T26" fmla="*/ 2147483647 w 53"/>
              <a:gd name="T27" fmla="*/ 2147483647 h 70"/>
              <a:gd name="T28" fmla="*/ 2147483647 w 53"/>
              <a:gd name="T29" fmla="*/ 2147483647 h 70"/>
              <a:gd name="T30" fmla="*/ 2147483647 w 53"/>
              <a:gd name="T31" fmla="*/ 2147483647 h 70"/>
              <a:gd name="T32" fmla="*/ 2147483647 w 53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70"/>
              <a:gd name="T53" fmla="*/ 53 w 53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70">
                <a:moveTo>
                  <a:pt x="53" y="2"/>
                </a:moveTo>
                <a:lnTo>
                  <a:pt x="46" y="0"/>
                </a:lnTo>
                <a:lnTo>
                  <a:pt x="40" y="0"/>
                </a:lnTo>
                <a:lnTo>
                  <a:pt x="32" y="0"/>
                </a:lnTo>
                <a:lnTo>
                  <a:pt x="25" y="2"/>
                </a:lnTo>
                <a:lnTo>
                  <a:pt x="19" y="4"/>
                </a:lnTo>
                <a:lnTo>
                  <a:pt x="15" y="8"/>
                </a:lnTo>
                <a:lnTo>
                  <a:pt x="9" y="14"/>
                </a:lnTo>
                <a:lnTo>
                  <a:pt x="5" y="20"/>
                </a:lnTo>
                <a:lnTo>
                  <a:pt x="2" y="25"/>
                </a:lnTo>
                <a:lnTo>
                  <a:pt x="2" y="33"/>
                </a:lnTo>
                <a:lnTo>
                  <a:pt x="0" y="39"/>
                </a:lnTo>
                <a:lnTo>
                  <a:pt x="2" y="46"/>
                </a:lnTo>
                <a:lnTo>
                  <a:pt x="2" y="52"/>
                </a:lnTo>
                <a:lnTo>
                  <a:pt x="5" y="60"/>
                </a:lnTo>
                <a:lnTo>
                  <a:pt x="9" y="64"/>
                </a:lnTo>
                <a:lnTo>
                  <a:pt x="15" y="70"/>
                </a:lnTo>
              </a:path>
            </a:pathLst>
          </a:custGeom>
          <a:solidFill>
            <a:srgbClr val="FF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05" name="Line 133"/>
          <p:cNvSpPr>
            <a:spLocks noChangeShapeType="1"/>
          </p:cNvSpPr>
          <p:nvPr/>
        </p:nvSpPr>
        <p:spPr bwMode="auto">
          <a:xfrm>
            <a:off x="2701157" y="1567309"/>
            <a:ext cx="4762" cy="4937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06" name="Freeform 134"/>
          <p:cNvSpPr>
            <a:spLocks/>
          </p:cNvSpPr>
          <p:nvPr/>
        </p:nvSpPr>
        <p:spPr bwMode="auto">
          <a:xfrm>
            <a:off x="2955157" y="2203897"/>
            <a:ext cx="1114425" cy="139700"/>
          </a:xfrm>
          <a:custGeom>
            <a:avLst/>
            <a:gdLst>
              <a:gd name="T0" fmla="*/ 0 w 509"/>
              <a:gd name="T1" fmla="*/ 2147483647 h 78"/>
              <a:gd name="T2" fmla="*/ 2147483647 w 509"/>
              <a:gd name="T3" fmla="*/ 2147483647 h 78"/>
              <a:gd name="T4" fmla="*/ 2147483647 w 509"/>
              <a:gd name="T5" fmla="*/ 2147483647 h 78"/>
              <a:gd name="T6" fmla="*/ 2147483647 w 509"/>
              <a:gd name="T7" fmla="*/ 2147483647 h 78"/>
              <a:gd name="T8" fmla="*/ 2147483647 w 509"/>
              <a:gd name="T9" fmla="*/ 2147483647 h 78"/>
              <a:gd name="T10" fmla="*/ 2147483647 w 509"/>
              <a:gd name="T11" fmla="*/ 2147483647 h 78"/>
              <a:gd name="T12" fmla="*/ 2147483647 w 509"/>
              <a:gd name="T13" fmla="*/ 2147483647 h 78"/>
              <a:gd name="T14" fmla="*/ 2147483647 w 509"/>
              <a:gd name="T15" fmla="*/ 2147483647 h 78"/>
              <a:gd name="T16" fmla="*/ 2147483647 w 509"/>
              <a:gd name="T17" fmla="*/ 2147483647 h 78"/>
              <a:gd name="T18" fmla="*/ 2147483647 w 509"/>
              <a:gd name="T19" fmla="*/ 0 h 78"/>
              <a:gd name="T20" fmla="*/ 2147483647 w 509"/>
              <a:gd name="T21" fmla="*/ 0 h 78"/>
              <a:gd name="T22" fmla="*/ 2147483647 w 509"/>
              <a:gd name="T23" fmla="*/ 0 h 78"/>
              <a:gd name="T24" fmla="*/ 2147483647 w 509"/>
              <a:gd name="T25" fmla="*/ 2147483647 h 78"/>
              <a:gd name="T26" fmla="*/ 2147483647 w 509"/>
              <a:gd name="T27" fmla="*/ 2147483647 h 78"/>
              <a:gd name="T28" fmla="*/ 2147483647 w 509"/>
              <a:gd name="T29" fmla="*/ 2147483647 h 78"/>
              <a:gd name="T30" fmla="*/ 2147483647 w 509"/>
              <a:gd name="T31" fmla="*/ 2147483647 h 78"/>
              <a:gd name="T32" fmla="*/ 2147483647 w 509"/>
              <a:gd name="T33" fmla="*/ 2147483647 h 78"/>
              <a:gd name="T34" fmla="*/ 2147483647 w 509"/>
              <a:gd name="T35" fmla="*/ 2147483647 h 78"/>
              <a:gd name="T36" fmla="*/ 2147483647 w 509"/>
              <a:gd name="T37" fmla="*/ 2147483647 h 78"/>
              <a:gd name="T38" fmla="*/ 2147483647 w 509"/>
              <a:gd name="T39" fmla="*/ 2147483647 h 78"/>
              <a:gd name="T40" fmla="*/ 2147483647 w 509"/>
              <a:gd name="T41" fmla="*/ 2147483647 h 78"/>
              <a:gd name="T42" fmla="*/ 2147483647 w 509"/>
              <a:gd name="T43" fmla="*/ 2147483647 h 78"/>
              <a:gd name="T44" fmla="*/ 2147483647 w 509"/>
              <a:gd name="T45" fmla="*/ 2147483647 h 78"/>
              <a:gd name="T46" fmla="*/ 2147483647 w 509"/>
              <a:gd name="T47" fmla="*/ 2147483647 h 78"/>
              <a:gd name="T48" fmla="*/ 2147483647 w 509"/>
              <a:gd name="T49" fmla="*/ 2147483647 h 78"/>
              <a:gd name="T50" fmla="*/ 2147483647 w 509"/>
              <a:gd name="T51" fmla="*/ 2147483647 h 78"/>
              <a:gd name="T52" fmla="*/ 2147483647 w 509"/>
              <a:gd name="T53" fmla="*/ 2147483647 h 78"/>
              <a:gd name="T54" fmla="*/ 2147483647 w 509"/>
              <a:gd name="T55" fmla="*/ 2147483647 h 78"/>
              <a:gd name="T56" fmla="*/ 2147483647 w 509"/>
              <a:gd name="T57" fmla="*/ 2147483647 h 78"/>
              <a:gd name="T58" fmla="*/ 2147483647 w 509"/>
              <a:gd name="T59" fmla="*/ 2147483647 h 78"/>
              <a:gd name="T60" fmla="*/ 2147483647 w 509"/>
              <a:gd name="T61" fmla="*/ 2147483647 h 78"/>
              <a:gd name="T62" fmla="*/ 2147483647 w 509"/>
              <a:gd name="T63" fmla="*/ 2147483647 h 78"/>
              <a:gd name="T64" fmla="*/ 2147483647 w 509"/>
              <a:gd name="T65" fmla="*/ 2147483647 h 78"/>
              <a:gd name="T66" fmla="*/ 2147483647 w 509"/>
              <a:gd name="T67" fmla="*/ 2147483647 h 78"/>
              <a:gd name="T68" fmla="*/ 2147483647 w 509"/>
              <a:gd name="T69" fmla="*/ 2147483647 h 78"/>
              <a:gd name="T70" fmla="*/ 2147483647 w 509"/>
              <a:gd name="T71" fmla="*/ 2147483647 h 78"/>
              <a:gd name="T72" fmla="*/ 2147483647 w 509"/>
              <a:gd name="T73" fmla="*/ 2147483647 h 78"/>
              <a:gd name="T74" fmla="*/ 2147483647 w 509"/>
              <a:gd name="T75" fmla="*/ 2147483647 h 7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09"/>
              <a:gd name="T115" fmla="*/ 0 h 78"/>
              <a:gd name="T116" fmla="*/ 509 w 509"/>
              <a:gd name="T117" fmla="*/ 78 h 7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09" h="78">
                <a:moveTo>
                  <a:pt x="0" y="38"/>
                </a:moveTo>
                <a:lnTo>
                  <a:pt x="509" y="38"/>
                </a:lnTo>
                <a:lnTo>
                  <a:pt x="509" y="32"/>
                </a:lnTo>
                <a:lnTo>
                  <a:pt x="507" y="27"/>
                </a:lnTo>
                <a:lnTo>
                  <a:pt x="503" y="19"/>
                </a:lnTo>
                <a:lnTo>
                  <a:pt x="500" y="13"/>
                </a:lnTo>
                <a:lnTo>
                  <a:pt x="496" y="9"/>
                </a:lnTo>
                <a:lnTo>
                  <a:pt x="490" y="5"/>
                </a:lnTo>
                <a:lnTo>
                  <a:pt x="484" y="2"/>
                </a:lnTo>
                <a:lnTo>
                  <a:pt x="476" y="0"/>
                </a:lnTo>
                <a:lnTo>
                  <a:pt x="471" y="0"/>
                </a:lnTo>
                <a:lnTo>
                  <a:pt x="463" y="0"/>
                </a:lnTo>
                <a:lnTo>
                  <a:pt x="457" y="2"/>
                </a:lnTo>
                <a:lnTo>
                  <a:pt x="450" y="5"/>
                </a:lnTo>
                <a:lnTo>
                  <a:pt x="446" y="9"/>
                </a:lnTo>
                <a:lnTo>
                  <a:pt x="440" y="13"/>
                </a:lnTo>
                <a:lnTo>
                  <a:pt x="436" y="19"/>
                </a:lnTo>
                <a:lnTo>
                  <a:pt x="434" y="27"/>
                </a:lnTo>
                <a:lnTo>
                  <a:pt x="432" y="32"/>
                </a:lnTo>
                <a:lnTo>
                  <a:pt x="432" y="38"/>
                </a:lnTo>
                <a:lnTo>
                  <a:pt x="432" y="46"/>
                </a:lnTo>
                <a:lnTo>
                  <a:pt x="434" y="52"/>
                </a:lnTo>
                <a:lnTo>
                  <a:pt x="436" y="59"/>
                </a:lnTo>
                <a:lnTo>
                  <a:pt x="440" y="65"/>
                </a:lnTo>
                <a:lnTo>
                  <a:pt x="446" y="69"/>
                </a:lnTo>
                <a:lnTo>
                  <a:pt x="450" y="73"/>
                </a:lnTo>
                <a:lnTo>
                  <a:pt x="457" y="77"/>
                </a:lnTo>
                <a:lnTo>
                  <a:pt x="463" y="78"/>
                </a:lnTo>
                <a:lnTo>
                  <a:pt x="471" y="78"/>
                </a:lnTo>
                <a:lnTo>
                  <a:pt x="476" y="78"/>
                </a:lnTo>
                <a:lnTo>
                  <a:pt x="484" y="77"/>
                </a:lnTo>
                <a:lnTo>
                  <a:pt x="490" y="73"/>
                </a:lnTo>
                <a:lnTo>
                  <a:pt x="496" y="69"/>
                </a:lnTo>
                <a:lnTo>
                  <a:pt x="500" y="65"/>
                </a:lnTo>
                <a:lnTo>
                  <a:pt x="503" y="59"/>
                </a:lnTo>
                <a:lnTo>
                  <a:pt x="507" y="52"/>
                </a:lnTo>
                <a:lnTo>
                  <a:pt x="509" y="46"/>
                </a:lnTo>
                <a:lnTo>
                  <a:pt x="509" y="38"/>
                </a:lnTo>
              </a:path>
            </a:pathLst>
          </a:custGeom>
          <a:solidFill>
            <a:srgbClr val="FF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07" name="Freeform 135"/>
          <p:cNvSpPr>
            <a:spLocks/>
          </p:cNvSpPr>
          <p:nvPr/>
        </p:nvSpPr>
        <p:spPr bwMode="auto">
          <a:xfrm>
            <a:off x="3982269" y="1635572"/>
            <a:ext cx="17463" cy="14287"/>
          </a:xfrm>
          <a:custGeom>
            <a:avLst/>
            <a:gdLst>
              <a:gd name="T0" fmla="*/ 2147483647 w 7"/>
              <a:gd name="T1" fmla="*/ 2147483647 h 7"/>
              <a:gd name="T2" fmla="*/ 0 w 7"/>
              <a:gd name="T3" fmla="*/ 0 h 7"/>
              <a:gd name="T4" fmla="*/ 2147483647 w 7"/>
              <a:gd name="T5" fmla="*/ 2147483647 h 7"/>
              <a:gd name="T6" fmla="*/ 0 60000 65536"/>
              <a:gd name="T7" fmla="*/ 0 60000 65536"/>
              <a:gd name="T8" fmla="*/ 0 60000 65536"/>
              <a:gd name="T9" fmla="*/ 0 w 7"/>
              <a:gd name="T10" fmla="*/ 0 h 7"/>
              <a:gd name="T11" fmla="*/ 7 w 7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">
                <a:moveTo>
                  <a:pt x="5" y="7"/>
                </a:moveTo>
                <a:lnTo>
                  <a:pt x="0" y="0"/>
                </a:lnTo>
                <a:lnTo>
                  <a:pt x="7" y="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08" name="Freeform 136"/>
          <p:cNvSpPr>
            <a:spLocks/>
          </p:cNvSpPr>
          <p:nvPr/>
        </p:nvSpPr>
        <p:spPr bwMode="auto">
          <a:xfrm>
            <a:off x="3982269" y="1632397"/>
            <a:ext cx="17463" cy="7937"/>
          </a:xfrm>
          <a:custGeom>
            <a:avLst/>
            <a:gdLst>
              <a:gd name="T0" fmla="*/ 2147483647 w 7"/>
              <a:gd name="T1" fmla="*/ 2147483647 h 4"/>
              <a:gd name="T2" fmla="*/ 0 w 7"/>
              <a:gd name="T3" fmla="*/ 2147483647 h 4"/>
              <a:gd name="T4" fmla="*/ 2147483647 w 7"/>
              <a:gd name="T5" fmla="*/ 0 h 4"/>
              <a:gd name="T6" fmla="*/ 0 60000 65536"/>
              <a:gd name="T7" fmla="*/ 0 60000 65536"/>
              <a:gd name="T8" fmla="*/ 0 60000 65536"/>
              <a:gd name="T9" fmla="*/ 0 w 7"/>
              <a:gd name="T10" fmla="*/ 0 h 4"/>
              <a:gd name="T11" fmla="*/ 7 w 7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4">
                <a:moveTo>
                  <a:pt x="7" y="4"/>
                </a:moveTo>
                <a:lnTo>
                  <a:pt x="0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09" name="Freeform 137"/>
          <p:cNvSpPr>
            <a:spLocks/>
          </p:cNvSpPr>
          <p:nvPr/>
        </p:nvSpPr>
        <p:spPr bwMode="auto">
          <a:xfrm>
            <a:off x="3967982" y="1621284"/>
            <a:ext cx="34925" cy="14288"/>
          </a:xfrm>
          <a:custGeom>
            <a:avLst/>
            <a:gdLst>
              <a:gd name="T0" fmla="*/ 2147483647 w 15"/>
              <a:gd name="T1" fmla="*/ 2147483647 h 10"/>
              <a:gd name="T2" fmla="*/ 2147483647 w 15"/>
              <a:gd name="T3" fmla="*/ 2147483647 h 10"/>
              <a:gd name="T4" fmla="*/ 2147483647 w 15"/>
              <a:gd name="T5" fmla="*/ 0 h 10"/>
              <a:gd name="T6" fmla="*/ 2147483647 w 15"/>
              <a:gd name="T7" fmla="*/ 0 h 10"/>
              <a:gd name="T8" fmla="*/ 2147483647 w 15"/>
              <a:gd name="T9" fmla="*/ 2147483647 h 10"/>
              <a:gd name="T10" fmla="*/ 0 w 15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10"/>
              <a:gd name="T20" fmla="*/ 15 w 15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10">
                <a:moveTo>
                  <a:pt x="15" y="6"/>
                </a:moveTo>
                <a:lnTo>
                  <a:pt x="6" y="10"/>
                </a:lnTo>
                <a:lnTo>
                  <a:pt x="6" y="0"/>
                </a:lnTo>
                <a:lnTo>
                  <a:pt x="4" y="0"/>
                </a:lnTo>
                <a:lnTo>
                  <a:pt x="6" y="10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10" name="Freeform 138"/>
          <p:cNvSpPr>
            <a:spLocks/>
          </p:cNvSpPr>
          <p:nvPr/>
        </p:nvSpPr>
        <p:spPr bwMode="auto">
          <a:xfrm>
            <a:off x="3964807" y="1629222"/>
            <a:ext cx="17462" cy="6350"/>
          </a:xfrm>
          <a:custGeom>
            <a:avLst/>
            <a:gdLst>
              <a:gd name="T0" fmla="*/ 2147483647 w 10"/>
              <a:gd name="T1" fmla="*/ 0 h 6"/>
              <a:gd name="T2" fmla="*/ 2147483647 w 10"/>
              <a:gd name="T3" fmla="*/ 2147483647 h 6"/>
              <a:gd name="T4" fmla="*/ 0 w 10"/>
              <a:gd name="T5" fmla="*/ 2147483647 h 6"/>
              <a:gd name="T6" fmla="*/ 0 60000 65536"/>
              <a:gd name="T7" fmla="*/ 0 60000 65536"/>
              <a:gd name="T8" fmla="*/ 0 60000 65536"/>
              <a:gd name="T9" fmla="*/ 0 w 10"/>
              <a:gd name="T10" fmla="*/ 0 h 6"/>
              <a:gd name="T11" fmla="*/ 10 w 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">
                <a:moveTo>
                  <a:pt x="2" y="0"/>
                </a:moveTo>
                <a:lnTo>
                  <a:pt x="10" y="6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11" name="Freeform 139"/>
          <p:cNvSpPr>
            <a:spLocks/>
          </p:cNvSpPr>
          <p:nvPr/>
        </p:nvSpPr>
        <p:spPr bwMode="auto">
          <a:xfrm>
            <a:off x="3964807" y="1632397"/>
            <a:ext cx="17462" cy="7937"/>
          </a:xfrm>
          <a:custGeom>
            <a:avLst/>
            <a:gdLst>
              <a:gd name="T0" fmla="*/ 0 w 10"/>
              <a:gd name="T1" fmla="*/ 0 h 4"/>
              <a:gd name="T2" fmla="*/ 2147483647 w 10"/>
              <a:gd name="T3" fmla="*/ 2147483647 h 4"/>
              <a:gd name="T4" fmla="*/ 0 w 10"/>
              <a:gd name="T5" fmla="*/ 2147483647 h 4"/>
              <a:gd name="T6" fmla="*/ 0 60000 65536"/>
              <a:gd name="T7" fmla="*/ 0 60000 65536"/>
              <a:gd name="T8" fmla="*/ 0 60000 65536"/>
              <a:gd name="T9" fmla="*/ 0 w 10"/>
              <a:gd name="T10" fmla="*/ 0 h 4"/>
              <a:gd name="T11" fmla="*/ 10 w 10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4">
                <a:moveTo>
                  <a:pt x="0" y="0"/>
                </a:moveTo>
                <a:lnTo>
                  <a:pt x="10" y="2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12" name="Freeform 140"/>
          <p:cNvSpPr>
            <a:spLocks/>
          </p:cNvSpPr>
          <p:nvPr/>
        </p:nvSpPr>
        <p:spPr bwMode="auto">
          <a:xfrm>
            <a:off x="3964807" y="1635572"/>
            <a:ext cx="25400" cy="19050"/>
          </a:xfrm>
          <a:custGeom>
            <a:avLst/>
            <a:gdLst>
              <a:gd name="T0" fmla="*/ 0 w 14"/>
              <a:gd name="T1" fmla="*/ 2147483647 h 9"/>
              <a:gd name="T2" fmla="*/ 2147483647 w 14"/>
              <a:gd name="T3" fmla="*/ 0 h 9"/>
              <a:gd name="T4" fmla="*/ 2147483647 w 14"/>
              <a:gd name="T5" fmla="*/ 2147483647 h 9"/>
              <a:gd name="T6" fmla="*/ 2147483647 w 14"/>
              <a:gd name="T7" fmla="*/ 2147483647 h 9"/>
              <a:gd name="T8" fmla="*/ 2147483647 w 14"/>
              <a:gd name="T9" fmla="*/ 0 h 9"/>
              <a:gd name="T10" fmla="*/ 2147483647 w 14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9"/>
              <a:gd name="T20" fmla="*/ 14 w 14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9">
                <a:moveTo>
                  <a:pt x="0" y="6"/>
                </a:moveTo>
                <a:lnTo>
                  <a:pt x="10" y="0"/>
                </a:lnTo>
                <a:lnTo>
                  <a:pt x="8" y="9"/>
                </a:lnTo>
                <a:lnTo>
                  <a:pt x="10" y="9"/>
                </a:lnTo>
                <a:lnTo>
                  <a:pt x="10" y="0"/>
                </a:lnTo>
                <a:lnTo>
                  <a:pt x="14" y="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13" name="Freeform 141"/>
          <p:cNvSpPr>
            <a:spLocks/>
          </p:cNvSpPr>
          <p:nvPr/>
        </p:nvSpPr>
        <p:spPr bwMode="auto">
          <a:xfrm>
            <a:off x="1421632" y="1629222"/>
            <a:ext cx="2560637" cy="25400"/>
          </a:xfrm>
          <a:custGeom>
            <a:avLst/>
            <a:gdLst>
              <a:gd name="T0" fmla="*/ 2147483647 w 1174"/>
              <a:gd name="T1" fmla="*/ 2147483647 h 15"/>
              <a:gd name="T2" fmla="*/ 2147483647 w 1174"/>
              <a:gd name="T3" fmla="*/ 2147483647 h 15"/>
              <a:gd name="T4" fmla="*/ 0 w 1174"/>
              <a:gd name="T5" fmla="*/ 2147483647 h 15"/>
              <a:gd name="T6" fmla="*/ 2147483647 w 1174"/>
              <a:gd name="T7" fmla="*/ 2147483647 h 15"/>
              <a:gd name="T8" fmla="*/ 2147483647 w 1174"/>
              <a:gd name="T9" fmla="*/ 2147483647 h 15"/>
              <a:gd name="T10" fmla="*/ 0 w 1174"/>
              <a:gd name="T11" fmla="*/ 2147483647 h 15"/>
              <a:gd name="T12" fmla="*/ 2147483647 w 1174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4"/>
              <a:gd name="T22" fmla="*/ 0 h 15"/>
              <a:gd name="T23" fmla="*/ 1174 w 1174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4" h="15">
                <a:moveTo>
                  <a:pt x="1168" y="15"/>
                </a:moveTo>
                <a:lnTo>
                  <a:pt x="1174" y="6"/>
                </a:lnTo>
                <a:lnTo>
                  <a:pt x="0" y="6"/>
                </a:lnTo>
                <a:lnTo>
                  <a:pt x="10" y="4"/>
                </a:lnTo>
                <a:lnTo>
                  <a:pt x="10" y="8"/>
                </a:lnTo>
                <a:lnTo>
                  <a:pt x="0" y="6"/>
                </a:lnTo>
                <a:lnTo>
                  <a:pt x="8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14" name="Freeform 142"/>
          <p:cNvSpPr>
            <a:spLocks/>
          </p:cNvSpPr>
          <p:nvPr/>
        </p:nvSpPr>
        <p:spPr bwMode="auto">
          <a:xfrm>
            <a:off x="1421632" y="1626047"/>
            <a:ext cx="20637" cy="9525"/>
          </a:xfrm>
          <a:custGeom>
            <a:avLst/>
            <a:gdLst>
              <a:gd name="T0" fmla="*/ 2147483647 w 10"/>
              <a:gd name="T1" fmla="*/ 2147483647 h 8"/>
              <a:gd name="T2" fmla="*/ 0 w 10"/>
              <a:gd name="T3" fmla="*/ 2147483647 h 8"/>
              <a:gd name="T4" fmla="*/ 2147483647 w 10"/>
              <a:gd name="T5" fmla="*/ 0 h 8"/>
              <a:gd name="T6" fmla="*/ 0 60000 65536"/>
              <a:gd name="T7" fmla="*/ 0 60000 65536"/>
              <a:gd name="T8" fmla="*/ 0 60000 65536"/>
              <a:gd name="T9" fmla="*/ 0 w 10"/>
              <a:gd name="T10" fmla="*/ 0 h 8"/>
              <a:gd name="T11" fmla="*/ 10 w 10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8">
                <a:moveTo>
                  <a:pt x="10" y="4"/>
                </a:moveTo>
                <a:lnTo>
                  <a:pt x="0" y="8"/>
                </a:lnTo>
                <a:lnTo>
                  <a:pt x="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15" name="Freeform 143"/>
          <p:cNvSpPr>
            <a:spLocks/>
          </p:cNvSpPr>
          <p:nvPr/>
        </p:nvSpPr>
        <p:spPr bwMode="auto">
          <a:xfrm>
            <a:off x="1421632" y="1621284"/>
            <a:ext cx="3175" cy="14288"/>
          </a:xfrm>
          <a:custGeom>
            <a:avLst/>
            <a:gdLst>
              <a:gd name="T0" fmla="*/ 2147483647 w 2"/>
              <a:gd name="T1" fmla="*/ 0 h 10"/>
              <a:gd name="T2" fmla="*/ 0 w 2"/>
              <a:gd name="T3" fmla="*/ 2147483647 h 10"/>
              <a:gd name="T4" fmla="*/ 0 w 2"/>
              <a:gd name="T5" fmla="*/ 0 h 10"/>
              <a:gd name="T6" fmla="*/ 0 60000 65536"/>
              <a:gd name="T7" fmla="*/ 0 60000 65536"/>
              <a:gd name="T8" fmla="*/ 0 60000 65536"/>
              <a:gd name="T9" fmla="*/ 0 w 2"/>
              <a:gd name="T10" fmla="*/ 0 h 10"/>
              <a:gd name="T11" fmla="*/ 2 w 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0">
                <a:moveTo>
                  <a:pt x="2" y="0"/>
                </a:move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16" name="Freeform 144"/>
          <p:cNvSpPr>
            <a:spLocks/>
          </p:cNvSpPr>
          <p:nvPr/>
        </p:nvSpPr>
        <p:spPr bwMode="auto">
          <a:xfrm>
            <a:off x="1404169" y="1626047"/>
            <a:ext cx="17463" cy="9525"/>
          </a:xfrm>
          <a:custGeom>
            <a:avLst/>
            <a:gdLst>
              <a:gd name="T0" fmla="*/ 2147483647 w 7"/>
              <a:gd name="T1" fmla="*/ 0 h 8"/>
              <a:gd name="T2" fmla="*/ 2147483647 w 7"/>
              <a:gd name="T3" fmla="*/ 2147483647 h 8"/>
              <a:gd name="T4" fmla="*/ 0 w 7"/>
              <a:gd name="T5" fmla="*/ 2147483647 h 8"/>
              <a:gd name="T6" fmla="*/ 0 60000 65536"/>
              <a:gd name="T7" fmla="*/ 0 60000 65536"/>
              <a:gd name="T8" fmla="*/ 0 60000 65536"/>
              <a:gd name="T9" fmla="*/ 0 w 7"/>
              <a:gd name="T10" fmla="*/ 0 h 8"/>
              <a:gd name="T11" fmla="*/ 7 w 7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8">
                <a:moveTo>
                  <a:pt x="4" y="0"/>
                </a:moveTo>
                <a:lnTo>
                  <a:pt x="7" y="8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17" name="Freeform 145"/>
          <p:cNvSpPr>
            <a:spLocks/>
          </p:cNvSpPr>
          <p:nvPr/>
        </p:nvSpPr>
        <p:spPr bwMode="auto">
          <a:xfrm>
            <a:off x="1399407" y="1632397"/>
            <a:ext cx="22225" cy="7937"/>
          </a:xfrm>
          <a:custGeom>
            <a:avLst/>
            <a:gdLst>
              <a:gd name="T0" fmla="*/ 0 w 9"/>
              <a:gd name="T1" fmla="*/ 0 h 4"/>
              <a:gd name="T2" fmla="*/ 2147483647 w 9"/>
              <a:gd name="T3" fmla="*/ 2147483647 h 4"/>
              <a:gd name="T4" fmla="*/ 0 w 9"/>
              <a:gd name="T5" fmla="*/ 2147483647 h 4"/>
              <a:gd name="T6" fmla="*/ 0 60000 65536"/>
              <a:gd name="T7" fmla="*/ 0 60000 65536"/>
              <a:gd name="T8" fmla="*/ 0 60000 65536"/>
              <a:gd name="T9" fmla="*/ 0 w 9"/>
              <a:gd name="T10" fmla="*/ 0 h 4"/>
              <a:gd name="T11" fmla="*/ 9 w 9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4">
                <a:moveTo>
                  <a:pt x="0" y="0"/>
                </a:moveTo>
                <a:lnTo>
                  <a:pt x="9" y="2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18" name="Freeform 146"/>
          <p:cNvSpPr>
            <a:spLocks/>
          </p:cNvSpPr>
          <p:nvPr/>
        </p:nvSpPr>
        <p:spPr bwMode="auto">
          <a:xfrm>
            <a:off x="1404169" y="1635572"/>
            <a:ext cx="17463" cy="14287"/>
          </a:xfrm>
          <a:custGeom>
            <a:avLst/>
            <a:gdLst>
              <a:gd name="T0" fmla="*/ 0 w 7"/>
              <a:gd name="T1" fmla="*/ 2147483647 h 7"/>
              <a:gd name="T2" fmla="*/ 2147483647 w 7"/>
              <a:gd name="T3" fmla="*/ 0 h 7"/>
              <a:gd name="T4" fmla="*/ 2147483647 w 7"/>
              <a:gd name="T5" fmla="*/ 2147483647 h 7"/>
              <a:gd name="T6" fmla="*/ 0 60000 65536"/>
              <a:gd name="T7" fmla="*/ 0 60000 65536"/>
              <a:gd name="T8" fmla="*/ 0 60000 65536"/>
              <a:gd name="T9" fmla="*/ 0 w 7"/>
              <a:gd name="T10" fmla="*/ 0 h 7"/>
              <a:gd name="T11" fmla="*/ 7 w 7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">
                <a:moveTo>
                  <a:pt x="0" y="6"/>
                </a:moveTo>
                <a:lnTo>
                  <a:pt x="7" y="0"/>
                </a:lnTo>
                <a:lnTo>
                  <a:pt x="2" y="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19" name="Freeform 147"/>
          <p:cNvSpPr>
            <a:spLocks/>
          </p:cNvSpPr>
          <p:nvPr/>
        </p:nvSpPr>
        <p:spPr bwMode="auto">
          <a:xfrm>
            <a:off x="1412107" y="1635572"/>
            <a:ext cx="30162" cy="19050"/>
          </a:xfrm>
          <a:custGeom>
            <a:avLst/>
            <a:gdLst>
              <a:gd name="T0" fmla="*/ 0 w 13"/>
              <a:gd name="T1" fmla="*/ 2147483647 h 9"/>
              <a:gd name="T2" fmla="*/ 2147483647 w 13"/>
              <a:gd name="T3" fmla="*/ 0 h 9"/>
              <a:gd name="T4" fmla="*/ 2147483647 w 13"/>
              <a:gd name="T5" fmla="*/ 2147483647 h 9"/>
              <a:gd name="T6" fmla="*/ 2147483647 w 13"/>
              <a:gd name="T7" fmla="*/ 2147483647 h 9"/>
              <a:gd name="T8" fmla="*/ 2147483647 w 13"/>
              <a:gd name="T9" fmla="*/ 0 h 9"/>
              <a:gd name="T10" fmla="*/ 2147483647 w 13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9"/>
              <a:gd name="T20" fmla="*/ 13 w 13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9">
                <a:moveTo>
                  <a:pt x="0" y="9"/>
                </a:moveTo>
                <a:lnTo>
                  <a:pt x="3" y="0"/>
                </a:lnTo>
                <a:lnTo>
                  <a:pt x="5" y="9"/>
                </a:lnTo>
                <a:lnTo>
                  <a:pt x="3" y="9"/>
                </a:lnTo>
                <a:lnTo>
                  <a:pt x="3" y="0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20" name="Freeform 148"/>
          <p:cNvSpPr>
            <a:spLocks/>
          </p:cNvSpPr>
          <p:nvPr/>
        </p:nvSpPr>
        <p:spPr bwMode="auto">
          <a:xfrm>
            <a:off x="1407344" y="1629222"/>
            <a:ext cx="31750" cy="20637"/>
          </a:xfrm>
          <a:custGeom>
            <a:avLst/>
            <a:gdLst>
              <a:gd name="T0" fmla="*/ 2147483647 w 13"/>
              <a:gd name="T1" fmla="*/ 2147483647 h 13"/>
              <a:gd name="T2" fmla="*/ 2147483647 w 13"/>
              <a:gd name="T3" fmla="*/ 2147483647 h 13"/>
              <a:gd name="T4" fmla="*/ 0 w 13"/>
              <a:gd name="T5" fmla="*/ 0 h 13"/>
              <a:gd name="T6" fmla="*/ 0 60000 65536"/>
              <a:gd name="T7" fmla="*/ 0 60000 65536"/>
              <a:gd name="T8" fmla="*/ 0 60000 65536"/>
              <a:gd name="T9" fmla="*/ 0 w 13"/>
              <a:gd name="T10" fmla="*/ 0 h 13"/>
              <a:gd name="T11" fmla="*/ 13 w 13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3">
                <a:moveTo>
                  <a:pt x="13" y="13"/>
                </a:moveTo>
                <a:lnTo>
                  <a:pt x="5" y="6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21" name="Line 149"/>
          <p:cNvSpPr>
            <a:spLocks noChangeShapeType="1"/>
          </p:cNvSpPr>
          <p:nvPr/>
        </p:nvSpPr>
        <p:spPr bwMode="auto">
          <a:xfrm>
            <a:off x="1421632" y="1635572"/>
            <a:ext cx="12700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22" name="Freeform 150"/>
          <p:cNvSpPr>
            <a:spLocks/>
          </p:cNvSpPr>
          <p:nvPr/>
        </p:nvSpPr>
        <p:spPr bwMode="auto">
          <a:xfrm>
            <a:off x="1421632" y="1356172"/>
            <a:ext cx="2560637" cy="2190750"/>
          </a:xfrm>
          <a:custGeom>
            <a:avLst/>
            <a:gdLst>
              <a:gd name="T0" fmla="*/ 0 w 1174"/>
              <a:gd name="T1" fmla="*/ 0 h 1220"/>
              <a:gd name="T2" fmla="*/ 0 w 1174"/>
              <a:gd name="T3" fmla="*/ 2147483647 h 1220"/>
              <a:gd name="T4" fmla="*/ 2147483647 w 1174"/>
              <a:gd name="T5" fmla="*/ 2147483647 h 1220"/>
              <a:gd name="T6" fmla="*/ 2147483647 w 1174"/>
              <a:gd name="T7" fmla="*/ 2147483647 h 1220"/>
              <a:gd name="T8" fmla="*/ 0 60000 65536"/>
              <a:gd name="T9" fmla="*/ 0 60000 65536"/>
              <a:gd name="T10" fmla="*/ 0 60000 65536"/>
              <a:gd name="T11" fmla="*/ 0 60000 65536"/>
              <a:gd name="T12" fmla="*/ 0 w 1174"/>
              <a:gd name="T13" fmla="*/ 0 h 1220"/>
              <a:gd name="T14" fmla="*/ 1174 w 1174"/>
              <a:gd name="T15" fmla="*/ 1220 h 1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4" h="1220">
                <a:moveTo>
                  <a:pt x="0" y="0"/>
                </a:moveTo>
                <a:lnTo>
                  <a:pt x="0" y="905"/>
                </a:lnTo>
                <a:lnTo>
                  <a:pt x="1174" y="1103"/>
                </a:lnTo>
                <a:lnTo>
                  <a:pt x="1174" y="122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23" name="Freeform 151"/>
          <p:cNvSpPr>
            <a:spLocks/>
          </p:cNvSpPr>
          <p:nvPr/>
        </p:nvSpPr>
        <p:spPr bwMode="auto">
          <a:xfrm>
            <a:off x="1421632" y="2981772"/>
            <a:ext cx="2560637" cy="565150"/>
          </a:xfrm>
          <a:custGeom>
            <a:avLst/>
            <a:gdLst>
              <a:gd name="T0" fmla="*/ 2147483647 w 1174"/>
              <a:gd name="T1" fmla="*/ 0 h 315"/>
              <a:gd name="T2" fmla="*/ 0 w 1174"/>
              <a:gd name="T3" fmla="*/ 2147483647 h 315"/>
              <a:gd name="T4" fmla="*/ 0 w 1174"/>
              <a:gd name="T5" fmla="*/ 2147483647 h 315"/>
              <a:gd name="T6" fmla="*/ 0 60000 65536"/>
              <a:gd name="T7" fmla="*/ 0 60000 65536"/>
              <a:gd name="T8" fmla="*/ 0 60000 65536"/>
              <a:gd name="T9" fmla="*/ 0 w 1174"/>
              <a:gd name="T10" fmla="*/ 0 h 315"/>
              <a:gd name="T11" fmla="*/ 1174 w 1174"/>
              <a:gd name="T12" fmla="*/ 315 h 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4" h="315">
                <a:moveTo>
                  <a:pt x="1174" y="0"/>
                </a:moveTo>
                <a:lnTo>
                  <a:pt x="0" y="198"/>
                </a:lnTo>
                <a:lnTo>
                  <a:pt x="0" y="31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24" name="Freeform 152"/>
          <p:cNvSpPr>
            <a:spLocks/>
          </p:cNvSpPr>
          <p:nvPr/>
        </p:nvSpPr>
        <p:spPr bwMode="auto">
          <a:xfrm>
            <a:off x="1377182" y="2118172"/>
            <a:ext cx="82550" cy="85725"/>
          </a:xfrm>
          <a:custGeom>
            <a:avLst/>
            <a:gdLst>
              <a:gd name="T0" fmla="*/ 2147483647 w 39"/>
              <a:gd name="T1" fmla="*/ 2147483647 h 48"/>
              <a:gd name="T2" fmla="*/ 0 w 39"/>
              <a:gd name="T3" fmla="*/ 0 h 48"/>
              <a:gd name="T4" fmla="*/ 2147483647 w 39"/>
              <a:gd name="T5" fmla="*/ 0 h 48"/>
              <a:gd name="T6" fmla="*/ 2147483647 w 39"/>
              <a:gd name="T7" fmla="*/ 2147483647 h 48"/>
              <a:gd name="T8" fmla="*/ 2147483647 w 39"/>
              <a:gd name="T9" fmla="*/ 2147483647 h 48"/>
              <a:gd name="T10" fmla="*/ 2147483647 w 39"/>
              <a:gd name="T11" fmla="*/ 0 h 48"/>
              <a:gd name="T12" fmla="*/ 2147483647 w 39"/>
              <a:gd name="T13" fmla="*/ 0 h 48"/>
              <a:gd name="T14" fmla="*/ 2147483647 w 39"/>
              <a:gd name="T15" fmla="*/ 2147483647 h 48"/>
              <a:gd name="T16" fmla="*/ 2147483647 w 39"/>
              <a:gd name="T17" fmla="*/ 2147483647 h 48"/>
              <a:gd name="T18" fmla="*/ 2147483647 w 39"/>
              <a:gd name="T19" fmla="*/ 0 h 48"/>
              <a:gd name="T20" fmla="*/ 2147483647 w 39"/>
              <a:gd name="T21" fmla="*/ 0 h 48"/>
              <a:gd name="T22" fmla="*/ 2147483647 w 39"/>
              <a:gd name="T23" fmla="*/ 2147483647 h 48"/>
              <a:gd name="T24" fmla="*/ 2147483647 w 39"/>
              <a:gd name="T25" fmla="*/ 2147483647 h 48"/>
              <a:gd name="T26" fmla="*/ 2147483647 w 39"/>
              <a:gd name="T27" fmla="*/ 0 h 48"/>
              <a:gd name="T28" fmla="*/ 2147483647 w 39"/>
              <a:gd name="T29" fmla="*/ 0 h 48"/>
              <a:gd name="T30" fmla="*/ 2147483647 w 39"/>
              <a:gd name="T31" fmla="*/ 2147483647 h 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8"/>
              <a:gd name="T50" fmla="*/ 39 w 39"/>
              <a:gd name="T51" fmla="*/ 48 h 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8">
                <a:moveTo>
                  <a:pt x="19" y="48"/>
                </a:moveTo>
                <a:lnTo>
                  <a:pt x="0" y="0"/>
                </a:lnTo>
                <a:lnTo>
                  <a:pt x="39" y="0"/>
                </a:lnTo>
                <a:lnTo>
                  <a:pt x="19" y="48"/>
                </a:lnTo>
                <a:lnTo>
                  <a:pt x="19" y="0"/>
                </a:lnTo>
                <a:lnTo>
                  <a:pt x="23" y="0"/>
                </a:lnTo>
                <a:lnTo>
                  <a:pt x="23" y="38"/>
                </a:lnTo>
                <a:lnTo>
                  <a:pt x="27" y="30"/>
                </a:lnTo>
                <a:lnTo>
                  <a:pt x="27" y="0"/>
                </a:lnTo>
                <a:lnTo>
                  <a:pt x="29" y="0"/>
                </a:lnTo>
                <a:lnTo>
                  <a:pt x="29" y="25"/>
                </a:lnTo>
                <a:lnTo>
                  <a:pt x="33" y="15"/>
                </a:lnTo>
                <a:lnTo>
                  <a:pt x="33" y="0"/>
                </a:lnTo>
                <a:lnTo>
                  <a:pt x="37" y="0"/>
                </a:lnTo>
                <a:lnTo>
                  <a:pt x="37" y="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25" name="Line 153"/>
          <p:cNvSpPr>
            <a:spLocks noChangeShapeType="1"/>
          </p:cNvSpPr>
          <p:nvPr/>
        </p:nvSpPr>
        <p:spPr bwMode="auto">
          <a:xfrm flipV="1">
            <a:off x="1421632" y="2061022"/>
            <a:ext cx="3175" cy="571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26" name="Freeform 154"/>
          <p:cNvSpPr>
            <a:spLocks/>
          </p:cNvSpPr>
          <p:nvPr/>
        </p:nvSpPr>
        <p:spPr bwMode="auto">
          <a:xfrm>
            <a:off x="1386707" y="2118172"/>
            <a:ext cx="30162" cy="60325"/>
          </a:xfrm>
          <a:custGeom>
            <a:avLst/>
            <a:gdLst>
              <a:gd name="T0" fmla="*/ 2147483647 w 14"/>
              <a:gd name="T1" fmla="*/ 0 h 34"/>
              <a:gd name="T2" fmla="*/ 2147483647 w 14"/>
              <a:gd name="T3" fmla="*/ 0 h 34"/>
              <a:gd name="T4" fmla="*/ 2147483647 w 14"/>
              <a:gd name="T5" fmla="*/ 2147483647 h 34"/>
              <a:gd name="T6" fmla="*/ 2147483647 w 14"/>
              <a:gd name="T7" fmla="*/ 2147483647 h 34"/>
              <a:gd name="T8" fmla="*/ 2147483647 w 14"/>
              <a:gd name="T9" fmla="*/ 0 h 34"/>
              <a:gd name="T10" fmla="*/ 2147483647 w 14"/>
              <a:gd name="T11" fmla="*/ 0 h 34"/>
              <a:gd name="T12" fmla="*/ 2147483647 w 14"/>
              <a:gd name="T13" fmla="*/ 2147483647 h 34"/>
              <a:gd name="T14" fmla="*/ 0 w 14"/>
              <a:gd name="T15" fmla="*/ 2147483647 h 34"/>
              <a:gd name="T16" fmla="*/ 0 w 14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34"/>
              <a:gd name="T29" fmla="*/ 14 w 14"/>
              <a:gd name="T30" fmla="*/ 34 h 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34">
                <a:moveTo>
                  <a:pt x="14" y="0"/>
                </a:moveTo>
                <a:lnTo>
                  <a:pt x="10" y="0"/>
                </a:lnTo>
                <a:lnTo>
                  <a:pt x="10" y="34"/>
                </a:lnTo>
                <a:lnTo>
                  <a:pt x="8" y="27"/>
                </a:lnTo>
                <a:lnTo>
                  <a:pt x="8" y="0"/>
                </a:lnTo>
                <a:lnTo>
                  <a:pt x="4" y="0"/>
                </a:lnTo>
                <a:lnTo>
                  <a:pt x="4" y="19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27" name="Line 155"/>
          <p:cNvSpPr>
            <a:spLocks noChangeShapeType="1"/>
          </p:cNvSpPr>
          <p:nvPr/>
        </p:nvSpPr>
        <p:spPr bwMode="auto">
          <a:xfrm>
            <a:off x="1416869" y="2118172"/>
            <a:ext cx="4763" cy="746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28" name="Line 156"/>
          <p:cNvSpPr>
            <a:spLocks noChangeShapeType="1"/>
          </p:cNvSpPr>
          <p:nvPr/>
        </p:nvSpPr>
        <p:spPr bwMode="auto">
          <a:xfrm>
            <a:off x="1337494" y="2272159"/>
            <a:ext cx="110966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29" name="Line 157"/>
          <p:cNvSpPr>
            <a:spLocks noChangeShapeType="1"/>
          </p:cNvSpPr>
          <p:nvPr/>
        </p:nvSpPr>
        <p:spPr bwMode="auto">
          <a:xfrm>
            <a:off x="2701157" y="2488059"/>
            <a:ext cx="4762" cy="2079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30" name="Freeform 158"/>
          <p:cNvSpPr>
            <a:spLocks/>
          </p:cNvSpPr>
          <p:nvPr/>
        </p:nvSpPr>
        <p:spPr bwMode="auto">
          <a:xfrm>
            <a:off x="2670994" y="2494409"/>
            <a:ext cx="34925" cy="133350"/>
          </a:xfrm>
          <a:custGeom>
            <a:avLst/>
            <a:gdLst>
              <a:gd name="T0" fmla="*/ 2147483647 w 15"/>
              <a:gd name="T1" fmla="*/ 2147483647 h 73"/>
              <a:gd name="T2" fmla="*/ 2147483647 w 15"/>
              <a:gd name="T3" fmla="*/ 2147483647 h 73"/>
              <a:gd name="T4" fmla="*/ 2147483647 w 15"/>
              <a:gd name="T5" fmla="*/ 2147483647 h 73"/>
              <a:gd name="T6" fmla="*/ 2147483647 w 15"/>
              <a:gd name="T7" fmla="*/ 2147483647 h 73"/>
              <a:gd name="T8" fmla="*/ 2147483647 w 15"/>
              <a:gd name="T9" fmla="*/ 0 h 73"/>
              <a:gd name="T10" fmla="*/ 2147483647 w 15"/>
              <a:gd name="T11" fmla="*/ 2147483647 h 73"/>
              <a:gd name="T12" fmla="*/ 2147483647 w 15"/>
              <a:gd name="T13" fmla="*/ 2147483647 h 73"/>
              <a:gd name="T14" fmla="*/ 2147483647 w 15"/>
              <a:gd name="T15" fmla="*/ 2147483647 h 73"/>
              <a:gd name="T16" fmla="*/ 2147483647 w 15"/>
              <a:gd name="T17" fmla="*/ 2147483647 h 73"/>
              <a:gd name="T18" fmla="*/ 2147483647 w 15"/>
              <a:gd name="T19" fmla="*/ 2147483647 h 73"/>
              <a:gd name="T20" fmla="*/ 2147483647 w 15"/>
              <a:gd name="T21" fmla="*/ 2147483647 h 73"/>
              <a:gd name="T22" fmla="*/ 0 w 15"/>
              <a:gd name="T23" fmla="*/ 2147483647 h 73"/>
              <a:gd name="T24" fmla="*/ 0 w 15"/>
              <a:gd name="T25" fmla="*/ 2147483647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"/>
              <a:gd name="T40" fmla="*/ 0 h 73"/>
              <a:gd name="T41" fmla="*/ 15 w 15"/>
              <a:gd name="T42" fmla="*/ 73 h 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" h="73">
                <a:moveTo>
                  <a:pt x="13" y="73"/>
                </a:moveTo>
                <a:lnTo>
                  <a:pt x="13" y="42"/>
                </a:lnTo>
                <a:lnTo>
                  <a:pt x="15" y="42"/>
                </a:lnTo>
                <a:lnTo>
                  <a:pt x="11" y="42"/>
                </a:lnTo>
                <a:lnTo>
                  <a:pt x="11" y="0"/>
                </a:lnTo>
                <a:lnTo>
                  <a:pt x="9" y="10"/>
                </a:lnTo>
                <a:lnTo>
                  <a:pt x="9" y="42"/>
                </a:lnTo>
                <a:lnTo>
                  <a:pt x="5" y="42"/>
                </a:lnTo>
                <a:lnTo>
                  <a:pt x="5" y="15"/>
                </a:lnTo>
                <a:lnTo>
                  <a:pt x="2" y="25"/>
                </a:lnTo>
                <a:lnTo>
                  <a:pt x="2" y="42"/>
                </a:lnTo>
                <a:lnTo>
                  <a:pt x="0" y="42"/>
                </a:lnTo>
                <a:lnTo>
                  <a:pt x="0" y="3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31" name="Freeform 159"/>
          <p:cNvSpPr>
            <a:spLocks/>
          </p:cNvSpPr>
          <p:nvPr/>
        </p:nvSpPr>
        <p:spPr bwMode="auto">
          <a:xfrm>
            <a:off x="2658294" y="2488059"/>
            <a:ext cx="87313" cy="85725"/>
          </a:xfrm>
          <a:custGeom>
            <a:avLst/>
            <a:gdLst>
              <a:gd name="T0" fmla="*/ 0 w 40"/>
              <a:gd name="T1" fmla="*/ 2147483647 h 48"/>
              <a:gd name="T2" fmla="*/ 2147483647 w 40"/>
              <a:gd name="T3" fmla="*/ 0 h 48"/>
              <a:gd name="T4" fmla="*/ 2147483647 w 40"/>
              <a:gd name="T5" fmla="*/ 2147483647 h 48"/>
              <a:gd name="T6" fmla="*/ 0 w 40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8"/>
              <a:gd name="T14" fmla="*/ 40 w 4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8">
                <a:moveTo>
                  <a:pt x="0" y="48"/>
                </a:moveTo>
                <a:lnTo>
                  <a:pt x="21" y="0"/>
                </a:lnTo>
                <a:lnTo>
                  <a:pt x="40" y="48"/>
                </a:lnTo>
                <a:lnTo>
                  <a:pt x="0" y="4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32" name="Freeform 160"/>
          <p:cNvSpPr>
            <a:spLocks/>
          </p:cNvSpPr>
          <p:nvPr/>
        </p:nvSpPr>
        <p:spPr bwMode="auto">
          <a:xfrm>
            <a:off x="2705919" y="2488059"/>
            <a:ext cx="30163" cy="85725"/>
          </a:xfrm>
          <a:custGeom>
            <a:avLst/>
            <a:gdLst>
              <a:gd name="T0" fmla="*/ 0 w 15"/>
              <a:gd name="T1" fmla="*/ 2147483647 h 48"/>
              <a:gd name="T2" fmla="*/ 0 w 15"/>
              <a:gd name="T3" fmla="*/ 0 h 48"/>
              <a:gd name="T4" fmla="*/ 2147483647 w 15"/>
              <a:gd name="T5" fmla="*/ 2147483647 h 48"/>
              <a:gd name="T6" fmla="*/ 2147483647 w 15"/>
              <a:gd name="T7" fmla="*/ 2147483647 h 48"/>
              <a:gd name="T8" fmla="*/ 2147483647 w 15"/>
              <a:gd name="T9" fmla="*/ 2147483647 h 48"/>
              <a:gd name="T10" fmla="*/ 2147483647 w 15"/>
              <a:gd name="T11" fmla="*/ 2147483647 h 48"/>
              <a:gd name="T12" fmla="*/ 2147483647 w 15"/>
              <a:gd name="T13" fmla="*/ 2147483647 h 48"/>
              <a:gd name="T14" fmla="*/ 2147483647 w 15"/>
              <a:gd name="T15" fmla="*/ 2147483647 h 48"/>
              <a:gd name="T16" fmla="*/ 2147483647 w 15"/>
              <a:gd name="T17" fmla="*/ 2147483647 h 48"/>
              <a:gd name="T18" fmla="*/ 2147483647 w 15"/>
              <a:gd name="T19" fmla="*/ 2147483647 h 48"/>
              <a:gd name="T20" fmla="*/ 2147483647 w 15"/>
              <a:gd name="T21" fmla="*/ 2147483647 h 48"/>
              <a:gd name="T22" fmla="*/ 2147483647 w 15"/>
              <a:gd name="T23" fmla="*/ 2147483647 h 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"/>
              <a:gd name="T37" fmla="*/ 0 h 48"/>
              <a:gd name="T38" fmla="*/ 15 w 15"/>
              <a:gd name="T39" fmla="*/ 48 h 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" h="48">
                <a:moveTo>
                  <a:pt x="0" y="48"/>
                </a:moveTo>
                <a:lnTo>
                  <a:pt x="0" y="0"/>
                </a:lnTo>
                <a:lnTo>
                  <a:pt x="4" y="10"/>
                </a:lnTo>
                <a:lnTo>
                  <a:pt x="4" y="48"/>
                </a:lnTo>
                <a:lnTo>
                  <a:pt x="6" y="48"/>
                </a:lnTo>
                <a:lnTo>
                  <a:pt x="6" y="16"/>
                </a:lnTo>
                <a:lnTo>
                  <a:pt x="8" y="25"/>
                </a:lnTo>
                <a:lnTo>
                  <a:pt x="8" y="48"/>
                </a:lnTo>
                <a:lnTo>
                  <a:pt x="13" y="48"/>
                </a:lnTo>
                <a:lnTo>
                  <a:pt x="13" y="33"/>
                </a:lnTo>
                <a:lnTo>
                  <a:pt x="15" y="39"/>
                </a:lnTo>
                <a:lnTo>
                  <a:pt x="15" y="4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33" name="Freeform 161"/>
          <p:cNvSpPr>
            <a:spLocks/>
          </p:cNvSpPr>
          <p:nvPr/>
        </p:nvSpPr>
        <p:spPr bwMode="auto">
          <a:xfrm>
            <a:off x="2658294" y="1976884"/>
            <a:ext cx="87313" cy="84138"/>
          </a:xfrm>
          <a:custGeom>
            <a:avLst/>
            <a:gdLst>
              <a:gd name="T0" fmla="*/ 2147483647 w 40"/>
              <a:gd name="T1" fmla="*/ 2147483647 h 46"/>
              <a:gd name="T2" fmla="*/ 0 w 40"/>
              <a:gd name="T3" fmla="*/ 0 h 46"/>
              <a:gd name="T4" fmla="*/ 2147483647 w 40"/>
              <a:gd name="T5" fmla="*/ 0 h 46"/>
              <a:gd name="T6" fmla="*/ 2147483647 w 40"/>
              <a:gd name="T7" fmla="*/ 2147483647 h 46"/>
              <a:gd name="T8" fmla="*/ 2147483647 w 40"/>
              <a:gd name="T9" fmla="*/ 2147483647 h 46"/>
              <a:gd name="T10" fmla="*/ 2147483647 w 40"/>
              <a:gd name="T11" fmla="*/ 0 h 46"/>
              <a:gd name="T12" fmla="*/ 2147483647 w 40"/>
              <a:gd name="T13" fmla="*/ 0 h 46"/>
              <a:gd name="T14" fmla="*/ 2147483647 w 40"/>
              <a:gd name="T15" fmla="*/ 2147483647 h 46"/>
              <a:gd name="T16" fmla="*/ 2147483647 w 40"/>
              <a:gd name="T17" fmla="*/ 2147483647 h 46"/>
              <a:gd name="T18" fmla="*/ 2147483647 w 40"/>
              <a:gd name="T19" fmla="*/ 0 h 46"/>
              <a:gd name="T20" fmla="*/ 2147483647 w 40"/>
              <a:gd name="T21" fmla="*/ 0 h 46"/>
              <a:gd name="T22" fmla="*/ 2147483647 w 40"/>
              <a:gd name="T23" fmla="*/ 2147483647 h 46"/>
              <a:gd name="T24" fmla="*/ 2147483647 w 40"/>
              <a:gd name="T25" fmla="*/ 2147483647 h 46"/>
              <a:gd name="T26" fmla="*/ 2147483647 w 40"/>
              <a:gd name="T27" fmla="*/ 0 h 46"/>
              <a:gd name="T28" fmla="*/ 2147483647 w 40"/>
              <a:gd name="T29" fmla="*/ 0 h 46"/>
              <a:gd name="T30" fmla="*/ 2147483647 w 40"/>
              <a:gd name="T31" fmla="*/ 2147483647 h 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"/>
              <a:gd name="T49" fmla="*/ 0 h 46"/>
              <a:gd name="T50" fmla="*/ 40 w 40"/>
              <a:gd name="T51" fmla="*/ 46 h 4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" h="46">
                <a:moveTo>
                  <a:pt x="21" y="46"/>
                </a:moveTo>
                <a:lnTo>
                  <a:pt x="0" y="0"/>
                </a:lnTo>
                <a:lnTo>
                  <a:pt x="40" y="0"/>
                </a:lnTo>
                <a:lnTo>
                  <a:pt x="21" y="46"/>
                </a:lnTo>
                <a:lnTo>
                  <a:pt x="21" y="0"/>
                </a:lnTo>
                <a:lnTo>
                  <a:pt x="25" y="0"/>
                </a:lnTo>
                <a:lnTo>
                  <a:pt x="25" y="38"/>
                </a:lnTo>
                <a:lnTo>
                  <a:pt x="27" y="31"/>
                </a:lnTo>
                <a:lnTo>
                  <a:pt x="27" y="0"/>
                </a:lnTo>
                <a:lnTo>
                  <a:pt x="31" y="0"/>
                </a:lnTo>
                <a:lnTo>
                  <a:pt x="31" y="23"/>
                </a:lnTo>
                <a:lnTo>
                  <a:pt x="34" y="13"/>
                </a:lnTo>
                <a:lnTo>
                  <a:pt x="34" y="0"/>
                </a:lnTo>
                <a:lnTo>
                  <a:pt x="36" y="0"/>
                </a:lnTo>
                <a:lnTo>
                  <a:pt x="36" y="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34" name="Line 162"/>
          <p:cNvSpPr>
            <a:spLocks noChangeShapeType="1"/>
          </p:cNvSpPr>
          <p:nvPr/>
        </p:nvSpPr>
        <p:spPr bwMode="auto">
          <a:xfrm flipV="1">
            <a:off x="2701157" y="1919734"/>
            <a:ext cx="4762" cy="571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35" name="Freeform 163"/>
          <p:cNvSpPr>
            <a:spLocks/>
          </p:cNvSpPr>
          <p:nvPr/>
        </p:nvSpPr>
        <p:spPr bwMode="auto">
          <a:xfrm>
            <a:off x="2670994" y="1976884"/>
            <a:ext cx="25400" cy="61913"/>
          </a:xfrm>
          <a:custGeom>
            <a:avLst/>
            <a:gdLst>
              <a:gd name="T0" fmla="*/ 2147483647 w 11"/>
              <a:gd name="T1" fmla="*/ 0 h 33"/>
              <a:gd name="T2" fmla="*/ 2147483647 w 11"/>
              <a:gd name="T3" fmla="*/ 0 h 33"/>
              <a:gd name="T4" fmla="*/ 2147483647 w 11"/>
              <a:gd name="T5" fmla="*/ 2147483647 h 33"/>
              <a:gd name="T6" fmla="*/ 2147483647 w 11"/>
              <a:gd name="T7" fmla="*/ 2147483647 h 33"/>
              <a:gd name="T8" fmla="*/ 2147483647 w 11"/>
              <a:gd name="T9" fmla="*/ 0 h 33"/>
              <a:gd name="T10" fmla="*/ 2147483647 w 11"/>
              <a:gd name="T11" fmla="*/ 0 h 33"/>
              <a:gd name="T12" fmla="*/ 2147483647 w 11"/>
              <a:gd name="T13" fmla="*/ 2147483647 h 33"/>
              <a:gd name="T14" fmla="*/ 0 w 11"/>
              <a:gd name="T15" fmla="*/ 2147483647 h 33"/>
              <a:gd name="T16" fmla="*/ 0 w 11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3"/>
              <a:gd name="T29" fmla="*/ 11 w 11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3">
                <a:moveTo>
                  <a:pt x="11" y="0"/>
                </a:moveTo>
                <a:lnTo>
                  <a:pt x="9" y="0"/>
                </a:lnTo>
                <a:lnTo>
                  <a:pt x="9" y="33"/>
                </a:lnTo>
                <a:lnTo>
                  <a:pt x="5" y="25"/>
                </a:lnTo>
                <a:lnTo>
                  <a:pt x="5" y="0"/>
                </a:lnTo>
                <a:lnTo>
                  <a:pt x="2" y="0"/>
                </a:lnTo>
                <a:lnTo>
                  <a:pt x="2" y="17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36" name="Line 164"/>
          <p:cNvSpPr>
            <a:spLocks noChangeShapeType="1"/>
          </p:cNvSpPr>
          <p:nvPr/>
        </p:nvSpPr>
        <p:spPr bwMode="auto">
          <a:xfrm>
            <a:off x="2696394" y="1976884"/>
            <a:ext cx="4763" cy="730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37" name="Freeform 165"/>
          <p:cNvSpPr>
            <a:spLocks/>
          </p:cNvSpPr>
          <p:nvPr/>
        </p:nvSpPr>
        <p:spPr bwMode="auto">
          <a:xfrm>
            <a:off x="2513832" y="1603822"/>
            <a:ext cx="100012" cy="71437"/>
          </a:xfrm>
          <a:custGeom>
            <a:avLst/>
            <a:gdLst>
              <a:gd name="T0" fmla="*/ 2147483647 w 46"/>
              <a:gd name="T1" fmla="*/ 2147483647 h 40"/>
              <a:gd name="T2" fmla="*/ 0 w 46"/>
              <a:gd name="T3" fmla="*/ 2147483647 h 40"/>
              <a:gd name="T4" fmla="*/ 0 w 46"/>
              <a:gd name="T5" fmla="*/ 0 h 40"/>
              <a:gd name="T6" fmla="*/ 2147483647 w 46"/>
              <a:gd name="T7" fmla="*/ 2147483647 h 40"/>
              <a:gd name="T8" fmla="*/ 2147483647 w 46"/>
              <a:gd name="T9" fmla="*/ 2147483647 h 40"/>
              <a:gd name="T10" fmla="*/ 0 w 46"/>
              <a:gd name="T11" fmla="*/ 2147483647 h 40"/>
              <a:gd name="T12" fmla="*/ 0 w 46"/>
              <a:gd name="T13" fmla="*/ 2147483647 h 40"/>
              <a:gd name="T14" fmla="*/ 2147483647 w 46"/>
              <a:gd name="T15" fmla="*/ 2147483647 h 40"/>
              <a:gd name="T16" fmla="*/ 2147483647 w 46"/>
              <a:gd name="T17" fmla="*/ 2147483647 h 40"/>
              <a:gd name="T18" fmla="*/ 0 w 46"/>
              <a:gd name="T19" fmla="*/ 2147483647 h 40"/>
              <a:gd name="T20" fmla="*/ 0 w 46"/>
              <a:gd name="T21" fmla="*/ 2147483647 h 40"/>
              <a:gd name="T22" fmla="*/ 2147483647 w 46"/>
              <a:gd name="T23" fmla="*/ 2147483647 h 40"/>
              <a:gd name="T24" fmla="*/ 2147483647 w 46"/>
              <a:gd name="T25" fmla="*/ 2147483647 h 40"/>
              <a:gd name="T26" fmla="*/ 0 w 46"/>
              <a:gd name="T27" fmla="*/ 2147483647 h 40"/>
              <a:gd name="T28" fmla="*/ 0 w 46"/>
              <a:gd name="T29" fmla="*/ 2147483647 h 40"/>
              <a:gd name="T30" fmla="*/ 2147483647 w 46"/>
              <a:gd name="T31" fmla="*/ 2147483647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"/>
              <a:gd name="T49" fmla="*/ 0 h 40"/>
              <a:gd name="T50" fmla="*/ 46 w 46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" h="40">
                <a:moveTo>
                  <a:pt x="46" y="19"/>
                </a:moveTo>
                <a:lnTo>
                  <a:pt x="0" y="40"/>
                </a:lnTo>
                <a:lnTo>
                  <a:pt x="0" y="0"/>
                </a:lnTo>
                <a:lnTo>
                  <a:pt x="46" y="19"/>
                </a:lnTo>
                <a:lnTo>
                  <a:pt x="0" y="19"/>
                </a:lnTo>
                <a:lnTo>
                  <a:pt x="0" y="23"/>
                </a:lnTo>
                <a:lnTo>
                  <a:pt x="38" y="23"/>
                </a:lnTo>
                <a:lnTo>
                  <a:pt x="32" y="26"/>
                </a:lnTo>
                <a:lnTo>
                  <a:pt x="0" y="26"/>
                </a:lnTo>
                <a:lnTo>
                  <a:pt x="0" y="28"/>
                </a:lnTo>
                <a:lnTo>
                  <a:pt x="23" y="28"/>
                </a:lnTo>
                <a:lnTo>
                  <a:pt x="17" y="32"/>
                </a:lnTo>
                <a:lnTo>
                  <a:pt x="0" y="32"/>
                </a:lnTo>
                <a:lnTo>
                  <a:pt x="0" y="36"/>
                </a:lnTo>
                <a:lnTo>
                  <a:pt x="9" y="3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38" name="Line 166"/>
          <p:cNvSpPr>
            <a:spLocks noChangeShapeType="1"/>
          </p:cNvSpPr>
          <p:nvPr/>
        </p:nvSpPr>
        <p:spPr bwMode="auto">
          <a:xfrm flipH="1">
            <a:off x="2447157" y="1635572"/>
            <a:ext cx="66675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39" name="Freeform 167"/>
          <p:cNvSpPr>
            <a:spLocks/>
          </p:cNvSpPr>
          <p:nvPr/>
        </p:nvSpPr>
        <p:spPr bwMode="auto">
          <a:xfrm>
            <a:off x="2513832" y="1632397"/>
            <a:ext cx="100012" cy="3175"/>
          </a:xfrm>
          <a:custGeom>
            <a:avLst/>
            <a:gdLst>
              <a:gd name="T0" fmla="*/ 0 w 46"/>
              <a:gd name="T1" fmla="*/ 0 h 2"/>
              <a:gd name="T2" fmla="*/ 2147483647 w 46"/>
              <a:gd name="T3" fmla="*/ 0 h 2"/>
              <a:gd name="T4" fmla="*/ 2147483647 w 46"/>
              <a:gd name="T5" fmla="*/ 2147483647 h 2"/>
              <a:gd name="T6" fmla="*/ 0 60000 65536"/>
              <a:gd name="T7" fmla="*/ 0 60000 65536"/>
              <a:gd name="T8" fmla="*/ 0 60000 65536"/>
              <a:gd name="T9" fmla="*/ 0 w 46"/>
              <a:gd name="T10" fmla="*/ 0 h 2"/>
              <a:gd name="T11" fmla="*/ 46 w 4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2">
                <a:moveTo>
                  <a:pt x="0" y="0"/>
                </a:moveTo>
                <a:lnTo>
                  <a:pt x="38" y="0"/>
                </a:lnTo>
                <a:lnTo>
                  <a:pt x="46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40" name="Freeform 168"/>
          <p:cNvSpPr>
            <a:spLocks/>
          </p:cNvSpPr>
          <p:nvPr/>
        </p:nvSpPr>
        <p:spPr bwMode="auto">
          <a:xfrm>
            <a:off x="2513832" y="1629222"/>
            <a:ext cx="69850" cy="3175"/>
          </a:xfrm>
          <a:custGeom>
            <a:avLst/>
            <a:gdLst>
              <a:gd name="T0" fmla="*/ 2147483647 w 30"/>
              <a:gd name="T1" fmla="*/ 0 h 4"/>
              <a:gd name="T2" fmla="*/ 0 w 30"/>
              <a:gd name="T3" fmla="*/ 0 h 4"/>
              <a:gd name="T4" fmla="*/ 0 w 30"/>
              <a:gd name="T5" fmla="*/ 2000373665 h 4"/>
              <a:gd name="T6" fmla="*/ 0 60000 65536"/>
              <a:gd name="T7" fmla="*/ 0 60000 65536"/>
              <a:gd name="T8" fmla="*/ 0 60000 65536"/>
              <a:gd name="T9" fmla="*/ 0 w 30"/>
              <a:gd name="T10" fmla="*/ 0 h 4"/>
              <a:gd name="T11" fmla="*/ 30 w 30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">
                <a:moveTo>
                  <a:pt x="30" y="0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41" name="Freeform 169"/>
          <p:cNvSpPr>
            <a:spLocks/>
          </p:cNvSpPr>
          <p:nvPr/>
        </p:nvSpPr>
        <p:spPr bwMode="auto">
          <a:xfrm>
            <a:off x="2513832" y="1621284"/>
            <a:ext cx="69850" cy="7938"/>
          </a:xfrm>
          <a:custGeom>
            <a:avLst/>
            <a:gdLst>
              <a:gd name="T0" fmla="*/ 0 w 30"/>
              <a:gd name="T1" fmla="*/ 0 h 4"/>
              <a:gd name="T2" fmla="*/ 2147483647 w 30"/>
              <a:gd name="T3" fmla="*/ 0 h 4"/>
              <a:gd name="T4" fmla="*/ 2147483647 w 30"/>
              <a:gd name="T5" fmla="*/ 2147483647 h 4"/>
              <a:gd name="T6" fmla="*/ 0 60000 65536"/>
              <a:gd name="T7" fmla="*/ 0 60000 65536"/>
              <a:gd name="T8" fmla="*/ 0 60000 65536"/>
              <a:gd name="T9" fmla="*/ 0 w 30"/>
              <a:gd name="T10" fmla="*/ 0 h 4"/>
              <a:gd name="T11" fmla="*/ 30 w 30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">
                <a:moveTo>
                  <a:pt x="0" y="0"/>
                </a:moveTo>
                <a:lnTo>
                  <a:pt x="23" y="0"/>
                </a:lnTo>
                <a:lnTo>
                  <a:pt x="30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42" name="Freeform 170"/>
          <p:cNvSpPr>
            <a:spLocks/>
          </p:cNvSpPr>
          <p:nvPr/>
        </p:nvSpPr>
        <p:spPr bwMode="auto">
          <a:xfrm>
            <a:off x="2513832" y="1618109"/>
            <a:ext cx="30162" cy="3175"/>
          </a:xfrm>
          <a:custGeom>
            <a:avLst/>
            <a:gdLst>
              <a:gd name="T0" fmla="*/ 2147483647 w 13"/>
              <a:gd name="T1" fmla="*/ 0 h 2"/>
              <a:gd name="T2" fmla="*/ 0 w 13"/>
              <a:gd name="T3" fmla="*/ 0 h 2"/>
              <a:gd name="T4" fmla="*/ 0 w 13"/>
              <a:gd name="T5" fmla="*/ 2147483647 h 2"/>
              <a:gd name="T6" fmla="*/ 0 60000 65536"/>
              <a:gd name="T7" fmla="*/ 0 60000 65536"/>
              <a:gd name="T8" fmla="*/ 0 60000 65536"/>
              <a:gd name="T9" fmla="*/ 0 w 13"/>
              <a:gd name="T10" fmla="*/ 0 h 2"/>
              <a:gd name="T11" fmla="*/ 13 w 13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2">
                <a:moveTo>
                  <a:pt x="13" y="0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43" name="Freeform 171"/>
          <p:cNvSpPr>
            <a:spLocks/>
          </p:cNvSpPr>
          <p:nvPr/>
        </p:nvSpPr>
        <p:spPr bwMode="auto">
          <a:xfrm>
            <a:off x="2513832" y="1606997"/>
            <a:ext cx="30162" cy="11112"/>
          </a:xfrm>
          <a:custGeom>
            <a:avLst/>
            <a:gdLst>
              <a:gd name="T0" fmla="*/ 0 w 13"/>
              <a:gd name="T1" fmla="*/ 0 h 6"/>
              <a:gd name="T2" fmla="*/ 2147483647 w 13"/>
              <a:gd name="T3" fmla="*/ 0 h 6"/>
              <a:gd name="T4" fmla="*/ 2147483647 w 13"/>
              <a:gd name="T5" fmla="*/ 2147483647 h 6"/>
              <a:gd name="T6" fmla="*/ 0 60000 65536"/>
              <a:gd name="T7" fmla="*/ 0 60000 65536"/>
              <a:gd name="T8" fmla="*/ 0 60000 65536"/>
              <a:gd name="T9" fmla="*/ 0 w 13"/>
              <a:gd name="T10" fmla="*/ 0 h 6"/>
              <a:gd name="T11" fmla="*/ 13 w 1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6">
                <a:moveTo>
                  <a:pt x="0" y="0"/>
                </a:moveTo>
                <a:lnTo>
                  <a:pt x="7" y="0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44" name="Freeform 172"/>
          <p:cNvSpPr>
            <a:spLocks/>
          </p:cNvSpPr>
          <p:nvPr/>
        </p:nvSpPr>
        <p:spPr bwMode="auto">
          <a:xfrm>
            <a:off x="2788469" y="1603822"/>
            <a:ext cx="100013" cy="71437"/>
          </a:xfrm>
          <a:custGeom>
            <a:avLst/>
            <a:gdLst>
              <a:gd name="T0" fmla="*/ 0 w 47"/>
              <a:gd name="T1" fmla="*/ 2147483647 h 40"/>
              <a:gd name="T2" fmla="*/ 2147483647 w 47"/>
              <a:gd name="T3" fmla="*/ 0 h 40"/>
              <a:gd name="T4" fmla="*/ 2147483647 w 47"/>
              <a:gd name="T5" fmla="*/ 2147483647 h 40"/>
              <a:gd name="T6" fmla="*/ 0 w 47"/>
              <a:gd name="T7" fmla="*/ 2147483647 h 40"/>
              <a:gd name="T8" fmla="*/ 0 w 47"/>
              <a:gd name="T9" fmla="*/ 2147483647 h 40"/>
              <a:gd name="T10" fmla="*/ 2147483647 w 47"/>
              <a:gd name="T11" fmla="*/ 2147483647 h 40"/>
              <a:gd name="T12" fmla="*/ 2147483647 w 47"/>
              <a:gd name="T13" fmla="*/ 2147483647 h 40"/>
              <a:gd name="T14" fmla="*/ 2147483647 w 47"/>
              <a:gd name="T15" fmla="*/ 2147483647 h 40"/>
              <a:gd name="T16" fmla="*/ 2147483647 w 47"/>
              <a:gd name="T17" fmla="*/ 2147483647 h 40"/>
              <a:gd name="T18" fmla="*/ 2147483647 w 47"/>
              <a:gd name="T19" fmla="*/ 2147483647 h 40"/>
              <a:gd name="T20" fmla="*/ 2147483647 w 47"/>
              <a:gd name="T21" fmla="*/ 2147483647 h 40"/>
              <a:gd name="T22" fmla="*/ 2147483647 w 47"/>
              <a:gd name="T23" fmla="*/ 2147483647 h 40"/>
              <a:gd name="T24" fmla="*/ 2147483647 w 47"/>
              <a:gd name="T25" fmla="*/ 2147483647 h 40"/>
              <a:gd name="T26" fmla="*/ 2147483647 w 47"/>
              <a:gd name="T27" fmla="*/ 2147483647 h 40"/>
              <a:gd name="T28" fmla="*/ 2147483647 w 47"/>
              <a:gd name="T29" fmla="*/ 2147483647 h 40"/>
              <a:gd name="T30" fmla="*/ 2147483647 w 47"/>
              <a:gd name="T31" fmla="*/ 2147483647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"/>
              <a:gd name="T49" fmla="*/ 0 h 40"/>
              <a:gd name="T50" fmla="*/ 47 w 47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" h="40">
                <a:moveTo>
                  <a:pt x="0" y="19"/>
                </a:moveTo>
                <a:lnTo>
                  <a:pt x="47" y="0"/>
                </a:lnTo>
                <a:lnTo>
                  <a:pt x="47" y="40"/>
                </a:lnTo>
                <a:lnTo>
                  <a:pt x="0" y="19"/>
                </a:lnTo>
                <a:lnTo>
                  <a:pt x="47" y="19"/>
                </a:lnTo>
                <a:lnTo>
                  <a:pt x="47" y="17"/>
                </a:lnTo>
                <a:lnTo>
                  <a:pt x="8" y="17"/>
                </a:lnTo>
                <a:lnTo>
                  <a:pt x="16" y="13"/>
                </a:lnTo>
                <a:lnTo>
                  <a:pt x="47" y="13"/>
                </a:lnTo>
                <a:lnTo>
                  <a:pt x="47" y="9"/>
                </a:lnTo>
                <a:lnTo>
                  <a:pt x="23" y="9"/>
                </a:lnTo>
                <a:lnTo>
                  <a:pt x="31" y="7"/>
                </a:lnTo>
                <a:lnTo>
                  <a:pt x="47" y="7"/>
                </a:lnTo>
                <a:lnTo>
                  <a:pt x="47" y="1"/>
                </a:lnTo>
                <a:lnTo>
                  <a:pt x="39" y="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45" name="Line 173"/>
          <p:cNvSpPr>
            <a:spLocks noChangeShapeType="1"/>
          </p:cNvSpPr>
          <p:nvPr/>
        </p:nvSpPr>
        <p:spPr bwMode="auto">
          <a:xfrm>
            <a:off x="2888482" y="1635572"/>
            <a:ext cx="66675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46" name="Freeform 174"/>
          <p:cNvSpPr>
            <a:spLocks/>
          </p:cNvSpPr>
          <p:nvPr/>
        </p:nvSpPr>
        <p:spPr bwMode="auto">
          <a:xfrm>
            <a:off x="2815457" y="1643509"/>
            <a:ext cx="73025" cy="25400"/>
          </a:xfrm>
          <a:custGeom>
            <a:avLst/>
            <a:gdLst>
              <a:gd name="T0" fmla="*/ 2147483647 w 33"/>
              <a:gd name="T1" fmla="*/ 0 h 13"/>
              <a:gd name="T2" fmla="*/ 2147483647 w 33"/>
              <a:gd name="T3" fmla="*/ 2147483647 h 13"/>
              <a:gd name="T4" fmla="*/ 0 w 33"/>
              <a:gd name="T5" fmla="*/ 2147483647 h 13"/>
              <a:gd name="T6" fmla="*/ 2147483647 w 33"/>
              <a:gd name="T7" fmla="*/ 2147483647 h 13"/>
              <a:gd name="T8" fmla="*/ 2147483647 w 33"/>
              <a:gd name="T9" fmla="*/ 2147483647 h 13"/>
              <a:gd name="T10" fmla="*/ 2147483647 w 33"/>
              <a:gd name="T11" fmla="*/ 2147483647 h 13"/>
              <a:gd name="T12" fmla="*/ 2147483647 w 33"/>
              <a:gd name="T13" fmla="*/ 2147483647 h 13"/>
              <a:gd name="T14" fmla="*/ 2147483647 w 33"/>
              <a:gd name="T15" fmla="*/ 2147483647 h 13"/>
              <a:gd name="T16" fmla="*/ 2147483647 w 33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13"/>
              <a:gd name="T29" fmla="*/ 33 w 33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13">
                <a:moveTo>
                  <a:pt x="33" y="0"/>
                </a:moveTo>
                <a:lnTo>
                  <a:pt x="33" y="3"/>
                </a:lnTo>
                <a:lnTo>
                  <a:pt x="0" y="3"/>
                </a:lnTo>
                <a:lnTo>
                  <a:pt x="8" y="5"/>
                </a:lnTo>
                <a:lnTo>
                  <a:pt x="33" y="5"/>
                </a:lnTo>
                <a:lnTo>
                  <a:pt x="33" y="9"/>
                </a:lnTo>
                <a:lnTo>
                  <a:pt x="15" y="9"/>
                </a:lnTo>
                <a:lnTo>
                  <a:pt x="23" y="13"/>
                </a:lnTo>
                <a:lnTo>
                  <a:pt x="33" y="1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47" name="Line 175"/>
          <p:cNvSpPr>
            <a:spLocks noChangeShapeType="1"/>
          </p:cNvSpPr>
          <p:nvPr/>
        </p:nvSpPr>
        <p:spPr bwMode="auto">
          <a:xfrm flipH="1">
            <a:off x="2801169" y="1643509"/>
            <a:ext cx="873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48" name="Freeform 176"/>
          <p:cNvSpPr>
            <a:spLocks/>
          </p:cNvSpPr>
          <p:nvPr/>
        </p:nvSpPr>
        <p:spPr bwMode="auto">
          <a:xfrm>
            <a:off x="3967982" y="1629222"/>
            <a:ext cx="26987" cy="20637"/>
          </a:xfrm>
          <a:custGeom>
            <a:avLst/>
            <a:gdLst>
              <a:gd name="T0" fmla="*/ 0 w 13"/>
              <a:gd name="T1" fmla="*/ 2147483647 h 13"/>
              <a:gd name="T2" fmla="*/ 2147483647 w 13"/>
              <a:gd name="T3" fmla="*/ 2147483647 h 13"/>
              <a:gd name="T4" fmla="*/ 2147483647 w 13"/>
              <a:gd name="T5" fmla="*/ 0 h 13"/>
              <a:gd name="T6" fmla="*/ 0 60000 65536"/>
              <a:gd name="T7" fmla="*/ 0 60000 65536"/>
              <a:gd name="T8" fmla="*/ 0 60000 65536"/>
              <a:gd name="T9" fmla="*/ 0 w 13"/>
              <a:gd name="T10" fmla="*/ 0 h 13"/>
              <a:gd name="T11" fmla="*/ 13 w 13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3">
                <a:moveTo>
                  <a:pt x="0" y="13"/>
                </a:moveTo>
                <a:lnTo>
                  <a:pt x="8" y="6"/>
                </a:lnTo>
                <a:lnTo>
                  <a:pt x="1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49" name="Line 177"/>
          <p:cNvSpPr>
            <a:spLocks noChangeShapeType="1"/>
          </p:cNvSpPr>
          <p:nvPr/>
        </p:nvSpPr>
        <p:spPr bwMode="auto">
          <a:xfrm flipH="1">
            <a:off x="3982269" y="1626047"/>
            <a:ext cx="7938" cy="95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50" name="Line 178"/>
          <p:cNvSpPr>
            <a:spLocks noChangeShapeType="1"/>
          </p:cNvSpPr>
          <p:nvPr/>
        </p:nvSpPr>
        <p:spPr bwMode="auto">
          <a:xfrm>
            <a:off x="3982269" y="1356172"/>
            <a:ext cx="3175" cy="16256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51" name="Freeform 179"/>
          <p:cNvSpPr>
            <a:spLocks/>
          </p:cNvSpPr>
          <p:nvPr/>
        </p:nvSpPr>
        <p:spPr bwMode="auto">
          <a:xfrm>
            <a:off x="3937819" y="3464372"/>
            <a:ext cx="87313" cy="82550"/>
          </a:xfrm>
          <a:custGeom>
            <a:avLst/>
            <a:gdLst>
              <a:gd name="T0" fmla="*/ 2147483647 w 40"/>
              <a:gd name="T1" fmla="*/ 0 h 46"/>
              <a:gd name="T2" fmla="*/ 2147483647 w 40"/>
              <a:gd name="T3" fmla="*/ 0 h 46"/>
              <a:gd name="T4" fmla="*/ 2147483647 w 40"/>
              <a:gd name="T5" fmla="*/ 2147483647 h 46"/>
              <a:gd name="T6" fmla="*/ 2147483647 w 40"/>
              <a:gd name="T7" fmla="*/ 2147483647 h 46"/>
              <a:gd name="T8" fmla="*/ 0 w 40"/>
              <a:gd name="T9" fmla="*/ 0 h 46"/>
              <a:gd name="T10" fmla="*/ 2147483647 w 40"/>
              <a:gd name="T11" fmla="*/ 0 h 46"/>
              <a:gd name="T12" fmla="*/ 2147483647 w 40"/>
              <a:gd name="T13" fmla="*/ 2147483647 h 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46"/>
              <a:gd name="T23" fmla="*/ 40 w 40"/>
              <a:gd name="T24" fmla="*/ 46 h 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46">
                <a:moveTo>
                  <a:pt x="21" y="0"/>
                </a:moveTo>
                <a:lnTo>
                  <a:pt x="21" y="0"/>
                </a:lnTo>
                <a:lnTo>
                  <a:pt x="21" y="46"/>
                </a:lnTo>
                <a:lnTo>
                  <a:pt x="0" y="0"/>
                </a:lnTo>
                <a:lnTo>
                  <a:pt x="40" y="0"/>
                </a:lnTo>
                <a:lnTo>
                  <a:pt x="21" y="4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52" name="Freeform 180"/>
          <p:cNvSpPr>
            <a:spLocks/>
          </p:cNvSpPr>
          <p:nvPr/>
        </p:nvSpPr>
        <p:spPr bwMode="auto">
          <a:xfrm>
            <a:off x="3950519" y="3464372"/>
            <a:ext cx="22225" cy="71437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0 h 40"/>
              <a:gd name="T4" fmla="*/ 2147483647 w 12"/>
              <a:gd name="T5" fmla="*/ 0 h 40"/>
              <a:gd name="T6" fmla="*/ 2147483647 w 12"/>
              <a:gd name="T7" fmla="*/ 2147483647 h 40"/>
              <a:gd name="T8" fmla="*/ 2147483647 w 12"/>
              <a:gd name="T9" fmla="*/ 2147483647 h 40"/>
              <a:gd name="T10" fmla="*/ 2147483647 w 12"/>
              <a:gd name="T11" fmla="*/ 0 h 40"/>
              <a:gd name="T12" fmla="*/ 2147483647 w 12"/>
              <a:gd name="T13" fmla="*/ 0 h 40"/>
              <a:gd name="T14" fmla="*/ 2147483647 w 12"/>
              <a:gd name="T15" fmla="*/ 2147483647 h 40"/>
              <a:gd name="T16" fmla="*/ 0 w 12"/>
              <a:gd name="T17" fmla="*/ 2147483647 h 40"/>
              <a:gd name="T18" fmla="*/ 0 w 12"/>
              <a:gd name="T19" fmla="*/ 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40"/>
              <a:gd name="T32" fmla="*/ 12 w 12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40">
                <a:moveTo>
                  <a:pt x="12" y="40"/>
                </a:moveTo>
                <a:lnTo>
                  <a:pt x="12" y="0"/>
                </a:lnTo>
                <a:lnTo>
                  <a:pt x="10" y="0"/>
                </a:lnTo>
                <a:lnTo>
                  <a:pt x="10" y="32"/>
                </a:lnTo>
                <a:lnTo>
                  <a:pt x="6" y="25"/>
                </a:lnTo>
                <a:lnTo>
                  <a:pt x="6" y="0"/>
                </a:lnTo>
                <a:lnTo>
                  <a:pt x="2" y="0"/>
                </a:lnTo>
                <a:lnTo>
                  <a:pt x="2" y="17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53" name="Freeform 181"/>
          <p:cNvSpPr>
            <a:spLocks/>
          </p:cNvSpPr>
          <p:nvPr/>
        </p:nvSpPr>
        <p:spPr bwMode="auto">
          <a:xfrm>
            <a:off x="3982269" y="3464372"/>
            <a:ext cx="34925" cy="71437"/>
          </a:xfrm>
          <a:custGeom>
            <a:avLst/>
            <a:gdLst>
              <a:gd name="T0" fmla="*/ 0 w 15"/>
              <a:gd name="T1" fmla="*/ 0 h 38"/>
              <a:gd name="T2" fmla="*/ 2147483647 w 15"/>
              <a:gd name="T3" fmla="*/ 0 h 38"/>
              <a:gd name="T4" fmla="*/ 2147483647 w 15"/>
              <a:gd name="T5" fmla="*/ 2147483647 h 38"/>
              <a:gd name="T6" fmla="*/ 2147483647 w 15"/>
              <a:gd name="T7" fmla="*/ 2147483647 h 38"/>
              <a:gd name="T8" fmla="*/ 2147483647 w 15"/>
              <a:gd name="T9" fmla="*/ 0 h 38"/>
              <a:gd name="T10" fmla="*/ 2147483647 w 15"/>
              <a:gd name="T11" fmla="*/ 0 h 38"/>
              <a:gd name="T12" fmla="*/ 2147483647 w 15"/>
              <a:gd name="T13" fmla="*/ 2147483647 h 38"/>
              <a:gd name="T14" fmla="*/ 2147483647 w 15"/>
              <a:gd name="T15" fmla="*/ 2147483647 h 38"/>
              <a:gd name="T16" fmla="*/ 2147483647 w 15"/>
              <a:gd name="T17" fmla="*/ 0 h 38"/>
              <a:gd name="T18" fmla="*/ 2147483647 w 15"/>
              <a:gd name="T19" fmla="*/ 0 h 38"/>
              <a:gd name="T20" fmla="*/ 2147483647 w 15"/>
              <a:gd name="T21" fmla="*/ 2147483647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"/>
              <a:gd name="T34" fmla="*/ 0 h 38"/>
              <a:gd name="T35" fmla="*/ 15 w 15"/>
              <a:gd name="T36" fmla="*/ 38 h 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" h="38">
                <a:moveTo>
                  <a:pt x="0" y="0"/>
                </a:moveTo>
                <a:lnTo>
                  <a:pt x="4" y="0"/>
                </a:lnTo>
                <a:lnTo>
                  <a:pt x="4" y="38"/>
                </a:lnTo>
                <a:lnTo>
                  <a:pt x="5" y="30"/>
                </a:lnTo>
                <a:lnTo>
                  <a:pt x="5" y="0"/>
                </a:lnTo>
                <a:lnTo>
                  <a:pt x="9" y="0"/>
                </a:lnTo>
                <a:lnTo>
                  <a:pt x="9" y="23"/>
                </a:lnTo>
                <a:lnTo>
                  <a:pt x="13" y="15"/>
                </a:lnTo>
                <a:lnTo>
                  <a:pt x="13" y="0"/>
                </a:lnTo>
                <a:lnTo>
                  <a:pt x="15" y="0"/>
                </a:lnTo>
                <a:lnTo>
                  <a:pt x="15" y="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54" name="Freeform 182"/>
          <p:cNvSpPr>
            <a:spLocks/>
          </p:cNvSpPr>
          <p:nvPr/>
        </p:nvSpPr>
        <p:spPr bwMode="auto">
          <a:xfrm>
            <a:off x="3937819" y="2118172"/>
            <a:ext cx="87313" cy="85725"/>
          </a:xfrm>
          <a:custGeom>
            <a:avLst/>
            <a:gdLst>
              <a:gd name="T0" fmla="*/ 2147483647 w 40"/>
              <a:gd name="T1" fmla="*/ 2147483647 h 48"/>
              <a:gd name="T2" fmla="*/ 0 w 40"/>
              <a:gd name="T3" fmla="*/ 0 h 48"/>
              <a:gd name="T4" fmla="*/ 2147483647 w 40"/>
              <a:gd name="T5" fmla="*/ 0 h 48"/>
              <a:gd name="T6" fmla="*/ 2147483647 w 40"/>
              <a:gd name="T7" fmla="*/ 2147483647 h 48"/>
              <a:gd name="T8" fmla="*/ 2147483647 w 40"/>
              <a:gd name="T9" fmla="*/ 0 h 48"/>
              <a:gd name="T10" fmla="*/ 2147483647 w 40"/>
              <a:gd name="T11" fmla="*/ 0 h 48"/>
              <a:gd name="T12" fmla="*/ 2147483647 w 40"/>
              <a:gd name="T13" fmla="*/ 2147483647 h 48"/>
              <a:gd name="T14" fmla="*/ 2147483647 w 40"/>
              <a:gd name="T15" fmla="*/ 2147483647 h 48"/>
              <a:gd name="T16" fmla="*/ 2147483647 w 40"/>
              <a:gd name="T17" fmla="*/ 0 h 48"/>
              <a:gd name="T18" fmla="*/ 2147483647 w 40"/>
              <a:gd name="T19" fmla="*/ 0 h 48"/>
              <a:gd name="T20" fmla="*/ 2147483647 w 40"/>
              <a:gd name="T21" fmla="*/ 2147483647 h 48"/>
              <a:gd name="T22" fmla="*/ 2147483647 w 40"/>
              <a:gd name="T23" fmla="*/ 2147483647 h 48"/>
              <a:gd name="T24" fmla="*/ 2147483647 w 40"/>
              <a:gd name="T25" fmla="*/ 0 h 48"/>
              <a:gd name="T26" fmla="*/ 2147483647 w 40"/>
              <a:gd name="T27" fmla="*/ 0 h 48"/>
              <a:gd name="T28" fmla="*/ 2147483647 w 40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"/>
              <a:gd name="T46" fmla="*/ 0 h 48"/>
              <a:gd name="T47" fmla="*/ 40 w 40"/>
              <a:gd name="T48" fmla="*/ 48 h 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" h="48">
                <a:moveTo>
                  <a:pt x="21" y="48"/>
                </a:moveTo>
                <a:lnTo>
                  <a:pt x="0" y="0"/>
                </a:lnTo>
                <a:lnTo>
                  <a:pt x="40" y="0"/>
                </a:lnTo>
                <a:lnTo>
                  <a:pt x="21" y="48"/>
                </a:lnTo>
                <a:lnTo>
                  <a:pt x="21" y="0"/>
                </a:lnTo>
                <a:lnTo>
                  <a:pt x="25" y="0"/>
                </a:lnTo>
                <a:lnTo>
                  <a:pt x="25" y="40"/>
                </a:lnTo>
                <a:lnTo>
                  <a:pt x="26" y="32"/>
                </a:lnTo>
                <a:lnTo>
                  <a:pt x="26" y="0"/>
                </a:lnTo>
                <a:lnTo>
                  <a:pt x="30" y="0"/>
                </a:lnTo>
                <a:lnTo>
                  <a:pt x="30" y="25"/>
                </a:lnTo>
                <a:lnTo>
                  <a:pt x="34" y="17"/>
                </a:lnTo>
                <a:lnTo>
                  <a:pt x="34" y="0"/>
                </a:lnTo>
                <a:lnTo>
                  <a:pt x="36" y="0"/>
                </a:lnTo>
                <a:lnTo>
                  <a:pt x="36" y="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55" name="Line 183"/>
          <p:cNvSpPr>
            <a:spLocks noChangeShapeType="1"/>
          </p:cNvSpPr>
          <p:nvPr/>
        </p:nvSpPr>
        <p:spPr bwMode="auto">
          <a:xfrm flipV="1">
            <a:off x="3982269" y="2061022"/>
            <a:ext cx="3175" cy="571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56" name="Freeform 184"/>
          <p:cNvSpPr>
            <a:spLocks/>
          </p:cNvSpPr>
          <p:nvPr/>
        </p:nvSpPr>
        <p:spPr bwMode="auto">
          <a:xfrm>
            <a:off x="3950519" y="2118172"/>
            <a:ext cx="22225" cy="60325"/>
          </a:xfrm>
          <a:custGeom>
            <a:avLst/>
            <a:gdLst>
              <a:gd name="T0" fmla="*/ 2147483647 w 12"/>
              <a:gd name="T1" fmla="*/ 0 h 34"/>
              <a:gd name="T2" fmla="*/ 2147483647 w 12"/>
              <a:gd name="T3" fmla="*/ 0 h 34"/>
              <a:gd name="T4" fmla="*/ 2147483647 w 12"/>
              <a:gd name="T5" fmla="*/ 2147483647 h 34"/>
              <a:gd name="T6" fmla="*/ 2147483647 w 12"/>
              <a:gd name="T7" fmla="*/ 2147483647 h 34"/>
              <a:gd name="T8" fmla="*/ 2147483647 w 12"/>
              <a:gd name="T9" fmla="*/ 0 h 34"/>
              <a:gd name="T10" fmla="*/ 2147483647 w 12"/>
              <a:gd name="T11" fmla="*/ 0 h 34"/>
              <a:gd name="T12" fmla="*/ 2147483647 w 12"/>
              <a:gd name="T13" fmla="*/ 2147483647 h 34"/>
              <a:gd name="T14" fmla="*/ 0 w 12"/>
              <a:gd name="T15" fmla="*/ 2147483647 h 34"/>
              <a:gd name="T16" fmla="*/ 0 w 12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34"/>
              <a:gd name="T29" fmla="*/ 12 w 12"/>
              <a:gd name="T30" fmla="*/ 34 h 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34">
                <a:moveTo>
                  <a:pt x="12" y="0"/>
                </a:moveTo>
                <a:lnTo>
                  <a:pt x="10" y="0"/>
                </a:lnTo>
                <a:lnTo>
                  <a:pt x="10" y="34"/>
                </a:lnTo>
                <a:lnTo>
                  <a:pt x="6" y="27"/>
                </a:lnTo>
                <a:lnTo>
                  <a:pt x="6" y="0"/>
                </a:lnTo>
                <a:lnTo>
                  <a:pt x="2" y="0"/>
                </a:lnTo>
                <a:lnTo>
                  <a:pt x="2" y="19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57" name="Line 185"/>
          <p:cNvSpPr>
            <a:spLocks noChangeShapeType="1"/>
          </p:cNvSpPr>
          <p:nvPr/>
        </p:nvSpPr>
        <p:spPr bwMode="auto">
          <a:xfrm>
            <a:off x="3972744" y="2118172"/>
            <a:ext cx="4763" cy="746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58" name="Freeform 186"/>
          <p:cNvSpPr>
            <a:spLocks/>
          </p:cNvSpPr>
          <p:nvPr/>
        </p:nvSpPr>
        <p:spPr bwMode="auto">
          <a:xfrm>
            <a:off x="3793357" y="2235647"/>
            <a:ext cx="104775" cy="76200"/>
          </a:xfrm>
          <a:custGeom>
            <a:avLst/>
            <a:gdLst>
              <a:gd name="T0" fmla="*/ 2147483647 w 48"/>
              <a:gd name="T1" fmla="*/ 2147483647 h 40"/>
              <a:gd name="T2" fmla="*/ 0 w 48"/>
              <a:gd name="T3" fmla="*/ 2147483647 h 40"/>
              <a:gd name="T4" fmla="*/ 0 w 48"/>
              <a:gd name="T5" fmla="*/ 0 h 40"/>
              <a:gd name="T6" fmla="*/ 2147483647 w 48"/>
              <a:gd name="T7" fmla="*/ 2147483647 h 40"/>
              <a:gd name="T8" fmla="*/ 2147483647 w 48"/>
              <a:gd name="T9" fmla="*/ 2147483647 h 40"/>
              <a:gd name="T10" fmla="*/ 0 w 48"/>
              <a:gd name="T11" fmla="*/ 2147483647 h 40"/>
              <a:gd name="T12" fmla="*/ 0 w 48"/>
              <a:gd name="T13" fmla="*/ 2147483647 h 40"/>
              <a:gd name="T14" fmla="*/ 2147483647 w 48"/>
              <a:gd name="T15" fmla="*/ 2147483647 h 40"/>
              <a:gd name="T16" fmla="*/ 2147483647 w 48"/>
              <a:gd name="T17" fmla="*/ 2147483647 h 40"/>
              <a:gd name="T18" fmla="*/ 0 w 48"/>
              <a:gd name="T19" fmla="*/ 2147483647 h 40"/>
              <a:gd name="T20" fmla="*/ 0 w 48"/>
              <a:gd name="T21" fmla="*/ 2147483647 h 40"/>
              <a:gd name="T22" fmla="*/ 2147483647 w 48"/>
              <a:gd name="T23" fmla="*/ 2147483647 h 40"/>
              <a:gd name="T24" fmla="*/ 2147483647 w 48"/>
              <a:gd name="T25" fmla="*/ 2147483647 h 40"/>
              <a:gd name="T26" fmla="*/ 0 w 48"/>
              <a:gd name="T27" fmla="*/ 2147483647 h 40"/>
              <a:gd name="T28" fmla="*/ 0 w 48"/>
              <a:gd name="T29" fmla="*/ 2147483647 h 40"/>
              <a:gd name="T30" fmla="*/ 2147483647 w 48"/>
              <a:gd name="T31" fmla="*/ 2147483647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8"/>
              <a:gd name="T49" fmla="*/ 0 h 40"/>
              <a:gd name="T50" fmla="*/ 48 w 48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8" h="40">
                <a:moveTo>
                  <a:pt x="48" y="19"/>
                </a:moveTo>
                <a:lnTo>
                  <a:pt x="0" y="40"/>
                </a:lnTo>
                <a:lnTo>
                  <a:pt x="0" y="0"/>
                </a:lnTo>
                <a:lnTo>
                  <a:pt x="48" y="19"/>
                </a:lnTo>
                <a:lnTo>
                  <a:pt x="46" y="19"/>
                </a:lnTo>
                <a:lnTo>
                  <a:pt x="0" y="19"/>
                </a:lnTo>
                <a:lnTo>
                  <a:pt x="0" y="23"/>
                </a:lnTo>
                <a:lnTo>
                  <a:pt x="41" y="23"/>
                </a:lnTo>
                <a:lnTo>
                  <a:pt x="33" y="27"/>
                </a:lnTo>
                <a:lnTo>
                  <a:pt x="0" y="27"/>
                </a:lnTo>
                <a:lnTo>
                  <a:pt x="0" y="29"/>
                </a:lnTo>
                <a:lnTo>
                  <a:pt x="25" y="29"/>
                </a:lnTo>
                <a:lnTo>
                  <a:pt x="18" y="33"/>
                </a:lnTo>
                <a:lnTo>
                  <a:pt x="0" y="33"/>
                </a:lnTo>
                <a:lnTo>
                  <a:pt x="0" y="36"/>
                </a:lnTo>
                <a:lnTo>
                  <a:pt x="10" y="3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59" name="Line 187"/>
          <p:cNvSpPr>
            <a:spLocks noChangeShapeType="1"/>
          </p:cNvSpPr>
          <p:nvPr/>
        </p:nvSpPr>
        <p:spPr bwMode="auto">
          <a:xfrm flipH="1">
            <a:off x="3728269" y="2272159"/>
            <a:ext cx="650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60" name="Freeform 188"/>
          <p:cNvSpPr>
            <a:spLocks/>
          </p:cNvSpPr>
          <p:nvPr/>
        </p:nvSpPr>
        <p:spPr bwMode="auto">
          <a:xfrm>
            <a:off x="3793357" y="2268984"/>
            <a:ext cx="100012" cy="3175"/>
          </a:xfrm>
          <a:custGeom>
            <a:avLst/>
            <a:gdLst>
              <a:gd name="T0" fmla="*/ 0 w 46"/>
              <a:gd name="T1" fmla="*/ 0 h 2"/>
              <a:gd name="T2" fmla="*/ 2147483647 w 46"/>
              <a:gd name="T3" fmla="*/ 0 h 2"/>
              <a:gd name="T4" fmla="*/ 2147483647 w 46"/>
              <a:gd name="T5" fmla="*/ 2147483647 h 2"/>
              <a:gd name="T6" fmla="*/ 0 60000 65536"/>
              <a:gd name="T7" fmla="*/ 0 60000 65536"/>
              <a:gd name="T8" fmla="*/ 0 60000 65536"/>
              <a:gd name="T9" fmla="*/ 0 w 46"/>
              <a:gd name="T10" fmla="*/ 0 h 2"/>
              <a:gd name="T11" fmla="*/ 46 w 4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2">
                <a:moveTo>
                  <a:pt x="0" y="0"/>
                </a:moveTo>
                <a:lnTo>
                  <a:pt x="39" y="0"/>
                </a:lnTo>
                <a:lnTo>
                  <a:pt x="46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61" name="Freeform 189"/>
          <p:cNvSpPr>
            <a:spLocks/>
          </p:cNvSpPr>
          <p:nvPr/>
        </p:nvSpPr>
        <p:spPr bwMode="auto">
          <a:xfrm>
            <a:off x="3793357" y="2261047"/>
            <a:ext cx="69850" cy="7937"/>
          </a:xfrm>
          <a:custGeom>
            <a:avLst/>
            <a:gdLst>
              <a:gd name="T0" fmla="*/ 2147483647 w 31"/>
              <a:gd name="T1" fmla="*/ 0 h 4"/>
              <a:gd name="T2" fmla="*/ 0 w 31"/>
              <a:gd name="T3" fmla="*/ 0 h 4"/>
              <a:gd name="T4" fmla="*/ 0 w 31"/>
              <a:gd name="T5" fmla="*/ 2147483647 h 4"/>
              <a:gd name="T6" fmla="*/ 0 60000 65536"/>
              <a:gd name="T7" fmla="*/ 0 60000 65536"/>
              <a:gd name="T8" fmla="*/ 0 60000 65536"/>
              <a:gd name="T9" fmla="*/ 0 w 31"/>
              <a:gd name="T10" fmla="*/ 0 h 4"/>
              <a:gd name="T11" fmla="*/ 31 w 31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4">
                <a:moveTo>
                  <a:pt x="31" y="0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62" name="Freeform 190"/>
          <p:cNvSpPr>
            <a:spLocks/>
          </p:cNvSpPr>
          <p:nvPr/>
        </p:nvSpPr>
        <p:spPr bwMode="auto">
          <a:xfrm>
            <a:off x="3793357" y="2254697"/>
            <a:ext cx="69850" cy="6350"/>
          </a:xfrm>
          <a:custGeom>
            <a:avLst/>
            <a:gdLst>
              <a:gd name="T0" fmla="*/ 0 w 31"/>
              <a:gd name="T1" fmla="*/ 0 h 3"/>
              <a:gd name="T2" fmla="*/ 2147483647 w 31"/>
              <a:gd name="T3" fmla="*/ 0 h 3"/>
              <a:gd name="T4" fmla="*/ 2147483647 w 31"/>
              <a:gd name="T5" fmla="*/ 2147483647 h 3"/>
              <a:gd name="T6" fmla="*/ 0 60000 65536"/>
              <a:gd name="T7" fmla="*/ 0 60000 65536"/>
              <a:gd name="T8" fmla="*/ 0 60000 65536"/>
              <a:gd name="T9" fmla="*/ 0 w 31"/>
              <a:gd name="T10" fmla="*/ 0 h 3"/>
              <a:gd name="T11" fmla="*/ 31 w 3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3">
                <a:moveTo>
                  <a:pt x="0" y="0"/>
                </a:moveTo>
                <a:lnTo>
                  <a:pt x="23" y="0"/>
                </a:lnTo>
                <a:lnTo>
                  <a:pt x="31" y="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63" name="Freeform 191"/>
          <p:cNvSpPr>
            <a:spLocks/>
          </p:cNvSpPr>
          <p:nvPr/>
        </p:nvSpPr>
        <p:spPr bwMode="auto">
          <a:xfrm>
            <a:off x="3793357" y="2251522"/>
            <a:ext cx="34925" cy="3175"/>
          </a:xfrm>
          <a:custGeom>
            <a:avLst/>
            <a:gdLst>
              <a:gd name="T0" fmla="*/ 2147483647 w 16"/>
              <a:gd name="T1" fmla="*/ 0 h 2"/>
              <a:gd name="T2" fmla="*/ 0 w 16"/>
              <a:gd name="T3" fmla="*/ 0 h 2"/>
              <a:gd name="T4" fmla="*/ 0 w 16"/>
              <a:gd name="T5" fmla="*/ 2147483647 h 2"/>
              <a:gd name="T6" fmla="*/ 0 60000 65536"/>
              <a:gd name="T7" fmla="*/ 0 60000 65536"/>
              <a:gd name="T8" fmla="*/ 0 60000 65536"/>
              <a:gd name="T9" fmla="*/ 0 w 16"/>
              <a:gd name="T10" fmla="*/ 0 h 2"/>
              <a:gd name="T11" fmla="*/ 16 w 1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2">
                <a:moveTo>
                  <a:pt x="16" y="0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64" name="Freeform 192"/>
          <p:cNvSpPr>
            <a:spLocks/>
          </p:cNvSpPr>
          <p:nvPr/>
        </p:nvSpPr>
        <p:spPr bwMode="auto">
          <a:xfrm>
            <a:off x="3793357" y="2243584"/>
            <a:ext cx="34925" cy="7938"/>
          </a:xfrm>
          <a:custGeom>
            <a:avLst/>
            <a:gdLst>
              <a:gd name="T0" fmla="*/ 0 w 16"/>
              <a:gd name="T1" fmla="*/ 0 h 4"/>
              <a:gd name="T2" fmla="*/ 2147483647 w 16"/>
              <a:gd name="T3" fmla="*/ 0 h 4"/>
              <a:gd name="T4" fmla="*/ 2147483647 w 16"/>
              <a:gd name="T5" fmla="*/ 2147483647 h 4"/>
              <a:gd name="T6" fmla="*/ 0 60000 65536"/>
              <a:gd name="T7" fmla="*/ 0 60000 65536"/>
              <a:gd name="T8" fmla="*/ 0 60000 65536"/>
              <a:gd name="T9" fmla="*/ 0 w 16"/>
              <a:gd name="T10" fmla="*/ 0 h 4"/>
              <a:gd name="T11" fmla="*/ 16 w 16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4">
                <a:moveTo>
                  <a:pt x="0" y="0"/>
                </a:moveTo>
                <a:lnTo>
                  <a:pt x="8" y="0"/>
                </a:lnTo>
                <a:lnTo>
                  <a:pt x="16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65" name="Line 193"/>
          <p:cNvSpPr>
            <a:spLocks noChangeShapeType="1"/>
          </p:cNvSpPr>
          <p:nvPr/>
        </p:nvSpPr>
        <p:spPr bwMode="auto">
          <a:xfrm>
            <a:off x="2801169" y="2226122"/>
            <a:ext cx="44450" cy="1174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66" name="Freeform 194"/>
          <p:cNvSpPr>
            <a:spLocks/>
          </p:cNvSpPr>
          <p:nvPr/>
        </p:nvSpPr>
        <p:spPr bwMode="auto">
          <a:xfrm>
            <a:off x="2740844" y="2203897"/>
            <a:ext cx="117475" cy="139700"/>
          </a:xfrm>
          <a:custGeom>
            <a:avLst/>
            <a:gdLst>
              <a:gd name="T0" fmla="*/ 2147483647 w 54"/>
              <a:gd name="T1" fmla="*/ 2147483647 h 78"/>
              <a:gd name="T2" fmla="*/ 2147483647 w 54"/>
              <a:gd name="T3" fmla="*/ 0 h 78"/>
              <a:gd name="T4" fmla="*/ 0 w 54"/>
              <a:gd name="T5" fmla="*/ 2147483647 h 78"/>
              <a:gd name="T6" fmla="*/ 0 60000 65536"/>
              <a:gd name="T7" fmla="*/ 0 60000 65536"/>
              <a:gd name="T8" fmla="*/ 0 60000 65536"/>
              <a:gd name="T9" fmla="*/ 0 w 54"/>
              <a:gd name="T10" fmla="*/ 0 h 78"/>
              <a:gd name="T11" fmla="*/ 54 w 54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78">
                <a:moveTo>
                  <a:pt x="54" y="78"/>
                </a:moveTo>
                <a:lnTo>
                  <a:pt x="27" y="0"/>
                </a:lnTo>
                <a:lnTo>
                  <a:pt x="0" y="7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67" name="Line 195"/>
          <p:cNvSpPr>
            <a:spLocks noChangeShapeType="1"/>
          </p:cNvSpPr>
          <p:nvPr/>
        </p:nvSpPr>
        <p:spPr bwMode="auto">
          <a:xfrm>
            <a:off x="2723382" y="2343597"/>
            <a:ext cx="52387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68" name="Line 196"/>
          <p:cNvSpPr>
            <a:spLocks noChangeShapeType="1"/>
          </p:cNvSpPr>
          <p:nvPr/>
        </p:nvSpPr>
        <p:spPr bwMode="auto">
          <a:xfrm>
            <a:off x="2823394" y="2343597"/>
            <a:ext cx="47625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69" name="Line 197"/>
          <p:cNvSpPr>
            <a:spLocks noChangeShapeType="1"/>
          </p:cNvSpPr>
          <p:nvPr/>
        </p:nvSpPr>
        <p:spPr bwMode="auto">
          <a:xfrm flipH="1">
            <a:off x="2758307" y="2303909"/>
            <a:ext cx="69850" cy="4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70" name="Line 198"/>
          <p:cNvSpPr>
            <a:spLocks noChangeShapeType="1"/>
          </p:cNvSpPr>
          <p:nvPr/>
        </p:nvSpPr>
        <p:spPr bwMode="auto">
          <a:xfrm flipH="1">
            <a:off x="2644007" y="2343597"/>
            <a:ext cx="61912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71" name="Freeform 199"/>
          <p:cNvSpPr>
            <a:spLocks/>
          </p:cNvSpPr>
          <p:nvPr/>
        </p:nvSpPr>
        <p:spPr bwMode="auto">
          <a:xfrm>
            <a:off x="2670994" y="2203897"/>
            <a:ext cx="30163" cy="139700"/>
          </a:xfrm>
          <a:custGeom>
            <a:avLst/>
            <a:gdLst>
              <a:gd name="T0" fmla="*/ 0 w 13"/>
              <a:gd name="T1" fmla="*/ 2147483647 h 78"/>
              <a:gd name="T2" fmla="*/ 0 w 13"/>
              <a:gd name="T3" fmla="*/ 0 h 78"/>
              <a:gd name="T4" fmla="*/ 2147483647 w 13"/>
              <a:gd name="T5" fmla="*/ 0 h 78"/>
              <a:gd name="T6" fmla="*/ 0 60000 65536"/>
              <a:gd name="T7" fmla="*/ 0 60000 65536"/>
              <a:gd name="T8" fmla="*/ 0 60000 65536"/>
              <a:gd name="T9" fmla="*/ 0 w 13"/>
              <a:gd name="T10" fmla="*/ 0 h 78"/>
              <a:gd name="T11" fmla="*/ 13 w 13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78">
                <a:moveTo>
                  <a:pt x="0" y="78"/>
                </a:moveTo>
                <a:lnTo>
                  <a:pt x="0" y="0"/>
                </a:lnTo>
                <a:lnTo>
                  <a:pt x="1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72" name="Line 200"/>
          <p:cNvSpPr>
            <a:spLocks noChangeShapeType="1"/>
          </p:cNvSpPr>
          <p:nvPr/>
        </p:nvSpPr>
        <p:spPr bwMode="auto">
          <a:xfrm>
            <a:off x="2678932" y="2203897"/>
            <a:ext cx="4762" cy="1397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73" name="Freeform 201"/>
          <p:cNvSpPr>
            <a:spLocks/>
          </p:cNvSpPr>
          <p:nvPr/>
        </p:nvSpPr>
        <p:spPr bwMode="auto">
          <a:xfrm>
            <a:off x="2553519" y="2203897"/>
            <a:ext cx="55563" cy="139700"/>
          </a:xfrm>
          <a:custGeom>
            <a:avLst/>
            <a:gdLst>
              <a:gd name="T0" fmla="*/ 2147483647 w 27"/>
              <a:gd name="T1" fmla="*/ 2147483647 h 78"/>
              <a:gd name="T2" fmla="*/ 0 w 27"/>
              <a:gd name="T3" fmla="*/ 0 h 78"/>
              <a:gd name="T4" fmla="*/ 0 w 27"/>
              <a:gd name="T5" fmla="*/ 2147483647 h 78"/>
              <a:gd name="T6" fmla="*/ 0 60000 65536"/>
              <a:gd name="T7" fmla="*/ 0 60000 65536"/>
              <a:gd name="T8" fmla="*/ 0 60000 65536"/>
              <a:gd name="T9" fmla="*/ 0 w 27"/>
              <a:gd name="T10" fmla="*/ 0 h 78"/>
              <a:gd name="T11" fmla="*/ 27 w 27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78">
                <a:moveTo>
                  <a:pt x="27" y="78"/>
                </a:move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74" name="Line 202"/>
          <p:cNvSpPr>
            <a:spLocks noChangeShapeType="1"/>
          </p:cNvSpPr>
          <p:nvPr/>
        </p:nvSpPr>
        <p:spPr bwMode="auto">
          <a:xfrm>
            <a:off x="2531294" y="2343597"/>
            <a:ext cx="47625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75" name="Line 203"/>
          <p:cNvSpPr>
            <a:spLocks noChangeShapeType="1"/>
          </p:cNvSpPr>
          <p:nvPr/>
        </p:nvSpPr>
        <p:spPr bwMode="auto">
          <a:xfrm flipV="1">
            <a:off x="2609082" y="2203897"/>
            <a:ext cx="61912" cy="1397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76" name="Line 204"/>
          <p:cNvSpPr>
            <a:spLocks noChangeShapeType="1"/>
          </p:cNvSpPr>
          <p:nvPr/>
        </p:nvSpPr>
        <p:spPr bwMode="auto">
          <a:xfrm>
            <a:off x="2566219" y="2203897"/>
            <a:ext cx="42863" cy="119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77" name="Line 205"/>
          <p:cNvSpPr>
            <a:spLocks noChangeShapeType="1"/>
          </p:cNvSpPr>
          <p:nvPr/>
        </p:nvSpPr>
        <p:spPr bwMode="auto">
          <a:xfrm flipH="1">
            <a:off x="2531294" y="2203897"/>
            <a:ext cx="3492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78" name="Freeform 206"/>
          <p:cNvSpPr>
            <a:spLocks/>
          </p:cNvSpPr>
          <p:nvPr/>
        </p:nvSpPr>
        <p:spPr bwMode="auto">
          <a:xfrm>
            <a:off x="1504182" y="2235647"/>
            <a:ext cx="169862" cy="76200"/>
          </a:xfrm>
          <a:custGeom>
            <a:avLst/>
            <a:gdLst>
              <a:gd name="T0" fmla="*/ 2147483647 w 79"/>
              <a:gd name="T1" fmla="*/ 2147483647 h 40"/>
              <a:gd name="T2" fmla="*/ 2147483647 w 79"/>
              <a:gd name="T3" fmla="*/ 2147483647 h 40"/>
              <a:gd name="T4" fmla="*/ 2147483647 w 79"/>
              <a:gd name="T5" fmla="*/ 2147483647 h 40"/>
              <a:gd name="T6" fmla="*/ 0 w 79"/>
              <a:gd name="T7" fmla="*/ 2147483647 h 40"/>
              <a:gd name="T8" fmla="*/ 2147483647 w 79"/>
              <a:gd name="T9" fmla="*/ 0 h 40"/>
              <a:gd name="T10" fmla="*/ 2147483647 w 79"/>
              <a:gd name="T11" fmla="*/ 2147483647 h 40"/>
              <a:gd name="T12" fmla="*/ 0 w 79"/>
              <a:gd name="T13" fmla="*/ 2147483647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"/>
              <a:gd name="T22" fmla="*/ 0 h 40"/>
              <a:gd name="T23" fmla="*/ 79 w 79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" h="40">
                <a:moveTo>
                  <a:pt x="79" y="19"/>
                </a:moveTo>
                <a:lnTo>
                  <a:pt x="48" y="19"/>
                </a:lnTo>
                <a:lnTo>
                  <a:pt x="2" y="19"/>
                </a:lnTo>
                <a:lnTo>
                  <a:pt x="0" y="19"/>
                </a:lnTo>
                <a:lnTo>
                  <a:pt x="48" y="0"/>
                </a:lnTo>
                <a:lnTo>
                  <a:pt x="48" y="40"/>
                </a:lnTo>
                <a:lnTo>
                  <a:pt x="0" y="1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79" name="Freeform 207"/>
          <p:cNvSpPr>
            <a:spLocks/>
          </p:cNvSpPr>
          <p:nvPr/>
        </p:nvSpPr>
        <p:spPr bwMode="auto">
          <a:xfrm>
            <a:off x="1521644" y="2280097"/>
            <a:ext cx="87313" cy="23812"/>
          </a:xfrm>
          <a:custGeom>
            <a:avLst/>
            <a:gdLst>
              <a:gd name="T0" fmla="*/ 0 w 40"/>
              <a:gd name="T1" fmla="*/ 0 h 13"/>
              <a:gd name="T2" fmla="*/ 2147483647 w 40"/>
              <a:gd name="T3" fmla="*/ 0 h 13"/>
              <a:gd name="T4" fmla="*/ 2147483647 w 40"/>
              <a:gd name="T5" fmla="*/ 2147483647 h 13"/>
              <a:gd name="T6" fmla="*/ 2147483647 w 40"/>
              <a:gd name="T7" fmla="*/ 2147483647 h 13"/>
              <a:gd name="T8" fmla="*/ 2147483647 w 40"/>
              <a:gd name="T9" fmla="*/ 2147483647 h 13"/>
              <a:gd name="T10" fmla="*/ 2147483647 w 40"/>
              <a:gd name="T11" fmla="*/ 2147483647 h 13"/>
              <a:gd name="T12" fmla="*/ 2147483647 w 40"/>
              <a:gd name="T13" fmla="*/ 2147483647 h 13"/>
              <a:gd name="T14" fmla="*/ 2147483647 w 40"/>
              <a:gd name="T15" fmla="*/ 2147483647 h 13"/>
              <a:gd name="T16" fmla="*/ 2147483647 w 40"/>
              <a:gd name="T17" fmla="*/ 2147483647 h 13"/>
              <a:gd name="T18" fmla="*/ 2147483647 w 40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13"/>
              <a:gd name="T32" fmla="*/ 40 w 40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13">
                <a:moveTo>
                  <a:pt x="0" y="0"/>
                </a:moveTo>
                <a:lnTo>
                  <a:pt x="40" y="0"/>
                </a:lnTo>
                <a:lnTo>
                  <a:pt x="40" y="4"/>
                </a:lnTo>
                <a:lnTo>
                  <a:pt x="7" y="4"/>
                </a:lnTo>
                <a:lnTo>
                  <a:pt x="15" y="6"/>
                </a:lnTo>
                <a:lnTo>
                  <a:pt x="40" y="6"/>
                </a:lnTo>
                <a:lnTo>
                  <a:pt x="40" y="10"/>
                </a:lnTo>
                <a:lnTo>
                  <a:pt x="23" y="10"/>
                </a:lnTo>
                <a:lnTo>
                  <a:pt x="30" y="13"/>
                </a:lnTo>
                <a:lnTo>
                  <a:pt x="40" y="1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80" name="Freeform 208"/>
          <p:cNvSpPr>
            <a:spLocks/>
          </p:cNvSpPr>
          <p:nvPr/>
        </p:nvSpPr>
        <p:spPr bwMode="auto">
          <a:xfrm>
            <a:off x="1526407" y="2243584"/>
            <a:ext cx="82550" cy="28575"/>
          </a:xfrm>
          <a:custGeom>
            <a:avLst/>
            <a:gdLst>
              <a:gd name="T0" fmla="*/ 2147483647 w 39"/>
              <a:gd name="T1" fmla="*/ 2147483647 h 15"/>
              <a:gd name="T2" fmla="*/ 2147483647 w 39"/>
              <a:gd name="T3" fmla="*/ 2147483647 h 15"/>
              <a:gd name="T4" fmla="*/ 0 w 39"/>
              <a:gd name="T5" fmla="*/ 2147483647 h 15"/>
              <a:gd name="T6" fmla="*/ 2147483647 w 39"/>
              <a:gd name="T7" fmla="*/ 2147483647 h 15"/>
              <a:gd name="T8" fmla="*/ 2147483647 w 39"/>
              <a:gd name="T9" fmla="*/ 2147483647 h 15"/>
              <a:gd name="T10" fmla="*/ 2147483647 w 39"/>
              <a:gd name="T11" fmla="*/ 2147483647 h 15"/>
              <a:gd name="T12" fmla="*/ 2147483647 w 39"/>
              <a:gd name="T13" fmla="*/ 2147483647 h 15"/>
              <a:gd name="T14" fmla="*/ 2147483647 w 39"/>
              <a:gd name="T15" fmla="*/ 2147483647 h 15"/>
              <a:gd name="T16" fmla="*/ 2147483647 w 39"/>
              <a:gd name="T17" fmla="*/ 2147483647 h 15"/>
              <a:gd name="T18" fmla="*/ 2147483647 w 39"/>
              <a:gd name="T19" fmla="*/ 0 h 15"/>
              <a:gd name="T20" fmla="*/ 2147483647 w 39"/>
              <a:gd name="T21" fmla="*/ 0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15"/>
              <a:gd name="T35" fmla="*/ 39 w 39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15">
                <a:moveTo>
                  <a:pt x="39" y="15"/>
                </a:moveTo>
                <a:lnTo>
                  <a:pt x="39" y="13"/>
                </a:lnTo>
                <a:lnTo>
                  <a:pt x="0" y="13"/>
                </a:lnTo>
                <a:lnTo>
                  <a:pt x="8" y="9"/>
                </a:lnTo>
                <a:lnTo>
                  <a:pt x="39" y="9"/>
                </a:lnTo>
                <a:lnTo>
                  <a:pt x="39" y="6"/>
                </a:lnTo>
                <a:lnTo>
                  <a:pt x="16" y="6"/>
                </a:lnTo>
                <a:lnTo>
                  <a:pt x="24" y="4"/>
                </a:lnTo>
                <a:lnTo>
                  <a:pt x="39" y="4"/>
                </a:lnTo>
                <a:lnTo>
                  <a:pt x="39" y="0"/>
                </a:lnTo>
                <a:lnTo>
                  <a:pt x="3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81" name="Freeform 209"/>
          <p:cNvSpPr>
            <a:spLocks/>
          </p:cNvSpPr>
          <p:nvPr/>
        </p:nvSpPr>
        <p:spPr bwMode="auto">
          <a:xfrm>
            <a:off x="1508944" y="1251397"/>
            <a:ext cx="69850" cy="28575"/>
          </a:xfrm>
          <a:custGeom>
            <a:avLst/>
            <a:gdLst>
              <a:gd name="T0" fmla="*/ 2147483647 w 32"/>
              <a:gd name="T1" fmla="*/ 2147483647 h 17"/>
              <a:gd name="T2" fmla="*/ 2147483647 w 32"/>
              <a:gd name="T3" fmla="*/ 2147483647 h 17"/>
              <a:gd name="T4" fmla="*/ 2147483647 w 32"/>
              <a:gd name="T5" fmla="*/ 2147483647 h 17"/>
              <a:gd name="T6" fmla="*/ 2147483647 w 32"/>
              <a:gd name="T7" fmla="*/ 2147483647 h 17"/>
              <a:gd name="T8" fmla="*/ 2147483647 w 32"/>
              <a:gd name="T9" fmla="*/ 2147483647 h 17"/>
              <a:gd name="T10" fmla="*/ 0 w 32"/>
              <a:gd name="T11" fmla="*/ 0 h 17"/>
              <a:gd name="T12" fmla="*/ 0 w 32"/>
              <a:gd name="T13" fmla="*/ 2147483647 h 17"/>
              <a:gd name="T14" fmla="*/ 2147483647 w 32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17"/>
              <a:gd name="T26" fmla="*/ 32 w 32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17">
                <a:moveTo>
                  <a:pt x="32" y="15"/>
                </a:moveTo>
                <a:lnTo>
                  <a:pt x="25" y="17"/>
                </a:lnTo>
                <a:lnTo>
                  <a:pt x="15" y="17"/>
                </a:lnTo>
                <a:lnTo>
                  <a:pt x="7" y="15"/>
                </a:lnTo>
                <a:lnTo>
                  <a:pt x="4" y="7"/>
                </a:lnTo>
                <a:lnTo>
                  <a:pt x="0" y="0"/>
                </a:lnTo>
                <a:lnTo>
                  <a:pt x="0" y="17"/>
                </a:lnTo>
                <a:lnTo>
                  <a:pt x="4" y="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82" name="Freeform 210"/>
          <p:cNvSpPr>
            <a:spLocks/>
          </p:cNvSpPr>
          <p:nvPr/>
        </p:nvSpPr>
        <p:spPr bwMode="auto">
          <a:xfrm>
            <a:off x="1451794" y="1273622"/>
            <a:ext cx="7938" cy="28575"/>
          </a:xfrm>
          <a:custGeom>
            <a:avLst/>
            <a:gdLst>
              <a:gd name="T0" fmla="*/ 2147483647 w 4"/>
              <a:gd name="T1" fmla="*/ 0 h 17"/>
              <a:gd name="T2" fmla="*/ 2147483647 w 4"/>
              <a:gd name="T3" fmla="*/ 2147483647 h 17"/>
              <a:gd name="T4" fmla="*/ 2147483647 w 4"/>
              <a:gd name="T5" fmla="*/ 2147483647 h 17"/>
              <a:gd name="T6" fmla="*/ 2147483647 w 4"/>
              <a:gd name="T7" fmla="*/ 2147483647 h 17"/>
              <a:gd name="T8" fmla="*/ 0 w 4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7"/>
              <a:gd name="T17" fmla="*/ 4 w 4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7">
                <a:moveTo>
                  <a:pt x="2" y="0"/>
                </a:moveTo>
                <a:lnTo>
                  <a:pt x="4" y="4"/>
                </a:lnTo>
                <a:lnTo>
                  <a:pt x="4" y="8"/>
                </a:lnTo>
                <a:lnTo>
                  <a:pt x="2" y="16"/>
                </a:lnTo>
                <a:lnTo>
                  <a:pt x="0" y="1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83" name="Freeform 211"/>
          <p:cNvSpPr>
            <a:spLocks/>
          </p:cNvSpPr>
          <p:nvPr/>
        </p:nvSpPr>
        <p:spPr bwMode="auto">
          <a:xfrm>
            <a:off x="1451794" y="1273622"/>
            <a:ext cx="4763" cy="6350"/>
          </a:xfrm>
          <a:custGeom>
            <a:avLst/>
            <a:gdLst>
              <a:gd name="T0" fmla="*/ 2147483647 w 2"/>
              <a:gd name="T1" fmla="*/ 2147483647 h 6"/>
              <a:gd name="T2" fmla="*/ 0 w 2"/>
              <a:gd name="T3" fmla="*/ 2147483647 h 6"/>
              <a:gd name="T4" fmla="*/ 2147483647 w 2"/>
              <a:gd name="T5" fmla="*/ 0 h 6"/>
              <a:gd name="T6" fmla="*/ 0 60000 65536"/>
              <a:gd name="T7" fmla="*/ 0 60000 65536"/>
              <a:gd name="T8" fmla="*/ 0 60000 65536"/>
              <a:gd name="T9" fmla="*/ 0 w 2"/>
              <a:gd name="T10" fmla="*/ 0 h 6"/>
              <a:gd name="T11" fmla="*/ 2 w 2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6">
                <a:moveTo>
                  <a:pt x="2" y="6"/>
                </a:moveTo>
                <a:lnTo>
                  <a:pt x="0" y="4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84" name="Freeform 212"/>
          <p:cNvSpPr>
            <a:spLocks/>
          </p:cNvSpPr>
          <p:nvPr/>
        </p:nvSpPr>
        <p:spPr bwMode="auto">
          <a:xfrm>
            <a:off x="1521644" y="1214884"/>
            <a:ext cx="69850" cy="65088"/>
          </a:xfrm>
          <a:custGeom>
            <a:avLst/>
            <a:gdLst>
              <a:gd name="T0" fmla="*/ 0 w 32"/>
              <a:gd name="T1" fmla="*/ 0 h 35"/>
              <a:gd name="T2" fmla="*/ 2147483647 w 32"/>
              <a:gd name="T3" fmla="*/ 2147483647 h 35"/>
              <a:gd name="T4" fmla="*/ 2147483647 w 32"/>
              <a:gd name="T5" fmla="*/ 2147483647 h 35"/>
              <a:gd name="T6" fmla="*/ 2147483647 w 32"/>
              <a:gd name="T7" fmla="*/ 2147483647 h 35"/>
              <a:gd name="T8" fmla="*/ 2147483647 w 32"/>
              <a:gd name="T9" fmla="*/ 2147483647 h 35"/>
              <a:gd name="T10" fmla="*/ 2147483647 w 32"/>
              <a:gd name="T11" fmla="*/ 2147483647 h 35"/>
              <a:gd name="T12" fmla="*/ 2147483647 w 32"/>
              <a:gd name="T13" fmla="*/ 2147483647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35"/>
              <a:gd name="T23" fmla="*/ 32 w 32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35">
                <a:moveTo>
                  <a:pt x="0" y="0"/>
                </a:moveTo>
                <a:lnTo>
                  <a:pt x="5" y="2"/>
                </a:lnTo>
                <a:lnTo>
                  <a:pt x="21" y="8"/>
                </a:lnTo>
                <a:lnTo>
                  <a:pt x="26" y="12"/>
                </a:lnTo>
                <a:lnTo>
                  <a:pt x="32" y="16"/>
                </a:lnTo>
                <a:lnTo>
                  <a:pt x="32" y="27"/>
                </a:lnTo>
                <a:lnTo>
                  <a:pt x="26" y="3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85" name="Freeform 213"/>
          <p:cNvSpPr>
            <a:spLocks/>
          </p:cNvSpPr>
          <p:nvPr/>
        </p:nvSpPr>
        <p:spPr bwMode="auto">
          <a:xfrm>
            <a:off x="1508944" y="1200597"/>
            <a:ext cx="82550" cy="44450"/>
          </a:xfrm>
          <a:custGeom>
            <a:avLst/>
            <a:gdLst>
              <a:gd name="T0" fmla="*/ 2147483647 w 38"/>
              <a:gd name="T1" fmla="*/ 2147483647 h 23"/>
              <a:gd name="T2" fmla="*/ 2147483647 w 38"/>
              <a:gd name="T3" fmla="*/ 2147483647 h 23"/>
              <a:gd name="T4" fmla="*/ 2147483647 w 38"/>
              <a:gd name="T5" fmla="*/ 2147483647 h 23"/>
              <a:gd name="T6" fmla="*/ 2147483647 w 38"/>
              <a:gd name="T7" fmla="*/ 2147483647 h 23"/>
              <a:gd name="T8" fmla="*/ 2147483647 w 38"/>
              <a:gd name="T9" fmla="*/ 2147483647 h 23"/>
              <a:gd name="T10" fmla="*/ 2147483647 w 38"/>
              <a:gd name="T11" fmla="*/ 2147483647 h 23"/>
              <a:gd name="T12" fmla="*/ 0 w 38"/>
              <a:gd name="T13" fmla="*/ 0 h 23"/>
              <a:gd name="T14" fmla="*/ 2147483647 w 38"/>
              <a:gd name="T15" fmla="*/ 2147483647 h 23"/>
              <a:gd name="T16" fmla="*/ 2147483647 w 38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23"/>
              <a:gd name="T29" fmla="*/ 38 w 38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23">
                <a:moveTo>
                  <a:pt x="38" y="23"/>
                </a:moveTo>
                <a:lnTo>
                  <a:pt x="36" y="19"/>
                </a:lnTo>
                <a:lnTo>
                  <a:pt x="32" y="15"/>
                </a:lnTo>
                <a:lnTo>
                  <a:pt x="29" y="13"/>
                </a:lnTo>
                <a:lnTo>
                  <a:pt x="11" y="7"/>
                </a:lnTo>
                <a:lnTo>
                  <a:pt x="6" y="4"/>
                </a:lnTo>
                <a:lnTo>
                  <a:pt x="0" y="0"/>
                </a:lnTo>
                <a:lnTo>
                  <a:pt x="4" y="4"/>
                </a:lnTo>
                <a:lnTo>
                  <a:pt x="6" y="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86" name="Freeform 214"/>
          <p:cNvSpPr>
            <a:spLocks/>
          </p:cNvSpPr>
          <p:nvPr/>
        </p:nvSpPr>
        <p:spPr bwMode="auto">
          <a:xfrm>
            <a:off x="1508944" y="1176784"/>
            <a:ext cx="82550" cy="28575"/>
          </a:xfrm>
          <a:custGeom>
            <a:avLst/>
            <a:gdLst>
              <a:gd name="T0" fmla="*/ 0 w 38"/>
              <a:gd name="T1" fmla="*/ 2147483647 h 18"/>
              <a:gd name="T2" fmla="*/ 0 w 38"/>
              <a:gd name="T3" fmla="*/ 2147483647 h 18"/>
              <a:gd name="T4" fmla="*/ 2147483647 w 38"/>
              <a:gd name="T5" fmla="*/ 2147483647 h 18"/>
              <a:gd name="T6" fmla="*/ 2147483647 w 38"/>
              <a:gd name="T7" fmla="*/ 0 h 18"/>
              <a:gd name="T8" fmla="*/ 2147483647 w 38"/>
              <a:gd name="T9" fmla="*/ 0 h 18"/>
              <a:gd name="T10" fmla="*/ 2147483647 w 38"/>
              <a:gd name="T11" fmla="*/ 2147483647 h 18"/>
              <a:gd name="T12" fmla="*/ 2147483647 w 38"/>
              <a:gd name="T13" fmla="*/ 2147483647 h 18"/>
              <a:gd name="T14" fmla="*/ 2147483647 w 38"/>
              <a:gd name="T15" fmla="*/ 0 h 18"/>
              <a:gd name="T16" fmla="*/ 2147483647 w 38"/>
              <a:gd name="T17" fmla="*/ 2147483647 h 18"/>
              <a:gd name="T18" fmla="*/ 2147483647 w 38"/>
              <a:gd name="T19" fmla="*/ 214748364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18"/>
              <a:gd name="T32" fmla="*/ 38 w 38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18">
                <a:moveTo>
                  <a:pt x="0" y="16"/>
                </a:moveTo>
                <a:lnTo>
                  <a:pt x="0" y="10"/>
                </a:lnTo>
                <a:lnTo>
                  <a:pt x="6" y="4"/>
                </a:lnTo>
                <a:lnTo>
                  <a:pt x="13" y="0"/>
                </a:lnTo>
                <a:lnTo>
                  <a:pt x="23" y="0"/>
                </a:lnTo>
                <a:lnTo>
                  <a:pt x="31" y="4"/>
                </a:lnTo>
                <a:lnTo>
                  <a:pt x="36" y="10"/>
                </a:lnTo>
                <a:lnTo>
                  <a:pt x="38" y="0"/>
                </a:lnTo>
                <a:lnTo>
                  <a:pt x="38" y="18"/>
                </a:lnTo>
                <a:lnTo>
                  <a:pt x="36" y="1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87" name="Freeform 215"/>
          <p:cNvSpPr>
            <a:spLocks/>
          </p:cNvSpPr>
          <p:nvPr/>
        </p:nvSpPr>
        <p:spPr bwMode="auto">
          <a:xfrm>
            <a:off x="1758182" y="1186309"/>
            <a:ext cx="34925" cy="130175"/>
          </a:xfrm>
          <a:custGeom>
            <a:avLst/>
            <a:gdLst>
              <a:gd name="T0" fmla="*/ 2147483647 w 17"/>
              <a:gd name="T1" fmla="*/ 0 h 73"/>
              <a:gd name="T2" fmla="*/ 2147483647 w 17"/>
              <a:gd name="T3" fmla="*/ 2147483647 h 73"/>
              <a:gd name="T4" fmla="*/ 2147483647 w 17"/>
              <a:gd name="T5" fmla="*/ 2147483647 h 73"/>
              <a:gd name="T6" fmla="*/ 2147483647 w 17"/>
              <a:gd name="T7" fmla="*/ 2147483647 h 73"/>
              <a:gd name="T8" fmla="*/ 2147483647 w 17"/>
              <a:gd name="T9" fmla="*/ 2147483647 h 73"/>
              <a:gd name="T10" fmla="*/ 2147483647 w 17"/>
              <a:gd name="T11" fmla="*/ 2147483647 h 73"/>
              <a:gd name="T12" fmla="*/ 2147483647 w 17"/>
              <a:gd name="T13" fmla="*/ 2147483647 h 73"/>
              <a:gd name="T14" fmla="*/ 0 w 17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73"/>
              <a:gd name="T26" fmla="*/ 17 w 17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73">
                <a:moveTo>
                  <a:pt x="12" y="0"/>
                </a:moveTo>
                <a:lnTo>
                  <a:pt x="15" y="10"/>
                </a:lnTo>
                <a:lnTo>
                  <a:pt x="17" y="23"/>
                </a:lnTo>
                <a:lnTo>
                  <a:pt x="17" y="33"/>
                </a:lnTo>
                <a:lnTo>
                  <a:pt x="15" y="48"/>
                </a:lnTo>
                <a:lnTo>
                  <a:pt x="12" y="56"/>
                </a:lnTo>
                <a:lnTo>
                  <a:pt x="6" y="67"/>
                </a:lnTo>
                <a:lnTo>
                  <a:pt x="0" y="7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88" name="Freeform 216"/>
          <p:cNvSpPr>
            <a:spLocks/>
          </p:cNvSpPr>
          <p:nvPr/>
        </p:nvSpPr>
        <p:spPr bwMode="auto">
          <a:xfrm>
            <a:off x="1766119" y="1168847"/>
            <a:ext cx="34925" cy="136525"/>
          </a:xfrm>
          <a:custGeom>
            <a:avLst/>
            <a:gdLst>
              <a:gd name="T0" fmla="*/ 0 w 15"/>
              <a:gd name="T1" fmla="*/ 2147483647 h 76"/>
              <a:gd name="T2" fmla="*/ 2147483647 w 15"/>
              <a:gd name="T3" fmla="*/ 2147483647 h 76"/>
              <a:gd name="T4" fmla="*/ 2147483647 w 15"/>
              <a:gd name="T5" fmla="*/ 2147483647 h 76"/>
              <a:gd name="T6" fmla="*/ 2147483647 w 15"/>
              <a:gd name="T7" fmla="*/ 2147483647 h 76"/>
              <a:gd name="T8" fmla="*/ 2147483647 w 15"/>
              <a:gd name="T9" fmla="*/ 2147483647 h 76"/>
              <a:gd name="T10" fmla="*/ 2147483647 w 15"/>
              <a:gd name="T11" fmla="*/ 2147483647 h 76"/>
              <a:gd name="T12" fmla="*/ 2147483647 w 15"/>
              <a:gd name="T13" fmla="*/ 2147483647 h 76"/>
              <a:gd name="T14" fmla="*/ 0 w 15"/>
              <a:gd name="T15" fmla="*/ 0 h 76"/>
              <a:gd name="T16" fmla="*/ 2147483647 w 15"/>
              <a:gd name="T17" fmla="*/ 2147483647 h 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76"/>
              <a:gd name="T29" fmla="*/ 15 w 15"/>
              <a:gd name="T30" fmla="*/ 76 h 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76">
                <a:moveTo>
                  <a:pt x="0" y="76"/>
                </a:moveTo>
                <a:lnTo>
                  <a:pt x="6" y="69"/>
                </a:lnTo>
                <a:lnTo>
                  <a:pt x="11" y="57"/>
                </a:lnTo>
                <a:lnTo>
                  <a:pt x="15" y="42"/>
                </a:lnTo>
                <a:lnTo>
                  <a:pt x="15" y="32"/>
                </a:lnTo>
                <a:lnTo>
                  <a:pt x="11" y="19"/>
                </a:lnTo>
                <a:lnTo>
                  <a:pt x="6" y="7"/>
                </a:lnTo>
                <a:lnTo>
                  <a:pt x="0" y="0"/>
                </a:lnTo>
                <a:lnTo>
                  <a:pt x="6" y="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89" name="Line 217"/>
          <p:cNvSpPr>
            <a:spLocks noChangeShapeType="1"/>
          </p:cNvSpPr>
          <p:nvPr/>
        </p:nvSpPr>
        <p:spPr bwMode="auto">
          <a:xfrm flipH="1" flipV="1">
            <a:off x="1758182" y="1154559"/>
            <a:ext cx="7937" cy="142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90" name="Freeform 218"/>
          <p:cNvSpPr>
            <a:spLocks/>
          </p:cNvSpPr>
          <p:nvPr/>
        </p:nvSpPr>
        <p:spPr bwMode="auto">
          <a:xfrm>
            <a:off x="1197794" y="1176784"/>
            <a:ext cx="84138" cy="103188"/>
          </a:xfrm>
          <a:custGeom>
            <a:avLst/>
            <a:gdLst>
              <a:gd name="T0" fmla="*/ 2147483647 w 38"/>
              <a:gd name="T1" fmla="*/ 0 h 60"/>
              <a:gd name="T2" fmla="*/ 2147483647 w 38"/>
              <a:gd name="T3" fmla="*/ 2147483647 h 60"/>
              <a:gd name="T4" fmla="*/ 2147483647 w 38"/>
              <a:gd name="T5" fmla="*/ 2147483647 h 60"/>
              <a:gd name="T6" fmla="*/ 2147483647 w 38"/>
              <a:gd name="T7" fmla="*/ 2147483647 h 60"/>
              <a:gd name="T8" fmla="*/ 2147483647 w 38"/>
              <a:gd name="T9" fmla="*/ 0 h 60"/>
              <a:gd name="T10" fmla="*/ 2147483647 w 38"/>
              <a:gd name="T11" fmla="*/ 0 h 60"/>
              <a:gd name="T12" fmla="*/ 2147483647 w 38"/>
              <a:gd name="T13" fmla="*/ 2147483647 h 60"/>
              <a:gd name="T14" fmla="*/ 0 w 38"/>
              <a:gd name="T15" fmla="*/ 2147483647 h 60"/>
              <a:gd name="T16" fmla="*/ 0 w 38"/>
              <a:gd name="T17" fmla="*/ 2147483647 h 60"/>
              <a:gd name="T18" fmla="*/ 2147483647 w 38"/>
              <a:gd name="T19" fmla="*/ 2147483647 h 60"/>
              <a:gd name="T20" fmla="*/ 2147483647 w 38"/>
              <a:gd name="T21" fmla="*/ 2147483647 h 60"/>
              <a:gd name="T22" fmla="*/ 2147483647 w 38"/>
              <a:gd name="T23" fmla="*/ 2147483647 h 60"/>
              <a:gd name="T24" fmla="*/ 2147483647 w 38"/>
              <a:gd name="T25" fmla="*/ 2147483647 h 60"/>
              <a:gd name="T26" fmla="*/ 2147483647 w 38"/>
              <a:gd name="T27" fmla="*/ 2147483647 h 60"/>
              <a:gd name="T28" fmla="*/ 2147483647 w 38"/>
              <a:gd name="T29" fmla="*/ 2147483647 h 60"/>
              <a:gd name="T30" fmla="*/ 2147483647 w 38"/>
              <a:gd name="T31" fmla="*/ 2147483647 h 60"/>
              <a:gd name="T32" fmla="*/ 2147483647 w 38"/>
              <a:gd name="T33" fmla="*/ 2147483647 h 60"/>
              <a:gd name="T34" fmla="*/ 2147483647 w 38"/>
              <a:gd name="T35" fmla="*/ 2147483647 h 60"/>
              <a:gd name="T36" fmla="*/ 2147483647 w 38"/>
              <a:gd name="T37" fmla="*/ 2147483647 h 60"/>
              <a:gd name="T38" fmla="*/ 2147483647 w 38"/>
              <a:gd name="T39" fmla="*/ 2147483647 h 60"/>
              <a:gd name="T40" fmla="*/ 2147483647 w 38"/>
              <a:gd name="T41" fmla="*/ 2147483647 h 60"/>
              <a:gd name="T42" fmla="*/ 0 w 38"/>
              <a:gd name="T43" fmla="*/ 2147483647 h 60"/>
              <a:gd name="T44" fmla="*/ 0 w 38"/>
              <a:gd name="T45" fmla="*/ 2147483647 h 60"/>
              <a:gd name="T46" fmla="*/ 2147483647 w 38"/>
              <a:gd name="T47" fmla="*/ 2147483647 h 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"/>
              <a:gd name="T73" fmla="*/ 0 h 60"/>
              <a:gd name="T74" fmla="*/ 38 w 38"/>
              <a:gd name="T75" fmla="*/ 60 h 6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" h="60">
                <a:moveTo>
                  <a:pt x="38" y="0"/>
                </a:moveTo>
                <a:lnTo>
                  <a:pt x="38" y="18"/>
                </a:lnTo>
                <a:lnTo>
                  <a:pt x="34" y="10"/>
                </a:lnTo>
                <a:lnTo>
                  <a:pt x="30" y="4"/>
                </a:lnTo>
                <a:lnTo>
                  <a:pt x="21" y="0"/>
                </a:lnTo>
                <a:lnTo>
                  <a:pt x="13" y="0"/>
                </a:lnTo>
                <a:lnTo>
                  <a:pt x="5" y="4"/>
                </a:lnTo>
                <a:lnTo>
                  <a:pt x="0" y="10"/>
                </a:lnTo>
                <a:lnTo>
                  <a:pt x="0" y="16"/>
                </a:lnTo>
                <a:lnTo>
                  <a:pt x="2" y="22"/>
                </a:lnTo>
                <a:lnTo>
                  <a:pt x="5" y="23"/>
                </a:lnTo>
                <a:lnTo>
                  <a:pt x="11" y="25"/>
                </a:lnTo>
                <a:lnTo>
                  <a:pt x="27" y="31"/>
                </a:lnTo>
                <a:lnTo>
                  <a:pt x="32" y="35"/>
                </a:lnTo>
                <a:lnTo>
                  <a:pt x="38" y="41"/>
                </a:lnTo>
                <a:lnTo>
                  <a:pt x="38" y="50"/>
                </a:lnTo>
                <a:lnTo>
                  <a:pt x="32" y="58"/>
                </a:lnTo>
                <a:lnTo>
                  <a:pt x="25" y="60"/>
                </a:lnTo>
                <a:lnTo>
                  <a:pt x="15" y="60"/>
                </a:lnTo>
                <a:lnTo>
                  <a:pt x="7" y="58"/>
                </a:lnTo>
                <a:lnTo>
                  <a:pt x="2" y="50"/>
                </a:lnTo>
                <a:lnTo>
                  <a:pt x="0" y="43"/>
                </a:lnTo>
                <a:lnTo>
                  <a:pt x="0" y="60"/>
                </a:lnTo>
                <a:lnTo>
                  <a:pt x="2" y="5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91" name="Freeform 219"/>
          <p:cNvSpPr>
            <a:spLocks/>
          </p:cNvSpPr>
          <p:nvPr/>
        </p:nvSpPr>
        <p:spPr bwMode="auto">
          <a:xfrm>
            <a:off x="1212082" y="1208534"/>
            <a:ext cx="69850" cy="36513"/>
          </a:xfrm>
          <a:custGeom>
            <a:avLst/>
            <a:gdLst>
              <a:gd name="T0" fmla="*/ 0 w 33"/>
              <a:gd name="T1" fmla="*/ 0 h 19"/>
              <a:gd name="T2" fmla="*/ 2147483647 w 33"/>
              <a:gd name="T3" fmla="*/ 2147483647 h 19"/>
              <a:gd name="T4" fmla="*/ 2147483647 w 33"/>
              <a:gd name="T5" fmla="*/ 2147483647 h 19"/>
              <a:gd name="T6" fmla="*/ 2147483647 w 33"/>
              <a:gd name="T7" fmla="*/ 2147483647 h 19"/>
              <a:gd name="T8" fmla="*/ 2147483647 w 33"/>
              <a:gd name="T9" fmla="*/ 2147483647 h 19"/>
              <a:gd name="T10" fmla="*/ 2147483647 w 33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19"/>
              <a:gd name="T20" fmla="*/ 33 w 33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19">
                <a:moveTo>
                  <a:pt x="0" y="0"/>
                </a:moveTo>
                <a:lnTo>
                  <a:pt x="6" y="3"/>
                </a:lnTo>
                <a:lnTo>
                  <a:pt x="22" y="9"/>
                </a:lnTo>
                <a:lnTo>
                  <a:pt x="27" y="11"/>
                </a:lnTo>
                <a:lnTo>
                  <a:pt x="29" y="15"/>
                </a:lnTo>
                <a:lnTo>
                  <a:pt x="33" y="1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92" name="Line 220"/>
          <p:cNvSpPr>
            <a:spLocks noChangeShapeType="1"/>
          </p:cNvSpPr>
          <p:nvPr/>
        </p:nvSpPr>
        <p:spPr bwMode="auto">
          <a:xfrm flipV="1">
            <a:off x="1272407" y="1176784"/>
            <a:ext cx="9525" cy="174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93" name="Line 221"/>
          <p:cNvSpPr>
            <a:spLocks noChangeShapeType="1"/>
          </p:cNvSpPr>
          <p:nvPr/>
        </p:nvSpPr>
        <p:spPr bwMode="auto">
          <a:xfrm>
            <a:off x="1197794" y="1200597"/>
            <a:ext cx="14288" cy="79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94" name="Freeform 222"/>
          <p:cNvSpPr>
            <a:spLocks/>
          </p:cNvSpPr>
          <p:nvPr/>
        </p:nvSpPr>
        <p:spPr bwMode="auto">
          <a:xfrm>
            <a:off x="1124769" y="1200597"/>
            <a:ext cx="34925" cy="115887"/>
          </a:xfrm>
          <a:custGeom>
            <a:avLst/>
            <a:gdLst>
              <a:gd name="T0" fmla="*/ 2147483647 w 17"/>
              <a:gd name="T1" fmla="*/ 0 h 63"/>
              <a:gd name="T2" fmla="*/ 0 w 17"/>
              <a:gd name="T3" fmla="*/ 2147483647 h 63"/>
              <a:gd name="T4" fmla="*/ 0 w 17"/>
              <a:gd name="T5" fmla="*/ 2147483647 h 63"/>
              <a:gd name="T6" fmla="*/ 2147483647 w 17"/>
              <a:gd name="T7" fmla="*/ 2147483647 h 63"/>
              <a:gd name="T8" fmla="*/ 2147483647 w 17"/>
              <a:gd name="T9" fmla="*/ 2147483647 h 63"/>
              <a:gd name="T10" fmla="*/ 2147483647 w 17"/>
              <a:gd name="T11" fmla="*/ 2147483647 h 63"/>
              <a:gd name="T12" fmla="*/ 2147483647 w 17"/>
              <a:gd name="T13" fmla="*/ 2147483647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63"/>
              <a:gd name="T23" fmla="*/ 17 w 17"/>
              <a:gd name="T24" fmla="*/ 63 h 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63">
                <a:moveTo>
                  <a:pt x="2" y="0"/>
                </a:moveTo>
                <a:lnTo>
                  <a:pt x="0" y="13"/>
                </a:lnTo>
                <a:lnTo>
                  <a:pt x="0" y="25"/>
                </a:lnTo>
                <a:lnTo>
                  <a:pt x="2" y="38"/>
                </a:lnTo>
                <a:lnTo>
                  <a:pt x="6" y="46"/>
                </a:lnTo>
                <a:lnTo>
                  <a:pt x="12" y="57"/>
                </a:lnTo>
                <a:lnTo>
                  <a:pt x="17" y="6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95" name="Freeform 223"/>
          <p:cNvSpPr>
            <a:spLocks/>
          </p:cNvSpPr>
          <p:nvPr/>
        </p:nvSpPr>
        <p:spPr bwMode="auto">
          <a:xfrm>
            <a:off x="1120007" y="1168847"/>
            <a:ext cx="25400" cy="136525"/>
          </a:xfrm>
          <a:custGeom>
            <a:avLst/>
            <a:gdLst>
              <a:gd name="T0" fmla="*/ 2147483647 w 14"/>
              <a:gd name="T1" fmla="*/ 2147483647 h 76"/>
              <a:gd name="T2" fmla="*/ 2147483647 w 14"/>
              <a:gd name="T3" fmla="*/ 2147483647 h 76"/>
              <a:gd name="T4" fmla="*/ 2147483647 w 14"/>
              <a:gd name="T5" fmla="*/ 2147483647 h 76"/>
              <a:gd name="T6" fmla="*/ 0 w 14"/>
              <a:gd name="T7" fmla="*/ 2147483647 h 76"/>
              <a:gd name="T8" fmla="*/ 0 w 14"/>
              <a:gd name="T9" fmla="*/ 2147483647 h 76"/>
              <a:gd name="T10" fmla="*/ 2147483647 w 14"/>
              <a:gd name="T11" fmla="*/ 2147483647 h 76"/>
              <a:gd name="T12" fmla="*/ 2147483647 w 14"/>
              <a:gd name="T13" fmla="*/ 2147483647 h 76"/>
              <a:gd name="T14" fmla="*/ 2147483647 w 14"/>
              <a:gd name="T15" fmla="*/ 0 h 76"/>
              <a:gd name="T16" fmla="*/ 2147483647 w 14"/>
              <a:gd name="T17" fmla="*/ 2147483647 h 76"/>
              <a:gd name="T18" fmla="*/ 2147483647 w 14"/>
              <a:gd name="T19" fmla="*/ 2147483647 h 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76"/>
              <a:gd name="T32" fmla="*/ 14 w 14"/>
              <a:gd name="T33" fmla="*/ 76 h 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76">
                <a:moveTo>
                  <a:pt x="14" y="76"/>
                </a:moveTo>
                <a:lnTo>
                  <a:pt x="8" y="69"/>
                </a:lnTo>
                <a:lnTo>
                  <a:pt x="2" y="57"/>
                </a:lnTo>
                <a:lnTo>
                  <a:pt x="0" y="42"/>
                </a:lnTo>
                <a:lnTo>
                  <a:pt x="0" y="32"/>
                </a:lnTo>
                <a:lnTo>
                  <a:pt x="2" y="19"/>
                </a:lnTo>
                <a:lnTo>
                  <a:pt x="8" y="7"/>
                </a:lnTo>
                <a:lnTo>
                  <a:pt x="14" y="0"/>
                </a:lnTo>
                <a:lnTo>
                  <a:pt x="8" y="9"/>
                </a:lnTo>
                <a:lnTo>
                  <a:pt x="4" y="1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96" name="Line 224"/>
          <p:cNvSpPr>
            <a:spLocks noChangeShapeType="1"/>
          </p:cNvSpPr>
          <p:nvPr/>
        </p:nvSpPr>
        <p:spPr bwMode="auto">
          <a:xfrm flipV="1">
            <a:off x="1145407" y="1154559"/>
            <a:ext cx="14287" cy="142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97" name="Freeform 225"/>
          <p:cNvSpPr>
            <a:spLocks/>
          </p:cNvSpPr>
          <p:nvPr/>
        </p:nvSpPr>
        <p:spPr bwMode="auto">
          <a:xfrm>
            <a:off x="3750494" y="1172022"/>
            <a:ext cx="42863" cy="158750"/>
          </a:xfrm>
          <a:custGeom>
            <a:avLst/>
            <a:gdLst>
              <a:gd name="T0" fmla="*/ 2147483647 w 21"/>
              <a:gd name="T1" fmla="*/ 0 h 88"/>
              <a:gd name="T2" fmla="*/ 2147483647 w 21"/>
              <a:gd name="T3" fmla="*/ 2147483647 h 88"/>
              <a:gd name="T4" fmla="*/ 2147483647 w 21"/>
              <a:gd name="T5" fmla="*/ 2147483647 h 88"/>
              <a:gd name="T6" fmla="*/ 2147483647 w 21"/>
              <a:gd name="T7" fmla="*/ 2147483647 h 88"/>
              <a:gd name="T8" fmla="*/ 0 w 21"/>
              <a:gd name="T9" fmla="*/ 2147483647 h 88"/>
              <a:gd name="T10" fmla="*/ 0 w 21"/>
              <a:gd name="T11" fmla="*/ 2147483647 h 88"/>
              <a:gd name="T12" fmla="*/ 2147483647 w 21"/>
              <a:gd name="T13" fmla="*/ 2147483647 h 88"/>
              <a:gd name="T14" fmla="*/ 2147483647 w 21"/>
              <a:gd name="T15" fmla="*/ 2147483647 h 88"/>
              <a:gd name="T16" fmla="*/ 2147483647 w 21"/>
              <a:gd name="T17" fmla="*/ 2147483647 h 88"/>
              <a:gd name="T18" fmla="*/ 2147483647 w 21"/>
              <a:gd name="T19" fmla="*/ 2147483647 h 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88"/>
              <a:gd name="T32" fmla="*/ 21 w 21"/>
              <a:gd name="T33" fmla="*/ 88 h 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88">
                <a:moveTo>
                  <a:pt x="21" y="0"/>
                </a:moveTo>
                <a:lnTo>
                  <a:pt x="16" y="5"/>
                </a:lnTo>
                <a:lnTo>
                  <a:pt x="10" y="13"/>
                </a:lnTo>
                <a:lnTo>
                  <a:pt x="4" y="24"/>
                </a:lnTo>
                <a:lnTo>
                  <a:pt x="0" y="38"/>
                </a:lnTo>
                <a:lnTo>
                  <a:pt x="0" y="49"/>
                </a:lnTo>
                <a:lnTo>
                  <a:pt x="4" y="65"/>
                </a:lnTo>
                <a:lnTo>
                  <a:pt x="10" y="74"/>
                </a:lnTo>
                <a:lnTo>
                  <a:pt x="16" y="84"/>
                </a:lnTo>
                <a:lnTo>
                  <a:pt x="21" y="8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98" name="Freeform 226"/>
          <p:cNvSpPr>
            <a:spLocks/>
          </p:cNvSpPr>
          <p:nvPr/>
        </p:nvSpPr>
        <p:spPr bwMode="auto">
          <a:xfrm>
            <a:off x="3758432" y="1183134"/>
            <a:ext cx="22225" cy="139700"/>
          </a:xfrm>
          <a:custGeom>
            <a:avLst/>
            <a:gdLst>
              <a:gd name="T0" fmla="*/ 2147483647 w 12"/>
              <a:gd name="T1" fmla="*/ 2147483647 h 79"/>
              <a:gd name="T2" fmla="*/ 2147483647 w 12"/>
              <a:gd name="T3" fmla="*/ 2147483647 h 79"/>
              <a:gd name="T4" fmla="*/ 2147483647 w 12"/>
              <a:gd name="T5" fmla="*/ 2147483647 h 79"/>
              <a:gd name="T6" fmla="*/ 0 w 12"/>
              <a:gd name="T7" fmla="*/ 2147483647 h 79"/>
              <a:gd name="T8" fmla="*/ 0 w 12"/>
              <a:gd name="T9" fmla="*/ 2147483647 h 79"/>
              <a:gd name="T10" fmla="*/ 2147483647 w 12"/>
              <a:gd name="T11" fmla="*/ 2147483647 h 79"/>
              <a:gd name="T12" fmla="*/ 2147483647 w 12"/>
              <a:gd name="T13" fmla="*/ 2147483647 h 79"/>
              <a:gd name="T14" fmla="*/ 2147483647 w 12"/>
              <a:gd name="T15" fmla="*/ 0 h 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79"/>
              <a:gd name="T26" fmla="*/ 12 w 12"/>
              <a:gd name="T27" fmla="*/ 79 h 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79">
                <a:moveTo>
                  <a:pt x="12" y="79"/>
                </a:moveTo>
                <a:lnTo>
                  <a:pt x="6" y="67"/>
                </a:lnTo>
                <a:lnTo>
                  <a:pt x="2" y="60"/>
                </a:lnTo>
                <a:lnTo>
                  <a:pt x="0" y="44"/>
                </a:lnTo>
                <a:lnTo>
                  <a:pt x="0" y="33"/>
                </a:lnTo>
                <a:lnTo>
                  <a:pt x="2" y="19"/>
                </a:lnTo>
                <a:lnTo>
                  <a:pt x="6" y="12"/>
                </a:lnTo>
                <a:lnTo>
                  <a:pt x="1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799" name="Freeform 227"/>
          <p:cNvSpPr>
            <a:spLocks/>
          </p:cNvSpPr>
          <p:nvPr/>
        </p:nvSpPr>
        <p:spPr bwMode="auto">
          <a:xfrm>
            <a:off x="3833044" y="1194247"/>
            <a:ext cx="82550" cy="100012"/>
          </a:xfrm>
          <a:custGeom>
            <a:avLst/>
            <a:gdLst>
              <a:gd name="T0" fmla="*/ 2147483647 w 38"/>
              <a:gd name="T1" fmla="*/ 0 h 56"/>
              <a:gd name="T2" fmla="*/ 0 w 38"/>
              <a:gd name="T3" fmla="*/ 2147483647 h 56"/>
              <a:gd name="T4" fmla="*/ 0 w 38"/>
              <a:gd name="T5" fmla="*/ 2147483647 h 56"/>
              <a:gd name="T6" fmla="*/ 2147483647 w 38"/>
              <a:gd name="T7" fmla="*/ 2147483647 h 56"/>
              <a:gd name="T8" fmla="*/ 2147483647 w 38"/>
              <a:gd name="T9" fmla="*/ 2147483647 h 56"/>
              <a:gd name="T10" fmla="*/ 2147483647 w 38"/>
              <a:gd name="T11" fmla="*/ 2147483647 h 56"/>
              <a:gd name="T12" fmla="*/ 2147483647 w 38"/>
              <a:gd name="T13" fmla="*/ 2147483647 h 56"/>
              <a:gd name="T14" fmla="*/ 2147483647 w 38"/>
              <a:gd name="T15" fmla="*/ 2147483647 h 56"/>
              <a:gd name="T16" fmla="*/ 2147483647 w 38"/>
              <a:gd name="T17" fmla="*/ 2147483647 h 56"/>
              <a:gd name="T18" fmla="*/ 2147483647 w 38"/>
              <a:gd name="T19" fmla="*/ 2147483647 h 56"/>
              <a:gd name="T20" fmla="*/ 2147483647 w 38"/>
              <a:gd name="T21" fmla="*/ 2147483647 h 56"/>
              <a:gd name="T22" fmla="*/ 2147483647 w 38"/>
              <a:gd name="T23" fmla="*/ 2147483647 h 56"/>
              <a:gd name="T24" fmla="*/ 2147483647 w 38"/>
              <a:gd name="T25" fmla="*/ 2147483647 h 56"/>
              <a:gd name="T26" fmla="*/ 2147483647 w 38"/>
              <a:gd name="T27" fmla="*/ 2147483647 h 56"/>
              <a:gd name="T28" fmla="*/ 2147483647 w 38"/>
              <a:gd name="T29" fmla="*/ 2147483647 h 56"/>
              <a:gd name="T30" fmla="*/ 0 w 38"/>
              <a:gd name="T31" fmla="*/ 2147483647 h 56"/>
              <a:gd name="T32" fmla="*/ 0 w 38"/>
              <a:gd name="T33" fmla="*/ 2147483647 h 56"/>
              <a:gd name="T34" fmla="*/ 2147483647 w 38"/>
              <a:gd name="T35" fmla="*/ 2147483647 h 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"/>
              <a:gd name="T55" fmla="*/ 0 h 56"/>
              <a:gd name="T56" fmla="*/ 38 w 38"/>
              <a:gd name="T57" fmla="*/ 56 h 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" h="56">
                <a:moveTo>
                  <a:pt x="5" y="0"/>
                </a:moveTo>
                <a:lnTo>
                  <a:pt x="0" y="6"/>
                </a:lnTo>
                <a:lnTo>
                  <a:pt x="0" y="11"/>
                </a:lnTo>
                <a:lnTo>
                  <a:pt x="1" y="17"/>
                </a:lnTo>
                <a:lnTo>
                  <a:pt x="5" y="19"/>
                </a:lnTo>
                <a:lnTo>
                  <a:pt x="9" y="23"/>
                </a:lnTo>
                <a:lnTo>
                  <a:pt x="26" y="29"/>
                </a:lnTo>
                <a:lnTo>
                  <a:pt x="32" y="31"/>
                </a:lnTo>
                <a:lnTo>
                  <a:pt x="38" y="36"/>
                </a:lnTo>
                <a:lnTo>
                  <a:pt x="38" y="48"/>
                </a:lnTo>
                <a:lnTo>
                  <a:pt x="32" y="54"/>
                </a:lnTo>
                <a:lnTo>
                  <a:pt x="25" y="56"/>
                </a:lnTo>
                <a:lnTo>
                  <a:pt x="15" y="56"/>
                </a:lnTo>
                <a:lnTo>
                  <a:pt x="7" y="54"/>
                </a:lnTo>
                <a:lnTo>
                  <a:pt x="1" y="48"/>
                </a:lnTo>
                <a:lnTo>
                  <a:pt x="0" y="40"/>
                </a:lnTo>
                <a:lnTo>
                  <a:pt x="0" y="56"/>
                </a:lnTo>
                <a:lnTo>
                  <a:pt x="1" y="4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00" name="Freeform 228"/>
          <p:cNvSpPr>
            <a:spLocks/>
          </p:cNvSpPr>
          <p:nvPr/>
        </p:nvSpPr>
        <p:spPr bwMode="auto">
          <a:xfrm>
            <a:off x="3845744" y="1225997"/>
            <a:ext cx="69850" cy="36512"/>
          </a:xfrm>
          <a:custGeom>
            <a:avLst/>
            <a:gdLst>
              <a:gd name="T0" fmla="*/ 0 w 33"/>
              <a:gd name="T1" fmla="*/ 0 h 19"/>
              <a:gd name="T2" fmla="*/ 2147483647 w 33"/>
              <a:gd name="T3" fmla="*/ 2147483647 h 19"/>
              <a:gd name="T4" fmla="*/ 2147483647 w 33"/>
              <a:gd name="T5" fmla="*/ 2147483647 h 19"/>
              <a:gd name="T6" fmla="*/ 2147483647 w 33"/>
              <a:gd name="T7" fmla="*/ 2147483647 h 19"/>
              <a:gd name="T8" fmla="*/ 2147483647 w 33"/>
              <a:gd name="T9" fmla="*/ 2147483647 h 19"/>
              <a:gd name="T10" fmla="*/ 2147483647 w 33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19"/>
              <a:gd name="T20" fmla="*/ 33 w 33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19">
                <a:moveTo>
                  <a:pt x="0" y="0"/>
                </a:moveTo>
                <a:lnTo>
                  <a:pt x="4" y="2"/>
                </a:lnTo>
                <a:lnTo>
                  <a:pt x="21" y="8"/>
                </a:lnTo>
                <a:lnTo>
                  <a:pt x="27" y="12"/>
                </a:lnTo>
                <a:lnTo>
                  <a:pt x="29" y="14"/>
                </a:lnTo>
                <a:lnTo>
                  <a:pt x="33" y="1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01" name="Freeform 229"/>
          <p:cNvSpPr>
            <a:spLocks/>
          </p:cNvSpPr>
          <p:nvPr/>
        </p:nvSpPr>
        <p:spPr bwMode="auto">
          <a:xfrm>
            <a:off x="3845744" y="1194247"/>
            <a:ext cx="69850" cy="25400"/>
          </a:xfrm>
          <a:custGeom>
            <a:avLst/>
            <a:gdLst>
              <a:gd name="T0" fmla="*/ 2147483647 w 33"/>
              <a:gd name="T1" fmla="*/ 2147483647 h 15"/>
              <a:gd name="T2" fmla="*/ 2147483647 w 33"/>
              <a:gd name="T3" fmla="*/ 2147483647 h 15"/>
              <a:gd name="T4" fmla="*/ 2147483647 w 33"/>
              <a:gd name="T5" fmla="*/ 2147483647 h 15"/>
              <a:gd name="T6" fmla="*/ 2147483647 w 33"/>
              <a:gd name="T7" fmla="*/ 0 h 15"/>
              <a:gd name="T8" fmla="*/ 2147483647 w 33"/>
              <a:gd name="T9" fmla="*/ 0 h 15"/>
              <a:gd name="T10" fmla="*/ 0 w 33"/>
              <a:gd name="T11" fmla="*/ 2147483647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15"/>
              <a:gd name="T20" fmla="*/ 33 w 33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15">
                <a:moveTo>
                  <a:pt x="33" y="15"/>
                </a:moveTo>
                <a:lnTo>
                  <a:pt x="29" y="8"/>
                </a:lnTo>
                <a:lnTo>
                  <a:pt x="25" y="2"/>
                </a:lnTo>
                <a:lnTo>
                  <a:pt x="16" y="0"/>
                </a:lnTo>
                <a:lnTo>
                  <a:pt x="8" y="0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02" name="Line 230"/>
          <p:cNvSpPr>
            <a:spLocks noChangeShapeType="1"/>
          </p:cNvSpPr>
          <p:nvPr/>
        </p:nvSpPr>
        <p:spPr bwMode="auto">
          <a:xfrm>
            <a:off x="3833044" y="1214884"/>
            <a:ext cx="12700" cy="111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03" name="Freeform 231"/>
          <p:cNvSpPr>
            <a:spLocks/>
          </p:cNvSpPr>
          <p:nvPr/>
        </p:nvSpPr>
        <p:spPr bwMode="auto">
          <a:xfrm>
            <a:off x="3907657" y="1194247"/>
            <a:ext cx="7937" cy="25400"/>
          </a:xfrm>
          <a:custGeom>
            <a:avLst/>
            <a:gdLst>
              <a:gd name="T0" fmla="*/ 2147483647 w 4"/>
              <a:gd name="T1" fmla="*/ 2147483647 h 15"/>
              <a:gd name="T2" fmla="*/ 2147483647 w 4"/>
              <a:gd name="T3" fmla="*/ 0 h 15"/>
              <a:gd name="T4" fmla="*/ 0 w 4"/>
              <a:gd name="T5" fmla="*/ 2147483647 h 15"/>
              <a:gd name="T6" fmla="*/ 0 60000 65536"/>
              <a:gd name="T7" fmla="*/ 0 60000 65536"/>
              <a:gd name="T8" fmla="*/ 0 60000 65536"/>
              <a:gd name="T9" fmla="*/ 0 w 4"/>
              <a:gd name="T10" fmla="*/ 0 h 15"/>
              <a:gd name="T11" fmla="*/ 4 w 4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5">
                <a:moveTo>
                  <a:pt x="4" y="15"/>
                </a:moveTo>
                <a:lnTo>
                  <a:pt x="4" y="0"/>
                </a:lnTo>
                <a:lnTo>
                  <a:pt x="0" y="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04" name="Freeform 232"/>
          <p:cNvSpPr>
            <a:spLocks/>
          </p:cNvSpPr>
          <p:nvPr/>
        </p:nvSpPr>
        <p:spPr bwMode="auto">
          <a:xfrm>
            <a:off x="4139432" y="1205359"/>
            <a:ext cx="87312" cy="88900"/>
          </a:xfrm>
          <a:custGeom>
            <a:avLst/>
            <a:gdLst>
              <a:gd name="T0" fmla="*/ 0 w 40"/>
              <a:gd name="T1" fmla="*/ 0 h 50"/>
              <a:gd name="T2" fmla="*/ 0 w 40"/>
              <a:gd name="T3" fmla="*/ 2147483647 h 50"/>
              <a:gd name="T4" fmla="*/ 2147483647 w 40"/>
              <a:gd name="T5" fmla="*/ 2147483647 h 50"/>
              <a:gd name="T6" fmla="*/ 2147483647 w 40"/>
              <a:gd name="T7" fmla="*/ 2147483647 h 50"/>
              <a:gd name="T8" fmla="*/ 2147483647 w 40"/>
              <a:gd name="T9" fmla="*/ 2147483647 h 50"/>
              <a:gd name="T10" fmla="*/ 2147483647 w 40"/>
              <a:gd name="T11" fmla="*/ 2147483647 h 50"/>
              <a:gd name="T12" fmla="*/ 2147483647 w 40"/>
              <a:gd name="T13" fmla="*/ 2147483647 h 50"/>
              <a:gd name="T14" fmla="*/ 2147483647 w 40"/>
              <a:gd name="T15" fmla="*/ 2147483647 h 50"/>
              <a:gd name="T16" fmla="*/ 2147483647 w 40"/>
              <a:gd name="T17" fmla="*/ 2147483647 h 50"/>
              <a:gd name="T18" fmla="*/ 2147483647 w 40"/>
              <a:gd name="T19" fmla="*/ 2147483647 h 50"/>
              <a:gd name="T20" fmla="*/ 2147483647 w 40"/>
              <a:gd name="T21" fmla="*/ 2147483647 h 50"/>
              <a:gd name="T22" fmla="*/ 2147483647 w 40"/>
              <a:gd name="T23" fmla="*/ 2147483647 h 50"/>
              <a:gd name="T24" fmla="*/ 2147483647 w 40"/>
              <a:gd name="T25" fmla="*/ 2147483647 h 50"/>
              <a:gd name="T26" fmla="*/ 2147483647 w 40"/>
              <a:gd name="T27" fmla="*/ 2147483647 h 50"/>
              <a:gd name="T28" fmla="*/ 0 w 40"/>
              <a:gd name="T29" fmla="*/ 2147483647 h 50"/>
              <a:gd name="T30" fmla="*/ 0 w 40"/>
              <a:gd name="T31" fmla="*/ 2147483647 h 50"/>
              <a:gd name="T32" fmla="*/ 2147483647 w 40"/>
              <a:gd name="T33" fmla="*/ 2147483647 h 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50"/>
              <a:gd name="T53" fmla="*/ 40 w 40"/>
              <a:gd name="T54" fmla="*/ 50 h 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50">
                <a:moveTo>
                  <a:pt x="0" y="0"/>
                </a:moveTo>
                <a:lnTo>
                  <a:pt x="0" y="5"/>
                </a:lnTo>
                <a:lnTo>
                  <a:pt x="4" y="11"/>
                </a:lnTo>
                <a:lnTo>
                  <a:pt x="6" y="13"/>
                </a:lnTo>
                <a:lnTo>
                  <a:pt x="11" y="17"/>
                </a:lnTo>
                <a:lnTo>
                  <a:pt x="29" y="23"/>
                </a:lnTo>
                <a:lnTo>
                  <a:pt x="34" y="25"/>
                </a:lnTo>
                <a:lnTo>
                  <a:pt x="40" y="30"/>
                </a:lnTo>
                <a:lnTo>
                  <a:pt x="40" y="42"/>
                </a:lnTo>
                <a:lnTo>
                  <a:pt x="34" y="48"/>
                </a:lnTo>
                <a:lnTo>
                  <a:pt x="27" y="50"/>
                </a:lnTo>
                <a:lnTo>
                  <a:pt x="17" y="50"/>
                </a:lnTo>
                <a:lnTo>
                  <a:pt x="9" y="48"/>
                </a:lnTo>
                <a:lnTo>
                  <a:pt x="4" y="42"/>
                </a:lnTo>
                <a:lnTo>
                  <a:pt x="0" y="34"/>
                </a:lnTo>
                <a:lnTo>
                  <a:pt x="0" y="50"/>
                </a:lnTo>
                <a:lnTo>
                  <a:pt x="4" y="4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05" name="Freeform 233"/>
          <p:cNvSpPr>
            <a:spLocks/>
          </p:cNvSpPr>
          <p:nvPr/>
        </p:nvSpPr>
        <p:spPr bwMode="auto">
          <a:xfrm>
            <a:off x="4082282" y="1291084"/>
            <a:ext cx="12700" cy="25400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2147483647 h 13"/>
              <a:gd name="T4" fmla="*/ 2147483647 w 6"/>
              <a:gd name="T5" fmla="*/ 2147483647 h 13"/>
              <a:gd name="T6" fmla="*/ 0 w 6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3"/>
              <a:gd name="T14" fmla="*/ 6 w 6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3">
                <a:moveTo>
                  <a:pt x="6" y="0"/>
                </a:moveTo>
                <a:lnTo>
                  <a:pt x="6" y="5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06" name="Freeform 234"/>
          <p:cNvSpPr>
            <a:spLocks/>
          </p:cNvSpPr>
          <p:nvPr/>
        </p:nvSpPr>
        <p:spPr bwMode="auto">
          <a:xfrm>
            <a:off x="4082282" y="1287909"/>
            <a:ext cx="12700" cy="6350"/>
          </a:xfrm>
          <a:custGeom>
            <a:avLst/>
            <a:gdLst>
              <a:gd name="T0" fmla="*/ 2147483647 w 6"/>
              <a:gd name="T1" fmla="*/ 2147483647 h 4"/>
              <a:gd name="T2" fmla="*/ 0 w 6"/>
              <a:gd name="T3" fmla="*/ 2147483647 h 4"/>
              <a:gd name="T4" fmla="*/ 2147483647 w 6"/>
              <a:gd name="T5" fmla="*/ 0 h 4"/>
              <a:gd name="T6" fmla="*/ 2147483647 w 6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4"/>
              <a:gd name="T14" fmla="*/ 6 w 6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4">
                <a:moveTo>
                  <a:pt x="4" y="4"/>
                </a:moveTo>
                <a:lnTo>
                  <a:pt x="0" y="2"/>
                </a:lnTo>
                <a:lnTo>
                  <a:pt x="4" y="0"/>
                </a:lnTo>
                <a:lnTo>
                  <a:pt x="6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07" name="Freeform 235"/>
          <p:cNvSpPr>
            <a:spLocks/>
          </p:cNvSpPr>
          <p:nvPr/>
        </p:nvSpPr>
        <p:spPr bwMode="auto">
          <a:xfrm>
            <a:off x="4152132" y="1225997"/>
            <a:ext cx="74612" cy="36512"/>
          </a:xfrm>
          <a:custGeom>
            <a:avLst/>
            <a:gdLst>
              <a:gd name="T0" fmla="*/ 0 w 34"/>
              <a:gd name="T1" fmla="*/ 0 h 19"/>
              <a:gd name="T2" fmla="*/ 2147483647 w 34"/>
              <a:gd name="T3" fmla="*/ 2147483647 h 19"/>
              <a:gd name="T4" fmla="*/ 2147483647 w 34"/>
              <a:gd name="T5" fmla="*/ 2147483647 h 19"/>
              <a:gd name="T6" fmla="*/ 2147483647 w 34"/>
              <a:gd name="T7" fmla="*/ 2147483647 h 19"/>
              <a:gd name="T8" fmla="*/ 2147483647 w 34"/>
              <a:gd name="T9" fmla="*/ 2147483647 h 19"/>
              <a:gd name="T10" fmla="*/ 2147483647 w 34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"/>
              <a:gd name="T19" fmla="*/ 0 h 19"/>
              <a:gd name="T20" fmla="*/ 34 w 34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" h="19">
                <a:moveTo>
                  <a:pt x="0" y="0"/>
                </a:moveTo>
                <a:lnTo>
                  <a:pt x="5" y="2"/>
                </a:lnTo>
                <a:lnTo>
                  <a:pt x="23" y="8"/>
                </a:lnTo>
                <a:lnTo>
                  <a:pt x="28" y="12"/>
                </a:lnTo>
                <a:lnTo>
                  <a:pt x="32" y="14"/>
                </a:lnTo>
                <a:lnTo>
                  <a:pt x="34" y="1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08" name="Freeform 236"/>
          <p:cNvSpPr>
            <a:spLocks/>
          </p:cNvSpPr>
          <p:nvPr/>
        </p:nvSpPr>
        <p:spPr bwMode="auto">
          <a:xfrm>
            <a:off x="4139432" y="1194247"/>
            <a:ext cx="87312" cy="25400"/>
          </a:xfrm>
          <a:custGeom>
            <a:avLst/>
            <a:gdLst>
              <a:gd name="T0" fmla="*/ 2147483647 w 40"/>
              <a:gd name="T1" fmla="*/ 2147483647 h 15"/>
              <a:gd name="T2" fmla="*/ 2147483647 w 40"/>
              <a:gd name="T3" fmla="*/ 2147483647 h 15"/>
              <a:gd name="T4" fmla="*/ 2147483647 w 40"/>
              <a:gd name="T5" fmla="*/ 2147483647 h 15"/>
              <a:gd name="T6" fmla="*/ 2147483647 w 40"/>
              <a:gd name="T7" fmla="*/ 0 h 15"/>
              <a:gd name="T8" fmla="*/ 2147483647 w 40"/>
              <a:gd name="T9" fmla="*/ 0 h 15"/>
              <a:gd name="T10" fmla="*/ 2147483647 w 40"/>
              <a:gd name="T11" fmla="*/ 2147483647 h 15"/>
              <a:gd name="T12" fmla="*/ 0 w 40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15"/>
              <a:gd name="T23" fmla="*/ 40 w 40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15">
                <a:moveTo>
                  <a:pt x="40" y="15"/>
                </a:moveTo>
                <a:lnTo>
                  <a:pt x="38" y="8"/>
                </a:lnTo>
                <a:lnTo>
                  <a:pt x="32" y="2"/>
                </a:lnTo>
                <a:lnTo>
                  <a:pt x="23" y="0"/>
                </a:lnTo>
                <a:lnTo>
                  <a:pt x="15" y="0"/>
                </a:lnTo>
                <a:lnTo>
                  <a:pt x="6" y="2"/>
                </a:lnTo>
                <a:lnTo>
                  <a:pt x="0" y="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09" name="Line 237"/>
          <p:cNvSpPr>
            <a:spLocks noChangeShapeType="1"/>
          </p:cNvSpPr>
          <p:nvPr/>
        </p:nvSpPr>
        <p:spPr bwMode="auto">
          <a:xfrm>
            <a:off x="4139432" y="1214884"/>
            <a:ext cx="12700" cy="111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10" name="Freeform 238"/>
          <p:cNvSpPr>
            <a:spLocks/>
          </p:cNvSpPr>
          <p:nvPr/>
        </p:nvSpPr>
        <p:spPr bwMode="auto">
          <a:xfrm>
            <a:off x="4221982" y="1194247"/>
            <a:ext cx="4762" cy="25400"/>
          </a:xfrm>
          <a:custGeom>
            <a:avLst/>
            <a:gdLst>
              <a:gd name="T0" fmla="*/ 2147483647 w 2"/>
              <a:gd name="T1" fmla="*/ 2147483647 h 15"/>
              <a:gd name="T2" fmla="*/ 2147483647 w 2"/>
              <a:gd name="T3" fmla="*/ 0 h 15"/>
              <a:gd name="T4" fmla="*/ 0 w 2"/>
              <a:gd name="T5" fmla="*/ 2147483647 h 15"/>
              <a:gd name="T6" fmla="*/ 0 60000 65536"/>
              <a:gd name="T7" fmla="*/ 0 60000 65536"/>
              <a:gd name="T8" fmla="*/ 0 60000 65536"/>
              <a:gd name="T9" fmla="*/ 0 w 2"/>
              <a:gd name="T10" fmla="*/ 0 h 15"/>
              <a:gd name="T11" fmla="*/ 2 w 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">
                <a:moveTo>
                  <a:pt x="2" y="15"/>
                </a:moveTo>
                <a:lnTo>
                  <a:pt x="2" y="0"/>
                </a:lnTo>
                <a:lnTo>
                  <a:pt x="0" y="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11" name="Freeform 239"/>
          <p:cNvSpPr>
            <a:spLocks/>
          </p:cNvSpPr>
          <p:nvPr/>
        </p:nvSpPr>
        <p:spPr bwMode="auto">
          <a:xfrm>
            <a:off x="4387082" y="1200597"/>
            <a:ext cx="39687" cy="133350"/>
          </a:xfrm>
          <a:custGeom>
            <a:avLst/>
            <a:gdLst>
              <a:gd name="T0" fmla="*/ 2147483647 w 17"/>
              <a:gd name="T1" fmla="*/ 0 h 73"/>
              <a:gd name="T2" fmla="*/ 2147483647 w 17"/>
              <a:gd name="T3" fmla="*/ 2147483647 h 73"/>
              <a:gd name="T4" fmla="*/ 2147483647 w 17"/>
              <a:gd name="T5" fmla="*/ 2147483647 h 73"/>
              <a:gd name="T6" fmla="*/ 2147483647 w 17"/>
              <a:gd name="T7" fmla="*/ 2147483647 h 73"/>
              <a:gd name="T8" fmla="*/ 2147483647 w 17"/>
              <a:gd name="T9" fmla="*/ 2147483647 h 73"/>
              <a:gd name="T10" fmla="*/ 2147483647 w 17"/>
              <a:gd name="T11" fmla="*/ 2147483647 h 73"/>
              <a:gd name="T12" fmla="*/ 2147483647 w 17"/>
              <a:gd name="T13" fmla="*/ 2147483647 h 73"/>
              <a:gd name="T14" fmla="*/ 0 w 17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73"/>
              <a:gd name="T26" fmla="*/ 17 w 17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73">
                <a:moveTo>
                  <a:pt x="11" y="0"/>
                </a:moveTo>
                <a:lnTo>
                  <a:pt x="13" y="7"/>
                </a:lnTo>
                <a:lnTo>
                  <a:pt x="17" y="21"/>
                </a:lnTo>
                <a:lnTo>
                  <a:pt x="17" y="32"/>
                </a:lnTo>
                <a:lnTo>
                  <a:pt x="13" y="48"/>
                </a:lnTo>
                <a:lnTo>
                  <a:pt x="11" y="55"/>
                </a:lnTo>
                <a:lnTo>
                  <a:pt x="6" y="67"/>
                </a:lnTo>
                <a:lnTo>
                  <a:pt x="0" y="7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12" name="Freeform 240"/>
          <p:cNvSpPr>
            <a:spLocks/>
          </p:cNvSpPr>
          <p:nvPr/>
        </p:nvSpPr>
        <p:spPr bwMode="auto">
          <a:xfrm>
            <a:off x="4401369" y="1183134"/>
            <a:ext cx="30163" cy="139700"/>
          </a:xfrm>
          <a:custGeom>
            <a:avLst/>
            <a:gdLst>
              <a:gd name="T0" fmla="*/ 0 w 13"/>
              <a:gd name="T1" fmla="*/ 2147483647 h 79"/>
              <a:gd name="T2" fmla="*/ 2147483647 w 13"/>
              <a:gd name="T3" fmla="*/ 2147483647 h 79"/>
              <a:gd name="T4" fmla="*/ 2147483647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2147483647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0 w 13"/>
              <a:gd name="T15" fmla="*/ 0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79"/>
              <a:gd name="T29" fmla="*/ 13 w 13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79">
                <a:moveTo>
                  <a:pt x="0" y="79"/>
                </a:moveTo>
                <a:lnTo>
                  <a:pt x="5" y="69"/>
                </a:lnTo>
                <a:lnTo>
                  <a:pt x="11" y="60"/>
                </a:lnTo>
                <a:lnTo>
                  <a:pt x="13" y="44"/>
                </a:lnTo>
                <a:lnTo>
                  <a:pt x="13" y="33"/>
                </a:lnTo>
                <a:lnTo>
                  <a:pt x="11" y="19"/>
                </a:lnTo>
                <a:lnTo>
                  <a:pt x="5" y="8"/>
                </a:lnTo>
                <a:lnTo>
                  <a:pt x="0" y="0"/>
                </a:lnTo>
                <a:lnTo>
                  <a:pt x="5" y="1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13" name="Line 241"/>
          <p:cNvSpPr>
            <a:spLocks noChangeShapeType="1"/>
          </p:cNvSpPr>
          <p:nvPr/>
        </p:nvSpPr>
        <p:spPr bwMode="auto">
          <a:xfrm flipH="1" flipV="1">
            <a:off x="4387082" y="1172022"/>
            <a:ext cx="14287" cy="111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14" name="Freeform 242"/>
          <p:cNvSpPr>
            <a:spLocks/>
          </p:cNvSpPr>
          <p:nvPr/>
        </p:nvSpPr>
        <p:spPr bwMode="auto">
          <a:xfrm>
            <a:off x="3055169" y="2721422"/>
            <a:ext cx="44450" cy="166687"/>
          </a:xfrm>
          <a:custGeom>
            <a:avLst/>
            <a:gdLst>
              <a:gd name="T0" fmla="*/ 0 w 20"/>
              <a:gd name="T1" fmla="*/ 0 h 92"/>
              <a:gd name="T2" fmla="*/ 2147483647 w 20"/>
              <a:gd name="T3" fmla="*/ 2147483647 h 92"/>
              <a:gd name="T4" fmla="*/ 2147483647 w 20"/>
              <a:gd name="T5" fmla="*/ 2147483647 h 92"/>
              <a:gd name="T6" fmla="*/ 2147483647 w 20"/>
              <a:gd name="T7" fmla="*/ 2147483647 h 92"/>
              <a:gd name="T8" fmla="*/ 2147483647 w 20"/>
              <a:gd name="T9" fmla="*/ 2147483647 h 92"/>
              <a:gd name="T10" fmla="*/ 2147483647 w 20"/>
              <a:gd name="T11" fmla="*/ 2147483647 h 92"/>
              <a:gd name="T12" fmla="*/ 2147483647 w 20"/>
              <a:gd name="T13" fmla="*/ 2147483647 h 92"/>
              <a:gd name="T14" fmla="*/ 2147483647 w 20"/>
              <a:gd name="T15" fmla="*/ 2147483647 h 92"/>
              <a:gd name="T16" fmla="*/ 2147483647 w 20"/>
              <a:gd name="T17" fmla="*/ 2147483647 h 92"/>
              <a:gd name="T18" fmla="*/ 0 w 20"/>
              <a:gd name="T19" fmla="*/ 2147483647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92"/>
              <a:gd name="T32" fmla="*/ 20 w 20"/>
              <a:gd name="T33" fmla="*/ 92 h 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92">
                <a:moveTo>
                  <a:pt x="0" y="0"/>
                </a:moveTo>
                <a:lnTo>
                  <a:pt x="6" y="6"/>
                </a:lnTo>
                <a:lnTo>
                  <a:pt x="10" y="15"/>
                </a:lnTo>
                <a:lnTo>
                  <a:pt x="18" y="27"/>
                </a:lnTo>
                <a:lnTo>
                  <a:pt x="20" y="40"/>
                </a:lnTo>
                <a:lnTo>
                  <a:pt x="20" y="52"/>
                </a:lnTo>
                <a:lnTo>
                  <a:pt x="18" y="65"/>
                </a:lnTo>
                <a:lnTo>
                  <a:pt x="10" y="77"/>
                </a:lnTo>
                <a:lnTo>
                  <a:pt x="6" y="86"/>
                </a:lnTo>
                <a:lnTo>
                  <a:pt x="0" y="9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15" name="Freeform 243"/>
          <p:cNvSpPr>
            <a:spLocks/>
          </p:cNvSpPr>
          <p:nvPr/>
        </p:nvSpPr>
        <p:spPr bwMode="auto">
          <a:xfrm>
            <a:off x="3067869" y="2732534"/>
            <a:ext cx="26988" cy="144463"/>
          </a:xfrm>
          <a:custGeom>
            <a:avLst/>
            <a:gdLst>
              <a:gd name="T0" fmla="*/ 0 w 12"/>
              <a:gd name="T1" fmla="*/ 2147483647 h 80"/>
              <a:gd name="T2" fmla="*/ 2147483647 w 12"/>
              <a:gd name="T3" fmla="*/ 2147483647 h 80"/>
              <a:gd name="T4" fmla="*/ 2147483647 w 12"/>
              <a:gd name="T5" fmla="*/ 2147483647 h 80"/>
              <a:gd name="T6" fmla="*/ 2147483647 w 12"/>
              <a:gd name="T7" fmla="*/ 2147483647 h 80"/>
              <a:gd name="T8" fmla="*/ 2147483647 w 12"/>
              <a:gd name="T9" fmla="*/ 2147483647 h 80"/>
              <a:gd name="T10" fmla="*/ 2147483647 w 12"/>
              <a:gd name="T11" fmla="*/ 2147483647 h 80"/>
              <a:gd name="T12" fmla="*/ 2147483647 w 12"/>
              <a:gd name="T13" fmla="*/ 2147483647 h 80"/>
              <a:gd name="T14" fmla="*/ 0 w 12"/>
              <a:gd name="T15" fmla="*/ 0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80"/>
              <a:gd name="T26" fmla="*/ 12 w 12"/>
              <a:gd name="T27" fmla="*/ 80 h 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80">
                <a:moveTo>
                  <a:pt x="0" y="80"/>
                </a:moveTo>
                <a:lnTo>
                  <a:pt x="4" y="69"/>
                </a:lnTo>
                <a:lnTo>
                  <a:pt x="8" y="59"/>
                </a:lnTo>
                <a:lnTo>
                  <a:pt x="12" y="46"/>
                </a:lnTo>
                <a:lnTo>
                  <a:pt x="12" y="34"/>
                </a:lnTo>
                <a:lnTo>
                  <a:pt x="8" y="21"/>
                </a:lnTo>
                <a:lnTo>
                  <a:pt x="4" y="1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16" name="Freeform 244"/>
          <p:cNvSpPr>
            <a:spLocks/>
          </p:cNvSpPr>
          <p:nvPr/>
        </p:nvSpPr>
        <p:spPr bwMode="auto">
          <a:xfrm>
            <a:off x="2805932" y="2743647"/>
            <a:ext cx="82550" cy="104775"/>
          </a:xfrm>
          <a:custGeom>
            <a:avLst/>
            <a:gdLst>
              <a:gd name="T0" fmla="*/ 2147483647 w 39"/>
              <a:gd name="T1" fmla="*/ 0 h 60"/>
              <a:gd name="T2" fmla="*/ 2147483647 w 39"/>
              <a:gd name="T3" fmla="*/ 2147483647 h 60"/>
              <a:gd name="T4" fmla="*/ 0 w 39"/>
              <a:gd name="T5" fmla="*/ 2147483647 h 60"/>
              <a:gd name="T6" fmla="*/ 2147483647 w 39"/>
              <a:gd name="T7" fmla="*/ 2147483647 h 60"/>
              <a:gd name="T8" fmla="*/ 2147483647 w 39"/>
              <a:gd name="T9" fmla="*/ 2147483647 h 60"/>
              <a:gd name="T10" fmla="*/ 2147483647 w 39"/>
              <a:gd name="T11" fmla="*/ 2147483647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60"/>
              <a:gd name="T20" fmla="*/ 39 w 39"/>
              <a:gd name="T21" fmla="*/ 60 h 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60">
                <a:moveTo>
                  <a:pt x="39" y="0"/>
                </a:moveTo>
                <a:lnTo>
                  <a:pt x="4" y="60"/>
                </a:lnTo>
                <a:lnTo>
                  <a:pt x="0" y="60"/>
                </a:lnTo>
                <a:lnTo>
                  <a:pt x="39" y="60"/>
                </a:lnTo>
                <a:lnTo>
                  <a:pt x="39" y="43"/>
                </a:lnTo>
                <a:lnTo>
                  <a:pt x="37" y="6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17" name="Freeform 245"/>
          <p:cNvSpPr>
            <a:spLocks/>
          </p:cNvSpPr>
          <p:nvPr/>
        </p:nvSpPr>
        <p:spPr bwMode="auto">
          <a:xfrm>
            <a:off x="2805932" y="2743647"/>
            <a:ext cx="82550" cy="104775"/>
          </a:xfrm>
          <a:custGeom>
            <a:avLst/>
            <a:gdLst>
              <a:gd name="T0" fmla="*/ 0 w 39"/>
              <a:gd name="T1" fmla="*/ 2147483647 h 60"/>
              <a:gd name="T2" fmla="*/ 2147483647 w 39"/>
              <a:gd name="T3" fmla="*/ 0 h 60"/>
              <a:gd name="T4" fmla="*/ 2147483647 w 39"/>
              <a:gd name="T5" fmla="*/ 0 h 60"/>
              <a:gd name="T6" fmla="*/ 0 w 39"/>
              <a:gd name="T7" fmla="*/ 0 h 60"/>
              <a:gd name="T8" fmla="*/ 0 w 39"/>
              <a:gd name="T9" fmla="*/ 2147483647 h 60"/>
              <a:gd name="T10" fmla="*/ 2147483647 w 39"/>
              <a:gd name="T11" fmla="*/ 0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60"/>
              <a:gd name="T20" fmla="*/ 39 w 39"/>
              <a:gd name="T21" fmla="*/ 60 h 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60">
                <a:moveTo>
                  <a:pt x="0" y="60"/>
                </a:moveTo>
                <a:lnTo>
                  <a:pt x="37" y="0"/>
                </a:lnTo>
                <a:lnTo>
                  <a:pt x="39" y="0"/>
                </a:lnTo>
                <a:lnTo>
                  <a:pt x="0" y="0"/>
                </a:lnTo>
                <a:lnTo>
                  <a:pt x="0" y="18"/>
                </a:lnTo>
                <a:lnTo>
                  <a:pt x="4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18" name="Freeform 246"/>
          <p:cNvSpPr>
            <a:spLocks/>
          </p:cNvSpPr>
          <p:nvPr/>
        </p:nvSpPr>
        <p:spPr bwMode="auto">
          <a:xfrm>
            <a:off x="2748782" y="2842072"/>
            <a:ext cx="14287" cy="28575"/>
          </a:xfrm>
          <a:custGeom>
            <a:avLst/>
            <a:gdLst>
              <a:gd name="T0" fmla="*/ 2147483647 w 6"/>
              <a:gd name="T1" fmla="*/ 0 h 17"/>
              <a:gd name="T2" fmla="*/ 2147483647 w 6"/>
              <a:gd name="T3" fmla="*/ 2147483647 h 17"/>
              <a:gd name="T4" fmla="*/ 2147483647 w 6"/>
              <a:gd name="T5" fmla="*/ 2147483647 h 17"/>
              <a:gd name="T6" fmla="*/ 2147483647 w 6"/>
              <a:gd name="T7" fmla="*/ 2147483647 h 17"/>
              <a:gd name="T8" fmla="*/ 0 w 6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7"/>
              <a:gd name="T17" fmla="*/ 6 w 6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7">
                <a:moveTo>
                  <a:pt x="2" y="0"/>
                </a:moveTo>
                <a:lnTo>
                  <a:pt x="6" y="4"/>
                </a:lnTo>
                <a:lnTo>
                  <a:pt x="6" y="10"/>
                </a:lnTo>
                <a:lnTo>
                  <a:pt x="2" y="15"/>
                </a:lnTo>
                <a:lnTo>
                  <a:pt x="0" y="1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19" name="Freeform 247"/>
          <p:cNvSpPr>
            <a:spLocks/>
          </p:cNvSpPr>
          <p:nvPr/>
        </p:nvSpPr>
        <p:spPr bwMode="auto">
          <a:xfrm>
            <a:off x="2748782" y="2842072"/>
            <a:ext cx="4762" cy="6350"/>
          </a:xfrm>
          <a:custGeom>
            <a:avLst/>
            <a:gdLst>
              <a:gd name="T0" fmla="*/ 2147483647 w 2"/>
              <a:gd name="T1" fmla="*/ 2147483647 h 6"/>
              <a:gd name="T2" fmla="*/ 0 w 2"/>
              <a:gd name="T3" fmla="*/ 2147483647 h 6"/>
              <a:gd name="T4" fmla="*/ 2147483647 w 2"/>
              <a:gd name="T5" fmla="*/ 0 h 6"/>
              <a:gd name="T6" fmla="*/ 0 60000 65536"/>
              <a:gd name="T7" fmla="*/ 0 60000 65536"/>
              <a:gd name="T8" fmla="*/ 0 60000 65536"/>
              <a:gd name="T9" fmla="*/ 0 w 2"/>
              <a:gd name="T10" fmla="*/ 0 h 6"/>
              <a:gd name="T11" fmla="*/ 2 w 2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6">
                <a:moveTo>
                  <a:pt x="2" y="6"/>
                </a:moveTo>
                <a:lnTo>
                  <a:pt x="0" y="4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20" name="Freeform 248"/>
          <p:cNvSpPr>
            <a:spLocks/>
          </p:cNvSpPr>
          <p:nvPr/>
        </p:nvSpPr>
        <p:spPr bwMode="auto">
          <a:xfrm>
            <a:off x="2496369" y="2743647"/>
            <a:ext cx="82550" cy="104775"/>
          </a:xfrm>
          <a:custGeom>
            <a:avLst/>
            <a:gdLst>
              <a:gd name="T0" fmla="*/ 2147483647 w 38"/>
              <a:gd name="T1" fmla="*/ 2147483647 h 60"/>
              <a:gd name="T2" fmla="*/ 2147483647 w 38"/>
              <a:gd name="T3" fmla="*/ 2147483647 h 60"/>
              <a:gd name="T4" fmla="*/ 2147483647 w 38"/>
              <a:gd name="T5" fmla="*/ 2147483647 h 60"/>
              <a:gd name="T6" fmla="*/ 2147483647 w 38"/>
              <a:gd name="T7" fmla="*/ 2147483647 h 60"/>
              <a:gd name="T8" fmla="*/ 0 w 38"/>
              <a:gd name="T9" fmla="*/ 2147483647 h 60"/>
              <a:gd name="T10" fmla="*/ 2147483647 w 38"/>
              <a:gd name="T11" fmla="*/ 0 h 60"/>
              <a:gd name="T12" fmla="*/ 2147483647 w 38"/>
              <a:gd name="T13" fmla="*/ 0 h 60"/>
              <a:gd name="T14" fmla="*/ 2147483647 w 38"/>
              <a:gd name="T15" fmla="*/ 2147483647 h 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"/>
              <a:gd name="T25" fmla="*/ 0 h 60"/>
              <a:gd name="T26" fmla="*/ 38 w 38"/>
              <a:gd name="T27" fmla="*/ 60 h 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" h="60">
                <a:moveTo>
                  <a:pt x="38" y="60"/>
                </a:moveTo>
                <a:lnTo>
                  <a:pt x="38" y="43"/>
                </a:lnTo>
                <a:lnTo>
                  <a:pt x="37" y="60"/>
                </a:lnTo>
                <a:lnTo>
                  <a:pt x="38" y="60"/>
                </a:lnTo>
                <a:lnTo>
                  <a:pt x="0" y="60"/>
                </a:lnTo>
                <a:lnTo>
                  <a:pt x="37" y="0"/>
                </a:lnTo>
                <a:lnTo>
                  <a:pt x="38" y="0"/>
                </a:lnTo>
                <a:lnTo>
                  <a:pt x="4" y="6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21" name="Freeform 249"/>
          <p:cNvSpPr>
            <a:spLocks/>
          </p:cNvSpPr>
          <p:nvPr/>
        </p:nvSpPr>
        <p:spPr bwMode="auto">
          <a:xfrm>
            <a:off x="2434457" y="2856359"/>
            <a:ext cx="26987" cy="31750"/>
          </a:xfrm>
          <a:custGeom>
            <a:avLst/>
            <a:gdLst>
              <a:gd name="T0" fmla="*/ 0 w 12"/>
              <a:gd name="T1" fmla="*/ 0 h 17"/>
              <a:gd name="T2" fmla="*/ 2147483647 w 12"/>
              <a:gd name="T3" fmla="*/ 2147483647 h 17"/>
              <a:gd name="T4" fmla="*/ 2147483647 w 12"/>
              <a:gd name="T5" fmla="*/ 2147483647 h 17"/>
              <a:gd name="T6" fmla="*/ 0 60000 65536"/>
              <a:gd name="T7" fmla="*/ 0 60000 65536"/>
              <a:gd name="T8" fmla="*/ 0 60000 65536"/>
              <a:gd name="T9" fmla="*/ 0 w 12"/>
              <a:gd name="T10" fmla="*/ 0 h 17"/>
              <a:gd name="T11" fmla="*/ 12 w 12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17">
                <a:moveTo>
                  <a:pt x="0" y="0"/>
                </a:moveTo>
                <a:lnTo>
                  <a:pt x="6" y="11"/>
                </a:lnTo>
                <a:lnTo>
                  <a:pt x="12" y="1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22" name="Freeform 250"/>
          <p:cNvSpPr>
            <a:spLocks/>
          </p:cNvSpPr>
          <p:nvPr/>
        </p:nvSpPr>
        <p:spPr bwMode="auto">
          <a:xfrm>
            <a:off x="2412232" y="2732534"/>
            <a:ext cx="34925" cy="144463"/>
          </a:xfrm>
          <a:custGeom>
            <a:avLst/>
            <a:gdLst>
              <a:gd name="T0" fmla="*/ 2147483647 w 15"/>
              <a:gd name="T1" fmla="*/ 2147483647 h 80"/>
              <a:gd name="T2" fmla="*/ 2147483647 w 15"/>
              <a:gd name="T3" fmla="*/ 2147483647 h 80"/>
              <a:gd name="T4" fmla="*/ 2147483647 w 15"/>
              <a:gd name="T5" fmla="*/ 2147483647 h 80"/>
              <a:gd name="T6" fmla="*/ 0 w 15"/>
              <a:gd name="T7" fmla="*/ 2147483647 h 80"/>
              <a:gd name="T8" fmla="*/ 0 w 15"/>
              <a:gd name="T9" fmla="*/ 2147483647 h 80"/>
              <a:gd name="T10" fmla="*/ 2147483647 w 15"/>
              <a:gd name="T11" fmla="*/ 2147483647 h 80"/>
              <a:gd name="T12" fmla="*/ 2147483647 w 15"/>
              <a:gd name="T13" fmla="*/ 2147483647 h 80"/>
              <a:gd name="T14" fmla="*/ 2147483647 w 15"/>
              <a:gd name="T15" fmla="*/ 0 h 80"/>
              <a:gd name="T16" fmla="*/ 2147483647 w 15"/>
              <a:gd name="T17" fmla="*/ 2147483647 h 80"/>
              <a:gd name="T18" fmla="*/ 2147483647 w 15"/>
              <a:gd name="T19" fmla="*/ 2147483647 h 80"/>
              <a:gd name="T20" fmla="*/ 2147483647 w 15"/>
              <a:gd name="T21" fmla="*/ 2147483647 h 80"/>
              <a:gd name="T22" fmla="*/ 2147483647 w 15"/>
              <a:gd name="T23" fmla="*/ 2147483647 h 80"/>
              <a:gd name="T24" fmla="*/ 2147483647 w 15"/>
              <a:gd name="T25" fmla="*/ 2147483647 h 80"/>
              <a:gd name="T26" fmla="*/ 2147483647 w 15"/>
              <a:gd name="T27" fmla="*/ 2147483647 h 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80"/>
              <a:gd name="T44" fmla="*/ 15 w 15"/>
              <a:gd name="T45" fmla="*/ 80 h 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80">
                <a:moveTo>
                  <a:pt x="15" y="80"/>
                </a:moveTo>
                <a:lnTo>
                  <a:pt x="9" y="71"/>
                </a:lnTo>
                <a:lnTo>
                  <a:pt x="1" y="59"/>
                </a:lnTo>
                <a:lnTo>
                  <a:pt x="0" y="46"/>
                </a:lnTo>
                <a:lnTo>
                  <a:pt x="0" y="34"/>
                </a:lnTo>
                <a:lnTo>
                  <a:pt x="1" y="21"/>
                </a:lnTo>
                <a:lnTo>
                  <a:pt x="9" y="9"/>
                </a:lnTo>
                <a:lnTo>
                  <a:pt x="15" y="0"/>
                </a:lnTo>
                <a:lnTo>
                  <a:pt x="9" y="11"/>
                </a:lnTo>
                <a:lnTo>
                  <a:pt x="5" y="21"/>
                </a:lnTo>
                <a:lnTo>
                  <a:pt x="1" y="34"/>
                </a:lnTo>
                <a:lnTo>
                  <a:pt x="1" y="46"/>
                </a:lnTo>
                <a:lnTo>
                  <a:pt x="5" y="59"/>
                </a:lnTo>
                <a:lnTo>
                  <a:pt x="9" y="6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23" name="Line 251"/>
          <p:cNvSpPr>
            <a:spLocks noChangeShapeType="1"/>
          </p:cNvSpPr>
          <p:nvPr/>
        </p:nvSpPr>
        <p:spPr bwMode="auto">
          <a:xfrm flipV="1">
            <a:off x="2447157" y="2721422"/>
            <a:ext cx="14287" cy="111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24" name="Line 252"/>
          <p:cNvSpPr>
            <a:spLocks noChangeShapeType="1"/>
          </p:cNvSpPr>
          <p:nvPr/>
        </p:nvSpPr>
        <p:spPr bwMode="auto">
          <a:xfrm>
            <a:off x="2496369" y="2743647"/>
            <a:ext cx="8255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25" name="Freeform 253"/>
          <p:cNvSpPr>
            <a:spLocks/>
          </p:cNvSpPr>
          <p:nvPr/>
        </p:nvSpPr>
        <p:spPr bwMode="auto">
          <a:xfrm>
            <a:off x="2496369" y="2743647"/>
            <a:ext cx="3175" cy="28575"/>
          </a:xfrm>
          <a:custGeom>
            <a:avLst/>
            <a:gdLst>
              <a:gd name="T0" fmla="*/ 2000373665 w 4"/>
              <a:gd name="T1" fmla="*/ 0 h 18"/>
              <a:gd name="T2" fmla="*/ 0 w 4"/>
              <a:gd name="T3" fmla="*/ 2147483647 h 18"/>
              <a:gd name="T4" fmla="*/ 0 w 4"/>
              <a:gd name="T5" fmla="*/ 0 h 18"/>
              <a:gd name="T6" fmla="*/ 0 60000 65536"/>
              <a:gd name="T7" fmla="*/ 0 60000 65536"/>
              <a:gd name="T8" fmla="*/ 0 60000 65536"/>
              <a:gd name="T9" fmla="*/ 0 w 4"/>
              <a:gd name="T10" fmla="*/ 0 h 18"/>
              <a:gd name="T11" fmla="*/ 4 w 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8">
                <a:moveTo>
                  <a:pt x="4" y="0"/>
                </a:moveTo>
                <a:lnTo>
                  <a:pt x="0" y="18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26" name="Freeform 254"/>
          <p:cNvSpPr>
            <a:spLocks/>
          </p:cNvSpPr>
          <p:nvPr/>
        </p:nvSpPr>
        <p:spPr bwMode="auto">
          <a:xfrm>
            <a:off x="1708969" y="3596134"/>
            <a:ext cx="44450" cy="150813"/>
          </a:xfrm>
          <a:custGeom>
            <a:avLst/>
            <a:gdLst>
              <a:gd name="T0" fmla="*/ 2147483647 w 19"/>
              <a:gd name="T1" fmla="*/ 0 h 84"/>
              <a:gd name="T2" fmla="*/ 2147483647 w 19"/>
              <a:gd name="T3" fmla="*/ 2147483647 h 84"/>
              <a:gd name="T4" fmla="*/ 2147483647 w 19"/>
              <a:gd name="T5" fmla="*/ 2147483647 h 84"/>
              <a:gd name="T6" fmla="*/ 2147483647 w 19"/>
              <a:gd name="T7" fmla="*/ 2147483647 h 84"/>
              <a:gd name="T8" fmla="*/ 2147483647 w 19"/>
              <a:gd name="T9" fmla="*/ 2147483647 h 84"/>
              <a:gd name="T10" fmla="*/ 2147483647 w 19"/>
              <a:gd name="T11" fmla="*/ 2147483647 h 84"/>
              <a:gd name="T12" fmla="*/ 2147483647 w 19"/>
              <a:gd name="T13" fmla="*/ 2147483647 h 84"/>
              <a:gd name="T14" fmla="*/ 2147483647 w 19"/>
              <a:gd name="T15" fmla="*/ 2147483647 h 84"/>
              <a:gd name="T16" fmla="*/ 0 w 19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84"/>
              <a:gd name="T29" fmla="*/ 19 w 19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84">
                <a:moveTo>
                  <a:pt x="6" y="0"/>
                </a:moveTo>
                <a:lnTo>
                  <a:pt x="10" y="7"/>
                </a:lnTo>
                <a:lnTo>
                  <a:pt x="17" y="19"/>
                </a:lnTo>
                <a:lnTo>
                  <a:pt x="19" y="32"/>
                </a:lnTo>
                <a:lnTo>
                  <a:pt x="19" y="44"/>
                </a:lnTo>
                <a:lnTo>
                  <a:pt x="17" y="59"/>
                </a:lnTo>
                <a:lnTo>
                  <a:pt x="10" y="71"/>
                </a:lnTo>
                <a:lnTo>
                  <a:pt x="6" y="78"/>
                </a:lnTo>
                <a:lnTo>
                  <a:pt x="0" y="8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27" name="Freeform 255"/>
          <p:cNvSpPr>
            <a:spLocks/>
          </p:cNvSpPr>
          <p:nvPr/>
        </p:nvSpPr>
        <p:spPr bwMode="auto">
          <a:xfrm>
            <a:off x="1708969" y="3585022"/>
            <a:ext cx="39688" cy="152400"/>
          </a:xfrm>
          <a:custGeom>
            <a:avLst/>
            <a:gdLst>
              <a:gd name="T0" fmla="*/ 2147483647 w 17"/>
              <a:gd name="T1" fmla="*/ 2147483647 h 84"/>
              <a:gd name="T2" fmla="*/ 2147483647 w 17"/>
              <a:gd name="T3" fmla="*/ 2147483647 h 84"/>
              <a:gd name="T4" fmla="*/ 2147483647 w 17"/>
              <a:gd name="T5" fmla="*/ 2147483647 h 84"/>
              <a:gd name="T6" fmla="*/ 2147483647 w 17"/>
              <a:gd name="T7" fmla="*/ 2147483647 h 84"/>
              <a:gd name="T8" fmla="*/ 2147483647 w 17"/>
              <a:gd name="T9" fmla="*/ 2147483647 h 84"/>
              <a:gd name="T10" fmla="*/ 2147483647 w 17"/>
              <a:gd name="T11" fmla="*/ 2147483647 h 84"/>
              <a:gd name="T12" fmla="*/ 2147483647 w 17"/>
              <a:gd name="T13" fmla="*/ 2147483647 h 84"/>
              <a:gd name="T14" fmla="*/ 2147483647 w 17"/>
              <a:gd name="T15" fmla="*/ 2147483647 h 84"/>
              <a:gd name="T16" fmla="*/ 0 w 17"/>
              <a:gd name="T17" fmla="*/ 0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84"/>
              <a:gd name="T29" fmla="*/ 17 w 17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84">
                <a:moveTo>
                  <a:pt x="6" y="84"/>
                </a:moveTo>
                <a:lnTo>
                  <a:pt x="10" y="73"/>
                </a:lnTo>
                <a:lnTo>
                  <a:pt x="13" y="65"/>
                </a:lnTo>
                <a:lnTo>
                  <a:pt x="17" y="50"/>
                </a:lnTo>
                <a:lnTo>
                  <a:pt x="17" y="38"/>
                </a:lnTo>
                <a:lnTo>
                  <a:pt x="13" y="25"/>
                </a:lnTo>
                <a:lnTo>
                  <a:pt x="10" y="17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28" name="Freeform 256"/>
          <p:cNvSpPr>
            <a:spLocks/>
          </p:cNvSpPr>
          <p:nvPr/>
        </p:nvSpPr>
        <p:spPr bwMode="auto">
          <a:xfrm>
            <a:off x="1456557" y="3607247"/>
            <a:ext cx="90487" cy="28575"/>
          </a:xfrm>
          <a:custGeom>
            <a:avLst/>
            <a:gdLst>
              <a:gd name="T0" fmla="*/ 2147483647 w 42"/>
              <a:gd name="T1" fmla="*/ 0 h 18"/>
              <a:gd name="T2" fmla="*/ 2147483647 w 42"/>
              <a:gd name="T3" fmla="*/ 2147483647 h 18"/>
              <a:gd name="T4" fmla="*/ 2147483647 w 42"/>
              <a:gd name="T5" fmla="*/ 0 h 18"/>
              <a:gd name="T6" fmla="*/ 2147483647 w 42"/>
              <a:gd name="T7" fmla="*/ 0 h 18"/>
              <a:gd name="T8" fmla="*/ 0 w 42"/>
              <a:gd name="T9" fmla="*/ 0 h 18"/>
              <a:gd name="T10" fmla="*/ 0 w 42"/>
              <a:gd name="T11" fmla="*/ 2147483647 h 18"/>
              <a:gd name="T12" fmla="*/ 2147483647 w 42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18"/>
              <a:gd name="T23" fmla="*/ 42 w 42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18">
                <a:moveTo>
                  <a:pt x="42" y="0"/>
                </a:moveTo>
                <a:lnTo>
                  <a:pt x="42" y="18"/>
                </a:lnTo>
                <a:lnTo>
                  <a:pt x="38" y="0"/>
                </a:lnTo>
                <a:lnTo>
                  <a:pt x="42" y="0"/>
                </a:lnTo>
                <a:lnTo>
                  <a:pt x="0" y="0"/>
                </a:lnTo>
                <a:lnTo>
                  <a:pt x="0" y="18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29" name="Rectangle 257"/>
          <p:cNvSpPr>
            <a:spLocks noChangeArrowheads="1"/>
          </p:cNvSpPr>
          <p:nvPr/>
        </p:nvSpPr>
        <p:spPr bwMode="auto">
          <a:xfrm>
            <a:off x="1499419" y="3607247"/>
            <a:ext cx="4763" cy="1047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30" name="Line 258"/>
          <p:cNvSpPr>
            <a:spLocks noChangeShapeType="1"/>
          </p:cNvSpPr>
          <p:nvPr/>
        </p:nvSpPr>
        <p:spPr bwMode="auto">
          <a:xfrm flipH="1">
            <a:off x="1481957" y="3712022"/>
            <a:ext cx="4445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31" name="Freeform 259"/>
          <p:cNvSpPr>
            <a:spLocks/>
          </p:cNvSpPr>
          <p:nvPr/>
        </p:nvSpPr>
        <p:spPr bwMode="auto">
          <a:xfrm>
            <a:off x="1407344" y="3704084"/>
            <a:ext cx="17463" cy="28575"/>
          </a:xfrm>
          <a:custGeom>
            <a:avLst/>
            <a:gdLst>
              <a:gd name="T0" fmla="*/ 2147483647 w 7"/>
              <a:gd name="T1" fmla="*/ 2147483647 h 17"/>
              <a:gd name="T2" fmla="*/ 0 w 7"/>
              <a:gd name="T3" fmla="*/ 2147483647 h 17"/>
              <a:gd name="T4" fmla="*/ 2147483647 w 7"/>
              <a:gd name="T5" fmla="*/ 0 h 17"/>
              <a:gd name="T6" fmla="*/ 2147483647 w 7"/>
              <a:gd name="T7" fmla="*/ 2147483647 h 17"/>
              <a:gd name="T8" fmla="*/ 2147483647 w 7"/>
              <a:gd name="T9" fmla="*/ 2147483647 h 17"/>
              <a:gd name="T10" fmla="*/ 2147483647 w 7"/>
              <a:gd name="T11" fmla="*/ 2147483647 h 17"/>
              <a:gd name="T12" fmla="*/ 0 w 7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7"/>
              <a:gd name="T23" fmla="*/ 7 w 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7">
                <a:moveTo>
                  <a:pt x="4" y="4"/>
                </a:moveTo>
                <a:lnTo>
                  <a:pt x="0" y="2"/>
                </a:lnTo>
                <a:lnTo>
                  <a:pt x="4" y="0"/>
                </a:lnTo>
                <a:lnTo>
                  <a:pt x="7" y="2"/>
                </a:lnTo>
                <a:lnTo>
                  <a:pt x="7" y="8"/>
                </a:lnTo>
                <a:lnTo>
                  <a:pt x="4" y="14"/>
                </a:lnTo>
                <a:lnTo>
                  <a:pt x="0" y="1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32" name="Line 260"/>
          <p:cNvSpPr>
            <a:spLocks noChangeShapeType="1"/>
          </p:cNvSpPr>
          <p:nvPr/>
        </p:nvSpPr>
        <p:spPr bwMode="auto">
          <a:xfrm flipH="1">
            <a:off x="1177157" y="3712022"/>
            <a:ext cx="4762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33" name="Rectangle 261"/>
          <p:cNvSpPr>
            <a:spLocks noChangeArrowheads="1"/>
          </p:cNvSpPr>
          <p:nvPr/>
        </p:nvSpPr>
        <p:spPr bwMode="auto">
          <a:xfrm>
            <a:off x="1197794" y="3607247"/>
            <a:ext cx="4763" cy="1047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34" name="Freeform 262"/>
          <p:cNvSpPr>
            <a:spLocks/>
          </p:cNvSpPr>
          <p:nvPr/>
        </p:nvSpPr>
        <p:spPr bwMode="auto">
          <a:xfrm>
            <a:off x="1097782" y="3715197"/>
            <a:ext cx="26987" cy="31750"/>
          </a:xfrm>
          <a:custGeom>
            <a:avLst/>
            <a:gdLst>
              <a:gd name="T0" fmla="*/ 0 w 11"/>
              <a:gd name="T1" fmla="*/ 0 h 17"/>
              <a:gd name="T2" fmla="*/ 2147483647 w 11"/>
              <a:gd name="T3" fmla="*/ 2147483647 h 17"/>
              <a:gd name="T4" fmla="*/ 2147483647 w 11"/>
              <a:gd name="T5" fmla="*/ 2147483647 h 17"/>
              <a:gd name="T6" fmla="*/ 0 60000 65536"/>
              <a:gd name="T7" fmla="*/ 0 60000 65536"/>
              <a:gd name="T8" fmla="*/ 0 60000 65536"/>
              <a:gd name="T9" fmla="*/ 0 w 11"/>
              <a:gd name="T10" fmla="*/ 0 h 17"/>
              <a:gd name="T11" fmla="*/ 11 w 11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7">
                <a:moveTo>
                  <a:pt x="0" y="0"/>
                </a:moveTo>
                <a:lnTo>
                  <a:pt x="5" y="11"/>
                </a:lnTo>
                <a:lnTo>
                  <a:pt x="11" y="1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35" name="Freeform 263"/>
          <p:cNvSpPr>
            <a:spLocks/>
          </p:cNvSpPr>
          <p:nvPr/>
        </p:nvSpPr>
        <p:spPr bwMode="auto">
          <a:xfrm>
            <a:off x="1080319" y="3596134"/>
            <a:ext cx="30163" cy="141288"/>
          </a:xfrm>
          <a:custGeom>
            <a:avLst/>
            <a:gdLst>
              <a:gd name="T0" fmla="*/ 2147483647 w 13"/>
              <a:gd name="T1" fmla="*/ 2147483647 h 78"/>
              <a:gd name="T2" fmla="*/ 2147483647 w 13"/>
              <a:gd name="T3" fmla="*/ 2147483647 h 78"/>
              <a:gd name="T4" fmla="*/ 2147483647 w 13"/>
              <a:gd name="T5" fmla="*/ 2147483647 h 78"/>
              <a:gd name="T6" fmla="*/ 0 w 13"/>
              <a:gd name="T7" fmla="*/ 2147483647 h 78"/>
              <a:gd name="T8" fmla="*/ 0 w 13"/>
              <a:gd name="T9" fmla="*/ 2147483647 h 78"/>
              <a:gd name="T10" fmla="*/ 2147483647 w 13"/>
              <a:gd name="T11" fmla="*/ 2147483647 h 78"/>
              <a:gd name="T12" fmla="*/ 2147483647 w 13"/>
              <a:gd name="T13" fmla="*/ 2147483647 h 78"/>
              <a:gd name="T14" fmla="*/ 2147483647 w 13"/>
              <a:gd name="T15" fmla="*/ 0 h 78"/>
              <a:gd name="T16" fmla="*/ 2147483647 w 13"/>
              <a:gd name="T17" fmla="*/ 2147483647 h 78"/>
              <a:gd name="T18" fmla="*/ 2147483647 w 13"/>
              <a:gd name="T19" fmla="*/ 2147483647 h 78"/>
              <a:gd name="T20" fmla="*/ 2147483647 w 13"/>
              <a:gd name="T21" fmla="*/ 2147483647 h 78"/>
              <a:gd name="T22" fmla="*/ 2147483647 w 13"/>
              <a:gd name="T23" fmla="*/ 2147483647 h 78"/>
              <a:gd name="T24" fmla="*/ 2147483647 w 13"/>
              <a:gd name="T25" fmla="*/ 2147483647 h 78"/>
              <a:gd name="T26" fmla="*/ 2147483647 w 13"/>
              <a:gd name="T27" fmla="*/ 2147483647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"/>
              <a:gd name="T43" fmla="*/ 0 h 78"/>
              <a:gd name="T44" fmla="*/ 13 w 13"/>
              <a:gd name="T45" fmla="*/ 78 h 7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" h="78">
                <a:moveTo>
                  <a:pt x="13" y="78"/>
                </a:moveTo>
                <a:lnTo>
                  <a:pt x="8" y="71"/>
                </a:lnTo>
                <a:lnTo>
                  <a:pt x="4" y="59"/>
                </a:lnTo>
                <a:lnTo>
                  <a:pt x="0" y="44"/>
                </a:lnTo>
                <a:lnTo>
                  <a:pt x="0" y="32"/>
                </a:lnTo>
                <a:lnTo>
                  <a:pt x="4" y="19"/>
                </a:lnTo>
                <a:lnTo>
                  <a:pt x="8" y="7"/>
                </a:lnTo>
                <a:lnTo>
                  <a:pt x="13" y="0"/>
                </a:lnTo>
                <a:lnTo>
                  <a:pt x="8" y="11"/>
                </a:lnTo>
                <a:lnTo>
                  <a:pt x="6" y="19"/>
                </a:lnTo>
                <a:lnTo>
                  <a:pt x="4" y="32"/>
                </a:lnTo>
                <a:lnTo>
                  <a:pt x="4" y="44"/>
                </a:lnTo>
                <a:lnTo>
                  <a:pt x="6" y="59"/>
                </a:lnTo>
                <a:lnTo>
                  <a:pt x="8" y="6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36" name="Freeform 264"/>
          <p:cNvSpPr>
            <a:spLocks/>
          </p:cNvSpPr>
          <p:nvPr/>
        </p:nvSpPr>
        <p:spPr bwMode="auto">
          <a:xfrm>
            <a:off x="1150169" y="3607247"/>
            <a:ext cx="92075" cy="28575"/>
          </a:xfrm>
          <a:custGeom>
            <a:avLst/>
            <a:gdLst>
              <a:gd name="T0" fmla="*/ 0 w 42"/>
              <a:gd name="T1" fmla="*/ 2147483647 h 18"/>
              <a:gd name="T2" fmla="*/ 0 w 42"/>
              <a:gd name="T3" fmla="*/ 0 h 18"/>
              <a:gd name="T4" fmla="*/ 2147483647 w 42"/>
              <a:gd name="T5" fmla="*/ 0 h 18"/>
              <a:gd name="T6" fmla="*/ 2147483647 w 42"/>
              <a:gd name="T7" fmla="*/ 2147483647 h 18"/>
              <a:gd name="T8" fmla="*/ 2147483647 w 42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8"/>
              <a:gd name="T17" fmla="*/ 42 w 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8">
                <a:moveTo>
                  <a:pt x="0" y="18"/>
                </a:moveTo>
                <a:lnTo>
                  <a:pt x="0" y="0"/>
                </a:lnTo>
                <a:lnTo>
                  <a:pt x="42" y="0"/>
                </a:lnTo>
                <a:lnTo>
                  <a:pt x="42" y="18"/>
                </a:lnTo>
                <a:lnTo>
                  <a:pt x="4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37" name="Line 265"/>
          <p:cNvSpPr>
            <a:spLocks noChangeShapeType="1"/>
          </p:cNvSpPr>
          <p:nvPr/>
        </p:nvSpPr>
        <p:spPr bwMode="auto">
          <a:xfrm flipH="1">
            <a:off x="1150169" y="3607247"/>
            <a:ext cx="9525" cy="285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38" name="Line 266"/>
          <p:cNvSpPr>
            <a:spLocks noChangeShapeType="1"/>
          </p:cNvSpPr>
          <p:nvPr/>
        </p:nvSpPr>
        <p:spPr bwMode="auto">
          <a:xfrm flipH="1">
            <a:off x="1110482" y="3585022"/>
            <a:ext cx="14287" cy="111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39" name="Freeform 267"/>
          <p:cNvSpPr>
            <a:spLocks/>
          </p:cNvSpPr>
          <p:nvPr/>
        </p:nvSpPr>
        <p:spPr bwMode="auto">
          <a:xfrm>
            <a:off x="1377182" y="3464372"/>
            <a:ext cx="82550" cy="82550"/>
          </a:xfrm>
          <a:custGeom>
            <a:avLst/>
            <a:gdLst>
              <a:gd name="T0" fmla="*/ 2147483647 w 39"/>
              <a:gd name="T1" fmla="*/ 2147483647 h 46"/>
              <a:gd name="T2" fmla="*/ 0 w 39"/>
              <a:gd name="T3" fmla="*/ 0 h 46"/>
              <a:gd name="T4" fmla="*/ 2147483647 w 39"/>
              <a:gd name="T5" fmla="*/ 0 h 46"/>
              <a:gd name="T6" fmla="*/ 2147483647 w 39"/>
              <a:gd name="T7" fmla="*/ 2147483647 h 46"/>
              <a:gd name="T8" fmla="*/ 2147483647 w 39"/>
              <a:gd name="T9" fmla="*/ 2147483647 h 46"/>
              <a:gd name="T10" fmla="*/ 2147483647 w 39"/>
              <a:gd name="T11" fmla="*/ 0 h 46"/>
              <a:gd name="T12" fmla="*/ 2147483647 w 39"/>
              <a:gd name="T13" fmla="*/ 0 h 46"/>
              <a:gd name="T14" fmla="*/ 2147483647 w 39"/>
              <a:gd name="T15" fmla="*/ 2147483647 h 46"/>
              <a:gd name="T16" fmla="*/ 2147483647 w 39"/>
              <a:gd name="T17" fmla="*/ 2147483647 h 46"/>
              <a:gd name="T18" fmla="*/ 2147483647 w 39"/>
              <a:gd name="T19" fmla="*/ 0 h 46"/>
              <a:gd name="T20" fmla="*/ 2147483647 w 39"/>
              <a:gd name="T21" fmla="*/ 0 h 46"/>
              <a:gd name="T22" fmla="*/ 2147483647 w 39"/>
              <a:gd name="T23" fmla="*/ 2147483647 h 46"/>
              <a:gd name="T24" fmla="*/ 2147483647 w 39"/>
              <a:gd name="T25" fmla="*/ 2147483647 h 46"/>
              <a:gd name="T26" fmla="*/ 2147483647 w 39"/>
              <a:gd name="T27" fmla="*/ 0 h 46"/>
              <a:gd name="T28" fmla="*/ 2147483647 w 39"/>
              <a:gd name="T29" fmla="*/ 0 h 46"/>
              <a:gd name="T30" fmla="*/ 2147483647 w 39"/>
              <a:gd name="T31" fmla="*/ 2147483647 h 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6"/>
              <a:gd name="T50" fmla="*/ 39 w 39"/>
              <a:gd name="T51" fmla="*/ 46 h 4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6">
                <a:moveTo>
                  <a:pt x="19" y="46"/>
                </a:moveTo>
                <a:lnTo>
                  <a:pt x="0" y="0"/>
                </a:lnTo>
                <a:lnTo>
                  <a:pt x="39" y="0"/>
                </a:lnTo>
                <a:lnTo>
                  <a:pt x="19" y="46"/>
                </a:lnTo>
                <a:lnTo>
                  <a:pt x="19" y="0"/>
                </a:lnTo>
                <a:lnTo>
                  <a:pt x="23" y="0"/>
                </a:lnTo>
                <a:lnTo>
                  <a:pt x="23" y="38"/>
                </a:lnTo>
                <a:lnTo>
                  <a:pt x="27" y="30"/>
                </a:lnTo>
                <a:lnTo>
                  <a:pt x="27" y="0"/>
                </a:lnTo>
                <a:lnTo>
                  <a:pt x="29" y="0"/>
                </a:lnTo>
                <a:lnTo>
                  <a:pt x="29" y="23"/>
                </a:lnTo>
                <a:lnTo>
                  <a:pt x="33" y="15"/>
                </a:lnTo>
                <a:lnTo>
                  <a:pt x="33" y="0"/>
                </a:lnTo>
                <a:lnTo>
                  <a:pt x="37" y="0"/>
                </a:lnTo>
                <a:lnTo>
                  <a:pt x="37" y="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40" name="Freeform 268"/>
          <p:cNvSpPr>
            <a:spLocks/>
          </p:cNvSpPr>
          <p:nvPr/>
        </p:nvSpPr>
        <p:spPr bwMode="auto">
          <a:xfrm>
            <a:off x="1386707" y="3464372"/>
            <a:ext cx="34925" cy="60325"/>
          </a:xfrm>
          <a:custGeom>
            <a:avLst/>
            <a:gdLst>
              <a:gd name="T0" fmla="*/ 2147483647 w 15"/>
              <a:gd name="T1" fmla="*/ 0 h 32"/>
              <a:gd name="T2" fmla="*/ 2147483647 w 15"/>
              <a:gd name="T3" fmla="*/ 0 h 32"/>
              <a:gd name="T4" fmla="*/ 2147483647 w 15"/>
              <a:gd name="T5" fmla="*/ 0 h 32"/>
              <a:gd name="T6" fmla="*/ 2147483647 w 15"/>
              <a:gd name="T7" fmla="*/ 0 h 32"/>
              <a:gd name="T8" fmla="*/ 2147483647 w 15"/>
              <a:gd name="T9" fmla="*/ 2147483647 h 32"/>
              <a:gd name="T10" fmla="*/ 2147483647 w 15"/>
              <a:gd name="T11" fmla="*/ 2147483647 h 32"/>
              <a:gd name="T12" fmla="*/ 2147483647 w 15"/>
              <a:gd name="T13" fmla="*/ 0 h 32"/>
              <a:gd name="T14" fmla="*/ 2147483647 w 15"/>
              <a:gd name="T15" fmla="*/ 0 h 32"/>
              <a:gd name="T16" fmla="*/ 2147483647 w 15"/>
              <a:gd name="T17" fmla="*/ 2147483647 h 32"/>
              <a:gd name="T18" fmla="*/ 0 w 15"/>
              <a:gd name="T19" fmla="*/ 2147483647 h 32"/>
              <a:gd name="T20" fmla="*/ 0 w 15"/>
              <a:gd name="T21" fmla="*/ 0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"/>
              <a:gd name="T34" fmla="*/ 0 h 32"/>
              <a:gd name="T35" fmla="*/ 15 w 15"/>
              <a:gd name="T36" fmla="*/ 32 h 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" h="32">
                <a:moveTo>
                  <a:pt x="15" y="0"/>
                </a:moveTo>
                <a:lnTo>
                  <a:pt x="15" y="0"/>
                </a:lnTo>
                <a:lnTo>
                  <a:pt x="14" y="0"/>
                </a:lnTo>
                <a:lnTo>
                  <a:pt x="10" y="0"/>
                </a:lnTo>
                <a:lnTo>
                  <a:pt x="10" y="32"/>
                </a:lnTo>
                <a:lnTo>
                  <a:pt x="6" y="25"/>
                </a:lnTo>
                <a:lnTo>
                  <a:pt x="6" y="0"/>
                </a:lnTo>
                <a:lnTo>
                  <a:pt x="4" y="0"/>
                </a:lnTo>
                <a:lnTo>
                  <a:pt x="4" y="17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41" name="Line 269"/>
          <p:cNvSpPr>
            <a:spLocks noChangeShapeType="1"/>
          </p:cNvSpPr>
          <p:nvPr/>
        </p:nvSpPr>
        <p:spPr bwMode="auto">
          <a:xfrm>
            <a:off x="1416869" y="3464372"/>
            <a:ext cx="4763" cy="714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42" name="Freeform 270"/>
          <p:cNvSpPr>
            <a:spLocks/>
          </p:cNvSpPr>
          <p:nvPr/>
        </p:nvSpPr>
        <p:spPr bwMode="auto">
          <a:xfrm>
            <a:off x="3640957" y="3596134"/>
            <a:ext cx="39687" cy="150813"/>
          </a:xfrm>
          <a:custGeom>
            <a:avLst/>
            <a:gdLst>
              <a:gd name="T0" fmla="*/ 2147483647 w 19"/>
              <a:gd name="T1" fmla="*/ 0 h 84"/>
              <a:gd name="T2" fmla="*/ 2147483647 w 19"/>
              <a:gd name="T3" fmla="*/ 2147483647 h 84"/>
              <a:gd name="T4" fmla="*/ 2147483647 w 19"/>
              <a:gd name="T5" fmla="*/ 2147483647 h 84"/>
              <a:gd name="T6" fmla="*/ 0 w 19"/>
              <a:gd name="T7" fmla="*/ 2147483647 h 84"/>
              <a:gd name="T8" fmla="*/ 0 w 19"/>
              <a:gd name="T9" fmla="*/ 2147483647 h 84"/>
              <a:gd name="T10" fmla="*/ 2147483647 w 19"/>
              <a:gd name="T11" fmla="*/ 2147483647 h 84"/>
              <a:gd name="T12" fmla="*/ 2147483647 w 19"/>
              <a:gd name="T13" fmla="*/ 2147483647 h 84"/>
              <a:gd name="T14" fmla="*/ 2147483647 w 19"/>
              <a:gd name="T15" fmla="*/ 2147483647 h 84"/>
              <a:gd name="T16" fmla="*/ 2147483647 w 19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84"/>
              <a:gd name="T29" fmla="*/ 19 w 19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84">
                <a:moveTo>
                  <a:pt x="14" y="0"/>
                </a:moveTo>
                <a:lnTo>
                  <a:pt x="8" y="7"/>
                </a:lnTo>
                <a:lnTo>
                  <a:pt x="2" y="19"/>
                </a:lnTo>
                <a:lnTo>
                  <a:pt x="0" y="32"/>
                </a:lnTo>
                <a:lnTo>
                  <a:pt x="0" y="44"/>
                </a:lnTo>
                <a:lnTo>
                  <a:pt x="2" y="59"/>
                </a:lnTo>
                <a:lnTo>
                  <a:pt x="8" y="71"/>
                </a:lnTo>
                <a:lnTo>
                  <a:pt x="14" y="78"/>
                </a:lnTo>
                <a:lnTo>
                  <a:pt x="19" y="8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43" name="Freeform 271"/>
          <p:cNvSpPr>
            <a:spLocks/>
          </p:cNvSpPr>
          <p:nvPr/>
        </p:nvSpPr>
        <p:spPr bwMode="auto">
          <a:xfrm>
            <a:off x="3645719" y="3585022"/>
            <a:ext cx="34925" cy="152400"/>
          </a:xfrm>
          <a:custGeom>
            <a:avLst/>
            <a:gdLst>
              <a:gd name="T0" fmla="*/ 2147483647 w 17"/>
              <a:gd name="T1" fmla="*/ 2147483647 h 84"/>
              <a:gd name="T2" fmla="*/ 2147483647 w 17"/>
              <a:gd name="T3" fmla="*/ 2147483647 h 84"/>
              <a:gd name="T4" fmla="*/ 2147483647 w 17"/>
              <a:gd name="T5" fmla="*/ 2147483647 h 84"/>
              <a:gd name="T6" fmla="*/ 0 w 17"/>
              <a:gd name="T7" fmla="*/ 2147483647 h 84"/>
              <a:gd name="T8" fmla="*/ 0 w 17"/>
              <a:gd name="T9" fmla="*/ 2147483647 h 84"/>
              <a:gd name="T10" fmla="*/ 2147483647 w 17"/>
              <a:gd name="T11" fmla="*/ 2147483647 h 84"/>
              <a:gd name="T12" fmla="*/ 2147483647 w 17"/>
              <a:gd name="T13" fmla="*/ 2147483647 h 84"/>
              <a:gd name="T14" fmla="*/ 2147483647 w 17"/>
              <a:gd name="T15" fmla="*/ 2147483647 h 84"/>
              <a:gd name="T16" fmla="*/ 2147483647 w 17"/>
              <a:gd name="T17" fmla="*/ 0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84"/>
              <a:gd name="T29" fmla="*/ 17 w 17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84">
                <a:moveTo>
                  <a:pt x="12" y="84"/>
                </a:moveTo>
                <a:lnTo>
                  <a:pt x="6" y="73"/>
                </a:lnTo>
                <a:lnTo>
                  <a:pt x="4" y="65"/>
                </a:lnTo>
                <a:lnTo>
                  <a:pt x="0" y="50"/>
                </a:lnTo>
                <a:lnTo>
                  <a:pt x="0" y="38"/>
                </a:lnTo>
                <a:lnTo>
                  <a:pt x="4" y="25"/>
                </a:lnTo>
                <a:lnTo>
                  <a:pt x="6" y="17"/>
                </a:lnTo>
                <a:lnTo>
                  <a:pt x="12" y="6"/>
                </a:lnTo>
                <a:lnTo>
                  <a:pt x="1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44" name="Freeform 272"/>
          <p:cNvSpPr>
            <a:spLocks/>
          </p:cNvSpPr>
          <p:nvPr/>
        </p:nvSpPr>
        <p:spPr bwMode="auto">
          <a:xfrm>
            <a:off x="3710807" y="3607247"/>
            <a:ext cx="92075" cy="28575"/>
          </a:xfrm>
          <a:custGeom>
            <a:avLst/>
            <a:gdLst>
              <a:gd name="T0" fmla="*/ 0 w 42"/>
              <a:gd name="T1" fmla="*/ 0 h 18"/>
              <a:gd name="T2" fmla="*/ 2147483647 w 42"/>
              <a:gd name="T3" fmla="*/ 0 h 18"/>
              <a:gd name="T4" fmla="*/ 2147483647 w 42"/>
              <a:gd name="T5" fmla="*/ 2147483647 h 18"/>
              <a:gd name="T6" fmla="*/ 2147483647 w 4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18"/>
              <a:gd name="T14" fmla="*/ 42 w 4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18">
                <a:moveTo>
                  <a:pt x="0" y="0"/>
                </a:moveTo>
                <a:lnTo>
                  <a:pt x="42" y="0"/>
                </a:lnTo>
                <a:lnTo>
                  <a:pt x="42" y="18"/>
                </a:lnTo>
                <a:lnTo>
                  <a:pt x="4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45" name="Rectangle 273"/>
          <p:cNvSpPr>
            <a:spLocks noChangeArrowheads="1"/>
          </p:cNvSpPr>
          <p:nvPr/>
        </p:nvSpPr>
        <p:spPr bwMode="auto">
          <a:xfrm>
            <a:off x="3758432" y="3607247"/>
            <a:ext cx="0" cy="1047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46" name="Freeform 274"/>
          <p:cNvSpPr>
            <a:spLocks/>
          </p:cNvSpPr>
          <p:nvPr/>
        </p:nvSpPr>
        <p:spPr bwMode="auto">
          <a:xfrm>
            <a:off x="3710807" y="3607247"/>
            <a:ext cx="7937" cy="28575"/>
          </a:xfrm>
          <a:custGeom>
            <a:avLst/>
            <a:gdLst>
              <a:gd name="T0" fmla="*/ 2147483647 w 4"/>
              <a:gd name="T1" fmla="*/ 0 h 18"/>
              <a:gd name="T2" fmla="*/ 0 w 4"/>
              <a:gd name="T3" fmla="*/ 2147483647 h 18"/>
              <a:gd name="T4" fmla="*/ 0 w 4"/>
              <a:gd name="T5" fmla="*/ 0 h 18"/>
              <a:gd name="T6" fmla="*/ 0 60000 65536"/>
              <a:gd name="T7" fmla="*/ 0 60000 65536"/>
              <a:gd name="T8" fmla="*/ 0 60000 65536"/>
              <a:gd name="T9" fmla="*/ 0 w 4"/>
              <a:gd name="T10" fmla="*/ 0 h 18"/>
              <a:gd name="T11" fmla="*/ 4 w 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8">
                <a:moveTo>
                  <a:pt x="4" y="0"/>
                </a:moveTo>
                <a:lnTo>
                  <a:pt x="0" y="18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47" name="Line 275"/>
          <p:cNvSpPr>
            <a:spLocks noChangeShapeType="1"/>
          </p:cNvSpPr>
          <p:nvPr/>
        </p:nvSpPr>
        <p:spPr bwMode="auto">
          <a:xfrm>
            <a:off x="3736207" y="3712022"/>
            <a:ext cx="4445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48" name="Freeform 276"/>
          <p:cNvSpPr>
            <a:spLocks/>
          </p:cNvSpPr>
          <p:nvPr/>
        </p:nvSpPr>
        <p:spPr bwMode="auto">
          <a:xfrm>
            <a:off x="3967982" y="3704084"/>
            <a:ext cx="9525" cy="28575"/>
          </a:xfrm>
          <a:custGeom>
            <a:avLst/>
            <a:gdLst>
              <a:gd name="T0" fmla="*/ 2147483647 w 4"/>
              <a:gd name="T1" fmla="*/ 2147483647 h 17"/>
              <a:gd name="T2" fmla="*/ 0 w 4"/>
              <a:gd name="T3" fmla="*/ 2147483647 h 17"/>
              <a:gd name="T4" fmla="*/ 2147483647 w 4"/>
              <a:gd name="T5" fmla="*/ 0 h 17"/>
              <a:gd name="T6" fmla="*/ 2147483647 w 4"/>
              <a:gd name="T7" fmla="*/ 2147483647 h 17"/>
              <a:gd name="T8" fmla="*/ 2147483647 w 4"/>
              <a:gd name="T9" fmla="*/ 2147483647 h 17"/>
              <a:gd name="T10" fmla="*/ 2147483647 w 4"/>
              <a:gd name="T11" fmla="*/ 2147483647 h 17"/>
              <a:gd name="T12" fmla="*/ 0 w 4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17"/>
              <a:gd name="T23" fmla="*/ 4 w 4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17">
                <a:moveTo>
                  <a:pt x="2" y="4"/>
                </a:moveTo>
                <a:lnTo>
                  <a:pt x="0" y="2"/>
                </a:lnTo>
                <a:lnTo>
                  <a:pt x="2" y="0"/>
                </a:lnTo>
                <a:lnTo>
                  <a:pt x="4" y="2"/>
                </a:lnTo>
                <a:lnTo>
                  <a:pt x="4" y="8"/>
                </a:lnTo>
                <a:lnTo>
                  <a:pt x="2" y="14"/>
                </a:lnTo>
                <a:lnTo>
                  <a:pt x="0" y="1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49" name="Line 277"/>
          <p:cNvSpPr>
            <a:spLocks noChangeShapeType="1"/>
          </p:cNvSpPr>
          <p:nvPr/>
        </p:nvSpPr>
        <p:spPr bwMode="auto">
          <a:xfrm>
            <a:off x="4042594" y="3712022"/>
            <a:ext cx="396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50" name="Rectangle 278"/>
          <p:cNvSpPr>
            <a:spLocks noChangeArrowheads="1"/>
          </p:cNvSpPr>
          <p:nvPr/>
        </p:nvSpPr>
        <p:spPr bwMode="auto">
          <a:xfrm>
            <a:off x="4060057" y="3607247"/>
            <a:ext cx="9525" cy="1047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51" name="Freeform 279"/>
          <p:cNvSpPr>
            <a:spLocks/>
          </p:cNvSpPr>
          <p:nvPr/>
        </p:nvSpPr>
        <p:spPr bwMode="auto">
          <a:xfrm>
            <a:off x="4017194" y="3607247"/>
            <a:ext cx="90488" cy="28575"/>
          </a:xfrm>
          <a:custGeom>
            <a:avLst/>
            <a:gdLst>
              <a:gd name="T0" fmla="*/ 0 w 42"/>
              <a:gd name="T1" fmla="*/ 2147483647 h 18"/>
              <a:gd name="T2" fmla="*/ 0 w 42"/>
              <a:gd name="T3" fmla="*/ 0 h 18"/>
              <a:gd name="T4" fmla="*/ 2147483647 w 42"/>
              <a:gd name="T5" fmla="*/ 0 h 18"/>
              <a:gd name="T6" fmla="*/ 2147483647 w 42"/>
              <a:gd name="T7" fmla="*/ 2147483647 h 18"/>
              <a:gd name="T8" fmla="*/ 2147483647 w 42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8"/>
              <a:gd name="T17" fmla="*/ 42 w 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8">
                <a:moveTo>
                  <a:pt x="0" y="18"/>
                </a:moveTo>
                <a:lnTo>
                  <a:pt x="0" y="0"/>
                </a:lnTo>
                <a:lnTo>
                  <a:pt x="42" y="0"/>
                </a:lnTo>
                <a:lnTo>
                  <a:pt x="42" y="18"/>
                </a:lnTo>
                <a:lnTo>
                  <a:pt x="38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52" name="Line 280"/>
          <p:cNvSpPr>
            <a:spLocks noChangeShapeType="1"/>
          </p:cNvSpPr>
          <p:nvPr/>
        </p:nvSpPr>
        <p:spPr bwMode="auto">
          <a:xfrm flipH="1">
            <a:off x="4017194" y="3607247"/>
            <a:ext cx="3175" cy="285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53" name="Freeform 281"/>
          <p:cNvSpPr>
            <a:spLocks/>
          </p:cNvSpPr>
          <p:nvPr/>
        </p:nvSpPr>
        <p:spPr bwMode="auto">
          <a:xfrm>
            <a:off x="4269607" y="3629472"/>
            <a:ext cx="34925" cy="117475"/>
          </a:xfrm>
          <a:custGeom>
            <a:avLst/>
            <a:gdLst>
              <a:gd name="T0" fmla="*/ 2147483647 w 18"/>
              <a:gd name="T1" fmla="*/ 0 h 65"/>
              <a:gd name="T2" fmla="*/ 2147483647 w 18"/>
              <a:gd name="T3" fmla="*/ 2147483647 h 65"/>
              <a:gd name="T4" fmla="*/ 2147483647 w 18"/>
              <a:gd name="T5" fmla="*/ 2147483647 h 65"/>
              <a:gd name="T6" fmla="*/ 2147483647 w 18"/>
              <a:gd name="T7" fmla="*/ 2147483647 h 65"/>
              <a:gd name="T8" fmla="*/ 2147483647 w 18"/>
              <a:gd name="T9" fmla="*/ 2147483647 h 65"/>
              <a:gd name="T10" fmla="*/ 2147483647 w 18"/>
              <a:gd name="T11" fmla="*/ 2147483647 h 65"/>
              <a:gd name="T12" fmla="*/ 0 w 18"/>
              <a:gd name="T13" fmla="*/ 214748364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65"/>
              <a:gd name="T23" fmla="*/ 18 w 18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65">
                <a:moveTo>
                  <a:pt x="14" y="0"/>
                </a:moveTo>
                <a:lnTo>
                  <a:pt x="18" y="13"/>
                </a:lnTo>
                <a:lnTo>
                  <a:pt x="18" y="25"/>
                </a:lnTo>
                <a:lnTo>
                  <a:pt x="14" y="40"/>
                </a:lnTo>
                <a:lnTo>
                  <a:pt x="12" y="48"/>
                </a:lnTo>
                <a:lnTo>
                  <a:pt x="6" y="59"/>
                </a:lnTo>
                <a:lnTo>
                  <a:pt x="0" y="6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54" name="Freeform 282"/>
          <p:cNvSpPr>
            <a:spLocks/>
          </p:cNvSpPr>
          <p:nvPr/>
        </p:nvSpPr>
        <p:spPr bwMode="auto">
          <a:xfrm>
            <a:off x="4282307" y="3596134"/>
            <a:ext cx="26987" cy="141288"/>
          </a:xfrm>
          <a:custGeom>
            <a:avLst/>
            <a:gdLst>
              <a:gd name="T0" fmla="*/ 0 w 13"/>
              <a:gd name="T1" fmla="*/ 2147483647 h 78"/>
              <a:gd name="T2" fmla="*/ 2147483647 w 13"/>
              <a:gd name="T3" fmla="*/ 2147483647 h 78"/>
              <a:gd name="T4" fmla="*/ 2147483647 w 13"/>
              <a:gd name="T5" fmla="*/ 2147483647 h 78"/>
              <a:gd name="T6" fmla="*/ 2147483647 w 13"/>
              <a:gd name="T7" fmla="*/ 2147483647 h 78"/>
              <a:gd name="T8" fmla="*/ 2147483647 w 13"/>
              <a:gd name="T9" fmla="*/ 2147483647 h 78"/>
              <a:gd name="T10" fmla="*/ 2147483647 w 13"/>
              <a:gd name="T11" fmla="*/ 2147483647 h 78"/>
              <a:gd name="T12" fmla="*/ 2147483647 w 13"/>
              <a:gd name="T13" fmla="*/ 2147483647 h 78"/>
              <a:gd name="T14" fmla="*/ 0 w 13"/>
              <a:gd name="T15" fmla="*/ 0 h 78"/>
              <a:gd name="T16" fmla="*/ 2147483647 w 13"/>
              <a:gd name="T17" fmla="*/ 2147483647 h 78"/>
              <a:gd name="T18" fmla="*/ 2147483647 w 13"/>
              <a:gd name="T19" fmla="*/ 2147483647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78"/>
              <a:gd name="T32" fmla="*/ 13 w 13"/>
              <a:gd name="T33" fmla="*/ 78 h 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78">
                <a:moveTo>
                  <a:pt x="0" y="78"/>
                </a:moveTo>
                <a:lnTo>
                  <a:pt x="6" y="71"/>
                </a:lnTo>
                <a:lnTo>
                  <a:pt x="12" y="59"/>
                </a:lnTo>
                <a:lnTo>
                  <a:pt x="13" y="44"/>
                </a:lnTo>
                <a:lnTo>
                  <a:pt x="13" y="32"/>
                </a:lnTo>
                <a:lnTo>
                  <a:pt x="12" y="19"/>
                </a:lnTo>
                <a:lnTo>
                  <a:pt x="6" y="7"/>
                </a:lnTo>
                <a:lnTo>
                  <a:pt x="0" y="0"/>
                </a:lnTo>
                <a:lnTo>
                  <a:pt x="6" y="11"/>
                </a:lnTo>
                <a:lnTo>
                  <a:pt x="8" y="1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55" name="Line 283"/>
          <p:cNvSpPr>
            <a:spLocks noChangeShapeType="1"/>
          </p:cNvSpPr>
          <p:nvPr/>
        </p:nvSpPr>
        <p:spPr bwMode="auto">
          <a:xfrm flipH="1" flipV="1">
            <a:off x="4269607" y="3585022"/>
            <a:ext cx="12700" cy="111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56" name="Freeform 284"/>
          <p:cNvSpPr>
            <a:spLocks/>
          </p:cNvSpPr>
          <p:nvPr/>
        </p:nvSpPr>
        <p:spPr bwMode="auto">
          <a:xfrm>
            <a:off x="2626544" y="2870647"/>
            <a:ext cx="66675" cy="25400"/>
          </a:xfrm>
          <a:custGeom>
            <a:avLst/>
            <a:gdLst>
              <a:gd name="T0" fmla="*/ 2147483647 w 29"/>
              <a:gd name="T1" fmla="*/ 2147483647 h 14"/>
              <a:gd name="T2" fmla="*/ 2147483647 w 29"/>
              <a:gd name="T3" fmla="*/ 2147483647 h 14"/>
              <a:gd name="T4" fmla="*/ 2147483647 w 29"/>
              <a:gd name="T5" fmla="*/ 2147483647 h 14"/>
              <a:gd name="T6" fmla="*/ 2147483647 w 29"/>
              <a:gd name="T7" fmla="*/ 2147483647 h 14"/>
              <a:gd name="T8" fmla="*/ 2147483647 w 29"/>
              <a:gd name="T9" fmla="*/ 2147483647 h 14"/>
              <a:gd name="T10" fmla="*/ 2147483647 w 29"/>
              <a:gd name="T11" fmla="*/ 2147483647 h 14"/>
              <a:gd name="T12" fmla="*/ 0 w 29"/>
              <a:gd name="T13" fmla="*/ 2147483647 h 14"/>
              <a:gd name="T14" fmla="*/ 0 w 29"/>
              <a:gd name="T15" fmla="*/ 2147483647 h 14"/>
              <a:gd name="T16" fmla="*/ 2147483647 w 29"/>
              <a:gd name="T17" fmla="*/ 0 h 14"/>
              <a:gd name="T18" fmla="*/ 2147483647 w 29"/>
              <a:gd name="T19" fmla="*/ 2147483647 h 14"/>
              <a:gd name="T20" fmla="*/ 2147483647 w 29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"/>
              <a:gd name="T34" fmla="*/ 0 h 14"/>
              <a:gd name="T35" fmla="*/ 29 w 29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" h="14">
                <a:moveTo>
                  <a:pt x="29" y="8"/>
                </a:moveTo>
                <a:lnTo>
                  <a:pt x="25" y="12"/>
                </a:lnTo>
                <a:lnTo>
                  <a:pt x="18" y="14"/>
                </a:lnTo>
                <a:lnTo>
                  <a:pt x="12" y="14"/>
                </a:lnTo>
                <a:lnTo>
                  <a:pt x="4" y="12"/>
                </a:lnTo>
                <a:lnTo>
                  <a:pt x="2" y="10"/>
                </a:lnTo>
                <a:lnTo>
                  <a:pt x="0" y="6"/>
                </a:lnTo>
                <a:lnTo>
                  <a:pt x="0" y="4"/>
                </a:lnTo>
                <a:lnTo>
                  <a:pt x="2" y="0"/>
                </a:lnTo>
                <a:lnTo>
                  <a:pt x="4" y="4"/>
                </a:lnTo>
                <a:lnTo>
                  <a:pt x="2" y="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57" name="Freeform 285"/>
          <p:cNvSpPr>
            <a:spLocks/>
          </p:cNvSpPr>
          <p:nvPr/>
        </p:nvSpPr>
        <p:spPr bwMode="auto">
          <a:xfrm>
            <a:off x="2626544" y="2842072"/>
            <a:ext cx="69850" cy="53975"/>
          </a:xfrm>
          <a:custGeom>
            <a:avLst/>
            <a:gdLst>
              <a:gd name="T0" fmla="*/ 0 w 31"/>
              <a:gd name="T1" fmla="*/ 2147483647 h 31"/>
              <a:gd name="T2" fmla="*/ 2147483647 w 31"/>
              <a:gd name="T3" fmla="*/ 2147483647 h 31"/>
              <a:gd name="T4" fmla="*/ 2147483647 w 31"/>
              <a:gd name="T5" fmla="*/ 0 h 31"/>
              <a:gd name="T6" fmla="*/ 2147483647 w 31"/>
              <a:gd name="T7" fmla="*/ 0 h 31"/>
              <a:gd name="T8" fmla="*/ 2147483647 w 31"/>
              <a:gd name="T9" fmla="*/ 2147483647 h 31"/>
              <a:gd name="T10" fmla="*/ 2147483647 w 31"/>
              <a:gd name="T11" fmla="*/ 2147483647 h 31"/>
              <a:gd name="T12" fmla="*/ 2147483647 w 31"/>
              <a:gd name="T13" fmla="*/ 2147483647 h 31"/>
              <a:gd name="T14" fmla="*/ 2147483647 w 31"/>
              <a:gd name="T15" fmla="*/ 2147483647 h 31"/>
              <a:gd name="T16" fmla="*/ 2147483647 w 31"/>
              <a:gd name="T17" fmla="*/ 2147483647 h 31"/>
              <a:gd name="T18" fmla="*/ 2147483647 w 31"/>
              <a:gd name="T19" fmla="*/ 2147483647 h 31"/>
              <a:gd name="T20" fmla="*/ 2147483647 w 31"/>
              <a:gd name="T21" fmla="*/ 2147483647 h 31"/>
              <a:gd name="T22" fmla="*/ 2147483647 w 31"/>
              <a:gd name="T23" fmla="*/ 2147483647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"/>
              <a:gd name="T37" fmla="*/ 0 h 31"/>
              <a:gd name="T38" fmla="*/ 31 w 31"/>
              <a:gd name="T39" fmla="*/ 31 h 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" h="31">
                <a:moveTo>
                  <a:pt x="0" y="6"/>
                </a:moveTo>
                <a:lnTo>
                  <a:pt x="4" y="2"/>
                </a:lnTo>
                <a:lnTo>
                  <a:pt x="12" y="0"/>
                </a:lnTo>
                <a:lnTo>
                  <a:pt x="18" y="0"/>
                </a:lnTo>
                <a:lnTo>
                  <a:pt x="25" y="2"/>
                </a:lnTo>
                <a:lnTo>
                  <a:pt x="29" y="6"/>
                </a:lnTo>
                <a:lnTo>
                  <a:pt x="31" y="14"/>
                </a:lnTo>
                <a:lnTo>
                  <a:pt x="31" y="17"/>
                </a:lnTo>
                <a:lnTo>
                  <a:pt x="29" y="25"/>
                </a:lnTo>
                <a:lnTo>
                  <a:pt x="27" y="25"/>
                </a:lnTo>
                <a:lnTo>
                  <a:pt x="24" y="29"/>
                </a:lnTo>
                <a:lnTo>
                  <a:pt x="18" y="3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58" name="Freeform 286"/>
          <p:cNvSpPr>
            <a:spLocks/>
          </p:cNvSpPr>
          <p:nvPr/>
        </p:nvSpPr>
        <p:spPr bwMode="auto">
          <a:xfrm>
            <a:off x="2666232" y="2842072"/>
            <a:ext cx="26987" cy="42862"/>
          </a:xfrm>
          <a:custGeom>
            <a:avLst/>
            <a:gdLst>
              <a:gd name="T0" fmla="*/ 2147483647 w 11"/>
              <a:gd name="T1" fmla="*/ 2147483647 h 25"/>
              <a:gd name="T2" fmla="*/ 2147483647 w 11"/>
              <a:gd name="T3" fmla="*/ 2147483647 h 25"/>
              <a:gd name="T4" fmla="*/ 2147483647 w 11"/>
              <a:gd name="T5" fmla="*/ 2147483647 h 25"/>
              <a:gd name="T6" fmla="*/ 2147483647 w 11"/>
              <a:gd name="T7" fmla="*/ 2147483647 h 25"/>
              <a:gd name="T8" fmla="*/ 2147483647 w 11"/>
              <a:gd name="T9" fmla="*/ 2147483647 h 25"/>
              <a:gd name="T10" fmla="*/ 0 w 11"/>
              <a:gd name="T11" fmla="*/ 0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25"/>
              <a:gd name="T20" fmla="*/ 11 w 11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25">
                <a:moveTo>
                  <a:pt x="9" y="25"/>
                </a:moveTo>
                <a:lnTo>
                  <a:pt x="11" y="17"/>
                </a:lnTo>
                <a:lnTo>
                  <a:pt x="11" y="14"/>
                </a:lnTo>
                <a:lnTo>
                  <a:pt x="9" y="6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59" name="Freeform 287"/>
          <p:cNvSpPr>
            <a:spLocks/>
          </p:cNvSpPr>
          <p:nvPr/>
        </p:nvSpPr>
        <p:spPr bwMode="auto">
          <a:xfrm>
            <a:off x="2626544" y="2813497"/>
            <a:ext cx="61913" cy="34925"/>
          </a:xfrm>
          <a:custGeom>
            <a:avLst/>
            <a:gdLst>
              <a:gd name="T0" fmla="*/ 2147483647 w 27"/>
              <a:gd name="T1" fmla="*/ 2147483647 h 21"/>
              <a:gd name="T2" fmla="*/ 2147483647 w 27"/>
              <a:gd name="T3" fmla="*/ 0 h 21"/>
              <a:gd name="T4" fmla="*/ 2147483647 w 27"/>
              <a:gd name="T5" fmla="*/ 0 h 21"/>
              <a:gd name="T6" fmla="*/ 0 w 27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21"/>
              <a:gd name="T14" fmla="*/ 27 w 27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21">
                <a:moveTo>
                  <a:pt x="16" y="2"/>
                </a:moveTo>
                <a:lnTo>
                  <a:pt x="27" y="0"/>
                </a:lnTo>
                <a:lnTo>
                  <a:pt x="4" y="0"/>
                </a:lnTo>
                <a:lnTo>
                  <a:pt x="0" y="2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60" name="Line 288"/>
          <p:cNvSpPr>
            <a:spLocks noChangeShapeType="1"/>
          </p:cNvSpPr>
          <p:nvPr/>
        </p:nvSpPr>
        <p:spPr bwMode="auto">
          <a:xfrm>
            <a:off x="2636069" y="2816672"/>
            <a:ext cx="2540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61" name="Freeform 289"/>
          <p:cNvSpPr>
            <a:spLocks/>
          </p:cNvSpPr>
          <p:nvPr/>
        </p:nvSpPr>
        <p:spPr bwMode="auto">
          <a:xfrm>
            <a:off x="2923407" y="2816672"/>
            <a:ext cx="69850" cy="79375"/>
          </a:xfrm>
          <a:custGeom>
            <a:avLst/>
            <a:gdLst>
              <a:gd name="T0" fmla="*/ 2147483647 w 31"/>
              <a:gd name="T1" fmla="*/ 0 h 44"/>
              <a:gd name="T2" fmla="*/ 2147483647 w 31"/>
              <a:gd name="T3" fmla="*/ 2147483647 h 44"/>
              <a:gd name="T4" fmla="*/ 2147483647 w 31"/>
              <a:gd name="T5" fmla="*/ 2147483647 h 44"/>
              <a:gd name="T6" fmla="*/ 0 w 31"/>
              <a:gd name="T7" fmla="*/ 2147483647 h 44"/>
              <a:gd name="T8" fmla="*/ 0 w 31"/>
              <a:gd name="T9" fmla="*/ 2147483647 h 44"/>
              <a:gd name="T10" fmla="*/ 2147483647 w 31"/>
              <a:gd name="T11" fmla="*/ 2147483647 h 44"/>
              <a:gd name="T12" fmla="*/ 2147483647 w 31"/>
              <a:gd name="T13" fmla="*/ 2147483647 h 44"/>
              <a:gd name="T14" fmla="*/ 2147483647 w 31"/>
              <a:gd name="T15" fmla="*/ 2147483647 h 44"/>
              <a:gd name="T16" fmla="*/ 2147483647 w 31"/>
              <a:gd name="T17" fmla="*/ 2147483647 h 44"/>
              <a:gd name="T18" fmla="*/ 2147483647 w 31"/>
              <a:gd name="T19" fmla="*/ 2147483647 h 44"/>
              <a:gd name="T20" fmla="*/ 2147483647 w 31"/>
              <a:gd name="T21" fmla="*/ 2147483647 h 44"/>
              <a:gd name="T22" fmla="*/ 2147483647 w 31"/>
              <a:gd name="T23" fmla="*/ 2147483647 h 44"/>
              <a:gd name="T24" fmla="*/ 2147483647 w 31"/>
              <a:gd name="T25" fmla="*/ 2147483647 h 44"/>
              <a:gd name="T26" fmla="*/ 2147483647 w 31"/>
              <a:gd name="T27" fmla="*/ 2147483647 h 44"/>
              <a:gd name="T28" fmla="*/ 2147483647 w 31"/>
              <a:gd name="T29" fmla="*/ 2147483647 h 44"/>
              <a:gd name="T30" fmla="*/ 2147483647 w 31"/>
              <a:gd name="T31" fmla="*/ 2147483647 h 44"/>
              <a:gd name="T32" fmla="*/ 2147483647 w 31"/>
              <a:gd name="T33" fmla="*/ 2147483647 h 44"/>
              <a:gd name="T34" fmla="*/ 2147483647 w 31"/>
              <a:gd name="T35" fmla="*/ 2147483647 h 44"/>
              <a:gd name="T36" fmla="*/ 2147483647 w 31"/>
              <a:gd name="T37" fmla="*/ 2147483647 h 44"/>
              <a:gd name="T38" fmla="*/ 2147483647 w 31"/>
              <a:gd name="T39" fmla="*/ 2147483647 h 44"/>
              <a:gd name="T40" fmla="*/ 2147483647 w 31"/>
              <a:gd name="T41" fmla="*/ 2147483647 h 44"/>
              <a:gd name="T42" fmla="*/ 2147483647 w 31"/>
              <a:gd name="T43" fmla="*/ 2147483647 h 44"/>
              <a:gd name="T44" fmla="*/ 2147483647 w 31"/>
              <a:gd name="T45" fmla="*/ 2147483647 h 44"/>
              <a:gd name="T46" fmla="*/ 2147483647 w 31"/>
              <a:gd name="T47" fmla="*/ 2147483647 h 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1"/>
              <a:gd name="T73" fmla="*/ 0 h 44"/>
              <a:gd name="T74" fmla="*/ 31 w 31"/>
              <a:gd name="T75" fmla="*/ 44 h 4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1" h="44">
                <a:moveTo>
                  <a:pt x="7" y="0"/>
                </a:moveTo>
                <a:lnTo>
                  <a:pt x="4" y="3"/>
                </a:lnTo>
                <a:lnTo>
                  <a:pt x="2" y="9"/>
                </a:lnTo>
                <a:lnTo>
                  <a:pt x="0" y="17"/>
                </a:lnTo>
                <a:lnTo>
                  <a:pt x="0" y="30"/>
                </a:lnTo>
                <a:lnTo>
                  <a:pt x="2" y="38"/>
                </a:lnTo>
                <a:lnTo>
                  <a:pt x="6" y="42"/>
                </a:lnTo>
                <a:lnTo>
                  <a:pt x="11" y="44"/>
                </a:lnTo>
                <a:lnTo>
                  <a:pt x="17" y="44"/>
                </a:lnTo>
                <a:lnTo>
                  <a:pt x="23" y="42"/>
                </a:lnTo>
                <a:lnTo>
                  <a:pt x="29" y="38"/>
                </a:lnTo>
                <a:lnTo>
                  <a:pt x="31" y="30"/>
                </a:lnTo>
                <a:lnTo>
                  <a:pt x="31" y="28"/>
                </a:lnTo>
                <a:lnTo>
                  <a:pt x="29" y="23"/>
                </a:lnTo>
                <a:lnTo>
                  <a:pt x="23" y="17"/>
                </a:lnTo>
                <a:lnTo>
                  <a:pt x="17" y="15"/>
                </a:lnTo>
                <a:lnTo>
                  <a:pt x="15" y="15"/>
                </a:lnTo>
                <a:lnTo>
                  <a:pt x="7" y="17"/>
                </a:lnTo>
                <a:lnTo>
                  <a:pt x="4" y="23"/>
                </a:lnTo>
                <a:lnTo>
                  <a:pt x="2" y="28"/>
                </a:lnTo>
                <a:lnTo>
                  <a:pt x="2" y="30"/>
                </a:lnTo>
                <a:lnTo>
                  <a:pt x="4" y="38"/>
                </a:lnTo>
                <a:lnTo>
                  <a:pt x="7" y="42"/>
                </a:lnTo>
                <a:lnTo>
                  <a:pt x="11" y="4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62" name="Freeform 290"/>
          <p:cNvSpPr>
            <a:spLocks/>
          </p:cNvSpPr>
          <p:nvPr/>
        </p:nvSpPr>
        <p:spPr bwMode="auto">
          <a:xfrm>
            <a:off x="2963094" y="2842072"/>
            <a:ext cx="26988" cy="53975"/>
          </a:xfrm>
          <a:custGeom>
            <a:avLst/>
            <a:gdLst>
              <a:gd name="T0" fmla="*/ 0 w 12"/>
              <a:gd name="T1" fmla="*/ 2147483647 h 29"/>
              <a:gd name="T2" fmla="*/ 2147483647 w 12"/>
              <a:gd name="T3" fmla="*/ 2147483647 h 29"/>
              <a:gd name="T4" fmla="*/ 2147483647 w 12"/>
              <a:gd name="T5" fmla="*/ 2147483647 h 29"/>
              <a:gd name="T6" fmla="*/ 2147483647 w 12"/>
              <a:gd name="T7" fmla="*/ 2147483647 h 29"/>
              <a:gd name="T8" fmla="*/ 2147483647 w 12"/>
              <a:gd name="T9" fmla="*/ 2147483647 h 29"/>
              <a:gd name="T10" fmla="*/ 2147483647 w 12"/>
              <a:gd name="T11" fmla="*/ 2147483647 h 29"/>
              <a:gd name="T12" fmla="*/ 2147483647 w 12"/>
              <a:gd name="T13" fmla="*/ 2147483647 h 29"/>
              <a:gd name="T14" fmla="*/ 0 w 12"/>
              <a:gd name="T15" fmla="*/ 0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29"/>
              <a:gd name="T26" fmla="*/ 12 w 12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29">
                <a:moveTo>
                  <a:pt x="0" y="29"/>
                </a:moveTo>
                <a:lnTo>
                  <a:pt x="4" y="27"/>
                </a:lnTo>
                <a:lnTo>
                  <a:pt x="10" y="23"/>
                </a:lnTo>
                <a:lnTo>
                  <a:pt x="12" y="15"/>
                </a:lnTo>
                <a:lnTo>
                  <a:pt x="12" y="13"/>
                </a:lnTo>
                <a:lnTo>
                  <a:pt x="10" y="8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63" name="Freeform 291"/>
          <p:cNvSpPr>
            <a:spLocks/>
          </p:cNvSpPr>
          <p:nvPr/>
        </p:nvSpPr>
        <p:spPr bwMode="auto">
          <a:xfrm>
            <a:off x="2928169" y="2813497"/>
            <a:ext cx="61913" cy="57150"/>
          </a:xfrm>
          <a:custGeom>
            <a:avLst/>
            <a:gdLst>
              <a:gd name="T0" fmla="*/ 2147483647 w 27"/>
              <a:gd name="T1" fmla="*/ 2147483647 h 32"/>
              <a:gd name="T2" fmla="*/ 2147483647 w 27"/>
              <a:gd name="T3" fmla="*/ 2147483647 h 32"/>
              <a:gd name="T4" fmla="*/ 2147483647 w 27"/>
              <a:gd name="T5" fmla="*/ 2147483647 h 32"/>
              <a:gd name="T6" fmla="*/ 2147483647 w 27"/>
              <a:gd name="T7" fmla="*/ 2147483647 h 32"/>
              <a:gd name="T8" fmla="*/ 2147483647 w 27"/>
              <a:gd name="T9" fmla="*/ 2147483647 h 32"/>
              <a:gd name="T10" fmla="*/ 2147483647 w 27"/>
              <a:gd name="T11" fmla="*/ 0 h 32"/>
              <a:gd name="T12" fmla="*/ 2147483647 w 27"/>
              <a:gd name="T13" fmla="*/ 0 h 32"/>
              <a:gd name="T14" fmla="*/ 2147483647 w 27"/>
              <a:gd name="T15" fmla="*/ 2147483647 h 32"/>
              <a:gd name="T16" fmla="*/ 2147483647 w 27"/>
              <a:gd name="T17" fmla="*/ 2147483647 h 32"/>
              <a:gd name="T18" fmla="*/ 2147483647 w 27"/>
              <a:gd name="T19" fmla="*/ 2147483647 h 32"/>
              <a:gd name="T20" fmla="*/ 2147483647 w 27"/>
              <a:gd name="T21" fmla="*/ 2147483647 h 32"/>
              <a:gd name="T22" fmla="*/ 0 w 27"/>
              <a:gd name="T23" fmla="*/ 2147483647 h 32"/>
              <a:gd name="T24" fmla="*/ 0 w 27"/>
              <a:gd name="T25" fmla="*/ 2147483647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32"/>
              <a:gd name="T41" fmla="*/ 27 w 27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32">
                <a:moveTo>
                  <a:pt x="21" y="7"/>
                </a:moveTo>
                <a:lnTo>
                  <a:pt x="25" y="11"/>
                </a:lnTo>
                <a:lnTo>
                  <a:pt x="27" y="7"/>
                </a:lnTo>
                <a:lnTo>
                  <a:pt x="27" y="5"/>
                </a:lnTo>
                <a:lnTo>
                  <a:pt x="25" y="2"/>
                </a:lnTo>
                <a:lnTo>
                  <a:pt x="19" y="0"/>
                </a:lnTo>
                <a:lnTo>
                  <a:pt x="13" y="0"/>
                </a:lnTo>
                <a:lnTo>
                  <a:pt x="5" y="2"/>
                </a:lnTo>
                <a:lnTo>
                  <a:pt x="9" y="2"/>
                </a:lnTo>
                <a:lnTo>
                  <a:pt x="4" y="5"/>
                </a:lnTo>
                <a:lnTo>
                  <a:pt x="2" y="11"/>
                </a:lnTo>
                <a:lnTo>
                  <a:pt x="0" y="19"/>
                </a:lnTo>
                <a:lnTo>
                  <a:pt x="0" y="3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64" name="Line 292"/>
          <p:cNvSpPr>
            <a:spLocks noChangeShapeType="1"/>
          </p:cNvSpPr>
          <p:nvPr/>
        </p:nvSpPr>
        <p:spPr bwMode="auto">
          <a:xfrm flipV="1">
            <a:off x="2950394" y="2813497"/>
            <a:ext cx="793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65" name="Line 293"/>
          <p:cNvSpPr>
            <a:spLocks noChangeShapeType="1"/>
          </p:cNvSpPr>
          <p:nvPr/>
        </p:nvSpPr>
        <p:spPr bwMode="auto">
          <a:xfrm flipH="1">
            <a:off x="2975794" y="2824609"/>
            <a:ext cx="952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66" name="Freeform 294"/>
          <p:cNvSpPr>
            <a:spLocks/>
          </p:cNvSpPr>
          <p:nvPr/>
        </p:nvSpPr>
        <p:spPr bwMode="auto">
          <a:xfrm>
            <a:off x="1586732" y="3658047"/>
            <a:ext cx="61912" cy="25400"/>
          </a:xfrm>
          <a:custGeom>
            <a:avLst/>
            <a:gdLst>
              <a:gd name="T0" fmla="*/ 2147483647 w 27"/>
              <a:gd name="T1" fmla="*/ 2147483647 h 14"/>
              <a:gd name="T2" fmla="*/ 2147483647 w 27"/>
              <a:gd name="T3" fmla="*/ 0 h 14"/>
              <a:gd name="T4" fmla="*/ 2147483647 w 27"/>
              <a:gd name="T5" fmla="*/ 0 h 14"/>
              <a:gd name="T6" fmla="*/ 2147483647 w 27"/>
              <a:gd name="T7" fmla="*/ 2147483647 h 14"/>
              <a:gd name="T8" fmla="*/ 2147483647 w 27"/>
              <a:gd name="T9" fmla="*/ 2147483647 h 14"/>
              <a:gd name="T10" fmla="*/ 0 w 27"/>
              <a:gd name="T11" fmla="*/ 2147483647 h 14"/>
              <a:gd name="T12" fmla="*/ 0 w 27"/>
              <a:gd name="T13" fmla="*/ 2147483647 h 14"/>
              <a:gd name="T14" fmla="*/ 2147483647 w 27"/>
              <a:gd name="T15" fmla="*/ 2147483647 h 14"/>
              <a:gd name="T16" fmla="*/ 2147483647 w 27"/>
              <a:gd name="T17" fmla="*/ 2147483647 h 14"/>
              <a:gd name="T18" fmla="*/ 2147483647 w 27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14"/>
              <a:gd name="T32" fmla="*/ 27 w 27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14">
                <a:moveTo>
                  <a:pt x="27" y="2"/>
                </a:moveTo>
                <a:lnTo>
                  <a:pt x="21" y="0"/>
                </a:lnTo>
                <a:lnTo>
                  <a:pt x="12" y="0"/>
                </a:lnTo>
                <a:lnTo>
                  <a:pt x="6" y="2"/>
                </a:lnTo>
                <a:lnTo>
                  <a:pt x="2" y="4"/>
                </a:lnTo>
                <a:lnTo>
                  <a:pt x="0" y="8"/>
                </a:lnTo>
                <a:lnTo>
                  <a:pt x="0" y="12"/>
                </a:lnTo>
                <a:lnTo>
                  <a:pt x="2" y="14"/>
                </a:lnTo>
                <a:lnTo>
                  <a:pt x="6" y="12"/>
                </a:lnTo>
                <a:lnTo>
                  <a:pt x="2" y="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67" name="Freeform 295"/>
          <p:cNvSpPr>
            <a:spLocks/>
          </p:cNvSpPr>
          <p:nvPr/>
        </p:nvSpPr>
        <p:spPr bwMode="auto">
          <a:xfrm>
            <a:off x="1586732" y="3712022"/>
            <a:ext cx="17462" cy="28575"/>
          </a:xfrm>
          <a:custGeom>
            <a:avLst/>
            <a:gdLst>
              <a:gd name="T0" fmla="*/ 2147483647 w 8"/>
              <a:gd name="T1" fmla="*/ 0 h 17"/>
              <a:gd name="T2" fmla="*/ 2147483647 w 8"/>
              <a:gd name="T3" fmla="*/ 2147483647 h 17"/>
              <a:gd name="T4" fmla="*/ 0 w 8"/>
              <a:gd name="T5" fmla="*/ 2147483647 h 17"/>
              <a:gd name="T6" fmla="*/ 0 w 8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7"/>
              <a:gd name="T14" fmla="*/ 8 w 8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7">
                <a:moveTo>
                  <a:pt x="8" y="0"/>
                </a:moveTo>
                <a:lnTo>
                  <a:pt x="2" y="4"/>
                </a:lnTo>
                <a:lnTo>
                  <a:pt x="0" y="12"/>
                </a:lnTo>
                <a:lnTo>
                  <a:pt x="0" y="1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68" name="Freeform 296"/>
          <p:cNvSpPr>
            <a:spLocks/>
          </p:cNvSpPr>
          <p:nvPr/>
        </p:nvSpPr>
        <p:spPr bwMode="auto">
          <a:xfrm>
            <a:off x="1604194" y="3661222"/>
            <a:ext cx="52388" cy="50800"/>
          </a:xfrm>
          <a:custGeom>
            <a:avLst/>
            <a:gdLst>
              <a:gd name="T0" fmla="*/ 0 w 25"/>
              <a:gd name="T1" fmla="*/ 2147483647 h 27"/>
              <a:gd name="T2" fmla="*/ 2147483647 w 25"/>
              <a:gd name="T3" fmla="*/ 2147483647 h 27"/>
              <a:gd name="T4" fmla="*/ 2147483647 w 25"/>
              <a:gd name="T5" fmla="*/ 2147483647 h 27"/>
              <a:gd name="T6" fmla="*/ 2147483647 w 25"/>
              <a:gd name="T7" fmla="*/ 2147483647 h 27"/>
              <a:gd name="T8" fmla="*/ 2147483647 w 25"/>
              <a:gd name="T9" fmla="*/ 2147483647 h 27"/>
              <a:gd name="T10" fmla="*/ 2147483647 w 25"/>
              <a:gd name="T11" fmla="*/ 2147483647 h 27"/>
              <a:gd name="T12" fmla="*/ 2147483647 w 25"/>
              <a:gd name="T13" fmla="*/ 2147483647 h 27"/>
              <a:gd name="T14" fmla="*/ 2147483647 w 25"/>
              <a:gd name="T15" fmla="*/ 0 h 27"/>
              <a:gd name="T16" fmla="*/ 2147483647 w 25"/>
              <a:gd name="T17" fmla="*/ 0 h 27"/>
              <a:gd name="T18" fmla="*/ 2147483647 w 25"/>
              <a:gd name="T19" fmla="*/ 2147483647 h 27"/>
              <a:gd name="T20" fmla="*/ 2147483647 w 25"/>
              <a:gd name="T21" fmla="*/ 2147483647 h 27"/>
              <a:gd name="T22" fmla="*/ 2147483647 w 25"/>
              <a:gd name="T23" fmla="*/ 2147483647 h 27"/>
              <a:gd name="T24" fmla="*/ 2147483647 w 25"/>
              <a:gd name="T25" fmla="*/ 2147483647 h 27"/>
              <a:gd name="T26" fmla="*/ 2147483647 w 25"/>
              <a:gd name="T27" fmla="*/ 2147483647 h 27"/>
              <a:gd name="T28" fmla="*/ 2147483647 w 25"/>
              <a:gd name="T29" fmla="*/ 2147483647 h 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"/>
              <a:gd name="T46" fmla="*/ 0 h 27"/>
              <a:gd name="T47" fmla="*/ 25 w 25"/>
              <a:gd name="T48" fmla="*/ 27 h 2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" h="27">
                <a:moveTo>
                  <a:pt x="0" y="27"/>
                </a:moveTo>
                <a:lnTo>
                  <a:pt x="4" y="25"/>
                </a:lnTo>
                <a:lnTo>
                  <a:pt x="15" y="21"/>
                </a:lnTo>
                <a:lnTo>
                  <a:pt x="21" y="15"/>
                </a:lnTo>
                <a:lnTo>
                  <a:pt x="25" y="12"/>
                </a:lnTo>
                <a:lnTo>
                  <a:pt x="25" y="6"/>
                </a:lnTo>
                <a:lnTo>
                  <a:pt x="21" y="2"/>
                </a:lnTo>
                <a:lnTo>
                  <a:pt x="19" y="0"/>
                </a:lnTo>
                <a:lnTo>
                  <a:pt x="17" y="0"/>
                </a:lnTo>
                <a:lnTo>
                  <a:pt x="19" y="2"/>
                </a:lnTo>
                <a:lnTo>
                  <a:pt x="21" y="6"/>
                </a:lnTo>
                <a:lnTo>
                  <a:pt x="21" y="12"/>
                </a:lnTo>
                <a:lnTo>
                  <a:pt x="19" y="15"/>
                </a:lnTo>
                <a:lnTo>
                  <a:pt x="13" y="21"/>
                </a:lnTo>
                <a:lnTo>
                  <a:pt x="4" y="2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69" name="Freeform 297"/>
          <p:cNvSpPr>
            <a:spLocks/>
          </p:cNvSpPr>
          <p:nvPr/>
        </p:nvSpPr>
        <p:spPr bwMode="auto">
          <a:xfrm>
            <a:off x="1604194" y="3723134"/>
            <a:ext cx="52388" cy="14288"/>
          </a:xfrm>
          <a:custGeom>
            <a:avLst/>
            <a:gdLst>
              <a:gd name="T0" fmla="*/ 0 w 25"/>
              <a:gd name="T1" fmla="*/ 2147483647 h 7"/>
              <a:gd name="T2" fmla="*/ 2147483647 w 25"/>
              <a:gd name="T3" fmla="*/ 2147483647 h 7"/>
              <a:gd name="T4" fmla="*/ 2147483647 w 25"/>
              <a:gd name="T5" fmla="*/ 2147483647 h 7"/>
              <a:gd name="T6" fmla="*/ 2147483647 w 25"/>
              <a:gd name="T7" fmla="*/ 2147483647 h 7"/>
              <a:gd name="T8" fmla="*/ 2147483647 w 25"/>
              <a:gd name="T9" fmla="*/ 2147483647 h 7"/>
              <a:gd name="T10" fmla="*/ 2147483647 w 2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7"/>
              <a:gd name="T20" fmla="*/ 25 w 2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7">
                <a:moveTo>
                  <a:pt x="0" y="4"/>
                </a:moveTo>
                <a:lnTo>
                  <a:pt x="11" y="7"/>
                </a:lnTo>
                <a:lnTo>
                  <a:pt x="17" y="7"/>
                </a:lnTo>
                <a:lnTo>
                  <a:pt x="21" y="5"/>
                </a:lnTo>
                <a:lnTo>
                  <a:pt x="25" y="4"/>
                </a:lnTo>
                <a:lnTo>
                  <a:pt x="25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70" name="Freeform 298"/>
          <p:cNvSpPr>
            <a:spLocks/>
          </p:cNvSpPr>
          <p:nvPr/>
        </p:nvSpPr>
        <p:spPr bwMode="auto">
          <a:xfrm>
            <a:off x="1586732" y="3729484"/>
            <a:ext cx="69850" cy="11113"/>
          </a:xfrm>
          <a:custGeom>
            <a:avLst/>
            <a:gdLst>
              <a:gd name="T0" fmla="*/ 2147483647 w 33"/>
              <a:gd name="T1" fmla="*/ 0 h 5"/>
              <a:gd name="T2" fmla="*/ 2147483647 w 33"/>
              <a:gd name="T3" fmla="*/ 2147483647 h 5"/>
              <a:gd name="T4" fmla="*/ 2147483647 w 33"/>
              <a:gd name="T5" fmla="*/ 2147483647 h 5"/>
              <a:gd name="T6" fmla="*/ 2147483647 w 33"/>
              <a:gd name="T7" fmla="*/ 2147483647 h 5"/>
              <a:gd name="T8" fmla="*/ 2147483647 w 33"/>
              <a:gd name="T9" fmla="*/ 0 h 5"/>
              <a:gd name="T10" fmla="*/ 2147483647 w 33"/>
              <a:gd name="T11" fmla="*/ 0 h 5"/>
              <a:gd name="T12" fmla="*/ 0 w 33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"/>
              <a:gd name="T22" fmla="*/ 0 h 5"/>
              <a:gd name="T23" fmla="*/ 33 w 33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" h="5">
                <a:moveTo>
                  <a:pt x="33" y="0"/>
                </a:moveTo>
                <a:lnTo>
                  <a:pt x="31" y="3"/>
                </a:lnTo>
                <a:lnTo>
                  <a:pt x="27" y="5"/>
                </a:lnTo>
                <a:lnTo>
                  <a:pt x="19" y="5"/>
                </a:lnTo>
                <a:lnTo>
                  <a:pt x="8" y="0"/>
                </a:lnTo>
                <a:lnTo>
                  <a:pt x="2" y="0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71" name="Line 299"/>
          <p:cNvSpPr>
            <a:spLocks noChangeShapeType="1"/>
          </p:cNvSpPr>
          <p:nvPr/>
        </p:nvSpPr>
        <p:spPr bwMode="auto">
          <a:xfrm>
            <a:off x="1635944" y="3658047"/>
            <a:ext cx="793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72" name="Freeform 300"/>
          <p:cNvSpPr>
            <a:spLocks/>
          </p:cNvSpPr>
          <p:nvPr/>
        </p:nvSpPr>
        <p:spPr bwMode="auto">
          <a:xfrm>
            <a:off x="1289869" y="3658047"/>
            <a:ext cx="4763" cy="82550"/>
          </a:xfrm>
          <a:custGeom>
            <a:avLst/>
            <a:gdLst>
              <a:gd name="T0" fmla="*/ 2147483647 w 2"/>
              <a:gd name="T1" fmla="*/ 0 h 46"/>
              <a:gd name="T2" fmla="*/ 2147483647 w 2"/>
              <a:gd name="T3" fmla="*/ 2147483647 h 46"/>
              <a:gd name="T4" fmla="*/ 0 w 2"/>
              <a:gd name="T5" fmla="*/ 2147483647 h 46"/>
              <a:gd name="T6" fmla="*/ 0 w 2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46"/>
              <a:gd name="T14" fmla="*/ 2 w 2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46">
                <a:moveTo>
                  <a:pt x="2" y="0"/>
                </a:moveTo>
                <a:lnTo>
                  <a:pt x="2" y="46"/>
                </a:lnTo>
                <a:lnTo>
                  <a:pt x="0" y="46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73" name="Freeform 301"/>
          <p:cNvSpPr>
            <a:spLocks/>
          </p:cNvSpPr>
          <p:nvPr/>
        </p:nvSpPr>
        <p:spPr bwMode="auto">
          <a:xfrm>
            <a:off x="1267644" y="3658047"/>
            <a:ext cx="26988" cy="14287"/>
          </a:xfrm>
          <a:custGeom>
            <a:avLst/>
            <a:gdLst>
              <a:gd name="T0" fmla="*/ 2147483647 w 12"/>
              <a:gd name="T1" fmla="*/ 0 h 8"/>
              <a:gd name="T2" fmla="*/ 2147483647 w 12"/>
              <a:gd name="T3" fmla="*/ 2147483647 h 8"/>
              <a:gd name="T4" fmla="*/ 0 w 12"/>
              <a:gd name="T5" fmla="*/ 2147483647 h 8"/>
              <a:gd name="T6" fmla="*/ 0 60000 65536"/>
              <a:gd name="T7" fmla="*/ 0 60000 65536"/>
              <a:gd name="T8" fmla="*/ 0 60000 65536"/>
              <a:gd name="T9" fmla="*/ 0 w 12"/>
              <a:gd name="T10" fmla="*/ 0 h 8"/>
              <a:gd name="T11" fmla="*/ 12 w 12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8">
                <a:moveTo>
                  <a:pt x="12" y="0"/>
                </a:moveTo>
                <a:lnTo>
                  <a:pt x="6" y="6"/>
                </a:lnTo>
                <a:lnTo>
                  <a:pt x="0" y="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74" name="Line 302"/>
          <p:cNvSpPr>
            <a:spLocks noChangeShapeType="1"/>
          </p:cNvSpPr>
          <p:nvPr/>
        </p:nvSpPr>
        <p:spPr bwMode="auto">
          <a:xfrm>
            <a:off x="1267644" y="3740597"/>
            <a:ext cx="492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75" name="Freeform 303"/>
          <p:cNvSpPr>
            <a:spLocks/>
          </p:cNvSpPr>
          <p:nvPr/>
        </p:nvSpPr>
        <p:spPr bwMode="auto">
          <a:xfrm>
            <a:off x="3833044" y="3658047"/>
            <a:ext cx="60325" cy="34925"/>
          </a:xfrm>
          <a:custGeom>
            <a:avLst/>
            <a:gdLst>
              <a:gd name="T0" fmla="*/ 2147483647 w 28"/>
              <a:gd name="T1" fmla="*/ 2147483647 h 19"/>
              <a:gd name="T2" fmla="*/ 0 w 28"/>
              <a:gd name="T3" fmla="*/ 2147483647 h 19"/>
              <a:gd name="T4" fmla="*/ 0 w 28"/>
              <a:gd name="T5" fmla="*/ 2147483647 h 19"/>
              <a:gd name="T6" fmla="*/ 2147483647 w 28"/>
              <a:gd name="T7" fmla="*/ 2147483647 h 19"/>
              <a:gd name="T8" fmla="*/ 2147483647 w 28"/>
              <a:gd name="T9" fmla="*/ 2147483647 h 19"/>
              <a:gd name="T10" fmla="*/ 2147483647 w 28"/>
              <a:gd name="T11" fmla="*/ 0 h 19"/>
              <a:gd name="T12" fmla="*/ 2147483647 w 28"/>
              <a:gd name="T13" fmla="*/ 0 h 19"/>
              <a:gd name="T14" fmla="*/ 2147483647 w 28"/>
              <a:gd name="T15" fmla="*/ 2147483647 h 19"/>
              <a:gd name="T16" fmla="*/ 2147483647 w 28"/>
              <a:gd name="T17" fmla="*/ 2147483647 h 19"/>
              <a:gd name="T18" fmla="*/ 2147483647 w 28"/>
              <a:gd name="T19" fmla="*/ 2147483647 h 19"/>
              <a:gd name="T20" fmla="*/ 2147483647 w 28"/>
              <a:gd name="T21" fmla="*/ 2147483647 h 19"/>
              <a:gd name="T22" fmla="*/ 2147483647 w 28"/>
              <a:gd name="T23" fmla="*/ 2147483647 h 19"/>
              <a:gd name="T24" fmla="*/ 2147483647 w 28"/>
              <a:gd name="T25" fmla="*/ 2147483647 h 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"/>
              <a:gd name="T40" fmla="*/ 0 h 19"/>
              <a:gd name="T41" fmla="*/ 28 w 28"/>
              <a:gd name="T42" fmla="*/ 19 h 1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" h="19">
                <a:moveTo>
                  <a:pt x="1" y="14"/>
                </a:moveTo>
                <a:lnTo>
                  <a:pt x="0" y="12"/>
                </a:lnTo>
                <a:lnTo>
                  <a:pt x="0" y="8"/>
                </a:lnTo>
                <a:lnTo>
                  <a:pt x="1" y="4"/>
                </a:lnTo>
                <a:lnTo>
                  <a:pt x="5" y="2"/>
                </a:lnTo>
                <a:lnTo>
                  <a:pt x="11" y="0"/>
                </a:lnTo>
                <a:lnTo>
                  <a:pt x="21" y="0"/>
                </a:lnTo>
                <a:lnTo>
                  <a:pt x="26" y="2"/>
                </a:lnTo>
                <a:lnTo>
                  <a:pt x="28" y="6"/>
                </a:lnTo>
                <a:lnTo>
                  <a:pt x="28" y="14"/>
                </a:lnTo>
                <a:lnTo>
                  <a:pt x="26" y="17"/>
                </a:lnTo>
                <a:lnTo>
                  <a:pt x="21" y="19"/>
                </a:lnTo>
                <a:lnTo>
                  <a:pt x="13" y="1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76" name="Freeform 304"/>
          <p:cNvSpPr>
            <a:spLocks/>
          </p:cNvSpPr>
          <p:nvPr/>
        </p:nvSpPr>
        <p:spPr bwMode="auto">
          <a:xfrm>
            <a:off x="3833044" y="3692972"/>
            <a:ext cx="69850" cy="47625"/>
          </a:xfrm>
          <a:custGeom>
            <a:avLst/>
            <a:gdLst>
              <a:gd name="T0" fmla="*/ 2147483647 w 32"/>
              <a:gd name="T1" fmla="*/ 0 h 27"/>
              <a:gd name="T2" fmla="*/ 2147483647 w 32"/>
              <a:gd name="T3" fmla="*/ 2147483647 h 27"/>
              <a:gd name="T4" fmla="*/ 2147483647 w 32"/>
              <a:gd name="T5" fmla="*/ 2147483647 h 27"/>
              <a:gd name="T6" fmla="*/ 2147483647 w 32"/>
              <a:gd name="T7" fmla="*/ 2147483647 h 27"/>
              <a:gd name="T8" fmla="*/ 2147483647 w 32"/>
              <a:gd name="T9" fmla="*/ 2147483647 h 27"/>
              <a:gd name="T10" fmla="*/ 2147483647 w 32"/>
              <a:gd name="T11" fmla="*/ 2147483647 h 27"/>
              <a:gd name="T12" fmla="*/ 2147483647 w 32"/>
              <a:gd name="T13" fmla="*/ 2147483647 h 27"/>
              <a:gd name="T14" fmla="*/ 2147483647 w 32"/>
              <a:gd name="T15" fmla="*/ 2147483647 h 27"/>
              <a:gd name="T16" fmla="*/ 2147483647 w 32"/>
              <a:gd name="T17" fmla="*/ 2147483647 h 27"/>
              <a:gd name="T18" fmla="*/ 2147483647 w 32"/>
              <a:gd name="T19" fmla="*/ 2147483647 h 27"/>
              <a:gd name="T20" fmla="*/ 2147483647 w 32"/>
              <a:gd name="T21" fmla="*/ 2147483647 h 27"/>
              <a:gd name="T22" fmla="*/ 0 w 32"/>
              <a:gd name="T23" fmla="*/ 2147483647 h 27"/>
              <a:gd name="T24" fmla="*/ 0 w 32"/>
              <a:gd name="T25" fmla="*/ 2147483647 h 27"/>
              <a:gd name="T26" fmla="*/ 2147483647 w 32"/>
              <a:gd name="T27" fmla="*/ 2147483647 h 27"/>
              <a:gd name="T28" fmla="*/ 2147483647 w 32"/>
              <a:gd name="T29" fmla="*/ 2147483647 h 27"/>
              <a:gd name="T30" fmla="*/ 2147483647 w 32"/>
              <a:gd name="T31" fmla="*/ 2147483647 h 2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"/>
              <a:gd name="T49" fmla="*/ 0 h 27"/>
              <a:gd name="T50" fmla="*/ 32 w 32"/>
              <a:gd name="T51" fmla="*/ 27 h 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" h="27">
                <a:moveTo>
                  <a:pt x="21" y="0"/>
                </a:moveTo>
                <a:lnTo>
                  <a:pt x="25" y="2"/>
                </a:lnTo>
                <a:lnTo>
                  <a:pt x="28" y="8"/>
                </a:lnTo>
                <a:lnTo>
                  <a:pt x="32" y="12"/>
                </a:lnTo>
                <a:lnTo>
                  <a:pt x="32" y="18"/>
                </a:lnTo>
                <a:lnTo>
                  <a:pt x="28" y="23"/>
                </a:lnTo>
                <a:lnTo>
                  <a:pt x="26" y="25"/>
                </a:lnTo>
                <a:lnTo>
                  <a:pt x="21" y="27"/>
                </a:lnTo>
                <a:lnTo>
                  <a:pt x="11" y="27"/>
                </a:lnTo>
                <a:lnTo>
                  <a:pt x="5" y="25"/>
                </a:lnTo>
                <a:lnTo>
                  <a:pt x="1" y="23"/>
                </a:lnTo>
                <a:lnTo>
                  <a:pt x="0" y="18"/>
                </a:lnTo>
                <a:lnTo>
                  <a:pt x="1" y="14"/>
                </a:lnTo>
                <a:lnTo>
                  <a:pt x="5" y="18"/>
                </a:lnTo>
                <a:lnTo>
                  <a:pt x="1" y="1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77" name="Freeform 305"/>
          <p:cNvSpPr>
            <a:spLocks/>
          </p:cNvSpPr>
          <p:nvPr/>
        </p:nvSpPr>
        <p:spPr bwMode="auto">
          <a:xfrm>
            <a:off x="3837807" y="3672334"/>
            <a:ext cx="7937" cy="11113"/>
          </a:xfrm>
          <a:custGeom>
            <a:avLst/>
            <a:gdLst>
              <a:gd name="T0" fmla="*/ 0 w 4"/>
              <a:gd name="T1" fmla="*/ 2147483647 h 6"/>
              <a:gd name="T2" fmla="*/ 2147483647 w 4"/>
              <a:gd name="T3" fmla="*/ 2147483647 h 6"/>
              <a:gd name="T4" fmla="*/ 0 w 4"/>
              <a:gd name="T5" fmla="*/ 0 h 6"/>
              <a:gd name="T6" fmla="*/ 0 60000 65536"/>
              <a:gd name="T7" fmla="*/ 0 60000 65536"/>
              <a:gd name="T8" fmla="*/ 0 60000 65536"/>
              <a:gd name="T9" fmla="*/ 0 w 4"/>
              <a:gd name="T10" fmla="*/ 0 h 6"/>
              <a:gd name="T11" fmla="*/ 4 w 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6">
                <a:moveTo>
                  <a:pt x="0" y="6"/>
                </a:moveTo>
                <a:lnTo>
                  <a:pt x="4" y="4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78" name="Freeform 306"/>
          <p:cNvSpPr>
            <a:spLocks/>
          </p:cNvSpPr>
          <p:nvPr/>
        </p:nvSpPr>
        <p:spPr bwMode="auto">
          <a:xfrm>
            <a:off x="3875907" y="3658047"/>
            <a:ext cx="14287" cy="34925"/>
          </a:xfrm>
          <a:custGeom>
            <a:avLst/>
            <a:gdLst>
              <a:gd name="T0" fmla="*/ 0 w 5"/>
              <a:gd name="T1" fmla="*/ 0 h 19"/>
              <a:gd name="T2" fmla="*/ 2147483647 w 5"/>
              <a:gd name="T3" fmla="*/ 2147483647 h 19"/>
              <a:gd name="T4" fmla="*/ 2147483647 w 5"/>
              <a:gd name="T5" fmla="*/ 2147483647 h 19"/>
              <a:gd name="T6" fmla="*/ 2147483647 w 5"/>
              <a:gd name="T7" fmla="*/ 2147483647 h 19"/>
              <a:gd name="T8" fmla="*/ 2147483647 w 5"/>
              <a:gd name="T9" fmla="*/ 2147483647 h 19"/>
              <a:gd name="T10" fmla="*/ 0 w 5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9"/>
              <a:gd name="T20" fmla="*/ 5 w 5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9">
                <a:moveTo>
                  <a:pt x="0" y="0"/>
                </a:moveTo>
                <a:lnTo>
                  <a:pt x="4" y="2"/>
                </a:lnTo>
                <a:lnTo>
                  <a:pt x="5" y="6"/>
                </a:lnTo>
                <a:lnTo>
                  <a:pt x="5" y="14"/>
                </a:lnTo>
                <a:lnTo>
                  <a:pt x="4" y="17"/>
                </a:lnTo>
                <a:lnTo>
                  <a:pt x="0" y="1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79" name="Line 307"/>
          <p:cNvSpPr>
            <a:spLocks noChangeShapeType="1"/>
          </p:cNvSpPr>
          <p:nvPr/>
        </p:nvSpPr>
        <p:spPr bwMode="auto">
          <a:xfrm>
            <a:off x="3890194" y="3704084"/>
            <a:ext cx="3175" cy="79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80" name="Freeform 308"/>
          <p:cNvSpPr>
            <a:spLocks/>
          </p:cNvSpPr>
          <p:nvPr/>
        </p:nvSpPr>
        <p:spPr bwMode="auto">
          <a:xfrm>
            <a:off x="3875907" y="3712022"/>
            <a:ext cx="17462" cy="28575"/>
          </a:xfrm>
          <a:custGeom>
            <a:avLst/>
            <a:gdLst>
              <a:gd name="T0" fmla="*/ 2147483647 w 7"/>
              <a:gd name="T1" fmla="*/ 0 h 15"/>
              <a:gd name="T2" fmla="*/ 2147483647 w 7"/>
              <a:gd name="T3" fmla="*/ 2147483647 h 15"/>
              <a:gd name="T4" fmla="*/ 2147483647 w 7"/>
              <a:gd name="T5" fmla="*/ 2147483647 h 15"/>
              <a:gd name="T6" fmla="*/ 2147483647 w 7"/>
              <a:gd name="T7" fmla="*/ 2147483647 h 15"/>
              <a:gd name="T8" fmla="*/ 0 w 7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5"/>
              <a:gd name="T17" fmla="*/ 7 w 7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5">
                <a:moveTo>
                  <a:pt x="7" y="0"/>
                </a:moveTo>
                <a:lnTo>
                  <a:pt x="7" y="6"/>
                </a:lnTo>
                <a:lnTo>
                  <a:pt x="5" y="11"/>
                </a:lnTo>
                <a:lnTo>
                  <a:pt x="4" y="13"/>
                </a:lnTo>
                <a:lnTo>
                  <a:pt x="0" y="1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81" name="Line 309"/>
          <p:cNvSpPr>
            <a:spLocks noChangeShapeType="1"/>
          </p:cNvSpPr>
          <p:nvPr/>
        </p:nvSpPr>
        <p:spPr bwMode="auto">
          <a:xfrm>
            <a:off x="4104507" y="3715197"/>
            <a:ext cx="777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82" name="Line 310"/>
          <p:cNvSpPr>
            <a:spLocks noChangeShapeType="1"/>
          </p:cNvSpPr>
          <p:nvPr/>
        </p:nvSpPr>
        <p:spPr bwMode="auto">
          <a:xfrm flipH="1">
            <a:off x="4139432" y="3740597"/>
            <a:ext cx="3810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83" name="Line 311"/>
          <p:cNvSpPr>
            <a:spLocks noChangeShapeType="1"/>
          </p:cNvSpPr>
          <p:nvPr/>
        </p:nvSpPr>
        <p:spPr bwMode="auto">
          <a:xfrm flipV="1">
            <a:off x="4156894" y="3664397"/>
            <a:ext cx="3175" cy="762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84" name="Line 312"/>
          <p:cNvSpPr>
            <a:spLocks noChangeShapeType="1"/>
          </p:cNvSpPr>
          <p:nvPr/>
        </p:nvSpPr>
        <p:spPr bwMode="auto">
          <a:xfrm>
            <a:off x="4160069" y="3658047"/>
            <a:ext cx="4763" cy="825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85" name="Line 313"/>
          <p:cNvSpPr>
            <a:spLocks noChangeShapeType="1"/>
          </p:cNvSpPr>
          <p:nvPr/>
        </p:nvSpPr>
        <p:spPr bwMode="auto">
          <a:xfrm flipV="1">
            <a:off x="4104507" y="3658047"/>
            <a:ext cx="55562" cy="571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86" name="Freeform 314"/>
          <p:cNvSpPr>
            <a:spLocks/>
          </p:cNvSpPr>
          <p:nvPr/>
        </p:nvSpPr>
        <p:spPr bwMode="auto">
          <a:xfrm>
            <a:off x="1329557" y="1245047"/>
            <a:ext cx="17462" cy="82550"/>
          </a:xfrm>
          <a:custGeom>
            <a:avLst/>
            <a:gdLst>
              <a:gd name="T0" fmla="*/ 0 w 10"/>
              <a:gd name="T1" fmla="*/ 2147483647 h 46"/>
              <a:gd name="T2" fmla="*/ 2147483647 w 10"/>
              <a:gd name="T3" fmla="*/ 2147483647 h 46"/>
              <a:gd name="T4" fmla="*/ 2147483647 w 10"/>
              <a:gd name="T5" fmla="*/ 0 h 46"/>
              <a:gd name="T6" fmla="*/ 2147483647 w 10"/>
              <a:gd name="T7" fmla="*/ 2147483647 h 46"/>
              <a:gd name="T8" fmla="*/ 2147483647 w 10"/>
              <a:gd name="T9" fmla="*/ 2147483647 h 46"/>
              <a:gd name="T10" fmla="*/ 2147483647 w 10"/>
              <a:gd name="T11" fmla="*/ 2147483647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46"/>
              <a:gd name="T20" fmla="*/ 10 w 10"/>
              <a:gd name="T21" fmla="*/ 46 h 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46">
                <a:moveTo>
                  <a:pt x="0" y="8"/>
                </a:moveTo>
                <a:lnTo>
                  <a:pt x="4" y="6"/>
                </a:lnTo>
                <a:lnTo>
                  <a:pt x="10" y="0"/>
                </a:lnTo>
                <a:lnTo>
                  <a:pt x="10" y="46"/>
                </a:lnTo>
                <a:lnTo>
                  <a:pt x="8" y="46"/>
                </a:lnTo>
                <a:lnTo>
                  <a:pt x="8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87" name="Line 315"/>
          <p:cNvSpPr>
            <a:spLocks noChangeShapeType="1"/>
          </p:cNvSpPr>
          <p:nvPr/>
        </p:nvSpPr>
        <p:spPr bwMode="auto">
          <a:xfrm>
            <a:off x="1329557" y="1327597"/>
            <a:ext cx="396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88" name="Freeform 316"/>
          <p:cNvSpPr>
            <a:spLocks/>
          </p:cNvSpPr>
          <p:nvPr/>
        </p:nvSpPr>
        <p:spPr bwMode="auto">
          <a:xfrm>
            <a:off x="1626419" y="1245047"/>
            <a:ext cx="65088" cy="82550"/>
          </a:xfrm>
          <a:custGeom>
            <a:avLst/>
            <a:gdLst>
              <a:gd name="T0" fmla="*/ 0 w 30"/>
              <a:gd name="T1" fmla="*/ 2147483647 h 46"/>
              <a:gd name="T2" fmla="*/ 0 w 30"/>
              <a:gd name="T3" fmla="*/ 2147483647 h 46"/>
              <a:gd name="T4" fmla="*/ 2147483647 w 30"/>
              <a:gd name="T5" fmla="*/ 2147483647 h 46"/>
              <a:gd name="T6" fmla="*/ 2147483647 w 30"/>
              <a:gd name="T7" fmla="*/ 2147483647 h 46"/>
              <a:gd name="T8" fmla="*/ 2147483647 w 30"/>
              <a:gd name="T9" fmla="*/ 2147483647 h 46"/>
              <a:gd name="T10" fmla="*/ 2147483647 w 30"/>
              <a:gd name="T11" fmla="*/ 2147483647 h 46"/>
              <a:gd name="T12" fmla="*/ 2147483647 w 30"/>
              <a:gd name="T13" fmla="*/ 2147483647 h 46"/>
              <a:gd name="T14" fmla="*/ 2147483647 w 30"/>
              <a:gd name="T15" fmla="*/ 2147483647 h 46"/>
              <a:gd name="T16" fmla="*/ 2147483647 w 30"/>
              <a:gd name="T17" fmla="*/ 2147483647 h 46"/>
              <a:gd name="T18" fmla="*/ 2147483647 w 30"/>
              <a:gd name="T19" fmla="*/ 2147483647 h 46"/>
              <a:gd name="T20" fmla="*/ 2147483647 w 30"/>
              <a:gd name="T21" fmla="*/ 2147483647 h 46"/>
              <a:gd name="T22" fmla="*/ 2147483647 w 30"/>
              <a:gd name="T23" fmla="*/ 0 h 46"/>
              <a:gd name="T24" fmla="*/ 2147483647 w 30"/>
              <a:gd name="T25" fmla="*/ 2147483647 h 46"/>
              <a:gd name="T26" fmla="*/ 2147483647 w 30"/>
              <a:gd name="T27" fmla="*/ 2147483647 h 46"/>
              <a:gd name="T28" fmla="*/ 2147483647 w 30"/>
              <a:gd name="T29" fmla="*/ 2147483647 h 46"/>
              <a:gd name="T30" fmla="*/ 2147483647 w 30"/>
              <a:gd name="T31" fmla="*/ 2147483647 h 46"/>
              <a:gd name="T32" fmla="*/ 2147483647 w 30"/>
              <a:gd name="T33" fmla="*/ 2147483647 h 46"/>
              <a:gd name="T34" fmla="*/ 2147483647 w 30"/>
              <a:gd name="T35" fmla="*/ 2147483647 h 46"/>
              <a:gd name="T36" fmla="*/ 2147483647 w 30"/>
              <a:gd name="T37" fmla="*/ 2147483647 h 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0"/>
              <a:gd name="T58" fmla="*/ 0 h 46"/>
              <a:gd name="T59" fmla="*/ 30 w 30"/>
              <a:gd name="T60" fmla="*/ 46 h 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0" h="46">
                <a:moveTo>
                  <a:pt x="0" y="46"/>
                </a:moveTo>
                <a:lnTo>
                  <a:pt x="0" y="40"/>
                </a:lnTo>
                <a:lnTo>
                  <a:pt x="1" y="32"/>
                </a:lnTo>
                <a:lnTo>
                  <a:pt x="7" y="29"/>
                </a:lnTo>
                <a:lnTo>
                  <a:pt x="11" y="27"/>
                </a:lnTo>
                <a:lnTo>
                  <a:pt x="21" y="21"/>
                </a:lnTo>
                <a:lnTo>
                  <a:pt x="26" y="17"/>
                </a:lnTo>
                <a:lnTo>
                  <a:pt x="28" y="13"/>
                </a:lnTo>
                <a:lnTo>
                  <a:pt x="28" y="8"/>
                </a:lnTo>
                <a:lnTo>
                  <a:pt x="26" y="4"/>
                </a:lnTo>
                <a:lnTo>
                  <a:pt x="25" y="2"/>
                </a:lnTo>
                <a:lnTo>
                  <a:pt x="21" y="0"/>
                </a:lnTo>
                <a:lnTo>
                  <a:pt x="26" y="2"/>
                </a:lnTo>
                <a:lnTo>
                  <a:pt x="28" y="4"/>
                </a:lnTo>
                <a:lnTo>
                  <a:pt x="30" y="8"/>
                </a:lnTo>
                <a:lnTo>
                  <a:pt x="30" y="13"/>
                </a:lnTo>
                <a:lnTo>
                  <a:pt x="28" y="17"/>
                </a:lnTo>
                <a:lnTo>
                  <a:pt x="23" y="21"/>
                </a:lnTo>
                <a:lnTo>
                  <a:pt x="11" y="2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89" name="Freeform 317"/>
          <p:cNvSpPr>
            <a:spLocks/>
          </p:cNvSpPr>
          <p:nvPr/>
        </p:nvSpPr>
        <p:spPr bwMode="auto">
          <a:xfrm>
            <a:off x="1643882" y="1305372"/>
            <a:ext cx="52387" cy="17462"/>
          </a:xfrm>
          <a:custGeom>
            <a:avLst/>
            <a:gdLst>
              <a:gd name="T0" fmla="*/ 0 w 25"/>
              <a:gd name="T1" fmla="*/ 2147483647 h 10"/>
              <a:gd name="T2" fmla="*/ 2147483647 w 25"/>
              <a:gd name="T3" fmla="*/ 2147483647 h 10"/>
              <a:gd name="T4" fmla="*/ 2147483647 w 25"/>
              <a:gd name="T5" fmla="*/ 2147483647 h 10"/>
              <a:gd name="T6" fmla="*/ 2147483647 w 25"/>
              <a:gd name="T7" fmla="*/ 2147483647 h 10"/>
              <a:gd name="T8" fmla="*/ 2147483647 w 25"/>
              <a:gd name="T9" fmla="*/ 2147483647 h 10"/>
              <a:gd name="T10" fmla="*/ 2147483647 w 25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10"/>
              <a:gd name="T20" fmla="*/ 25 w 25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10">
                <a:moveTo>
                  <a:pt x="0" y="6"/>
                </a:moveTo>
                <a:lnTo>
                  <a:pt x="10" y="10"/>
                </a:lnTo>
                <a:lnTo>
                  <a:pt x="18" y="10"/>
                </a:lnTo>
                <a:lnTo>
                  <a:pt x="21" y="8"/>
                </a:lnTo>
                <a:lnTo>
                  <a:pt x="25" y="6"/>
                </a:lnTo>
                <a:lnTo>
                  <a:pt x="25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90" name="Freeform 318"/>
          <p:cNvSpPr>
            <a:spLocks/>
          </p:cNvSpPr>
          <p:nvPr/>
        </p:nvSpPr>
        <p:spPr bwMode="auto">
          <a:xfrm>
            <a:off x="1626419" y="1316484"/>
            <a:ext cx="65088" cy="11113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2147483647 h 6"/>
              <a:gd name="T4" fmla="*/ 2147483647 w 30"/>
              <a:gd name="T5" fmla="*/ 2147483647 h 6"/>
              <a:gd name="T6" fmla="*/ 2147483647 w 30"/>
              <a:gd name="T7" fmla="*/ 2147483647 h 6"/>
              <a:gd name="T8" fmla="*/ 2147483647 w 30"/>
              <a:gd name="T9" fmla="*/ 0 h 6"/>
              <a:gd name="T10" fmla="*/ 2147483647 w 30"/>
              <a:gd name="T11" fmla="*/ 0 h 6"/>
              <a:gd name="T12" fmla="*/ 0 w 30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6"/>
              <a:gd name="T23" fmla="*/ 30 w 3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6">
                <a:moveTo>
                  <a:pt x="30" y="0"/>
                </a:moveTo>
                <a:lnTo>
                  <a:pt x="28" y="4"/>
                </a:lnTo>
                <a:lnTo>
                  <a:pt x="26" y="6"/>
                </a:lnTo>
                <a:lnTo>
                  <a:pt x="17" y="6"/>
                </a:lnTo>
                <a:lnTo>
                  <a:pt x="7" y="0"/>
                </a:lnTo>
                <a:lnTo>
                  <a:pt x="1" y="0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91" name="Freeform 319"/>
          <p:cNvSpPr>
            <a:spLocks/>
          </p:cNvSpPr>
          <p:nvPr/>
        </p:nvSpPr>
        <p:spPr bwMode="auto">
          <a:xfrm>
            <a:off x="1626419" y="1245047"/>
            <a:ext cx="44450" cy="23812"/>
          </a:xfrm>
          <a:custGeom>
            <a:avLst/>
            <a:gdLst>
              <a:gd name="T0" fmla="*/ 2147483647 w 21"/>
              <a:gd name="T1" fmla="*/ 2147483647 h 13"/>
              <a:gd name="T2" fmla="*/ 0 w 21"/>
              <a:gd name="T3" fmla="*/ 2147483647 h 13"/>
              <a:gd name="T4" fmla="*/ 0 w 21"/>
              <a:gd name="T5" fmla="*/ 2147483647 h 13"/>
              <a:gd name="T6" fmla="*/ 2147483647 w 21"/>
              <a:gd name="T7" fmla="*/ 2147483647 h 13"/>
              <a:gd name="T8" fmla="*/ 2147483647 w 21"/>
              <a:gd name="T9" fmla="*/ 2147483647 h 13"/>
              <a:gd name="T10" fmla="*/ 2147483647 w 21"/>
              <a:gd name="T11" fmla="*/ 0 h 13"/>
              <a:gd name="T12" fmla="*/ 2147483647 w 21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13"/>
              <a:gd name="T23" fmla="*/ 21 w 21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13">
                <a:moveTo>
                  <a:pt x="3" y="13"/>
                </a:moveTo>
                <a:lnTo>
                  <a:pt x="0" y="11"/>
                </a:lnTo>
                <a:lnTo>
                  <a:pt x="0" y="8"/>
                </a:lnTo>
                <a:lnTo>
                  <a:pt x="3" y="4"/>
                </a:lnTo>
                <a:lnTo>
                  <a:pt x="5" y="2"/>
                </a:lnTo>
                <a:lnTo>
                  <a:pt x="11" y="0"/>
                </a:lnTo>
                <a:lnTo>
                  <a:pt x="2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92" name="Line 320"/>
          <p:cNvSpPr>
            <a:spLocks noChangeShapeType="1"/>
          </p:cNvSpPr>
          <p:nvPr/>
        </p:nvSpPr>
        <p:spPr bwMode="auto">
          <a:xfrm flipH="1">
            <a:off x="1631182" y="1262509"/>
            <a:ext cx="7937" cy="6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93" name="Line 321"/>
          <p:cNvSpPr>
            <a:spLocks noChangeShapeType="1"/>
          </p:cNvSpPr>
          <p:nvPr/>
        </p:nvSpPr>
        <p:spPr bwMode="auto">
          <a:xfrm>
            <a:off x="1631182" y="1259334"/>
            <a:ext cx="793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94" name="Freeform 322"/>
          <p:cNvSpPr>
            <a:spLocks/>
          </p:cNvSpPr>
          <p:nvPr/>
        </p:nvSpPr>
        <p:spPr bwMode="auto">
          <a:xfrm>
            <a:off x="3950519" y="1259334"/>
            <a:ext cx="57150" cy="34925"/>
          </a:xfrm>
          <a:custGeom>
            <a:avLst/>
            <a:gdLst>
              <a:gd name="T0" fmla="*/ 0 w 27"/>
              <a:gd name="T1" fmla="*/ 2147483647 h 21"/>
              <a:gd name="T2" fmla="*/ 2147483647 w 27"/>
              <a:gd name="T3" fmla="*/ 2147483647 h 21"/>
              <a:gd name="T4" fmla="*/ 2147483647 w 27"/>
              <a:gd name="T5" fmla="*/ 0 h 21"/>
              <a:gd name="T6" fmla="*/ 2147483647 w 27"/>
              <a:gd name="T7" fmla="*/ 0 h 21"/>
              <a:gd name="T8" fmla="*/ 2147483647 w 27"/>
              <a:gd name="T9" fmla="*/ 2147483647 h 21"/>
              <a:gd name="T10" fmla="*/ 2147483647 w 27"/>
              <a:gd name="T11" fmla="*/ 2147483647 h 21"/>
              <a:gd name="T12" fmla="*/ 2147483647 w 27"/>
              <a:gd name="T13" fmla="*/ 2147483647 h 21"/>
              <a:gd name="T14" fmla="*/ 2147483647 w 27"/>
              <a:gd name="T15" fmla="*/ 2147483647 h 21"/>
              <a:gd name="T16" fmla="*/ 2147483647 w 27"/>
              <a:gd name="T17" fmla="*/ 2147483647 h 21"/>
              <a:gd name="T18" fmla="*/ 2147483647 w 27"/>
              <a:gd name="T19" fmla="*/ 2147483647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21"/>
              <a:gd name="T32" fmla="*/ 27 w 27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21">
                <a:moveTo>
                  <a:pt x="0" y="3"/>
                </a:moveTo>
                <a:lnTo>
                  <a:pt x="2" y="3"/>
                </a:lnTo>
                <a:lnTo>
                  <a:pt x="10" y="0"/>
                </a:lnTo>
                <a:lnTo>
                  <a:pt x="18" y="0"/>
                </a:lnTo>
                <a:lnTo>
                  <a:pt x="25" y="3"/>
                </a:lnTo>
                <a:lnTo>
                  <a:pt x="27" y="7"/>
                </a:lnTo>
                <a:lnTo>
                  <a:pt x="27" y="13"/>
                </a:lnTo>
                <a:lnTo>
                  <a:pt x="25" y="17"/>
                </a:lnTo>
                <a:lnTo>
                  <a:pt x="18" y="21"/>
                </a:lnTo>
                <a:lnTo>
                  <a:pt x="12" y="2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95" name="Freeform 323"/>
          <p:cNvSpPr>
            <a:spLocks/>
          </p:cNvSpPr>
          <p:nvPr/>
        </p:nvSpPr>
        <p:spPr bwMode="auto">
          <a:xfrm>
            <a:off x="3945757" y="1294259"/>
            <a:ext cx="66675" cy="50800"/>
          </a:xfrm>
          <a:custGeom>
            <a:avLst/>
            <a:gdLst>
              <a:gd name="T0" fmla="*/ 2147483647 w 31"/>
              <a:gd name="T1" fmla="*/ 0 h 27"/>
              <a:gd name="T2" fmla="*/ 2147483647 w 31"/>
              <a:gd name="T3" fmla="*/ 2147483647 h 27"/>
              <a:gd name="T4" fmla="*/ 2147483647 w 31"/>
              <a:gd name="T5" fmla="*/ 2147483647 h 27"/>
              <a:gd name="T6" fmla="*/ 2147483647 w 31"/>
              <a:gd name="T7" fmla="*/ 2147483647 h 27"/>
              <a:gd name="T8" fmla="*/ 2147483647 w 31"/>
              <a:gd name="T9" fmla="*/ 2147483647 h 27"/>
              <a:gd name="T10" fmla="*/ 2147483647 w 31"/>
              <a:gd name="T11" fmla="*/ 2147483647 h 27"/>
              <a:gd name="T12" fmla="*/ 2147483647 w 31"/>
              <a:gd name="T13" fmla="*/ 2147483647 h 27"/>
              <a:gd name="T14" fmla="*/ 2147483647 w 31"/>
              <a:gd name="T15" fmla="*/ 2147483647 h 27"/>
              <a:gd name="T16" fmla="*/ 2147483647 w 31"/>
              <a:gd name="T17" fmla="*/ 2147483647 h 27"/>
              <a:gd name="T18" fmla="*/ 2147483647 w 31"/>
              <a:gd name="T19" fmla="*/ 2147483647 h 27"/>
              <a:gd name="T20" fmla="*/ 2147483647 w 31"/>
              <a:gd name="T21" fmla="*/ 2147483647 h 27"/>
              <a:gd name="T22" fmla="*/ 0 w 31"/>
              <a:gd name="T23" fmla="*/ 2147483647 h 27"/>
              <a:gd name="T24" fmla="*/ 0 w 31"/>
              <a:gd name="T25" fmla="*/ 2147483647 h 27"/>
              <a:gd name="T26" fmla="*/ 2147483647 w 31"/>
              <a:gd name="T27" fmla="*/ 2147483647 h 27"/>
              <a:gd name="T28" fmla="*/ 2147483647 w 31"/>
              <a:gd name="T29" fmla="*/ 2147483647 h 27"/>
              <a:gd name="T30" fmla="*/ 2147483647 w 31"/>
              <a:gd name="T31" fmla="*/ 2147483647 h 2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"/>
              <a:gd name="T49" fmla="*/ 0 h 27"/>
              <a:gd name="T50" fmla="*/ 31 w 31"/>
              <a:gd name="T51" fmla="*/ 27 h 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" h="27">
                <a:moveTo>
                  <a:pt x="20" y="0"/>
                </a:moveTo>
                <a:lnTo>
                  <a:pt x="25" y="2"/>
                </a:lnTo>
                <a:lnTo>
                  <a:pt x="29" y="5"/>
                </a:lnTo>
                <a:lnTo>
                  <a:pt x="31" y="9"/>
                </a:lnTo>
                <a:lnTo>
                  <a:pt x="31" y="17"/>
                </a:lnTo>
                <a:lnTo>
                  <a:pt x="29" y="21"/>
                </a:lnTo>
                <a:lnTo>
                  <a:pt x="27" y="25"/>
                </a:lnTo>
                <a:lnTo>
                  <a:pt x="20" y="27"/>
                </a:lnTo>
                <a:lnTo>
                  <a:pt x="12" y="27"/>
                </a:lnTo>
                <a:lnTo>
                  <a:pt x="4" y="25"/>
                </a:lnTo>
                <a:lnTo>
                  <a:pt x="2" y="21"/>
                </a:lnTo>
                <a:lnTo>
                  <a:pt x="0" y="17"/>
                </a:lnTo>
                <a:lnTo>
                  <a:pt x="0" y="15"/>
                </a:lnTo>
                <a:lnTo>
                  <a:pt x="2" y="13"/>
                </a:lnTo>
                <a:lnTo>
                  <a:pt x="4" y="15"/>
                </a:lnTo>
                <a:lnTo>
                  <a:pt x="2" y="1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96" name="Freeform 324"/>
          <p:cNvSpPr>
            <a:spLocks/>
          </p:cNvSpPr>
          <p:nvPr/>
        </p:nvSpPr>
        <p:spPr bwMode="auto">
          <a:xfrm>
            <a:off x="3945757" y="1265684"/>
            <a:ext cx="4762" cy="14288"/>
          </a:xfrm>
          <a:custGeom>
            <a:avLst/>
            <a:gdLst>
              <a:gd name="T0" fmla="*/ 2147483647 w 2"/>
              <a:gd name="T1" fmla="*/ 2147483647 h 10"/>
              <a:gd name="T2" fmla="*/ 0 w 2"/>
              <a:gd name="T3" fmla="*/ 2147483647 h 10"/>
              <a:gd name="T4" fmla="*/ 0 w 2"/>
              <a:gd name="T5" fmla="*/ 2147483647 h 10"/>
              <a:gd name="T6" fmla="*/ 2147483647 w 2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0"/>
              <a:gd name="T14" fmla="*/ 2 w 2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0">
                <a:moveTo>
                  <a:pt x="2" y="10"/>
                </a:moveTo>
                <a:lnTo>
                  <a:pt x="0" y="8"/>
                </a:lnTo>
                <a:lnTo>
                  <a:pt x="0" y="6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97" name="Freeform 325"/>
          <p:cNvSpPr>
            <a:spLocks/>
          </p:cNvSpPr>
          <p:nvPr/>
        </p:nvSpPr>
        <p:spPr bwMode="auto">
          <a:xfrm>
            <a:off x="3950519" y="1276797"/>
            <a:ext cx="4763" cy="3175"/>
          </a:xfrm>
          <a:custGeom>
            <a:avLst/>
            <a:gdLst>
              <a:gd name="T0" fmla="*/ 0 w 2"/>
              <a:gd name="T1" fmla="*/ 0 h 4"/>
              <a:gd name="T2" fmla="*/ 2147483647 w 2"/>
              <a:gd name="T3" fmla="*/ 1000501951 h 4"/>
              <a:gd name="T4" fmla="*/ 0 w 2"/>
              <a:gd name="T5" fmla="*/ 2000373665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2" y="2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98" name="Freeform 326"/>
          <p:cNvSpPr>
            <a:spLocks/>
          </p:cNvSpPr>
          <p:nvPr/>
        </p:nvSpPr>
        <p:spPr bwMode="auto">
          <a:xfrm>
            <a:off x="3985444" y="1279972"/>
            <a:ext cx="17463" cy="14287"/>
          </a:xfrm>
          <a:custGeom>
            <a:avLst/>
            <a:gdLst>
              <a:gd name="T0" fmla="*/ 2147483647 w 7"/>
              <a:gd name="T1" fmla="*/ 0 h 8"/>
              <a:gd name="T2" fmla="*/ 2147483647 w 7"/>
              <a:gd name="T3" fmla="*/ 2147483647 h 8"/>
              <a:gd name="T4" fmla="*/ 0 w 7"/>
              <a:gd name="T5" fmla="*/ 2147483647 h 8"/>
              <a:gd name="T6" fmla="*/ 0 60000 65536"/>
              <a:gd name="T7" fmla="*/ 0 60000 65536"/>
              <a:gd name="T8" fmla="*/ 0 60000 65536"/>
              <a:gd name="T9" fmla="*/ 0 w 7"/>
              <a:gd name="T10" fmla="*/ 0 h 8"/>
              <a:gd name="T11" fmla="*/ 7 w 7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8">
                <a:moveTo>
                  <a:pt x="7" y="0"/>
                </a:moveTo>
                <a:lnTo>
                  <a:pt x="5" y="4"/>
                </a:lnTo>
                <a:lnTo>
                  <a:pt x="0" y="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899" name="Freeform 327"/>
          <p:cNvSpPr>
            <a:spLocks/>
          </p:cNvSpPr>
          <p:nvPr/>
        </p:nvSpPr>
        <p:spPr bwMode="auto">
          <a:xfrm>
            <a:off x="3985444" y="1302197"/>
            <a:ext cx="22225" cy="42862"/>
          </a:xfrm>
          <a:custGeom>
            <a:avLst/>
            <a:gdLst>
              <a:gd name="T0" fmla="*/ 2147483647 w 9"/>
              <a:gd name="T1" fmla="*/ 0 h 24"/>
              <a:gd name="T2" fmla="*/ 2147483647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0 w 9"/>
              <a:gd name="T11" fmla="*/ 2147483647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24"/>
              <a:gd name="T20" fmla="*/ 9 w 9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24">
                <a:moveTo>
                  <a:pt x="7" y="0"/>
                </a:moveTo>
                <a:lnTo>
                  <a:pt x="9" y="6"/>
                </a:lnTo>
                <a:lnTo>
                  <a:pt x="9" y="14"/>
                </a:lnTo>
                <a:lnTo>
                  <a:pt x="7" y="18"/>
                </a:lnTo>
                <a:lnTo>
                  <a:pt x="5" y="22"/>
                </a:lnTo>
                <a:lnTo>
                  <a:pt x="0" y="2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900" name="Freeform 328"/>
          <p:cNvSpPr>
            <a:spLocks/>
          </p:cNvSpPr>
          <p:nvPr/>
        </p:nvSpPr>
        <p:spPr bwMode="auto">
          <a:xfrm>
            <a:off x="3985444" y="1259334"/>
            <a:ext cx="17463" cy="20638"/>
          </a:xfrm>
          <a:custGeom>
            <a:avLst/>
            <a:gdLst>
              <a:gd name="T0" fmla="*/ 2147483647 w 7"/>
              <a:gd name="T1" fmla="*/ 2147483647 h 13"/>
              <a:gd name="T2" fmla="*/ 2147483647 w 7"/>
              <a:gd name="T3" fmla="*/ 2147483647 h 13"/>
              <a:gd name="T4" fmla="*/ 2147483647 w 7"/>
              <a:gd name="T5" fmla="*/ 2147483647 h 13"/>
              <a:gd name="T6" fmla="*/ 0 w 7"/>
              <a:gd name="T7" fmla="*/ 0 h 13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3"/>
              <a:gd name="T14" fmla="*/ 7 w 7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3">
                <a:moveTo>
                  <a:pt x="7" y="13"/>
                </a:moveTo>
                <a:lnTo>
                  <a:pt x="7" y="7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901" name="Freeform 329"/>
          <p:cNvSpPr>
            <a:spLocks/>
          </p:cNvSpPr>
          <p:nvPr/>
        </p:nvSpPr>
        <p:spPr bwMode="auto">
          <a:xfrm>
            <a:off x="4304532" y="1259334"/>
            <a:ext cx="4762" cy="85725"/>
          </a:xfrm>
          <a:custGeom>
            <a:avLst/>
            <a:gdLst>
              <a:gd name="T0" fmla="*/ 0 w 4762"/>
              <a:gd name="T1" fmla="*/ 0 h 48"/>
              <a:gd name="T2" fmla="*/ 0 w 4762"/>
              <a:gd name="T3" fmla="*/ 2147483647 h 48"/>
              <a:gd name="T4" fmla="*/ 0 w 4762"/>
              <a:gd name="T5" fmla="*/ 2147483647 h 48"/>
              <a:gd name="T6" fmla="*/ 0 w 4762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762"/>
              <a:gd name="T13" fmla="*/ 0 h 48"/>
              <a:gd name="T14" fmla="*/ 4762 w 476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2" h="48">
                <a:moveTo>
                  <a:pt x="0" y="0"/>
                </a:moveTo>
                <a:lnTo>
                  <a:pt x="0" y="48"/>
                </a:lnTo>
                <a:lnTo>
                  <a:pt x="0" y="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902" name="Freeform 330"/>
          <p:cNvSpPr>
            <a:spLocks/>
          </p:cNvSpPr>
          <p:nvPr/>
        </p:nvSpPr>
        <p:spPr bwMode="auto">
          <a:xfrm>
            <a:off x="4256907" y="1259334"/>
            <a:ext cx="74612" cy="60325"/>
          </a:xfrm>
          <a:custGeom>
            <a:avLst/>
            <a:gdLst>
              <a:gd name="T0" fmla="*/ 2147483647 w 34"/>
              <a:gd name="T1" fmla="*/ 0 h 34"/>
              <a:gd name="T2" fmla="*/ 0 w 34"/>
              <a:gd name="T3" fmla="*/ 2147483647 h 34"/>
              <a:gd name="T4" fmla="*/ 2147483647 w 34"/>
              <a:gd name="T5" fmla="*/ 2147483647 h 34"/>
              <a:gd name="T6" fmla="*/ 0 60000 65536"/>
              <a:gd name="T7" fmla="*/ 0 60000 65536"/>
              <a:gd name="T8" fmla="*/ 0 60000 65536"/>
              <a:gd name="T9" fmla="*/ 0 w 34"/>
              <a:gd name="T10" fmla="*/ 0 h 34"/>
              <a:gd name="T11" fmla="*/ 34 w 34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34">
                <a:moveTo>
                  <a:pt x="23" y="0"/>
                </a:moveTo>
                <a:lnTo>
                  <a:pt x="0" y="34"/>
                </a:lnTo>
                <a:lnTo>
                  <a:pt x="34" y="3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903" name="Line 331"/>
          <p:cNvSpPr>
            <a:spLocks noChangeShapeType="1"/>
          </p:cNvSpPr>
          <p:nvPr/>
        </p:nvSpPr>
        <p:spPr bwMode="auto">
          <a:xfrm flipH="1">
            <a:off x="4287069" y="1345059"/>
            <a:ext cx="3492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904" name="Text Box 332"/>
          <p:cNvSpPr txBox="1">
            <a:spLocks noChangeArrowheads="1"/>
          </p:cNvSpPr>
          <p:nvPr/>
        </p:nvSpPr>
        <p:spPr bwMode="auto">
          <a:xfrm>
            <a:off x="1919895" y="3819824"/>
            <a:ext cx="1457748" cy="463846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solidFill>
                  <a:schemeClr val="hlink"/>
                </a:solidFill>
                <a:latin typeface="Arial Narrow" panose="020B0606020202030204" pitchFamily="34" charset="0"/>
              </a:rPr>
              <a:t>Involution </a:t>
            </a:r>
          </a:p>
        </p:txBody>
      </p:sp>
      <p:grpSp>
        <p:nvGrpSpPr>
          <p:cNvPr id="2" name="Gruppieren 342"/>
          <p:cNvGrpSpPr>
            <a:grpSpLocks/>
          </p:cNvGrpSpPr>
          <p:nvPr/>
        </p:nvGrpSpPr>
        <p:grpSpPr bwMode="auto">
          <a:xfrm>
            <a:off x="6246813" y="1644650"/>
            <a:ext cx="2619375" cy="2595711"/>
            <a:chOff x="6246813" y="1644650"/>
            <a:chExt cx="2619375" cy="2595711"/>
          </a:xfrm>
        </p:grpSpPr>
        <p:sp>
          <p:nvSpPr>
            <p:cNvPr id="29917" name="Rectangle 3"/>
            <p:cNvSpPr>
              <a:spLocks noChangeArrowheads="1"/>
            </p:cNvSpPr>
            <p:nvPr/>
          </p:nvSpPr>
          <p:spPr bwMode="auto">
            <a:xfrm>
              <a:off x="7918450" y="2136775"/>
              <a:ext cx="207963" cy="149225"/>
            </a:xfrm>
            <a:prstGeom prst="rect">
              <a:avLst/>
            </a:prstGeom>
            <a:solidFill>
              <a:srgbClr val="FF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18" name="Freeform 4"/>
            <p:cNvSpPr>
              <a:spLocks/>
            </p:cNvSpPr>
            <p:nvPr/>
          </p:nvSpPr>
          <p:spPr bwMode="auto">
            <a:xfrm>
              <a:off x="7918450" y="2879725"/>
              <a:ext cx="207963" cy="152400"/>
            </a:xfrm>
            <a:custGeom>
              <a:avLst/>
              <a:gdLst>
                <a:gd name="T0" fmla="*/ 2147483647 w 79"/>
                <a:gd name="T1" fmla="*/ 2147483647 h 81"/>
                <a:gd name="T2" fmla="*/ 2147483647 w 79"/>
                <a:gd name="T3" fmla="*/ 2147483647 h 81"/>
                <a:gd name="T4" fmla="*/ 2147483647 w 79"/>
                <a:gd name="T5" fmla="*/ 2147483647 h 81"/>
                <a:gd name="T6" fmla="*/ 2147483647 w 79"/>
                <a:gd name="T7" fmla="*/ 2147483647 h 81"/>
                <a:gd name="T8" fmla="*/ 2147483647 w 79"/>
                <a:gd name="T9" fmla="*/ 2147483647 h 81"/>
                <a:gd name="T10" fmla="*/ 2147483647 w 79"/>
                <a:gd name="T11" fmla="*/ 0 h 81"/>
                <a:gd name="T12" fmla="*/ 2147483647 w 79"/>
                <a:gd name="T13" fmla="*/ 2147483647 h 81"/>
                <a:gd name="T14" fmla="*/ 2147483647 w 79"/>
                <a:gd name="T15" fmla="*/ 2147483647 h 81"/>
                <a:gd name="T16" fmla="*/ 2147483647 w 79"/>
                <a:gd name="T17" fmla="*/ 2147483647 h 81"/>
                <a:gd name="T18" fmla="*/ 2147483647 w 79"/>
                <a:gd name="T19" fmla="*/ 2147483647 h 81"/>
                <a:gd name="T20" fmla="*/ 2147483647 w 79"/>
                <a:gd name="T21" fmla="*/ 2147483647 h 81"/>
                <a:gd name="T22" fmla="*/ 2147483647 w 79"/>
                <a:gd name="T23" fmla="*/ 2147483647 h 81"/>
                <a:gd name="T24" fmla="*/ 2147483647 w 79"/>
                <a:gd name="T25" fmla="*/ 2147483647 h 81"/>
                <a:gd name="T26" fmla="*/ 2147483647 w 79"/>
                <a:gd name="T27" fmla="*/ 2147483647 h 81"/>
                <a:gd name="T28" fmla="*/ 0 w 79"/>
                <a:gd name="T29" fmla="*/ 2147483647 h 81"/>
                <a:gd name="T30" fmla="*/ 2147483647 w 79"/>
                <a:gd name="T31" fmla="*/ 2147483647 h 81"/>
                <a:gd name="T32" fmla="*/ 2147483647 w 79"/>
                <a:gd name="T33" fmla="*/ 2147483647 h 81"/>
                <a:gd name="T34" fmla="*/ 2147483647 w 79"/>
                <a:gd name="T35" fmla="*/ 2147483647 h 81"/>
                <a:gd name="T36" fmla="*/ 2147483647 w 79"/>
                <a:gd name="T37" fmla="*/ 2147483647 h 81"/>
                <a:gd name="T38" fmla="*/ 2147483647 w 79"/>
                <a:gd name="T39" fmla="*/ 2147483647 h 81"/>
                <a:gd name="T40" fmla="*/ 2147483647 w 79"/>
                <a:gd name="T41" fmla="*/ 2147483647 h 81"/>
                <a:gd name="T42" fmla="*/ 2147483647 w 79"/>
                <a:gd name="T43" fmla="*/ 2147483647 h 81"/>
                <a:gd name="T44" fmla="*/ 2147483647 w 79"/>
                <a:gd name="T45" fmla="*/ 2147483647 h 81"/>
                <a:gd name="T46" fmla="*/ 2147483647 w 79"/>
                <a:gd name="T47" fmla="*/ 2147483647 h 81"/>
                <a:gd name="T48" fmla="*/ 2147483647 w 79"/>
                <a:gd name="T49" fmla="*/ 2147483647 h 81"/>
                <a:gd name="T50" fmla="*/ 2147483647 w 79"/>
                <a:gd name="T51" fmla="*/ 2147483647 h 81"/>
                <a:gd name="T52" fmla="*/ 2147483647 w 79"/>
                <a:gd name="T53" fmla="*/ 2147483647 h 81"/>
                <a:gd name="T54" fmla="*/ 2147483647 w 79"/>
                <a:gd name="T55" fmla="*/ 2147483647 h 81"/>
                <a:gd name="T56" fmla="*/ 2147483647 w 79"/>
                <a:gd name="T57" fmla="*/ 2147483647 h 81"/>
                <a:gd name="T58" fmla="*/ 2147483647 w 79"/>
                <a:gd name="T59" fmla="*/ 2147483647 h 81"/>
                <a:gd name="T60" fmla="*/ 2147483647 w 79"/>
                <a:gd name="T61" fmla="*/ 2147483647 h 81"/>
                <a:gd name="T62" fmla="*/ 2147483647 w 79"/>
                <a:gd name="T63" fmla="*/ 2147483647 h 81"/>
                <a:gd name="T64" fmla="*/ 2147483647 w 79"/>
                <a:gd name="T65" fmla="*/ 2147483647 h 81"/>
                <a:gd name="T66" fmla="*/ 2147483647 w 79"/>
                <a:gd name="T67" fmla="*/ 2147483647 h 81"/>
                <a:gd name="T68" fmla="*/ 2147483647 w 79"/>
                <a:gd name="T69" fmla="*/ 2147483647 h 81"/>
                <a:gd name="T70" fmla="*/ 2147483647 w 79"/>
                <a:gd name="T71" fmla="*/ 2147483647 h 81"/>
                <a:gd name="T72" fmla="*/ 2147483647 w 79"/>
                <a:gd name="T73" fmla="*/ 2147483647 h 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"/>
                <a:gd name="T112" fmla="*/ 0 h 81"/>
                <a:gd name="T113" fmla="*/ 79 w 79"/>
                <a:gd name="T114" fmla="*/ 81 h 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" h="81">
                  <a:moveTo>
                    <a:pt x="69" y="16"/>
                  </a:moveTo>
                  <a:lnTo>
                    <a:pt x="65" y="10"/>
                  </a:lnTo>
                  <a:lnTo>
                    <a:pt x="60" y="6"/>
                  </a:lnTo>
                  <a:lnTo>
                    <a:pt x="54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5" y="10"/>
                  </a:lnTo>
                  <a:lnTo>
                    <a:pt x="10" y="16"/>
                  </a:lnTo>
                  <a:lnTo>
                    <a:pt x="6" y="21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2" y="48"/>
                  </a:lnTo>
                  <a:lnTo>
                    <a:pt x="2" y="54"/>
                  </a:lnTo>
                  <a:lnTo>
                    <a:pt x="6" y="60"/>
                  </a:lnTo>
                  <a:lnTo>
                    <a:pt x="10" y="66"/>
                  </a:lnTo>
                  <a:lnTo>
                    <a:pt x="15" y="71"/>
                  </a:lnTo>
                  <a:lnTo>
                    <a:pt x="21" y="75"/>
                  </a:lnTo>
                  <a:lnTo>
                    <a:pt x="27" y="77"/>
                  </a:lnTo>
                  <a:lnTo>
                    <a:pt x="33" y="79"/>
                  </a:lnTo>
                  <a:lnTo>
                    <a:pt x="40" y="81"/>
                  </a:lnTo>
                  <a:lnTo>
                    <a:pt x="46" y="79"/>
                  </a:lnTo>
                  <a:lnTo>
                    <a:pt x="54" y="77"/>
                  </a:lnTo>
                  <a:lnTo>
                    <a:pt x="60" y="75"/>
                  </a:lnTo>
                  <a:lnTo>
                    <a:pt x="65" y="71"/>
                  </a:lnTo>
                  <a:lnTo>
                    <a:pt x="69" y="66"/>
                  </a:lnTo>
                  <a:lnTo>
                    <a:pt x="75" y="60"/>
                  </a:lnTo>
                  <a:lnTo>
                    <a:pt x="77" y="54"/>
                  </a:lnTo>
                  <a:lnTo>
                    <a:pt x="79" y="48"/>
                  </a:lnTo>
                  <a:lnTo>
                    <a:pt x="79" y="41"/>
                  </a:lnTo>
                  <a:lnTo>
                    <a:pt x="79" y="33"/>
                  </a:lnTo>
                  <a:lnTo>
                    <a:pt x="77" y="27"/>
                  </a:lnTo>
                  <a:lnTo>
                    <a:pt x="75" y="21"/>
                  </a:lnTo>
                  <a:lnTo>
                    <a:pt x="69" y="16"/>
                  </a:lnTo>
                  <a:close/>
                </a:path>
              </a:pathLst>
            </a:custGeom>
            <a:solidFill>
              <a:srgbClr val="FF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19" name="Rectangle 5"/>
            <p:cNvSpPr>
              <a:spLocks noChangeArrowheads="1"/>
            </p:cNvSpPr>
            <p:nvPr/>
          </p:nvSpPr>
          <p:spPr bwMode="auto">
            <a:xfrm>
              <a:off x="6908800" y="2879725"/>
              <a:ext cx="203200" cy="152400"/>
            </a:xfrm>
            <a:prstGeom prst="rect">
              <a:avLst/>
            </a:prstGeom>
            <a:solidFill>
              <a:srgbClr val="FF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20" name="Freeform 6"/>
            <p:cNvSpPr>
              <a:spLocks/>
            </p:cNvSpPr>
            <p:nvPr/>
          </p:nvSpPr>
          <p:spPr bwMode="auto">
            <a:xfrm>
              <a:off x="6908800" y="2136775"/>
              <a:ext cx="203200" cy="136525"/>
            </a:xfrm>
            <a:custGeom>
              <a:avLst/>
              <a:gdLst>
                <a:gd name="T0" fmla="*/ 2147483647 w 79"/>
                <a:gd name="T1" fmla="*/ 2147483647 h 73"/>
                <a:gd name="T2" fmla="*/ 2147483647 w 79"/>
                <a:gd name="T3" fmla="*/ 2147483647 h 73"/>
                <a:gd name="T4" fmla="*/ 2147483647 w 79"/>
                <a:gd name="T5" fmla="*/ 2147483647 h 73"/>
                <a:gd name="T6" fmla="*/ 2147483647 w 79"/>
                <a:gd name="T7" fmla="*/ 2147483647 h 73"/>
                <a:gd name="T8" fmla="*/ 2147483647 w 79"/>
                <a:gd name="T9" fmla="*/ 2147483647 h 73"/>
                <a:gd name="T10" fmla="*/ 2147483647 w 79"/>
                <a:gd name="T11" fmla="*/ 2147483647 h 73"/>
                <a:gd name="T12" fmla="*/ 2147483647 w 79"/>
                <a:gd name="T13" fmla="*/ 2147483647 h 73"/>
                <a:gd name="T14" fmla="*/ 2147483647 w 79"/>
                <a:gd name="T15" fmla="*/ 2147483647 h 73"/>
                <a:gd name="T16" fmla="*/ 2147483647 w 79"/>
                <a:gd name="T17" fmla="*/ 0 h 73"/>
                <a:gd name="T18" fmla="*/ 2147483647 w 79"/>
                <a:gd name="T19" fmla="*/ 0 h 73"/>
                <a:gd name="T20" fmla="*/ 2147483647 w 79"/>
                <a:gd name="T21" fmla="*/ 0 h 73"/>
                <a:gd name="T22" fmla="*/ 2147483647 w 79"/>
                <a:gd name="T23" fmla="*/ 2147483647 h 73"/>
                <a:gd name="T24" fmla="*/ 2147483647 w 79"/>
                <a:gd name="T25" fmla="*/ 2147483647 h 73"/>
                <a:gd name="T26" fmla="*/ 2147483647 w 79"/>
                <a:gd name="T27" fmla="*/ 2147483647 h 73"/>
                <a:gd name="T28" fmla="*/ 2147483647 w 79"/>
                <a:gd name="T29" fmla="*/ 2147483647 h 73"/>
                <a:gd name="T30" fmla="*/ 2147483647 w 79"/>
                <a:gd name="T31" fmla="*/ 2147483647 h 73"/>
                <a:gd name="T32" fmla="*/ 2147483647 w 79"/>
                <a:gd name="T33" fmla="*/ 2147483647 h 73"/>
                <a:gd name="T34" fmla="*/ 0 w 79"/>
                <a:gd name="T35" fmla="*/ 2147483647 h 73"/>
                <a:gd name="T36" fmla="*/ 0 w 79"/>
                <a:gd name="T37" fmla="*/ 2147483647 h 73"/>
                <a:gd name="T38" fmla="*/ 0 w 79"/>
                <a:gd name="T39" fmla="*/ 2147483647 h 73"/>
                <a:gd name="T40" fmla="*/ 2147483647 w 79"/>
                <a:gd name="T41" fmla="*/ 2147483647 h 73"/>
                <a:gd name="T42" fmla="*/ 2147483647 w 79"/>
                <a:gd name="T43" fmla="*/ 2147483647 h 73"/>
                <a:gd name="T44" fmla="*/ 2147483647 w 79"/>
                <a:gd name="T45" fmla="*/ 2147483647 h 73"/>
                <a:gd name="T46" fmla="*/ 2147483647 w 79"/>
                <a:gd name="T47" fmla="*/ 2147483647 h 73"/>
                <a:gd name="T48" fmla="*/ 2147483647 w 79"/>
                <a:gd name="T49" fmla="*/ 2147483647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73"/>
                <a:gd name="T77" fmla="*/ 79 w 79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73">
                  <a:moveTo>
                    <a:pt x="79" y="38"/>
                  </a:moveTo>
                  <a:lnTo>
                    <a:pt x="77" y="32"/>
                  </a:lnTo>
                  <a:lnTo>
                    <a:pt x="75" y="25"/>
                  </a:lnTo>
                  <a:lnTo>
                    <a:pt x="73" y="19"/>
                  </a:lnTo>
                  <a:lnTo>
                    <a:pt x="69" y="13"/>
                  </a:lnTo>
                  <a:lnTo>
                    <a:pt x="64" y="7"/>
                  </a:lnTo>
                  <a:lnTo>
                    <a:pt x="58" y="3"/>
                  </a:lnTo>
                  <a:lnTo>
                    <a:pt x="52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4" y="7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1"/>
                  </a:lnTo>
                  <a:lnTo>
                    <a:pt x="4" y="59"/>
                  </a:lnTo>
                  <a:lnTo>
                    <a:pt x="8" y="65"/>
                  </a:lnTo>
                  <a:lnTo>
                    <a:pt x="14" y="69"/>
                  </a:lnTo>
                  <a:lnTo>
                    <a:pt x="19" y="73"/>
                  </a:lnTo>
                </a:path>
              </a:pathLst>
            </a:custGeom>
            <a:solidFill>
              <a:srgbClr val="FF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21" name="Freeform 7"/>
            <p:cNvSpPr>
              <a:spLocks/>
            </p:cNvSpPr>
            <p:nvPr/>
          </p:nvSpPr>
          <p:spPr bwMode="auto">
            <a:xfrm>
              <a:off x="6954838" y="2273300"/>
              <a:ext cx="36512" cy="7938"/>
            </a:xfrm>
            <a:custGeom>
              <a:avLst/>
              <a:gdLst>
                <a:gd name="T0" fmla="*/ 0 w 14"/>
                <a:gd name="T1" fmla="*/ 0 h 3"/>
                <a:gd name="T2" fmla="*/ 2147483647 w 14"/>
                <a:gd name="T3" fmla="*/ 2147483647 h 3"/>
                <a:gd name="T4" fmla="*/ 2147483647 w 14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14"/>
                <a:gd name="T10" fmla="*/ 0 h 3"/>
                <a:gd name="T11" fmla="*/ 14 w 1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3">
                  <a:moveTo>
                    <a:pt x="0" y="0"/>
                  </a:moveTo>
                  <a:lnTo>
                    <a:pt x="6" y="1"/>
                  </a:lnTo>
                  <a:lnTo>
                    <a:pt x="14" y="3"/>
                  </a:lnTo>
                </a:path>
              </a:pathLst>
            </a:custGeom>
            <a:solidFill>
              <a:srgbClr val="FF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22" name="Freeform 8"/>
            <p:cNvSpPr>
              <a:spLocks/>
            </p:cNvSpPr>
            <p:nvPr/>
          </p:nvSpPr>
          <p:spPr bwMode="auto">
            <a:xfrm>
              <a:off x="6986588" y="2281238"/>
              <a:ext cx="41275" cy="4762"/>
            </a:xfrm>
            <a:custGeom>
              <a:avLst/>
              <a:gdLst>
                <a:gd name="T0" fmla="*/ 0 w 15"/>
                <a:gd name="T1" fmla="*/ 0 h 2"/>
                <a:gd name="T2" fmla="*/ 2147483647 w 15"/>
                <a:gd name="T3" fmla="*/ 2147483647 h 2"/>
                <a:gd name="T4" fmla="*/ 2147483647 w 15"/>
                <a:gd name="T5" fmla="*/ 0 h 2"/>
                <a:gd name="T6" fmla="*/ 0 60000 65536"/>
                <a:gd name="T7" fmla="*/ 0 60000 65536"/>
                <a:gd name="T8" fmla="*/ 0 60000 65536"/>
                <a:gd name="T9" fmla="*/ 0 w 15"/>
                <a:gd name="T10" fmla="*/ 0 h 2"/>
                <a:gd name="T11" fmla="*/ 15 w 1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">
                  <a:moveTo>
                    <a:pt x="0" y="0"/>
                  </a:moveTo>
                  <a:lnTo>
                    <a:pt x="8" y="2"/>
                  </a:lnTo>
                  <a:lnTo>
                    <a:pt x="15" y="0"/>
                  </a:lnTo>
                </a:path>
              </a:pathLst>
            </a:custGeom>
            <a:solidFill>
              <a:srgbClr val="FF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23" name="Freeform 9"/>
            <p:cNvSpPr>
              <a:spLocks/>
            </p:cNvSpPr>
            <p:nvPr/>
          </p:nvSpPr>
          <p:spPr bwMode="auto">
            <a:xfrm>
              <a:off x="7027863" y="2273300"/>
              <a:ext cx="25400" cy="7938"/>
            </a:xfrm>
            <a:custGeom>
              <a:avLst/>
              <a:gdLst>
                <a:gd name="T0" fmla="*/ 0 w 12"/>
                <a:gd name="T1" fmla="*/ 2147483647 h 3"/>
                <a:gd name="T2" fmla="*/ 2147483647 w 12"/>
                <a:gd name="T3" fmla="*/ 2147483647 h 3"/>
                <a:gd name="T4" fmla="*/ 2147483647 w 12"/>
                <a:gd name="T5" fmla="*/ 0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0" y="3"/>
                  </a:moveTo>
                  <a:lnTo>
                    <a:pt x="6" y="1"/>
                  </a:lnTo>
                  <a:lnTo>
                    <a:pt x="12" y="0"/>
                  </a:lnTo>
                </a:path>
              </a:pathLst>
            </a:custGeom>
            <a:solidFill>
              <a:srgbClr val="FF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24" name="Freeform 10"/>
            <p:cNvSpPr>
              <a:spLocks/>
            </p:cNvSpPr>
            <p:nvPr/>
          </p:nvSpPr>
          <p:spPr bwMode="auto">
            <a:xfrm>
              <a:off x="7053263" y="2259013"/>
              <a:ext cx="31750" cy="14287"/>
            </a:xfrm>
            <a:custGeom>
              <a:avLst/>
              <a:gdLst>
                <a:gd name="T0" fmla="*/ 0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0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0" y="8"/>
                  </a:moveTo>
                  <a:lnTo>
                    <a:pt x="6" y="4"/>
                  </a:lnTo>
                  <a:lnTo>
                    <a:pt x="11" y="0"/>
                  </a:lnTo>
                </a:path>
              </a:pathLst>
            </a:custGeom>
            <a:solidFill>
              <a:srgbClr val="FF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25" name="Freeform 11"/>
            <p:cNvSpPr>
              <a:spLocks/>
            </p:cNvSpPr>
            <p:nvPr/>
          </p:nvSpPr>
          <p:spPr bwMode="auto">
            <a:xfrm>
              <a:off x="7085013" y="2209800"/>
              <a:ext cx="833437" cy="49213"/>
            </a:xfrm>
            <a:custGeom>
              <a:avLst/>
              <a:gdLst>
                <a:gd name="T0" fmla="*/ 0 w 321"/>
                <a:gd name="T1" fmla="*/ 2147483647 h 27"/>
                <a:gd name="T2" fmla="*/ 2147483647 w 321"/>
                <a:gd name="T3" fmla="*/ 2147483647 h 27"/>
                <a:gd name="T4" fmla="*/ 2147483647 w 321"/>
                <a:gd name="T5" fmla="*/ 2147483647 h 27"/>
                <a:gd name="T6" fmla="*/ 2147483647 w 321"/>
                <a:gd name="T7" fmla="*/ 2147483647 h 27"/>
                <a:gd name="T8" fmla="*/ 2147483647 w 321"/>
                <a:gd name="T9" fmla="*/ 0 h 27"/>
                <a:gd name="T10" fmla="*/ 2147483647 w 321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1"/>
                <a:gd name="T19" fmla="*/ 0 h 27"/>
                <a:gd name="T20" fmla="*/ 321 w 32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1" h="27">
                  <a:moveTo>
                    <a:pt x="0" y="27"/>
                  </a:moveTo>
                  <a:lnTo>
                    <a:pt x="4" y="21"/>
                  </a:lnTo>
                  <a:lnTo>
                    <a:pt x="6" y="13"/>
                  </a:lnTo>
                  <a:lnTo>
                    <a:pt x="8" y="8"/>
                  </a:lnTo>
                  <a:lnTo>
                    <a:pt x="10" y="0"/>
                  </a:lnTo>
                  <a:lnTo>
                    <a:pt x="32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26" name="Line 12"/>
            <p:cNvSpPr>
              <a:spLocks noChangeShapeType="1"/>
            </p:cNvSpPr>
            <p:nvPr/>
          </p:nvSpPr>
          <p:spPr bwMode="auto">
            <a:xfrm>
              <a:off x="8027988" y="2286000"/>
              <a:ext cx="4762" cy="5937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27" name="Line 13"/>
            <p:cNvSpPr>
              <a:spLocks noChangeShapeType="1"/>
            </p:cNvSpPr>
            <p:nvPr/>
          </p:nvSpPr>
          <p:spPr bwMode="auto">
            <a:xfrm flipH="1">
              <a:off x="7112000" y="2955925"/>
              <a:ext cx="80645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28" name="Line 14"/>
            <p:cNvSpPr>
              <a:spLocks noChangeShapeType="1"/>
            </p:cNvSpPr>
            <p:nvPr/>
          </p:nvSpPr>
          <p:spPr bwMode="auto">
            <a:xfrm flipV="1">
              <a:off x="7007225" y="2286000"/>
              <a:ext cx="4763" cy="5937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29" name="Freeform 15"/>
            <p:cNvSpPr>
              <a:spLocks/>
            </p:cNvSpPr>
            <p:nvPr/>
          </p:nvSpPr>
          <p:spPr bwMode="auto">
            <a:xfrm>
              <a:off x="6996113" y="2201863"/>
              <a:ext cx="22225" cy="1587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0 w 7"/>
                <a:gd name="T5" fmla="*/ 2147483647 h 8"/>
                <a:gd name="T6" fmla="*/ 0 w 7"/>
                <a:gd name="T7" fmla="*/ 2147483647 h 8"/>
                <a:gd name="T8" fmla="*/ 2147483647 w 7"/>
                <a:gd name="T9" fmla="*/ 2147483647 h 8"/>
                <a:gd name="T10" fmla="*/ 2147483647 w 7"/>
                <a:gd name="T11" fmla="*/ 2147483647 h 8"/>
                <a:gd name="T12" fmla="*/ 2147483647 w 7"/>
                <a:gd name="T13" fmla="*/ 0 h 8"/>
                <a:gd name="T14" fmla="*/ 2147483647 w 7"/>
                <a:gd name="T15" fmla="*/ 0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2147483647 w 7"/>
                <a:gd name="T21" fmla="*/ 2147483647 h 8"/>
                <a:gd name="T22" fmla="*/ 2147483647 w 7"/>
                <a:gd name="T23" fmla="*/ 2147483647 h 8"/>
                <a:gd name="T24" fmla="*/ 2147483647 w 7"/>
                <a:gd name="T25" fmla="*/ 2147483647 h 8"/>
                <a:gd name="T26" fmla="*/ 2147483647 w 7"/>
                <a:gd name="T27" fmla="*/ 2147483647 h 8"/>
                <a:gd name="T28" fmla="*/ 2147483647 w 7"/>
                <a:gd name="T29" fmla="*/ 2147483647 h 8"/>
                <a:gd name="T30" fmla="*/ 2147483647 w 7"/>
                <a:gd name="T31" fmla="*/ 2147483647 h 8"/>
                <a:gd name="T32" fmla="*/ 2147483647 w 7"/>
                <a:gd name="T33" fmla="*/ 2147483647 h 8"/>
                <a:gd name="T34" fmla="*/ 2147483647 w 7"/>
                <a:gd name="T35" fmla="*/ 2147483647 h 8"/>
                <a:gd name="T36" fmla="*/ 2147483647 w 7"/>
                <a:gd name="T37" fmla="*/ 214748364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8"/>
                <a:gd name="T59" fmla="*/ 7 w 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8">
                  <a:moveTo>
                    <a:pt x="2" y="6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6"/>
                  </a:lnTo>
                </a:path>
              </a:pathLst>
            </a:custGeom>
            <a:solidFill>
              <a:srgbClr val="FF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30" name="Line 16"/>
            <p:cNvSpPr>
              <a:spLocks noChangeShapeType="1"/>
            </p:cNvSpPr>
            <p:nvPr/>
          </p:nvSpPr>
          <p:spPr bwMode="auto">
            <a:xfrm flipV="1">
              <a:off x="7011988" y="2205038"/>
              <a:ext cx="6350" cy="47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31" name="Line 17"/>
            <p:cNvSpPr>
              <a:spLocks noChangeShapeType="1"/>
            </p:cNvSpPr>
            <p:nvPr/>
          </p:nvSpPr>
          <p:spPr bwMode="auto">
            <a:xfrm>
              <a:off x="7002463" y="2205038"/>
              <a:ext cx="4762" cy="47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32" name="Line 18"/>
            <p:cNvSpPr>
              <a:spLocks noChangeShapeType="1"/>
            </p:cNvSpPr>
            <p:nvPr/>
          </p:nvSpPr>
          <p:spPr bwMode="auto">
            <a:xfrm flipH="1">
              <a:off x="6502400" y="2209800"/>
              <a:ext cx="40640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33" name="Line 19"/>
            <p:cNvSpPr>
              <a:spLocks noChangeShapeType="1"/>
            </p:cNvSpPr>
            <p:nvPr/>
          </p:nvSpPr>
          <p:spPr bwMode="auto">
            <a:xfrm flipV="1">
              <a:off x="7007225" y="1838325"/>
              <a:ext cx="4763" cy="2984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34" name="Line 20"/>
            <p:cNvSpPr>
              <a:spLocks noChangeShapeType="1"/>
            </p:cNvSpPr>
            <p:nvPr/>
          </p:nvSpPr>
          <p:spPr bwMode="auto">
            <a:xfrm>
              <a:off x="8027988" y="1838325"/>
              <a:ext cx="4762" cy="2984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35" name="Freeform 21"/>
            <p:cNvSpPr>
              <a:spLocks/>
            </p:cNvSpPr>
            <p:nvPr/>
          </p:nvSpPr>
          <p:spPr bwMode="auto">
            <a:xfrm>
              <a:off x="8012113" y="2947988"/>
              <a:ext cx="25400" cy="15875"/>
            </a:xfrm>
            <a:custGeom>
              <a:avLst/>
              <a:gdLst>
                <a:gd name="T0" fmla="*/ 2147483647 w 9"/>
                <a:gd name="T1" fmla="*/ 0 h 8"/>
                <a:gd name="T2" fmla="*/ 2147483647 w 9"/>
                <a:gd name="T3" fmla="*/ 2147483647 h 8"/>
                <a:gd name="T4" fmla="*/ 2147483647 w 9"/>
                <a:gd name="T5" fmla="*/ 0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2147483647 w 9"/>
                <a:gd name="T15" fmla="*/ 2147483647 h 8"/>
                <a:gd name="T16" fmla="*/ 2147483647 w 9"/>
                <a:gd name="T17" fmla="*/ 2147483647 h 8"/>
                <a:gd name="T18" fmla="*/ 2147483647 w 9"/>
                <a:gd name="T19" fmla="*/ 2147483647 h 8"/>
                <a:gd name="T20" fmla="*/ 2147483647 w 9"/>
                <a:gd name="T21" fmla="*/ 2147483647 h 8"/>
                <a:gd name="T22" fmla="*/ 2147483647 w 9"/>
                <a:gd name="T23" fmla="*/ 2147483647 h 8"/>
                <a:gd name="T24" fmla="*/ 2147483647 w 9"/>
                <a:gd name="T25" fmla="*/ 2147483647 h 8"/>
                <a:gd name="T26" fmla="*/ 2147483647 w 9"/>
                <a:gd name="T27" fmla="*/ 2147483647 h 8"/>
                <a:gd name="T28" fmla="*/ 0 w 9"/>
                <a:gd name="T29" fmla="*/ 2147483647 h 8"/>
                <a:gd name="T30" fmla="*/ 0 w 9"/>
                <a:gd name="T31" fmla="*/ 2147483647 h 8"/>
                <a:gd name="T32" fmla="*/ 2147483647 w 9"/>
                <a:gd name="T33" fmla="*/ 2147483647 h 8"/>
                <a:gd name="T34" fmla="*/ 2147483647 w 9"/>
                <a:gd name="T35" fmla="*/ 2147483647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8"/>
                <a:gd name="T56" fmla="*/ 9 w 9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8">
                  <a:moveTo>
                    <a:pt x="3" y="0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1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36" name="Line 22"/>
            <p:cNvSpPr>
              <a:spLocks noChangeShapeType="1"/>
            </p:cNvSpPr>
            <p:nvPr/>
          </p:nvSpPr>
          <p:spPr bwMode="auto">
            <a:xfrm>
              <a:off x="8027988" y="3032125"/>
              <a:ext cx="4762" cy="2968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37" name="Line 23"/>
            <p:cNvSpPr>
              <a:spLocks noChangeShapeType="1"/>
            </p:cNvSpPr>
            <p:nvPr/>
          </p:nvSpPr>
          <p:spPr bwMode="auto">
            <a:xfrm>
              <a:off x="8126413" y="2955925"/>
              <a:ext cx="40640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38" name="Line 24"/>
            <p:cNvSpPr>
              <a:spLocks noChangeShapeType="1"/>
            </p:cNvSpPr>
            <p:nvPr/>
          </p:nvSpPr>
          <p:spPr bwMode="auto">
            <a:xfrm>
              <a:off x="7007225" y="3032125"/>
              <a:ext cx="4763" cy="2968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39" name="Freeform 25"/>
            <p:cNvSpPr>
              <a:spLocks/>
            </p:cNvSpPr>
            <p:nvPr/>
          </p:nvSpPr>
          <p:spPr bwMode="auto">
            <a:xfrm>
              <a:off x="8027988" y="2046288"/>
              <a:ext cx="36512" cy="87312"/>
            </a:xfrm>
            <a:custGeom>
              <a:avLst/>
              <a:gdLst>
                <a:gd name="T0" fmla="*/ 0 w 16"/>
                <a:gd name="T1" fmla="*/ 2147483647 h 46"/>
                <a:gd name="T2" fmla="*/ 0 w 16"/>
                <a:gd name="T3" fmla="*/ 0 h 46"/>
                <a:gd name="T4" fmla="*/ 2147483647 w 16"/>
                <a:gd name="T5" fmla="*/ 0 h 46"/>
                <a:gd name="T6" fmla="*/ 2147483647 w 16"/>
                <a:gd name="T7" fmla="*/ 2147483647 h 46"/>
                <a:gd name="T8" fmla="*/ 2147483647 w 16"/>
                <a:gd name="T9" fmla="*/ 2147483647 h 46"/>
                <a:gd name="T10" fmla="*/ 2147483647 w 16"/>
                <a:gd name="T11" fmla="*/ 0 h 46"/>
                <a:gd name="T12" fmla="*/ 2147483647 w 16"/>
                <a:gd name="T13" fmla="*/ 0 h 46"/>
                <a:gd name="T14" fmla="*/ 2147483647 w 16"/>
                <a:gd name="T15" fmla="*/ 2147483647 h 46"/>
                <a:gd name="T16" fmla="*/ 2147483647 w 16"/>
                <a:gd name="T17" fmla="*/ 2147483647 h 46"/>
                <a:gd name="T18" fmla="*/ 2147483647 w 16"/>
                <a:gd name="T19" fmla="*/ 0 h 46"/>
                <a:gd name="T20" fmla="*/ 2147483647 w 16"/>
                <a:gd name="T21" fmla="*/ 0 h 46"/>
                <a:gd name="T22" fmla="*/ 2147483647 w 16"/>
                <a:gd name="T23" fmla="*/ 2147483647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46"/>
                <a:gd name="T38" fmla="*/ 16 w 16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46">
                  <a:moveTo>
                    <a:pt x="0" y="4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0"/>
                  </a:lnTo>
                  <a:lnTo>
                    <a:pt x="6" y="3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23"/>
                  </a:lnTo>
                  <a:lnTo>
                    <a:pt x="14" y="17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40" name="Freeform 26"/>
            <p:cNvSpPr>
              <a:spLocks/>
            </p:cNvSpPr>
            <p:nvPr/>
          </p:nvSpPr>
          <p:spPr bwMode="auto">
            <a:xfrm>
              <a:off x="7975600" y="2046288"/>
              <a:ext cx="98425" cy="90487"/>
            </a:xfrm>
            <a:custGeom>
              <a:avLst/>
              <a:gdLst>
                <a:gd name="T0" fmla="*/ 2147483647 w 39"/>
                <a:gd name="T1" fmla="*/ 0 h 48"/>
                <a:gd name="T2" fmla="*/ 2147483647 w 39"/>
                <a:gd name="T3" fmla="*/ 2147483647 h 48"/>
                <a:gd name="T4" fmla="*/ 0 w 39"/>
                <a:gd name="T5" fmla="*/ 0 h 48"/>
                <a:gd name="T6" fmla="*/ 2147483647 w 39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8"/>
                <a:gd name="T14" fmla="*/ 39 w 39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8">
                  <a:moveTo>
                    <a:pt x="39" y="0"/>
                  </a:moveTo>
                  <a:lnTo>
                    <a:pt x="19" y="48"/>
                  </a:lnTo>
                  <a:lnTo>
                    <a:pt x="0" y="0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41" name="Line 27"/>
            <p:cNvSpPr>
              <a:spLocks noChangeShapeType="1"/>
            </p:cNvSpPr>
            <p:nvPr/>
          </p:nvSpPr>
          <p:spPr bwMode="auto">
            <a:xfrm flipV="1">
              <a:off x="8027988" y="1985963"/>
              <a:ext cx="4762" cy="603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42" name="Freeform 28"/>
            <p:cNvSpPr>
              <a:spLocks/>
            </p:cNvSpPr>
            <p:nvPr/>
          </p:nvSpPr>
          <p:spPr bwMode="auto">
            <a:xfrm>
              <a:off x="7985125" y="2046288"/>
              <a:ext cx="31750" cy="60325"/>
            </a:xfrm>
            <a:custGeom>
              <a:avLst/>
              <a:gdLst>
                <a:gd name="T0" fmla="*/ 2147483647 w 11"/>
                <a:gd name="T1" fmla="*/ 0 h 32"/>
                <a:gd name="T2" fmla="*/ 2147483647 w 11"/>
                <a:gd name="T3" fmla="*/ 0 h 32"/>
                <a:gd name="T4" fmla="*/ 2147483647 w 11"/>
                <a:gd name="T5" fmla="*/ 2147483647 h 32"/>
                <a:gd name="T6" fmla="*/ 2147483647 w 11"/>
                <a:gd name="T7" fmla="*/ 2147483647 h 32"/>
                <a:gd name="T8" fmla="*/ 2147483647 w 11"/>
                <a:gd name="T9" fmla="*/ 0 h 32"/>
                <a:gd name="T10" fmla="*/ 2147483647 w 11"/>
                <a:gd name="T11" fmla="*/ 0 h 32"/>
                <a:gd name="T12" fmla="*/ 2147483647 w 11"/>
                <a:gd name="T13" fmla="*/ 2147483647 h 32"/>
                <a:gd name="T14" fmla="*/ 0 w 11"/>
                <a:gd name="T15" fmla="*/ 2147483647 h 32"/>
                <a:gd name="T16" fmla="*/ 0 w 11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32"/>
                <a:gd name="T29" fmla="*/ 11 w 1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32">
                  <a:moveTo>
                    <a:pt x="11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6" y="25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7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43" name="Line 29"/>
            <p:cNvSpPr>
              <a:spLocks noChangeShapeType="1"/>
            </p:cNvSpPr>
            <p:nvPr/>
          </p:nvSpPr>
          <p:spPr bwMode="auto">
            <a:xfrm>
              <a:off x="8016875" y="2046288"/>
              <a:ext cx="4763" cy="762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44" name="Freeform 30"/>
            <p:cNvSpPr>
              <a:spLocks/>
            </p:cNvSpPr>
            <p:nvPr/>
          </p:nvSpPr>
          <p:spPr bwMode="auto">
            <a:xfrm>
              <a:off x="7007225" y="2046288"/>
              <a:ext cx="11113" cy="87312"/>
            </a:xfrm>
            <a:custGeom>
              <a:avLst/>
              <a:gdLst>
                <a:gd name="T0" fmla="*/ 2147483647 w 3"/>
                <a:gd name="T1" fmla="*/ 2147483647 h 46"/>
                <a:gd name="T2" fmla="*/ 2147483647 w 3"/>
                <a:gd name="T3" fmla="*/ 0 h 46"/>
                <a:gd name="T4" fmla="*/ 0 w 3"/>
                <a:gd name="T5" fmla="*/ 0 h 46"/>
                <a:gd name="T6" fmla="*/ 0 w 3"/>
                <a:gd name="T7" fmla="*/ 2147483647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6"/>
                <a:gd name="T14" fmla="*/ 3 w 3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6">
                  <a:moveTo>
                    <a:pt x="3" y="4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45" name="Freeform 31"/>
            <p:cNvSpPr>
              <a:spLocks/>
            </p:cNvSpPr>
            <p:nvPr/>
          </p:nvSpPr>
          <p:spPr bwMode="auto">
            <a:xfrm>
              <a:off x="6965950" y="2046288"/>
              <a:ext cx="36513" cy="76200"/>
            </a:xfrm>
            <a:custGeom>
              <a:avLst/>
              <a:gdLst>
                <a:gd name="T0" fmla="*/ 2147483647 w 14"/>
                <a:gd name="T1" fmla="*/ 2147483647 h 40"/>
                <a:gd name="T2" fmla="*/ 2147483647 w 14"/>
                <a:gd name="T3" fmla="*/ 0 h 40"/>
                <a:gd name="T4" fmla="*/ 2147483647 w 14"/>
                <a:gd name="T5" fmla="*/ 0 h 40"/>
                <a:gd name="T6" fmla="*/ 2147483647 w 14"/>
                <a:gd name="T7" fmla="*/ 2147483647 h 40"/>
                <a:gd name="T8" fmla="*/ 2147483647 w 14"/>
                <a:gd name="T9" fmla="*/ 2147483647 h 40"/>
                <a:gd name="T10" fmla="*/ 2147483647 w 14"/>
                <a:gd name="T11" fmla="*/ 0 h 40"/>
                <a:gd name="T12" fmla="*/ 2147483647 w 14"/>
                <a:gd name="T13" fmla="*/ 0 h 40"/>
                <a:gd name="T14" fmla="*/ 2147483647 w 14"/>
                <a:gd name="T15" fmla="*/ 2147483647 h 40"/>
                <a:gd name="T16" fmla="*/ 0 w 14"/>
                <a:gd name="T17" fmla="*/ 2147483647 h 40"/>
                <a:gd name="T18" fmla="*/ 0 w 14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0"/>
                <a:gd name="T32" fmla="*/ 14 w 1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0">
                  <a:moveTo>
                    <a:pt x="14" y="4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6" y="25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7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46" name="Freeform 32"/>
            <p:cNvSpPr>
              <a:spLocks/>
            </p:cNvSpPr>
            <p:nvPr/>
          </p:nvSpPr>
          <p:spPr bwMode="auto">
            <a:xfrm>
              <a:off x="6954838" y="2046288"/>
              <a:ext cx="98425" cy="90487"/>
            </a:xfrm>
            <a:custGeom>
              <a:avLst/>
              <a:gdLst>
                <a:gd name="T0" fmla="*/ 0 w 39"/>
                <a:gd name="T1" fmla="*/ 0 h 48"/>
                <a:gd name="T2" fmla="*/ 2147483647 w 39"/>
                <a:gd name="T3" fmla="*/ 0 h 48"/>
                <a:gd name="T4" fmla="*/ 2147483647 w 39"/>
                <a:gd name="T5" fmla="*/ 2147483647 h 48"/>
                <a:gd name="T6" fmla="*/ 0 w 39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8"/>
                <a:gd name="T14" fmla="*/ 39 w 39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8">
                  <a:moveTo>
                    <a:pt x="0" y="0"/>
                  </a:moveTo>
                  <a:lnTo>
                    <a:pt x="39" y="0"/>
                  </a:lnTo>
                  <a:lnTo>
                    <a:pt x="20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47" name="Line 33"/>
            <p:cNvSpPr>
              <a:spLocks noChangeShapeType="1"/>
            </p:cNvSpPr>
            <p:nvPr/>
          </p:nvSpPr>
          <p:spPr bwMode="auto">
            <a:xfrm flipV="1">
              <a:off x="7007225" y="1985963"/>
              <a:ext cx="4763" cy="603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48" name="Freeform 34"/>
            <p:cNvSpPr>
              <a:spLocks/>
            </p:cNvSpPr>
            <p:nvPr/>
          </p:nvSpPr>
          <p:spPr bwMode="auto">
            <a:xfrm>
              <a:off x="7018338" y="2046288"/>
              <a:ext cx="9525" cy="76200"/>
            </a:xfrm>
            <a:custGeom>
              <a:avLst/>
              <a:gdLst>
                <a:gd name="T0" fmla="*/ 2147483647 w 4"/>
                <a:gd name="T1" fmla="*/ 0 h 40"/>
                <a:gd name="T2" fmla="*/ 2147483647 w 4"/>
                <a:gd name="T3" fmla="*/ 2147483647 h 40"/>
                <a:gd name="T4" fmla="*/ 0 w 4"/>
                <a:gd name="T5" fmla="*/ 2147483647 h 40"/>
                <a:gd name="T6" fmla="*/ 0 60000 65536"/>
                <a:gd name="T7" fmla="*/ 0 60000 65536"/>
                <a:gd name="T8" fmla="*/ 0 60000 65536"/>
                <a:gd name="T9" fmla="*/ 0 w 4"/>
                <a:gd name="T10" fmla="*/ 0 h 40"/>
                <a:gd name="T11" fmla="*/ 4 w 4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0">
                  <a:moveTo>
                    <a:pt x="4" y="0"/>
                  </a:moveTo>
                  <a:lnTo>
                    <a:pt x="4" y="30"/>
                  </a:lnTo>
                  <a:lnTo>
                    <a:pt x="0" y="4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49" name="Freeform 35"/>
            <p:cNvSpPr>
              <a:spLocks/>
            </p:cNvSpPr>
            <p:nvPr/>
          </p:nvSpPr>
          <p:spPr bwMode="auto">
            <a:xfrm>
              <a:off x="7027863" y="2046288"/>
              <a:ext cx="4762" cy="41275"/>
            </a:xfrm>
            <a:custGeom>
              <a:avLst/>
              <a:gdLst>
                <a:gd name="T0" fmla="*/ 2147483647 w 2"/>
                <a:gd name="T1" fmla="*/ 2147483647 h 23"/>
                <a:gd name="T2" fmla="*/ 2147483647 w 2"/>
                <a:gd name="T3" fmla="*/ 0 h 23"/>
                <a:gd name="T4" fmla="*/ 0 w 2"/>
                <a:gd name="T5" fmla="*/ 0 h 23"/>
                <a:gd name="T6" fmla="*/ 0 60000 65536"/>
                <a:gd name="T7" fmla="*/ 0 60000 65536"/>
                <a:gd name="T8" fmla="*/ 0 60000 65536"/>
                <a:gd name="T9" fmla="*/ 0 w 2"/>
                <a:gd name="T10" fmla="*/ 0 h 23"/>
                <a:gd name="T11" fmla="*/ 2 w 2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3">
                  <a:moveTo>
                    <a:pt x="2" y="23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50" name="Freeform 36"/>
            <p:cNvSpPr>
              <a:spLocks/>
            </p:cNvSpPr>
            <p:nvPr/>
          </p:nvSpPr>
          <p:spPr bwMode="auto">
            <a:xfrm>
              <a:off x="7032625" y="2046288"/>
              <a:ext cx="11113" cy="41275"/>
            </a:xfrm>
            <a:custGeom>
              <a:avLst/>
              <a:gdLst>
                <a:gd name="T0" fmla="*/ 2147483647 w 4"/>
                <a:gd name="T1" fmla="*/ 0 h 23"/>
                <a:gd name="T2" fmla="*/ 2147483647 w 4"/>
                <a:gd name="T3" fmla="*/ 2147483647 h 23"/>
                <a:gd name="T4" fmla="*/ 0 w 4"/>
                <a:gd name="T5" fmla="*/ 2147483647 h 23"/>
                <a:gd name="T6" fmla="*/ 0 60000 65536"/>
                <a:gd name="T7" fmla="*/ 0 60000 65536"/>
                <a:gd name="T8" fmla="*/ 0 60000 65536"/>
                <a:gd name="T9" fmla="*/ 0 w 4"/>
                <a:gd name="T10" fmla="*/ 0 h 23"/>
                <a:gd name="T11" fmla="*/ 4 w 4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3">
                  <a:moveTo>
                    <a:pt x="4" y="0"/>
                  </a:moveTo>
                  <a:lnTo>
                    <a:pt x="4" y="17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51" name="Freeform 37"/>
            <p:cNvSpPr>
              <a:spLocks/>
            </p:cNvSpPr>
            <p:nvPr/>
          </p:nvSpPr>
          <p:spPr bwMode="auto">
            <a:xfrm>
              <a:off x="7043738" y="2046288"/>
              <a:ext cx="4762" cy="15875"/>
            </a:xfrm>
            <a:custGeom>
              <a:avLst/>
              <a:gdLst>
                <a:gd name="T0" fmla="*/ 2147483647 w 4"/>
                <a:gd name="T1" fmla="*/ 2147483647 h 7"/>
                <a:gd name="T2" fmla="*/ 2147483647 w 4"/>
                <a:gd name="T3" fmla="*/ 0 h 7"/>
                <a:gd name="T4" fmla="*/ 0 w 4"/>
                <a:gd name="T5" fmla="*/ 0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7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52" name="Freeform 38"/>
            <p:cNvSpPr>
              <a:spLocks/>
            </p:cNvSpPr>
            <p:nvPr/>
          </p:nvSpPr>
          <p:spPr bwMode="auto">
            <a:xfrm>
              <a:off x="6783388" y="2209800"/>
              <a:ext cx="119062" cy="33338"/>
            </a:xfrm>
            <a:custGeom>
              <a:avLst/>
              <a:gdLst>
                <a:gd name="T0" fmla="*/ 2147483647 w 46"/>
                <a:gd name="T1" fmla="*/ 0 h 17"/>
                <a:gd name="T2" fmla="*/ 0 w 46"/>
                <a:gd name="T3" fmla="*/ 0 h 17"/>
                <a:gd name="T4" fmla="*/ 0 w 46"/>
                <a:gd name="T5" fmla="*/ 2147483647 h 17"/>
                <a:gd name="T6" fmla="*/ 2147483647 w 46"/>
                <a:gd name="T7" fmla="*/ 2147483647 h 17"/>
                <a:gd name="T8" fmla="*/ 2147483647 w 46"/>
                <a:gd name="T9" fmla="*/ 2147483647 h 17"/>
                <a:gd name="T10" fmla="*/ 0 w 46"/>
                <a:gd name="T11" fmla="*/ 2147483647 h 17"/>
                <a:gd name="T12" fmla="*/ 0 w 46"/>
                <a:gd name="T13" fmla="*/ 2147483647 h 17"/>
                <a:gd name="T14" fmla="*/ 2147483647 w 46"/>
                <a:gd name="T15" fmla="*/ 2147483647 h 17"/>
                <a:gd name="T16" fmla="*/ 2147483647 w 46"/>
                <a:gd name="T17" fmla="*/ 2147483647 h 17"/>
                <a:gd name="T18" fmla="*/ 0 w 46"/>
                <a:gd name="T19" fmla="*/ 2147483647 h 17"/>
                <a:gd name="T20" fmla="*/ 0 w 46"/>
                <a:gd name="T21" fmla="*/ 2147483647 h 17"/>
                <a:gd name="T22" fmla="*/ 2147483647 w 46"/>
                <a:gd name="T23" fmla="*/ 2147483647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7"/>
                <a:gd name="T38" fmla="*/ 46 w 4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7">
                  <a:moveTo>
                    <a:pt x="46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0" y="4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5" y="10"/>
                  </a:lnTo>
                  <a:lnTo>
                    <a:pt x="17" y="13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0" y="1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53" name="Freeform 39"/>
            <p:cNvSpPr>
              <a:spLocks/>
            </p:cNvSpPr>
            <p:nvPr/>
          </p:nvSpPr>
          <p:spPr bwMode="auto">
            <a:xfrm>
              <a:off x="6783388" y="2171700"/>
              <a:ext cx="125412" cy="79375"/>
            </a:xfrm>
            <a:custGeom>
              <a:avLst/>
              <a:gdLst>
                <a:gd name="T0" fmla="*/ 0 w 48"/>
                <a:gd name="T1" fmla="*/ 2147483647 h 40"/>
                <a:gd name="T2" fmla="*/ 0 w 48"/>
                <a:gd name="T3" fmla="*/ 0 h 40"/>
                <a:gd name="T4" fmla="*/ 2147483647 w 48"/>
                <a:gd name="T5" fmla="*/ 2147483647 h 40"/>
                <a:gd name="T6" fmla="*/ 0 w 48"/>
                <a:gd name="T7" fmla="*/ 2147483647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0"/>
                <a:gd name="T14" fmla="*/ 48 w 4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0">
                  <a:moveTo>
                    <a:pt x="0" y="40"/>
                  </a:moveTo>
                  <a:lnTo>
                    <a:pt x="0" y="0"/>
                  </a:lnTo>
                  <a:lnTo>
                    <a:pt x="48" y="19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54" name="Line 40"/>
            <p:cNvSpPr>
              <a:spLocks noChangeShapeType="1"/>
            </p:cNvSpPr>
            <p:nvPr/>
          </p:nvSpPr>
          <p:spPr bwMode="auto">
            <a:xfrm flipH="1">
              <a:off x="6699250" y="2209800"/>
              <a:ext cx="8413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55" name="Freeform 41"/>
            <p:cNvSpPr>
              <a:spLocks/>
            </p:cNvSpPr>
            <p:nvPr/>
          </p:nvSpPr>
          <p:spPr bwMode="auto">
            <a:xfrm>
              <a:off x="6783388" y="2205038"/>
              <a:ext cx="119062" cy="4762"/>
            </a:xfrm>
            <a:custGeom>
              <a:avLst/>
              <a:gdLst>
                <a:gd name="T0" fmla="*/ 0 w 46"/>
                <a:gd name="T1" fmla="*/ 0 h 2"/>
                <a:gd name="T2" fmla="*/ 2147483647 w 46"/>
                <a:gd name="T3" fmla="*/ 0 h 2"/>
                <a:gd name="T4" fmla="*/ 2147483647 w 46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46"/>
                <a:gd name="T10" fmla="*/ 0 h 2"/>
                <a:gd name="T11" fmla="*/ 46 w 4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">
                  <a:moveTo>
                    <a:pt x="0" y="0"/>
                  </a:moveTo>
                  <a:lnTo>
                    <a:pt x="39" y="0"/>
                  </a:lnTo>
                  <a:lnTo>
                    <a:pt x="4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56" name="Freeform 42"/>
            <p:cNvSpPr>
              <a:spLocks/>
            </p:cNvSpPr>
            <p:nvPr/>
          </p:nvSpPr>
          <p:spPr bwMode="auto">
            <a:xfrm>
              <a:off x="6783388" y="2198688"/>
              <a:ext cx="77787" cy="6350"/>
            </a:xfrm>
            <a:custGeom>
              <a:avLst/>
              <a:gdLst>
                <a:gd name="T0" fmla="*/ 2147483647 w 31"/>
                <a:gd name="T1" fmla="*/ 0 h 4"/>
                <a:gd name="T2" fmla="*/ 0 w 31"/>
                <a:gd name="T3" fmla="*/ 0 h 4"/>
                <a:gd name="T4" fmla="*/ 0 w 31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31"/>
                <a:gd name="T10" fmla="*/ 0 h 4"/>
                <a:gd name="T11" fmla="*/ 31 w 3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4">
                  <a:moveTo>
                    <a:pt x="31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57" name="Freeform 43"/>
            <p:cNvSpPr>
              <a:spLocks/>
            </p:cNvSpPr>
            <p:nvPr/>
          </p:nvSpPr>
          <p:spPr bwMode="auto">
            <a:xfrm>
              <a:off x="6783388" y="2190750"/>
              <a:ext cx="77787" cy="7938"/>
            </a:xfrm>
            <a:custGeom>
              <a:avLst/>
              <a:gdLst>
                <a:gd name="T0" fmla="*/ 0 w 31"/>
                <a:gd name="T1" fmla="*/ 0 h 4"/>
                <a:gd name="T2" fmla="*/ 2147483647 w 31"/>
                <a:gd name="T3" fmla="*/ 0 h 4"/>
                <a:gd name="T4" fmla="*/ 2147483647 w 31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31"/>
                <a:gd name="T10" fmla="*/ 0 h 4"/>
                <a:gd name="T11" fmla="*/ 31 w 3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4">
                  <a:moveTo>
                    <a:pt x="0" y="0"/>
                  </a:moveTo>
                  <a:lnTo>
                    <a:pt x="23" y="0"/>
                  </a:lnTo>
                  <a:lnTo>
                    <a:pt x="31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58" name="Freeform 44"/>
            <p:cNvSpPr>
              <a:spLocks/>
            </p:cNvSpPr>
            <p:nvPr/>
          </p:nvSpPr>
          <p:spPr bwMode="auto">
            <a:xfrm>
              <a:off x="6783388" y="2185988"/>
              <a:ext cx="36512" cy="4762"/>
            </a:xfrm>
            <a:custGeom>
              <a:avLst/>
              <a:gdLst>
                <a:gd name="T0" fmla="*/ 2147483647 w 16"/>
                <a:gd name="T1" fmla="*/ 0 h 2"/>
                <a:gd name="T2" fmla="*/ 0 w 16"/>
                <a:gd name="T3" fmla="*/ 0 h 2"/>
                <a:gd name="T4" fmla="*/ 0 w 16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6"/>
                <a:gd name="T10" fmla="*/ 0 h 2"/>
                <a:gd name="T11" fmla="*/ 16 w 1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59" name="Freeform 45"/>
            <p:cNvSpPr>
              <a:spLocks/>
            </p:cNvSpPr>
            <p:nvPr/>
          </p:nvSpPr>
          <p:spPr bwMode="auto">
            <a:xfrm>
              <a:off x="6783388" y="2179638"/>
              <a:ext cx="36512" cy="6350"/>
            </a:xfrm>
            <a:custGeom>
              <a:avLst/>
              <a:gdLst>
                <a:gd name="T0" fmla="*/ 0 w 16"/>
                <a:gd name="T1" fmla="*/ 0 h 3"/>
                <a:gd name="T2" fmla="*/ 2147483647 w 16"/>
                <a:gd name="T3" fmla="*/ 0 h 3"/>
                <a:gd name="T4" fmla="*/ 2147483647 w 16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16"/>
                <a:gd name="T10" fmla="*/ 0 h 3"/>
                <a:gd name="T11" fmla="*/ 16 w 1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3">
                  <a:moveTo>
                    <a:pt x="0" y="0"/>
                  </a:moveTo>
                  <a:lnTo>
                    <a:pt x="8" y="0"/>
                  </a:lnTo>
                  <a:lnTo>
                    <a:pt x="16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60" name="Freeform 46"/>
            <p:cNvSpPr>
              <a:spLocks/>
            </p:cNvSpPr>
            <p:nvPr/>
          </p:nvSpPr>
          <p:spPr bwMode="auto">
            <a:xfrm>
              <a:off x="7715250" y="2209800"/>
              <a:ext cx="192088" cy="33338"/>
            </a:xfrm>
            <a:custGeom>
              <a:avLst/>
              <a:gdLst>
                <a:gd name="T0" fmla="*/ 0 w 73"/>
                <a:gd name="T1" fmla="*/ 0 h 17"/>
                <a:gd name="T2" fmla="*/ 2147483647 w 73"/>
                <a:gd name="T3" fmla="*/ 0 h 17"/>
                <a:gd name="T4" fmla="*/ 2147483647 w 73"/>
                <a:gd name="T5" fmla="*/ 2147483647 h 17"/>
                <a:gd name="T6" fmla="*/ 2147483647 w 73"/>
                <a:gd name="T7" fmla="*/ 2147483647 h 17"/>
                <a:gd name="T8" fmla="*/ 2147483647 w 73"/>
                <a:gd name="T9" fmla="*/ 2147483647 h 17"/>
                <a:gd name="T10" fmla="*/ 2147483647 w 73"/>
                <a:gd name="T11" fmla="*/ 2147483647 h 17"/>
                <a:gd name="T12" fmla="*/ 2147483647 w 73"/>
                <a:gd name="T13" fmla="*/ 2147483647 h 17"/>
                <a:gd name="T14" fmla="*/ 2147483647 w 73"/>
                <a:gd name="T15" fmla="*/ 2147483647 h 17"/>
                <a:gd name="T16" fmla="*/ 2147483647 w 73"/>
                <a:gd name="T17" fmla="*/ 2147483647 h 17"/>
                <a:gd name="T18" fmla="*/ 2147483647 w 73"/>
                <a:gd name="T19" fmla="*/ 2147483647 h 17"/>
                <a:gd name="T20" fmla="*/ 2147483647 w 73"/>
                <a:gd name="T21" fmla="*/ 2147483647 h 17"/>
                <a:gd name="T22" fmla="*/ 2147483647 w 73"/>
                <a:gd name="T23" fmla="*/ 2147483647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17"/>
                <a:gd name="T38" fmla="*/ 73 w 73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17">
                  <a:moveTo>
                    <a:pt x="0" y="0"/>
                  </a:moveTo>
                  <a:lnTo>
                    <a:pt x="33" y="0"/>
                  </a:lnTo>
                  <a:lnTo>
                    <a:pt x="33" y="4"/>
                  </a:lnTo>
                  <a:lnTo>
                    <a:pt x="73" y="4"/>
                  </a:lnTo>
                  <a:lnTo>
                    <a:pt x="66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58" y="10"/>
                  </a:lnTo>
                  <a:lnTo>
                    <a:pt x="50" y="13"/>
                  </a:lnTo>
                  <a:lnTo>
                    <a:pt x="33" y="13"/>
                  </a:lnTo>
                  <a:lnTo>
                    <a:pt x="33" y="17"/>
                  </a:lnTo>
                  <a:lnTo>
                    <a:pt x="42" y="1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61" name="Freeform 47"/>
            <p:cNvSpPr>
              <a:spLocks/>
            </p:cNvSpPr>
            <p:nvPr/>
          </p:nvSpPr>
          <p:spPr bwMode="auto">
            <a:xfrm>
              <a:off x="7797800" y="2171700"/>
              <a:ext cx="120650" cy="79375"/>
            </a:xfrm>
            <a:custGeom>
              <a:avLst/>
              <a:gdLst>
                <a:gd name="T0" fmla="*/ 0 w 46"/>
                <a:gd name="T1" fmla="*/ 2147483647 h 40"/>
                <a:gd name="T2" fmla="*/ 0 w 46"/>
                <a:gd name="T3" fmla="*/ 0 h 40"/>
                <a:gd name="T4" fmla="*/ 2147483647 w 46"/>
                <a:gd name="T5" fmla="*/ 2147483647 h 40"/>
                <a:gd name="T6" fmla="*/ 0 w 46"/>
                <a:gd name="T7" fmla="*/ 2147483647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0"/>
                <a:gd name="T14" fmla="*/ 46 w 46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0">
                  <a:moveTo>
                    <a:pt x="0" y="40"/>
                  </a:moveTo>
                  <a:lnTo>
                    <a:pt x="0" y="0"/>
                  </a:lnTo>
                  <a:lnTo>
                    <a:pt x="46" y="19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62" name="Freeform 48"/>
            <p:cNvSpPr>
              <a:spLocks/>
            </p:cNvSpPr>
            <p:nvPr/>
          </p:nvSpPr>
          <p:spPr bwMode="auto">
            <a:xfrm>
              <a:off x="7797800" y="2179638"/>
              <a:ext cx="120650" cy="30162"/>
            </a:xfrm>
            <a:custGeom>
              <a:avLst/>
              <a:gdLst>
                <a:gd name="T0" fmla="*/ 0 w 46"/>
                <a:gd name="T1" fmla="*/ 2147483647 h 15"/>
                <a:gd name="T2" fmla="*/ 2147483647 w 46"/>
                <a:gd name="T3" fmla="*/ 2147483647 h 15"/>
                <a:gd name="T4" fmla="*/ 2147483647 w 46"/>
                <a:gd name="T5" fmla="*/ 2147483647 h 15"/>
                <a:gd name="T6" fmla="*/ 0 w 46"/>
                <a:gd name="T7" fmla="*/ 2147483647 h 15"/>
                <a:gd name="T8" fmla="*/ 0 w 46"/>
                <a:gd name="T9" fmla="*/ 2147483647 h 15"/>
                <a:gd name="T10" fmla="*/ 2147483647 w 46"/>
                <a:gd name="T11" fmla="*/ 2147483647 h 15"/>
                <a:gd name="T12" fmla="*/ 2147483647 w 46"/>
                <a:gd name="T13" fmla="*/ 2147483647 h 15"/>
                <a:gd name="T14" fmla="*/ 0 w 46"/>
                <a:gd name="T15" fmla="*/ 2147483647 h 15"/>
                <a:gd name="T16" fmla="*/ 0 w 46"/>
                <a:gd name="T17" fmla="*/ 2147483647 h 15"/>
                <a:gd name="T18" fmla="*/ 2147483647 w 46"/>
                <a:gd name="T19" fmla="*/ 2147483647 h 15"/>
                <a:gd name="T20" fmla="*/ 2147483647 w 46"/>
                <a:gd name="T21" fmla="*/ 0 h 15"/>
                <a:gd name="T22" fmla="*/ 0 w 46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5"/>
                <a:gd name="T38" fmla="*/ 46 w 46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5">
                  <a:moveTo>
                    <a:pt x="0" y="15"/>
                  </a:moveTo>
                  <a:lnTo>
                    <a:pt x="46" y="15"/>
                  </a:lnTo>
                  <a:lnTo>
                    <a:pt x="38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1" y="9"/>
                  </a:lnTo>
                  <a:lnTo>
                    <a:pt x="2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5" y="3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63" name="Freeform 49"/>
            <p:cNvSpPr>
              <a:spLocks/>
            </p:cNvSpPr>
            <p:nvPr/>
          </p:nvSpPr>
          <p:spPr bwMode="auto">
            <a:xfrm>
              <a:off x="8027988" y="2732088"/>
              <a:ext cx="4762" cy="147637"/>
            </a:xfrm>
            <a:custGeom>
              <a:avLst/>
              <a:gdLst>
                <a:gd name="T0" fmla="*/ 0 w 4762"/>
                <a:gd name="T1" fmla="*/ 0 h 76"/>
                <a:gd name="T2" fmla="*/ 0 w 4762"/>
                <a:gd name="T3" fmla="*/ 2147483647 h 76"/>
                <a:gd name="T4" fmla="*/ 0 w 476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4762"/>
                <a:gd name="T10" fmla="*/ 0 h 76"/>
                <a:gd name="T11" fmla="*/ 4762 w 476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2" h="76">
                  <a:moveTo>
                    <a:pt x="0" y="0"/>
                  </a:moveTo>
                  <a:lnTo>
                    <a:pt x="0" y="30"/>
                  </a:lnTo>
                  <a:lnTo>
                    <a:pt x="0" y="7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64" name="Freeform 50"/>
            <p:cNvSpPr>
              <a:spLocks/>
            </p:cNvSpPr>
            <p:nvPr/>
          </p:nvSpPr>
          <p:spPr bwMode="auto">
            <a:xfrm>
              <a:off x="7985125" y="2792413"/>
              <a:ext cx="31750" cy="76200"/>
            </a:xfrm>
            <a:custGeom>
              <a:avLst/>
              <a:gdLst>
                <a:gd name="T0" fmla="*/ 2147483647 w 11"/>
                <a:gd name="T1" fmla="*/ 2147483647 h 41"/>
                <a:gd name="T2" fmla="*/ 2147483647 w 11"/>
                <a:gd name="T3" fmla="*/ 0 h 41"/>
                <a:gd name="T4" fmla="*/ 2147483647 w 11"/>
                <a:gd name="T5" fmla="*/ 0 h 41"/>
                <a:gd name="T6" fmla="*/ 2147483647 w 11"/>
                <a:gd name="T7" fmla="*/ 2147483647 h 41"/>
                <a:gd name="T8" fmla="*/ 2147483647 w 11"/>
                <a:gd name="T9" fmla="*/ 2147483647 h 41"/>
                <a:gd name="T10" fmla="*/ 2147483647 w 11"/>
                <a:gd name="T11" fmla="*/ 0 h 41"/>
                <a:gd name="T12" fmla="*/ 2147483647 w 11"/>
                <a:gd name="T13" fmla="*/ 0 h 41"/>
                <a:gd name="T14" fmla="*/ 2147483647 w 11"/>
                <a:gd name="T15" fmla="*/ 2147483647 h 41"/>
                <a:gd name="T16" fmla="*/ 0 w 11"/>
                <a:gd name="T17" fmla="*/ 2147483647 h 41"/>
                <a:gd name="T18" fmla="*/ 0 w 1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1"/>
                <a:gd name="T32" fmla="*/ 11 w 11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1">
                  <a:moveTo>
                    <a:pt x="11" y="41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8" y="33"/>
                  </a:lnTo>
                  <a:lnTo>
                    <a:pt x="6" y="25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65" name="Freeform 51"/>
            <p:cNvSpPr>
              <a:spLocks/>
            </p:cNvSpPr>
            <p:nvPr/>
          </p:nvSpPr>
          <p:spPr bwMode="auto">
            <a:xfrm>
              <a:off x="7975600" y="2792413"/>
              <a:ext cx="98425" cy="87312"/>
            </a:xfrm>
            <a:custGeom>
              <a:avLst/>
              <a:gdLst>
                <a:gd name="T0" fmla="*/ 0 w 39"/>
                <a:gd name="T1" fmla="*/ 0 h 46"/>
                <a:gd name="T2" fmla="*/ 2147483647 w 39"/>
                <a:gd name="T3" fmla="*/ 0 h 46"/>
                <a:gd name="T4" fmla="*/ 2147483647 w 39"/>
                <a:gd name="T5" fmla="*/ 2147483647 h 46"/>
                <a:gd name="T6" fmla="*/ 0 w 39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6"/>
                <a:gd name="T14" fmla="*/ 39 w 39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6">
                  <a:moveTo>
                    <a:pt x="0" y="0"/>
                  </a:moveTo>
                  <a:lnTo>
                    <a:pt x="39" y="0"/>
                  </a:lnTo>
                  <a:lnTo>
                    <a:pt x="19" y="4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66" name="Freeform 52"/>
            <p:cNvSpPr>
              <a:spLocks/>
            </p:cNvSpPr>
            <p:nvPr/>
          </p:nvSpPr>
          <p:spPr bwMode="auto">
            <a:xfrm>
              <a:off x="8027988" y="2792413"/>
              <a:ext cx="36512" cy="73025"/>
            </a:xfrm>
            <a:custGeom>
              <a:avLst/>
              <a:gdLst>
                <a:gd name="T0" fmla="*/ 0 w 16"/>
                <a:gd name="T1" fmla="*/ 0 h 39"/>
                <a:gd name="T2" fmla="*/ 2147483647 w 16"/>
                <a:gd name="T3" fmla="*/ 0 h 39"/>
                <a:gd name="T4" fmla="*/ 2147483647 w 16"/>
                <a:gd name="T5" fmla="*/ 2147483647 h 39"/>
                <a:gd name="T6" fmla="*/ 2147483647 w 16"/>
                <a:gd name="T7" fmla="*/ 2147483647 h 39"/>
                <a:gd name="T8" fmla="*/ 2147483647 w 16"/>
                <a:gd name="T9" fmla="*/ 0 h 39"/>
                <a:gd name="T10" fmla="*/ 2147483647 w 16"/>
                <a:gd name="T11" fmla="*/ 0 h 39"/>
                <a:gd name="T12" fmla="*/ 2147483647 w 16"/>
                <a:gd name="T13" fmla="*/ 2147483647 h 39"/>
                <a:gd name="T14" fmla="*/ 2147483647 w 16"/>
                <a:gd name="T15" fmla="*/ 2147483647 h 39"/>
                <a:gd name="T16" fmla="*/ 2147483647 w 16"/>
                <a:gd name="T17" fmla="*/ 0 h 39"/>
                <a:gd name="T18" fmla="*/ 2147483647 w 16"/>
                <a:gd name="T19" fmla="*/ 0 h 39"/>
                <a:gd name="T20" fmla="*/ 2147483647 w 16"/>
                <a:gd name="T21" fmla="*/ 2147483647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39"/>
                <a:gd name="T35" fmla="*/ 16 w 16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39">
                  <a:moveTo>
                    <a:pt x="0" y="0"/>
                  </a:moveTo>
                  <a:lnTo>
                    <a:pt x="4" y="0"/>
                  </a:lnTo>
                  <a:lnTo>
                    <a:pt x="4" y="39"/>
                  </a:lnTo>
                  <a:lnTo>
                    <a:pt x="6" y="3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23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67" name="Freeform 53"/>
            <p:cNvSpPr>
              <a:spLocks/>
            </p:cNvSpPr>
            <p:nvPr/>
          </p:nvSpPr>
          <p:spPr bwMode="auto">
            <a:xfrm>
              <a:off x="8126413" y="2922588"/>
              <a:ext cx="125412" cy="33337"/>
            </a:xfrm>
            <a:custGeom>
              <a:avLst/>
              <a:gdLst>
                <a:gd name="T0" fmla="*/ 0 w 48"/>
                <a:gd name="T1" fmla="*/ 2147483647 h 18"/>
                <a:gd name="T2" fmla="*/ 2147483647 w 48"/>
                <a:gd name="T3" fmla="*/ 2147483647 h 18"/>
                <a:gd name="T4" fmla="*/ 2147483647 w 48"/>
                <a:gd name="T5" fmla="*/ 2147483647 h 18"/>
                <a:gd name="T6" fmla="*/ 2147483647 w 48"/>
                <a:gd name="T7" fmla="*/ 2147483647 h 18"/>
                <a:gd name="T8" fmla="*/ 2147483647 w 48"/>
                <a:gd name="T9" fmla="*/ 2147483647 h 18"/>
                <a:gd name="T10" fmla="*/ 2147483647 w 48"/>
                <a:gd name="T11" fmla="*/ 2147483647 h 18"/>
                <a:gd name="T12" fmla="*/ 2147483647 w 48"/>
                <a:gd name="T13" fmla="*/ 2147483647 h 18"/>
                <a:gd name="T14" fmla="*/ 2147483647 w 48"/>
                <a:gd name="T15" fmla="*/ 2147483647 h 18"/>
                <a:gd name="T16" fmla="*/ 2147483647 w 48"/>
                <a:gd name="T17" fmla="*/ 2147483647 h 18"/>
                <a:gd name="T18" fmla="*/ 2147483647 w 48"/>
                <a:gd name="T19" fmla="*/ 2147483647 h 18"/>
                <a:gd name="T20" fmla="*/ 2147483647 w 48"/>
                <a:gd name="T21" fmla="*/ 0 h 18"/>
                <a:gd name="T22" fmla="*/ 2147483647 w 48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18"/>
                <a:gd name="T38" fmla="*/ 48 w 48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18">
                  <a:moveTo>
                    <a:pt x="0" y="18"/>
                  </a:moveTo>
                  <a:lnTo>
                    <a:pt x="48" y="18"/>
                  </a:lnTo>
                  <a:lnTo>
                    <a:pt x="48" y="14"/>
                  </a:lnTo>
                  <a:lnTo>
                    <a:pt x="7" y="14"/>
                  </a:lnTo>
                  <a:lnTo>
                    <a:pt x="15" y="12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25" y="8"/>
                  </a:lnTo>
                  <a:lnTo>
                    <a:pt x="30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68" name="Freeform 54"/>
            <p:cNvSpPr>
              <a:spLocks/>
            </p:cNvSpPr>
            <p:nvPr/>
          </p:nvSpPr>
          <p:spPr bwMode="auto">
            <a:xfrm>
              <a:off x="8126413" y="2917825"/>
              <a:ext cx="125412" cy="73025"/>
            </a:xfrm>
            <a:custGeom>
              <a:avLst/>
              <a:gdLst>
                <a:gd name="T0" fmla="*/ 2147483647 w 48"/>
                <a:gd name="T1" fmla="*/ 0 h 39"/>
                <a:gd name="T2" fmla="*/ 2147483647 w 48"/>
                <a:gd name="T3" fmla="*/ 2147483647 h 39"/>
                <a:gd name="T4" fmla="*/ 0 w 48"/>
                <a:gd name="T5" fmla="*/ 2147483647 h 39"/>
                <a:gd name="T6" fmla="*/ 2147483647 w 48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9"/>
                <a:gd name="T14" fmla="*/ 48 w 4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9">
                  <a:moveTo>
                    <a:pt x="48" y="0"/>
                  </a:moveTo>
                  <a:lnTo>
                    <a:pt x="48" y="39"/>
                  </a:lnTo>
                  <a:lnTo>
                    <a:pt x="0" y="20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69" name="Line 55"/>
            <p:cNvSpPr>
              <a:spLocks noChangeShapeType="1"/>
            </p:cNvSpPr>
            <p:nvPr/>
          </p:nvSpPr>
          <p:spPr bwMode="auto">
            <a:xfrm>
              <a:off x="8251825" y="2955925"/>
              <a:ext cx="7302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70" name="Freeform 56"/>
            <p:cNvSpPr>
              <a:spLocks/>
            </p:cNvSpPr>
            <p:nvPr/>
          </p:nvSpPr>
          <p:spPr bwMode="auto">
            <a:xfrm>
              <a:off x="8162925" y="2960688"/>
              <a:ext cx="88900" cy="25400"/>
            </a:xfrm>
            <a:custGeom>
              <a:avLst/>
              <a:gdLst>
                <a:gd name="T0" fmla="*/ 2147483647 w 35"/>
                <a:gd name="T1" fmla="*/ 0 h 13"/>
                <a:gd name="T2" fmla="*/ 2147483647 w 35"/>
                <a:gd name="T3" fmla="*/ 2147483647 h 13"/>
                <a:gd name="T4" fmla="*/ 0 w 35"/>
                <a:gd name="T5" fmla="*/ 2147483647 h 13"/>
                <a:gd name="T6" fmla="*/ 2147483647 w 35"/>
                <a:gd name="T7" fmla="*/ 2147483647 h 13"/>
                <a:gd name="T8" fmla="*/ 2147483647 w 35"/>
                <a:gd name="T9" fmla="*/ 2147483647 h 13"/>
                <a:gd name="T10" fmla="*/ 2147483647 w 35"/>
                <a:gd name="T11" fmla="*/ 2147483647 h 13"/>
                <a:gd name="T12" fmla="*/ 2147483647 w 35"/>
                <a:gd name="T13" fmla="*/ 2147483647 h 13"/>
                <a:gd name="T14" fmla="*/ 2147483647 w 35"/>
                <a:gd name="T15" fmla="*/ 2147483647 h 13"/>
                <a:gd name="T16" fmla="*/ 2147483647 w 35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13"/>
                <a:gd name="T29" fmla="*/ 35 w 3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13">
                  <a:moveTo>
                    <a:pt x="35" y="0"/>
                  </a:moveTo>
                  <a:lnTo>
                    <a:pt x="35" y="3"/>
                  </a:lnTo>
                  <a:lnTo>
                    <a:pt x="0" y="3"/>
                  </a:lnTo>
                  <a:lnTo>
                    <a:pt x="10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16" y="11"/>
                  </a:lnTo>
                  <a:lnTo>
                    <a:pt x="25" y="13"/>
                  </a:lnTo>
                  <a:lnTo>
                    <a:pt x="35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71" name="Line 57"/>
            <p:cNvSpPr>
              <a:spLocks noChangeShapeType="1"/>
            </p:cNvSpPr>
            <p:nvPr/>
          </p:nvSpPr>
          <p:spPr bwMode="auto">
            <a:xfrm flipH="1">
              <a:off x="8142288" y="2960688"/>
              <a:ext cx="10953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72" name="Freeform 58"/>
            <p:cNvSpPr>
              <a:spLocks/>
            </p:cNvSpPr>
            <p:nvPr/>
          </p:nvSpPr>
          <p:spPr bwMode="auto">
            <a:xfrm>
              <a:off x="8027988" y="3176588"/>
              <a:ext cx="4762" cy="152400"/>
            </a:xfrm>
            <a:custGeom>
              <a:avLst/>
              <a:gdLst>
                <a:gd name="T0" fmla="*/ 0 w 4762"/>
                <a:gd name="T1" fmla="*/ 0 h 79"/>
                <a:gd name="T2" fmla="*/ 0 w 4762"/>
                <a:gd name="T3" fmla="*/ 2147483647 h 79"/>
                <a:gd name="T4" fmla="*/ 0 w 4762"/>
                <a:gd name="T5" fmla="*/ 2147483647 h 79"/>
                <a:gd name="T6" fmla="*/ 0 60000 65536"/>
                <a:gd name="T7" fmla="*/ 0 60000 65536"/>
                <a:gd name="T8" fmla="*/ 0 60000 65536"/>
                <a:gd name="T9" fmla="*/ 0 w 4762"/>
                <a:gd name="T10" fmla="*/ 0 h 79"/>
                <a:gd name="T11" fmla="*/ 4762 w 476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2" h="79">
                  <a:moveTo>
                    <a:pt x="0" y="0"/>
                  </a:moveTo>
                  <a:lnTo>
                    <a:pt x="0" y="32"/>
                  </a:lnTo>
                  <a:lnTo>
                    <a:pt x="0" y="7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73" name="Freeform 59"/>
            <p:cNvSpPr>
              <a:spLocks/>
            </p:cNvSpPr>
            <p:nvPr/>
          </p:nvSpPr>
          <p:spPr bwMode="auto">
            <a:xfrm>
              <a:off x="7985125" y="3241675"/>
              <a:ext cx="31750" cy="76200"/>
            </a:xfrm>
            <a:custGeom>
              <a:avLst/>
              <a:gdLst>
                <a:gd name="T0" fmla="*/ 2147483647 w 11"/>
                <a:gd name="T1" fmla="*/ 2147483647 h 41"/>
                <a:gd name="T2" fmla="*/ 2147483647 w 11"/>
                <a:gd name="T3" fmla="*/ 0 h 41"/>
                <a:gd name="T4" fmla="*/ 2147483647 w 11"/>
                <a:gd name="T5" fmla="*/ 0 h 41"/>
                <a:gd name="T6" fmla="*/ 2147483647 w 11"/>
                <a:gd name="T7" fmla="*/ 2147483647 h 41"/>
                <a:gd name="T8" fmla="*/ 2147483647 w 11"/>
                <a:gd name="T9" fmla="*/ 2147483647 h 41"/>
                <a:gd name="T10" fmla="*/ 2147483647 w 11"/>
                <a:gd name="T11" fmla="*/ 0 h 41"/>
                <a:gd name="T12" fmla="*/ 2147483647 w 11"/>
                <a:gd name="T13" fmla="*/ 0 h 41"/>
                <a:gd name="T14" fmla="*/ 2147483647 w 11"/>
                <a:gd name="T15" fmla="*/ 2147483647 h 41"/>
                <a:gd name="T16" fmla="*/ 0 w 11"/>
                <a:gd name="T17" fmla="*/ 2147483647 h 41"/>
                <a:gd name="T18" fmla="*/ 0 w 1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1"/>
                <a:gd name="T32" fmla="*/ 11 w 11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1">
                  <a:moveTo>
                    <a:pt x="11" y="41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8" y="33"/>
                  </a:lnTo>
                  <a:lnTo>
                    <a:pt x="6" y="25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74" name="Freeform 60"/>
            <p:cNvSpPr>
              <a:spLocks/>
            </p:cNvSpPr>
            <p:nvPr/>
          </p:nvSpPr>
          <p:spPr bwMode="auto">
            <a:xfrm>
              <a:off x="7975600" y="3241675"/>
              <a:ext cx="98425" cy="87313"/>
            </a:xfrm>
            <a:custGeom>
              <a:avLst/>
              <a:gdLst>
                <a:gd name="T0" fmla="*/ 0 w 39"/>
                <a:gd name="T1" fmla="*/ 0 h 47"/>
                <a:gd name="T2" fmla="*/ 2147483647 w 39"/>
                <a:gd name="T3" fmla="*/ 0 h 47"/>
                <a:gd name="T4" fmla="*/ 2147483647 w 39"/>
                <a:gd name="T5" fmla="*/ 2147483647 h 47"/>
                <a:gd name="T6" fmla="*/ 0 w 39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7"/>
                <a:gd name="T14" fmla="*/ 39 w 39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19" y="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75" name="Freeform 61"/>
            <p:cNvSpPr>
              <a:spLocks/>
            </p:cNvSpPr>
            <p:nvPr/>
          </p:nvSpPr>
          <p:spPr bwMode="auto">
            <a:xfrm>
              <a:off x="8027988" y="3241675"/>
              <a:ext cx="36512" cy="73025"/>
            </a:xfrm>
            <a:custGeom>
              <a:avLst/>
              <a:gdLst>
                <a:gd name="T0" fmla="*/ 0 w 16"/>
                <a:gd name="T1" fmla="*/ 0 h 39"/>
                <a:gd name="T2" fmla="*/ 2147483647 w 16"/>
                <a:gd name="T3" fmla="*/ 0 h 39"/>
                <a:gd name="T4" fmla="*/ 2147483647 w 16"/>
                <a:gd name="T5" fmla="*/ 2147483647 h 39"/>
                <a:gd name="T6" fmla="*/ 2147483647 w 16"/>
                <a:gd name="T7" fmla="*/ 2147483647 h 39"/>
                <a:gd name="T8" fmla="*/ 2147483647 w 16"/>
                <a:gd name="T9" fmla="*/ 0 h 39"/>
                <a:gd name="T10" fmla="*/ 2147483647 w 16"/>
                <a:gd name="T11" fmla="*/ 0 h 39"/>
                <a:gd name="T12" fmla="*/ 2147483647 w 16"/>
                <a:gd name="T13" fmla="*/ 2147483647 h 39"/>
                <a:gd name="T14" fmla="*/ 2147483647 w 16"/>
                <a:gd name="T15" fmla="*/ 2147483647 h 39"/>
                <a:gd name="T16" fmla="*/ 2147483647 w 16"/>
                <a:gd name="T17" fmla="*/ 0 h 39"/>
                <a:gd name="T18" fmla="*/ 2147483647 w 16"/>
                <a:gd name="T19" fmla="*/ 0 h 39"/>
                <a:gd name="T20" fmla="*/ 2147483647 w 16"/>
                <a:gd name="T21" fmla="*/ 2147483647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39"/>
                <a:gd name="T35" fmla="*/ 16 w 16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39">
                  <a:moveTo>
                    <a:pt x="0" y="0"/>
                  </a:moveTo>
                  <a:lnTo>
                    <a:pt x="4" y="0"/>
                  </a:lnTo>
                  <a:lnTo>
                    <a:pt x="4" y="39"/>
                  </a:lnTo>
                  <a:lnTo>
                    <a:pt x="6" y="3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23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76" name="Freeform 62"/>
            <p:cNvSpPr>
              <a:spLocks/>
            </p:cNvSpPr>
            <p:nvPr/>
          </p:nvSpPr>
          <p:spPr bwMode="auto">
            <a:xfrm>
              <a:off x="6954838" y="3241675"/>
              <a:ext cx="98425" cy="87313"/>
            </a:xfrm>
            <a:custGeom>
              <a:avLst/>
              <a:gdLst>
                <a:gd name="T0" fmla="*/ 2147483647 w 39"/>
                <a:gd name="T1" fmla="*/ 2147483647 h 47"/>
                <a:gd name="T2" fmla="*/ 2147483647 w 39"/>
                <a:gd name="T3" fmla="*/ 0 h 47"/>
                <a:gd name="T4" fmla="*/ 2147483647 w 39"/>
                <a:gd name="T5" fmla="*/ 0 h 47"/>
                <a:gd name="T6" fmla="*/ 2147483647 w 39"/>
                <a:gd name="T7" fmla="*/ 2147483647 h 47"/>
                <a:gd name="T8" fmla="*/ 2147483647 w 39"/>
                <a:gd name="T9" fmla="*/ 2147483647 h 47"/>
                <a:gd name="T10" fmla="*/ 2147483647 w 39"/>
                <a:gd name="T11" fmla="*/ 0 h 47"/>
                <a:gd name="T12" fmla="*/ 2147483647 w 39"/>
                <a:gd name="T13" fmla="*/ 0 h 47"/>
                <a:gd name="T14" fmla="*/ 2147483647 w 39"/>
                <a:gd name="T15" fmla="*/ 2147483647 h 47"/>
                <a:gd name="T16" fmla="*/ 2147483647 w 39"/>
                <a:gd name="T17" fmla="*/ 2147483647 h 47"/>
                <a:gd name="T18" fmla="*/ 2147483647 w 39"/>
                <a:gd name="T19" fmla="*/ 0 h 47"/>
                <a:gd name="T20" fmla="*/ 2147483647 w 39"/>
                <a:gd name="T21" fmla="*/ 0 h 47"/>
                <a:gd name="T22" fmla="*/ 2147483647 w 39"/>
                <a:gd name="T23" fmla="*/ 2147483647 h 47"/>
                <a:gd name="T24" fmla="*/ 0 w 39"/>
                <a:gd name="T25" fmla="*/ 0 h 47"/>
                <a:gd name="T26" fmla="*/ 2147483647 w 39"/>
                <a:gd name="T27" fmla="*/ 0 h 47"/>
                <a:gd name="T28" fmla="*/ 2147483647 w 39"/>
                <a:gd name="T29" fmla="*/ 2147483647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47"/>
                <a:gd name="T47" fmla="*/ 39 w 39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47">
                  <a:moveTo>
                    <a:pt x="37" y="8"/>
                  </a:moveTo>
                  <a:lnTo>
                    <a:pt x="37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29" y="23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31"/>
                  </a:lnTo>
                  <a:lnTo>
                    <a:pt x="23" y="39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47"/>
                  </a:lnTo>
                  <a:lnTo>
                    <a:pt x="0" y="0"/>
                  </a:lnTo>
                  <a:lnTo>
                    <a:pt x="39" y="0"/>
                  </a:lnTo>
                  <a:lnTo>
                    <a:pt x="20" y="4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77" name="Freeform 63"/>
            <p:cNvSpPr>
              <a:spLocks/>
            </p:cNvSpPr>
            <p:nvPr/>
          </p:nvSpPr>
          <p:spPr bwMode="auto">
            <a:xfrm>
              <a:off x="6965950" y="3241675"/>
              <a:ext cx="36513" cy="76200"/>
            </a:xfrm>
            <a:custGeom>
              <a:avLst/>
              <a:gdLst>
                <a:gd name="T0" fmla="*/ 2147483647 w 14"/>
                <a:gd name="T1" fmla="*/ 2147483647 h 41"/>
                <a:gd name="T2" fmla="*/ 2147483647 w 14"/>
                <a:gd name="T3" fmla="*/ 0 h 41"/>
                <a:gd name="T4" fmla="*/ 2147483647 w 14"/>
                <a:gd name="T5" fmla="*/ 0 h 41"/>
                <a:gd name="T6" fmla="*/ 2147483647 w 14"/>
                <a:gd name="T7" fmla="*/ 2147483647 h 41"/>
                <a:gd name="T8" fmla="*/ 2147483647 w 14"/>
                <a:gd name="T9" fmla="*/ 2147483647 h 41"/>
                <a:gd name="T10" fmla="*/ 2147483647 w 14"/>
                <a:gd name="T11" fmla="*/ 0 h 41"/>
                <a:gd name="T12" fmla="*/ 2147483647 w 14"/>
                <a:gd name="T13" fmla="*/ 0 h 41"/>
                <a:gd name="T14" fmla="*/ 2147483647 w 14"/>
                <a:gd name="T15" fmla="*/ 2147483647 h 41"/>
                <a:gd name="T16" fmla="*/ 0 w 14"/>
                <a:gd name="T17" fmla="*/ 2147483647 h 41"/>
                <a:gd name="T18" fmla="*/ 0 w 14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1"/>
                <a:gd name="T32" fmla="*/ 14 w 14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1">
                  <a:moveTo>
                    <a:pt x="14" y="41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6" y="25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78" name="Line 64"/>
            <p:cNvSpPr>
              <a:spLocks noChangeShapeType="1"/>
            </p:cNvSpPr>
            <p:nvPr/>
          </p:nvSpPr>
          <p:spPr bwMode="auto">
            <a:xfrm flipV="1">
              <a:off x="7007225" y="3176588"/>
              <a:ext cx="4763" cy="650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79" name="Freeform 65"/>
            <p:cNvSpPr>
              <a:spLocks/>
            </p:cNvSpPr>
            <p:nvPr/>
          </p:nvSpPr>
          <p:spPr bwMode="auto">
            <a:xfrm>
              <a:off x="7112000" y="2922588"/>
              <a:ext cx="119063" cy="33337"/>
            </a:xfrm>
            <a:custGeom>
              <a:avLst/>
              <a:gdLst>
                <a:gd name="T0" fmla="*/ 0 w 46"/>
                <a:gd name="T1" fmla="*/ 2147483647 h 18"/>
                <a:gd name="T2" fmla="*/ 2147483647 w 46"/>
                <a:gd name="T3" fmla="*/ 2147483647 h 18"/>
                <a:gd name="T4" fmla="*/ 2147483647 w 46"/>
                <a:gd name="T5" fmla="*/ 2147483647 h 18"/>
                <a:gd name="T6" fmla="*/ 2147483647 w 46"/>
                <a:gd name="T7" fmla="*/ 2147483647 h 18"/>
                <a:gd name="T8" fmla="*/ 2147483647 w 46"/>
                <a:gd name="T9" fmla="*/ 2147483647 h 18"/>
                <a:gd name="T10" fmla="*/ 2147483647 w 46"/>
                <a:gd name="T11" fmla="*/ 2147483647 h 18"/>
                <a:gd name="T12" fmla="*/ 2147483647 w 46"/>
                <a:gd name="T13" fmla="*/ 2147483647 h 18"/>
                <a:gd name="T14" fmla="*/ 2147483647 w 46"/>
                <a:gd name="T15" fmla="*/ 2147483647 h 18"/>
                <a:gd name="T16" fmla="*/ 2147483647 w 46"/>
                <a:gd name="T17" fmla="*/ 2147483647 h 18"/>
                <a:gd name="T18" fmla="*/ 2147483647 w 46"/>
                <a:gd name="T19" fmla="*/ 2147483647 h 18"/>
                <a:gd name="T20" fmla="*/ 2147483647 w 46"/>
                <a:gd name="T21" fmla="*/ 0 h 18"/>
                <a:gd name="T22" fmla="*/ 2147483647 w 46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8"/>
                <a:gd name="T38" fmla="*/ 46 w 46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8">
                  <a:moveTo>
                    <a:pt x="0" y="18"/>
                  </a:moveTo>
                  <a:lnTo>
                    <a:pt x="46" y="18"/>
                  </a:lnTo>
                  <a:lnTo>
                    <a:pt x="46" y="14"/>
                  </a:lnTo>
                  <a:lnTo>
                    <a:pt x="8" y="14"/>
                  </a:lnTo>
                  <a:lnTo>
                    <a:pt x="15" y="12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3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80" name="Freeform 66"/>
            <p:cNvSpPr>
              <a:spLocks/>
            </p:cNvSpPr>
            <p:nvPr/>
          </p:nvSpPr>
          <p:spPr bwMode="auto">
            <a:xfrm>
              <a:off x="7112000" y="2917825"/>
              <a:ext cx="119063" cy="73025"/>
            </a:xfrm>
            <a:custGeom>
              <a:avLst/>
              <a:gdLst>
                <a:gd name="T0" fmla="*/ 2147483647 w 46"/>
                <a:gd name="T1" fmla="*/ 0 h 39"/>
                <a:gd name="T2" fmla="*/ 2147483647 w 46"/>
                <a:gd name="T3" fmla="*/ 2147483647 h 39"/>
                <a:gd name="T4" fmla="*/ 0 w 46"/>
                <a:gd name="T5" fmla="*/ 2147483647 h 39"/>
                <a:gd name="T6" fmla="*/ 2147483647 w 46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9"/>
                <a:gd name="T14" fmla="*/ 46 w 46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9">
                  <a:moveTo>
                    <a:pt x="46" y="0"/>
                  </a:moveTo>
                  <a:lnTo>
                    <a:pt x="46" y="39"/>
                  </a:lnTo>
                  <a:lnTo>
                    <a:pt x="0" y="20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81" name="Line 67"/>
            <p:cNvSpPr>
              <a:spLocks noChangeShapeType="1"/>
            </p:cNvSpPr>
            <p:nvPr/>
          </p:nvSpPr>
          <p:spPr bwMode="auto">
            <a:xfrm>
              <a:off x="7231063" y="2955925"/>
              <a:ext cx="77787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82" name="Freeform 68"/>
            <p:cNvSpPr>
              <a:spLocks/>
            </p:cNvSpPr>
            <p:nvPr/>
          </p:nvSpPr>
          <p:spPr bwMode="auto">
            <a:xfrm>
              <a:off x="7146925" y="2960688"/>
              <a:ext cx="84138" cy="25400"/>
            </a:xfrm>
            <a:custGeom>
              <a:avLst/>
              <a:gdLst>
                <a:gd name="T0" fmla="*/ 2147483647 w 33"/>
                <a:gd name="T1" fmla="*/ 0 h 13"/>
                <a:gd name="T2" fmla="*/ 2147483647 w 33"/>
                <a:gd name="T3" fmla="*/ 2147483647 h 13"/>
                <a:gd name="T4" fmla="*/ 0 w 33"/>
                <a:gd name="T5" fmla="*/ 2147483647 h 13"/>
                <a:gd name="T6" fmla="*/ 2147483647 w 33"/>
                <a:gd name="T7" fmla="*/ 2147483647 h 13"/>
                <a:gd name="T8" fmla="*/ 2147483647 w 33"/>
                <a:gd name="T9" fmla="*/ 2147483647 h 13"/>
                <a:gd name="T10" fmla="*/ 2147483647 w 33"/>
                <a:gd name="T11" fmla="*/ 2147483647 h 13"/>
                <a:gd name="T12" fmla="*/ 2147483647 w 33"/>
                <a:gd name="T13" fmla="*/ 2147483647 h 13"/>
                <a:gd name="T14" fmla="*/ 2147483647 w 33"/>
                <a:gd name="T15" fmla="*/ 2147483647 h 13"/>
                <a:gd name="T16" fmla="*/ 2147483647 w 33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13"/>
                <a:gd name="T29" fmla="*/ 33 w 3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13">
                  <a:moveTo>
                    <a:pt x="33" y="0"/>
                  </a:moveTo>
                  <a:lnTo>
                    <a:pt x="33" y="3"/>
                  </a:lnTo>
                  <a:lnTo>
                    <a:pt x="0" y="3"/>
                  </a:lnTo>
                  <a:lnTo>
                    <a:pt x="8" y="7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16" y="11"/>
                  </a:lnTo>
                  <a:lnTo>
                    <a:pt x="23" y="13"/>
                  </a:lnTo>
                  <a:lnTo>
                    <a:pt x="33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83" name="Line 69"/>
            <p:cNvSpPr>
              <a:spLocks noChangeShapeType="1"/>
            </p:cNvSpPr>
            <p:nvPr/>
          </p:nvSpPr>
          <p:spPr bwMode="auto">
            <a:xfrm flipH="1">
              <a:off x="7126288" y="2960688"/>
              <a:ext cx="1047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84" name="Freeform 70"/>
            <p:cNvSpPr>
              <a:spLocks/>
            </p:cNvSpPr>
            <p:nvPr/>
          </p:nvSpPr>
          <p:spPr bwMode="auto">
            <a:xfrm>
              <a:off x="7007225" y="2792413"/>
              <a:ext cx="41275" cy="87312"/>
            </a:xfrm>
            <a:custGeom>
              <a:avLst/>
              <a:gdLst>
                <a:gd name="T0" fmla="*/ 0 w 17"/>
                <a:gd name="T1" fmla="*/ 2147483647 h 46"/>
                <a:gd name="T2" fmla="*/ 0 w 17"/>
                <a:gd name="T3" fmla="*/ 0 h 46"/>
                <a:gd name="T4" fmla="*/ 2147483647 w 17"/>
                <a:gd name="T5" fmla="*/ 0 h 46"/>
                <a:gd name="T6" fmla="*/ 2147483647 w 17"/>
                <a:gd name="T7" fmla="*/ 2147483647 h 46"/>
                <a:gd name="T8" fmla="*/ 2147483647 w 17"/>
                <a:gd name="T9" fmla="*/ 2147483647 h 46"/>
                <a:gd name="T10" fmla="*/ 2147483647 w 17"/>
                <a:gd name="T11" fmla="*/ 0 h 46"/>
                <a:gd name="T12" fmla="*/ 2147483647 w 17"/>
                <a:gd name="T13" fmla="*/ 0 h 46"/>
                <a:gd name="T14" fmla="*/ 2147483647 w 17"/>
                <a:gd name="T15" fmla="*/ 2147483647 h 46"/>
                <a:gd name="T16" fmla="*/ 2147483647 w 17"/>
                <a:gd name="T17" fmla="*/ 2147483647 h 46"/>
                <a:gd name="T18" fmla="*/ 2147483647 w 17"/>
                <a:gd name="T19" fmla="*/ 0 h 46"/>
                <a:gd name="T20" fmla="*/ 2147483647 w 17"/>
                <a:gd name="T21" fmla="*/ 0 h 46"/>
                <a:gd name="T22" fmla="*/ 2147483647 w 17"/>
                <a:gd name="T23" fmla="*/ 2147483647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46"/>
                <a:gd name="T38" fmla="*/ 17 w 17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46">
                  <a:moveTo>
                    <a:pt x="0" y="46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9"/>
                  </a:lnTo>
                  <a:lnTo>
                    <a:pt x="7" y="31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3"/>
                  </a:lnTo>
                  <a:lnTo>
                    <a:pt x="13" y="16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85" name="Freeform 71"/>
            <p:cNvSpPr>
              <a:spLocks/>
            </p:cNvSpPr>
            <p:nvPr/>
          </p:nvSpPr>
          <p:spPr bwMode="auto">
            <a:xfrm>
              <a:off x="6954838" y="2792413"/>
              <a:ext cx="98425" cy="87312"/>
            </a:xfrm>
            <a:custGeom>
              <a:avLst/>
              <a:gdLst>
                <a:gd name="T0" fmla="*/ 2147483647 w 39"/>
                <a:gd name="T1" fmla="*/ 0 h 46"/>
                <a:gd name="T2" fmla="*/ 2147483647 w 39"/>
                <a:gd name="T3" fmla="*/ 2147483647 h 46"/>
                <a:gd name="T4" fmla="*/ 0 w 39"/>
                <a:gd name="T5" fmla="*/ 0 h 46"/>
                <a:gd name="T6" fmla="*/ 2147483647 w 39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6"/>
                <a:gd name="T14" fmla="*/ 39 w 39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6">
                  <a:moveTo>
                    <a:pt x="39" y="0"/>
                  </a:moveTo>
                  <a:lnTo>
                    <a:pt x="20" y="46"/>
                  </a:lnTo>
                  <a:lnTo>
                    <a:pt x="0" y="0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86" name="Line 72"/>
            <p:cNvSpPr>
              <a:spLocks noChangeShapeType="1"/>
            </p:cNvSpPr>
            <p:nvPr/>
          </p:nvSpPr>
          <p:spPr bwMode="auto">
            <a:xfrm flipV="1">
              <a:off x="7007225" y="2732088"/>
              <a:ext cx="4763" cy="603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87" name="Freeform 73"/>
            <p:cNvSpPr>
              <a:spLocks/>
            </p:cNvSpPr>
            <p:nvPr/>
          </p:nvSpPr>
          <p:spPr bwMode="auto">
            <a:xfrm>
              <a:off x="6965950" y="2792413"/>
              <a:ext cx="36513" cy="61912"/>
            </a:xfrm>
            <a:custGeom>
              <a:avLst/>
              <a:gdLst>
                <a:gd name="T0" fmla="*/ 2147483647 w 14"/>
                <a:gd name="T1" fmla="*/ 0 h 33"/>
                <a:gd name="T2" fmla="*/ 2147483647 w 14"/>
                <a:gd name="T3" fmla="*/ 0 h 33"/>
                <a:gd name="T4" fmla="*/ 2147483647 w 14"/>
                <a:gd name="T5" fmla="*/ 2147483647 h 33"/>
                <a:gd name="T6" fmla="*/ 2147483647 w 14"/>
                <a:gd name="T7" fmla="*/ 2147483647 h 33"/>
                <a:gd name="T8" fmla="*/ 2147483647 w 14"/>
                <a:gd name="T9" fmla="*/ 0 h 33"/>
                <a:gd name="T10" fmla="*/ 2147483647 w 14"/>
                <a:gd name="T11" fmla="*/ 0 h 33"/>
                <a:gd name="T12" fmla="*/ 2147483647 w 14"/>
                <a:gd name="T13" fmla="*/ 2147483647 h 33"/>
                <a:gd name="T14" fmla="*/ 0 w 14"/>
                <a:gd name="T15" fmla="*/ 2147483647 h 33"/>
                <a:gd name="T16" fmla="*/ 0 w 14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3"/>
                <a:gd name="T29" fmla="*/ 14 w 14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3">
                  <a:moveTo>
                    <a:pt x="14" y="0"/>
                  </a:moveTo>
                  <a:lnTo>
                    <a:pt x="10" y="0"/>
                  </a:lnTo>
                  <a:lnTo>
                    <a:pt x="10" y="33"/>
                  </a:lnTo>
                  <a:lnTo>
                    <a:pt x="6" y="25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88" name="Line 74"/>
            <p:cNvSpPr>
              <a:spLocks noChangeShapeType="1"/>
            </p:cNvSpPr>
            <p:nvPr/>
          </p:nvSpPr>
          <p:spPr bwMode="auto">
            <a:xfrm>
              <a:off x="7002463" y="2792413"/>
              <a:ext cx="4762" cy="762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89" name="Line 75"/>
            <p:cNvSpPr>
              <a:spLocks noChangeShapeType="1"/>
            </p:cNvSpPr>
            <p:nvPr/>
          </p:nvSpPr>
          <p:spPr bwMode="auto">
            <a:xfrm>
              <a:off x="7002463" y="2909888"/>
              <a:ext cx="4762" cy="762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90" name="Line 76"/>
            <p:cNvSpPr>
              <a:spLocks noChangeShapeType="1"/>
            </p:cNvSpPr>
            <p:nvPr/>
          </p:nvSpPr>
          <p:spPr bwMode="auto">
            <a:xfrm flipH="1">
              <a:off x="6945313" y="2952750"/>
              <a:ext cx="1031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91" name="Freeform 77"/>
            <p:cNvSpPr>
              <a:spLocks/>
            </p:cNvSpPr>
            <p:nvPr/>
          </p:nvSpPr>
          <p:spPr bwMode="auto">
            <a:xfrm>
              <a:off x="6945313" y="1660525"/>
              <a:ext cx="82550" cy="112713"/>
            </a:xfrm>
            <a:custGeom>
              <a:avLst/>
              <a:gdLst>
                <a:gd name="T0" fmla="*/ 0 w 30"/>
                <a:gd name="T1" fmla="*/ 2147483647 h 60"/>
                <a:gd name="T2" fmla="*/ 2147483647 w 30"/>
                <a:gd name="T3" fmla="*/ 2147483647 h 60"/>
                <a:gd name="T4" fmla="*/ 2147483647 w 30"/>
                <a:gd name="T5" fmla="*/ 2147483647 h 60"/>
                <a:gd name="T6" fmla="*/ 2147483647 w 30"/>
                <a:gd name="T7" fmla="*/ 2147483647 h 60"/>
                <a:gd name="T8" fmla="*/ 2147483647 w 30"/>
                <a:gd name="T9" fmla="*/ 2147483647 h 60"/>
                <a:gd name="T10" fmla="*/ 2147483647 w 30"/>
                <a:gd name="T11" fmla="*/ 2147483647 h 60"/>
                <a:gd name="T12" fmla="*/ 2147483647 w 3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60"/>
                <a:gd name="T23" fmla="*/ 30 w 3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60">
                  <a:moveTo>
                    <a:pt x="0" y="58"/>
                  </a:moveTo>
                  <a:lnTo>
                    <a:pt x="7" y="60"/>
                  </a:lnTo>
                  <a:lnTo>
                    <a:pt x="13" y="60"/>
                  </a:lnTo>
                  <a:lnTo>
                    <a:pt x="21" y="58"/>
                  </a:lnTo>
                  <a:lnTo>
                    <a:pt x="28" y="52"/>
                  </a:lnTo>
                  <a:lnTo>
                    <a:pt x="30" y="42"/>
                  </a:lnTo>
                  <a:lnTo>
                    <a:pt x="3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92" name="Line 78"/>
            <p:cNvSpPr>
              <a:spLocks noChangeShapeType="1"/>
            </p:cNvSpPr>
            <p:nvPr/>
          </p:nvSpPr>
          <p:spPr bwMode="auto">
            <a:xfrm flipH="1">
              <a:off x="7002463" y="1660525"/>
              <a:ext cx="4603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93" name="Line 79"/>
            <p:cNvSpPr>
              <a:spLocks noChangeShapeType="1"/>
            </p:cNvSpPr>
            <p:nvPr/>
          </p:nvSpPr>
          <p:spPr bwMode="auto">
            <a:xfrm flipH="1">
              <a:off x="6902450" y="1660525"/>
              <a:ext cx="4762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94" name="Freeform 80"/>
            <p:cNvSpPr>
              <a:spLocks/>
            </p:cNvSpPr>
            <p:nvPr/>
          </p:nvSpPr>
          <p:spPr bwMode="auto">
            <a:xfrm>
              <a:off x="6923088" y="1660525"/>
              <a:ext cx="42862" cy="112713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2147483647 h 60"/>
                <a:gd name="T4" fmla="*/ 2147483647 w 15"/>
                <a:gd name="T5" fmla="*/ 2147483647 h 60"/>
                <a:gd name="T6" fmla="*/ 2147483647 w 15"/>
                <a:gd name="T7" fmla="*/ 2147483647 h 60"/>
                <a:gd name="T8" fmla="*/ 2147483647 w 15"/>
                <a:gd name="T9" fmla="*/ 2147483647 h 60"/>
                <a:gd name="T10" fmla="*/ 2147483647 w 15"/>
                <a:gd name="T11" fmla="*/ 2147483647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60"/>
                <a:gd name="T20" fmla="*/ 15 w 1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60">
                  <a:moveTo>
                    <a:pt x="0" y="0"/>
                  </a:moveTo>
                  <a:lnTo>
                    <a:pt x="0" y="42"/>
                  </a:lnTo>
                  <a:lnTo>
                    <a:pt x="2" y="52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15" y="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95" name="Freeform 81"/>
            <p:cNvSpPr>
              <a:spLocks/>
            </p:cNvSpPr>
            <p:nvPr/>
          </p:nvSpPr>
          <p:spPr bwMode="auto">
            <a:xfrm>
              <a:off x="6929438" y="1660525"/>
              <a:ext cx="20637" cy="109538"/>
            </a:xfrm>
            <a:custGeom>
              <a:avLst/>
              <a:gdLst>
                <a:gd name="T0" fmla="*/ 2147483647 w 7"/>
                <a:gd name="T1" fmla="*/ 2147483647 h 58"/>
                <a:gd name="T2" fmla="*/ 2147483647 w 7"/>
                <a:gd name="T3" fmla="*/ 2147483647 h 58"/>
                <a:gd name="T4" fmla="*/ 0 w 7"/>
                <a:gd name="T5" fmla="*/ 2147483647 h 58"/>
                <a:gd name="T6" fmla="*/ 0 w 7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8"/>
                <a:gd name="T14" fmla="*/ 7 w 7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8">
                  <a:moveTo>
                    <a:pt x="7" y="58"/>
                  </a:moveTo>
                  <a:lnTo>
                    <a:pt x="4" y="5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96" name="Freeform 82"/>
            <p:cNvSpPr>
              <a:spLocks/>
            </p:cNvSpPr>
            <p:nvPr/>
          </p:nvSpPr>
          <p:spPr bwMode="auto">
            <a:xfrm>
              <a:off x="7959725" y="1644650"/>
              <a:ext cx="104775" cy="114300"/>
            </a:xfrm>
            <a:custGeom>
              <a:avLst/>
              <a:gdLst>
                <a:gd name="T0" fmla="*/ 0 w 41"/>
                <a:gd name="T1" fmla="*/ 0 h 60"/>
                <a:gd name="T2" fmla="*/ 0 w 41"/>
                <a:gd name="T3" fmla="*/ 2147483647 h 60"/>
                <a:gd name="T4" fmla="*/ 2147483647 w 41"/>
                <a:gd name="T5" fmla="*/ 2147483647 h 60"/>
                <a:gd name="T6" fmla="*/ 2147483647 w 41"/>
                <a:gd name="T7" fmla="*/ 2147483647 h 60"/>
                <a:gd name="T8" fmla="*/ 2147483647 w 41"/>
                <a:gd name="T9" fmla="*/ 2147483647 h 60"/>
                <a:gd name="T10" fmla="*/ 2147483647 w 41"/>
                <a:gd name="T11" fmla="*/ 2147483647 h 60"/>
                <a:gd name="T12" fmla="*/ 2147483647 w 41"/>
                <a:gd name="T13" fmla="*/ 2147483647 h 60"/>
                <a:gd name="T14" fmla="*/ 2147483647 w 41"/>
                <a:gd name="T15" fmla="*/ 2147483647 h 60"/>
                <a:gd name="T16" fmla="*/ 2147483647 w 41"/>
                <a:gd name="T17" fmla="*/ 2147483647 h 60"/>
                <a:gd name="T18" fmla="*/ 2147483647 w 41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60"/>
                <a:gd name="T32" fmla="*/ 41 w 41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60">
                  <a:moveTo>
                    <a:pt x="0" y="0"/>
                  </a:moveTo>
                  <a:lnTo>
                    <a:pt x="0" y="43"/>
                  </a:lnTo>
                  <a:lnTo>
                    <a:pt x="4" y="50"/>
                  </a:lnTo>
                  <a:lnTo>
                    <a:pt x="10" y="56"/>
                  </a:lnTo>
                  <a:lnTo>
                    <a:pt x="18" y="60"/>
                  </a:lnTo>
                  <a:lnTo>
                    <a:pt x="23" y="60"/>
                  </a:lnTo>
                  <a:lnTo>
                    <a:pt x="31" y="56"/>
                  </a:lnTo>
                  <a:lnTo>
                    <a:pt x="39" y="50"/>
                  </a:lnTo>
                  <a:lnTo>
                    <a:pt x="41" y="43"/>
                  </a:lnTo>
                  <a:lnTo>
                    <a:pt x="4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97" name="Line 83"/>
            <p:cNvSpPr>
              <a:spLocks noChangeShapeType="1"/>
            </p:cNvSpPr>
            <p:nvPr/>
          </p:nvSpPr>
          <p:spPr bwMode="auto">
            <a:xfrm>
              <a:off x="8042275" y="1644650"/>
              <a:ext cx="428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98" name="Line 84"/>
            <p:cNvSpPr>
              <a:spLocks noChangeShapeType="1"/>
            </p:cNvSpPr>
            <p:nvPr/>
          </p:nvSpPr>
          <p:spPr bwMode="auto">
            <a:xfrm flipH="1">
              <a:off x="7939088" y="1644650"/>
              <a:ext cx="523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29999" name="Freeform 85"/>
            <p:cNvSpPr>
              <a:spLocks/>
            </p:cNvSpPr>
            <p:nvPr/>
          </p:nvSpPr>
          <p:spPr bwMode="auto">
            <a:xfrm>
              <a:off x="7970838" y="1644650"/>
              <a:ext cx="36512" cy="114300"/>
            </a:xfrm>
            <a:custGeom>
              <a:avLst/>
              <a:gdLst>
                <a:gd name="T0" fmla="*/ 0 w 14"/>
                <a:gd name="T1" fmla="*/ 0 h 60"/>
                <a:gd name="T2" fmla="*/ 0 w 14"/>
                <a:gd name="T3" fmla="*/ 2147483647 h 60"/>
                <a:gd name="T4" fmla="*/ 2147483647 w 14"/>
                <a:gd name="T5" fmla="*/ 2147483647 h 60"/>
                <a:gd name="T6" fmla="*/ 2147483647 w 14"/>
                <a:gd name="T7" fmla="*/ 2147483647 h 60"/>
                <a:gd name="T8" fmla="*/ 2147483647 w 1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60"/>
                <a:gd name="T17" fmla="*/ 14 w 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60">
                  <a:moveTo>
                    <a:pt x="0" y="0"/>
                  </a:moveTo>
                  <a:lnTo>
                    <a:pt x="0" y="43"/>
                  </a:lnTo>
                  <a:lnTo>
                    <a:pt x="2" y="50"/>
                  </a:lnTo>
                  <a:lnTo>
                    <a:pt x="8" y="56"/>
                  </a:lnTo>
                  <a:lnTo>
                    <a:pt x="14" y="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00" name="Line 86"/>
            <p:cNvSpPr>
              <a:spLocks noChangeShapeType="1"/>
            </p:cNvSpPr>
            <p:nvPr/>
          </p:nvSpPr>
          <p:spPr bwMode="auto">
            <a:xfrm>
              <a:off x="8016875" y="2163763"/>
              <a:ext cx="4763" cy="793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01" name="Line 87"/>
            <p:cNvSpPr>
              <a:spLocks noChangeShapeType="1"/>
            </p:cNvSpPr>
            <p:nvPr/>
          </p:nvSpPr>
          <p:spPr bwMode="auto">
            <a:xfrm>
              <a:off x="7959725" y="2205038"/>
              <a:ext cx="104775" cy="47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02" name="Freeform 88"/>
            <p:cNvSpPr>
              <a:spLocks/>
            </p:cNvSpPr>
            <p:nvPr/>
          </p:nvSpPr>
          <p:spPr bwMode="auto">
            <a:xfrm>
              <a:off x="8636000" y="2895600"/>
              <a:ext cx="100013" cy="109538"/>
            </a:xfrm>
            <a:custGeom>
              <a:avLst/>
              <a:gdLst>
                <a:gd name="T0" fmla="*/ 0 w 38"/>
                <a:gd name="T1" fmla="*/ 0 h 60"/>
                <a:gd name="T2" fmla="*/ 2147483647 w 38"/>
                <a:gd name="T3" fmla="*/ 0 h 60"/>
                <a:gd name="T4" fmla="*/ 2147483647 w 38"/>
                <a:gd name="T5" fmla="*/ 2147483647 h 60"/>
                <a:gd name="T6" fmla="*/ 0 w 38"/>
                <a:gd name="T7" fmla="*/ 2147483647 h 60"/>
                <a:gd name="T8" fmla="*/ 2147483647 w 38"/>
                <a:gd name="T9" fmla="*/ 2147483647 h 60"/>
                <a:gd name="T10" fmla="*/ 2147483647 w 38"/>
                <a:gd name="T11" fmla="*/ 2147483647 h 60"/>
                <a:gd name="T12" fmla="*/ 2147483647 w 38"/>
                <a:gd name="T13" fmla="*/ 2147483647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60"/>
                <a:gd name="T23" fmla="*/ 38 w 38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60">
                  <a:moveTo>
                    <a:pt x="0" y="0"/>
                  </a:moveTo>
                  <a:lnTo>
                    <a:pt x="38" y="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38" y="60"/>
                  </a:lnTo>
                  <a:lnTo>
                    <a:pt x="38" y="40"/>
                  </a:lnTo>
                  <a:lnTo>
                    <a:pt x="34" y="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03" name="Line 89"/>
            <p:cNvSpPr>
              <a:spLocks noChangeShapeType="1"/>
            </p:cNvSpPr>
            <p:nvPr/>
          </p:nvSpPr>
          <p:spPr bwMode="auto">
            <a:xfrm flipV="1">
              <a:off x="8636000" y="2895600"/>
              <a:ext cx="88900" cy="1095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04" name="Freeform 90"/>
            <p:cNvSpPr>
              <a:spLocks/>
            </p:cNvSpPr>
            <p:nvPr/>
          </p:nvSpPr>
          <p:spPr bwMode="auto">
            <a:xfrm>
              <a:off x="8636000" y="2895600"/>
              <a:ext cx="6350" cy="30163"/>
            </a:xfrm>
            <a:custGeom>
              <a:avLst/>
              <a:gdLst>
                <a:gd name="T0" fmla="*/ 2147483647 w 1"/>
                <a:gd name="T1" fmla="*/ 0 h 17"/>
                <a:gd name="T2" fmla="*/ 0 w 1"/>
                <a:gd name="T3" fmla="*/ 2147483647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1" y="0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05" name="Line 91"/>
            <p:cNvSpPr>
              <a:spLocks noChangeShapeType="1"/>
            </p:cNvSpPr>
            <p:nvPr/>
          </p:nvSpPr>
          <p:spPr bwMode="auto">
            <a:xfrm flipH="1">
              <a:off x="8042275" y="3378200"/>
              <a:ext cx="4762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06" name="Freeform 92"/>
            <p:cNvSpPr>
              <a:spLocks/>
            </p:cNvSpPr>
            <p:nvPr/>
          </p:nvSpPr>
          <p:spPr bwMode="auto">
            <a:xfrm>
              <a:off x="7970838" y="3378200"/>
              <a:ext cx="103187" cy="114300"/>
            </a:xfrm>
            <a:custGeom>
              <a:avLst/>
              <a:gdLst>
                <a:gd name="T0" fmla="*/ 2147483647 w 41"/>
                <a:gd name="T1" fmla="*/ 0 h 60"/>
                <a:gd name="T2" fmla="*/ 2147483647 w 41"/>
                <a:gd name="T3" fmla="*/ 2147483647 h 60"/>
                <a:gd name="T4" fmla="*/ 0 w 41"/>
                <a:gd name="T5" fmla="*/ 0 h 60"/>
                <a:gd name="T6" fmla="*/ 2147483647 w 41"/>
                <a:gd name="T7" fmla="*/ 0 h 60"/>
                <a:gd name="T8" fmla="*/ 2147483647 w 41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60"/>
                <a:gd name="T17" fmla="*/ 41 w 41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60">
                  <a:moveTo>
                    <a:pt x="41" y="0"/>
                  </a:moveTo>
                  <a:lnTo>
                    <a:pt x="19" y="6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9" y="5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07" name="Line 93"/>
            <p:cNvSpPr>
              <a:spLocks noChangeShapeType="1"/>
            </p:cNvSpPr>
            <p:nvPr/>
          </p:nvSpPr>
          <p:spPr bwMode="auto">
            <a:xfrm flipH="1">
              <a:off x="7954963" y="3378200"/>
              <a:ext cx="46037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08" name="Line 94"/>
            <p:cNvSpPr>
              <a:spLocks noChangeShapeType="1"/>
            </p:cNvSpPr>
            <p:nvPr/>
          </p:nvSpPr>
          <p:spPr bwMode="auto">
            <a:xfrm flipH="1">
              <a:off x="7007225" y="3363913"/>
              <a:ext cx="412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09" name="Freeform 95"/>
            <p:cNvSpPr>
              <a:spLocks/>
            </p:cNvSpPr>
            <p:nvPr/>
          </p:nvSpPr>
          <p:spPr bwMode="auto">
            <a:xfrm>
              <a:off x="6929438" y="3363913"/>
              <a:ext cx="109537" cy="112712"/>
            </a:xfrm>
            <a:custGeom>
              <a:avLst/>
              <a:gdLst>
                <a:gd name="T0" fmla="*/ 2147483647 w 40"/>
                <a:gd name="T1" fmla="*/ 0 h 59"/>
                <a:gd name="T2" fmla="*/ 2147483647 w 40"/>
                <a:gd name="T3" fmla="*/ 2147483647 h 59"/>
                <a:gd name="T4" fmla="*/ 0 w 40"/>
                <a:gd name="T5" fmla="*/ 0 h 59"/>
                <a:gd name="T6" fmla="*/ 2147483647 w 40"/>
                <a:gd name="T7" fmla="*/ 0 h 59"/>
                <a:gd name="T8" fmla="*/ 2147483647 w 40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9"/>
                <a:gd name="T17" fmla="*/ 40 w 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9">
                  <a:moveTo>
                    <a:pt x="40" y="0"/>
                  </a:moveTo>
                  <a:lnTo>
                    <a:pt x="19" y="59"/>
                  </a:lnTo>
                  <a:lnTo>
                    <a:pt x="0" y="0"/>
                  </a:lnTo>
                  <a:lnTo>
                    <a:pt x="2" y="0"/>
                  </a:lnTo>
                  <a:lnTo>
                    <a:pt x="19" y="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10" name="Line 96"/>
            <p:cNvSpPr>
              <a:spLocks noChangeShapeType="1"/>
            </p:cNvSpPr>
            <p:nvPr/>
          </p:nvSpPr>
          <p:spPr bwMode="auto">
            <a:xfrm flipH="1">
              <a:off x="6918325" y="3363913"/>
              <a:ext cx="412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11" name="Freeform 97"/>
            <p:cNvSpPr>
              <a:spLocks/>
            </p:cNvSpPr>
            <p:nvPr/>
          </p:nvSpPr>
          <p:spPr bwMode="auto">
            <a:xfrm>
              <a:off x="6246813" y="2149475"/>
              <a:ext cx="104775" cy="109538"/>
            </a:xfrm>
            <a:custGeom>
              <a:avLst/>
              <a:gdLst>
                <a:gd name="T0" fmla="*/ 2147483647 w 40"/>
                <a:gd name="T1" fmla="*/ 2147483647 h 60"/>
                <a:gd name="T2" fmla="*/ 2147483647 w 40"/>
                <a:gd name="T3" fmla="*/ 2147483647 h 60"/>
                <a:gd name="T4" fmla="*/ 2147483647 w 40"/>
                <a:gd name="T5" fmla="*/ 2147483647 h 60"/>
                <a:gd name="T6" fmla="*/ 2147483647 w 40"/>
                <a:gd name="T7" fmla="*/ 2147483647 h 60"/>
                <a:gd name="T8" fmla="*/ 0 w 40"/>
                <a:gd name="T9" fmla="*/ 2147483647 h 60"/>
                <a:gd name="T10" fmla="*/ 2147483647 w 40"/>
                <a:gd name="T11" fmla="*/ 0 h 60"/>
                <a:gd name="T12" fmla="*/ 2147483647 w 40"/>
                <a:gd name="T13" fmla="*/ 0 h 60"/>
                <a:gd name="T14" fmla="*/ 2147483647 w 40"/>
                <a:gd name="T15" fmla="*/ 2147483647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60"/>
                <a:gd name="T26" fmla="*/ 40 w 40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60">
                  <a:moveTo>
                    <a:pt x="40" y="60"/>
                  </a:moveTo>
                  <a:lnTo>
                    <a:pt x="40" y="43"/>
                  </a:lnTo>
                  <a:lnTo>
                    <a:pt x="36" y="60"/>
                  </a:lnTo>
                  <a:lnTo>
                    <a:pt x="40" y="60"/>
                  </a:lnTo>
                  <a:lnTo>
                    <a:pt x="0" y="6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2" y="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12" name="Freeform 98"/>
            <p:cNvSpPr>
              <a:spLocks/>
            </p:cNvSpPr>
            <p:nvPr/>
          </p:nvSpPr>
          <p:spPr bwMode="auto">
            <a:xfrm>
              <a:off x="6246813" y="2149475"/>
              <a:ext cx="104775" cy="30163"/>
            </a:xfrm>
            <a:custGeom>
              <a:avLst/>
              <a:gdLst>
                <a:gd name="T0" fmla="*/ 0 w 40"/>
                <a:gd name="T1" fmla="*/ 2147483647 h 18"/>
                <a:gd name="T2" fmla="*/ 0 w 40"/>
                <a:gd name="T3" fmla="*/ 0 h 18"/>
                <a:gd name="T4" fmla="*/ 2147483647 w 40"/>
                <a:gd name="T5" fmla="*/ 0 h 18"/>
                <a:gd name="T6" fmla="*/ 0 60000 65536"/>
                <a:gd name="T7" fmla="*/ 0 60000 65536"/>
                <a:gd name="T8" fmla="*/ 0 60000 65536"/>
                <a:gd name="T9" fmla="*/ 0 w 40"/>
                <a:gd name="T10" fmla="*/ 0 h 18"/>
                <a:gd name="T11" fmla="*/ 40 w 4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18">
                  <a:moveTo>
                    <a:pt x="0" y="18"/>
                  </a:move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13" name="Line 99"/>
            <p:cNvSpPr>
              <a:spLocks noChangeShapeType="1"/>
            </p:cNvSpPr>
            <p:nvPr/>
          </p:nvSpPr>
          <p:spPr bwMode="auto">
            <a:xfrm flipH="1">
              <a:off x="6246813" y="2149475"/>
              <a:ext cx="6350" cy="30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14" name="Line 100"/>
            <p:cNvSpPr>
              <a:spLocks noChangeShapeType="1"/>
            </p:cNvSpPr>
            <p:nvPr/>
          </p:nvSpPr>
          <p:spPr bwMode="auto">
            <a:xfrm>
              <a:off x="7075488" y="1819275"/>
              <a:ext cx="571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15" name="Freeform 101"/>
            <p:cNvSpPr>
              <a:spLocks/>
            </p:cNvSpPr>
            <p:nvPr/>
          </p:nvSpPr>
          <p:spPr bwMode="auto">
            <a:xfrm>
              <a:off x="7075488" y="1731963"/>
              <a:ext cx="30162" cy="87312"/>
            </a:xfrm>
            <a:custGeom>
              <a:avLst/>
              <a:gdLst>
                <a:gd name="T0" fmla="*/ 2147483647 w 12"/>
                <a:gd name="T1" fmla="*/ 2147483647 h 47"/>
                <a:gd name="T2" fmla="*/ 2147483647 w 12"/>
                <a:gd name="T3" fmla="*/ 0 h 47"/>
                <a:gd name="T4" fmla="*/ 2147483647 w 12"/>
                <a:gd name="T5" fmla="*/ 2147483647 h 47"/>
                <a:gd name="T6" fmla="*/ 0 w 12"/>
                <a:gd name="T7" fmla="*/ 21474836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47"/>
                <a:gd name="T14" fmla="*/ 12 w 1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47">
                  <a:moveTo>
                    <a:pt x="12" y="47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16" name="Line 102"/>
            <p:cNvSpPr>
              <a:spLocks noChangeShapeType="1"/>
            </p:cNvSpPr>
            <p:nvPr/>
          </p:nvSpPr>
          <p:spPr bwMode="auto">
            <a:xfrm>
              <a:off x="7100888" y="1735138"/>
              <a:ext cx="4762" cy="841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17" name="Freeform 103"/>
            <p:cNvSpPr>
              <a:spLocks/>
            </p:cNvSpPr>
            <p:nvPr/>
          </p:nvSpPr>
          <p:spPr bwMode="auto">
            <a:xfrm>
              <a:off x="8101013" y="1712913"/>
              <a:ext cx="77787" cy="90487"/>
            </a:xfrm>
            <a:custGeom>
              <a:avLst/>
              <a:gdLst>
                <a:gd name="T0" fmla="*/ 2147483647 w 31"/>
                <a:gd name="T1" fmla="*/ 2147483647 h 48"/>
                <a:gd name="T2" fmla="*/ 0 w 31"/>
                <a:gd name="T3" fmla="*/ 2147483647 h 48"/>
                <a:gd name="T4" fmla="*/ 0 w 31"/>
                <a:gd name="T5" fmla="*/ 2147483647 h 48"/>
                <a:gd name="T6" fmla="*/ 2147483647 w 31"/>
                <a:gd name="T7" fmla="*/ 2147483647 h 48"/>
                <a:gd name="T8" fmla="*/ 2147483647 w 31"/>
                <a:gd name="T9" fmla="*/ 2147483647 h 48"/>
                <a:gd name="T10" fmla="*/ 2147483647 w 31"/>
                <a:gd name="T11" fmla="*/ 0 h 48"/>
                <a:gd name="T12" fmla="*/ 2147483647 w 31"/>
                <a:gd name="T13" fmla="*/ 0 h 48"/>
                <a:gd name="T14" fmla="*/ 2147483647 w 31"/>
                <a:gd name="T15" fmla="*/ 2147483647 h 48"/>
                <a:gd name="T16" fmla="*/ 2147483647 w 31"/>
                <a:gd name="T17" fmla="*/ 2147483647 h 48"/>
                <a:gd name="T18" fmla="*/ 2147483647 w 31"/>
                <a:gd name="T19" fmla="*/ 2147483647 h 48"/>
                <a:gd name="T20" fmla="*/ 2147483647 w 31"/>
                <a:gd name="T21" fmla="*/ 2147483647 h 48"/>
                <a:gd name="T22" fmla="*/ 2147483647 w 31"/>
                <a:gd name="T23" fmla="*/ 2147483647 h 48"/>
                <a:gd name="T24" fmla="*/ 2147483647 w 31"/>
                <a:gd name="T25" fmla="*/ 2147483647 h 48"/>
                <a:gd name="T26" fmla="*/ 2147483647 w 31"/>
                <a:gd name="T27" fmla="*/ 2147483647 h 48"/>
                <a:gd name="T28" fmla="*/ 2147483647 w 31"/>
                <a:gd name="T29" fmla="*/ 2147483647 h 48"/>
                <a:gd name="T30" fmla="*/ 2147483647 w 31"/>
                <a:gd name="T31" fmla="*/ 2147483647 h 48"/>
                <a:gd name="T32" fmla="*/ 0 w 31"/>
                <a:gd name="T33" fmla="*/ 2147483647 h 48"/>
                <a:gd name="T34" fmla="*/ 0 w 31"/>
                <a:gd name="T35" fmla="*/ 2147483647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48"/>
                <a:gd name="T56" fmla="*/ 31 w 31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48">
                  <a:moveTo>
                    <a:pt x="2" y="15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1" y="9"/>
                  </a:lnTo>
                  <a:lnTo>
                    <a:pt x="31" y="15"/>
                  </a:lnTo>
                  <a:lnTo>
                    <a:pt x="29" y="19"/>
                  </a:lnTo>
                  <a:lnTo>
                    <a:pt x="21" y="23"/>
                  </a:lnTo>
                  <a:lnTo>
                    <a:pt x="10" y="29"/>
                  </a:lnTo>
                  <a:lnTo>
                    <a:pt x="6" y="31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18" name="Freeform 104"/>
            <p:cNvSpPr>
              <a:spLocks/>
            </p:cNvSpPr>
            <p:nvPr/>
          </p:nvSpPr>
          <p:spPr bwMode="auto">
            <a:xfrm>
              <a:off x="8101013" y="1784350"/>
              <a:ext cx="77787" cy="15875"/>
            </a:xfrm>
            <a:custGeom>
              <a:avLst/>
              <a:gdLst>
                <a:gd name="T0" fmla="*/ 0 w 31"/>
                <a:gd name="T1" fmla="*/ 2147483647 h 10"/>
                <a:gd name="T2" fmla="*/ 2147483647 w 31"/>
                <a:gd name="T3" fmla="*/ 2147483647 h 10"/>
                <a:gd name="T4" fmla="*/ 2147483647 w 31"/>
                <a:gd name="T5" fmla="*/ 2147483647 h 10"/>
                <a:gd name="T6" fmla="*/ 2147483647 w 31"/>
                <a:gd name="T7" fmla="*/ 2147483647 h 10"/>
                <a:gd name="T8" fmla="*/ 2147483647 w 31"/>
                <a:gd name="T9" fmla="*/ 2147483647 h 10"/>
                <a:gd name="T10" fmla="*/ 2147483647 w 31"/>
                <a:gd name="T11" fmla="*/ 2147483647 h 10"/>
                <a:gd name="T12" fmla="*/ 2147483647 w 31"/>
                <a:gd name="T13" fmla="*/ 2147483647 h 10"/>
                <a:gd name="T14" fmla="*/ 2147483647 w 31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10"/>
                <a:gd name="T26" fmla="*/ 31 w 31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10">
                  <a:moveTo>
                    <a:pt x="0" y="6"/>
                  </a:moveTo>
                  <a:lnTo>
                    <a:pt x="2" y="6"/>
                  </a:lnTo>
                  <a:lnTo>
                    <a:pt x="6" y="6"/>
                  </a:lnTo>
                  <a:lnTo>
                    <a:pt x="17" y="10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19" name="Freeform 105"/>
            <p:cNvSpPr>
              <a:spLocks/>
            </p:cNvSpPr>
            <p:nvPr/>
          </p:nvSpPr>
          <p:spPr bwMode="auto">
            <a:xfrm>
              <a:off x="8115300" y="1797050"/>
              <a:ext cx="63500" cy="6350"/>
            </a:xfrm>
            <a:custGeom>
              <a:avLst/>
              <a:gdLst>
                <a:gd name="T0" fmla="*/ 2147483647 w 25"/>
                <a:gd name="T1" fmla="*/ 0 h 6"/>
                <a:gd name="T2" fmla="*/ 2147483647 w 25"/>
                <a:gd name="T3" fmla="*/ 2147483647 h 6"/>
                <a:gd name="T4" fmla="*/ 2147483647 w 25"/>
                <a:gd name="T5" fmla="*/ 2147483647 h 6"/>
                <a:gd name="T6" fmla="*/ 2147483647 w 25"/>
                <a:gd name="T7" fmla="*/ 2147483647 h 6"/>
                <a:gd name="T8" fmla="*/ 0 w 2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6"/>
                <a:gd name="T17" fmla="*/ 25 w 2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6">
                  <a:moveTo>
                    <a:pt x="25" y="0"/>
                  </a:moveTo>
                  <a:lnTo>
                    <a:pt x="23" y="4"/>
                  </a:lnTo>
                  <a:lnTo>
                    <a:pt x="21" y="6"/>
                  </a:lnTo>
                  <a:lnTo>
                    <a:pt x="1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20" name="Freeform 106"/>
            <p:cNvSpPr>
              <a:spLocks/>
            </p:cNvSpPr>
            <p:nvPr/>
          </p:nvSpPr>
          <p:spPr bwMode="auto">
            <a:xfrm>
              <a:off x="8126413" y="1712913"/>
              <a:ext cx="46037" cy="57150"/>
            </a:xfrm>
            <a:custGeom>
              <a:avLst/>
              <a:gdLst>
                <a:gd name="T0" fmla="*/ 0 w 19"/>
                <a:gd name="T1" fmla="*/ 2147483647 h 29"/>
                <a:gd name="T2" fmla="*/ 2147483647 w 19"/>
                <a:gd name="T3" fmla="*/ 2147483647 h 29"/>
                <a:gd name="T4" fmla="*/ 2147483647 w 19"/>
                <a:gd name="T5" fmla="*/ 2147483647 h 29"/>
                <a:gd name="T6" fmla="*/ 2147483647 w 19"/>
                <a:gd name="T7" fmla="*/ 2147483647 h 29"/>
                <a:gd name="T8" fmla="*/ 2147483647 w 19"/>
                <a:gd name="T9" fmla="*/ 2147483647 h 29"/>
                <a:gd name="T10" fmla="*/ 2147483647 w 19"/>
                <a:gd name="T11" fmla="*/ 2147483647 h 29"/>
                <a:gd name="T12" fmla="*/ 2147483647 w 19"/>
                <a:gd name="T13" fmla="*/ 2147483647 h 29"/>
                <a:gd name="T14" fmla="*/ 2147483647 w 19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29"/>
                <a:gd name="T26" fmla="*/ 19 w 19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29">
                  <a:moveTo>
                    <a:pt x="0" y="29"/>
                  </a:moveTo>
                  <a:lnTo>
                    <a:pt x="9" y="23"/>
                  </a:lnTo>
                  <a:lnTo>
                    <a:pt x="17" y="19"/>
                  </a:lnTo>
                  <a:lnTo>
                    <a:pt x="19" y="13"/>
                  </a:lnTo>
                  <a:lnTo>
                    <a:pt x="19" y="9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21" name="Freeform 107"/>
            <p:cNvSpPr>
              <a:spLocks/>
            </p:cNvSpPr>
            <p:nvPr/>
          </p:nvSpPr>
          <p:spPr bwMode="auto">
            <a:xfrm>
              <a:off x="8105775" y="1731963"/>
              <a:ext cx="4763" cy="11112"/>
            </a:xfrm>
            <a:custGeom>
              <a:avLst/>
              <a:gdLst>
                <a:gd name="T0" fmla="*/ 0 w 2"/>
                <a:gd name="T1" fmla="*/ 0 h 6"/>
                <a:gd name="T2" fmla="*/ 2147483647 w 2"/>
                <a:gd name="T3" fmla="*/ 2147483647 h 6"/>
                <a:gd name="T4" fmla="*/ 0 w 2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2"/>
                <a:gd name="T10" fmla="*/ 0 h 6"/>
                <a:gd name="T11" fmla="*/ 2 w 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22" name="Freeform 108"/>
            <p:cNvSpPr>
              <a:spLocks/>
            </p:cNvSpPr>
            <p:nvPr/>
          </p:nvSpPr>
          <p:spPr bwMode="auto">
            <a:xfrm>
              <a:off x="6376988" y="2235200"/>
              <a:ext cx="77787" cy="57150"/>
            </a:xfrm>
            <a:custGeom>
              <a:avLst/>
              <a:gdLst>
                <a:gd name="T0" fmla="*/ 2147483647 w 30"/>
                <a:gd name="T1" fmla="*/ 0 h 31"/>
                <a:gd name="T2" fmla="*/ 2147483647 w 30"/>
                <a:gd name="T3" fmla="*/ 2147483647 h 31"/>
                <a:gd name="T4" fmla="*/ 2147483647 w 30"/>
                <a:gd name="T5" fmla="*/ 2147483647 h 31"/>
                <a:gd name="T6" fmla="*/ 2147483647 w 30"/>
                <a:gd name="T7" fmla="*/ 2147483647 h 31"/>
                <a:gd name="T8" fmla="*/ 2147483647 w 30"/>
                <a:gd name="T9" fmla="*/ 2147483647 h 31"/>
                <a:gd name="T10" fmla="*/ 2147483647 w 30"/>
                <a:gd name="T11" fmla="*/ 2147483647 h 31"/>
                <a:gd name="T12" fmla="*/ 2147483647 w 30"/>
                <a:gd name="T13" fmla="*/ 2147483647 h 31"/>
                <a:gd name="T14" fmla="*/ 2147483647 w 30"/>
                <a:gd name="T15" fmla="*/ 2147483647 h 31"/>
                <a:gd name="T16" fmla="*/ 2147483647 w 30"/>
                <a:gd name="T17" fmla="*/ 2147483647 h 31"/>
                <a:gd name="T18" fmla="*/ 2147483647 w 30"/>
                <a:gd name="T19" fmla="*/ 2147483647 h 31"/>
                <a:gd name="T20" fmla="*/ 0 w 30"/>
                <a:gd name="T21" fmla="*/ 2147483647 h 31"/>
                <a:gd name="T22" fmla="*/ 0 w 30"/>
                <a:gd name="T23" fmla="*/ 2147483647 h 31"/>
                <a:gd name="T24" fmla="*/ 2147483647 w 30"/>
                <a:gd name="T25" fmla="*/ 2147483647 h 31"/>
                <a:gd name="T26" fmla="*/ 2147483647 w 30"/>
                <a:gd name="T27" fmla="*/ 2147483647 h 31"/>
                <a:gd name="T28" fmla="*/ 2147483647 w 30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1"/>
                <a:gd name="T47" fmla="*/ 30 w 30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1">
                  <a:moveTo>
                    <a:pt x="23" y="0"/>
                  </a:moveTo>
                  <a:lnTo>
                    <a:pt x="28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8" y="23"/>
                  </a:lnTo>
                  <a:lnTo>
                    <a:pt x="23" y="29"/>
                  </a:lnTo>
                  <a:lnTo>
                    <a:pt x="17" y="31"/>
                  </a:lnTo>
                  <a:lnTo>
                    <a:pt x="11" y="31"/>
                  </a:lnTo>
                  <a:lnTo>
                    <a:pt x="3" y="29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2" y="2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23" name="Freeform 109"/>
            <p:cNvSpPr>
              <a:spLocks/>
            </p:cNvSpPr>
            <p:nvPr/>
          </p:nvSpPr>
          <p:spPr bwMode="auto">
            <a:xfrm>
              <a:off x="6376988" y="2232025"/>
              <a:ext cx="73025" cy="60325"/>
            </a:xfrm>
            <a:custGeom>
              <a:avLst/>
              <a:gdLst>
                <a:gd name="T0" fmla="*/ 0 w 28"/>
                <a:gd name="T1" fmla="*/ 2147483647 h 32"/>
                <a:gd name="T2" fmla="*/ 2147483647 w 28"/>
                <a:gd name="T3" fmla="*/ 2147483647 h 32"/>
                <a:gd name="T4" fmla="*/ 2147483647 w 28"/>
                <a:gd name="T5" fmla="*/ 0 h 32"/>
                <a:gd name="T6" fmla="*/ 2147483647 w 28"/>
                <a:gd name="T7" fmla="*/ 0 h 32"/>
                <a:gd name="T8" fmla="*/ 2147483647 w 28"/>
                <a:gd name="T9" fmla="*/ 2147483647 h 32"/>
                <a:gd name="T10" fmla="*/ 2147483647 w 28"/>
                <a:gd name="T11" fmla="*/ 2147483647 h 32"/>
                <a:gd name="T12" fmla="*/ 2147483647 w 28"/>
                <a:gd name="T13" fmla="*/ 2147483647 h 32"/>
                <a:gd name="T14" fmla="*/ 2147483647 w 28"/>
                <a:gd name="T15" fmla="*/ 2147483647 h 32"/>
                <a:gd name="T16" fmla="*/ 2147483647 w 28"/>
                <a:gd name="T17" fmla="*/ 2147483647 h 32"/>
                <a:gd name="T18" fmla="*/ 2147483647 w 28"/>
                <a:gd name="T19" fmla="*/ 2147483647 h 32"/>
                <a:gd name="T20" fmla="*/ 2147483647 w 28"/>
                <a:gd name="T21" fmla="*/ 2147483647 h 32"/>
                <a:gd name="T22" fmla="*/ 2147483647 w 28"/>
                <a:gd name="T23" fmla="*/ 214748364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32"/>
                <a:gd name="T38" fmla="*/ 28 w 2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32">
                  <a:moveTo>
                    <a:pt x="0" y="7"/>
                  </a:moveTo>
                  <a:lnTo>
                    <a:pt x="3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7" y="7"/>
                  </a:lnTo>
                  <a:lnTo>
                    <a:pt x="28" y="13"/>
                  </a:lnTo>
                  <a:lnTo>
                    <a:pt x="28" y="19"/>
                  </a:lnTo>
                  <a:lnTo>
                    <a:pt x="27" y="24"/>
                  </a:lnTo>
                  <a:lnTo>
                    <a:pt x="21" y="30"/>
                  </a:lnTo>
                  <a:lnTo>
                    <a:pt x="17" y="3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24" name="Line 110"/>
            <p:cNvSpPr>
              <a:spLocks noChangeShapeType="1"/>
            </p:cNvSpPr>
            <p:nvPr/>
          </p:nvSpPr>
          <p:spPr bwMode="auto">
            <a:xfrm>
              <a:off x="6418263" y="2232025"/>
              <a:ext cx="11112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25" name="Freeform 111"/>
            <p:cNvSpPr>
              <a:spLocks/>
            </p:cNvSpPr>
            <p:nvPr/>
          </p:nvSpPr>
          <p:spPr bwMode="auto">
            <a:xfrm>
              <a:off x="6376988" y="2201863"/>
              <a:ext cx="68262" cy="46037"/>
            </a:xfrm>
            <a:custGeom>
              <a:avLst/>
              <a:gdLst>
                <a:gd name="T0" fmla="*/ 2147483647 w 27"/>
                <a:gd name="T1" fmla="*/ 2147483647 h 23"/>
                <a:gd name="T2" fmla="*/ 2147483647 w 27"/>
                <a:gd name="T3" fmla="*/ 0 h 23"/>
                <a:gd name="T4" fmla="*/ 2147483647 w 27"/>
                <a:gd name="T5" fmla="*/ 0 h 23"/>
                <a:gd name="T6" fmla="*/ 0 w 27"/>
                <a:gd name="T7" fmla="*/ 214748364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3"/>
                <a:gd name="T14" fmla="*/ 27 w 2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3">
                  <a:moveTo>
                    <a:pt x="15" y="2"/>
                  </a:moveTo>
                  <a:lnTo>
                    <a:pt x="27" y="0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26" name="Line 112"/>
            <p:cNvSpPr>
              <a:spLocks noChangeShapeType="1"/>
            </p:cNvSpPr>
            <p:nvPr/>
          </p:nvSpPr>
          <p:spPr bwMode="auto">
            <a:xfrm>
              <a:off x="6388100" y="2205038"/>
              <a:ext cx="25400" cy="47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27" name="Freeform 113"/>
            <p:cNvSpPr>
              <a:spLocks/>
            </p:cNvSpPr>
            <p:nvPr/>
          </p:nvSpPr>
          <p:spPr bwMode="auto">
            <a:xfrm>
              <a:off x="8786813" y="2971800"/>
              <a:ext cx="79375" cy="82550"/>
            </a:xfrm>
            <a:custGeom>
              <a:avLst/>
              <a:gdLst>
                <a:gd name="T0" fmla="*/ 2147483647 w 31"/>
                <a:gd name="T1" fmla="*/ 0 h 45"/>
                <a:gd name="T2" fmla="*/ 2147483647 w 31"/>
                <a:gd name="T3" fmla="*/ 2147483647 h 45"/>
                <a:gd name="T4" fmla="*/ 2147483647 w 31"/>
                <a:gd name="T5" fmla="*/ 2147483647 h 45"/>
                <a:gd name="T6" fmla="*/ 0 w 31"/>
                <a:gd name="T7" fmla="*/ 2147483647 h 45"/>
                <a:gd name="T8" fmla="*/ 0 w 31"/>
                <a:gd name="T9" fmla="*/ 2147483647 h 45"/>
                <a:gd name="T10" fmla="*/ 2147483647 w 31"/>
                <a:gd name="T11" fmla="*/ 2147483647 h 45"/>
                <a:gd name="T12" fmla="*/ 2147483647 w 31"/>
                <a:gd name="T13" fmla="*/ 2147483647 h 45"/>
                <a:gd name="T14" fmla="*/ 2147483647 w 31"/>
                <a:gd name="T15" fmla="*/ 2147483647 h 45"/>
                <a:gd name="T16" fmla="*/ 2147483647 w 31"/>
                <a:gd name="T17" fmla="*/ 2147483647 h 45"/>
                <a:gd name="T18" fmla="*/ 2147483647 w 31"/>
                <a:gd name="T19" fmla="*/ 2147483647 h 45"/>
                <a:gd name="T20" fmla="*/ 2147483647 w 31"/>
                <a:gd name="T21" fmla="*/ 2147483647 h 45"/>
                <a:gd name="T22" fmla="*/ 2147483647 w 31"/>
                <a:gd name="T23" fmla="*/ 2147483647 h 45"/>
                <a:gd name="T24" fmla="*/ 2147483647 w 31"/>
                <a:gd name="T25" fmla="*/ 2147483647 h 45"/>
                <a:gd name="T26" fmla="*/ 2147483647 w 31"/>
                <a:gd name="T27" fmla="*/ 2147483647 h 45"/>
                <a:gd name="T28" fmla="*/ 2147483647 w 31"/>
                <a:gd name="T29" fmla="*/ 2147483647 h 45"/>
                <a:gd name="T30" fmla="*/ 2147483647 w 31"/>
                <a:gd name="T31" fmla="*/ 2147483647 h 45"/>
                <a:gd name="T32" fmla="*/ 2147483647 w 31"/>
                <a:gd name="T33" fmla="*/ 2147483647 h 45"/>
                <a:gd name="T34" fmla="*/ 2147483647 w 31"/>
                <a:gd name="T35" fmla="*/ 2147483647 h 45"/>
                <a:gd name="T36" fmla="*/ 2147483647 w 31"/>
                <a:gd name="T37" fmla="*/ 2147483647 h 45"/>
                <a:gd name="T38" fmla="*/ 2147483647 w 31"/>
                <a:gd name="T39" fmla="*/ 2147483647 h 45"/>
                <a:gd name="T40" fmla="*/ 2147483647 w 31"/>
                <a:gd name="T41" fmla="*/ 2147483647 h 45"/>
                <a:gd name="T42" fmla="*/ 2147483647 w 31"/>
                <a:gd name="T43" fmla="*/ 2147483647 h 45"/>
                <a:gd name="T44" fmla="*/ 2147483647 w 31"/>
                <a:gd name="T45" fmla="*/ 2147483647 h 45"/>
                <a:gd name="T46" fmla="*/ 2147483647 w 31"/>
                <a:gd name="T47" fmla="*/ 2147483647 h 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45"/>
                <a:gd name="T74" fmla="*/ 31 w 31"/>
                <a:gd name="T75" fmla="*/ 45 h 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45">
                  <a:moveTo>
                    <a:pt x="8" y="0"/>
                  </a:moveTo>
                  <a:lnTo>
                    <a:pt x="4" y="4"/>
                  </a:lnTo>
                  <a:lnTo>
                    <a:pt x="2" y="8"/>
                  </a:lnTo>
                  <a:lnTo>
                    <a:pt x="0" y="18"/>
                  </a:lnTo>
                  <a:lnTo>
                    <a:pt x="0" y="31"/>
                  </a:lnTo>
                  <a:lnTo>
                    <a:pt x="2" y="37"/>
                  </a:lnTo>
                  <a:lnTo>
                    <a:pt x="6" y="43"/>
                  </a:lnTo>
                  <a:lnTo>
                    <a:pt x="14" y="45"/>
                  </a:lnTo>
                  <a:lnTo>
                    <a:pt x="17" y="45"/>
                  </a:lnTo>
                  <a:lnTo>
                    <a:pt x="25" y="43"/>
                  </a:lnTo>
                  <a:lnTo>
                    <a:pt x="29" y="37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29" y="21"/>
                  </a:lnTo>
                  <a:lnTo>
                    <a:pt x="25" y="18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8" y="18"/>
                  </a:lnTo>
                  <a:lnTo>
                    <a:pt x="4" y="21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7"/>
                  </a:lnTo>
                  <a:lnTo>
                    <a:pt x="8" y="43"/>
                  </a:lnTo>
                  <a:lnTo>
                    <a:pt x="14" y="4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28" name="Freeform 114"/>
            <p:cNvSpPr>
              <a:spLocks/>
            </p:cNvSpPr>
            <p:nvPr/>
          </p:nvSpPr>
          <p:spPr bwMode="auto">
            <a:xfrm>
              <a:off x="8829675" y="2994025"/>
              <a:ext cx="30163" cy="60325"/>
            </a:xfrm>
            <a:custGeom>
              <a:avLst/>
              <a:gdLst>
                <a:gd name="T0" fmla="*/ 0 w 12"/>
                <a:gd name="T1" fmla="*/ 2147483647 h 31"/>
                <a:gd name="T2" fmla="*/ 2147483647 w 12"/>
                <a:gd name="T3" fmla="*/ 2147483647 h 31"/>
                <a:gd name="T4" fmla="*/ 2147483647 w 12"/>
                <a:gd name="T5" fmla="*/ 2147483647 h 31"/>
                <a:gd name="T6" fmla="*/ 2147483647 w 12"/>
                <a:gd name="T7" fmla="*/ 2147483647 h 31"/>
                <a:gd name="T8" fmla="*/ 2147483647 w 12"/>
                <a:gd name="T9" fmla="*/ 2147483647 h 31"/>
                <a:gd name="T10" fmla="*/ 2147483647 w 12"/>
                <a:gd name="T11" fmla="*/ 2147483647 h 31"/>
                <a:gd name="T12" fmla="*/ 2147483647 w 12"/>
                <a:gd name="T13" fmla="*/ 2147483647 h 31"/>
                <a:gd name="T14" fmla="*/ 0 w 12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1"/>
                <a:gd name="T26" fmla="*/ 12 w 12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1">
                  <a:moveTo>
                    <a:pt x="0" y="31"/>
                  </a:moveTo>
                  <a:lnTo>
                    <a:pt x="4" y="29"/>
                  </a:lnTo>
                  <a:lnTo>
                    <a:pt x="10" y="23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0" y="7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29" name="Freeform 115"/>
            <p:cNvSpPr>
              <a:spLocks/>
            </p:cNvSpPr>
            <p:nvPr/>
          </p:nvSpPr>
          <p:spPr bwMode="auto">
            <a:xfrm>
              <a:off x="8793163" y="2963863"/>
              <a:ext cx="66675" cy="63500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2147483647 w 27"/>
                <a:gd name="T5" fmla="*/ 2147483647 h 34"/>
                <a:gd name="T6" fmla="*/ 2147483647 w 27"/>
                <a:gd name="T7" fmla="*/ 2147483647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0 h 34"/>
                <a:gd name="T14" fmla="*/ 2147483647 w 27"/>
                <a:gd name="T15" fmla="*/ 2147483647 h 34"/>
                <a:gd name="T16" fmla="*/ 2147483647 w 27"/>
                <a:gd name="T17" fmla="*/ 2147483647 h 34"/>
                <a:gd name="T18" fmla="*/ 2147483647 w 27"/>
                <a:gd name="T19" fmla="*/ 2147483647 h 34"/>
                <a:gd name="T20" fmla="*/ 2147483647 w 27"/>
                <a:gd name="T21" fmla="*/ 2147483647 h 34"/>
                <a:gd name="T22" fmla="*/ 0 w 27"/>
                <a:gd name="T23" fmla="*/ 2147483647 h 34"/>
                <a:gd name="T24" fmla="*/ 0 w 27"/>
                <a:gd name="T25" fmla="*/ 214748364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34"/>
                <a:gd name="T41" fmla="*/ 27 w 2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34">
                  <a:moveTo>
                    <a:pt x="23" y="9"/>
                  </a:moveTo>
                  <a:lnTo>
                    <a:pt x="25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6" y="3"/>
                  </a:lnTo>
                  <a:lnTo>
                    <a:pt x="10" y="3"/>
                  </a:lnTo>
                  <a:lnTo>
                    <a:pt x="4" y="7"/>
                  </a:lnTo>
                  <a:lnTo>
                    <a:pt x="2" y="11"/>
                  </a:lnTo>
                  <a:lnTo>
                    <a:pt x="0" y="21"/>
                  </a:lnTo>
                  <a:lnTo>
                    <a:pt x="0" y="3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30" name="Line 116"/>
            <p:cNvSpPr>
              <a:spLocks noChangeShapeType="1"/>
            </p:cNvSpPr>
            <p:nvPr/>
          </p:nvSpPr>
          <p:spPr bwMode="auto">
            <a:xfrm flipV="1">
              <a:off x="8807450" y="2963863"/>
              <a:ext cx="15875" cy="79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31" name="Line 117"/>
            <p:cNvSpPr>
              <a:spLocks noChangeShapeType="1"/>
            </p:cNvSpPr>
            <p:nvPr/>
          </p:nvSpPr>
          <p:spPr bwMode="auto">
            <a:xfrm flipH="1">
              <a:off x="8850313" y="2978150"/>
              <a:ext cx="4762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32" name="Freeform 118"/>
            <p:cNvSpPr>
              <a:spLocks/>
            </p:cNvSpPr>
            <p:nvPr/>
          </p:nvSpPr>
          <p:spPr bwMode="auto">
            <a:xfrm>
              <a:off x="8101013" y="3451225"/>
              <a:ext cx="66675" cy="25400"/>
            </a:xfrm>
            <a:custGeom>
              <a:avLst/>
              <a:gdLst>
                <a:gd name="T0" fmla="*/ 2147483647 w 27"/>
                <a:gd name="T1" fmla="*/ 2147483647 h 13"/>
                <a:gd name="T2" fmla="*/ 2147483647 w 27"/>
                <a:gd name="T3" fmla="*/ 0 h 13"/>
                <a:gd name="T4" fmla="*/ 2147483647 w 27"/>
                <a:gd name="T5" fmla="*/ 0 h 13"/>
                <a:gd name="T6" fmla="*/ 2147483647 w 27"/>
                <a:gd name="T7" fmla="*/ 2147483647 h 13"/>
                <a:gd name="T8" fmla="*/ 2147483647 w 27"/>
                <a:gd name="T9" fmla="*/ 2147483647 h 13"/>
                <a:gd name="T10" fmla="*/ 0 w 27"/>
                <a:gd name="T11" fmla="*/ 2147483647 h 13"/>
                <a:gd name="T12" fmla="*/ 0 w 27"/>
                <a:gd name="T13" fmla="*/ 2147483647 h 13"/>
                <a:gd name="T14" fmla="*/ 2147483647 w 27"/>
                <a:gd name="T15" fmla="*/ 2147483647 h 13"/>
                <a:gd name="T16" fmla="*/ 2147483647 w 27"/>
                <a:gd name="T17" fmla="*/ 2147483647 h 13"/>
                <a:gd name="T18" fmla="*/ 2147483647 w 2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3"/>
                <a:gd name="T32" fmla="*/ 27 w 2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3">
                  <a:moveTo>
                    <a:pt x="27" y="2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2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33" name="Freeform 119"/>
            <p:cNvSpPr>
              <a:spLocks/>
            </p:cNvSpPr>
            <p:nvPr/>
          </p:nvSpPr>
          <p:spPr bwMode="auto">
            <a:xfrm>
              <a:off x="8101013" y="3506788"/>
              <a:ext cx="14287" cy="30162"/>
            </a:xfrm>
            <a:custGeom>
              <a:avLst/>
              <a:gdLst>
                <a:gd name="T0" fmla="*/ 2147483647 w 6"/>
                <a:gd name="T1" fmla="*/ 0 h 17"/>
                <a:gd name="T2" fmla="*/ 2147483647 w 6"/>
                <a:gd name="T3" fmla="*/ 2147483647 h 17"/>
                <a:gd name="T4" fmla="*/ 0 w 6"/>
                <a:gd name="T5" fmla="*/ 2147483647 h 17"/>
                <a:gd name="T6" fmla="*/ 0 w 6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7"/>
                <a:gd name="T14" fmla="*/ 6 w 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7">
                  <a:moveTo>
                    <a:pt x="6" y="0"/>
                  </a:moveTo>
                  <a:lnTo>
                    <a:pt x="2" y="5"/>
                  </a:lnTo>
                  <a:lnTo>
                    <a:pt x="0" y="11"/>
                  </a:lnTo>
                  <a:lnTo>
                    <a:pt x="0" y="1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34" name="Freeform 120"/>
            <p:cNvSpPr>
              <a:spLocks/>
            </p:cNvSpPr>
            <p:nvPr/>
          </p:nvSpPr>
          <p:spPr bwMode="auto">
            <a:xfrm>
              <a:off x="8115300" y="3454400"/>
              <a:ext cx="63500" cy="52388"/>
            </a:xfrm>
            <a:custGeom>
              <a:avLst/>
              <a:gdLst>
                <a:gd name="T0" fmla="*/ 0 w 25"/>
                <a:gd name="T1" fmla="*/ 2147483647 h 27"/>
                <a:gd name="T2" fmla="*/ 2147483647 w 25"/>
                <a:gd name="T3" fmla="*/ 2147483647 h 27"/>
                <a:gd name="T4" fmla="*/ 2147483647 w 25"/>
                <a:gd name="T5" fmla="*/ 2147483647 h 27"/>
                <a:gd name="T6" fmla="*/ 2147483647 w 25"/>
                <a:gd name="T7" fmla="*/ 2147483647 h 27"/>
                <a:gd name="T8" fmla="*/ 2147483647 w 25"/>
                <a:gd name="T9" fmla="*/ 2147483647 h 27"/>
                <a:gd name="T10" fmla="*/ 2147483647 w 25"/>
                <a:gd name="T11" fmla="*/ 2147483647 h 27"/>
                <a:gd name="T12" fmla="*/ 2147483647 w 25"/>
                <a:gd name="T13" fmla="*/ 2147483647 h 27"/>
                <a:gd name="T14" fmla="*/ 2147483647 w 25"/>
                <a:gd name="T15" fmla="*/ 0 h 27"/>
                <a:gd name="T16" fmla="*/ 2147483647 w 25"/>
                <a:gd name="T17" fmla="*/ 0 h 27"/>
                <a:gd name="T18" fmla="*/ 2147483647 w 25"/>
                <a:gd name="T19" fmla="*/ 2147483647 h 27"/>
                <a:gd name="T20" fmla="*/ 2147483647 w 25"/>
                <a:gd name="T21" fmla="*/ 2147483647 h 27"/>
                <a:gd name="T22" fmla="*/ 2147483647 w 25"/>
                <a:gd name="T23" fmla="*/ 2147483647 h 27"/>
                <a:gd name="T24" fmla="*/ 2147483647 w 25"/>
                <a:gd name="T25" fmla="*/ 2147483647 h 27"/>
                <a:gd name="T26" fmla="*/ 2147483647 w 25"/>
                <a:gd name="T27" fmla="*/ 2147483647 h 27"/>
                <a:gd name="T28" fmla="*/ 2147483647 w 25"/>
                <a:gd name="T29" fmla="*/ 2147483647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7"/>
                <a:gd name="T47" fmla="*/ 25 w 25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7">
                  <a:moveTo>
                    <a:pt x="0" y="27"/>
                  </a:moveTo>
                  <a:lnTo>
                    <a:pt x="4" y="25"/>
                  </a:lnTo>
                  <a:lnTo>
                    <a:pt x="15" y="21"/>
                  </a:lnTo>
                  <a:lnTo>
                    <a:pt x="23" y="15"/>
                  </a:lnTo>
                  <a:lnTo>
                    <a:pt x="25" y="11"/>
                  </a:lnTo>
                  <a:lnTo>
                    <a:pt x="25" y="7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1" y="15"/>
                  </a:lnTo>
                  <a:lnTo>
                    <a:pt x="13" y="21"/>
                  </a:lnTo>
                  <a:lnTo>
                    <a:pt x="4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35" name="Freeform 121"/>
            <p:cNvSpPr>
              <a:spLocks/>
            </p:cNvSpPr>
            <p:nvPr/>
          </p:nvSpPr>
          <p:spPr bwMode="auto">
            <a:xfrm>
              <a:off x="8115300" y="3522663"/>
              <a:ext cx="63500" cy="14287"/>
            </a:xfrm>
            <a:custGeom>
              <a:avLst/>
              <a:gdLst>
                <a:gd name="T0" fmla="*/ 0 w 25"/>
                <a:gd name="T1" fmla="*/ 2147483647 h 8"/>
                <a:gd name="T2" fmla="*/ 2147483647 w 25"/>
                <a:gd name="T3" fmla="*/ 2147483647 h 8"/>
                <a:gd name="T4" fmla="*/ 2147483647 w 25"/>
                <a:gd name="T5" fmla="*/ 2147483647 h 8"/>
                <a:gd name="T6" fmla="*/ 2147483647 w 25"/>
                <a:gd name="T7" fmla="*/ 2147483647 h 8"/>
                <a:gd name="T8" fmla="*/ 2147483647 w 25"/>
                <a:gd name="T9" fmla="*/ 2147483647 h 8"/>
                <a:gd name="T10" fmla="*/ 2147483647 w 2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8"/>
                <a:gd name="T20" fmla="*/ 25 w 2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8">
                  <a:moveTo>
                    <a:pt x="0" y="4"/>
                  </a:moveTo>
                  <a:lnTo>
                    <a:pt x="11" y="8"/>
                  </a:lnTo>
                  <a:lnTo>
                    <a:pt x="17" y="8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36" name="Freeform 122"/>
            <p:cNvSpPr>
              <a:spLocks/>
            </p:cNvSpPr>
            <p:nvPr/>
          </p:nvSpPr>
          <p:spPr bwMode="auto">
            <a:xfrm>
              <a:off x="8101013" y="3530600"/>
              <a:ext cx="77787" cy="6350"/>
            </a:xfrm>
            <a:custGeom>
              <a:avLst/>
              <a:gdLst>
                <a:gd name="T0" fmla="*/ 2147483647 w 31"/>
                <a:gd name="T1" fmla="*/ 0 h 6"/>
                <a:gd name="T2" fmla="*/ 2147483647 w 31"/>
                <a:gd name="T3" fmla="*/ 2147483647 h 6"/>
                <a:gd name="T4" fmla="*/ 2147483647 w 31"/>
                <a:gd name="T5" fmla="*/ 2147483647 h 6"/>
                <a:gd name="T6" fmla="*/ 2147483647 w 31"/>
                <a:gd name="T7" fmla="*/ 2147483647 h 6"/>
                <a:gd name="T8" fmla="*/ 2147483647 w 31"/>
                <a:gd name="T9" fmla="*/ 0 h 6"/>
                <a:gd name="T10" fmla="*/ 2147483647 w 31"/>
                <a:gd name="T11" fmla="*/ 0 h 6"/>
                <a:gd name="T12" fmla="*/ 0 w 31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6"/>
                <a:gd name="T23" fmla="*/ 31 w 31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6">
                  <a:moveTo>
                    <a:pt x="31" y="0"/>
                  </a:moveTo>
                  <a:lnTo>
                    <a:pt x="29" y="4"/>
                  </a:lnTo>
                  <a:lnTo>
                    <a:pt x="27" y="6"/>
                  </a:lnTo>
                  <a:lnTo>
                    <a:pt x="17" y="6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37" name="Line 123"/>
            <p:cNvSpPr>
              <a:spLocks noChangeShapeType="1"/>
            </p:cNvSpPr>
            <p:nvPr/>
          </p:nvSpPr>
          <p:spPr bwMode="auto">
            <a:xfrm>
              <a:off x="8151813" y="3451225"/>
              <a:ext cx="158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38" name="Freeform 124"/>
            <p:cNvSpPr>
              <a:spLocks/>
            </p:cNvSpPr>
            <p:nvPr/>
          </p:nvSpPr>
          <p:spPr bwMode="auto">
            <a:xfrm>
              <a:off x="7089775" y="3435350"/>
              <a:ext cx="15875" cy="90488"/>
            </a:xfrm>
            <a:custGeom>
              <a:avLst/>
              <a:gdLst>
                <a:gd name="T0" fmla="*/ 0 w 6"/>
                <a:gd name="T1" fmla="*/ 2147483647 h 48"/>
                <a:gd name="T2" fmla="*/ 2147483647 w 6"/>
                <a:gd name="T3" fmla="*/ 0 h 48"/>
                <a:gd name="T4" fmla="*/ 2147483647 w 6"/>
                <a:gd name="T5" fmla="*/ 2147483647 h 48"/>
                <a:gd name="T6" fmla="*/ 2147483647 w 6"/>
                <a:gd name="T7" fmla="*/ 2147483647 h 48"/>
                <a:gd name="T8" fmla="*/ 2147483647 w 6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8"/>
                <a:gd name="T17" fmla="*/ 6 w 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8">
                  <a:moveTo>
                    <a:pt x="0" y="8"/>
                  </a:moveTo>
                  <a:lnTo>
                    <a:pt x="6" y="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39" name="Line 125"/>
            <p:cNvSpPr>
              <a:spLocks noChangeShapeType="1"/>
            </p:cNvSpPr>
            <p:nvPr/>
          </p:nvSpPr>
          <p:spPr bwMode="auto">
            <a:xfrm flipH="1">
              <a:off x="7075488" y="3446463"/>
              <a:ext cx="14287" cy="47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40" name="Line 126"/>
            <p:cNvSpPr>
              <a:spLocks noChangeShapeType="1"/>
            </p:cNvSpPr>
            <p:nvPr/>
          </p:nvSpPr>
          <p:spPr bwMode="auto">
            <a:xfrm>
              <a:off x="7075488" y="3525838"/>
              <a:ext cx="57150" cy="47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 Narrow" panose="020B0606020202030204" pitchFamily="34" charset="0"/>
              </a:endParaRPr>
            </a:p>
          </p:txBody>
        </p:sp>
        <p:sp>
          <p:nvSpPr>
            <p:cNvPr id="30041" name="Text Box 333"/>
            <p:cNvSpPr txBox="1">
              <a:spLocks noChangeArrowheads="1"/>
            </p:cNvSpPr>
            <p:nvPr/>
          </p:nvSpPr>
          <p:spPr bwMode="auto">
            <a:xfrm>
              <a:off x="6703200" y="3776515"/>
              <a:ext cx="1700250" cy="46384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/>
              <a:r>
                <a:rPr lang="en-US" sz="2400" u="none">
                  <a:solidFill>
                    <a:schemeClr val="hlink"/>
                  </a:solidFill>
                  <a:latin typeface="Arial Narrow" panose="020B0606020202030204" pitchFamily="34" charset="0"/>
                </a:rPr>
                <a:t>MA Function</a:t>
              </a:r>
            </a:p>
          </p:txBody>
        </p:sp>
      </p:grpSp>
      <p:sp>
        <p:nvSpPr>
          <p:cNvPr id="1413460" name="Text Box 340"/>
          <p:cNvSpPr txBox="1">
            <a:spLocks noChangeArrowheads="1"/>
          </p:cNvSpPr>
          <p:nvPr/>
        </p:nvSpPr>
        <p:spPr bwMode="auto">
          <a:xfrm>
            <a:off x="3095965" y="434479"/>
            <a:ext cx="3884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40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IDEA  Involution</a:t>
            </a:r>
          </a:p>
        </p:txBody>
      </p:sp>
      <p:sp>
        <p:nvSpPr>
          <p:cNvPr id="29909" name="Text Box 334"/>
          <p:cNvSpPr txBox="1">
            <a:spLocks noChangeArrowheads="1"/>
          </p:cNvSpPr>
          <p:nvPr/>
        </p:nvSpPr>
        <p:spPr bwMode="auto">
          <a:xfrm>
            <a:off x="6333903" y="4691838"/>
            <a:ext cx="293732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 dirty="0">
                <a:solidFill>
                  <a:schemeClr val="hlink"/>
                </a:solidFill>
                <a:latin typeface="Arial Narrow" panose="020B0606020202030204" pitchFamily="34" charset="0"/>
              </a:rPr>
              <a:t>Multiplication modulo </a:t>
            </a:r>
            <a:r>
              <a:rPr lang="en-US" sz="1800" u="none" dirty="0" smtClean="0">
                <a:solidFill>
                  <a:schemeClr val="hlink"/>
                </a:solidFill>
                <a:latin typeface="Arial Narrow" panose="020B0606020202030204" pitchFamily="34" charset="0"/>
              </a:rPr>
              <a:t> (2</a:t>
            </a:r>
            <a:r>
              <a:rPr lang="en-US" sz="1800" u="none" baseline="30000" dirty="0" smtClean="0">
                <a:solidFill>
                  <a:schemeClr val="hlink"/>
                </a:solidFill>
                <a:latin typeface="Arial Narrow" panose="020B0606020202030204" pitchFamily="34" charset="0"/>
              </a:rPr>
              <a:t>16</a:t>
            </a:r>
            <a:r>
              <a:rPr lang="en-US" sz="1800" u="none" dirty="0" smtClean="0">
                <a:solidFill>
                  <a:schemeClr val="hlink"/>
                </a:solidFill>
                <a:latin typeface="Arial Narrow" panose="020B0606020202030204" pitchFamily="34" charset="0"/>
              </a:rPr>
              <a:t> </a:t>
            </a:r>
            <a:r>
              <a:rPr lang="en-US" sz="1800" u="none" dirty="0">
                <a:solidFill>
                  <a:schemeClr val="hlink"/>
                </a:solidFill>
                <a:latin typeface="Arial Narrow" panose="020B0606020202030204" pitchFamily="34" charset="0"/>
              </a:rPr>
              <a:t>+ </a:t>
            </a:r>
            <a:r>
              <a:rPr lang="en-US" sz="1800" u="none" dirty="0" smtClean="0">
                <a:solidFill>
                  <a:schemeClr val="hlink"/>
                </a:solidFill>
                <a:latin typeface="Arial Narrow" panose="020B0606020202030204" pitchFamily="34" charset="0"/>
              </a:rPr>
              <a:t>1)</a:t>
            </a:r>
            <a:endParaRPr lang="en-US" sz="1800" u="none" dirty="0">
              <a:solidFill>
                <a:schemeClr val="hlink"/>
              </a:solidFill>
              <a:latin typeface="Arial Narrow" panose="020B0606020202030204" pitchFamily="34" charset="0"/>
            </a:endParaRPr>
          </a:p>
        </p:txBody>
      </p:sp>
      <p:sp>
        <p:nvSpPr>
          <p:cNvPr id="29910" name="Text Box 335"/>
          <p:cNvSpPr txBox="1">
            <a:spLocks noChangeArrowheads="1"/>
          </p:cNvSpPr>
          <p:nvPr/>
        </p:nvSpPr>
        <p:spPr bwMode="auto">
          <a:xfrm>
            <a:off x="6367017" y="5063350"/>
            <a:ext cx="2036433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 dirty="0">
                <a:solidFill>
                  <a:schemeClr val="hlink"/>
                </a:solidFill>
                <a:latin typeface="Arial Narrow" panose="020B0606020202030204" pitchFamily="34" charset="0"/>
              </a:rPr>
              <a:t>Addition modulo </a:t>
            </a:r>
            <a:r>
              <a:rPr lang="en-US" sz="1800" u="none" dirty="0" smtClean="0">
                <a:solidFill>
                  <a:schemeClr val="hlink"/>
                </a:solidFill>
                <a:latin typeface="Arial Narrow" panose="020B0606020202030204" pitchFamily="34" charset="0"/>
              </a:rPr>
              <a:t> 2</a:t>
            </a:r>
            <a:r>
              <a:rPr lang="en-US" sz="1800" u="none" baseline="30000" dirty="0" smtClean="0">
                <a:solidFill>
                  <a:schemeClr val="hlink"/>
                </a:solidFill>
                <a:latin typeface="Arial Narrow" panose="020B0606020202030204" pitchFamily="34" charset="0"/>
              </a:rPr>
              <a:t>16</a:t>
            </a:r>
            <a:endParaRPr lang="en-US" sz="1800" u="none" dirty="0">
              <a:latin typeface="Arial Narrow" panose="020B0606020202030204" pitchFamily="34" charset="0"/>
            </a:endParaRPr>
          </a:p>
        </p:txBody>
      </p:sp>
      <p:sp>
        <p:nvSpPr>
          <p:cNvPr id="29911" name="Rectangle 336"/>
          <p:cNvSpPr>
            <a:spLocks noChangeArrowheads="1"/>
          </p:cNvSpPr>
          <p:nvPr/>
        </p:nvSpPr>
        <p:spPr bwMode="auto">
          <a:xfrm>
            <a:off x="5789613" y="5151438"/>
            <a:ext cx="381000" cy="228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800" u="none"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29912" name="Oval 337"/>
          <p:cNvSpPr>
            <a:spLocks noChangeArrowheads="1"/>
          </p:cNvSpPr>
          <p:nvPr/>
        </p:nvSpPr>
        <p:spPr bwMode="auto">
          <a:xfrm>
            <a:off x="5789613" y="4694238"/>
            <a:ext cx="304800" cy="304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endParaRPr lang="en-US" sz="1200" u="none">
              <a:latin typeface="Arial Narrow" panose="020B0606020202030204" pitchFamily="34" charset="0"/>
            </a:endParaRPr>
          </a:p>
        </p:txBody>
      </p:sp>
      <p:sp>
        <p:nvSpPr>
          <p:cNvPr id="29913" name="Text Box 338"/>
          <p:cNvSpPr txBox="1">
            <a:spLocks noChangeArrowheads="1"/>
          </p:cNvSpPr>
          <p:nvPr/>
        </p:nvSpPr>
        <p:spPr bwMode="auto">
          <a:xfrm>
            <a:off x="5820630" y="4538515"/>
            <a:ext cx="25229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9914" name="Text Box 339"/>
          <p:cNvSpPr txBox="1">
            <a:spLocks noChangeArrowheads="1"/>
          </p:cNvSpPr>
          <p:nvPr/>
        </p:nvSpPr>
        <p:spPr bwMode="auto">
          <a:xfrm>
            <a:off x="936625" y="5691188"/>
            <a:ext cx="7632700" cy="650875"/>
          </a:xfrm>
          <a:prstGeom prst="rect">
            <a:avLst/>
          </a:prstGeom>
          <a:solidFill>
            <a:srgbClr val="F7F9A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defTabSz="762000"/>
            <a:r>
              <a:rPr lang="en-US" sz="1800" u="none">
                <a:solidFill>
                  <a:schemeClr val="hlink"/>
                </a:solidFill>
                <a:latin typeface="Arial Narrow" panose="020B0606020202030204" pitchFamily="34" charset="0"/>
              </a:rPr>
              <a:t>Elements form a group under multiplication as the modulus is a prime number and every non-zero element has an inverse.</a:t>
            </a:r>
          </a:p>
        </p:txBody>
      </p:sp>
      <p:sp>
        <p:nvSpPr>
          <p:cNvPr id="29915" name="Line 341"/>
          <p:cNvSpPr>
            <a:spLocks noChangeShapeType="1"/>
          </p:cNvSpPr>
          <p:nvPr/>
        </p:nvSpPr>
        <p:spPr bwMode="auto">
          <a:xfrm flipH="1" flipV="1">
            <a:off x="8839200" y="499745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916" name="Text Box 342"/>
          <p:cNvSpPr txBox="1">
            <a:spLocks noChangeArrowheads="1"/>
          </p:cNvSpPr>
          <p:nvPr/>
        </p:nvSpPr>
        <p:spPr bwMode="auto">
          <a:xfrm>
            <a:off x="8915400" y="5378450"/>
            <a:ext cx="1024937" cy="64851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800" u="none" dirty="0" smtClean="0">
                <a:solidFill>
                  <a:schemeClr val="hlink"/>
                </a:solidFill>
                <a:latin typeface="Arial Narrow" panose="020B0606020202030204" pitchFamily="34" charset="0"/>
              </a:rPr>
              <a:t>(2</a:t>
            </a:r>
            <a:r>
              <a:rPr lang="en-US" sz="1800" u="none" baseline="30000" dirty="0" smtClean="0">
                <a:solidFill>
                  <a:schemeClr val="hlink"/>
                </a:solidFill>
                <a:latin typeface="Arial Narrow" panose="020B0606020202030204" pitchFamily="34" charset="0"/>
              </a:rPr>
              <a:t>16</a:t>
            </a:r>
            <a:r>
              <a:rPr lang="en-US" sz="1800" u="none" dirty="0" smtClean="0">
                <a:solidFill>
                  <a:schemeClr val="hlink"/>
                </a:solidFill>
                <a:latin typeface="Arial Narrow" panose="020B0606020202030204" pitchFamily="34" charset="0"/>
              </a:rPr>
              <a:t> </a:t>
            </a:r>
            <a:r>
              <a:rPr lang="en-US" sz="1800" u="none" dirty="0">
                <a:solidFill>
                  <a:schemeClr val="hlink"/>
                </a:solidFill>
                <a:latin typeface="Arial Narrow" panose="020B0606020202030204" pitchFamily="34" charset="0"/>
              </a:rPr>
              <a:t>+ </a:t>
            </a:r>
            <a:r>
              <a:rPr lang="en-US" sz="1800" u="none" dirty="0" smtClean="0">
                <a:solidFill>
                  <a:schemeClr val="hlink"/>
                </a:solidFill>
                <a:latin typeface="Arial Narrow" panose="020B0606020202030204" pitchFamily="34" charset="0"/>
              </a:rPr>
              <a:t>1)</a:t>
            </a:r>
            <a:endParaRPr lang="en-US" sz="1800" u="none" dirty="0">
              <a:solidFill>
                <a:schemeClr val="hlink"/>
              </a:solidFill>
              <a:latin typeface="Arial Narrow" panose="020B0606020202030204" pitchFamily="34" charset="0"/>
            </a:endParaRPr>
          </a:p>
          <a:p>
            <a:pPr defTabSz="762000"/>
            <a:r>
              <a:rPr lang="en-US" sz="1800" u="none" dirty="0">
                <a:solidFill>
                  <a:schemeClr val="hlink"/>
                </a:solidFill>
                <a:latin typeface="Arial Narrow" panose="020B0606020202030204" pitchFamily="34" charset="0"/>
              </a:rPr>
              <a:t>is prime !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346" name="Text Box 334"/>
          <p:cNvSpPr txBox="1">
            <a:spLocks noChangeArrowheads="1"/>
          </p:cNvSpPr>
          <p:nvPr/>
        </p:nvSpPr>
        <p:spPr bwMode="auto">
          <a:xfrm>
            <a:off x="3491408" y="4691837"/>
            <a:ext cx="208612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 dirty="0" smtClean="0">
                <a:latin typeface="Arial Narrow" panose="020B0606020202030204" pitchFamily="34" charset="0"/>
              </a:rPr>
              <a:t>Multiplicative group :</a:t>
            </a:r>
            <a:endParaRPr lang="en-US" sz="1800" u="none" dirty="0">
              <a:latin typeface="Arial Narrow" panose="020B0606020202030204" pitchFamily="34" charset="0"/>
            </a:endParaRPr>
          </a:p>
        </p:txBody>
      </p:sp>
      <p:sp>
        <p:nvSpPr>
          <p:cNvPr id="347" name="Text Box 334"/>
          <p:cNvSpPr txBox="1">
            <a:spLocks noChangeArrowheads="1"/>
          </p:cNvSpPr>
          <p:nvPr/>
        </p:nvSpPr>
        <p:spPr bwMode="auto">
          <a:xfrm>
            <a:off x="3600212" y="5055937"/>
            <a:ext cx="1632476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 dirty="0" smtClean="0">
                <a:latin typeface="Arial Narrow" panose="020B0606020202030204" pitchFamily="34" charset="0"/>
              </a:rPr>
              <a:t>Additive group :</a:t>
            </a:r>
            <a:endParaRPr lang="en-US" sz="1800" u="none" dirty="0">
              <a:latin typeface="Arial Narrow" panose="020B0606020202030204" pitchFamily="34" charset="0"/>
            </a:endParaRPr>
          </a:p>
        </p:txBody>
      </p:sp>
      <p:sp>
        <p:nvSpPr>
          <p:cNvPr id="349" name="Text Box 334"/>
          <p:cNvSpPr txBox="1">
            <a:spLocks noChangeArrowheads="1"/>
          </p:cNvSpPr>
          <p:nvPr/>
        </p:nvSpPr>
        <p:spPr bwMode="auto">
          <a:xfrm>
            <a:off x="3484964" y="4283670"/>
            <a:ext cx="2685649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dirty="0" smtClean="0">
                <a:latin typeface="Arial Narrow" panose="020B0606020202030204" pitchFamily="34" charset="0"/>
              </a:rPr>
              <a:t>Uses two group operations</a:t>
            </a:r>
            <a:r>
              <a:rPr lang="en-US" sz="1800" u="none" dirty="0" smtClean="0">
                <a:latin typeface="Arial Narrow" panose="020B0606020202030204" pitchFamily="34" charset="0"/>
              </a:rPr>
              <a:t>:</a:t>
            </a:r>
            <a:endParaRPr lang="en-US" sz="1800" u="none" dirty="0">
              <a:latin typeface="Arial Narrow" panose="020B0606020202030204" pitchFamily="34" charset="0"/>
            </a:endParaRPr>
          </a:p>
        </p:txBody>
      </p:sp>
      <p:cxnSp>
        <p:nvCxnSpPr>
          <p:cNvPr id="29908" name="Gerade Verbindung mit Pfeil 345"/>
          <p:cNvCxnSpPr>
            <a:cxnSpLocks noChangeShapeType="1"/>
          </p:cNvCxnSpPr>
          <p:nvPr/>
        </p:nvCxnSpPr>
        <p:spPr bwMode="auto">
          <a:xfrm flipH="1">
            <a:off x="8403450" y="5907088"/>
            <a:ext cx="526239" cy="21602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4021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9" grpId="0"/>
      <p:bldP spid="29910" grpId="0"/>
      <p:bldP spid="29911" grpId="0" animBg="1"/>
      <p:bldP spid="29912" grpId="0" animBg="1"/>
      <p:bldP spid="29913" grpId="0"/>
      <p:bldP spid="29914" grpId="0" animBg="1"/>
      <p:bldP spid="29915" grpId="0" animBg="1"/>
      <p:bldP spid="29916" grpId="0" animBg="1"/>
      <p:bldP spid="346" grpId="0"/>
      <p:bldP spid="347" grpId="0"/>
      <p:bldP spid="3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938" name="Text Box 2"/>
          <p:cNvSpPr txBox="1">
            <a:spLocks noChangeArrowheads="1"/>
          </p:cNvSpPr>
          <p:nvPr/>
        </p:nvSpPr>
        <p:spPr bwMode="auto">
          <a:xfrm>
            <a:off x="898524" y="1082551"/>
            <a:ext cx="87614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altLang="ar-SA" sz="4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3</a:t>
            </a:r>
            <a:r>
              <a:rPr lang="en-US" altLang="ar-SA" sz="4800" u="none" baseline="300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rd</a:t>
            </a:r>
            <a:r>
              <a:rPr lang="en-US" altLang="ar-SA" sz="4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Generation Mobile Cipher is</a:t>
            </a:r>
            <a:endParaRPr lang="en-US" altLang="ar-SA" sz="48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  <a:p>
            <a:pPr algn="ctr" defTabSz="762000">
              <a:spcBef>
                <a:spcPct val="50000"/>
              </a:spcBef>
              <a:defRPr/>
            </a:pPr>
            <a:r>
              <a:rPr lang="en-US" altLang="ar-SA" sz="4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KASUMI </a:t>
            </a:r>
            <a:r>
              <a:rPr lang="en-US" altLang="ar-SA" sz="4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Cipher to replace</a:t>
            </a:r>
            <a:r>
              <a:rPr lang="en-US" altLang="ar-SA" sz="4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</a:t>
            </a:r>
            <a:r>
              <a:rPr lang="en-US" altLang="ar-SA" sz="4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A5/1,2,.</a:t>
            </a:r>
            <a:r>
              <a:rPr lang="de-DE" altLang="ar-SA" sz="4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.</a:t>
            </a:r>
            <a:r>
              <a:rPr lang="en-US" altLang="ar-SA" sz="4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</a:t>
            </a:r>
          </a:p>
        </p:txBody>
      </p:sp>
      <p:sp>
        <p:nvSpPr>
          <p:cNvPr id="1447939" name="Text Box 3"/>
          <p:cNvSpPr txBox="1">
            <a:spLocks noChangeArrowheads="1"/>
          </p:cNvSpPr>
          <p:nvPr/>
        </p:nvSpPr>
        <p:spPr bwMode="auto">
          <a:xfrm>
            <a:off x="1676400" y="3406452"/>
            <a:ext cx="71770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altLang="ar-SA" sz="3200" u="none">
                <a:solidFill>
                  <a:srgbClr val="0E52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UMTS/3GPP Standard  (March  2000)</a:t>
            </a:r>
          </a:p>
          <a:p>
            <a:pPr algn="ctr" defTabSz="762000">
              <a:spcBef>
                <a:spcPct val="50000"/>
              </a:spcBef>
              <a:defRPr/>
            </a:pPr>
            <a:r>
              <a:rPr lang="en-US" altLang="ar-SA" sz="3200" u="none">
                <a:solidFill>
                  <a:srgbClr val="0E52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Original Cipher: Mitsubishi’s  “ </a:t>
            </a:r>
            <a:r>
              <a:rPr lang="en-US" altLang="ar-SA" sz="32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MISTY</a:t>
            </a:r>
            <a:r>
              <a:rPr lang="en-US" altLang="ar-SA" sz="3200" u="none">
                <a:solidFill>
                  <a:srgbClr val="0E52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” 1997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184525" y="5386065"/>
            <a:ext cx="914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GB" sz="1400" u="none">
                <a:solidFill>
                  <a:srgbClr val="000000"/>
                </a:solidFill>
                <a:latin typeface="Arial Narrow" pitchFamily="34" charset="0"/>
              </a:rPr>
              <a:t>Message              </a:t>
            </a:r>
            <a:endParaRPr lang="en-GB" sz="1400" i="1" u="none">
              <a:latin typeface="Arial Narrow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479925" y="5322565"/>
            <a:ext cx="1065213" cy="890587"/>
          </a:xfrm>
          <a:prstGeom prst="rect">
            <a:avLst/>
          </a:prstGeom>
          <a:solidFill>
            <a:srgbClr val="FFFFE5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4584700" y="5309865"/>
            <a:ext cx="960438" cy="12700"/>
          </a:xfrm>
          <a:custGeom>
            <a:avLst/>
            <a:gdLst>
              <a:gd name="T0" fmla="*/ 0 w 4990"/>
              <a:gd name="T1" fmla="*/ 0 h 33"/>
              <a:gd name="T2" fmla="*/ 228164276 w 4990"/>
              <a:gd name="T3" fmla="*/ 1880974579 h 33"/>
              <a:gd name="T4" fmla="*/ 2147483647 w 4990"/>
              <a:gd name="T5" fmla="*/ 1880974579 h 33"/>
              <a:gd name="T6" fmla="*/ 2147483647 w 4990"/>
              <a:gd name="T7" fmla="*/ 0 h 33"/>
              <a:gd name="T8" fmla="*/ 0 w 4990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0"/>
              <a:gd name="T16" fmla="*/ 0 h 33"/>
              <a:gd name="T17" fmla="*/ 4990 w 4990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0" h="33">
                <a:moveTo>
                  <a:pt x="0" y="0"/>
                </a:moveTo>
                <a:lnTo>
                  <a:pt x="32" y="33"/>
                </a:lnTo>
                <a:lnTo>
                  <a:pt x="4957" y="33"/>
                </a:lnTo>
                <a:lnTo>
                  <a:pt x="4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46087" name="Freeform 7"/>
          <p:cNvSpPr>
            <a:spLocks/>
          </p:cNvSpPr>
          <p:nvPr/>
        </p:nvSpPr>
        <p:spPr bwMode="auto">
          <a:xfrm>
            <a:off x="5540375" y="5309865"/>
            <a:ext cx="4763" cy="915987"/>
          </a:xfrm>
          <a:custGeom>
            <a:avLst/>
            <a:gdLst>
              <a:gd name="T0" fmla="*/ 99223384 w 33"/>
              <a:gd name="T1" fmla="*/ 0 h 2529"/>
              <a:gd name="T2" fmla="*/ 0 w 33"/>
              <a:gd name="T3" fmla="*/ 1567910533 h 2529"/>
              <a:gd name="T4" fmla="*/ 0 w 33"/>
              <a:gd name="T5" fmla="*/ 2147483647 h 2529"/>
              <a:gd name="T6" fmla="*/ 99223384 w 33"/>
              <a:gd name="T7" fmla="*/ 2147483647 h 2529"/>
              <a:gd name="T8" fmla="*/ 99223384 w 33"/>
              <a:gd name="T9" fmla="*/ 0 h 2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2529"/>
              <a:gd name="T17" fmla="*/ 33 w 33"/>
              <a:gd name="T18" fmla="*/ 2529 h 2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2529">
                <a:moveTo>
                  <a:pt x="33" y="0"/>
                </a:moveTo>
                <a:lnTo>
                  <a:pt x="0" y="33"/>
                </a:lnTo>
                <a:lnTo>
                  <a:pt x="0" y="2495"/>
                </a:lnTo>
                <a:lnTo>
                  <a:pt x="33" y="2529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>
            <a:off x="4584700" y="6213152"/>
            <a:ext cx="960438" cy="12700"/>
          </a:xfrm>
          <a:custGeom>
            <a:avLst/>
            <a:gdLst>
              <a:gd name="T0" fmla="*/ 2147483647 w 4990"/>
              <a:gd name="T1" fmla="*/ 1771956246 h 34"/>
              <a:gd name="T2" fmla="*/ 2147483647 w 4990"/>
              <a:gd name="T3" fmla="*/ 0 h 34"/>
              <a:gd name="T4" fmla="*/ 228164276 w 4990"/>
              <a:gd name="T5" fmla="*/ 0 h 34"/>
              <a:gd name="T6" fmla="*/ 0 w 4990"/>
              <a:gd name="T7" fmla="*/ 1771956246 h 34"/>
              <a:gd name="T8" fmla="*/ 2147483647 w 4990"/>
              <a:gd name="T9" fmla="*/ 1771956246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0"/>
              <a:gd name="T16" fmla="*/ 0 h 34"/>
              <a:gd name="T17" fmla="*/ 4990 w 499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0" h="34">
                <a:moveTo>
                  <a:pt x="4990" y="34"/>
                </a:moveTo>
                <a:lnTo>
                  <a:pt x="4957" y="0"/>
                </a:lnTo>
                <a:lnTo>
                  <a:pt x="32" y="0"/>
                </a:lnTo>
                <a:lnTo>
                  <a:pt x="0" y="34"/>
                </a:lnTo>
                <a:lnTo>
                  <a:pt x="499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705316" y="5567040"/>
            <a:ext cx="66364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600" u="none">
                <a:solidFill>
                  <a:srgbClr val="000000"/>
                </a:solidFill>
                <a:latin typeface="Arial Narrow" pitchFamily="34" charset="0"/>
              </a:rPr>
              <a:t>KASUMI</a:t>
            </a:r>
          </a:p>
          <a:p>
            <a:pPr algn="ctr" defTabSz="762000"/>
            <a:r>
              <a:rPr lang="en-US" sz="1600" u="none">
                <a:solidFill>
                  <a:srgbClr val="000000"/>
                </a:solidFill>
                <a:latin typeface="Arial Narrow" pitchFamily="34" charset="0"/>
              </a:rPr>
              <a:t>Cipher</a:t>
            </a:r>
            <a:endParaRPr lang="en-GB" sz="1600" i="1" u="none">
              <a:latin typeface="Arial Narrow" pitchFamily="34" charset="0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4115597" y="5233665"/>
            <a:ext cx="1635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Arial Narrow" pitchFamily="34" charset="0"/>
              </a:rPr>
              <a:t>64</a:t>
            </a:r>
            <a:endParaRPr lang="en-GB" sz="1400" i="1" u="none">
              <a:latin typeface="Arial Narrow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641725" y="5844852"/>
            <a:ext cx="3762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GB" sz="1400" u="none">
                <a:solidFill>
                  <a:srgbClr val="000000"/>
                </a:solidFill>
                <a:latin typeface="Arial Narrow" pitchFamily="34" charset="0"/>
              </a:rPr>
              <a:t>Key              </a:t>
            </a:r>
            <a:endParaRPr lang="en-GB" sz="1400" i="1" u="none">
              <a:latin typeface="Arial Narrow" pitchFamily="34" charset="0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834810" y="6054402"/>
            <a:ext cx="4504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Arial Narrow" pitchFamily="34" charset="0"/>
              </a:rPr>
              <a:t>64/128</a:t>
            </a:r>
            <a:endParaRPr lang="en-GB" sz="1400" i="1" u="none">
              <a:latin typeface="Arial Narrow" pitchFamily="34" charset="0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6318180" y="5627365"/>
            <a:ext cx="8351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GB" sz="1400" u="none">
                <a:solidFill>
                  <a:srgbClr val="000000"/>
                </a:solidFill>
                <a:latin typeface="Arial Narrow" pitchFamily="34" charset="0"/>
              </a:rPr>
              <a:t>Cryptogram</a:t>
            </a:r>
            <a:endParaRPr lang="en-GB" sz="1400" i="1" u="none">
              <a:latin typeface="Arial Narrow" pitchFamily="34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5674283" y="5771827"/>
            <a:ext cx="7053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Arial Narrow" pitchFamily="34" charset="0"/>
              </a:rPr>
              <a:t>64</a:t>
            </a:r>
            <a:r>
              <a:rPr lang="en-GB" sz="1400" u="none">
                <a:solidFill>
                  <a:srgbClr val="000000"/>
                </a:solidFill>
                <a:latin typeface="Arial Narrow" pitchFamily="34" charset="0"/>
              </a:rPr>
              <a:t>             </a:t>
            </a:r>
            <a:endParaRPr lang="en-GB" sz="1400" i="1" u="none">
              <a:latin typeface="Arial Narrow" pitchFamily="34" charset="0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>
            <a:off x="4165600" y="5467027"/>
            <a:ext cx="28575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4165600" y="5922640"/>
            <a:ext cx="28575" cy="96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>
            <a:off x="5734050" y="5695627"/>
            <a:ext cx="30163" cy="96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4032250" y="5538465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4032250" y="5978202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5546725" y="5749602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016231" y="273034"/>
            <a:ext cx="2425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KASUMI</a:t>
            </a:r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986" name="Text Box 2"/>
          <p:cNvSpPr txBox="1">
            <a:spLocks noChangeArrowheads="1"/>
          </p:cNvSpPr>
          <p:nvPr/>
        </p:nvSpPr>
        <p:spPr bwMode="auto">
          <a:xfrm>
            <a:off x="2057400" y="4572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de-DE" sz="36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Recursive Structure of </a:t>
            </a:r>
            <a:r>
              <a:rPr lang="de-DE" sz="36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MISTY</a:t>
            </a:r>
            <a:r>
              <a:rPr lang="de-DE" sz="36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endParaRPr lang="en-GB" sz="3600" u="none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447800" y="1768475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1447800" y="2930525"/>
            <a:ext cx="0" cy="896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447800" y="4092575"/>
            <a:ext cx="0" cy="877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447800" y="5254625"/>
            <a:ext cx="0" cy="2492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2438400" y="1768475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438400" y="5254625"/>
            <a:ext cx="0" cy="2492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7113" name="AutoShape 9"/>
          <p:cNvCxnSpPr>
            <a:cxnSpLocks noChangeShapeType="1"/>
            <a:stCxn id="47107" idx="1"/>
            <a:endCxn id="47124" idx="0"/>
          </p:cNvCxnSpPr>
          <p:nvPr/>
        </p:nvCxnSpPr>
        <p:spPr bwMode="auto">
          <a:xfrm>
            <a:off x="1447800" y="2692400"/>
            <a:ext cx="990600" cy="209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4" name="AutoShape 10"/>
          <p:cNvCxnSpPr>
            <a:cxnSpLocks noChangeShapeType="1"/>
            <a:stCxn id="47108" idx="0"/>
            <a:endCxn id="47111" idx="1"/>
          </p:cNvCxnSpPr>
          <p:nvPr/>
        </p:nvCxnSpPr>
        <p:spPr bwMode="auto">
          <a:xfrm flipV="1">
            <a:off x="1447800" y="2692400"/>
            <a:ext cx="9906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5" name="AutoShape 11"/>
          <p:cNvCxnSpPr>
            <a:cxnSpLocks noChangeShapeType="1"/>
          </p:cNvCxnSpPr>
          <p:nvPr/>
        </p:nvCxnSpPr>
        <p:spPr bwMode="auto">
          <a:xfrm>
            <a:off x="1447800" y="3810000"/>
            <a:ext cx="990600" cy="330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6" name="AutoShape 12"/>
          <p:cNvCxnSpPr>
            <a:cxnSpLocks noChangeShapeType="1"/>
            <a:stCxn id="47109" idx="0"/>
          </p:cNvCxnSpPr>
          <p:nvPr/>
        </p:nvCxnSpPr>
        <p:spPr bwMode="auto">
          <a:xfrm flipV="1">
            <a:off x="1447800" y="3816350"/>
            <a:ext cx="990600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7" name="AutoShape 13"/>
          <p:cNvCxnSpPr>
            <a:cxnSpLocks noChangeShapeType="1"/>
            <a:stCxn id="47109" idx="1"/>
            <a:endCxn id="47112" idx="0"/>
          </p:cNvCxnSpPr>
          <p:nvPr/>
        </p:nvCxnSpPr>
        <p:spPr bwMode="auto">
          <a:xfrm>
            <a:off x="1447800" y="4978400"/>
            <a:ext cx="990600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8" name="AutoShape 14"/>
          <p:cNvCxnSpPr>
            <a:cxnSpLocks noChangeShapeType="1"/>
            <a:stCxn id="47110" idx="0"/>
          </p:cNvCxnSpPr>
          <p:nvPr/>
        </p:nvCxnSpPr>
        <p:spPr bwMode="auto">
          <a:xfrm flipV="1">
            <a:off x="1447800" y="4959350"/>
            <a:ext cx="990600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1676400" y="2073275"/>
            <a:ext cx="457200" cy="304800"/>
          </a:xfrm>
          <a:prstGeom prst="rect">
            <a:avLst/>
          </a:prstGeom>
          <a:solidFill>
            <a:srgbClr val="F7F9A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 b="0" u="none">
                <a:latin typeface="Times New Roman" pitchFamily="18" charset="0"/>
              </a:rPr>
              <a:t>F</a:t>
            </a:r>
            <a:r>
              <a:rPr lang="de-DE" sz="1000" b="0" u="none">
                <a:latin typeface="Times New Roman" pitchFamily="18" charset="0"/>
              </a:rPr>
              <a:t>O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1676400" y="3216275"/>
            <a:ext cx="457200" cy="304800"/>
          </a:xfrm>
          <a:prstGeom prst="rect">
            <a:avLst/>
          </a:prstGeom>
          <a:solidFill>
            <a:srgbClr val="F7F9A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 b="0" u="none">
                <a:latin typeface="Times New Roman" pitchFamily="18" charset="0"/>
              </a:rPr>
              <a:t>F</a:t>
            </a:r>
            <a:r>
              <a:rPr lang="de-DE" sz="1000" b="0" u="none">
                <a:latin typeface="Times New Roman" pitchFamily="18" charset="0"/>
              </a:rPr>
              <a:t>O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1676400" y="4360863"/>
            <a:ext cx="457200" cy="304800"/>
          </a:xfrm>
          <a:prstGeom prst="rect">
            <a:avLst/>
          </a:prstGeom>
          <a:solidFill>
            <a:srgbClr val="F7F9A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 b="0" u="none">
                <a:latin typeface="Times New Roman" pitchFamily="18" charset="0"/>
              </a:rPr>
              <a:t>F</a:t>
            </a:r>
            <a:r>
              <a:rPr lang="de-DE" sz="1000" b="0" u="none">
                <a:latin typeface="Times New Roman" pitchFamily="18" charset="0"/>
              </a:rPr>
              <a:t>O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286000" y="1524000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0" u="none">
                <a:latin typeface="Times New Roman" pitchFamily="18" charset="0"/>
              </a:rPr>
              <a:t>32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1289050" y="1524000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0" u="none">
                <a:latin typeface="Times New Roman" pitchFamily="18" charset="0"/>
              </a:rPr>
              <a:t>32</a:t>
            </a:r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2438400" y="2911475"/>
            <a:ext cx="0" cy="915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5" name="AutoShape 21"/>
          <p:cNvSpPr>
            <a:spLocks noChangeArrowheads="1"/>
          </p:cNvSpPr>
          <p:nvPr/>
        </p:nvSpPr>
        <p:spPr bwMode="auto">
          <a:xfrm>
            <a:off x="2362200" y="3292475"/>
            <a:ext cx="152400" cy="152400"/>
          </a:xfrm>
          <a:prstGeom prst="flowChartOr">
            <a:avLst/>
          </a:prstGeom>
          <a:solidFill>
            <a:srgbClr val="89FF8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H="1">
            <a:off x="2133600" y="33686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7" name="AutoShape 23"/>
          <p:cNvSpPr>
            <a:spLocks noChangeArrowheads="1"/>
          </p:cNvSpPr>
          <p:nvPr/>
        </p:nvSpPr>
        <p:spPr bwMode="auto">
          <a:xfrm>
            <a:off x="2362200" y="2149475"/>
            <a:ext cx="152400" cy="152400"/>
          </a:xfrm>
          <a:prstGeom prst="flowChartOr">
            <a:avLst/>
          </a:prstGeom>
          <a:solidFill>
            <a:srgbClr val="89FF8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 flipH="1">
            <a:off x="2133600" y="22256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9" name="AutoShape 25"/>
          <p:cNvSpPr>
            <a:spLocks noChangeArrowheads="1"/>
          </p:cNvSpPr>
          <p:nvPr/>
        </p:nvSpPr>
        <p:spPr bwMode="auto">
          <a:xfrm>
            <a:off x="2362200" y="4437063"/>
            <a:ext cx="152400" cy="152400"/>
          </a:xfrm>
          <a:prstGeom prst="flowChartOr">
            <a:avLst/>
          </a:prstGeom>
          <a:solidFill>
            <a:srgbClr val="89FF8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flipH="1">
            <a:off x="2133600" y="45132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2438400" y="4132263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 flipH="1">
            <a:off x="1447800" y="22256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flipH="1">
            <a:off x="1447800" y="33686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 flipH="1">
            <a:off x="1447800" y="45132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3657600" y="2835275"/>
            <a:ext cx="0" cy="992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3657600" y="4056063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4648200" y="1768475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4648200" y="2835275"/>
            <a:ext cx="0" cy="992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4648200" y="4056063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7140" name="AutoShape 36"/>
          <p:cNvCxnSpPr>
            <a:cxnSpLocks noChangeShapeType="1"/>
            <a:endCxn id="47138" idx="0"/>
          </p:cNvCxnSpPr>
          <p:nvPr/>
        </p:nvCxnSpPr>
        <p:spPr bwMode="auto">
          <a:xfrm>
            <a:off x="3657600" y="2597150"/>
            <a:ext cx="9906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41" name="AutoShape 37"/>
          <p:cNvCxnSpPr>
            <a:cxnSpLocks noChangeShapeType="1"/>
            <a:stCxn id="47135" idx="0"/>
            <a:endCxn id="47137" idx="1"/>
          </p:cNvCxnSpPr>
          <p:nvPr/>
        </p:nvCxnSpPr>
        <p:spPr bwMode="auto">
          <a:xfrm flipV="1">
            <a:off x="3657600" y="2616200"/>
            <a:ext cx="990600" cy="209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42" name="AutoShape 38"/>
          <p:cNvCxnSpPr>
            <a:cxnSpLocks noChangeShapeType="1"/>
            <a:stCxn id="47135" idx="1"/>
            <a:endCxn id="47139" idx="0"/>
          </p:cNvCxnSpPr>
          <p:nvPr/>
        </p:nvCxnSpPr>
        <p:spPr bwMode="auto">
          <a:xfrm>
            <a:off x="3657600" y="3835400"/>
            <a:ext cx="990600" cy="209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43" name="AutoShape 39"/>
          <p:cNvCxnSpPr>
            <a:cxnSpLocks noChangeShapeType="1"/>
            <a:stCxn id="47136" idx="0"/>
            <a:endCxn id="47138" idx="1"/>
          </p:cNvCxnSpPr>
          <p:nvPr/>
        </p:nvCxnSpPr>
        <p:spPr bwMode="auto">
          <a:xfrm flipV="1">
            <a:off x="3657600" y="3835400"/>
            <a:ext cx="990600" cy="209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7144" name="AutoShape 40"/>
          <p:cNvSpPr>
            <a:spLocks noChangeArrowheads="1"/>
          </p:cNvSpPr>
          <p:nvPr/>
        </p:nvSpPr>
        <p:spPr bwMode="auto">
          <a:xfrm>
            <a:off x="3581400" y="2378075"/>
            <a:ext cx="152400" cy="152400"/>
          </a:xfrm>
          <a:prstGeom prst="flowChartOr">
            <a:avLst/>
          </a:prstGeom>
          <a:solidFill>
            <a:srgbClr val="89FF8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 flipH="1">
            <a:off x="3733800" y="245427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6" name="Rectangle 42"/>
          <p:cNvSpPr>
            <a:spLocks noChangeArrowheads="1"/>
          </p:cNvSpPr>
          <p:nvPr/>
        </p:nvSpPr>
        <p:spPr bwMode="auto">
          <a:xfrm>
            <a:off x="3429000" y="1997075"/>
            <a:ext cx="457200" cy="304800"/>
          </a:xfrm>
          <a:prstGeom prst="rect">
            <a:avLst/>
          </a:prstGeom>
          <a:solidFill>
            <a:srgbClr val="F7F9A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FO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147" name="AutoShape 43"/>
          <p:cNvSpPr>
            <a:spLocks noChangeArrowheads="1"/>
          </p:cNvSpPr>
          <p:nvPr/>
        </p:nvSpPr>
        <p:spPr bwMode="auto">
          <a:xfrm>
            <a:off x="3581400" y="3597275"/>
            <a:ext cx="152400" cy="153988"/>
          </a:xfrm>
          <a:prstGeom prst="flowChartOr">
            <a:avLst/>
          </a:prstGeom>
          <a:solidFill>
            <a:srgbClr val="89FF8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 flipH="1">
            <a:off x="3733800" y="367506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3429000" y="3216275"/>
            <a:ext cx="457200" cy="304800"/>
          </a:xfrm>
          <a:prstGeom prst="rect">
            <a:avLst/>
          </a:prstGeom>
          <a:solidFill>
            <a:srgbClr val="F7F9A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FO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150" name="AutoShape 46"/>
          <p:cNvSpPr>
            <a:spLocks noChangeArrowheads="1"/>
          </p:cNvSpPr>
          <p:nvPr/>
        </p:nvSpPr>
        <p:spPr bwMode="auto">
          <a:xfrm>
            <a:off x="3581400" y="4818063"/>
            <a:ext cx="152400" cy="152400"/>
          </a:xfrm>
          <a:prstGeom prst="flowChartOr">
            <a:avLst/>
          </a:prstGeom>
          <a:solidFill>
            <a:srgbClr val="89FF8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51" name="Line 47"/>
          <p:cNvSpPr>
            <a:spLocks noChangeShapeType="1"/>
          </p:cNvSpPr>
          <p:nvPr/>
        </p:nvSpPr>
        <p:spPr bwMode="auto">
          <a:xfrm flipH="1">
            <a:off x="3733800" y="489426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52" name="Rectangle 48"/>
          <p:cNvSpPr>
            <a:spLocks noChangeArrowheads="1"/>
          </p:cNvSpPr>
          <p:nvPr/>
        </p:nvSpPr>
        <p:spPr bwMode="auto">
          <a:xfrm>
            <a:off x="3429000" y="4360863"/>
            <a:ext cx="457200" cy="304800"/>
          </a:xfrm>
          <a:prstGeom prst="rect">
            <a:avLst/>
          </a:prstGeom>
          <a:solidFill>
            <a:srgbClr val="F7F9A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FO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4502150" y="1524000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0" u="none">
                <a:latin typeface="Times New Roman" pitchFamily="18" charset="0"/>
              </a:rPr>
              <a:t>32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3505200" y="1524000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0" u="none">
                <a:latin typeface="Times New Roman" pitchFamily="18" charset="0"/>
              </a:rPr>
              <a:t>32</a:t>
            </a:r>
          </a:p>
        </p:txBody>
      </p:sp>
      <p:sp>
        <p:nvSpPr>
          <p:cNvPr id="47155" name="Line 51"/>
          <p:cNvSpPr>
            <a:spLocks noChangeShapeType="1"/>
          </p:cNvSpPr>
          <p:nvPr/>
        </p:nvSpPr>
        <p:spPr bwMode="auto">
          <a:xfrm>
            <a:off x="3657600" y="23018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56" name="Line 52"/>
          <p:cNvSpPr>
            <a:spLocks noChangeShapeType="1"/>
          </p:cNvSpPr>
          <p:nvPr/>
        </p:nvSpPr>
        <p:spPr bwMode="auto">
          <a:xfrm>
            <a:off x="3657600" y="176847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57" name="Line 53"/>
          <p:cNvSpPr>
            <a:spLocks noChangeShapeType="1"/>
          </p:cNvSpPr>
          <p:nvPr/>
        </p:nvSpPr>
        <p:spPr bwMode="auto">
          <a:xfrm>
            <a:off x="3657600" y="5330825"/>
            <a:ext cx="0" cy="2492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58" name="Line 54"/>
          <p:cNvSpPr>
            <a:spLocks noChangeShapeType="1"/>
          </p:cNvSpPr>
          <p:nvPr/>
        </p:nvSpPr>
        <p:spPr bwMode="auto">
          <a:xfrm>
            <a:off x="4648200" y="5330825"/>
            <a:ext cx="0" cy="2492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7159" name="AutoShape 55"/>
          <p:cNvCxnSpPr>
            <a:cxnSpLocks noChangeShapeType="1"/>
            <a:endCxn id="47158" idx="0"/>
          </p:cNvCxnSpPr>
          <p:nvPr/>
        </p:nvCxnSpPr>
        <p:spPr bwMode="auto">
          <a:xfrm>
            <a:off x="3657600" y="5035550"/>
            <a:ext cx="990600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60" name="AutoShape 56"/>
          <p:cNvCxnSpPr>
            <a:cxnSpLocks noChangeShapeType="1"/>
            <a:stCxn id="47157" idx="0"/>
          </p:cNvCxnSpPr>
          <p:nvPr/>
        </p:nvCxnSpPr>
        <p:spPr bwMode="auto">
          <a:xfrm flipV="1">
            <a:off x="3657600" y="5035550"/>
            <a:ext cx="990600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7161" name="Line 57"/>
          <p:cNvSpPr>
            <a:spLocks noChangeShapeType="1"/>
          </p:cNvSpPr>
          <p:nvPr/>
        </p:nvSpPr>
        <p:spPr bwMode="auto">
          <a:xfrm>
            <a:off x="5637213" y="3063875"/>
            <a:ext cx="0" cy="763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62" name="Line 58"/>
          <p:cNvSpPr>
            <a:spLocks noChangeShapeType="1"/>
          </p:cNvSpPr>
          <p:nvPr/>
        </p:nvSpPr>
        <p:spPr bwMode="auto">
          <a:xfrm>
            <a:off x="5637213" y="4056063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63" name="Line 59"/>
          <p:cNvSpPr>
            <a:spLocks noChangeShapeType="1"/>
          </p:cNvSpPr>
          <p:nvPr/>
        </p:nvSpPr>
        <p:spPr bwMode="auto">
          <a:xfrm>
            <a:off x="6627813" y="20732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64" name="Line 60"/>
          <p:cNvSpPr>
            <a:spLocks noChangeShapeType="1"/>
          </p:cNvSpPr>
          <p:nvPr/>
        </p:nvSpPr>
        <p:spPr bwMode="auto">
          <a:xfrm>
            <a:off x="6627813" y="3063875"/>
            <a:ext cx="0" cy="763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65" name="Line 61"/>
          <p:cNvSpPr>
            <a:spLocks noChangeShapeType="1"/>
          </p:cNvSpPr>
          <p:nvPr/>
        </p:nvSpPr>
        <p:spPr bwMode="auto">
          <a:xfrm>
            <a:off x="6627813" y="4056063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7166" name="AutoShape 62"/>
          <p:cNvCxnSpPr>
            <a:cxnSpLocks noChangeShapeType="1"/>
          </p:cNvCxnSpPr>
          <p:nvPr/>
        </p:nvCxnSpPr>
        <p:spPr bwMode="auto">
          <a:xfrm>
            <a:off x="5638800" y="2835275"/>
            <a:ext cx="9906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67" name="AutoShape 63"/>
          <p:cNvCxnSpPr>
            <a:cxnSpLocks noChangeShapeType="1"/>
            <a:stCxn id="47161" idx="0"/>
          </p:cNvCxnSpPr>
          <p:nvPr/>
        </p:nvCxnSpPr>
        <p:spPr bwMode="auto">
          <a:xfrm flipV="1">
            <a:off x="5638800" y="2825750"/>
            <a:ext cx="9906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68" name="AutoShape 64"/>
          <p:cNvCxnSpPr>
            <a:cxnSpLocks noChangeShapeType="1"/>
            <a:stCxn id="47161" idx="1"/>
            <a:endCxn id="47165" idx="0"/>
          </p:cNvCxnSpPr>
          <p:nvPr/>
        </p:nvCxnSpPr>
        <p:spPr bwMode="auto">
          <a:xfrm>
            <a:off x="5638800" y="3835400"/>
            <a:ext cx="990600" cy="209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69" name="AutoShape 65"/>
          <p:cNvCxnSpPr>
            <a:cxnSpLocks noChangeShapeType="1"/>
            <a:stCxn id="47162" idx="0"/>
            <a:endCxn id="47164" idx="1"/>
          </p:cNvCxnSpPr>
          <p:nvPr/>
        </p:nvCxnSpPr>
        <p:spPr bwMode="auto">
          <a:xfrm flipV="1">
            <a:off x="5638800" y="3835400"/>
            <a:ext cx="990600" cy="209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7170" name="AutoShape 66"/>
          <p:cNvSpPr>
            <a:spLocks noChangeArrowheads="1"/>
          </p:cNvSpPr>
          <p:nvPr/>
        </p:nvSpPr>
        <p:spPr bwMode="auto">
          <a:xfrm>
            <a:off x="5561013" y="2606675"/>
            <a:ext cx="152400" cy="152400"/>
          </a:xfrm>
          <a:prstGeom prst="flowChartOr">
            <a:avLst/>
          </a:prstGeom>
          <a:solidFill>
            <a:srgbClr val="89FF8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71" name="Line 67"/>
          <p:cNvSpPr>
            <a:spLocks noChangeShapeType="1"/>
          </p:cNvSpPr>
          <p:nvPr/>
        </p:nvSpPr>
        <p:spPr bwMode="auto">
          <a:xfrm flipH="1">
            <a:off x="5713413" y="268287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72" name="Rectangle 68"/>
          <p:cNvSpPr>
            <a:spLocks noChangeArrowheads="1"/>
          </p:cNvSpPr>
          <p:nvPr/>
        </p:nvSpPr>
        <p:spPr bwMode="auto">
          <a:xfrm>
            <a:off x="5408613" y="2225675"/>
            <a:ext cx="457200" cy="3048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FI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173" name="AutoShape 69"/>
          <p:cNvSpPr>
            <a:spLocks noChangeArrowheads="1"/>
          </p:cNvSpPr>
          <p:nvPr/>
        </p:nvSpPr>
        <p:spPr bwMode="auto">
          <a:xfrm>
            <a:off x="5561013" y="3597275"/>
            <a:ext cx="152400" cy="153988"/>
          </a:xfrm>
          <a:prstGeom prst="flowChartOr">
            <a:avLst/>
          </a:prstGeom>
          <a:solidFill>
            <a:srgbClr val="89FF8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74" name="Line 70"/>
          <p:cNvSpPr>
            <a:spLocks noChangeShapeType="1"/>
          </p:cNvSpPr>
          <p:nvPr/>
        </p:nvSpPr>
        <p:spPr bwMode="auto">
          <a:xfrm flipH="1">
            <a:off x="5713413" y="367506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75" name="Rectangle 71"/>
          <p:cNvSpPr>
            <a:spLocks noChangeArrowheads="1"/>
          </p:cNvSpPr>
          <p:nvPr/>
        </p:nvSpPr>
        <p:spPr bwMode="auto">
          <a:xfrm>
            <a:off x="5408613" y="3216275"/>
            <a:ext cx="457200" cy="3048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FI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176" name="AutoShape 72"/>
          <p:cNvSpPr>
            <a:spLocks noChangeArrowheads="1"/>
          </p:cNvSpPr>
          <p:nvPr/>
        </p:nvSpPr>
        <p:spPr bwMode="auto">
          <a:xfrm>
            <a:off x="5561013" y="4665663"/>
            <a:ext cx="152400" cy="152400"/>
          </a:xfrm>
          <a:prstGeom prst="flowChartOr">
            <a:avLst/>
          </a:prstGeom>
          <a:solidFill>
            <a:srgbClr val="89FF8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77" name="Line 73"/>
          <p:cNvSpPr>
            <a:spLocks noChangeShapeType="1"/>
          </p:cNvSpPr>
          <p:nvPr/>
        </p:nvSpPr>
        <p:spPr bwMode="auto">
          <a:xfrm flipH="1">
            <a:off x="5713413" y="474186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78" name="Rectangle 74"/>
          <p:cNvSpPr>
            <a:spLocks noChangeArrowheads="1"/>
          </p:cNvSpPr>
          <p:nvPr/>
        </p:nvSpPr>
        <p:spPr bwMode="auto">
          <a:xfrm>
            <a:off x="5408613" y="4208463"/>
            <a:ext cx="457200" cy="3048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FI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179" name="Text Box 75"/>
          <p:cNvSpPr txBox="1">
            <a:spLocks noChangeArrowheads="1"/>
          </p:cNvSpPr>
          <p:nvPr/>
        </p:nvSpPr>
        <p:spPr bwMode="auto">
          <a:xfrm>
            <a:off x="6481763" y="1844675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u="none">
                <a:latin typeface="Times New Roman" pitchFamily="18" charset="0"/>
              </a:rPr>
              <a:t>16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180" name="Text Box 76"/>
          <p:cNvSpPr txBox="1">
            <a:spLocks noChangeArrowheads="1"/>
          </p:cNvSpPr>
          <p:nvPr/>
        </p:nvSpPr>
        <p:spPr bwMode="auto">
          <a:xfrm>
            <a:off x="5484813" y="1844675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u="none">
                <a:latin typeface="Times New Roman" pitchFamily="18" charset="0"/>
              </a:rPr>
              <a:t>16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181" name="Line 77"/>
          <p:cNvSpPr>
            <a:spLocks noChangeShapeType="1"/>
          </p:cNvSpPr>
          <p:nvPr/>
        </p:nvSpPr>
        <p:spPr bwMode="auto">
          <a:xfrm>
            <a:off x="5637213" y="25304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82" name="Line 78"/>
          <p:cNvSpPr>
            <a:spLocks noChangeShapeType="1"/>
          </p:cNvSpPr>
          <p:nvPr/>
        </p:nvSpPr>
        <p:spPr bwMode="auto">
          <a:xfrm>
            <a:off x="5637213" y="20732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7183" name="AutoShape 79"/>
          <p:cNvCxnSpPr>
            <a:cxnSpLocks noChangeShapeType="1"/>
          </p:cNvCxnSpPr>
          <p:nvPr/>
        </p:nvCxnSpPr>
        <p:spPr bwMode="auto">
          <a:xfrm>
            <a:off x="5638800" y="4892675"/>
            <a:ext cx="990600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84" name="AutoShape 80"/>
          <p:cNvCxnSpPr>
            <a:cxnSpLocks noChangeShapeType="1"/>
          </p:cNvCxnSpPr>
          <p:nvPr/>
        </p:nvCxnSpPr>
        <p:spPr bwMode="auto">
          <a:xfrm flipV="1">
            <a:off x="5638800" y="4892675"/>
            <a:ext cx="990600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7185" name="Text Box 81"/>
          <p:cNvSpPr txBox="1">
            <a:spLocks noChangeArrowheads="1"/>
          </p:cNvSpPr>
          <p:nvPr/>
        </p:nvSpPr>
        <p:spPr bwMode="auto">
          <a:xfrm>
            <a:off x="1371600" y="56403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1200" u="none"/>
              <a:t>MISTY1 Level 1 (n round)</a:t>
            </a:r>
            <a:endParaRPr lang="en-GB" sz="1200" u="none"/>
          </a:p>
        </p:txBody>
      </p:sp>
      <p:sp>
        <p:nvSpPr>
          <p:cNvPr id="47186" name="Text Box 82"/>
          <p:cNvSpPr txBox="1">
            <a:spLocks noChangeArrowheads="1"/>
          </p:cNvSpPr>
          <p:nvPr/>
        </p:nvSpPr>
        <p:spPr bwMode="auto">
          <a:xfrm>
            <a:off x="3581400" y="56403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1200" u="none"/>
              <a:t>MISTY2 Level 1 (n round)</a:t>
            </a:r>
            <a:endParaRPr lang="en-GB" sz="1200" u="none"/>
          </a:p>
        </p:txBody>
      </p:sp>
      <p:sp>
        <p:nvSpPr>
          <p:cNvPr id="47187" name="Text Box 83"/>
          <p:cNvSpPr txBox="1">
            <a:spLocks noChangeArrowheads="1"/>
          </p:cNvSpPr>
          <p:nvPr/>
        </p:nvSpPr>
        <p:spPr bwMode="auto">
          <a:xfrm>
            <a:off x="5713413" y="5259388"/>
            <a:ext cx="1066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1200" u="none"/>
              <a:t>FO  Level 2 (3 round)</a:t>
            </a:r>
            <a:endParaRPr lang="en-GB" sz="1200" u="none"/>
          </a:p>
        </p:txBody>
      </p:sp>
      <p:sp>
        <p:nvSpPr>
          <p:cNvPr id="47188" name="Text Box 84"/>
          <p:cNvSpPr txBox="1">
            <a:spLocks noChangeArrowheads="1"/>
          </p:cNvSpPr>
          <p:nvPr/>
        </p:nvSpPr>
        <p:spPr bwMode="auto">
          <a:xfrm>
            <a:off x="7923213" y="5183188"/>
            <a:ext cx="9906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1200" u="none"/>
              <a:t>FI  Level 3 (3 round)</a:t>
            </a:r>
            <a:endParaRPr lang="en-GB" sz="1200" u="none"/>
          </a:p>
        </p:txBody>
      </p:sp>
      <p:sp>
        <p:nvSpPr>
          <p:cNvPr id="47189" name="Line 85"/>
          <p:cNvSpPr>
            <a:spLocks noChangeShapeType="1"/>
          </p:cNvSpPr>
          <p:nvPr/>
        </p:nvSpPr>
        <p:spPr bwMode="auto">
          <a:xfrm>
            <a:off x="7921625" y="3273425"/>
            <a:ext cx="0" cy="66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7921625" y="4138613"/>
            <a:ext cx="0" cy="731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91" name="Line 87"/>
          <p:cNvSpPr>
            <a:spLocks noChangeShapeType="1"/>
          </p:cNvSpPr>
          <p:nvPr/>
        </p:nvSpPr>
        <p:spPr bwMode="auto">
          <a:xfrm>
            <a:off x="8578850" y="2409825"/>
            <a:ext cx="0" cy="663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92" name="Line 88"/>
          <p:cNvSpPr>
            <a:spLocks noChangeShapeType="1"/>
          </p:cNvSpPr>
          <p:nvPr/>
        </p:nvSpPr>
        <p:spPr bwMode="auto">
          <a:xfrm>
            <a:off x="8578850" y="3273425"/>
            <a:ext cx="0" cy="66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93" name="Line 89"/>
          <p:cNvSpPr>
            <a:spLocks noChangeShapeType="1"/>
          </p:cNvSpPr>
          <p:nvPr/>
        </p:nvSpPr>
        <p:spPr bwMode="auto">
          <a:xfrm>
            <a:off x="8578850" y="4138613"/>
            <a:ext cx="0" cy="731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7194" name="AutoShape 90"/>
          <p:cNvCxnSpPr>
            <a:cxnSpLocks noChangeShapeType="1"/>
          </p:cNvCxnSpPr>
          <p:nvPr/>
        </p:nvCxnSpPr>
        <p:spPr bwMode="auto">
          <a:xfrm>
            <a:off x="7923213" y="3073400"/>
            <a:ext cx="657225" cy="200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95" name="AutoShape 91"/>
          <p:cNvCxnSpPr>
            <a:cxnSpLocks noChangeShapeType="1"/>
            <a:stCxn id="47189" idx="0"/>
          </p:cNvCxnSpPr>
          <p:nvPr/>
        </p:nvCxnSpPr>
        <p:spPr bwMode="auto">
          <a:xfrm flipV="1">
            <a:off x="7923213" y="3063875"/>
            <a:ext cx="657225" cy="200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96" name="AutoShape 92"/>
          <p:cNvCxnSpPr>
            <a:cxnSpLocks noChangeShapeType="1"/>
            <a:stCxn id="47189" idx="1"/>
            <a:endCxn id="47193" idx="0"/>
          </p:cNvCxnSpPr>
          <p:nvPr/>
        </p:nvCxnSpPr>
        <p:spPr bwMode="auto">
          <a:xfrm>
            <a:off x="7923213" y="3938588"/>
            <a:ext cx="657225" cy="198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97" name="AutoShape 93"/>
          <p:cNvCxnSpPr>
            <a:cxnSpLocks noChangeShapeType="1"/>
            <a:stCxn id="47190" idx="0"/>
            <a:endCxn id="47192" idx="1"/>
          </p:cNvCxnSpPr>
          <p:nvPr/>
        </p:nvCxnSpPr>
        <p:spPr bwMode="auto">
          <a:xfrm flipV="1">
            <a:off x="7923213" y="3938588"/>
            <a:ext cx="657225" cy="198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7198" name="AutoShape 94"/>
          <p:cNvSpPr>
            <a:spLocks noChangeArrowheads="1"/>
          </p:cNvSpPr>
          <p:nvPr/>
        </p:nvSpPr>
        <p:spPr bwMode="auto">
          <a:xfrm>
            <a:off x="7872413" y="2874963"/>
            <a:ext cx="100012" cy="131762"/>
          </a:xfrm>
          <a:prstGeom prst="flowChartOr">
            <a:avLst/>
          </a:prstGeom>
          <a:solidFill>
            <a:srgbClr val="89FF8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99" name="Line 95"/>
          <p:cNvSpPr>
            <a:spLocks noChangeShapeType="1"/>
          </p:cNvSpPr>
          <p:nvPr/>
        </p:nvSpPr>
        <p:spPr bwMode="auto">
          <a:xfrm flipH="1">
            <a:off x="7972425" y="2941638"/>
            <a:ext cx="606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00" name="Rectangle 96"/>
          <p:cNvSpPr>
            <a:spLocks noChangeArrowheads="1"/>
          </p:cNvSpPr>
          <p:nvPr/>
        </p:nvSpPr>
        <p:spPr bwMode="auto">
          <a:xfrm>
            <a:off x="7770813" y="2541588"/>
            <a:ext cx="303212" cy="26670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S9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201" name="AutoShape 97"/>
          <p:cNvSpPr>
            <a:spLocks noChangeArrowheads="1"/>
          </p:cNvSpPr>
          <p:nvPr/>
        </p:nvSpPr>
        <p:spPr bwMode="auto">
          <a:xfrm>
            <a:off x="7872413" y="3740150"/>
            <a:ext cx="100012" cy="133350"/>
          </a:xfrm>
          <a:prstGeom prst="flowChartOr">
            <a:avLst/>
          </a:prstGeom>
          <a:solidFill>
            <a:srgbClr val="89FF8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02" name="Line 98"/>
          <p:cNvSpPr>
            <a:spLocks noChangeShapeType="1"/>
          </p:cNvSpPr>
          <p:nvPr/>
        </p:nvSpPr>
        <p:spPr bwMode="auto">
          <a:xfrm flipH="1">
            <a:off x="7972425" y="3806825"/>
            <a:ext cx="606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03" name="Rectangle 99"/>
          <p:cNvSpPr>
            <a:spLocks noChangeArrowheads="1"/>
          </p:cNvSpPr>
          <p:nvPr/>
        </p:nvSpPr>
        <p:spPr bwMode="auto">
          <a:xfrm>
            <a:off x="7770813" y="3406775"/>
            <a:ext cx="303212" cy="26670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S7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204" name="AutoShape 100"/>
          <p:cNvSpPr>
            <a:spLocks noChangeArrowheads="1"/>
          </p:cNvSpPr>
          <p:nvPr/>
        </p:nvSpPr>
        <p:spPr bwMode="auto">
          <a:xfrm>
            <a:off x="7872413" y="4670425"/>
            <a:ext cx="100012" cy="133350"/>
          </a:xfrm>
          <a:prstGeom prst="flowChartOr">
            <a:avLst/>
          </a:prstGeom>
          <a:solidFill>
            <a:srgbClr val="89FF8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05" name="Line 101"/>
          <p:cNvSpPr>
            <a:spLocks noChangeShapeType="1"/>
          </p:cNvSpPr>
          <p:nvPr/>
        </p:nvSpPr>
        <p:spPr bwMode="auto">
          <a:xfrm flipH="1">
            <a:off x="7972425" y="4737100"/>
            <a:ext cx="606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06" name="Rectangle 102"/>
          <p:cNvSpPr>
            <a:spLocks noChangeArrowheads="1"/>
          </p:cNvSpPr>
          <p:nvPr/>
        </p:nvSpPr>
        <p:spPr bwMode="auto">
          <a:xfrm>
            <a:off x="7770813" y="4271963"/>
            <a:ext cx="303212" cy="26670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S9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8482013" y="2209800"/>
            <a:ext cx="2476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u="none">
                <a:latin typeface="Times New Roman" pitchFamily="18" charset="0"/>
              </a:rPr>
              <a:t>7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7820025" y="2209800"/>
            <a:ext cx="2476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u="none">
                <a:latin typeface="Times New Roman" pitchFamily="18" charset="0"/>
              </a:rPr>
              <a:t>9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47209" name="Line 105"/>
          <p:cNvSpPr>
            <a:spLocks noChangeShapeType="1"/>
          </p:cNvSpPr>
          <p:nvPr/>
        </p:nvSpPr>
        <p:spPr bwMode="auto">
          <a:xfrm>
            <a:off x="7921625" y="2808288"/>
            <a:ext cx="0" cy="315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7921625" y="2409825"/>
            <a:ext cx="0" cy="131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7211" name="AutoShape 107"/>
          <p:cNvCxnSpPr>
            <a:cxnSpLocks noChangeShapeType="1"/>
          </p:cNvCxnSpPr>
          <p:nvPr/>
        </p:nvCxnSpPr>
        <p:spPr bwMode="auto">
          <a:xfrm>
            <a:off x="7923213" y="4868863"/>
            <a:ext cx="657225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212" name="AutoShape 108"/>
          <p:cNvCxnSpPr>
            <a:cxnSpLocks noChangeShapeType="1"/>
          </p:cNvCxnSpPr>
          <p:nvPr/>
        </p:nvCxnSpPr>
        <p:spPr bwMode="auto">
          <a:xfrm flipV="1">
            <a:off x="7923213" y="4868863"/>
            <a:ext cx="657225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7213" name="Line 109"/>
          <p:cNvSpPr>
            <a:spLocks noChangeShapeType="1"/>
          </p:cNvSpPr>
          <p:nvPr/>
        </p:nvSpPr>
        <p:spPr bwMode="auto">
          <a:xfrm flipV="1">
            <a:off x="2133600" y="2057400"/>
            <a:ext cx="3503613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7214" name="Line 110"/>
          <p:cNvSpPr>
            <a:spLocks noChangeShapeType="1"/>
          </p:cNvSpPr>
          <p:nvPr/>
        </p:nvSpPr>
        <p:spPr bwMode="auto">
          <a:xfrm>
            <a:off x="2133600" y="3505200"/>
            <a:ext cx="3503613" cy="16779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7215" name="Line 111"/>
          <p:cNvSpPr>
            <a:spLocks noChangeShapeType="1"/>
          </p:cNvSpPr>
          <p:nvPr/>
        </p:nvSpPr>
        <p:spPr bwMode="auto">
          <a:xfrm flipV="1">
            <a:off x="3886200" y="2057400"/>
            <a:ext cx="1751013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7216" name="Line 112"/>
          <p:cNvSpPr>
            <a:spLocks noChangeShapeType="1"/>
          </p:cNvSpPr>
          <p:nvPr/>
        </p:nvSpPr>
        <p:spPr bwMode="auto">
          <a:xfrm>
            <a:off x="3886200" y="3505200"/>
            <a:ext cx="1751013" cy="16779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7217" name="Line 113"/>
          <p:cNvSpPr>
            <a:spLocks noChangeShapeType="1"/>
          </p:cNvSpPr>
          <p:nvPr/>
        </p:nvSpPr>
        <p:spPr bwMode="auto">
          <a:xfrm flipV="1">
            <a:off x="5865813" y="2438400"/>
            <a:ext cx="20574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7218" name="Line 114"/>
          <p:cNvSpPr>
            <a:spLocks noChangeShapeType="1"/>
          </p:cNvSpPr>
          <p:nvPr/>
        </p:nvSpPr>
        <p:spPr bwMode="auto">
          <a:xfrm>
            <a:off x="5865813" y="3505200"/>
            <a:ext cx="2057400" cy="16017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7219" name="Text Box 115"/>
          <p:cNvSpPr txBox="1">
            <a:spLocks noChangeArrowheads="1"/>
          </p:cNvSpPr>
          <p:nvPr/>
        </p:nvSpPr>
        <p:spPr bwMode="auto">
          <a:xfrm>
            <a:off x="7772400" y="1295400"/>
            <a:ext cx="2286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sz="1600"/>
              <a:t>16 input bits are divided into </a:t>
            </a:r>
            <a:r>
              <a:rPr lang="en-US" sz="1600">
                <a:solidFill>
                  <a:schemeClr val="hlink"/>
                </a:solidFill>
              </a:rPr>
              <a:t>7+9</a:t>
            </a:r>
            <a:r>
              <a:rPr lang="en-US" sz="1600"/>
              <a:t> bits</a:t>
            </a:r>
            <a:endParaRPr lang="en-GB" sz="1600"/>
          </a:p>
        </p:txBody>
      </p:sp>
      <p:sp>
        <p:nvSpPr>
          <p:cNvPr id="47220" name="Line 116"/>
          <p:cNvSpPr>
            <a:spLocks noChangeShapeType="1"/>
          </p:cNvSpPr>
          <p:nvPr/>
        </p:nvSpPr>
        <p:spPr bwMode="auto">
          <a:xfrm flipH="1">
            <a:off x="8229600" y="19050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0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094413" y="1633538"/>
            <a:ext cx="2895600" cy="36671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1800" u="none">
                <a:solidFill>
                  <a:srgbClr val="0E52FC"/>
                </a:solidFill>
              </a:rPr>
              <a:t>Table of S9  over </a:t>
            </a:r>
            <a:r>
              <a:rPr lang="de-DE" sz="1800" b="0" u="none">
                <a:solidFill>
                  <a:srgbClr val="0E52FC"/>
                </a:solidFill>
              </a:rPr>
              <a:t>GF (2</a:t>
            </a:r>
            <a:r>
              <a:rPr lang="de-DE" sz="1800" b="0" u="none" baseline="30000">
                <a:solidFill>
                  <a:srgbClr val="0E52FC"/>
                </a:solidFill>
              </a:rPr>
              <a:t>9</a:t>
            </a:r>
            <a:r>
              <a:rPr lang="de-DE" sz="1800" b="0" u="none">
                <a:solidFill>
                  <a:srgbClr val="0E52FC"/>
                </a:solidFill>
              </a:rPr>
              <a:t>)</a:t>
            </a:r>
            <a:r>
              <a:rPr lang="de-DE" sz="1800" b="0" u="none" baseline="-25000">
                <a:solidFill>
                  <a:srgbClr val="0E52FC"/>
                </a:solidFill>
              </a:rPr>
              <a:t> </a:t>
            </a:r>
            <a:endParaRPr lang="en-GB" sz="1800" b="0" u="none" baseline="-25000">
              <a:solidFill>
                <a:srgbClr val="0E52FC"/>
              </a:solidFill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143000" y="1849438"/>
            <a:ext cx="3048000" cy="36671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1800" u="none">
                <a:solidFill>
                  <a:srgbClr val="0E52FC"/>
                </a:solidFill>
              </a:rPr>
              <a:t>Table of S7  over </a:t>
            </a:r>
            <a:r>
              <a:rPr lang="de-DE" sz="1800" b="0" u="none">
                <a:solidFill>
                  <a:srgbClr val="0E52FC"/>
                </a:solidFill>
              </a:rPr>
              <a:t>GF (2</a:t>
            </a:r>
            <a:r>
              <a:rPr lang="de-DE" sz="1800" b="0" u="none" baseline="30000">
                <a:solidFill>
                  <a:srgbClr val="0E52FC"/>
                </a:solidFill>
              </a:rPr>
              <a:t>7</a:t>
            </a:r>
            <a:r>
              <a:rPr lang="de-DE" sz="1800" b="0" u="none">
                <a:solidFill>
                  <a:srgbClr val="0E52FC"/>
                </a:solidFill>
              </a:rPr>
              <a:t>)</a:t>
            </a:r>
            <a:r>
              <a:rPr lang="de-DE" sz="1800" b="0" u="none" baseline="-25000">
                <a:solidFill>
                  <a:srgbClr val="0E52FC"/>
                </a:solidFill>
              </a:rPr>
              <a:t>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865813" y="2090738"/>
            <a:ext cx="35814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800" b="0" u="none">
                <a:solidFill>
                  <a:srgbClr val="000000"/>
                </a:solidFill>
              </a:rPr>
              <a:t>451,203,339,415,483,233,251, 53,385,185,279,491,307, 9, 45,211,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199,330, 55,126,235,356,403,472,163,286, 85, 44, 29,418,355,280,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331,338,466, 15, 43, 48,314,229,273,312,398, 99,227,200,500, 27,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1,157,248,416,365,499, 28,326,125,209,130,490,387,301,244,414,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467,221,482,296,480,236, 89,145, 17,303, 38,220,176,396,271,503,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231,364,182,249,216,337,257,332,259,184,340,299,430, 23,113, 12,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71, 88,127,420,308,297,132,349,413,434,419, 72,124, 81,458, 35,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317,423,357, 59, 66,218,402,206,193,107,159,497,300,388,250,406,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481,361,381, 49,384,266,148,474,390,318,284, 96,373,463,103,281,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101,104,153,336, 8, 7,380,183, 36, 25,222,295,219,228,425, 82,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265,144,412,449, 40,435,309,362,374,223,485,392,197,366,478,433,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195,479, 54,238,494,240,147, 73,154,438,105,129,293, 11, 94,180,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329,455,372, 62,315,439,142,454,174, 16,149,495, 78,242,509,133,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253,246,160,367,131,138,342,155,316,263,359,152,464,489, 3,510,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189,290,137,210,399, 18, 51,106,322,237,368,283,226,335,344,305,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327, 93,275,461,121,353,421,377,158,436,204, 34,306, 26,232, 4,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391,493,407, 57,447,471, 39,395,198,156,208,334,108, 52,498,110,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202, 37,186,401,254, 19,262, 47,429,370,475,192,267,470,245,492,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269,118,276,427,117,268,484,345, 84,287, 75,196,446,247, 41,164,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14,496,119, 77,378,134,139,179,369,191,270,260,151,347,352,360,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215,187,102,462,252,146,453,111, 22, 74,161,313,175,241,400, 10,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426,323,379, 86,397,358,212,507,333,404,410,135,504,291,167,440,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321, 60,505,320, 42,341,282,417,408,213,294,431, 97,302,343,476,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114,394,170,150,277,239, 69,123,141,325, 83, 95,376,178, 46, 32,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469, 63,457,487,428, 68, 56, 20,177,363,171,181, 90,386,456,468,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24,375,100,207,109,256,409,304,346, 5,288,443,445,224, 79,214,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319,452,298, 21, 6,255,411,166, 67,136, 80,351,488,289,115,382,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188,194,201,371,393,501,116,460,486,424,405, 31, 65, 13,442, 50,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61,465,128,168, 87,441,354,328,217,261, 98,122, 33,511,274,264,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448,169,285,432,422,205,243, 92,258, 91,473,324,502,173,165, 58,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459,310,383, 70,225, 30,477,230,311,506,389,140,143, 64,437,190,</a:t>
            </a:r>
          </a:p>
          <a:p>
            <a:r>
              <a:rPr lang="en-US" sz="800" b="0" u="none">
                <a:solidFill>
                  <a:srgbClr val="000000"/>
                </a:solidFill>
              </a:rPr>
              <a:t>120, 0,172,272,350,292, 2,444,162,234,112,508,278,348, 76,450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90600" y="2382838"/>
            <a:ext cx="31242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800" b="0" u="none"/>
              <a:t>27, 50, 51, 90, 59, 16, 23, 84, 91, 26,114,115,107, 44,102, 73,</a:t>
            </a:r>
          </a:p>
          <a:p>
            <a:pPr defTabSz="762000">
              <a:spcBef>
                <a:spcPct val="50000"/>
              </a:spcBef>
            </a:pPr>
            <a:r>
              <a:rPr lang="en-GB" sz="800" b="0" u="none"/>
              <a:t>31, 36, 19,108, 55, 46, 63, 74, 93, 15, 64, 86, 37, 81, 28, 4,</a:t>
            </a:r>
          </a:p>
          <a:p>
            <a:pPr defTabSz="762000">
              <a:spcBef>
                <a:spcPct val="50000"/>
              </a:spcBef>
            </a:pPr>
            <a:r>
              <a:rPr lang="en-GB" sz="800" b="0" u="none"/>
              <a:t>11, 70, 32, 13,123, 53, 68, 66, 43, 30, 65, 20, 75,121, 21,111,</a:t>
            </a:r>
          </a:p>
          <a:p>
            <a:pPr defTabSz="762000">
              <a:spcBef>
                <a:spcPct val="50000"/>
              </a:spcBef>
            </a:pPr>
            <a:r>
              <a:rPr lang="en-GB" sz="800" b="0" u="none"/>
              <a:t>14, 85, 9, 54,116, 12,103, 83, 40, 10,126, 56, 2, 7, 96, 41,</a:t>
            </a:r>
          </a:p>
          <a:p>
            <a:pPr defTabSz="762000">
              <a:spcBef>
                <a:spcPct val="50000"/>
              </a:spcBef>
            </a:pPr>
            <a:r>
              <a:rPr lang="en-GB" sz="800" b="0" u="none"/>
              <a:t>25, 18,101, 47, 48, 57, 8,104, 95,120, 42, 76,100, 69,117, 61,</a:t>
            </a:r>
          </a:p>
          <a:p>
            <a:pPr defTabSz="762000">
              <a:spcBef>
                <a:spcPct val="50000"/>
              </a:spcBef>
            </a:pPr>
            <a:r>
              <a:rPr lang="en-GB" sz="800" b="0" u="none"/>
              <a:t>89, 72, 3, 87,124, 79, 98, 60, 29, 33, 94, 39,106,112, 77, 58,</a:t>
            </a:r>
          </a:p>
          <a:p>
            <a:pPr defTabSz="762000">
              <a:spcBef>
                <a:spcPct val="50000"/>
              </a:spcBef>
            </a:pPr>
            <a:r>
              <a:rPr lang="en-GB" sz="800" b="0" u="none"/>
              <a:t>1,109,110, 99, 24,119, 35, 5, 38,118, 0, 49, 45,122,127, 97,</a:t>
            </a:r>
          </a:p>
          <a:p>
            <a:pPr defTabSz="762000">
              <a:spcBef>
                <a:spcPct val="50000"/>
              </a:spcBef>
            </a:pPr>
            <a:r>
              <a:rPr lang="en-GB" sz="800" b="0" u="none"/>
              <a:t>80, 34, 17, 6, 71, 22, 82, 78,113, 62,105, 67, 52, 92, 88,125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066800" y="5089525"/>
            <a:ext cx="46482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/>
              <a:t>Mappings S7 and S9 generated by:</a:t>
            </a:r>
          </a:p>
          <a:p>
            <a:pPr defTabSz="762000">
              <a:spcBef>
                <a:spcPct val="50000"/>
              </a:spcBef>
            </a:pPr>
            <a:r>
              <a:rPr lang="en-US" u="none"/>
              <a:t>Y = A(x</a:t>
            </a:r>
            <a:r>
              <a:rPr lang="en-US" u="none" baseline="30000"/>
              <a:t>i</a:t>
            </a:r>
            <a:r>
              <a:rPr lang="en-US" u="none"/>
              <a:t>)     in GF(2</a:t>
            </a:r>
            <a:r>
              <a:rPr lang="en-US" u="none" baseline="30000"/>
              <a:t>7</a:t>
            </a:r>
            <a:r>
              <a:rPr lang="en-US" u="none"/>
              <a:t>) and GF(2</a:t>
            </a:r>
            <a:r>
              <a:rPr lang="en-US" u="none" baseline="30000"/>
              <a:t>9</a:t>
            </a:r>
            <a:r>
              <a:rPr lang="en-US" u="none"/>
              <a:t>)</a:t>
            </a:r>
            <a:endParaRPr lang="en-GB" u="none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676400" y="4365625"/>
            <a:ext cx="403225" cy="434975"/>
          </a:xfrm>
          <a:prstGeom prst="rect">
            <a:avLst/>
          </a:prstGeom>
          <a:solidFill>
            <a:srgbClr val="FFEBE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u="none"/>
              <a:t>A</a:t>
            </a:r>
            <a:endParaRPr lang="en-GB" u="none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181100" y="457517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2057400" y="457517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066800" y="4254500"/>
            <a:ext cx="381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u="none"/>
              <a:t>x</a:t>
            </a:r>
            <a:endParaRPr lang="en-GB" u="none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2914650" y="4368800"/>
            <a:ext cx="381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u="none"/>
              <a:t>y</a:t>
            </a:r>
            <a:endParaRPr lang="en-GB" u="none"/>
          </a:p>
        </p:txBody>
      </p:sp>
      <p:sp>
        <p:nvSpPr>
          <p:cNvPr id="1454092" name="Text Box 12"/>
          <p:cNvSpPr txBox="1">
            <a:spLocks noChangeArrowheads="1"/>
          </p:cNvSpPr>
          <p:nvPr/>
        </p:nvSpPr>
        <p:spPr bwMode="auto">
          <a:xfrm>
            <a:off x="1143000" y="381000"/>
            <a:ext cx="78486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n-US" sz="28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16 input bits are divided into ( 7 + 9 ) bits resulting with two mappings:  Mappings S7 and S9 </a:t>
            </a:r>
            <a:endParaRPr lang="en-GB" sz="2800" u="none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2944813" y="2805113"/>
            <a:ext cx="1587" cy="382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2944813" y="2255838"/>
            <a:ext cx="1587" cy="381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944813" y="1706563"/>
            <a:ext cx="1587" cy="381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944813" y="1111250"/>
            <a:ext cx="1587" cy="4238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944813" y="5011738"/>
            <a:ext cx="1587" cy="381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2944813" y="4459288"/>
            <a:ext cx="1587" cy="381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2944813" y="3910013"/>
            <a:ext cx="1587" cy="381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2944813" y="3357563"/>
            <a:ext cx="1587" cy="384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344613" y="2805113"/>
            <a:ext cx="1587" cy="382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1344613" y="2255838"/>
            <a:ext cx="1587" cy="381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1344613" y="1706563"/>
            <a:ext cx="1587" cy="381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1344613" y="1111250"/>
            <a:ext cx="1587" cy="4238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1344613" y="5011738"/>
            <a:ext cx="1587" cy="381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1344613" y="4459288"/>
            <a:ext cx="1587" cy="381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1344613" y="3910013"/>
            <a:ext cx="1587" cy="381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1344613" y="3357563"/>
            <a:ext cx="1587" cy="384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1344613" y="1111250"/>
            <a:ext cx="16002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1344613" y="1535113"/>
            <a:ext cx="1600200" cy="171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flipH="1">
            <a:off x="1344613" y="1535113"/>
            <a:ext cx="1600200" cy="171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1344613" y="2087563"/>
            <a:ext cx="1600200" cy="168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H="1">
            <a:off x="1344613" y="2087563"/>
            <a:ext cx="1600200" cy="168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1344613" y="2636838"/>
            <a:ext cx="1600200" cy="168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 flipH="1">
            <a:off x="1344613" y="2636838"/>
            <a:ext cx="1600200" cy="168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1344613" y="3187700"/>
            <a:ext cx="1600200" cy="1698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flipH="1">
            <a:off x="1344613" y="3187700"/>
            <a:ext cx="1600200" cy="1698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1344613" y="3741738"/>
            <a:ext cx="1600200" cy="168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 flipV="1">
            <a:off x="1344613" y="3741738"/>
            <a:ext cx="1600200" cy="168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1344613" y="4291013"/>
            <a:ext cx="1600200" cy="168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 flipV="1">
            <a:off x="1344613" y="4291013"/>
            <a:ext cx="1600200" cy="168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1344613" y="4840288"/>
            <a:ext cx="1600200" cy="171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 flipV="1">
            <a:off x="1344613" y="4840288"/>
            <a:ext cx="1600200" cy="171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1344613" y="5519738"/>
            <a:ext cx="1587" cy="127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2944813" y="5519738"/>
            <a:ext cx="1587" cy="127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1344613" y="5646738"/>
            <a:ext cx="16002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1344613" y="5392738"/>
            <a:ext cx="1600200" cy="127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 flipV="1">
            <a:off x="1344613" y="5392738"/>
            <a:ext cx="1600200" cy="127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138363" y="5646738"/>
            <a:ext cx="74612" cy="214312"/>
            <a:chOff x="1347" y="3556"/>
            <a:chExt cx="47" cy="135"/>
          </a:xfrm>
        </p:grpSpPr>
        <p:sp>
          <p:nvSpPr>
            <p:cNvPr id="50743" name="Line 39"/>
            <p:cNvSpPr>
              <a:spLocks noChangeShapeType="1"/>
            </p:cNvSpPr>
            <p:nvPr/>
          </p:nvSpPr>
          <p:spPr bwMode="auto">
            <a:xfrm>
              <a:off x="1370" y="3556"/>
              <a:ext cx="1" cy="1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44" name="Freeform 40"/>
            <p:cNvSpPr>
              <a:spLocks/>
            </p:cNvSpPr>
            <p:nvPr/>
          </p:nvSpPr>
          <p:spPr bwMode="auto">
            <a:xfrm>
              <a:off x="1347" y="3654"/>
              <a:ext cx="47" cy="37"/>
            </a:xfrm>
            <a:custGeom>
              <a:avLst/>
              <a:gdLst>
                <a:gd name="T0" fmla="*/ 0 w 47"/>
                <a:gd name="T1" fmla="*/ 0 h 37"/>
                <a:gd name="T2" fmla="*/ 23 w 47"/>
                <a:gd name="T3" fmla="*/ 37 h 37"/>
                <a:gd name="T4" fmla="*/ 47 w 47"/>
                <a:gd name="T5" fmla="*/ 0 h 37"/>
                <a:gd name="T6" fmla="*/ 0 w 4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7"/>
                <a:gd name="T14" fmla="*/ 47 w 4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7">
                  <a:moveTo>
                    <a:pt x="0" y="0"/>
                  </a:moveTo>
                  <a:lnTo>
                    <a:pt x="23" y="37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082800" y="942975"/>
            <a:ext cx="76200" cy="171450"/>
            <a:chOff x="1312" y="594"/>
            <a:chExt cx="48" cy="108"/>
          </a:xfrm>
        </p:grpSpPr>
        <p:sp>
          <p:nvSpPr>
            <p:cNvPr id="50741" name="Line 42"/>
            <p:cNvSpPr>
              <a:spLocks noChangeShapeType="1"/>
            </p:cNvSpPr>
            <p:nvPr/>
          </p:nvSpPr>
          <p:spPr bwMode="auto">
            <a:xfrm>
              <a:off x="1335" y="594"/>
              <a:ext cx="1" cy="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42" name="Freeform 43"/>
            <p:cNvSpPr>
              <a:spLocks/>
            </p:cNvSpPr>
            <p:nvPr/>
          </p:nvSpPr>
          <p:spPr bwMode="auto">
            <a:xfrm>
              <a:off x="1312" y="664"/>
              <a:ext cx="48" cy="38"/>
            </a:xfrm>
            <a:custGeom>
              <a:avLst/>
              <a:gdLst>
                <a:gd name="T0" fmla="*/ 0 w 48"/>
                <a:gd name="T1" fmla="*/ 0 h 38"/>
                <a:gd name="T2" fmla="*/ 25 w 48"/>
                <a:gd name="T3" fmla="*/ 38 h 38"/>
                <a:gd name="T4" fmla="*/ 48 w 48"/>
                <a:gd name="T5" fmla="*/ 0 h 38"/>
                <a:gd name="T6" fmla="*/ 0 w 48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8"/>
                <a:gd name="T14" fmla="*/ 48 w 4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8">
                  <a:moveTo>
                    <a:pt x="0" y="0"/>
                  </a:moveTo>
                  <a:lnTo>
                    <a:pt x="25" y="3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216" name="Rectangle 44"/>
          <p:cNvSpPr>
            <a:spLocks noChangeArrowheads="1"/>
          </p:cNvSpPr>
          <p:nvPr/>
        </p:nvSpPr>
        <p:spPr bwMode="auto">
          <a:xfrm>
            <a:off x="2057400" y="5872163"/>
            <a:ext cx="211138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17" name="Rectangle 45"/>
          <p:cNvSpPr>
            <a:spLocks noChangeArrowheads="1"/>
          </p:cNvSpPr>
          <p:nvPr/>
        </p:nvSpPr>
        <p:spPr bwMode="auto">
          <a:xfrm>
            <a:off x="2128838" y="5907088"/>
            <a:ext cx="1079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218" name="Rectangle 46"/>
          <p:cNvSpPr>
            <a:spLocks noChangeArrowheads="1"/>
          </p:cNvSpPr>
          <p:nvPr/>
        </p:nvSpPr>
        <p:spPr bwMode="auto">
          <a:xfrm>
            <a:off x="1524000" y="6024563"/>
            <a:ext cx="81597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19" name="Rectangle 47"/>
          <p:cNvSpPr>
            <a:spLocks noChangeArrowheads="1"/>
          </p:cNvSpPr>
          <p:nvPr/>
        </p:nvSpPr>
        <p:spPr bwMode="auto">
          <a:xfrm>
            <a:off x="1595438" y="6057900"/>
            <a:ext cx="72231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Fig. 1: KASUMI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220" name="Rectangle 48"/>
          <p:cNvSpPr>
            <a:spLocks noChangeArrowheads="1"/>
          </p:cNvSpPr>
          <p:nvPr/>
        </p:nvSpPr>
        <p:spPr bwMode="auto">
          <a:xfrm>
            <a:off x="1995488" y="806450"/>
            <a:ext cx="2016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21" name="Rectangle 49"/>
          <p:cNvSpPr>
            <a:spLocks noChangeArrowheads="1"/>
          </p:cNvSpPr>
          <p:nvPr/>
        </p:nvSpPr>
        <p:spPr bwMode="auto">
          <a:xfrm>
            <a:off x="2066925" y="841375"/>
            <a:ext cx="968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222" name="Rectangle 50"/>
          <p:cNvSpPr>
            <a:spLocks noChangeArrowheads="1"/>
          </p:cNvSpPr>
          <p:nvPr/>
        </p:nvSpPr>
        <p:spPr bwMode="auto">
          <a:xfrm>
            <a:off x="1995488" y="1301750"/>
            <a:ext cx="595312" cy="1841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23" name="Rectangle 51"/>
          <p:cNvSpPr>
            <a:spLocks noChangeArrowheads="1"/>
          </p:cNvSpPr>
          <p:nvPr/>
        </p:nvSpPr>
        <p:spPr bwMode="auto">
          <a:xfrm>
            <a:off x="2203450" y="1354138"/>
            <a:ext cx="21748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FO1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224" name="Rectangle 52"/>
          <p:cNvSpPr>
            <a:spLocks noChangeArrowheads="1"/>
          </p:cNvSpPr>
          <p:nvPr/>
        </p:nvSpPr>
        <p:spPr bwMode="auto">
          <a:xfrm>
            <a:off x="1524000" y="1301750"/>
            <a:ext cx="241300" cy="1841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25" name="Rectangle 53"/>
          <p:cNvSpPr>
            <a:spLocks noChangeArrowheads="1"/>
          </p:cNvSpPr>
          <p:nvPr/>
        </p:nvSpPr>
        <p:spPr bwMode="auto">
          <a:xfrm>
            <a:off x="1560513" y="1354138"/>
            <a:ext cx="2079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FL1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2882900" y="1349375"/>
            <a:ext cx="120650" cy="88900"/>
            <a:chOff x="1816" y="850"/>
            <a:chExt cx="76" cy="56"/>
          </a:xfrm>
        </p:grpSpPr>
        <p:sp>
          <p:nvSpPr>
            <p:cNvPr id="50738" name="Freeform 55"/>
            <p:cNvSpPr>
              <a:spLocks/>
            </p:cNvSpPr>
            <p:nvPr/>
          </p:nvSpPr>
          <p:spPr bwMode="auto">
            <a:xfrm>
              <a:off x="1816" y="850"/>
              <a:ext cx="76" cy="56"/>
            </a:xfrm>
            <a:custGeom>
              <a:avLst/>
              <a:gdLst>
                <a:gd name="T0" fmla="*/ 39 w 76"/>
                <a:gd name="T1" fmla="*/ 0 h 56"/>
                <a:gd name="T2" fmla="*/ 25 w 76"/>
                <a:gd name="T3" fmla="*/ 1 h 56"/>
                <a:gd name="T4" fmla="*/ 13 w 76"/>
                <a:gd name="T5" fmla="*/ 8 h 56"/>
                <a:gd name="T6" fmla="*/ 5 w 76"/>
                <a:gd name="T7" fmla="*/ 17 h 56"/>
                <a:gd name="T8" fmla="*/ 0 w 76"/>
                <a:gd name="T9" fmla="*/ 28 h 56"/>
                <a:gd name="T10" fmla="*/ 5 w 76"/>
                <a:gd name="T11" fmla="*/ 39 h 56"/>
                <a:gd name="T12" fmla="*/ 13 w 76"/>
                <a:gd name="T13" fmla="*/ 48 h 56"/>
                <a:gd name="T14" fmla="*/ 25 w 76"/>
                <a:gd name="T15" fmla="*/ 54 h 56"/>
                <a:gd name="T16" fmla="*/ 39 w 76"/>
                <a:gd name="T17" fmla="*/ 56 h 56"/>
                <a:gd name="T18" fmla="*/ 54 w 76"/>
                <a:gd name="T19" fmla="*/ 54 h 56"/>
                <a:gd name="T20" fmla="*/ 66 w 76"/>
                <a:gd name="T21" fmla="*/ 48 h 56"/>
                <a:gd name="T22" fmla="*/ 74 w 76"/>
                <a:gd name="T23" fmla="*/ 39 h 56"/>
                <a:gd name="T24" fmla="*/ 76 w 76"/>
                <a:gd name="T25" fmla="*/ 28 h 56"/>
                <a:gd name="T26" fmla="*/ 74 w 76"/>
                <a:gd name="T27" fmla="*/ 17 h 56"/>
                <a:gd name="T28" fmla="*/ 66 w 76"/>
                <a:gd name="T29" fmla="*/ 8 h 56"/>
                <a:gd name="T30" fmla="*/ 54 w 76"/>
                <a:gd name="T31" fmla="*/ 1 h 56"/>
                <a:gd name="T32" fmla="*/ 39 w 76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6"/>
                <a:gd name="T53" fmla="*/ 76 w 76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6">
                  <a:moveTo>
                    <a:pt x="39" y="0"/>
                  </a:moveTo>
                  <a:lnTo>
                    <a:pt x="25" y="1"/>
                  </a:lnTo>
                  <a:lnTo>
                    <a:pt x="13" y="8"/>
                  </a:lnTo>
                  <a:lnTo>
                    <a:pt x="5" y="17"/>
                  </a:lnTo>
                  <a:lnTo>
                    <a:pt x="0" y="28"/>
                  </a:lnTo>
                  <a:lnTo>
                    <a:pt x="5" y="39"/>
                  </a:lnTo>
                  <a:lnTo>
                    <a:pt x="13" y="48"/>
                  </a:lnTo>
                  <a:lnTo>
                    <a:pt x="25" y="54"/>
                  </a:lnTo>
                  <a:lnTo>
                    <a:pt x="39" y="56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4" y="39"/>
                  </a:lnTo>
                  <a:lnTo>
                    <a:pt x="76" y="28"/>
                  </a:lnTo>
                  <a:lnTo>
                    <a:pt x="74" y="17"/>
                  </a:lnTo>
                  <a:lnTo>
                    <a:pt x="66" y="8"/>
                  </a:lnTo>
                  <a:lnTo>
                    <a:pt x="54" y="1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39" name="Line 56"/>
            <p:cNvSpPr>
              <a:spLocks noChangeShapeType="1"/>
            </p:cNvSpPr>
            <p:nvPr/>
          </p:nvSpPr>
          <p:spPr bwMode="auto">
            <a:xfrm>
              <a:off x="1816" y="878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40" name="Line 57"/>
            <p:cNvSpPr>
              <a:spLocks noChangeShapeType="1"/>
            </p:cNvSpPr>
            <p:nvPr/>
          </p:nvSpPr>
          <p:spPr bwMode="auto">
            <a:xfrm>
              <a:off x="1855" y="850"/>
              <a:ext cx="1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344613" y="1366838"/>
            <a:ext cx="179387" cy="57150"/>
            <a:chOff x="847" y="861"/>
            <a:chExt cx="113" cy="36"/>
          </a:xfrm>
        </p:grpSpPr>
        <p:sp>
          <p:nvSpPr>
            <p:cNvPr id="50736" name="Line 59"/>
            <p:cNvSpPr>
              <a:spLocks noChangeShapeType="1"/>
            </p:cNvSpPr>
            <p:nvPr/>
          </p:nvSpPr>
          <p:spPr bwMode="auto">
            <a:xfrm>
              <a:off x="847" y="878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37" name="Freeform 60"/>
            <p:cNvSpPr>
              <a:spLocks/>
            </p:cNvSpPr>
            <p:nvPr/>
          </p:nvSpPr>
          <p:spPr bwMode="auto">
            <a:xfrm>
              <a:off x="913" y="861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8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1762125" y="1366838"/>
            <a:ext cx="236538" cy="57150"/>
            <a:chOff x="1110" y="861"/>
            <a:chExt cx="149" cy="36"/>
          </a:xfrm>
        </p:grpSpPr>
        <p:sp>
          <p:nvSpPr>
            <p:cNvPr id="50734" name="Line 62"/>
            <p:cNvSpPr>
              <a:spLocks noChangeShapeType="1"/>
            </p:cNvSpPr>
            <p:nvPr/>
          </p:nvSpPr>
          <p:spPr bwMode="auto">
            <a:xfrm>
              <a:off x="1110" y="878"/>
              <a:ext cx="10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35" name="Freeform 63"/>
            <p:cNvSpPr>
              <a:spLocks/>
            </p:cNvSpPr>
            <p:nvPr/>
          </p:nvSpPr>
          <p:spPr bwMode="auto">
            <a:xfrm>
              <a:off x="1210" y="861"/>
              <a:ext cx="49" cy="36"/>
            </a:xfrm>
            <a:custGeom>
              <a:avLst/>
              <a:gdLst>
                <a:gd name="T0" fmla="*/ 0 w 49"/>
                <a:gd name="T1" fmla="*/ 36 h 36"/>
                <a:gd name="T2" fmla="*/ 49 w 49"/>
                <a:gd name="T3" fmla="*/ 18 h 36"/>
                <a:gd name="T4" fmla="*/ 0 w 49"/>
                <a:gd name="T5" fmla="*/ 0 h 36"/>
                <a:gd name="T6" fmla="*/ 0 w 49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6"/>
                <a:gd name="T14" fmla="*/ 49 w 4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6">
                  <a:moveTo>
                    <a:pt x="0" y="36"/>
                  </a:moveTo>
                  <a:lnTo>
                    <a:pt x="49" y="18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2587625" y="1366838"/>
            <a:ext cx="295275" cy="57150"/>
            <a:chOff x="1630" y="861"/>
            <a:chExt cx="186" cy="36"/>
          </a:xfrm>
        </p:grpSpPr>
        <p:sp>
          <p:nvSpPr>
            <p:cNvPr id="50732" name="Line 65"/>
            <p:cNvSpPr>
              <a:spLocks noChangeShapeType="1"/>
            </p:cNvSpPr>
            <p:nvPr/>
          </p:nvSpPr>
          <p:spPr bwMode="auto">
            <a:xfrm>
              <a:off x="1630" y="878"/>
              <a:ext cx="14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33" name="Freeform 66"/>
            <p:cNvSpPr>
              <a:spLocks/>
            </p:cNvSpPr>
            <p:nvPr/>
          </p:nvSpPr>
          <p:spPr bwMode="auto">
            <a:xfrm>
              <a:off x="1769" y="861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8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230" name="Rectangle 67"/>
          <p:cNvSpPr>
            <a:spLocks noChangeArrowheads="1"/>
          </p:cNvSpPr>
          <p:nvPr/>
        </p:nvSpPr>
        <p:spPr bwMode="auto">
          <a:xfrm>
            <a:off x="1995488" y="2428875"/>
            <a:ext cx="595312" cy="1841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31" name="Rectangle 68"/>
          <p:cNvSpPr>
            <a:spLocks noChangeArrowheads="1"/>
          </p:cNvSpPr>
          <p:nvPr/>
        </p:nvSpPr>
        <p:spPr bwMode="auto">
          <a:xfrm>
            <a:off x="2203450" y="2481263"/>
            <a:ext cx="21748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FO3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232" name="Rectangle 69"/>
          <p:cNvSpPr>
            <a:spLocks noChangeArrowheads="1"/>
          </p:cNvSpPr>
          <p:nvPr/>
        </p:nvSpPr>
        <p:spPr bwMode="auto">
          <a:xfrm>
            <a:off x="1524000" y="2428875"/>
            <a:ext cx="241300" cy="1841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33" name="Rectangle 70"/>
          <p:cNvSpPr>
            <a:spLocks noChangeArrowheads="1"/>
          </p:cNvSpPr>
          <p:nvPr/>
        </p:nvSpPr>
        <p:spPr bwMode="auto">
          <a:xfrm>
            <a:off x="1560513" y="2481263"/>
            <a:ext cx="2079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FL3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2882900" y="2476500"/>
            <a:ext cx="120650" cy="88900"/>
            <a:chOff x="1816" y="1560"/>
            <a:chExt cx="76" cy="56"/>
          </a:xfrm>
        </p:grpSpPr>
        <p:sp>
          <p:nvSpPr>
            <p:cNvPr id="50729" name="Freeform 72"/>
            <p:cNvSpPr>
              <a:spLocks/>
            </p:cNvSpPr>
            <p:nvPr/>
          </p:nvSpPr>
          <p:spPr bwMode="auto">
            <a:xfrm>
              <a:off x="1816" y="1560"/>
              <a:ext cx="76" cy="56"/>
            </a:xfrm>
            <a:custGeom>
              <a:avLst/>
              <a:gdLst>
                <a:gd name="T0" fmla="*/ 39 w 76"/>
                <a:gd name="T1" fmla="*/ 0 h 56"/>
                <a:gd name="T2" fmla="*/ 25 w 76"/>
                <a:gd name="T3" fmla="*/ 1 h 56"/>
                <a:gd name="T4" fmla="*/ 13 w 76"/>
                <a:gd name="T5" fmla="*/ 8 h 56"/>
                <a:gd name="T6" fmla="*/ 5 w 76"/>
                <a:gd name="T7" fmla="*/ 17 h 56"/>
                <a:gd name="T8" fmla="*/ 0 w 76"/>
                <a:gd name="T9" fmla="*/ 28 h 56"/>
                <a:gd name="T10" fmla="*/ 5 w 76"/>
                <a:gd name="T11" fmla="*/ 39 h 56"/>
                <a:gd name="T12" fmla="*/ 13 w 76"/>
                <a:gd name="T13" fmla="*/ 48 h 56"/>
                <a:gd name="T14" fmla="*/ 25 w 76"/>
                <a:gd name="T15" fmla="*/ 54 h 56"/>
                <a:gd name="T16" fmla="*/ 39 w 76"/>
                <a:gd name="T17" fmla="*/ 56 h 56"/>
                <a:gd name="T18" fmla="*/ 54 w 76"/>
                <a:gd name="T19" fmla="*/ 54 h 56"/>
                <a:gd name="T20" fmla="*/ 66 w 76"/>
                <a:gd name="T21" fmla="*/ 48 h 56"/>
                <a:gd name="T22" fmla="*/ 74 w 76"/>
                <a:gd name="T23" fmla="*/ 39 h 56"/>
                <a:gd name="T24" fmla="*/ 76 w 76"/>
                <a:gd name="T25" fmla="*/ 28 h 56"/>
                <a:gd name="T26" fmla="*/ 74 w 76"/>
                <a:gd name="T27" fmla="*/ 17 h 56"/>
                <a:gd name="T28" fmla="*/ 66 w 76"/>
                <a:gd name="T29" fmla="*/ 8 h 56"/>
                <a:gd name="T30" fmla="*/ 54 w 76"/>
                <a:gd name="T31" fmla="*/ 1 h 56"/>
                <a:gd name="T32" fmla="*/ 39 w 76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6"/>
                <a:gd name="T53" fmla="*/ 76 w 76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6">
                  <a:moveTo>
                    <a:pt x="39" y="0"/>
                  </a:moveTo>
                  <a:lnTo>
                    <a:pt x="25" y="1"/>
                  </a:lnTo>
                  <a:lnTo>
                    <a:pt x="13" y="8"/>
                  </a:lnTo>
                  <a:lnTo>
                    <a:pt x="5" y="17"/>
                  </a:lnTo>
                  <a:lnTo>
                    <a:pt x="0" y="28"/>
                  </a:lnTo>
                  <a:lnTo>
                    <a:pt x="5" y="39"/>
                  </a:lnTo>
                  <a:lnTo>
                    <a:pt x="13" y="48"/>
                  </a:lnTo>
                  <a:lnTo>
                    <a:pt x="25" y="54"/>
                  </a:lnTo>
                  <a:lnTo>
                    <a:pt x="39" y="56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4" y="39"/>
                  </a:lnTo>
                  <a:lnTo>
                    <a:pt x="76" y="28"/>
                  </a:lnTo>
                  <a:lnTo>
                    <a:pt x="74" y="17"/>
                  </a:lnTo>
                  <a:lnTo>
                    <a:pt x="66" y="8"/>
                  </a:lnTo>
                  <a:lnTo>
                    <a:pt x="54" y="1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30" name="Line 73"/>
            <p:cNvSpPr>
              <a:spLocks noChangeShapeType="1"/>
            </p:cNvSpPr>
            <p:nvPr/>
          </p:nvSpPr>
          <p:spPr bwMode="auto">
            <a:xfrm>
              <a:off x="1816" y="1588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31" name="Line 74"/>
            <p:cNvSpPr>
              <a:spLocks noChangeShapeType="1"/>
            </p:cNvSpPr>
            <p:nvPr/>
          </p:nvSpPr>
          <p:spPr bwMode="auto">
            <a:xfrm>
              <a:off x="1855" y="1560"/>
              <a:ext cx="1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1344613" y="2493963"/>
            <a:ext cx="179387" cy="57150"/>
            <a:chOff x="847" y="1571"/>
            <a:chExt cx="113" cy="36"/>
          </a:xfrm>
        </p:grpSpPr>
        <p:sp>
          <p:nvSpPr>
            <p:cNvPr id="50727" name="Line 76"/>
            <p:cNvSpPr>
              <a:spLocks noChangeShapeType="1"/>
            </p:cNvSpPr>
            <p:nvPr/>
          </p:nvSpPr>
          <p:spPr bwMode="auto">
            <a:xfrm>
              <a:off x="847" y="1588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28" name="Freeform 77"/>
            <p:cNvSpPr>
              <a:spLocks/>
            </p:cNvSpPr>
            <p:nvPr/>
          </p:nvSpPr>
          <p:spPr bwMode="auto">
            <a:xfrm>
              <a:off x="913" y="1571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7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7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1762125" y="2493963"/>
            <a:ext cx="236538" cy="57150"/>
            <a:chOff x="1110" y="1571"/>
            <a:chExt cx="149" cy="36"/>
          </a:xfrm>
        </p:grpSpPr>
        <p:sp>
          <p:nvSpPr>
            <p:cNvPr id="50725" name="Line 79"/>
            <p:cNvSpPr>
              <a:spLocks noChangeShapeType="1"/>
            </p:cNvSpPr>
            <p:nvPr/>
          </p:nvSpPr>
          <p:spPr bwMode="auto">
            <a:xfrm>
              <a:off x="1110" y="1588"/>
              <a:ext cx="10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26" name="Freeform 80"/>
            <p:cNvSpPr>
              <a:spLocks/>
            </p:cNvSpPr>
            <p:nvPr/>
          </p:nvSpPr>
          <p:spPr bwMode="auto">
            <a:xfrm>
              <a:off x="1210" y="1571"/>
              <a:ext cx="49" cy="36"/>
            </a:xfrm>
            <a:custGeom>
              <a:avLst/>
              <a:gdLst>
                <a:gd name="T0" fmla="*/ 0 w 49"/>
                <a:gd name="T1" fmla="*/ 36 h 36"/>
                <a:gd name="T2" fmla="*/ 49 w 49"/>
                <a:gd name="T3" fmla="*/ 17 h 36"/>
                <a:gd name="T4" fmla="*/ 0 w 49"/>
                <a:gd name="T5" fmla="*/ 0 h 36"/>
                <a:gd name="T6" fmla="*/ 0 w 49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6"/>
                <a:gd name="T14" fmla="*/ 49 w 4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6">
                  <a:moveTo>
                    <a:pt x="0" y="36"/>
                  </a:moveTo>
                  <a:lnTo>
                    <a:pt x="49" y="17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2587625" y="2493963"/>
            <a:ext cx="295275" cy="57150"/>
            <a:chOff x="1630" y="1571"/>
            <a:chExt cx="186" cy="36"/>
          </a:xfrm>
        </p:grpSpPr>
        <p:sp>
          <p:nvSpPr>
            <p:cNvPr id="50723" name="Line 82"/>
            <p:cNvSpPr>
              <a:spLocks noChangeShapeType="1"/>
            </p:cNvSpPr>
            <p:nvPr/>
          </p:nvSpPr>
          <p:spPr bwMode="auto">
            <a:xfrm>
              <a:off x="1630" y="1588"/>
              <a:ext cx="14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24" name="Freeform 83"/>
            <p:cNvSpPr>
              <a:spLocks/>
            </p:cNvSpPr>
            <p:nvPr/>
          </p:nvSpPr>
          <p:spPr bwMode="auto">
            <a:xfrm>
              <a:off x="1769" y="1571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7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7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238" name="Rectangle 84"/>
          <p:cNvSpPr>
            <a:spLocks noChangeArrowheads="1"/>
          </p:cNvSpPr>
          <p:nvPr/>
        </p:nvSpPr>
        <p:spPr bwMode="auto">
          <a:xfrm>
            <a:off x="1995488" y="3511550"/>
            <a:ext cx="595312" cy="1857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39" name="Rectangle 85"/>
          <p:cNvSpPr>
            <a:spLocks noChangeArrowheads="1"/>
          </p:cNvSpPr>
          <p:nvPr/>
        </p:nvSpPr>
        <p:spPr bwMode="auto">
          <a:xfrm>
            <a:off x="2203450" y="3563938"/>
            <a:ext cx="2174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FO5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240" name="Rectangle 86"/>
          <p:cNvSpPr>
            <a:spLocks noChangeArrowheads="1"/>
          </p:cNvSpPr>
          <p:nvPr/>
        </p:nvSpPr>
        <p:spPr bwMode="auto">
          <a:xfrm>
            <a:off x="1524000" y="3511550"/>
            <a:ext cx="241300" cy="1857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41" name="Rectangle 87"/>
          <p:cNvSpPr>
            <a:spLocks noChangeArrowheads="1"/>
          </p:cNvSpPr>
          <p:nvPr/>
        </p:nvSpPr>
        <p:spPr bwMode="auto">
          <a:xfrm>
            <a:off x="1560513" y="3563938"/>
            <a:ext cx="2079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FL5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12" name="Group 88"/>
          <p:cNvGrpSpPr>
            <a:grpSpLocks/>
          </p:cNvGrpSpPr>
          <p:nvPr/>
        </p:nvGrpSpPr>
        <p:grpSpPr bwMode="auto">
          <a:xfrm>
            <a:off x="2882900" y="3556000"/>
            <a:ext cx="120650" cy="93663"/>
            <a:chOff x="1816" y="2240"/>
            <a:chExt cx="76" cy="58"/>
          </a:xfrm>
        </p:grpSpPr>
        <p:sp>
          <p:nvSpPr>
            <p:cNvPr id="50720" name="Freeform 89"/>
            <p:cNvSpPr>
              <a:spLocks/>
            </p:cNvSpPr>
            <p:nvPr/>
          </p:nvSpPr>
          <p:spPr bwMode="auto">
            <a:xfrm>
              <a:off x="1816" y="2240"/>
              <a:ext cx="76" cy="58"/>
            </a:xfrm>
            <a:custGeom>
              <a:avLst/>
              <a:gdLst>
                <a:gd name="T0" fmla="*/ 39 w 76"/>
                <a:gd name="T1" fmla="*/ 0 h 58"/>
                <a:gd name="T2" fmla="*/ 25 w 76"/>
                <a:gd name="T3" fmla="*/ 3 h 58"/>
                <a:gd name="T4" fmla="*/ 13 w 76"/>
                <a:gd name="T5" fmla="*/ 10 h 58"/>
                <a:gd name="T6" fmla="*/ 5 w 76"/>
                <a:gd name="T7" fmla="*/ 19 h 58"/>
                <a:gd name="T8" fmla="*/ 0 w 76"/>
                <a:gd name="T9" fmla="*/ 30 h 58"/>
                <a:gd name="T10" fmla="*/ 5 w 76"/>
                <a:gd name="T11" fmla="*/ 41 h 58"/>
                <a:gd name="T12" fmla="*/ 13 w 76"/>
                <a:gd name="T13" fmla="*/ 50 h 58"/>
                <a:gd name="T14" fmla="*/ 25 w 76"/>
                <a:gd name="T15" fmla="*/ 56 h 58"/>
                <a:gd name="T16" fmla="*/ 39 w 76"/>
                <a:gd name="T17" fmla="*/ 58 h 58"/>
                <a:gd name="T18" fmla="*/ 54 w 76"/>
                <a:gd name="T19" fmla="*/ 56 h 58"/>
                <a:gd name="T20" fmla="*/ 66 w 76"/>
                <a:gd name="T21" fmla="*/ 50 h 58"/>
                <a:gd name="T22" fmla="*/ 74 w 76"/>
                <a:gd name="T23" fmla="*/ 41 h 58"/>
                <a:gd name="T24" fmla="*/ 76 w 76"/>
                <a:gd name="T25" fmla="*/ 30 h 58"/>
                <a:gd name="T26" fmla="*/ 74 w 76"/>
                <a:gd name="T27" fmla="*/ 19 h 58"/>
                <a:gd name="T28" fmla="*/ 66 w 76"/>
                <a:gd name="T29" fmla="*/ 10 h 58"/>
                <a:gd name="T30" fmla="*/ 54 w 76"/>
                <a:gd name="T31" fmla="*/ 3 h 58"/>
                <a:gd name="T32" fmla="*/ 39 w 76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8"/>
                <a:gd name="T53" fmla="*/ 76 w 7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8">
                  <a:moveTo>
                    <a:pt x="39" y="0"/>
                  </a:moveTo>
                  <a:lnTo>
                    <a:pt x="25" y="3"/>
                  </a:lnTo>
                  <a:lnTo>
                    <a:pt x="13" y="10"/>
                  </a:lnTo>
                  <a:lnTo>
                    <a:pt x="5" y="19"/>
                  </a:lnTo>
                  <a:lnTo>
                    <a:pt x="0" y="30"/>
                  </a:lnTo>
                  <a:lnTo>
                    <a:pt x="5" y="41"/>
                  </a:lnTo>
                  <a:lnTo>
                    <a:pt x="13" y="50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4" y="56"/>
                  </a:lnTo>
                  <a:lnTo>
                    <a:pt x="66" y="50"/>
                  </a:lnTo>
                  <a:lnTo>
                    <a:pt x="74" y="41"/>
                  </a:lnTo>
                  <a:lnTo>
                    <a:pt x="76" y="30"/>
                  </a:lnTo>
                  <a:lnTo>
                    <a:pt x="74" y="19"/>
                  </a:lnTo>
                  <a:lnTo>
                    <a:pt x="66" y="10"/>
                  </a:lnTo>
                  <a:lnTo>
                    <a:pt x="54" y="3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21" name="Line 90"/>
            <p:cNvSpPr>
              <a:spLocks noChangeShapeType="1"/>
            </p:cNvSpPr>
            <p:nvPr/>
          </p:nvSpPr>
          <p:spPr bwMode="auto">
            <a:xfrm>
              <a:off x="1816" y="2270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22" name="Line 91"/>
            <p:cNvSpPr>
              <a:spLocks noChangeShapeType="1"/>
            </p:cNvSpPr>
            <p:nvPr/>
          </p:nvSpPr>
          <p:spPr bwMode="auto">
            <a:xfrm>
              <a:off x="1855" y="2240"/>
              <a:ext cx="1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1344613" y="3576638"/>
            <a:ext cx="179387" cy="58737"/>
            <a:chOff x="847" y="2253"/>
            <a:chExt cx="113" cy="36"/>
          </a:xfrm>
        </p:grpSpPr>
        <p:sp>
          <p:nvSpPr>
            <p:cNvPr id="50718" name="Line 93"/>
            <p:cNvSpPr>
              <a:spLocks noChangeShapeType="1"/>
            </p:cNvSpPr>
            <p:nvPr/>
          </p:nvSpPr>
          <p:spPr bwMode="auto">
            <a:xfrm>
              <a:off x="847" y="2270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19" name="Freeform 94"/>
            <p:cNvSpPr>
              <a:spLocks/>
            </p:cNvSpPr>
            <p:nvPr/>
          </p:nvSpPr>
          <p:spPr bwMode="auto">
            <a:xfrm>
              <a:off x="913" y="2253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8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95"/>
          <p:cNvGrpSpPr>
            <a:grpSpLocks/>
          </p:cNvGrpSpPr>
          <p:nvPr/>
        </p:nvGrpSpPr>
        <p:grpSpPr bwMode="auto">
          <a:xfrm>
            <a:off x="1762125" y="3576638"/>
            <a:ext cx="236538" cy="58737"/>
            <a:chOff x="1110" y="2253"/>
            <a:chExt cx="149" cy="36"/>
          </a:xfrm>
        </p:grpSpPr>
        <p:sp>
          <p:nvSpPr>
            <p:cNvPr id="50716" name="Line 96"/>
            <p:cNvSpPr>
              <a:spLocks noChangeShapeType="1"/>
            </p:cNvSpPr>
            <p:nvPr/>
          </p:nvSpPr>
          <p:spPr bwMode="auto">
            <a:xfrm>
              <a:off x="1110" y="2270"/>
              <a:ext cx="10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17" name="Freeform 97"/>
            <p:cNvSpPr>
              <a:spLocks/>
            </p:cNvSpPr>
            <p:nvPr/>
          </p:nvSpPr>
          <p:spPr bwMode="auto">
            <a:xfrm>
              <a:off x="1210" y="2253"/>
              <a:ext cx="49" cy="36"/>
            </a:xfrm>
            <a:custGeom>
              <a:avLst/>
              <a:gdLst>
                <a:gd name="T0" fmla="*/ 0 w 49"/>
                <a:gd name="T1" fmla="*/ 36 h 36"/>
                <a:gd name="T2" fmla="*/ 49 w 49"/>
                <a:gd name="T3" fmla="*/ 18 h 36"/>
                <a:gd name="T4" fmla="*/ 0 w 49"/>
                <a:gd name="T5" fmla="*/ 0 h 36"/>
                <a:gd name="T6" fmla="*/ 0 w 49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6"/>
                <a:gd name="T14" fmla="*/ 49 w 4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6">
                  <a:moveTo>
                    <a:pt x="0" y="36"/>
                  </a:moveTo>
                  <a:lnTo>
                    <a:pt x="49" y="18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" name="Group 98"/>
          <p:cNvGrpSpPr>
            <a:grpSpLocks/>
          </p:cNvGrpSpPr>
          <p:nvPr/>
        </p:nvGrpSpPr>
        <p:grpSpPr bwMode="auto">
          <a:xfrm>
            <a:off x="2587625" y="3576638"/>
            <a:ext cx="295275" cy="58737"/>
            <a:chOff x="1630" y="2253"/>
            <a:chExt cx="186" cy="36"/>
          </a:xfrm>
        </p:grpSpPr>
        <p:sp>
          <p:nvSpPr>
            <p:cNvPr id="50714" name="Line 99"/>
            <p:cNvSpPr>
              <a:spLocks noChangeShapeType="1"/>
            </p:cNvSpPr>
            <p:nvPr/>
          </p:nvSpPr>
          <p:spPr bwMode="auto">
            <a:xfrm>
              <a:off x="1630" y="2270"/>
              <a:ext cx="14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15" name="Freeform 100"/>
            <p:cNvSpPr>
              <a:spLocks/>
            </p:cNvSpPr>
            <p:nvPr/>
          </p:nvSpPr>
          <p:spPr bwMode="auto">
            <a:xfrm>
              <a:off x="1769" y="2253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8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246" name="Rectangle 101"/>
          <p:cNvSpPr>
            <a:spLocks noChangeArrowheads="1"/>
          </p:cNvSpPr>
          <p:nvPr/>
        </p:nvSpPr>
        <p:spPr bwMode="auto">
          <a:xfrm>
            <a:off x="1995488" y="4595813"/>
            <a:ext cx="595312" cy="18256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47" name="Rectangle 102"/>
          <p:cNvSpPr>
            <a:spLocks noChangeArrowheads="1"/>
          </p:cNvSpPr>
          <p:nvPr/>
        </p:nvSpPr>
        <p:spPr bwMode="auto">
          <a:xfrm>
            <a:off x="2203450" y="4648200"/>
            <a:ext cx="21748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FO7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248" name="Rectangle 103"/>
          <p:cNvSpPr>
            <a:spLocks noChangeArrowheads="1"/>
          </p:cNvSpPr>
          <p:nvPr/>
        </p:nvSpPr>
        <p:spPr bwMode="auto">
          <a:xfrm>
            <a:off x="1524000" y="4595813"/>
            <a:ext cx="241300" cy="18256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49" name="Rectangle 104"/>
          <p:cNvSpPr>
            <a:spLocks noChangeArrowheads="1"/>
          </p:cNvSpPr>
          <p:nvPr/>
        </p:nvSpPr>
        <p:spPr bwMode="auto">
          <a:xfrm>
            <a:off x="1560513" y="4648200"/>
            <a:ext cx="2079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FL7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16" name="Group 105"/>
          <p:cNvGrpSpPr>
            <a:grpSpLocks/>
          </p:cNvGrpSpPr>
          <p:nvPr/>
        </p:nvGrpSpPr>
        <p:grpSpPr bwMode="auto">
          <a:xfrm>
            <a:off x="2882900" y="4640263"/>
            <a:ext cx="120650" cy="92075"/>
            <a:chOff x="1816" y="2922"/>
            <a:chExt cx="76" cy="58"/>
          </a:xfrm>
        </p:grpSpPr>
        <p:sp>
          <p:nvSpPr>
            <p:cNvPr id="50711" name="Freeform 106"/>
            <p:cNvSpPr>
              <a:spLocks/>
            </p:cNvSpPr>
            <p:nvPr/>
          </p:nvSpPr>
          <p:spPr bwMode="auto">
            <a:xfrm>
              <a:off x="1816" y="2922"/>
              <a:ext cx="76" cy="58"/>
            </a:xfrm>
            <a:custGeom>
              <a:avLst/>
              <a:gdLst>
                <a:gd name="T0" fmla="*/ 39 w 76"/>
                <a:gd name="T1" fmla="*/ 0 h 58"/>
                <a:gd name="T2" fmla="*/ 25 w 76"/>
                <a:gd name="T3" fmla="*/ 2 h 58"/>
                <a:gd name="T4" fmla="*/ 13 w 76"/>
                <a:gd name="T5" fmla="*/ 8 h 58"/>
                <a:gd name="T6" fmla="*/ 5 w 76"/>
                <a:gd name="T7" fmla="*/ 17 h 58"/>
                <a:gd name="T8" fmla="*/ 0 w 76"/>
                <a:gd name="T9" fmla="*/ 28 h 58"/>
                <a:gd name="T10" fmla="*/ 5 w 76"/>
                <a:gd name="T11" fmla="*/ 39 h 58"/>
                <a:gd name="T12" fmla="*/ 13 w 76"/>
                <a:gd name="T13" fmla="*/ 48 h 58"/>
                <a:gd name="T14" fmla="*/ 25 w 76"/>
                <a:gd name="T15" fmla="*/ 55 h 58"/>
                <a:gd name="T16" fmla="*/ 39 w 76"/>
                <a:gd name="T17" fmla="*/ 58 h 58"/>
                <a:gd name="T18" fmla="*/ 54 w 76"/>
                <a:gd name="T19" fmla="*/ 55 h 58"/>
                <a:gd name="T20" fmla="*/ 66 w 76"/>
                <a:gd name="T21" fmla="*/ 48 h 58"/>
                <a:gd name="T22" fmla="*/ 74 w 76"/>
                <a:gd name="T23" fmla="*/ 39 h 58"/>
                <a:gd name="T24" fmla="*/ 76 w 76"/>
                <a:gd name="T25" fmla="*/ 28 h 58"/>
                <a:gd name="T26" fmla="*/ 74 w 76"/>
                <a:gd name="T27" fmla="*/ 17 h 58"/>
                <a:gd name="T28" fmla="*/ 66 w 76"/>
                <a:gd name="T29" fmla="*/ 8 h 58"/>
                <a:gd name="T30" fmla="*/ 54 w 76"/>
                <a:gd name="T31" fmla="*/ 2 h 58"/>
                <a:gd name="T32" fmla="*/ 39 w 76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8"/>
                <a:gd name="T53" fmla="*/ 76 w 7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8">
                  <a:moveTo>
                    <a:pt x="39" y="0"/>
                  </a:moveTo>
                  <a:lnTo>
                    <a:pt x="25" y="2"/>
                  </a:lnTo>
                  <a:lnTo>
                    <a:pt x="13" y="8"/>
                  </a:lnTo>
                  <a:lnTo>
                    <a:pt x="5" y="17"/>
                  </a:lnTo>
                  <a:lnTo>
                    <a:pt x="0" y="28"/>
                  </a:lnTo>
                  <a:lnTo>
                    <a:pt x="5" y="39"/>
                  </a:lnTo>
                  <a:lnTo>
                    <a:pt x="13" y="48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4" y="55"/>
                  </a:lnTo>
                  <a:lnTo>
                    <a:pt x="66" y="48"/>
                  </a:lnTo>
                  <a:lnTo>
                    <a:pt x="74" y="39"/>
                  </a:lnTo>
                  <a:lnTo>
                    <a:pt x="76" y="28"/>
                  </a:lnTo>
                  <a:lnTo>
                    <a:pt x="74" y="17"/>
                  </a:lnTo>
                  <a:lnTo>
                    <a:pt x="66" y="8"/>
                  </a:lnTo>
                  <a:lnTo>
                    <a:pt x="54" y="2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12" name="Line 107"/>
            <p:cNvSpPr>
              <a:spLocks noChangeShapeType="1"/>
            </p:cNvSpPr>
            <p:nvPr/>
          </p:nvSpPr>
          <p:spPr bwMode="auto">
            <a:xfrm>
              <a:off x="1816" y="2950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13" name="Line 108"/>
            <p:cNvSpPr>
              <a:spLocks noChangeShapeType="1"/>
            </p:cNvSpPr>
            <p:nvPr/>
          </p:nvSpPr>
          <p:spPr bwMode="auto">
            <a:xfrm>
              <a:off x="1855" y="2922"/>
              <a:ext cx="1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1344613" y="4657725"/>
            <a:ext cx="179387" cy="57150"/>
            <a:chOff x="847" y="2933"/>
            <a:chExt cx="113" cy="36"/>
          </a:xfrm>
        </p:grpSpPr>
        <p:sp>
          <p:nvSpPr>
            <p:cNvPr id="50709" name="Line 110"/>
            <p:cNvSpPr>
              <a:spLocks noChangeShapeType="1"/>
            </p:cNvSpPr>
            <p:nvPr/>
          </p:nvSpPr>
          <p:spPr bwMode="auto">
            <a:xfrm>
              <a:off x="847" y="2950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10" name="Freeform 111"/>
            <p:cNvSpPr>
              <a:spLocks/>
            </p:cNvSpPr>
            <p:nvPr/>
          </p:nvSpPr>
          <p:spPr bwMode="auto">
            <a:xfrm>
              <a:off x="913" y="2933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9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9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12"/>
          <p:cNvGrpSpPr>
            <a:grpSpLocks/>
          </p:cNvGrpSpPr>
          <p:nvPr/>
        </p:nvGrpSpPr>
        <p:grpSpPr bwMode="auto">
          <a:xfrm>
            <a:off x="1762125" y="4657725"/>
            <a:ext cx="236538" cy="57150"/>
            <a:chOff x="1110" y="2933"/>
            <a:chExt cx="149" cy="36"/>
          </a:xfrm>
        </p:grpSpPr>
        <p:sp>
          <p:nvSpPr>
            <p:cNvPr id="50707" name="Line 113"/>
            <p:cNvSpPr>
              <a:spLocks noChangeShapeType="1"/>
            </p:cNvSpPr>
            <p:nvPr/>
          </p:nvSpPr>
          <p:spPr bwMode="auto">
            <a:xfrm>
              <a:off x="1110" y="2950"/>
              <a:ext cx="10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08" name="Freeform 114"/>
            <p:cNvSpPr>
              <a:spLocks/>
            </p:cNvSpPr>
            <p:nvPr/>
          </p:nvSpPr>
          <p:spPr bwMode="auto">
            <a:xfrm>
              <a:off x="1210" y="2933"/>
              <a:ext cx="49" cy="36"/>
            </a:xfrm>
            <a:custGeom>
              <a:avLst/>
              <a:gdLst>
                <a:gd name="T0" fmla="*/ 0 w 49"/>
                <a:gd name="T1" fmla="*/ 36 h 36"/>
                <a:gd name="T2" fmla="*/ 49 w 49"/>
                <a:gd name="T3" fmla="*/ 19 h 36"/>
                <a:gd name="T4" fmla="*/ 0 w 49"/>
                <a:gd name="T5" fmla="*/ 0 h 36"/>
                <a:gd name="T6" fmla="*/ 0 w 49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6"/>
                <a:gd name="T14" fmla="*/ 49 w 4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6">
                  <a:moveTo>
                    <a:pt x="0" y="36"/>
                  </a:moveTo>
                  <a:lnTo>
                    <a:pt x="49" y="19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" name="Group 115"/>
          <p:cNvGrpSpPr>
            <a:grpSpLocks/>
          </p:cNvGrpSpPr>
          <p:nvPr/>
        </p:nvGrpSpPr>
        <p:grpSpPr bwMode="auto">
          <a:xfrm>
            <a:off x="2587625" y="4657725"/>
            <a:ext cx="295275" cy="57150"/>
            <a:chOff x="1630" y="2933"/>
            <a:chExt cx="186" cy="36"/>
          </a:xfrm>
        </p:grpSpPr>
        <p:sp>
          <p:nvSpPr>
            <p:cNvPr id="50705" name="Line 116"/>
            <p:cNvSpPr>
              <a:spLocks noChangeShapeType="1"/>
            </p:cNvSpPr>
            <p:nvPr/>
          </p:nvSpPr>
          <p:spPr bwMode="auto">
            <a:xfrm>
              <a:off x="1630" y="2950"/>
              <a:ext cx="14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06" name="Freeform 117"/>
            <p:cNvSpPr>
              <a:spLocks/>
            </p:cNvSpPr>
            <p:nvPr/>
          </p:nvSpPr>
          <p:spPr bwMode="auto">
            <a:xfrm>
              <a:off x="1769" y="2933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9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9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254" name="Rectangle 118"/>
          <p:cNvSpPr>
            <a:spLocks noChangeArrowheads="1"/>
          </p:cNvSpPr>
          <p:nvPr/>
        </p:nvSpPr>
        <p:spPr bwMode="auto">
          <a:xfrm>
            <a:off x="1524000" y="1844675"/>
            <a:ext cx="595313" cy="1825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55" name="Rectangle 119"/>
          <p:cNvSpPr>
            <a:spLocks noChangeArrowheads="1"/>
          </p:cNvSpPr>
          <p:nvPr/>
        </p:nvSpPr>
        <p:spPr bwMode="auto">
          <a:xfrm>
            <a:off x="1731963" y="1893888"/>
            <a:ext cx="21748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FO2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256" name="Rectangle 120"/>
          <p:cNvSpPr>
            <a:spLocks noChangeArrowheads="1"/>
          </p:cNvSpPr>
          <p:nvPr/>
        </p:nvSpPr>
        <p:spPr bwMode="auto">
          <a:xfrm>
            <a:off x="2352675" y="1844675"/>
            <a:ext cx="238125" cy="1825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57" name="Rectangle 121"/>
          <p:cNvSpPr>
            <a:spLocks noChangeArrowheads="1"/>
          </p:cNvSpPr>
          <p:nvPr/>
        </p:nvSpPr>
        <p:spPr bwMode="auto">
          <a:xfrm>
            <a:off x="2389188" y="1893888"/>
            <a:ext cx="2079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FL2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20" name="Group 122"/>
          <p:cNvGrpSpPr>
            <a:grpSpLocks/>
          </p:cNvGrpSpPr>
          <p:nvPr/>
        </p:nvGrpSpPr>
        <p:grpSpPr bwMode="auto">
          <a:xfrm>
            <a:off x="2882900" y="1889125"/>
            <a:ext cx="120650" cy="88900"/>
            <a:chOff x="1816" y="1190"/>
            <a:chExt cx="76" cy="56"/>
          </a:xfrm>
        </p:grpSpPr>
        <p:sp>
          <p:nvSpPr>
            <p:cNvPr id="50702" name="Freeform 123"/>
            <p:cNvSpPr>
              <a:spLocks/>
            </p:cNvSpPr>
            <p:nvPr/>
          </p:nvSpPr>
          <p:spPr bwMode="auto">
            <a:xfrm>
              <a:off x="1816" y="1190"/>
              <a:ext cx="76" cy="56"/>
            </a:xfrm>
            <a:custGeom>
              <a:avLst/>
              <a:gdLst>
                <a:gd name="T0" fmla="*/ 39 w 76"/>
                <a:gd name="T1" fmla="*/ 0 h 56"/>
                <a:gd name="T2" fmla="*/ 25 w 76"/>
                <a:gd name="T3" fmla="*/ 2 h 56"/>
                <a:gd name="T4" fmla="*/ 13 w 76"/>
                <a:gd name="T5" fmla="*/ 8 h 56"/>
                <a:gd name="T6" fmla="*/ 5 w 76"/>
                <a:gd name="T7" fmla="*/ 17 h 56"/>
                <a:gd name="T8" fmla="*/ 0 w 76"/>
                <a:gd name="T9" fmla="*/ 28 h 56"/>
                <a:gd name="T10" fmla="*/ 5 w 76"/>
                <a:gd name="T11" fmla="*/ 39 h 56"/>
                <a:gd name="T12" fmla="*/ 13 w 76"/>
                <a:gd name="T13" fmla="*/ 48 h 56"/>
                <a:gd name="T14" fmla="*/ 25 w 76"/>
                <a:gd name="T15" fmla="*/ 55 h 56"/>
                <a:gd name="T16" fmla="*/ 39 w 76"/>
                <a:gd name="T17" fmla="*/ 56 h 56"/>
                <a:gd name="T18" fmla="*/ 54 w 76"/>
                <a:gd name="T19" fmla="*/ 55 h 56"/>
                <a:gd name="T20" fmla="*/ 66 w 76"/>
                <a:gd name="T21" fmla="*/ 48 h 56"/>
                <a:gd name="T22" fmla="*/ 74 w 76"/>
                <a:gd name="T23" fmla="*/ 39 h 56"/>
                <a:gd name="T24" fmla="*/ 76 w 76"/>
                <a:gd name="T25" fmla="*/ 28 h 56"/>
                <a:gd name="T26" fmla="*/ 74 w 76"/>
                <a:gd name="T27" fmla="*/ 17 h 56"/>
                <a:gd name="T28" fmla="*/ 66 w 76"/>
                <a:gd name="T29" fmla="*/ 8 h 56"/>
                <a:gd name="T30" fmla="*/ 54 w 76"/>
                <a:gd name="T31" fmla="*/ 2 h 56"/>
                <a:gd name="T32" fmla="*/ 39 w 76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6"/>
                <a:gd name="T53" fmla="*/ 76 w 76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6">
                  <a:moveTo>
                    <a:pt x="39" y="0"/>
                  </a:moveTo>
                  <a:lnTo>
                    <a:pt x="25" y="2"/>
                  </a:lnTo>
                  <a:lnTo>
                    <a:pt x="13" y="8"/>
                  </a:lnTo>
                  <a:lnTo>
                    <a:pt x="5" y="17"/>
                  </a:lnTo>
                  <a:lnTo>
                    <a:pt x="0" y="28"/>
                  </a:lnTo>
                  <a:lnTo>
                    <a:pt x="5" y="39"/>
                  </a:lnTo>
                  <a:lnTo>
                    <a:pt x="13" y="48"/>
                  </a:lnTo>
                  <a:lnTo>
                    <a:pt x="25" y="55"/>
                  </a:lnTo>
                  <a:lnTo>
                    <a:pt x="39" y="56"/>
                  </a:lnTo>
                  <a:lnTo>
                    <a:pt x="54" y="55"/>
                  </a:lnTo>
                  <a:lnTo>
                    <a:pt x="66" y="48"/>
                  </a:lnTo>
                  <a:lnTo>
                    <a:pt x="74" y="39"/>
                  </a:lnTo>
                  <a:lnTo>
                    <a:pt x="76" y="28"/>
                  </a:lnTo>
                  <a:lnTo>
                    <a:pt x="74" y="17"/>
                  </a:lnTo>
                  <a:lnTo>
                    <a:pt x="66" y="8"/>
                  </a:lnTo>
                  <a:lnTo>
                    <a:pt x="54" y="2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03" name="Line 124"/>
            <p:cNvSpPr>
              <a:spLocks noChangeShapeType="1"/>
            </p:cNvSpPr>
            <p:nvPr/>
          </p:nvSpPr>
          <p:spPr bwMode="auto">
            <a:xfrm>
              <a:off x="1816" y="1218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04" name="Line 125"/>
            <p:cNvSpPr>
              <a:spLocks noChangeShapeType="1"/>
            </p:cNvSpPr>
            <p:nvPr/>
          </p:nvSpPr>
          <p:spPr bwMode="auto">
            <a:xfrm>
              <a:off x="1855" y="1190"/>
              <a:ext cx="1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" name="Group 126"/>
          <p:cNvGrpSpPr>
            <a:grpSpLocks/>
          </p:cNvGrpSpPr>
          <p:nvPr/>
        </p:nvGrpSpPr>
        <p:grpSpPr bwMode="auto">
          <a:xfrm>
            <a:off x="1344613" y="1906588"/>
            <a:ext cx="179387" cy="57150"/>
            <a:chOff x="847" y="1201"/>
            <a:chExt cx="113" cy="36"/>
          </a:xfrm>
        </p:grpSpPr>
        <p:sp>
          <p:nvSpPr>
            <p:cNvPr id="50700" name="Line 127"/>
            <p:cNvSpPr>
              <a:spLocks noChangeShapeType="1"/>
            </p:cNvSpPr>
            <p:nvPr/>
          </p:nvSpPr>
          <p:spPr bwMode="auto">
            <a:xfrm>
              <a:off x="847" y="1218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701" name="Freeform 128"/>
            <p:cNvSpPr>
              <a:spLocks/>
            </p:cNvSpPr>
            <p:nvPr/>
          </p:nvSpPr>
          <p:spPr bwMode="auto">
            <a:xfrm>
              <a:off x="913" y="1201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9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9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129"/>
          <p:cNvGrpSpPr>
            <a:grpSpLocks/>
          </p:cNvGrpSpPr>
          <p:nvPr/>
        </p:nvGrpSpPr>
        <p:grpSpPr bwMode="auto">
          <a:xfrm>
            <a:off x="2587625" y="1906588"/>
            <a:ext cx="295275" cy="57150"/>
            <a:chOff x="1630" y="1201"/>
            <a:chExt cx="186" cy="36"/>
          </a:xfrm>
        </p:grpSpPr>
        <p:sp>
          <p:nvSpPr>
            <p:cNvPr id="50698" name="Line 130"/>
            <p:cNvSpPr>
              <a:spLocks noChangeShapeType="1"/>
            </p:cNvSpPr>
            <p:nvPr/>
          </p:nvSpPr>
          <p:spPr bwMode="auto">
            <a:xfrm>
              <a:off x="1630" y="1218"/>
              <a:ext cx="14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99" name="Freeform 131"/>
            <p:cNvSpPr>
              <a:spLocks/>
            </p:cNvSpPr>
            <p:nvPr/>
          </p:nvSpPr>
          <p:spPr bwMode="auto">
            <a:xfrm>
              <a:off x="1769" y="1201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9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9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132"/>
          <p:cNvGrpSpPr>
            <a:grpSpLocks/>
          </p:cNvGrpSpPr>
          <p:nvPr/>
        </p:nvGrpSpPr>
        <p:grpSpPr bwMode="auto">
          <a:xfrm>
            <a:off x="2116138" y="1906588"/>
            <a:ext cx="241300" cy="57150"/>
            <a:chOff x="1333" y="1201"/>
            <a:chExt cx="152" cy="36"/>
          </a:xfrm>
        </p:grpSpPr>
        <p:sp>
          <p:nvSpPr>
            <p:cNvPr id="50696" name="Line 133"/>
            <p:cNvSpPr>
              <a:spLocks noChangeShapeType="1"/>
            </p:cNvSpPr>
            <p:nvPr/>
          </p:nvSpPr>
          <p:spPr bwMode="auto">
            <a:xfrm>
              <a:off x="1333" y="1218"/>
              <a:ext cx="10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97" name="Freeform 134"/>
            <p:cNvSpPr>
              <a:spLocks/>
            </p:cNvSpPr>
            <p:nvPr/>
          </p:nvSpPr>
          <p:spPr bwMode="auto">
            <a:xfrm>
              <a:off x="1435" y="1201"/>
              <a:ext cx="50" cy="36"/>
            </a:xfrm>
            <a:custGeom>
              <a:avLst/>
              <a:gdLst>
                <a:gd name="T0" fmla="*/ 0 w 50"/>
                <a:gd name="T1" fmla="*/ 36 h 36"/>
                <a:gd name="T2" fmla="*/ 50 w 50"/>
                <a:gd name="T3" fmla="*/ 19 h 36"/>
                <a:gd name="T4" fmla="*/ 0 w 50"/>
                <a:gd name="T5" fmla="*/ 0 h 36"/>
                <a:gd name="T6" fmla="*/ 0 w 50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36"/>
                <a:gd name="T14" fmla="*/ 50 w 5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36">
                  <a:moveTo>
                    <a:pt x="0" y="36"/>
                  </a:moveTo>
                  <a:lnTo>
                    <a:pt x="50" y="19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262" name="Rectangle 135"/>
          <p:cNvSpPr>
            <a:spLocks noChangeArrowheads="1"/>
          </p:cNvSpPr>
          <p:nvPr/>
        </p:nvSpPr>
        <p:spPr bwMode="auto">
          <a:xfrm>
            <a:off x="1524000" y="2927350"/>
            <a:ext cx="595313" cy="1809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63" name="Rectangle 136"/>
          <p:cNvSpPr>
            <a:spLocks noChangeArrowheads="1"/>
          </p:cNvSpPr>
          <p:nvPr/>
        </p:nvSpPr>
        <p:spPr bwMode="auto">
          <a:xfrm>
            <a:off x="1731963" y="2976563"/>
            <a:ext cx="21748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FO4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264" name="Rectangle 137"/>
          <p:cNvSpPr>
            <a:spLocks noChangeArrowheads="1"/>
          </p:cNvSpPr>
          <p:nvPr/>
        </p:nvSpPr>
        <p:spPr bwMode="auto">
          <a:xfrm>
            <a:off x="2352675" y="2927350"/>
            <a:ext cx="238125" cy="1809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65" name="Rectangle 138"/>
          <p:cNvSpPr>
            <a:spLocks noChangeArrowheads="1"/>
          </p:cNvSpPr>
          <p:nvPr/>
        </p:nvSpPr>
        <p:spPr bwMode="auto">
          <a:xfrm>
            <a:off x="2389188" y="2976563"/>
            <a:ext cx="2079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FL4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24" name="Group 139"/>
          <p:cNvGrpSpPr>
            <a:grpSpLocks/>
          </p:cNvGrpSpPr>
          <p:nvPr/>
        </p:nvGrpSpPr>
        <p:grpSpPr bwMode="auto">
          <a:xfrm>
            <a:off x="2882900" y="2971800"/>
            <a:ext cx="120650" cy="88900"/>
            <a:chOff x="1816" y="1872"/>
            <a:chExt cx="76" cy="56"/>
          </a:xfrm>
        </p:grpSpPr>
        <p:sp>
          <p:nvSpPr>
            <p:cNvPr id="50693" name="Freeform 140"/>
            <p:cNvSpPr>
              <a:spLocks/>
            </p:cNvSpPr>
            <p:nvPr/>
          </p:nvSpPr>
          <p:spPr bwMode="auto">
            <a:xfrm>
              <a:off x="1816" y="1872"/>
              <a:ext cx="76" cy="56"/>
            </a:xfrm>
            <a:custGeom>
              <a:avLst/>
              <a:gdLst>
                <a:gd name="T0" fmla="*/ 39 w 76"/>
                <a:gd name="T1" fmla="*/ 0 h 56"/>
                <a:gd name="T2" fmla="*/ 25 w 76"/>
                <a:gd name="T3" fmla="*/ 1 h 56"/>
                <a:gd name="T4" fmla="*/ 13 w 76"/>
                <a:gd name="T5" fmla="*/ 8 h 56"/>
                <a:gd name="T6" fmla="*/ 5 w 76"/>
                <a:gd name="T7" fmla="*/ 17 h 56"/>
                <a:gd name="T8" fmla="*/ 0 w 76"/>
                <a:gd name="T9" fmla="*/ 28 h 56"/>
                <a:gd name="T10" fmla="*/ 5 w 76"/>
                <a:gd name="T11" fmla="*/ 39 h 56"/>
                <a:gd name="T12" fmla="*/ 13 w 76"/>
                <a:gd name="T13" fmla="*/ 48 h 56"/>
                <a:gd name="T14" fmla="*/ 25 w 76"/>
                <a:gd name="T15" fmla="*/ 55 h 56"/>
                <a:gd name="T16" fmla="*/ 39 w 76"/>
                <a:gd name="T17" fmla="*/ 56 h 56"/>
                <a:gd name="T18" fmla="*/ 54 w 76"/>
                <a:gd name="T19" fmla="*/ 55 h 56"/>
                <a:gd name="T20" fmla="*/ 66 w 76"/>
                <a:gd name="T21" fmla="*/ 48 h 56"/>
                <a:gd name="T22" fmla="*/ 74 w 76"/>
                <a:gd name="T23" fmla="*/ 39 h 56"/>
                <a:gd name="T24" fmla="*/ 76 w 76"/>
                <a:gd name="T25" fmla="*/ 28 h 56"/>
                <a:gd name="T26" fmla="*/ 74 w 76"/>
                <a:gd name="T27" fmla="*/ 17 h 56"/>
                <a:gd name="T28" fmla="*/ 66 w 76"/>
                <a:gd name="T29" fmla="*/ 8 h 56"/>
                <a:gd name="T30" fmla="*/ 54 w 76"/>
                <a:gd name="T31" fmla="*/ 1 h 56"/>
                <a:gd name="T32" fmla="*/ 39 w 76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6"/>
                <a:gd name="T53" fmla="*/ 76 w 76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6">
                  <a:moveTo>
                    <a:pt x="39" y="0"/>
                  </a:moveTo>
                  <a:lnTo>
                    <a:pt x="25" y="1"/>
                  </a:lnTo>
                  <a:lnTo>
                    <a:pt x="13" y="8"/>
                  </a:lnTo>
                  <a:lnTo>
                    <a:pt x="5" y="17"/>
                  </a:lnTo>
                  <a:lnTo>
                    <a:pt x="0" y="28"/>
                  </a:lnTo>
                  <a:lnTo>
                    <a:pt x="5" y="39"/>
                  </a:lnTo>
                  <a:lnTo>
                    <a:pt x="13" y="48"/>
                  </a:lnTo>
                  <a:lnTo>
                    <a:pt x="25" y="55"/>
                  </a:lnTo>
                  <a:lnTo>
                    <a:pt x="39" y="56"/>
                  </a:lnTo>
                  <a:lnTo>
                    <a:pt x="54" y="55"/>
                  </a:lnTo>
                  <a:lnTo>
                    <a:pt x="66" y="48"/>
                  </a:lnTo>
                  <a:lnTo>
                    <a:pt x="74" y="39"/>
                  </a:lnTo>
                  <a:lnTo>
                    <a:pt x="76" y="28"/>
                  </a:lnTo>
                  <a:lnTo>
                    <a:pt x="74" y="17"/>
                  </a:lnTo>
                  <a:lnTo>
                    <a:pt x="66" y="8"/>
                  </a:lnTo>
                  <a:lnTo>
                    <a:pt x="54" y="1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94" name="Line 141"/>
            <p:cNvSpPr>
              <a:spLocks noChangeShapeType="1"/>
            </p:cNvSpPr>
            <p:nvPr/>
          </p:nvSpPr>
          <p:spPr bwMode="auto">
            <a:xfrm>
              <a:off x="1816" y="1900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95" name="Line 142"/>
            <p:cNvSpPr>
              <a:spLocks noChangeShapeType="1"/>
            </p:cNvSpPr>
            <p:nvPr/>
          </p:nvSpPr>
          <p:spPr bwMode="auto">
            <a:xfrm>
              <a:off x="1855" y="1872"/>
              <a:ext cx="1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" name="Group 143"/>
          <p:cNvGrpSpPr>
            <a:grpSpLocks/>
          </p:cNvGrpSpPr>
          <p:nvPr/>
        </p:nvGrpSpPr>
        <p:grpSpPr bwMode="auto">
          <a:xfrm>
            <a:off x="1344613" y="2989263"/>
            <a:ext cx="179387" cy="57150"/>
            <a:chOff x="847" y="1883"/>
            <a:chExt cx="113" cy="36"/>
          </a:xfrm>
        </p:grpSpPr>
        <p:sp>
          <p:nvSpPr>
            <p:cNvPr id="50691" name="Line 144"/>
            <p:cNvSpPr>
              <a:spLocks noChangeShapeType="1"/>
            </p:cNvSpPr>
            <p:nvPr/>
          </p:nvSpPr>
          <p:spPr bwMode="auto">
            <a:xfrm>
              <a:off x="847" y="1900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92" name="Freeform 145"/>
            <p:cNvSpPr>
              <a:spLocks/>
            </p:cNvSpPr>
            <p:nvPr/>
          </p:nvSpPr>
          <p:spPr bwMode="auto">
            <a:xfrm>
              <a:off x="913" y="1883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7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7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146"/>
          <p:cNvGrpSpPr>
            <a:grpSpLocks/>
          </p:cNvGrpSpPr>
          <p:nvPr/>
        </p:nvGrpSpPr>
        <p:grpSpPr bwMode="auto">
          <a:xfrm>
            <a:off x="2587625" y="2989263"/>
            <a:ext cx="295275" cy="57150"/>
            <a:chOff x="1630" y="1883"/>
            <a:chExt cx="186" cy="36"/>
          </a:xfrm>
        </p:grpSpPr>
        <p:sp>
          <p:nvSpPr>
            <p:cNvPr id="50689" name="Line 147"/>
            <p:cNvSpPr>
              <a:spLocks noChangeShapeType="1"/>
            </p:cNvSpPr>
            <p:nvPr/>
          </p:nvSpPr>
          <p:spPr bwMode="auto">
            <a:xfrm>
              <a:off x="1630" y="1900"/>
              <a:ext cx="14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90" name="Freeform 148"/>
            <p:cNvSpPr>
              <a:spLocks/>
            </p:cNvSpPr>
            <p:nvPr/>
          </p:nvSpPr>
          <p:spPr bwMode="auto">
            <a:xfrm>
              <a:off x="1769" y="1883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7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7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" name="Group 149"/>
          <p:cNvGrpSpPr>
            <a:grpSpLocks/>
          </p:cNvGrpSpPr>
          <p:nvPr/>
        </p:nvGrpSpPr>
        <p:grpSpPr bwMode="auto">
          <a:xfrm>
            <a:off x="2116138" y="2989263"/>
            <a:ext cx="241300" cy="57150"/>
            <a:chOff x="1333" y="1883"/>
            <a:chExt cx="152" cy="36"/>
          </a:xfrm>
        </p:grpSpPr>
        <p:sp>
          <p:nvSpPr>
            <p:cNvPr id="50687" name="Line 150"/>
            <p:cNvSpPr>
              <a:spLocks noChangeShapeType="1"/>
            </p:cNvSpPr>
            <p:nvPr/>
          </p:nvSpPr>
          <p:spPr bwMode="auto">
            <a:xfrm>
              <a:off x="1333" y="1900"/>
              <a:ext cx="10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88" name="Freeform 151"/>
            <p:cNvSpPr>
              <a:spLocks/>
            </p:cNvSpPr>
            <p:nvPr/>
          </p:nvSpPr>
          <p:spPr bwMode="auto">
            <a:xfrm>
              <a:off x="1435" y="1883"/>
              <a:ext cx="50" cy="36"/>
            </a:xfrm>
            <a:custGeom>
              <a:avLst/>
              <a:gdLst>
                <a:gd name="T0" fmla="*/ 0 w 50"/>
                <a:gd name="T1" fmla="*/ 36 h 36"/>
                <a:gd name="T2" fmla="*/ 50 w 50"/>
                <a:gd name="T3" fmla="*/ 17 h 36"/>
                <a:gd name="T4" fmla="*/ 0 w 50"/>
                <a:gd name="T5" fmla="*/ 0 h 36"/>
                <a:gd name="T6" fmla="*/ 0 w 50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36"/>
                <a:gd name="T14" fmla="*/ 50 w 5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36">
                  <a:moveTo>
                    <a:pt x="0" y="36"/>
                  </a:moveTo>
                  <a:lnTo>
                    <a:pt x="50" y="17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270" name="Rectangle 152"/>
          <p:cNvSpPr>
            <a:spLocks noChangeArrowheads="1"/>
          </p:cNvSpPr>
          <p:nvPr/>
        </p:nvSpPr>
        <p:spPr bwMode="auto">
          <a:xfrm>
            <a:off x="1524000" y="4056063"/>
            <a:ext cx="595313" cy="1809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71" name="Rectangle 153"/>
          <p:cNvSpPr>
            <a:spLocks noChangeArrowheads="1"/>
          </p:cNvSpPr>
          <p:nvPr/>
        </p:nvSpPr>
        <p:spPr bwMode="auto">
          <a:xfrm>
            <a:off x="1731963" y="4105275"/>
            <a:ext cx="21748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FO6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272" name="Rectangle 154"/>
          <p:cNvSpPr>
            <a:spLocks noChangeArrowheads="1"/>
          </p:cNvSpPr>
          <p:nvPr/>
        </p:nvSpPr>
        <p:spPr bwMode="auto">
          <a:xfrm>
            <a:off x="2352675" y="4056063"/>
            <a:ext cx="238125" cy="1809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73" name="Rectangle 155"/>
          <p:cNvSpPr>
            <a:spLocks noChangeArrowheads="1"/>
          </p:cNvSpPr>
          <p:nvPr/>
        </p:nvSpPr>
        <p:spPr bwMode="auto">
          <a:xfrm>
            <a:off x="2389188" y="4105275"/>
            <a:ext cx="2079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FL6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28" name="Group 156"/>
          <p:cNvGrpSpPr>
            <a:grpSpLocks/>
          </p:cNvGrpSpPr>
          <p:nvPr/>
        </p:nvGrpSpPr>
        <p:grpSpPr bwMode="auto">
          <a:xfrm>
            <a:off x="2882900" y="4100513"/>
            <a:ext cx="120650" cy="88900"/>
            <a:chOff x="1816" y="2582"/>
            <a:chExt cx="76" cy="56"/>
          </a:xfrm>
        </p:grpSpPr>
        <p:sp>
          <p:nvSpPr>
            <p:cNvPr id="50684" name="Freeform 157"/>
            <p:cNvSpPr>
              <a:spLocks/>
            </p:cNvSpPr>
            <p:nvPr/>
          </p:nvSpPr>
          <p:spPr bwMode="auto">
            <a:xfrm>
              <a:off x="1816" y="2582"/>
              <a:ext cx="76" cy="56"/>
            </a:xfrm>
            <a:custGeom>
              <a:avLst/>
              <a:gdLst>
                <a:gd name="T0" fmla="*/ 39 w 76"/>
                <a:gd name="T1" fmla="*/ 0 h 56"/>
                <a:gd name="T2" fmla="*/ 25 w 76"/>
                <a:gd name="T3" fmla="*/ 1 h 56"/>
                <a:gd name="T4" fmla="*/ 13 w 76"/>
                <a:gd name="T5" fmla="*/ 8 h 56"/>
                <a:gd name="T6" fmla="*/ 5 w 76"/>
                <a:gd name="T7" fmla="*/ 17 h 56"/>
                <a:gd name="T8" fmla="*/ 0 w 76"/>
                <a:gd name="T9" fmla="*/ 28 h 56"/>
                <a:gd name="T10" fmla="*/ 5 w 76"/>
                <a:gd name="T11" fmla="*/ 39 h 56"/>
                <a:gd name="T12" fmla="*/ 13 w 76"/>
                <a:gd name="T13" fmla="*/ 48 h 56"/>
                <a:gd name="T14" fmla="*/ 25 w 76"/>
                <a:gd name="T15" fmla="*/ 55 h 56"/>
                <a:gd name="T16" fmla="*/ 39 w 76"/>
                <a:gd name="T17" fmla="*/ 56 h 56"/>
                <a:gd name="T18" fmla="*/ 54 w 76"/>
                <a:gd name="T19" fmla="*/ 55 h 56"/>
                <a:gd name="T20" fmla="*/ 66 w 76"/>
                <a:gd name="T21" fmla="*/ 48 h 56"/>
                <a:gd name="T22" fmla="*/ 74 w 76"/>
                <a:gd name="T23" fmla="*/ 39 h 56"/>
                <a:gd name="T24" fmla="*/ 76 w 76"/>
                <a:gd name="T25" fmla="*/ 28 h 56"/>
                <a:gd name="T26" fmla="*/ 74 w 76"/>
                <a:gd name="T27" fmla="*/ 17 h 56"/>
                <a:gd name="T28" fmla="*/ 66 w 76"/>
                <a:gd name="T29" fmla="*/ 8 h 56"/>
                <a:gd name="T30" fmla="*/ 54 w 76"/>
                <a:gd name="T31" fmla="*/ 1 h 56"/>
                <a:gd name="T32" fmla="*/ 39 w 76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6"/>
                <a:gd name="T53" fmla="*/ 76 w 76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6">
                  <a:moveTo>
                    <a:pt x="39" y="0"/>
                  </a:moveTo>
                  <a:lnTo>
                    <a:pt x="25" y="1"/>
                  </a:lnTo>
                  <a:lnTo>
                    <a:pt x="13" y="8"/>
                  </a:lnTo>
                  <a:lnTo>
                    <a:pt x="5" y="17"/>
                  </a:lnTo>
                  <a:lnTo>
                    <a:pt x="0" y="28"/>
                  </a:lnTo>
                  <a:lnTo>
                    <a:pt x="5" y="39"/>
                  </a:lnTo>
                  <a:lnTo>
                    <a:pt x="13" y="48"/>
                  </a:lnTo>
                  <a:lnTo>
                    <a:pt x="25" y="55"/>
                  </a:lnTo>
                  <a:lnTo>
                    <a:pt x="39" y="56"/>
                  </a:lnTo>
                  <a:lnTo>
                    <a:pt x="54" y="55"/>
                  </a:lnTo>
                  <a:lnTo>
                    <a:pt x="66" y="48"/>
                  </a:lnTo>
                  <a:lnTo>
                    <a:pt x="74" y="39"/>
                  </a:lnTo>
                  <a:lnTo>
                    <a:pt x="76" y="28"/>
                  </a:lnTo>
                  <a:lnTo>
                    <a:pt x="74" y="17"/>
                  </a:lnTo>
                  <a:lnTo>
                    <a:pt x="66" y="8"/>
                  </a:lnTo>
                  <a:lnTo>
                    <a:pt x="54" y="1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85" name="Line 158"/>
            <p:cNvSpPr>
              <a:spLocks noChangeShapeType="1"/>
            </p:cNvSpPr>
            <p:nvPr/>
          </p:nvSpPr>
          <p:spPr bwMode="auto">
            <a:xfrm>
              <a:off x="1816" y="2610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86" name="Line 159"/>
            <p:cNvSpPr>
              <a:spLocks noChangeShapeType="1"/>
            </p:cNvSpPr>
            <p:nvPr/>
          </p:nvSpPr>
          <p:spPr bwMode="auto">
            <a:xfrm>
              <a:off x="1855" y="2582"/>
              <a:ext cx="1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" name="Group 160"/>
          <p:cNvGrpSpPr>
            <a:grpSpLocks/>
          </p:cNvGrpSpPr>
          <p:nvPr/>
        </p:nvGrpSpPr>
        <p:grpSpPr bwMode="auto">
          <a:xfrm>
            <a:off x="1344613" y="4117975"/>
            <a:ext cx="179387" cy="57150"/>
            <a:chOff x="847" y="2593"/>
            <a:chExt cx="113" cy="36"/>
          </a:xfrm>
        </p:grpSpPr>
        <p:sp>
          <p:nvSpPr>
            <p:cNvPr id="50682" name="Line 161"/>
            <p:cNvSpPr>
              <a:spLocks noChangeShapeType="1"/>
            </p:cNvSpPr>
            <p:nvPr/>
          </p:nvSpPr>
          <p:spPr bwMode="auto">
            <a:xfrm>
              <a:off x="847" y="2610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83" name="Freeform 162"/>
            <p:cNvSpPr>
              <a:spLocks/>
            </p:cNvSpPr>
            <p:nvPr/>
          </p:nvSpPr>
          <p:spPr bwMode="auto">
            <a:xfrm>
              <a:off x="913" y="2593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9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9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163"/>
          <p:cNvGrpSpPr>
            <a:grpSpLocks/>
          </p:cNvGrpSpPr>
          <p:nvPr/>
        </p:nvGrpSpPr>
        <p:grpSpPr bwMode="auto">
          <a:xfrm>
            <a:off x="2587625" y="4117975"/>
            <a:ext cx="295275" cy="57150"/>
            <a:chOff x="1630" y="2593"/>
            <a:chExt cx="186" cy="36"/>
          </a:xfrm>
        </p:grpSpPr>
        <p:sp>
          <p:nvSpPr>
            <p:cNvPr id="50680" name="Line 164"/>
            <p:cNvSpPr>
              <a:spLocks noChangeShapeType="1"/>
            </p:cNvSpPr>
            <p:nvPr/>
          </p:nvSpPr>
          <p:spPr bwMode="auto">
            <a:xfrm>
              <a:off x="1630" y="2610"/>
              <a:ext cx="14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81" name="Freeform 165"/>
            <p:cNvSpPr>
              <a:spLocks/>
            </p:cNvSpPr>
            <p:nvPr/>
          </p:nvSpPr>
          <p:spPr bwMode="auto">
            <a:xfrm>
              <a:off x="1769" y="2593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9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9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1" name="Group 166"/>
          <p:cNvGrpSpPr>
            <a:grpSpLocks/>
          </p:cNvGrpSpPr>
          <p:nvPr/>
        </p:nvGrpSpPr>
        <p:grpSpPr bwMode="auto">
          <a:xfrm>
            <a:off x="2116138" y="4117975"/>
            <a:ext cx="241300" cy="57150"/>
            <a:chOff x="1333" y="2593"/>
            <a:chExt cx="152" cy="36"/>
          </a:xfrm>
        </p:grpSpPr>
        <p:sp>
          <p:nvSpPr>
            <p:cNvPr id="50678" name="Line 167"/>
            <p:cNvSpPr>
              <a:spLocks noChangeShapeType="1"/>
            </p:cNvSpPr>
            <p:nvPr/>
          </p:nvSpPr>
          <p:spPr bwMode="auto">
            <a:xfrm>
              <a:off x="1333" y="2610"/>
              <a:ext cx="10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79" name="Freeform 168"/>
            <p:cNvSpPr>
              <a:spLocks/>
            </p:cNvSpPr>
            <p:nvPr/>
          </p:nvSpPr>
          <p:spPr bwMode="auto">
            <a:xfrm>
              <a:off x="1435" y="2593"/>
              <a:ext cx="50" cy="36"/>
            </a:xfrm>
            <a:custGeom>
              <a:avLst/>
              <a:gdLst>
                <a:gd name="T0" fmla="*/ 0 w 50"/>
                <a:gd name="T1" fmla="*/ 36 h 36"/>
                <a:gd name="T2" fmla="*/ 50 w 50"/>
                <a:gd name="T3" fmla="*/ 19 h 36"/>
                <a:gd name="T4" fmla="*/ 0 w 50"/>
                <a:gd name="T5" fmla="*/ 0 h 36"/>
                <a:gd name="T6" fmla="*/ 0 w 50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36"/>
                <a:gd name="T14" fmla="*/ 50 w 5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36">
                  <a:moveTo>
                    <a:pt x="0" y="36"/>
                  </a:moveTo>
                  <a:lnTo>
                    <a:pt x="50" y="19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278" name="Rectangle 169"/>
          <p:cNvSpPr>
            <a:spLocks noChangeArrowheads="1"/>
          </p:cNvSpPr>
          <p:nvPr/>
        </p:nvSpPr>
        <p:spPr bwMode="auto">
          <a:xfrm>
            <a:off x="1524000" y="5135563"/>
            <a:ext cx="595313" cy="1841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79" name="Rectangle 170"/>
          <p:cNvSpPr>
            <a:spLocks noChangeArrowheads="1"/>
          </p:cNvSpPr>
          <p:nvPr/>
        </p:nvSpPr>
        <p:spPr bwMode="auto">
          <a:xfrm>
            <a:off x="1731963" y="5187950"/>
            <a:ext cx="21748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FO8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280" name="Rectangle 171"/>
          <p:cNvSpPr>
            <a:spLocks noChangeArrowheads="1"/>
          </p:cNvSpPr>
          <p:nvPr/>
        </p:nvSpPr>
        <p:spPr bwMode="auto">
          <a:xfrm>
            <a:off x="2352675" y="5135563"/>
            <a:ext cx="238125" cy="1841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81" name="Rectangle 172"/>
          <p:cNvSpPr>
            <a:spLocks noChangeArrowheads="1"/>
          </p:cNvSpPr>
          <p:nvPr/>
        </p:nvSpPr>
        <p:spPr bwMode="auto">
          <a:xfrm>
            <a:off x="2389188" y="5187950"/>
            <a:ext cx="2079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FL8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50176" name="Group 173"/>
          <p:cNvGrpSpPr>
            <a:grpSpLocks/>
          </p:cNvGrpSpPr>
          <p:nvPr/>
        </p:nvGrpSpPr>
        <p:grpSpPr bwMode="auto">
          <a:xfrm>
            <a:off x="2882900" y="5183188"/>
            <a:ext cx="120650" cy="88900"/>
            <a:chOff x="1816" y="3264"/>
            <a:chExt cx="76" cy="56"/>
          </a:xfrm>
        </p:grpSpPr>
        <p:sp>
          <p:nvSpPr>
            <p:cNvPr id="50675" name="Freeform 174"/>
            <p:cNvSpPr>
              <a:spLocks/>
            </p:cNvSpPr>
            <p:nvPr/>
          </p:nvSpPr>
          <p:spPr bwMode="auto">
            <a:xfrm>
              <a:off x="1816" y="3264"/>
              <a:ext cx="76" cy="56"/>
            </a:xfrm>
            <a:custGeom>
              <a:avLst/>
              <a:gdLst>
                <a:gd name="T0" fmla="*/ 39 w 76"/>
                <a:gd name="T1" fmla="*/ 0 h 56"/>
                <a:gd name="T2" fmla="*/ 25 w 76"/>
                <a:gd name="T3" fmla="*/ 1 h 56"/>
                <a:gd name="T4" fmla="*/ 13 w 76"/>
                <a:gd name="T5" fmla="*/ 8 h 56"/>
                <a:gd name="T6" fmla="*/ 5 w 76"/>
                <a:gd name="T7" fmla="*/ 17 h 56"/>
                <a:gd name="T8" fmla="*/ 0 w 76"/>
                <a:gd name="T9" fmla="*/ 28 h 56"/>
                <a:gd name="T10" fmla="*/ 5 w 76"/>
                <a:gd name="T11" fmla="*/ 39 h 56"/>
                <a:gd name="T12" fmla="*/ 13 w 76"/>
                <a:gd name="T13" fmla="*/ 48 h 56"/>
                <a:gd name="T14" fmla="*/ 25 w 76"/>
                <a:gd name="T15" fmla="*/ 54 h 56"/>
                <a:gd name="T16" fmla="*/ 39 w 76"/>
                <a:gd name="T17" fmla="*/ 56 h 56"/>
                <a:gd name="T18" fmla="*/ 54 w 76"/>
                <a:gd name="T19" fmla="*/ 54 h 56"/>
                <a:gd name="T20" fmla="*/ 66 w 76"/>
                <a:gd name="T21" fmla="*/ 48 h 56"/>
                <a:gd name="T22" fmla="*/ 74 w 76"/>
                <a:gd name="T23" fmla="*/ 39 h 56"/>
                <a:gd name="T24" fmla="*/ 76 w 76"/>
                <a:gd name="T25" fmla="*/ 28 h 56"/>
                <a:gd name="T26" fmla="*/ 74 w 76"/>
                <a:gd name="T27" fmla="*/ 17 h 56"/>
                <a:gd name="T28" fmla="*/ 66 w 76"/>
                <a:gd name="T29" fmla="*/ 8 h 56"/>
                <a:gd name="T30" fmla="*/ 54 w 76"/>
                <a:gd name="T31" fmla="*/ 1 h 56"/>
                <a:gd name="T32" fmla="*/ 39 w 76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6"/>
                <a:gd name="T53" fmla="*/ 76 w 76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6">
                  <a:moveTo>
                    <a:pt x="39" y="0"/>
                  </a:moveTo>
                  <a:lnTo>
                    <a:pt x="25" y="1"/>
                  </a:lnTo>
                  <a:lnTo>
                    <a:pt x="13" y="8"/>
                  </a:lnTo>
                  <a:lnTo>
                    <a:pt x="5" y="17"/>
                  </a:lnTo>
                  <a:lnTo>
                    <a:pt x="0" y="28"/>
                  </a:lnTo>
                  <a:lnTo>
                    <a:pt x="5" y="39"/>
                  </a:lnTo>
                  <a:lnTo>
                    <a:pt x="13" y="48"/>
                  </a:lnTo>
                  <a:lnTo>
                    <a:pt x="25" y="54"/>
                  </a:lnTo>
                  <a:lnTo>
                    <a:pt x="39" y="56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4" y="39"/>
                  </a:lnTo>
                  <a:lnTo>
                    <a:pt x="76" y="28"/>
                  </a:lnTo>
                  <a:lnTo>
                    <a:pt x="74" y="17"/>
                  </a:lnTo>
                  <a:lnTo>
                    <a:pt x="66" y="8"/>
                  </a:lnTo>
                  <a:lnTo>
                    <a:pt x="54" y="1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76" name="Line 175"/>
            <p:cNvSpPr>
              <a:spLocks noChangeShapeType="1"/>
            </p:cNvSpPr>
            <p:nvPr/>
          </p:nvSpPr>
          <p:spPr bwMode="auto">
            <a:xfrm>
              <a:off x="1816" y="3292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77" name="Line 176"/>
            <p:cNvSpPr>
              <a:spLocks noChangeShapeType="1"/>
            </p:cNvSpPr>
            <p:nvPr/>
          </p:nvSpPr>
          <p:spPr bwMode="auto">
            <a:xfrm>
              <a:off x="1855" y="3264"/>
              <a:ext cx="1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177" name="Group 177"/>
          <p:cNvGrpSpPr>
            <a:grpSpLocks/>
          </p:cNvGrpSpPr>
          <p:nvPr/>
        </p:nvGrpSpPr>
        <p:grpSpPr bwMode="auto">
          <a:xfrm>
            <a:off x="1344613" y="5200650"/>
            <a:ext cx="179387" cy="57150"/>
            <a:chOff x="847" y="3275"/>
            <a:chExt cx="113" cy="36"/>
          </a:xfrm>
        </p:grpSpPr>
        <p:sp>
          <p:nvSpPr>
            <p:cNvPr id="50673" name="Line 178"/>
            <p:cNvSpPr>
              <a:spLocks noChangeShapeType="1"/>
            </p:cNvSpPr>
            <p:nvPr/>
          </p:nvSpPr>
          <p:spPr bwMode="auto">
            <a:xfrm>
              <a:off x="847" y="3292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74" name="Freeform 179"/>
            <p:cNvSpPr>
              <a:spLocks/>
            </p:cNvSpPr>
            <p:nvPr/>
          </p:nvSpPr>
          <p:spPr bwMode="auto">
            <a:xfrm>
              <a:off x="913" y="3275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7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7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72" name="Group 180"/>
          <p:cNvGrpSpPr>
            <a:grpSpLocks/>
          </p:cNvGrpSpPr>
          <p:nvPr/>
        </p:nvGrpSpPr>
        <p:grpSpPr bwMode="auto">
          <a:xfrm>
            <a:off x="2587625" y="5200650"/>
            <a:ext cx="295275" cy="57150"/>
            <a:chOff x="1630" y="3275"/>
            <a:chExt cx="186" cy="36"/>
          </a:xfrm>
        </p:grpSpPr>
        <p:sp>
          <p:nvSpPr>
            <p:cNvPr id="50671" name="Line 181"/>
            <p:cNvSpPr>
              <a:spLocks noChangeShapeType="1"/>
            </p:cNvSpPr>
            <p:nvPr/>
          </p:nvSpPr>
          <p:spPr bwMode="auto">
            <a:xfrm>
              <a:off x="1630" y="3292"/>
              <a:ext cx="14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72" name="Freeform 182"/>
            <p:cNvSpPr>
              <a:spLocks/>
            </p:cNvSpPr>
            <p:nvPr/>
          </p:nvSpPr>
          <p:spPr bwMode="auto">
            <a:xfrm>
              <a:off x="1769" y="3275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7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7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73" name="Group 183"/>
          <p:cNvGrpSpPr>
            <a:grpSpLocks/>
          </p:cNvGrpSpPr>
          <p:nvPr/>
        </p:nvGrpSpPr>
        <p:grpSpPr bwMode="auto">
          <a:xfrm>
            <a:off x="2116138" y="5200650"/>
            <a:ext cx="241300" cy="57150"/>
            <a:chOff x="1333" y="3275"/>
            <a:chExt cx="152" cy="36"/>
          </a:xfrm>
        </p:grpSpPr>
        <p:sp>
          <p:nvSpPr>
            <p:cNvPr id="50669" name="Line 184"/>
            <p:cNvSpPr>
              <a:spLocks noChangeShapeType="1"/>
            </p:cNvSpPr>
            <p:nvPr/>
          </p:nvSpPr>
          <p:spPr bwMode="auto">
            <a:xfrm>
              <a:off x="1333" y="3292"/>
              <a:ext cx="10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70" name="Freeform 185"/>
            <p:cNvSpPr>
              <a:spLocks/>
            </p:cNvSpPr>
            <p:nvPr/>
          </p:nvSpPr>
          <p:spPr bwMode="auto">
            <a:xfrm>
              <a:off x="1435" y="3275"/>
              <a:ext cx="50" cy="36"/>
            </a:xfrm>
            <a:custGeom>
              <a:avLst/>
              <a:gdLst>
                <a:gd name="T0" fmla="*/ 0 w 50"/>
                <a:gd name="T1" fmla="*/ 36 h 36"/>
                <a:gd name="T2" fmla="*/ 50 w 50"/>
                <a:gd name="T3" fmla="*/ 17 h 36"/>
                <a:gd name="T4" fmla="*/ 0 w 50"/>
                <a:gd name="T5" fmla="*/ 0 h 36"/>
                <a:gd name="T6" fmla="*/ 0 w 50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36"/>
                <a:gd name="T14" fmla="*/ 50 w 5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36">
                  <a:moveTo>
                    <a:pt x="0" y="36"/>
                  </a:moveTo>
                  <a:lnTo>
                    <a:pt x="50" y="17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286" name="Rectangle 186"/>
          <p:cNvSpPr>
            <a:spLocks noChangeArrowheads="1"/>
          </p:cNvSpPr>
          <p:nvPr/>
        </p:nvSpPr>
        <p:spPr bwMode="auto">
          <a:xfrm>
            <a:off x="1762125" y="1123950"/>
            <a:ext cx="3238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87" name="Rectangle 187"/>
          <p:cNvSpPr>
            <a:spLocks noChangeArrowheads="1"/>
          </p:cNvSpPr>
          <p:nvPr/>
        </p:nvSpPr>
        <p:spPr bwMode="auto">
          <a:xfrm>
            <a:off x="1833563" y="1155700"/>
            <a:ext cx="2238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KL1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288" name="Rectangle 188"/>
          <p:cNvSpPr>
            <a:spLocks noChangeArrowheads="1"/>
          </p:cNvSpPr>
          <p:nvPr/>
        </p:nvSpPr>
        <p:spPr bwMode="auto">
          <a:xfrm>
            <a:off x="2281238" y="1098550"/>
            <a:ext cx="147637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89" name="Rectangle 189"/>
          <p:cNvSpPr>
            <a:spLocks noChangeArrowheads="1"/>
          </p:cNvSpPr>
          <p:nvPr/>
        </p:nvSpPr>
        <p:spPr bwMode="auto">
          <a:xfrm>
            <a:off x="2411413" y="1123950"/>
            <a:ext cx="5397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90" name="Rectangle 190"/>
          <p:cNvSpPr>
            <a:spLocks noChangeArrowheads="1"/>
          </p:cNvSpPr>
          <p:nvPr/>
        </p:nvSpPr>
        <p:spPr bwMode="auto">
          <a:xfrm>
            <a:off x="2482850" y="1155700"/>
            <a:ext cx="4397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KO1, KI1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291" name="Line 191"/>
          <p:cNvSpPr>
            <a:spLocks noChangeShapeType="1"/>
          </p:cNvSpPr>
          <p:nvPr/>
        </p:nvSpPr>
        <p:spPr bwMode="auto">
          <a:xfrm>
            <a:off x="3536950" y="1123950"/>
            <a:ext cx="1588" cy="5397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92" name="Line 192"/>
          <p:cNvSpPr>
            <a:spLocks noChangeShapeType="1"/>
          </p:cNvSpPr>
          <p:nvPr/>
        </p:nvSpPr>
        <p:spPr bwMode="auto">
          <a:xfrm>
            <a:off x="3536950" y="1809750"/>
            <a:ext cx="1588" cy="5302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93" name="Line 193"/>
          <p:cNvSpPr>
            <a:spLocks noChangeShapeType="1"/>
          </p:cNvSpPr>
          <p:nvPr/>
        </p:nvSpPr>
        <p:spPr bwMode="auto">
          <a:xfrm>
            <a:off x="3536950" y="2495550"/>
            <a:ext cx="1588" cy="5207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94" name="Line 194"/>
          <p:cNvSpPr>
            <a:spLocks noChangeShapeType="1"/>
          </p:cNvSpPr>
          <p:nvPr/>
        </p:nvSpPr>
        <p:spPr bwMode="auto">
          <a:xfrm>
            <a:off x="3536950" y="3184525"/>
            <a:ext cx="1588" cy="146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95" name="Line 195"/>
          <p:cNvSpPr>
            <a:spLocks noChangeShapeType="1"/>
          </p:cNvSpPr>
          <p:nvPr/>
        </p:nvSpPr>
        <p:spPr bwMode="auto">
          <a:xfrm>
            <a:off x="4305300" y="1123950"/>
            <a:ext cx="1588" cy="5397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96" name="Line 196"/>
          <p:cNvSpPr>
            <a:spLocks noChangeShapeType="1"/>
          </p:cNvSpPr>
          <p:nvPr/>
        </p:nvSpPr>
        <p:spPr bwMode="auto">
          <a:xfrm>
            <a:off x="4305300" y="1809750"/>
            <a:ext cx="1588" cy="5302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97" name="Line 197"/>
          <p:cNvSpPr>
            <a:spLocks noChangeShapeType="1"/>
          </p:cNvSpPr>
          <p:nvPr/>
        </p:nvSpPr>
        <p:spPr bwMode="auto">
          <a:xfrm>
            <a:off x="4305300" y="2495550"/>
            <a:ext cx="1588" cy="5207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98" name="Line 198"/>
          <p:cNvSpPr>
            <a:spLocks noChangeShapeType="1"/>
          </p:cNvSpPr>
          <p:nvPr/>
        </p:nvSpPr>
        <p:spPr bwMode="auto">
          <a:xfrm>
            <a:off x="4305300" y="3184525"/>
            <a:ext cx="1588" cy="146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99" name="Line 199"/>
          <p:cNvSpPr>
            <a:spLocks noChangeShapeType="1"/>
          </p:cNvSpPr>
          <p:nvPr/>
        </p:nvSpPr>
        <p:spPr bwMode="auto">
          <a:xfrm>
            <a:off x="3536950" y="1123950"/>
            <a:ext cx="768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00" name="Line 200"/>
          <p:cNvSpPr>
            <a:spLocks noChangeShapeType="1"/>
          </p:cNvSpPr>
          <p:nvPr/>
        </p:nvSpPr>
        <p:spPr bwMode="auto">
          <a:xfrm>
            <a:off x="3536950" y="1663700"/>
            <a:ext cx="768350" cy="146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01" name="Line 201"/>
          <p:cNvSpPr>
            <a:spLocks noChangeShapeType="1"/>
          </p:cNvSpPr>
          <p:nvPr/>
        </p:nvSpPr>
        <p:spPr bwMode="auto">
          <a:xfrm flipV="1">
            <a:off x="3536950" y="1663700"/>
            <a:ext cx="768350" cy="146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02" name="Line 202"/>
          <p:cNvSpPr>
            <a:spLocks noChangeShapeType="1"/>
          </p:cNvSpPr>
          <p:nvPr/>
        </p:nvSpPr>
        <p:spPr bwMode="auto">
          <a:xfrm>
            <a:off x="3536950" y="2339975"/>
            <a:ext cx="768350" cy="1555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03" name="Line 203"/>
          <p:cNvSpPr>
            <a:spLocks noChangeShapeType="1"/>
          </p:cNvSpPr>
          <p:nvPr/>
        </p:nvSpPr>
        <p:spPr bwMode="auto">
          <a:xfrm flipV="1">
            <a:off x="3536950" y="2339975"/>
            <a:ext cx="768350" cy="1555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04" name="Line 204"/>
          <p:cNvSpPr>
            <a:spLocks noChangeShapeType="1"/>
          </p:cNvSpPr>
          <p:nvPr/>
        </p:nvSpPr>
        <p:spPr bwMode="auto">
          <a:xfrm>
            <a:off x="3536950" y="3016250"/>
            <a:ext cx="768350" cy="168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05" name="Line 205"/>
          <p:cNvSpPr>
            <a:spLocks noChangeShapeType="1"/>
          </p:cNvSpPr>
          <p:nvPr/>
        </p:nvSpPr>
        <p:spPr bwMode="auto">
          <a:xfrm flipV="1">
            <a:off x="3536950" y="3016250"/>
            <a:ext cx="768350" cy="168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06" name="Line 206"/>
          <p:cNvSpPr>
            <a:spLocks noChangeShapeType="1"/>
          </p:cNvSpPr>
          <p:nvPr/>
        </p:nvSpPr>
        <p:spPr bwMode="auto">
          <a:xfrm>
            <a:off x="3536950" y="3330575"/>
            <a:ext cx="768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456674" name="Group 207"/>
          <p:cNvGrpSpPr>
            <a:grpSpLocks/>
          </p:cNvGrpSpPr>
          <p:nvPr/>
        </p:nvGrpSpPr>
        <p:grpSpPr bwMode="auto">
          <a:xfrm>
            <a:off x="3856038" y="942975"/>
            <a:ext cx="74612" cy="180975"/>
            <a:chOff x="2429" y="594"/>
            <a:chExt cx="47" cy="114"/>
          </a:xfrm>
        </p:grpSpPr>
        <p:sp>
          <p:nvSpPr>
            <p:cNvPr id="50667" name="Line 208"/>
            <p:cNvSpPr>
              <a:spLocks noChangeShapeType="1"/>
            </p:cNvSpPr>
            <p:nvPr/>
          </p:nvSpPr>
          <p:spPr bwMode="auto">
            <a:xfrm>
              <a:off x="2452" y="594"/>
              <a:ext cx="1" cy="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68" name="Freeform 209"/>
            <p:cNvSpPr>
              <a:spLocks/>
            </p:cNvSpPr>
            <p:nvPr/>
          </p:nvSpPr>
          <p:spPr bwMode="auto">
            <a:xfrm>
              <a:off x="2429" y="672"/>
              <a:ext cx="47" cy="36"/>
            </a:xfrm>
            <a:custGeom>
              <a:avLst/>
              <a:gdLst>
                <a:gd name="T0" fmla="*/ 0 w 47"/>
                <a:gd name="T1" fmla="*/ 0 h 36"/>
                <a:gd name="T2" fmla="*/ 23 w 47"/>
                <a:gd name="T3" fmla="*/ 36 h 36"/>
                <a:gd name="T4" fmla="*/ 47 w 47"/>
                <a:gd name="T5" fmla="*/ 0 h 36"/>
                <a:gd name="T6" fmla="*/ 0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0"/>
                  </a:moveTo>
                  <a:lnTo>
                    <a:pt x="23" y="36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75" name="Group 210"/>
          <p:cNvGrpSpPr>
            <a:grpSpLocks/>
          </p:cNvGrpSpPr>
          <p:nvPr/>
        </p:nvGrpSpPr>
        <p:grpSpPr bwMode="auto">
          <a:xfrm>
            <a:off x="3475038" y="1527175"/>
            <a:ext cx="120650" cy="92075"/>
            <a:chOff x="2189" y="962"/>
            <a:chExt cx="76" cy="58"/>
          </a:xfrm>
        </p:grpSpPr>
        <p:sp>
          <p:nvSpPr>
            <p:cNvPr id="50664" name="Freeform 211"/>
            <p:cNvSpPr>
              <a:spLocks/>
            </p:cNvSpPr>
            <p:nvPr/>
          </p:nvSpPr>
          <p:spPr bwMode="auto">
            <a:xfrm>
              <a:off x="2189" y="962"/>
              <a:ext cx="76" cy="58"/>
            </a:xfrm>
            <a:custGeom>
              <a:avLst/>
              <a:gdLst>
                <a:gd name="T0" fmla="*/ 39 w 76"/>
                <a:gd name="T1" fmla="*/ 0 h 58"/>
                <a:gd name="T2" fmla="*/ 25 w 76"/>
                <a:gd name="T3" fmla="*/ 3 h 58"/>
                <a:gd name="T4" fmla="*/ 13 w 76"/>
                <a:gd name="T5" fmla="*/ 10 h 58"/>
                <a:gd name="T6" fmla="*/ 4 w 76"/>
                <a:gd name="T7" fmla="*/ 19 h 58"/>
                <a:gd name="T8" fmla="*/ 0 w 76"/>
                <a:gd name="T9" fmla="*/ 30 h 58"/>
                <a:gd name="T10" fmla="*/ 4 w 76"/>
                <a:gd name="T11" fmla="*/ 41 h 58"/>
                <a:gd name="T12" fmla="*/ 13 w 76"/>
                <a:gd name="T13" fmla="*/ 50 h 58"/>
                <a:gd name="T14" fmla="*/ 25 w 76"/>
                <a:gd name="T15" fmla="*/ 56 h 58"/>
                <a:gd name="T16" fmla="*/ 39 w 76"/>
                <a:gd name="T17" fmla="*/ 58 h 58"/>
                <a:gd name="T18" fmla="*/ 54 w 76"/>
                <a:gd name="T19" fmla="*/ 56 h 58"/>
                <a:gd name="T20" fmla="*/ 66 w 76"/>
                <a:gd name="T21" fmla="*/ 50 h 58"/>
                <a:gd name="T22" fmla="*/ 74 w 76"/>
                <a:gd name="T23" fmla="*/ 41 h 58"/>
                <a:gd name="T24" fmla="*/ 76 w 76"/>
                <a:gd name="T25" fmla="*/ 30 h 58"/>
                <a:gd name="T26" fmla="*/ 74 w 76"/>
                <a:gd name="T27" fmla="*/ 19 h 58"/>
                <a:gd name="T28" fmla="*/ 66 w 76"/>
                <a:gd name="T29" fmla="*/ 10 h 58"/>
                <a:gd name="T30" fmla="*/ 54 w 76"/>
                <a:gd name="T31" fmla="*/ 3 h 58"/>
                <a:gd name="T32" fmla="*/ 39 w 76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8"/>
                <a:gd name="T53" fmla="*/ 76 w 7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8">
                  <a:moveTo>
                    <a:pt x="39" y="0"/>
                  </a:moveTo>
                  <a:lnTo>
                    <a:pt x="25" y="3"/>
                  </a:lnTo>
                  <a:lnTo>
                    <a:pt x="13" y="10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4" y="41"/>
                  </a:lnTo>
                  <a:lnTo>
                    <a:pt x="13" y="50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4" y="56"/>
                  </a:lnTo>
                  <a:lnTo>
                    <a:pt x="66" y="50"/>
                  </a:lnTo>
                  <a:lnTo>
                    <a:pt x="74" y="41"/>
                  </a:lnTo>
                  <a:lnTo>
                    <a:pt x="76" y="30"/>
                  </a:lnTo>
                  <a:lnTo>
                    <a:pt x="74" y="19"/>
                  </a:lnTo>
                  <a:lnTo>
                    <a:pt x="66" y="10"/>
                  </a:lnTo>
                  <a:lnTo>
                    <a:pt x="54" y="3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65" name="Line 212"/>
            <p:cNvSpPr>
              <a:spLocks noChangeShapeType="1"/>
            </p:cNvSpPr>
            <p:nvPr/>
          </p:nvSpPr>
          <p:spPr bwMode="auto">
            <a:xfrm>
              <a:off x="2189" y="992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66" name="Line 213"/>
            <p:cNvSpPr>
              <a:spLocks noChangeShapeType="1"/>
            </p:cNvSpPr>
            <p:nvPr/>
          </p:nvSpPr>
          <p:spPr bwMode="auto">
            <a:xfrm>
              <a:off x="2228" y="962"/>
              <a:ext cx="1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76" name="Group 214"/>
          <p:cNvGrpSpPr>
            <a:grpSpLocks/>
          </p:cNvGrpSpPr>
          <p:nvPr/>
        </p:nvGrpSpPr>
        <p:grpSpPr bwMode="auto">
          <a:xfrm>
            <a:off x="3475038" y="1168400"/>
            <a:ext cx="120650" cy="88900"/>
            <a:chOff x="2189" y="736"/>
            <a:chExt cx="76" cy="56"/>
          </a:xfrm>
        </p:grpSpPr>
        <p:sp>
          <p:nvSpPr>
            <p:cNvPr id="50661" name="Freeform 215"/>
            <p:cNvSpPr>
              <a:spLocks/>
            </p:cNvSpPr>
            <p:nvPr/>
          </p:nvSpPr>
          <p:spPr bwMode="auto">
            <a:xfrm>
              <a:off x="2189" y="736"/>
              <a:ext cx="76" cy="56"/>
            </a:xfrm>
            <a:custGeom>
              <a:avLst/>
              <a:gdLst>
                <a:gd name="T0" fmla="*/ 39 w 76"/>
                <a:gd name="T1" fmla="*/ 0 h 56"/>
                <a:gd name="T2" fmla="*/ 25 w 76"/>
                <a:gd name="T3" fmla="*/ 1 h 56"/>
                <a:gd name="T4" fmla="*/ 13 w 76"/>
                <a:gd name="T5" fmla="*/ 8 h 56"/>
                <a:gd name="T6" fmla="*/ 4 w 76"/>
                <a:gd name="T7" fmla="*/ 17 h 56"/>
                <a:gd name="T8" fmla="*/ 0 w 76"/>
                <a:gd name="T9" fmla="*/ 28 h 56"/>
                <a:gd name="T10" fmla="*/ 4 w 76"/>
                <a:gd name="T11" fmla="*/ 39 h 56"/>
                <a:gd name="T12" fmla="*/ 13 w 76"/>
                <a:gd name="T13" fmla="*/ 48 h 56"/>
                <a:gd name="T14" fmla="*/ 25 w 76"/>
                <a:gd name="T15" fmla="*/ 55 h 56"/>
                <a:gd name="T16" fmla="*/ 39 w 76"/>
                <a:gd name="T17" fmla="*/ 56 h 56"/>
                <a:gd name="T18" fmla="*/ 54 w 76"/>
                <a:gd name="T19" fmla="*/ 55 h 56"/>
                <a:gd name="T20" fmla="*/ 66 w 76"/>
                <a:gd name="T21" fmla="*/ 48 h 56"/>
                <a:gd name="T22" fmla="*/ 74 w 76"/>
                <a:gd name="T23" fmla="*/ 39 h 56"/>
                <a:gd name="T24" fmla="*/ 76 w 76"/>
                <a:gd name="T25" fmla="*/ 28 h 56"/>
                <a:gd name="T26" fmla="*/ 74 w 76"/>
                <a:gd name="T27" fmla="*/ 17 h 56"/>
                <a:gd name="T28" fmla="*/ 66 w 76"/>
                <a:gd name="T29" fmla="*/ 8 h 56"/>
                <a:gd name="T30" fmla="*/ 54 w 76"/>
                <a:gd name="T31" fmla="*/ 1 h 56"/>
                <a:gd name="T32" fmla="*/ 39 w 76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6"/>
                <a:gd name="T53" fmla="*/ 76 w 76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6">
                  <a:moveTo>
                    <a:pt x="39" y="0"/>
                  </a:moveTo>
                  <a:lnTo>
                    <a:pt x="25" y="1"/>
                  </a:lnTo>
                  <a:lnTo>
                    <a:pt x="13" y="8"/>
                  </a:lnTo>
                  <a:lnTo>
                    <a:pt x="4" y="17"/>
                  </a:lnTo>
                  <a:lnTo>
                    <a:pt x="0" y="28"/>
                  </a:lnTo>
                  <a:lnTo>
                    <a:pt x="4" y="39"/>
                  </a:lnTo>
                  <a:lnTo>
                    <a:pt x="13" y="48"/>
                  </a:lnTo>
                  <a:lnTo>
                    <a:pt x="25" y="55"/>
                  </a:lnTo>
                  <a:lnTo>
                    <a:pt x="39" y="56"/>
                  </a:lnTo>
                  <a:lnTo>
                    <a:pt x="54" y="55"/>
                  </a:lnTo>
                  <a:lnTo>
                    <a:pt x="66" y="48"/>
                  </a:lnTo>
                  <a:lnTo>
                    <a:pt x="74" y="39"/>
                  </a:lnTo>
                  <a:lnTo>
                    <a:pt x="76" y="28"/>
                  </a:lnTo>
                  <a:lnTo>
                    <a:pt x="74" y="17"/>
                  </a:lnTo>
                  <a:lnTo>
                    <a:pt x="66" y="8"/>
                  </a:lnTo>
                  <a:lnTo>
                    <a:pt x="54" y="1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62" name="Line 216"/>
            <p:cNvSpPr>
              <a:spLocks noChangeShapeType="1"/>
            </p:cNvSpPr>
            <p:nvPr/>
          </p:nvSpPr>
          <p:spPr bwMode="auto">
            <a:xfrm>
              <a:off x="2189" y="764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63" name="Line 217"/>
            <p:cNvSpPr>
              <a:spLocks noChangeShapeType="1"/>
            </p:cNvSpPr>
            <p:nvPr/>
          </p:nvSpPr>
          <p:spPr bwMode="auto">
            <a:xfrm>
              <a:off x="2228" y="736"/>
              <a:ext cx="1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77" name="Group 218"/>
          <p:cNvGrpSpPr>
            <a:grpSpLocks/>
          </p:cNvGrpSpPr>
          <p:nvPr/>
        </p:nvGrpSpPr>
        <p:grpSpPr bwMode="auto">
          <a:xfrm>
            <a:off x="3598863" y="1547813"/>
            <a:ext cx="706437" cy="57150"/>
            <a:chOff x="2267" y="975"/>
            <a:chExt cx="445" cy="36"/>
          </a:xfrm>
        </p:grpSpPr>
        <p:sp>
          <p:nvSpPr>
            <p:cNvPr id="50659" name="Line 219"/>
            <p:cNvSpPr>
              <a:spLocks noChangeShapeType="1"/>
            </p:cNvSpPr>
            <p:nvPr/>
          </p:nvSpPr>
          <p:spPr bwMode="auto">
            <a:xfrm flipH="1">
              <a:off x="2308" y="992"/>
              <a:ext cx="40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60" name="Freeform 220"/>
            <p:cNvSpPr>
              <a:spLocks/>
            </p:cNvSpPr>
            <p:nvPr/>
          </p:nvSpPr>
          <p:spPr bwMode="auto">
            <a:xfrm>
              <a:off x="2267" y="975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7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7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311" name="Rectangle 221"/>
          <p:cNvSpPr>
            <a:spLocks noChangeArrowheads="1"/>
          </p:cNvSpPr>
          <p:nvPr/>
        </p:nvSpPr>
        <p:spPr bwMode="auto">
          <a:xfrm>
            <a:off x="3359150" y="1301750"/>
            <a:ext cx="357188" cy="184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12" name="Rectangle 222"/>
          <p:cNvSpPr>
            <a:spLocks noChangeArrowheads="1"/>
          </p:cNvSpPr>
          <p:nvPr/>
        </p:nvSpPr>
        <p:spPr bwMode="auto">
          <a:xfrm>
            <a:off x="3452813" y="1354138"/>
            <a:ext cx="20478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FIi1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13" name="Rectangle 223"/>
          <p:cNvSpPr>
            <a:spLocks noChangeArrowheads="1"/>
          </p:cNvSpPr>
          <p:nvPr/>
        </p:nvSpPr>
        <p:spPr bwMode="auto">
          <a:xfrm>
            <a:off x="3892550" y="1301750"/>
            <a:ext cx="3270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14" name="Rectangle 224"/>
          <p:cNvSpPr>
            <a:spLocks noChangeArrowheads="1"/>
          </p:cNvSpPr>
          <p:nvPr/>
        </p:nvSpPr>
        <p:spPr bwMode="auto">
          <a:xfrm>
            <a:off x="3963988" y="1336675"/>
            <a:ext cx="2206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KIi1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15" name="Rectangle 225"/>
          <p:cNvSpPr>
            <a:spLocks noChangeArrowheads="1"/>
          </p:cNvSpPr>
          <p:nvPr/>
        </p:nvSpPr>
        <p:spPr bwMode="auto">
          <a:xfrm>
            <a:off x="3892550" y="1123950"/>
            <a:ext cx="3635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16" name="Rectangle 226"/>
          <p:cNvSpPr>
            <a:spLocks noChangeArrowheads="1"/>
          </p:cNvSpPr>
          <p:nvPr/>
        </p:nvSpPr>
        <p:spPr bwMode="auto">
          <a:xfrm>
            <a:off x="3963988" y="1155700"/>
            <a:ext cx="2635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KOi1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1456678" name="Group 227"/>
          <p:cNvGrpSpPr>
            <a:grpSpLocks/>
          </p:cNvGrpSpPr>
          <p:nvPr/>
        </p:nvGrpSpPr>
        <p:grpSpPr bwMode="auto">
          <a:xfrm>
            <a:off x="3598863" y="1185863"/>
            <a:ext cx="293687" cy="57150"/>
            <a:chOff x="2267" y="747"/>
            <a:chExt cx="185" cy="36"/>
          </a:xfrm>
        </p:grpSpPr>
        <p:sp>
          <p:nvSpPr>
            <p:cNvPr id="50657" name="Line 228"/>
            <p:cNvSpPr>
              <a:spLocks noChangeShapeType="1"/>
            </p:cNvSpPr>
            <p:nvPr/>
          </p:nvSpPr>
          <p:spPr bwMode="auto">
            <a:xfrm flipH="1">
              <a:off x="2308" y="764"/>
              <a:ext cx="14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58" name="Freeform 229"/>
            <p:cNvSpPr>
              <a:spLocks/>
            </p:cNvSpPr>
            <p:nvPr/>
          </p:nvSpPr>
          <p:spPr bwMode="auto">
            <a:xfrm>
              <a:off x="2267" y="747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7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7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79" name="Group 230"/>
          <p:cNvGrpSpPr>
            <a:grpSpLocks/>
          </p:cNvGrpSpPr>
          <p:nvPr/>
        </p:nvGrpSpPr>
        <p:grpSpPr bwMode="auto">
          <a:xfrm>
            <a:off x="3716338" y="1366838"/>
            <a:ext cx="176212" cy="57150"/>
            <a:chOff x="2341" y="861"/>
            <a:chExt cx="111" cy="36"/>
          </a:xfrm>
        </p:grpSpPr>
        <p:sp>
          <p:nvSpPr>
            <p:cNvPr id="50655" name="Line 231"/>
            <p:cNvSpPr>
              <a:spLocks noChangeShapeType="1"/>
            </p:cNvSpPr>
            <p:nvPr/>
          </p:nvSpPr>
          <p:spPr bwMode="auto">
            <a:xfrm flipH="1">
              <a:off x="2382" y="878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56" name="Freeform 232"/>
            <p:cNvSpPr>
              <a:spLocks/>
            </p:cNvSpPr>
            <p:nvPr/>
          </p:nvSpPr>
          <p:spPr bwMode="auto">
            <a:xfrm>
              <a:off x="2341" y="861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8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8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80" name="Group 233"/>
          <p:cNvGrpSpPr>
            <a:grpSpLocks/>
          </p:cNvGrpSpPr>
          <p:nvPr/>
        </p:nvGrpSpPr>
        <p:grpSpPr bwMode="auto">
          <a:xfrm>
            <a:off x="3914775" y="3330575"/>
            <a:ext cx="74613" cy="180975"/>
            <a:chOff x="2466" y="2098"/>
            <a:chExt cx="47" cy="114"/>
          </a:xfrm>
        </p:grpSpPr>
        <p:sp>
          <p:nvSpPr>
            <p:cNvPr id="50653" name="Line 234"/>
            <p:cNvSpPr>
              <a:spLocks noChangeShapeType="1"/>
            </p:cNvSpPr>
            <p:nvPr/>
          </p:nvSpPr>
          <p:spPr bwMode="auto">
            <a:xfrm>
              <a:off x="2488" y="2098"/>
              <a:ext cx="1" cy="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54" name="Freeform 235"/>
            <p:cNvSpPr>
              <a:spLocks/>
            </p:cNvSpPr>
            <p:nvPr/>
          </p:nvSpPr>
          <p:spPr bwMode="auto">
            <a:xfrm>
              <a:off x="2466" y="2176"/>
              <a:ext cx="47" cy="36"/>
            </a:xfrm>
            <a:custGeom>
              <a:avLst/>
              <a:gdLst>
                <a:gd name="T0" fmla="*/ 0 w 47"/>
                <a:gd name="T1" fmla="*/ 0 h 36"/>
                <a:gd name="T2" fmla="*/ 22 w 47"/>
                <a:gd name="T3" fmla="*/ 36 h 36"/>
                <a:gd name="T4" fmla="*/ 47 w 47"/>
                <a:gd name="T5" fmla="*/ 0 h 36"/>
                <a:gd name="T6" fmla="*/ 0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0"/>
                  </a:moveTo>
                  <a:lnTo>
                    <a:pt x="22" y="36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81" name="Group 236"/>
          <p:cNvGrpSpPr>
            <a:grpSpLocks/>
          </p:cNvGrpSpPr>
          <p:nvPr/>
        </p:nvGrpSpPr>
        <p:grpSpPr bwMode="auto">
          <a:xfrm>
            <a:off x="3475038" y="2203450"/>
            <a:ext cx="120650" cy="92075"/>
            <a:chOff x="2189" y="1388"/>
            <a:chExt cx="76" cy="58"/>
          </a:xfrm>
        </p:grpSpPr>
        <p:sp>
          <p:nvSpPr>
            <p:cNvPr id="50650" name="Freeform 237"/>
            <p:cNvSpPr>
              <a:spLocks/>
            </p:cNvSpPr>
            <p:nvPr/>
          </p:nvSpPr>
          <p:spPr bwMode="auto">
            <a:xfrm>
              <a:off x="2189" y="1388"/>
              <a:ext cx="76" cy="58"/>
            </a:xfrm>
            <a:custGeom>
              <a:avLst/>
              <a:gdLst>
                <a:gd name="T0" fmla="*/ 39 w 76"/>
                <a:gd name="T1" fmla="*/ 0 h 58"/>
                <a:gd name="T2" fmla="*/ 25 w 76"/>
                <a:gd name="T3" fmla="*/ 3 h 58"/>
                <a:gd name="T4" fmla="*/ 13 w 76"/>
                <a:gd name="T5" fmla="*/ 10 h 58"/>
                <a:gd name="T6" fmla="*/ 4 w 76"/>
                <a:gd name="T7" fmla="*/ 19 h 58"/>
                <a:gd name="T8" fmla="*/ 0 w 76"/>
                <a:gd name="T9" fmla="*/ 30 h 58"/>
                <a:gd name="T10" fmla="*/ 4 w 76"/>
                <a:gd name="T11" fmla="*/ 41 h 58"/>
                <a:gd name="T12" fmla="*/ 13 w 76"/>
                <a:gd name="T13" fmla="*/ 50 h 58"/>
                <a:gd name="T14" fmla="*/ 25 w 76"/>
                <a:gd name="T15" fmla="*/ 56 h 58"/>
                <a:gd name="T16" fmla="*/ 39 w 76"/>
                <a:gd name="T17" fmla="*/ 58 h 58"/>
                <a:gd name="T18" fmla="*/ 54 w 76"/>
                <a:gd name="T19" fmla="*/ 56 h 58"/>
                <a:gd name="T20" fmla="*/ 66 w 76"/>
                <a:gd name="T21" fmla="*/ 50 h 58"/>
                <a:gd name="T22" fmla="*/ 74 w 76"/>
                <a:gd name="T23" fmla="*/ 41 h 58"/>
                <a:gd name="T24" fmla="*/ 76 w 76"/>
                <a:gd name="T25" fmla="*/ 30 h 58"/>
                <a:gd name="T26" fmla="*/ 74 w 76"/>
                <a:gd name="T27" fmla="*/ 19 h 58"/>
                <a:gd name="T28" fmla="*/ 66 w 76"/>
                <a:gd name="T29" fmla="*/ 10 h 58"/>
                <a:gd name="T30" fmla="*/ 54 w 76"/>
                <a:gd name="T31" fmla="*/ 3 h 58"/>
                <a:gd name="T32" fmla="*/ 39 w 76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8"/>
                <a:gd name="T53" fmla="*/ 76 w 7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8">
                  <a:moveTo>
                    <a:pt x="39" y="0"/>
                  </a:moveTo>
                  <a:lnTo>
                    <a:pt x="25" y="3"/>
                  </a:lnTo>
                  <a:lnTo>
                    <a:pt x="13" y="10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4" y="41"/>
                  </a:lnTo>
                  <a:lnTo>
                    <a:pt x="13" y="50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4" y="56"/>
                  </a:lnTo>
                  <a:lnTo>
                    <a:pt x="66" y="50"/>
                  </a:lnTo>
                  <a:lnTo>
                    <a:pt x="74" y="41"/>
                  </a:lnTo>
                  <a:lnTo>
                    <a:pt x="76" y="30"/>
                  </a:lnTo>
                  <a:lnTo>
                    <a:pt x="74" y="19"/>
                  </a:lnTo>
                  <a:lnTo>
                    <a:pt x="66" y="10"/>
                  </a:lnTo>
                  <a:lnTo>
                    <a:pt x="54" y="3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51" name="Line 238"/>
            <p:cNvSpPr>
              <a:spLocks noChangeShapeType="1"/>
            </p:cNvSpPr>
            <p:nvPr/>
          </p:nvSpPr>
          <p:spPr bwMode="auto">
            <a:xfrm>
              <a:off x="2189" y="1418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52" name="Line 239"/>
            <p:cNvSpPr>
              <a:spLocks noChangeShapeType="1"/>
            </p:cNvSpPr>
            <p:nvPr/>
          </p:nvSpPr>
          <p:spPr bwMode="auto">
            <a:xfrm>
              <a:off x="2228" y="1388"/>
              <a:ext cx="1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82" name="Group 240"/>
          <p:cNvGrpSpPr>
            <a:grpSpLocks/>
          </p:cNvGrpSpPr>
          <p:nvPr/>
        </p:nvGrpSpPr>
        <p:grpSpPr bwMode="auto">
          <a:xfrm>
            <a:off x="3475038" y="1844675"/>
            <a:ext cx="120650" cy="88900"/>
            <a:chOff x="2189" y="1162"/>
            <a:chExt cx="76" cy="56"/>
          </a:xfrm>
        </p:grpSpPr>
        <p:sp>
          <p:nvSpPr>
            <p:cNvPr id="50647" name="Freeform 241"/>
            <p:cNvSpPr>
              <a:spLocks/>
            </p:cNvSpPr>
            <p:nvPr/>
          </p:nvSpPr>
          <p:spPr bwMode="auto">
            <a:xfrm>
              <a:off x="2189" y="1162"/>
              <a:ext cx="76" cy="56"/>
            </a:xfrm>
            <a:custGeom>
              <a:avLst/>
              <a:gdLst>
                <a:gd name="T0" fmla="*/ 39 w 76"/>
                <a:gd name="T1" fmla="*/ 0 h 56"/>
                <a:gd name="T2" fmla="*/ 25 w 76"/>
                <a:gd name="T3" fmla="*/ 1 h 56"/>
                <a:gd name="T4" fmla="*/ 13 w 76"/>
                <a:gd name="T5" fmla="*/ 8 h 56"/>
                <a:gd name="T6" fmla="*/ 4 w 76"/>
                <a:gd name="T7" fmla="*/ 17 h 56"/>
                <a:gd name="T8" fmla="*/ 0 w 76"/>
                <a:gd name="T9" fmla="*/ 28 h 56"/>
                <a:gd name="T10" fmla="*/ 4 w 76"/>
                <a:gd name="T11" fmla="*/ 39 h 56"/>
                <a:gd name="T12" fmla="*/ 13 w 76"/>
                <a:gd name="T13" fmla="*/ 48 h 56"/>
                <a:gd name="T14" fmla="*/ 25 w 76"/>
                <a:gd name="T15" fmla="*/ 55 h 56"/>
                <a:gd name="T16" fmla="*/ 39 w 76"/>
                <a:gd name="T17" fmla="*/ 56 h 56"/>
                <a:gd name="T18" fmla="*/ 54 w 76"/>
                <a:gd name="T19" fmla="*/ 55 h 56"/>
                <a:gd name="T20" fmla="*/ 66 w 76"/>
                <a:gd name="T21" fmla="*/ 48 h 56"/>
                <a:gd name="T22" fmla="*/ 74 w 76"/>
                <a:gd name="T23" fmla="*/ 39 h 56"/>
                <a:gd name="T24" fmla="*/ 76 w 76"/>
                <a:gd name="T25" fmla="*/ 28 h 56"/>
                <a:gd name="T26" fmla="*/ 74 w 76"/>
                <a:gd name="T27" fmla="*/ 17 h 56"/>
                <a:gd name="T28" fmla="*/ 66 w 76"/>
                <a:gd name="T29" fmla="*/ 8 h 56"/>
                <a:gd name="T30" fmla="*/ 54 w 76"/>
                <a:gd name="T31" fmla="*/ 1 h 56"/>
                <a:gd name="T32" fmla="*/ 39 w 76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6"/>
                <a:gd name="T53" fmla="*/ 76 w 76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6">
                  <a:moveTo>
                    <a:pt x="39" y="0"/>
                  </a:moveTo>
                  <a:lnTo>
                    <a:pt x="25" y="1"/>
                  </a:lnTo>
                  <a:lnTo>
                    <a:pt x="13" y="8"/>
                  </a:lnTo>
                  <a:lnTo>
                    <a:pt x="4" y="17"/>
                  </a:lnTo>
                  <a:lnTo>
                    <a:pt x="0" y="28"/>
                  </a:lnTo>
                  <a:lnTo>
                    <a:pt x="4" y="39"/>
                  </a:lnTo>
                  <a:lnTo>
                    <a:pt x="13" y="48"/>
                  </a:lnTo>
                  <a:lnTo>
                    <a:pt x="25" y="55"/>
                  </a:lnTo>
                  <a:lnTo>
                    <a:pt x="39" y="56"/>
                  </a:lnTo>
                  <a:lnTo>
                    <a:pt x="54" y="55"/>
                  </a:lnTo>
                  <a:lnTo>
                    <a:pt x="66" y="48"/>
                  </a:lnTo>
                  <a:lnTo>
                    <a:pt x="74" y="39"/>
                  </a:lnTo>
                  <a:lnTo>
                    <a:pt x="76" y="28"/>
                  </a:lnTo>
                  <a:lnTo>
                    <a:pt x="74" y="17"/>
                  </a:lnTo>
                  <a:lnTo>
                    <a:pt x="66" y="8"/>
                  </a:lnTo>
                  <a:lnTo>
                    <a:pt x="54" y="1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48" name="Line 242"/>
            <p:cNvSpPr>
              <a:spLocks noChangeShapeType="1"/>
            </p:cNvSpPr>
            <p:nvPr/>
          </p:nvSpPr>
          <p:spPr bwMode="auto">
            <a:xfrm>
              <a:off x="2189" y="1190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49" name="Line 243"/>
            <p:cNvSpPr>
              <a:spLocks noChangeShapeType="1"/>
            </p:cNvSpPr>
            <p:nvPr/>
          </p:nvSpPr>
          <p:spPr bwMode="auto">
            <a:xfrm>
              <a:off x="2228" y="1162"/>
              <a:ext cx="1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83" name="Group 244"/>
          <p:cNvGrpSpPr>
            <a:grpSpLocks/>
          </p:cNvGrpSpPr>
          <p:nvPr/>
        </p:nvGrpSpPr>
        <p:grpSpPr bwMode="auto">
          <a:xfrm>
            <a:off x="3598863" y="2224088"/>
            <a:ext cx="706437" cy="57150"/>
            <a:chOff x="2267" y="1401"/>
            <a:chExt cx="445" cy="36"/>
          </a:xfrm>
        </p:grpSpPr>
        <p:sp>
          <p:nvSpPr>
            <p:cNvPr id="50645" name="Line 245"/>
            <p:cNvSpPr>
              <a:spLocks noChangeShapeType="1"/>
            </p:cNvSpPr>
            <p:nvPr/>
          </p:nvSpPr>
          <p:spPr bwMode="auto">
            <a:xfrm flipH="1">
              <a:off x="2308" y="1418"/>
              <a:ext cx="40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46" name="Freeform 246"/>
            <p:cNvSpPr>
              <a:spLocks/>
            </p:cNvSpPr>
            <p:nvPr/>
          </p:nvSpPr>
          <p:spPr bwMode="auto">
            <a:xfrm>
              <a:off x="2267" y="1401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8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8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323" name="Rectangle 247"/>
          <p:cNvSpPr>
            <a:spLocks noChangeArrowheads="1"/>
          </p:cNvSpPr>
          <p:nvPr/>
        </p:nvSpPr>
        <p:spPr bwMode="auto">
          <a:xfrm>
            <a:off x="3359150" y="1978025"/>
            <a:ext cx="357188" cy="184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24" name="Rectangle 248"/>
          <p:cNvSpPr>
            <a:spLocks noChangeArrowheads="1"/>
          </p:cNvSpPr>
          <p:nvPr/>
        </p:nvSpPr>
        <p:spPr bwMode="auto">
          <a:xfrm>
            <a:off x="3452813" y="2030413"/>
            <a:ext cx="20478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FIi2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25" name="Rectangle 249"/>
          <p:cNvSpPr>
            <a:spLocks noChangeArrowheads="1"/>
          </p:cNvSpPr>
          <p:nvPr/>
        </p:nvSpPr>
        <p:spPr bwMode="auto">
          <a:xfrm>
            <a:off x="3892550" y="1978025"/>
            <a:ext cx="3270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26" name="Rectangle 250"/>
          <p:cNvSpPr>
            <a:spLocks noChangeArrowheads="1"/>
          </p:cNvSpPr>
          <p:nvPr/>
        </p:nvSpPr>
        <p:spPr bwMode="auto">
          <a:xfrm>
            <a:off x="3963988" y="2012950"/>
            <a:ext cx="2206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KIi2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27" name="Rectangle 251"/>
          <p:cNvSpPr>
            <a:spLocks noChangeArrowheads="1"/>
          </p:cNvSpPr>
          <p:nvPr/>
        </p:nvSpPr>
        <p:spPr bwMode="auto">
          <a:xfrm>
            <a:off x="3892550" y="1800225"/>
            <a:ext cx="3635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28" name="Rectangle 252"/>
          <p:cNvSpPr>
            <a:spLocks noChangeArrowheads="1"/>
          </p:cNvSpPr>
          <p:nvPr/>
        </p:nvSpPr>
        <p:spPr bwMode="auto">
          <a:xfrm>
            <a:off x="3963988" y="1831975"/>
            <a:ext cx="2635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KOi2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1456684" name="Group 253"/>
          <p:cNvGrpSpPr>
            <a:grpSpLocks/>
          </p:cNvGrpSpPr>
          <p:nvPr/>
        </p:nvGrpSpPr>
        <p:grpSpPr bwMode="auto">
          <a:xfrm>
            <a:off x="3598863" y="1862138"/>
            <a:ext cx="293687" cy="57150"/>
            <a:chOff x="2267" y="1173"/>
            <a:chExt cx="185" cy="36"/>
          </a:xfrm>
        </p:grpSpPr>
        <p:sp>
          <p:nvSpPr>
            <p:cNvPr id="50643" name="Line 254"/>
            <p:cNvSpPr>
              <a:spLocks noChangeShapeType="1"/>
            </p:cNvSpPr>
            <p:nvPr/>
          </p:nvSpPr>
          <p:spPr bwMode="auto">
            <a:xfrm flipH="1">
              <a:off x="2308" y="1190"/>
              <a:ext cx="14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44" name="Freeform 255"/>
            <p:cNvSpPr>
              <a:spLocks/>
            </p:cNvSpPr>
            <p:nvPr/>
          </p:nvSpPr>
          <p:spPr bwMode="auto">
            <a:xfrm>
              <a:off x="2267" y="1173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9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9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85" name="Group 256"/>
          <p:cNvGrpSpPr>
            <a:grpSpLocks/>
          </p:cNvGrpSpPr>
          <p:nvPr/>
        </p:nvGrpSpPr>
        <p:grpSpPr bwMode="auto">
          <a:xfrm>
            <a:off x="3716338" y="2043113"/>
            <a:ext cx="176212" cy="57150"/>
            <a:chOff x="2341" y="1287"/>
            <a:chExt cx="111" cy="36"/>
          </a:xfrm>
        </p:grpSpPr>
        <p:sp>
          <p:nvSpPr>
            <p:cNvPr id="50641" name="Line 257"/>
            <p:cNvSpPr>
              <a:spLocks noChangeShapeType="1"/>
            </p:cNvSpPr>
            <p:nvPr/>
          </p:nvSpPr>
          <p:spPr bwMode="auto">
            <a:xfrm flipH="1">
              <a:off x="2382" y="1304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42" name="Freeform 258"/>
            <p:cNvSpPr>
              <a:spLocks/>
            </p:cNvSpPr>
            <p:nvPr/>
          </p:nvSpPr>
          <p:spPr bwMode="auto">
            <a:xfrm>
              <a:off x="2341" y="1287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7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7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86" name="Group 259"/>
          <p:cNvGrpSpPr>
            <a:grpSpLocks/>
          </p:cNvGrpSpPr>
          <p:nvPr/>
        </p:nvGrpSpPr>
        <p:grpSpPr bwMode="auto">
          <a:xfrm>
            <a:off x="3475038" y="2879725"/>
            <a:ext cx="120650" cy="92075"/>
            <a:chOff x="2189" y="1814"/>
            <a:chExt cx="76" cy="58"/>
          </a:xfrm>
        </p:grpSpPr>
        <p:sp>
          <p:nvSpPr>
            <p:cNvPr id="50638" name="Freeform 260"/>
            <p:cNvSpPr>
              <a:spLocks/>
            </p:cNvSpPr>
            <p:nvPr/>
          </p:nvSpPr>
          <p:spPr bwMode="auto">
            <a:xfrm>
              <a:off x="2189" y="1814"/>
              <a:ext cx="76" cy="58"/>
            </a:xfrm>
            <a:custGeom>
              <a:avLst/>
              <a:gdLst>
                <a:gd name="T0" fmla="*/ 39 w 76"/>
                <a:gd name="T1" fmla="*/ 0 h 58"/>
                <a:gd name="T2" fmla="*/ 25 w 76"/>
                <a:gd name="T3" fmla="*/ 3 h 58"/>
                <a:gd name="T4" fmla="*/ 13 w 76"/>
                <a:gd name="T5" fmla="*/ 10 h 58"/>
                <a:gd name="T6" fmla="*/ 4 w 76"/>
                <a:gd name="T7" fmla="*/ 19 h 58"/>
                <a:gd name="T8" fmla="*/ 0 w 76"/>
                <a:gd name="T9" fmla="*/ 30 h 58"/>
                <a:gd name="T10" fmla="*/ 4 w 76"/>
                <a:gd name="T11" fmla="*/ 41 h 58"/>
                <a:gd name="T12" fmla="*/ 13 w 76"/>
                <a:gd name="T13" fmla="*/ 50 h 58"/>
                <a:gd name="T14" fmla="*/ 25 w 76"/>
                <a:gd name="T15" fmla="*/ 56 h 58"/>
                <a:gd name="T16" fmla="*/ 39 w 76"/>
                <a:gd name="T17" fmla="*/ 58 h 58"/>
                <a:gd name="T18" fmla="*/ 54 w 76"/>
                <a:gd name="T19" fmla="*/ 56 h 58"/>
                <a:gd name="T20" fmla="*/ 66 w 76"/>
                <a:gd name="T21" fmla="*/ 50 h 58"/>
                <a:gd name="T22" fmla="*/ 74 w 76"/>
                <a:gd name="T23" fmla="*/ 41 h 58"/>
                <a:gd name="T24" fmla="*/ 76 w 76"/>
                <a:gd name="T25" fmla="*/ 30 h 58"/>
                <a:gd name="T26" fmla="*/ 74 w 76"/>
                <a:gd name="T27" fmla="*/ 19 h 58"/>
                <a:gd name="T28" fmla="*/ 66 w 76"/>
                <a:gd name="T29" fmla="*/ 10 h 58"/>
                <a:gd name="T30" fmla="*/ 54 w 76"/>
                <a:gd name="T31" fmla="*/ 3 h 58"/>
                <a:gd name="T32" fmla="*/ 39 w 76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8"/>
                <a:gd name="T53" fmla="*/ 76 w 7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8">
                  <a:moveTo>
                    <a:pt x="39" y="0"/>
                  </a:moveTo>
                  <a:lnTo>
                    <a:pt x="25" y="3"/>
                  </a:lnTo>
                  <a:lnTo>
                    <a:pt x="13" y="10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4" y="41"/>
                  </a:lnTo>
                  <a:lnTo>
                    <a:pt x="13" y="50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4" y="56"/>
                  </a:lnTo>
                  <a:lnTo>
                    <a:pt x="66" y="50"/>
                  </a:lnTo>
                  <a:lnTo>
                    <a:pt x="74" y="41"/>
                  </a:lnTo>
                  <a:lnTo>
                    <a:pt x="76" y="30"/>
                  </a:lnTo>
                  <a:lnTo>
                    <a:pt x="74" y="19"/>
                  </a:lnTo>
                  <a:lnTo>
                    <a:pt x="66" y="10"/>
                  </a:lnTo>
                  <a:lnTo>
                    <a:pt x="54" y="3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39" name="Line 261"/>
            <p:cNvSpPr>
              <a:spLocks noChangeShapeType="1"/>
            </p:cNvSpPr>
            <p:nvPr/>
          </p:nvSpPr>
          <p:spPr bwMode="auto">
            <a:xfrm>
              <a:off x="2189" y="1844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40" name="Line 262"/>
            <p:cNvSpPr>
              <a:spLocks noChangeShapeType="1"/>
            </p:cNvSpPr>
            <p:nvPr/>
          </p:nvSpPr>
          <p:spPr bwMode="auto">
            <a:xfrm>
              <a:off x="2228" y="1814"/>
              <a:ext cx="1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87" name="Group 263"/>
          <p:cNvGrpSpPr>
            <a:grpSpLocks/>
          </p:cNvGrpSpPr>
          <p:nvPr/>
        </p:nvGrpSpPr>
        <p:grpSpPr bwMode="auto">
          <a:xfrm>
            <a:off x="3475038" y="2520950"/>
            <a:ext cx="120650" cy="88900"/>
            <a:chOff x="2189" y="1588"/>
            <a:chExt cx="76" cy="56"/>
          </a:xfrm>
        </p:grpSpPr>
        <p:sp>
          <p:nvSpPr>
            <p:cNvPr id="50635" name="Freeform 264"/>
            <p:cNvSpPr>
              <a:spLocks/>
            </p:cNvSpPr>
            <p:nvPr/>
          </p:nvSpPr>
          <p:spPr bwMode="auto">
            <a:xfrm>
              <a:off x="2189" y="1588"/>
              <a:ext cx="76" cy="56"/>
            </a:xfrm>
            <a:custGeom>
              <a:avLst/>
              <a:gdLst>
                <a:gd name="T0" fmla="*/ 39 w 76"/>
                <a:gd name="T1" fmla="*/ 0 h 56"/>
                <a:gd name="T2" fmla="*/ 25 w 76"/>
                <a:gd name="T3" fmla="*/ 1 h 56"/>
                <a:gd name="T4" fmla="*/ 13 w 76"/>
                <a:gd name="T5" fmla="*/ 8 h 56"/>
                <a:gd name="T6" fmla="*/ 4 w 76"/>
                <a:gd name="T7" fmla="*/ 17 h 56"/>
                <a:gd name="T8" fmla="*/ 0 w 76"/>
                <a:gd name="T9" fmla="*/ 28 h 56"/>
                <a:gd name="T10" fmla="*/ 4 w 76"/>
                <a:gd name="T11" fmla="*/ 39 h 56"/>
                <a:gd name="T12" fmla="*/ 13 w 76"/>
                <a:gd name="T13" fmla="*/ 48 h 56"/>
                <a:gd name="T14" fmla="*/ 25 w 76"/>
                <a:gd name="T15" fmla="*/ 55 h 56"/>
                <a:gd name="T16" fmla="*/ 39 w 76"/>
                <a:gd name="T17" fmla="*/ 56 h 56"/>
                <a:gd name="T18" fmla="*/ 54 w 76"/>
                <a:gd name="T19" fmla="*/ 55 h 56"/>
                <a:gd name="T20" fmla="*/ 66 w 76"/>
                <a:gd name="T21" fmla="*/ 48 h 56"/>
                <a:gd name="T22" fmla="*/ 74 w 76"/>
                <a:gd name="T23" fmla="*/ 39 h 56"/>
                <a:gd name="T24" fmla="*/ 76 w 76"/>
                <a:gd name="T25" fmla="*/ 28 h 56"/>
                <a:gd name="T26" fmla="*/ 74 w 76"/>
                <a:gd name="T27" fmla="*/ 17 h 56"/>
                <a:gd name="T28" fmla="*/ 66 w 76"/>
                <a:gd name="T29" fmla="*/ 8 h 56"/>
                <a:gd name="T30" fmla="*/ 54 w 76"/>
                <a:gd name="T31" fmla="*/ 1 h 56"/>
                <a:gd name="T32" fmla="*/ 39 w 76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6"/>
                <a:gd name="T53" fmla="*/ 76 w 76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6">
                  <a:moveTo>
                    <a:pt x="39" y="0"/>
                  </a:moveTo>
                  <a:lnTo>
                    <a:pt x="25" y="1"/>
                  </a:lnTo>
                  <a:lnTo>
                    <a:pt x="13" y="8"/>
                  </a:lnTo>
                  <a:lnTo>
                    <a:pt x="4" y="17"/>
                  </a:lnTo>
                  <a:lnTo>
                    <a:pt x="0" y="28"/>
                  </a:lnTo>
                  <a:lnTo>
                    <a:pt x="4" y="39"/>
                  </a:lnTo>
                  <a:lnTo>
                    <a:pt x="13" y="48"/>
                  </a:lnTo>
                  <a:lnTo>
                    <a:pt x="25" y="55"/>
                  </a:lnTo>
                  <a:lnTo>
                    <a:pt x="39" y="56"/>
                  </a:lnTo>
                  <a:lnTo>
                    <a:pt x="54" y="55"/>
                  </a:lnTo>
                  <a:lnTo>
                    <a:pt x="66" y="48"/>
                  </a:lnTo>
                  <a:lnTo>
                    <a:pt x="74" y="39"/>
                  </a:lnTo>
                  <a:lnTo>
                    <a:pt x="76" y="28"/>
                  </a:lnTo>
                  <a:lnTo>
                    <a:pt x="74" y="17"/>
                  </a:lnTo>
                  <a:lnTo>
                    <a:pt x="66" y="8"/>
                  </a:lnTo>
                  <a:lnTo>
                    <a:pt x="54" y="1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36" name="Line 265"/>
            <p:cNvSpPr>
              <a:spLocks noChangeShapeType="1"/>
            </p:cNvSpPr>
            <p:nvPr/>
          </p:nvSpPr>
          <p:spPr bwMode="auto">
            <a:xfrm>
              <a:off x="2189" y="1616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37" name="Line 266"/>
            <p:cNvSpPr>
              <a:spLocks noChangeShapeType="1"/>
            </p:cNvSpPr>
            <p:nvPr/>
          </p:nvSpPr>
          <p:spPr bwMode="auto">
            <a:xfrm>
              <a:off x="2228" y="1588"/>
              <a:ext cx="1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88" name="Group 267"/>
          <p:cNvGrpSpPr>
            <a:grpSpLocks/>
          </p:cNvGrpSpPr>
          <p:nvPr/>
        </p:nvGrpSpPr>
        <p:grpSpPr bwMode="auto">
          <a:xfrm>
            <a:off x="3598863" y="2900363"/>
            <a:ext cx="706437" cy="57150"/>
            <a:chOff x="2267" y="1827"/>
            <a:chExt cx="445" cy="36"/>
          </a:xfrm>
        </p:grpSpPr>
        <p:sp>
          <p:nvSpPr>
            <p:cNvPr id="50633" name="Line 268"/>
            <p:cNvSpPr>
              <a:spLocks noChangeShapeType="1"/>
            </p:cNvSpPr>
            <p:nvPr/>
          </p:nvSpPr>
          <p:spPr bwMode="auto">
            <a:xfrm flipH="1">
              <a:off x="2308" y="1844"/>
              <a:ext cx="40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34" name="Freeform 269"/>
            <p:cNvSpPr>
              <a:spLocks/>
            </p:cNvSpPr>
            <p:nvPr/>
          </p:nvSpPr>
          <p:spPr bwMode="auto">
            <a:xfrm>
              <a:off x="2267" y="1827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7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7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334" name="Rectangle 270"/>
          <p:cNvSpPr>
            <a:spLocks noChangeArrowheads="1"/>
          </p:cNvSpPr>
          <p:nvPr/>
        </p:nvSpPr>
        <p:spPr bwMode="auto">
          <a:xfrm>
            <a:off x="3359150" y="2654300"/>
            <a:ext cx="357188" cy="184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35" name="Rectangle 271"/>
          <p:cNvSpPr>
            <a:spLocks noChangeArrowheads="1"/>
          </p:cNvSpPr>
          <p:nvPr/>
        </p:nvSpPr>
        <p:spPr bwMode="auto">
          <a:xfrm>
            <a:off x="3452813" y="2706688"/>
            <a:ext cx="20478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FIi3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36" name="Rectangle 272"/>
          <p:cNvSpPr>
            <a:spLocks noChangeArrowheads="1"/>
          </p:cNvSpPr>
          <p:nvPr/>
        </p:nvSpPr>
        <p:spPr bwMode="auto">
          <a:xfrm>
            <a:off x="3892550" y="2654300"/>
            <a:ext cx="3270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37" name="Rectangle 273"/>
          <p:cNvSpPr>
            <a:spLocks noChangeArrowheads="1"/>
          </p:cNvSpPr>
          <p:nvPr/>
        </p:nvSpPr>
        <p:spPr bwMode="auto">
          <a:xfrm>
            <a:off x="3963988" y="2689225"/>
            <a:ext cx="2206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KIi3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38" name="Rectangle 274"/>
          <p:cNvSpPr>
            <a:spLocks noChangeArrowheads="1"/>
          </p:cNvSpPr>
          <p:nvPr/>
        </p:nvSpPr>
        <p:spPr bwMode="auto">
          <a:xfrm>
            <a:off x="3892550" y="2476500"/>
            <a:ext cx="3635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39" name="Rectangle 275"/>
          <p:cNvSpPr>
            <a:spLocks noChangeArrowheads="1"/>
          </p:cNvSpPr>
          <p:nvPr/>
        </p:nvSpPr>
        <p:spPr bwMode="auto">
          <a:xfrm>
            <a:off x="3963988" y="2508250"/>
            <a:ext cx="2635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KOi3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1456689" name="Group 276"/>
          <p:cNvGrpSpPr>
            <a:grpSpLocks/>
          </p:cNvGrpSpPr>
          <p:nvPr/>
        </p:nvGrpSpPr>
        <p:grpSpPr bwMode="auto">
          <a:xfrm>
            <a:off x="3598863" y="2538413"/>
            <a:ext cx="293687" cy="57150"/>
            <a:chOff x="2267" y="1599"/>
            <a:chExt cx="185" cy="36"/>
          </a:xfrm>
        </p:grpSpPr>
        <p:sp>
          <p:nvSpPr>
            <p:cNvPr id="50631" name="Line 277"/>
            <p:cNvSpPr>
              <a:spLocks noChangeShapeType="1"/>
            </p:cNvSpPr>
            <p:nvPr/>
          </p:nvSpPr>
          <p:spPr bwMode="auto">
            <a:xfrm flipH="1">
              <a:off x="2308" y="1616"/>
              <a:ext cx="14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32" name="Freeform 278"/>
            <p:cNvSpPr>
              <a:spLocks/>
            </p:cNvSpPr>
            <p:nvPr/>
          </p:nvSpPr>
          <p:spPr bwMode="auto">
            <a:xfrm>
              <a:off x="2267" y="1599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7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7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90" name="Group 279"/>
          <p:cNvGrpSpPr>
            <a:grpSpLocks/>
          </p:cNvGrpSpPr>
          <p:nvPr/>
        </p:nvGrpSpPr>
        <p:grpSpPr bwMode="auto">
          <a:xfrm>
            <a:off x="3716338" y="2719388"/>
            <a:ext cx="176212" cy="57150"/>
            <a:chOff x="2341" y="1713"/>
            <a:chExt cx="111" cy="36"/>
          </a:xfrm>
        </p:grpSpPr>
        <p:sp>
          <p:nvSpPr>
            <p:cNvPr id="50629" name="Line 280"/>
            <p:cNvSpPr>
              <a:spLocks noChangeShapeType="1"/>
            </p:cNvSpPr>
            <p:nvPr/>
          </p:nvSpPr>
          <p:spPr bwMode="auto">
            <a:xfrm flipH="1">
              <a:off x="2382" y="1730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30" name="Freeform 281"/>
            <p:cNvSpPr>
              <a:spLocks/>
            </p:cNvSpPr>
            <p:nvPr/>
          </p:nvSpPr>
          <p:spPr bwMode="auto">
            <a:xfrm>
              <a:off x="2341" y="1713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8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8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342" name="Line 282"/>
          <p:cNvSpPr>
            <a:spLocks noChangeShapeType="1"/>
          </p:cNvSpPr>
          <p:nvPr/>
        </p:nvSpPr>
        <p:spPr bwMode="auto">
          <a:xfrm>
            <a:off x="4779963" y="1123950"/>
            <a:ext cx="1587" cy="4508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43" name="Line 283"/>
          <p:cNvSpPr>
            <a:spLocks noChangeShapeType="1"/>
          </p:cNvSpPr>
          <p:nvPr/>
        </p:nvSpPr>
        <p:spPr bwMode="auto">
          <a:xfrm>
            <a:off x="4779963" y="1708150"/>
            <a:ext cx="1587" cy="587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44" name="Line 284"/>
          <p:cNvSpPr>
            <a:spLocks noChangeShapeType="1"/>
          </p:cNvSpPr>
          <p:nvPr/>
        </p:nvSpPr>
        <p:spPr bwMode="auto">
          <a:xfrm>
            <a:off x="4779963" y="2428875"/>
            <a:ext cx="1587" cy="4508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45" name="Line 285"/>
          <p:cNvSpPr>
            <a:spLocks noChangeShapeType="1"/>
          </p:cNvSpPr>
          <p:nvPr/>
        </p:nvSpPr>
        <p:spPr bwMode="auto">
          <a:xfrm>
            <a:off x="4779963" y="3016250"/>
            <a:ext cx="1587" cy="495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46" name="Line 286"/>
          <p:cNvSpPr>
            <a:spLocks noChangeShapeType="1"/>
          </p:cNvSpPr>
          <p:nvPr/>
        </p:nvSpPr>
        <p:spPr bwMode="auto">
          <a:xfrm>
            <a:off x="5545138" y="1123950"/>
            <a:ext cx="1587" cy="4508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47" name="Line 287"/>
          <p:cNvSpPr>
            <a:spLocks noChangeShapeType="1"/>
          </p:cNvSpPr>
          <p:nvPr/>
        </p:nvSpPr>
        <p:spPr bwMode="auto">
          <a:xfrm>
            <a:off x="5545138" y="1708150"/>
            <a:ext cx="1587" cy="587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48" name="Line 288"/>
          <p:cNvSpPr>
            <a:spLocks noChangeShapeType="1"/>
          </p:cNvSpPr>
          <p:nvPr/>
        </p:nvSpPr>
        <p:spPr bwMode="auto">
          <a:xfrm>
            <a:off x="5545138" y="2428875"/>
            <a:ext cx="1587" cy="4508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49" name="Line 289"/>
          <p:cNvSpPr>
            <a:spLocks noChangeShapeType="1"/>
          </p:cNvSpPr>
          <p:nvPr/>
        </p:nvSpPr>
        <p:spPr bwMode="auto">
          <a:xfrm>
            <a:off x="5545138" y="3016250"/>
            <a:ext cx="1587" cy="495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50" name="Line 290"/>
          <p:cNvSpPr>
            <a:spLocks noChangeShapeType="1"/>
          </p:cNvSpPr>
          <p:nvPr/>
        </p:nvSpPr>
        <p:spPr bwMode="auto">
          <a:xfrm>
            <a:off x="4779963" y="1123950"/>
            <a:ext cx="765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51" name="Line 291"/>
          <p:cNvSpPr>
            <a:spLocks noChangeShapeType="1"/>
          </p:cNvSpPr>
          <p:nvPr/>
        </p:nvSpPr>
        <p:spPr bwMode="auto">
          <a:xfrm>
            <a:off x="4779963" y="1574800"/>
            <a:ext cx="765175" cy="133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52" name="Line 292"/>
          <p:cNvSpPr>
            <a:spLocks noChangeShapeType="1"/>
          </p:cNvSpPr>
          <p:nvPr/>
        </p:nvSpPr>
        <p:spPr bwMode="auto">
          <a:xfrm flipV="1">
            <a:off x="4779963" y="1574800"/>
            <a:ext cx="765175" cy="133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53" name="Line 293"/>
          <p:cNvSpPr>
            <a:spLocks noChangeShapeType="1"/>
          </p:cNvSpPr>
          <p:nvPr/>
        </p:nvSpPr>
        <p:spPr bwMode="auto">
          <a:xfrm>
            <a:off x="4779963" y="2295525"/>
            <a:ext cx="765175" cy="133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54" name="Line 294"/>
          <p:cNvSpPr>
            <a:spLocks noChangeShapeType="1"/>
          </p:cNvSpPr>
          <p:nvPr/>
        </p:nvSpPr>
        <p:spPr bwMode="auto">
          <a:xfrm flipV="1">
            <a:off x="4779963" y="2295525"/>
            <a:ext cx="765175" cy="133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55" name="Line 295"/>
          <p:cNvSpPr>
            <a:spLocks noChangeShapeType="1"/>
          </p:cNvSpPr>
          <p:nvPr/>
        </p:nvSpPr>
        <p:spPr bwMode="auto">
          <a:xfrm>
            <a:off x="4779963" y="2879725"/>
            <a:ext cx="765175" cy="136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56" name="Line 296"/>
          <p:cNvSpPr>
            <a:spLocks noChangeShapeType="1"/>
          </p:cNvSpPr>
          <p:nvPr/>
        </p:nvSpPr>
        <p:spPr bwMode="auto">
          <a:xfrm flipV="1">
            <a:off x="4779963" y="2879725"/>
            <a:ext cx="765175" cy="136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57" name="Line 297"/>
          <p:cNvSpPr>
            <a:spLocks noChangeShapeType="1"/>
          </p:cNvSpPr>
          <p:nvPr/>
        </p:nvSpPr>
        <p:spPr bwMode="auto">
          <a:xfrm>
            <a:off x="4779963" y="3511550"/>
            <a:ext cx="765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456691" name="Group 298"/>
          <p:cNvGrpSpPr>
            <a:grpSpLocks/>
          </p:cNvGrpSpPr>
          <p:nvPr/>
        </p:nvGrpSpPr>
        <p:grpSpPr bwMode="auto">
          <a:xfrm>
            <a:off x="5099050" y="942975"/>
            <a:ext cx="74613" cy="180975"/>
            <a:chOff x="3212" y="594"/>
            <a:chExt cx="47" cy="114"/>
          </a:xfrm>
        </p:grpSpPr>
        <p:sp>
          <p:nvSpPr>
            <p:cNvPr id="50627" name="Line 299"/>
            <p:cNvSpPr>
              <a:spLocks noChangeShapeType="1"/>
            </p:cNvSpPr>
            <p:nvPr/>
          </p:nvSpPr>
          <p:spPr bwMode="auto">
            <a:xfrm>
              <a:off x="3234" y="594"/>
              <a:ext cx="1" cy="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28" name="Freeform 300"/>
            <p:cNvSpPr>
              <a:spLocks/>
            </p:cNvSpPr>
            <p:nvPr/>
          </p:nvSpPr>
          <p:spPr bwMode="auto">
            <a:xfrm>
              <a:off x="3212" y="672"/>
              <a:ext cx="47" cy="36"/>
            </a:xfrm>
            <a:custGeom>
              <a:avLst/>
              <a:gdLst>
                <a:gd name="T0" fmla="*/ 0 w 47"/>
                <a:gd name="T1" fmla="*/ 0 h 36"/>
                <a:gd name="T2" fmla="*/ 22 w 47"/>
                <a:gd name="T3" fmla="*/ 36 h 36"/>
                <a:gd name="T4" fmla="*/ 47 w 47"/>
                <a:gd name="T5" fmla="*/ 0 h 36"/>
                <a:gd name="T6" fmla="*/ 0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0"/>
                  </a:moveTo>
                  <a:lnTo>
                    <a:pt x="22" y="36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92" name="Group 301"/>
          <p:cNvGrpSpPr>
            <a:grpSpLocks/>
          </p:cNvGrpSpPr>
          <p:nvPr/>
        </p:nvGrpSpPr>
        <p:grpSpPr bwMode="auto">
          <a:xfrm>
            <a:off x="4721225" y="1438275"/>
            <a:ext cx="117475" cy="88900"/>
            <a:chOff x="2974" y="906"/>
            <a:chExt cx="74" cy="56"/>
          </a:xfrm>
        </p:grpSpPr>
        <p:sp>
          <p:nvSpPr>
            <p:cNvPr id="50624" name="Freeform 302"/>
            <p:cNvSpPr>
              <a:spLocks/>
            </p:cNvSpPr>
            <p:nvPr/>
          </p:nvSpPr>
          <p:spPr bwMode="auto">
            <a:xfrm>
              <a:off x="2974" y="906"/>
              <a:ext cx="74" cy="56"/>
            </a:xfrm>
            <a:custGeom>
              <a:avLst/>
              <a:gdLst>
                <a:gd name="T0" fmla="*/ 37 w 74"/>
                <a:gd name="T1" fmla="*/ 0 h 56"/>
                <a:gd name="T2" fmla="*/ 23 w 74"/>
                <a:gd name="T3" fmla="*/ 2 h 56"/>
                <a:gd name="T4" fmla="*/ 10 w 74"/>
                <a:gd name="T5" fmla="*/ 8 h 56"/>
                <a:gd name="T6" fmla="*/ 2 w 74"/>
                <a:gd name="T7" fmla="*/ 17 h 56"/>
                <a:gd name="T8" fmla="*/ 0 w 74"/>
                <a:gd name="T9" fmla="*/ 28 h 56"/>
                <a:gd name="T10" fmla="*/ 2 w 74"/>
                <a:gd name="T11" fmla="*/ 39 h 56"/>
                <a:gd name="T12" fmla="*/ 10 w 74"/>
                <a:gd name="T13" fmla="*/ 48 h 56"/>
                <a:gd name="T14" fmla="*/ 23 w 74"/>
                <a:gd name="T15" fmla="*/ 55 h 56"/>
                <a:gd name="T16" fmla="*/ 37 w 74"/>
                <a:gd name="T17" fmla="*/ 56 h 56"/>
                <a:gd name="T18" fmla="*/ 51 w 74"/>
                <a:gd name="T19" fmla="*/ 55 h 56"/>
                <a:gd name="T20" fmla="*/ 64 w 74"/>
                <a:gd name="T21" fmla="*/ 48 h 56"/>
                <a:gd name="T22" fmla="*/ 72 w 74"/>
                <a:gd name="T23" fmla="*/ 39 h 56"/>
                <a:gd name="T24" fmla="*/ 74 w 74"/>
                <a:gd name="T25" fmla="*/ 28 h 56"/>
                <a:gd name="T26" fmla="*/ 72 w 74"/>
                <a:gd name="T27" fmla="*/ 17 h 56"/>
                <a:gd name="T28" fmla="*/ 64 w 74"/>
                <a:gd name="T29" fmla="*/ 8 h 56"/>
                <a:gd name="T30" fmla="*/ 51 w 74"/>
                <a:gd name="T31" fmla="*/ 2 h 56"/>
                <a:gd name="T32" fmla="*/ 37 w 74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6"/>
                <a:gd name="T53" fmla="*/ 74 w 74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6">
                  <a:moveTo>
                    <a:pt x="37" y="0"/>
                  </a:moveTo>
                  <a:lnTo>
                    <a:pt x="23" y="2"/>
                  </a:lnTo>
                  <a:lnTo>
                    <a:pt x="10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7" y="56"/>
                  </a:lnTo>
                  <a:lnTo>
                    <a:pt x="51" y="55"/>
                  </a:lnTo>
                  <a:lnTo>
                    <a:pt x="64" y="48"/>
                  </a:lnTo>
                  <a:lnTo>
                    <a:pt x="72" y="39"/>
                  </a:lnTo>
                  <a:lnTo>
                    <a:pt x="74" y="28"/>
                  </a:lnTo>
                  <a:lnTo>
                    <a:pt x="72" y="17"/>
                  </a:lnTo>
                  <a:lnTo>
                    <a:pt x="64" y="8"/>
                  </a:lnTo>
                  <a:lnTo>
                    <a:pt x="51" y="2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25" name="Line 303"/>
            <p:cNvSpPr>
              <a:spLocks noChangeShapeType="1"/>
            </p:cNvSpPr>
            <p:nvPr/>
          </p:nvSpPr>
          <p:spPr bwMode="auto">
            <a:xfrm>
              <a:off x="2974" y="934"/>
              <a:ext cx="7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26" name="Line 304"/>
            <p:cNvSpPr>
              <a:spLocks noChangeShapeType="1"/>
            </p:cNvSpPr>
            <p:nvPr/>
          </p:nvSpPr>
          <p:spPr bwMode="auto">
            <a:xfrm>
              <a:off x="3011" y="906"/>
              <a:ext cx="1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93" name="Group 305"/>
          <p:cNvGrpSpPr>
            <a:grpSpLocks/>
          </p:cNvGrpSpPr>
          <p:nvPr/>
        </p:nvGrpSpPr>
        <p:grpSpPr bwMode="auto">
          <a:xfrm>
            <a:off x="4841875" y="1455738"/>
            <a:ext cx="703263" cy="57150"/>
            <a:chOff x="3050" y="917"/>
            <a:chExt cx="444" cy="36"/>
          </a:xfrm>
        </p:grpSpPr>
        <p:sp>
          <p:nvSpPr>
            <p:cNvPr id="50622" name="Line 306"/>
            <p:cNvSpPr>
              <a:spLocks noChangeShapeType="1"/>
            </p:cNvSpPr>
            <p:nvPr/>
          </p:nvSpPr>
          <p:spPr bwMode="auto">
            <a:xfrm flipH="1">
              <a:off x="3091" y="934"/>
              <a:ext cx="40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23" name="Freeform 307"/>
            <p:cNvSpPr>
              <a:spLocks/>
            </p:cNvSpPr>
            <p:nvPr/>
          </p:nvSpPr>
          <p:spPr bwMode="auto">
            <a:xfrm>
              <a:off x="3050" y="917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9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9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361" name="Rectangle 308"/>
          <p:cNvSpPr>
            <a:spLocks noChangeArrowheads="1"/>
          </p:cNvSpPr>
          <p:nvPr/>
        </p:nvSpPr>
        <p:spPr bwMode="auto">
          <a:xfrm>
            <a:off x="4600575" y="1168400"/>
            <a:ext cx="358775" cy="18256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62" name="Rectangle 309"/>
          <p:cNvSpPr>
            <a:spLocks noChangeArrowheads="1"/>
          </p:cNvSpPr>
          <p:nvPr/>
        </p:nvSpPr>
        <p:spPr bwMode="auto">
          <a:xfrm>
            <a:off x="4727575" y="1217613"/>
            <a:ext cx="1460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S9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1456694" name="Group 310"/>
          <p:cNvGrpSpPr>
            <a:grpSpLocks/>
          </p:cNvGrpSpPr>
          <p:nvPr/>
        </p:nvGrpSpPr>
        <p:grpSpPr bwMode="auto">
          <a:xfrm>
            <a:off x="5157788" y="3511550"/>
            <a:ext cx="73025" cy="185738"/>
            <a:chOff x="3249" y="2212"/>
            <a:chExt cx="47" cy="116"/>
          </a:xfrm>
        </p:grpSpPr>
        <p:sp>
          <p:nvSpPr>
            <p:cNvPr id="50620" name="Line 311"/>
            <p:cNvSpPr>
              <a:spLocks noChangeShapeType="1"/>
            </p:cNvSpPr>
            <p:nvPr/>
          </p:nvSpPr>
          <p:spPr bwMode="auto">
            <a:xfrm>
              <a:off x="3271" y="2212"/>
              <a:ext cx="1" cy="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21" name="Freeform 312"/>
            <p:cNvSpPr>
              <a:spLocks/>
            </p:cNvSpPr>
            <p:nvPr/>
          </p:nvSpPr>
          <p:spPr bwMode="auto">
            <a:xfrm>
              <a:off x="3249" y="2290"/>
              <a:ext cx="47" cy="38"/>
            </a:xfrm>
            <a:custGeom>
              <a:avLst/>
              <a:gdLst>
                <a:gd name="T0" fmla="*/ 0 w 47"/>
                <a:gd name="T1" fmla="*/ 0 h 38"/>
                <a:gd name="T2" fmla="*/ 22 w 47"/>
                <a:gd name="T3" fmla="*/ 38 h 38"/>
                <a:gd name="T4" fmla="*/ 47 w 47"/>
                <a:gd name="T5" fmla="*/ 0 h 38"/>
                <a:gd name="T6" fmla="*/ 0 w 4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0" y="0"/>
                  </a:moveTo>
                  <a:lnTo>
                    <a:pt x="22" y="38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95" name="Group 313"/>
          <p:cNvGrpSpPr>
            <a:grpSpLocks/>
          </p:cNvGrpSpPr>
          <p:nvPr/>
        </p:nvGrpSpPr>
        <p:grpSpPr bwMode="auto">
          <a:xfrm>
            <a:off x="4721225" y="1978025"/>
            <a:ext cx="117475" cy="92075"/>
            <a:chOff x="2974" y="1246"/>
            <a:chExt cx="74" cy="58"/>
          </a:xfrm>
        </p:grpSpPr>
        <p:sp>
          <p:nvSpPr>
            <p:cNvPr id="50617" name="Freeform 314"/>
            <p:cNvSpPr>
              <a:spLocks/>
            </p:cNvSpPr>
            <p:nvPr/>
          </p:nvSpPr>
          <p:spPr bwMode="auto">
            <a:xfrm>
              <a:off x="2974" y="1246"/>
              <a:ext cx="74" cy="58"/>
            </a:xfrm>
            <a:custGeom>
              <a:avLst/>
              <a:gdLst>
                <a:gd name="T0" fmla="*/ 37 w 74"/>
                <a:gd name="T1" fmla="*/ 0 h 58"/>
                <a:gd name="T2" fmla="*/ 23 w 74"/>
                <a:gd name="T3" fmla="*/ 3 h 58"/>
                <a:gd name="T4" fmla="*/ 10 w 74"/>
                <a:gd name="T5" fmla="*/ 10 h 58"/>
                <a:gd name="T6" fmla="*/ 2 w 74"/>
                <a:gd name="T7" fmla="*/ 19 h 58"/>
                <a:gd name="T8" fmla="*/ 0 w 74"/>
                <a:gd name="T9" fmla="*/ 30 h 58"/>
                <a:gd name="T10" fmla="*/ 2 w 74"/>
                <a:gd name="T11" fmla="*/ 41 h 58"/>
                <a:gd name="T12" fmla="*/ 10 w 74"/>
                <a:gd name="T13" fmla="*/ 50 h 58"/>
                <a:gd name="T14" fmla="*/ 23 w 74"/>
                <a:gd name="T15" fmla="*/ 56 h 58"/>
                <a:gd name="T16" fmla="*/ 37 w 74"/>
                <a:gd name="T17" fmla="*/ 58 h 58"/>
                <a:gd name="T18" fmla="*/ 51 w 74"/>
                <a:gd name="T19" fmla="*/ 56 h 58"/>
                <a:gd name="T20" fmla="*/ 64 w 74"/>
                <a:gd name="T21" fmla="*/ 50 h 58"/>
                <a:gd name="T22" fmla="*/ 72 w 74"/>
                <a:gd name="T23" fmla="*/ 41 h 58"/>
                <a:gd name="T24" fmla="*/ 74 w 74"/>
                <a:gd name="T25" fmla="*/ 30 h 58"/>
                <a:gd name="T26" fmla="*/ 72 w 74"/>
                <a:gd name="T27" fmla="*/ 19 h 58"/>
                <a:gd name="T28" fmla="*/ 64 w 74"/>
                <a:gd name="T29" fmla="*/ 10 h 58"/>
                <a:gd name="T30" fmla="*/ 51 w 74"/>
                <a:gd name="T31" fmla="*/ 3 h 58"/>
                <a:gd name="T32" fmla="*/ 37 w 74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8"/>
                <a:gd name="T53" fmla="*/ 74 w 74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8">
                  <a:moveTo>
                    <a:pt x="37" y="0"/>
                  </a:moveTo>
                  <a:lnTo>
                    <a:pt x="23" y="3"/>
                  </a:lnTo>
                  <a:lnTo>
                    <a:pt x="10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2" y="41"/>
                  </a:lnTo>
                  <a:lnTo>
                    <a:pt x="10" y="50"/>
                  </a:lnTo>
                  <a:lnTo>
                    <a:pt x="23" y="56"/>
                  </a:lnTo>
                  <a:lnTo>
                    <a:pt x="37" y="58"/>
                  </a:lnTo>
                  <a:lnTo>
                    <a:pt x="51" y="56"/>
                  </a:lnTo>
                  <a:lnTo>
                    <a:pt x="64" y="50"/>
                  </a:lnTo>
                  <a:lnTo>
                    <a:pt x="72" y="41"/>
                  </a:lnTo>
                  <a:lnTo>
                    <a:pt x="74" y="30"/>
                  </a:lnTo>
                  <a:lnTo>
                    <a:pt x="72" y="19"/>
                  </a:lnTo>
                  <a:lnTo>
                    <a:pt x="64" y="10"/>
                  </a:lnTo>
                  <a:lnTo>
                    <a:pt x="51" y="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18" name="Line 315"/>
            <p:cNvSpPr>
              <a:spLocks noChangeShapeType="1"/>
            </p:cNvSpPr>
            <p:nvPr/>
          </p:nvSpPr>
          <p:spPr bwMode="auto">
            <a:xfrm>
              <a:off x="2974" y="1276"/>
              <a:ext cx="7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19" name="Line 316"/>
            <p:cNvSpPr>
              <a:spLocks noChangeShapeType="1"/>
            </p:cNvSpPr>
            <p:nvPr/>
          </p:nvSpPr>
          <p:spPr bwMode="auto">
            <a:xfrm>
              <a:off x="3011" y="1246"/>
              <a:ext cx="1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97" name="Group 317"/>
          <p:cNvGrpSpPr>
            <a:grpSpLocks/>
          </p:cNvGrpSpPr>
          <p:nvPr/>
        </p:nvGrpSpPr>
        <p:grpSpPr bwMode="auto">
          <a:xfrm>
            <a:off x="4841875" y="1998663"/>
            <a:ext cx="703263" cy="57150"/>
            <a:chOff x="3050" y="1259"/>
            <a:chExt cx="444" cy="36"/>
          </a:xfrm>
        </p:grpSpPr>
        <p:sp>
          <p:nvSpPr>
            <p:cNvPr id="50615" name="Line 318"/>
            <p:cNvSpPr>
              <a:spLocks noChangeShapeType="1"/>
            </p:cNvSpPr>
            <p:nvPr/>
          </p:nvSpPr>
          <p:spPr bwMode="auto">
            <a:xfrm flipH="1">
              <a:off x="3091" y="1276"/>
              <a:ext cx="40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16" name="Freeform 319"/>
            <p:cNvSpPr>
              <a:spLocks/>
            </p:cNvSpPr>
            <p:nvPr/>
          </p:nvSpPr>
          <p:spPr bwMode="auto">
            <a:xfrm>
              <a:off x="3050" y="1259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7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7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366" name="Rectangle 320"/>
          <p:cNvSpPr>
            <a:spLocks noChangeArrowheads="1"/>
          </p:cNvSpPr>
          <p:nvPr/>
        </p:nvSpPr>
        <p:spPr bwMode="auto">
          <a:xfrm>
            <a:off x="4600575" y="1752600"/>
            <a:ext cx="358775" cy="184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67" name="Rectangle 321"/>
          <p:cNvSpPr>
            <a:spLocks noChangeArrowheads="1"/>
          </p:cNvSpPr>
          <p:nvPr/>
        </p:nvSpPr>
        <p:spPr bwMode="auto">
          <a:xfrm>
            <a:off x="4727575" y="1804988"/>
            <a:ext cx="1460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S7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1456698" name="Group 322"/>
          <p:cNvGrpSpPr>
            <a:grpSpLocks/>
          </p:cNvGrpSpPr>
          <p:nvPr/>
        </p:nvGrpSpPr>
        <p:grpSpPr bwMode="auto">
          <a:xfrm>
            <a:off x="4721225" y="2746375"/>
            <a:ext cx="117475" cy="88900"/>
            <a:chOff x="2974" y="1730"/>
            <a:chExt cx="74" cy="56"/>
          </a:xfrm>
        </p:grpSpPr>
        <p:sp>
          <p:nvSpPr>
            <p:cNvPr id="50612" name="Freeform 323"/>
            <p:cNvSpPr>
              <a:spLocks/>
            </p:cNvSpPr>
            <p:nvPr/>
          </p:nvSpPr>
          <p:spPr bwMode="auto">
            <a:xfrm>
              <a:off x="2974" y="1730"/>
              <a:ext cx="74" cy="56"/>
            </a:xfrm>
            <a:custGeom>
              <a:avLst/>
              <a:gdLst>
                <a:gd name="T0" fmla="*/ 37 w 74"/>
                <a:gd name="T1" fmla="*/ 0 h 56"/>
                <a:gd name="T2" fmla="*/ 23 w 74"/>
                <a:gd name="T3" fmla="*/ 1 h 56"/>
                <a:gd name="T4" fmla="*/ 10 w 74"/>
                <a:gd name="T5" fmla="*/ 8 h 56"/>
                <a:gd name="T6" fmla="*/ 2 w 74"/>
                <a:gd name="T7" fmla="*/ 17 h 56"/>
                <a:gd name="T8" fmla="*/ 0 w 74"/>
                <a:gd name="T9" fmla="*/ 28 h 56"/>
                <a:gd name="T10" fmla="*/ 2 w 74"/>
                <a:gd name="T11" fmla="*/ 39 h 56"/>
                <a:gd name="T12" fmla="*/ 10 w 74"/>
                <a:gd name="T13" fmla="*/ 48 h 56"/>
                <a:gd name="T14" fmla="*/ 23 w 74"/>
                <a:gd name="T15" fmla="*/ 55 h 56"/>
                <a:gd name="T16" fmla="*/ 37 w 74"/>
                <a:gd name="T17" fmla="*/ 56 h 56"/>
                <a:gd name="T18" fmla="*/ 51 w 74"/>
                <a:gd name="T19" fmla="*/ 55 h 56"/>
                <a:gd name="T20" fmla="*/ 64 w 74"/>
                <a:gd name="T21" fmla="*/ 48 h 56"/>
                <a:gd name="T22" fmla="*/ 72 w 74"/>
                <a:gd name="T23" fmla="*/ 39 h 56"/>
                <a:gd name="T24" fmla="*/ 74 w 74"/>
                <a:gd name="T25" fmla="*/ 28 h 56"/>
                <a:gd name="T26" fmla="*/ 72 w 74"/>
                <a:gd name="T27" fmla="*/ 17 h 56"/>
                <a:gd name="T28" fmla="*/ 64 w 74"/>
                <a:gd name="T29" fmla="*/ 8 h 56"/>
                <a:gd name="T30" fmla="*/ 51 w 74"/>
                <a:gd name="T31" fmla="*/ 1 h 56"/>
                <a:gd name="T32" fmla="*/ 37 w 74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6"/>
                <a:gd name="T53" fmla="*/ 74 w 74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6">
                  <a:moveTo>
                    <a:pt x="37" y="0"/>
                  </a:moveTo>
                  <a:lnTo>
                    <a:pt x="23" y="1"/>
                  </a:lnTo>
                  <a:lnTo>
                    <a:pt x="10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7" y="56"/>
                  </a:lnTo>
                  <a:lnTo>
                    <a:pt x="51" y="55"/>
                  </a:lnTo>
                  <a:lnTo>
                    <a:pt x="64" y="48"/>
                  </a:lnTo>
                  <a:lnTo>
                    <a:pt x="72" y="39"/>
                  </a:lnTo>
                  <a:lnTo>
                    <a:pt x="74" y="28"/>
                  </a:lnTo>
                  <a:lnTo>
                    <a:pt x="72" y="17"/>
                  </a:lnTo>
                  <a:lnTo>
                    <a:pt x="64" y="8"/>
                  </a:lnTo>
                  <a:lnTo>
                    <a:pt x="51" y="1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13" name="Line 324"/>
            <p:cNvSpPr>
              <a:spLocks noChangeShapeType="1"/>
            </p:cNvSpPr>
            <p:nvPr/>
          </p:nvSpPr>
          <p:spPr bwMode="auto">
            <a:xfrm>
              <a:off x="2974" y="1758"/>
              <a:ext cx="7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14" name="Line 325"/>
            <p:cNvSpPr>
              <a:spLocks noChangeShapeType="1"/>
            </p:cNvSpPr>
            <p:nvPr/>
          </p:nvSpPr>
          <p:spPr bwMode="auto">
            <a:xfrm>
              <a:off x="3011" y="1730"/>
              <a:ext cx="1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699" name="Group 326"/>
          <p:cNvGrpSpPr>
            <a:grpSpLocks/>
          </p:cNvGrpSpPr>
          <p:nvPr/>
        </p:nvGrpSpPr>
        <p:grpSpPr bwMode="auto">
          <a:xfrm>
            <a:off x="4841875" y="2763838"/>
            <a:ext cx="703263" cy="57150"/>
            <a:chOff x="3050" y="1741"/>
            <a:chExt cx="444" cy="36"/>
          </a:xfrm>
        </p:grpSpPr>
        <p:sp>
          <p:nvSpPr>
            <p:cNvPr id="50610" name="Line 327"/>
            <p:cNvSpPr>
              <a:spLocks noChangeShapeType="1"/>
            </p:cNvSpPr>
            <p:nvPr/>
          </p:nvSpPr>
          <p:spPr bwMode="auto">
            <a:xfrm flipH="1">
              <a:off x="3091" y="1758"/>
              <a:ext cx="40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11" name="Freeform 328"/>
            <p:cNvSpPr>
              <a:spLocks/>
            </p:cNvSpPr>
            <p:nvPr/>
          </p:nvSpPr>
          <p:spPr bwMode="auto">
            <a:xfrm>
              <a:off x="3050" y="1741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9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9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370" name="Rectangle 329"/>
          <p:cNvSpPr>
            <a:spLocks noChangeArrowheads="1"/>
          </p:cNvSpPr>
          <p:nvPr/>
        </p:nvSpPr>
        <p:spPr bwMode="auto">
          <a:xfrm>
            <a:off x="4600575" y="2476500"/>
            <a:ext cx="358775" cy="1809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71" name="Rectangle 330"/>
          <p:cNvSpPr>
            <a:spLocks noChangeArrowheads="1"/>
          </p:cNvSpPr>
          <p:nvPr/>
        </p:nvSpPr>
        <p:spPr bwMode="auto">
          <a:xfrm>
            <a:off x="4727575" y="2525713"/>
            <a:ext cx="1460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S9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1456700" name="Group 331"/>
          <p:cNvGrpSpPr>
            <a:grpSpLocks/>
          </p:cNvGrpSpPr>
          <p:nvPr/>
        </p:nvGrpSpPr>
        <p:grpSpPr bwMode="auto">
          <a:xfrm>
            <a:off x="4721225" y="2149475"/>
            <a:ext cx="117475" cy="92075"/>
            <a:chOff x="2974" y="1354"/>
            <a:chExt cx="74" cy="58"/>
          </a:xfrm>
        </p:grpSpPr>
        <p:sp>
          <p:nvSpPr>
            <p:cNvPr id="50607" name="Freeform 332"/>
            <p:cNvSpPr>
              <a:spLocks/>
            </p:cNvSpPr>
            <p:nvPr/>
          </p:nvSpPr>
          <p:spPr bwMode="auto">
            <a:xfrm>
              <a:off x="2974" y="1354"/>
              <a:ext cx="74" cy="58"/>
            </a:xfrm>
            <a:custGeom>
              <a:avLst/>
              <a:gdLst>
                <a:gd name="T0" fmla="*/ 37 w 74"/>
                <a:gd name="T1" fmla="*/ 0 h 58"/>
                <a:gd name="T2" fmla="*/ 23 w 74"/>
                <a:gd name="T3" fmla="*/ 3 h 58"/>
                <a:gd name="T4" fmla="*/ 10 w 74"/>
                <a:gd name="T5" fmla="*/ 9 h 58"/>
                <a:gd name="T6" fmla="*/ 2 w 74"/>
                <a:gd name="T7" fmla="*/ 19 h 58"/>
                <a:gd name="T8" fmla="*/ 0 w 74"/>
                <a:gd name="T9" fmla="*/ 29 h 58"/>
                <a:gd name="T10" fmla="*/ 2 w 74"/>
                <a:gd name="T11" fmla="*/ 40 h 58"/>
                <a:gd name="T12" fmla="*/ 10 w 74"/>
                <a:gd name="T13" fmla="*/ 50 h 58"/>
                <a:gd name="T14" fmla="*/ 23 w 74"/>
                <a:gd name="T15" fmla="*/ 56 h 58"/>
                <a:gd name="T16" fmla="*/ 37 w 74"/>
                <a:gd name="T17" fmla="*/ 58 h 58"/>
                <a:gd name="T18" fmla="*/ 51 w 74"/>
                <a:gd name="T19" fmla="*/ 56 h 58"/>
                <a:gd name="T20" fmla="*/ 64 w 74"/>
                <a:gd name="T21" fmla="*/ 50 h 58"/>
                <a:gd name="T22" fmla="*/ 72 w 74"/>
                <a:gd name="T23" fmla="*/ 40 h 58"/>
                <a:gd name="T24" fmla="*/ 74 w 74"/>
                <a:gd name="T25" fmla="*/ 29 h 58"/>
                <a:gd name="T26" fmla="*/ 72 w 74"/>
                <a:gd name="T27" fmla="*/ 19 h 58"/>
                <a:gd name="T28" fmla="*/ 64 w 74"/>
                <a:gd name="T29" fmla="*/ 9 h 58"/>
                <a:gd name="T30" fmla="*/ 51 w 74"/>
                <a:gd name="T31" fmla="*/ 3 h 58"/>
                <a:gd name="T32" fmla="*/ 37 w 74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8"/>
                <a:gd name="T53" fmla="*/ 74 w 74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8">
                  <a:moveTo>
                    <a:pt x="37" y="0"/>
                  </a:moveTo>
                  <a:lnTo>
                    <a:pt x="23" y="3"/>
                  </a:lnTo>
                  <a:lnTo>
                    <a:pt x="10" y="9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40"/>
                  </a:lnTo>
                  <a:lnTo>
                    <a:pt x="10" y="50"/>
                  </a:lnTo>
                  <a:lnTo>
                    <a:pt x="23" y="56"/>
                  </a:lnTo>
                  <a:lnTo>
                    <a:pt x="37" y="58"/>
                  </a:lnTo>
                  <a:lnTo>
                    <a:pt x="51" y="56"/>
                  </a:lnTo>
                  <a:lnTo>
                    <a:pt x="64" y="50"/>
                  </a:lnTo>
                  <a:lnTo>
                    <a:pt x="72" y="40"/>
                  </a:lnTo>
                  <a:lnTo>
                    <a:pt x="74" y="29"/>
                  </a:lnTo>
                  <a:lnTo>
                    <a:pt x="72" y="19"/>
                  </a:lnTo>
                  <a:lnTo>
                    <a:pt x="64" y="9"/>
                  </a:lnTo>
                  <a:lnTo>
                    <a:pt x="51" y="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08" name="Line 333"/>
            <p:cNvSpPr>
              <a:spLocks noChangeShapeType="1"/>
            </p:cNvSpPr>
            <p:nvPr/>
          </p:nvSpPr>
          <p:spPr bwMode="auto">
            <a:xfrm>
              <a:off x="2974" y="1383"/>
              <a:ext cx="7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09" name="Line 334"/>
            <p:cNvSpPr>
              <a:spLocks noChangeShapeType="1"/>
            </p:cNvSpPr>
            <p:nvPr/>
          </p:nvSpPr>
          <p:spPr bwMode="auto">
            <a:xfrm>
              <a:off x="3011" y="1354"/>
              <a:ext cx="1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701" name="Group 335"/>
          <p:cNvGrpSpPr>
            <a:grpSpLocks/>
          </p:cNvGrpSpPr>
          <p:nvPr/>
        </p:nvGrpSpPr>
        <p:grpSpPr bwMode="auto">
          <a:xfrm>
            <a:off x="4841875" y="2168525"/>
            <a:ext cx="233363" cy="57150"/>
            <a:chOff x="3050" y="1366"/>
            <a:chExt cx="147" cy="36"/>
          </a:xfrm>
        </p:grpSpPr>
        <p:sp>
          <p:nvSpPr>
            <p:cNvPr id="50605" name="Line 336"/>
            <p:cNvSpPr>
              <a:spLocks noChangeShapeType="1"/>
            </p:cNvSpPr>
            <p:nvPr/>
          </p:nvSpPr>
          <p:spPr bwMode="auto">
            <a:xfrm flipH="1">
              <a:off x="3091" y="1383"/>
              <a:ext cx="10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06" name="Freeform 337"/>
            <p:cNvSpPr>
              <a:spLocks/>
            </p:cNvSpPr>
            <p:nvPr/>
          </p:nvSpPr>
          <p:spPr bwMode="auto">
            <a:xfrm>
              <a:off x="3050" y="1366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9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9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702" name="Group 338"/>
          <p:cNvGrpSpPr>
            <a:grpSpLocks/>
          </p:cNvGrpSpPr>
          <p:nvPr/>
        </p:nvGrpSpPr>
        <p:grpSpPr bwMode="auto">
          <a:xfrm>
            <a:off x="5487988" y="2149475"/>
            <a:ext cx="119062" cy="92075"/>
            <a:chOff x="3458" y="1354"/>
            <a:chExt cx="75" cy="58"/>
          </a:xfrm>
        </p:grpSpPr>
        <p:sp>
          <p:nvSpPr>
            <p:cNvPr id="50602" name="Freeform 339"/>
            <p:cNvSpPr>
              <a:spLocks/>
            </p:cNvSpPr>
            <p:nvPr/>
          </p:nvSpPr>
          <p:spPr bwMode="auto">
            <a:xfrm>
              <a:off x="3458" y="1354"/>
              <a:ext cx="75" cy="58"/>
            </a:xfrm>
            <a:custGeom>
              <a:avLst/>
              <a:gdLst>
                <a:gd name="T0" fmla="*/ 36 w 75"/>
                <a:gd name="T1" fmla="*/ 0 h 58"/>
                <a:gd name="T2" fmla="*/ 22 w 75"/>
                <a:gd name="T3" fmla="*/ 3 h 58"/>
                <a:gd name="T4" fmla="*/ 10 w 75"/>
                <a:gd name="T5" fmla="*/ 9 h 58"/>
                <a:gd name="T6" fmla="*/ 2 w 75"/>
                <a:gd name="T7" fmla="*/ 19 h 58"/>
                <a:gd name="T8" fmla="*/ 0 w 75"/>
                <a:gd name="T9" fmla="*/ 29 h 58"/>
                <a:gd name="T10" fmla="*/ 2 w 75"/>
                <a:gd name="T11" fmla="*/ 40 h 58"/>
                <a:gd name="T12" fmla="*/ 10 w 75"/>
                <a:gd name="T13" fmla="*/ 50 h 58"/>
                <a:gd name="T14" fmla="*/ 22 w 75"/>
                <a:gd name="T15" fmla="*/ 56 h 58"/>
                <a:gd name="T16" fmla="*/ 36 w 75"/>
                <a:gd name="T17" fmla="*/ 58 h 58"/>
                <a:gd name="T18" fmla="*/ 51 w 75"/>
                <a:gd name="T19" fmla="*/ 56 h 58"/>
                <a:gd name="T20" fmla="*/ 63 w 75"/>
                <a:gd name="T21" fmla="*/ 50 h 58"/>
                <a:gd name="T22" fmla="*/ 71 w 75"/>
                <a:gd name="T23" fmla="*/ 40 h 58"/>
                <a:gd name="T24" fmla="*/ 75 w 75"/>
                <a:gd name="T25" fmla="*/ 29 h 58"/>
                <a:gd name="T26" fmla="*/ 71 w 75"/>
                <a:gd name="T27" fmla="*/ 19 h 58"/>
                <a:gd name="T28" fmla="*/ 63 w 75"/>
                <a:gd name="T29" fmla="*/ 9 h 58"/>
                <a:gd name="T30" fmla="*/ 51 w 75"/>
                <a:gd name="T31" fmla="*/ 3 h 58"/>
                <a:gd name="T32" fmla="*/ 36 w 75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58"/>
                <a:gd name="T53" fmla="*/ 75 w 75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58">
                  <a:moveTo>
                    <a:pt x="36" y="0"/>
                  </a:moveTo>
                  <a:lnTo>
                    <a:pt x="22" y="3"/>
                  </a:lnTo>
                  <a:lnTo>
                    <a:pt x="10" y="9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40"/>
                  </a:lnTo>
                  <a:lnTo>
                    <a:pt x="10" y="50"/>
                  </a:lnTo>
                  <a:lnTo>
                    <a:pt x="22" y="56"/>
                  </a:lnTo>
                  <a:lnTo>
                    <a:pt x="36" y="58"/>
                  </a:lnTo>
                  <a:lnTo>
                    <a:pt x="51" y="56"/>
                  </a:lnTo>
                  <a:lnTo>
                    <a:pt x="63" y="50"/>
                  </a:lnTo>
                  <a:lnTo>
                    <a:pt x="71" y="40"/>
                  </a:lnTo>
                  <a:lnTo>
                    <a:pt x="75" y="29"/>
                  </a:lnTo>
                  <a:lnTo>
                    <a:pt x="71" y="19"/>
                  </a:lnTo>
                  <a:lnTo>
                    <a:pt x="63" y="9"/>
                  </a:lnTo>
                  <a:lnTo>
                    <a:pt x="51" y="3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03" name="Line 340"/>
            <p:cNvSpPr>
              <a:spLocks noChangeShapeType="1"/>
            </p:cNvSpPr>
            <p:nvPr/>
          </p:nvSpPr>
          <p:spPr bwMode="auto">
            <a:xfrm>
              <a:off x="3458" y="1383"/>
              <a:ext cx="7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04" name="Line 341"/>
            <p:cNvSpPr>
              <a:spLocks noChangeShapeType="1"/>
            </p:cNvSpPr>
            <p:nvPr/>
          </p:nvSpPr>
          <p:spPr bwMode="auto">
            <a:xfrm>
              <a:off x="3494" y="1354"/>
              <a:ext cx="1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6703" name="Group 342"/>
          <p:cNvGrpSpPr>
            <a:grpSpLocks/>
          </p:cNvGrpSpPr>
          <p:nvPr/>
        </p:nvGrpSpPr>
        <p:grpSpPr bwMode="auto">
          <a:xfrm>
            <a:off x="5607050" y="2168525"/>
            <a:ext cx="234950" cy="57150"/>
            <a:chOff x="3533" y="1366"/>
            <a:chExt cx="148" cy="36"/>
          </a:xfrm>
        </p:grpSpPr>
        <p:sp>
          <p:nvSpPr>
            <p:cNvPr id="50600" name="Line 343"/>
            <p:cNvSpPr>
              <a:spLocks noChangeShapeType="1"/>
            </p:cNvSpPr>
            <p:nvPr/>
          </p:nvSpPr>
          <p:spPr bwMode="auto">
            <a:xfrm flipH="1">
              <a:off x="3576" y="1383"/>
              <a:ext cx="1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601" name="Freeform 344"/>
            <p:cNvSpPr>
              <a:spLocks/>
            </p:cNvSpPr>
            <p:nvPr/>
          </p:nvSpPr>
          <p:spPr bwMode="auto">
            <a:xfrm>
              <a:off x="3533" y="1366"/>
              <a:ext cx="50" cy="36"/>
            </a:xfrm>
            <a:custGeom>
              <a:avLst/>
              <a:gdLst>
                <a:gd name="T0" fmla="*/ 50 w 50"/>
                <a:gd name="T1" fmla="*/ 0 h 36"/>
                <a:gd name="T2" fmla="*/ 0 w 50"/>
                <a:gd name="T3" fmla="*/ 19 h 36"/>
                <a:gd name="T4" fmla="*/ 50 w 50"/>
                <a:gd name="T5" fmla="*/ 36 h 36"/>
                <a:gd name="T6" fmla="*/ 5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36"/>
                <a:gd name="T14" fmla="*/ 50 w 5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36">
                  <a:moveTo>
                    <a:pt x="50" y="0"/>
                  </a:moveTo>
                  <a:lnTo>
                    <a:pt x="0" y="19"/>
                  </a:lnTo>
                  <a:lnTo>
                    <a:pt x="50" y="3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376" name="Rectangle 345"/>
          <p:cNvSpPr>
            <a:spLocks noChangeArrowheads="1"/>
          </p:cNvSpPr>
          <p:nvPr/>
        </p:nvSpPr>
        <p:spPr bwMode="auto">
          <a:xfrm>
            <a:off x="4956175" y="1349375"/>
            <a:ext cx="61277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77" name="Rectangle 346"/>
          <p:cNvSpPr>
            <a:spLocks noChangeArrowheads="1"/>
          </p:cNvSpPr>
          <p:nvPr/>
        </p:nvSpPr>
        <p:spPr bwMode="auto">
          <a:xfrm>
            <a:off x="5027613" y="1381125"/>
            <a:ext cx="2095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zero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78" name="Rectangle 347"/>
          <p:cNvSpPr>
            <a:spLocks noChangeArrowheads="1"/>
          </p:cNvSpPr>
          <p:nvPr/>
        </p:nvSpPr>
        <p:spPr bwMode="auto">
          <a:xfrm>
            <a:off x="5194300" y="1381125"/>
            <a:ext cx="714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79" name="Rectangle 348"/>
          <p:cNvSpPr>
            <a:spLocks noChangeArrowheads="1"/>
          </p:cNvSpPr>
          <p:nvPr/>
        </p:nvSpPr>
        <p:spPr bwMode="auto">
          <a:xfrm>
            <a:off x="5227638" y="1381125"/>
            <a:ext cx="3095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extend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80" name="Rectangle 349"/>
          <p:cNvSpPr>
            <a:spLocks noChangeArrowheads="1"/>
          </p:cNvSpPr>
          <p:nvPr/>
        </p:nvSpPr>
        <p:spPr bwMode="auto">
          <a:xfrm>
            <a:off x="4897438" y="2654300"/>
            <a:ext cx="6127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81" name="Rectangle 350"/>
          <p:cNvSpPr>
            <a:spLocks noChangeArrowheads="1"/>
          </p:cNvSpPr>
          <p:nvPr/>
        </p:nvSpPr>
        <p:spPr bwMode="auto">
          <a:xfrm>
            <a:off x="4968875" y="2689225"/>
            <a:ext cx="2111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zero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82" name="Rectangle 351"/>
          <p:cNvSpPr>
            <a:spLocks noChangeArrowheads="1"/>
          </p:cNvSpPr>
          <p:nvPr/>
        </p:nvSpPr>
        <p:spPr bwMode="auto">
          <a:xfrm>
            <a:off x="5137150" y="2689225"/>
            <a:ext cx="698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83" name="Rectangle 352"/>
          <p:cNvSpPr>
            <a:spLocks noChangeArrowheads="1"/>
          </p:cNvSpPr>
          <p:nvPr/>
        </p:nvSpPr>
        <p:spPr bwMode="auto">
          <a:xfrm>
            <a:off x="5170488" y="2689225"/>
            <a:ext cx="3079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extend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84" name="Rectangle 353"/>
          <p:cNvSpPr>
            <a:spLocks noChangeArrowheads="1"/>
          </p:cNvSpPr>
          <p:nvPr/>
        </p:nvSpPr>
        <p:spPr bwMode="auto">
          <a:xfrm>
            <a:off x="5016500" y="1889125"/>
            <a:ext cx="4635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85" name="Rectangle 354"/>
          <p:cNvSpPr>
            <a:spLocks noChangeArrowheads="1"/>
          </p:cNvSpPr>
          <p:nvPr/>
        </p:nvSpPr>
        <p:spPr bwMode="auto">
          <a:xfrm>
            <a:off x="5089525" y="1920875"/>
            <a:ext cx="3619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truncate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86" name="Rectangle 355"/>
          <p:cNvSpPr>
            <a:spLocks noChangeArrowheads="1"/>
          </p:cNvSpPr>
          <p:nvPr/>
        </p:nvSpPr>
        <p:spPr bwMode="auto">
          <a:xfrm>
            <a:off x="5075238" y="2105025"/>
            <a:ext cx="354012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87" name="Rectangle 356"/>
          <p:cNvSpPr>
            <a:spLocks noChangeArrowheads="1"/>
          </p:cNvSpPr>
          <p:nvPr/>
        </p:nvSpPr>
        <p:spPr bwMode="auto">
          <a:xfrm>
            <a:off x="5146675" y="2139950"/>
            <a:ext cx="2492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KIij1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88" name="Rectangle 357"/>
          <p:cNvSpPr>
            <a:spLocks noChangeArrowheads="1"/>
          </p:cNvSpPr>
          <p:nvPr/>
        </p:nvSpPr>
        <p:spPr bwMode="auto">
          <a:xfrm>
            <a:off x="5842000" y="2105025"/>
            <a:ext cx="354013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89" name="Rectangle 358"/>
          <p:cNvSpPr>
            <a:spLocks noChangeArrowheads="1"/>
          </p:cNvSpPr>
          <p:nvPr/>
        </p:nvSpPr>
        <p:spPr bwMode="auto">
          <a:xfrm>
            <a:off x="5913438" y="2139950"/>
            <a:ext cx="2508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KIij2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90" name="Rectangle 359"/>
          <p:cNvSpPr>
            <a:spLocks noChangeArrowheads="1"/>
          </p:cNvSpPr>
          <p:nvPr/>
        </p:nvSpPr>
        <p:spPr bwMode="auto">
          <a:xfrm>
            <a:off x="1214438" y="977900"/>
            <a:ext cx="2444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91" name="Rectangle 360"/>
          <p:cNvSpPr>
            <a:spLocks noChangeArrowheads="1"/>
          </p:cNvSpPr>
          <p:nvPr/>
        </p:nvSpPr>
        <p:spPr bwMode="auto">
          <a:xfrm>
            <a:off x="1285875" y="1012825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32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92" name="Rectangle 361"/>
          <p:cNvSpPr>
            <a:spLocks noChangeArrowheads="1"/>
          </p:cNvSpPr>
          <p:nvPr/>
        </p:nvSpPr>
        <p:spPr bwMode="auto">
          <a:xfrm>
            <a:off x="2825750" y="987425"/>
            <a:ext cx="24606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93" name="Rectangle 362"/>
          <p:cNvSpPr>
            <a:spLocks noChangeArrowheads="1"/>
          </p:cNvSpPr>
          <p:nvPr/>
        </p:nvSpPr>
        <p:spPr bwMode="auto">
          <a:xfrm>
            <a:off x="2897188" y="1019175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32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94" name="Rectangle 363"/>
          <p:cNvSpPr>
            <a:spLocks noChangeArrowheads="1"/>
          </p:cNvSpPr>
          <p:nvPr/>
        </p:nvSpPr>
        <p:spPr bwMode="auto">
          <a:xfrm>
            <a:off x="2103438" y="889000"/>
            <a:ext cx="24288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95" name="Rectangle 364"/>
          <p:cNvSpPr>
            <a:spLocks noChangeArrowheads="1"/>
          </p:cNvSpPr>
          <p:nvPr/>
        </p:nvSpPr>
        <p:spPr bwMode="auto">
          <a:xfrm>
            <a:off x="2174875" y="920750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96" name="Rectangle 365"/>
          <p:cNvSpPr>
            <a:spLocks noChangeArrowheads="1"/>
          </p:cNvSpPr>
          <p:nvPr/>
        </p:nvSpPr>
        <p:spPr bwMode="auto">
          <a:xfrm>
            <a:off x="3413125" y="987425"/>
            <a:ext cx="24447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97" name="Rectangle 366"/>
          <p:cNvSpPr>
            <a:spLocks noChangeArrowheads="1"/>
          </p:cNvSpPr>
          <p:nvPr/>
        </p:nvSpPr>
        <p:spPr bwMode="auto">
          <a:xfrm>
            <a:off x="3484563" y="1019175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16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398" name="Rectangle 367"/>
          <p:cNvSpPr>
            <a:spLocks noChangeArrowheads="1"/>
          </p:cNvSpPr>
          <p:nvPr/>
        </p:nvSpPr>
        <p:spPr bwMode="auto">
          <a:xfrm>
            <a:off x="4175125" y="987425"/>
            <a:ext cx="24288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399" name="Rectangle 368"/>
          <p:cNvSpPr>
            <a:spLocks noChangeArrowheads="1"/>
          </p:cNvSpPr>
          <p:nvPr/>
        </p:nvSpPr>
        <p:spPr bwMode="auto">
          <a:xfrm>
            <a:off x="4246563" y="1019175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16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00" name="Rectangle 369"/>
          <p:cNvSpPr>
            <a:spLocks noChangeArrowheads="1"/>
          </p:cNvSpPr>
          <p:nvPr/>
        </p:nvSpPr>
        <p:spPr bwMode="auto">
          <a:xfrm>
            <a:off x="3878263" y="889000"/>
            <a:ext cx="24447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01" name="Rectangle 370"/>
          <p:cNvSpPr>
            <a:spLocks noChangeArrowheads="1"/>
          </p:cNvSpPr>
          <p:nvPr/>
        </p:nvSpPr>
        <p:spPr bwMode="auto">
          <a:xfrm>
            <a:off x="3949700" y="920750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32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02" name="Rectangle 371"/>
          <p:cNvSpPr>
            <a:spLocks noChangeArrowheads="1"/>
          </p:cNvSpPr>
          <p:nvPr/>
        </p:nvSpPr>
        <p:spPr bwMode="auto">
          <a:xfrm>
            <a:off x="5121275" y="889000"/>
            <a:ext cx="24606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03" name="Rectangle 372"/>
          <p:cNvSpPr>
            <a:spLocks noChangeArrowheads="1"/>
          </p:cNvSpPr>
          <p:nvPr/>
        </p:nvSpPr>
        <p:spPr bwMode="auto">
          <a:xfrm>
            <a:off x="5191125" y="920750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16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04" name="Rectangle 373"/>
          <p:cNvSpPr>
            <a:spLocks noChangeArrowheads="1"/>
          </p:cNvSpPr>
          <p:nvPr/>
        </p:nvSpPr>
        <p:spPr bwMode="auto">
          <a:xfrm>
            <a:off x="4705350" y="987425"/>
            <a:ext cx="19526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05" name="Rectangle 374"/>
          <p:cNvSpPr>
            <a:spLocks noChangeArrowheads="1"/>
          </p:cNvSpPr>
          <p:nvPr/>
        </p:nvSpPr>
        <p:spPr bwMode="auto">
          <a:xfrm>
            <a:off x="4776788" y="1019175"/>
            <a:ext cx="9048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06" name="Rectangle 375"/>
          <p:cNvSpPr>
            <a:spLocks noChangeArrowheads="1"/>
          </p:cNvSpPr>
          <p:nvPr/>
        </p:nvSpPr>
        <p:spPr bwMode="auto">
          <a:xfrm>
            <a:off x="5411788" y="987425"/>
            <a:ext cx="1984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07" name="Rectangle 376"/>
          <p:cNvSpPr>
            <a:spLocks noChangeArrowheads="1"/>
          </p:cNvSpPr>
          <p:nvPr/>
        </p:nvSpPr>
        <p:spPr bwMode="auto">
          <a:xfrm>
            <a:off x="5483225" y="1019175"/>
            <a:ext cx="9048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08" name="Rectangle 377"/>
          <p:cNvSpPr>
            <a:spLocks noChangeArrowheads="1"/>
          </p:cNvSpPr>
          <p:nvPr/>
        </p:nvSpPr>
        <p:spPr bwMode="auto">
          <a:xfrm>
            <a:off x="3524250" y="3775075"/>
            <a:ext cx="9048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09" name="Rectangle 378"/>
          <p:cNvSpPr>
            <a:spLocks noChangeArrowheads="1"/>
          </p:cNvSpPr>
          <p:nvPr/>
        </p:nvSpPr>
        <p:spPr bwMode="auto">
          <a:xfrm>
            <a:off x="3595688" y="3808413"/>
            <a:ext cx="8128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Fig.2: FO Function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10" name="Rectangle 379"/>
          <p:cNvSpPr>
            <a:spLocks noChangeArrowheads="1"/>
          </p:cNvSpPr>
          <p:nvPr/>
        </p:nvSpPr>
        <p:spPr bwMode="auto">
          <a:xfrm>
            <a:off x="4746625" y="3775075"/>
            <a:ext cx="8636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11" name="Rectangle 380"/>
          <p:cNvSpPr>
            <a:spLocks noChangeArrowheads="1"/>
          </p:cNvSpPr>
          <p:nvPr/>
        </p:nvSpPr>
        <p:spPr bwMode="auto">
          <a:xfrm>
            <a:off x="4818063" y="3808413"/>
            <a:ext cx="7699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Fig.3: FI Function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12" name="Rectangle 381"/>
          <p:cNvSpPr>
            <a:spLocks noChangeArrowheads="1"/>
          </p:cNvSpPr>
          <p:nvPr/>
        </p:nvSpPr>
        <p:spPr bwMode="auto">
          <a:xfrm>
            <a:off x="4067175" y="6029325"/>
            <a:ext cx="89535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13" name="Rectangle 382"/>
          <p:cNvSpPr>
            <a:spLocks noChangeArrowheads="1"/>
          </p:cNvSpPr>
          <p:nvPr/>
        </p:nvSpPr>
        <p:spPr bwMode="auto">
          <a:xfrm>
            <a:off x="4138613" y="6062663"/>
            <a:ext cx="8032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Fig.4: FL Function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14" name="Rectangle 383"/>
          <p:cNvSpPr>
            <a:spLocks noChangeArrowheads="1"/>
          </p:cNvSpPr>
          <p:nvPr/>
        </p:nvSpPr>
        <p:spPr bwMode="auto">
          <a:xfrm>
            <a:off x="4057650" y="5432425"/>
            <a:ext cx="11160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15" name="Rectangle 384"/>
          <p:cNvSpPr>
            <a:spLocks noChangeArrowheads="1"/>
          </p:cNvSpPr>
          <p:nvPr/>
        </p:nvSpPr>
        <p:spPr bwMode="auto">
          <a:xfrm>
            <a:off x="4129088" y="5467350"/>
            <a:ext cx="2190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bitwise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16" name="Rectangle 385"/>
          <p:cNvSpPr>
            <a:spLocks noChangeArrowheads="1"/>
          </p:cNvSpPr>
          <p:nvPr/>
        </p:nvSpPr>
        <p:spPr bwMode="auto">
          <a:xfrm>
            <a:off x="4464050" y="5467350"/>
            <a:ext cx="6826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AND  operation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17" name="Rectangle 386"/>
          <p:cNvSpPr>
            <a:spLocks noChangeArrowheads="1"/>
          </p:cNvSpPr>
          <p:nvPr/>
        </p:nvSpPr>
        <p:spPr bwMode="auto">
          <a:xfrm>
            <a:off x="4057650" y="5603875"/>
            <a:ext cx="1038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18" name="Rectangle 387"/>
          <p:cNvSpPr>
            <a:spLocks noChangeArrowheads="1"/>
          </p:cNvSpPr>
          <p:nvPr/>
        </p:nvSpPr>
        <p:spPr bwMode="auto">
          <a:xfrm>
            <a:off x="4129088" y="5638800"/>
            <a:ext cx="2190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bitwise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19" name="Rectangle 388"/>
          <p:cNvSpPr>
            <a:spLocks noChangeArrowheads="1"/>
          </p:cNvSpPr>
          <p:nvPr/>
        </p:nvSpPr>
        <p:spPr bwMode="auto">
          <a:xfrm>
            <a:off x="4460875" y="5638800"/>
            <a:ext cx="608013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OR  operation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20" name="Rectangle 389"/>
          <p:cNvSpPr>
            <a:spLocks noChangeArrowheads="1"/>
          </p:cNvSpPr>
          <p:nvPr/>
        </p:nvSpPr>
        <p:spPr bwMode="auto">
          <a:xfrm>
            <a:off x="4129088" y="5757863"/>
            <a:ext cx="90487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21" name="Rectangle 390"/>
          <p:cNvSpPr>
            <a:spLocks noChangeArrowheads="1"/>
          </p:cNvSpPr>
          <p:nvPr/>
        </p:nvSpPr>
        <p:spPr bwMode="auto">
          <a:xfrm>
            <a:off x="4200525" y="5792788"/>
            <a:ext cx="8159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one bit left rotation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50214" name="Group 391"/>
          <p:cNvGrpSpPr>
            <a:grpSpLocks/>
          </p:cNvGrpSpPr>
          <p:nvPr/>
        </p:nvGrpSpPr>
        <p:grpSpPr bwMode="auto">
          <a:xfrm>
            <a:off x="3713163" y="5803900"/>
            <a:ext cx="354012" cy="90488"/>
            <a:chOff x="2339" y="3655"/>
            <a:chExt cx="223" cy="57"/>
          </a:xfrm>
        </p:grpSpPr>
        <p:grpSp>
          <p:nvGrpSpPr>
            <p:cNvPr id="50215" name="Group 392"/>
            <p:cNvGrpSpPr>
              <a:grpSpLocks/>
            </p:cNvGrpSpPr>
            <p:nvPr/>
          </p:nvGrpSpPr>
          <p:grpSpPr bwMode="auto">
            <a:xfrm>
              <a:off x="2339" y="3655"/>
              <a:ext cx="76" cy="57"/>
              <a:chOff x="2339" y="3655"/>
              <a:chExt cx="76" cy="57"/>
            </a:xfrm>
          </p:grpSpPr>
          <p:sp>
            <p:nvSpPr>
              <p:cNvPr id="50598" name="Line 393"/>
              <p:cNvSpPr>
                <a:spLocks noChangeShapeType="1"/>
              </p:cNvSpPr>
              <p:nvPr/>
            </p:nvSpPr>
            <p:spPr bwMode="auto">
              <a:xfrm flipH="1">
                <a:off x="2339" y="3655"/>
                <a:ext cx="76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599" name="Line 394"/>
              <p:cNvSpPr>
                <a:spLocks noChangeShapeType="1"/>
              </p:cNvSpPr>
              <p:nvPr/>
            </p:nvSpPr>
            <p:spPr bwMode="auto">
              <a:xfrm>
                <a:off x="2339" y="3682"/>
                <a:ext cx="76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0226" name="Group 395"/>
            <p:cNvGrpSpPr>
              <a:grpSpLocks/>
            </p:cNvGrpSpPr>
            <p:nvPr/>
          </p:nvGrpSpPr>
          <p:grpSpPr bwMode="auto">
            <a:xfrm>
              <a:off x="2415" y="3655"/>
              <a:ext cx="73" cy="57"/>
              <a:chOff x="2415" y="3655"/>
              <a:chExt cx="73" cy="57"/>
            </a:xfrm>
          </p:grpSpPr>
          <p:sp>
            <p:nvSpPr>
              <p:cNvPr id="50596" name="Line 396"/>
              <p:cNvSpPr>
                <a:spLocks noChangeShapeType="1"/>
              </p:cNvSpPr>
              <p:nvPr/>
            </p:nvSpPr>
            <p:spPr bwMode="auto">
              <a:xfrm flipH="1">
                <a:off x="2415" y="3655"/>
                <a:ext cx="73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597" name="Line 397"/>
              <p:cNvSpPr>
                <a:spLocks noChangeShapeType="1"/>
              </p:cNvSpPr>
              <p:nvPr/>
            </p:nvSpPr>
            <p:spPr bwMode="auto">
              <a:xfrm>
                <a:off x="2415" y="3682"/>
                <a:ext cx="73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0227" name="Group 398"/>
            <p:cNvGrpSpPr>
              <a:grpSpLocks/>
            </p:cNvGrpSpPr>
            <p:nvPr/>
          </p:nvGrpSpPr>
          <p:grpSpPr bwMode="auto">
            <a:xfrm>
              <a:off x="2488" y="3655"/>
              <a:ext cx="74" cy="57"/>
              <a:chOff x="2488" y="3655"/>
              <a:chExt cx="74" cy="57"/>
            </a:xfrm>
          </p:grpSpPr>
          <p:sp>
            <p:nvSpPr>
              <p:cNvPr id="50594" name="Line 399"/>
              <p:cNvSpPr>
                <a:spLocks noChangeShapeType="1"/>
              </p:cNvSpPr>
              <p:nvPr/>
            </p:nvSpPr>
            <p:spPr bwMode="auto">
              <a:xfrm flipH="1">
                <a:off x="2488" y="3655"/>
                <a:ext cx="74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595" name="Line 400"/>
              <p:cNvSpPr>
                <a:spLocks noChangeShapeType="1"/>
              </p:cNvSpPr>
              <p:nvPr/>
            </p:nvSpPr>
            <p:spPr bwMode="auto">
              <a:xfrm>
                <a:off x="2488" y="3682"/>
                <a:ext cx="74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0423" name="Rectangle 401"/>
          <p:cNvSpPr>
            <a:spLocks noChangeArrowheads="1"/>
          </p:cNvSpPr>
          <p:nvPr/>
        </p:nvSpPr>
        <p:spPr bwMode="auto">
          <a:xfrm>
            <a:off x="3771900" y="4233863"/>
            <a:ext cx="1543050" cy="9509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0228" name="Group 402"/>
          <p:cNvGrpSpPr>
            <a:grpSpLocks/>
          </p:cNvGrpSpPr>
          <p:nvPr/>
        </p:nvGrpSpPr>
        <p:grpSpPr bwMode="auto">
          <a:xfrm>
            <a:off x="3713163" y="4821238"/>
            <a:ext cx="120650" cy="88900"/>
            <a:chOff x="2339" y="3036"/>
            <a:chExt cx="76" cy="56"/>
          </a:xfrm>
        </p:grpSpPr>
        <p:sp>
          <p:nvSpPr>
            <p:cNvPr id="50588" name="Freeform 403"/>
            <p:cNvSpPr>
              <a:spLocks/>
            </p:cNvSpPr>
            <p:nvPr/>
          </p:nvSpPr>
          <p:spPr bwMode="auto">
            <a:xfrm>
              <a:off x="2339" y="3036"/>
              <a:ext cx="76" cy="56"/>
            </a:xfrm>
            <a:custGeom>
              <a:avLst/>
              <a:gdLst>
                <a:gd name="T0" fmla="*/ 37 w 76"/>
                <a:gd name="T1" fmla="*/ 0 h 56"/>
                <a:gd name="T2" fmla="*/ 22 w 76"/>
                <a:gd name="T3" fmla="*/ 2 h 56"/>
                <a:gd name="T4" fmla="*/ 10 w 76"/>
                <a:gd name="T5" fmla="*/ 8 h 56"/>
                <a:gd name="T6" fmla="*/ 2 w 76"/>
                <a:gd name="T7" fmla="*/ 17 h 56"/>
                <a:gd name="T8" fmla="*/ 0 w 76"/>
                <a:gd name="T9" fmla="*/ 28 h 56"/>
                <a:gd name="T10" fmla="*/ 2 w 76"/>
                <a:gd name="T11" fmla="*/ 39 h 56"/>
                <a:gd name="T12" fmla="*/ 10 w 76"/>
                <a:gd name="T13" fmla="*/ 48 h 56"/>
                <a:gd name="T14" fmla="*/ 22 w 76"/>
                <a:gd name="T15" fmla="*/ 55 h 56"/>
                <a:gd name="T16" fmla="*/ 37 w 76"/>
                <a:gd name="T17" fmla="*/ 56 h 56"/>
                <a:gd name="T18" fmla="*/ 51 w 76"/>
                <a:gd name="T19" fmla="*/ 55 h 56"/>
                <a:gd name="T20" fmla="*/ 63 w 76"/>
                <a:gd name="T21" fmla="*/ 48 h 56"/>
                <a:gd name="T22" fmla="*/ 72 w 76"/>
                <a:gd name="T23" fmla="*/ 39 h 56"/>
                <a:gd name="T24" fmla="*/ 76 w 76"/>
                <a:gd name="T25" fmla="*/ 28 h 56"/>
                <a:gd name="T26" fmla="*/ 72 w 76"/>
                <a:gd name="T27" fmla="*/ 17 h 56"/>
                <a:gd name="T28" fmla="*/ 63 w 76"/>
                <a:gd name="T29" fmla="*/ 8 h 56"/>
                <a:gd name="T30" fmla="*/ 51 w 76"/>
                <a:gd name="T31" fmla="*/ 2 h 56"/>
                <a:gd name="T32" fmla="*/ 37 w 76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6"/>
                <a:gd name="T53" fmla="*/ 76 w 76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6">
                  <a:moveTo>
                    <a:pt x="37" y="0"/>
                  </a:moveTo>
                  <a:lnTo>
                    <a:pt x="22" y="2"/>
                  </a:lnTo>
                  <a:lnTo>
                    <a:pt x="10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2" y="55"/>
                  </a:lnTo>
                  <a:lnTo>
                    <a:pt x="37" y="56"/>
                  </a:lnTo>
                  <a:lnTo>
                    <a:pt x="51" y="55"/>
                  </a:lnTo>
                  <a:lnTo>
                    <a:pt x="63" y="48"/>
                  </a:lnTo>
                  <a:lnTo>
                    <a:pt x="72" y="39"/>
                  </a:lnTo>
                  <a:lnTo>
                    <a:pt x="76" y="28"/>
                  </a:lnTo>
                  <a:lnTo>
                    <a:pt x="72" y="17"/>
                  </a:lnTo>
                  <a:lnTo>
                    <a:pt x="63" y="8"/>
                  </a:lnTo>
                  <a:lnTo>
                    <a:pt x="51" y="2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89" name="Line 404"/>
            <p:cNvSpPr>
              <a:spLocks noChangeShapeType="1"/>
            </p:cNvSpPr>
            <p:nvPr/>
          </p:nvSpPr>
          <p:spPr bwMode="auto">
            <a:xfrm>
              <a:off x="2339" y="3064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90" name="Line 405"/>
            <p:cNvSpPr>
              <a:spLocks noChangeShapeType="1"/>
            </p:cNvSpPr>
            <p:nvPr/>
          </p:nvSpPr>
          <p:spPr bwMode="auto">
            <a:xfrm>
              <a:off x="2376" y="3036"/>
              <a:ext cx="1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29" name="Group 406"/>
          <p:cNvGrpSpPr>
            <a:grpSpLocks/>
          </p:cNvGrpSpPr>
          <p:nvPr/>
        </p:nvGrpSpPr>
        <p:grpSpPr bwMode="auto">
          <a:xfrm>
            <a:off x="4448175" y="4056063"/>
            <a:ext cx="74613" cy="180975"/>
            <a:chOff x="2802" y="2554"/>
            <a:chExt cx="47" cy="114"/>
          </a:xfrm>
        </p:grpSpPr>
        <p:sp>
          <p:nvSpPr>
            <p:cNvPr id="50586" name="Line 407"/>
            <p:cNvSpPr>
              <a:spLocks noChangeShapeType="1"/>
            </p:cNvSpPr>
            <p:nvPr/>
          </p:nvSpPr>
          <p:spPr bwMode="auto">
            <a:xfrm>
              <a:off x="2824" y="2554"/>
              <a:ext cx="1" cy="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87" name="Freeform 408"/>
            <p:cNvSpPr>
              <a:spLocks/>
            </p:cNvSpPr>
            <p:nvPr/>
          </p:nvSpPr>
          <p:spPr bwMode="auto">
            <a:xfrm>
              <a:off x="2802" y="2630"/>
              <a:ext cx="47" cy="38"/>
            </a:xfrm>
            <a:custGeom>
              <a:avLst/>
              <a:gdLst>
                <a:gd name="T0" fmla="*/ 0 w 47"/>
                <a:gd name="T1" fmla="*/ 0 h 38"/>
                <a:gd name="T2" fmla="*/ 22 w 47"/>
                <a:gd name="T3" fmla="*/ 38 h 38"/>
                <a:gd name="T4" fmla="*/ 47 w 47"/>
                <a:gd name="T5" fmla="*/ 0 h 38"/>
                <a:gd name="T6" fmla="*/ 0 w 4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0" y="0"/>
                  </a:moveTo>
                  <a:lnTo>
                    <a:pt x="22" y="38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34" name="Group 409"/>
          <p:cNvGrpSpPr>
            <a:grpSpLocks/>
          </p:cNvGrpSpPr>
          <p:nvPr/>
        </p:nvGrpSpPr>
        <p:grpSpPr bwMode="auto">
          <a:xfrm>
            <a:off x="4506913" y="5183188"/>
            <a:ext cx="74612" cy="177800"/>
            <a:chOff x="2839" y="3264"/>
            <a:chExt cx="47" cy="112"/>
          </a:xfrm>
        </p:grpSpPr>
        <p:sp>
          <p:nvSpPr>
            <p:cNvPr id="50584" name="Line 410"/>
            <p:cNvSpPr>
              <a:spLocks noChangeShapeType="1"/>
            </p:cNvSpPr>
            <p:nvPr/>
          </p:nvSpPr>
          <p:spPr bwMode="auto">
            <a:xfrm>
              <a:off x="2861" y="3264"/>
              <a:ext cx="1" cy="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85" name="Freeform 411"/>
            <p:cNvSpPr>
              <a:spLocks/>
            </p:cNvSpPr>
            <p:nvPr/>
          </p:nvSpPr>
          <p:spPr bwMode="auto">
            <a:xfrm>
              <a:off x="2839" y="3340"/>
              <a:ext cx="47" cy="36"/>
            </a:xfrm>
            <a:custGeom>
              <a:avLst/>
              <a:gdLst>
                <a:gd name="T0" fmla="*/ 0 w 47"/>
                <a:gd name="T1" fmla="*/ 0 h 36"/>
                <a:gd name="T2" fmla="*/ 22 w 47"/>
                <a:gd name="T3" fmla="*/ 36 h 36"/>
                <a:gd name="T4" fmla="*/ 47 w 47"/>
                <a:gd name="T5" fmla="*/ 0 h 36"/>
                <a:gd name="T6" fmla="*/ 0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0"/>
                  </a:moveTo>
                  <a:lnTo>
                    <a:pt x="22" y="36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35" name="Group 412"/>
          <p:cNvGrpSpPr>
            <a:grpSpLocks/>
          </p:cNvGrpSpPr>
          <p:nvPr/>
        </p:nvGrpSpPr>
        <p:grpSpPr bwMode="auto">
          <a:xfrm>
            <a:off x="5249863" y="4506913"/>
            <a:ext cx="120650" cy="88900"/>
            <a:chOff x="3308" y="2838"/>
            <a:chExt cx="76" cy="56"/>
          </a:xfrm>
        </p:grpSpPr>
        <p:sp>
          <p:nvSpPr>
            <p:cNvPr id="50581" name="Freeform 413"/>
            <p:cNvSpPr>
              <a:spLocks/>
            </p:cNvSpPr>
            <p:nvPr/>
          </p:nvSpPr>
          <p:spPr bwMode="auto">
            <a:xfrm>
              <a:off x="3308" y="2838"/>
              <a:ext cx="76" cy="56"/>
            </a:xfrm>
            <a:custGeom>
              <a:avLst/>
              <a:gdLst>
                <a:gd name="T0" fmla="*/ 39 w 76"/>
                <a:gd name="T1" fmla="*/ 0 h 56"/>
                <a:gd name="T2" fmla="*/ 25 w 76"/>
                <a:gd name="T3" fmla="*/ 1 h 56"/>
                <a:gd name="T4" fmla="*/ 12 w 76"/>
                <a:gd name="T5" fmla="*/ 8 h 56"/>
                <a:gd name="T6" fmla="*/ 4 w 76"/>
                <a:gd name="T7" fmla="*/ 17 h 56"/>
                <a:gd name="T8" fmla="*/ 0 w 76"/>
                <a:gd name="T9" fmla="*/ 28 h 56"/>
                <a:gd name="T10" fmla="*/ 4 w 76"/>
                <a:gd name="T11" fmla="*/ 39 h 56"/>
                <a:gd name="T12" fmla="*/ 12 w 76"/>
                <a:gd name="T13" fmla="*/ 48 h 56"/>
                <a:gd name="T14" fmla="*/ 25 w 76"/>
                <a:gd name="T15" fmla="*/ 54 h 56"/>
                <a:gd name="T16" fmla="*/ 39 w 76"/>
                <a:gd name="T17" fmla="*/ 56 h 56"/>
                <a:gd name="T18" fmla="*/ 53 w 76"/>
                <a:gd name="T19" fmla="*/ 54 h 56"/>
                <a:gd name="T20" fmla="*/ 66 w 76"/>
                <a:gd name="T21" fmla="*/ 48 h 56"/>
                <a:gd name="T22" fmla="*/ 74 w 76"/>
                <a:gd name="T23" fmla="*/ 39 h 56"/>
                <a:gd name="T24" fmla="*/ 76 w 76"/>
                <a:gd name="T25" fmla="*/ 28 h 56"/>
                <a:gd name="T26" fmla="*/ 74 w 76"/>
                <a:gd name="T27" fmla="*/ 17 h 56"/>
                <a:gd name="T28" fmla="*/ 66 w 76"/>
                <a:gd name="T29" fmla="*/ 8 h 56"/>
                <a:gd name="T30" fmla="*/ 53 w 76"/>
                <a:gd name="T31" fmla="*/ 1 h 56"/>
                <a:gd name="T32" fmla="*/ 39 w 76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6"/>
                <a:gd name="T53" fmla="*/ 76 w 76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6">
                  <a:moveTo>
                    <a:pt x="39" y="0"/>
                  </a:moveTo>
                  <a:lnTo>
                    <a:pt x="25" y="1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8"/>
                  </a:lnTo>
                  <a:lnTo>
                    <a:pt x="4" y="39"/>
                  </a:lnTo>
                  <a:lnTo>
                    <a:pt x="12" y="48"/>
                  </a:lnTo>
                  <a:lnTo>
                    <a:pt x="25" y="54"/>
                  </a:lnTo>
                  <a:lnTo>
                    <a:pt x="39" y="56"/>
                  </a:lnTo>
                  <a:lnTo>
                    <a:pt x="53" y="54"/>
                  </a:lnTo>
                  <a:lnTo>
                    <a:pt x="66" y="48"/>
                  </a:lnTo>
                  <a:lnTo>
                    <a:pt x="74" y="39"/>
                  </a:lnTo>
                  <a:lnTo>
                    <a:pt x="76" y="28"/>
                  </a:lnTo>
                  <a:lnTo>
                    <a:pt x="74" y="17"/>
                  </a:lnTo>
                  <a:lnTo>
                    <a:pt x="66" y="8"/>
                  </a:lnTo>
                  <a:lnTo>
                    <a:pt x="53" y="1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82" name="Line 414"/>
            <p:cNvSpPr>
              <a:spLocks noChangeShapeType="1"/>
            </p:cNvSpPr>
            <p:nvPr/>
          </p:nvSpPr>
          <p:spPr bwMode="auto">
            <a:xfrm>
              <a:off x="3308" y="2866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83" name="Line 415"/>
            <p:cNvSpPr>
              <a:spLocks noChangeShapeType="1"/>
            </p:cNvSpPr>
            <p:nvPr/>
          </p:nvSpPr>
          <p:spPr bwMode="auto">
            <a:xfrm>
              <a:off x="3347" y="2838"/>
              <a:ext cx="1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36" name="Group 416"/>
          <p:cNvGrpSpPr>
            <a:grpSpLocks/>
          </p:cNvGrpSpPr>
          <p:nvPr/>
        </p:nvGrpSpPr>
        <p:grpSpPr bwMode="auto">
          <a:xfrm>
            <a:off x="4483100" y="4838700"/>
            <a:ext cx="828675" cy="57150"/>
            <a:chOff x="2824" y="3047"/>
            <a:chExt cx="523" cy="36"/>
          </a:xfrm>
        </p:grpSpPr>
        <p:sp>
          <p:nvSpPr>
            <p:cNvPr id="50579" name="Line 417"/>
            <p:cNvSpPr>
              <a:spLocks noChangeShapeType="1"/>
            </p:cNvSpPr>
            <p:nvPr/>
          </p:nvSpPr>
          <p:spPr bwMode="auto">
            <a:xfrm flipH="1">
              <a:off x="2867" y="3064"/>
              <a:ext cx="48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80" name="Freeform 418"/>
            <p:cNvSpPr>
              <a:spLocks/>
            </p:cNvSpPr>
            <p:nvPr/>
          </p:nvSpPr>
          <p:spPr bwMode="auto">
            <a:xfrm>
              <a:off x="2824" y="3047"/>
              <a:ext cx="50" cy="36"/>
            </a:xfrm>
            <a:custGeom>
              <a:avLst/>
              <a:gdLst>
                <a:gd name="T0" fmla="*/ 50 w 50"/>
                <a:gd name="T1" fmla="*/ 0 h 36"/>
                <a:gd name="T2" fmla="*/ 0 w 50"/>
                <a:gd name="T3" fmla="*/ 17 h 36"/>
                <a:gd name="T4" fmla="*/ 50 w 50"/>
                <a:gd name="T5" fmla="*/ 36 h 36"/>
                <a:gd name="T6" fmla="*/ 5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36"/>
                <a:gd name="T14" fmla="*/ 50 w 5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36">
                  <a:moveTo>
                    <a:pt x="50" y="0"/>
                  </a:moveTo>
                  <a:lnTo>
                    <a:pt x="0" y="17"/>
                  </a:lnTo>
                  <a:lnTo>
                    <a:pt x="50" y="3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37" name="Group 419"/>
          <p:cNvGrpSpPr>
            <a:grpSpLocks/>
          </p:cNvGrpSpPr>
          <p:nvPr/>
        </p:nvGrpSpPr>
        <p:grpSpPr bwMode="auto">
          <a:xfrm>
            <a:off x="3833813" y="4838700"/>
            <a:ext cx="174625" cy="57150"/>
            <a:chOff x="2415" y="3047"/>
            <a:chExt cx="110" cy="36"/>
          </a:xfrm>
        </p:grpSpPr>
        <p:sp>
          <p:nvSpPr>
            <p:cNvPr id="50577" name="Line 420"/>
            <p:cNvSpPr>
              <a:spLocks noChangeShapeType="1"/>
            </p:cNvSpPr>
            <p:nvPr/>
          </p:nvSpPr>
          <p:spPr bwMode="auto">
            <a:xfrm flipH="1">
              <a:off x="2458" y="3064"/>
              <a:ext cx="6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78" name="Freeform 421"/>
            <p:cNvSpPr>
              <a:spLocks/>
            </p:cNvSpPr>
            <p:nvPr/>
          </p:nvSpPr>
          <p:spPr bwMode="auto">
            <a:xfrm>
              <a:off x="2415" y="3047"/>
              <a:ext cx="49" cy="36"/>
            </a:xfrm>
            <a:custGeom>
              <a:avLst/>
              <a:gdLst>
                <a:gd name="T0" fmla="*/ 49 w 49"/>
                <a:gd name="T1" fmla="*/ 0 h 36"/>
                <a:gd name="T2" fmla="*/ 0 w 49"/>
                <a:gd name="T3" fmla="*/ 17 h 36"/>
                <a:gd name="T4" fmla="*/ 49 w 49"/>
                <a:gd name="T5" fmla="*/ 36 h 36"/>
                <a:gd name="T6" fmla="*/ 49 w 49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6"/>
                <a:gd name="T14" fmla="*/ 49 w 4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6">
                  <a:moveTo>
                    <a:pt x="49" y="0"/>
                  </a:moveTo>
                  <a:lnTo>
                    <a:pt x="0" y="17"/>
                  </a:lnTo>
                  <a:lnTo>
                    <a:pt x="49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42" name="Group 422"/>
          <p:cNvGrpSpPr>
            <a:grpSpLocks/>
          </p:cNvGrpSpPr>
          <p:nvPr/>
        </p:nvGrpSpPr>
        <p:grpSpPr bwMode="auto">
          <a:xfrm>
            <a:off x="3771900" y="4524375"/>
            <a:ext cx="828675" cy="57150"/>
            <a:chOff x="2376" y="2849"/>
            <a:chExt cx="522" cy="36"/>
          </a:xfrm>
        </p:grpSpPr>
        <p:sp>
          <p:nvSpPr>
            <p:cNvPr id="50575" name="Line 423"/>
            <p:cNvSpPr>
              <a:spLocks noChangeShapeType="1"/>
            </p:cNvSpPr>
            <p:nvPr/>
          </p:nvSpPr>
          <p:spPr bwMode="auto">
            <a:xfrm flipH="1">
              <a:off x="2376" y="2866"/>
              <a:ext cx="47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76" name="Freeform 424"/>
            <p:cNvSpPr>
              <a:spLocks/>
            </p:cNvSpPr>
            <p:nvPr/>
          </p:nvSpPr>
          <p:spPr bwMode="auto">
            <a:xfrm>
              <a:off x="2851" y="2849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8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43" name="Group 425"/>
          <p:cNvGrpSpPr>
            <a:grpSpLocks/>
          </p:cNvGrpSpPr>
          <p:nvPr/>
        </p:nvGrpSpPr>
        <p:grpSpPr bwMode="auto">
          <a:xfrm>
            <a:off x="5075238" y="4524375"/>
            <a:ext cx="174625" cy="57150"/>
            <a:chOff x="3197" y="2849"/>
            <a:chExt cx="111" cy="36"/>
          </a:xfrm>
        </p:grpSpPr>
        <p:sp>
          <p:nvSpPr>
            <p:cNvPr id="50573" name="Line 426"/>
            <p:cNvSpPr>
              <a:spLocks noChangeShapeType="1"/>
            </p:cNvSpPr>
            <p:nvPr/>
          </p:nvSpPr>
          <p:spPr bwMode="auto">
            <a:xfrm flipH="1">
              <a:off x="3197" y="2866"/>
              <a:ext cx="6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74" name="Freeform 427"/>
            <p:cNvSpPr>
              <a:spLocks/>
            </p:cNvSpPr>
            <p:nvPr/>
          </p:nvSpPr>
          <p:spPr bwMode="auto">
            <a:xfrm>
              <a:off x="3261" y="2849"/>
              <a:ext cx="47" cy="36"/>
            </a:xfrm>
            <a:custGeom>
              <a:avLst/>
              <a:gdLst>
                <a:gd name="T0" fmla="*/ 0 w 47"/>
                <a:gd name="T1" fmla="*/ 36 h 36"/>
                <a:gd name="T2" fmla="*/ 47 w 47"/>
                <a:gd name="T3" fmla="*/ 18 h 36"/>
                <a:gd name="T4" fmla="*/ 0 w 47"/>
                <a:gd name="T5" fmla="*/ 0 h 36"/>
                <a:gd name="T6" fmla="*/ 0 w 47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36"/>
                  </a:moveTo>
                  <a:lnTo>
                    <a:pt x="47" y="18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432" name="Rectangle 428"/>
          <p:cNvSpPr>
            <a:spLocks noChangeArrowheads="1"/>
          </p:cNvSpPr>
          <p:nvPr/>
        </p:nvSpPr>
        <p:spPr bwMode="auto">
          <a:xfrm>
            <a:off x="4470400" y="4000500"/>
            <a:ext cx="2444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33" name="Rectangle 429"/>
          <p:cNvSpPr>
            <a:spLocks noChangeArrowheads="1"/>
          </p:cNvSpPr>
          <p:nvPr/>
        </p:nvSpPr>
        <p:spPr bwMode="auto">
          <a:xfrm>
            <a:off x="4541838" y="4033838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32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34" name="Rectangle 430"/>
          <p:cNvSpPr>
            <a:spLocks noChangeArrowheads="1"/>
          </p:cNvSpPr>
          <p:nvPr/>
        </p:nvSpPr>
        <p:spPr bwMode="auto">
          <a:xfrm>
            <a:off x="3648075" y="4090988"/>
            <a:ext cx="2476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35" name="Rectangle 431"/>
          <p:cNvSpPr>
            <a:spLocks noChangeArrowheads="1"/>
          </p:cNvSpPr>
          <p:nvPr/>
        </p:nvSpPr>
        <p:spPr bwMode="auto">
          <a:xfrm>
            <a:off x="3719513" y="4122738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16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36" name="Rectangle 432"/>
          <p:cNvSpPr>
            <a:spLocks noChangeArrowheads="1"/>
          </p:cNvSpPr>
          <p:nvPr/>
        </p:nvSpPr>
        <p:spPr bwMode="auto">
          <a:xfrm>
            <a:off x="5180013" y="4090988"/>
            <a:ext cx="24606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37" name="Rectangle 433"/>
          <p:cNvSpPr>
            <a:spLocks noChangeArrowheads="1"/>
          </p:cNvSpPr>
          <p:nvPr/>
        </p:nvSpPr>
        <p:spPr bwMode="auto">
          <a:xfrm>
            <a:off x="5249863" y="4122738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16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38" name="Rectangle 434"/>
          <p:cNvSpPr>
            <a:spLocks noChangeArrowheads="1"/>
          </p:cNvSpPr>
          <p:nvPr/>
        </p:nvSpPr>
        <p:spPr bwMode="auto">
          <a:xfrm>
            <a:off x="4292600" y="4316413"/>
            <a:ext cx="3540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39" name="Rectangle 435"/>
          <p:cNvSpPr>
            <a:spLocks noChangeArrowheads="1"/>
          </p:cNvSpPr>
          <p:nvPr/>
        </p:nvSpPr>
        <p:spPr bwMode="auto">
          <a:xfrm>
            <a:off x="4364038" y="4348163"/>
            <a:ext cx="2540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KLi1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40" name="Rectangle 436"/>
          <p:cNvSpPr>
            <a:spLocks noChangeArrowheads="1"/>
          </p:cNvSpPr>
          <p:nvPr/>
        </p:nvSpPr>
        <p:spPr bwMode="auto">
          <a:xfrm>
            <a:off x="4308475" y="4630738"/>
            <a:ext cx="35401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41" name="Rectangle 437"/>
          <p:cNvSpPr>
            <a:spLocks noChangeArrowheads="1"/>
          </p:cNvSpPr>
          <p:nvPr/>
        </p:nvSpPr>
        <p:spPr bwMode="auto">
          <a:xfrm>
            <a:off x="4379913" y="4665663"/>
            <a:ext cx="2540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KLi2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50244" name="Group 438"/>
          <p:cNvGrpSpPr>
            <a:grpSpLocks/>
          </p:cNvGrpSpPr>
          <p:nvPr/>
        </p:nvGrpSpPr>
        <p:grpSpPr bwMode="auto">
          <a:xfrm>
            <a:off x="4148138" y="4387850"/>
            <a:ext cx="144462" cy="120650"/>
            <a:chOff x="2613" y="2763"/>
            <a:chExt cx="91" cy="76"/>
          </a:xfrm>
        </p:grpSpPr>
        <p:sp>
          <p:nvSpPr>
            <p:cNvPr id="50571" name="Freeform 439"/>
            <p:cNvSpPr>
              <a:spLocks/>
            </p:cNvSpPr>
            <p:nvPr/>
          </p:nvSpPr>
          <p:spPr bwMode="auto">
            <a:xfrm>
              <a:off x="2636" y="2763"/>
              <a:ext cx="68" cy="42"/>
            </a:xfrm>
            <a:custGeom>
              <a:avLst/>
              <a:gdLst>
                <a:gd name="T0" fmla="*/ 68 w 68"/>
                <a:gd name="T1" fmla="*/ 0 h 42"/>
                <a:gd name="T2" fmla="*/ 0 w 68"/>
                <a:gd name="T3" fmla="*/ 0 h 42"/>
                <a:gd name="T4" fmla="*/ 0 w 68"/>
                <a:gd name="T5" fmla="*/ 42 h 42"/>
                <a:gd name="T6" fmla="*/ 0 60000 65536"/>
                <a:gd name="T7" fmla="*/ 0 60000 65536"/>
                <a:gd name="T8" fmla="*/ 0 60000 65536"/>
                <a:gd name="T9" fmla="*/ 0 w 68"/>
                <a:gd name="T10" fmla="*/ 0 h 42"/>
                <a:gd name="T11" fmla="*/ 68 w 6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2">
                  <a:moveTo>
                    <a:pt x="68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72" name="Freeform 440"/>
            <p:cNvSpPr>
              <a:spLocks/>
            </p:cNvSpPr>
            <p:nvPr/>
          </p:nvSpPr>
          <p:spPr bwMode="auto">
            <a:xfrm>
              <a:off x="2613" y="2802"/>
              <a:ext cx="48" cy="37"/>
            </a:xfrm>
            <a:custGeom>
              <a:avLst/>
              <a:gdLst>
                <a:gd name="T0" fmla="*/ 0 w 48"/>
                <a:gd name="T1" fmla="*/ 0 h 37"/>
                <a:gd name="T2" fmla="*/ 23 w 48"/>
                <a:gd name="T3" fmla="*/ 37 h 37"/>
                <a:gd name="T4" fmla="*/ 48 w 48"/>
                <a:gd name="T5" fmla="*/ 0 h 37"/>
                <a:gd name="T6" fmla="*/ 0 w 48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7"/>
                <a:gd name="T14" fmla="*/ 48 w 4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7">
                  <a:moveTo>
                    <a:pt x="0" y="0"/>
                  </a:moveTo>
                  <a:lnTo>
                    <a:pt x="23" y="37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45" name="Group 441"/>
          <p:cNvGrpSpPr>
            <a:grpSpLocks/>
          </p:cNvGrpSpPr>
          <p:nvPr/>
        </p:nvGrpSpPr>
        <p:grpSpPr bwMode="auto">
          <a:xfrm>
            <a:off x="4802188" y="4684713"/>
            <a:ext cx="74612" cy="136525"/>
            <a:chOff x="3025" y="2950"/>
            <a:chExt cx="47" cy="86"/>
          </a:xfrm>
        </p:grpSpPr>
        <p:sp>
          <p:nvSpPr>
            <p:cNvPr id="50569" name="Line 442"/>
            <p:cNvSpPr>
              <a:spLocks noChangeShapeType="1"/>
            </p:cNvSpPr>
            <p:nvPr/>
          </p:nvSpPr>
          <p:spPr bwMode="auto">
            <a:xfrm>
              <a:off x="3048" y="2950"/>
              <a:ext cx="1" cy="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70" name="Freeform 443"/>
            <p:cNvSpPr>
              <a:spLocks/>
            </p:cNvSpPr>
            <p:nvPr/>
          </p:nvSpPr>
          <p:spPr bwMode="auto">
            <a:xfrm>
              <a:off x="3025" y="3000"/>
              <a:ext cx="47" cy="36"/>
            </a:xfrm>
            <a:custGeom>
              <a:avLst/>
              <a:gdLst>
                <a:gd name="T0" fmla="*/ 0 w 47"/>
                <a:gd name="T1" fmla="*/ 0 h 36"/>
                <a:gd name="T2" fmla="*/ 25 w 47"/>
                <a:gd name="T3" fmla="*/ 36 h 36"/>
                <a:gd name="T4" fmla="*/ 47 w 47"/>
                <a:gd name="T5" fmla="*/ 0 h 36"/>
                <a:gd name="T6" fmla="*/ 0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0"/>
                  </a:moveTo>
                  <a:lnTo>
                    <a:pt x="25" y="36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444" name="Line 444"/>
          <p:cNvSpPr>
            <a:spLocks noChangeShapeType="1"/>
          </p:cNvSpPr>
          <p:nvPr/>
        </p:nvSpPr>
        <p:spPr bwMode="auto">
          <a:xfrm flipH="1">
            <a:off x="4659313" y="4684713"/>
            <a:ext cx="1793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0250" name="Group 445"/>
          <p:cNvGrpSpPr>
            <a:grpSpLocks/>
          </p:cNvGrpSpPr>
          <p:nvPr/>
        </p:nvGrpSpPr>
        <p:grpSpPr bwMode="auto">
          <a:xfrm>
            <a:off x="4067175" y="4821238"/>
            <a:ext cx="358775" cy="88900"/>
            <a:chOff x="2562" y="3036"/>
            <a:chExt cx="226" cy="56"/>
          </a:xfrm>
        </p:grpSpPr>
        <p:grpSp>
          <p:nvGrpSpPr>
            <p:cNvPr id="50251" name="Group 446"/>
            <p:cNvGrpSpPr>
              <a:grpSpLocks/>
            </p:cNvGrpSpPr>
            <p:nvPr/>
          </p:nvGrpSpPr>
          <p:grpSpPr bwMode="auto">
            <a:xfrm>
              <a:off x="2562" y="3036"/>
              <a:ext cx="76" cy="56"/>
              <a:chOff x="2562" y="3036"/>
              <a:chExt cx="76" cy="56"/>
            </a:xfrm>
          </p:grpSpPr>
          <p:sp>
            <p:nvSpPr>
              <p:cNvPr id="50567" name="Line 447"/>
              <p:cNvSpPr>
                <a:spLocks noChangeShapeType="1"/>
              </p:cNvSpPr>
              <p:nvPr/>
            </p:nvSpPr>
            <p:spPr bwMode="auto">
              <a:xfrm flipH="1">
                <a:off x="2562" y="3036"/>
                <a:ext cx="76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568" name="Line 448"/>
              <p:cNvSpPr>
                <a:spLocks noChangeShapeType="1"/>
              </p:cNvSpPr>
              <p:nvPr/>
            </p:nvSpPr>
            <p:spPr bwMode="auto">
              <a:xfrm>
                <a:off x="2562" y="3064"/>
                <a:ext cx="76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0252" name="Group 449"/>
            <p:cNvGrpSpPr>
              <a:grpSpLocks/>
            </p:cNvGrpSpPr>
            <p:nvPr/>
          </p:nvGrpSpPr>
          <p:grpSpPr bwMode="auto">
            <a:xfrm>
              <a:off x="2638" y="3036"/>
              <a:ext cx="74" cy="56"/>
              <a:chOff x="2638" y="3036"/>
              <a:chExt cx="74" cy="56"/>
            </a:xfrm>
          </p:grpSpPr>
          <p:sp>
            <p:nvSpPr>
              <p:cNvPr id="50565" name="Line 450"/>
              <p:cNvSpPr>
                <a:spLocks noChangeShapeType="1"/>
              </p:cNvSpPr>
              <p:nvPr/>
            </p:nvSpPr>
            <p:spPr bwMode="auto">
              <a:xfrm flipH="1">
                <a:off x="2638" y="3036"/>
                <a:ext cx="74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566" name="Line 451"/>
              <p:cNvSpPr>
                <a:spLocks noChangeShapeType="1"/>
              </p:cNvSpPr>
              <p:nvPr/>
            </p:nvSpPr>
            <p:spPr bwMode="auto">
              <a:xfrm>
                <a:off x="2638" y="3064"/>
                <a:ext cx="74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0253" name="Group 452"/>
            <p:cNvGrpSpPr>
              <a:grpSpLocks/>
            </p:cNvGrpSpPr>
            <p:nvPr/>
          </p:nvGrpSpPr>
          <p:grpSpPr bwMode="auto">
            <a:xfrm>
              <a:off x="2712" y="3036"/>
              <a:ext cx="76" cy="56"/>
              <a:chOff x="2712" y="3036"/>
              <a:chExt cx="76" cy="56"/>
            </a:xfrm>
          </p:grpSpPr>
          <p:sp>
            <p:nvSpPr>
              <p:cNvPr id="50563" name="Line 453"/>
              <p:cNvSpPr>
                <a:spLocks noChangeShapeType="1"/>
              </p:cNvSpPr>
              <p:nvPr/>
            </p:nvSpPr>
            <p:spPr bwMode="auto">
              <a:xfrm flipH="1">
                <a:off x="2712" y="3036"/>
                <a:ext cx="76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564" name="Line 454"/>
              <p:cNvSpPr>
                <a:spLocks noChangeShapeType="1"/>
              </p:cNvSpPr>
              <p:nvPr/>
            </p:nvSpPr>
            <p:spPr bwMode="auto">
              <a:xfrm>
                <a:off x="2712" y="3064"/>
                <a:ext cx="76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0258" name="Group 455"/>
          <p:cNvGrpSpPr>
            <a:grpSpLocks/>
          </p:cNvGrpSpPr>
          <p:nvPr/>
        </p:nvGrpSpPr>
        <p:grpSpPr bwMode="auto">
          <a:xfrm>
            <a:off x="4659313" y="4506913"/>
            <a:ext cx="357187" cy="88900"/>
            <a:chOff x="2935" y="2838"/>
            <a:chExt cx="225" cy="56"/>
          </a:xfrm>
        </p:grpSpPr>
        <p:grpSp>
          <p:nvGrpSpPr>
            <p:cNvPr id="50259" name="Group 456"/>
            <p:cNvGrpSpPr>
              <a:grpSpLocks/>
            </p:cNvGrpSpPr>
            <p:nvPr/>
          </p:nvGrpSpPr>
          <p:grpSpPr bwMode="auto">
            <a:xfrm>
              <a:off x="2935" y="2838"/>
              <a:ext cx="76" cy="56"/>
              <a:chOff x="2935" y="2838"/>
              <a:chExt cx="76" cy="56"/>
            </a:xfrm>
          </p:grpSpPr>
          <p:sp>
            <p:nvSpPr>
              <p:cNvPr id="50558" name="Line 457"/>
              <p:cNvSpPr>
                <a:spLocks noChangeShapeType="1"/>
              </p:cNvSpPr>
              <p:nvPr/>
            </p:nvSpPr>
            <p:spPr bwMode="auto">
              <a:xfrm flipH="1">
                <a:off x="2935" y="2838"/>
                <a:ext cx="76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559" name="Line 458"/>
              <p:cNvSpPr>
                <a:spLocks noChangeShapeType="1"/>
              </p:cNvSpPr>
              <p:nvPr/>
            </p:nvSpPr>
            <p:spPr bwMode="auto">
              <a:xfrm>
                <a:off x="2935" y="2864"/>
                <a:ext cx="76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0260" name="Group 459"/>
            <p:cNvGrpSpPr>
              <a:grpSpLocks/>
            </p:cNvGrpSpPr>
            <p:nvPr/>
          </p:nvGrpSpPr>
          <p:grpSpPr bwMode="auto">
            <a:xfrm>
              <a:off x="3011" y="2838"/>
              <a:ext cx="74" cy="56"/>
              <a:chOff x="3011" y="2838"/>
              <a:chExt cx="74" cy="56"/>
            </a:xfrm>
          </p:grpSpPr>
          <p:sp>
            <p:nvSpPr>
              <p:cNvPr id="50556" name="Line 460"/>
              <p:cNvSpPr>
                <a:spLocks noChangeShapeType="1"/>
              </p:cNvSpPr>
              <p:nvPr/>
            </p:nvSpPr>
            <p:spPr bwMode="auto">
              <a:xfrm flipH="1">
                <a:off x="3011" y="2838"/>
                <a:ext cx="74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557" name="Line 461"/>
              <p:cNvSpPr>
                <a:spLocks noChangeShapeType="1"/>
              </p:cNvSpPr>
              <p:nvPr/>
            </p:nvSpPr>
            <p:spPr bwMode="auto">
              <a:xfrm>
                <a:off x="3011" y="2864"/>
                <a:ext cx="74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0261" name="Group 462"/>
            <p:cNvGrpSpPr>
              <a:grpSpLocks/>
            </p:cNvGrpSpPr>
            <p:nvPr/>
          </p:nvGrpSpPr>
          <p:grpSpPr bwMode="auto">
            <a:xfrm>
              <a:off x="3085" y="2838"/>
              <a:ext cx="75" cy="56"/>
              <a:chOff x="3085" y="2838"/>
              <a:chExt cx="75" cy="56"/>
            </a:xfrm>
          </p:grpSpPr>
          <p:sp>
            <p:nvSpPr>
              <p:cNvPr id="50554" name="Line 463"/>
              <p:cNvSpPr>
                <a:spLocks noChangeShapeType="1"/>
              </p:cNvSpPr>
              <p:nvPr/>
            </p:nvSpPr>
            <p:spPr bwMode="auto">
              <a:xfrm flipH="1">
                <a:off x="3085" y="2838"/>
                <a:ext cx="75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555" name="Line 464"/>
              <p:cNvSpPr>
                <a:spLocks noChangeShapeType="1"/>
              </p:cNvSpPr>
              <p:nvPr/>
            </p:nvSpPr>
            <p:spPr bwMode="auto">
              <a:xfrm>
                <a:off x="3085" y="2864"/>
                <a:ext cx="75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0266" name="Group 465"/>
          <p:cNvGrpSpPr>
            <a:grpSpLocks/>
          </p:cNvGrpSpPr>
          <p:nvPr/>
        </p:nvGrpSpPr>
        <p:grpSpPr bwMode="auto">
          <a:xfrm>
            <a:off x="4776788" y="4821238"/>
            <a:ext cx="122237" cy="88900"/>
            <a:chOff x="3009" y="3036"/>
            <a:chExt cx="77" cy="56"/>
          </a:xfrm>
        </p:grpSpPr>
        <p:sp>
          <p:nvSpPr>
            <p:cNvPr id="50548" name="Freeform 466"/>
            <p:cNvSpPr>
              <a:spLocks/>
            </p:cNvSpPr>
            <p:nvPr/>
          </p:nvSpPr>
          <p:spPr bwMode="auto">
            <a:xfrm>
              <a:off x="3009" y="3067"/>
              <a:ext cx="74" cy="25"/>
            </a:xfrm>
            <a:custGeom>
              <a:avLst/>
              <a:gdLst>
                <a:gd name="T0" fmla="*/ 74 w 74"/>
                <a:gd name="T1" fmla="*/ 0 h 25"/>
                <a:gd name="T2" fmla="*/ 74 w 74"/>
                <a:gd name="T3" fmla="*/ 3 h 25"/>
                <a:gd name="T4" fmla="*/ 72 w 74"/>
                <a:gd name="T5" fmla="*/ 5 h 25"/>
                <a:gd name="T6" fmla="*/ 72 w 74"/>
                <a:gd name="T7" fmla="*/ 8 h 25"/>
                <a:gd name="T8" fmla="*/ 70 w 74"/>
                <a:gd name="T9" fmla="*/ 10 h 25"/>
                <a:gd name="T10" fmla="*/ 70 w 74"/>
                <a:gd name="T11" fmla="*/ 11 h 25"/>
                <a:gd name="T12" fmla="*/ 67 w 74"/>
                <a:gd name="T13" fmla="*/ 11 h 25"/>
                <a:gd name="T14" fmla="*/ 67 w 74"/>
                <a:gd name="T15" fmla="*/ 13 h 25"/>
                <a:gd name="T16" fmla="*/ 65 w 74"/>
                <a:gd name="T17" fmla="*/ 14 h 25"/>
                <a:gd name="T18" fmla="*/ 63 w 74"/>
                <a:gd name="T19" fmla="*/ 16 h 25"/>
                <a:gd name="T20" fmla="*/ 61 w 74"/>
                <a:gd name="T21" fmla="*/ 17 h 25"/>
                <a:gd name="T22" fmla="*/ 61 w 74"/>
                <a:gd name="T23" fmla="*/ 19 h 25"/>
                <a:gd name="T24" fmla="*/ 59 w 74"/>
                <a:gd name="T25" fmla="*/ 19 h 25"/>
                <a:gd name="T26" fmla="*/ 59 w 74"/>
                <a:gd name="T27" fmla="*/ 20 h 25"/>
                <a:gd name="T28" fmla="*/ 57 w 74"/>
                <a:gd name="T29" fmla="*/ 20 h 25"/>
                <a:gd name="T30" fmla="*/ 57 w 74"/>
                <a:gd name="T31" fmla="*/ 20 h 25"/>
                <a:gd name="T32" fmla="*/ 57 w 74"/>
                <a:gd name="T33" fmla="*/ 20 h 25"/>
                <a:gd name="T34" fmla="*/ 55 w 74"/>
                <a:gd name="T35" fmla="*/ 22 h 25"/>
                <a:gd name="T36" fmla="*/ 55 w 74"/>
                <a:gd name="T37" fmla="*/ 22 h 25"/>
                <a:gd name="T38" fmla="*/ 53 w 74"/>
                <a:gd name="T39" fmla="*/ 22 h 25"/>
                <a:gd name="T40" fmla="*/ 53 w 74"/>
                <a:gd name="T41" fmla="*/ 22 h 25"/>
                <a:gd name="T42" fmla="*/ 51 w 74"/>
                <a:gd name="T43" fmla="*/ 22 h 25"/>
                <a:gd name="T44" fmla="*/ 51 w 74"/>
                <a:gd name="T45" fmla="*/ 24 h 25"/>
                <a:gd name="T46" fmla="*/ 51 w 74"/>
                <a:gd name="T47" fmla="*/ 24 h 25"/>
                <a:gd name="T48" fmla="*/ 49 w 74"/>
                <a:gd name="T49" fmla="*/ 24 h 25"/>
                <a:gd name="T50" fmla="*/ 47 w 74"/>
                <a:gd name="T51" fmla="*/ 24 h 25"/>
                <a:gd name="T52" fmla="*/ 45 w 74"/>
                <a:gd name="T53" fmla="*/ 24 h 25"/>
                <a:gd name="T54" fmla="*/ 45 w 74"/>
                <a:gd name="T55" fmla="*/ 24 h 25"/>
                <a:gd name="T56" fmla="*/ 43 w 74"/>
                <a:gd name="T57" fmla="*/ 25 h 25"/>
                <a:gd name="T58" fmla="*/ 43 w 74"/>
                <a:gd name="T59" fmla="*/ 25 h 25"/>
                <a:gd name="T60" fmla="*/ 41 w 74"/>
                <a:gd name="T61" fmla="*/ 25 h 25"/>
                <a:gd name="T62" fmla="*/ 41 w 74"/>
                <a:gd name="T63" fmla="*/ 25 h 25"/>
                <a:gd name="T64" fmla="*/ 29 w 74"/>
                <a:gd name="T65" fmla="*/ 25 h 25"/>
                <a:gd name="T66" fmla="*/ 24 w 74"/>
                <a:gd name="T67" fmla="*/ 24 h 25"/>
                <a:gd name="T68" fmla="*/ 20 w 74"/>
                <a:gd name="T69" fmla="*/ 24 h 25"/>
                <a:gd name="T70" fmla="*/ 20 w 74"/>
                <a:gd name="T71" fmla="*/ 22 h 25"/>
                <a:gd name="T72" fmla="*/ 18 w 74"/>
                <a:gd name="T73" fmla="*/ 20 h 25"/>
                <a:gd name="T74" fmla="*/ 16 w 74"/>
                <a:gd name="T75" fmla="*/ 20 h 25"/>
                <a:gd name="T76" fmla="*/ 14 w 74"/>
                <a:gd name="T77" fmla="*/ 19 h 25"/>
                <a:gd name="T78" fmla="*/ 14 w 74"/>
                <a:gd name="T79" fmla="*/ 19 h 25"/>
                <a:gd name="T80" fmla="*/ 12 w 74"/>
                <a:gd name="T81" fmla="*/ 19 h 25"/>
                <a:gd name="T82" fmla="*/ 12 w 74"/>
                <a:gd name="T83" fmla="*/ 19 h 25"/>
                <a:gd name="T84" fmla="*/ 12 w 74"/>
                <a:gd name="T85" fmla="*/ 17 h 25"/>
                <a:gd name="T86" fmla="*/ 12 w 74"/>
                <a:gd name="T87" fmla="*/ 17 h 25"/>
                <a:gd name="T88" fmla="*/ 10 w 74"/>
                <a:gd name="T89" fmla="*/ 16 h 25"/>
                <a:gd name="T90" fmla="*/ 10 w 74"/>
                <a:gd name="T91" fmla="*/ 16 h 25"/>
                <a:gd name="T92" fmla="*/ 6 w 74"/>
                <a:gd name="T93" fmla="*/ 11 h 25"/>
                <a:gd name="T94" fmla="*/ 2 w 74"/>
                <a:gd name="T95" fmla="*/ 6 h 25"/>
                <a:gd name="T96" fmla="*/ 2 w 74"/>
                <a:gd name="T97" fmla="*/ 3 h 25"/>
                <a:gd name="T98" fmla="*/ 0 w 74"/>
                <a:gd name="T99" fmla="*/ 0 h 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"/>
                <a:gd name="T151" fmla="*/ 0 h 25"/>
                <a:gd name="T152" fmla="*/ 74 w 74"/>
                <a:gd name="T153" fmla="*/ 25 h 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" h="25">
                  <a:moveTo>
                    <a:pt x="74" y="0"/>
                  </a:moveTo>
                  <a:lnTo>
                    <a:pt x="74" y="3"/>
                  </a:lnTo>
                  <a:lnTo>
                    <a:pt x="72" y="5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70" y="11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5" y="14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7" y="20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29" y="25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0" y="16"/>
                  </a:lnTo>
                  <a:lnTo>
                    <a:pt x="6" y="11"/>
                  </a:lnTo>
                  <a:lnTo>
                    <a:pt x="2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49" name="Line 467"/>
            <p:cNvSpPr>
              <a:spLocks noChangeShapeType="1"/>
            </p:cNvSpPr>
            <p:nvPr/>
          </p:nvSpPr>
          <p:spPr bwMode="auto">
            <a:xfrm flipV="1">
              <a:off x="3085" y="3036"/>
              <a:ext cx="1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50" name="Line 468"/>
            <p:cNvSpPr>
              <a:spLocks noChangeShapeType="1"/>
            </p:cNvSpPr>
            <p:nvPr/>
          </p:nvSpPr>
          <p:spPr bwMode="auto">
            <a:xfrm flipV="1">
              <a:off x="3009" y="3036"/>
              <a:ext cx="1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67" name="Group 469"/>
          <p:cNvGrpSpPr>
            <a:grpSpLocks/>
          </p:cNvGrpSpPr>
          <p:nvPr/>
        </p:nvGrpSpPr>
        <p:grpSpPr bwMode="auto">
          <a:xfrm>
            <a:off x="4125913" y="4503738"/>
            <a:ext cx="122237" cy="88900"/>
            <a:chOff x="2599" y="2836"/>
            <a:chExt cx="77" cy="56"/>
          </a:xfrm>
        </p:grpSpPr>
        <p:sp>
          <p:nvSpPr>
            <p:cNvPr id="50545" name="Freeform 470"/>
            <p:cNvSpPr>
              <a:spLocks/>
            </p:cNvSpPr>
            <p:nvPr/>
          </p:nvSpPr>
          <p:spPr bwMode="auto">
            <a:xfrm>
              <a:off x="2601" y="2836"/>
              <a:ext cx="74" cy="25"/>
            </a:xfrm>
            <a:custGeom>
              <a:avLst/>
              <a:gdLst>
                <a:gd name="T0" fmla="*/ 0 w 74"/>
                <a:gd name="T1" fmla="*/ 25 h 25"/>
                <a:gd name="T2" fmla="*/ 0 w 74"/>
                <a:gd name="T3" fmla="*/ 22 h 25"/>
                <a:gd name="T4" fmla="*/ 0 w 74"/>
                <a:gd name="T5" fmla="*/ 19 h 25"/>
                <a:gd name="T6" fmla="*/ 2 w 74"/>
                <a:gd name="T7" fmla="*/ 17 h 25"/>
                <a:gd name="T8" fmla="*/ 4 w 74"/>
                <a:gd name="T9" fmla="*/ 14 h 25"/>
                <a:gd name="T10" fmla="*/ 4 w 74"/>
                <a:gd name="T11" fmla="*/ 14 h 25"/>
                <a:gd name="T12" fmla="*/ 4 w 74"/>
                <a:gd name="T13" fmla="*/ 13 h 25"/>
                <a:gd name="T14" fmla="*/ 6 w 74"/>
                <a:gd name="T15" fmla="*/ 13 h 25"/>
                <a:gd name="T16" fmla="*/ 8 w 74"/>
                <a:gd name="T17" fmla="*/ 11 h 25"/>
                <a:gd name="T18" fmla="*/ 10 w 74"/>
                <a:gd name="T19" fmla="*/ 10 h 25"/>
                <a:gd name="T20" fmla="*/ 12 w 74"/>
                <a:gd name="T21" fmla="*/ 7 h 25"/>
                <a:gd name="T22" fmla="*/ 14 w 74"/>
                <a:gd name="T23" fmla="*/ 7 h 25"/>
                <a:gd name="T24" fmla="*/ 14 w 74"/>
                <a:gd name="T25" fmla="*/ 5 h 25"/>
                <a:gd name="T26" fmla="*/ 14 w 74"/>
                <a:gd name="T27" fmla="*/ 5 h 25"/>
                <a:gd name="T28" fmla="*/ 17 w 74"/>
                <a:gd name="T29" fmla="*/ 5 h 25"/>
                <a:gd name="T30" fmla="*/ 17 w 74"/>
                <a:gd name="T31" fmla="*/ 5 h 25"/>
                <a:gd name="T32" fmla="*/ 17 w 74"/>
                <a:gd name="T33" fmla="*/ 5 h 25"/>
                <a:gd name="T34" fmla="*/ 17 w 74"/>
                <a:gd name="T35" fmla="*/ 3 h 25"/>
                <a:gd name="T36" fmla="*/ 19 w 74"/>
                <a:gd name="T37" fmla="*/ 3 h 25"/>
                <a:gd name="T38" fmla="*/ 19 w 74"/>
                <a:gd name="T39" fmla="*/ 3 h 25"/>
                <a:gd name="T40" fmla="*/ 21 w 74"/>
                <a:gd name="T41" fmla="*/ 3 h 25"/>
                <a:gd name="T42" fmla="*/ 21 w 74"/>
                <a:gd name="T43" fmla="*/ 3 h 25"/>
                <a:gd name="T44" fmla="*/ 23 w 74"/>
                <a:gd name="T45" fmla="*/ 2 h 25"/>
                <a:gd name="T46" fmla="*/ 23 w 74"/>
                <a:gd name="T47" fmla="*/ 2 h 25"/>
                <a:gd name="T48" fmla="*/ 23 w 74"/>
                <a:gd name="T49" fmla="*/ 2 h 25"/>
                <a:gd name="T50" fmla="*/ 29 w 74"/>
                <a:gd name="T51" fmla="*/ 2 h 25"/>
                <a:gd name="T52" fmla="*/ 29 w 74"/>
                <a:gd name="T53" fmla="*/ 0 h 25"/>
                <a:gd name="T54" fmla="*/ 31 w 74"/>
                <a:gd name="T55" fmla="*/ 0 h 25"/>
                <a:gd name="T56" fmla="*/ 31 w 74"/>
                <a:gd name="T57" fmla="*/ 0 h 25"/>
                <a:gd name="T58" fmla="*/ 33 w 74"/>
                <a:gd name="T59" fmla="*/ 0 h 25"/>
                <a:gd name="T60" fmla="*/ 33 w 74"/>
                <a:gd name="T61" fmla="*/ 0 h 25"/>
                <a:gd name="T62" fmla="*/ 39 w 74"/>
                <a:gd name="T63" fmla="*/ 0 h 25"/>
                <a:gd name="T64" fmla="*/ 43 w 74"/>
                <a:gd name="T65" fmla="*/ 0 h 25"/>
                <a:gd name="T66" fmla="*/ 47 w 74"/>
                <a:gd name="T67" fmla="*/ 2 h 25"/>
                <a:gd name="T68" fmla="*/ 51 w 74"/>
                <a:gd name="T69" fmla="*/ 2 h 25"/>
                <a:gd name="T70" fmla="*/ 53 w 74"/>
                <a:gd name="T71" fmla="*/ 3 h 25"/>
                <a:gd name="T72" fmla="*/ 55 w 74"/>
                <a:gd name="T73" fmla="*/ 5 h 25"/>
                <a:gd name="T74" fmla="*/ 57 w 74"/>
                <a:gd name="T75" fmla="*/ 5 h 25"/>
                <a:gd name="T76" fmla="*/ 60 w 74"/>
                <a:gd name="T77" fmla="*/ 5 h 25"/>
                <a:gd name="T78" fmla="*/ 60 w 74"/>
                <a:gd name="T79" fmla="*/ 7 h 25"/>
                <a:gd name="T80" fmla="*/ 60 w 74"/>
                <a:gd name="T81" fmla="*/ 7 h 25"/>
                <a:gd name="T82" fmla="*/ 62 w 74"/>
                <a:gd name="T83" fmla="*/ 8 h 25"/>
                <a:gd name="T84" fmla="*/ 62 w 74"/>
                <a:gd name="T85" fmla="*/ 8 h 25"/>
                <a:gd name="T86" fmla="*/ 62 w 74"/>
                <a:gd name="T87" fmla="*/ 8 h 25"/>
                <a:gd name="T88" fmla="*/ 64 w 74"/>
                <a:gd name="T89" fmla="*/ 10 h 25"/>
                <a:gd name="T90" fmla="*/ 64 w 74"/>
                <a:gd name="T91" fmla="*/ 10 h 25"/>
                <a:gd name="T92" fmla="*/ 68 w 74"/>
                <a:gd name="T93" fmla="*/ 14 h 25"/>
                <a:gd name="T94" fmla="*/ 70 w 74"/>
                <a:gd name="T95" fmla="*/ 17 h 25"/>
                <a:gd name="T96" fmla="*/ 72 w 74"/>
                <a:gd name="T97" fmla="*/ 22 h 25"/>
                <a:gd name="T98" fmla="*/ 74 w 74"/>
                <a:gd name="T99" fmla="*/ 25 h 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"/>
                <a:gd name="T151" fmla="*/ 0 h 25"/>
                <a:gd name="T152" fmla="*/ 74 w 74"/>
                <a:gd name="T153" fmla="*/ 25 h 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" h="25">
                  <a:moveTo>
                    <a:pt x="0" y="25"/>
                  </a:moveTo>
                  <a:lnTo>
                    <a:pt x="0" y="22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2"/>
                  </a:lnTo>
                  <a:lnTo>
                    <a:pt x="51" y="2"/>
                  </a:lnTo>
                  <a:lnTo>
                    <a:pt x="53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4" y="10"/>
                  </a:lnTo>
                  <a:lnTo>
                    <a:pt x="68" y="14"/>
                  </a:lnTo>
                  <a:lnTo>
                    <a:pt x="70" y="17"/>
                  </a:lnTo>
                  <a:lnTo>
                    <a:pt x="72" y="22"/>
                  </a:lnTo>
                  <a:lnTo>
                    <a:pt x="74" y="2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46" name="Line 471"/>
            <p:cNvSpPr>
              <a:spLocks noChangeShapeType="1"/>
            </p:cNvSpPr>
            <p:nvPr/>
          </p:nvSpPr>
          <p:spPr bwMode="auto">
            <a:xfrm>
              <a:off x="2599" y="2860"/>
              <a:ext cx="1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47" name="Line 472"/>
            <p:cNvSpPr>
              <a:spLocks noChangeShapeType="1"/>
            </p:cNvSpPr>
            <p:nvPr/>
          </p:nvSpPr>
          <p:spPr bwMode="auto">
            <a:xfrm>
              <a:off x="2675" y="2861"/>
              <a:ext cx="1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68" name="Group 473"/>
          <p:cNvGrpSpPr>
            <a:grpSpLocks/>
          </p:cNvGrpSpPr>
          <p:nvPr/>
        </p:nvGrpSpPr>
        <p:grpSpPr bwMode="auto">
          <a:xfrm>
            <a:off x="3830638" y="5657850"/>
            <a:ext cx="120650" cy="90488"/>
            <a:chOff x="2413" y="3563"/>
            <a:chExt cx="76" cy="57"/>
          </a:xfrm>
        </p:grpSpPr>
        <p:sp>
          <p:nvSpPr>
            <p:cNvPr id="50542" name="Freeform 474"/>
            <p:cNvSpPr>
              <a:spLocks/>
            </p:cNvSpPr>
            <p:nvPr/>
          </p:nvSpPr>
          <p:spPr bwMode="auto">
            <a:xfrm>
              <a:off x="2413" y="3595"/>
              <a:ext cx="73" cy="25"/>
            </a:xfrm>
            <a:custGeom>
              <a:avLst/>
              <a:gdLst>
                <a:gd name="T0" fmla="*/ 73 w 73"/>
                <a:gd name="T1" fmla="*/ 1 h 25"/>
                <a:gd name="T2" fmla="*/ 73 w 73"/>
                <a:gd name="T3" fmla="*/ 4 h 25"/>
                <a:gd name="T4" fmla="*/ 71 w 73"/>
                <a:gd name="T5" fmla="*/ 6 h 25"/>
                <a:gd name="T6" fmla="*/ 71 w 73"/>
                <a:gd name="T7" fmla="*/ 9 h 25"/>
                <a:gd name="T8" fmla="*/ 69 w 73"/>
                <a:gd name="T9" fmla="*/ 11 h 25"/>
                <a:gd name="T10" fmla="*/ 69 w 73"/>
                <a:gd name="T11" fmla="*/ 11 h 25"/>
                <a:gd name="T12" fmla="*/ 67 w 73"/>
                <a:gd name="T13" fmla="*/ 12 h 25"/>
                <a:gd name="T14" fmla="*/ 67 w 73"/>
                <a:gd name="T15" fmla="*/ 14 h 25"/>
                <a:gd name="T16" fmla="*/ 65 w 73"/>
                <a:gd name="T17" fmla="*/ 14 h 25"/>
                <a:gd name="T18" fmla="*/ 63 w 73"/>
                <a:gd name="T19" fmla="*/ 17 h 25"/>
                <a:gd name="T20" fmla="*/ 61 w 73"/>
                <a:gd name="T21" fmla="*/ 18 h 25"/>
                <a:gd name="T22" fmla="*/ 59 w 73"/>
                <a:gd name="T23" fmla="*/ 18 h 25"/>
                <a:gd name="T24" fmla="*/ 59 w 73"/>
                <a:gd name="T25" fmla="*/ 20 h 25"/>
                <a:gd name="T26" fmla="*/ 59 w 73"/>
                <a:gd name="T27" fmla="*/ 20 h 25"/>
                <a:gd name="T28" fmla="*/ 57 w 73"/>
                <a:gd name="T29" fmla="*/ 20 h 25"/>
                <a:gd name="T30" fmla="*/ 57 w 73"/>
                <a:gd name="T31" fmla="*/ 20 h 25"/>
                <a:gd name="T32" fmla="*/ 57 w 73"/>
                <a:gd name="T33" fmla="*/ 20 h 25"/>
                <a:gd name="T34" fmla="*/ 55 w 73"/>
                <a:gd name="T35" fmla="*/ 21 h 25"/>
                <a:gd name="T36" fmla="*/ 55 w 73"/>
                <a:gd name="T37" fmla="*/ 21 h 25"/>
                <a:gd name="T38" fmla="*/ 53 w 73"/>
                <a:gd name="T39" fmla="*/ 21 h 25"/>
                <a:gd name="T40" fmla="*/ 53 w 73"/>
                <a:gd name="T41" fmla="*/ 23 h 25"/>
                <a:gd name="T42" fmla="*/ 53 w 73"/>
                <a:gd name="T43" fmla="*/ 23 h 25"/>
                <a:gd name="T44" fmla="*/ 51 w 73"/>
                <a:gd name="T45" fmla="*/ 23 h 25"/>
                <a:gd name="T46" fmla="*/ 51 w 73"/>
                <a:gd name="T47" fmla="*/ 23 h 25"/>
                <a:gd name="T48" fmla="*/ 49 w 73"/>
                <a:gd name="T49" fmla="*/ 23 h 25"/>
                <a:gd name="T50" fmla="*/ 49 w 73"/>
                <a:gd name="T51" fmla="*/ 23 h 25"/>
                <a:gd name="T52" fmla="*/ 47 w 73"/>
                <a:gd name="T53" fmla="*/ 23 h 25"/>
                <a:gd name="T54" fmla="*/ 45 w 73"/>
                <a:gd name="T55" fmla="*/ 25 h 25"/>
                <a:gd name="T56" fmla="*/ 45 w 73"/>
                <a:gd name="T57" fmla="*/ 25 h 25"/>
                <a:gd name="T58" fmla="*/ 43 w 73"/>
                <a:gd name="T59" fmla="*/ 25 h 25"/>
                <a:gd name="T60" fmla="*/ 43 w 73"/>
                <a:gd name="T61" fmla="*/ 25 h 25"/>
                <a:gd name="T62" fmla="*/ 41 w 73"/>
                <a:gd name="T63" fmla="*/ 25 h 25"/>
                <a:gd name="T64" fmla="*/ 41 w 73"/>
                <a:gd name="T65" fmla="*/ 25 h 25"/>
                <a:gd name="T66" fmla="*/ 39 w 73"/>
                <a:gd name="T67" fmla="*/ 25 h 25"/>
                <a:gd name="T68" fmla="*/ 34 w 73"/>
                <a:gd name="T69" fmla="*/ 25 h 25"/>
                <a:gd name="T70" fmla="*/ 28 w 73"/>
                <a:gd name="T71" fmla="*/ 25 h 25"/>
                <a:gd name="T72" fmla="*/ 24 w 73"/>
                <a:gd name="T73" fmla="*/ 23 h 25"/>
                <a:gd name="T74" fmla="*/ 20 w 73"/>
                <a:gd name="T75" fmla="*/ 23 h 25"/>
                <a:gd name="T76" fmla="*/ 18 w 73"/>
                <a:gd name="T77" fmla="*/ 21 h 25"/>
                <a:gd name="T78" fmla="*/ 16 w 73"/>
                <a:gd name="T79" fmla="*/ 20 h 25"/>
                <a:gd name="T80" fmla="*/ 16 w 73"/>
                <a:gd name="T81" fmla="*/ 20 h 25"/>
                <a:gd name="T82" fmla="*/ 14 w 73"/>
                <a:gd name="T83" fmla="*/ 20 h 25"/>
                <a:gd name="T84" fmla="*/ 14 w 73"/>
                <a:gd name="T85" fmla="*/ 18 h 25"/>
                <a:gd name="T86" fmla="*/ 12 w 73"/>
                <a:gd name="T87" fmla="*/ 18 h 25"/>
                <a:gd name="T88" fmla="*/ 12 w 73"/>
                <a:gd name="T89" fmla="*/ 18 h 25"/>
                <a:gd name="T90" fmla="*/ 10 w 73"/>
                <a:gd name="T91" fmla="*/ 17 h 25"/>
                <a:gd name="T92" fmla="*/ 10 w 73"/>
                <a:gd name="T93" fmla="*/ 17 h 25"/>
                <a:gd name="T94" fmla="*/ 10 w 73"/>
                <a:gd name="T95" fmla="*/ 15 h 25"/>
                <a:gd name="T96" fmla="*/ 8 w 73"/>
                <a:gd name="T97" fmla="*/ 15 h 25"/>
                <a:gd name="T98" fmla="*/ 6 w 73"/>
                <a:gd name="T99" fmla="*/ 12 h 25"/>
                <a:gd name="T100" fmla="*/ 2 w 73"/>
                <a:gd name="T101" fmla="*/ 7 h 25"/>
                <a:gd name="T102" fmla="*/ 0 w 73"/>
                <a:gd name="T103" fmla="*/ 4 h 25"/>
                <a:gd name="T104" fmla="*/ 0 w 73"/>
                <a:gd name="T105" fmla="*/ 0 h 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5"/>
                <a:gd name="T161" fmla="*/ 73 w 73"/>
                <a:gd name="T162" fmla="*/ 25 h 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5">
                  <a:moveTo>
                    <a:pt x="73" y="1"/>
                  </a:moveTo>
                  <a:lnTo>
                    <a:pt x="73" y="4"/>
                  </a:lnTo>
                  <a:lnTo>
                    <a:pt x="71" y="6"/>
                  </a:lnTo>
                  <a:lnTo>
                    <a:pt x="71" y="9"/>
                  </a:lnTo>
                  <a:lnTo>
                    <a:pt x="69" y="11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3" y="17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7" y="20"/>
                  </a:lnTo>
                  <a:lnTo>
                    <a:pt x="55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1" y="23"/>
                  </a:lnTo>
                  <a:lnTo>
                    <a:pt x="49" y="23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39" y="25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8" y="21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2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43" name="Line 475"/>
            <p:cNvSpPr>
              <a:spLocks noChangeShapeType="1"/>
            </p:cNvSpPr>
            <p:nvPr/>
          </p:nvSpPr>
          <p:spPr bwMode="auto">
            <a:xfrm flipV="1">
              <a:off x="2488" y="3565"/>
              <a:ext cx="1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44" name="Line 476"/>
            <p:cNvSpPr>
              <a:spLocks noChangeShapeType="1"/>
            </p:cNvSpPr>
            <p:nvPr/>
          </p:nvSpPr>
          <p:spPr bwMode="auto">
            <a:xfrm flipV="1">
              <a:off x="2413" y="3563"/>
              <a:ext cx="1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69" name="Group 477"/>
          <p:cNvGrpSpPr>
            <a:grpSpLocks/>
          </p:cNvGrpSpPr>
          <p:nvPr/>
        </p:nvGrpSpPr>
        <p:grpSpPr bwMode="auto">
          <a:xfrm>
            <a:off x="3830638" y="5440363"/>
            <a:ext cx="120650" cy="92075"/>
            <a:chOff x="2413" y="3426"/>
            <a:chExt cx="76" cy="58"/>
          </a:xfrm>
        </p:grpSpPr>
        <p:sp>
          <p:nvSpPr>
            <p:cNvPr id="50539" name="Freeform 478"/>
            <p:cNvSpPr>
              <a:spLocks/>
            </p:cNvSpPr>
            <p:nvPr/>
          </p:nvSpPr>
          <p:spPr bwMode="auto">
            <a:xfrm>
              <a:off x="2415" y="3426"/>
              <a:ext cx="73" cy="27"/>
            </a:xfrm>
            <a:custGeom>
              <a:avLst/>
              <a:gdLst>
                <a:gd name="T0" fmla="*/ 0 w 73"/>
                <a:gd name="T1" fmla="*/ 25 h 27"/>
                <a:gd name="T2" fmla="*/ 0 w 73"/>
                <a:gd name="T3" fmla="*/ 20 h 27"/>
                <a:gd name="T4" fmla="*/ 2 w 73"/>
                <a:gd name="T5" fmla="*/ 19 h 27"/>
                <a:gd name="T6" fmla="*/ 4 w 73"/>
                <a:gd name="T7" fmla="*/ 16 h 27"/>
                <a:gd name="T8" fmla="*/ 4 w 73"/>
                <a:gd name="T9" fmla="*/ 16 h 27"/>
                <a:gd name="T10" fmla="*/ 4 w 73"/>
                <a:gd name="T11" fmla="*/ 14 h 27"/>
                <a:gd name="T12" fmla="*/ 6 w 73"/>
                <a:gd name="T13" fmla="*/ 13 h 27"/>
                <a:gd name="T14" fmla="*/ 8 w 73"/>
                <a:gd name="T15" fmla="*/ 11 h 27"/>
                <a:gd name="T16" fmla="*/ 10 w 73"/>
                <a:gd name="T17" fmla="*/ 9 h 27"/>
                <a:gd name="T18" fmla="*/ 12 w 73"/>
                <a:gd name="T19" fmla="*/ 8 h 27"/>
                <a:gd name="T20" fmla="*/ 14 w 73"/>
                <a:gd name="T21" fmla="*/ 8 h 27"/>
                <a:gd name="T22" fmla="*/ 14 w 73"/>
                <a:gd name="T23" fmla="*/ 6 h 27"/>
                <a:gd name="T24" fmla="*/ 14 w 73"/>
                <a:gd name="T25" fmla="*/ 6 h 27"/>
                <a:gd name="T26" fmla="*/ 16 w 73"/>
                <a:gd name="T27" fmla="*/ 5 h 27"/>
                <a:gd name="T28" fmla="*/ 16 w 73"/>
                <a:gd name="T29" fmla="*/ 5 h 27"/>
                <a:gd name="T30" fmla="*/ 16 w 73"/>
                <a:gd name="T31" fmla="*/ 5 h 27"/>
                <a:gd name="T32" fmla="*/ 18 w 73"/>
                <a:gd name="T33" fmla="*/ 5 h 27"/>
                <a:gd name="T34" fmla="*/ 18 w 73"/>
                <a:gd name="T35" fmla="*/ 3 h 27"/>
                <a:gd name="T36" fmla="*/ 20 w 73"/>
                <a:gd name="T37" fmla="*/ 3 h 27"/>
                <a:gd name="T38" fmla="*/ 20 w 73"/>
                <a:gd name="T39" fmla="*/ 3 h 27"/>
                <a:gd name="T40" fmla="*/ 22 w 73"/>
                <a:gd name="T41" fmla="*/ 3 h 27"/>
                <a:gd name="T42" fmla="*/ 22 w 73"/>
                <a:gd name="T43" fmla="*/ 3 h 27"/>
                <a:gd name="T44" fmla="*/ 22 w 73"/>
                <a:gd name="T45" fmla="*/ 3 h 27"/>
                <a:gd name="T46" fmla="*/ 22 w 73"/>
                <a:gd name="T47" fmla="*/ 2 h 27"/>
                <a:gd name="T48" fmla="*/ 28 w 73"/>
                <a:gd name="T49" fmla="*/ 2 h 27"/>
                <a:gd name="T50" fmla="*/ 28 w 73"/>
                <a:gd name="T51" fmla="*/ 2 h 27"/>
                <a:gd name="T52" fmla="*/ 30 w 73"/>
                <a:gd name="T53" fmla="*/ 2 h 27"/>
                <a:gd name="T54" fmla="*/ 30 w 73"/>
                <a:gd name="T55" fmla="*/ 2 h 27"/>
                <a:gd name="T56" fmla="*/ 30 w 73"/>
                <a:gd name="T57" fmla="*/ 0 h 27"/>
                <a:gd name="T58" fmla="*/ 32 w 73"/>
                <a:gd name="T59" fmla="*/ 0 h 27"/>
                <a:gd name="T60" fmla="*/ 32 w 73"/>
                <a:gd name="T61" fmla="*/ 0 h 27"/>
                <a:gd name="T62" fmla="*/ 39 w 73"/>
                <a:gd name="T63" fmla="*/ 0 h 27"/>
                <a:gd name="T64" fmla="*/ 43 w 73"/>
                <a:gd name="T65" fmla="*/ 2 h 27"/>
                <a:gd name="T66" fmla="*/ 47 w 73"/>
                <a:gd name="T67" fmla="*/ 2 h 27"/>
                <a:gd name="T68" fmla="*/ 51 w 73"/>
                <a:gd name="T69" fmla="*/ 3 h 27"/>
                <a:gd name="T70" fmla="*/ 53 w 73"/>
                <a:gd name="T71" fmla="*/ 5 h 27"/>
                <a:gd name="T72" fmla="*/ 55 w 73"/>
                <a:gd name="T73" fmla="*/ 5 h 27"/>
                <a:gd name="T74" fmla="*/ 57 w 73"/>
                <a:gd name="T75" fmla="*/ 6 h 27"/>
                <a:gd name="T76" fmla="*/ 59 w 73"/>
                <a:gd name="T77" fmla="*/ 6 h 27"/>
                <a:gd name="T78" fmla="*/ 59 w 73"/>
                <a:gd name="T79" fmla="*/ 6 h 27"/>
                <a:gd name="T80" fmla="*/ 59 w 73"/>
                <a:gd name="T81" fmla="*/ 8 h 27"/>
                <a:gd name="T82" fmla="*/ 61 w 73"/>
                <a:gd name="T83" fmla="*/ 8 h 27"/>
                <a:gd name="T84" fmla="*/ 61 w 73"/>
                <a:gd name="T85" fmla="*/ 8 h 27"/>
                <a:gd name="T86" fmla="*/ 61 w 73"/>
                <a:gd name="T87" fmla="*/ 8 h 27"/>
                <a:gd name="T88" fmla="*/ 63 w 73"/>
                <a:gd name="T89" fmla="*/ 9 h 27"/>
                <a:gd name="T90" fmla="*/ 63 w 73"/>
                <a:gd name="T91" fmla="*/ 11 h 27"/>
                <a:gd name="T92" fmla="*/ 63 w 73"/>
                <a:gd name="T93" fmla="*/ 11 h 27"/>
                <a:gd name="T94" fmla="*/ 67 w 73"/>
                <a:gd name="T95" fmla="*/ 14 h 27"/>
                <a:gd name="T96" fmla="*/ 69 w 73"/>
                <a:gd name="T97" fmla="*/ 19 h 27"/>
                <a:gd name="T98" fmla="*/ 71 w 73"/>
                <a:gd name="T99" fmla="*/ 22 h 27"/>
                <a:gd name="T100" fmla="*/ 73 w 73"/>
                <a:gd name="T101" fmla="*/ 27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27"/>
                <a:gd name="T155" fmla="*/ 73 w 73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27">
                  <a:moveTo>
                    <a:pt x="0" y="25"/>
                  </a:moveTo>
                  <a:lnTo>
                    <a:pt x="0" y="20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7" y="2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7" y="6"/>
                  </a:lnTo>
                  <a:lnTo>
                    <a:pt x="59" y="6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7" y="14"/>
                  </a:lnTo>
                  <a:lnTo>
                    <a:pt x="69" y="19"/>
                  </a:lnTo>
                  <a:lnTo>
                    <a:pt x="71" y="22"/>
                  </a:lnTo>
                  <a:lnTo>
                    <a:pt x="73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40" name="Line 479"/>
            <p:cNvSpPr>
              <a:spLocks noChangeShapeType="1"/>
            </p:cNvSpPr>
            <p:nvPr/>
          </p:nvSpPr>
          <p:spPr bwMode="auto">
            <a:xfrm>
              <a:off x="2413" y="3451"/>
              <a:ext cx="1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41" name="Line 480"/>
            <p:cNvSpPr>
              <a:spLocks noChangeShapeType="1"/>
            </p:cNvSpPr>
            <p:nvPr/>
          </p:nvSpPr>
          <p:spPr bwMode="auto">
            <a:xfrm>
              <a:off x="2488" y="3453"/>
              <a:ext cx="1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74" name="Group 481"/>
          <p:cNvGrpSpPr>
            <a:grpSpLocks/>
          </p:cNvGrpSpPr>
          <p:nvPr/>
        </p:nvGrpSpPr>
        <p:grpSpPr bwMode="auto">
          <a:xfrm>
            <a:off x="1604963" y="1195388"/>
            <a:ext cx="157162" cy="106362"/>
            <a:chOff x="1011" y="753"/>
            <a:chExt cx="99" cy="67"/>
          </a:xfrm>
        </p:grpSpPr>
        <p:sp>
          <p:nvSpPr>
            <p:cNvPr id="50537" name="Freeform 482"/>
            <p:cNvSpPr>
              <a:spLocks/>
            </p:cNvSpPr>
            <p:nvPr/>
          </p:nvSpPr>
          <p:spPr bwMode="auto">
            <a:xfrm>
              <a:off x="1034" y="753"/>
              <a:ext cx="76" cy="34"/>
            </a:xfrm>
            <a:custGeom>
              <a:avLst/>
              <a:gdLst>
                <a:gd name="T0" fmla="*/ 76 w 76"/>
                <a:gd name="T1" fmla="*/ 0 h 34"/>
                <a:gd name="T2" fmla="*/ 0 w 76"/>
                <a:gd name="T3" fmla="*/ 0 h 34"/>
                <a:gd name="T4" fmla="*/ 0 w 76"/>
                <a:gd name="T5" fmla="*/ 34 h 34"/>
                <a:gd name="T6" fmla="*/ 0 60000 65536"/>
                <a:gd name="T7" fmla="*/ 0 60000 65536"/>
                <a:gd name="T8" fmla="*/ 0 60000 65536"/>
                <a:gd name="T9" fmla="*/ 0 w 76"/>
                <a:gd name="T10" fmla="*/ 0 h 34"/>
                <a:gd name="T11" fmla="*/ 76 w 76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34">
                  <a:moveTo>
                    <a:pt x="76" y="0"/>
                  </a:move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38" name="Freeform 483"/>
            <p:cNvSpPr>
              <a:spLocks/>
            </p:cNvSpPr>
            <p:nvPr/>
          </p:nvSpPr>
          <p:spPr bwMode="auto">
            <a:xfrm>
              <a:off x="1011" y="784"/>
              <a:ext cx="47" cy="36"/>
            </a:xfrm>
            <a:custGeom>
              <a:avLst/>
              <a:gdLst>
                <a:gd name="T0" fmla="*/ 0 w 47"/>
                <a:gd name="T1" fmla="*/ 0 h 36"/>
                <a:gd name="T2" fmla="*/ 23 w 47"/>
                <a:gd name="T3" fmla="*/ 36 h 36"/>
                <a:gd name="T4" fmla="*/ 47 w 47"/>
                <a:gd name="T5" fmla="*/ 0 h 36"/>
                <a:gd name="T6" fmla="*/ 0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0"/>
                  </a:moveTo>
                  <a:lnTo>
                    <a:pt x="23" y="36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75" name="Group 484"/>
          <p:cNvGrpSpPr>
            <a:grpSpLocks/>
          </p:cNvGrpSpPr>
          <p:nvPr/>
        </p:nvGrpSpPr>
        <p:grpSpPr bwMode="auto">
          <a:xfrm>
            <a:off x="2255838" y="1195388"/>
            <a:ext cx="155575" cy="106362"/>
            <a:chOff x="1421" y="753"/>
            <a:chExt cx="98" cy="67"/>
          </a:xfrm>
        </p:grpSpPr>
        <p:sp>
          <p:nvSpPr>
            <p:cNvPr id="50535" name="Freeform 485"/>
            <p:cNvSpPr>
              <a:spLocks/>
            </p:cNvSpPr>
            <p:nvPr/>
          </p:nvSpPr>
          <p:spPr bwMode="auto">
            <a:xfrm>
              <a:off x="1444" y="753"/>
              <a:ext cx="75" cy="34"/>
            </a:xfrm>
            <a:custGeom>
              <a:avLst/>
              <a:gdLst>
                <a:gd name="T0" fmla="*/ 75 w 75"/>
                <a:gd name="T1" fmla="*/ 0 h 34"/>
                <a:gd name="T2" fmla="*/ 0 w 75"/>
                <a:gd name="T3" fmla="*/ 0 h 34"/>
                <a:gd name="T4" fmla="*/ 0 w 75"/>
                <a:gd name="T5" fmla="*/ 34 h 34"/>
                <a:gd name="T6" fmla="*/ 0 60000 65536"/>
                <a:gd name="T7" fmla="*/ 0 60000 65536"/>
                <a:gd name="T8" fmla="*/ 0 60000 65536"/>
                <a:gd name="T9" fmla="*/ 0 w 75"/>
                <a:gd name="T10" fmla="*/ 0 h 34"/>
                <a:gd name="T11" fmla="*/ 75 w 75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34">
                  <a:moveTo>
                    <a:pt x="75" y="0"/>
                  </a:move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36" name="Freeform 486"/>
            <p:cNvSpPr>
              <a:spLocks/>
            </p:cNvSpPr>
            <p:nvPr/>
          </p:nvSpPr>
          <p:spPr bwMode="auto">
            <a:xfrm>
              <a:off x="1421" y="784"/>
              <a:ext cx="47" cy="36"/>
            </a:xfrm>
            <a:custGeom>
              <a:avLst/>
              <a:gdLst>
                <a:gd name="T0" fmla="*/ 0 w 47"/>
                <a:gd name="T1" fmla="*/ 0 h 36"/>
                <a:gd name="T2" fmla="*/ 23 w 47"/>
                <a:gd name="T3" fmla="*/ 36 h 36"/>
                <a:gd name="T4" fmla="*/ 47 w 47"/>
                <a:gd name="T5" fmla="*/ 0 h 36"/>
                <a:gd name="T6" fmla="*/ 0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0"/>
                  </a:moveTo>
                  <a:lnTo>
                    <a:pt x="23" y="36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453" name="Rectangle 487"/>
          <p:cNvSpPr>
            <a:spLocks noChangeArrowheads="1"/>
          </p:cNvSpPr>
          <p:nvPr/>
        </p:nvSpPr>
        <p:spPr bwMode="auto">
          <a:xfrm>
            <a:off x="2528888" y="3875088"/>
            <a:ext cx="3286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54" name="Rectangle 488"/>
          <p:cNvSpPr>
            <a:spLocks noChangeArrowheads="1"/>
          </p:cNvSpPr>
          <p:nvPr/>
        </p:nvSpPr>
        <p:spPr bwMode="auto">
          <a:xfrm>
            <a:off x="2600325" y="3906838"/>
            <a:ext cx="2238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KL6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55" name="Rectangle 489"/>
          <p:cNvSpPr>
            <a:spLocks noChangeArrowheads="1"/>
          </p:cNvSpPr>
          <p:nvPr/>
        </p:nvSpPr>
        <p:spPr bwMode="auto">
          <a:xfrm>
            <a:off x="2528888" y="4957763"/>
            <a:ext cx="3286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56" name="Rectangle 490"/>
          <p:cNvSpPr>
            <a:spLocks noChangeArrowheads="1"/>
          </p:cNvSpPr>
          <p:nvPr/>
        </p:nvSpPr>
        <p:spPr bwMode="auto">
          <a:xfrm>
            <a:off x="2600325" y="4989513"/>
            <a:ext cx="2238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KL8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57" name="Rectangle 491"/>
          <p:cNvSpPr>
            <a:spLocks noChangeArrowheads="1"/>
          </p:cNvSpPr>
          <p:nvPr/>
        </p:nvSpPr>
        <p:spPr bwMode="auto">
          <a:xfrm>
            <a:off x="1762125" y="4414838"/>
            <a:ext cx="3238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58" name="Rectangle 492"/>
          <p:cNvSpPr>
            <a:spLocks noChangeArrowheads="1"/>
          </p:cNvSpPr>
          <p:nvPr/>
        </p:nvSpPr>
        <p:spPr bwMode="auto">
          <a:xfrm>
            <a:off x="1833563" y="4449763"/>
            <a:ext cx="2238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KL7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59" name="Rectangle 493"/>
          <p:cNvSpPr>
            <a:spLocks noChangeArrowheads="1"/>
          </p:cNvSpPr>
          <p:nvPr/>
        </p:nvSpPr>
        <p:spPr bwMode="auto">
          <a:xfrm>
            <a:off x="2528888" y="1663700"/>
            <a:ext cx="3286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60" name="Rectangle 494"/>
          <p:cNvSpPr>
            <a:spLocks noChangeArrowheads="1"/>
          </p:cNvSpPr>
          <p:nvPr/>
        </p:nvSpPr>
        <p:spPr bwMode="auto">
          <a:xfrm>
            <a:off x="2600325" y="1695450"/>
            <a:ext cx="2238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KL2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61" name="Rectangle 495"/>
          <p:cNvSpPr>
            <a:spLocks noChangeArrowheads="1"/>
          </p:cNvSpPr>
          <p:nvPr/>
        </p:nvSpPr>
        <p:spPr bwMode="auto">
          <a:xfrm>
            <a:off x="1762125" y="3330575"/>
            <a:ext cx="3238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62" name="Rectangle 496"/>
          <p:cNvSpPr>
            <a:spLocks noChangeArrowheads="1"/>
          </p:cNvSpPr>
          <p:nvPr/>
        </p:nvSpPr>
        <p:spPr bwMode="auto">
          <a:xfrm>
            <a:off x="1833563" y="3365500"/>
            <a:ext cx="2238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KL5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63" name="Rectangle 497"/>
          <p:cNvSpPr>
            <a:spLocks noChangeArrowheads="1"/>
          </p:cNvSpPr>
          <p:nvPr/>
        </p:nvSpPr>
        <p:spPr bwMode="auto">
          <a:xfrm>
            <a:off x="2528888" y="2746375"/>
            <a:ext cx="3286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64" name="Rectangle 498"/>
          <p:cNvSpPr>
            <a:spLocks noChangeArrowheads="1"/>
          </p:cNvSpPr>
          <p:nvPr/>
        </p:nvSpPr>
        <p:spPr bwMode="auto">
          <a:xfrm>
            <a:off x="2600325" y="2778125"/>
            <a:ext cx="2238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KL4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65" name="Rectangle 499"/>
          <p:cNvSpPr>
            <a:spLocks noChangeArrowheads="1"/>
          </p:cNvSpPr>
          <p:nvPr/>
        </p:nvSpPr>
        <p:spPr bwMode="auto">
          <a:xfrm>
            <a:off x="1762125" y="2251075"/>
            <a:ext cx="3238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66" name="Rectangle 500"/>
          <p:cNvSpPr>
            <a:spLocks noChangeArrowheads="1"/>
          </p:cNvSpPr>
          <p:nvPr/>
        </p:nvSpPr>
        <p:spPr bwMode="auto">
          <a:xfrm>
            <a:off x="1833563" y="2282825"/>
            <a:ext cx="2238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KL3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50276" name="Group 501"/>
          <p:cNvGrpSpPr>
            <a:grpSpLocks/>
          </p:cNvGrpSpPr>
          <p:nvPr/>
        </p:nvGrpSpPr>
        <p:grpSpPr bwMode="auto">
          <a:xfrm>
            <a:off x="2435225" y="1735138"/>
            <a:ext cx="93663" cy="111125"/>
            <a:chOff x="1534" y="1093"/>
            <a:chExt cx="59" cy="70"/>
          </a:xfrm>
        </p:grpSpPr>
        <p:sp>
          <p:nvSpPr>
            <p:cNvPr id="50533" name="Freeform 502"/>
            <p:cNvSpPr>
              <a:spLocks/>
            </p:cNvSpPr>
            <p:nvPr/>
          </p:nvSpPr>
          <p:spPr bwMode="auto">
            <a:xfrm>
              <a:off x="1556" y="1093"/>
              <a:ext cx="37" cy="36"/>
            </a:xfrm>
            <a:custGeom>
              <a:avLst/>
              <a:gdLst>
                <a:gd name="T0" fmla="*/ 37 w 37"/>
                <a:gd name="T1" fmla="*/ 0 h 36"/>
                <a:gd name="T2" fmla="*/ 0 w 37"/>
                <a:gd name="T3" fmla="*/ 0 h 36"/>
                <a:gd name="T4" fmla="*/ 0 w 37"/>
                <a:gd name="T5" fmla="*/ 36 h 36"/>
                <a:gd name="T6" fmla="*/ 0 60000 65536"/>
                <a:gd name="T7" fmla="*/ 0 60000 65536"/>
                <a:gd name="T8" fmla="*/ 0 60000 65536"/>
                <a:gd name="T9" fmla="*/ 0 w 37"/>
                <a:gd name="T10" fmla="*/ 0 h 36"/>
                <a:gd name="T11" fmla="*/ 37 w 37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36">
                  <a:moveTo>
                    <a:pt x="37" y="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34" name="Freeform 503"/>
            <p:cNvSpPr>
              <a:spLocks/>
            </p:cNvSpPr>
            <p:nvPr/>
          </p:nvSpPr>
          <p:spPr bwMode="auto">
            <a:xfrm>
              <a:off x="1534" y="1126"/>
              <a:ext cx="47" cy="37"/>
            </a:xfrm>
            <a:custGeom>
              <a:avLst/>
              <a:gdLst>
                <a:gd name="T0" fmla="*/ 0 w 47"/>
                <a:gd name="T1" fmla="*/ 0 h 37"/>
                <a:gd name="T2" fmla="*/ 24 w 47"/>
                <a:gd name="T3" fmla="*/ 37 h 37"/>
                <a:gd name="T4" fmla="*/ 47 w 47"/>
                <a:gd name="T5" fmla="*/ 0 h 37"/>
                <a:gd name="T6" fmla="*/ 0 w 4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7"/>
                <a:gd name="T14" fmla="*/ 47 w 4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7">
                  <a:moveTo>
                    <a:pt x="0" y="0"/>
                  </a:moveTo>
                  <a:lnTo>
                    <a:pt x="24" y="37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77" name="Group 504"/>
          <p:cNvGrpSpPr>
            <a:grpSpLocks/>
          </p:cNvGrpSpPr>
          <p:nvPr/>
        </p:nvGrpSpPr>
        <p:grpSpPr bwMode="auto">
          <a:xfrm>
            <a:off x="1604963" y="2322513"/>
            <a:ext cx="157162" cy="109537"/>
            <a:chOff x="1011" y="1463"/>
            <a:chExt cx="99" cy="69"/>
          </a:xfrm>
        </p:grpSpPr>
        <p:sp>
          <p:nvSpPr>
            <p:cNvPr id="50531" name="Freeform 505"/>
            <p:cNvSpPr>
              <a:spLocks/>
            </p:cNvSpPr>
            <p:nvPr/>
          </p:nvSpPr>
          <p:spPr bwMode="auto">
            <a:xfrm>
              <a:off x="1034" y="1463"/>
              <a:ext cx="76" cy="34"/>
            </a:xfrm>
            <a:custGeom>
              <a:avLst/>
              <a:gdLst>
                <a:gd name="T0" fmla="*/ 76 w 76"/>
                <a:gd name="T1" fmla="*/ 0 h 34"/>
                <a:gd name="T2" fmla="*/ 0 w 76"/>
                <a:gd name="T3" fmla="*/ 0 h 34"/>
                <a:gd name="T4" fmla="*/ 0 w 76"/>
                <a:gd name="T5" fmla="*/ 34 h 34"/>
                <a:gd name="T6" fmla="*/ 0 60000 65536"/>
                <a:gd name="T7" fmla="*/ 0 60000 65536"/>
                <a:gd name="T8" fmla="*/ 0 60000 65536"/>
                <a:gd name="T9" fmla="*/ 0 w 76"/>
                <a:gd name="T10" fmla="*/ 0 h 34"/>
                <a:gd name="T11" fmla="*/ 76 w 76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34">
                  <a:moveTo>
                    <a:pt x="76" y="0"/>
                  </a:move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32" name="Freeform 506"/>
            <p:cNvSpPr>
              <a:spLocks/>
            </p:cNvSpPr>
            <p:nvPr/>
          </p:nvSpPr>
          <p:spPr bwMode="auto">
            <a:xfrm>
              <a:off x="1011" y="1494"/>
              <a:ext cx="47" cy="38"/>
            </a:xfrm>
            <a:custGeom>
              <a:avLst/>
              <a:gdLst>
                <a:gd name="T0" fmla="*/ 0 w 47"/>
                <a:gd name="T1" fmla="*/ 0 h 38"/>
                <a:gd name="T2" fmla="*/ 23 w 47"/>
                <a:gd name="T3" fmla="*/ 38 h 38"/>
                <a:gd name="T4" fmla="*/ 47 w 47"/>
                <a:gd name="T5" fmla="*/ 0 h 38"/>
                <a:gd name="T6" fmla="*/ 0 w 4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0" y="0"/>
                  </a:moveTo>
                  <a:lnTo>
                    <a:pt x="23" y="38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82" name="Group 507"/>
          <p:cNvGrpSpPr>
            <a:grpSpLocks/>
          </p:cNvGrpSpPr>
          <p:nvPr/>
        </p:nvGrpSpPr>
        <p:grpSpPr bwMode="auto">
          <a:xfrm>
            <a:off x="2435225" y="2817813"/>
            <a:ext cx="93663" cy="109537"/>
            <a:chOff x="1534" y="1775"/>
            <a:chExt cx="59" cy="69"/>
          </a:xfrm>
        </p:grpSpPr>
        <p:sp>
          <p:nvSpPr>
            <p:cNvPr id="50529" name="Freeform 508"/>
            <p:cNvSpPr>
              <a:spLocks/>
            </p:cNvSpPr>
            <p:nvPr/>
          </p:nvSpPr>
          <p:spPr bwMode="auto">
            <a:xfrm>
              <a:off x="1556" y="1775"/>
              <a:ext cx="37" cy="36"/>
            </a:xfrm>
            <a:custGeom>
              <a:avLst/>
              <a:gdLst>
                <a:gd name="T0" fmla="*/ 37 w 37"/>
                <a:gd name="T1" fmla="*/ 0 h 36"/>
                <a:gd name="T2" fmla="*/ 0 w 37"/>
                <a:gd name="T3" fmla="*/ 0 h 36"/>
                <a:gd name="T4" fmla="*/ 0 w 37"/>
                <a:gd name="T5" fmla="*/ 36 h 36"/>
                <a:gd name="T6" fmla="*/ 0 60000 65536"/>
                <a:gd name="T7" fmla="*/ 0 60000 65536"/>
                <a:gd name="T8" fmla="*/ 0 60000 65536"/>
                <a:gd name="T9" fmla="*/ 0 w 37"/>
                <a:gd name="T10" fmla="*/ 0 h 36"/>
                <a:gd name="T11" fmla="*/ 37 w 37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36">
                  <a:moveTo>
                    <a:pt x="37" y="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30" name="Freeform 509"/>
            <p:cNvSpPr>
              <a:spLocks/>
            </p:cNvSpPr>
            <p:nvPr/>
          </p:nvSpPr>
          <p:spPr bwMode="auto">
            <a:xfrm>
              <a:off x="1534" y="1808"/>
              <a:ext cx="47" cy="36"/>
            </a:xfrm>
            <a:custGeom>
              <a:avLst/>
              <a:gdLst>
                <a:gd name="T0" fmla="*/ 0 w 47"/>
                <a:gd name="T1" fmla="*/ 0 h 36"/>
                <a:gd name="T2" fmla="*/ 24 w 47"/>
                <a:gd name="T3" fmla="*/ 36 h 36"/>
                <a:gd name="T4" fmla="*/ 47 w 47"/>
                <a:gd name="T5" fmla="*/ 0 h 36"/>
                <a:gd name="T6" fmla="*/ 0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0"/>
                  </a:moveTo>
                  <a:lnTo>
                    <a:pt x="24" y="36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83" name="Group 510"/>
          <p:cNvGrpSpPr>
            <a:grpSpLocks/>
          </p:cNvGrpSpPr>
          <p:nvPr/>
        </p:nvGrpSpPr>
        <p:grpSpPr bwMode="auto">
          <a:xfrm>
            <a:off x="1604963" y="3405188"/>
            <a:ext cx="157162" cy="106362"/>
            <a:chOff x="1011" y="2145"/>
            <a:chExt cx="99" cy="67"/>
          </a:xfrm>
        </p:grpSpPr>
        <p:sp>
          <p:nvSpPr>
            <p:cNvPr id="50527" name="Freeform 511"/>
            <p:cNvSpPr>
              <a:spLocks/>
            </p:cNvSpPr>
            <p:nvPr/>
          </p:nvSpPr>
          <p:spPr bwMode="auto">
            <a:xfrm>
              <a:off x="1034" y="2145"/>
              <a:ext cx="76" cy="34"/>
            </a:xfrm>
            <a:custGeom>
              <a:avLst/>
              <a:gdLst>
                <a:gd name="T0" fmla="*/ 76 w 76"/>
                <a:gd name="T1" fmla="*/ 0 h 34"/>
                <a:gd name="T2" fmla="*/ 0 w 76"/>
                <a:gd name="T3" fmla="*/ 0 h 34"/>
                <a:gd name="T4" fmla="*/ 0 w 76"/>
                <a:gd name="T5" fmla="*/ 34 h 34"/>
                <a:gd name="T6" fmla="*/ 0 60000 65536"/>
                <a:gd name="T7" fmla="*/ 0 60000 65536"/>
                <a:gd name="T8" fmla="*/ 0 60000 65536"/>
                <a:gd name="T9" fmla="*/ 0 w 76"/>
                <a:gd name="T10" fmla="*/ 0 h 34"/>
                <a:gd name="T11" fmla="*/ 76 w 76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34">
                  <a:moveTo>
                    <a:pt x="76" y="0"/>
                  </a:move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28" name="Freeform 512"/>
            <p:cNvSpPr>
              <a:spLocks/>
            </p:cNvSpPr>
            <p:nvPr/>
          </p:nvSpPr>
          <p:spPr bwMode="auto">
            <a:xfrm>
              <a:off x="1011" y="2176"/>
              <a:ext cx="47" cy="36"/>
            </a:xfrm>
            <a:custGeom>
              <a:avLst/>
              <a:gdLst>
                <a:gd name="T0" fmla="*/ 0 w 47"/>
                <a:gd name="T1" fmla="*/ 0 h 36"/>
                <a:gd name="T2" fmla="*/ 23 w 47"/>
                <a:gd name="T3" fmla="*/ 36 h 36"/>
                <a:gd name="T4" fmla="*/ 47 w 47"/>
                <a:gd name="T5" fmla="*/ 0 h 36"/>
                <a:gd name="T6" fmla="*/ 0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0"/>
                  </a:moveTo>
                  <a:lnTo>
                    <a:pt x="23" y="36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84" name="Group 513"/>
          <p:cNvGrpSpPr>
            <a:grpSpLocks/>
          </p:cNvGrpSpPr>
          <p:nvPr/>
        </p:nvGrpSpPr>
        <p:grpSpPr bwMode="auto">
          <a:xfrm>
            <a:off x="2435225" y="3946525"/>
            <a:ext cx="93663" cy="111125"/>
            <a:chOff x="1534" y="2485"/>
            <a:chExt cx="59" cy="70"/>
          </a:xfrm>
        </p:grpSpPr>
        <p:sp>
          <p:nvSpPr>
            <p:cNvPr id="50525" name="Freeform 514"/>
            <p:cNvSpPr>
              <a:spLocks/>
            </p:cNvSpPr>
            <p:nvPr/>
          </p:nvSpPr>
          <p:spPr bwMode="auto">
            <a:xfrm>
              <a:off x="1556" y="2485"/>
              <a:ext cx="37" cy="36"/>
            </a:xfrm>
            <a:custGeom>
              <a:avLst/>
              <a:gdLst>
                <a:gd name="T0" fmla="*/ 37 w 37"/>
                <a:gd name="T1" fmla="*/ 0 h 36"/>
                <a:gd name="T2" fmla="*/ 0 w 37"/>
                <a:gd name="T3" fmla="*/ 0 h 36"/>
                <a:gd name="T4" fmla="*/ 0 w 37"/>
                <a:gd name="T5" fmla="*/ 36 h 36"/>
                <a:gd name="T6" fmla="*/ 0 60000 65536"/>
                <a:gd name="T7" fmla="*/ 0 60000 65536"/>
                <a:gd name="T8" fmla="*/ 0 60000 65536"/>
                <a:gd name="T9" fmla="*/ 0 w 37"/>
                <a:gd name="T10" fmla="*/ 0 h 36"/>
                <a:gd name="T11" fmla="*/ 37 w 37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36">
                  <a:moveTo>
                    <a:pt x="37" y="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26" name="Freeform 515"/>
            <p:cNvSpPr>
              <a:spLocks/>
            </p:cNvSpPr>
            <p:nvPr/>
          </p:nvSpPr>
          <p:spPr bwMode="auto">
            <a:xfrm>
              <a:off x="1534" y="2518"/>
              <a:ext cx="47" cy="37"/>
            </a:xfrm>
            <a:custGeom>
              <a:avLst/>
              <a:gdLst>
                <a:gd name="T0" fmla="*/ 0 w 47"/>
                <a:gd name="T1" fmla="*/ 0 h 37"/>
                <a:gd name="T2" fmla="*/ 24 w 47"/>
                <a:gd name="T3" fmla="*/ 37 h 37"/>
                <a:gd name="T4" fmla="*/ 47 w 47"/>
                <a:gd name="T5" fmla="*/ 0 h 37"/>
                <a:gd name="T6" fmla="*/ 0 w 4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7"/>
                <a:gd name="T14" fmla="*/ 47 w 4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7">
                  <a:moveTo>
                    <a:pt x="0" y="0"/>
                  </a:moveTo>
                  <a:lnTo>
                    <a:pt x="24" y="37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85" name="Group 516"/>
          <p:cNvGrpSpPr>
            <a:grpSpLocks/>
          </p:cNvGrpSpPr>
          <p:nvPr/>
        </p:nvGrpSpPr>
        <p:grpSpPr bwMode="auto">
          <a:xfrm>
            <a:off x="1604963" y="4486275"/>
            <a:ext cx="157162" cy="112713"/>
            <a:chOff x="1011" y="2825"/>
            <a:chExt cx="99" cy="71"/>
          </a:xfrm>
        </p:grpSpPr>
        <p:sp>
          <p:nvSpPr>
            <p:cNvPr id="50523" name="Freeform 517"/>
            <p:cNvSpPr>
              <a:spLocks/>
            </p:cNvSpPr>
            <p:nvPr/>
          </p:nvSpPr>
          <p:spPr bwMode="auto">
            <a:xfrm>
              <a:off x="1034" y="2825"/>
              <a:ext cx="76" cy="36"/>
            </a:xfrm>
            <a:custGeom>
              <a:avLst/>
              <a:gdLst>
                <a:gd name="T0" fmla="*/ 76 w 76"/>
                <a:gd name="T1" fmla="*/ 0 h 36"/>
                <a:gd name="T2" fmla="*/ 0 w 76"/>
                <a:gd name="T3" fmla="*/ 0 h 36"/>
                <a:gd name="T4" fmla="*/ 0 w 76"/>
                <a:gd name="T5" fmla="*/ 36 h 36"/>
                <a:gd name="T6" fmla="*/ 0 60000 65536"/>
                <a:gd name="T7" fmla="*/ 0 60000 65536"/>
                <a:gd name="T8" fmla="*/ 0 60000 65536"/>
                <a:gd name="T9" fmla="*/ 0 w 76"/>
                <a:gd name="T10" fmla="*/ 0 h 36"/>
                <a:gd name="T11" fmla="*/ 76 w 7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36">
                  <a:moveTo>
                    <a:pt x="76" y="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24" name="Freeform 518"/>
            <p:cNvSpPr>
              <a:spLocks/>
            </p:cNvSpPr>
            <p:nvPr/>
          </p:nvSpPr>
          <p:spPr bwMode="auto">
            <a:xfrm>
              <a:off x="1011" y="2858"/>
              <a:ext cx="47" cy="38"/>
            </a:xfrm>
            <a:custGeom>
              <a:avLst/>
              <a:gdLst>
                <a:gd name="T0" fmla="*/ 0 w 47"/>
                <a:gd name="T1" fmla="*/ 0 h 38"/>
                <a:gd name="T2" fmla="*/ 23 w 47"/>
                <a:gd name="T3" fmla="*/ 38 h 38"/>
                <a:gd name="T4" fmla="*/ 47 w 47"/>
                <a:gd name="T5" fmla="*/ 0 h 38"/>
                <a:gd name="T6" fmla="*/ 0 w 4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0" y="0"/>
                  </a:moveTo>
                  <a:lnTo>
                    <a:pt x="23" y="38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307" name="Group 519"/>
          <p:cNvGrpSpPr>
            <a:grpSpLocks/>
          </p:cNvGrpSpPr>
          <p:nvPr/>
        </p:nvGrpSpPr>
        <p:grpSpPr bwMode="auto">
          <a:xfrm>
            <a:off x="2435225" y="5029200"/>
            <a:ext cx="93663" cy="109538"/>
            <a:chOff x="1534" y="3167"/>
            <a:chExt cx="59" cy="69"/>
          </a:xfrm>
        </p:grpSpPr>
        <p:sp>
          <p:nvSpPr>
            <p:cNvPr id="50521" name="Freeform 520"/>
            <p:cNvSpPr>
              <a:spLocks/>
            </p:cNvSpPr>
            <p:nvPr/>
          </p:nvSpPr>
          <p:spPr bwMode="auto">
            <a:xfrm>
              <a:off x="1556" y="3167"/>
              <a:ext cx="37" cy="34"/>
            </a:xfrm>
            <a:custGeom>
              <a:avLst/>
              <a:gdLst>
                <a:gd name="T0" fmla="*/ 37 w 37"/>
                <a:gd name="T1" fmla="*/ 0 h 34"/>
                <a:gd name="T2" fmla="*/ 0 w 37"/>
                <a:gd name="T3" fmla="*/ 0 h 34"/>
                <a:gd name="T4" fmla="*/ 0 w 37"/>
                <a:gd name="T5" fmla="*/ 34 h 34"/>
                <a:gd name="T6" fmla="*/ 0 60000 65536"/>
                <a:gd name="T7" fmla="*/ 0 60000 65536"/>
                <a:gd name="T8" fmla="*/ 0 60000 65536"/>
                <a:gd name="T9" fmla="*/ 0 w 37"/>
                <a:gd name="T10" fmla="*/ 0 h 34"/>
                <a:gd name="T11" fmla="*/ 37 w 37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34">
                  <a:moveTo>
                    <a:pt x="37" y="0"/>
                  </a:move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22" name="Freeform 521"/>
            <p:cNvSpPr>
              <a:spLocks/>
            </p:cNvSpPr>
            <p:nvPr/>
          </p:nvSpPr>
          <p:spPr bwMode="auto">
            <a:xfrm>
              <a:off x="1534" y="3198"/>
              <a:ext cx="47" cy="38"/>
            </a:xfrm>
            <a:custGeom>
              <a:avLst/>
              <a:gdLst>
                <a:gd name="T0" fmla="*/ 0 w 47"/>
                <a:gd name="T1" fmla="*/ 0 h 38"/>
                <a:gd name="T2" fmla="*/ 24 w 47"/>
                <a:gd name="T3" fmla="*/ 38 h 38"/>
                <a:gd name="T4" fmla="*/ 47 w 47"/>
                <a:gd name="T5" fmla="*/ 0 h 38"/>
                <a:gd name="T6" fmla="*/ 0 w 4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0" y="0"/>
                  </a:moveTo>
                  <a:lnTo>
                    <a:pt x="24" y="38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474" name="Rectangle 522"/>
          <p:cNvSpPr>
            <a:spLocks noChangeArrowheads="1"/>
          </p:cNvSpPr>
          <p:nvPr/>
        </p:nvSpPr>
        <p:spPr bwMode="auto">
          <a:xfrm>
            <a:off x="1878013" y="1663700"/>
            <a:ext cx="5429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75" name="Rectangle 523"/>
          <p:cNvSpPr>
            <a:spLocks noChangeArrowheads="1"/>
          </p:cNvSpPr>
          <p:nvPr/>
        </p:nvSpPr>
        <p:spPr bwMode="auto">
          <a:xfrm>
            <a:off x="1949450" y="1695450"/>
            <a:ext cx="4397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KO2, KI2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76" name="Rectangle 524"/>
          <p:cNvSpPr>
            <a:spLocks noChangeArrowheads="1"/>
          </p:cNvSpPr>
          <p:nvPr/>
        </p:nvSpPr>
        <p:spPr bwMode="auto">
          <a:xfrm>
            <a:off x="2411413" y="2251075"/>
            <a:ext cx="5397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77" name="Rectangle 525"/>
          <p:cNvSpPr>
            <a:spLocks noChangeArrowheads="1"/>
          </p:cNvSpPr>
          <p:nvPr/>
        </p:nvSpPr>
        <p:spPr bwMode="auto">
          <a:xfrm>
            <a:off x="2482850" y="2282825"/>
            <a:ext cx="4397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KO3, KI3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78" name="Rectangle 526"/>
          <p:cNvSpPr>
            <a:spLocks noChangeArrowheads="1"/>
          </p:cNvSpPr>
          <p:nvPr/>
        </p:nvSpPr>
        <p:spPr bwMode="auto">
          <a:xfrm>
            <a:off x="1878013" y="2746375"/>
            <a:ext cx="5429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79" name="Rectangle 527"/>
          <p:cNvSpPr>
            <a:spLocks noChangeArrowheads="1"/>
          </p:cNvSpPr>
          <p:nvPr/>
        </p:nvSpPr>
        <p:spPr bwMode="auto">
          <a:xfrm>
            <a:off x="1949450" y="2778125"/>
            <a:ext cx="4397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KO4, KI4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80" name="Rectangle 528"/>
          <p:cNvSpPr>
            <a:spLocks noChangeArrowheads="1"/>
          </p:cNvSpPr>
          <p:nvPr/>
        </p:nvSpPr>
        <p:spPr bwMode="auto">
          <a:xfrm>
            <a:off x="2411413" y="3330575"/>
            <a:ext cx="5397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81" name="Rectangle 529"/>
          <p:cNvSpPr>
            <a:spLocks noChangeArrowheads="1"/>
          </p:cNvSpPr>
          <p:nvPr/>
        </p:nvSpPr>
        <p:spPr bwMode="auto">
          <a:xfrm>
            <a:off x="2482850" y="3365500"/>
            <a:ext cx="4397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KO5, KI5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82" name="Rectangle 530"/>
          <p:cNvSpPr>
            <a:spLocks noChangeArrowheads="1"/>
          </p:cNvSpPr>
          <p:nvPr/>
        </p:nvSpPr>
        <p:spPr bwMode="auto">
          <a:xfrm>
            <a:off x="1936750" y="3875088"/>
            <a:ext cx="5429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83" name="Rectangle 531"/>
          <p:cNvSpPr>
            <a:spLocks noChangeArrowheads="1"/>
          </p:cNvSpPr>
          <p:nvPr/>
        </p:nvSpPr>
        <p:spPr bwMode="auto">
          <a:xfrm>
            <a:off x="2008188" y="3906838"/>
            <a:ext cx="4397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KO6, KI6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84" name="Rectangle 532"/>
          <p:cNvSpPr>
            <a:spLocks noChangeArrowheads="1"/>
          </p:cNvSpPr>
          <p:nvPr/>
        </p:nvSpPr>
        <p:spPr bwMode="auto">
          <a:xfrm>
            <a:off x="2352675" y="4414838"/>
            <a:ext cx="5413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85" name="Rectangle 533"/>
          <p:cNvSpPr>
            <a:spLocks noChangeArrowheads="1"/>
          </p:cNvSpPr>
          <p:nvPr/>
        </p:nvSpPr>
        <p:spPr bwMode="auto">
          <a:xfrm>
            <a:off x="2425700" y="4449763"/>
            <a:ext cx="4397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KO7, KI7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86" name="Rectangle 534"/>
          <p:cNvSpPr>
            <a:spLocks noChangeArrowheads="1"/>
          </p:cNvSpPr>
          <p:nvPr/>
        </p:nvSpPr>
        <p:spPr bwMode="auto">
          <a:xfrm>
            <a:off x="1878013" y="4957763"/>
            <a:ext cx="5429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87" name="Rectangle 535"/>
          <p:cNvSpPr>
            <a:spLocks noChangeArrowheads="1"/>
          </p:cNvSpPr>
          <p:nvPr/>
        </p:nvSpPr>
        <p:spPr bwMode="auto">
          <a:xfrm>
            <a:off x="1949450" y="4989513"/>
            <a:ext cx="43973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KO8, KI8</a:t>
            </a:r>
            <a:endParaRPr lang="en-US" sz="1200" u="none">
              <a:latin typeface="Times New Roman" pitchFamily="18" charset="0"/>
            </a:endParaRPr>
          </a:p>
        </p:txBody>
      </p:sp>
      <p:grpSp>
        <p:nvGrpSpPr>
          <p:cNvPr id="50308" name="Group 536"/>
          <p:cNvGrpSpPr>
            <a:grpSpLocks/>
          </p:cNvGrpSpPr>
          <p:nvPr/>
        </p:nvGrpSpPr>
        <p:grpSpPr bwMode="auto">
          <a:xfrm>
            <a:off x="1784350" y="1735138"/>
            <a:ext cx="93663" cy="111125"/>
            <a:chOff x="1124" y="1093"/>
            <a:chExt cx="59" cy="70"/>
          </a:xfrm>
        </p:grpSpPr>
        <p:sp>
          <p:nvSpPr>
            <p:cNvPr id="50519" name="Freeform 537"/>
            <p:cNvSpPr>
              <a:spLocks/>
            </p:cNvSpPr>
            <p:nvPr/>
          </p:nvSpPr>
          <p:spPr bwMode="auto">
            <a:xfrm>
              <a:off x="1146" y="1093"/>
              <a:ext cx="37" cy="36"/>
            </a:xfrm>
            <a:custGeom>
              <a:avLst/>
              <a:gdLst>
                <a:gd name="T0" fmla="*/ 37 w 37"/>
                <a:gd name="T1" fmla="*/ 0 h 36"/>
                <a:gd name="T2" fmla="*/ 0 w 37"/>
                <a:gd name="T3" fmla="*/ 0 h 36"/>
                <a:gd name="T4" fmla="*/ 0 w 37"/>
                <a:gd name="T5" fmla="*/ 36 h 36"/>
                <a:gd name="T6" fmla="*/ 0 60000 65536"/>
                <a:gd name="T7" fmla="*/ 0 60000 65536"/>
                <a:gd name="T8" fmla="*/ 0 60000 65536"/>
                <a:gd name="T9" fmla="*/ 0 w 37"/>
                <a:gd name="T10" fmla="*/ 0 h 36"/>
                <a:gd name="T11" fmla="*/ 37 w 37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36">
                  <a:moveTo>
                    <a:pt x="37" y="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20" name="Freeform 538"/>
            <p:cNvSpPr>
              <a:spLocks/>
            </p:cNvSpPr>
            <p:nvPr/>
          </p:nvSpPr>
          <p:spPr bwMode="auto">
            <a:xfrm>
              <a:off x="1124" y="1126"/>
              <a:ext cx="47" cy="37"/>
            </a:xfrm>
            <a:custGeom>
              <a:avLst/>
              <a:gdLst>
                <a:gd name="T0" fmla="*/ 0 w 47"/>
                <a:gd name="T1" fmla="*/ 0 h 37"/>
                <a:gd name="T2" fmla="*/ 25 w 47"/>
                <a:gd name="T3" fmla="*/ 37 h 37"/>
                <a:gd name="T4" fmla="*/ 47 w 47"/>
                <a:gd name="T5" fmla="*/ 0 h 37"/>
                <a:gd name="T6" fmla="*/ 0 w 4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7"/>
                <a:gd name="T14" fmla="*/ 47 w 4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7">
                  <a:moveTo>
                    <a:pt x="0" y="0"/>
                  </a:moveTo>
                  <a:lnTo>
                    <a:pt x="25" y="37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309" name="Group 539"/>
          <p:cNvGrpSpPr>
            <a:grpSpLocks/>
          </p:cNvGrpSpPr>
          <p:nvPr/>
        </p:nvGrpSpPr>
        <p:grpSpPr bwMode="auto">
          <a:xfrm>
            <a:off x="2255838" y="2322513"/>
            <a:ext cx="155575" cy="109537"/>
            <a:chOff x="1421" y="1463"/>
            <a:chExt cx="98" cy="69"/>
          </a:xfrm>
        </p:grpSpPr>
        <p:sp>
          <p:nvSpPr>
            <p:cNvPr id="50517" name="Freeform 540"/>
            <p:cNvSpPr>
              <a:spLocks/>
            </p:cNvSpPr>
            <p:nvPr/>
          </p:nvSpPr>
          <p:spPr bwMode="auto">
            <a:xfrm>
              <a:off x="1444" y="1463"/>
              <a:ext cx="75" cy="34"/>
            </a:xfrm>
            <a:custGeom>
              <a:avLst/>
              <a:gdLst>
                <a:gd name="T0" fmla="*/ 75 w 75"/>
                <a:gd name="T1" fmla="*/ 0 h 34"/>
                <a:gd name="T2" fmla="*/ 0 w 75"/>
                <a:gd name="T3" fmla="*/ 0 h 34"/>
                <a:gd name="T4" fmla="*/ 0 w 75"/>
                <a:gd name="T5" fmla="*/ 34 h 34"/>
                <a:gd name="T6" fmla="*/ 0 60000 65536"/>
                <a:gd name="T7" fmla="*/ 0 60000 65536"/>
                <a:gd name="T8" fmla="*/ 0 60000 65536"/>
                <a:gd name="T9" fmla="*/ 0 w 75"/>
                <a:gd name="T10" fmla="*/ 0 h 34"/>
                <a:gd name="T11" fmla="*/ 75 w 75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34">
                  <a:moveTo>
                    <a:pt x="75" y="0"/>
                  </a:move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18" name="Freeform 541"/>
            <p:cNvSpPr>
              <a:spLocks/>
            </p:cNvSpPr>
            <p:nvPr/>
          </p:nvSpPr>
          <p:spPr bwMode="auto">
            <a:xfrm>
              <a:off x="1421" y="1494"/>
              <a:ext cx="47" cy="38"/>
            </a:xfrm>
            <a:custGeom>
              <a:avLst/>
              <a:gdLst>
                <a:gd name="T0" fmla="*/ 0 w 47"/>
                <a:gd name="T1" fmla="*/ 0 h 38"/>
                <a:gd name="T2" fmla="*/ 23 w 47"/>
                <a:gd name="T3" fmla="*/ 38 h 38"/>
                <a:gd name="T4" fmla="*/ 47 w 47"/>
                <a:gd name="T5" fmla="*/ 0 h 38"/>
                <a:gd name="T6" fmla="*/ 0 w 4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0" y="0"/>
                  </a:moveTo>
                  <a:lnTo>
                    <a:pt x="23" y="38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310" name="Group 542"/>
          <p:cNvGrpSpPr>
            <a:grpSpLocks/>
          </p:cNvGrpSpPr>
          <p:nvPr/>
        </p:nvGrpSpPr>
        <p:grpSpPr bwMode="auto">
          <a:xfrm>
            <a:off x="1784350" y="2817813"/>
            <a:ext cx="93663" cy="109537"/>
            <a:chOff x="1124" y="1775"/>
            <a:chExt cx="59" cy="69"/>
          </a:xfrm>
        </p:grpSpPr>
        <p:sp>
          <p:nvSpPr>
            <p:cNvPr id="50515" name="Freeform 543"/>
            <p:cNvSpPr>
              <a:spLocks/>
            </p:cNvSpPr>
            <p:nvPr/>
          </p:nvSpPr>
          <p:spPr bwMode="auto">
            <a:xfrm>
              <a:off x="1146" y="1775"/>
              <a:ext cx="37" cy="36"/>
            </a:xfrm>
            <a:custGeom>
              <a:avLst/>
              <a:gdLst>
                <a:gd name="T0" fmla="*/ 37 w 37"/>
                <a:gd name="T1" fmla="*/ 0 h 36"/>
                <a:gd name="T2" fmla="*/ 0 w 37"/>
                <a:gd name="T3" fmla="*/ 0 h 36"/>
                <a:gd name="T4" fmla="*/ 0 w 37"/>
                <a:gd name="T5" fmla="*/ 36 h 36"/>
                <a:gd name="T6" fmla="*/ 0 60000 65536"/>
                <a:gd name="T7" fmla="*/ 0 60000 65536"/>
                <a:gd name="T8" fmla="*/ 0 60000 65536"/>
                <a:gd name="T9" fmla="*/ 0 w 37"/>
                <a:gd name="T10" fmla="*/ 0 h 36"/>
                <a:gd name="T11" fmla="*/ 37 w 37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36">
                  <a:moveTo>
                    <a:pt x="37" y="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16" name="Freeform 544"/>
            <p:cNvSpPr>
              <a:spLocks/>
            </p:cNvSpPr>
            <p:nvPr/>
          </p:nvSpPr>
          <p:spPr bwMode="auto">
            <a:xfrm>
              <a:off x="1124" y="1808"/>
              <a:ext cx="47" cy="36"/>
            </a:xfrm>
            <a:custGeom>
              <a:avLst/>
              <a:gdLst>
                <a:gd name="T0" fmla="*/ 0 w 47"/>
                <a:gd name="T1" fmla="*/ 0 h 36"/>
                <a:gd name="T2" fmla="*/ 25 w 47"/>
                <a:gd name="T3" fmla="*/ 36 h 36"/>
                <a:gd name="T4" fmla="*/ 47 w 47"/>
                <a:gd name="T5" fmla="*/ 0 h 36"/>
                <a:gd name="T6" fmla="*/ 0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0"/>
                  </a:moveTo>
                  <a:lnTo>
                    <a:pt x="25" y="36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317" name="Group 545"/>
          <p:cNvGrpSpPr>
            <a:grpSpLocks/>
          </p:cNvGrpSpPr>
          <p:nvPr/>
        </p:nvGrpSpPr>
        <p:grpSpPr bwMode="auto">
          <a:xfrm>
            <a:off x="2255838" y="3405188"/>
            <a:ext cx="155575" cy="106362"/>
            <a:chOff x="1421" y="2145"/>
            <a:chExt cx="98" cy="67"/>
          </a:xfrm>
        </p:grpSpPr>
        <p:sp>
          <p:nvSpPr>
            <p:cNvPr id="50513" name="Freeform 546"/>
            <p:cNvSpPr>
              <a:spLocks/>
            </p:cNvSpPr>
            <p:nvPr/>
          </p:nvSpPr>
          <p:spPr bwMode="auto">
            <a:xfrm>
              <a:off x="1444" y="2145"/>
              <a:ext cx="75" cy="34"/>
            </a:xfrm>
            <a:custGeom>
              <a:avLst/>
              <a:gdLst>
                <a:gd name="T0" fmla="*/ 75 w 75"/>
                <a:gd name="T1" fmla="*/ 0 h 34"/>
                <a:gd name="T2" fmla="*/ 0 w 75"/>
                <a:gd name="T3" fmla="*/ 0 h 34"/>
                <a:gd name="T4" fmla="*/ 0 w 75"/>
                <a:gd name="T5" fmla="*/ 34 h 34"/>
                <a:gd name="T6" fmla="*/ 0 60000 65536"/>
                <a:gd name="T7" fmla="*/ 0 60000 65536"/>
                <a:gd name="T8" fmla="*/ 0 60000 65536"/>
                <a:gd name="T9" fmla="*/ 0 w 75"/>
                <a:gd name="T10" fmla="*/ 0 h 34"/>
                <a:gd name="T11" fmla="*/ 75 w 75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34">
                  <a:moveTo>
                    <a:pt x="75" y="0"/>
                  </a:move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14" name="Freeform 547"/>
            <p:cNvSpPr>
              <a:spLocks/>
            </p:cNvSpPr>
            <p:nvPr/>
          </p:nvSpPr>
          <p:spPr bwMode="auto">
            <a:xfrm>
              <a:off x="1421" y="2176"/>
              <a:ext cx="47" cy="36"/>
            </a:xfrm>
            <a:custGeom>
              <a:avLst/>
              <a:gdLst>
                <a:gd name="T0" fmla="*/ 0 w 47"/>
                <a:gd name="T1" fmla="*/ 0 h 36"/>
                <a:gd name="T2" fmla="*/ 23 w 47"/>
                <a:gd name="T3" fmla="*/ 36 h 36"/>
                <a:gd name="T4" fmla="*/ 47 w 47"/>
                <a:gd name="T5" fmla="*/ 0 h 36"/>
                <a:gd name="T6" fmla="*/ 0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0" y="0"/>
                  </a:moveTo>
                  <a:lnTo>
                    <a:pt x="23" y="36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318" name="Group 548"/>
          <p:cNvGrpSpPr>
            <a:grpSpLocks/>
          </p:cNvGrpSpPr>
          <p:nvPr/>
        </p:nvGrpSpPr>
        <p:grpSpPr bwMode="auto">
          <a:xfrm>
            <a:off x="1784350" y="3946525"/>
            <a:ext cx="152400" cy="111125"/>
            <a:chOff x="1124" y="2485"/>
            <a:chExt cx="96" cy="70"/>
          </a:xfrm>
        </p:grpSpPr>
        <p:sp>
          <p:nvSpPr>
            <p:cNvPr id="50511" name="Freeform 549"/>
            <p:cNvSpPr>
              <a:spLocks/>
            </p:cNvSpPr>
            <p:nvPr/>
          </p:nvSpPr>
          <p:spPr bwMode="auto">
            <a:xfrm>
              <a:off x="1146" y="2485"/>
              <a:ext cx="74" cy="36"/>
            </a:xfrm>
            <a:custGeom>
              <a:avLst/>
              <a:gdLst>
                <a:gd name="T0" fmla="*/ 74 w 74"/>
                <a:gd name="T1" fmla="*/ 0 h 36"/>
                <a:gd name="T2" fmla="*/ 0 w 74"/>
                <a:gd name="T3" fmla="*/ 0 h 36"/>
                <a:gd name="T4" fmla="*/ 0 w 74"/>
                <a:gd name="T5" fmla="*/ 36 h 36"/>
                <a:gd name="T6" fmla="*/ 0 60000 65536"/>
                <a:gd name="T7" fmla="*/ 0 60000 65536"/>
                <a:gd name="T8" fmla="*/ 0 60000 65536"/>
                <a:gd name="T9" fmla="*/ 0 w 74"/>
                <a:gd name="T10" fmla="*/ 0 h 36"/>
                <a:gd name="T11" fmla="*/ 74 w 74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36">
                  <a:moveTo>
                    <a:pt x="74" y="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12" name="Freeform 550"/>
            <p:cNvSpPr>
              <a:spLocks/>
            </p:cNvSpPr>
            <p:nvPr/>
          </p:nvSpPr>
          <p:spPr bwMode="auto">
            <a:xfrm>
              <a:off x="1124" y="2518"/>
              <a:ext cx="47" cy="37"/>
            </a:xfrm>
            <a:custGeom>
              <a:avLst/>
              <a:gdLst>
                <a:gd name="T0" fmla="*/ 0 w 47"/>
                <a:gd name="T1" fmla="*/ 0 h 37"/>
                <a:gd name="T2" fmla="*/ 25 w 47"/>
                <a:gd name="T3" fmla="*/ 37 h 37"/>
                <a:gd name="T4" fmla="*/ 47 w 47"/>
                <a:gd name="T5" fmla="*/ 0 h 37"/>
                <a:gd name="T6" fmla="*/ 0 w 4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7"/>
                <a:gd name="T14" fmla="*/ 47 w 4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7">
                  <a:moveTo>
                    <a:pt x="0" y="0"/>
                  </a:moveTo>
                  <a:lnTo>
                    <a:pt x="25" y="37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319" name="Group 551"/>
          <p:cNvGrpSpPr>
            <a:grpSpLocks/>
          </p:cNvGrpSpPr>
          <p:nvPr/>
        </p:nvGrpSpPr>
        <p:grpSpPr bwMode="auto">
          <a:xfrm>
            <a:off x="2255838" y="4486275"/>
            <a:ext cx="96837" cy="112713"/>
            <a:chOff x="1421" y="2825"/>
            <a:chExt cx="61" cy="71"/>
          </a:xfrm>
        </p:grpSpPr>
        <p:sp>
          <p:nvSpPr>
            <p:cNvPr id="50509" name="Freeform 552"/>
            <p:cNvSpPr>
              <a:spLocks/>
            </p:cNvSpPr>
            <p:nvPr/>
          </p:nvSpPr>
          <p:spPr bwMode="auto">
            <a:xfrm>
              <a:off x="1444" y="2825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0 h 36"/>
                <a:gd name="T4" fmla="*/ 0 w 38"/>
                <a:gd name="T5" fmla="*/ 36 h 36"/>
                <a:gd name="T6" fmla="*/ 0 60000 65536"/>
                <a:gd name="T7" fmla="*/ 0 60000 65536"/>
                <a:gd name="T8" fmla="*/ 0 60000 65536"/>
                <a:gd name="T9" fmla="*/ 0 w 38"/>
                <a:gd name="T10" fmla="*/ 0 h 36"/>
                <a:gd name="T11" fmla="*/ 38 w 38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36">
                  <a:moveTo>
                    <a:pt x="38" y="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10" name="Freeform 553"/>
            <p:cNvSpPr>
              <a:spLocks/>
            </p:cNvSpPr>
            <p:nvPr/>
          </p:nvSpPr>
          <p:spPr bwMode="auto">
            <a:xfrm>
              <a:off x="1421" y="2858"/>
              <a:ext cx="47" cy="38"/>
            </a:xfrm>
            <a:custGeom>
              <a:avLst/>
              <a:gdLst>
                <a:gd name="T0" fmla="*/ 0 w 47"/>
                <a:gd name="T1" fmla="*/ 0 h 38"/>
                <a:gd name="T2" fmla="*/ 23 w 47"/>
                <a:gd name="T3" fmla="*/ 38 h 38"/>
                <a:gd name="T4" fmla="*/ 47 w 47"/>
                <a:gd name="T5" fmla="*/ 0 h 38"/>
                <a:gd name="T6" fmla="*/ 0 w 4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0" y="0"/>
                  </a:moveTo>
                  <a:lnTo>
                    <a:pt x="23" y="38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320" name="Group 554"/>
          <p:cNvGrpSpPr>
            <a:grpSpLocks/>
          </p:cNvGrpSpPr>
          <p:nvPr/>
        </p:nvGrpSpPr>
        <p:grpSpPr bwMode="auto">
          <a:xfrm>
            <a:off x="1784350" y="5029200"/>
            <a:ext cx="93663" cy="109538"/>
            <a:chOff x="1124" y="3167"/>
            <a:chExt cx="59" cy="69"/>
          </a:xfrm>
        </p:grpSpPr>
        <p:sp>
          <p:nvSpPr>
            <p:cNvPr id="50507" name="Freeform 555"/>
            <p:cNvSpPr>
              <a:spLocks/>
            </p:cNvSpPr>
            <p:nvPr/>
          </p:nvSpPr>
          <p:spPr bwMode="auto">
            <a:xfrm>
              <a:off x="1146" y="3167"/>
              <a:ext cx="37" cy="34"/>
            </a:xfrm>
            <a:custGeom>
              <a:avLst/>
              <a:gdLst>
                <a:gd name="T0" fmla="*/ 37 w 37"/>
                <a:gd name="T1" fmla="*/ 0 h 34"/>
                <a:gd name="T2" fmla="*/ 0 w 37"/>
                <a:gd name="T3" fmla="*/ 0 h 34"/>
                <a:gd name="T4" fmla="*/ 0 w 37"/>
                <a:gd name="T5" fmla="*/ 34 h 34"/>
                <a:gd name="T6" fmla="*/ 0 60000 65536"/>
                <a:gd name="T7" fmla="*/ 0 60000 65536"/>
                <a:gd name="T8" fmla="*/ 0 60000 65536"/>
                <a:gd name="T9" fmla="*/ 0 w 37"/>
                <a:gd name="T10" fmla="*/ 0 h 34"/>
                <a:gd name="T11" fmla="*/ 37 w 37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34">
                  <a:moveTo>
                    <a:pt x="37" y="0"/>
                  </a:move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08" name="Freeform 556"/>
            <p:cNvSpPr>
              <a:spLocks/>
            </p:cNvSpPr>
            <p:nvPr/>
          </p:nvSpPr>
          <p:spPr bwMode="auto">
            <a:xfrm>
              <a:off x="1124" y="3198"/>
              <a:ext cx="47" cy="38"/>
            </a:xfrm>
            <a:custGeom>
              <a:avLst/>
              <a:gdLst>
                <a:gd name="T0" fmla="*/ 0 w 47"/>
                <a:gd name="T1" fmla="*/ 0 h 38"/>
                <a:gd name="T2" fmla="*/ 25 w 47"/>
                <a:gd name="T3" fmla="*/ 38 h 38"/>
                <a:gd name="T4" fmla="*/ 47 w 47"/>
                <a:gd name="T5" fmla="*/ 0 h 38"/>
                <a:gd name="T6" fmla="*/ 0 w 4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0" y="0"/>
                  </a:moveTo>
                  <a:lnTo>
                    <a:pt x="25" y="38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321" name="Group 557"/>
          <p:cNvGrpSpPr>
            <a:grpSpLocks/>
          </p:cNvGrpSpPr>
          <p:nvPr/>
        </p:nvGrpSpPr>
        <p:grpSpPr bwMode="auto">
          <a:xfrm>
            <a:off x="4721225" y="3330575"/>
            <a:ext cx="117475" cy="92075"/>
            <a:chOff x="2974" y="2098"/>
            <a:chExt cx="74" cy="58"/>
          </a:xfrm>
        </p:grpSpPr>
        <p:sp>
          <p:nvSpPr>
            <p:cNvPr id="50504" name="Freeform 558"/>
            <p:cNvSpPr>
              <a:spLocks/>
            </p:cNvSpPr>
            <p:nvPr/>
          </p:nvSpPr>
          <p:spPr bwMode="auto">
            <a:xfrm>
              <a:off x="2974" y="2098"/>
              <a:ext cx="74" cy="58"/>
            </a:xfrm>
            <a:custGeom>
              <a:avLst/>
              <a:gdLst>
                <a:gd name="T0" fmla="*/ 37 w 74"/>
                <a:gd name="T1" fmla="*/ 0 h 58"/>
                <a:gd name="T2" fmla="*/ 23 w 74"/>
                <a:gd name="T3" fmla="*/ 3 h 58"/>
                <a:gd name="T4" fmla="*/ 10 w 74"/>
                <a:gd name="T5" fmla="*/ 10 h 58"/>
                <a:gd name="T6" fmla="*/ 2 w 74"/>
                <a:gd name="T7" fmla="*/ 19 h 58"/>
                <a:gd name="T8" fmla="*/ 0 w 74"/>
                <a:gd name="T9" fmla="*/ 30 h 58"/>
                <a:gd name="T10" fmla="*/ 2 w 74"/>
                <a:gd name="T11" fmla="*/ 41 h 58"/>
                <a:gd name="T12" fmla="*/ 10 w 74"/>
                <a:gd name="T13" fmla="*/ 50 h 58"/>
                <a:gd name="T14" fmla="*/ 23 w 74"/>
                <a:gd name="T15" fmla="*/ 56 h 58"/>
                <a:gd name="T16" fmla="*/ 37 w 74"/>
                <a:gd name="T17" fmla="*/ 58 h 58"/>
                <a:gd name="T18" fmla="*/ 51 w 74"/>
                <a:gd name="T19" fmla="*/ 56 h 58"/>
                <a:gd name="T20" fmla="*/ 64 w 74"/>
                <a:gd name="T21" fmla="*/ 50 h 58"/>
                <a:gd name="T22" fmla="*/ 72 w 74"/>
                <a:gd name="T23" fmla="*/ 41 h 58"/>
                <a:gd name="T24" fmla="*/ 74 w 74"/>
                <a:gd name="T25" fmla="*/ 30 h 58"/>
                <a:gd name="T26" fmla="*/ 72 w 74"/>
                <a:gd name="T27" fmla="*/ 19 h 58"/>
                <a:gd name="T28" fmla="*/ 64 w 74"/>
                <a:gd name="T29" fmla="*/ 10 h 58"/>
                <a:gd name="T30" fmla="*/ 51 w 74"/>
                <a:gd name="T31" fmla="*/ 3 h 58"/>
                <a:gd name="T32" fmla="*/ 37 w 74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8"/>
                <a:gd name="T53" fmla="*/ 74 w 74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8">
                  <a:moveTo>
                    <a:pt x="37" y="0"/>
                  </a:moveTo>
                  <a:lnTo>
                    <a:pt x="23" y="3"/>
                  </a:lnTo>
                  <a:lnTo>
                    <a:pt x="10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2" y="41"/>
                  </a:lnTo>
                  <a:lnTo>
                    <a:pt x="10" y="50"/>
                  </a:lnTo>
                  <a:lnTo>
                    <a:pt x="23" y="56"/>
                  </a:lnTo>
                  <a:lnTo>
                    <a:pt x="37" y="58"/>
                  </a:lnTo>
                  <a:lnTo>
                    <a:pt x="51" y="56"/>
                  </a:lnTo>
                  <a:lnTo>
                    <a:pt x="64" y="50"/>
                  </a:lnTo>
                  <a:lnTo>
                    <a:pt x="72" y="41"/>
                  </a:lnTo>
                  <a:lnTo>
                    <a:pt x="74" y="30"/>
                  </a:lnTo>
                  <a:lnTo>
                    <a:pt x="72" y="19"/>
                  </a:lnTo>
                  <a:lnTo>
                    <a:pt x="64" y="10"/>
                  </a:lnTo>
                  <a:lnTo>
                    <a:pt x="51" y="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05" name="Line 559"/>
            <p:cNvSpPr>
              <a:spLocks noChangeShapeType="1"/>
            </p:cNvSpPr>
            <p:nvPr/>
          </p:nvSpPr>
          <p:spPr bwMode="auto">
            <a:xfrm>
              <a:off x="2974" y="2128"/>
              <a:ext cx="7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06" name="Line 560"/>
            <p:cNvSpPr>
              <a:spLocks noChangeShapeType="1"/>
            </p:cNvSpPr>
            <p:nvPr/>
          </p:nvSpPr>
          <p:spPr bwMode="auto">
            <a:xfrm>
              <a:off x="3011" y="2098"/>
              <a:ext cx="1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322" name="Group 561"/>
          <p:cNvGrpSpPr>
            <a:grpSpLocks/>
          </p:cNvGrpSpPr>
          <p:nvPr/>
        </p:nvGrpSpPr>
        <p:grpSpPr bwMode="auto">
          <a:xfrm>
            <a:off x="4841875" y="3351213"/>
            <a:ext cx="703263" cy="57150"/>
            <a:chOff x="3050" y="2111"/>
            <a:chExt cx="444" cy="36"/>
          </a:xfrm>
        </p:grpSpPr>
        <p:sp>
          <p:nvSpPr>
            <p:cNvPr id="50502" name="Line 562"/>
            <p:cNvSpPr>
              <a:spLocks noChangeShapeType="1"/>
            </p:cNvSpPr>
            <p:nvPr/>
          </p:nvSpPr>
          <p:spPr bwMode="auto">
            <a:xfrm flipH="1">
              <a:off x="3091" y="2128"/>
              <a:ext cx="40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03" name="Freeform 563"/>
            <p:cNvSpPr>
              <a:spLocks/>
            </p:cNvSpPr>
            <p:nvPr/>
          </p:nvSpPr>
          <p:spPr bwMode="auto">
            <a:xfrm>
              <a:off x="3050" y="2111"/>
              <a:ext cx="47" cy="36"/>
            </a:xfrm>
            <a:custGeom>
              <a:avLst/>
              <a:gdLst>
                <a:gd name="T0" fmla="*/ 47 w 47"/>
                <a:gd name="T1" fmla="*/ 0 h 36"/>
                <a:gd name="T2" fmla="*/ 0 w 47"/>
                <a:gd name="T3" fmla="*/ 17 h 36"/>
                <a:gd name="T4" fmla="*/ 47 w 47"/>
                <a:gd name="T5" fmla="*/ 36 h 36"/>
                <a:gd name="T6" fmla="*/ 47 w 4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6"/>
                <a:gd name="T14" fmla="*/ 47 w 4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6">
                  <a:moveTo>
                    <a:pt x="47" y="0"/>
                  </a:moveTo>
                  <a:lnTo>
                    <a:pt x="0" y="17"/>
                  </a:lnTo>
                  <a:lnTo>
                    <a:pt x="47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497" name="Rectangle 564"/>
          <p:cNvSpPr>
            <a:spLocks noChangeArrowheads="1"/>
          </p:cNvSpPr>
          <p:nvPr/>
        </p:nvSpPr>
        <p:spPr bwMode="auto">
          <a:xfrm>
            <a:off x="4600575" y="3060700"/>
            <a:ext cx="358775" cy="184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498" name="Rectangle 565"/>
          <p:cNvSpPr>
            <a:spLocks noChangeArrowheads="1"/>
          </p:cNvSpPr>
          <p:nvPr/>
        </p:nvSpPr>
        <p:spPr bwMode="auto">
          <a:xfrm>
            <a:off x="4727575" y="3113088"/>
            <a:ext cx="1460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S7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50499" name="Rectangle 566"/>
          <p:cNvSpPr>
            <a:spLocks noChangeArrowheads="1"/>
          </p:cNvSpPr>
          <p:nvPr/>
        </p:nvSpPr>
        <p:spPr bwMode="auto">
          <a:xfrm>
            <a:off x="5016500" y="3241675"/>
            <a:ext cx="4635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500" name="Rectangle 567"/>
          <p:cNvSpPr>
            <a:spLocks noChangeArrowheads="1"/>
          </p:cNvSpPr>
          <p:nvPr/>
        </p:nvSpPr>
        <p:spPr bwMode="auto">
          <a:xfrm>
            <a:off x="5089525" y="3273425"/>
            <a:ext cx="3619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600" b="0" u="none">
                <a:solidFill>
                  <a:srgbClr val="000000"/>
                </a:solidFill>
                <a:latin typeface="Times New Roman" pitchFamily="18" charset="0"/>
              </a:rPr>
              <a:t>truncate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456696" name="Text Box 568"/>
          <p:cNvSpPr txBox="1">
            <a:spLocks noChangeArrowheads="1"/>
          </p:cNvSpPr>
          <p:nvPr/>
        </p:nvSpPr>
        <p:spPr bwMode="auto">
          <a:xfrm>
            <a:off x="6553200" y="685800"/>
            <a:ext cx="3124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de-DE" sz="28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Structure of </a:t>
            </a:r>
            <a:r>
              <a:rPr lang="de-DE" sz="28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KASUMI</a:t>
            </a:r>
          </a:p>
          <a:p>
            <a:pPr defTabSz="762000">
              <a:spcBef>
                <a:spcPct val="50000"/>
              </a:spcBef>
              <a:defRPr/>
            </a:pPr>
            <a:r>
              <a:rPr lang="de-DE" sz="1800" u="none">
                <a:solidFill>
                  <a:srgbClr val="1515F5"/>
                </a:solidFill>
              </a:rPr>
              <a:t>A slightly modified version of MISTY</a:t>
            </a:r>
            <a:endParaRPr lang="en-GB" sz="1800" u="none">
              <a:solidFill>
                <a:srgbClr val="151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Rectangle 2"/>
          <p:cNvSpPr>
            <a:spLocks noChangeArrowheads="1"/>
          </p:cNvSpPr>
          <p:nvPr/>
        </p:nvSpPr>
        <p:spPr bwMode="auto">
          <a:xfrm>
            <a:off x="533399" y="381000"/>
            <a:ext cx="9259887" cy="156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76238" indent="-376238" algn="ctr" defTabSz="836613">
              <a:spcBef>
                <a:spcPct val="20000"/>
              </a:spcBef>
              <a:defRPr/>
            </a:pPr>
            <a:r>
              <a:rPr lang="en-US" altLang="ar-SA" sz="9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AES</a:t>
            </a:r>
          </a:p>
          <a:p>
            <a:pPr marL="376238" indent="-376238" algn="ctr" defTabSz="836613">
              <a:spcBef>
                <a:spcPct val="20000"/>
              </a:spcBef>
              <a:defRPr/>
            </a:pPr>
            <a:r>
              <a:rPr lang="en-US" altLang="ar-SA" sz="4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</a:t>
            </a:r>
            <a:r>
              <a:rPr lang="en-US" altLang="ar-SA" sz="4800" b="0" u="none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dvanced </a:t>
            </a:r>
            <a:r>
              <a:rPr lang="en-US" altLang="ar-SA" sz="4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altLang="ar-SA" sz="4800" b="0" u="none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ncryption</a:t>
            </a:r>
            <a:r>
              <a:rPr lang="en-US" altLang="ar-SA" sz="4800" u="none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ar-SA" sz="4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r>
              <a:rPr lang="en-US" altLang="ar-SA" sz="4800" b="0" u="none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tandard</a:t>
            </a:r>
          </a:p>
          <a:p>
            <a:pPr marL="376238" indent="-376238" algn="ctr" defTabSz="836613">
              <a:spcBef>
                <a:spcPct val="20000"/>
              </a:spcBef>
              <a:defRPr/>
            </a:pPr>
            <a:endParaRPr lang="en-US" altLang="ar-SA" sz="4800" b="0" u="none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76238" indent="-376238" algn="ctr" defTabSz="836613">
              <a:spcBef>
                <a:spcPct val="20000"/>
              </a:spcBef>
              <a:defRPr/>
            </a:pPr>
            <a:r>
              <a:rPr lang="en-US" altLang="ar-SA" sz="2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International Standard competition managed by</a:t>
            </a:r>
            <a:r>
              <a:rPr lang="en-US" altLang="ar-SA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NIST</a:t>
            </a:r>
            <a:r>
              <a:rPr lang="en-US" altLang="ar-SA" sz="2400" u="none" dirty="0">
                <a:solidFill>
                  <a:srgbClr val="A43A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</a:p>
          <a:p>
            <a:pPr marL="376238" indent="-376238" algn="ctr" defTabSz="836613">
              <a:spcBef>
                <a:spcPct val="20000"/>
              </a:spcBef>
              <a:defRPr/>
            </a:pPr>
            <a:r>
              <a:rPr lang="en-US" altLang="ar-SA" sz="2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 </a:t>
            </a:r>
            <a:r>
              <a:rPr lang="en-US" altLang="ar-SA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US" altLang="ar-SA" sz="2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ational </a:t>
            </a:r>
            <a:r>
              <a:rPr lang="en-US" altLang="ar-SA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  <a:r>
              <a:rPr lang="en-US" altLang="ar-SA" sz="2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nstitute of </a:t>
            </a:r>
            <a:r>
              <a:rPr lang="en-US" altLang="ar-SA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r>
              <a:rPr lang="en-US" altLang="ar-SA" sz="2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cience and </a:t>
            </a:r>
            <a:r>
              <a:rPr lang="en-US" altLang="ar-SA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en-US" altLang="ar-SA" sz="2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echnology</a:t>
            </a:r>
            <a:r>
              <a:rPr lang="en-US" altLang="ar-SA" sz="2400" u="none" dirty="0">
                <a:solidFill>
                  <a:srgbClr val="A43A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marL="376238" indent="-376238" algn="ctr" defTabSz="836613">
              <a:spcBef>
                <a:spcPct val="20000"/>
              </a:spcBef>
              <a:defRPr/>
            </a:pPr>
            <a:r>
              <a:rPr lang="en-US" altLang="ar-SA" sz="2800" u="none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1998-2001</a:t>
            </a:r>
          </a:p>
          <a:p>
            <a:pPr marL="376238" indent="-376238" algn="ctr" defTabSz="836613">
              <a:spcBef>
                <a:spcPct val="20000"/>
              </a:spcBef>
              <a:defRPr/>
            </a:pPr>
            <a:r>
              <a:rPr lang="de-DE" altLang="ar-SA" sz="2400" b="0" u="none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Proposed</a:t>
            </a:r>
            <a:r>
              <a:rPr lang="de-DE" altLang="ar-SA" sz="2400" b="0" u="none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2001/2002 </a:t>
            </a:r>
            <a:r>
              <a:rPr lang="de-DE" altLang="ar-SA" sz="2400" b="0" u="none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</a:t>
            </a:r>
            <a:r>
              <a:rPr lang="de-DE" altLang="ar-SA" sz="2400" b="0" u="none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3G Mobile Authentication </a:t>
            </a:r>
            <a:r>
              <a:rPr lang="de-DE" altLang="ar-SA" sz="2400" b="0" u="none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Functions</a:t>
            </a:r>
            <a:endParaRPr lang="en-US" altLang="ar-SA" sz="2400" b="0" u="none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ChangeArrowheads="1"/>
          </p:cNvSpPr>
          <p:nvPr/>
        </p:nvSpPr>
        <p:spPr bwMode="auto">
          <a:xfrm>
            <a:off x="1030633" y="722511"/>
            <a:ext cx="82280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836613">
              <a:defRPr/>
            </a:pPr>
            <a:r>
              <a:rPr lang="en-US" sz="5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History</a:t>
            </a:r>
          </a:p>
        </p:txBody>
      </p:sp>
      <p:sp>
        <p:nvSpPr>
          <p:cNvPr id="1460227" name="Rectangle 3"/>
          <p:cNvSpPr>
            <a:spLocks noChangeArrowheads="1"/>
          </p:cNvSpPr>
          <p:nvPr/>
        </p:nvSpPr>
        <p:spPr bwMode="auto">
          <a:xfrm>
            <a:off x="762000" y="1730623"/>
            <a:ext cx="899001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76238" indent="-376238" defTabSz="836613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u="none" dirty="0">
                <a:solidFill>
                  <a:srgbClr val="A43A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 Standard Managed by the US National Institute of Science and Technology NIST</a:t>
            </a:r>
            <a:endParaRPr lang="en-US" sz="2400" u="none" dirty="0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DES (1976) is an aging standard</a:t>
            </a: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Triple-DES:  considered by NIST as a </a:t>
            </a:r>
            <a:r>
              <a:rPr lang="en-US" sz="2400" u="none" dirty="0" err="1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defacto</a:t>
            </a:r>
            <a:r>
              <a:rPr lang="en-US" sz="24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-standard</a:t>
            </a:r>
          </a:p>
          <a:p>
            <a:pPr marL="376238" indent="-376238" defTabSz="836613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u="none" dirty="0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76238" indent="-376238" defTabSz="836613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u="none" dirty="0">
                <a:solidFill>
                  <a:srgbClr val="A43A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AES: Advanced Encryption Standard: </a:t>
            </a:r>
            <a:r>
              <a:rPr lang="en-US" sz="28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u="none" dirty="0">
                <a:solidFill>
                  <a:srgbClr val="A43A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finalized in 2001</a:t>
            </a:r>
            <a:endParaRPr lang="en-US" sz="2800" u="none" dirty="0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Goal: define the Federal Information Processing Standard (FIPS) </a:t>
            </a: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AES candidate algorithms have to be:</a:t>
            </a:r>
          </a:p>
          <a:p>
            <a:pPr marL="1255713" lvl="2" indent="-250825" defTabSz="836613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Symmetric-key</a:t>
            </a:r>
            <a:r>
              <a:rPr lang="en-US" sz="24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ciphers supporting 128, 192, and 256 bit keys</a:t>
            </a:r>
          </a:p>
          <a:p>
            <a:pPr marL="1255713" lvl="2" indent="-250825" defTabSz="836613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Royalty-Free</a:t>
            </a:r>
            <a:r>
              <a:rPr lang="en-US" sz="24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and unclassified (i.e. public domain)</a:t>
            </a:r>
          </a:p>
          <a:p>
            <a:pPr marL="1255713" lvl="2" indent="-250825" defTabSz="836613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Available for </a:t>
            </a:r>
            <a:r>
              <a:rPr lang="en-US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worldwide</a:t>
            </a:r>
            <a:r>
              <a:rPr lang="en-US" sz="24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export</a:t>
            </a:r>
          </a:p>
        </p:txBody>
      </p:sp>
    </p:spTree>
    <p:extLst>
      <p:ext uri="{BB962C8B-B14F-4D97-AF65-F5344CB8AC3E}">
        <p14:creationId xmlns:p14="http://schemas.microsoft.com/office/powerpoint/2010/main" val="31293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170613" y="3048000"/>
            <a:ext cx="1219200" cy="763588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endParaRPr lang="en-US" sz="1200" u="none">
              <a:latin typeface="Arial Narrow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24200" y="3048000"/>
            <a:ext cx="1219200" cy="763588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endParaRPr lang="en-US" sz="1200" u="none">
              <a:latin typeface="Arial Narrow" pitchFamily="34" charset="0"/>
            </a:endParaRPr>
          </a:p>
        </p:txBody>
      </p:sp>
      <p:sp>
        <p:nvSpPr>
          <p:cNvPr id="1462276" name="Rectangle 4"/>
          <p:cNvSpPr>
            <a:spLocks noChangeArrowheads="1"/>
          </p:cNvSpPr>
          <p:nvPr/>
        </p:nvSpPr>
        <p:spPr bwMode="auto">
          <a:xfrm>
            <a:off x="720279" y="722511"/>
            <a:ext cx="8869809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836613">
              <a:defRPr/>
            </a:pPr>
            <a:r>
              <a:rPr lang="en-US" sz="44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Basic Secret Key Cipher Requirement</a:t>
            </a:r>
          </a:p>
        </p:txBody>
      </p:sp>
      <p:sp>
        <p:nvSpPr>
          <p:cNvPr id="1462277" name="Text Box 5"/>
          <p:cNvSpPr txBox="1">
            <a:spLocks noChangeArrowheads="1"/>
          </p:cNvSpPr>
          <p:nvPr/>
        </p:nvSpPr>
        <p:spPr bwMode="auto">
          <a:xfrm>
            <a:off x="2727482" y="5106988"/>
            <a:ext cx="5147948" cy="101566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u="none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Fundamental requirement:  Given the function </a:t>
            </a:r>
            <a:r>
              <a:rPr lang="en-US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</a:t>
            </a:r>
            <a:r>
              <a:rPr lang="en-US" u="none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</a:t>
            </a:r>
          </a:p>
          <a:p>
            <a:pPr algn="ctr">
              <a:defRPr/>
            </a:pPr>
            <a:r>
              <a:rPr lang="en-US" u="none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it’s infeasible to recover data </a:t>
            </a:r>
            <a:r>
              <a:rPr lang="en-US" i="1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X</a:t>
            </a:r>
            <a:r>
              <a:rPr lang="en-US" u="none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from ciphertext </a:t>
            </a:r>
            <a:r>
              <a:rPr lang="en-US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y</a:t>
            </a:r>
            <a:endParaRPr lang="en-US" u="none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u="none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without knowing the key </a:t>
            </a:r>
            <a:r>
              <a:rPr lang="en-US" i="1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</a:t>
            </a:r>
            <a:endParaRPr lang="en-US" u="none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643438" y="3189288"/>
            <a:ext cx="9191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021896" y="3048000"/>
            <a:ext cx="1971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GB" sz="2800" u="none">
                <a:solidFill>
                  <a:schemeClr val="hlink"/>
                </a:solidFill>
                <a:latin typeface="Arial Narrow" pitchFamily="34" charset="0"/>
              </a:rPr>
              <a:t>Y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864100" y="3576638"/>
            <a:ext cx="5207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752308" y="3811588"/>
            <a:ext cx="9585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GB" u="none">
                <a:solidFill>
                  <a:srgbClr val="000000"/>
                </a:solidFill>
                <a:latin typeface="Arial Narrow" pitchFamily="34" charset="0"/>
              </a:rPr>
              <a:t>Unsecure</a:t>
            </a:r>
          </a:p>
          <a:p>
            <a:pPr algn="ctr" defTabSz="762000"/>
            <a:r>
              <a:rPr lang="en-GB" u="none">
                <a:solidFill>
                  <a:srgbClr val="000000"/>
                </a:solidFill>
                <a:latin typeface="Arial Narrow" pitchFamily="34" charset="0"/>
              </a:rPr>
              <a:t>Channel</a:t>
            </a:r>
            <a:endParaRPr lang="en-GB" u="none">
              <a:latin typeface="Arial Narrow" pitchFamily="34" charset="0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7718425" y="3505200"/>
            <a:ext cx="8001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8151813" y="3735388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GB" u="none">
                <a:solidFill>
                  <a:srgbClr val="000000"/>
                </a:solidFill>
                <a:latin typeface="Arial Narrow" pitchFamily="34" charset="0"/>
              </a:rPr>
              <a:t>Message</a:t>
            </a:r>
            <a:endParaRPr lang="en-GB" u="none">
              <a:latin typeface="Arial Narrow" pitchFamily="34" charset="0"/>
            </a:endParaRPr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3008313" y="3482975"/>
            <a:ext cx="115887" cy="41275"/>
          </a:xfrm>
          <a:custGeom>
            <a:avLst/>
            <a:gdLst>
              <a:gd name="T0" fmla="*/ 2147483647 w 73"/>
              <a:gd name="T1" fmla="*/ 0 h 26"/>
              <a:gd name="T2" fmla="*/ 0 w 73"/>
              <a:gd name="T3" fmla="*/ 0 h 26"/>
              <a:gd name="T4" fmla="*/ 0 w 73"/>
              <a:gd name="T5" fmla="*/ 2147483647 h 26"/>
              <a:gd name="T6" fmla="*/ 2147483647 w 73"/>
              <a:gd name="T7" fmla="*/ 2147483647 h 26"/>
              <a:gd name="T8" fmla="*/ 2147483647 w 73"/>
              <a:gd name="T9" fmla="*/ 2147483647 h 26"/>
              <a:gd name="T10" fmla="*/ 0 w 73"/>
              <a:gd name="T11" fmla="*/ 2147483647 h 26"/>
              <a:gd name="T12" fmla="*/ 0 w 73"/>
              <a:gd name="T13" fmla="*/ 2147483647 h 26"/>
              <a:gd name="T14" fmla="*/ 2147483647 w 73"/>
              <a:gd name="T15" fmla="*/ 2147483647 h 26"/>
              <a:gd name="T16" fmla="*/ 2147483647 w 73"/>
              <a:gd name="T17" fmla="*/ 2147483647 h 26"/>
              <a:gd name="T18" fmla="*/ 0 w 73"/>
              <a:gd name="T19" fmla="*/ 2147483647 h 26"/>
              <a:gd name="T20" fmla="*/ 0 w 73"/>
              <a:gd name="T21" fmla="*/ 2147483647 h 26"/>
              <a:gd name="T22" fmla="*/ 2147483647 w 73"/>
              <a:gd name="T23" fmla="*/ 2147483647 h 26"/>
              <a:gd name="T24" fmla="*/ 2147483647 w 73"/>
              <a:gd name="T25" fmla="*/ 2147483647 h 26"/>
              <a:gd name="T26" fmla="*/ 0 w 73"/>
              <a:gd name="T27" fmla="*/ 2147483647 h 26"/>
              <a:gd name="T28" fmla="*/ 0 w 73"/>
              <a:gd name="T29" fmla="*/ 2147483647 h 26"/>
              <a:gd name="T30" fmla="*/ 2147483647 w 73"/>
              <a:gd name="T31" fmla="*/ 2147483647 h 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3"/>
              <a:gd name="T49" fmla="*/ 0 h 26"/>
              <a:gd name="T50" fmla="*/ 73 w 73"/>
              <a:gd name="T51" fmla="*/ 26 h 2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3" h="26">
                <a:moveTo>
                  <a:pt x="73" y="0"/>
                </a:moveTo>
                <a:lnTo>
                  <a:pt x="0" y="0"/>
                </a:lnTo>
                <a:lnTo>
                  <a:pt x="0" y="4"/>
                </a:lnTo>
                <a:lnTo>
                  <a:pt x="64" y="4"/>
                </a:lnTo>
                <a:lnTo>
                  <a:pt x="55" y="8"/>
                </a:lnTo>
                <a:lnTo>
                  <a:pt x="0" y="8"/>
                </a:lnTo>
                <a:lnTo>
                  <a:pt x="0" y="12"/>
                </a:lnTo>
                <a:lnTo>
                  <a:pt x="46" y="12"/>
                </a:lnTo>
                <a:lnTo>
                  <a:pt x="37" y="14"/>
                </a:lnTo>
                <a:lnTo>
                  <a:pt x="0" y="14"/>
                </a:lnTo>
                <a:lnTo>
                  <a:pt x="0" y="18"/>
                </a:lnTo>
                <a:lnTo>
                  <a:pt x="28" y="18"/>
                </a:lnTo>
                <a:lnTo>
                  <a:pt x="19" y="22"/>
                </a:lnTo>
                <a:lnTo>
                  <a:pt x="0" y="22"/>
                </a:lnTo>
                <a:lnTo>
                  <a:pt x="0" y="26"/>
                </a:lnTo>
                <a:lnTo>
                  <a:pt x="10" y="2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61" name="Freeform 13"/>
          <p:cNvSpPr>
            <a:spLocks/>
          </p:cNvSpPr>
          <p:nvPr/>
        </p:nvSpPr>
        <p:spPr bwMode="auto">
          <a:xfrm>
            <a:off x="3008313" y="3436938"/>
            <a:ext cx="115887" cy="93662"/>
          </a:xfrm>
          <a:custGeom>
            <a:avLst/>
            <a:gdLst>
              <a:gd name="T0" fmla="*/ 0 w 73"/>
              <a:gd name="T1" fmla="*/ 2147483647 h 59"/>
              <a:gd name="T2" fmla="*/ 0 w 73"/>
              <a:gd name="T3" fmla="*/ 0 h 59"/>
              <a:gd name="T4" fmla="*/ 2147483647 w 73"/>
              <a:gd name="T5" fmla="*/ 2147483647 h 59"/>
              <a:gd name="T6" fmla="*/ 0 w 73"/>
              <a:gd name="T7" fmla="*/ 2147483647 h 59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59"/>
              <a:gd name="T14" fmla="*/ 73 w 73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59">
                <a:moveTo>
                  <a:pt x="0" y="59"/>
                </a:moveTo>
                <a:lnTo>
                  <a:pt x="0" y="0"/>
                </a:lnTo>
                <a:lnTo>
                  <a:pt x="73" y="29"/>
                </a:lnTo>
                <a:lnTo>
                  <a:pt x="0" y="5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>
            <a:off x="1900238" y="3482975"/>
            <a:ext cx="110807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3008313" y="3476625"/>
            <a:ext cx="101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64" name="Freeform 16"/>
          <p:cNvSpPr>
            <a:spLocks/>
          </p:cNvSpPr>
          <p:nvPr/>
        </p:nvSpPr>
        <p:spPr bwMode="auto">
          <a:xfrm>
            <a:off x="3008313" y="3473450"/>
            <a:ext cx="87312" cy="3175"/>
          </a:xfrm>
          <a:custGeom>
            <a:avLst/>
            <a:gdLst>
              <a:gd name="T0" fmla="*/ 2147483647 w 55"/>
              <a:gd name="T1" fmla="*/ 0 h 2"/>
              <a:gd name="T2" fmla="*/ 0 w 55"/>
              <a:gd name="T3" fmla="*/ 0 h 2"/>
              <a:gd name="T4" fmla="*/ 0 w 55"/>
              <a:gd name="T5" fmla="*/ 2147483647 h 2"/>
              <a:gd name="T6" fmla="*/ 0 60000 65536"/>
              <a:gd name="T7" fmla="*/ 0 60000 65536"/>
              <a:gd name="T8" fmla="*/ 0 60000 65536"/>
              <a:gd name="T9" fmla="*/ 0 w 55"/>
              <a:gd name="T10" fmla="*/ 0 h 2"/>
              <a:gd name="T11" fmla="*/ 55 w 5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2">
                <a:moveTo>
                  <a:pt x="55" y="0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65" name="Freeform 17"/>
          <p:cNvSpPr>
            <a:spLocks/>
          </p:cNvSpPr>
          <p:nvPr/>
        </p:nvSpPr>
        <p:spPr bwMode="auto">
          <a:xfrm>
            <a:off x="3008313" y="3467100"/>
            <a:ext cx="87312" cy="6350"/>
          </a:xfrm>
          <a:custGeom>
            <a:avLst/>
            <a:gdLst>
              <a:gd name="T0" fmla="*/ 0 w 55"/>
              <a:gd name="T1" fmla="*/ 0 h 4"/>
              <a:gd name="T2" fmla="*/ 2147483647 w 55"/>
              <a:gd name="T3" fmla="*/ 0 h 4"/>
              <a:gd name="T4" fmla="*/ 2147483647 w 55"/>
              <a:gd name="T5" fmla="*/ 2147483647 h 4"/>
              <a:gd name="T6" fmla="*/ 0 60000 65536"/>
              <a:gd name="T7" fmla="*/ 0 60000 65536"/>
              <a:gd name="T8" fmla="*/ 0 60000 65536"/>
              <a:gd name="T9" fmla="*/ 0 w 55"/>
              <a:gd name="T10" fmla="*/ 0 h 4"/>
              <a:gd name="T11" fmla="*/ 55 w 55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4">
                <a:moveTo>
                  <a:pt x="0" y="0"/>
                </a:moveTo>
                <a:lnTo>
                  <a:pt x="46" y="0"/>
                </a:lnTo>
                <a:lnTo>
                  <a:pt x="55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>
            <a:off x="3008313" y="3460750"/>
            <a:ext cx="58737" cy="6350"/>
          </a:xfrm>
          <a:custGeom>
            <a:avLst/>
            <a:gdLst>
              <a:gd name="T0" fmla="*/ 2147483647 w 37"/>
              <a:gd name="T1" fmla="*/ 0 h 4"/>
              <a:gd name="T2" fmla="*/ 0 w 37"/>
              <a:gd name="T3" fmla="*/ 0 h 4"/>
              <a:gd name="T4" fmla="*/ 0 w 37"/>
              <a:gd name="T5" fmla="*/ 2147483647 h 4"/>
              <a:gd name="T6" fmla="*/ 0 60000 65536"/>
              <a:gd name="T7" fmla="*/ 0 60000 65536"/>
              <a:gd name="T8" fmla="*/ 0 60000 65536"/>
              <a:gd name="T9" fmla="*/ 0 w 37"/>
              <a:gd name="T10" fmla="*/ 0 h 4"/>
              <a:gd name="T11" fmla="*/ 37 w 37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">
                <a:moveTo>
                  <a:pt x="37" y="0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67" name="Freeform 19"/>
          <p:cNvSpPr>
            <a:spLocks/>
          </p:cNvSpPr>
          <p:nvPr/>
        </p:nvSpPr>
        <p:spPr bwMode="auto">
          <a:xfrm>
            <a:off x="3008313" y="3454400"/>
            <a:ext cx="58737" cy="6350"/>
          </a:xfrm>
          <a:custGeom>
            <a:avLst/>
            <a:gdLst>
              <a:gd name="T0" fmla="*/ 0 w 37"/>
              <a:gd name="T1" fmla="*/ 0 h 4"/>
              <a:gd name="T2" fmla="*/ 2147483647 w 37"/>
              <a:gd name="T3" fmla="*/ 0 h 4"/>
              <a:gd name="T4" fmla="*/ 2147483647 w 37"/>
              <a:gd name="T5" fmla="*/ 2147483647 h 4"/>
              <a:gd name="T6" fmla="*/ 0 60000 65536"/>
              <a:gd name="T7" fmla="*/ 0 60000 65536"/>
              <a:gd name="T8" fmla="*/ 0 60000 65536"/>
              <a:gd name="T9" fmla="*/ 0 w 37"/>
              <a:gd name="T10" fmla="*/ 0 h 4"/>
              <a:gd name="T11" fmla="*/ 37 w 37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">
                <a:moveTo>
                  <a:pt x="0" y="0"/>
                </a:moveTo>
                <a:lnTo>
                  <a:pt x="28" y="0"/>
                </a:lnTo>
                <a:lnTo>
                  <a:pt x="37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68" name="Freeform 20"/>
          <p:cNvSpPr>
            <a:spLocks/>
          </p:cNvSpPr>
          <p:nvPr/>
        </p:nvSpPr>
        <p:spPr bwMode="auto">
          <a:xfrm>
            <a:off x="3008313" y="3449638"/>
            <a:ext cx="30162" cy="4762"/>
          </a:xfrm>
          <a:custGeom>
            <a:avLst/>
            <a:gdLst>
              <a:gd name="T0" fmla="*/ 2147483647 w 19"/>
              <a:gd name="T1" fmla="*/ 0 h 3"/>
              <a:gd name="T2" fmla="*/ 0 w 19"/>
              <a:gd name="T3" fmla="*/ 0 h 3"/>
              <a:gd name="T4" fmla="*/ 0 w 19"/>
              <a:gd name="T5" fmla="*/ 2147483647 h 3"/>
              <a:gd name="T6" fmla="*/ 0 60000 65536"/>
              <a:gd name="T7" fmla="*/ 0 60000 65536"/>
              <a:gd name="T8" fmla="*/ 0 60000 65536"/>
              <a:gd name="T9" fmla="*/ 0 w 19"/>
              <a:gd name="T10" fmla="*/ 0 h 3"/>
              <a:gd name="T11" fmla="*/ 19 w 19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3">
                <a:moveTo>
                  <a:pt x="19" y="0"/>
                </a:move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69" name="Freeform 21"/>
          <p:cNvSpPr>
            <a:spLocks/>
          </p:cNvSpPr>
          <p:nvPr/>
        </p:nvSpPr>
        <p:spPr bwMode="auto">
          <a:xfrm>
            <a:off x="3008313" y="3443288"/>
            <a:ext cx="30162" cy="6350"/>
          </a:xfrm>
          <a:custGeom>
            <a:avLst/>
            <a:gdLst>
              <a:gd name="T0" fmla="*/ 0 w 19"/>
              <a:gd name="T1" fmla="*/ 0 h 4"/>
              <a:gd name="T2" fmla="*/ 2147483647 w 19"/>
              <a:gd name="T3" fmla="*/ 0 h 4"/>
              <a:gd name="T4" fmla="*/ 2147483647 w 19"/>
              <a:gd name="T5" fmla="*/ 2147483647 h 4"/>
              <a:gd name="T6" fmla="*/ 0 60000 65536"/>
              <a:gd name="T7" fmla="*/ 0 60000 65536"/>
              <a:gd name="T8" fmla="*/ 0 60000 65536"/>
              <a:gd name="T9" fmla="*/ 0 w 19"/>
              <a:gd name="T10" fmla="*/ 0 h 4"/>
              <a:gd name="T11" fmla="*/ 19 w 19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4">
                <a:moveTo>
                  <a:pt x="0" y="0"/>
                </a:moveTo>
                <a:lnTo>
                  <a:pt x="10" y="0"/>
                </a:lnTo>
                <a:lnTo>
                  <a:pt x="19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7700963" y="2724150"/>
            <a:ext cx="9080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1946275" y="3228975"/>
            <a:ext cx="7493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1946275" y="3508375"/>
            <a:ext cx="8001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1447800" y="3659188"/>
            <a:ext cx="91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GB" u="none">
                <a:solidFill>
                  <a:srgbClr val="000000"/>
                </a:solidFill>
                <a:latin typeface="Arial Narrow" pitchFamily="34" charset="0"/>
              </a:rPr>
              <a:t>Message</a:t>
            </a:r>
            <a:endParaRPr lang="en-GB" u="none">
              <a:latin typeface="Arial Narrow" pitchFamily="34" charset="0"/>
            </a:endParaRP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2782888" y="3222625"/>
            <a:ext cx="1809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1554003" y="3200400"/>
            <a:ext cx="1971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GB" sz="2800" u="none">
                <a:solidFill>
                  <a:schemeClr val="hlink"/>
                </a:solidFill>
                <a:latin typeface="Arial Narrow" pitchFamily="34" charset="0"/>
              </a:rPr>
              <a:t>X</a:t>
            </a:r>
            <a:endParaRPr lang="en-GB" sz="2800" u="none">
              <a:latin typeface="Arial Narrow" pitchFamily="34" charset="0"/>
            </a:endParaRP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3352800" y="3317875"/>
            <a:ext cx="755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3333750" y="3276600"/>
            <a:ext cx="85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GB" u="none">
                <a:solidFill>
                  <a:schemeClr val="hlink"/>
                </a:solidFill>
                <a:latin typeface="Arial Narrow" pitchFamily="34" charset="0"/>
              </a:rPr>
              <a:t>F</a:t>
            </a:r>
            <a:r>
              <a:rPr lang="en-GB" u="none">
                <a:solidFill>
                  <a:srgbClr val="000000"/>
                </a:solidFill>
                <a:latin typeface="Arial Narrow" pitchFamily="34" charset="0"/>
              </a:rPr>
              <a:t>( K,X)</a:t>
            </a:r>
            <a:endParaRPr lang="en-GB" u="none">
              <a:latin typeface="Arial Narrow" pitchFamily="34" charset="0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6399213" y="3352800"/>
            <a:ext cx="7683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6406213" y="3276600"/>
            <a:ext cx="7321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GB" u="none">
                <a:solidFill>
                  <a:schemeClr val="hlink"/>
                </a:solidFill>
                <a:latin typeface="Arial Narrow" pitchFamily="34" charset="0"/>
              </a:rPr>
              <a:t>F</a:t>
            </a:r>
            <a:r>
              <a:rPr lang="en-GB" u="none">
                <a:solidFill>
                  <a:srgbClr val="000000"/>
                </a:solidFill>
                <a:latin typeface="Arial Narrow" pitchFamily="34" charset="0"/>
              </a:rPr>
              <a:t>( K,Y )</a:t>
            </a:r>
            <a:endParaRPr lang="en-GB" u="none">
              <a:latin typeface="Arial Narrow" pitchFamily="34" charset="0"/>
            </a:endParaRP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7489825" y="3228975"/>
            <a:ext cx="1682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8602503" y="3124200"/>
            <a:ext cx="1971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GB" sz="2800" u="none">
                <a:solidFill>
                  <a:schemeClr val="hlink"/>
                </a:solidFill>
                <a:latin typeface="Arial Narrow" pitchFamily="34" charset="0"/>
              </a:rPr>
              <a:t>X</a:t>
            </a:r>
            <a:endParaRPr lang="en-GB" sz="2800" u="none">
              <a:latin typeface="Arial Narrow" pitchFamily="34" charset="0"/>
            </a:endParaRPr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>
            <a:off x="7389813" y="3429000"/>
            <a:ext cx="1066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84" name="Rectangle 36"/>
          <p:cNvSpPr>
            <a:spLocks noChangeArrowheads="1"/>
          </p:cNvSpPr>
          <p:nvPr/>
        </p:nvSpPr>
        <p:spPr bwMode="auto">
          <a:xfrm>
            <a:off x="6659325" y="4268788"/>
            <a:ext cx="213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GB" sz="2800" u="none">
                <a:solidFill>
                  <a:schemeClr val="hlink"/>
                </a:solidFill>
                <a:latin typeface="Arial Narrow" pitchFamily="34" charset="0"/>
              </a:rPr>
              <a:t>K</a:t>
            </a:r>
          </a:p>
        </p:txBody>
      </p:sp>
      <p:sp>
        <p:nvSpPr>
          <p:cNvPr id="53285" name="Rectangle 37"/>
          <p:cNvSpPr>
            <a:spLocks noChangeArrowheads="1"/>
          </p:cNvSpPr>
          <p:nvPr/>
        </p:nvSpPr>
        <p:spPr bwMode="auto">
          <a:xfrm>
            <a:off x="3260752" y="2667000"/>
            <a:ext cx="979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GB" u="none">
                <a:solidFill>
                  <a:srgbClr val="000000"/>
                </a:solidFill>
                <a:latin typeface="Arial Narrow" pitchFamily="34" charset="0"/>
              </a:rPr>
              <a:t>Ciphering</a:t>
            </a:r>
            <a:endParaRPr lang="en-GB" u="none">
              <a:latin typeface="Arial Narrow" pitchFamily="34" charset="0"/>
            </a:endParaRPr>
          </a:p>
        </p:txBody>
      </p:sp>
      <p:sp>
        <p:nvSpPr>
          <p:cNvPr id="53286" name="Rectangle 38"/>
          <p:cNvSpPr>
            <a:spLocks noChangeArrowheads="1"/>
          </p:cNvSpPr>
          <p:nvPr/>
        </p:nvSpPr>
        <p:spPr bwMode="auto">
          <a:xfrm>
            <a:off x="6175345" y="2667000"/>
            <a:ext cx="1319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GB" u="none">
                <a:solidFill>
                  <a:srgbClr val="000000"/>
                </a:solidFill>
                <a:latin typeface="Arial Narrow" pitchFamily="34" charset="0"/>
              </a:rPr>
              <a:t>De-Ciphering</a:t>
            </a:r>
            <a:endParaRPr lang="en-GB" u="none">
              <a:latin typeface="Arial Narrow" pitchFamily="34" charset="0"/>
            </a:endParaRPr>
          </a:p>
        </p:txBody>
      </p:sp>
      <p:sp>
        <p:nvSpPr>
          <p:cNvPr id="53287" name="Line 39"/>
          <p:cNvSpPr>
            <a:spLocks noChangeShapeType="1"/>
          </p:cNvSpPr>
          <p:nvPr/>
        </p:nvSpPr>
        <p:spPr bwMode="auto">
          <a:xfrm flipV="1">
            <a:off x="3733800" y="38115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88" name="Line 40"/>
          <p:cNvSpPr>
            <a:spLocks noChangeShapeType="1"/>
          </p:cNvSpPr>
          <p:nvPr/>
        </p:nvSpPr>
        <p:spPr bwMode="auto">
          <a:xfrm flipV="1">
            <a:off x="6780213" y="38115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latin typeface="Arial Narrow" pitchFamily="34" charset="0"/>
            </a:endParaRPr>
          </a:p>
        </p:txBody>
      </p:sp>
      <p:sp>
        <p:nvSpPr>
          <p:cNvPr id="53289" name="Rectangle 41"/>
          <p:cNvSpPr>
            <a:spLocks noChangeArrowheads="1"/>
          </p:cNvSpPr>
          <p:nvPr/>
        </p:nvSpPr>
        <p:spPr bwMode="auto">
          <a:xfrm>
            <a:off x="3573225" y="4268788"/>
            <a:ext cx="213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GB" sz="2800" u="none">
                <a:solidFill>
                  <a:schemeClr val="hlink"/>
                </a:solidFill>
                <a:latin typeface="Arial Narrow" pitchFamily="34" charset="0"/>
              </a:rPr>
              <a:t>K</a:t>
            </a:r>
          </a:p>
        </p:txBody>
      </p:sp>
      <p:sp>
        <p:nvSpPr>
          <p:cNvPr id="53290" name="Line 42"/>
          <p:cNvSpPr>
            <a:spLocks noChangeShapeType="1"/>
          </p:cNvSpPr>
          <p:nvPr/>
        </p:nvSpPr>
        <p:spPr bwMode="auto">
          <a:xfrm>
            <a:off x="4343400" y="3505200"/>
            <a:ext cx="1827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7800" y="3695776"/>
            <a:ext cx="8278813" cy="2235124"/>
            <a:chOff x="912" y="2328"/>
            <a:chExt cx="5216" cy="1407"/>
          </a:xfrm>
        </p:grpSpPr>
        <p:sp>
          <p:nvSpPr>
            <p:cNvPr id="55300" name="Rectangle 3"/>
            <p:cNvSpPr>
              <a:spLocks noChangeArrowheads="1"/>
            </p:cNvSpPr>
            <p:nvPr/>
          </p:nvSpPr>
          <p:spPr bwMode="auto">
            <a:xfrm>
              <a:off x="912" y="2328"/>
              <a:ext cx="4896" cy="33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66372" name="Text Box 4"/>
            <p:cNvSpPr txBox="1">
              <a:spLocks noChangeArrowheads="1"/>
            </p:cNvSpPr>
            <p:nvPr/>
          </p:nvSpPr>
          <p:spPr bwMode="auto">
            <a:xfrm>
              <a:off x="2112" y="3024"/>
              <a:ext cx="40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762000">
                <a:defRPr/>
              </a:pPr>
              <a:r>
                <a:rPr lang="en-US" altLang="ar-SA" sz="2800" u="none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 (Arabic)" charset="-78"/>
                </a:rPr>
                <a:t>Joan</a:t>
              </a:r>
              <a:r>
                <a:rPr lang="en-US" altLang="ar-SA" sz="2800" u="none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 (Arabic)" charset="-78"/>
                </a:rPr>
                <a:t> Daemen</a:t>
              </a:r>
              <a:r>
                <a:rPr lang="en-US" altLang="ar-SA" sz="2800" u="none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 (Arabic)" charset="-78"/>
                </a:rPr>
                <a:t> </a:t>
              </a:r>
              <a:r>
                <a:rPr lang="en-US" altLang="ar-SA" sz="2800" u="none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 (Arabic)" charset="-78"/>
                </a:rPr>
                <a:t>(of Proton World International)</a:t>
              </a:r>
              <a:endParaRPr lang="en-US" sz="28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1466373" name="Text Box 5"/>
            <p:cNvSpPr txBox="1">
              <a:spLocks noChangeArrowheads="1"/>
            </p:cNvSpPr>
            <p:nvPr/>
          </p:nvSpPr>
          <p:spPr bwMode="auto">
            <a:xfrm>
              <a:off x="1488" y="3408"/>
              <a:ext cx="455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762000">
                <a:defRPr/>
              </a:pPr>
              <a:r>
                <a:rPr lang="en-US" altLang="ar-SA" sz="2800" u="none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 (Arabic)" charset="-78"/>
                </a:rPr>
                <a:t>Vincent</a:t>
              </a:r>
              <a:r>
                <a:rPr lang="en-US" altLang="ar-SA" sz="2800" u="none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 (Arabic)" charset="-78"/>
                </a:rPr>
                <a:t> Rijmen</a:t>
              </a:r>
              <a:r>
                <a:rPr lang="en-US" altLang="ar-SA" sz="2800" u="none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 (Arabic)" charset="-78"/>
                </a:rPr>
                <a:t> </a:t>
              </a:r>
              <a:r>
                <a:rPr lang="en-US" altLang="ar-SA" sz="2800" u="none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 (Arabic)" charset="-78"/>
                </a:rPr>
                <a:t>(of Katholieke Universiteit Leuven).</a:t>
              </a:r>
              <a:endParaRPr lang="en-US" sz="28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55303" name="Line 6"/>
            <p:cNvSpPr>
              <a:spLocks noChangeShapeType="1"/>
            </p:cNvSpPr>
            <p:nvPr/>
          </p:nvSpPr>
          <p:spPr bwMode="auto">
            <a:xfrm flipH="1" flipV="1">
              <a:off x="1200" y="2496"/>
              <a:ext cx="105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5304" name="Line 7"/>
            <p:cNvSpPr>
              <a:spLocks noChangeShapeType="1"/>
            </p:cNvSpPr>
            <p:nvPr/>
          </p:nvSpPr>
          <p:spPr bwMode="auto">
            <a:xfrm flipH="1" flipV="1">
              <a:off x="1584" y="2496"/>
              <a:ext cx="129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466376" name="Rectangle 8"/>
          <p:cNvSpPr>
            <a:spLocks noChangeArrowheads="1"/>
          </p:cNvSpPr>
          <p:nvPr/>
        </p:nvSpPr>
        <p:spPr bwMode="auto">
          <a:xfrm>
            <a:off x="914400" y="514350"/>
            <a:ext cx="8532813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76238" indent="-376238" algn="ctr" defTabSz="836613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altLang="ar-SA" sz="4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AES</a:t>
            </a:r>
            <a:r>
              <a:rPr lang="en-US" altLang="ar-SA" sz="48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Round-3 Finalist Algorithms </a:t>
            </a:r>
          </a:p>
          <a:p>
            <a:pPr marL="376238" indent="-376238" algn="ctr" defTabSz="836613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altLang="ar-SA" sz="3000" u="none" dirty="0">
                <a:solidFill>
                  <a:srgbClr val="A43A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(finalized in 2001)</a:t>
            </a:r>
          </a:p>
          <a:p>
            <a:pPr marL="376238" indent="-376238" algn="ctr" defTabSz="836613">
              <a:lnSpc>
                <a:spcPct val="85000"/>
              </a:lnSpc>
              <a:spcBef>
                <a:spcPct val="20000"/>
              </a:spcBef>
              <a:defRPr/>
            </a:pPr>
            <a:endParaRPr lang="en-US" altLang="ar-SA" sz="3200" u="none" dirty="0">
              <a:solidFill>
                <a:srgbClr val="A43A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ar-SA" sz="240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MARS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: </a:t>
            </a:r>
            <a:r>
              <a:rPr lang="en-US" altLang="ar-SA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IBM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altLang="ar-SA" sz="2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(USA)</a:t>
            </a:r>
            <a:endParaRPr lang="en-US" altLang="ar-SA" sz="24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ar-SA" sz="240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RC6       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R. </a:t>
            </a:r>
            <a:r>
              <a:rPr lang="en-US" altLang="ar-SA" sz="2400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Rivest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</a:t>
            </a:r>
            <a:r>
              <a:rPr lang="en-US" altLang="ar-SA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(MIT),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creator of the widely used RC4 </a:t>
            </a:r>
            <a:r>
              <a:rPr lang="en-US" altLang="ar-SA" sz="2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(USA)</a:t>
            </a:r>
            <a:endParaRPr lang="en-US" altLang="ar-SA" sz="24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ar-SA" sz="2400" u="none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Twofish</a:t>
            </a:r>
            <a:r>
              <a:rPr lang="en-US" altLang="ar-SA" sz="240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Counterpane Internet Security, Inc. </a:t>
            </a:r>
            <a:r>
              <a:rPr lang="en-US" altLang="ar-SA" sz="2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(USA)</a:t>
            </a: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ar-SA" sz="240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Serpent 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Ross Anderson, Eli </a:t>
            </a:r>
            <a:r>
              <a:rPr lang="en-US" altLang="ar-SA" sz="2400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Biham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and Lars Knudsen </a:t>
            </a:r>
            <a:r>
              <a:rPr lang="en-US" altLang="ar-SA" sz="2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(USA)</a:t>
            </a: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ar-SA" sz="2400" u="none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</a:t>
            </a:r>
            <a:r>
              <a:rPr lang="en-US" altLang="ar-SA" sz="2400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Designed by J. </a:t>
            </a:r>
            <a:r>
              <a:rPr lang="en-US" altLang="ar-SA" sz="2400" u="none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Daemen</a:t>
            </a:r>
            <a:r>
              <a:rPr lang="en-US" altLang="ar-SA" sz="2400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and V. </a:t>
            </a:r>
            <a:r>
              <a:rPr lang="en-US" altLang="ar-SA" sz="2400" u="none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Rijmen</a:t>
            </a:r>
            <a:r>
              <a:rPr lang="en-US" altLang="ar-SA" sz="2400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altLang="ar-SA" sz="2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(Belgium)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1717269" y="2200037"/>
            <a:ext cx="2520280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86200" y="2590800"/>
            <a:ext cx="2403475" cy="1754188"/>
          </a:xfrm>
          <a:prstGeom prst="rect">
            <a:avLst/>
          </a:prstGeom>
          <a:solidFill>
            <a:schemeClr val="folHlink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235450" y="3200400"/>
            <a:ext cx="17637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altLang="ar-SA" u="none">
                <a:solidFill>
                  <a:schemeClr val="hlink"/>
                </a:solidFill>
                <a:cs typeface="Arial" pitchFamily="34" charset="0"/>
              </a:rPr>
              <a:t>Combinational</a:t>
            </a:r>
          </a:p>
          <a:p>
            <a:pPr algn="ctr" defTabSz="762000"/>
            <a:r>
              <a:rPr lang="en-US" altLang="ar-SA" u="none">
                <a:solidFill>
                  <a:schemeClr val="hlink"/>
                </a:solidFill>
                <a:cs typeface="Arial" pitchFamily="34" charset="0"/>
              </a:rPr>
              <a:t>Logic</a:t>
            </a:r>
            <a:endParaRPr lang="en-US" altLang="ar-SA" i="1" u="none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674938" y="3475038"/>
            <a:ext cx="105251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3694113" y="3389313"/>
            <a:ext cx="192087" cy="225425"/>
          </a:xfrm>
          <a:custGeom>
            <a:avLst/>
            <a:gdLst>
              <a:gd name="T0" fmla="*/ 2147483647 w 394"/>
              <a:gd name="T1" fmla="*/ 2147483647 h 262"/>
              <a:gd name="T2" fmla="*/ 0 w 394"/>
              <a:gd name="T3" fmla="*/ 0 h 262"/>
              <a:gd name="T4" fmla="*/ 0 w 394"/>
              <a:gd name="T5" fmla="*/ 2147483647 h 262"/>
              <a:gd name="T6" fmla="*/ 2147483647 w 394"/>
              <a:gd name="T7" fmla="*/ 2147483647 h 262"/>
              <a:gd name="T8" fmla="*/ 0 60000 65536"/>
              <a:gd name="T9" fmla="*/ 0 60000 65536"/>
              <a:gd name="T10" fmla="*/ 0 60000 65536"/>
              <a:gd name="T11" fmla="*/ 0 60000 65536"/>
              <a:gd name="T12" fmla="*/ 0 w 394"/>
              <a:gd name="T13" fmla="*/ 0 h 262"/>
              <a:gd name="T14" fmla="*/ 394 w 394"/>
              <a:gd name="T15" fmla="*/ 262 h 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4" h="262">
                <a:moveTo>
                  <a:pt x="394" y="132"/>
                </a:moveTo>
                <a:lnTo>
                  <a:pt x="0" y="0"/>
                </a:lnTo>
                <a:lnTo>
                  <a:pt x="0" y="262"/>
                </a:lnTo>
                <a:lnTo>
                  <a:pt x="394" y="1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0" y="2895600"/>
            <a:ext cx="1371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altLang="ar-SA" sz="2400" u="none">
                <a:solidFill>
                  <a:srgbClr val="000000"/>
                </a:solidFill>
                <a:cs typeface="Arial" pitchFamily="34" charset="0"/>
              </a:rPr>
              <a:t>Message X              </a:t>
            </a:r>
            <a:endParaRPr lang="en-US" altLang="ar-SA" sz="2400" i="1" u="none">
              <a:cs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819400" y="30480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altLang="ar-SA" sz="2400" u="none">
                <a:solidFill>
                  <a:srgbClr val="000000"/>
                </a:solidFill>
                <a:cs typeface="Arial" pitchFamily="34" charset="0"/>
              </a:rPr>
              <a:t>m             </a:t>
            </a:r>
            <a:endParaRPr lang="en-US" altLang="ar-SA" sz="2400" i="1" u="none"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419600" y="5264150"/>
            <a:ext cx="1370013" cy="374650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altLang="ar-SA" sz="2400" u="none">
                <a:solidFill>
                  <a:schemeClr val="hlink"/>
                </a:solidFill>
                <a:cs typeface="Arial" pitchFamily="34" charset="0"/>
              </a:rPr>
              <a:t>Key    Z             </a:t>
            </a:r>
            <a:endParaRPr lang="en-US" altLang="ar-SA" sz="2400" i="1" u="none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400675" y="4827588"/>
            <a:ext cx="781050" cy="28416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altLang="ar-SA" sz="1800" u="none">
                <a:solidFill>
                  <a:srgbClr val="000000"/>
                </a:solidFill>
                <a:cs typeface="Arial" pitchFamily="34" charset="0"/>
              </a:rPr>
              <a:t>n </a:t>
            </a:r>
            <a:r>
              <a:rPr lang="en-US" altLang="ar-SA" sz="1800">
                <a:solidFill>
                  <a:srgbClr val="000000"/>
                </a:solidFill>
                <a:cs typeface="Arial" pitchFamily="34" charset="0"/>
              </a:rPr>
              <a:t>&gt;</a:t>
            </a:r>
            <a:r>
              <a:rPr lang="en-US" altLang="ar-SA" sz="1800" u="none">
                <a:solidFill>
                  <a:srgbClr val="000000"/>
                </a:solidFill>
                <a:cs typeface="Arial" pitchFamily="34" charset="0"/>
              </a:rPr>
              <a:t>m             </a:t>
            </a:r>
            <a:endParaRPr lang="en-US" altLang="ar-SA" sz="1800" i="1" u="none"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291263" y="3444875"/>
            <a:ext cx="105092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7312025" y="3359150"/>
            <a:ext cx="174625" cy="196850"/>
          </a:xfrm>
          <a:custGeom>
            <a:avLst/>
            <a:gdLst>
              <a:gd name="T0" fmla="*/ 2147483647 w 361"/>
              <a:gd name="T1" fmla="*/ 2147483647 h 231"/>
              <a:gd name="T2" fmla="*/ 0 w 361"/>
              <a:gd name="T3" fmla="*/ 0 h 231"/>
              <a:gd name="T4" fmla="*/ 0 w 361"/>
              <a:gd name="T5" fmla="*/ 2147483647 h 231"/>
              <a:gd name="T6" fmla="*/ 2147483647 w 361"/>
              <a:gd name="T7" fmla="*/ 2147483647 h 231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231"/>
              <a:gd name="T14" fmla="*/ 361 w 361"/>
              <a:gd name="T15" fmla="*/ 231 h 2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231">
                <a:moveTo>
                  <a:pt x="361" y="132"/>
                </a:moveTo>
                <a:lnTo>
                  <a:pt x="0" y="0"/>
                </a:lnTo>
                <a:lnTo>
                  <a:pt x="0" y="231"/>
                </a:lnTo>
                <a:lnTo>
                  <a:pt x="361" y="1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7034213" y="2895600"/>
            <a:ext cx="17287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altLang="ar-SA" sz="2400" u="none" dirty="0">
                <a:solidFill>
                  <a:srgbClr val="000000"/>
                </a:solidFill>
                <a:cs typeface="Arial" pitchFamily="34" charset="0"/>
              </a:rPr>
              <a:t>Cryptogram</a:t>
            </a:r>
          </a:p>
          <a:p>
            <a:pPr algn="ctr" defTabSz="762000"/>
            <a:r>
              <a:rPr lang="en-US" altLang="ar-SA" sz="2400" u="none" dirty="0">
                <a:solidFill>
                  <a:srgbClr val="000000"/>
                </a:solidFill>
                <a:cs typeface="Arial" pitchFamily="34" charset="0"/>
              </a:rPr>
              <a:t>Y</a:t>
            </a:r>
            <a:endParaRPr lang="en-US" altLang="ar-SA" sz="2400" i="1" u="none" dirty="0">
              <a:cs typeface="Arial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526213" y="3048000"/>
            <a:ext cx="1365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altLang="ar-SA" sz="2400" u="none">
                <a:solidFill>
                  <a:srgbClr val="000000"/>
                </a:solidFill>
                <a:cs typeface="Arial" pitchFamily="34" charset="0"/>
              </a:rPr>
              <a:t>m             </a:t>
            </a:r>
            <a:endParaRPr lang="en-US" altLang="ar-SA" sz="2400" i="1" u="none">
              <a:cs typeface="Arial" pitchFamily="34" charset="0"/>
            </a:endParaRPr>
          </a:p>
        </p:txBody>
      </p:sp>
      <p:sp>
        <p:nvSpPr>
          <p:cNvPr id="1523726" name="Text Box 14"/>
          <p:cNvSpPr txBox="1">
            <a:spLocks noChangeArrowheads="1"/>
          </p:cNvSpPr>
          <p:nvPr/>
        </p:nvSpPr>
        <p:spPr bwMode="auto">
          <a:xfrm>
            <a:off x="3641725" y="347071"/>
            <a:ext cx="300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altLang="ar-SA" sz="40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Block-Ciphers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3276600" y="3367088"/>
            <a:ext cx="76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5067300" y="4649788"/>
            <a:ext cx="76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6780213" y="3340100"/>
            <a:ext cx="76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5105400" y="434498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95313" y="3032125"/>
            <a:ext cx="180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endParaRPr lang="en-GB" sz="1600" b="0" u="none">
              <a:cs typeface="Arial" pitchFamily="34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600200" y="2514600"/>
            <a:ext cx="12414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600" u="none">
                <a:cs typeface="Arial" pitchFamily="34" charset="0"/>
              </a:rPr>
              <a:t>Encryption</a:t>
            </a:r>
            <a:endParaRPr lang="en-GB" sz="1600" u="none">
              <a:cs typeface="Arial" pitchFamily="34" charset="0"/>
            </a:endParaRP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2895600" y="28194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28800" y="3733800"/>
            <a:ext cx="7086600" cy="896938"/>
            <a:chOff x="1152" y="2352"/>
            <a:chExt cx="4464" cy="565"/>
          </a:xfrm>
        </p:grpSpPr>
        <p:sp>
          <p:nvSpPr>
            <p:cNvPr id="9240" name="Line 23"/>
            <p:cNvSpPr>
              <a:spLocks noChangeShapeType="1"/>
            </p:cNvSpPr>
            <p:nvPr/>
          </p:nvSpPr>
          <p:spPr bwMode="auto">
            <a:xfrm flipV="1">
              <a:off x="1776" y="2544"/>
              <a:ext cx="24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152" y="2352"/>
              <a:ext cx="4464" cy="565"/>
              <a:chOff x="1152" y="2353"/>
              <a:chExt cx="4464" cy="565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52" y="2353"/>
                <a:ext cx="3981" cy="547"/>
                <a:chOff x="1152" y="2353"/>
                <a:chExt cx="3981" cy="547"/>
              </a:xfrm>
            </p:grpSpPr>
            <p:grpSp>
              <p:nvGrpSpPr>
                <p:cNvPr id="5" name="Group 26"/>
                <p:cNvGrpSpPr>
                  <a:grpSpLocks/>
                </p:cNvGrpSpPr>
                <p:nvPr/>
              </p:nvGrpSpPr>
              <p:grpSpPr bwMode="auto">
                <a:xfrm>
                  <a:off x="1248" y="2353"/>
                  <a:ext cx="3885" cy="313"/>
                  <a:chOff x="1248" y="2352"/>
                  <a:chExt cx="3886" cy="313"/>
                </a:xfrm>
              </p:grpSpPr>
              <p:sp>
                <p:nvSpPr>
                  <p:cNvPr id="9246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36" y="2544"/>
                    <a:ext cx="86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 type="triangle" w="med" len="med"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sp>
                <p:nvSpPr>
                  <p:cNvPr id="9247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80" y="2496"/>
                    <a:ext cx="768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 type="triangle" w="med" len="med"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de-DE"/>
                  </a:p>
                </p:txBody>
              </p:sp>
              <p:sp>
                <p:nvSpPr>
                  <p:cNvPr id="9248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39" y="2377"/>
                    <a:ext cx="29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defTabSz="762000"/>
                    <a:r>
                      <a:rPr lang="en-US" sz="2400" u="none">
                        <a:solidFill>
                          <a:schemeClr val="hlink"/>
                        </a:solidFill>
                        <a:cs typeface="Arial" pitchFamily="34" charset="0"/>
                      </a:rPr>
                      <a:t> X</a:t>
                    </a:r>
                  </a:p>
                </p:txBody>
              </p:sp>
              <p:sp>
                <p:nvSpPr>
                  <p:cNvPr id="9249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" y="2352"/>
                    <a:ext cx="29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defTabSz="762000"/>
                    <a:r>
                      <a:rPr lang="en-US" sz="2400" u="none">
                        <a:solidFill>
                          <a:schemeClr val="hlink"/>
                        </a:solidFill>
                        <a:cs typeface="Arial" pitchFamily="34" charset="0"/>
                      </a:rPr>
                      <a:t> Y</a:t>
                    </a:r>
                  </a:p>
                </p:txBody>
              </p:sp>
            </p:grpSp>
            <p:sp>
              <p:nvSpPr>
                <p:cNvPr id="924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152" y="2688"/>
                  <a:ext cx="782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762000"/>
                  <a:r>
                    <a:rPr lang="en-US" sz="1600" u="none">
                      <a:solidFill>
                        <a:schemeClr val="hlink"/>
                      </a:solidFill>
                      <a:cs typeface="Arial" pitchFamily="34" charset="0"/>
                    </a:rPr>
                    <a:t>Decryption</a:t>
                  </a:r>
                  <a:endParaRPr lang="en-GB" sz="1600" u="none">
                    <a:solidFill>
                      <a:schemeClr val="hlin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9243" name="Rectangle 32"/>
              <p:cNvSpPr>
                <a:spLocks noChangeArrowheads="1"/>
              </p:cNvSpPr>
              <p:nvPr/>
            </p:nvSpPr>
            <p:spPr bwMode="auto">
              <a:xfrm>
                <a:off x="4752" y="2688"/>
                <a:ext cx="8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762000"/>
                <a:r>
                  <a:rPr lang="en-US" altLang="ar-SA" sz="2400" u="none">
                    <a:solidFill>
                      <a:srgbClr val="000000"/>
                    </a:solidFill>
                    <a:cs typeface="Arial" pitchFamily="34" charset="0"/>
                  </a:rPr>
                  <a:t>Message</a:t>
                </a:r>
                <a:endParaRPr lang="en-US" altLang="ar-SA" sz="2400" i="1" u="none">
                  <a:cs typeface="Arial" pitchFamily="34" charset="0"/>
                </a:endParaRPr>
              </a:p>
            </p:txBody>
          </p:sp>
        </p:grpSp>
      </p:grpSp>
      <p:sp>
        <p:nvSpPr>
          <p:cNvPr id="9239" name="Rectangle 33"/>
          <p:cNvSpPr>
            <a:spLocks noChangeArrowheads="1"/>
          </p:cNvSpPr>
          <p:nvPr/>
        </p:nvSpPr>
        <p:spPr bwMode="auto">
          <a:xfrm>
            <a:off x="4392613" y="4611688"/>
            <a:ext cx="78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altLang="ar-SA" u="none">
                <a:solidFill>
                  <a:srgbClr val="000000"/>
                </a:solidFill>
                <a:cs typeface="Arial" pitchFamily="34" charset="0"/>
              </a:rPr>
              <a:t>n</a:t>
            </a:r>
            <a:endParaRPr lang="en-US" altLang="ar-SA" i="1" u="none">
              <a:cs typeface="Arial" pitchFamily="34" charset="0"/>
            </a:endParaRP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xmlns="" id="{0B7D706D-9F6F-49D6-81C8-371019946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639" y="1332115"/>
            <a:ext cx="789627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62000"/>
            <a:r>
              <a:rPr lang="en-US" altLang="ar-SA" b="0" u="none" dirty="0">
                <a:solidFill>
                  <a:srgbClr val="000000"/>
                </a:solidFill>
                <a:cs typeface="Arial" pitchFamily="34" charset="0"/>
              </a:rPr>
              <a:t>A </a:t>
            </a:r>
            <a:r>
              <a:rPr lang="en-US" altLang="ar-SA" b="0" dirty="0">
                <a:solidFill>
                  <a:srgbClr val="000000"/>
                </a:solidFill>
                <a:cs typeface="Arial" pitchFamily="34" charset="0"/>
              </a:rPr>
              <a:t>block cipher </a:t>
            </a:r>
            <a:r>
              <a:rPr lang="en-US" altLang="ar-SA" b="0" u="none" dirty="0">
                <a:solidFill>
                  <a:srgbClr val="000000"/>
                </a:solidFill>
                <a:cs typeface="Arial" pitchFamily="34" charset="0"/>
              </a:rPr>
              <a:t>Is like a code-book: for each input clear text, there is a corresponding unique cipher text for a certain key and vice versa</a:t>
            </a:r>
            <a:endParaRPr lang="en-US" altLang="ar-SA" b="0" i="1" u="none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ChangeArrowheads="1"/>
          </p:cNvSpPr>
          <p:nvPr/>
        </p:nvSpPr>
        <p:spPr bwMode="auto">
          <a:xfrm>
            <a:off x="1800225" y="506413"/>
            <a:ext cx="7040563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836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MARS (IBM)</a:t>
            </a:r>
            <a:b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(AES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Candidate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: a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round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3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finalist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62000" y="2692400"/>
            <a:ext cx="34639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6238" marR="0" lvl="0" indent="-376238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IBM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Candidate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AES</a:t>
            </a:r>
          </a:p>
          <a:p>
            <a:pPr marL="815975" marR="0" lvl="1" indent="-314325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Block-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Cipher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15975" marR="0" lvl="1" indent="-314325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Optimized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32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processors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15975" marR="0" lvl="1" indent="-314325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operations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32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bits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75325" y="2640013"/>
            <a:ext cx="2527300" cy="2406650"/>
          </a:xfrm>
          <a:prstGeom prst="rect">
            <a:avLst/>
          </a:prstGeom>
          <a:solidFill>
            <a:srgbClr val="FF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Freeform 5"/>
          <p:cNvSpPr>
            <a:spLocks/>
          </p:cNvSpPr>
          <p:nvPr/>
        </p:nvSpPr>
        <p:spPr bwMode="auto">
          <a:xfrm>
            <a:off x="4454525" y="3603625"/>
            <a:ext cx="1320800" cy="482600"/>
          </a:xfrm>
          <a:custGeom>
            <a:avLst/>
            <a:gdLst>
              <a:gd name="T0" fmla="*/ 2147483647 w 833"/>
              <a:gd name="T1" fmla="*/ 0 h 304"/>
              <a:gd name="T2" fmla="*/ 2147483647 w 833"/>
              <a:gd name="T3" fmla="*/ 2147483647 h 304"/>
              <a:gd name="T4" fmla="*/ 0 w 833"/>
              <a:gd name="T5" fmla="*/ 2147483647 h 304"/>
              <a:gd name="T6" fmla="*/ 0 w 833"/>
              <a:gd name="T7" fmla="*/ 2147483647 h 304"/>
              <a:gd name="T8" fmla="*/ 2147483647 w 833"/>
              <a:gd name="T9" fmla="*/ 2147483647 h 304"/>
              <a:gd name="T10" fmla="*/ 2147483647 w 833"/>
              <a:gd name="T11" fmla="*/ 2147483647 h 304"/>
              <a:gd name="T12" fmla="*/ 2147483647 w 833"/>
              <a:gd name="T13" fmla="*/ 2147483647 h 304"/>
              <a:gd name="T14" fmla="*/ 2147483647 w 833"/>
              <a:gd name="T15" fmla="*/ 0 h 3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3"/>
              <a:gd name="T25" fmla="*/ 0 h 304"/>
              <a:gd name="T26" fmla="*/ 833 w 833"/>
              <a:gd name="T27" fmla="*/ 304 h 3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3" h="304">
                <a:moveTo>
                  <a:pt x="710" y="0"/>
                </a:moveTo>
                <a:lnTo>
                  <a:pt x="710" y="75"/>
                </a:lnTo>
                <a:lnTo>
                  <a:pt x="0" y="75"/>
                </a:lnTo>
                <a:lnTo>
                  <a:pt x="0" y="228"/>
                </a:lnTo>
                <a:lnTo>
                  <a:pt x="710" y="228"/>
                </a:lnTo>
                <a:lnTo>
                  <a:pt x="710" y="304"/>
                </a:lnTo>
                <a:lnTo>
                  <a:pt x="833" y="152"/>
                </a:lnTo>
                <a:lnTo>
                  <a:pt x="710" y="0"/>
                </a:lnTo>
                <a:close/>
              </a:path>
            </a:pathLst>
          </a:custGeom>
          <a:solidFill>
            <a:srgbClr val="F7F9A3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521200" y="3743325"/>
            <a:ext cx="909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128 Bit Data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8302625" y="3603625"/>
            <a:ext cx="1679575" cy="482600"/>
          </a:xfrm>
          <a:custGeom>
            <a:avLst/>
            <a:gdLst>
              <a:gd name="T0" fmla="*/ 2147483647 w 835"/>
              <a:gd name="T1" fmla="*/ 0 h 304"/>
              <a:gd name="T2" fmla="*/ 2147483647 w 835"/>
              <a:gd name="T3" fmla="*/ 2147483647 h 304"/>
              <a:gd name="T4" fmla="*/ 0 w 835"/>
              <a:gd name="T5" fmla="*/ 2147483647 h 304"/>
              <a:gd name="T6" fmla="*/ 0 w 835"/>
              <a:gd name="T7" fmla="*/ 2147483647 h 304"/>
              <a:gd name="T8" fmla="*/ 2147483647 w 835"/>
              <a:gd name="T9" fmla="*/ 2147483647 h 304"/>
              <a:gd name="T10" fmla="*/ 2147483647 w 835"/>
              <a:gd name="T11" fmla="*/ 2147483647 h 304"/>
              <a:gd name="T12" fmla="*/ 2147483647 w 835"/>
              <a:gd name="T13" fmla="*/ 2147483647 h 304"/>
              <a:gd name="T14" fmla="*/ 2147483647 w 835"/>
              <a:gd name="T15" fmla="*/ 0 h 3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5"/>
              <a:gd name="T25" fmla="*/ 0 h 304"/>
              <a:gd name="T26" fmla="*/ 835 w 835"/>
              <a:gd name="T27" fmla="*/ 304 h 3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5" h="304">
                <a:moveTo>
                  <a:pt x="712" y="0"/>
                </a:moveTo>
                <a:lnTo>
                  <a:pt x="712" y="75"/>
                </a:lnTo>
                <a:lnTo>
                  <a:pt x="0" y="75"/>
                </a:lnTo>
                <a:lnTo>
                  <a:pt x="0" y="228"/>
                </a:lnTo>
                <a:lnTo>
                  <a:pt x="712" y="228"/>
                </a:lnTo>
                <a:lnTo>
                  <a:pt x="712" y="304"/>
                </a:lnTo>
                <a:lnTo>
                  <a:pt x="835" y="152"/>
                </a:lnTo>
                <a:lnTo>
                  <a:pt x="712" y="0"/>
                </a:lnTo>
                <a:close/>
              </a:path>
            </a:pathLst>
          </a:custGeom>
          <a:solidFill>
            <a:srgbClr val="F7F9A3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8429625" y="3743325"/>
            <a:ext cx="1360488" cy="198438"/>
          </a:xfrm>
          <a:prstGeom prst="rect">
            <a:avLst/>
          </a:prstGeom>
          <a:solidFill>
            <a:srgbClr val="F7F9A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128 Bit Cipher text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6627813" y="5046663"/>
            <a:ext cx="841375" cy="1203325"/>
          </a:xfrm>
          <a:custGeom>
            <a:avLst/>
            <a:gdLst>
              <a:gd name="T0" fmla="*/ 0 w 530"/>
              <a:gd name="T1" fmla="*/ 2147483647 h 758"/>
              <a:gd name="T2" fmla="*/ 2147483647 w 530"/>
              <a:gd name="T3" fmla="*/ 2147483647 h 758"/>
              <a:gd name="T4" fmla="*/ 2147483647 w 530"/>
              <a:gd name="T5" fmla="*/ 2147483647 h 758"/>
              <a:gd name="T6" fmla="*/ 2147483647 w 530"/>
              <a:gd name="T7" fmla="*/ 2147483647 h 758"/>
              <a:gd name="T8" fmla="*/ 2147483647 w 530"/>
              <a:gd name="T9" fmla="*/ 2147483647 h 758"/>
              <a:gd name="T10" fmla="*/ 2147483647 w 530"/>
              <a:gd name="T11" fmla="*/ 2147483647 h 758"/>
              <a:gd name="T12" fmla="*/ 2147483647 w 530"/>
              <a:gd name="T13" fmla="*/ 0 h 758"/>
              <a:gd name="T14" fmla="*/ 0 w 530"/>
              <a:gd name="T15" fmla="*/ 2147483647 h 7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0"/>
              <a:gd name="T25" fmla="*/ 0 h 758"/>
              <a:gd name="T26" fmla="*/ 530 w 530"/>
              <a:gd name="T27" fmla="*/ 758 h 7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0" h="758">
                <a:moveTo>
                  <a:pt x="0" y="113"/>
                </a:moveTo>
                <a:lnTo>
                  <a:pt x="132" y="113"/>
                </a:lnTo>
                <a:lnTo>
                  <a:pt x="132" y="758"/>
                </a:lnTo>
                <a:lnTo>
                  <a:pt x="398" y="758"/>
                </a:lnTo>
                <a:lnTo>
                  <a:pt x="398" y="113"/>
                </a:lnTo>
                <a:lnTo>
                  <a:pt x="530" y="113"/>
                </a:lnTo>
                <a:lnTo>
                  <a:pt x="264" y="0"/>
                </a:lnTo>
                <a:lnTo>
                  <a:pt x="0" y="113"/>
                </a:lnTo>
                <a:close/>
              </a:path>
            </a:pathLst>
          </a:custGeom>
          <a:solidFill>
            <a:srgbClr val="F7F9A3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 rot="-5400000">
            <a:off x="6460331" y="5591969"/>
            <a:ext cx="974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128 .. 448 Bit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 rot="-5400000">
            <a:off x="6992144" y="5915819"/>
            <a:ext cx="320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Keyl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619875" y="3074988"/>
            <a:ext cx="841375" cy="334962"/>
          </a:xfrm>
          <a:prstGeom prst="rect">
            <a:avLst/>
          </a:prstGeom>
          <a:solidFill>
            <a:srgbClr val="66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6808788" y="3140075"/>
            <a:ext cx="4492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S-Box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5969000" y="4446588"/>
            <a:ext cx="2166938" cy="360362"/>
          </a:xfrm>
          <a:prstGeom prst="rect">
            <a:avLst/>
          </a:prstGeom>
          <a:solidFill>
            <a:srgbClr val="89FF8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6438900" y="4521200"/>
            <a:ext cx="13065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Key-Management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7051675" y="4289425"/>
            <a:ext cx="1588" cy="157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7" name="Freeform 17"/>
          <p:cNvSpPr>
            <a:spLocks/>
          </p:cNvSpPr>
          <p:nvPr/>
        </p:nvSpPr>
        <p:spPr bwMode="auto">
          <a:xfrm>
            <a:off x="6996113" y="4205288"/>
            <a:ext cx="111125" cy="109537"/>
          </a:xfrm>
          <a:custGeom>
            <a:avLst/>
            <a:gdLst>
              <a:gd name="T0" fmla="*/ 2147483647 w 70"/>
              <a:gd name="T1" fmla="*/ 0 h 69"/>
              <a:gd name="T2" fmla="*/ 2147483647 w 70"/>
              <a:gd name="T3" fmla="*/ 2147483647 h 69"/>
              <a:gd name="T4" fmla="*/ 2147483647 w 70"/>
              <a:gd name="T5" fmla="*/ 2147483647 h 69"/>
              <a:gd name="T6" fmla="*/ 2147483647 w 70"/>
              <a:gd name="T7" fmla="*/ 2147483647 h 69"/>
              <a:gd name="T8" fmla="*/ 2147483647 w 70"/>
              <a:gd name="T9" fmla="*/ 2147483647 h 69"/>
              <a:gd name="T10" fmla="*/ 0 w 70"/>
              <a:gd name="T11" fmla="*/ 2147483647 h 69"/>
              <a:gd name="T12" fmla="*/ 2147483647 w 7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69"/>
              <a:gd name="T23" fmla="*/ 70 w 7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69">
                <a:moveTo>
                  <a:pt x="35" y="0"/>
                </a:moveTo>
                <a:lnTo>
                  <a:pt x="70" y="69"/>
                </a:lnTo>
                <a:lnTo>
                  <a:pt x="53" y="63"/>
                </a:lnTo>
                <a:lnTo>
                  <a:pt x="35" y="60"/>
                </a:lnTo>
                <a:lnTo>
                  <a:pt x="17" y="63"/>
                </a:lnTo>
                <a:lnTo>
                  <a:pt x="0" y="69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7896225" y="3844925"/>
            <a:ext cx="3254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9" name="Freeform 19"/>
          <p:cNvSpPr>
            <a:spLocks/>
          </p:cNvSpPr>
          <p:nvPr/>
        </p:nvSpPr>
        <p:spPr bwMode="auto">
          <a:xfrm>
            <a:off x="8193088" y="3790950"/>
            <a:ext cx="109537" cy="109538"/>
          </a:xfrm>
          <a:custGeom>
            <a:avLst/>
            <a:gdLst>
              <a:gd name="T0" fmla="*/ 2147483647 w 69"/>
              <a:gd name="T1" fmla="*/ 2147483647 h 69"/>
              <a:gd name="T2" fmla="*/ 0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0 w 69"/>
              <a:gd name="T11" fmla="*/ 0 h 69"/>
              <a:gd name="T12" fmla="*/ 2147483647 w 69"/>
              <a:gd name="T13" fmla="*/ 2147483647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"/>
              <a:gd name="T22" fmla="*/ 0 h 69"/>
              <a:gd name="T23" fmla="*/ 69 w 69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" h="69">
                <a:moveTo>
                  <a:pt x="69" y="34"/>
                </a:moveTo>
                <a:lnTo>
                  <a:pt x="0" y="69"/>
                </a:lnTo>
                <a:lnTo>
                  <a:pt x="7" y="51"/>
                </a:lnTo>
                <a:lnTo>
                  <a:pt x="9" y="34"/>
                </a:lnTo>
                <a:lnTo>
                  <a:pt x="7" y="16"/>
                </a:lnTo>
                <a:lnTo>
                  <a:pt x="0" y="0"/>
                </a:lnTo>
                <a:lnTo>
                  <a:pt x="69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5775325" y="3844925"/>
            <a:ext cx="350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1" name="Freeform 21"/>
          <p:cNvSpPr>
            <a:spLocks/>
          </p:cNvSpPr>
          <p:nvPr/>
        </p:nvSpPr>
        <p:spPr bwMode="auto">
          <a:xfrm>
            <a:off x="6099175" y="3790950"/>
            <a:ext cx="111125" cy="109538"/>
          </a:xfrm>
          <a:custGeom>
            <a:avLst/>
            <a:gdLst>
              <a:gd name="T0" fmla="*/ 2147483647 w 70"/>
              <a:gd name="T1" fmla="*/ 2147483647 h 69"/>
              <a:gd name="T2" fmla="*/ 0 w 70"/>
              <a:gd name="T3" fmla="*/ 2147483647 h 69"/>
              <a:gd name="T4" fmla="*/ 2147483647 w 70"/>
              <a:gd name="T5" fmla="*/ 2147483647 h 69"/>
              <a:gd name="T6" fmla="*/ 2147483647 w 70"/>
              <a:gd name="T7" fmla="*/ 2147483647 h 69"/>
              <a:gd name="T8" fmla="*/ 2147483647 w 70"/>
              <a:gd name="T9" fmla="*/ 2147483647 h 69"/>
              <a:gd name="T10" fmla="*/ 0 w 70"/>
              <a:gd name="T11" fmla="*/ 0 h 69"/>
              <a:gd name="T12" fmla="*/ 2147483647 w 70"/>
              <a:gd name="T13" fmla="*/ 2147483647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69"/>
              <a:gd name="T23" fmla="*/ 70 w 7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69">
                <a:moveTo>
                  <a:pt x="70" y="34"/>
                </a:moveTo>
                <a:lnTo>
                  <a:pt x="0" y="69"/>
                </a:lnTo>
                <a:lnTo>
                  <a:pt x="7" y="51"/>
                </a:lnTo>
                <a:lnTo>
                  <a:pt x="8" y="34"/>
                </a:lnTo>
                <a:lnTo>
                  <a:pt x="7" y="16"/>
                </a:lnTo>
                <a:lnTo>
                  <a:pt x="0" y="0"/>
                </a:lnTo>
                <a:lnTo>
                  <a:pt x="7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7051675" y="4889500"/>
            <a:ext cx="1588" cy="157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6996113" y="4806950"/>
            <a:ext cx="111125" cy="109538"/>
          </a:xfrm>
          <a:custGeom>
            <a:avLst/>
            <a:gdLst>
              <a:gd name="T0" fmla="*/ 2147483647 w 70"/>
              <a:gd name="T1" fmla="*/ 0 h 69"/>
              <a:gd name="T2" fmla="*/ 2147483647 w 70"/>
              <a:gd name="T3" fmla="*/ 2147483647 h 69"/>
              <a:gd name="T4" fmla="*/ 2147483647 w 70"/>
              <a:gd name="T5" fmla="*/ 2147483647 h 69"/>
              <a:gd name="T6" fmla="*/ 2147483647 w 70"/>
              <a:gd name="T7" fmla="*/ 2147483647 h 69"/>
              <a:gd name="T8" fmla="*/ 2147483647 w 70"/>
              <a:gd name="T9" fmla="*/ 2147483647 h 69"/>
              <a:gd name="T10" fmla="*/ 0 w 70"/>
              <a:gd name="T11" fmla="*/ 2147483647 h 69"/>
              <a:gd name="T12" fmla="*/ 2147483647 w 70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69"/>
              <a:gd name="T23" fmla="*/ 70 w 70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69">
                <a:moveTo>
                  <a:pt x="35" y="0"/>
                </a:moveTo>
                <a:lnTo>
                  <a:pt x="70" y="69"/>
                </a:lnTo>
                <a:lnTo>
                  <a:pt x="53" y="62"/>
                </a:lnTo>
                <a:lnTo>
                  <a:pt x="35" y="61"/>
                </a:lnTo>
                <a:lnTo>
                  <a:pt x="17" y="62"/>
                </a:lnTo>
                <a:lnTo>
                  <a:pt x="0" y="69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6594475" y="2665413"/>
            <a:ext cx="898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210300" y="3481388"/>
            <a:ext cx="1685925" cy="723900"/>
          </a:xfrm>
          <a:prstGeom prst="rect">
            <a:avLst/>
          </a:prstGeom>
          <a:solidFill>
            <a:srgbClr val="CDCDC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6400800" y="3505200"/>
            <a:ext cx="12779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Ciphering-Engine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6329363" y="3844925"/>
            <a:ext cx="241300" cy="2413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6811963" y="3844925"/>
            <a:ext cx="481012" cy="244475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7532688" y="3844925"/>
            <a:ext cx="242887" cy="2413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1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14400" y="11430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836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2133600"/>
            <a:ext cx="4799013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6238" marR="0" lvl="0" indent="-376238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MARS Ciphering process</a:t>
            </a:r>
          </a:p>
          <a:p>
            <a:pPr marL="1255713" marR="0" lvl="2" indent="-250825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Forward / Backwards Mixing</a:t>
            </a:r>
          </a:p>
          <a:p>
            <a:pPr marL="1255713" marR="0" lvl="2" indent="-250825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Forward / Backwards Transformation</a:t>
            </a:r>
          </a:p>
          <a:p>
            <a:pPr marL="815975" marR="0" lvl="1" indent="-314325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86375" y="1527175"/>
            <a:ext cx="4008438" cy="4024313"/>
            <a:chOff x="3331" y="962"/>
            <a:chExt cx="2525" cy="2534"/>
          </a:xfrm>
        </p:grpSpPr>
        <p:sp>
          <p:nvSpPr>
            <p:cNvPr id="32093" name="Rectangle 5"/>
            <p:cNvSpPr>
              <a:spLocks noChangeArrowheads="1"/>
            </p:cNvSpPr>
            <p:nvPr/>
          </p:nvSpPr>
          <p:spPr bwMode="auto">
            <a:xfrm>
              <a:off x="3331" y="962"/>
              <a:ext cx="2525" cy="2534"/>
            </a:xfrm>
            <a:prstGeom prst="rect">
              <a:avLst/>
            </a:prstGeom>
            <a:solidFill>
              <a:srgbClr val="F7F9A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94" name="Line 6"/>
            <p:cNvSpPr>
              <a:spLocks noChangeShapeType="1"/>
            </p:cNvSpPr>
            <p:nvPr/>
          </p:nvSpPr>
          <p:spPr bwMode="auto">
            <a:xfrm>
              <a:off x="3906" y="96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95" name="Line 7"/>
            <p:cNvSpPr>
              <a:spLocks noChangeShapeType="1"/>
            </p:cNvSpPr>
            <p:nvPr/>
          </p:nvSpPr>
          <p:spPr bwMode="auto">
            <a:xfrm>
              <a:off x="3906" y="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96" name="Line 8"/>
            <p:cNvSpPr>
              <a:spLocks noChangeShapeType="1"/>
            </p:cNvSpPr>
            <p:nvPr/>
          </p:nvSpPr>
          <p:spPr bwMode="auto">
            <a:xfrm>
              <a:off x="3906" y="100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97" name="Line 9"/>
            <p:cNvSpPr>
              <a:spLocks noChangeShapeType="1"/>
            </p:cNvSpPr>
            <p:nvPr/>
          </p:nvSpPr>
          <p:spPr bwMode="auto">
            <a:xfrm>
              <a:off x="3906" y="103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98" name="Line 10"/>
            <p:cNvSpPr>
              <a:spLocks noChangeShapeType="1"/>
            </p:cNvSpPr>
            <p:nvPr/>
          </p:nvSpPr>
          <p:spPr bwMode="auto">
            <a:xfrm>
              <a:off x="3906" y="1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99" name="Line 11"/>
            <p:cNvSpPr>
              <a:spLocks noChangeShapeType="1"/>
            </p:cNvSpPr>
            <p:nvPr/>
          </p:nvSpPr>
          <p:spPr bwMode="auto">
            <a:xfrm>
              <a:off x="3906" y="1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00" name="Line 12"/>
            <p:cNvSpPr>
              <a:spLocks noChangeShapeType="1"/>
            </p:cNvSpPr>
            <p:nvPr/>
          </p:nvSpPr>
          <p:spPr bwMode="auto">
            <a:xfrm>
              <a:off x="3906" y="110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01" name="Line 13"/>
            <p:cNvSpPr>
              <a:spLocks noChangeShapeType="1"/>
            </p:cNvSpPr>
            <p:nvPr/>
          </p:nvSpPr>
          <p:spPr bwMode="auto">
            <a:xfrm>
              <a:off x="3906" y="112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02" name="Line 14"/>
            <p:cNvSpPr>
              <a:spLocks noChangeShapeType="1"/>
            </p:cNvSpPr>
            <p:nvPr/>
          </p:nvSpPr>
          <p:spPr bwMode="auto">
            <a:xfrm>
              <a:off x="3906" y="11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03" name="Line 15"/>
            <p:cNvSpPr>
              <a:spLocks noChangeShapeType="1"/>
            </p:cNvSpPr>
            <p:nvPr/>
          </p:nvSpPr>
          <p:spPr bwMode="auto">
            <a:xfrm>
              <a:off x="3906" y="117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04" name="Line 16"/>
            <p:cNvSpPr>
              <a:spLocks noChangeShapeType="1"/>
            </p:cNvSpPr>
            <p:nvPr/>
          </p:nvSpPr>
          <p:spPr bwMode="auto">
            <a:xfrm>
              <a:off x="3906" y="119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05" name="Line 17"/>
            <p:cNvSpPr>
              <a:spLocks noChangeShapeType="1"/>
            </p:cNvSpPr>
            <p:nvPr/>
          </p:nvSpPr>
          <p:spPr bwMode="auto">
            <a:xfrm>
              <a:off x="3906" y="12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06" name="Line 18"/>
            <p:cNvSpPr>
              <a:spLocks noChangeShapeType="1"/>
            </p:cNvSpPr>
            <p:nvPr/>
          </p:nvSpPr>
          <p:spPr bwMode="auto">
            <a:xfrm>
              <a:off x="3906" y="1243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07" name="Line 19"/>
            <p:cNvSpPr>
              <a:spLocks noChangeShapeType="1"/>
            </p:cNvSpPr>
            <p:nvPr/>
          </p:nvSpPr>
          <p:spPr bwMode="auto">
            <a:xfrm>
              <a:off x="3906" y="126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08" name="Line 20"/>
            <p:cNvSpPr>
              <a:spLocks noChangeShapeType="1"/>
            </p:cNvSpPr>
            <p:nvPr/>
          </p:nvSpPr>
          <p:spPr bwMode="auto">
            <a:xfrm>
              <a:off x="3906" y="1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09" name="Line 21"/>
            <p:cNvSpPr>
              <a:spLocks noChangeShapeType="1"/>
            </p:cNvSpPr>
            <p:nvPr/>
          </p:nvSpPr>
          <p:spPr bwMode="auto">
            <a:xfrm>
              <a:off x="3906" y="13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10" name="Line 22"/>
            <p:cNvSpPr>
              <a:spLocks noChangeShapeType="1"/>
            </p:cNvSpPr>
            <p:nvPr/>
          </p:nvSpPr>
          <p:spPr bwMode="auto">
            <a:xfrm>
              <a:off x="3906" y="133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11" name="Line 23"/>
            <p:cNvSpPr>
              <a:spLocks noChangeShapeType="1"/>
            </p:cNvSpPr>
            <p:nvPr/>
          </p:nvSpPr>
          <p:spPr bwMode="auto">
            <a:xfrm>
              <a:off x="3906" y="1360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12" name="Line 24"/>
            <p:cNvSpPr>
              <a:spLocks noChangeShapeType="1"/>
            </p:cNvSpPr>
            <p:nvPr/>
          </p:nvSpPr>
          <p:spPr bwMode="auto">
            <a:xfrm>
              <a:off x="3906" y="13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13" name="Line 25"/>
            <p:cNvSpPr>
              <a:spLocks noChangeShapeType="1"/>
            </p:cNvSpPr>
            <p:nvPr/>
          </p:nvSpPr>
          <p:spPr bwMode="auto">
            <a:xfrm>
              <a:off x="3906" y="140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14" name="Line 26"/>
            <p:cNvSpPr>
              <a:spLocks noChangeShapeType="1"/>
            </p:cNvSpPr>
            <p:nvPr/>
          </p:nvSpPr>
          <p:spPr bwMode="auto">
            <a:xfrm>
              <a:off x="3906" y="143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15" name="Line 27"/>
            <p:cNvSpPr>
              <a:spLocks noChangeShapeType="1"/>
            </p:cNvSpPr>
            <p:nvPr/>
          </p:nvSpPr>
          <p:spPr bwMode="auto">
            <a:xfrm>
              <a:off x="3906" y="14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16" name="Line 28"/>
            <p:cNvSpPr>
              <a:spLocks noChangeShapeType="1"/>
            </p:cNvSpPr>
            <p:nvPr/>
          </p:nvSpPr>
          <p:spPr bwMode="auto">
            <a:xfrm>
              <a:off x="3906" y="1477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17" name="Line 29"/>
            <p:cNvSpPr>
              <a:spLocks noChangeShapeType="1"/>
            </p:cNvSpPr>
            <p:nvPr/>
          </p:nvSpPr>
          <p:spPr bwMode="auto">
            <a:xfrm>
              <a:off x="3906" y="15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18" name="Line 30"/>
            <p:cNvSpPr>
              <a:spLocks noChangeShapeType="1"/>
            </p:cNvSpPr>
            <p:nvPr/>
          </p:nvSpPr>
          <p:spPr bwMode="auto">
            <a:xfrm>
              <a:off x="3906" y="1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19" name="Line 31"/>
            <p:cNvSpPr>
              <a:spLocks noChangeShapeType="1"/>
            </p:cNvSpPr>
            <p:nvPr/>
          </p:nvSpPr>
          <p:spPr bwMode="auto">
            <a:xfrm>
              <a:off x="3906" y="1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20" name="Line 32"/>
            <p:cNvSpPr>
              <a:spLocks noChangeShapeType="1"/>
            </p:cNvSpPr>
            <p:nvPr/>
          </p:nvSpPr>
          <p:spPr bwMode="auto">
            <a:xfrm>
              <a:off x="3906" y="157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21" name="Line 33"/>
            <p:cNvSpPr>
              <a:spLocks noChangeShapeType="1"/>
            </p:cNvSpPr>
            <p:nvPr/>
          </p:nvSpPr>
          <p:spPr bwMode="auto">
            <a:xfrm>
              <a:off x="3906" y="1594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22" name="Line 34"/>
            <p:cNvSpPr>
              <a:spLocks noChangeShapeType="1"/>
            </p:cNvSpPr>
            <p:nvPr/>
          </p:nvSpPr>
          <p:spPr bwMode="auto">
            <a:xfrm>
              <a:off x="3906" y="16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23" name="Line 35"/>
            <p:cNvSpPr>
              <a:spLocks noChangeShapeType="1"/>
            </p:cNvSpPr>
            <p:nvPr/>
          </p:nvSpPr>
          <p:spPr bwMode="auto">
            <a:xfrm>
              <a:off x="3906" y="164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24" name="Line 36"/>
            <p:cNvSpPr>
              <a:spLocks noChangeShapeType="1"/>
            </p:cNvSpPr>
            <p:nvPr/>
          </p:nvSpPr>
          <p:spPr bwMode="auto">
            <a:xfrm>
              <a:off x="3906" y="166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25" name="Line 37"/>
            <p:cNvSpPr>
              <a:spLocks noChangeShapeType="1"/>
            </p:cNvSpPr>
            <p:nvPr/>
          </p:nvSpPr>
          <p:spPr bwMode="auto">
            <a:xfrm>
              <a:off x="3906" y="16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26" name="Line 38"/>
            <p:cNvSpPr>
              <a:spLocks noChangeShapeType="1"/>
            </p:cNvSpPr>
            <p:nvPr/>
          </p:nvSpPr>
          <p:spPr bwMode="auto">
            <a:xfrm>
              <a:off x="3906" y="1711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27" name="Line 39"/>
            <p:cNvSpPr>
              <a:spLocks noChangeShapeType="1"/>
            </p:cNvSpPr>
            <p:nvPr/>
          </p:nvSpPr>
          <p:spPr bwMode="auto">
            <a:xfrm>
              <a:off x="3906" y="173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28" name="Line 40"/>
            <p:cNvSpPr>
              <a:spLocks noChangeShapeType="1"/>
            </p:cNvSpPr>
            <p:nvPr/>
          </p:nvSpPr>
          <p:spPr bwMode="auto">
            <a:xfrm>
              <a:off x="3906" y="17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29" name="Line 41"/>
            <p:cNvSpPr>
              <a:spLocks noChangeShapeType="1"/>
            </p:cNvSpPr>
            <p:nvPr/>
          </p:nvSpPr>
          <p:spPr bwMode="auto">
            <a:xfrm>
              <a:off x="3906" y="17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30" name="Line 42"/>
            <p:cNvSpPr>
              <a:spLocks noChangeShapeType="1"/>
            </p:cNvSpPr>
            <p:nvPr/>
          </p:nvSpPr>
          <p:spPr bwMode="auto">
            <a:xfrm>
              <a:off x="3906" y="180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31" name="Line 43"/>
            <p:cNvSpPr>
              <a:spLocks noChangeShapeType="1"/>
            </p:cNvSpPr>
            <p:nvPr/>
          </p:nvSpPr>
          <p:spPr bwMode="auto">
            <a:xfrm>
              <a:off x="3906" y="1828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32" name="Line 44"/>
            <p:cNvSpPr>
              <a:spLocks noChangeShapeType="1"/>
            </p:cNvSpPr>
            <p:nvPr/>
          </p:nvSpPr>
          <p:spPr bwMode="auto">
            <a:xfrm>
              <a:off x="3906" y="18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33" name="Line 45"/>
            <p:cNvSpPr>
              <a:spLocks noChangeShapeType="1"/>
            </p:cNvSpPr>
            <p:nvPr/>
          </p:nvSpPr>
          <p:spPr bwMode="auto">
            <a:xfrm>
              <a:off x="3906" y="187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34" name="Line 46"/>
            <p:cNvSpPr>
              <a:spLocks noChangeShapeType="1"/>
            </p:cNvSpPr>
            <p:nvPr/>
          </p:nvSpPr>
          <p:spPr bwMode="auto">
            <a:xfrm>
              <a:off x="3906" y="189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35" name="Line 47"/>
            <p:cNvSpPr>
              <a:spLocks noChangeShapeType="1"/>
            </p:cNvSpPr>
            <p:nvPr/>
          </p:nvSpPr>
          <p:spPr bwMode="auto">
            <a:xfrm>
              <a:off x="3906" y="19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36" name="Line 48"/>
            <p:cNvSpPr>
              <a:spLocks noChangeShapeType="1"/>
            </p:cNvSpPr>
            <p:nvPr/>
          </p:nvSpPr>
          <p:spPr bwMode="auto">
            <a:xfrm>
              <a:off x="3906" y="1945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37" name="Line 49"/>
            <p:cNvSpPr>
              <a:spLocks noChangeShapeType="1"/>
            </p:cNvSpPr>
            <p:nvPr/>
          </p:nvSpPr>
          <p:spPr bwMode="auto">
            <a:xfrm>
              <a:off x="3906" y="196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38" name="Line 50"/>
            <p:cNvSpPr>
              <a:spLocks noChangeShapeType="1"/>
            </p:cNvSpPr>
            <p:nvPr/>
          </p:nvSpPr>
          <p:spPr bwMode="auto">
            <a:xfrm>
              <a:off x="3906" y="199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39" name="Line 51"/>
            <p:cNvSpPr>
              <a:spLocks noChangeShapeType="1"/>
            </p:cNvSpPr>
            <p:nvPr/>
          </p:nvSpPr>
          <p:spPr bwMode="auto">
            <a:xfrm>
              <a:off x="3906" y="2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40" name="Line 52"/>
            <p:cNvSpPr>
              <a:spLocks noChangeShapeType="1"/>
            </p:cNvSpPr>
            <p:nvPr/>
          </p:nvSpPr>
          <p:spPr bwMode="auto">
            <a:xfrm>
              <a:off x="3906" y="203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41" name="Line 53"/>
            <p:cNvSpPr>
              <a:spLocks noChangeShapeType="1"/>
            </p:cNvSpPr>
            <p:nvPr/>
          </p:nvSpPr>
          <p:spPr bwMode="auto">
            <a:xfrm>
              <a:off x="3906" y="206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42" name="Line 54"/>
            <p:cNvSpPr>
              <a:spLocks noChangeShapeType="1"/>
            </p:cNvSpPr>
            <p:nvPr/>
          </p:nvSpPr>
          <p:spPr bwMode="auto">
            <a:xfrm>
              <a:off x="3906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43" name="Line 55"/>
            <p:cNvSpPr>
              <a:spLocks noChangeShapeType="1"/>
            </p:cNvSpPr>
            <p:nvPr/>
          </p:nvSpPr>
          <p:spPr bwMode="auto">
            <a:xfrm>
              <a:off x="3906" y="210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44" name="Line 56"/>
            <p:cNvSpPr>
              <a:spLocks noChangeShapeType="1"/>
            </p:cNvSpPr>
            <p:nvPr/>
          </p:nvSpPr>
          <p:spPr bwMode="auto">
            <a:xfrm>
              <a:off x="3906" y="213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45" name="Line 57"/>
            <p:cNvSpPr>
              <a:spLocks noChangeShapeType="1"/>
            </p:cNvSpPr>
            <p:nvPr/>
          </p:nvSpPr>
          <p:spPr bwMode="auto">
            <a:xfrm>
              <a:off x="3906" y="21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46" name="Line 58"/>
            <p:cNvSpPr>
              <a:spLocks noChangeShapeType="1"/>
            </p:cNvSpPr>
            <p:nvPr/>
          </p:nvSpPr>
          <p:spPr bwMode="auto">
            <a:xfrm>
              <a:off x="3906" y="217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47" name="Line 59"/>
            <p:cNvSpPr>
              <a:spLocks noChangeShapeType="1"/>
            </p:cNvSpPr>
            <p:nvPr/>
          </p:nvSpPr>
          <p:spPr bwMode="auto">
            <a:xfrm>
              <a:off x="3906" y="220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48" name="Line 60"/>
            <p:cNvSpPr>
              <a:spLocks noChangeShapeType="1"/>
            </p:cNvSpPr>
            <p:nvPr/>
          </p:nvSpPr>
          <p:spPr bwMode="auto">
            <a:xfrm>
              <a:off x="3906" y="222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49" name="Line 61"/>
            <p:cNvSpPr>
              <a:spLocks noChangeShapeType="1"/>
            </p:cNvSpPr>
            <p:nvPr/>
          </p:nvSpPr>
          <p:spPr bwMode="auto">
            <a:xfrm>
              <a:off x="3906" y="22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50" name="Line 62"/>
            <p:cNvSpPr>
              <a:spLocks noChangeShapeType="1"/>
            </p:cNvSpPr>
            <p:nvPr/>
          </p:nvSpPr>
          <p:spPr bwMode="auto">
            <a:xfrm>
              <a:off x="3906" y="227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51" name="Line 63"/>
            <p:cNvSpPr>
              <a:spLocks noChangeShapeType="1"/>
            </p:cNvSpPr>
            <p:nvPr/>
          </p:nvSpPr>
          <p:spPr bwMode="auto">
            <a:xfrm>
              <a:off x="3906" y="229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52" name="Line 64"/>
            <p:cNvSpPr>
              <a:spLocks noChangeShapeType="1"/>
            </p:cNvSpPr>
            <p:nvPr/>
          </p:nvSpPr>
          <p:spPr bwMode="auto">
            <a:xfrm>
              <a:off x="3906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53" name="Line 65"/>
            <p:cNvSpPr>
              <a:spLocks noChangeShapeType="1"/>
            </p:cNvSpPr>
            <p:nvPr/>
          </p:nvSpPr>
          <p:spPr bwMode="auto">
            <a:xfrm>
              <a:off x="3906" y="2343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54" name="Line 66"/>
            <p:cNvSpPr>
              <a:spLocks noChangeShapeType="1"/>
            </p:cNvSpPr>
            <p:nvPr/>
          </p:nvSpPr>
          <p:spPr bwMode="auto">
            <a:xfrm>
              <a:off x="3906" y="236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55" name="Line 67"/>
            <p:cNvSpPr>
              <a:spLocks noChangeShapeType="1"/>
            </p:cNvSpPr>
            <p:nvPr/>
          </p:nvSpPr>
          <p:spPr bwMode="auto">
            <a:xfrm>
              <a:off x="3906" y="23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56" name="Line 68"/>
            <p:cNvSpPr>
              <a:spLocks noChangeShapeType="1"/>
            </p:cNvSpPr>
            <p:nvPr/>
          </p:nvSpPr>
          <p:spPr bwMode="auto">
            <a:xfrm>
              <a:off x="3906" y="2413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57" name="Line 69"/>
            <p:cNvSpPr>
              <a:spLocks noChangeShapeType="1"/>
            </p:cNvSpPr>
            <p:nvPr/>
          </p:nvSpPr>
          <p:spPr bwMode="auto">
            <a:xfrm>
              <a:off x="3906" y="243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58" name="Line 70"/>
            <p:cNvSpPr>
              <a:spLocks noChangeShapeType="1"/>
            </p:cNvSpPr>
            <p:nvPr/>
          </p:nvSpPr>
          <p:spPr bwMode="auto">
            <a:xfrm>
              <a:off x="3906" y="2460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59" name="Line 71"/>
            <p:cNvSpPr>
              <a:spLocks noChangeShapeType="1"/>
            </p:cNvSpPr>
            <p:nvPr/>
          </p:nvSpPr>
          <p:spPr bwMode="auto">
            <a:xfrm>
              <a:off x="3906" y="24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60" name="Line 72"/>
            <p:cNvSpPr>
              <a:spLocks noChangeShapeType="1"/>
            </p:cNvSpPr>
            <p:nvPr/>
          </p:nvSpPr>
          <p:spPr bwMode="auto">
            <a:xfrm>
              <a:off x="3906" y="250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61" name="Line 73"/>
            <p:cNvSpPr>
              <a:spLocks noChangeShapeType="1"/>
            </p:cNvSpPr>
            <p:nvPr/>
          </p:nvSpPr>
          <p:spPr bwMode="auto">
            <a:xfrm>
              <a:off x="3906" y="2530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62" name="Line 74"/>
            <p:cNvSpPr>
              <a:spLocks noChangeShapeType="1"/>
            </p:cNvSpPr>
            <p:nvPr/>
          </p:nvSpPr>
          <p:spPr bwMode="auto">
            <a:xfrm>
              <a:off x="3906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63" name="Line 75"/>
            <p:cNvSpPr>
              <a:spLocks noChangeShapeType="1"/>
            </p:cNvSpPr>
            <p:nvPr/>
          </p:nvSpPr>
          <p:spPr bwMode="auto">
            <a:xfrm>
              <a:off x="3906" y="2577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64" name="Line 76"/>
            <p:cNvSpPr>
              <a:spLocks noChangeShapeType="1"/>
            </p:cNvSpPr>
            <p:nvPr/>
          </p:nvSpPr>
          <p:spPr bwMode="auto">
            <a:xfrm>
              <a:off x="3906" y="26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65" name="Line 77"/>
            <p:cNvSpPr>
              <a:spLocks noChangeShapeType="1"/>
            </p:cNvSpPr>
            <p:nvPr/>
          </p:nvSpPr>
          <p:spPr bwMode="auto">
            <a:xfrm>
              <a:off x="3906" y="26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66" name="Line 78"/>
            <p:cNvSpPr>
              <a:spLocks noChangeShapeType="1"/>
            </p:cNvSpPr>
            <p:nvPr/>
          </p:nvSpPr>
          <p:spPr bwMode="auto">
            <a:xfrm>
              <a:off x="3906" y="2647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67" name="Line 79"/>
            <p:cNvSpPr>
              <a:spLocks noChangeShapeType="1"/>
            </p:cNvSpPr>
            <p:nvPr/>
          </p:nvSpPr>
          <p:spPr bwMode="auto">
            <a:xfrm>
              <a:off x="3906" y="267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68" name="Line 80"/>
            <p:cNvSpPr>
              <a:spLocks noChangeShapeType="1"/>
            </p:cNvSpPr>
            <p:nvPr/>
          </p:nvSpPr>
          <p:spPr bwMode="auto">
            <a:xfrm>
              <a:off x="3906" y="2694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69" name="Line 81"/>
            <p:cNvSpPr>
              <a:spLocks noChangeShapeType="1"/>
            </p:cNvSpPr>
            <p:nvPr/>
          </p:nvSpPr>
          <p:spPr bwMode="auto">
            <a:xfrm>
              <a:off x="3906" y="27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70" name="Line 82"/>
            <p:cNvSpPr>
              <a:spLocks noChangeShapeType="1"/>
            </p:cNvSpPr>
            <p:nvPr/>
          </p:nvSpPr>
          <p:spPr bwMode="auto">
            <a:xfrm>
              <a:off x="3906" y="274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71" name="Line 83"/>
            <p:cNvSpPr>
              <a:spLocks noChangeShapeType="1"/>
            </p:cNvSpPr>
            <p:nvPr/>
          </p:nvSpPr>
          <p:spPr bwMode="auto">
            <a:xfrm>
              <a:off x="3906" y="2764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72" name="Line 84"/>
            <p:cNvSpPr>
              <a:spLocks noChangeShapeType="1"/>
            </p:cNvSpPr>
            <p:nvPr/>
          </p:nvSpPr>
          <p:spPr bwMode="auto">
            <a:xfrm>
              <a:off x="3906" y="27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73" name="Line 85"/>
            <p:cNvSpPr>
              <a:spLocks noChangeShapeType="1"/>
            </p:cNvSpPr>
            <p:nvPr/>
          </p:nvSpPr>
          <p:spPr bwMode="auto">
            <a:xfrm>
              <a:off x="3906" y="2811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74" name="Line 86"/>
            <p:cNvSpPr>
              <a:spLocks noChangeShapeType="1"/>
            </p:cNvSpPr>
            <p:nvPr/>
          </p:nvSpPr>
          <p:spPr bwMode="auto">
            <a:xfrm>
              <a:off x="3906" y="283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75" name="Line 87"/>
            <p:cNvSpPr>
              <a:spLocks noChangeShapeType="1"/>
            </p:cNvSpPr>
            <p:nvPr/>
          </p:nvSpPr>
          <p:spPr bwMode="auto">
            <a:xfrm>
              <a:off x="3906" y="28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76" name="Line 88"/>
            <p:cNvSpPr>
              <a:spLocks noChangeShapeType="1"/>
            </p:cNvSpPr>
            <p:nvPr/>
          </p:nvSpPr>
          <p:spPr bwMode="auto">
            <a:xfrm>
              <a:off x="3906" y="2881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77" name="Line 89"/>
            <p:cNvSpPr>
              <a:spLocks noChangeShapeType="1"/>
            </p:cNvSpPr>
            <p:nvPr/>
          </p:nvSpPr>
          <p:spPr bwMode="auto">
            <a:xfrm>
              <a:off x="3906" y="290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78" name="Line 90"/>
            <p:cNvSpPr>
              <a:spLocks noChangeShapeType="1"/>
            </p:cNvSpPr>
            <p:nvPr/>
          </p:nvSpPr>
          <p:spPr bwMode="auto">
            <a:xfrm>
              <a:off x="3906" y="2928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79" name="Line 91"/>
            <p:cNvSpPr>
              <a:spLocks noChangeShapeType="1"/>
            </p:cNvSpPr>
            <p:nvPr/>
          </p:nvSpPr>
          <p:spPr bwMode="auto">
            <a:xfrm>
              <a:off x="3906" y="29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80" name="Line 92"/>
            <p:cNvSpPr>
              <a:spLocks noChangeShapeType="1"/>
            </p:cNvSpPr>
            <p:nvPr/>
          </p:nvSpPr>
          <p:spPr bwMode="auto">
            <a:xfrm>
              <a:off x="3906" y="297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81" name="Line 93"/>
            <p:cNvSpPr>
              <a:spLocks noChangeShapeType="1"/>
            </p:cNvSpPr>
            <p:nvPr/>
          </p:nvSpPr>
          <p:spPr bwMode="auto">
            <a:xfrm>
              <a:off x="3906" y="2998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82" name="Line 94"/>
            <p:cNvSpPr>
              <a:spLocks noChangeShapeType="1"/>
            </p:cNvSpPr>
            <p:nvPr/>
          </p:nvSpPr>
          <p:spPr bwMode="auto">
            <a:xfrm>
              <a:off x="3906" y="3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83" name="Line 95"/>
            <p:cNvSpPr>
              <a:spLocks noChangeShapeType="1"/>
            </p:cNvSpPr>
            <p:nvPr/>
          </p:nvSpPr>
          <p:spPr bwMode="auto">
            <a:xfrm>
              <a:off x="3906" y="3045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84" name="Line 96"/>
            <p:cNvSpPr>
              <a:spLocks noChangeShapeType="1"/>
            </p:cNvSpPr>
            <p:nvPr/>
          </p:nvSpPr>
          <p:spPr bwMode="auto">
            <a:xfrm>
              <a:off x="3906" y="306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85" name="Line 97"/>
            <p:cNvSpPr>
              <a:spLocks noChangeShapeType="1"/>
            </p:cNvSpPr>
            <p:nvPr/>
          </p:nvSpPr>
          <p:spPr bwMode="auto">
            <a:xfrm>
              <a:off x="3906" y="3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86" name="Line 98"/>
            <p:cNvSpPr>
              <a:spLocks noChangeShapeType="1"/>
            </p:cNvSpPr>
            <p:nvPr/>
          </p:nvSpPr>
          <p:spPr bwMode="auto">
            <a:xfrm>
              <a:off x="3906" y="3115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87" name="Line 99"/>
            <p:cNvSpPr>
              <a:spLocks noChangeShapeType="1"/>
            </p:cNvSpPr>
            <p:nvPr/>
          </p:nvSpPr>
          <p:spPr bwMode="auto">
            <a:xfrm>
              <a:off x="3906" y="313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88" name="Line 100"/>
            <p:cNvSpPr>
              <a:spLocks noChangeShapeType="1"/>
            </p:cNvSpPr>
            <p:nvPr/>
          </p:nvSpPr>
          <p:spPr bwMode="auto">
            <a:xfrm>
              <a:off x="3906" y="316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89" name="Line 101"/>
            <p:cNvSpPr>
              <a:spLocks noChangeShapeType="1"/>
            </p:cNvSpPr>
            <p:nvPr/>
          </p:nvSpPr>
          <p:spPr bwMode="auto">
            <a:xfrm>
              <a:off x="3906" y="31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90" name="Line 102"/>
            <p:cNvSpPr>
              <a:spLocks noChangeShapeType="1"/>
            </p:cNvSpPr>
            <p:nvPr/>
          </p:nvSpPr>
          <p:spPr bwMode="auto">
            <a:xfrm>
              <a:off x="3906" y="320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91" name="Line 103"/>
            <p:cNvSpPr>
              <a:spLocks noChangeShapeType="1"/>
            </p:cNvSpPr>
            <p:nvPr/>
          </p:nvSpPr>
          <p:spPr bwMode="auto">
            <a:xfrm>
              <a:off x="3906" y="323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92" name="Line 104"/>
            <p:cNvSpPr>
              <a:spLocks noChangeShapeType="1"/>
            </p:cNvSpPr>
            <p:nvPr/>
          </p:nvSpPr>
          <p:spPr bwMode="auto">
            <a:xfrm>
              <a:off x="3906" y="32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93" name="Line 105"/>
            <p:cNvSpPr>
              <a:spLocks noChangeShapeType="1"/>
            </p:cNvSpPr>
            <p:nvPr/>
          </p:nvSpPr>
          <p:spPr bwMode="auto">
            <a:xfrm>
              <a:off x="3906" y="327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94" name="Line 106"/>
            <p:cNvSpPr>
              <a:spLocks noChangeShapeType="1"/>
            </p:cNvSpPr>
            <p:nvPr/>
          </p:nvSpPr>
          <p:spPr bwMode="auto">
            <a:xfrm>
              <a:off x="3906" y="330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95" name="Line 107"/>
            <p:cNvSpPr>
              <a:spLocks noChangeShapeType="1"/>
            </p:cNvSpPr>
            <p:nvPr/>
          </p:nvSpPr>
          <p:spPr bwMode="auto">
            <a:xfrm>
              <a:off x="3906" y="33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96" name="Line 108"/>
            <p:cNvSpPr>
              <a:spLocks noChangeShapeType="1"/>
            </p:cNvSpPr>
            <p:nvPr/>
          </p:nvSpPr>
          <p:spPr bwMode="auto">
            <a:xfrm>
              <a:off x="3906" y="334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97" name="Line 109"/>
            <p:cNvSpPr>
              <a:spLocks noChangeShapeType="1"/>
            </p:cNvSpPr>
            <p:nvPr/>
          </p:nvSpPr>
          <p:spPr bwMode="auto">
            <a:xfrm>
              <a:off x="3906" y="337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98" name="Line 110"/>
            <p:cNvSpPr>
              <a:spLocks noChangeShapeType="1"/>
            </p:cNvSpPr>
            <p:nvPr/>
          </p:nvSpPr>
          <p:spPr bwMode="auto">
            <a:xfrm>
              <a:off x="3906" y="339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199" name="Line 111"/>
            <p:cNvSpPr>
              <a:spLocks noChangeShapeType="1"/>
            </p:cNvSpPr>
            <p:nvPr/>
          </p:nvSpPr>
          <p:spPr bwMode="auto">
            <a:xfrm>
              <a:off x="3906" y="34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00" name="Line 112"/>
            <p:cNvSpPr>
              <a:spLocks noChangeShapeType="1"/>
            </p:cNvSpPr>
            <p:nvPr/>
          </p:nvSpPr>
          <p:spPr bwMode="auto">
            <a:xfrm>
              <a:off x="3906" y="344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01" name="Freeform 113"/>
            <p:cNvSpPr>
              <a:spLocks/>
            </p:cNvSpPr>
            <p:nvPr/>
          </p:nvSpPr>
          <p:spPr bwMode="auto">
            <a:xfrm>
              <a:off x="3879" y="3443"/>
              <a:ext cx="53" cy="53"/>
            </a:xfrm>
            <a:custGeom>
              <a:avLst/>
              <a:gdLst>
                <a:gd name="T0" fmla="*/ 27 w 53"/>
                <a:gd name="T1" fmla="*/ 53 h 53"/>
                <a:gd name="T2" fmla="*/ 0 w 53"/>
                <a:gd name="T3" fmla="*/ 0 h 53"/>
                <a:gd name="T4" fmla="*/ 13 w 53"/>
                <a:gd name="T5" fmla="*/ 4 h 53"/>
                <a:gd name="T6" fmla="*/ 27 w 53"/>
                <a:gd name="T7" fmla="*/ 6 h 53"/>
                <a:gd name="T8" fmla="*/ 39 w 53"/>
                <a:gd name="T9" fmla="*/ 4 h 53"/>
                <a:gd name="T10" fmla="*/ 53 w 53"/>
                <a:gd name="T11" fmla="*/ 0 h 53"/>
                <a:gd name="T12" fmla="*/ 27 w 53"/>
                <a:gd name="T13" fmla="*/ 5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53"/>
                <a:gd name="T23" fmla="*/ 53 w 53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53">
                  <a:moveTo>
                    <a:pt x="27" y="53"/>
                  </a:moveTo>
                  <a:lnTo>
                    <a:pt x="0" y="0"/>
                  </a:lnTo>
                  <a:lnTo>
                    <a:pt x="13" y="4"/>
                  </a:lnTo>
                  <a:lnTo>
                    <a:pt x="27" y="6"/>
                  </a:lnTo>
                  <a:lnTo>
                    <a:pt x="39" y="4"/>
                  </a:lnTo>
                  <a:lnTo>
                    <a:pt x="53" y="0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F7F9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02" name="Line 114"/>
            <p:cNvSpPr>
              <a:spLocks noChangeShapeType="1"/>
            </p:cNvSpPr>
            <p:nvPr/>
          </p:nvSpPr>
          <p:spPr bwMode="auto">
            <a:xfrm>
              <a:off x="4364" y="96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03" name="Line 115"/>
            <p:cNvSpPr>
              <a:spLocks noChangeShapeType="1"/>
            </p:cNvSpPr>
            <p:nvPr/>
          </p:nvSpPr>
          <p:spPr bwMode="auto">
            <a:xfrm>
              <a:off x="4364" y="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04" name="Line 116"/>
            <p:cNvSpPr>
              <a:spLocks noChangeShapeType="1"/>
            </p:cNvSpPr>
            <p:nvPr/>
          </p:nvSpPr>
          <p:spPr bwMode="auto">
            <a:xfrm>
              <a:off x="4364" y="100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05" name="Line 117"/>
            <p:cNvSpPr>
              <a:spLocks noChangeShapeType="1"/>
            </p:cNvSpPr>
            <p:nvPr/>
          </p:nvSpPr>
          <p:spPr bwMode="auto">
            <a:xfrm>
              <a:off x="4364" y="103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06" name="Line 118"/>
            <p:cNvSpPr>
              <a:spLocks noChangeShapeType="1"/>
            </p:cNvSpPr>
            <p:nvPr/>
          </p:nvSpPr>
          <p:spPr bwMode="auto">
            <a:xfrm>
              <a:off x="4364" y="1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07" name="Line 119"/>
            <p:cNvSpPr>
              <a:spLocks noChangeShapeType="1"/>
            </p:cNvSpPr>
            <p:nvPr/>
          </p:nvSpPr>
          <p:spPr bwMode="auto">
            <a:xfrm>
              <a:off x="4364" y="1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08" name="Line 120"/>
            <p:cNvSpPr>
              <a:spLocks noChangeShapeType="1"/>
            </p:cNvSpPr>
            <p:nvPr/>
          </p:nvSpPr>
          <p:spPr bwMode="auto">
            <a:xfrm>
              <a:off x="4364" y="110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09" name="Line 121"/>
            <p:cNvSpPr>
              <a:spLocks noChangeShapeType="1"/>
            </p:cNvSpPr>
            <p:nvPr/>
          </p:nvSpPr>
          <p:spPr bwMode="auto">
            <a:xfrm>
              <a:off x="4364" y="112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10" name="Line 122"/>
            <p:cNvSpPr>
              <a:spLocks noChangeShapeType="1"/>
            </p:cNvSpPr>
            <p:nvPr/>
          </p:nvSpPr>
          <p:spPr bwMode="auto">
            <a:xfrm>
              <a:off x="4364" y="11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11" name="Line 123"/>
            <p:cNvSpPr>
              <a:spLocks noChangeShapeType="1"/>
            </p:cNvSpPr>
            <p:nvPr/>
          </p:nvSpPr>
          <p:spPr bwMode="auto">
            <a:xfrm>
              <a:off x="4364" y="117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12" name="Line 124"/>
            <p:cNvSpPr>
              <a:spLocks noChangeShapeType="1"/>
            </p:cNvSpPr>
            <p:nvPr/>
          </p:nvSpPr>
          <p:spPr bwMode="auto">
            <a:xfrm>
              <a:off x="4364" y="119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13" name="Line 125"/>
            <p:cNvSpPr>
              <a:spLocks noChangeShapeType="1"/>
            </p:cNvSpPr>
            <p:nvPr/>
          </p:nvSpPr>
          <p:spPr bwMode="auto">
            <a:xfrm>
              <a:off x="4364" y="12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14" name="Line 126"/>
            <p:cNvSpPr>
              <a:spLocks noChangeShapeType="1"/>
            </p:cNvSpPr>
            <p:nvPr/>
          </p:nvSpPr>
          <p:spPr bwMode="auto">
            <a:xfrm>
              <a:off x="4364" y="1243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15" name="Line 127"/>
            <p:cNvSpPr>
              <a:spLocks noChangeShapeType="1"/>
            </p:cNvSpPr>
            <p:nvPr/>
          </p:nvSpPr>
          <p:spPr bwMode="auto">
            <a:xfrm>
              <a:off x="4364" y="126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16" name="Line 128"/>
            <p:cNvSpPr>
              <a:spLocks noChangeShapeType="1"/>
            </p:cNvSpPr>
            <p:nvPr/>
          </p:nvSpPr>
          <p:spPr bwMode="auto">
            <a:xfrm>
              <a:off x="4364" y="1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17" name="Line 129"/>
            <p:cNvSpPr>
              <a:spLocks noChangeShapeType="1"/>
            </p:cNvSpPr>
            <p:nvPr/>
          </p:nvSpPr>
          <p:spPr bwMode="auto">
            <a:xfrm>
              <a:off x="4364" y="13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18" name="Line 130"/>
            <p:cNvSpPr>
              <a:spLocks noChangeShapeType="1"/>
            </p:cNvSpPr>
            <p:nvPr/>
          </p:nvSpPr>
          <p:spPr bwMode="auto">
            <a:xfrm>
              <a:off x="4364" y="133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19" name="Line 131"/>
            <p:cNvSpPr>
              <a:spLocks noChangeShapeType="1"/>
            </p:cNvSpPr>
            <p:nvPr/>
          </p:nvSpPr>
          <p:spPr bwMode="auto">
            <a:xfrm>
              <a:off x="4364" y="1360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20" name="Line 132"/>
            <p:cNvSpPr>
              <a:spLocks noChangeShapeType="1"/>
            </p:cNvSpPr>
            <p:nvPr/>
          </p:nvSpPr>
          <p:spPr bwMode="auto">
            <a:xfrm>
              <a:off x="4364" y="13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21" name="Line 133"/>
            <p:cNvSpPr>
              <a:spLocks noChangeShapeType="1"/>
            </p:cNvSpPr>
            <p:nvPr/>
          </p:nvSpPr>
          <p:spPr bwMode="auto">
            <a:xfrm>
              <a:off x="4364" y="140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22" name="Line 134"/>
            <p:cNvSpPr>
              <a:spLocks noChangeShapeType="1"/>
            </p:cNvSpPr>
            <p:nvPr/>
          </p:nvSpPr>
          <p:spPr bwMode="auto">
            <a:xfrm>
              <a:off x="4364" y="143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23" name="Line 135"/>
            <p:cNvSpPr>
              <a:spLocks noChangeShapeType="1"/>
            </p:cNvSpPr>
            <p:nvPr/>
          </p:nvSpPr>
          <p:spPr bwMode="auto">
            <a:xfrm>
              <a:off x="4364" y="14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24" name="Line 136"/>
            <p:cNvSpPr>
              <a:spLocks noChangeShapeType="1"/>
            </p:cNvSpPr>
            <p:nvPr/>
          </p:nvSpPr>
          <p:spPr bwMode="auto">
            <a:xfrm>
              <a:off x="4364" y="1477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25" name="Line 137"/>
            <p:cNvSpPr>
              <a:spLocks noChangeShapeType="1"/>
            </p:cNvSpPr>
            <p:nvPr/>
          </p:nvSpPr>
          <p:spPr bwMode="auto">
            <a:xfrm>
              <a:off x="4364" y="15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26" name="Line 138"/>
            <p:cNvSpPr>
              <a:spLocks noChangeShapeType="1"/>
            </p:cNvSpPr>
            <p:nvPr/>
          </p:nvSpPr>
          <p:spPr bwMode="auto">
            <a:xfrm>
              <a:off x="4364" y="1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27" name="Line 139"/>
            <p:cNvSpPr>
              <a:spLocks noChangeShapeType="1"/>
            </p:cNvSpPr>
            <p:nvPr/>
          </p:nvSpPr>
          <p:spPr bwMode="auto">
            <a:xfrm>
              <a:off x="4364" y="1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28" name="Line 140"/>
            <p:cNvSpPr>
              <a:spLocks noChangeShapeType="1"/>
            </p:cNvSpPr>
            <p:nvPr/>
          </p:nvSpPr>
          <p:spPr bwMode="auto">
            <a:xfrm>
              <a:off x="4364" y="157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29" name="Line 141"/>
            <p:cNvSpPr>
              <a:spLocks noChangeShapeType="1"/>
            </p:cNvSpPr>
            <p:nvPr/>
          </p:nvSpPr>
          <p:spPr bwMode="auto">
            <a:xfrm>
              <a:off x="4364" y="1594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30" name="Line 142"/>
            <p:cNvSpPr>
              <a:spLocks noChangeShapeType="1"/>
            </p:cNvSpPr>
            <p:nvPr/>
          </p:nvSpPr>
          <p:spPr bwMode="auto">
            <a:xfrm>
              <a:off x="4364" y="16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31" name="Line 143"/>
            <p:cNvSpPr>
              <a:spLocks noChangeShapeType="1"/>
            </p:cNvSpPr>
            <p:nvPr/>
          </p:nvSpPr>
          <p:spPr bwMode="auto">
            <a:xfrm>
              <a:off x="4364" y="164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32" name="Line 144"/>
            <p:cNvSpPr>
              <a:spLocks noChangeShapeType="1"/>
            </p:cNvSpPr>
            <p:nvPr/>
          </p:nvSpPr>
          <p:spPr bwMode="auto">
            <a:xfrm>
              <a:off x="4364" y="166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33" name="Line 145"/>
            <p:cNvSpPr>
              <a:spLocks noChangeShapeType="1"/>
            </p:cNvSpPr>
            <p:nvPr/>
          </p:nvSpPr>
          <p:spPr bwMode="auto">
            <a:xfrm>
              <a:off x="4364" y="16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34" name="Line 146"/>
            <p:cNvSpPr>
              <a:spLocks noChangeShapeType="1"/>
            </p:cNvSpPr>
            <p:nvPr/>
          </p:nvSpPr>
          <p:spPr bwMode="auto">
            <a:xfrm>
              <a:off x="4364" y="1711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35" name="Line 147"/>
            <p:cNvSpPr>
              <a:spLocks noChangeShapeType="1"/>
            </p:cNvSpPr>
            <p:nvPr/>
          </p:nvSpPr>
          <p:spPr bwMode="auto">
            <a:xfrm>
              <a:off x="4364" y="173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36" name="Line 148"/>
            <p:cNvSpPr>
              <a:spLocks noChangeShapeType="1"/>
            </p:cNvSpPr>
            <p:nvPr/>
          </p:nvSpPr>
          <p:spPr bwMode="auto">
            <a:xfrm>
              <a:off x="4364" y="17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37" name="Line 149"/>
            <p:cNvSpPr>
              <a:spLocks noChangeShapeType="1"/>
            </p:cNvSpPr>
            <p:nvPr/>
          </p:nvSpPr>
          <p:spPr bwMode="auto">
            <a:xfrm>
              <a:off x="4364" y="17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38" name="Line 150"/>
            <p:cNvSpPr>
              <a:spLocks noChangeShapeType="1"/>
            </p:cNvSpPr>
            <p:nvPr/>
          </p:nvSpPr>
          <p:spPr bwMode="auto">
            <a:xfrm>
              <a:off x="4364" y="180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39" name="Line 151"/>
            <p:cNvSpPr>
              <a:spLocks noChangeShapeType="1"/>
            </p:cNvSpPr>
            <p:nvPr/>
          </p:nvSpPr>
          <p:spPr bwMode="auto">
            <a:xfrm>
              <a:off x="4364" y="1828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40" name="Line 152"/>
            <p:cNvSpPr>
              <a:spLocks noChangeShapeType="1"/>
            </p:cNvSpPr>
            <p:nvPr/>
          </p:nvSpPr>
          <p:spPr bwMode="auto">
            <a:xfrm>
              <a:off x="4364" y="18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41" name="Line 153"/>
            <p:cNvSpPr>
              <a:spLocks noChangeShapeType="1"/>
            </p:cNvSpPr>
            <p:nvPr/>
          </p:nvSpPr>
          <p:spPr bwMode="auto">
            <a:xfrm>
              <a:off x="4364" y="187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42" name="Line 154"/>
            <p:cNvSpPr>
              <a:spLocks noChangeShapeType="1"/>
            </p:cNvSpPr>
            <p:nvPr/>
          </p:nvSpPr>
          <p:spPr bwMode="auto">
            <a:xfrm>
              <a:off x="4364" y="189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43" name="Line 155"/>
            <p:cNvSpPr>
              <a:spLocks noChangeShapeType="1"/>
            </p:cNvSpPr>
            <p:nvPr/>
          </p:nvSpPr>
          <p:spPr bwMode="auto">
            <a:xfrm>
              <a:off x="4364" y="19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44" name="Line 156"/>
            <p:cNvSpPr>
              <a:spLocks noChangeShapeType="1"/>
            </p:cNvSpPr>
            <p:nvPr/>
          </p:nvSpPr>
          <p:spPr bwMode="auto">
            <a:xfrm>
              <a:off x="4364" y="1945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45" name="Line 157"/>
            <p:cNvSpPr>
              <a:spLocks noChangeShapeType="1"/>
            </p:cNvSpPr>
            <p:nvPr/>
          </p:nvSpPr>
          <p:spPr bwMode="auto">
            <a:xfrm>
              <a:off x="4364" y="196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46" name="Line 158"/>
            <p:cNvSpPr>
              <a:spLocks noChangeShapeType="1"/>
            </p:cNvSpPr>
            <p:nvPr/>
          </p:nvSpPr>
          <p:spPr bwMode="auto">
            <a:xfrm>
              <a:off x="4364" y="199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47" name="Line 159"/>
            <p:cNvSpPr>
              <a:spLocks noChangeShapeType="1"/>
            </p:cNvSpPr>
            <p:nvPr/>
          </p:nvSpPr>
          <p:spPr bwMode="auto">
            <a:xfrm>
              <a:off x="4364" y="2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48" name="Line 160"/>
            <p:cNvSpPr>
              <a:spLocks noChangeShapeType="1"/>
            </p:cNvSpPr>
            <p:nvPr/>
          </p:nvSpPr>
          <p:spPr bwMode="auto">
            <a:xfrm>
              <a:off x="4364" y="203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49" name="Line 161"/>
            <p:cNvSpPr>
              <a:spLocks noChangeShapeType="1"/>
            </p:cNvSpPr>
            <p:nvPr/>
          </p:nvSpPr>
          <p:spPr bwMode="auto">
            <a:xfrm>
              <a:off x="4364" y="206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50" name="Line 162"/>
            <p:cNvSpPr>
              <a:spLocks noChangeShapeType="1"/>
            </p:cNvSpPr>
            <p:nvPr/>
          </p:nvSpPr>
          <p:spPr bwMode="auto">
            <a:xfrm>
              <a:off x="4364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51" name="Line 163"/>
            <p:cNvSpPr>
              <a:spLocks noChangeShapeType="1"/>
            </p:cNvSpPr>
            <p:nvPr/>
          </p:nvSpPr>
          <p:spPr bwMode="auto">
            <a:xfrm>
              <a:off x="4364" y="210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52" name="Line 164"/>
            <p:cNvSpPr>
              <a:spLocks noChangeShapeType="1"/>
            </p:cNvSpPr>
            <p:nvPr/>
          </p:nvSpPr>
          <p:spPr bwMode="auto">
            <a:xfrm>
              <a:off x="4364" y="213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53" name="Line 165"/>
            <p:cNvSpPr>
              <a:spLocks noChangeShapeType="1"/>
            </p:cNvSpPr>
            <p:nvPr/>
          </p:nvSpPr>
          <p:spPr bwMode="auto">
            <a:xfrm>
              <a:off x="4364" y="21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54" name="Line 166"/>
            <p:cNvSpPr>
              <a:spLocks noChangeShapeType="1"/>
            </p:cNvSpPr>
            <p:nvPr/>
          </p:nvSpPr>
          <p:spPr bwMode="auto">
            <a:xfrm>
              <a:off x="4364" y="217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55" name="Line 167"/>
            <p:cNvSpPr>
              <a:spLocks noChangeShapeType="1"/>
            </p:cNvSpPr>
            <p:nvPr/>
          </p:nvSpPr>
          <p:spPr bwMode="auto">
            <a:xfrm>
              <a:off x="4364" y="220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56" name="Line 168"/>
            <p:cNvSpPr>
              <a:spLocks noChangeShapeType="1"/>
            </p:cNvSpPr>
            <p:nvPr/>
          </p:nvSpPr>
          <p:spPr bwMode="auto">
            <a:xfrm>
              <a:off x="4364" y="222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57" name="Line 169"/>
            <p:cNvSpPr>
              <a:spLocks noChangeShapeType="1"/>
            </p:cNvSpPr>
            <p:nvPr/>
          </p:nvSpPr>
          <p:spPr bwMode="auto">
            <a:xfrm>
              <a:off x="4364" y="22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58" name="Line 170"/>
            <p:cNvSpPr>
              <a:spLocks noChangeShapeType="1"/>
            </p:cNvSpPr>
            <p:nvPr/>
          </p:nvSpPr>
          <p:spPr bwMode="auto">
            <a:xfrm>
              <a:off x="4364" y="227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59" name="Line 171"/>
            <p:cNvSpPr>
              <a:spLocks noChangeShapeType="1"/>
            </p:cNvSpPr>
            <p:nvPr/>
          </p:nvSpPr>
          <p:spPr bwMode="auto">
            <a:xfrm>
              <a:off x="4364" y="229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60" name="Line 172"/>
            <p:cNvSpPr>
              <a:spLocks noChangeShapeType="1"/>
            </p:cNvSpPr>
            <p:nvPr/>
          </p:nvSpPr>
          <p:spPr bwMode="auto">
            <a:xfrm>
              <a:off x="4364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61" name="Line 173"/>
            <p:cNvSpPr>
              <a:spLocks noChangeShapeType="1"/>
            </p:cNvSpPr>
            <p:nvPr/>
          </p:nvSpPr>
          <p:spPr bwMode="auto">
            <a:xfrm>
              <a:off x="4364" y="2343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62" name="Line 174"/>
            <p:cNvSpPr>
              <a:spLocks noChangeShapeType="1"/>
            </p:cNvSpPr>
            <p:nvPr/>
          </p:nvSpPr>
          <p:spPr bwMode="auto">
            <a:xfrm>
              <a:off x="4364" y="236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63" name="Line 175"/>
            <p:cNvSpPr>
              <a:spLocks noChangeShapeType="1"/>
            </p:cNvSpPr>
            <p:nvPr/>
          </p:nvSpPr>
          <p:spPr bwMode="auto">
            <a:xfrm>
              <a:off x="4364" y="23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64" name="Line 176"/>
            <p:cNvSpPr>
              <a:spLocks noChangeShapeType="1"/>
            </p:cNvSpPr>
            <p:nvPr/>
          </p:nvSpPr>
          <p:spPr bwMode="auto">
            <a:xfrm>
              <a:off x="4364" y="2413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65" name="Line 177"/>
            <p:cNvSpPr>
              <a:spLocks noChangeShapeType="1"/>
            </p:cNvSpPr>
            <p:nvPr/>
          </p:nvSpPr>
          <p:spPr bwMode="auto">
            <a:xfrm>
              <a:off x="4364" y="243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66" name="Line 178"/>
            <p:cNvSpPr>
              <a:spLocks noChangeShapeType="1"/>
            </p:cNvSpPr>
            <p:nvPr/>
          </p:nvSpPr>
          <p:spPr bwMode="auto">
            <a:xfrm>
              <a:off x="4364" y="2460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67" name="Line 179"/>
            <p:cNvSpPr>
              <a:spLocks noChangeShapeType="1"/>
            </p:cNvSpPr>
            <p:nvPr/>
          </p:nvSpPr>
          <p:spPr bwMode="auto">
            <a:xfrm>
              <a:off x="4364" y="24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68" name="Line 180"/>
            <p:cNvSpPr>
              <a:spLocks noChangeShapeType="1"/>
            </p:cNvSpPr>
            <p:nvPr/>
          </p:nvSpPr>
          <p:spPr bwMode="auto">
            <a:xfrm>
              <a:off x="4364" y="250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69" name="Line 181"/>
            <p:cNvSpPr>
              <a:spLocks noChangeShapeType="1"/>
            </p:cNvSpPr>
            <p:nvPr/>
          </p:nvSpPr>
          <p:spPr bwMode="auto">
            <a:xfrm>
              <a:off x="4364" y="2530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70" name="Line 182"/>
            <p:cNvSpPr>
              <a:spLocks noChangeShapeType="1"/>
            </p:cNvSpPr>
            <p:nvPr/>
          </p:nvSpPr>
          <p:spPr bwMode="auto">
            <a:xfrm>
              <a:off x="4364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71" name="Line 183"/>
            <p:cNvSpPr>
              <a:spLocks noChangeShapeType="1"/>
            </p:cNvSpPr>
            <p:nvPr/>
          </p:nvSpPr>
          <p:spPr bwMode="auto">
            <a:xfrm>
              <a:off x="4364" y="2577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72" name="Line 184"/>
            <p:cNvSpPr>
              <a:spLocks noChangeShapeType="1"/>
            </p:cNvSpPr>
            <p:nvPr/>
          </p:nvSpPr>
          <p:spPr bwMode="auto">
            <a:xfrm>
              <a:off x="4364" y="26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73" name="Line 185"/>
            <p:cNvSpPr>
              <a:spLocks noChangeShapeType="1"/>
            </p:cNvSpPr>
            <p:nvPr/>
          </p:nvSpPr>
          <p:spPr bwMode="auto">
            <a:xfrm>
              <a:off x="4364" y="26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74" name="Line 186"/>
            <p:cNvSpPr>
              <a:spLocks noChangeShapeType="1"/>
            </p:cNvSpPr>
            <p:nvPr/>
          </p:nvSpPr>
          <p:spPr bwMode="auto">
            <a:xfrm>
              <a:off x="4364" y="2647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75" name="Line 187"/>
            <p:cNvSpPr>
              <a:spLocks noChangeShapeType="1"/>
            </p:cNvSpPr>
            <p:nvPr/>
          </p:nvSpPr>
          <p:spPr bwMode="auto">
            <a:xfrm>
              <a:off x="4364" y="267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76" name="Line 188"/>
            <p:cNvSpPr>
              <a:spLocks noChangeShapeType="1"/>
            </p:cNvSpPr>
            <p:nvPr/>
          </p:nvSpPr>
          <p:spPr bwMode="auto">
            <a:xfrm>
              <a:off x="4364" y="2694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77" name="Line 189"/>
            <p:cNvSpPr>
              <a:spLocks noChangeShapeType="1"/>
            </p:cNvSpPr>
            <p:nvPr/>
          </p:nvSpPr>
          <p:spPr bwMode="auto">
            <a:xfrm>
              <a:off x="4364" y="27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78" name="Line 190"/>
            <p:cNvSpPr>
              <a:spLocks noChangeShapeType="1"/>
            </p:cNvSpPr>
            <p:nvPr/>
          </p:nvSpPr>
          <p:spPr bwMode="auto">
            <a:xfrm>
              <a:off x="4364" y="274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79" name="Line 191"/>
            <p:cNvSpPr>
              <a:spLocks noChangeShapeType="1"/>
            </p:cNvSpPr>
            <p:nvPr/>
          </p:nvSpPr>
          <p:spPr bwMode="auto">
            <a:xfrm>
              <a:off x="4364" y="2764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80" name="Line 192"/>
            <p:cNvSpPr>
              <a:spLocks noChangeShapeType="1"/>
            </p:cNvSpPr>
            <p:nvPr/>
          </p:nvSpPr>
          <p:spPr bwMode="auto">
            <a:xfrm>
              <a:off x="4364" y="27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81" name="Line 193"/>
            <p:cNvSpPr>
              <a:spLocks noChangeShapeType="1"/>
            </p:cNvSpPr>
            <p:nvPr/>
          </p:nvSpPr>
          <p:spPr bwMode="auto">
            <a:xfrm>
              <a:off x="4364" y="2811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82" name="Line 194"/>
            <p:cNvSpPr>
              <a:spLocks noChangeShapeType="1"/>
            </p:cNvSpPr>
            <p:nvPr/>
          </p:nvSpPr>
          <p:spPr bwMode="auto">
            <a:xfrm>
              <a:off x="4364" y="283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83" name="Line 195"/>
            <p:cNvSpPr>
              <a:spLocks noChangeShapeType="1"/>
            </p:cNvSpPr>
            <p:nvPr/>
          </p:nvSpPr>
          <p:spPr bwMode="auto">
            <a:xfrm>
              <a:off x="4364" y="28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84" name="Line 196"/>
            <p:cNvSpPr>
              <a:spLocks noChangeShapeType="1"/>
            </p:cNvSpPr>
            <p:nvPr/>
          </p:nvSpPr>
          <p:spPr bwMode="auto">
            <a:xfrm>
              <a:off x="4364" y="2881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85" name="Line 197"/>
            <p:cNvSpPr>
              <a:spLocks noChangeShapeType="1"/>
            </p:cNvSpPr>
            <p:nvPr/>
          </p:nvSpPr>
          <p:spPr bwMode="auto">
            <a:xfrm>
              <a:off x="4364" y="290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86" name="Line 198"/>
            <p:cNvSpPr>
              <a:spLocks noChangeShapeType="1"/>
            </p:cNvSpPr>
            <p:nvPr/>
          </p:nvSpPr>
          <p:spPr bwMode="auto">
            <a:xfrm>
              <a:off x="4364" y="2928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87" name="Line 199"/>
            <p:cNvSpPr>
              <a:spLocks noChangeShapeType="1"/>
            </p:cNvSpPr>
            <p:nvPr/>
          </p:nvSpPr>
          <p:spPr bwMode="auto">
            <a:xfrm>
              <a:off x="4364" y="29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88" name="Line 200"/>
            <p:cNvSpPr>
              <a:spLocks noChangeShapeType="1"/>
            </p:cNvSpPr>
            <p:nvPr/>
          </p:nvSpPr>
          <p:spPr bwMode="auto">
            <a:xfrm>
              <a:off x="4364" y="297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89" name="Line 201"/>
            <p:cNvSpPr>
              <a:spLocks noChangeShapeType="1"/>
            </p:cNvSpPr>
            <p:nvPr/>
          </p:nvSpPr>
          <p:spPr bwMode="auto">
            <a:xfrm>
              <a:off x="4364" y="2998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90" name="Line 202"/>
            <p:cNvSpPr>
              <a:spLocks noChangeShapeType="1"/>
            </p:cNvSpPr>
            <p:nvPr/>
          </p:nvSpPr>
          <p:spPr bwMode="auto">
            <a:xfrm>
              <a:off x="4364" y="3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91" name="Line 203"/>
            <p:cNvSpPr>
              <a:spLocks noChangeShapeType="1"/>
            </p:cNvSpPr>
            <p:nvPr/>
          </p:nvSpPr>
          <p:spPr bwMode="auto">
            <a:xfrm>
              <a:off x="4364" y="3045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292" name="Line 204"/>
            <p:cNvSpPr>
              <a:spLocks noChangeShapeType="1"/>
            </p:cNvSpPr>
            <p:nvPr/>
          </p:nvSpPr>
          <p:spPr bwMode="auto">
            <a:xfrm>
              <a:off x="4364" y="306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6884988" y="1527175"/>
            <a:ext cx="1500187" cy="4024313"/>
            <a:chOff x="4338" y="962"/>
            <a:chExt cx="945" cy="2534"/>
          </a:xfrm>
        </p:grpSpPr>
        <p:sp>
          <p:nvSpPr>
            <p:cNvPr id="31893" name="Line 206"/>
            <p:cNvSpPr>
              <a:spLocks noChangeShapeType="1"/>
            </p:cNvSpPr>
            <p:nvPr/>
          </p:nvSpPr>
          <p:spPr bwMode="auto">
            <a:xfrm>
              <a:off x="4364" y="3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894" name="Line 207"/>
            <p:cNvSpPr>
              <a:spLocks noChangeShapeType="1"/>
            </p:cNvSpPr>
            <p:nvPr/>
          </p:nvSpPr>
          <p:spPr bwMode="auto">
            <a:xfrm>
              <a:off x="4364" y="3115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895" name="Line 208"/>
            <p:cNvSpPr>
              <a:spLocks noChangeShapeType="1"/>
            </p:cNvSpPr>
            <p:nvPr/>
          </p:nvSpPr>
          <p:spPr bwMode="auto">
            <a:xfrm>
              <a:off x="4364" y="313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896" name="Line 209"/>
            <p:cNvSpPr>
              <a:spLocks noChangeShapeType="1"/>
            </p:cNvSpPr>
            <p:nvPr/>
          </p:nvSpPr>
          <p:spPr bwMode="auto">
            <a:xfrm>
              <a:off x="4364" y="316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897" name="Line 210"/>
            <p:cNvSpPr>
              <a:spLocks noChangeShapeType="1"/>
            </p:cNvSpPr>
            <p:nvPr/>
          </p:nvSpPr>
          <p:spPr bwMode="auto">
            <a:xfrm>
              <a:off x="4364" y="31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898" name="Line 211"/>
            <p:cNvSpPr>
              <a:spLocks noChangeShapeType="1"/>
            </p:cNvSpPr>
            <p:nvPr/>
          </p:nvSpPr>
          <p:spPr bwMode="auto">
            <a:xfrm>
              <a:off x="4364" y="320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899" name="Line 212"/>
            <p:cNvSpPr>
              <a:spLocks noChangeShapeType="1"/>
            </p:cNvSpPr>
            <p:nvPr/>
          </p:nvSpPr>
          <p:spPr bwMode="auto">
            <a:xfrm>
              <a:off x="4364" y="323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00" name="Line 213"/>
            <p:cNvSpPr>
              <a:spLocks noChangeShapeType="1"/>
            </p:cNvSpPr>
            <p:nvPr/>
          </p:nvSpPr>
          <p:spPr bwMode="auto">
            <a:xfrm>
              <a:off x="4364" y="32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01" name="Line 214"/>
            <p:cNvSpPr>
              <a:spLocks noChangeShapeType="1"/>
            </p:cNvSpPr>
            <p:nvPr/>
          </p:nvSpPr>
          <p:spPr bwMode="auto">
            <a:xfrm>
              <a:off x="4364" y="327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02" name="Line 215"/>
            <p:cNvSpPr>
              <a:spLocks noChangeShapeType="1"/>
            </p:cNvSpPr>
            <p:nvPr/>
          </p:nvSpPr>
          <p:spPr bwMode="auto">
            <a:xfrm>
              <a:off x="4364" y="330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03" name="Line 216"/>
            <p:cNvSpPr>
              <a:spLocks noChangeShapeType="1"/>
            </p:cNvSpPr>
            <p:nvPr/>
          </p:nvSpPr>
          <p:spPr bwMode="auto">
            <a:xfrm>
              <a:off x="4364" y="33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04" name="Line 217"/>
            <p:cNvSpPr>
              <a:spLocks noChangeShapeType="1"/>
            </p:cNvSpPr>
            <p:nvPr/>
          </p:nvSpPr>
          <p:spPr bwMode="auto">
            <a:xfrm>
              <a:off x="4364" y="334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05" name="Line 218"/>
            <p:cNvSpPr>
              <a:spLocks noChangeShapeType="1"/>
            </p:cNvSpPr>
            <p:nvPr/>
          </p:nvSpPr>
          <p:spPr bwMode="auto">
            <a:xfrm>
              <a:off x="4364" y="337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06" name="Line 219"/>
            <p:cNvSpPr>
              <a:spLocks noChangeShapeType="1"/>
            </p:cNvSpPr>
            <p:nvPr/>
          </p:nvSpPr>
          <p:spPr bwMode="auto">
            <a:xfrm>
              <a:off x="4364" y="339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07" name="Line 220"/>
            <p:cNvSpPr>
              <a:spLocks noChangeShapeType="1"/>
            </p:cNvSpPr>
            <p:nvPr/>
          </p:nvSpPr>
          <p:spPr bwMode="auto">
            <a:xfrm>
              <a:off x="4364" y="34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08" name="Line 221"/>
            <p:cNvSpPr>
              <a:spLocks noChangeShapeType="1"/>
            </p:cNvSpPr>
            <p:nvPr/>
          </p:nvSpPr>
          <p:spPr bwMode="auto">
            <a:xfrm>
              <a:off x="4364" y="344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09" name="Freeform 222"/>
            <p:cNvSpPr>
              <a:spLocks/>
            </p:cNvSpPr>
            <p:nvPr/>
          </p:nvSpPr>
          <p:spPr bwMode="auto">
            <a:xfrm>
              <a:off x="4338" y="3443"/>
              <a:ext cx="52" cy="53"/>
            </a:xfrm>
            <a:custGeom>
              <a:avLst/>
              <a:gdLst>
                <a:gd name="T0" fmla="*/ 26 w 52"/>
                <a:gd name="T1" fmla="*/ 53 h 53"/>
                <a:gd name="T2" fmla="*/ 0 w 52"/>
                <a:gd name="T3" fmla="*/ 0 h 53"/>
                <a:gd name="T4" fmla="*/ 13 w 52"/>
                <a:gd name="T5" fmla="*/ 4 h 53"/>
                <a:gd name="T6" fmla="*/ 26 w 52"/>
                <a:gd name="T7" fmla="*/ 6 h 53"/>
                <a:gd name="T8" fmla="*/ 40 w 52"/>
                <a:gd name="T9" fmla="*/ 4 h 53"/>
                <a:gd name="T10" fmla="*/ 52 w 52"/>
                <a:gd name="T11" fmla="*/ 0 h 53"/>
                <a:gd name="T12" fmla="*/ 26 w 52"/>
                <a:gd name="T13" fmla="*/ 5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53"/>
                <a:gd name="T23" fmla="*/ 52 w 52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53">
                  <a:moveTo>
                    <a:pt x="26" y="53"/>
                  </a:moveTo>
                  <a:lnTo>
                    <a:pt x="0" y="0"/>
                  </a:lnTo>
                  <a:lnTo>
                    <a:pt x="13" y="4"/>
                  </a:lnTo>
                  <a:lnTo>
                    <a:pt x="26" y="6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10" name="Line 223"/>
            <p:cNvSpPr>
              <a:spLocks noChangeShapeType="1"/>
            </p:cNvSpPr>
            <p:nvPr/>
          </p:nvSpPr>
          <p:spPr bwMode="auto">
            <a:xfrm>
              <a:off x="4823" y="96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11" name="Line 224"/>
            <p:cNvSpPr>
              <a:spLocks noChangeShapeType="1"/>
            </p:cNvSpPr>
            <p:nvPr/>
          </p:nvSpPr>
          <p:spPr bwMode="auto">
            <a:xfrm>
              <a:off x="4823" y="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12" name="Line 225"/>
            <p:cNvSpPr>
              <a:spLocks noChangeShapeType="1"/>
            </p:cNvSpPr>
            <p:nvPr/>
          </p:nvSpPr>
          <p:spPr bwMode="auto">
            <a:xfrm>
              <a:off x="4823" y="100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13" name="Line 226"/>
            <p:cNvSpPr>
              <a:spLocks noChangeShapeType="1"/>
            </p:cNvSpPr>
            <p:nvPr/>
          </p:nvSpPr>
          <p:spPr bwMode="auto">
            <a:xfrm>
              <a:off x="4823" y="103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14" name="Line 227"/>
            <p:cNvSpPr>
              <a:spLocks noChangeShapeType="1"/>
            </p:cNvSpPr>
            <p:nvPr/>
          </p:nvSpPr>
          <p:spPr bwMode="auto">
            <a:xfrm>
              <a:off x="4823" y="1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15" name="Line 228"/>
            <p:cNvSpPr>
              <a:spLocks noChangeShapeType="1"/>
            </p:cNvSpPr>
            <p:nvPr/>
          </p:nvSpPr>
          <p:spPr bwMode="auto">
            <a:xfrm>
              <a:off x="4823" y="1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16" name="Line 229"/>
            <p:cNvSpPr>
              <a:spLocks noChangeShapeType="1"/>
            </p:cNvSpPr>
            <p:nvPr/>
          </p:nvSpPr>
          <p:spPr bwMode="auto">
            <a:xfrm>
              <a:off x="4823" y="110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17" name="Line 230"/>
            <p:cNvSpPr>
              <a:spLocks noChangeShapeType="1"/>
            </p:cNvSpPr>
            <p:nvPr/>
          </p:nvSpPr>
          <p:spPr bwMode="auto">
            <a:xfrm>
              <a:off x="4823" y="112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18" name="Line 231"/>
            <p:cNvSpPr>
              <a:spLocks noChangeShapeType="1"/>
            </p:cNvSpPr>
            <p:nvPr/>
          </p:nvSpPr>
          <p:spPr bwMode="auto">
            <a:xfrm>
              <a:off x="4823" y="11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19" name="Line 232"/>
            <p:cNvSpPr>
              <a:spLocks noChangeShapeType="1"/>
            </p:cNvSpPr>
            <p:nvPr/>
          </p:nvSpPr>
          <p:spPr bwMode="auto">
            <a:xfrm>
              <a:off x="4823" y="117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20" name="Line 233"/>
            <p:cNvSpPr>
              <a:spLocks noChangeShapeType="1"/>
            </p:cNvSpPr>
            <p:nvPr/>
          </p:nvSpPr>
          <p:spPr bwMode="auto">
            <a:xfrm>
              <a:off x="4823" y="119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21" name="Line 234"/>
            <p:cNvSpPr>
              <a:spLocks noChangeShapeType="1"/>
            </p:cNvSpPr>
            <p:nvPr/>
          </p:nvSpPr>
          <p:spPr bwMode="auto">
            <a:xfrm>
              <a:off x="4823" y="12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22" name="Line 235"/>
            <p:cNvSpPr>
              <a:spLocks noChangeShapeType="1"/>
            </p:cNvSpPr>
            <p:nvPr/>
          </p:nvSpPr>
          <p:spPr bwMode="auto">
            <a:xfrm>
              <a:off x="4823" y="1243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23" name="Line 236"/>
            <p:cNvSpPr>
              <a:spLocks noChangeShapeType="1"/>
            </p:cNvSpPr>
            <p:nvPr/>
          </p:nvSpPr>
          <p:spPr bwMode="auto">
            <a:xfrm>
              <a:off x="4823" y="126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24" name="Line 237"/>
            <p:cNvSpPr>
              <a:spLocks noChangeShapeType="1"/>
            </p:cNvSpPr>
            <p:nvPr/>
          </p:nvSpPr>
          <p:spPr bwMode="auto">
            <a:xfrm>
              <a:off x="4823" y="1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25" name="Line 238"/>
            <p:cNvSpPr>
              <a:spLocks noChangeShapeType="1"/>
            </p:cNvSpPr>
            <p:nvPr/>
          </p:nvSpPr>
          <p:spPr bwMode="auto">
            <a:xfrm>
              <a:off x="4823" y="13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26" name="Line 239"/>
            <p:cNvSpPr>
              <a:spLocks noChangeShapeType="1"/>
            </p:cNvSpPr>
            <p:nvPr/>
          </p:nvSpPr>
          <p:spPr bwMode="auto">
            <a:xfrm>
              <a:off x="4823" y="133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27" name="Line 240"/>
            <p:cNvSpPr>
              <a:spLocks noChangeShapeType="1"/>
            </p:cNvSpPr>
            <p:nvPr/>
          </p:nvSpPr>
          <p:spPr bwMode="auto">
            <a:xfrm>
              <a:off x="4823" y="1360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28" name="Line 241"/>
            <p:cNvSpPr>
              <a:spLocks noChangeShapeType="1"/>
            </p:cNvSpPr>
            <p:nvPr/>
          </p:nvSpPr>
          <p:spPr bwMode="auto">
            <a:xfrm>
              <a:off x="4823" y="13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29" name="Line 242"/>
            <p:cNvSpPr>
              <a:spLocks noChangeShapeType="1"/>
            </p:cNvSpPr>
            <p:nvPr/>
          </p:nvSpPr>
          <p:spPr bwMode="auto">
            <a:xfrm>
              <a:off x="4823" y="140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30" name="Line 243"/>
            <p:cNvSpPr>
              <a:spLocks noChangeShapeType="1"/>
            </p:cNvSpPr>
            <p:nvPr/>
          </p:nvSpPr>
          <p:spPr bwMode="auto">
            <a:xfrm>
              <a:off x="4823" y="143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31" name="Line 244"/>
            <p:cNvSpPr>
              <a:spLocks noChangeShapeType="1"/>
            </p:cNvSpPr>
            <p:nvPr/>
          </p:nvSpPr>
          <p:spPr bwMode="auto">
            <a:xfrm>
              <a:off x="4823" y="14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32" name="Line 245"/>
            <p:cNvSpPr>
              <a:spLocks noChangeShapeType="1"/>
            </p:cNvSpPr>
            <p:nvPr/>
          </p:nvSpPr>
          <p:spPr bwMode="auto">
            <a:xfrm>
              <a:off x="4823" y="1477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33" name="Line 246"/>
            <p:cNvSpPr>
              <a:spLocks noChangeShapeType="1"/>
            </p:cNvSpPr>
            <p:nvPr/>
          </p:nvSpPr>
          <p:spPr bwMode="auto">
            <a:xfrm>
              <a:off x="4823" y="15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34" name="Line 247"/>
            <p:cNvSpPr>
              <a:spLocks noChangeShapeType="1"/>
            </p:cNvSpPr>
            <p:nvPr/>
          </p:nvSpPr>
          <p:spPr bwMode="auto">
            <a:xfrm>
              <a:off x="4823" y="1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35" name="Line 248"/>
            <p:cNvSpPr>
              <a:spLocks noChangeShapeType="1"/>
            </p:cNvSpPr>
            <p:nvPr/>
          </p:nvSpPr>
          <p:spPr bwMode="auto">
            <a:xfrm>
              <a:off x="4823" y="1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36" name="Line 249"/>
            <p:cNvSpPr>
              <a:spLocks noChangeShapeType="1"/>
            </p:cNvSpPr>
            <p:nvPr/>
          </p:nvSpPr>
          <p:spPr bwMode="auto">
            <a:xfrm>
              <a:off x="4823" y="157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37" name="Line 250"/>
            <p:cNvSpPr>
              <a:spLocks noChangeShapeType="1"/>
            </p:cNvSpPr>
            <p:nvPr/>
          </p:nvSpPr>
          <p:spPr bwMode="auto">
            <a:xfrm>
              <a:off x="4823" y="1594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38" name="Line 251"/>
            <p:cNvSpPr>
              <a:spLocks noChangeShapeType="1"/>
            </p:cNvSpPr>
            <p:nvPr/>
          </p:nvSpPr>
          <p:spPr bwMode="auto">
            <a:xfrm>
              <a:off x="4823" y="16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39" name="Line 252"/>
            <p:cNvSpPr>
              <a:spLocks noChangeShapeType="1"/>
            </p:cNvSpPr>
            <p:nvPr/>
          </p:nvSpPr>
          <p:spPr bwMode="auto">
            <a:xfrm>
              <a:off x="4823" y="164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40" name="Line 253"/>
            <p:cNvSpPr>
              <a:spLocks noChangeShapeType="1"/>
            </p:cNvSpPr>
            <p:nvPr/>
          </p:nvSpPr>
          <p:spPr bwMode="auto">
            <a:xfrm>
              <a:off x="4823" y="166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41" name="Line 254"/>
            <p:cNvSpPr>
              <a:spLocks noChangeShapeType="1"/>
            </p:cNvSpPr>
            <p:nvPr/>
          </p:nvSpPr>
          <p:spPr bwMode="auto">
            <a:xfrm>
              <a:off x="4823" y="16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42" name="Line 255"/>
            <p:cNvSpPr>
              <a:spLocks noChangeShapeType="1"/>
            </p:cNvSpPr>
            <p:nvPr/>
          </p:nvSpPr>
          <p:spPr bwMode="auto">
            <a:xfrm>
              <a:off x="4823" y="1711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43" name="Line 256"/>
            <p:cNvSpPr>
              <a:spLocks noChangeShapeType="1"/>
            </p:cNvSpPr>
            <p:nvPr/>
          </p:nvSpPr>
          <p:spPr bwMode="auto">
            <a:xfrm>
              <a:off x="4823" y="173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44" name="Line 257"/>
            <p:cNvSpPr>
              <a:spLocks noChangeShapeType="1"/>
            </p:cNvSpPr>
            <p:nvPr/>
          </p:nvSpPr>
          <p:spPr bwMode="auto">
            <a:xfrm>
              <a:off x="4823" y="17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45" name="Line 258"/>
            <p:cNvSpPr>
              <a:spLocks noChangeShapeType="1"/>
            </p:cNvSpPr>
            <p:nvPr/>
          </p:nvSpPr>
          <p:spPr bwMode="auto">
            <a:xfrm>
              <a:off x="4823" y="17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46" name="Line 259"/>
            <p:cNvSpPr>
              <a:spLocks noChangeShapeType="1"/>
            </p:cNvSpPr>
            <p:nvPr/>
          </p:nvSpPr>
          <p:spPr bwMode="auto">
            <a:xfrm>
              <a:off x="4823" y="180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47" name="Line 260"/>
            <p:cNvSpPr>
              <a:spLocks noChangeShapeType="1"/>
            </p:cNvSpPr>
            <p:nvPr/>
          </p:nvSpPr>
          <p:spPr bwMode="auto">
            <a:xfrm>
              <a:off x="4823" y="1828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48" name="Line 261"/>
            <p:cNvSpPr>
              <a:spLocks noChangeShapeType="1"/>
            </p:cNvSpPr>
            <p:nvPr/>
          </p:nvSpPr>
          <p:spPr bwMode="auto">
            <a:xfrm>
              <a:off x="4823" y="18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49" name="Line 262"/>
            <p:cNvSpPr>
              <a:spLocks noChangeShapeType="1"/>
            </p:cNvSpPr>
            <p:nvPr/>
          </p:nvSpPr>
          <p:spPr bwMode="auto">
            <a:xfrm>
              <a:off x="4823" y="187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0" name="Line 263"/>
            <p:cNvSpPr>
              <a:spLocks noChangeShapeType="1"/>
            </p:cNvSpPr>
            <p:nvPr/>
          </p:nvSpPr>
          <p:spPr bwMode="auto">
            <a:xfrm>
              <a:off x="4823" y="189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1" name="Line 264"/>
            <p:cNvSpPr>
              <a:spLocks noChangeShapeType="1"/>
            </p:cNvSpPr>
            <p:nvPr/>
          </p:nvSpPr>
          <p:spPr bwMode="auto">
            <a:xfrm>
              <a:off x="4823" y="19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2" name="Line 265"/>
            <p:cNvSpPr>
              <a:spLocks noChangeShapeType="1"/>
            </p:cNvSpPr>
            <p:nvPr/>
          </p:nvSpPr>
          <p:spPr bwMode="auto">
            <a:xfrm>
              <a:off x="4823" y="1945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3" name="Line 266"/>
            <p:cNvSpPr>
              <a:spLocks noChangeShapeType="1"/>
            </p:cNvSpPr>
            <p:nvPr/>
          </p:nvSpPr>
          <p:spPr bwMode="auto">
            <a:xfrm>
              <a:off x="4823" y="196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4" name="Line 267"/>
            <p:cNvSpPr>
              <a:spLocks noChangeShapeType="1"/>
            </p:cNvSpPr>
            <p:nvPr/>
          </p:nvSpPr>
          <p:spPr bwMode="auto">
            <a:xfrm>
              <a:off x="4823" y="199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5" name="Line 268"/>
            <p:cNvSpPr>
              <a:spLocks noChangeShapeType="1"/>
            </p:cNvSpPr>
            <p:nvPr/>
          </p:nvSpPr>
          <p:spPr bwMode="auto">
            <a:xfrm>
              <a:off x="4823" y="2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6" name="Line 269"/>
            <p:cNvSpPr>
              <a:spLocks noChangeShapeType="1"/>
            </p:cNvSpPr>
            <p:nvPr/>
          </p:nvSpPr>
          <p:spPr bwMode="auto">
            <a:xfrm>
              <a:off x="4823" y="203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7" name="Line 270"/>
            <p:cNvSpPr>
              <a:spLocks noChangeShapeType="1"/>
            </p:cNvSpPr>
            <p:nvPr/>
          </p:nvSpPr>
          <p:spPr bwMode="auto">
            <a:xfrm>
              <a:off x="4823" y="206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8" name="Line 271"/>
            <p:cNvSpPr>
              <a:spLocks noChangeShapeType="1"/>
            </p:cNvSpPr>
            <p:nvPr/>
          </p:nvSpPr>
          <p:spPr bwMode="auto">
            <a:xfrm>
              <a:off x="4823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9" name="Line 272"/>
            <p:cNvSpPr>
              <a:spLocks noChangeShapeType="1"/>
            </p:cNvSpPr>
            <p:nvPr/>
          </p:nvSpPr>
          <p:spPr bwMode="auto">
            <a:xfrm>
              <a:off x="4823" y="210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60" name="Line 273"/>
            <p:cNvSpPr>
              <a:spLocks noChangeShapeType="1"/>
            </p:cNvSpPr>
            <p:nvPr/>
          </p:nvSpPr>
          <p:spPr bwMode="auto">
            <a:xfrm>
              <a:off x="4823" y="213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61" name="Line 274"/>
            <p:cNvSpPr>
              <a:spLocks noChangeShapeType="1"/>
            </p:cNvSpPr>
            <p:nvPr/>
          </p:nvSpPr>
          <p:spPr bwMode="auto">
            <a:xfrm>
              <a:off x="4823" y="21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62" name="Line 275"/>
            <p:cNvSpPr>
              <a:spLocks noChangeShapeType="1"/>
            </p:cNvSpPr>
            <p:nvPr/>
          </p:nvSpPr>
          <p:spPr bwMode="auto">
            <a:xfrm>
              <a:off x="4823" y="217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63" name="Line 276"/>
            <p:cNvSpPr>
              <a:spLocks noChangeShapeType="1"/>
            </p:cNvSpPr>
            <p:nvPr/>
          </p:nvSpPr>
          <p:spPr bwMode="auto">
            <a:xfrm>
              <a:off x="4823" y="220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64" name="Line 277"/>
            <p:cNvSpPr>
              <a:spLocks noChangeShapeType="1"/>
            </p:cNvSpPr>
            <p:nvPr/>
          </p:nvSpPr>
          <p:spPr bwMode="auto">
            <a:xfrm>
              <a:off x="4823" y="222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65" name="Line 278"/>
            <p:cNvSpPr>
              <a:spLocks noChangeShapeType="1"/>
            </p:cNvSpPr>
            <p:nvPr/>
          </p:nvSpPr>
          <p:spPr bwMode="auto">
            <a:xfrm>
              <a:off x="4823" y="22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66" name="Line 279"/>
            <p:cNvSpPr>
              <a:spLocks noChangeShapeType="1"/>
            </p:cNvSpPr>
            <p:nvPr/>
          </p:nvSpPr>
          <p:spPr bwMode="auto">
            <a:xfrm>
              <a:off x="4823" y="227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67" name="Line 280"/>
            <p:cNvSpPr>
              <a:spLocks noChangeShapeType="1"/>
            </p:cNvSpPr>
            <p:nvPr/>
          </p:nvSpPr>
          <p:spPr bwMode="auto">
            <a:xfrm>
              <a:off x="4823" y="229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68" name="Line 281"/>
            <p:cNvSpPr>
              <a:spLocks noChangeShapeType="1"/>
            </p:cNvSpPr>
            <p:nvPr/>
          </p:nvSpPr>
          <p:spPr bwMode="auto">
            <a:xfrm>
              <a:off x="4823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69" name="Line 282"/>
            <p:cNvSpPr>
              <a:spLocks noChangeShapeType="1"/>
            </p:cNvSpPr>
            <p:nvPr/>
          </p:nvSpPr>
          <p:spPr bwMode="auto">
            <a:xfrm>
              <a:off x="4823" y="2343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70" name="Line 283"/>
            <p:cNvSpPr>
              <a:spLocks noChangeShapeType="1"/>
            </p:cNvSpPr>
            <p:nvPr/>
          </p:nvSpPr>
          <p:spPr bwMode="auto">
            <a:xfrm>
              <a:off x="4823" y="236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71" name="Line 284"/>
            <p:cNvSpPr>
              <a:spLocks noChangeShapeType="1"/>
            </p:cNvSpPr>
            <p:nvPr/>
          </p:nvSpPr>
          <p:spPr bwMode="auto">
            <a:xfrm>
              <a:off x="4823" y="23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72" name="Line 285"/>
            <p:cNvSpPr>
              <a:spLocks noChangeShapeType="1"/>
            </p:cNvSpPr>
            <p:nvPr/>
          </p:nvSpPr>
          <p:spPr bwMode="auto">
            <a:xfrm>
              <a:off x="4823" y="2413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73" name="Line 286"/>
            <p:cNvSpPr>
              <a:spLocks noChangeShapeType="1"/>
            </p:cNvSpPr>
            <p:nvPr/>
          </p:nvSpPr>
          <p:spPr bwMode="auto">
            <a:xfrm>
              <a:off x="4823" y="243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74" name="Line 287"/>
            <p:cNvSpPr>
              <a:spLocks noChangeShapeType="1"/>
            </p:cNvSpPr>
            <p:nvPr/>
          </p:nvSpPr>
          <p:spPr bwMode="auto">
            <a:xfrm>
              <a:off x="4823" y="2460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75" name="Line 288"/>
            <p:cNvSpPr>
              <a:spLocks noChangeShapeType="1"/>
            </p:cNvSpPr>
            <p:nvPr/>
          </p:nvSpPr>
          <p:spPr bwMode="auto">
            <a:xfrm>
              <a:off x="4823" y="24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76" name="Line 289"/>
            <p:cNvSpPr>
              <a:spLocks noChangeShapeType="1"/>
            </p:cNvSpPr>
            <p:nvPr/>
          </p:nvSpPr>
          <p:spPr bwMode="auto">
            <a:xfrm>
              <a:off x="4823" y="250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77" name="Line 290"/>
            <p:cNvSpPr>
              <a:spLocks noChangeShapeType="1"/>
            </p:cNvSpPr>
            <p:nvPr/>
          </p:nvSpPr>
          <p:spPr bwMode="auto">
            <a:xfrm>
              <a:off x="4823" y="2530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78" name="Line 291"/>
            <p:cNvSpPr>
              <a:spLocks noChangeShapeType="1"/>
            </p:cNvSpPr>
            <p:nvPr/>
          </p:nvSpPr>
          <p:spPr bwMode="auto">
            <a:xfrm>
              <a:off x="4823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79" name="Line 292"/>
            <p:cNvSpPr>
              <a:spLocks noChangeShapeType="1"/>
            </p:cNvSpPr>
            <p:nvPr/>
          </p:nvSpPr>
          <p:spPr bwMode="auto">
            <a:xfrm>
              <a:off x="4823" y="2577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80" name="Line 293"/>
            <p:cNvSpPr>
              <a:spLocks noChangeShapeType="1"/>
            </p:cNvSpPr>
            <p:nvPr/>
          </p:nvSpPr>
          <p:spPr bwMode="auto">
            <a:xfrm>
              <a:off x="4823" y="26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81" name="Line 294"/>
            <p:cNvSpPr>
              <a:spLocks noChangeShapeType="1"/>
            </p:cNvSpPr>
            <p:nvPr/>
          </p:nvSpPr>
          <p:spPr bwMode="auto">
            <a:xfrm>
              <a:off x="4823" y="26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82" name="Line 295"/>
            <p:cNvSpPr>
              <a:spLocks noChangeShapeType="1"/>
            </p:cNvSpPr>
            <p:nvPr/>
          </p:nvSpPr>
          <p:spPr bwMode="auto">
            <a:xfrm>
              <a:off x="4823" y="2647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83" name="Line 296"/>
            <p:cNvSpPr>
              <a:spLocks noChangeShapeType="1"/>
            </p:cNvSpPr>
            <p:nvPr/>
          </p:nvSpPr>
          <p:spPr bwMode="auto">
            <a:xfrm>
              <a:off x="4823" y="267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84" name="Line 297"/>
            <p:cNvSpPr>
              <a:spLocks noChangeShapeType="1"/>
            </p:cNvSpPr>
            <p:nvPr/>
          </p:nvSpPr>
          <p:spPr bwMode="auto">
            <a:xfrm>
              <a:off x="4823" y="2694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85" name="Line 298"/>
            <p:cNvSpPr>
              <a:spLocks noChangeShapeType="1"/>
            </p:cNvSpPr>
            <p:nvPr/>
          </p:nvSpPr>
          <p:spPr bwMode="auto">
            <a:xfrm>
              <a:off x="4823" y="27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86" name="Line 299"/>
            <p:cNvSpPr>
              <a:spLocks noChangeShapeType="1"/>
            </p:cNvSpPr>
            <p:nvPr/>
          </p:nvSpPr>
          <p:spPr bwMode="auto">
            <a:xfrm>
              <a:off x="4823" y="274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87" name="Line 300"/>
            <p:cNvSpPr>
              <a:spLocks noChangeShapeType="1"/>
            </p:cNvSpPr>
            <p:nvPr/>
          </p:nvSpPr>
          <p:spPr bwMode="auto">
            <a:xfrm>
              <a:off x="4823" y="2764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88" name="Line 301"/>
            <p:cNvSpPr>
              <a:spLocks noChangeShapeType="1"/>
            </p:cNvSpPr>
            <p:nvPr/>
          </p:nvSpPr>
          <p:spPr bwMode="auto">
            <a:xfrm>
              <a:off x="4823" y="27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89" name="Line 302"/>
            <p:cNvSpPr>
              <a:spLocks noChangeShapeType="1"/>
            </p:cNvSpPr>
            <p:nvPr/>
          </p:nvSpPr>
          <p:spPr bwMode="auto">
            <a:xfrm>
              <a:off x="4823" y="2811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90" name="Line 303"/>
            <p:cNvSpPr>
              <a:spLocks noChangeShapeType="1"/>
            </p:cNvSpPr>
            <p:nvPr/>
          </p:nvSpPr>
          <p:spPr bwMode="auto">
            <a:xfrm>
              <a:off x="4823" y="283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91" name="Line 304"/>
            <p:cNvSpPr>
              <a:spLocks noChangeShapeType="1"/>
            </p:cNvSpPr>
            <p:nvPr/>
          </p:nvSpPr>
          <p:spPr bwMode="auto">
            <a:xfrm>
              <a:off x="4823" y="28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92" name="Line 305"/>
            <p:cNvSpPr>
              <a:spLocks noChangeShapeType="1"/>
            </p:cNvSpPr>
            <p:nvPr/>
          </p:nvSpPr>
          <p:spPr bwMode="auto">
            <a:xfrm>
              <a:off x="4823" y="2881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93" name="Line 306"/>
            <p:cNvSpPr>
              <a:spLocks noChangeShapeType="1"/>
            </p:cNvSpPr>
            <p:nvPr/>
          </p:nvSpPr>
          <p:spPr bwMode="auto">
            <a:xfrm>
              <a:off x="4823" y="290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94" name="Line 307"/>
            <p:cNvSpPr>
              <a:spLocks noChangeShapeType="1"/>
            </p:cNvSpPr>
            <p:nvPr/>
          </p:nvSpPr>
          <p:spPr bwMode="auto">
            <a:xfrm>
              <a:off x="4823" y="2928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95" name="Line 308"/>
            <p:cNvSpPr>
              <a:spLocks noChangeShapeType="1"/>
            </p:cNvSpPr>
            <p:nvPr/>
          </p:nvSpPr>
          <p:spPr bwMode="auto">
            <a:xfrm>
              <a:off x="4823" y="29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96" name="Line 309"/>
            <p:cNvSpPr>
              <a:spLocks noChangeShapeType="1"/>
            </p:cNvSpPr>
            <p:nvPr/>
          </p:nvSpPr>
          <p:spPr bwMode="auto">
            <a:xfrm>
              <a:off x="4823" y="297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97" name="Line 310"/>
            <p:cNvSpPr>
              <a:spLocks noChangeShapeType="1"/>
            </p:cNvSpPr>
            <p:nvPr/>
          </p:nvSpPr>
          <p:spPr bwMode="auto">
            <a:xfrm>
              <a:off x="4823" y="2998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98" name="Line 311"/>
            <p:cNvSpPr>
              <a:spLocks noChangeShapeType="1"/>
            </p:cNvSpPr>
            <p:nvPr/>
          </p:nvSpPr>
          <p:spPr bwMode="auto">
            <a:xfrm>
              <a:off x="4823" y="3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99" name="Line 312"/>
            <p:cNvSpPr>
              <a:spLocks noChangeShapeType="1"/>
            </p:cNvSpPr>
            <p:nvPr/>
          </p:nvSpPr>
          <p:spPr bwMode="auto">
            <a:xfrm>
              <a:off x="4823" y="3045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00" name="Line 313"/>
            <p:cNvSpPr>
              <a:spLocks noChangeShapeType="1"/>
            </p:cNvSpPr>
            <p:nvPr/>
          </p:nvSpPr>
          <p:spPr bwMode="auto">
            <a:xfrm>
              <a:off x="4823" y="306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01" name="Line 314"/>
            <p:cNvSpPr>
              <a:spLocks noChangeShapeType="1"/>
            </p:cNvSpPr>
            <p:nvPr/>
          </p:nvSpPr>
          <p:spPr bwMode="auto">
            <a:xfrm>
              <a:off x="4823" y="30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02" name="Line 315"/>
            <p:cNvSpPr>
              <a:spLocks noChangeShapeType="1"/>
            </p:cNvSpPr>
            <p:nvPr/>
          </p:nvSpPr>
          <p:spPr bwMode="auto">
            <a:xfrm>
              <a:off x="4823" y="3115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03" name="Line 316"/>
            <p:cNvSpPr>
              <a:spLocks noChangeShapeType="1"/>
            </p:cNvSpPr>
            <p:nvPr/>
          </p:nvSpPr>
          <p:spPr bwMode="auto">
            <a:xfrm>
              <a:off x="4823" y="313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04" name="Line 317"/>
            <p:cNvSpPr>
              <a:spLocks noChangeShapeType="1"/>
            </p:cNvSpPr>
            <p:nvPr/>
          </p:nvSpPr>
          <p:spPr bwMode="auto">
            <a:xfrm>
              <a:off x="4823" y="316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05" name="Line 318"/>
            <p:cNvSpPr>
              <a:spLocks noChangeShapeType="1"/>
            </p:cNvSpPr>
            <p:nvPr/>
          </p:nvSpPr>
          <p:spPr bwMode="auto">
            <a:xfrm>
              <a:off x="4823" y="31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06" name="Line 319"/>
            <p:cNvSpPr>
              <a:spLocks noChangeShapeType="1"/>
            </p:cNvSpPr>
            <p:nvPr/>
          </p:nvSpPr>
          <p:spPr bwMode="auto">
            <a:xfrm>
              <a:off x="4823" y="320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07" name="Line 320"/>
            <p:cNvSpPr>
              <a:spLocks noChangeShapeType="1"/>
            </p:cNvSpPr>
            <p:nvPr/>
          </p:nvSpPr>
          <p:spPr bwMode="auto">
            <a:xfrm>
              <a:off x="4823" y="323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08" name="Line 321"/>
            <p:cNvSpPr>
              <a:spLocks noChangeShapeType="1"/>
            </p:cNvSpPr>
            <p:nvPr/>
          </p:nvSpPr>
          <p:spPr bwMode="auto">
            <a:xfrm>
              <a:off x="4823" y="32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09" name="Line 322"/>
            <p:cNvSpPr>
              <a:spLocks noChangeShapeType="1"/>
            </p:cNvSpPr>
            <p:nvPr/>
          </p:nvSpPr>
          <p:spPr bwMode="auto">
            <a:xfrm>
              <a:off x="4823" y="327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10" name="Line 323"/>
            <p:cNvSpPr>
              <a:spLocks noChangeShapeType="1"/>
            </p:cNvSpPr>
            <p:nvPr/>
          </p:nvSpPr>
          <p:spPr bwMode="auto">
            <a:xfrm>
              <a:off x="4823" y="330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11" name="Line 324"/>
            <p:cNvSpPr>
              <a:spLocks noChangeShapeType="1"/>
            </p:cNvSpPr>
            <p:nvPr/>
          </p:nvSpPr>
          <p:spPr bwMode="auto">
            <a:xfrm>
              <a:off x="4823" y="33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12" name="Line 325"/>
            <p:cNvSpPr>
              <a:spLocks noChangeShapeType="1"/>
            </p:cNvSpPr>
            <p:nvPr/>
          </p:nvSpPr>
          <p:spPr bwMode="auto">
            <a:xfrm>
              <a:off x="4823" y="334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13" name="Line 326"/>
            <p:cNvSpPr>
              <a:spLocks noChangeShapeType="1"/>
            </p:cNvSpPr>
            <p:nvPr/>
          </p:nvSpPr>
          <p:spPr bwMode="auto">
            <a:xfrm>
              <a:off x="4823" y="337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14" name="Line 327"/>
            <p:cNvSpPr>
              <a:spLocks noChangeShapeType="1"/>
            </p:cNvSpPr>
            <p:nvPr/>
          </p:nvSpPr>
          <p:spPr bwMode="auto">
            <a:xfrm>
              <a:off x="4823" y="339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15" name="Line 328"/>
            <p:cNvSpPr>
              <a:spLocks noChangeShapeType="1"/>
            </p:cNvSpPr>
            <p:nvPr/>
          </p:nvSpPr>
          <p:spPr bwMode="auto">
            <a:xfrm>
              <a:off x="4823" y="34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16" name="Line 329"/>
            <p:cNvSpPr>
              <a:spLocks noChangeShapeType="1"/>
            </p:cNvSpPr>
            <p:nvPr/>
          </p:nvSpPr>
          <p:spPr bwMode="auto">
            <a:xfrm>
              <a:off x="4823" y="344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17" name="Freeform 330"/>
            <p:cNvSpPr>
              <a:spLocks/>
            </p:cNvSpPr>
            <p:nvPr/>
          </p:nvSpPr>
          <p:spPr bwMode="auto">
            <a:xfrm>
              <a:off x="4797" y="3443"/>
              <a:ext cx="52" cy="53"/>
            </a:xfrm>
            <a:custGeom>
              <a:avLst/>
              <a:gdLst>
                <a:gd name="T0" fmla="*/ 26 w 52"/>
                <a:gd name="T1" fmla="*/ 53 h 53"/>
                <a:gd name="T2" fmla="*/ 0 w 52"/>
                <a:gd name="T3" fmla="*/ 0 h 53"/>
                <a:gd name="T4" fmla="*/ 13 w 52"/>
                <a:gd name="T5" fmla="*/ 4 h 53"/>
                <a:gd name="T6" fmla="*/ 26 w 52"/>
                <a:gd name="T7" fmla="*/ 6 h 53"/>
                <a:gd name="T8" fmla="*/ 39 w 52"/>
                <a:gd name="T9" fmla="*/ 4 h 53"/>
                <a:gd name="T10" fmla="*/ 52 w 52"/>
                <a:gd name="T11" fmla="*/ 0 h 53"/>
                <a:gd name="T12" fmla="*/ 26 w 52"/>
                <a:gd name="T13" fmla="*/ 5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53"/>
                <a:gd name="T23" fmla="*/ 52 w 52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53">
                  <a:moveTo>
                    <a:pt x="26" y="53"/>
                  </a:moveTo>
                  <a:lnTo>
                    <a:pt x="0" y="0"/>
                  </a:lnTo>
                  <a:lnTo>
                    <a:pt x="13" y="4"/>
                  </a:lnTo>
                  <a:lnTo>
                    <a:pt x="26" y="6"/>
                  </a:lnTo>
                  <a:lnTo>
                    <a:pt x="39" y="4"/>
                  </a:lnTo>
                  <a:lnTo>
                    <a:pt x="52" y="0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18" name="Line 331"/>
            <p:cNvSpPr>
              <a:spLocks noChangeShapeType="1"/>
            </p:cNvSpPr>
            <p:nvPr/>
          </p:nvSpPr>
          <p:spPr bwMode="auto">
            <a:xfrm>
              <a:off x="5282" y="96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19" name="Line 332"/>
            <p:cNvSpPr>
              <a:spLocks noChangeShapeType="1"/>
            </p:cNvSpPr>
            <p:nvPr/>
          </p:nvSpPr>
          <p:spPr bwMode="auto">
            <a:xfrm>
              <a:off x="5282" y="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20" name="Line 333"/>
            <p:cNvSpPr>
              <a:spLocks noChangeShapeType="1"/>
            </p:cNvSpPr>
            <p:nvPr/>
          </p:nvSpPr>
          <p:spPr bwMode="auto">
            <a:xfrm>
              <a:off x="5282" y="100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21" name="Line 334"/>
            <p:cNvSpPr>
              <a:spLocks noChangeShapeType="1"/>
            </p:cNvSpPr>
            <p:nvPr/>
          </p:nvSpPr>
          <p:spPr bwMode="auto">
            <a:xfrm>
              <a:off x="5282" y="103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22" name="Line 335"/>
            <p:cNvSpPr>
              <a:spLocks noChangeShapeType="1"/>
            </p:cNvSpPr>
            <p:nvPr/>
          </p:nvSpPr>
          <p:spPr bwMode="auto">
            <a:xfrm>
              <a:off x="5282" y="10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23" name="Line 336"/>
            <p:cNvSpPr>
              <a:spLocks noChangeShapeType="1"/>
            </p:cNvSpPr>
            <p:nvPr/>
          </p:nvSpPr>
          <p:spPr bwMode="auto">
            <a:xfrm>
              <a:off x="5282" y="10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24" name="Line 337"/>
            <p:cNvSpPr>
              <a:spLocks noChangeShapeType="1"/>
            </p:cNvSpPr>
            <p:nvPr/>
          </p:nvSpPr>
          <p:spPr bwMode="auto">
            <a:xfrm>
              <a:off x="5282" y="110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25" name="Line 338"/>
            <p:cNvSpPr>
              <a:spLocks noChangeShapeType="1"/>
            </p:cNvSpPr>
            <p:nvPr/>
          </p:nvSpPr>
          <p:spPr bwMode="auto">
            <a:xfrm>
              <a:off x="5282" y="112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26" name="Line 339"/>
            <p:cNvSpPr>
              <a:spLocks noChangeShapeType="1"/>
            </p:cNvSpPr>
            <p:nvPr/>
          </p:nvSpPr>
          <p:spPr bwMode="auto">
            <a:xfrm>
              <a:off x="5282" y="11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27" name="Line 340"/>
            <p:cNvSpPr>
              <a:spLocks noChangeShapeType="1"/>
            </p:cNvSpPr>
            <p:nvPr/>
          </p:nvSpPr>
          <p:spPr bwMode="auto">
            <a:xfrm>
              <a:off x="5282" y="117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28" name="Line 341"/>
            <p:cNvSpPr>
              <a:spLocks noChangeShapeType="1"/>
            </p:cNvSpPr>
            <p:nvPr/>
          </p:nvSpPr>
          <p:spPr bwMode="auto">
            <a:xfrm>
              <a:off x="5282" y="119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29" name="Line 342"/>
            <p:cNvSpPr>
              <a:spLocks noChangeShapeType="1"/>
            </p:cNvSpPr>
            <p:nvPr/>
          </p:nvSpPr>
          <p:spPr bwMode="auto">
            <a:xfrm>
              <a:off x="5282" y="12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30" name="Line 343"/>
            <p:cNvSpPr>
              <a:spLocks noChangeShapeType="1"/>
            </p:cNvSpPr>
            <p:nvPr/>
          </p:nvSpPr>
          <p:spPr bwMode="auto">
            <a:xfrm>
              <a:off x="5282" y="1243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31" name="Line 344"/>
            <p:cNvSpPr>
              <a:spLocks noChangeShapeType="1"/>
            </p:cNvSpPr>
            <p:nvPr/>
          </p:nvSpPr>
          <p:spPr bwMode="auto">
            <a:xfrm>
              <a:off x="5282" y="126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32" name="Line 345"/>
            <p:cNvSpPr>
              <a:spLocks noChangeShapeType="1"/>
            </p:cNvSpPr>
            <p:nvPr/>
          </p:nvSpPr>
          <p:spPr bwMode="auto">
            <a:xfrm>
              <a:off x="5282" y="12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33" name="Line 346"/>
            <p:cNvSpPr>
              <a:spLocks noChangeShapeType="1"/>
            </p:cNvSpPr>
            <p:nvPr/>
          </p:nvSpPr>
          <p:spPr bwMode="auto">
            <a:xfrm>
              <a:off x="5282" y="13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34" name="Line 347"/>
            <p:cNvSpPr>
              <a:spLocks noChangeShapeType="1"/>
            </p:cNvSpPr>
            <p:nvPr/>
          </p:nvSpPr>
          <p:spPr bwMode="auto">
            <a:xfrm>
              <a:off x="5282" y="133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35" name="Line 348"/>
            <p:cNvSpPr>
              <a:spLocks noChangeShapeType="1"/>
            </p:cNvSpPr>
            <p:nvPr/>
          </p:nvSpPr>
          <p:spPr bwMode="auto">
            <a:xfrm>
              <a:off x="5282" y="1360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36" name="Line 349"/>
            <p:cNvSpPr>
              <a:spLocks noChangeShapeType="1"/>
            </p:cNvSpPr>
            <p:nvPr/>
          </p:nvSpPr>
          <p:spPr bwMode="auto">
            <a:xfrm>
              <a:off x="5282" y="13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37" name="Line 350"/>
            <p:cNvSpPr>
              <a:spLocks noChangeShapeType="1"/>
            </p:cNvSpPr>
            <p:nvPr/>
          </p:nvSpPr>
          <p:spPr bwMode="auto">
            <a:xfrm>
              <a:off x="5282" y="140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38" name="Line 351"/>
            <p:cNvSpPr>
              <a:spLocks noChangeShapeType="1"/>
            </p:cNvSpPr>
            <p:nvPr/>
          </p:nvSpPr>
          <p:spPr bwMode="auto">
            <a:xfrm>
              <a:off x="5282" y="143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39" name="Line 352"/>
            <p:cNvSpPr>
              <a:spLocks noChangeShapeType="1"/>
            </p:cNvSpPr>
            <p:nvPr/>
          </p:nvSpPr>
          <p:spPr bwMode="auto">
            <a:xfrm>
              <a:off x="5282" y="14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40" name="Line 353"/>
            <p:cNvSpPr>
              <a:spLocks noChangeShapeType="1"/>
            </p:cNvSpPr>
            <p:nvPr/>
          </p:nvSpPr>
          <p:spPr bwMode="auto">
            <a:xfrm>
              <a:off x="5282" y="1477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41" name="Line 354"/>
            <p:cNvSpPr>
              <a:spLocks noChangeShapeType="1"/>
            </p:cNvSpPr>
            <p:nvPr/>
          </p:nvSpPr>
          <p:spPr bwMode="auto">
            <a:xfrm>
              <a:off x="5282" y="15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42" name="Line 355"/>
            <p:cNvSpPr>
              <a:spLocks noChangeShapeType="1"/>
            </p:cNvSpPr>
            <p:nvPr/>
          </p:nvSpPr>
          <p:spPr bwMode="auto">
            <a:xfrm>
              <a:off x="5282" y="15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43" name="Line 356"/>
            <p:cNvSpPr>
              <a:spLocks noChangeShapeType="1"/>
            </p:cNvSpPr>
            <p:nvPr/>
          </p:nvSpPr>
          <p:spPr bwMode="auto">
            <a:xfrm>
              <a:off x="5282" y="1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44" name="Line 357"/>
            <p:cNvSpPr>
              <a:spLocks noChangeShapeType="1"/>
            </p:cNvSpPr>
            <p:nvPr/>
          </p:nvSpPr>
          <p:spPr bwMode="auto">
            <a:xfrm>
              <a:off x="5282" y="157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45" name="Line 358"/>
            <p:cNvSpPr>
              <a:spLocks noChangeShapeType="1"/>
            </p:cNvSpPr>
            <p:nvPr/>
          </p:nvSpPr>
          <p:spPr bwMode="auto">
            <a:xfrm>
              <a:off x="5282" y="1594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46" name="Line 359"/>
            <p:cNvSpPr>
              <a:spLocks noChangeShapeType="1"/>
            </p:cNvSpPr>
            <p:nvPr/>
          </p:nvSpPr>
          <p:spPr bwMode="auto">
            <a:xfrm>
              <a:off x="5282" y="16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47" name="Line 360"/>
            <p:cNvSpPr>
              <a:spLocks noChangeShapeType="1"/>
            </p:cNvSpPr>
            <p:nvPr/>
          </p:nvSpPr>
          <p:spPr bwMode="auto">
            <a:xfrm>
              <a:off x="5282" y="164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48" name="Line 361"/>
            <p:cNvSpPr>
              <a:spLocks noChangeShapeType="1"/>
            </p:cNvSpPr>
            <p:nvPr/>
          </p:nvSpPr>
          <p:spPr bwMode="auto">
            <a:xfrm>
              <a:off x="5282" y="166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49" name="Line 362"/>
            <p:cNvSpPr>
              <a:spLocks noChangeShapeType="1"/>
            </p:cNvSpPr>
            <p:nvPr/>
          </p:nvSpPr>
          <p:spPr bwMode="auto">
            <a:xfrm>
              <a:off x="5282" y="16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50" name="Line 363"/>
            <p:cNvSpPr>
              <a:spLocks noChangeShapeType="1"/>
            </p:cNvSpPr>
            <p:nvPr/>
          </p:nvSpPr>
          <p:spPr bwMode="auto">
            <a:xfrm>
              <a:off x="5282" y="1711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51" name="Line 364"/>
            <p:cNvSpPr>
              <a:spLocks noChangeShapeType="1"/>
            </p:cNvSpPr>
            <p:nvPr/>
          </p:nvSpPr>
          <p:spPr bwMode="auto">
            <a:xfrm>
              <a:off x="5282" y="173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52" name="Line 365"/>
            <p:cNvSpPr>
              <a:spLocks noChangeShapeType="1"/>
            </p:cNvSpPr>
            <p:nvPr/>
          </p:nvSpPr>
          <p:spPr bwMode="auto">
            <a:xfrm>
              <a:off x="5282" y="17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53" name="Line 366"/>
            <p:cNvSpPr>
              <a:spLocks noChangeShapeType="1"/>
            </p:cNvSpPr>
            <p:nvPr/>
          </p:nvSpPr>
          <p:spPr bwMode="auto">
            <a:xfrm>
              <a:off x="5282" y="17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54" name="Line 367"/>
            <p:cNvSpPr>
              <a:spLocks noChangeShapeType="1"/>
            </p:cNvSpPr>
            <p:nvPr/>
          </p:nvSpPr>
          <p:spPr bwMode="auto">
            <a:xfrm>
              <a:off x="5282" y="180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55" name="Line 368"/>
            <p:cNvSpPr>
              <a:spLocks noChangeShapeType="1"/>
            </p:cNvSpPr>
            <p:nvPr/>
          </p:nvSpPr>
          <p:spPr bwMode="auto">
            <a:xfrm>
              <a:off x="5282" y="1828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56" name="Line 369"/>
            <p:cNvSpPr>
              <a:spLocks noChangeShapeType="1"/>
            </p:cNvSpPr>
            <p:nvPr/>
          </p:nvSpPr>
          <p:spPr bwMode="auto">
            <a:xfrm>
              <a:off x="5282" y="18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57" name="Line 370"/>
            <p:cNvSpPr>
              <a:spLocks noChangeShapeType="1"/>
            </p:cNvSpPr>
            <p:nvPr/>
          </p:nvSpPr>
          <p:spPr bwMode="auto">
            <a:xfrm>
              <a:off x="5282" y="187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58" name="Line 371"/>
            <p:cNvSpPr>
              <a:spLocks noChangeShapeType="1"/>
            </p:cNvSpPr>
            <p:nvPr/>
          </p:nvSpPr>
          <p:spPr bwMode="auto">
            <a:xfrm>
              <a:off x="5282" y="189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59" name="Line 372"/>
            <p:cNvSpPr>
              <a:spLocks noChangeShapeType="1"/>
            </p:cNvSpPr>
            <p:nvPr/>
          </p:nvSpPr>
          <p:spPr bwMode="auto">
            <a:xfrm>
              <a:off x="5282" y="19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60" name="Line 373"/>
            <p:cNvSpPr>
              <a:spLocks noChangeShapeType="1"/>
            </p:cNvSpPr>
            <p:nvPr/>
          </p:nvSpPr>
          <p:spPr bwMode="auto">
            <a:xfrm>
              <a:off x="5282" y="1945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61" name="Line 374"/>
            <p:cNvSpPr>
              <a:spLocks noChangeShapeType="1"/>
            </p:cNvSpPr>
            <p:nvPr/>
          </p:nvSpPr>
          <p:spPr bwMode="auto">
            <a:xfrm>
              <a:off x="5282" y="196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62" name="Line 375"/>
            <p:cNvSpPr>
              <a:spLocks noChangeShapeType="1"/>
            </p:cNvSpPr>
            <p:nvPr/>
          </p:nvSpPr>
          <p:spPr bwMode="auto">
            <a:xfrm>
              <a:off x="5282" y="199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63" name="Line 376"/>
            <p:cNvSpPr>
              <a:spLocks noChangeShapeType="1"/>
            </p:cNvSpPr>
            <p:nvPr/>
          </p:nvSpPr>
          <p:spPr bwMode="auto">
            <a:xfrm>
              <a:off x="5282" y="2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64" name="Line 377"/>
            <p:cNvSpPr>
              <a:spLocks noChangeShapeType="1"/>
            </p:cNvSpPr>
            <p:nvPr/>
          </p:nvSpPr>
          <p:spPr bwMode="auto">
            <a:xfrm>
              <a:off x="5282" y="203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65" name="Line 378"/>
            <p:cNvSpPr>
              <a:spLocks noChangeShapeType="1"/>
            </p:cNvSpPr>
            <p:nvPr/>
          </p:nvSpPr>
          <p:spPr bwMode="auto">
            <a:xfrm>
              <a:off x="5282" y="206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66" name="Line 379"/>
            <p:cNvSpPr>
              <a:spLocks noChangeShapeType="1"/>
            </p:cNvSpPr>
            <p:nvPr/>
          </p:nvSpPr>
          <p:spPr bwMode="auto">
            <a:xfrm>
              <a:off x="5282" y="20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67" name="Line 380"/>
            <p:cNvSpPr>
              <a:spLocks noChangeShapeType="1"/>
            </p:cNvSpPr>
            <p:nvPr/>
          </p:nvSpPr>
          <p:spPr bwMode="auto">
            <a:xfrm>
              <a:off x="5282" y="210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68" name="Line 381"/>
            <p:cNvSpPr>
              <a:spLocks noChangeShapeType="1"/>
            </p:cNvSpPr>
            <p:nvPr/>
          </p:nvSpPr>
          <p:spPr bwMode="auto">
            <a:xfrm>
              <a:off x="5282" y="213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69" name="Line 382"/>
            <p:cNvSpPr>
              <a:spLocks noChangeShapeType="1"/>
            </p:cNvSpPr>
            <p:nvPr/>
          </p:nvSpPr>
          <p:spPr bwMode="auto">
            <a:xfrm>
              <a:off x="5282" y="21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70" name="Line 383"/>
            <p:cNvSpPr>
              <a:spLocks noChangeShapeType="1"/>
            </p:cNvSpPr>
            <p:nvPr/>
          </p:nvSpPr>
          <p:spPr bwMode="auto">
            <a:xfrm>
              <a:off x="5282" y="2179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71" name="Line 384"/>
            <p:cNvSpPr>
              <a:spLocks noChangeShapeType="1"/>
            </p:cNvSpPr>
            <p:nvPr/>
          </p:nvSpPr>
          <p:spPr bwMode="auto">
            <a:xfrm>
              <a:off x="5282" y="220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72" name="Line 385"/>
            <p:cNvSpPr>
              <a:spLocks noChangeShapeType="1"/>
            </p:cNvSpPr>
            <p:nvPr/>
          </p:nvSpPr>
          <p:spPr bwMode="auto">
            <a:xfrm>
              <a:off x="5282" y="222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73" name="Line 386"/>
            <p:cNvSpPr>
              <a:spLocks noChangeShapeType="1"/>
            </p:cNvSpPr>
            <p:nvPr/>
          </p:nvSpPr>
          <p:spPr bwMode="auto">
            <a:xfrm>
              <a:off x="5282" y="22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74" name="Line 387"/>
            <p:cNvSpPr>
              <a:spLocks noChangeShapeType="1"/>
            </p:cNvSpPr>
            <p:nvPr/>
          </p:nvSpPr>
          <p:spPr bwMode="auto">
            <a:xfrm>
              <a:off x="5282" y="227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75" name="Line 388"/>
            <p:cNvSpPr>
              <a:spLocks noChangeShapeType="1"/>
            </p:cNvSpPr>
            <p:nvPr/>
          </p:nvSpPr>
          <p:spPr bwMode="auto">
            <a:xfrm>
              <a:off x="5282" y="2296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76" name="Line 389"/>
            <p:cNvSpPr>
              <a:spLocks noChangeShapeType="1"/>
            </p:cNvSpPr>
            <p:nvPr/>
          </p:nvSpPr>
          <p:spPr bwMode="auto">
            <a:xfrm>
              <a:off x="5282" y="23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77" name="Line 390"/>
            <p:cNvSpPr>
              <a:spLocks noChangeShapeType="1"/>
            </p:cNvSpPr>
            <p:nvPr/>
          </p:nvSpPr>
          <p:spPr bwMode="auto">
            <a:xfrm>
              <a:off x="5282" y="2343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78" name="Line 391"/>
            <p:cNvSpPr>
              <a:spLocks noChangeShapeType="1"/>
            </p:cNvSpPr>
            <p:nvPr/>
          </p:nvSpPr>
          <p:spPr bwMode="auto">
            <a:xfrm>
              <a:off x="5282" y="236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79" name="Line 392"/>
            <p:cNvSpPr>
              <a:spLocks noChangeShapeType="1"/>
            </p:cNvSpPr>
            <p:nvPr/>
          </p:nvSpPr>
          <p:spPr bwMode="auto">
            <a:xfrm>
              <a:off x="5282" y="23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80" name="Line 393"/>
            <p:cNvSpPr>
              <a:spLocks noChangeShapeType="1"/>
            </p:cNvSpPr>
            <p:nvPr/>
          </p:nvSpPr>
          <p:spPr bwMode="auto">
            <a:xfrm>
              <a:off x="5282" y="2413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81" name="Line 394"/>
            <p:cNvSpPr>
              <a:spLocks noChangeShapeType="1"/>
            </p:cNvSpPr>
            <p:nvPr/>
          </p:nvSpPr>
          <p:spPr bwMode="auto">
            <a:xfrm>
              <a:off x="5282" y="243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82" name="Line 395"/>
            <p:cNvSpPr>
              <a:spLocks noChangeShapeType="1"/>
            </p:cNvSpPr>
            <p:nvPr/>
          </p:nvSpPr>
          <p:spPr bwMode="auto">
            <a:xfrm>
              <a:off x="5282" y="2460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83" name="Line 396"/>
            <p:cNvSpPr>
              <a:spLocks noChangeShapeType="1"/>
            </p:cNvSpPr>
            <p:nvPr/>
          </p:nvSpPr>
          <p:spPr bwMode="auto">
            <a:xfrm>
              <a:off x="5282" y="24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84" name="Line 397"/>
            <p:cNvSpPr>
              <a:spLocks noChangeShapeType="1"/>
            </p:cNvSpPr>
            <p:nvPr/>
          </p:nvSpPr>
          <p:spPr bwMode="auto">
            <a:xfrm>
              <a:off x="5282" y="250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85" name="Line 398"/>
            <p:cNvSpPr>
              <a:spLocks noChangeShapeType="1"/>
            </p:cNvSpPr>
            <p:nvPr/>
          </p:nvSpPr>
          <p:spPr bwMode="auto">
            <a:xfrm>
              <a:off x="5282" y="2530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86" name="Line 399"/>
            <p:cNvSpPr>
              <a:spLocks noChangeShapeType="1"/>
            </p:cNvSpPr>
            <p:nvPr/>
          </p:nvSpPr>
          <p:spPr bwMode="auto">
            <a:xfrm>
              <a:off x="5282" y="25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87" name="Line 400"/>
            <p:cNvSpPr>
              <a:spLocks noChangeShapeType="1"/>
            </p:cNvSpPr>
            <p:nvPr/>
          </p:nvSpPr>
          <p:spPr bwMode="auto">
            <a:xfrm>
              <a:off x="5282" y="2577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88" name="Line 401"/>
            <p:cNvSpPr>
              <a:spLocks noChangeShapeType="1"/>
            </p:cNvSpPr>
            <p:nvPr/>
          </p:nvSpPr>
          <p:spPr bwMode="auto">
            <a:xfrm>
              <a:off x="5282" y="26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89" name="Line 402"/>
            <p:cNvSpPr>
              <a:spLocks noChangeShapeType="1"/>
            </p:cNvSpPr>
            <p:nvPr/>
          </p:nvSpPr>
          <p:spPr bwMode="auto">
            <a:xfrm>
              <a:off x="5282" y="26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90" name="Line 403"/>
            <p:cNvSpPr>
              <a:spLocks noChangeShapeType="1"/>
            </p:cNvSpPr>
            <p:nvPr/>
          </p:nvSpPr>
          <p:spPr bwMode="auto">
            <a:xfrm>
              <a:off x="5282" y="2647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91" name="Line 404"/>
            <p:cNvSpPr>
              <a:spLocks noChangeShapeType="1"/>
            </p:cNvSpPr>
            <p:nvPr/>
          </p:nvSpPr>
          <p:spPr bwMode="auto">
            <a:xfrm>
              <a:off x="5282" y="267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92" name="Line 405"/>
            <p:cNvSpPr>
              <a:spLocks noChangeShapeType="1"/>
            </p:cNvSpPr>
            <p:nvPr/>
          </p:nvSpPr>
          <p:spPr bwMode="auto">
            <a:xfrm>
              <a:off x="5282" y="2694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1750" name="Line 406"/>
          <p:cNvSpPr>
            <a:spLocks noChangeShapeType="1"/>
          </p:cNvSpPr>
          <p:nvPr/>
        </p:nvSpPr>
        <p:spPr bwMode="auto">
          <a:xfrm>
            <a:off x="8383588" y="43148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1" name="Line 407"/>
          <p:cNvSpPr>
            <a:spLocks noChangeShapeType="1"/>
          </p:cNvSpPr>
          <p:nvPr/>
        </p:nvSpPr>
        <p:spPr bwMode="auto">
          <a:xfrm>
            <a:off x="8383588" y="43513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2" name="Line 408"/>
          <p:cNvSpPr>
            <a:spLocks noChangeShapeType="1"/>
          </p:cNvSpPr>
          <p:nvPr/>
        </p:nvSpPr>
        <p:spPr bwMode="auto">
          <a:xfrm>
            <a:off x="8383588" y="4389438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3" name="Line 409"/>
          <p:cNvSpPr>
            <a:spLocks noChangeShapeType="1"/>
          </p:cNvSpPr>
          <p:nvPr/>
        </p:nvSpPr>
        <p:spPr bwMode="auto">
          <a:xfrm>
            <a:off x="8383588" y="44259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4" name="Line 410"/>
          <p:cNvSpPr>
            <a:spLocks noChangeShapeType="1"/>
          </p:cNvSpPr>
          <p:nvPr/>
        </p:nvSpPr>
        <p:spPr bwMode="auto">
          <a:xfrm>
            <a:off x="8383588" y="4464050"/>
            <a:ext cx="1587" cy="17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5" name="Line 411"/>
          <p:cNvSpPr>
            <a:spLocks noChangeShapeType="1"/>
          </p:cNvSpPr>
          <p:nvPr/>
        </p:nvSpPr>
        <p:spPr bwMode="auto">
          <a:xfrm>
            <a:off x="8383588" y="45005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6" name="Line 412"/>
          <p:cNvSpPr>
            <a:spLocks noChangeShapeType="1"/>
          </p:cNvSpPr>
          <p:nvPr/>
        </p:nvSpPr>
        <p:spPr bwMode="auto">
          <a:xfrm>
            <a:off x="8383588" y="45370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7" name="Line 413"/>
          <p:cNvSpPr>
            <a:spLocks noChangeShapeType="1"/>
          </p:cNvSpPr>
          <p:nvPr/>
        </p:nvSpPr>
        <p:spPr bwMode="auto">
          <a:xfrm>
            <a:off x="8383588" y="4575175"/>
            <a:ext cx="1587" cy="17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8" name="Line 414"/>
          <p:cNvSpPr>
            <a:spLocks noChangeShapeType="1"/>
          </p:cNvSpPr>
          <p:nvPr/>
        </p:nvSpPr>
        <p:spPr bwMode="auto">
          <a:xfrm>
            <a:off x="8383588" y="461168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9" name="Line 415"/>
          <p:cNvSpPr>
            <a:spLocks noChangeShapeType="1"/>
          </p:cNvSpPr>
          <p:nvPr/>
        </p:nvSpPr>
        <p:spPr bwMode="auto">
          <a:xfrm>
            <a:off x="8383588" y="4649788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0" name="Line 416"/>
          <p:cNvSpPr>
            <a:spLocks noChangeShapeType="1"/>
          </p:cNvSpPr>
          <p:nvPr/>
        </p:nvSpPr>
        <p:spPr bwMode="auto">
          <a:xfrm>
            <a:off x="8383588" y="46863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1" name="Line 417"/>
          <p:cNvSpPr>
            <a:spLocks noChangeShapeType="1"/>
          </p:cNvSpPr>
          <p:nvPr/>
        </p:nvSpPr>
        <p:spPr bwMode="auto">
          <a:xfrm>
            <a:off x="8383588" y="472281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2" name="Line 418"/>
          <p:cNvSpPr>
            <a:spLocks noChangeShapeType="1"/>
          </p:cNvSpPr>
          <p:nvPr/>
        </p:nvSpPr>
        <p:spPr bwMode="auto">
          <a:xfrm>
            <a:off x="8383588" y="4760913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3" name="Line 419"/>
          <p:cNvSpPr>
            <a:spLocks noChangeShapeType="1"/>
          </p:cNvSpPr>
          <p:nvPr/>
        </p:nvSpPr>
        <p:spPr bwMode="auto">
          <a:xfrm>
            <a:off x="8383588" y="47974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4" name="Line 420"/>
          <p:cNvSpPr>
            <a:spLocks noChangeShapeType="1"/>
          </p:cNvSpPr>
          <p:nvPr/>
        </p:nvSpPr>
        <p:spPr bwMode="auto">
          <a:xfrm>
            <a:off x="8383588" y="4835525"/>
            <a:ext cx="1587" cy="17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5" name="Line 421"/>
          <p:cNvSpPr>
            <a:spLocks noChangeShapeType="1"/>
          </p:cNvSpPr>
          <p:nvPr/>
        </p:nvSpPr>
        <p:spPr bwMode="auto">
          <a:xfrm>
            <a:off x="8383588" y="48720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6" name="Line 422"/>
          <p:cNvSpPr>
            <a:spLocks noChangeShapeType="1"/>
          </p:cNvSpPr>
          <p:nvPr/>
        </p:nvSpPr>
        <p:spPr bwMode="auto">
          <a:xfrm>
            <a:off x="8383588" y="49085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7" name="Line 423"/>
          <p:cNvSpPr>
            <a:spLocks noChangeShapeType="1"/>
          </p:cNvSpPr>
          <p:nvPr/>
        </p:nvSpPr>
        <p:spPr bwMode="auto">
          <a:xfrm>
            <a:off x="8383588" y="4946650"/>
            <a:ext cx="1587" cy="17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8" name="Line 424"/>
          <p:cNvSpPr>
            <a:spLocks noChangeShapeType="1"/>
          </p:cNvSpPr>
          <p:nvPr/>
        </p:nvSpPr>
        <p:spPr bwMode="auto">
          <a:xfrm>
            <a:off x="8383588" y="49831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9" name="Line 425"/>
          <p:cNvSpPr>
            <a:spLocks noChangeShapeType="1"/>
          </p:cNvSpPr>
          <p:nvPr/>
        </p:nvSpPr>
        <p:spPr bwMode="auto">
          <a:xfrm>
            <a:off x="8383588" y="5021263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0" name="Line 426"/>
          <p:cNvSpPr>
            <a:spLocks noChangeShapeType="1"/>
          </p:cNvSpPr>
          <p:nvPr/>
        </p:nvSpPr>
        <p:spPr bwMode="auto">
          <a:xfrm>
            <a:off x="8383588" y="50577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1" name="Line 427"/>
          <p:cNvSpPr>
            <a:spLocks noChangeShapeType="1"/>
          </p:cNvSpPr>
          <p:nvPr/>
        </p:nvSpPr>
        <p:spPr bwMode="auto">
          <a:xfrm>
            <a:off x="8383588" y="509428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2" name="Line 428"/>
          <p:cNvSpPr>
            <a:spLocks noChangeShapeType="1"/>
          </p:cNvSpPr>
          <p:nvPr/>
        </p:nvSpPr>
        <p:spPr bwMode="auto">
          <a:xfrm>
            <a:off x="8383588" y="5132388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3" name="Line 429"/>
          <p:cNvSpPr>
            <a:spLocks noChangeShapeType="1"/>
          </p:cNvSpPr>
          <p:nvPr/>
        </p:nvSpPr>
        <p:spPr bwMode="auto">
          <a:xfrm>
            <a:off x="8383588" y="51689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4" name="Line 430"/>
          <p:cNvSpPr>
            <a:spLocks noChangeShapeType="1"/>
          </p:cNvSpPr>
          <p:nvPr/>
        </p:nvSpPr>
        <p:spPr bwMode="auto">
          <a:xfrm>
            <a:off x="8383588" y="5207000"/>
            <a:ext cx="1587" cy="17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5" name="Line 431"/>
          <p:cNvSpPr>
            <a:spLocks noChangeShapeType="1"/>
          </p:cNvSpPr>
          <p:nvPr/>
        </p:nvSpPr>
        <p:spPr bwMode="auto">
          <a:xfrm>
            <a:off x="8383588" y="524351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6" name="Line 432"/>
          <p:cNvSpPr>
            <a:spLocks noChangeShapeType="1"/>
          </p:cNvSpPr>
          <p:nvPr/>
        </p:nvSpPr>
        <p:spPr bwMode="auto">
          <a:xfrm>
            <a:off x="8383588" y="52800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7" name="Line 433"/>
          <p:cNvSpPr>
            <a:spLocks noChangeShapeType="1"/>
          </p:cNvSpPr>
          <p:nvPr/>
        </p:nvSpPr>
        <p:spPr bwMode="auto">
          <a:xfrm>
            <a:off x="8383588" y="5318125"/>
            <a:ext cx="1587" cy="17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8" name="Line 434"/>
          <p:cNvSpPr>
            <a:spLocks noChangeShapeType="1"/>
          </p:cNvSpPr>
          <p:nvPr/>
        </p:nvSpPr>
        <p:spPr bwMode="auto">
          <a:xfrm>
            <a:off x="8383588" y="53546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9" name="Line 435"/>
          <p:cNvSpPr>
            <a:spLocks noChangeShapeType="1"/>
          </p:cNvSpPr>
          <p:nvPr/>
        </p:nvSpPr>
        <p:spPr bwMode="auto">
          <a:xfrm>
            <a:off x="8383588" y="5392738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80" name="Line 436"/>
          <p:cNvSpPr>
            <a:spLocks noChangeShapeType="1"/>
          </p:cNvSpPr>
          <p:nvPr/>
        </p:nvSpPr>
        <p:spPr bwMode="auto">
          <a:xfrm>
            <a:off x="8383588" y="54292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81" name="Line 437"/>
          <p:cNvSpPr>
            <a:spLocks noChangeShapeType="1"/>
          </p:cNvSpPr>
          <p:nvPr/>
        </p:nvSpPr>
        <p:spPr bwMode="auto">
          <a:xfrm>
            <a:off x="8383588" y="54657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82" name="Freeform 438"/>
          <p:cNvSpPr>
            <a:spLocks/>
          </p:cNvSpPr>
          <p:nvPr/>
        </p:nvSpPr>
        <p:spPr bwMode="auto">
          <a:xfrm>
            <a:off x="8342313" y="5467350"/>
            <a:ext cx="84137" cy="84138"/>
          </a:xfrm>
          <a:custGeom>
            <a:avLst/>
            <a:gdLst>
              <a:gd name="T0" fmla="*/ 2147483647 w 53"/>
              <a:gd name="T1" fmla="*/ 2147483647 h 53"/>
              <a:gd name="T2" fmla="*/ 0 w 53"/>
              <a:gd name="T3" fmla="*/ 0 h 53"/>
              <a:gd name="T4" fmla="*/ 2147483647 w 53"/>
              <a:gd name="T5" fmla="*/ 2147483647 h 53"/>
              <a:gd name="T6" fmla="*/ 2147483647 w 53"/>
              <a:gd name="T7" fmla="*/ 2147483647 h 53"/>
              <a:gd name="T8" fmla="*/ 2147483647 w 53"/>
              <a:gd name="T9" fmla="*/ 2147483647 h 53"/>
              <a:gd name="T10" fmla="*/ 2147483647 w 53"/>
              <a:gd name="T11" fmla="*/ 0 h 53"/>
              <a:gd name="T12" fmla="*/ 2147483647 w 53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53"/>
              <a:gd name="T23" fmla="*/ 53 w 53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53">
                <a:moveTo>
                  <a:pt x="26" y="53"/>
                </a:moveTo>
                <a:lnTo>
                  <a:pt x="0" y="0"/>
                </a:lnTo>
                <a:lnTo>
                  <a:pt x="13" y="4"/>
                </a:lnTo>
                <a:lnTo>
                  <a:pt x="26" y="6"/>
                </a:lnTo>
                <a:lnTo>
                  <a:pt x="40" y="4"/>
                </a:lnTo>
                <a:lnTo>
                  <a:pt x="53" y="0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83" name="Rectangle 439"/>
          <p:cNvSpPr>
            <a:spLocks noChangeArrowheads="1"/>
          </p:cNvSpPr>
          <p:nvPr/>
        </p:nvSpPr>
        <p:spPr bwMode="auto">
          <a:xfrm>
            <a:off x="5468938" y="1709738"/>
            <a:ext cx="3643312" cy="36671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84" name="Rectangle 440"/>
          <p:cNvSpPr>
            <a:spLocks noChangeArrowheads="1"/>
          </p:cNvSpPr>
          <p:nvPr/>
        </p:nvSpPr>
        <p:spPr bwMode="auto">
          <a:xfrm>
            <a:off x="6437313" y="1782763"/>
            <a:ext cx="1371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Adding Sub-Keys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85" name="Rectangle 441"/>
          <p:cNvSpPr>
            <a:spLocks noChangeArrowheads="1"/>
          </p:cNvSpPr>
          <p:nvPr/>
        </p:nvSpPr>
        <p:spPr bwMode="auto">
          <a:xfrm>
            <a:off x="5468938" y="2259013"/>
            <a:ext cx="3643312" cy="365125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86" name="Rectangle 442"/>
          <p:cNvSpPr>
            <a:spLocks noChangeArrowheads="1"/>
          </p:cNvSpPr>
          <p:nvPr/>
        </p:nvSpPr>
        <p:spPr bwMode="auto">
          <a:xfrm>
            <a:off x="6261100" y="2332038"/>
            <a:ext cx="2019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 Rounds Forward Mixing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87" name="Rectangle 443"/>
          <p:cNvSpPr>
            <a:spLocks noChangeArrowheads="1"/>
          </p:cNvSpPr>
          <p:nvPr/>
        </p:nvSpPr>
        <p:spPr bwMode="auto">
          <a:xfrm>
            <a:off x="5468938" y="4454525"/>
            <a:ext cx="3643312" cy="365125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88" name="Rectangle 444"/>
          <p:cNvSpPr>
            <a:spLocks noChangeArrowheads="1"/>
          </p:cNvSpPr>
          <p:nvPr/>
        </p:nvSpPr>
        <p:spPr bwMode="auto">
          <a:xfrm>
            <a:off x="6149975" y="4527550"/>
            <a:ext cx="2238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 Rounds Backwards Mixing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89" name="Rectangle 445"/>
          <p:cNvSpPr>
            <a:spLocks noChangeArrowheads="1"/>
          </p:cNvSpPr>
          <p:nvPr/>
        </p:nvSpPr>
        <p:spPr bwMode="auto">
          <a:xfrm>
            <a:off x="5468938" y="5002213"/>
            <a:ext cx="3643312" cy="36671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90" name="Rectangle 446"/>
          <p:cNvSpPr>
            <a:spLocks noChangeArrowheads="1"/>
          </p:cNvSpPr>
          <p:nvPr/>
        </p:nvSpPr>
        <p:spPr bwMode="auto">
          <a:xfrm>
            <a:off x="6307138" y="5075238"/>
            <a:ext cx="2011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Subtracting the Sub-Keys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91" name="Rectangle 447"/>
          <p:cNvSpPr>
            <a:spLocks noChangeArrowheads="1"/>
          </p:cNvSpPr>
          <p:nvPr/>
        </p:nvSpPr>
        <p:spPr bwMode="auto">
          <a:xfrm>
            <a:off x="5468938" y="2806700"/>
            <a:ext cx="3643312" cy="146526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92" name="Rectangle 448"/>
          <p:cNvSpPr>
            <a:spLocks noChangeArrowheads="1"/>
          </p:cNvSpPr>
          <p:nvPr/>
        </p:nvSpPr>
        <p:spPr bwMode="auto">
          <a:xfrm>
            <a:off x="6292850" y="3398838"/>
            <a:ext cx="21018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Cryptographic Core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93" name="Rectangle 449"/>
          <p:cNvSpPr>
            <a:spLocks noChangeArrowheads="1"/>
          </p:cNvSpPr>
          <p:nvPr/>
        </p:nvSpPr>
        <p:spPr bwMode="auto">
          <a:xfrm>
            <a:off x="5651500" y="3722688"/>
            <a:ext cx="3278188" cy="366712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94" name="Rectangle 450"/>
          <p:cNvSpPr>
            <a:spLocks noChangeArrowheads="1"/>
          </p:cNvSpPr>
          <p:nvPr/>
        </p:nvSpPr>
        <p:spPr bwMode="auto">
          <a:xfrm>
            <a:off x="5800725" y="3797300"/>
            <a:ext cx="2916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 Rounds Backwards Transformation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95" name="Rectangle 451"/>
          <p:cNvSpPr>
            <a:spLocks noChangeArrowheads="1"/>
          </p:cNvSpPr>
          <p:nvPr/>
        </p:nvSpPr>
        <p:spPr bwMode="auto">
          <a:xfrm>
            <a:off x="5651500" y="2989263"/>
            <a:ext cx="3278188" cy="36512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96" name="Rectangle 452"/>
          <p:cNvSpPr>
            <a:spLocks noChangeArrowheads="1"/>
          </p:cNvSpPr>
          <p:nvPr/>
        </p:nvSpPr>
        <p:spPr bwMode="auto">
          <a:xfrm>
            <a:off x="5913438" y="3062288"/>
            <a:ext cx="26971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 Rounds Forward Transformation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97" name="Line 453"/>
          <p:cNvSpPr>
            <a:spLocks noChangeShapeType="1"/>
          </p:cNvSpPr>
          <p:nvPr/>
        </p:nvSpPr>
        <p:spPr bwMode="auto">
          <a:xfrm>
            <a:off x="6199188" y="156368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98" name="Line 454"/>
          <p:cNvSpPr>
            <a:spLocks noChangeShapeType="1"/>
          </p:cNvSpPr>
          <p:nvPr/>
        </p:nvSpPr>
        <p:spPr bwMode="auto">
          <a:xfrm>
            <a:off x="6199188" y="1601788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99" name="Line 455"/>
          <p:cNvSpPr>
            <a:spLocks noChangeShapeType="1"/>
          </p:cNvSpPr>
          <p:nvPr/>
        </p:nvSpPr>
        <p:spPr bwMode="auto">
          <a:xfrm>
            <a:off x="6199188" y="1638300"/>
            <a:ext cx="15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00" name="Freeform 456"/>
          <p:cNvSpPr>
            <a:spLocks/>
          </p:cNvSpPr>
          <p:nvPr/>
        </p:nvSpPr>
        <p:spPr bwMode="auto">
          <a:xfrm>
            <a:off x="6156325" y="1625600"/>
            <a:ext cx="84138" cy="84138"/>
          </a:xfrm>
          <a:custGeom>
            <a:avLst/>
            <a:gdLst>
              <a:gd name="T0" fmla="*/ 2147483647 w 53"/>
              <a:gd name="T1" fmla="*/ 2147483647 h 53"/>
              <a:gd name="T2" fmla="*/ 0 w 53"/>
              <a:gd name="T3" fmla="*/ 0 h 53"/>
              <a:gd name="T4" fmla="*/ 2147483647 w 53"/>
              <a:gd name="T5" fmla="*/ 2147483647 h 53"/>
              <a:gd name="T6" fmla="*/ 2147483647 w 53"/>
              <a:gd name="T7" fmla="*/ 2147483647 h 53"/>
              <a:gd name="T8" fmla="*/ 2147483647 w 53"/>
              <a:gd name="T9" fmla="*/ 2147483647 h 53"/>
              <a:gd name="T10" fmla="*/ 2147483647 w 53"/>
              <a:gd name="T11" fmla="*/ 0 h 53"/>
              <a:gd name="T12" fmla="*/ 2147483647 w 53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53"/>
              <a:gd name="T23" fmla="*/ 53 w 53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53">
                <a:moveTo>
                  <a:pt x="27" y="53"/>
                </a:moveTo>
                <a:lnTo>
                  <a:pt x="0" y="0"/>
                </a:lnTo>
                <a:lnTo>
                  <a:pt x="13" y="5"/>
                </a:lnTo>
                <a:lnTo>
                  <a:pt x="27" y="7"/>
                </a:lnTo>
                <a:lnTo>
                  <a:pt x="39" y="5"/>
                </a:lnTo>
                <a:lnTo>
                  <a:pt x="53" y="0"/>
                </a:lnTo>
                <a:lnTo>
                  <a:pt x="27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01" name="Line 457"/>
          <p:cNvSpPr>
            <a:spLocks noChangeShapeType="1"/>
          </p:cNvSpPr>
          <p:nvPr/>
        </p:nvSpPr>
        <p:spPr bwMode="auto">
          <a:xfrm>
            <a:off x="6926263" y="156368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02" name="Line 458"/>
          <p:cNvSpPr>
            <a:spLocks noChangeShapeType="1"/>
          </p:cNvSpPr>
          <p:nvPr/>
        </p:nvSpPr>
        <p:spPr bwMode="auto">
          <a:xfrm>
            <a:off x="6926263" y="1601788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03" name="Line 459"/>
          <p:cNvSpPr>
            <a:spLocks noChangeShapeType="1"/>
          </p:cNvSpPr>
          <p:nvPr/>
        </p:nvSpPr>
        <p:spPr bwMode="auto">
          <a:xfrm>
            <a:off x="6926263" y="1638300"/>
            <a:ext cx="15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04" name="Freeform 460"/>
          <p:cNvSpPr>
            <a:spLocks/>
          </p:cNvSpPr>
          <p:nvPr/>
        </p:nvSpPr>
        <p:spPr bwMode="auto">
          <a:xfrm>
            <a:off x="6884988" y="1625600"/>
            <a:ext cx="82550" cy="84138"/>
          </a:xfrm>
          <a:custGeom>
            <a:avLst/>
            <a:gdLst>
              <a:gd name="T0" fmla="*/ 2147483647 w 52"/>
              <a:gd name="T1" fmla="*/ 2147483647 h 53"/>
              <a:gd name="T2" fmla="*/ 0 w 52"/>
              <a:gd name="T3" fmla="*/ 0 h 53"/>
              <a:gd name="T4" fmla="*/ 2147483647 w 52"/>
              <a:gd name="T5" fmla="*/ 2147483647 h 53"/>
              <a:gd name="T6" fmla="*/ 2147483647 w 52"/>
              <a:gd name="T7" fmla="*/ 2147483647 h 53"/>
              <a:gd name="T8" fmla="*/ 2147483647 w 52"/>
              <a:gd name="T9" fmla="*/ 2147483647 h 53"/>
              <a:gd name="T10" fmla="*/ 2147483647 w 52"/>
              <a:gd name="T11" fmla="*/ 0 h 53"/>
              <a:gd name="T12" fmla="*/ 2147483647 w 52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53"/>
              <a:gd name="T23" fmla="*/ 52 w 52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53">
                <a:moveTo>
                  <a:pt x="26" y="53"/>
                </a:moveTo>
                <a:lnTo>
                  <a:pt x="0" y="0"/>
                </a:lnTo>
                <a:lnTo>
                  <a:pt x="13" y="5"/>
                </a:lnTo>
                <a:lnTo>
                  <a:pt x="26" y="7"/>
                </a:lnTo>
                <a:lnTo>
                  <a:pt x="40" y="5"/>
                </a:lnTo>
                <a:lnTo>
                  <a:pt x="52" y="0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05" name="Line 461"/>
          <p:cNvSpPr>
            <a:spLocks noChangeShapeType="1"/>
          </p:cNvSpPr>
          <p:nvPr/>
        </p:nvSpPr>
        <p:spPr bwMode="auto">
          <a:xfrm>
            <a:off x="7654925" y="1563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06" name="Line 462"/>
          <p:cNvSpPr>
            <a:spLocks noChangeShapeType="1"/>
          </p:cNvSpPr>
          <p:nvPr/>
        </p:nvSpPr>
        <p:spPr bwMode="auto">
          <a:xfrm>
            <a:off x="7654925" y="1601788"/>
            <a:ext cx="1588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07" name="Line 463"/>
          <p:cNvSpPr>
            <a:spLocks noChangeShapeType="1"/>
          </p:cNvSpPr>
          <p:nvPr/>
        </p:nvSpPr>
        <p:spPr bwMode="auto">
          <a:xfrm>
            <a:off x="7654925" y="1638300"/>
            <a:ext cx="158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08" name="Freeform 464"/>
          <p:cNvSpPr>
            <a:spLocks/>
          </p:cNvSpPr>
          <p:nvPr/>
        </p:nvSpPr>
        <p:spPr bwMode="auto">
          <a:xfrm>
            <a:off x="7613650" y="1625600"/>
            <a:ext cx="82550" cy="84138"/>
          </a:xfrm>
          <a:custGeom>
            <a:avLst/>
            <a:gdLst>
              <a:gd name="T0" fmla="*/ 2147483647 w 52"/>
              <a:gd name="T1" fmla="*/ 2147483647 h 53"/>
              <a:gd name="T2" fmla="*/ 0 w 52"/>
              <a:gd name="T3" fmla="*/ 0 h 53"/>
              <a:gd name="T4" fmla="*/ 2147483647 w 52"/>
              <a:gd name="T5" fmla="*/ 2147483647 h 53"/>
              <a:gd name="T6" fmla="*/ 2147483647 w 52"/>
              <a:gd name="T7" fmla="*/ 2147483647 h 53"/>
              <a:gd name="T8" fmla="*/ 2147483647 w 52"/>
              <a:gd name="T9" fmla="*/ 2147483647 h 53"/>
              <a:gd name="T10" fmla="*/ 2147483647 w 52"/>
              <a:gd name="T11" fmla="*/ 0 h 53"/>
              <a:gd name="T12" fmla="*/ 2147483647 w 52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53"/>
              <a:gd name="T23" fmla="*/ 52 w 52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53">
                <a:moveTo>
                  <a:pt x="26" y="53"/>
                </a:moveTo>
                <a:lnTo>
                  <a:pt x="0" y="0"/>
                </a:lnTo>
                <a:lnTo>
                  <a:pt x="13" y="5"/>
                </a:lnTo>
                <a:lnTo>
                  <a:pt x="26" y="7"/>
                </a:lnTo>
                <a:lnTo>
                  <a:pt x="39" y="5"/>
                </a:lnTo>
                <a:lnTo>
                  <a:pt x="52" y="0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09" name="Line 465"/>
          <p:cNvSpPr>
            <a:spLocks noChangeShapeType="1"/>
          </p:cNvSpPr>
          <p:nvPr/>
        </p:nvSpPr>
        <p:spPr bwMode="auto">
          <a:xfrm>
            <a:off x="7654925" y="2111375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10" name="Line 466"/>
          <p:cNvSpPr>
            <a:spLocks noChangeShapeType="1"/>
          </p:cNvSpPr>
          <p:nvPr/>
        </p:nvSpPr>
        <p:spPr bwMode="auto">
          <a:xfrm>
            <a:off x="7654925" y="2149475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11" name="Line 467"/>
          <p:cNvSpPr>
            <a:spLocks noChangeShapeType="1"/>
          </p:cNvSpPr>
          <p:nvPr/>
        </p:nvSpPr>
        <p:spPr bwMode="auto">
          <a:xfrm>
            <a:off x="7654925" y="21859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12" name="Freeform 468"/>
          <p:cNvSpPr>
            <a:spLocks/>
          </p:cNvSpPr>
          <p:nvPr/>
        </p:nvSpPr>
        <p:spPr bwMode="auto">
          <a:xfrm>
            <a:off x="7613650" y="2174875"/>
            <a:ext cx="82550" cy="84138"/>
          </a:xfrm>
          <a:custGeom>
            <a:avLst/>
            <a:gdLst>
              <a:gd name="T0" fmla="*/ 2147483647 w 52"/>
              <a:gd name="T1" fmla="*/ 2147483647 h 53"/>
              <a:gd name="T2" fmla="*/ 0 w 52"/>
              <a:gd name="T3" fmla="*/ 0 h 53"/>
              <a:gd name="T4" fmla="*/ 2147483647 w 52"/>
              <a:gd name="T5" fmla="*/ 2147483647 h 53"/>
              <a:gd name="T6" fmla="*/ 2147483647 w 52"/>
              <a:gd name="T7" fmla="*/ 2147483647 h 53"/>
              <a:gd name="T8" fmla="*/ 2147483647 w 52"/>
              <a:gd name="T9" fmla="*/ 2147483647 h 53"/>
              <a:gd name="T10" fmla="*/ 2147483647 w 52"/>
              <a:gd name="T11" fmla="*/ 0 h 53"/>
              <a:gd name="T12" fmla="*/ 2147483647 w 52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53"/>
              <a:gd name="T23" fmla="*/ 52 w 52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53">
                <a:moveTo>
                  <a:pt x="26" y="53"/>
                </a:moveTo>
                <a:lnTo>
                  <a:pt x="0" y="0"/>
                </a:lnTo>
                <a:lnTo>
                  <a:pt x="13" y="4"/>
                </a:lnTo>
                <a:lnTo>
                  <a:pt x="26" y="6"/>
                </a:lnTo>
                <a:lnTo>
                  <a:pt x="39" y="4"/>
                </a:lnTo>
                <a:lnTo>
                  <a:pt x="52" y="0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13" name="Line 469"/>
          <p:cNvSpPr>
            <a:spLocks noChangeShapeType="1"/>
          </p:cNvSpPr>
          <p:nvPr/>
        </p:nvSpPr>
        <p:spPr bwMode="auto">
          <a:xfrm>
            <a:off x="6926263" y="21113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14" name="Line 470"/>
          <p:cNvSpPr>
            <a:spLocks noChangeShapeType="1"/>
          </p:cNvSpPr>
          <p:nvPr/>
        </p:nvSpPr>
        <p:spPr bwMode="auto">
          <a:xfrm>
            <a:off x="6926263" y="21494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15" name="Line 471"/>
          <p:cNvSpPr>
            <a:spLocks noChangeShapeType="1"/>
          </p:cNvSpPr>
          <p:nvPr/>
        </p:nvSpPr>
        <p:spPr bwMode="auto">
          <a:xfrm>
            <a:off x="6926263" y="21859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16" name="Freeform 472"/>
          <p:cNvSpPr>
            <a:spLocks/>
          </p:cNvSpPr>
          <p:nvPr/>
        </p:nvSpPr>
        <p:spPr bwMode="auto">
          <a:xfrm>
            <a:off x="6884988" y="2174875"/>
            <a:ext cx="82550" cy="84138"/>
          </a:xfrm>
          <a:custGeom>
            <a:avLst/>
            <a:gdLst>
              <a:gd name="T0" fmla="*/ 2147483647 w 52"/>
              <a:gd name="T1" fmla="*/ 2147483647 h 53"/>
              <a:gd name="T2" fmla="*/ 0 w 52"/>
              <a:gd name="T3" fmla="*/ 0 h 53"/>
              <a:gd name="T4" fmla="*/ 2147483647 w 52"/>
              <a:gd name="T5" fmla="*/ 2147483647 h 53"/>
              <a:gd name="T6" fmla="*/ 2147483647 w 52"/>
              <a:gd name="T7" fmla="*/ 2147483647 h 53"/>
              <a:gd name="T8" fmla="*/ 2147483647 w 52"/>
              <a:gd name="T9" fmla="*/ 2147483647 h 53"/>
              <a:gd name="T10" fmla="*/ 2147483647 w 52"/>
              <a:gd name="T11" fmla="*/ 0 h 53"/>
              <a:gd name="T12" fmla="*/ 2147483647 w 52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53"/>
              <a:gd name="T23" fmla="*/ 52 w 52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53">
                <a:moveTo>
                  <a:pt x="26" y="53"/>
                </a:moveTo>
                <a:lnTo>
                  <a:pt x="0" y="0"/>
                </a:lnTo>
                <a:lnTo>
                  <a:pt x="13" y="4"/>
                </a:lnTo>
                <a:lnTo>
                  <a:pt x="26" y="6"/>
                </a:lnTo>
                <a:lnTo>
                  <a:pt x="40" y="4"/>
                </a:lnTo>
                <a:lnTo>
                  <a:pt x="52" y="0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17" name="Line 473"/>
          <p:cNvSpPr>
            <a:spLocks noChangeShapeType="1"/>
          </p:cNvSpPr>
          <p:nvPr/>
        </p:nvSpPr>
        <p:spPr bwMode="auto">
          <a:xfrm>
            <a:off x="6199188" y="21113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18" name="Line 474"/>
          <p:cNvSpPr>
            <a:spLocks noChangeShapeType="1"/>
          </p:cNvSpPr>
          <p:nvPr/>
        </p:nvSpPr>
        <p:spPr bwMode="auto">
          <a:xfrm>
            <a:off x="6199188" y="21494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19" name="Line 475"/>
          <p:cNvSpPr>
            <a:spLocks noChangeShapeType="1"/>
          </p:cNvSpPr>
          <p:nvPr/>
        </p:nvSpPr>
        <p:spPr bwMode="auto">
          <a:xfrm>
            <a:off x="6199188" y="21859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20" name="Freeform 476"/>
          <p:cNvSpPr>
            <a:spLocks/>
          </p:cNvSpPr>
          <p:nvPr/>
        </p:nvSpPr>
        <p:spPr bwMode="auto">
          <a:xfrm>
            <a:off x="6156325" y="2174875"/>
            <a:ext cx="84138" cy="84138"/>
          </a:xfrm>
          <a:custGeom>
            <a:avLst/>
            <a:gdLst>
              <a:gd name="T0" fmla="*/ 2147483647 w 53"/>
              <a:gd name="T1" fmla="*/ 2147483647 h 53"/>
              <a:gd name="T2" fmla="*/ 0 w 53"/>
              <a:gd name="T3" fmla="*/ 0 h 53"/>
              <a:gd name="T4" fmla="*/ 2147483647 w 53"/>
              <a:gd name="T5" fmla="*/ 2147483647 h 53"/>
              <a:gd name="T6" fmla="*/ 2147483647 w 53"/>
              <a:gd name="T7" fmla="*/ 2147483647 h 53"/>
              <a:gd name="T8" fmla="*/ 2147483647 w 53"/>
              <a:gd name="T9" fmla="*/ 2147483647 h 53"/>
              <a:gd name="T10" fmla="*/ 2147483647 w 53"/>
              <a:gd name="T11" fmla="*/ 0 h 53"/>
              <a:gd name="T12" fmla="*/ 2147483647 w 53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53"/>
              <a:gd name="T23" fmla="*/ 53 w 53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53">
                <a:moveTo>
                  <a:pt x="27" y="53"/>
                </a:moveTo>
                <a:lnTo>
                  <a:pt x="0" y="0"/>
                </a:lnTo>
                <a:lnTo>
                  <a:pt x="13" y="4"/>
                </a:lnTo>
                <a:lnTo>
                  <a:pt x="27" y="6"/>
                </a:lnTo>
                <a:lnTo>
                  <a:pt x="39" y="4"/>
                </a:lnTo>
                <a:lnTo>
                  <a:pt x="53" y="0"/>
                </a:lnTo>
                <a:lnTo>
                  <a:pt x="27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21" name="Line 477"/>
          <p:cNvSpPr>
            <a:spLocks noChangeShapeType="1"/>
          </p:cNvSpPr>
          <p:nvPr/>
        </p:nvSpPr>
        <p:spPr bwMode="auto">
          <a:xfrm>
            <a:off x="8383588" y="156368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22" name="Line 478"/>
          <p:cNvSpPr>
            <a:spLocks noChangeShapeType="1"/>
          </p:cNvSpPr>
          <p:nvPr/>
        </p:nvSpPr>
        <p:spPr bwMode="auto">
          <a:xfrm>
            <a:off x="8383588" y="1601788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23" name="Line 479"/>
          <p:cNvSpPr>
            <a:spLocks noChangeShapeType="1"/>
          </p:cNvSpPr>
          <p:nvPr/>
        </p:nvSpPr>
        <p:spPr bwMode="auto">
          <a:xfrm>
            <a:off x="8383588" y="1638300"/>
            <a:ext cx="15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24" name="Freeform 480"/>
          <p:cNvSpPr>
            <a:spLocks/>
          </p:cNvSpPr>
          <p:nvPr/>
        </p:nvSpPr>
        <p:spPr bwMode="auto">
          <a:xfrm>
            <a:off x="8342313" y="1625600"/>
            <a:ext cx="84137" cy="84138"/>
          </a:xfrm>
          <a:custGeom>
            <a:avLst/>
            <a:gdLst>
              <a:gd name="T0" fmla="*/ 2147483647 w 53"/>
              <a:gd name="T1" fmla="*/ 2147483647 h 53"/>
              <a:gd name="T2" fmla="*/ 0 w 53"/>
              <a:gd name="T3" fmla="*/ 0 h 53"/>
              <a:gd name="T4" fmla="*/ 2147483647 w 53"/>
              <a:gd name="T5" fmla="*/ 2147483647 h 53"/>
              <a:gd name="T6" fmla="*/ 2147483647 w 53"/>
              <a:gd name="T7" fmla="*/ 2147483647 h 53"/>
              <a:gd name="T8" fmla="*/ 2147483647 w 53"/>
              <a:gd name="T9" fmla="*/ 2147483647 h 53"/>
              <a:gd name="T10" fmla="*/ 2147483647 w 53"/>
              <a:gd name="T11" fmla="*/ 0 h 53"/>
              <a:gd name="T12" fmla="*/ 2147483647 w 53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53"/>
              <a:gd name="T23" fmla="*/ 53 w 53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53">
                <a:moveTo>
                  <a:pt x="26" y="53"/>
                </a:moveTo>
                <a:lnTo>
                  <a:pt x="0" y="0"/>
                </a:lnTo>
                <a:lnTo>
                  <a:pt x="13" y="5"/>
                </a:lnTo>
                <a:lnTo>
                  <a:pt x="26" y="7"/>
                </a:lnTo>
                <a:lnTo>
                  <a:pt x="40" y="5"/>
                </a:lnTo>
                <a:lnTo>
                  <a:pt x="53" y="0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25" name="Line 481"/>
          <p:cNvSpPr>
            <a:spLocks noChangeShapeType="1"/>
          </p:cNvSpPr>
          <p:nvPr/>
        </p:nvSpPr>
        <p:spPr bwMode="auto">
          <a:xfrm>
            <a:off x="8383588" y="21113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26" name="Line 482"/>
          <p:cNvSpPr>
            <a:spLocks noChangeShapeType="1"/>
          </p:cNvSpPr>
          <p:nvPr/>
        </p:nvSpPr>
        <p:spPr bwMode="auto">
          <a:xfrm>
            <a:off x="8383588" y="21494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27" name="Line 483"/>
          <p:cNvSpPr>
            <a:spLocks noChangeShapeType="1"/>
          </p:cNvSpPr>
          <p:nvPr/>
        </p:nvSpPr>
        <p:spPr bwMode="auto">
          <a:xfrm>
            <a:off x="8383588" y="21859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28" name="Freeform 484"/>
          <p:cNvSpPr>
            <a:spLocks/>
          </p:cNvSpPr>
          <p:nvPr/>
        </p:nvSpPr>
        <p:spPr bwMode="auto">
          <a:xfrm>
            <a:off x="8342313" y="2174875"/>
            <a:ext cx="84137" cy="84138"/>
          </a:xfrm>
          <a:custGeom>
            <a:avLst/>
            <a:gdLst>
              <a:gd name="T0" fmla="*/ 2147483647 w 53"/>
              <a:gd name="T1" fmla="*/ 2147483647 h 53"/>
              <a:gd name="T2" fmla="*/ 0 w 53"/>
              <a:gd name="T3" fmla="*/ 0 h 53"/>
              <a:gd name="T4" fmla="*/ 2147483647 w 53"/>
              <a:gd name="T5" fmla="*/ 2147483647 h 53"/>
              <a:gd name="T6" fmla="*/ 2147483647 w 53"/>
              <a:gd name="T7" fmla="*/ 2147483647 h 53"/>
              <a:gd name="T8" fmla="*/ 2147483647 w 53"/>
              <a:gd name="T9" fmla="*/ 2147483647 h 53"/>
              <a:gd name="T10" fmla="*/ 2147483647 w 53"/>
              <a:gd name="T11" fmla="*/ 0 h 53"/>
              <a:gd name="T12" fmla="*/ 2147483647 w 53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53"/>
              <a:gd name="T23" fmla="*/ 53 w 53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53">
                <a:moveTo>
                  <a:pt x="26" y="53"/>
                </a:moveTo>
                <a:lnTo>
                  <a:pt x="0" y="0"/>
                </a:lnTo>
                <a:lnTo>
                  <a:pt x="13" y="4"/>
                </a:lnTo>
                <a:lnTo>
                  <a:pt x="26" y="6"/>
                </a:lnTo>
                <a:lnTo>
                  <a:pt x="40" y="4"/>
                </a:lnTo>
                <a:lnTo>
                  <a:pt x="53" y="0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29" name="Line 485"/>
          <p:cNvSpPr>
            <a:spLocks noChangeShapeType="1"/>
          </p:cNvSpPr>
          <p:nvPr/>
        </p:nvSpPr>
        <p:spPr bwMode="auto">
          <a:xfrm>
            <a:off x="6926263" y="2662238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30" name="Line 486"/>
          <p:cNvSpPr>
            <a:spLocks noChangeShapeType="1"/>
          </p:cNvSpPr>
          <p:nvPr/>
        </p:nvSpPr>
        <p:spPr bwMode="auto">
          <a:xfrm>
            <a:off x="6926263" y="26987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31" name="Line 487"/>
          <p:cNvSpPr>
            <a:spLocks noChangeShapeType="1"/>
          </p:cNvSpPr>
          <p:nvPr/>
        </p:nvSpPr>
        <p:spPr bwMode="auto">
          <a:xfrm>
            <a:off x="6926263" y="2735263"/>
            <a:ext cx="15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32" name="Freeform 488"/>
          <p:cNvSpPr>
            <a:spLocks/>
          </p:cNvSpPr>
          <p:nvPr/>
        </p:nvSpPr>
        <p:spPr bwMode="auto">
          <a:xfrm>
            <a:off x="6884988" y="2724150"/>
            <a:ext cx="82550" cy="82550"/>
          </a:xfrm>
          <a:custGeom>
            <a:avLst/>
            <a:gdLst>
              <a:gd name="T0" fmla="*/ 2147483647 w 52"/>
              <a:gd name="T1" fmla="*/ 2147483647 h 52"/>
              <a:gd name="T2" fmla="*/ 0 w 52"/>
              <a:gd name="T3" fmla="*/ 0 h 52"/>
              <a:gd name="T4" fmla="*/ 2147483647 w 52"/>
              <a:gd name="T5" fmla="*/ 2147483647 h 52"/>
              <a:gd name="T6" fmla="*/ 2147483647 w 52"/>
              <a:gd name="T7" fmla="*/ 2147483647 h 52"/>
              <a:gd name="T8" fmla="*/ 2147483647 w 52"/>
              <a:gd name="T9" fmla="*/ 2147483647 h 52"/>
              <a:gd name="T10" fmla="*/ 2147483647 w 52"/>
              <a:gd name="T11" fmla="*/ 0 h 52"/>
              <a:gd name="T12" fmla="*/ 2147483647 w 52"/>
              <a:gd name="T13" fmla="*/ 2147483647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52"/>
              <a:gd name="T23" fmla="*/ 52 w 52"/>
              <a:gd name="T24" fmla="*/ 52 h 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52">
                <a:moveTo>
                  <a:pt x="26" y="52"/>
                </a:moveTo>
                <a:lnTo>
                  <a:pt x="0" y="0"/>
                </a:lnTo>
                <a:lnTo>
                  <a:pt x="13" y="4"/>
                </a:lnTo>
                <a:lnTo>
                  <a:pt x="26" y="5"/>
                </a:lnTo>
                <a:lnTo>
                  <a:pt x="40" y="4"/>
                </a:lnTo>
                <a:lnTo>
                  <a:pt x="52" y="0"/>
                </a:lnTo>
                <a:lnTo>
                  <a:pt x="26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33" name="Line 489"/>
          <p:cNvSpPr>
            <a:spLocks noChangeShapeType="1"/>
          </p:cNvSpPr>
          <p:nvPr/>
        </p:nvSpPr>
        <p:spPr bwMode="auto">
          <a:xfrm>
            <a:off x="7654925" y="2662238"/>
            <a:ext cx="1588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34" name="Line 490"/>
          <p:cNvSpPr>
            <a:spLocks noChangeShapeType="1"/>
          </p:cNvSpPr>
          <p:nvPr/>
        </p:nvSpPr>
        <p:spPr bwMode="auto">
          <a:xfrm>
            <a:off x="7654925" y="269875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35" name="Line 491"/>
          <p:cNvSpPr>
            <a:spLocks noChangeShapeType="1"/>
          </p:cNvSpPr>
          <p:nvPr/>
        </p:nvSpPr>
        <p:spPr bwMode="auto">
          <a:xfrm>
            <a:off x="7654925" y="2735263"/>
            <a:ext cx="1588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36" name="Freeform 492"/>
          <p:cNvSpPr>
            <a:spLocks/>
          </p:cNvSpPr>
          <p:nvPr/>
        </p:nvSpPr>
        <p:spPr bwMode="auto">
          <a:xfrm>
            <a:off x="7613650" y="2724150"/>
            <a:ext cx="82550" cy="82550"/>
          </a:xfrm>
          <a:custGeom>
            <a:avLst/>
            <a:gdLst>
              <a:gd name="T0" fmla="*/ 2147483647 w 52"/>
              <a:gd name="T1" fmla="*/ 2147483647 h 52"/>
              <a:gd name="T2" fmla="*/ 0 w 52"/>
              <a:gd name="T3" fmla="*/ 0 h 52"/>
              <a:gd name="T4" fmla="*/ 2147483647 w 52"/>
              <a:gd name="T5" fmla="*/ 2147483647 h 52"/>
              <a:gd name="T6" fmla="*/ 2147483647 w 52"/>
              <a:gd name="T7" fmla="*/ 2147483647 h 52"/>
              <a:gd name="T8" fmla="*/ 2147483647 w 52"/>
              <a:gd name="T9" fmla="*/ 2147483647 h 52"/>
              <a:gd name="T10" fmla="*/ 2147483647 w 52"/>
              <a:gd name="T11" fmla="*/ 0 h 52"/>
              <a:gd name="T12" fmla="*/ 2147483647 w 52"/>
              <a:gd name="T13" fmla="*/ 2147483647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52"/>
              <a:gd name="T23" fmla="*/ 52 w 52"/>
              <a:gd name="T24" fmla="*/ 52 h 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52">
                <a:moveTo>
                  <a:pt x="26" y="52"/>
                </a:moveTo>
                <a:lnTo>
                  <a:pt x="0" y="0"/>
                </a:lnTo>
                <a:lnTo>
                  <a:pt x="13" y="4"/>
                </a:lnTo>
                <a:lnTo>
                  <a:pt x="26" y="5"/>
                </a:lnTo>
                <a:lnTo>
                  <a:pt x="39" y="4"/>
                </a:lnTo>
                <a:lnTo>
                  <a:pt x="52" y="0"/>
                </a:lnTo>
                <a:lnTo>
                  <a:pt x="26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37" name="Line 493"/>
          <p:cNvSpPr>
            <a:spLocks noChangeShapeType="1"/>
          </p:cNvSpPr>
          <p:nvPr/>
        </p:nvSpPr>
        <p:spPr bwMode="auto">
          <a:xfrm>
            <a:off x="8383588" y="2662238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38" name="Line 494"/>
          <p:cNvSpPr>
            <a:spLocks noChangeShapeType="1"/>
          </p:cNvSpPr>
          <p:nvPr/>
        </p:nvSpPr>
        <p:spPr bwMode="auto">
          <a:xfrm>
            <a:off x="8383588" y="26987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39" name="Line 495"/>
          <p:cNvSpPr>
            <a:spLocks noChangeShapeType="1"/>
          </p:cNvSpPr>
          <p:nvPr/>
        </p:nvSpPr>
        <p:spPr bwMode="auto">
          <a:xfrm>
            <a:off x="8383588" y="2735263"/>
            <a:ext cx="15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40" name="Freeform 496"/>
          <p:cNvSpPr>
            <a:spLocks/>
          </p:cNvSpPr>
          <p:nvPr/>
        </p:nvSpPr>
        <p:spPr bwMode="auto">
          <a:xfrm>
            <a:off x="8342313" y="2724150"/>
            <a:ext cx="84137" cy="82550"/>
          </a:xfrm>
          <a:custGeom>
            <a:avLst/>
            <a:gdLst>
              <a:gd name="T0" fmla="*/ 2147483647 w 53"/>
              <a:gd name="T1" fmla="*/ 2147483647 h 52"/>
              <a:gd name="T2" fmla="*/ 0 w 53"/>
              <a:gd name="T3" fmla="*/ 0 h 52"/>
              <a:gd name="T4" fmla="*/ 2147483647 w 53"/>
              <a:gd name="T5" fmla="*/ 2147483647 h 52"/>
              <a:gd name="T6" fmla="*/ 2147483647 w 53"/>
              <a:gd name="T7" fmla="*/ 2147483647 h 52"/>
              <a:gd name="T8" fmla="*/ 2147483647 w 53"/>
              <a:gd name="T9" fmla="*/ 2147483647 h 52"/>
              <a:gd name="T10" fmla="*/ 2147483647 w 53"/>
              <a:gd name="T11" fmla="*/ 0 h 52"/>
              <a:gd name="T12" fmla="*/ 2147483647 w 53"/>
              <a:gd name="T13" fmla="*/ 2147483647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52"/>
              <a:gd name="T23" fmla="*/ 53 w 53"/>
              <a:gd name="T24" fmla="*/ 52 h 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52">
                <a:moveTo>
                  <a:pt x="26" y="52"/>
                </a:moveTo>
                <a:lnTo>
                  <a:pt x="0" y="0"/>
                </a:lnTo>
                <a:lnTo>
                  <a:pt x="13" y="4"/>
                </a:lnTo>
                <a:lnTo>
                  <a:pt x="26" y="5"/>
                </a:lnTo>
                <a:lnTo>
                  <a:pt x="40" y="4"/>
                </a:lnTo>
                <a:lnTo>
                  <a:pt x="53" y="0"/>
                </a:lnTo>
                <a:lnTo>
                  <a:pt x="26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41" name="Line 497"/>
          <p:cNvSpPr>
            <a:spLocks noChangeShapeType="1"/>
          </p:cNvSpPr>
          <p:nvPr/>
        </p:nvSpPr>
        <p:spPr bwMode="auto">
          <a:xfrm>
            <a:off x="6199188" y="2662238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42" name="Line 498"/>
          <p:cNvSpPr>
            <a:spLocks noChangeShapeType="1"/>
          </p:cNvSpPr>
          <p:nvPr/>
        </p:nvSpPr>
        <p:spPr bwMode="auto">
          <a:xfrm>
            <a:off x="6199188" y="26987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43" name="Line 499"/>
          <p:cNvSpPr>
            <a:spLocks noChangeShapeType="1"/>
          </p:cNvSpPr>
          <p:nvPr/>
        </p:nvSpPr>
        <p:spPr bwMode="auto">
          <a:xfrm>
            <a:off x="6199188" y="2735263"/>
            <a:ext cx="15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44" name="Freeform 500"/>
          <p:cNvSpPr>
            <a:spLocks/>
          </p:cNvSpPr>
          <p:nvPr/>
        </p:nvSpPr>
        <p:spPr bwMode="auto">
          <a:xfrm>
            <a:off x="6156325" y="2724150"/>
            <a:ext cx="84138" cy="82550"/>
          </a:xfrm>
          <a:custGeom>
            <a:avLst/>
            <a:gdLst>
              <a:gd name="T0" fmla="*/ 2147483647 w 53"/>
              <a:gd name="T1" fmla="*/ 2147483647 h 52"/>
              <a:gd name="T2" fmla="*/ 0 w 53"/>
              <a:gd name="T3" fmla="*/ 0 h 52"/>
              <a:gd name="T4" fmla="*/ 2147483647 w 53"/>
              <a:gd name="T5" fmla="*/ 2147483647 h 52"/>
              <a:gd name="T6" fmla="*/ 2147483647 w 53"/>
              <a:gd name="T7" fmla="*/ 2147483647 h 52"/>
              <a:gd name="T8" fmla="*/ 2147483647 w 53"/>
              <a:gd name="T9" fmla="*/ 2147483647 h 52"/>
              <a:gd name="T10" fmla="*/ 2147483647 w 53"/>
              <a:gd name="T11" fmla="*/ 0 h 52"/>
              <a:gd name="T12" fmla="*/ 2147483647 w 53"/>
              <a:gd name="T13" fmla="*/ 2147483647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52"/>
              <a:gd name="T23" fmla="*/ 53 w 53"/>
              <a:gd name="T24" fmla="*/ 52 h 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52">
                <a:moveTo>
                  <a:pt x="27" y="52"/>
                </a:moveTo>
                <a:lnTo>
                  <a:pt x="0" y="0"/>
                </a:lnTo>
                <a:lnTo>
                  <a:pt x="13" y="4"/>
                </a:lnTo>
                <a:lnTo>
                  <a:pt x="27" y="5"/>
                </a:lnTo>
                <a:lnTo>
                  <a:pt x="39" y="4"/>
                </a:lnTo>
                <a:lnTo>
                  <a:pt x="53" y="0"/>
                </a:lnTo>
                <a:lnTo>
                  <a:pt x="27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45" name="Line 501"/>
          <p:cNvSpPr>
            <a:spLocks noChangeShapeType="1"/>
          </p:cNvSpPr>
          <p:nvPr/>
        </p:nvSpPr>
        <p:spPr bwMode="auto">
          <a:xfrm>
            <a:off x="7654925" y="43068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46" name="Line 502"/>
          <p:cNvSpPr>
            <a:spLocks noChangeShapeType="1"/>
          </p:cNvSpPr>
          <p:nvPr/>
        </p:nvSpPr>
        <p:spPr bwMode="auto">
          <a:xfrm>
            <a:off x="7654925" y="434340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47" name="Line 503"/>
          <p:cNvSpPr>
            <a:spLocks noChangeShapeType="1"/>
          </p:cNvSpPr>
          <p:nvPr/>
        </p:nvSpPr>
        <p:spPr bwMode="auto">
          <a:xfrm>
            <a:off x="7654925" y="438150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48" name="Freeform 504"/>
          <p:cNvSpPr>
            <a:spLocks/>
          </p:cNvSpPr>
          <p:nvPr/>
        </p:nvSpPr>
        <p:spPr bwMode="auto">
          <a:xfrm>
            <a:off x="7613650" y="4370388"/>
            <a:ext cx="82550" cy="84137"/>
          </a:xfrm>
          <a:custGeom>
            <a:avLst/>
            <a:gdLst>
              <a:gd name="T0" fmla="*/ 2147483647 w 52"/>
              <a:gd name="T1" fmla="*/ 2147483647 h 53"/>
              <a:gd name="T2" fmla="*/ 0 w 52"/>
              <a:gd name="T3" fmla="*/ 0 h 53"/>
              <a:gd name="T4" fmla="*/ 2147483647 w 52"/>
              <a:gd name="T5" fmla="*/ 2147483647 h 53"/>
              <a:gd name="T6" fmla="*/ 2147483647 w 52"/>
              <a:gd name="T7" fmla="*/ 2147483647 h 53"/>
              <a:gd name="T8" fmla="*/ 2147483647 w 52"/>
              <a:gd name="T9" fmla="*/ 2147483647 h 53"/>
              <a:gd name="T10" fmla="*/ 2147483647 w 52"/>
              <a:gd name="T11" fmla="*/ 0 h 53"/>
              <a:gd name="T12" fmla="*/ 2147483647 w 52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53"/>
              <a:gd name="T23" fmla="*/ 52 w 52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53">
                <a:moveTo>
                  <a:pt x="26" y="53"/>
                </a:moveTo>
                <a:lnTo>
                  <a:pt x="0" y="0"/>
                </a:lnTo>
                <a:lnTo>
                  <a:pt x="13" y="5"/>
                </a:lnTo>
                <a:lnTo>
                  <a:pt x="26" y="6"/>
                </a:lnTo>
                <a:lnTo>
                  <a:pt x="39" y="5"/>
                </a:lnTo>
                <a:lnTo>
                  <a:pt x="52" y="0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49" name="Line 505"/>
          <p:cNvSpPr>
            <a:spLocks noChangeShapeType="1"/>
          </p:cNvSpPr>
          <p:nvPr/>
        </p:nvSpPr>
        <p:spPr bwMode="auto">
          <a:xfrm>
            <a:off x="6199188" y="430688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50" name="Line 506"/>
          <p:cNvSpPr>
            <a:spLocks noChangeShapeType="1"/>
          </p:cNvSpPr>
          <p:nvPr/>
        </p:nvSpPr>
        <p:spPr bwMode="auto">
          <a:xfrm>
            <a:off x="6199188" y="43434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51" name="Line 507"/>
          <p:cNvSpPr>
            <a:spLocks noChangeShapeType="1"/>
          </p:cNvSpPr>
          <p:nvPr/>
        </p:nvSpPr>
        <p:spPr bwMode="auto">
          <a:xfrm>
            <a:off x="6199188" y="4381500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52" name="Freeform 508"/>
          <p:cNvSpPr>
            <a:spLocks/>
          </p:cNvSpPr>
          <p:nvPr/>
        </p:nvSpPr>
        <p:spPr bwMode="auto">
          <a:xfrm>
            <a:off x="6156325" y="4370388"/>
            <a:ext cx="84138" cy="84137"/>
          </a:xfrm>
          <a:custGeom>
            <a:avLst/>
            <a:gdLst>
              <a:gd name="T0" fmla="*/ 2147483647 w 53"/>
              <a:gd name="T1" fmla="*/ 2147483647 h 53"/>
              <a:gd name="T2" fmla="*/ 0 w 53"/>
              <a:gd name="T3" fmla="*/ 0 h 53"/>
              <a:gd name="T4" fmla="*/ 2147483647 w 53"/>
              <a:gd name="T5" fmla="*/ 2147483647 h 53"/>
              <a:gd name="T6" fmla="*/ 2147483647 w 53"/>
              <a:gd name="T7" fmla="*/ 2147483647 h 53"/>
              <a:gd name="T8" fmla="*/ 2147483647 w 53"/>
              <a:gd name="T9" fmla="*/ 2147483647 h 53"/>
              <a:gd name="T10" fmla="*/ 2147483647 w 53"/>
              <a:gd name="T11" fmla="*/ 0 h 53"/>
              <a:gd name="T12" fmla="*/ 2147483647 w 53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53"/>
              <a:gd name="T23" fmla="*/ 53 w 53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53">
                <a:moveTo>
                  <a:pt x="27" y="53"/>
                </a:moveTo>
                <a:lnTo>
                  <a:pt x="0" y="0"/>
                </a:lnTo>
                <a:lnTo>
                  <a:pt x="13" y="5"/>
                </a:lnTo>
                <a:lnTo>
                  <a:pt x="27" y="6"/>
                </a:lnTo>
                <a:lnTo>
                  <a:pt x="39" y="5"/>
                </a:lnTo>
                <a:lnTo>
                  <a:pt x="53" y="0"/>
                </a:lnTo>
                <a:lnTo>
                  <a:pt x="27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53" name="Line 509"/>
          <p:cNvSpPr>
            <a:spLocks noChangeShapeType="1"/>
          </p:cNvSpPr>
          <p:nvPr/>
        </p:nvSpPr>
        <p:spPr bwMode="auto">
          <a:xfrm>
            <a:off x="6926263" y="430688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54" name="Line 510"/>
          <p:cNvSpPr>
            <a:spLocks noChangeShapeType="1"/>
          </p:cNvSpPr>
          <p:nvPr/>
        </p:nvSpPr>
        <p:spPr bwMode="auto">
          <a:xfrm>
            <a:off x="6926263" y="43434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55" name="Line 511"/>
          <p:cNvSpPr>
            <a:spLocks noChangeShapeType="1"/>
          </p:cNvSpPr>
          <p:nvPr/>
        </p:nvSpPr>
        <p:spPr bwMode="auto">
          <a:xfrm>
            <a:off x="6926263" y="4381500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56" name="Freeform 512"/>
          <p:cNvSpPr>
            <a:spLocks/>
          </p:cNvSpPr>
          <p:nvPr/>
        </p:nvSpPr>
        <p:spPr bwMode="auto">
          <a:xfrm>
            <a:off x="6884988" y="4370388"/>
            <a:ext cx="82550" cy="84137"/>
          </a:xfrm>
          <a:custGeom>
            <a:avLst/>
            <a:gdLst>
              <a:gd name="T0" fmla="*/ 2147483647 w 52"/>
              <a:gd name="T1" fmla="*/ 2147483647 h 53"/>
              <a:gd name="T2" fmla="*/ 0 w 52"/>
              <a:gd name="T3" fmla="*/ 0 h 53"/>
              <a:gd name="T4" fmla="*/ 2147483647 w 52"/>
              <a:gd name="T5" fmla="*/ 2147483647 h 53"/>
              <a:gd name="T6" fmla="*/ 2147483647 w 52"/>
              <a:gd name="T7" fmla="*/ 2147483647 h 53"/>
              <a:gd name="T8" fmla="*/ 2147483647 w 52"/>
              <a:gd name="T9" fmla="*/ 2147483647 h 53"/>
              <a:gd name="T10" fmla="*/ 2147483647 w 52"/>
              <a:gd name="T11" fmla="*/ 0 h 53"/>
              <a:gd name="T12" fmla="*/ 2147483647 w 52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53"/>
              <a:gd name="T23" fmla="*/ 52 w 52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53">
                <a:moveTo>
                  <a:pt x="26" y="53"/>
                </a:moveTo>
                <a:lnTo>
                  <a:pt x="0" y="0"/>
                </a:lnTo>
                <a:lnTo>
                  <a:pt x="13" y="5"/>
                </a:lnTo>
                <a:lnTo>
                  <a:pt x="26" y="6"/>
                </a:lnTo>
                <a:lnTo>
                  <a:pt x="40" y="5"/>
                </a:lnTo>
                <a:lnTo>
                  <a:pt x="52" y="0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57" name="Line 513"/>
          <p:cNvSpPr>
            <a:spLocks noChangeShapeType="1"/>
          </p:cNvSpPr>
          <p:nvPr/>
        </p:nvSpPr>
        <p:spPr bwMode="auto">
          <a:xfrm>
            <a:off x="8383588" y="430688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58" name="Line 514"/>
          <p:cNvSpPr>
            <a:spLocks noChangeShapeType="1"/>
          </p:cNvSpPr>
          <p:nvPr/>
        </p:nvSpPr>
        <p:spPr bwMode="auto">
          <a:xfrm>
            <a:off x="8383588" y="43434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59" name="Line 515"/>
          <p:cNvSpPr>
            <a:spLocks noChangeShapeType="1"/>
          </p:cNvSpPr>
          <p:nvPr/>
        </p:nvSpPr>
        <p:spPr bwMode="auto">
          <a:xfrm>
            <a:off x="8383588" y="4381500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60" name="Freeform 516"/>
          <p:cNvSpPr>
            <a:spLocks/>
          </p:cNvSpPr>
          <p:nvPr/>
        </p:nvSpPr>
        <p:spPr bwMode="auto">
          <a:xfrm>
            <a:off x="8342313" y="4370388"/>
            <a:ext cx="84137" cy="84137"/>
          </a:xfrm>
          <a:custGeom>
            <a:avLst/>
            <a:gdLst>
              <a:gd name="T0" fmla="*/ 2147483647 w 53"/>
              <a:gd name="T1" fmla="*/ 2147483647 h 53"/>
              <a:gd name="T2" fmla="*/ 0 w 53"/>
              <a:gd name="T3" fmla="*/ 0 h 53"/>
              <a:gd name="T4" fmla="*/ 2147483647 w 53"/>
              <a:gd name="T5" fmla="*/ 2147483647 h 53"/>
              <a:gd name="T6" fmla="*/ 2147483647 w 53"/>
              <a:gd name="T7" fmla="*/ 2147483647 h 53"/>
              <a:gd name="T8" fmla="*/ 2147483647 w 53"/>
              <a:gd name="T9" fmla="*/ 2147483647 h 53"/>
              <a:gd name="T10" fmla="*/ 2147483647 w 53"/>
              <a:gd name="T11" fmla="*/ 0 h 53"/>
              <a:gd name="T12" fmla="*/ 2147483647 w 53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53"/>
              <a:gd name="T23" fmla="*/ 53 w 53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53">
                <a:moveTo>
                  <a:pt x="26" y="53"/>
                </a:moveTo>
                <a:lnTo>
                  <a:pt x="0" y="0"/>
                </a:lnTo>
                <a:lnTo>
                  <a:pt x="13" y="5"/>
                </a:lnTo>
                <a:lnTo>
                  <a:pt x="26" y="6"/>
                </a:lnTo>
                <a:lnTo>
                  <a:pt x="40" y="5"/>
                </a:lnTo>
                <a:lnTo>
                  <a:pt x="53" y="0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61" name="Line 517"/>
          <p:cNvSpPr>
            <a:spLocks noChangeShapeType="1"/>
          </p:cNvSpPr>
          <p:nvPr/>
        </p:nvSpPr>
        <p:spPr bwMode="auto">
          <a:xfrm>
            <a:off x="6199188" y="48561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62" name="Line 518"/>
          <p:cNvSpPr>
            <a:spLocks noChangeShapeType="1"/>
          </p:cNvSpPr>
          <p:nvPr/>
        </p:nvSpPr>
        <p:spPr bwMode="auto">
          <a:xfrm>
            <a:off x="6199188" y="4894263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63" name="Line 519"/>
          <p:cNvSpPr>
            <a:spLocks noChangeShapeType="1"/>
          </p:cNvSpPr>
          <p:nvPr/>
        </p:nvSpPr>
        <p:spPr bwMode="auto">
          <a:xfrm>
            <a:off x="6199188" y="4930775"/>
            <a:ext cx="15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64" name="Freeform 520"/>
          <p:cNvSpPr>
            <a:spLocks/>
          </p:cNvSpPr>
          <p:nvPr/>
        </p:nvSpPr>
        <p:spPr bwMode="auto">
          <a:xfrm>
            <a:off x="6156325" y="4918075"/>
            <a:ext cx="84138" cy="84138"/>
          </a:xfrm>
          <a:custGeom>
            <a:avLst/>
            <a:gdLst>
              <a:gd name="T0" fmla="*/ 2147483647 w 53"/>
              <a:gd name="T1" fmla="*/ 2147483647 h 53"/>
              <a:gd name="T2" fmla="*/ 0 w 53"/>
              <a:gd name="T3" fmla="*/ 0 h 53"/>
              <a:gd name="T4" fmla="*/ 2147483647 w 53"/>
              <a:gd name="T5" fmla="*/ 2147483647 h 53"/>
              <a:gd name="T6" fmla="*/ 2147483647 w 53"/>
              <a:gd name="T7" fmla="*/ 2147483647 h 53"/>
              <a:gd name="T8" fmla="*/ 2147483647 w 53"/>
              <a:gd name="T9" fmla="*/ 2147483647 h 53"/>
              <a:gd name="T10" fmla="*/ 2147483647 w 53"/>
              <a:gd name="T11" fmla="*/ 0 h 53"/>
              <a:gd name="T12" fmla="*/ 2147483647 w 53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53"/>
              <a:gd name="T23" fmla="*/ 53 w 53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53">
                <a:moveTo>
                  <a:pt x="27" y="53"/>
                </a:moveTo>
                <a:lnTo>
                  <a:pt x="0" y="0"/>
                </a:lnTo>
                <a:lnTo>
                  <a:pt x="13" y="5"/>
                </a:lnTo>
                <a:lnTo>
                  <a:pt x="27" y="7"/>
                </a:lnTo>
                <a:lnTo>
                  <a:pt x="39" y="5"/>
                </a:lnTo>
                <a:lnTo>
                  <a:pt x="53" y="0"/>
                </a:lnTo>
                <a:lnTo>
                  <a:pt x="27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65" name="Line 521"/>
          <p:cNvSpPr>
            <a:spLocks noChangeShapeType="1"/>
          </p:cNvSpPr>
          <p:nvPr/>
        </p:nvSpPr>
        <p:spPr bwMode="auto">
          <a:xfrm>
            <a:off x="6926263" y="48561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66" name="Line 522"/>
          <p:cNvSpPr>
            <a:spLocks noChangeShapeType="1"/>
          </p:cNvSpPr>
          <p:nvPr/>
        </p:nvSpPr>
        <p:spPr bwMode="auto">
          <a:xfrm>
            <a:off x="6926263" y="4894263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67" name="Line 523"/>
          <p:cNvSpPr>
            <a:spLocks noChangeShapeType="1"/>
          </p:cNvSpPr>
          <p:nvPr/>
        </p:nvSpPr>
        <p:spPr bwMode="auto">
          <a:xfrm>
            <a:off x="6926263" y="4930775"/>
            <a:ext cx="15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68" name="Freeform 524"/>
          <p:cNvSpPr>
            <a:spLocks/>
          </p:cNvSpPr>
          <p:nvPr/>
        </p:nvSpPr>
        <p:spPr bwMode="auto">
          <a:xfrm>
            <a:off x="6884988" y="4918075"/>
            <a:ext cx="82550" cy="84138"/>
          </a:xfrm>
          <a:custGeom>
            <a:avLst/>
            <a:gdLst>
              <a:gd name="T0" fmla="*/ 2147483647 w 52"/>
              <a:gd name="T1" fmla="*/ 2147483647 h 53"/>
              <a:gd name="T2" fmla="*/ 0 w 52"/>
              <a:gd name="T3" fmla="*/ 0 h 53"/>
              <a:gd name="T4" fmla="*/ 2147483647 w 52"/>
              <a:gd name="T5" fmla="*/ 2147483647 h 53"/>
              <a:gd name="T6" fmla="*/ 2147483647 w 52"/>
              <a:gd name="T7" fmla="*/ 2147483647 h 53"/>
              <a:gd name="T8" fmla="*/ 2147483647 w 52"/>
              <a:gd name="T9" fmla="*/ 2147483647 h 53"/>
              <a:gd name="T10" fmla="*/ 2147483647 w 52"/>
              <a:gd name="T11" fmla="*/ 0 h 53"/>
              <a:gd name="T12" fmla="*/ 2147483647 w 52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53"/>
              <a:gd name="T23" fmla="*/ 52 w 52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53">
                <a:moveTo>
                  <a:pt x="26" y="53"/>
                </a:moveTo>
                <a:lnTo>
                  <a:pt x="0" y="0"/>
                </a:lnTo>
                <a:lnTo>
                  <a:pt x="13" y="5"/>
                </a:lnTo>
                <a:lnTo>
                  <a:pt x="26" y="7"/>
                </a:lnTo>
                <a:lnTo>
                  <a:pt x="40" y="5"/>
                </a:lnTo>
                <a:lnTo>
                  <a:pt x="52" y="0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69" name="Line 525"/>
          <p:cNvSpPr>
            <a:spLocks noChangeShapeType="1"/>
          </p:cNvSpPr>
          <p:nvPr/>
        </p:nvSpPr>
        <p:spPr bwMode="auto">
          <a:xfrm>
            <a:off x="7654925" y="48561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70" name="Line 526"/>
          <p:cNvSpPr>
            <a:spLocks noChangeShapeType="1"/>
          </p:cNvSpPr>
          <p:nvPr/>
        </p:nvSpPr>
        <p:spPr bwMode="auto">
          <a:xfrm>
            <a:off x="7654925" y="4894263"/>
            <a:ext cx="1588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71" name="Line 527"/>
          <p:cNvSpPr>
            <a:spLocks noChangeShapeType="1"/>
          </p:cNvSpPr>
          <p:nvPr/>
        </p:nvSpPr>
        <p:spPr bwMode="auto">
          <a:xfrm>
            <a:off x="7654925" y="4930775"/>
            <a:ext cx="158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72" name="Freeform 528"/>
          <p:cNvSpPr>
            <a:spLocks/>
          </p:cNvSpPr>
          <p:nvPr/>
        </p:nvSpPr>
        <p:spPr bwMode="auto">
          <a:xfrm>
            <a:off x="7613650" y="4918075"/>
            <a:ext cx="82550" cy="84138"/>
          </a:xfrm>
          <a:custGeom>
            <a:avLst/>
            <a:gdLst>
              <a:gd name="T0" fmla="*/ 2147483647 w 52"/>
              <a:gd name="T1" fmla="*/ 2147483647 h 53"/>
              <a:gd name="T2" fmla="*/ 0 w 52"/>
              <a:gd name="T3" fmla="*/ 0 h 53"/>
              <a:gd name="T4" fmla="*/ 2147483647 w 52"/>
              <a:gd name="T5" fmla="*/ 2147483647 h 53"/>
              <a:gd name="T6" fmla="*/ 2147483647 w 52"/>
              <a:gd name="T7" fmla="*/ 2147483647 h 53"/>
              <a:gd name="T8" fmla="*/ 2147483647 w 52"/>
              <a:gd name="T9" fmla="*/ 2147483647 h 53"/>
              <a:gd name="T10" fmla="*/ 2147483647 w 52"/>
              <a:gd name="T11" fmla="*/ 0 h 53"/>
              <a:gd name="T12" fmla="*/ 2147483647 w 52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53"/>
              <a:gd name="T23" fmla="*/ 52 w 52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53">
                <a:moveTo>
                  <a:pt x="26" y="53"/>
                </a:moveTo>
                <a:lnTo>
                  <a:pt x="0" y="0"/>
                </a:lnTo>
                <a:lnTo>
                  <a:pt x="13" y="5"/>
                </a:lnTo>
                <a:lnTo>
                  <a:pt x="26" y="7"/>
                </a:lnTo>
                <a:lnTo>
                  <a:pt x="39" y="5"/>
                </a:lnTo>
                <a:lnTo>
                  <a:pt x="52" y="0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73" name="Line 529"/>
          <p:cNvSpPr>
            <a:spLocks noChangeShapeType="1"/>
          </p:cNvSpPr>
          <p:nvPr/>
        </p:nvSpPr>
        <p:spPr bwMode="auto">
          <a:xfrm>
            <a:off x="8383588" y="48561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74" name="Line 530"/>
          <p:cNvSpPr>
            <a:spLocks noChangeShapeType="1"/>
          </p:cNvSpPr>
          <p:nvPr/>
        </p:nvSpPr>
        <p:spPr bwMode="auto">
          <a:xfrm>
            <a:off x="8383588" y="4894263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75" name="Line 531"/>
          <p:cNvSpPr>
            <a:spLocks noChangeShapeType="1"/>
          </p:cNvSpPr>
          <p:nvPr/>
        </p:nvSpPr>
        <p:spPr bwMode="auto">
          <a:xfrm>
            <a:off x="8383588" y="4930775"/>
            <a:ext cx="15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76" name="Freeform 532"/>
          <p:cNvSpPr>
            <a:spLocks/>
          </p:cNvSpPr>
          <p:nvPr/>
        </p:nvSpPr>
        <p:spPr bwMode="auto">
          <a:xfrm>
            <a:off x="8342313" y="4918075"/>
            <a:ext cx="84137" cy="84138"/>
          </a:xfrm>
          <a:custGeom>
            <a:avLst/>
            <a:gdLst>
              <a:gd name="T0" fmla="*/ 2147483647 w 53"/>
              <a:gd name="T1" fmla="*/ 2147483647 h 53"/>
              <a:gd name="T2" fmla="*/ 0 w 53"/>
              <a:gd name="T3" fmla="*/ 0 h 53"/>
              <a:gd name="T4" fmla="*/ 2147483647 w 53"/>
              <a:gd name="T5" fmla="*/ 2147483647 h 53"/>
              <a:gd name="T6" fmla="*/ 2147483647 w 53"/>
              <a:gd name="T7" fmla="*/ 2147483647 h 53"/>
              <a:gd name="T8" fmla="*/ 2147483647 w 53"/>
              <a:gd name="T9" fmla="*/ 2147483647 h 53"/>
              <a:gd name="T10" fmla="*/ 2147483647 w 53"/>
              <a:gd name="T11" fmla="*/ 0 h 53"/>
              <a:gd name="T12" fmla="*/ 2147483647 w 53"/>
              <a:gd name="T13" fmla="*/ 2147483647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53"/>
              <a:gd name="T23" fmla="*/ 53 w 53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53">
                <a:moveTo>
                  <a:pt x="26" y="53"/>
                </a:moveTo>
                <a:lnTo>
                  <a:pt x="0" y="0"/>
                </a:lnTo>
                <a:lnTo>
                  <a:pt x="13" y="5"/>
                </a:lnTo>
                <a:lnTo>
                  <a:pt x="26" y="7"/>
                </a:lnTo>
                <a:lnTo>
                  <a:pt x="40" y="5"/>
                </a:lnTo>
                <a:lnTo>
                  <a:pt x="53" y="0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877" name="Rectangle 533"/>
          <p:cNvSpPr>
            <a:spLocks noChangeArrowheads="1"/>
          </p:cNvSpPr>
          <p:nvPr/>
        </p:nvSpPr>
        <p:spPr bwMode="auto">
          <a:xfrm>
            <a:off x="6054725" y="5595938"/>
            <a:ext cx="3127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78" name="Rectangle 534"/>
          <p:cNvSpPr>
            <a:spLocks noChangeArrowheads="1"/>
          </p:cNvSpPr>
          <p:nvPr/>
        </p:nvSpPr>
        <p:spPr bwMode="auto">
          <a:xfrm>
            <a:off x="6265863" y="5743575"/>
            <a:ext cx="1539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79" name="Rectangle 535"/>
          <p:cNvSpPr>
            <a:spLocks noChangeArrowheads="1"/>
          </p:cNvSpPr>
          <p:nvPr/>
        </p:nvSpPr>
        <p:spPr bwMode="auto">
          <a:xfrm>
            <a:off x="6772275" y="5595938"/>
            <a:ext cx="3127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80" name="Rectangle 536"/>
          <p:cNvSpPr>
            <a:spLocks noChangeArrowheads="1"/>
          </p:cNvSpPr>
          <p:nvPr/>
        </p:nvSpPr>
        <p:spPr bwMode="auto">
          <a:xfrm>
            <a:off x="6983413" y="5743575"/>
            <a:ext cx="1539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81" name="Rectangle 537"/>
          <p:cNvSpPr>
            <a:spLocks noChangeArrowheads="1"/>
          </p:cNvSpPr>
          <p:nvPr/>
        </p:nvSpPr>
        <p:spPr bwMode="auto">
          <a:xfrm>
            <a:off x="7500938" y="5595938"/>
            <a:ext cx="3127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82" name="Rectangle 538"/>
          <p:cNvSpPr>
            <a:spLocks noChangeArrowheads="1"/>
          </p:cNvSpPr>
          <p:nvPr/>
        </p:nvSpPr>
        <p:spPr bwMode="auto">
          <a:xfrm>
            <a:off x="7712075" y="5743575"/>
            <a:ext cx="1539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83" name="Rectangle 539"/>
          <p:cNvSpPr>
            <a:spLocks noChangeArrowheads="1"/>
          </p:cNvSpPr>
          <p:nvPr/>
        </p:nvSpPr>
        <p:spPr bwMode="auto">
          <a:xfrm>
            <a:off x="8228013" y="5595938"/>
            <a:ext cx="3127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84" name="Rectangle 540"/>
          <p:cNvSpPr>
            <a:spLocks noChangeArrowheads="1"/>
          </p:cNvSpPr>
          <p:nvPr/>
        </p:nvSpPr>
        <p:spPr bwMode="auto">
          <a:xfrm>
            <a:off x="8439150" y="5743575"/>
            <a:ext cx="1539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85" name="Rectangle 541"/>
          <p:cNvSpPr>
            <a:spLocks noChangeArrowheads="1"/>
          </p:cNvSpPr>
          <p:nvPr/>
        </p:nvSpPr>
        <p:spPr bwMode="auto">
          <a:xfrm>
            <a:off x="6076950" y="1206500"/>
            <a:ext cx="2682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86" name="Rectangle 542"/>
          <p:cNvSpPr>
            <a:spLocks noChangeArrowheads="1"/>
          </p:cNvSpPr>
          <p:nvPr/>
        </p:nvSpPr>
        <p:spPr bwMode="auto">
          <a:xfrm>
            <a:off x="6243638" y="1352550"/>
            <a:ext cx="1539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87" name="Rectangle 543"/>
          <p:cNvSpPr>
            <a:spLocks noChangeArrowheads="1"/>
          </p:cNvSpPr>
          <p:nvPr/>
        </p:nvSpPr>
        <p:spPr bwMode="auto">
          <a:xfrm>
            <a:off x="6805613" y="1206500"/>
            <a:ext cx="2682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88" name="Rectangle 544"/>
          <p:cNvSpPr>
            <a:spLocks noChangeArrowheads="1"/>
          </p:cNvSpPr>
          <p:nvPr/>
        </p:nvSpPr>
        <p:spPr bwMode="auto">
          <a:xfrm>
            <a:off x="6972300" y="1352550"/>
            <a:ext cx="1539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89" name="Rectangle 545"/>
          <p:cNvSpPr>
            <a:spLocks noChangeArrowheads="1"/>
          </p:cNvSpPr>
          <p:nvPr/>
        </p:nvSpPr>
        <p:spPr bwMode="auto">
          <a:xfrm>
            <a:off x="7534275" y="1206500"/>
            <a:ext cx="2682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90" name="Rectangle 546"/>
          <p:cNvSpPr>
            <a:spLocks noChangeArrowheads="1"/>
          </p:cNvSpPr>
          <p:nvPr/>
        </p:nvSpPr>
        <p:spPr bwMode="auto">
          <a:xfrm>
            <a:off x="7700963" y="1352550"/>
            <a:ext cx="1539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91" name="Rectangle 547"/>
          <p:cNvSpPr>
            <a:spLocks noChangeArrowheads="1"/>
          </p:cNvSpPr>
          <p:nvPr/>
        </p:nvSpPr>
        <p:spPr bwMode="auto">
          <a:xfrm>
            <a:off x="8264525" y="1206500"/>
            <a:ext cx="2682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892" name="Rectangle 548"/>
          <p:cNvSpPr>
            <a:spLocks noChangeArrowheads="1"/>
          </p:cNvSpPr>
          <p:nvPr/>
        </p:nvSpPr>
        <p:spPr bwMode="auto">
          <a:xfrm>
            <a:off x="8431213" y="1352550"/>
            <a:ext cx="1539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2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ChangeArrowheads="1"/>
          </p:cNvSpPr>
          <p:nvPr/>
        </p:nvSpPr>
        <p:spPr bwMode="auto">
          <a:xfrm>
            <a:off x="3810000" y="152400"/>
            <a:ext cx="3275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836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Forward Mixing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8963" y="2065338"/>
            <a:ext cx="4413250" cy="410845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311525" y="2827338"/>
            <a:ext cx="398463" cy="395287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440113" y="2925763"/>
            <a:ext cx="92075" cy="198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517900" y="3028950"/>
            <a:ext cx="57150" cy="1365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670300" y="2297113"/>
            <a:ext cx="566738" cy="271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748088" y="2333625"/>
            <a:ext cx="404812" cy="198438"/>
          </a:xfrm>
          <a:prstGeom prst="rect">
            <a:avLst/>
          </a:prstGeom>
          <a:solidFill>
            <a:srgbClr val="F7F9A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8 &gt;&gt;&gt;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954338" y="2433638"/>
            <a:ext cx="647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8" name="Freeform 10"/>
          <p:cNvSpPr>
            <a:spLocks/>
          </p:cNvSpPr>
          <p:nvPr/>
        </p:nvSpPr>
        <p:spPr bwMode="auto">
          <a:xfrm>
            <a:off x="3579813" y="2387600"/>
            <a:ext cx="90487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0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57" y="29"/>
                </a:moveTo>
                <a:lnTo>
                  <a:pt x="0" y="57"/>
                </a:lnTo>
                <a:lnTo>
                  <a:pt x="4" y="44"/>
                </a:lnTo>
                <a:lnTo>
                  <a:pt x="7" y="29"/>
                </a:lnTo>
                <a:lnTo>
                  <a:pt x="4" y="14"/>
                </a:lnTo>
                <a:lnTo>
                  <a:pt x="0" y="0"/>
                </a:lnTo>
                <a:lnTo>
                  <a:pt x="57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2914650" y="3617913"/>
            <a:ext cx="447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0" name="Freeform 12"/>
          <p:cNvSpPr>
            <a:spLocks/>
          </p:cNvSpPr>
          <p:nvPr/>
        </p:nvSpPr>
        <p:spPr bwMode="auto">
          <a:xfrm>
            <a:off x="3341688" y="3571875"/>
            <a:ext cx="90487" cy="92075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0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57" y="28"/>
                </a:moveTo>
                <a:lnTo>
                  <a:pt x="0" y="57"/>
                </a:lnTo>
                <a:lnTo>
                  <a:pt x="5" y="43"/>
                </a:lnTo>
                <a:lnTo>
                  <a:pt x="6" y="28"/>
                </a:lnTo>
                <a:lnTo>
                  <a:pt x="5" y="15"/>
                </a:lnTo>
                <a:lnTo>
                  <a:pt x="0" y="0"/>
                </a:lnTo>
                <a:lnTo>
                  <a:pt x="57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2954338" y="4803775"/>
            <a:ext cx="21590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2" name="Freeform 14"/>
          <p:cNvSpPr>
            <a:spLocks/>
          </p:cNvSpPr>
          <p:nvPr/>
        </p:nvSpPr>
        <p:spPr bwMode="auto">
          <a:xfrm>
            <a:off x="5091113" y="4757738"/>
            <a:ext cx="90487" cy="90487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0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57" y="29"/>
                </a:moveTo>
                <a:lnTo>
                  <a:pt x="0" y="57"/>
                </a:lnTo>
                <a:lnTo>
                  <a:pt x="5" y="44"/>
                </a:lnTo>
                <a:lnTo>
                  <a:pt x="7" y="29"/>
                </a:lnTo>
                <a:lnTo>
                  <a:pt x="5" y="14"/>
                </a:lnTo>
                <a:lnTo>
                  <a:pt x="0" y="0"/>
                </a:lnTo>
                <a:lnTo>
                  <a:pt x="57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2954338" y="5988050"/>
            <a:ext cx="30321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4" name="Freeform 16"/>
          <p:cNvSpPr>
            <a:spLocks/>
          </p:cNvSpPr>
          <p:nvPr/>
        </p:nvSpPr>
        <p:spPr bwMode="auto">
          <a:xfrm>
            <a:off x="5964238" y="5943600"/>
            <a:ext cx="92075" cy="90488"/>
          </a:xfrm>
          <a:custGeom>
            <a:avLst/>
            <a:gdLst>
              <a:gd name="T0" fmla="*/ 2147483647 w 58"/>
              <a:gd name="T1" fmla="*/ 2147483647 h 57"/>
              <a:gd name="T2" fmla="*/ 0 w 58"/>
              <a:gd name="T3" fmla="*/ 2147483647 h 57"/>
              <a:gd name="T4" fmla="*/ 2147483647 w 58"/>
              <a:gd name="T5" fmla="*/ 2147483647 h 57"/>
              <a:gd name="T6" fmla="*/ 2147483647 w 58"/>
              <a:gd name="T7" fmla="*/ 2147483647 h 57"/>
              <a:gd name="T8" fmla="*/ 2147483647 w 58"/>
              <a:gd name="T9" fmla="*/ 2147483647 h 57"/>
              <a:gd name="T10" fmla="*/ 0 w 58"/>
              <a:gd name="T11" fmla="*/ 0 h 57"/>
              <a:gd name="T12" fmla="*/ 2147483647 w 58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7"/>
              <a:gd name="T23" fmla="*/ 58 w 58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7">
                <a:moveTo>
                  <a:pt x="58" y="28"/>
                </a:moveTo>
                <a:lnTo>
                  <a:pt x="0" y="57"/>
                </a:lnTo>
                <a:lnTo>
                  <a:pt x="6" y="43"/>
                </a:lnTo>
                <a:lnTo>
                  <a:pt x="7" y="28"/>
                </a:lnTo>
                <a:lnTo>
                  <a:pt x="6" y="14"/>
                </a:lnTo>
                <a:lnTo>
                  <a:pt x="0" y="0"/>
                </a:lnTo>
                <a:lnTo>
                  <a:pt x="58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2795588" y="2354263"/>
            <a:ext cx="158750" cy="1571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2873375" y="2376488"/>
            <a:ext cx="158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2817813" y="2430463"/>
            <a:ext cx="1095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7718425" y="2316163"/>
            <a:ext cx="149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7861300" y="2419350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2819400" y="1744663"/>
            <a:ext cx="1190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K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2913063" y="1847850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2874963" y="1958975"/>
            <a:ext cx="1587" cy="32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3" name="Freeform 25"/>
          <p:cNvSpPr>
            <a:spLocks/>
          </p:cNvSpPr>
          <p:nvPr/>
        </p:nvSpPr>
        <p:spPr bwMode="auto">
          <a:xfrm>
            <a:off x="2828925" y="2263775"/>
            <a:ext cx="90488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0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2147483647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29" y="57"/>
                </a:moveTo>
                <a:lnTo>
                  <a:pt x="0" y="0"/>
                </a:lnTo>
                <a:lnTo>
                  <a:pt x="14" y="5"/>
                </a:lnTo>
                <a:lnTo>
                  <a:pt x="29" y="7"/>
                </a:lnTo>
                <a:lnTo>
                  <a:pt x="44" y="5"/>
                </a:lnTo>
                <a:lnTo>
                  <a:pt x="57" y="0"/>
                </a:lnTo>
                <a:lnTo>
                  <a:pt x="29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7726363" y="3498850"/>
            <a:ext cx="1492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7869238" y="3605213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2819400" y="2928938"/>
            <a:ext cx="1190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K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2913063" y="3032125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2795588" y="3538538"/>
            <a:ext cx="158750" cy="1603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 flipV="1">
            <a:off x="2873375" y="3559175"/>
            <a:ext cx="1588" cy="111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>
            <a:off x="2817813" y="3616325"/>
            <a:ext cx="1095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2476500" y="3617913"/>
            <a:ext cx="2381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02" name="Freeform 34"/>
          <p:cNvSpPr>
            <a:spLocks/>
          </p:cNvSpPr>
          <p:nvPr/>
        </p:nvSpPr>
        <p:spPr bwMode="auto">
          <a:xfrm>
            <a:off x="2690813" y="3573463"/>
            <a:ext cx="92075" cy="92075"/>
          </a:xfrm>
          <a:custGeom>
            <a:avLst/>
            <a:gdLst>
              <a:gd name="T0" fmla="*/ 2147483647 w 58"/>
              <a:gd name="T1" fmla="*/ 2147483647 h 57"/>
              <a:gd name="T2" fmla="*/ 0 w 58"/>
              <a:gd name="T3" fmla="*/ 2147483647 h 57"/>
              <a:gd name="T4" fmla="*/ 2147483647 w 58"/>
              <a:gd name="T5" fmla="*/ 2147483647 h 57"/>
              <a:gd name="T6" fmla="*/ 2147483647 w 58"/>
              <a:gd name="T7" fmla="*/ 2147483647 h 57"/>
              <a:gd name="T8" fmla="*/ 2147483647 w 58"/>
              <a:gd name="T9" fmla="*/ 2147483647 h 57"/>
              <a:gd name="T10" fmla="*/ 2147483647 w 58"/>
              <a:gd name="T11" fmla="*/ 0 h 57"/>
              <a:gd name="T12" fmla="*/ 2147483647 w 58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7"/>
              <a:gd name="T23" fmla="*/ 58 w 58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7">
                <a:moveTo>
                  <a:pt x="58" y="29"/>
                </a:moveTo>
                <a:lnTo>
                  <a:pt x="0" y="57"/>
                </a:lnTo>
                <a:lnTo>
                  <a:pt x="5" y="43"/>
                </a:lnTo>
                <a:lnTo>
                  <a:pt x="7" y="28"/>
                </a:lnTo>
                <a:lnTo>
                  <a:pt x="5" y="15"/>
                </a:lnTo>
                <a:lnTo>
                  <a:pt x="1" y="0"/>
                </a:lnTo>
                <a:lnTo>
                  <a:pt x="58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7726363" y="4670425"/>
            <a:ext cx="149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7869238" y="4775200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2819400" y="4113213"/>
            <a:ext cx="1190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K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2913063" y="4214813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2795588" y="4727575"/>
            <a:ext cx="158750" cy="1539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V="1">
            <a:off x="2873375" y="4749800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2817813" y="4803775"/>
            <a:ext cx="1095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>
            <a:off x="2476500" y="4803775"/>
            <a:ext cx="2381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11" name="Freeform 43"/>
          <p:cNvSpPr>
            <a:spLocks/>
          </p:cNvSpPr>
          <p:nvPr/>
        </p:nvSpPr>
        <p:spPr bwMode="auto">
          <a:xfrm>
            <a:off x="2690813" y="4759325"/>
            <a:ext cx="92075" cy="90488"/>
          </a:xfrm>
          <a:custGeom>
            <a:avLst/>
            <a:gdLst>
              <a:gd name="T0" fmla="*/ 2147483647 w 58"/>
              <a:gd name="T1" fmla="*/ 2147483647 h 57"/>
              <a:gd name="T2" fmla="*/ 0 w 58"/>
              <a:gd name="T3" fmla="*/ 2147483647 h 57"/>
              <a:gd name="T4" fmla="*/ 2147483647 w 58"/>
              <a:gd name="T5" fmla="*/ 2147483647 h 57"/>
              <a:gd name="T6" fmla="*/ 2147483647 w 58"/>
              <a:gd name="T7" fmla="*/ 2147483647 h 57"/>
              <a:gd name="T8" fmla="*/ 2147483647 w 58"/>
              <a:gd name="T9" fmla="*/ 2147483647 h 57"/>
              <a:gd name="T10" fmla="*/ 2147483647 w 58"/>
              <a:gd name="T11" fmla="*/ 0 h 57"/>
              <a:gd name="T12" fmla="*/ 2147483647 w 58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7"/>
              <a:gd name="T23" fmla="*/ 58 w 58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7">
                <a:moveTo>
                  <a:pt x="58" y="29"/>
                </a:moveTo>
                <a:lnTo>
                  <a:pt x="0" y="57"/>
                </a:lnTo>
                <a:lnTo>
                  <a:pt x="5" y="44"/>
                </a:lnTo>
                <a:lnTo>
                  <a:pt x="7" y="29"/>
                </a:lnTo>
                <a:lnTo>
                  <a:pt x="5" y="14"/>
                </a:lnTo>
                <a:lnTo>
                  <a:pt x="1" y="0"/>
                </a:lnTo>
                <a:lnTo>
                  <a:pt x="58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2874963" y="4330700"/>
            <a:ext cx="1587" cy="31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13" name="Freeform 45"/>
          <p:cNvSpPr>
            <a:spLocks/>
          </p:cNvSpPr>
          <p:nvPr/>
        </p:nvSpPr>
        <p:spPr bwMode="auto">
          <a:xfrm>
            <a:off x="2828925" y="4625975"/>
            <a:ext cx="90488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0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2147483647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29" y="57"/>
                </a:moveTo>
                <a:lnTo>
                  <a:pt x="0" y="0"/>
                </a:lnTo>
                <a:lnTo>
                  <a:pt x="14" y="4"/>
                </a:lnTo>
                <a:lnTo>
                  <a:pt x="29" y="7"/>
                </a:lnTo>
                <a:lnTo>
                  <a:pt x="44" y="4"/>
                </a:lnTo>
                <a:lnTo>
                  <a:pt x="57" y="0"/>
                </a:lnTo>
                <a:lnTo>
                  <a:pt x="29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14" name="Rectangle 46"/>
          <p:cNvSpPr>
            <a:spLocks noChangeArrowheads="1"/>
          </p:cNvSpPr>
          <p:nvPr/>
        </p:nvSpPr>
        <p:spPr bwMode="auto">
          <a:xfrm>
            <a:off x="7702550" y="5856288"/>
            <a:ext cx="149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15" name="Rectangle 47"/>
          <p:cNvSpPr>
            <a:spLocks noChangeArrowheads="1"/>
          </p:cNvSpPr>
          <p:nvPr/>
        </p:nvSpPr>
        <p:spPr bwMode="auto">
          <a:xfrm>
            <a:off x="7847013" y="5959475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16" name="Rectangle 48"/>
          <p:cNvSpPr>
            <a:spLocks noChangeArrowheads="1"/>
          </p:cNvSpPr>
          <p:nvPr/>
        </p:nvSpPr>
        <p:spPr bwMode="auto">
          <a:xfrm>
            <a:off x="2819400" y="5295900"/>
            <a:ext cx="1190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K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2913063" y="5400675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2795588" y="5913438"/>
            <a:ext cx="158750" cy="15398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19" name="Line 51"/>
          <p:cNvSpPr>
            <a:spLocks noChangeShapeType="1"/>
          </p:cNvSpPr>
          <p:nvPr/>
        </p:nvSpPr>
        <p:spPr bwMode="auto">
          <a:xfrm flipV="1">
            <a:off x="2873375" y="5934075"/>
            <a:ext cx="1588" cy="106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20" name="Line 52"/>
          <p:cNvSpPr>
            <a:spLocks noChangeShapeType="1"/>
          </p:cNvSpPr>
          <p:nvPr/>
        </p:nvSpPr>
        <p:spPr bwMode="auto">
          <a:xfrm>
            <a:off x="2817813" y="5986463"/>
            <a:ext cx="1095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>
            <a:off x="2874963" y="5513388"/>
            <a:ext cx="1587" cy="31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22" name="Freeform 54"/>
          <p:cNvSpPr>
            <a:spLocks/>
          </p:cNvSpPr>
          <p:nvPr/>
        </p:nvSpPr>
        <p:spPr bwMode="auto">
          <a:xfrm>
            <a:off x="2828925" y="5810250"/>
            <a:ext cx="90488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0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2147483647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29" y="57"/>
                </a:moveTo>
                <a:lnTo>
                  <a:pt x="0" y="0"/>
                </a:lnTo>
                <a:lnTo>
                  <a:pt x="14" y="5"/>
                </a:lnTo>
                <a:lnTo>
                  <a:pt x="29" y="7"/>
                </a:lnTo>
                <a:lnTo>
                  <a:pt x="44" y="5"/>
                </a:lnTo>
                <a:lnTo>
                  <a:pt x="57" y="0"/>
                </a:lnTo>
                <a:lnTo>
                  <a:pt x="29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23" name="Rectangle 55"/>
          <p:cNvSpPr>
            <a:spLocks noChangeArrowheads="1"/>
          </p:cNvSpPr>
          <p:nvPr/>
        </p:nvSpPr>
        <p:spPr bwMode="auto">
          <a:xfrm>
            <a:off x="4545013" y="2297113"/>
            <a:ext cx="568325" cy="271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24" name="Rectangle 56"/>
          <p:cNvSpPr>
            <a:spLocks noChangeArrowheads="1"/>
          </p:cNvSpPr>
          <p:nvPr/>
        </p:nvSpPr>
        <p:spPr bwMode="auto">
          <a:xfrm>
            <a:off x="4622800" y="2333625"/>
            <a:ext cx="404813" cy="198438"/>
          </a:xfrm>
          <a:prstGeom prst="rect">
            <a:avLst/>
          </a:prstGeom>
          <a:solidFill>
            <a:srgbClr val="F7F9A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8 &gt;&gt;&gt;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5419725" y="2297113"/>
            <a:ext cx="566738" cy="271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5497513" y="2333625"/>
            <a:ext cx="404812" cy="198438"/>
          </a:xfrm>
          <a:prstGeom prst="rect">
            <a:avLst/>
          </a:prstGeom>
          <a:solidFill>
            <a:srgbClr val="F7F9A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8 &gt;&gt;&gt;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27" name="Rectangle 59"/>
          <p:cNvSpPr>
            <a:spLocks noChangeArrowheads="1"/>
          </p:cNvSpPr>
          <p:nvPr/>
        </p:nvSpPr>
        <p:spPr bwMode="auto">
          <a:xfrm>
            <a:off x="5062538" y="2827338"/>
            <a:ext cx="396875" cy="395287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28" name="Rectangle 60"/>
          <p:cNvSpPr>
            <a:spLocks noChangeArrowheads="1"/>
          </p:cNvSpPr>
          <p:nvPr/>
        </p:nvSpPr>
        <p:spPr bwMode="auto">
          <a:xfrm>
            <a:off x="5187950" y="2925763"/>
            <a:ext cx="92075" cy="198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29" name="Rectangle 61"/>
          <p:cNvSpPr>
            <a:spLocks noChangeArrowheads="1"/>
          </p:cNvSpPr>
          <p:nvPr/>
        </p:nvSpPr>
        <p:spPr bwMode="auto">
          <a:xfrm>
            <a:off x="5265738" y="3028950"/>
            <a:ext cx="57150" cy="1365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30" name="Rectangle 62"/>
          <p:cNvSpPr>
            <a:spLocks noChangeArrowheads="1"/>
          </p:cNvSpPr>
          <p:nvPr/>
        </p:nvSpPr>
        <p:spPr bwMode="auto">
          <a:xfrm>
            <a:off x="4187825" y="2827338"/>
            <a:ext cx="398463" cy="395287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31" name="Rectangle 63"/>
          <p:cNvSpPr>
            <a:spLocks noChangeArrowheads="1"/>
          </p:cNvSpPr>
          <p:nvPr/>
        </p:nvSpPr>
        <p:spPr bwMode="auto">
          <a:xfrm>
            <a:off x="4316413" y="2925763"/>
            <a:ext cx="92075" cy="198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32" name="Rectangle 64"/>
          <p:cNvSpPr>
            <a:spLocks noChangeArrowheads="1"/>
          </p:cNvSpPr>
          <p:nvPr/>
        </p:nvSpPr>
        <p:spPr bwMode="auto">
          <a:xfrm>
            <a:off x="4394200" y="3028950"/>
            <a:ext cx="57150" cy="1365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33" name="Rectangle 65"/>
          <p:cNvSpPr>
            <a:spLocks noChangeArrowheads="1"/>
          </p:cNvSpPr>
          <p:nvPr/>
        </p:nvSpPr>
        <p:spPr bwMode="auto">
          <a:xfrm>
            <a:off x="5935663" y="2827338"/>
            <a:ext cx="398462" cy="395287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34" name="Rectangle 66"/>
          <p:cNvSpPr>
            <a:spLocks noChangeArrowheads="1"/>
          </p:cNvSpPr>
          <p:nvPr/>
        </p:nvSpPr>
        <p:spPr bwMode="auto">
          <a:xfrm>
            <a:off x="6064250" y="2925763"/>
            <a:ext cx="92075" cy="1984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35" name="Rectangle 67"/>
          <p:cNvSpPr>
            <a:spLocks noChangeArrowheads="1"/>
          </p:cNvSpPr>
          <p:nvPr/>
        </p:nvSpPr>
        <p:spPr bwMode="auto">
          <a:xfrm>
            <a:off x="6142038" y="3028950"/>
            <a:ext cx="57150" cy="1365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836" name="Rectangle 68"/>
          <p:cNvSpPr>
            <a:spLocks noChangeArrowheads="1"/>
          </p:cNvSpPr>
          <p:nvPr/>
        </p:nvSpPr>
        <p:spPr bwMode="auto">
          <a:xfrm>
            <a:off x="4306888" y="3538538"/>
            <a:ext cx="158750" cy="1603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37" name="Line 69"/>
          <p:cNvSpPr>
            <a:spLocks noChangeShapeType="1"/>
          </p:cNvSpPr>
          <p:nvPr/>
        </p:nvSpPr>
        <p:spPr bwMode="auto">
          <a:xfrm flipV="1">
            <a:off x="4383088" y="3559175"/>
            <a:ext cx="1587" cy="111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38" name="Line 70"/>
          <p:cNvSpPr>
            <a:spLocks noChangeShapeType="1"/>
          </p:cNvSpPr>
          <p:nvPr/>
        </p:nvSpPr>
        <p:spPr bwMode="auto">
          <a:xfrm>
            <a:off x="4329113" y="3616325"/>
            <a:ext cx="1095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39" name="Rectangle 71"/>
          <p:cNvSpPr>
            <a:spLocks noChangeArrowheads="1"/>
          </p:cNvSpPr>
          <p:nvPr/>
        </p:nvSpPr>
        <p:spPr bwMode="auto">
          <a:xfrm>
            <a:off x="5181600" y="4724400"/>
            <a:ext cx="158750" cy="1571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40" name="Line 72"/>
          <p:cNvSpPr>
            <a:spLocks noChangeShapeType="1"/>
          </p:cNvSpPr>
          <p:nvPr/>
        </p:nvSpPr>
        <p:spPr bwMode="auto">
          <a:xfrm flipV="1">
            <a:off x="5257800" y="4746625"/>
            <a:ext cx="158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41" name="Line 73"/>
          <p:cNvSpPr>
            <a:spLocks noChangeShapeType="1"/>
          </p:cNvSpPr>
          <p:nvPr/>
        </p:nvSpPr>
        <p:spPr bwMode="auto">
          <a:xfrm>
            <a:off x="5202238" y="4802188"/>
            <a:ext cx="1095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42" name="Rectangle 74"/>
          <p:cNvSpPr>
            <a:spLocks noChangeArrowheads="1"/>
          </p:cNvSpPr>
          <p:nvPr/>
        </p:nvSpPr>
        <p:spPr bwMode="auto">
          <a:xfrm>
            <a:off x="6532563" y="2354263"/>
            <a:ext cx="160337" cy="1571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43" name="Line 75"/>
          <p:cNvSpPr>
            <a:spLocks noChangeShapeType="1"/>
          </p:cNvSpPr>
          <p:nvPr/>
        </p:nvSpPr>
        <p:spPr bwMode="auto">
          <a:xfrm flipV="1">
            <a:off x="6610350" y="2376488"/>
            <a:ext cx="158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44" name="Line 76"/>
          <p:cNvSpPr>
            <a:spLocks noChangeShapeType="1"/>
          </p:cNvSpPr>
          <p:nvPr/>
        </p:nvSpPr>
        <p:spPr bwMode="auto">
          <a:xfrm>
            <a:off x="6554788" y="2430463"/>
            <a:ext cx="1111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45" name="Line 77"/>
          <p:cNvSpPr>
            <a:spLocks noChangeShapeType="1"/>
          </p:cNvSpPr>
          <p:nvPr/>
        </p:nvSpPr>
        <p:spPr bwMode="auto">
          <a:xfrm>
            <a:off x="4227513" y="2433638"/>
            <a:ext cx="2492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46" name="Freeform 78"/>
          <p:cNvSpPr>
            <a:spLocks/>
          </p:cNvSpPr>
          <p:nvPr/>
        </p:nvSpPr>
        <p:spPr bwMode="auto">
          <a:xfrm>
            <a:off x="4454525" y="2387600"/>
            <a:ext cx="90488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0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57" y="29"/>
                </a:moveTo>
                <a:lnTo>
                  <a:pt x="0" y="57"/>
                </a:lnTo>
                <a:lnTo>
                  <a:pt x="5" y="44"/>
                </a:lnTo>
                <a:lnTo>
                  <a:pt x="7" y="29"/>
                </a:lnTo>
                <a:lnTo>
                  <a:pt x="5" y="14"/>
                </a:lnTo>
                <a:lnTo>
                  <a:pt x="0" y="0"/>
                </a:lnTo>
                <a:lnTo>
                  <a:pt x="57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47" name="Line 79"/>
          <p:cNvSpPr>
            <a:spLocks noChangeShapeType="1"/>
          </p:cNvSpPr>
          <p:nvPr/>
        </p:nvSpPr>
        <p:spPr bwMode="auto">
          <a:xfrm>
            <a:off x="5976938" y="2433638"/>
            <a:ext cx="4889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48" name="Freeform 80"/>
          <p:cNvSpPr>
            <a:spLocks/>
          </p:cNvSpPr>
          <p:nvPr/>
        </p:nvSpPr>
        <p:spPr bwMode="auto">
          <a:xfrm>
            <a:off x="6442075" y="2387600"/>
            <a:ext cx="90488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0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57" y="29"/>
                </a:moveTo>
                <a:lnTo>
                  <a:pt x="0" y="57"/>
                </a:lnTo>
                <a:lnTo>
                  <a:pt x="5" y="44"/>
                </a:lnTo>
                <a:lnTo>
                  <a:pt x="7" y="29"/>
                </a:lnTo>
                <a:lnTo>
                  <a:pt x="5" y="14"/>
                </a:lnTo>
                <a:lnTo>
                  <a:pt x="0" y="0"/>
                </a:lnTo>
                <a:lnTo>
                  <a:pt x="57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49" name="Line 81"/>
          <p:cNvSpPr>
            <a:spLocks noChangeShapeType="1"/>
          </p:cNvSpPr>
          <p:nvPr/>
        </p:nvSpPr>
        <p:spPr bwMode="auto">
          <a:xfrm>
            <a:off x="7488238" y="2433638"/>
            <a:ext cx="1698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50" name="Freeform 82"/>
          <p:cNvSpPr>
            <a:spLocks/>
          </p:cNvSpPr>
          <p:nvPr/>
        </p:nvSpPr>
        <p:spPr bwMode="auto">
          <a:xfrm>
            <a:off x="7635875" y="2387600"/>
            <a:ext cx="90488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0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57" y="29"/>
                </a:moveTo>
                <a:lnTo>
                  <a:pt x="0" y="57"/>
                </a:lnTo>
                <a:lnTo>
                  <a:pt x="5" y="44"/>
                </a:lnTo>
                <a:lnTo>
                  <a:pt x="6" y="29"/>
                </a:lnTo>
                <a:lnTo>
                  <a:pt x="5" y="14"/>
                </a:lnTo>
                <a:lnTo>
                  <a:pt x="0" y="0"/>
                </a:lnTo>
                <a:lnTo>
                  <a:pt x="57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51" name="Line 83"/>
          <p:cNvSpPr>
            <a:spLocks noChangeShapeType="1"/>
          </p:cNvSpPr>
          <p:nvPr/>
        </p:nvSpPr>
        <p:spPr bwMode="auto">
          <a:xfrm>
            <a:off x="3511550" y="2433638"/>
            <a:ext cx="1588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52" name="Freeform 84"/>
          <p:cNvSpPr>
            <a:spLocks/>
          </p:cNvSpPr>
          <p:nvPr/>
        </p:nvSpPr>
        <p:spPr bwMode="auto">
          <a:xfrm>
            <a:off x="3476625" y="2400300"/>
            <a:ext cx="68263" cy="66675"/>
          </a:xfrm>
          <a:custGeom>
            <a:avLst/>
            <a:gdLst>
              <a:gd name="T0" fmla="*/ 2147483647 w 43"/>
              <a:gd name="T1" fmla="*/ 2147483647 h 42"/>
              <a:gd name="T2" fmla="*/ 2147483647 w 43"/>
              <a:gd name="T3" fmla="*/ 2147483647 h 42"/>
              <a:gd name="T4" fmla="*/ 2147483647 w 43"/>
              <a:gd name="T5" fmla="*/ 2147483647 h 42"/>
              <a:gd name="T6" fmla="*/ 2147483647 w 43"/>
              <a:gd name="T7" fmla="*/ 2147483647 h 42"/>
              <a:gd name="T8" fmla="*/ 2147483647 w 43"/>
              <a:gd name="T9" fmla="*/ 2147483647 h 42"/>
              <a:gd name="T10" fmla="*/ 2147483647 w 43"/>
              <a:gd name="T11" fmla="*/ 2147483647 h 42"/>
              <a:gd name="T12" fmla="*/ 2147483647 w 43"/>
              <a:gd name="T13" fmla="*/ 2147483647 h 42"/>
              <a:gd name="T14" fmla="*/ 2147483647 w 43"/>
              <a:gd name="T15" fmla="*/ 2147483647 h 42"/>
              <a:gd name="T16" fmla="*/ 2147483647 w 43"/>
              <a:gd name="T17" fmla="*/ 0 h 42"/>
              <a:gd name="T18" fmla="*/ 2147483647 w 43"/>
              <a:gd name="T19" fmla="*/ 2147483647 h 42"/>
              <a:gd name="T20" fmla="*/ 2147483647 w 43"/>
              <a:gd name="T21" fmla="*/ 2147483647 h 42"/>
              <a:gd name="T22" fmla="*/ 2147483647 w 43"/>
              <a:gd name="T23" fmla="*/ 2147483647 h 42"/>
              <a:gd name="T24" fmla="*/ 0 w 43"/>
              <a:gd name="T25" fmla="*/ 2147483647 h 42"/>
              <a:gd name="T26" fmla="*/ 2147483647 w 43"/>
              <a:gd name="T27" fmla="*/ 2147483647 h 42"/>
              <a:gd name="T28" fmla="*/ 2147483647 w 43"/>
              <a:gd name="T29" fmla="*/ 2147483647 h 42"/>
              <a:gd name="T30" fmla="*/ 2147483647 w 43"/>
              <a:gd name="T31" fmla="*/ 2147483647 h 42"/>
              <a:gd name="T32" fmla="*/ 2147483647 w 43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42"/>
              <a:gd name="T53" fmla="*/ 43 w 43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42">
                <a:moveTo>
                  <a:pt x="22" y="42"/>
                </a:moveTo>
                <a:lnTo>
                  <a:pt x="30" y="41"/>
                </a:lnTo>
                <a:lnTo>
                  <a:pt x="37" y="36"/>
                </a:lnTo>
                <a:lnTo>
                  <a:pt x="42" y="29"/>
                </a:lnTo>
                <a:lnTo>
                  <a:pt x="43" y="21"/>
                </a:lnTo>
                <a:lnTo>
                  <a:pt x="42" y="12"/>
                </a:lnTo>
                <a:lnTo>
                  <a:pt x="37" y="5"/>
                </a:lnTo>
                <a:lnTo>
                  <a:pt x="30" y="1"/>
                </a:lnTo>
                <a:lnTo>
                  <a:pt x="22" y="0"/>
                </a:lnTo>
                <a:lnTo>
                  <a:pt x="13" y="1"/>
                </a:lnTo>
                <a:lnTo>
                  <a:pt x="7" y="5"/>
                </a:lnTo>
                <a:lnTo>
                  <a:pt x="2" y="12"/>
                </a:lnTo>
                <a:lnTo>
                  <a:pt x="0" y="21"/>
                </a:lnTo>
                <a:lnTo>
                  <a:pt x="2" y="29"/>
                </a:lnTo>
                <a:lnTo>
                  <a:pt x="7" y="36"/>
                </a:lnTo>
                <a:lnTo>
                  <a:pt x="13" y="41"/>
                </a:lnTo>
                <a:lnTo>
                  <a:pt x="22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53" name="Freeform 85"/>
          <p:cNvSpPr>
            <a:spLocks/>
          </p:cNvSpPr>
          <p:nvPr/>
        </p:nvSpPr>
        <p:spPr bwMode="auto">
          <a:xfrm>
            <a:off x="3465513" y="2736850"/>
            <a:ext cx="90487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0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2147483647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29" y="57"/>
                </a:moveTo>
                <a:lnTo>
                  <a:pt x="0" y="0"/>
                </a:lnTo>
                <a:lnTo>
                  <a:pt x="14" y="6"/>
                </a:lnTo>
                <a:lnTo>
                  <a:pt x="29" y="7"/>
                </a:lnTo>
                <a:lnTo>
                  <a:pt x="44" y="6"/>
                </a:lnTo>
                <a:lnTo>
                  <a:pt x="57" y="0"/>
                </a:lnTo>
                <a:lnTo>
                  <a:pt x="29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54" name="Line 86"/>
          <p:cNvSpPr>
            <a:spLocks noChangeShapeType="1"/>
          </p:cNvSpPr>
          <p:nvPr/>
        </p:nvSpPr>
        <p:spPr bwMode="auto">
          <a:xfrm>
            <a:off x="3511550" y="3222625"/>
            <a:ext cx="1588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55" name="Freeform 87"/>
          <p:cNvSpPr>
            <a:spLocks/>
          </p:cNvSpPr>
          <p:nvPr/>
        </p:nvSpPr>
        <p:spPr bwMode="auto">
          <a:xfrm>
            <a:off x="3465513" y="3448050"/>
            <a:ext cx="90487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0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2147483647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29" y="57"/>
                </a:moveTo>
                <a:lnTo>
                  <a:pt x="0" y="0"/>
                </a:lnTo>
                <a:lnTo>
                  <a:pt x="14" y="5"/>
                </a:lnTo>
                <a:lnTo>
                  <a:pt x="29" y="7"/>
                </a:lnTo>
                <a:lnTo>
                  <a:pt x="44" y="5"/>
                </a:lnTo>
                <a:lnTo>
                  <a:pt x="57" y="0"/>
                </a:lnTo>
                <a:lnTo>
                  <a:pt x="29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56" name="Line 88"/>
          <p:cNvSpPr>
            <a:spLocks noChangeShapeType="1"/>
          </p:cNvSpPr>
          <p:nvPr/>
        </p:nvSpPr>
        <p:spPr bwMode="auto">
          <a:xfrm>
            <a:off x="4386263" y="2433638"/>
            <a:ext cx="1587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57" name="Freeform 89"/>
          <p:cNvSpPr>
            <a:spLocks/>
          </p:cNvSpPr>
          <p:nvPr/>
        </p:nvSpPr>
        <p:spPr bwMode="auto">
          <a:xfrm>
            <a:off x="4352925" y="2400300"/>
            <a:ext cx="68263" cy="66675"/>
          </a:xfrm>
          <a:custGeom>
            <a:avLst/>
            <a:gdLst>
              <a:gd name="T0" fmla="*/ 2147483647 w 43"/>
              <a:gd name="T1" fmla="*/ 2147483647 h 42"/>
              <a:gd name="T2" fmla="*/ 2147483647 w 43"/>
              <a:gd name="T3" fmla="*/ 2147483647 h 42"/>
              <a:gd name="T4" fmla="*/ 2147483647 w 43"/>
              <a:gd name="T5" fmla="*/ 2147483647 h 42"/>
              <a:gd name="T6" fmla="*/ 2147483647 w 43"/>
              <a:gd name="T7" fmla="*/ 2147483647 h 42"/>
              <a:gd name="T8" fmla="*/ 2147483647 w 43"/>
              <a:gd name="T9" fmla="*/ 2147483647 h 42"/>
              <a:gd name="T10" fmla="*/ 2147483647 w 43"/>
              <a:gd name="T11" fmla="*/ 2147483647 h 42"/>
              <a:gd name="T12" fmla="*/ 2147483647 w 43"/>
              <a:gd name="T13" fmla="*/ 2147483647 h 42"/>
              <a:gd name="T14" fmla="*/ 2147483647 w 43"/>
              <a:gd name="T15" fmla="*/ 2147483647 h 42"/>
              <a:gd name="T16" fmla="*/ 2147483647 w 43"/>
              <a:gd name="T17" fmla="*/ 0 h 42"/>
              <a:gd name="T18" fmla="*/ 2147483647 w 43"/>
              <a:gd name="T19" fmla="*/ 2147483647 h 42"/>
              <a:gd name="T20" fmla="*/ 2147483647 w 43"/>
              <a:gd name="T21" fmla="*/ 2147483647 h 42"/>
              <a:gd name="T22" fmla="*/ 2147483647 w 43"/>
              <a:gd name="T23" fmla="*/ 2147483647 h 42"/>
              <a:gd name="T24" fmla="*/ 0 w 43"/>
              <a:gd name="T25" fmla="*/ 2147483647 h 42"/>
              <a:gd name="T26" fmla="*/ 2147483647 w 43"/>
              <a:gd name="T27" fmla="*/ 2147483647 h 42"/>
              <a:gd name="T28" fmla="*/ 2147483647 w 43"/>
              <a:gd name="T29" fmla="*/ 2147483647 h 42"/>
              <a:gd name="T30" fmla="*/ 2147483647 w 43"/>
              <a:gd name="T31" fmla="*/ 2147483647 h 42"/>
              <a:gd name="T32" fmla="*/ 2147483647 w 43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42"/>
              <a:gd name="T53" fmla="*/ 43 w 43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42">
                <a:moveTo>
                  <a:pt x="21" y="42"/>
                </a:moveTo>
                <a:lnTo>
                  <a:pt x="30" y="41"/>
                </a:lnTo>
                <a:lnTo>
                  <a:pt x="36" y="36"/>
                </a:lnTo>
                <a:lnTo>
                  <a:pt x="42" y="29"/>
                </a:lnTo>
                <a:lnTo>
                  <a:pt x="43" y="21"/>
                </a:lnTo>
                <a:lnTo>
                  <a:pt x="42" y="12"/>
                </a:lnTo>
                <a:lnTo>
                  <a:pt x="36" y="5"/>
                </a:lnTo>
                <a:lnTo>
                  <a:pt x="30" y="1"/>
                </a:lnTo>
                <a:lnTo>
                  <a:pt x="21" y="0"/>
                </a:lnTo>
                <a:lnTo>
                  <a:pt x="13" y="1"/>
                </a:lnTo>
                <a:lnTo>
                  <a:pt x="7" y="5"/>
                </a:lnTo>
                <a:lnTo>
                  <a:pt x="1" y="12"/>
                </a:lnTo>
                <a:lnTo>
                  <a:pt x="0" y="21"/>
                </a:lnTo>
                <a:lnTo>
                  <a:pt x="1" y="29"/>
                </a:lnTo>
                <a:lnTo>
                  <a:pt x="7" y="36"/>
                </a:lnTo>
                <a:lnTo>
                  <a:pt x="13" y="41"/>
                </a:lnTo>
                <a:lnTo>
                  <a:pt x="21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58" name="Freeform 90"/>
          <p:cNvSpPr>
            <a:spLocks/>
          </p:cNvSpPr>
          <p:nvPr/>
        </p:nvSpPr>
        <p:spPr bwMode="auto">
          <a:xfrm>
            <a:off x="4341813" y="2736850"/>
            <a:ext cx="90487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0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2147483647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28" y="57"/>
                </a:moveTo>
                <a:lnTo>
                  <a:pt x="0" y="0"/>
                </a:lnTo>
                <a:lnTo>
                  <a:pt x="14" y="6"/>
                </a:lnTo>
                <a:lnTo>
                  <a:pt x="28" y="7"/>
                </a:lnTo>
                <a:lnTo>
                  <a:pt x="43" y="6"/>
                </a:lnTo>
                <a:lnTo>
                  <a:pt x="57" y="0"/>
                </a:lnTo>
                <a:lnTo>
                  <a:pt x="28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59" name="Line 91"/>
          <p:cNvSpPr>
            <a:spLocks noChangeShapeType="1"/>
          </p:cNvSpPr>
          <p:nvPr/>
        </p:nvSpPr>
        <p:spPr bwMode="auto">
          <a:xfrm>
            <a:off x="5260975" y="2433638"/>
            <a:ext cx="1588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60" name="Freeform 92"/>
          <p:cNvSpPr>
            <a:spLocks/>
          </p:cNvSpPr>
          <p:nvPr/>
        </p:nvSpPr>
        <p:spPr bwMode="auto">
          <a:xfrm>
            <a:off x="5226050" y="2400300"/>
            <a:ext cx="68263" cy="66675"/>
          </a:xfrm>
          <a:custGeom>
            <a:avLst/>
            <a:gdLst>
              <a:gd name="T0" fmla="*/ 2147483647 w 43"/>
              <a:gd name="T1" fmla="*/ 2147483647 h 42"/>
              <a:gd name="T2" fmla="*/ 2147483647 w 43"/>
              <a:gd name="T3" fmla="*/ 2147483647 h 42"/>
              <a:gd name="T4" fmla="*/ 2147483647 w 43"/>
              <a:gd name="T5" fmla="*/ 2147483647 h 42"/>
              <a:gd name="T6" fmla="*/ 2147483647 w 43"/>
              <a:gd name="T7" fmla="*/ 2147483647 h 42"/>
              <a:gd name="T8" fmla="*/ 2147483647 w 43"/>
              <a:gd name="T9" fmla="*/ 2147483647 h 42"/>
              <a:gd name="T10" fmla="*/ 2147483647 w 43"/>
              <a:gd name="T11" fmla="*/ 2147483647 h 42"/>
              <a:gd name="T12" fmla="*/ 2147483647 w 43"/>
              <a:gd name="T13" fmla="*/ 2147483647 h 42"/>
              <a:gd name="T14" fmla="*/ 2147483647 w 43"/>
              <a:gd name="T15" fmla="*/ 2147483647 h 42"/>
              <a:gd name="T16" fmla="*/ 2147483647 w 43"/>
              <a:gd name="T17" fmla="*/ 0 h 42"/>
              <a:gd name="T18" fmla="*/ 2147483647 w 43"/>
              <a:gd name="T19" fmla="*/ 2147483647 h 42"/>
              <a:gd name="T20" fmla="*/ 2147483647 w 43"/>
              <a:gd name="T21" fmla="*/ 2147483647 h 42"/>
              <a:gd name="T22" fmla="*/ 2147483647 w 43"/>
              <a:gd name="T23" fmla="*/ 2147483647 h 42"/>
              <a:gd name="T24" fmla="*/ 0 w 43"/>
              <a:gd name="T25" fmla="*/ 2147483647 h 42"/>
              <a:gd name="T26" fmla="*/ 2147483647 w 43"/>
              <a:gd name="T27" fmla="*/ 2147483647 h 42"/>
              <a:gd name="T28" fmla="*/ 2147483647 w 43"/>
              <a:gd name="T29" fmla="*/ 2147483647 h 42"/>
              <a:gd name="T30" fmla="*/ 2147483647 w 43"/>
              <a:gd name="T31" fmla="*/ 2147483647 h 42"/>
              <a:gd name="T32" fmla="*/ 2147483647 w 43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42"/>
              <a:gd name="T53" fmla="*/ 43 w 43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42">
                <a:moveTo>
                  <a:pt x="22" y="42"/>
                </a:moveTo>
                <a:lnTo>
                  <a:pt x="29" y="41"/>
                </a:lnTo>
                <a:lnTo>
                  <a:pt x="37" y="36"/>
                </a:lnTo>
                <a:lnTo>
                  <a:pt x="41" y="29"/>
                </a:lnTo>
                <a:lnTo>
                  <a:pt x="43" y="21"/>
                </a:lnTo>
                <a:lnTo>
                  <a:pt x="41" y="12"/>
                </a:lnTo>
                <a:lnTo>
                  <a:pt x="37" y="5"/>
                </a:lnTo>
                <a:lnTo>
                  <a:pt x="29" y="1"/>
                </a:lnTo>
                <a:lnTo>
                  <a:pt x="22" y="0"/>
                </a:lnTo>
                <a:lnTo>
                  <a:pt x="14" y="1"/>
                </a:lnTo>
                <a:lnTo>
                  <a:pt x="6" y="5"/>
                </a:lnTo>
                <a:lnTo>
                  <a:pt x="2" y="12"/>
                </a:lnTo>
                <a:lnTo>
                  <a:pt x="0" y="21"/>
                </a:lnTo>
                <a:lnTo>
                  <a:pt x="2" y="29"/>
                </a:lnTo>
                <a:lnTo>
                  <a:pt x="6" y="36"/>
                </a:lnTo>
                <a:lnTo>
                  <a:pt x="14" y="41"/>
                </a:lnTo>
                <a:lnTo>
                  <a:pt x="22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61" name="Freeform 93"/>
          <p:cNvSpPr>
            <a:spLocks/>
          </p:cNvSpPr>
          <p:nvPr/>
        </p:nvSpPr>
        <p:spPr bwMode="auto">
          <a:xfrm>
            <a:off x="5214938" y="2736850"/>
            <a:ext cx="92075" cy="90488"/>
          </a:xfrm>
          <a:custGeom>
            <a:avLst/>
            <a:gdLst>
              <a:gd name="T0" fmla="*/ 2147483647 w 58"/>
              <a:gd name="T1" fmla="*/ 2147483647 h 57"/>
              <a:gd name="T2" fmla="*/ 0 w 58"/>
              <a:gd name="T3" fmla="*/ 0 h 57"/>
              <a:gd name="T4" fmla="*/ 2147483647 w 58"/>
              <a:gd name="T5" fmla="*/ 2147483647 h 57"/>
              <a:gd name="T6" fmla="*/ 2147483647 w 58"/>
              <a:gd name="T7" fmla="*/ 2147483647 h 57"/>
              <a:gd name="T8" fmla="*/ 2147483647 w 58"/>
              <a:gd name="T9" fmla="*/ 2147483647 h 57"/>
              <a:gd name="T10" fmla="*/ 2147483647 w 58"/>
              <a:gd name="T11" fmla="*/ 0 h 57"/>
              <a:gd name="T12" fmla="*/ 2147483647 w 58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7"/>
              <a:gd name="T23" fmla="*/ 58 w 58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7">
                <a:moveTo>
                  <a:pt x="29" y="57"/>
                </a:moveTo>
                <a:lnTo>
                  <a:pt x="0" y="0"/>
                </a:lnTo>
                <a:lnTo>
                  <a:pt x="14" y="6"/>
                </a:lnTo>
                <a:lnTo>
                  <a:pt x="29" y="7"/>
                </a:lnTo>
                <a:lnTo>
                  <a:pt x="43" y="6"/>
                </a:lnTo>
                <a:lnTo>
                  <a:pt x="58" y="0"/>
                </a:lnTo>
                <a:lnTo>
                  <a:pt x="29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62" name="Line 94"/>
          <p:cNvSpPr>
            <a:spLocks noChangeShapeType="1"/>
          </p:cNvSpPr>
          <p:nvPr/>
        </p:nvSpPr>
        <p:spPr bwMode="auto">
          <a:xfrm>
            <a:off x="6135688" y="2433638"/>
            <a:ext cx="1587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63" name="Freeform 95"/>
          <p:cNvSpPr>
            <a:spLocks/>
          </p:cNvSpPr>
          <p:nvPr/>
        </p:nvSpPr>
        <p:spPr bwMode="auto">
          <a:xfrm>
            <a:off x="6100763" y="2400300"/>
            <a:ext cx="68262" cy="66675"/>
          </a:xfrm>
          <a:custGeom>
            <a:avLst/>
            <a:gdLst>
              <a:gd name="T0" fmla="*/ 2147483647 w 43"/>
              <a:gd name="T1" fmla="*/ 2147483647 h 42"/>
              <a:gd name="T2" fmla="*/ 2147483647 w 43"/>
              <a:gd name="T3" fmla="*/ 2147483647 h 42"/>
              <a:gd name="T4" fmla="*/ 2147483647 w 43"/>
              <a:gd name="T5" fmla="*/ 2147483647 h 42"/>
              <a:gd name="T6" fmla="*/ 2147483647 w 43"/>
              <a:gd name="T7" fmla="*/ 2147483647 h 42"/>
              <a:gd name="T8" fmla="*/ 2147483647 w 43"/>
              <a:gd name="T9" fmla="*/ 2147483647 h 42"/>
              <a:gd name="T10" fmla="*/ 2147483647 w 43"/>
              <a:gd name="T11" fmla="*/ 2147483647 h 42"/>
              <a:gd name="T12" fmla="*/ 2147483647 w 43"/>
              <a:gd name="T13" fmla="*/ 2147483647 h 42"/>
              <a:gd name="T14" fmla="*/ 2147483647 w 43"/>
              <a:gd name="T15" fmla="*/ 2147483647 h 42"/>
              <a:gd name="T16" fmla="*/ 2147483647 w 43"/>
              <a:gd name="T17" fmla="*/ 0 h 42"/>
              <a:gd name="T18" fmla="*/ 2147483647 w 43"/>
              <a:gd name="T19" fmla="*/ 2147483647 h 42"/>
              <a:gd name="T20" fmla="*/ 2147483647 w 43"/>
              <a:gd name="T21" fmla="*/ 2147483647 h 42"/>
              <a:gd name="T22" fmla="*/ 2147483647 w 43"/>
              <a:gd name="T23" fmla="*/ 2147483647 h 42"/>
              <a:gd name="T24" fmla="*/ 0 w 43"/>
              <a:gd name="T25" fmla="*/ 2147483647 h 42"/>
              <a:gd name="T26" fmla="*/ 2147483647 w 43"/>
              <a:gd name="T27" fmla="*/ 2147483647 h 42"/>
              <a:gd name="T28" fmla="*/ 2147483647 w 43"/>
              <a:gd name="T29" fmla="*/ 2147483647 h 42"/>
              <a:gd name="T30" fmla="*/ 2147483647 w 43"/>
              <a:gd name="T31" fmla="*/ 2147483647 h 42"/>
              <a:gd name="T32" fmla="*/ 2147483647 w 43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42"/>
              <a:gd name="T53" fmla="*/ 43 w 43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42">
                <a:moveTo>
                  <a:pt x="22" y="42"/>
                </a:moveTo>
                <a:lnTo>
                  <a:pt x="30" y="41"/>
                </a:lnTo>
                <a:lnTo>
                  <a:pt x="38" y="36"/>
                </a:lnTo>
                <a:lnTo>
                  <a:pt x="42" y="29"/>
                </a:lnTo>
                <a:lnTo>
                  <a:pt x="43" y="21"/>
                </a:lnTo>
                <a:lnTo>
                  <a:pt x="42" y="12"/>
                </a:lnTo>
                <a:lnTo>
                  <a:pt x="38" y="5"/>
                </a:lnTo>
                <a:lnTo>
                  <a:pt x="30" y="1"/>
                </a:lnTo>
                <a:lnTo>
                  <a:pt x="22" y="0"/>
                </a:lnTo>
                <a:lnTo>
                  <a:pt x="13" y="1"/>
                </a:lnTo>
                <a:lnTo>
                  <a:pt x="7" y="5"/>
                </a:lnTo>
                <a:lnTo>
                  <a:pt x="1" y="12"/>
                </a:lnTo>
                <a:lnTo>
                  <a:pt x="0" y="21"/>
                </a:lnTo>
                <a:lnTo>
                  <a:pt x="1" y="29"/>
                </a:lnTo>
                <a:lnTo>
                  <a:pt x="7" y="36"/>
                </a:lnTo>
                <a:lnTo>
                  <a:pt x="13" y="41"/>
                </a:lnTo>
                <a:lnTo>
                  <a:pt x="22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64" name="Freeform 96"/>
          <p:cNvSpPr>
            <a:spLocks/>
          </p:cNvSpPr>
          <p:nvPr/>
        </p:nvSpPr>
        <p:spPr bwMode="auto">
          <a:xfrm>
            <a:off x="6089650" y="2736850"/>
            <a:ext cx="90488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0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2147483647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29" y="57"/>
                </a:moveTo>
                <a:lnTo>
                  <a:pt x="0" y="0"/>
                </a:lnTo>
                <a:lnTo>
                  <a:pt x="14" y="6"/>
                </a:lnTo>
                <a:lnTo>
                  <a:pt x="29" y="7"/>
                </a:lnTo>
                <a:lnTo>
                  <a:pt x="43" y="6"/>
                </a:lnTo>
                <a:lnTo>
                  <a:pt x="57" y="0"/>
                </a:lnTo>
                <a:lnTo>
                  <a:pt x="29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65" name="Line 97"/>
          <p:cNvSpPr>
            <a:spLocks noChangeShapeType="1"/>
          </p:cNvSpPr>
          <p:nvPr/>
        </p:nvSpPr>
        <p:spPr bwMode="auto">
          <a:xfrm>
            <a:off x="5102225" y="2433638"/>
            <a:ext cx="2476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66" name="Freeform 98"/>
          <p:cNvSpPr>
            <a:spLocks/>
          </p:cNvSpPr>
          <p:nvPr/>
        </p:nvSpPr>
        <p:spPr bwMode="auto">
          <a:xfrm>
            <a:off x="5327650" y="2387600"/>
            <a:ext cx="92075" cy="90488"/>
          </a:xfrm>
          <a:custGeom>
            <a:avLst/>
            <a:gdLst>
              <a:gd name="T0" fmla="*/ 2147483647 w 58"/>
              <a:gd name="T1" fmla="*/ 2147483647 h 57"/>
              <a:gd name="T2" fmla="*/ 0 w 58"/>
              <a:gd name="T3" fmla="*/ 2147483647 h 57"/>
              <a:gd name="T4" fmla="*/ 2147483647 w 58"/>
              <a:gd name="T5" fmla="*/ 2147483647 h 57"/>
              <a:gd name="T6" fmla="*/ 2147483647 w 58"/>
              <a:gd name="T7" fmla="*/ 2147483647 h 57"/>
              <a:gd name="T8" fmla="*/ 2147483647 w 58"/>
              <a:gd name="T9" fmla="*/ 2147483647 h 57"/>
              <a:gd name="T10" fmla="*/ 0 w 58"/>
              <a:gd name="T11" fmla="*/ 0 h 57"/>
              <a:gd name="T12" fmla="*/ 2147483647 w 58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7"/>
              <a:gd name="T23" fmla="*/ 58 w 58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7">
                <a:moveTo>
                  <a:pt x="58" y="29"/>
                </a:moveTo>
                <a:lnTo>
                  <a:pt x="0" y="57"/>
                </a:lnTo>
                <a:lnTo>
                  <a:pt x="6" y="44"/>
                </a:lnTo>
                <a:lnTo>
                  <a:pt x="7" y="29"/>
                </a:lnTo>
                <a:lnTo>
                  <a:pt x="6" y="14"/>
                </a:lnTo>
                <a:lnTo>
                  <a:pt x="0" y="0"/>
                </a:lnTo>
                <a:lnTo>
                  <a:pt x="58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67" name="Line 99"/>
          <p:cNvSpPr>
            <a:spLocks noChangeShapeType="1"/>
          </p:cNvSpPr>
          <p:nvPr/>
        </p:nvSpPr>
        <p:spPr bwMode="auto">
          <a:xfrm>
            <a:off x="4386263" y="3222625"/>
            <a:ext cx="1587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68" name="Freeform 100"/>
          <p:cNvSpPr>
            <a:spLocks/>
          </p:cNvSpPr>
          <p:nvPr/>
        </p:nvSpPr>
        <p:spPr bwMode="auto">
          <a:xfrm>
            <a:off x="4341813" y="3448050"/>
            <a:ext cx="90487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0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2147483647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28" y="57"/>
                </a:moveTo>
                <a:lnTo>
                  <a:pt x="0" y="0"/>
                </a:lnTo>
                <a:lnTo>
                  <a:pt x="14" y="5"/>
                </a:lnTo>
                <a:lnTo>
                  <a:pt x="28" y="7"/>
                </a:lnTo>
                <a:lnTo>
                  <a:pt x="43" y="5"/>
                </a:lnTo>
                <a:lnTo>
                  <a:pt x="57" y="0"/>
                </a:lnTo>
                <a:lnTo>
                  <a:pt x="28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69" name="Line 101"/>
          <p:cNvSpPr>
            <a:spLocks noChangeShapeType="1"/>
          </p:cNvSpPr>
          <p:nvPr/>
        </p:nvSpPr>
        <p:spPr bwMode="auto">
          <a:xfrm>
            <a:off x="5260975" y="3222625"/>
            <a:ext cx="1588" cy="1433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70" name="Freeform 102"/>
          <p:cNvSpPr>
            <a:spLocks/>
          </p:cNvSpPr>
          <p:nvPr/>
        </p:nvSpPr>
        <p:spPr bwMode="auto">
          <a:xfrm>
            <a:off x="5214938" y="4633913"/>
            <a:ext cx="92075" cy="90487"/>
          </a:xfrm>
          <a:custGeom>
            <a:avLst/>
            <a:gdLst>
              <a:gd name="T0" fmla="*/ 2147483647 w 58"/>
              <a:gd name="T1" fmla="*/ 2147483647 h 57"/>
              <a:gd name="T2" fmla="*/ 0 w 58"/>
              <a:gd name="T3" fmla="*/ 0 h 57"/>
              <a:gd name="T4" fmla="*/ 2147483647 w 58"/>
              <a:gd name="T5" fmla="*/ 2147483647 h 57"/>
              <a:gd name="T6" fmla="*/ 2147483647 w 58"/>
              <a:gd name="T7" fmla="*/ 2147483647 h 57"/>
              <a:gd name="T8" fmla="*/ 2147483647 w 58"/>
              <a:gd name="T9" fmla="*/ 2147483647 h 57"/>
              <a:gd name="T10" fmla="*/ 2147483647 w 58"/>
              <a:gd name="T11" fmla="*/ 0 h 57"/>
              <a:gd name="T12" fmla="*/ 2147483647 w 58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7"/>
              <a:gd name="T23" fmla="*/ 58 w 58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7">
                <a:moveTo>
                  <a:pt x="29" y="57"/>
                </a:moveTo>
                <a:lnTo>
                  <a:pt x="0" y="0"/>
                </a:lnTo>
                <a:lnTo>
                  <a:pt x="14" y="6"/>
                </a:lnTo>
                <a:lnTo>
                  <a:pt x="29" y="7"/>
                </a:lnTo>
                <a:lnTo>
                  <a:pt x="43" y="6"/>
                </a:lnTo>
                <a:lnTo>
                  <a:pt x="58" y="0"/>
                </a:lnTo>
                <a:lnTo>
                  <a:pt x="29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71" name="Line 103"/>
          <p:cNvSpPr>
            <a:spLocks noChangeShapeType="1"/>
          </p:cNvSpPr>
          <p:nvPr/>
        </p:nvSpPr>
        <p:spPr bwMode="auto">
          <a:xfrm>
            <a:off x="6135688" y="3222625"/>
            <a:ext cx="1587" cy="2619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72" name="Freeform 104"/>
          <p:cNvSpPr>
            <a:spLocks/>
          </p:cNvSpPr>
          <p:nvPr/>
        </p:nvSpPr>
        <p:spPr bwMode="auto">
          <a:xfrm>
            <a:off x="6089650" y="5819775"/>
            <a:ext cx="90488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0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2147483647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29" y="57"/>
                </a:moveTo>
                <a:lnTo>
                  <a:pt x="0" y="0"/>
                </a:lnTo>
                <a:lnTo>
                  <a:pt x="14" y="4"/>
                </a:lnTo>
                <a:lnTo>
                  <a:pt x="29" y="6"/>
                </a:lnTo>
                <a:lnTo>
                  <a:pt x="43" y="4"/>
                </a:lnTo>
                <a:lnTo>
                  <a:pt x="57" y="0"/>
                </a:lnTo>
                <a:lnTo>
                  <a:pt x="29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73" name="Line 105"/>
          <p:cNvSpPr>
            <a:spLocks noChangeShapeType="1"/>
          </p:cNvSpPr>
          <p:nvPr/>
        </p:nvSpPr>
        <p:spPr bwMode="auto">
          <a:xfrm>
            <a:off x="3590925" y="3617913"/>
            <a:ext cx="647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74" name="Freeform 106"/>
          <p:cNvSpPr>
            <a:spLocks/>
          </p:cNvSpPr>
          <p:nvPr/>
        </p:nvSpPr>
        <p:spPr bwMode="auto">
          <a:xfrm>
            <a:off x="4216400" y="3571875"/>
            <a:ext cx="90488" cy="92075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0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57" y="28"/>
                </a:moveTo>
                <a:lnTo>
                  <a:pt x="0" y="57"/>
                </a:lnTo>
                <a:lnTo>
                  <a:pt x="4" y="43"/>
                </a:lnTo>
                <a:lnTo>
                  <a:pt x="7" y="28"/>
                </a:lnTo>
                <a:lnTo>
                  <a:pt x="4" y="15"/>
                </a:lnTo>
                <a:lnTo>
                  <a:pt x="0" y="0"/>
                </a:lnTo>
                <a:lnTo>
                  <a:pt x="57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75" name="Freeform 107"/>
          <p:cNvSpPr>
            <a:spLocks/>
          </p:cNvSpPr>
          <p:nvPr/>
        </p:nvSpPr>
        <p:spPr bwMode="auto">
          <a:xfrm>
            <a:off x="3432175" y="3540125"/>
            <a:ext cx="158750" cy="157163"/>
          </a:xfrm>
          <a:custGeom>
            <a:avLst/>
            <a:gdLst>
              <a:gd name="T0" fmla="*/ 0 w 100"/>
              <a:gd name="T1" fmla="*/ 2147483647 h 98"/>
              <a:gd name="T2" fmla="*/ 2147483647 w 100"/>
              <a:gd name="T3" fmla="*/ 2147483647 h 98"/>
              <a:gd name="T4" fmla="*/ 2147483647 w 100"/>
              <a:gd name="T5" fmla="*/ 2147483647 h 98"/>
              <a:gd name="T6" fmla="*/ 2147483647 w 100"/>
              <a:gd name="T7" fmla="*/ 2147483647 h 98"/>
              <a:gd name="T8" fmla="*/ 2147483647 w 100"/>
              <a:gd name="T9" fmla="*/ 2147483647 h 98"/>
              <a:gd name="T10" fmla="*/ 2147483647 w 100"/>
              <a:gd name="T11" fmla="*/ 0 h 98"/>
              <a:gd name="T12" fmla="*/ 2147483647 w 100"/>
              <a:gd name="T13" fmla="*/ 0 h 98"/>
              <a:gd name="T14" fmla="*/ 2147483647 w 100"/>
              <a:gd name="T15" fmla="*/ 2147483647 h 98"/>
              <a:gd name="T16" fmla="*/ 2147483647 w 100"/>
              <a:gd name="T17" fmla="*/ 2147483647 h 98"/>
              <a:gd name="T18" fmla="*/ 2147483647 w 100"/>
              <a:gd name="T19" fmla="*/ 2147483647 h 98"/>
              <a:gd name="T20" fmla="*/ 2147483647 w 100"/>
              <a:gd name="T21" fmla="*/ 2147483647 h 98"/>
              <a:gd name="T22" fmla="*/ 2147483647 w 100"/>
              <a:gd name="T23" fmla="*/ 2147483647 h 98"/>
              <a:gd name="T24" fmla="*/ 2147483647 w 100"/>
              <a:gd name="T25" fmla="*/ 2147483647 h 98"/>
              <a:gd name="T26" fmla="*/ 2147483647 w 100"/>
              <a:gd name="T27" fmla="*/ 2147483647 h 98"/>
              <a:gd name="T28" fmla="*/ 2147483647 w 100"/>
              <a:gd name="T29" fmla="*/ 2147483647 h 98"/>
              <a:gd name="T30" fmla="*/ 2147483647 w 100"/>
              <a:gd name="T31" fmla="*/ 2147483647 h 98"/>
              <a:gd name="T32" fmla="*/ 2147483647 w 100"/>
              <a:gd name="T33" fmla="*/ 2147483647 h 98"/>
              <a:gd name="T34" fmla="*/ 2147483647 w 100"/>
              <a:gd name="T35" fmla="*/ 2147483647 h 98"/>
              <a:gd name="T36" fmla="*/ 2147483647 w 100"/>
              <a:gd name="T37" fmla="*/ 2147483647 h 98"/>
              <a:gd name="T38" fmla="*/ 2147483647 w 100"/>
              <a:gd name="T39" fmla="*/ 2147483647 h 98"/>
              <a:gd name="T40" fmla="*/ 2147483647 w 100"/>
              <a:gd name="T41" fmla="*/ 2147483647 h 98"/>
              <a:gd name="T42" fmla="*/ 2147483647 w 100"/>
              <a:gd name="T43" fmla="*/ 2147483647 h 98"/>
              <a:gd name="T44" fmla="*/ 0 w 100"/>
              <a:gd name="T45" fmla="*/ 2147483647 h 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0"/>
              <a:gd name="T70" fmla="*/ 0 h 98"/>
              <a:gd name="T71" fmla="*/ 100 w 100"/>
              <a:gd name="T72" fmla="*/ 98 h 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0" h="98">
                <a:moveTo>
                  <a:pt x="0" y="48"/>
                </a:moveTo>
                <a:lnTo>
                  <a:pt x="2" y="35"/>
                </a:lnTo>
                <a:lnTo>
                  <a:pt x="7" y="22"/>
                </a:lnTo>
                <a:lnTo>
                  <a:pt x="17" y="11"/>
                </a:lnTo>
                <a:lnTo>
                  <a:pt x="30" y="3"/>
                </a:lnTo>
                <a:lnTo>
                  <a:pt x="42" y="0"/>
                </a:lnTo>
                <a:lnTo>
                  <a:pt x="57" y="0"/>
                </a:lnTo>
                <a:lnTo>
                  <a:pt x="71" y="3"/>
                </a:lnTo>
                <a:lnTo>
                  <a:pt x="83" y="11"/>
                </a:lnTo>
                <a:lnTo>
                  <a:pt x="92" y="22"/>
                </a:lnTo>
                <a:lnTo>
                  <a:pt x="97" y="35"/>
                </a:lnTo>
                <a:lnTo>
                  <a:pt x="100" y="48"/>
                </a:lnTo>
                <a:lnTo>
                  <a:pt x="97" y="63"/>
                </a:lnTo>
                <a:lnTo>
                  <a:pt x="92" y="76"/>
                </a:lnTo>
                <a:lnTo>
                  <a:pt x="83" y="86"/>
                </a:lnTo>
                <a:lnTo>
                  <a:pt x="71" y="94"/>
                </a:lnTo>
                <a:lnTo>
                  <a:pt x="57" y="98"/>
                </a:lnTo>
                <a:lnTo>
                  <a:pt x="42" y="98"/>
                </a:lnTo>
                <a:lnTo>
                  <a:pt x="30" y="94"/>
                </a:lnTo>
                <a:lnTo>
                  <a:pt x="17" y="86"/>
                </a:lnTo>
                <a:lnTo>
                  <a:pt x="7" y="76"/>
                </a:lnTo>
                <a:lnTo>
                  <a:pt x="2" y="63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76" name="Line 108"/>
          <p:cNvSpPr>
            <a:spLocks noChangeShapeType="1"/>
          </p:cNvSpPr>
          <p:nvPr/>
        </p:nvSpPr>
        <p:spPr bwMode="auto">
          <a:xfrm flipV="1">
            <a:off x="3516313" y="3570288"/>
            <a:ext cx="1587" cy="106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77" name="Line 109"/>
          <p:cNvSpPr>
            <a:spLocks noChangeShapeType="1"/>
          </p:cNvSpPr>
          <p:nvPr/>
        </p:nvSpPr>
        <p:spPr bwMode="auto">
          <a:xfrm>
            <a:off x="3463925" y="3624263"/>
            <a:ext cx="1063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78" name="Freeform 110"/>
          <p:cNvSpPr>
            <a:spLocks/>
          </p:cNvSpPr>
          <p:nvPr/>
        </p:nvSpPr>
        <p:spPr bwMode="auto">
          <a:xfrm>
            <a:off x="6056313" y="5910263"/>
            <a:ext cx="158750" cy="157162"/>
          </a:xfrm>
          <a:custGeom>
            <a:avLst/>
            <a:gdLst>
              <a:gd name="T0" fmla="*/ 0 w 100"/>
              <a:gd name="T1" fmla="*/ 2147483647 h 99"/>
              <a:gd name="T2" fmla="*/ 2147483647 w 100"/>
              <a:gd name="T3" fmla="*/ 2147483647 h 99"/>
              <a:gd name="T4" fmla="*/ 2147483647 w 100"/>
              <a:gd name="T5" fmla="*/ 2147483647 h 99"/>
              <a:gd name="T6" fmla="*/ 2147483647 w 100"/>
              <a:gd name="T7" fmla="*/ 2147483647 h 99"/>
              <a:gd name="T8" fmla="*/ 2147483647 w 100"/>
              <a:gd name="T9" fmla="*/ 2147483647 h 99"/>
              <a:gd name="T10" fmla="*/ 2147483647 w 100"/>
              <a:gd name="T11" fmla="*/ 0 h 99"/>
              <a:gd name="T12" fmla="*/ 2147483647 w 100"/>
              <a:gd name="T13" fmla="*/ 0 h 99"/>
              <a:gd name="T14" fmla="*/ 2147483647 w 100"/>
              <a:gd name="T15" fmla="*/ 2147483647 h 99"/>
              <a:gd name="T16" fmla="*/ 2147483647 w 100"/>
              <a:gd name="T17" fmla="*/ 2147483647 h 99"/>
              <a:gd name="T18" fmla="*/ 2147483647 w 100"/>
              <a:gd name="T19" fmla="*/ 2147483647 h 99"/>
              <a:gd name="T20" fmla="*/ 2147483647 w 100"/>
              <a:gd name="T21" fmla="*/ 2147483647 h 99"/>
              <a:gd name="T22" fmla="*/ 2147483647 w 100"/>
              <a:gd name="T23" fmla="*/ 2147483647 h 99"/>
              <a:gd name="T24" fmla="*/ 2147483647 w 100"/>
              <a:gd name="T25" fmla="*/ 2147483647 h 99"/>
              <a:gd name="T26" fmla="*/ 2147483647 w 100"/>
              <a:gd name="T27" fmla="*/ 2147483647 h 99"/>
              <a:gd name="T28" fmla="*/ 2147483647 w 100"/>
              <a:gd name="T29" fmla="*/ 2147483647 h 99"/>
              <a:gd name="T30" fmla="*/ 2147483647 w 100"/>
              <a:gd name="T31" fmla="*/ 2147483647 h 99"/>
              <a:gd name="T32" fmla="*/ 2147483647 w 100"/>
              <a:gd name="T33" fmla="*/ 2147483647 h 99"/>
              <a:gd name="T34" fmla="*/ 2147483647 w 100"/>
              <a:gd name="T35" fmla="*/ 2147483647 h 99"/>
              <a:gd name="T36" fmla="*/ 2147483647 w 100"/>
              <a:gd name="T37" fmla="*/ 2147483647 h 99"/>
              <a:gd name="T38" fmla="*/ 2147483647 w 100"/>
              <a:gd name="T39" fmla="*/ 2147483647 h 99"/>
              <a:gd name="T40" fmla="*/ 2147483647 w 100"/>
              <a:gd name="T41" fmla="*/ 2147483647 h 99"/>
              <a:gd name="T42" fmla="*/ 2147483647 w 100"/>
              <a:gd name="T43" fmla="*/ 2147483647 h 99"/>
              <a:gd name="T44" fmla="*/ 0 w 100"/>
              <a:gd name="T45" fmla="*/ 2147483647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0"/>
              <a:gd name="T70" fmla="*/ 0 h 99"/>
              <a:gd name="T71" fmla="*/ 100 w 100"/>
              <a:gd name="T72" fmla="*/ 99 h 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0" h="99">
                <a:moveTo>
                  <a:pt x="0" y="49"/>
                </a:moveTo>
                <a:lnTo>
                  <a:pt x="2" y="35"/>
                </a:lnTo>
                <a:lnTo>
                  <a:pt x="7" y="22"/>
                </a:lnTo>
                <a:lnTo>
                  <a:pt x="17" y="11"/>
                </a:lnTo>
                <a:lnTo>
                  <a:pt x="29" y="4"/>
                </a:lnTo>
                <a:lnTo>
                  <a:pt x="42" y="0"/>
                </a:lnTo>
                <a:lnTo>
                  <a:pt x="57" y="0"/>
                </a:lnTo>
                <a:lnTo>
                  <a:pt x="71" y="4"/>
                </a:lnTo>
                <a:lnTo>
                  <a:pt x="83" y="11"/>
                </a:lnTo>
                <a:lnTo>
                  <a:pt x="92" y="22"/>
                </a:lnTo>
                <a:lnTo>
                  <a:pt x="98" y="35"/>
                </a:lnTo>
                <a:lnTo>
                  <a:pt x="100" y="49"/>
                </a:lnTo>
                <a:lnTo>
                  <a:pt x="98" y="63"/>
                </a:lnTo>
                <a:lnTo>
                  <a:pt x="92" y="76"/>
                </a:lnTo>
                <a:lnTo>
                  <a:pt x="83" y="87"/>
                </a:lnTo>
                <a:lnTo>
                  <a:pt x="71" y="95"/>
                </a:lnTo>
                <a:lnTo>
                  <a:pt x="57" y="99"/>
                </a:lnTo>
                <a:lnTo>
                  <a:pt x="42" y="99"/>
                </a:lnTo>
                <a:lnTo>
                  <a:pt x="29" y="95"/>
                </a:lnTo>
                <a:lnTo>
                  <a:pt x="17" y="87"/>
                </a:lnTo>
                <a:lnTo>
                  <a:pt x="7" y="76"/>
                </a:lnTo>
                <a:lnTo>
                  <a:pt x="2" y="63"/>
                </a:lnTo>
                <a:lnTo>
                  <a:pt x="0" y="49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79" name="Line 111"/>
          <p:cNvSpPr>
            <a:spLocks noChangeShapeType="1"/>
          </p:cNvSpPr>
          <p:nvPr/>
        </p:nvSpPr>
        <p:spPr bwMode="auto">
          <a:xfrm flipV="1">
            <a:off x="6140450" y="5940425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80" name="Line 112"/>
          <p:cNvSpPr>
            <a:spLocks noChangeShapeType="1"/>
          </p:cNvSpPr>
          <p:nvPr/>
        </p:nvSpPr>
        <p:spPr bwMode="auto">
          <a:xfrm>
            <a:off x="6088063" y="5994400"/>
            <a:ext cx="1063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81" name="Line 113"/>
          <p:cNvSpPr>
            <a:spLocks noChangeShapeType="1"/>
          </p:cNvSpPr>
          <p:nvPr/>
        </p:nvSpPr>
        <p:spPr bwMode="auto">
          <a:xfrm flipV="1">
            <a:off x="6572250" y="2579688"/>
            <a:ext cx="1588" cy="1038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82" name="Freeform 114"/>
          <p:cNvSpPr>
            <a:spLocks/>
          </p:cNvSpPr>
          <p:nvPr/>
        </p:nvSpPr>
        <p:spPr bwMode="auto">
          <a:xfrm>
            <a:off x="6538913" y="3582988"/>
            <a:ext cx="68262" cy="69850"/>
          </a:xfrm>
          <a:custGeom>
            <a:avLst/>
            <a:gdLst>
              <a:gd name="T0" fmla="*/ 2147483647 w 43"/>
              <a:gd name="T1" fmla="*/ 0 h 43"/>
              <a:gd name="T2" fmla="*/ 2147483647 w 43"/>
              <a:gd name="T3" fmla="*/ 2147483647 h 43"/>
              <a:gd name="T4" fmla="*/ 2147483647 w 43"/>
              <a:gd name="T5" fmla="*/ 2147483647 h 43"/>
              <a:gd name="T6" fmla="*/ 2147483647 w 43"/>
              <a:gd name="T7" fmla="*/ 2147483647 h 43"/>
              <a:gd name="T8" fmla="*/ 0 w 43"/>
              <a:gd name="T9" fmla="*/ 2147483647 h 43"/>
              <a:gd name="T10" fmla="*/ 2147483647 w 43"/>
              <a:gd name="T11" fmla="*/ 2147483647 h 43"/>
              <a:gd name="T12" fmla="*/ 2147483647 w 43"/>
              <a:gd name="T13" fmla="*/ 2147483647 h 43"/>
              <a:gd name="T14" fmla="*/ 2147483647 w 43"/>
              <a:gd name="T15" fmla="*/ 2147483647 h 43"/>
              <a:gd name="T16" fmla="*/ 2147483647 w 43"/>
              <a:gd name="T17" fmla="*/ 2147483647 h 43"/>
              <a:gd name="T18" fmla="*/ 2147483647 w 43"/>
              <a:gd name="T19" fmla="*/ 2147483647 h 43"/>
              <a:gd name="T20" fmla="*/ 2147483647 w 43"/>
              <a:gd name="T21" fmla="*/ 2147483647 h 43"/>
              <a:gd name="T22" fmla="*/ 2147483647 w 43"/>
              <a:gd name="T23" fmla="*/ 2147483647 h 43"/>
              <a:gd name="T24" fmla="*/ 2147483647 w 43"/>
              <a:gd name="T25" fmla="*/ 2147483647 h 43"/>
              <a:gd name="T26" fmla="*/ 2147483647 w 43"/>
              <a:gd name="T27" fmla="*/ 2147483647 h 43"/>
              <a:gd name="T28" fmla="*/ 2147483647 w 43"/>
              <a:gd name="T29" fmla="*/ 2147483647 h 43"/>
              <a:gd name="T30" fmla="*/ 2147483647 w 43"/>
              <a:gd name="T31" fmla="*/ 2147483647 h 43"/>
              <a:gd name="T32" fmla="*/ 2147483647 w 43"/>
              <a:gd name="T33" fmla="*/ 0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43"/>
              <a:gd name="T53" fmla="*/ 43 w 43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43">
                <a:moveTo>
                  <a:pt x="21" y="0"/>
                </a:moveTo>
                <a:lnTo>
                  <a:pt x="13" y="2"/>
                </a:lnTo>
                <a:lnTo>
                  <a:pt x="7" y="7"/>
                </a:lnTo>
                <a:lnTo>
                  <a:pt x="1" y="14"/>
                </a:lnTo>
                <a:lnTo>
                  <a:pt x="0" y="21"/>
                </a:lnTo>
                <a:lnTo>
                  <a:pt x="1" y="30"/>
                </a:lnTo>
                <a:lnTo>
                  <a:pt x="7" y="37"/>
                </a:lnTo>
                <a:lnTo>
                  <a:pt x="13" y="41"/>
                </a:lnTo>
                <a:lnTo>
                  <a:pt x="21" y="43"/>
                </a:lnTo>
                <a:lnTo>
                  <a:pt x="30" y="41"/>
                </a:lnTo>
                <a:lnTo>
                  <a:pt x="36" y="37"/>
                </a:lnTo>
                <a:lnTo>
                  <a:pt x="42" y="30"/>
                </a:lnTo>
                <a:lnTo>
                  <a:pt x="43" y="21"/>
                </a:lnTo>
                <a:lnTo>
                  <a:pt x="42" y="14"/>
                </a:lnTo>
                <a:lnTo>
                  <a:pt x="36" y="7"/>
                </a:lnTo>
                <a:lnTo>
                  <a:pt x="30" y="2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83" name="Freeform 115"/>
          <p:cNvSpPr>
            <a:spLocks/>
          </p:cNvSpPr>
          <p:nvPr/>
        </p:nvSpPr>
        <p:spPr bwMode="auto">
          <a:xfrm>
            <a:off x="6527800" y="2511425"/>
            <a:ext cx="90488" cy="90488"/>
          </a:xfrm>
          <a:custGeom>
            <a:avLst/>
            <a:gdLst>
              <a:gd name="T0" fmla="*/ 2147483647 w 57"/>
              <a:gd name="T1" fmla="*/ 0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0 w 57"/>
              <a:gd name="T11" fmla="*/ 2147483647 h 57"/>
              <a:gd name="T12" fmla="*/ 2147483647 w 57"/>
              <a:gd name="T13" fmla="*/ 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28" y="0"/>
                </a:moveTo>
                <a:lnTo>
                  <a:pt x="57" y="57"/>
                </a:lnTo>
                <a:lnTo>
                  <a:pt x="43" y="52"/>
                </a:lnTo>
                <a:lnTo>
                  <a:pt x="28" y="51"/>
                </a:lnTo>
                <a:lnTo>
                  <a:pt x="14" y="52"/>
                </a:lnTo>
                <a:lnTo>
                  <a:pt x="0" y="57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84" name="Line 116"/>
          <p:cNvSpPr>
            <a:spLocks noChangeShapeType="1"/>
          </p:cNvSpPr>
          <p:nvPr/>
        </p:nvSpPr>
        <p:spPr bwMode="auto">
          <a:xfrm flipV="1">
            <a:off x="6651625" y="2579688"/>
            <a:ext cx="1588" cy="3408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85" name="Freeform 117"/>
          <p:cNvSpPr>
            <a:spLocks/>
          </p:cNvSpPr>
          <p:nvPr/>
        </p:nvSpPr>
        <p:spPr bwMode="auto">
          <a:xfrm>
            <a:off x="6618288" y="5954713"/>
            <a:ext cx="69850" cy="66675"/>
          </a:xfrm>
          <a:custGeom>
            <a:avLst/>
            <a:gdLst>
              <a:gd name="T0" fmla="*/ 2147483647 w 44"/>
              <a:gd name="T1" fmla="*/ 0 h 42"/>
              <a:gd name="T2" fmla="*/ 2147483647 w 44"/>
              <a:gd name="T3" fmla="*/ 2147483647 h 42"/>
              <a:gd name="T4" fmla="*/ 2147483647 w 44"/>
              <a:gd name="T5" fmla="*/ 2147483647 h 42"/>
              <a:gd name="T6" fmla="*/ 2147483647 w 44"/>
              <a:gd name="T7" fmla="*/ 2147483647 h 42"/>
              <a:gd name="T8" fmla="*/ 0 w 44"/>
              <a:gd name="T9" fmla="*/ 2147483647 h 42"/>
              <a:gd name="T10" fmla="*/ 2147483647 w 44"/>
              <a:gd name="T11" fmla="*/ 2147483647 h 42"/>
              <a:gd name="T12" fmla="*/ 2147483647 w 44"/>
              <a:gd name="T13" fmla="*/ 2147483647 h 42"/>
              <a:gd name="T14" fmla="*/ 2147483647 w 44"/>
              <a:gd name="T15" fmla="*/ 2147483647 h 42"/>
              <a:gd name="T16" fmla="*/ 2147483647 w 44"/>
              <a:gd name="T17" fmla="*/ 2147483647 h 42"/>
              <a:gd name="T18" fmla="*/ 2147483647 w 44"/>
              <a:gd name="T19" fmla="*/ 2147483647 h 42"/>
              <a:gd name="T20" fmla="*/ 2147483647 w 44"/>
              <a:gd name="T21" fmla="*/ 2147483647 h 42"/>
              <a:gd name="T22" fmla="*/ 2147483647 w 44"/>
              <a:gd name="T23" fmla="*/ 2147483647 h 42"/>
              <a:gd name="T24" fmla="*/ 2147483647 w 44"/>
              <a:gd name="T25" fmla="*/ 2147483647 h 42"/>
              <a:gd name="T26" fmla="*/ 2147483647 w 44"/>
              <a:gd name="T27" fmla="*/ 2147483647 h 42"/>
              <a:gd name="T28" fmla="*/ 2147483647 w 44"/>
              <a:gd name="T29" fmla="*/ 2147483647 h 42"/>
              <a:gd name="T30" fmla="*/ 2147483647 w 44"/>
              <a:gd name="T31" fmla="*/ 2147483647 h 42"/>
              <a:gd name="T32" fmla="*/ 2147483647 w 44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42"/>
              <a:gd name="T53" fmla="*/ 44 w 44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42">
                <a:moveTo>
                  <a:pt x="21" y="0"/>
                </a:moveTo>
                <a:lnTo>
                  <a:pt x="14" y="1"/>
                </a:lnTo>
                <a:lnTo>
                  <a:pt x="6" y="6"/>
                </a:lnTo>
                <a:lnTo>
                  <a:pt x="2" y="13"/>
                </a:lnTo>
                <a:lnTo>
                  <a:pt x="0" y="21"/>
                </a:lnTo>
                <a:lnTo>
                  <a:pt x="2" y="30"/>
                </a:lnTo>
                <a:lnTo>
                  <a:pt x="6" y="36"/>
                </a:lnTo>
                <a:lnTo>
                  <a:pt x="14" y="41"/>
                </a:lnTo>
                <a:lnTo>
                  <a:pt x="21" y="42"/>
                </a:lnTo>
                <a:lnTo>
                  <a:pt x="30" y="41"/>
                </a:lnTo>
                <a:lnTo>
                  <a:pt x="37" y="36"/>
                </a:lnTo>
                <a:lnTo>
                  <a:pt x="42" y="30"/>
                </a:lnTo>
                <a:lnTo>
                  <a:pt x="44" y="21"/>
                </a:lnTo>
                <a:lnTo>
                  <a:pt x="42" y="13"/>
                </a:lnTo>
                <a:lnTo>
                  <a:pt x="37" y="6"/>
                </a:lnTo>
                <a:lnTo>
                  <a:pt x="30" y="1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86" name="Freeform 118"/>
          <p:cNvSpPr>
            <a:spLocks/>
          </p:cNvSpPr>
          <p:nvPr/>
        </p:nvSpPr>
        <p:spPr bwMode="auto">
          <a:xfrm>
            <a:off x="6607175" y="2511425"/>
            <a:ext cx="90488" cy="90488"/>
          </a:xfrm>
          <a:custGeom>
            <a:avLst/>
            <a:gdLst>
              <a:gd name="T0" fmla="*/ 2147483647 w 57"/>
              <a:gd name="T1" fmla="*/ 0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0 w 57"/>
              <a:gd name="T11" fmla="*/ 2147483647 h 57"/>
              <a:gd name="T12" fmla="*/ 2147483647 w 57"/>
              <a:gd name="T13" fmla="*/ 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28" y="0"/>
                </a:moveTo>
                <a:lnTo>
                  <a:pt x="57" y="57"/>
                </a:lnTo>
                <a:lnTo>
                  <a:pt x="43" y="52"/>
                </a:lnTo>
                <a:lnTo>
                  <a:pt x="28" y="51"/>
                </a:lnTo>
                <a:lnTo>
                  <a:pt x="13" y="52"/>
                </a:lnTo>
                <a:lnTo>
                  <a:pt x="0" y="57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87" name="Line 119"/>
          <p:cNvSpPr>
            <a:spLocks noChangeShapeType="1"/>
          </p:cNvSpPr>
          <p:nvPr/>
        </p:nvSpPr>
        <p:spPr bwMode="auto">
          <a:xfrm>
            <a:off x="5340350" y="4803775"/>
            <a:ext cx="17494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88" name="Line 120"/>
          <p:cNvSpPr>
            <a:spLocks noChangeShapeType="1"/>
          </p:cNvSpPr>
          <p:nvPr/>
        </p:nvSpPr>
        <p:spPr bwMode="auto">
          <a:xfrm>
            <a:off x="4465638" y="3617913"/>
            <a:ext cx="26241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89" name="Freeform 121"/>
          <p:cNvSpPr>
            <a:spLocks/>
          </p:cNvSpPr>
          <p:nvPr/>
        </p:nvSpPr>
        <p:spPr bwMode="auto">
          <a:xfrm>
            <a:off x="6692900" y="2433638"/>
            <a:ext cx="795338" cy="3554412"/>
          </a:xfrm>
          <a:custGeom>
            <a:avLst/>
            <a:gdLst>
              <a:gd name="T0" fmla="*/ 0 w 501"/>
              <a:gd name="T1" fmla="*/ 0 h 2238"/>
              <a:gd name="T2" fmla="*/ 2147483647 w 501"/>
              <a:gd name="T3" fmla="*/ 0 h 2238"/>
              <a:gd name="T4" fmla="*/ 2147483647 w 501"/>
              <a:gd name="T5" fmla="*/ 2147483647 h 2238"/>
              <a:gd name="T6" fmla="*/ 0 60000 65536"/>
              <a:gd name="T7" fmla="*/ 0 60000 65536"/>
              <a:gd name="T8" fmla="*/ 0 60000 65536"/>
              <a:gd name="T9" fmla="*/ 0 w 501"/>
              <a:gd name="T10" fmla="*/ 0 h 2238"/>
              <a:gd name="T11" fmla="*/ 501 w 501"/>
              <a:gd name="T12" fmla="*/ 2238 h 2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" h="2238">
                <a:moveTo>
                  <a:pt x="0" y="0"/>
                </a:moveTo>
                <a:lnTo>
                  <a:pt x="250" y="0"/>
                </a:lnTo>
                <a:lnTo>
                  <a:pt x="501" y="223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90" name="Line 122"/>
          <p:cNvSpPr>
            <a:spLocks noChangeShapeType="1"/>
          </p:cNvSpPr>
          <p:nvPr/>
        </p:nvSpPr>
        <p:spPr bwMode="auto">
          <a:xfrm>
            <a:off x="6215063" y="5988050"/>
            <a:ext cx="8747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91" name="Line 123"/>
          <p:cNvSpPr>
            <a:spLocks noChangeShapeType="1"/>
          </p:cNvSpPr>
          <p:nvPr/>
        </p:nvSpPr>
        <p:spPr bwMode="auto">
          <a:xfrm>
            <a:off x="7488238" y="3617913"/>
            <a:ext cx="1698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92" name="Freeform 124"/>
          <p:cNvSpPr>
            <a:spLocks/>
          </p:cNvSpPr>
          <p:nvPr/>
        </p:nvSpPr>
        <p:spPr bwMode="auto">
          <a:xfrm>
            <a:off x="7635875" y="3571875"/>
            <a:ext cx="90488" cy="92075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0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57" y="28"/>
                </a:moveTo>
                <a:lnTo>
                  <a:pt x="0" y="57"/>
                </a:lnTo>
                <a:lnTo>
                  <a:pt x="5" y="43"/>
                </a:lnTo>
                <a:lnTo>
                  <a:pt x="6" y="28"/>
                </a:lnTo>
                <a:lnTo>
                  <a:pt x="5" y="15"/>
                </a:lnTo>
                <a:lnTo>
                  <a:pt x="0" y="0"/>
                </a:lnTo>
                <a:lnTo>
                  <a:pt x="57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93" name="Line 125"/>
          <p:cNvSpPr>
            <a:spLocks noChangeShapeType="1"/>
          </p:cNvSpPr>
          <p:nvPr/>
        </p:nvSpPr>
        <p:spPr bwMode="auto">
          <a:xfrm>
            <a:off x="7488238" y="4803775"/>
            <a:ext cx="1698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94" name="Freeform 126"/>
          <p:cNvSpPr>
            <a:spLocks/>
          </p:cNvSpPr>
          <p:nvPr/>
        </p:nvSpPr>
        <p:spPr bwMode="auto">
          <a:xfrm>
            <a:off x="7635875" y="4757738"/>
            <a:ext cx="90488" cy="90487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0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57" y="29"/>
                </a:moveTo>
                <a:lnTo>
                  <a:pt x="0" y="57"/>
                </a:lnTo>
                <a:lnTo>
                  <a:pt x="5" y="44"/>
                </a:lnTo>
                <a:lnTo>
                  <a:pt x="6" y="29"/>
                </a:lnTo>
                <a:lnTo>
                  <a:pt x="5" y="14"/>
                </a:lnTo>
                <a:lnTo>
                  <a:pt x="0" y="0"/>
                </a:lnTo>
                <a:lnTo>
                  <a:pt x="57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95" name="Line 127"/>
          <p:cNvSpPr>
            <a:spLocks noChangeShapeType="1"/>
          </p:cNvSpPr>
          <p:nvPr/>
        </p:nvSpPr>
        <p:spPr bwMode="auto">
          <a:xfrm>
            <a:off x="7488238" y="5988050"/>
            <a:ext cx="1698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96" name="Freeform 128"/>
          <p:cNvSpPr>
            <a:spLocks/>
          </p:cNvSpPr>
          <p:nvPr/>
        </p:nvSpPr>
        <p:spPr bwMode="auto">
          <a:xfrm>
            <a:off x="7635875" y="5943600"/>
            <a:ext cx="90488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0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57" y="28"/>
                </a:moveTo>
                <a:lnTo>
                  <a:pt x="0" y="57"/>
                </a:lnTo>
                <a:lnTo>
                  <a:pt x="5" y="43"/>
                </a:lnTo>
                <a:lnTo>
                  <a:pt x="6" y="28"/>
                </a:lnTo>
                <a:lnTo>
                  <a:pt x="5" y="14"/>
                </a:lnTo>
                <a:lnTo>
                  <a:pt x="0" y="0"/>
                </a:lnTo>
                <a:lnTo>
                  <a:pt x="57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97" name="Line 129"/>
          <p:cNvSpPr>
            <a:spLocks noChangeShapeType="1"/>
          </p:cNvSpPr>
          <p:nvPr/>
        </p:nvSpPr>
        <p:spPr bwMode="auto">
          <a:xfrm flipV="1">
            <a:off x="7089775" y="2433638"/>
            <a:ext cx="398463" cy="1184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98" name="Line 130"/>
          <p:cNvSpPr>
            <a:spLocks noChangeShapeType="1"/>
          </p:cNvSpPr>
          <p:nvPr/>
        </p:nvSpPr>
        <p:spPr bwMode="auto">
          <a:xfrm flipV="1">
            <a:off x="7089775" y="3617913"/>
            <a:ext cx="398463" cy="1185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99" name="Line 131"/>
          <p:cNvSpPr>
            <a:spLocks noChangeShapeType="1"/>
          </p:cNvSpPr>
          <p:nvPr/>
        </p:nvSpPr>
        <p:spPr bwMode="auto">
          <a:xfrm flipV="1">
            <a:off x="7089775" y="4803775"/>
            <a:ext cx="398463" cy="1184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900" name="Rectangle 132"/>
          <p:cNvSpPr>
            <a:spLocks noChangeArrowheads="1"/>
          </p:cNvSpPr>
          <p:nvPr/>
        </p:nvSpPr>
        <p:spPr bwMode="auto">
          <a:xfrm>
            <a:off x="2303463" y="2319338"/>
            <a:ext cx="1190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901" name="Rectangle 133"/>
          <p:cNvSpPr>
            <a:spLocks noChangeArrowheads="1"/>
          </p:cNvSpPr>
          <p:nvPr/>
        </p:nvSpPr>
        <p:spPr bwMode="auto">
          <a:xfrm>
            <a:off x="2413000" y="2422525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902" name="Rectangle 134"/>
          <p:cNvSpPr>
            <a:spLocks noChangeArrowheads="1"/>
          </p:cNvSpPr>
          <p:nvPr/>
        </p:nvSpPr>
        <p:spPr bwMode="auto">
          <a:xfrm>
            <a:off x="2286000" y="3525838"/>
            <a:ext cx="1190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903" name="Rectangle 135"/>
          <p:cNvSpPr>
            <a:spLocks noChangeArrowheads="1"/>
          </p:cNvSpPr>
          <p:nvPr/>
        </p:nvSpPr>
        <p:spPr bwMode="auto">
          <a:xfrm>
            <a:off x="2395538" y="3630613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904" name="Rectangle 136"/>
          <p:cNvSpPr>
            <a:spLocks noChangeArrowheads="1"/>
          </p:cNvSpPr>
          <p:nvPr/>
        </p:nvSpPr>
        <p:spPr bwMode="auto">
          <a:xfrm>
            <a:off x="2286000" y="4683125"/>
            <a:ext cx="1190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905" name="Rectangle 137"/>
          <p:cNvSpPr>
            <a:spLocks noChangeArrowheads="1"/>
          </p:cNvSpPr>
          <p:nvPr/>
        </p:nvSpPr>
        <p:spPr bwMode="auto">
          <a:xfrm>
            <a:off x="2395538" y="4784725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906" name="Rectangle 138"/>
          <p:cNvSpPr>
            <a:spLocks noChangeArrowheads="1"/>
          </p:cNvSpPr>
          <p:nvPr/>
        </p:nvSpPr>
        <p:spPr bwMode="auto">
          <a:xfrm>
            <a:off x="2286000" y="5867400"/>
            <a:ext cx="1190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907" name="Rectangle 139"/>
          <p:cNvSpPr>
            <a:spLocks noChangeArrowheads="1"/>
          </p:cNvSpPr>
          <p:nvPr/>
        </p:nvSpPr>
        <p:spPr bwMode="auto">
          <a:xfrm>
            <a:off x="2395538" y="5970588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908" name="Line 140"/>
          <p:cNvSpPr>
            <a:spLocks noChangeShapeType="1"/>
          </p:cNvSpPr>
          <p:nvPr/>
        </p:nvSpPr>
        <p:spPr bwMode="auto">
          <a:xfrm>
            <a:off x="2476500" y="2433638"/>
            <a:ext cx="2381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909" name="Freeform 141"/>
          <p:cNvSpPr>
            <a:spLocks/>
          </p:cNvSpPr>
          <p:nvPr/>
        </p:nvSpPr>
        <p:spPr bwMode="auto">
          <a:xfrm>
            <a:off x="2690813" y="2389188"/>
            <a:ext cx="92075" cy="90487"/>
          </a:xfrm>
          <a:custGeom>
            <a:avLst/>
            <a:gdLst>
              <a:gd name="T0" fmla="*/ 2147483647 w 58"/>
              <a:gd name="T1" fmla="*/ 2147483647 h 57"/>
              <a:gd name="T2" fmla="*/ 0 w 58"/>
              <a:gd name="T3" fmla="*/ 2147483647 h 57"/>
              <a:gd name="T4" fmla="*/ 2147483647 w 58"/>
              <a:gd name="T5" fmla="*/ 2147483647 h 57"/>
              <a:gd name="T6" fmla="*/ 2147483647 w 58"/>
              <a:gd name="T7" fmla="*/ 2147483647 h 57"/>
              <a:gd name="T8" fmla="*/ 2147483647 w 58"/>
              <a:gd name="T9" fmla="*/ 2147483647 h 57"/>
              <a:gd name="T10" fmla="*/ 2147483647 w 58"/>
              <a:gd name="T11" fmla="*/ 0 h 57"/>
              <a:gd name="T12" fmla="*/ 2147483647 w 58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7"/>
              <a:gd name="T23" fmla="*/ 58 w 58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7">
                <a:moveTo>
                  <a:pt x="58" y="29"/>
                </a:moveTo>
                <a:lnTo>
                  <a:pt x="0" y="57"/>
                </a:lnTo>
                <a:lnTo>
                  <a:pt x="5" y="44"/>
                </a:lnTo>
                <a:lnTo>
                  <a:pt x="7" y="29"/>
                </a:lnTo>
                <a:lnTo>
                  <a:pt x="5" y="14"/>
                </a:lnTo>
                <a:lnTo>
                  <a:pt x="1" y="0"/>
                </a:lnTo>
                <a:lnTo>
                  <a:pt x="58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910" name="Line 142"/>
          <p:cNvSpPr>
            <a:spLocks noChangeShapeType="1"/>
          </p:cNvSpPr>
          <p:nvPr/>
        </p:nvSpPr>
        <p:spPr bwMode="auto">
          <a:xfrm>
            <a:off x="2489200" y="5984875"/>
            <a:ext cx="236538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911" name="Freeform 143"/>
          <p:cNvSpPr>
            <a:spLocks/>
          </p:cNvSpPr>
          <p:nvPr/>
        </p:nvSpPr>
        <p:spPr bwMode="auto">
          <a:xfrm>
            <a:off x="2703513" y="5942013"/>
            <a:ext cx="92075" cy="90487"/>
          </a:xfrm>
          <a:custGeom>
            <a:avLst/>
            <a:gdLst>
              <a:gd name="T0" fmla="*/ 2147483647 w 58"/>
              <a:gd name="T1" fmla="*/ 2147483647 h 57"/>
              <a:gd name="T2" fmla="*/ 0 w 58"/>
              <a:gd name="T3" fmla="*/ 2147483647 h 57"/>
              <a:gd name="T4" fmla="*/ 2147483647 w 58"/>
              <a:gd name="T5" fmla="*/ 2147483647 h 57"/>
              <a:gd name="T6" fmla="*/ 2147483647 w 58"/>
              <a:gd name="T7" fmla="*/ 2147483647 h 57"/>
              <a:gd name="T8" fmla="*/ 2147483647 w 58"/>
              <a:gd name="T9" fmla="*/ 2147483647 h 57"/>
              <a:gd name="T10" fmla="*/ 0 w 58"/>
              <a:gd name="T11" fmla="*/ 0 h 57"/>
              <a:gd name="T12" fmla="*/ 2147483647 w 58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7"/>
              <a:gd name="T23" fmla="*/ 58 w 58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7">
                <a:moveTo>
                  <a:pt x="58" y="29"/>
                </a:moveTo>
                <a:lnTo>
                  <a:pt x="0" y="57"/>
                </a:lnTo>
                <a:lnTo>
                  <a:pt x="6" y="43"/>
                </a:lnTo>
                <a:lnTo>
                  <a:pt x="7" y="28"/>
                </a:lnTo>
                <a:lnTo>
                  <a:pt x="6" y="15"/>
                </a:lnTo>
                <a:lnTo>
                  <a:pt x="0" y="0"/>
                </a:lnTo>
                <a:lnTo>
                  <a:pt x="58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912" name="Line 144"/>
          <p:cNvSpPr>
            <a:spLocks noChangeShapeType="1"/>
          </p:cNvSpPr>
          <p:nvPr/>
        </p:nvSpPr>
        <p:spPr bwMode="auto">
          <a:xfrm>
            <a:off x="2874963" y="3152775"/>
            <a:ext cx="1587" cy="31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913" name="Freeform 145"/>
          <p:cNvSpPr>
            <a:spLocks/>
          </p:cNvSpPr>
          <p:nvPr/>
        </p:nvSpPr>
        <p:spPr bwMode="auto">
          <a:xfrm>
            <a:off x="2828925" y="3448050"/>
            <a:ext cx="90488" cy="90488"/>
          </a:xfrm>
          <a:custGeom>
            <a:avLst/>
            <a:gdLst>
              <a:gd name="T0" fmla="*/ 2147483647 w 57"/>
              <a:gd name="T1" fmla="*/ 2147483647 h 57"/>
              <a:gd name="T2" fmla="*/ 0 w 57"/>
              <a:gd name="T3" fmla="*/ 0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2147483647 h 57"/>
              <a:gd name="T10" fmla="*/ 2147483647 w 57"/>
              <a:gd name="T11" fmla="*/ 0 h 57"/>
              <a:gd name="T12" fmla="*/ 2147483647 w 57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7"/>
              <a:gd name="T23" fmla="*/ 57 w 5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7">
                <a:moveTo>
                  <a:pt x="29" y="57"/>
                </a:moveTo>
                <a:lnTo>
                  <a:pt x="0" y="0"/>
                </a:lnTo>
                <a:lnTo>
                  <a:pt x="14" y="5"/>
                </a:lnTo>
                <a:lnTo>
                  <a:pt x="29" y="7"/>
                </a:lnTo>
                <a:lnTo>
                  <a:pt x="44" y="5"/>
                </a:lnTo>
                <a:lnTo>
                  <a:pt x="57" y="0"/>
                </a:lnTo>
                <a:lnTo>
                  <a:pt x="29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914" name="Text Box 146"/>
          <p:cNvSpPr txBox="1">
            <a:spLocks noChangeArrowheads="1"/>
          </p:cNvSpPr>
          <p:nvPr/>
        </p:nvSpPr>
        <p:spPr bwMode="auto">
          <a:xfrm>
            <a:off x="3251200" y="2527300"/>
            <a:ext cx="376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8  /</a:t>
            </a:r>
          </a:p>
        </p:txBody>
      </p:sp>
      <p:sp>
        <p:nvSpPr>
          <p:cNvPr id="32915" name="Text Box 147"/>
          <p:cNvSpPr txBox="1">
            <a:spLocks noChangeArrowheads="1"/>
          </p:cNvSpPr>
          <p:nvPr/>
        </p:nvSpPr>
        <p:spPr bwMode="auto">
          <a:xfrm>
            <a:off x="3179763" y="3238500"/>
            <a:ext cx="452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32  /</a:t>
            </a:r>
          </a:p>
        </p:txBody>
      </p:sp>
      <p:sp>
        <p:nvSpPr>
          <p:cNvPr id="32916" name="Text Box 148"/>
          <p:cNvSpPr txBox="1">
            <a:spLocks noChangeArrowheads="1"/>
          </p:cNvSpPr>
          <p:nvPr/>
        </p:nvSpPr>
        <p:spPr bwMode="auto">
          <a:xfrm>
            <a:off x="5486400" y="1447800"/>
            <a:ext cx="24828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571500" marR="0" lvl="1" indent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Addition modulo 2</a:t>
            </a:r>
            <a:r>
              <a:rPr kumimoji="0" lang="de-DE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32</a:t>
            </a: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917" name="Line 149"/>
          <p:cNvSpPr>
            <a:spLocks noChangeShapeType="1"/>
          </p:cNvSpPr>
          <p:nvPr/>
        </p:nvSpPr>
        <p:spPr bwMode="auto">
          <a:xfrm flipH="1">
            <a:off x="6781800" y="1676400"/>
            <a:ext cx="152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918" name="Text Box 150"/>
          <p:cNvSpPr txBox="1">
            <a:spLocks noChangeArrowheads="1"/>
          </p:cNvSpPr>
          <p:nvPr/>
        </p:nvSpPr>
        <p:spPr bwMode="auto">
          <a:xfrm>
            <a:off x="838200" y="1295400"/>
            <a:ext cx="1557338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 input entities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are 32 bits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919" name="Text Box 151"/>
          <p:cNvSpPr txBox="1">
            <a:spLocks noChangeArrowheads="1"/>
          </p:cNvSpPr>
          <p:nvPr/>
        </p:nvSpPr>
        <p:spPr bwMode="auto">
          <a:xfrm>
            <a:off x="3657600" y="1447800"/>
            <a:ext cx="16367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 bit ring rotation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920" name="Line 152"/>
          <p:cNvSpPr>
            <a:spLocks noChangeShapeType="1"/>
          </p:cNvSpPr>
          <p:nvPr/>
        </p:nvSpPr>
        <p:spPr bwMode="auto">
          <a:xfrm flipH="1">
            <a:off x="4114800" y="17526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921" name="Text Box 153"/>
          <p:cNvSpPr txBox="1">
            <a:spLocks noChangeArrowheads="1"/>
          </p:cNvSpPr>
          <p:nvPr/>
        </p:nvSpPr>
        <p:spPr bwMode="auto">
          <a:xfrm>
            <a:off x="8305800" y="1752600"/>
            <a:ext cx="167481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 output entities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are 32 bits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ChangeArrowheads="1"/>
          </p:cNvSpPr>
          <p:nvPr/>
        </p:nvSpPr>
        <p:spPr bwMode="auto">
          <a:xfrm>
            <a:off x="914400" y="6096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836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Cryptographic Core- </a:t>
            </a: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Forward Transformation</a:t>
            </a: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92288" y="2417763"/>
            <a:ext cx="2349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933575" y="2554288"/>
            <a:ext cx="1365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0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92288" y="3973513"/>
            <a:ext cx="2349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933575" y="4110038"/>
            <a:ext cx="1365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792288" y="4557713"/>
            <a:ext cx="2349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933575" y="4697413"/>
            <a:ext cx="1365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792288" y="5076825"/>
            <a:ext cx="2349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933575" y="5213350"/>
            <a:ext cx="136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2243138" y="2160588"/>
            <a:ext cx="5710237" cy="3562350"/>
          </a:xfrm>
          <a:prstGeom prst="rect">
            <a:avLst/>
          </a:prstGeom>
          <a:solidFill>
            <a:srgbClr val="FF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684588" y="3089275"/>
            <a:ext cx="1028700" cy="515938"/>
          </a:xfrm>
          <a:prstGeom prst="rect">
            <a:avLst/>
          </a:prstGeom>
          <a:solidFill>
            <a:srgbClr val="66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143375" y="3214688"/>
            <a:ext cx="22383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2038350" y="2573338"/>
            <a:ext cx="25844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4594225" y="2514600"/>
            <a:ext cx="119063" cy="117475"/>
          </a:xfrm>
          <a:custGeom>
            <a:avLst/>
            <a:gdLst>
              <a:gd name="T0" fmla="*/ 2147483647 w 75"/>
              <a:gd name="T1" fmla="*/ 2147483647 h 74"/>
              <a:gd name="T2" fmla="*/ 0 w 75"/>
              <a:gd name="T3" fmla="*/ 2147483647 h 74"/>
              <a:gd name="T4" fmla="*/ 2147483647 w 75"/>
              <a:gd name="T5" fmla="*/ 2147483647 h 74"/>
              <a:gd name="T6" fmla="*/ 2147483647 w 75"/>
              <a:gd name="T7" fmla="*/ 2147483647 h 74"/>
              <a:gd name="T8" fmla="*/ 2147483647 w 75"/>
              <a:gd name="T9" fmla="*/ 2147483647 h 74"/>
              <a:gd name="T10" fmla="*/ 0 w 75"/>
              <a:gd name="T11" fmla="*/ 0 h 74"/>
              <a:gd name="T12" fmla="*/ 2147483647 w 75"/>
              <a:gd name="T13" fmla="*/ 2147483647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5"/>
              <a:gd name="T22" fmla="*/ 0 h 74"/>
              <a:gd name="T23" fmla="*/ 75 w 75"/>
              <a:gd name="T24" fmla="*/ 74 h 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5" h="74">
                <a:moveTo>
                  <a:pt x="75" y="37"/>
                </a:moveTo>
                <a:lnTo>
                  <a:pt x="0" y="74"/>
                </a:lnTo>
                <a:lnTo>
                  <a:pt x="7" y="56"/>
                </a:lnTo>
                <a:lnTo>
                  <a:pt x="10" y="37"/>
                </a:lnTo>
                <a:lnTo>
                  <a:pt x="7" y="17"/>
                </a:lnTo>
                <a:lnTo>
                  <a:pt x="0" y="0"/>
                </a:lnTo>
                <a:lnTo>
                  <a:pt x="75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011363" y="4124325"/>
            <a:ext cx="23050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4287838" y="4064000"/>
            <a:ext cx="117475" cy="119063"/>
          </a:xfrm>
          <a:custGeom>
            <a:avLst/>
            <a:gdLst>
              <a:gd name="T0" fmla="*/ 2147483647 w 74"/>
              <a:gd name="T1" fmla="*/ 2147483647 h 75"/>
              <a:gd name="T2" fmla="*/ 0 w 74"/>
              <a:gd name="T3" fmla="*/ 2147483647 h 75"/>
              <a:gd name="T4" fmla="*/ 2147483647 w 74"/>
              <a:gd name="T5" fmla="*/ 2147483647 h 75"/>
              <a:gd name="T6" fmla="*/ 2147483647 w 74"/>
              <a:gd name="T7" fmla="*/ 2147483647 h 75"/>
              <a:gd name="T8" fmla="*/ 2147483647 w 74"/>
              <a:gd name="T9" fmla="*/ 2147483647 h 75"/>
              <a:gd name="T10" fmla="*/ 0 w 74"/>
              <a:gd name="T11" fmla="*/ 0 h 75"/>
              <a:gd name="T12" fmla="*/ 2147483647 w 74"/>
              <a:gd name="T13" fmla="*/ 2147483647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"/>
              <a:gd name="T22" fmla="*/ 0 h 75"/>
              <a:gd name="T23" fmla="*/ 74 w 74"/>
              <a:gd name="T24" fmla="*/ 75 h 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" h="75">
                <a:moveTo>
                  <a:pt x="74" y="38"/>
                </a:moveTo>
                <a:lnTo>
                  <a:pt x="0" y="75"/>
                </a:lnTo>
                <a:lnTo>
                  <a:pt x="5" y="57"/>
                </a:lnTo>
                <a:lnTo>
                  <a:pt x="8" y="38"/>
                </a:lnTo>
                <a:lnTo>
                  <a:pt x="5" y="18"/>
                </a:lnTo>
                <a:lnTo>
                  <a:pt x="0" y="0"/>
                </a:lnTo>
                <a:lnTo>
                  <a:pt x="74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2011363" y="4689475"/>
            <a:ext cx="19700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3952875" y="4630738"/>
            <a:ext cx="117475" cy="117475"/>
          </a:xfrm>
          <a:custGeom>
            <a:avLst/>
            <a:gdLst>
              <a:gd name="T0" fmla="*/ 2147483647 w 74"/>
              <a:gd name="T1" fmla="*/ 2147483647 h 74"/>
              <a:gd name="T2" fmla="*/ 0 w 74"/>
              <a:gd name="T3" fmla="*/ 2147483647 h 74"/>
              <a:gd name="T4" fmla="*/ 2147483647 w 74"/>
              <a:gd name="T5" fmla="*/ 2147483647 h 74"/>
              <a:gd name="T6" fmla="*/ 2147483647 w 74"/>
              <a:gd name="T7" fmla="*/ 2147483647 h 74"/>
              <a:gd name="T8" fmla="*/ 2147483647 w 74"/>
              <a:gd name="T9" fmla="*/ 2147483647 h 74"/>
              <a:gd name="T10" fmla="*/ 0 w 74"/>
              <a:gd name="T11" fmla="*/ 0 h 74"/>
              <a:gd name="T12" fmla="*/ 2147483647 w 74"/>
              <a:gd name="T13" fmla="*/ 2147483647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"/>
              <a:gd name="T22" fmla="*/ 0 h 74"/>
              <a:gd name="T23" fmla="*/ 74 w 74"/>
              <a:gd name="T24" fmla="*/ 74 h 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" h="74">
                <a:moveTo>
                  <a:pt x="74" y="37"/>
                </a:moveTo>
                <a:lnTo>
                  <a:pt x="0" y="74"/>
                </a:lnTo>
                <a:lnTo>
                  <a:pt x="7" y="56"/>
                </a:lnTo>
                <a:lnTo>
                  <a:pt x="8" y="37"/>
                </a:lnTo>
                <a:lnTo>
                  <a:pt x="7" y="19"/>
                </a:lnTo>
                <a:lnTo>
                  <a:pt x="0" y="0"/>
                </a:lnTo>
                <a:lnTo>
                  <a:pt x="74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2011363" y="5207000"/>
            <a:ext cx="16367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3619500" y="5148263"/>
            <a:ext cx="117475" cy="119062"/>
          </a:xfrm>
          <a:custGeom>
            <a:avLst/>
            <a:gdLst>
              <a:gd name="T0" fmla="*/ 2147483647 w 74"/>
              <a:gd name="T1" fmla="*/ 2147483647 h 75"/>
              <a:gd name="T2" fmla="*/ 0 w 74"/>
              <a:gd name="T3" fmla="*/ 2147483647 h 75"/>
              <a:gd name="T4" fmla="*/ 2147483647 w 74"/>
              <a:gd name="T5" fmla="*/ 2147483647 h 75"/>
              <a:gd name="T6" fmla="*/ 2147483647 w 74"/>
              <a:gd name="T7" fmla="*/ 2147483647 h 75"/>
              <a:gd name="T8" fmla="*/ 2147483647 w 74"/>
              <a:gd name="T9" fmla="*/ 2147483647 h 75"/>
              <a:gd name="T10" fmla="*/ 0 w 74"/>
              <a:gd name="T11" fmla="*/ 0 h 75"/>
              <a:gd name="T12" fmla="*/ 2147483647 w 74"/>
              <a:gd name="T13" fmla="*/ 2147483647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"/>
              <a:gd name="T22" fmla="*/ 0 h 75"/>
              <a:gd name="T23" fmla="*/ 74 w 74"/>
              <a:gd name="T24" fmla="*/ 75 h 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" h="75">
                <a:moveTo>
                  <a:pt x="74" y="37"/>
                </a:moveTo>
                <a:lnTo>
                  <a:pt x="0" y="75"/>
                </a:lnTo>
                <a:lnTo>
                  <a:pt x="5" y="57"/>
                </a:lnTo>
                <a:lnTo>
                  <a:pt x="8" y="37"/>
                </a:lnTo>
                <a:lnTo>
                  <a:pt x="5" y="18"/>
                </a:lnTo>
                <a:lnTo>
                  <a:pt x="0" y="0"/>
                </a:lnTo>
                <a:lnTo>
                  <a:pt x="74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7900988" y="2573338"/>
            <a:ext cx="3746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5" name="Freeform 23"/>
          <p:cNvSpPr>
            <a:spLocks/>
          </p:cNvSpPr>
          <p:nvPr/>
        </p:nvSpPr>
        <p:spPr bwMode="auto">
          <a:xfrm>
            <a:off x="8245475" y="2514600"/>
            <a:ext cx="117475" cy="117475"/>
          </a:xfrm>
          <a:custGeom>
            <a:avLst/>
            <a:gdLst>
              <a:gd name="T0" fmla="*/ 2147483647 w 74"/>
              <a:gd name="T1" fmla="*/ 2147483647 h 74"/>
              <a:gd name="T2" fmla="*/ 0 w 74"/>
              <a:gd name="T3" fmla="*/ 2147483647 h 74"/>
              <a:gd name="T4" fmla="*/ 2147483647 w 74"/>
              <a:gd name="T5" fmla="*/ 2147483647 h 74"/>
              <a:gd name="T6" fmla="*/ 2147483647 w 74"/>
              <a:gd name="T7" fmla="*/ 2147483647 h 74"/>
              <a:gd name="T8" fmla="*/ 2147483647 w 74"/>
              <a:gd name="T9" fmla="*/ 2147483647 h 74"/>
              <a:gd name="T10" fmla="*/ 0 w 74"/>
              <a:gd name="T11" fmla="*/ 0 h 74"/>
              <a:gd name="T12" fmla="*/ 2147483647 w 74"/>
              <a:gd name="T13" fmla="*/ 2147483647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"/>
              <a:gd name="T22" fmla="*/ 0 h 74"/>
              <a:gd name="T23" fmla="*/ 74 w 74"/>
              <a:gd name="T24" fmla="*/ 74 h 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" h="74">
                <a:moveTo>
                  <a:pt x="74" y="37"/>
                </a:moveTo>
                <a:lnTo>
                  <a:pt x="0" y="74"/>
                </a:lnTo>
                <a:lnTo>
                  <a:pt x="7" y="56"/>
                </a:lnTo>
                <a:lnTo>
                  <a:pt x="10" y="37"/>
                </a:lnTo>
                <a:lnTo>
                  <a:pt x="7" y="17"/>
                </a:lnTo>
                <a:lnTo>
                  <a:pt x="0" y="0"/>
                </a:lnTo>
                <a:lnTo>
                  <a:pt x="74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4198938" y="2573338"/>
            <a:ext cx="1587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7" name="Freeform 25"/>
          <p:cNvSpPr>
            <a:spLocks/>
          </p:cNvSpPr>
          <p:nvPr/>
        </p:nvSpPr>
        <p:spPr bwMode="auto">
          <a:xfrm>
            <a:off x="4154488" y="2528888"/>
            <a:ext cx="87312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0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55"/>
              <a:gd name="T53" fmla="*/ 55 w 55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55">
                <a:moveTo>
                  <a:pt x="28" y="55"/>
                </a:moveTo>
                <a:lnTo>
                  <a:pt x="39" y="54"/>
                </a:lnTo>
                <a:lnTo>
                  <a:pt x="47" y="47"/>
                </a:lnTo>
                <a:lnTo>
                  <a:pt x="54" y="39"/>
                </a:lnTo>
                <a:lnTo>
                  <a:pt x="55" y="28"/>
                </a:lnTo>
                <a:lnTo>
                  <a:pt x="54" y="17"/>
                </a:lnTo>
                <a:lnTo>
                  <a:pt x="47" y="8"/>
                </a:lnTo>
                <a:lnTo>
                  <a:pt x="39" y="2"/>
                </a:lnTo>
                <a:lnTo>
                  <a:pt x="28" y="0"/>
                </a:lnTo>
                <a:lnTo>
                  <a:pt x="17" y="2"/>
                </a:lnTo>
                <a:lnTo>
                  <a:pt x="9" y="8"/>
                </a:lnTo>
                <a:lnTo>
                  <a:pt x="2" y="17"/>
                </a:lnTo>
                <a:lnTo>
                  <a:pt x="0" y="28"/>
                </a:lnTo>
                <a:lnTo>
                  <a:pt x="2" y="39"/>
                </a:lnTo>
                <a:lnTo>
                  <a:pt x="9" y="47"/>
                </a:lnTo>
                <a:lnTo>
                  <a:pt x="17" y="54"/>
                </a:lnTo>
                <a:lnTo>
                  <a:pt x="28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8" name="Freeform 26"/>
          <p:cNvSpPr>
            <a:spLocks/>
          </p:cNvSpPr>
          <p:nvPr/>
        </p:nvSpPr>
        <p:spPr bwMode="auto">
          <a:xfrm>
            <a:off x="4140200" y="2970213"/>
            <a:ext cx="117475" cy="119062"/>
          </a:xfrm>
          <a:custGeom>
            <a:avLst/>
            <a:gdLst>
              <a:gd name="T0" fmla="*/ 2147483647 w 74"/>
              <a:gd name="T1" fmla="*/ 2147483647 h 75"/>
              <a:gd name="T2" fmla="*/ 0 w 74"/>
              <a:gd name="T3" fmla="*/ 0 h 75"/>
              <a:gd name="T4" fmla="*/ 2147483647 w 74"/>
              <a:gd name="T5" fmla="*/ 2147483647 h 75"/>
              <a:gd name="T6" fmla="*/ 2147483647 w 74"/>
              <a:gd name="T7" fmla="*/ 2147483647 h 75"/>
              <a:gd name="T8" fmla="*/ 2147483647 w 74"/>
              <a:gd name="T9" fmla="*/ 2147483647 h 75"/>
              <a:gd name="T10" fmla="*/ 2147483647 w 74"/>
              <a:gd name="T11" fmla="*/ 0 h 75"/>
              <a:gd name="T12" fmla="*/ 2147483647 w 74"/>
              <a:gd name="T13" fmla="*/ 2147483647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"/>
              <a:gd name="T22" fmla="*/ 0 h 75"/>
              <a:gd name="T23" fmla="*/ 74 w 74"/>
              <a:gd name="T24" fmla="*/ 75 h 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" h="75">
                <a:moveTo>
                  <a:pt x="37" y="75"/>
                </a:moveTo>
                <a:lnTo>
                  <a:pt x="0" y="0"/>
                </a:lnTo>
                <a:lnTo>
                  <a:pt x="18" y="7"/>
                </a:lnTo>
                <a:lnTo>
                  <a:pt x="37" y="10"/>
                </a:lnTo>
                <a:lnTo>
                  <a:pt x="56" y="7"/>
                </a:lnTo>
                <a:lnTo>
                  <a:pt x="74" y="0"/>
                </a:lnTo>
                <a:lnTo>
                  <a:pt x="37" y="7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4508500" y="3605213"/>
            <a:ext cx="1588" cy="273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0" name="Freeform 28"/>
          <p:cNvSpPr>
            <a:spLocks/>
          </p:cNvSpPr>
          <p:nvPr/>
        </p:nvSpPr>
        <p:spPr bwMode="auto">
          <a:xfrm>
            <a:off x="4449763" y="3851275"/>
            <a:ext cx="117475" cy="117475"/>
          </a:xfrm>
          <a:custGeom>
            <a:avLst/>
            <a:gdLst>
              <a:gd name="T0" fmla="*/ 2147483647 w 74"/>
              <a:gd name="T1" fmla="*/ 2147483647 h 74"/>
              <a:gd name="T2" fmla="*/ 0 w 74"/>
              <a:gd name="T3" fmla="*/ 0 h 74"/>
              <a:gd name="T4" fmla="*/ 2147483647 w 74"/>
              <a:gd name="T5" fmla="*/ 2147483647 h 74"/>
              <a:gd name="T6" fmla="*/ 2147483647 w 74"/>
              <a:gd name="T7" fmla="*/ 2147483647 h 74"/>
              <a:gd name="T8" fmla="*/ 2147483647 w 74"/>
              <a:gd name="T9" fmla="*/ 2147483647 h 74"/>
              <a:gd name="T10" fmla="*/ 2147483647 w 74"/>
              <a:gd name="T11" fmla="*/ 0 h 74"/>
              <a:gd name="T12" fmla="*/ 2147483647 w 74"/>
              <a:gd name="T13" fmla="*/ 2147483647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"/>
              <a:gd name="T22" fmla="*/ 0 h 74"/>
              <a:gd name="T23" fmla="*/ 74 w 74"/>
              <a:gd name="T24" fmla="*/ 74 h 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" h="74">
                <a:moveTo>
                  <a:pt x="37" y="74"/>
                </a:moveTo>
                <a:lnTo>
                  <a:pt x="0" y="0"/>
                </a:lnTo>
                <a:lnTo>
                  <a:pt x="17" y="6"/>
                </a:lnTo>
                <a:lnTo>
                  <a:pt x="37" y="8"/>
                </a:lnTo>
                <a:lnTo>
                  <a:pt x="56" y="6"/>
                </a:lnTo>
                <a:lnTo>
                  <a:pt x="74" y="0"/>
                </a:lnTo>
                <a:lnTo>
                  <a:pt x="37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4198938" y="3605213"/>
            <a:ext cx="1587" cy="868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2" name="Freeform 30"/>
          <p:cNvSpPr>
            <a:spLocks/>
          </p:cNvSpPr>
          <p:nvPr/>
        </p:nvSpPr>
        <p:spPr bwMode="auto">
          <a:xfrm>
            <a:off x="4140200" y="4443413"/>
            <a:ext cx="117475" cy="117475"/>
          </a:xfrm>
          <a:custGeom>
            <a:avLst/>
            <a:gdLst>
              <a:gd name="T0" fmla="*/ 2147483647 w 74"/>
              <a:gd name="T1" fmla="*/ 2147483647 h 74"/>
              <a:gd name="T2" fmla="*/ 0 w 74"/>
              <a:gd name="T3" fmla="*/ 0 h 74"/>
              <a:gd name="T4" fmla="*/ 2147483647 w 74"/>
              <a:gd name="T5" fmla="*/ 2147483647 h 74"/>
              <a:gd name="T6" fmla="*/ 2147483647 w 74"/>
              <a:gd name="T7" fmla="*/ 2147483647 h 74"/>
              <a:gd name="T8" fmla="*/ 2147483647 w 74"/>
              <a:gd name="T9" fmla="*/ 2147483647 h 74"/>
              <a:gd name="T10" fmla="*/ 2147483647 w 74"/>
              <a:gd name="T11" fmla="*/ 0 h 74"/>
              <a:gd name="T12" fmla="*/ 2147483647 w 74"/>
              <a:gd name="T13" fmla="*/ 2147483647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"/>
              <a:gd name="T22" fmla="*/ 0 h 74"/>
              <a:gd name="T23" fmla="*/ 74 w 74"/>
              <a:gd name="T24" fmla="*/ 74 h 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" h="74">
                <a:moveTo>
                  <a:pt x="37" y="74"/>
                </a:moveTo>
                <a:lnTo>
                  <a:pt x="0" y="0"/>
                </a:lnTo>
                <a:lnTo>
                  <a:pt x="18" y="6"/>
                </a:lnTo>
                <a:lnTo>
                  <a:pt x="37" y="9"/>
                </a:lnTo>
                <a:lnTo>
                  <a:pt x="56" y="6"/>
                </a:lnTo>
                <a:lnTo>
                  <a:pt x="74" y="0"/>
                </a:lnTo>
                <a:lnTo>
                  <a:pt x="37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3889375" y="3605213"/>
            <a:ext cx="1588" cy="138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3830638" y="4960938"/>
            <a:ext cx="117475" cy="117475"/>
          </a:xfrm>
          <a:custGeom>
            <a:avLst/>
            <a:gdLst>
              <a:gd name="T0" fmla="*/ 2147483647 w 74"/>
              <a:gd name="T1" fmla="*/ 2147483647 h 74"/>
              <a:gd name="T2" fmla="*/ 0 w 74"/>
              <a:gd name="T3" fmla="*/ 0 h 74"/>
              <a:gd name="T4" fmla="*/ 2147483647 w 74"/>
              <a:gd name="T5" fmla="*/ 2147483647 h 74"/>
              <a:gd name="T6" fmla="*/ 2147483647 w 74"/>
              <a:gd name="T7" fmla="*/ 2147483647 h 74"/>
              <a:gd name="T8" fmla="*/ 2147483647 w 74"/>
              <a:gd name="T9" fmla="*/ 2147483647 h 74"/>
              <a:gd name="T10" fmla="*/ 2147483647 w 74"/>
              <a:gd name="T11" fmla="*/ 0 h 74"/>
              <a:gd name="T12" fmla="*/ 2147483647 w 74"/>
              <a:gd name="T13" fmla="*/ 2147483647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"/>
              <a:gd name="T22" fmla="*/ 0 h 74"/>
              <a:gd name="T23" fmla="*/ 74 w 74"/>
              <a:gd name="T24" fmla="*/ 74 h 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" h="74">
                <a:moveTo>
                  <a:pt x="37" y="74"/>
                </a:moveTo>
                <a:lnTo>
                  <a:pt x="0" y="0"/>
                </a:lnTo>
                <a:lnTo>
                  <a:pt x="18" y="5"/>
                </a:lnTo>
                <a:lnTo>
                  <a:pt x="37" y="8"/>
                </a:lnTo>
                <a:lnTo>
                  <a:pt x="56" y="5"/>
                </a:lnTo>
                <a:lnTo>
                  <a:pt x="74" y="0"/>
                </a:lnTo>
                <a:lnTo>
                  <a:pt x="37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4327525" y="4689475"/>
            <a:ext cx="30845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6" name="Freeform 34"/>
          <p:cNvSpPr>
            <a:spLocks/>
          </p:cNvSpPr>
          <p:nvPr/>
        </p:nvSpPr>
        <p:spPr bwMode="auto">
          <a:xfrm>
            <a:off x="6870700" y="2573338"/>
            <a:ext cx="928688" cy="2633662"/>
          </a:xfrm>
          <a:custGeom>
            <a:avLst/>
            <a:gdLst>
              <a:gd name="T0" fmla="*/ 0 w 585"/>
              <a:gd name="T1" fmla="*/ 0 h 1658"/>
              <a:gd name="T2" fmla="*/ 2147483647 w 585"/>
              <a:gd name="T3" fmla="*/ 0 h 1658"/>
              <a:gd name="T4" fmla="*/ 2147483647 w 585"/>
              <a:gd name="T5" fmla="*/ 2147483647 h 1658"/>
              <a:gd name="T6" fmla="*/ 0 60000 65536"/>
              <a:gd name="T7" fmla="*/ 0 60000 65536"/>
              <a:gd name="T8" fmla="*/ 0 60000 65536"/>
              <a:gd name="T9" fmla="*/ 0 w 585"/>
              <a:gd name="T10" fmla="*/ 0 h 1658"/>
              <a:gd name="T11" fmla="*/ 585 w 585"/>
              <a:gd name="T12" fmla="*/ 1658 h 1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5" h="1658">
                <a:moveTo>
                  <a:pt x="0" y="0"/>
                </a:moveTo>
                <a:lnTo>
                  <a:pt x="293" y="0"/>
                </a:lnTo>
                <a:lnTo>
                  <a:pt x="585" y="165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>
            <a:off x="3994150" y="5207000"/>
            <a:ext cx="34178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7848600" y="4044950"/>
            <a:ext cx="4270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9" name="Freeform 37"/>
          <p:cNvSpPr>
            <a:spLocks/>
          </p:cNvSpPr>
          <p:nvPr/>
        </p:nvSpPr>
        <p:spPr bwMode="auto">
          <a:xfrm>
            <a:off x="8245475" y="3986213"/>
            <a:ext cx="117475" cy="117475"/>
          </a:xfrm>
          <a:custGeom>
            <a:avLst/>
            <a:gdLst>
              <a:gd name="T0" fmla="*/ 2147483647 w 74"/>
              <a:gd name="T1" fmla="*/ 2147483647 h 74"/>
              <a:gd name="T2" fmla="*/ 0 w 74"/>
              <a:gd name="T3" fmla="*/ 2147483647 h 74"/>
              <a:gd name="T4" fmla="*/ 2147483647 w 74"/>
              <a:gd name="T5" fmla="*/ 2147483647 h 74"/>
              <a:gd name="T6" fmla="*/ 2147483647 w 74"/>
              <a:gd name="T7" fmla="*/ 2147483647 h 74"/>
              <a:gd name="T8" fmla="*/ 2147483647 w 74"/>
              <a:gd name="T9" fmla="*/ 2147483647 h 74"/>
              <a:gd name="T10" fmla="*/ 0 w 74"/>
              <a:gd name="T11" fmla="*/ 0 h 74"/>
              <a:gd name="T12" fmla="*/ 2147483647 w 74"/>
              <a:gd name="T13" fmla="*/ 2147483647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"/>
              <a:gd name="T22" fmla="*/ 0 h 74"/>
              <a:gd name="T23" fmla="*/ 74 w 74"/>
              <a:gd name="T24" fmla="*/ 74 h 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" h="74">
                <a:moveTo>
                  <a:pt x="74" y="37"/>
                </a:moveTo>
                <a:lnTo>
                  <a:pt x="0" y="74"/>
                </a:lnTo>
                <a:lnTo>
                  <a:pt x="7" y="56"/>
                </a:lnTo>
                <a:lnTo>
                  <a:pt x="10" y="37"/>
                </a:lnTo>
                <a:lnTo>
                  <a:pt x="7" y="18"/>
                </a:lnTo>
                <a:lnTo>
                  <a:pt x="0" y="0"/>
                </a:lnTo>
                <a:lnTo>
                  <a:pt x="74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>
            <a:off x="7875588" y="4689475"/>
            <a:ext cx="4238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31" name="Freeform 39"/>
          <p:cNvSpPr>
            <a:spLocks/>
          </p:cNvSpPr>
          <p:nvPr/>
        </p:nvSpPr>
        <p:spPr bwMode="auto">
          <a:xfrm>
            <a:off x="8272463" y="4630738"/>
            <a:ext cx="117475" cy="117475"/>
          </a:xfrm>
          <a:custGeom>
            <a:avLst/>
            <a:gdLst>
              <a:gd name="T0" fmla="*/ 2147483647 w 74"/>
              <a:gd name="T1" fmla="*/ 2147483647 h 74"/>
              <a:gd name="T2" fmla="*/ 0 w 74"/>
              <a:gd name="T3" fmla="*/ 2147483647 h 74"/>
              <a:gd name="T4" fmla="*/ 2147483647 w 74"/>
              <a:gd name="T5" fmla="*/ 2147483647 h 74"/>
              <a:gd name="T6" fmla="*/ 2147483647 w 74"/>
              <a:gd name="T7" fmla="*/ 2147483647 h 74"/>
              <a:gd name="T8" fmla="*/ 2147483647 w 74"/>
              <a:gd name="T9" fmla="*/ 2147483647 h 74"/>
              <a:gd name="T10" fmla="*/ 0 w 74"/>
              <a:gd name="T11" fmla="*/ 0 h 74"/>
              <a:gd name="T12" fmla="*/ 2147483647 w 74"/>
              <a:gd name="T13" fmla="*/ 2147483647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"/>
              <a:gd name="T22" fmla="*/ 0 h 74"/>
              <a:gd name="T23" fmla="*/ 74 w 74"/>
              <a:gd name="T24" fmla="*/ 74 h 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" h="74">
                <a:moveTo>
                  <a:pt x="74" y="37"/>
                </a:moveTo>
                <a:lnTo>
                  <a:pt x="0" y="74"/>
                </a:lnTo>
                <a:lnTo>
                  <a:pt x="7" y="56"/>
                </a:lnTo>
                <a:lnTo>
                  <a:pt x="9" y="37"/>
                </a:lnTo>
                <a:lnTo>
                  <a:pt x="7" y="19"/>
                </a:lnTo>
                <a:lnTo>
                  <a:pt x="0" y="0"/>
                </a:lnTo>
                <a:lnTo>
                  <a:pt x="74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>
            <a:off x="7799388" y="5207000"/>
            <a:ext cx="476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33" name="Freeform 41"/>
          <p:cNvSpPr>
            <a:spLocks/>
          </p:cNvSpPr>
          <p:nvPr/>
        </p:nvSpPr>
        <p:spPr bwMode="auto">
          <a:xfrm>
            <a:off x="8245475" y="5148263"/>
            <a:ext cx="117475" cy="119062"/>
          </a:xfrm>
          <a:custGeom>
            <a:avLst/>
            <a:gdLst>
              <a:gd name="T0" fmla="*/ 2147483647 w 74"/>
              <a:gd name="T1" fmla="*/ 2147483647 h 75"/>
              <a:gd name="T2" fmla="*/ 0 w 74"/>
              <a:gd name="T3" fmla="*/ 2147483647 h 75"/>
              <a:gd name="T4" fmla="*/ 2147483647 w 74"/>
              <a:gd name="T5" fmla="*/ 2147483647 h 75"/>
              <a:gd name="T6" fmla="*/ 2147483647 w 74"/>
              <a:gd name="T7" fmla="*/ 2147483647 h 75"/>
              <a:gd name="T8" fmla="*/ 2147483647 w 74"/>
              <a:gd name="T9" fmla="*/ 2147483647 h 75"/>
              <a:gd name="T10" fmla="*/ 0 w 74"/>
              <a:gd name="T11" fmla="*/ 0 h 75"/>
              <a:gd name="T12" fmla="*/ 2147483647 w 74"/>
              <a:gd name="T13" fmla="*/ 2147483647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"/>
              <a:gd name="T22" fmla="*/ 0 h 75"/>
              <a:gd name="T23" fmla="*/ 74 w 74"/>
              <a:gd name="T24" fmla="*/ 75 h 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" h="75">
                <a:moveTo>
                  <a:pt x="74" y="37"/>
                </a:moveTo>
                <a:lnTo>
                  <a:pt x="0" y="75"/>
                </a:lnTo>
                <a:lnTo>
                  <a:pt x="7" y="57"/>
                </a:lnTo>
                <a:lnTo>
                  <a:pt x="10" y="37"/>
                </a:lnTo>
                <a:lnTo>
                  <a:pt x="7" y="18"/>
                </a:lnTo>
                <a:lnTo>
                  <a:pt x="0" y="0"/>
                </a:lnTo>
                <a:lnTo>
                  <a:pt x="74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 flipV="1">
            <a:off x="7388225" y="2573338"/>
            <a:ext cx="512763" cy="1550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 flipV="1">
            <a:off x="7412038" y="4044950"/>
            <a:ext cx="436562" cy="644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 flipV="1">
            <a:off x="7412038" y="4689475"/>
            <a:ext cx="463550" cy="517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8385175" y="2417763"/>
            <a:ext cx="27463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8570913" y="2554288"/>
            <a:ext cx="1365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0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8385175" y="3913188"/>
            <a:ext cx="27463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8570913" y="4052888"/>
            <a:ext cx="1365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8385175" y="4557713"/>
            <a:ext cx="27463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8570913" y="4697413"/>
            <a:ext cx="1365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8385175" y="5076825"/>
            <a:ext cx="2746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8570913" y="5213350"/>
            <a:ext cx="136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45" name="Line 53"/>
          <p:cNvSpPr>
            <a:spLocks noChangeShapeType="1"/>
          </p:cNvSpPr>
          <p:nvPr/>
        </p:nvSpPr>
        <p:spPr bwMode="auto">
          <a:xfrm>
            <a:off x="5638800" y="2573338"/>
            <a:ext cx="12319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46" name="Line 54"/>
          <p:cNvSpPr>
            <a:spLocks noChangeShapeType="1"/>
          </p:cNvSpPr>
          <p:nvPr/>
        </p:nvSpPr>
        <p:spPr bwMode="auto">
          <a:xfrm>
            <a:off x="4610100" y="4124325"/>
            <a:ext cx="2778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4713288" y="2395538"/>
            <a:ext cx="936625" cy="354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48" name="Rectangle 56"/>
          <p:cNvSpPr>
            <a:spLocks noChangeArrowheads="1"/>
          </p:cNvSpPr>
          <p:nvPr/>
        </p:nvSpPr>
        <p:spPr bwMode="auto">
          <a:xfrm>
            <a:off x="4856163" y="2441575"/>
            <a:ext cx="635000" cy="258763"/>
          </a:xfrm>
          <a:prstGeom prst="rect">
            <a:avLst/>
          </a:prstGeom>
          <a:solidFill>
            <a:srgbClr val="F7F9A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13 &lt;&lt;&lt;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4070350" y="4560888"/>
            <a:ext cx="257175" cy="260350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50" name="Line 58"/>
          <p:cNvSpPr>
            <a:spLocks noChangeShapeType="1"/>
          </p:cNvSpPr>
          <p:nvPr/>
        </p:nvSpPr>
        <p:spPr bwMode="auto">
          <a:xfrm flipV="1">
            <a:off x="4194175" y="4597400"/>
            <a:ext cx="1588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51" name="Line 59"/>
          <p:cNvSpPr>
            <a:spLocks noChangeShapeType="1"/>
          </p:cNvSpPr>
          <p:nvPr/>
        </p:nvSpPr>
        <p:spPr bwMode="auto">
          <a:xfrm>
            <a:off x="4105275" y="4684713"/>
            <a:ext cx="1778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4257675" y="2695575"/>
            <a:ext cx="2047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in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960813" y="4814888"/>
            <a:ext cx="3063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out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54" name="Rectangle 62"/>
          <p:cNvSpPr>
            <a:spLocks noChangeArrowheads="1"/>
          </p:cNvSpPr>
          <p:nvPr/>
        </p:nvSpPr>
        <p:spPr bwMode="auto">
          <a:xfrm>
            <a:off x="4205288" y="4927600"/>
            <a:ext cx="11271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270375" y="4322763"/>
            <a:ext cx="3063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out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514850" y="4433888"/>
            <a:ext cx="1127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57" name="Rectangle 65"/>
          <p:cNvSpPr>
            <a:spLocks noChangeArrowheads="1"/>
          </p:cNvSpPr>
          <p:nvPr/>
        </p:nvSpPr>
        <p:spPr bwMode="auto">
          <a:xfrm>
            <a:off x="4579938" y="3757613"/>
            <a:ext cx="3063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out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24413" y="3868738"/>
            <a:ext cx="1127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3760788" y="5078413"/>
            <a:ext cx="257175" cy="258762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60" name="Line 68"/>
          <p:cNvSpPr>
            <a:spLocks noChangeShapeType="1"/>
          </p:cNvSpPr>
          <p:nvPr/>
        </p:nvSpPr>
        <p:spPr bwMode="auto">
          <a:xfrm flipV="1">
            <a:off x="3884613" y="5113338"/>
            <a:ext cx="1587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61" name="Line 69"/>
          <p:cNvSpPr>
            <a:spLocks noChangeShapeType="1"/>
          </p:cNvSpPr>
          <p:nvPr/>
        </p:nvSpPr>
        <p:spPr bwMode="auto">
          <a:xfrm>
            <a:off x="3797300" y="5203825"/>
            <a:ext cx="1762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62" name="Freeform 70"/>
          <p:cNvSpPr>
            <a:spLocks/>
          </p:cNvSpPr>
          <p:nvPr/>
        </p:nvSpPr>
        <p:spPr bwMode="auto">
          <a:xfrm>
            <a:off x="4392613" y="3994150"/>
            <a:ext cx="230187" cy="231775"/>
          </a:xfrm>
          <a:custGeom>
            <a:avLst/>
            <a:gdLst>
              <a:gd name="T0" fmla="*/ 0 w 145"/>
              <a:gd name="T1" fmla="*/ 2147483647 h 146"/>
              <a:gd name="T2" fmla="*/ 2147483647 w 145"/>
              <a:gd name="T3" fmla="*/ 2147483647 h 146"/>
              <a:gd name="T4" fmla="*/ 2147483647 w 145"/>
              <a:gd name="T5" fmla="*/ 2147483647 h 146"/>
              <a:gd name="T6" fmla="*/ 2147483647 w 145"/>
              <a:gd name="T7" fmla="*/ 2147483647 h 146"/>
              <a:gd name="T8" fmla="*/ 2147483647 w 145"/>
              <a:gd name="T9" fmla="*/ 2147483647 h 146"/>
              <a:gd name="T10" fmla="*/ 2147483647 w 145"/>
              <a:gd name="T11" fmla="*/ 2147483647 h 146"/>
              <a:gd name="T12" fmla="*/ 2147483647 w 145"/>
              <a:gd name="T13" fmla="*/ 0 h 146"/>
              <a:gd name="T14" fmla="*/ 2147483647 w 145"/>
              <a:gd name="T15" fmla="*/ 2147483647 h 146"/>
              <a:gd name="T16" fmla="*/ 2147483647 w 145"/>
              <a:gd name="T17" fmla="*/ 2147483647 h 146"/>
              <a:gd name="T18" fmla="*/ 2147483647 w 145"/>
              <a:gd name="T19" fmla="*/ 2147483647 h 146"/>
              <a:gd name="T20" fmla="*/ 2147483647 w 145"/>
              <a:gd name="T21" fmla="*/ 2147483647 h 146"/>
              <a:gd name="T22" fmla="*/ 2147483647 w 145"/>
              <a:gd name="T23" fmla="*/ 2147483647 h 146"/>
              <a:gd name="T24" fmla="*/ 2147483647 w 145"/>
              <a:gd name="T25" fmla="*/ 2147483647 h 146"/>
              <a:gd name="T26" fmla="*/ 2147483647 w 145"/>
              <a:gd name="T27" fmla="*/ 2147483647 h 146"/>
              <a:gd name="T28" fmla="*/ 2147483647 w 145"/>
              <a:gd name="T29" fmla="*/ 2147483647 h 146"/>
              <a:gd name="T30" fmla="*/ 2147483647 w 145"/>
              <a:gd name="T31" fmla="*/ 2147483647 h 146"/>
              <a:gd name="T32" fmla="*/ 2147483647 w 145"/>
              <a:gd name="T33" fmla="*/ 2147483647 h 146"/>
              <a:gd name="T34" fmla="*/ 2147483647 w 145"/>
              <a:gd name="T35" fmla="*/ 2147483647 h 146"/>
              <a:gd name="T36" fmla="*/ 2147483647 w 145"/>
              <a:gd name="T37" fmla="*/ 2147483647 h 146"/>
              <a:gd name="T38" fmla="*/ 2147483647 w 145"/>
              <a:gd name="T39" fmla="*/ 2147483647 h 146"/>
              <a:gd name="T40" fmla="*/ 2147483647 w 145"/>
              <a:gd name="T41" fmla="*/ 2147483647 h 146"/>
              <a:gd name="T42" fmla="*/ 2147483647 w 145"/>
              <a:gd name="T43" fmla="*/ 2147483647 h 146"/>
              <a:gd name="T44" fmla="*/ 2147483647 w 145"/>
              <a:gd name="T45" fmla="*/ 2147483647 h 146"/>
              <a:gd name="T46" fmla="*/ 2147483647 w 145"/>
              <a:gd name="T47" fmla="*/ 2147483647 h 146"/>
              <a:gd name="T48" fmla="*/ 0 w 145"/>
              <a:gd name="T49" fmla="*/ 2147483647 h 1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5"/>
              <a:gd name="T76" fmla="*/ 0 h 146"/>
              <a:gd name="T77" fmla="*/ 145 w 145"/>
              <a:gd name="T78" fmla="*/ 146 h 14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5" h="146">
                <a:moveTo>
                  <a:pt x="0" y="73"/>
                </a:moveTo>
                <a:lnTo>
                  <a:pt x="1" y="54"/>
                </a:lnTo>
                <a:lnTo>
                  <a:pt x="9" y="36"/>
                </a:lnTo>
                <a:lnTo>
                  <a:pt x="20" y="21"/>
                </a:lnTo>
                <a:lnTo>
                  <a:pt x="36" y="10"/>
                </a:lnTo>
                <a:lnTo>
                  <a:pt x="53" y="2"/>
                </a:lnTo>
                <a:lnTo>
                  <a:pt x="73" y="0"/>
                </a:lnTo>
                <a:lnTo>
                  <a:pt x="92" y="2"/>
                </a:lnTo>
                <a:lnTo>
                  <a:pt x="108" y="10"/>
                </a:lnTo>
                <a:lnTo>
                  <a:pt x="123" y="21"/>
                </a:lnTo>
                <a:lnTo>
                  <a:pt x="136" y="36"/>
                </a:lnTo>
                <a:lnTo>
                  <a:pt x="143" y="54"/>
                </a:lnTo>
                <a:lnTo>
                  <a:pt x="145" y="73"/>
                </a:lnTo>
                <a:lnTo>
                  <a:pt x="143" y="91"/>
                </a:lnTo>
                <a:lnTo>
                  <a:pt x="136" y="109"/>
                </a:lnTo>
                <a:lnTo>
                  <a:pt x="123" y="124"/>
                </a:lnTo>
                <a:lnTo>
                  <a:pt x="108" y="137"/>
                </a:lnTo>
                <a:lnTo>
                  <a:pt x="92" y="144"/>
                </a:lnTo>
                <a:lnTo>
                  <a:pt x="73" y="146"/>
                </a:lnTo>
                <a:lnTo>
                  <a:pt x="53" y="144"/>
                </a:lnTo>
                <a:lnTo>
                  <a:pt x="36" y="137"/>
                </a:lnTo>
                <a:lnTo>
                  <a:pt x="20" y="124"/>
                </a:lnTo>
                <a:lnTo>
                  <a:pt x="9" y="109"/>
                </a:lnTo>
                <a:lnTo>
                  <a:pt x="1" y="91"/>
                </a:lnTo>
                <a:lnTo>
                  <a:pt x="0" y="73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63" name="Line 71"/>
          <p:cNvSpPr>
            <a:spLocks noChangeShapeType="1"/>
          </p:cNvSpPr>
          <p:nvPr/>
        </p:nvSpPr>
        <p:spPr bwMode="auto">
          <a:xfrm flipV="1">
            <a:off x="4514850" y="4040188"/>
            <a:ext cx="1588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64" name="Line 72"/>
          <p:cNvSpPr>
            <a:spLocks noChangeShapeType="1"/>
          </p:cNvSpPr>
          <p:nvPr/>
        </p:nvSpPr>
        <p:spPr bwMode="auto">
          <a:xfrm>
            <a:off x="4438650" y="4117975"/>
            <a:ext cx="1539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8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ChangeArrowheads="1"/>
          </p:cNvSpPr>
          <p:nvPr/>
        </p:nvSpPr>
        <p:spPr bwMode="auto">
          <a:xfrm>
            <a:off x="990600" y="609600"/>
            <a:ext cx="8761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836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Cryptographic Core- </a:t>
            </a: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Backward Transformation</a:t>
            </a: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009775" y="2408238"/>
            <a:ext cx="222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144713" y="2536825"/>
            <a:ext cx="1301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0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009775" y="3902075"/>
            <a:ext cx="222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144713" y="4029075"/>
            <a:ext cx="1301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009775" y="4464050"/>
            <a:ext cx="222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144713" y="4594225"/>
            <a:ext cx="1301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009775" y="4960938"/>
            <a:ext cx="222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144713" y="5089525"/>
            <a:ext cx="1301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438400" y="2159000"/>
            <a:ext cx="5413375" cy="3422650"/>
          </a:xfrm>
          <a:prstGeom prst="rect">
            <a:avLst/>
          </a:prstGeom>
          <a:solidFill>
            <a:srgbClr val="FF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805238" y="3051175"/>
            <a:ext cx="973137" cy="495300"/>
          </a:xfrm>
          <a:prstGeom prst="rect">
            <a:avLst/>
          </a:prstGeom>
          <a:solidFill>
            <a:srgbClr val="66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4240213" y="3173413"/>
            <a:ext cx="212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2243138" y="2555875"/>
            <a:ext cx="24511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1" name="Freeform 15"/>
          <p:cNvSpPr>
            <a:spLocks/>
          </p:cNvSpPr>
          <p:nvPr/>
        </p:nvSpPr>
        <p:spPr bwMode="auto">
          <a:xfrm>
            <a:off x="4667250" y="2498725"/>
            <a:ext cx="111125" cy="112713"/>
          </a:xfrm>
          <a:custGeom>
            <a:avLst/>
            <a:gdLst>
              <a:gd name="T0" fmla="*/ 2147483647 w 70"/>
              <a:gd name="T1" fmla="*/ 2147483647 h 71"/>
              <a:gd name="T2" fmla="*/ 0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0 w 70"/>
              <a:gd name="T11" fmla="*/ 0 h 71"/>
              <a:gd name="T12" fmla="*/ 2147483647 w 70"/>
              <a:gd name="T13" fmla="*/ 2147483647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71"/>
              <a:gd name="T23" fmla="*/ 70 w 70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71">
                <a:moveTo>
                  <a:pt x="70" y="36"/>
                </a:moveTo>
                <a:lnTo>
                  <a:pt x="0" y="71"/>
                </a:lnTo>
                <a:lnTo>
                  <a:pt x="7" y="54"/>
                </a:lnTo>
                <a:lnTo>
                  <a:pt x="9" y="36"/>
                </a:lnTo>
                <a:lnTo>
                  <a:pt x="7" y="17"/>
                </a:lnTo>
                <a:lnTo>
                  <a:pt x="0" y="0"/>
                </a:lnTo>
                <a:lnTo>
                  <a:pt x="7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2219325" y="4044950"/>
            <a:ext cx="15970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3" name="Freeform 17"/>
          <p:cNvSpPr>
            <a:spLocks/>
          </p:cNvSpPr>
          <p:nvPr/>
        </p:nvSpPr>
        <p:spPr bwMode="auto">
          <a:xfrm>
            <a:off x="3789363" y="3987800"/>
            <a:ext cx="112712" cy="114300"/>
          </a:xfrm>
          <a:custGeom>
            <a:avLst/>
            <a:gdLst>
              <a:gd name="T0" fmla="*/ 2147483647 w 71"/>
              <a:gd name="T1" fmla="*/ 2147483647 h 72"/>
              <a:gd name="T2" fmla="*/ 0 w 71"/>
              <a:gd name="T3" fmla="*/ 2147483647 h 72"/>
              <a:gd name="T4" fmla="*/ 2147483647 w 71"/>
              <a:gd name="T5" fmla="*/ 2147483647 h 72"/>
              <a:gd name="T6" fmla="*/ 2147483647 w 71"/>
              <a:gd name="T7" fmla="*/ 2147483647 h 72"/>
              <a:gd name="T8" fmla="*/ 2147483647 w 71"/>
              <a:gd name="T9" fmla="*/ 2147483647 h 72"/>
              <a:gd name="T10" fmla="*/ 0 w 71"/>
              <a:gd name="T11" fmla="*/ 0 h 72"/>
              <a:gd name="T12" fmla="*/ 2147483647 w 71"/>
              <a:gd name="T13" fmla="*/ 2147483647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72"/>
              <a:gd name="T23" fmla="*/ 71 w 71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72">
                <a:moveTo>
                  <a:pt x="71" y="36"/>
                </a:moveTo>
                <a:lnTo>
                  <a:pt x="0" y="72"/>
                </a:lnTo>
                <a:lnTo>
                  <a:pt x="7" y="55"/>
                </a:lnTo>
                <a:lnTo>
                  <a:pt x="10" y="36"/>
                </a:lnTo>
                <a:lnTo>
                  <a:pt x="7" y="18"/>
                </a:lnTo>
                <a:lnTo>
                  <a:pt x="0" y="0"/>
                </a:lnTo>
                <a:lnTo>
                  <a:pt x="71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2219325" y="4587875"/>
            <a:ext cx="18653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5" name="Freeform 19"/>
          <p:cNvSpPr>
            <a:spLocks/>
          </p:cNvSpPr>
          <p:nvPr/>
        </p:nvSpPr>
        <p:spPr bwMode="auto">
          <a:xfrm>
            <a:off x="4059238" y="4532313"/>
            <a:ext cx="111125" cy="112712"/>
          </a:xfrm>
          <a:custGeom>
            <a:avLst/>
            <a:gdLst>
              <a:gd name="T0" fmla="*/ 2147483647 w 70"/>
              <a:gd name="T1" fmla="*/ 2147483647 h 71"/>
              <a:gd name="T2" fmla="*/ 0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0 w 70"/>
              <a:gd name="T11" fmla="*/ 0 h 71"/>
              <a:gd name="T12" fmla="*/ 2147483647 w 70"/>
              <a:gd name="T13" fmla="*/ 2147483647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71"/>
              <a:gd name="T23" fmla="*/ 70 w 70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71">
                <a:moveTo>
                  <a:pt x="70" y="35"/>
                </a:moveTo>
                <a:lnTo>
                  <a:pt x="0" y="71"/>
                </a:lnTo>
                <a:lnTo>
                  <a:pt x="6" y="54"/>
                </a:lnTo>
                <a:lnTo>
                  <a:pt x="7" y="35"/>
                </a:lnTo>
                <a:lnTo>
                  <a:pt x="6" y="18"/>
                </a:lnTo>
                <a:lnTo>
                  <a:pt x="0" y="0"/>
                </a:lnTo>
                <a:lnTo>
                  <a:pt x="70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2219325" y="5086350"/>
            <a:ext cx="2184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7" name="Freeform 21"/>
          <p:cNvSpPr>
            <a:spLocks/>
          </p:cNvSpPr>
          <p:nvPr/>
        </p:nvSpPr>
        <p:spPr bwMode="auto">
          <a:xfrm>
            <a:off x="4376738" y="5029200"/>
            <a:ext cx="111125" cy="112713"/>
          </a:xfrm>
          <a:custGeom>
            <a:avLst/>
            <a:gdLst>
              <a:gd name="T0" fmla="*/ 2147483647 w 70"/>
              <a:gd name="T1" fmla="*/ 2147483647 h 71"/>
              <a:gd name="T2" fmla="*/ 0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0 w 70"/>
              <a:gd name="T11" fmla="*/ 0 h 71"/>
              <a:gd name="T12" fmla="*/ 2147483647 w 70"/>
              <a:gd name="T13" fmla="*/ 2147483647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71"/>
              <a:gd name="T23" fmla="*/ 70 w 70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71">
                <a:moveTo>
                  <a:pt x="70" y="36"/>
                </a:moveTo>
                <a:lnTo>
                  <a:pt x="0" y="71"/>
                </a:lnTo>
                <a:lnTo>
                  <a:pt x="5" y="54"/>
                </a:lnTo>
                <a:lnTo>
                  <a:pt x="8" y="36"/>
                </a:lnTo>
                <a:lnTo>
                  <a:pt x="5" y="17"/>
                </a:lnTo>
                <a:lnTo>
                  <a:pt x="0" y="0"/>
                </a:lnTo>
                <a:lnTo>
                  <a:pt x="7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7802563" y="2555875"/>
            <a:ext cx="3540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9" name="Freeform 23"/>
          <p:cNvSpPr>
            <a:spLocks/>
          </p:cNvSpPr>
          <p:nvPr/>
        </p:nvSpPr>
        <p:spPr bwMode="auto">
          <a:xfrm>
            <a:off x="8128000" y="2498725"/>
            <a:ext cx="111125" cy="112713"/>
          </a:xfrm>
          <a:custGeom>
            <a:avLst/>
            <a:gdLst>
              <a:gd name="T0" fmla="*/ 2147483647 w 70"/>
              <a:gd name="T1" fmla="*/ 2147483647 h 71"/>
              <a:gd name="T2" fmla="*/ 0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0 w 70"/>
              <a:gd name="T11" fmla="*/ 0 h 71"/>
              <a:gd name="T12" fmla="*/ 2147483647 w 70"/>
              <a:gd name="T13" fmla="*/ 2147483647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71"/>
              <a:gd name="T23" fmla="*/ 70 w 70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71">
                <a:moveTo>
                  <a:pt x="70" y="36"/>
                </a:moveTo>
                <a:lnTo>
                  <a:pt x="0" y="71"/>
                </a:lnTo>
                <a:lnTo>
                  <a:pt x="7" y="54"/>
                </a:lnTo>
                <a:lnTo>
                  <a:pt x="9" y="36"/>
                </a:lnTo>
                <a:lnTo>
                  <a:pt x="7" y="17"/>
                </a:lnTo>
                <a:lnTo>
                  <a:pt x="0" y="0"/>
                </a:lnTo>
                <a:lnTo>
                  <a:pt x="7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4292600" y="2555875"/>
            <a:ext cx="1588" cy="409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1" name="Freeform 25"/>
          <p:cNvSpPr>
            <a:spLocks/>
          </p:cNvSpPr>
          <p:nvPr/>
        </p:nvSpPr>
        <p:spPr bwMode="auto">
          <a:xfrm>
            <a:off x="4251325" y="2513013"/>
            <a:ext cx="82550" cy="84137"/>
          </a:xfrm>
          <a:custGeom>
            <a:avLst/>
            <a:gdLst>
              <a:gd name="T0" fmla="*/ 2147483647 w 52"/>
              <a:gd name="T1" fmla="*/ 2147483647 h 53"/>
              <a:gd name="T2" fmla="*/ 2147483647 w 52"/>
              <a:gd name="T3" fmla="*/ 2147483647 h 53"/>
              <a:gd name="T4" fmla="*/ 2147483647 w 52"/>
              <a:gd name="T5" fmla="*/ 2147483647 h 53"/>
              <a:gd name="T6" fmla="*/ 2147483647 w 52"/>
              <a:gd name="T7" fmla="*/ 2147483647 h 53"/>
              <a:gd name="T8" fmla="*/ 2147483647 w 52"/>
              <a:gd name="T9" fmla="*/ 2147483647 h 53"/>
              <a:gd name="T10" fmla="*/ 2147483647 w 52"/>
              <a:gd name="T11" fmla="*/ 2147483647 h 53"/>
              <a:gd name="T12" fmla="*/ 2147483647 w 52"/>
              <a:gd name="T13" fmla="*/ 2147483647 h 53"/>
              <a:gd name="T14" fmla="*/ 2147483647 w 52"/>
              <a:gd name="T15" fmla="*/ 2147483647 h 53"/>
              <a:gd name="T16" fmla="*/ 2147483647 w 52"/>
              <a:gd name="T17" fmla="*/ 0 h 53"/>
              <a:gd name="T18" fmla="*/ 2147483647 w 52"/>
              <a:gd name="T19" fmla="*/ 2147483647 h 53"/>
              <a:gd name="T20" fmla="*/ 2147483647 w 52"/>
              <a:gd name="T21" fmla="*/ 2147483647 h 53"/>
              <a:gd name="T22" fmla="*/ 2147483647 w 52"/>
              <a:gd name="T23" fmla="*/ 2147483647 h 53"/>
              <a:gd name="T24" fmla="*/ 0 w 52"/>
              <a:gd name="T25" fmla="*/ 2147483647 h 53"/>
              <a:gd name="T26" fmla="*/ 2147483647 w 52"/>
              <a:gd name="T27" fmla="*/ 2147483647 h 53"/>
              <a:gd name="T28" fmla="*/ 2147483647 w 52"/>
              <a:gd name="T29" fmla="*/ 2147483647 h 53"/>
              <a:gd name="T30" fmla="*/ 2147483647 w 52"/>
              <a:gd name="T31" fmla="*/ 2147483647 h 53"/>
              <a:gd name="T32" fmla="*/ 2147483647 w 52"/>
              <a:gd name="T33" fmla="*/ 2147483647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53"/>
              <a:gd name="T53" fmla="*/ 52 w 52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53">
                <a:moveTo>
                  <a:pt x="26" y="53"/>
                </a:moveTo>
                <a:lnTo>
                  <a:pt x="36" y="52"/>
                </a:lnTo>
                <a:lnTo>
                  <a:pt x="44" y="45"/>
                </a:lnTo>
                <a:lnTo>
                  <a:pt x="50" y="37"/>
                </a:lnTo>
                <a:lnTo>
                  <a:pt x="52" y="27"/>
                </a:lnTo>
                <a:lnTo>
                  <a:pt x="50" y="16"/>
                </a:lnTo>
                <a:lnTo>
                  <a:pt x="44" y="8"/>
                </a:lnTo>
                <a:lnTo>
                  <a:pt x="36" y="2"/>
                </a:lnTo>
                <a:lnTo>
                  <a:pt x="26" y="0"/>
                </a:lnTo>
                <a:lnTo>
                  <a:pt x="15" y="2"/>
                </a:lnTo>
                <a:lnTo>
                  <a:pt x="7" y="8"/>
                </a:lnTo>
                <a:lnTo>
                  <a:pt x="1" y="16"/>
                </a:lnTo>
                <a:lnTo>
                  <a:pt x="0" y="27"/>
                </a:lnTo>
                <a:lnTo>
                  <a:pt x="1" y="37"/>
                </a:lnTo>
                <a:lnTo>
                  <a:pt x="7" y="45"/>
                </a:lnTo>
                <a:lnTo>
                  <a:pt x="15" y="52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2" name="Freeform 26"/>
          <p:cNvSpPr>
            <a:spLocks/>
          </p:cNvSpPr>
          <p:nvPr/>
        </p:nvSpPr>
        <p:spPr bwMode="auto">
          <a:xfrm>
            <a:off x="4235450" y="2936875"/>
            <a:ext cx="112713" cy="114300"/>
          </a:xfrm>
          <a:custGeom>
            <a:avLst/>
            <a:gdLst>
              <a:gd name="T0" fmla="*/ 2147483647 w 71"/>
              <a:gd name="T1" fmla="*/ 2147483647 h 72"/>
              <a:gd name="T2" fmla="*/ 0 w 71"/>
              <a:gd name="T3" fmla="*/ 0 h 72"/>
              <a:gd name="T4" fmla="*/ 2147483647 w 71"/>
              <a:gd name="T5" fmla="*/ 2147483647 h 72"/>
              <a:gd name="T6" fmla="*/ 2147483647 w 71"/>
              <a:gd name="T7" fmla="*/ 2147483647 h 72"/>
              <a:gd name="T8" fmla="*/ 2147483647 w 71"/>
              <a:gd name="T9" fmla="*/ 2147483647 h 72"/>
              <a:gd name="T10" fmla="*/ 2147483647 w 71"/>
              <a:gd name="T11" fmla="*/ 0 h 72"/>
              <a:gd name="T12" fmla="*/ 2147483647 w 71"/>
              <a:gd name="T13" fmla="*/ 2147483647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72"/>
              <a:gd name="T23" fmla="*/ 71 w 71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72">
                <a:moveTo>
                  <a:pt x="36" y="72"/>
                </a:moveTo>
                <a:lnTo>
                  <a:pt x="0" y="0"/>
                </a:lnTo>
                <a:lnTo>
                  <a:pt x="17" y="7"/>
                </a:lnTo>
                <a:lnTo>
                  <a:pt x="36" y="10"/>
                </a:lnTo>
                <a:lnTo>
                  <a:pt x="54" y="7"/>
                </a:lnTo>
                <a:lnTo>
                  <a:pt x="71" y="0"/>
                </a:lnTo>
                <a:lnTo>
                  <a:pt x="36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4584700" y="3546475"/>
            <a:ext cx="1588" cy="1354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4" name="Freeform 28"/>
          <p:cNvSpPr>
            <a:spLocks/>
          </p:cNvSpPr>
          <p:nvPr/>
        </p:nvSpPr>
        <p:spPr bwMode="auto">
          <a:xfrm>
            <a:off x="4529138" y="4872038"/>
            <a:ext cx="111125" cy="112712"/>
          </a:xfrm>
          <a:custGeom>
            <a:avLst/>
            <a:gdLst>
              <a:gd name="T0" fmla="*/ 2147483647 w 70"/>
              <a:gd name="T1" fmla="*/ 2147483647 h 71"/>
              <a:gd name="T2" fmla="*/ 0 w 70"/>
              <a:gd name="T3" fmla="*/ 0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0 h 71"/>
              <a:gd name="T12" fmla="*/ 2147483647 w 70"/>
              <a:gd name="T13" fmla="*/ 2147483647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71"/>
              <a:gd name="T23" fmla="*/ 70 w 70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71">
                <a:moveTo>
                  <a:pt x="35" y="71"/>
                </a:moveTo>
                <a:lnTo>
                  <a:pt x="0" y="0"/>
                </a:lnTo>
                <a:lnTo>
                  <a:pt x="17" y="7"/>
                </a:lnTo>
                <a:lnTo>
                  <a:pt x="35" y="9"/>
                </a:lnTo>
                <a:lnTo>
                  <a:pt x="53" y="7"/>
                </a:lnTo>
                <a:lnTo>
                  <a:pt x="70" y="0"/>
                </a:lnTo>
                <a:lnTo>
                  <a:pt x="35" y="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>
            <a:off x="4292600" y="3546475"/>
            <a:ext cx="1588" cy="835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6" name="Freeform 30"/>
          <p:cNvSpPr>
            <a:spLocks/>
          </p:cNvSpPr>
          <p:nvPr/>
        </p:nvSpPr>
        <p:spPr bwMode="auto">
          <a:xfrm>
            <a:off x="4235450" y="4351338"/>
            <a:ext cx="112713" cy="112712"/>
          </a:xfrm>
          <a:custGeom>
            <a:avLst/>
            <a:gdLst>
              <a:gd name="T0" fmla="*/ 2147483647 w 71"/>
              <a:gd name="T1" fmla="*/ 2147483647 h 71"/>
              <a:gd name="T2" fmla="*/ 0 w 71"/>
              <a:gd name="T3" fmla="*/ 0 h 71"/>
              <a:gd name="T4" fmla="*/ 2147483647 w 71"/>
              <a:gd name="T5" fmla="*/ 2147483647 h 71"/>
              <a:gd name="T6" fmla="*/ 2147483647 w 71"/>
              <a:gd name="T7" fmla="*/ 2147483647 h 71"/>
              <a:gd name="T8" fmla="*/ 2147483647 w 71"/>
              <a:gd name="T9" fmla="*/ 2147483647 h 71"/>
              <a:gd name="T10" fmla="*/ 2147483647 w 71"/>
              <a:gd name="T11" fmla="*/ 0 h 71"/>
              <a:gd name="T12" fmla="*/ 2147483647 w 71"/>
              <a:gd name="T13" fmla="*/ 2147483647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71"/>
              <a:gd name="T23" fmla="*/ 71 w 71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71">
                <a:moveTo>
                  <a:pt x="36" y="71"/>
                </a:moveTo>
                <a:lnTo>
                  <a:pt x="0" y="0"/>
                </a:lnTo>
                <a:lnTo>
                  <a:pt x="17" y="7"/>
                </a:lnTo>
                <a:lnTo>
                  <a:pt x="36" y="9"/>
                </a:lnTo>
                <a:lnTo>
                  <a:pt x="54" y="7"/>
                </a:lnTo>
                <a:lnTo>
                  <a:pt x="71" y="0"/>
                </a:lnTo>
                <a:lnTo>
                  <a:pt x="36" y="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3998913" y="3546475"/>
            <a:ext cx="1587" cy="314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8" name="Freeform 32"/>
          <p:cNvSpPr>
            <a:spLocks/>
          </p:cNvSpPr>
          <p:nvPr/>
        </p:nvSpPr>
        <p:spPr bwMode="auto">
          <a:xfrm>
            <a:off x="3943350" y="3830638"/>
            <a:ext cx="111125" cy="114300"/>
          </a:xfrm>
          <a:custGeom>
            <a:avLst/>
            <a:gdLst>
              <a:gd name="T0" fmla="*/ 2147483647 w 70"/>
              <a:gd name="T1" fmla="*/ 2147483647 h 72"/>
              <a:gd name="T2" fmla="*/ 0 w 70"/>
              <a:gd name="T3" fmla="*/ 0 h 72"/>
              <a:gd name="T4" fmla="*/ 2147483647 w 70"/>
              <a:gd name="T5" fmla="*/ 2147483647 h 72"/>
              <a:gd name="T6" fmla="*/ 2147483647 w 70"/>
              <a:gd name="T7" fmla="*/ 2147483647 h 72"/>
              <a:gd name="T8" fmla="*/ 2147483647 w 70"/>
              <a:gd name="T9" fmla="*/ 2147483647 h 72"/>
              <a:gd name="T10" fmla="*/ 2147483647 w 70"/>
              <a:gd name="T11" fmla="*/ 0 h 72"/>
              <a:gd name="T12" fmla="*/ 2147483647 w 70"/>
              <a:gd name="T13" fmla="*/ 2147483647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72"/>
              <a:gd name="T23" fmla="*/ 70 w 70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72">
                <a:moveTo>
                  <a:pt x="35" y="72"/>
                </a:moveTo>
                <a:lnTo>
                  <a:pt x="0" y="0"/>
                </a:lnTo>
                <a:lnTo>
                  <a:pt x="17" y="7"/>
                </a:lnTo>
                <a:lnTo>
                  <a:pt x="35" y="9"/>
                </a:lnTo>
                <a:lnTo>
                  <a:pt x="53" y="7"/>
                </a:lnTo>
                <a:lnTo>
                  <a:pt x="70" y="0"/>
                </a:lnTo>
                <a:lnTo>
                  <a:pt x="35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>
            <a:off x="4413250" y="4587875"/>
            <a:ext cx="29241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50" name="Freeform 34"/>
          <p:cNvSpPr>
            <a:spLocks/>
          </p:cNvSpPr>
          <p:nvPr/>
        </p:nvSpPr>
        <p:spPr bwMode="auto">
          <a:xfrm>
            <a:off x="6826250" y="2555875"/>
            <a:ext cx="879475" cy="2530475"/>
          </a:xfrm>
          <a:custGeom>
            <a:avLst/>
            <a:gdLst>
              <a:gd name="T0" fmla="*/ 0 w 554"/>
              <a:gd name="T1" fmla="*/ 0 h 1593"/>
              <a:gd name="T2" fmla="*/ 2147483647 w 554"/>
              <a:gd name="T3" fmla="*/ 0 h 1593"/>
              <a:gd name="T4" fmla="*/ 2147483647 w 554"/>
              <a:gd name="T5" fmla="*/ 2147483647 h 1593"/>
              <a:gd name="T6" fmla="*/ 0 60000 65536"/>
              <a:gd name="T7" fmla="*/ 0 60000 65536"/>
              <a:gd name="T8" fmla="*/ 0 60000 65536"/>
              <a:gd name="T9" fmla="*/ 0 w 554"/>
              <a:gd name="T10" fmla="*/ 0 h 1593"/>
              <a:gd name="T11" fmla="*/ 554 w 554"/>
              <a:gd name="T12" fmla="*/ 1593 h 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593">
                <a:moveTo>
                  <a:pt x="0" y="0"/>
                </a:moveTo>
                <a:lnTo>
                  <a:pt x="277" y="0"/>
                </a:lnTo>
                <a:lnTo>
                  <a:pt x="554" y="159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51" name="Line 35"/>
          <p:cNvSpPr>
            <a:spLocks noChangeShapeType="1"/>
          </p:cNvSpPr>
          <p:nvPr/>
        </p:nvSpPr>
        <p:spPr bwMode="auto">
          <a:xfrm>
            <a:off x="4681538" y="5086350"/>
            <a:ext cx="26558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7751763" y="3968750"/>
            <a:ext cx="4048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53" name="Freeform 37"/>
          <p:cNvSpPr>
            <a:spLocks/>
          </p:cNvSpPr>
          <p:nvPr/>
        </p:nvSpPr>
        <p:spPr bwMode="auto">
          <a:xfrm>
            <a:off x="8128000" y="3913188"/>
            <a:ext cx="111125" cy="112712"/>
          </a:xfrm>
          <a:custGeom>
            <a:avLst/>
            <a:gdLst>
              <a:gd name="T0" fmla="*/ 2147483647 w 70"/>
              <a:gd name="T1" fmla="*/ 2147483647 h 71"/>
              <a:gd name="T2" fmla="*/ 0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0 w 70"/>
              <a:gd name="T11" fmla="*/ 0 h 71"/>
              <a:gd name="T12" fmla="*/ 2147483647 w 70"/>
              <a:gd name="T13" fmla="*/ 2147483647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71"/>
              <a:gd name="T23" fmla="*/ 70 w 70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71">
                <a:moveTo>
                  <a:pt x="70" y="35"/>
                </a:moveTo>
                <a:lnTo>
                  <a:pt x="0" y="71"/>
                </a:lnTo>
                <a:lnTo>
                  <a:pt x="7" y="54"/>
                </a:lnTo>
                <a:lnTo>
                  <a:pt x="9" y="35"/>
                </a:lnTo>
                <a:lnTo>
                  <a:pt x="7" y="17"/>
                </a:lnTo>
                <a:lnTo>
                  <a:pt x="0" y="0"/>
                </a:lnTo>
                <a:lnTo>
                  <a:pt x="70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>
            <a:off x="7777163" y="4587875"/>
            <a:ext cx="403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55" name="Freeform 39"/>
          <p:cNvSpPr>
            <a:spLocks/>
          </p:cNvSpPr>
          <p:nvPr/>
        </p:nvSpPr>
        <p:spPr bwMode="auto">
          <a:xfrm>
            <a:off x="8153400" y="4532313"/>
            <a:ext cx="111125" cy="112712"/>
          </a:xfrm>
          <a:custGeom>
            <a:avLst/>
            <a:gdLst>
              <a:gd name="T0" fmla="*/ 2147483647 w 70"/>
              <a:gd name="T1" fmla="*/ 2147483647 h 71"/>
              <a:gd name="T2" fmla="*/ 0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0 w 70"/>
              <a:gd name="T11" fmla="*/ 0 h 71"/>
              <a:gd name="T12" fmla="*/ 2147483647 w 70"/>
              <a:gd name="T13" fmla="*/ 2147483647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71"/>
              <a:gd name="T23" fmla="*/ 70 w 70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71">
                <a:moveTo>
                  <a:pt x="70" y="35"/>
                </a:moveTo>
                <a:lnTo>
                  <a:pt x="0" y="71"/>
                </a:lnTo>
                <a:lnTo>
                  <a:pt x="6" y="54"/>
                </a:lnTo>
                <a:lnTo>
                  <a:pt x="9" y="35"/>
                </a:lnTo>
                <a:lnTo>
                  <a:pt x="6" y="18"/>
                </a:lnTo>
                <a:lnTo>
                  <a:pt x="0" y="0"/>
                </a:lnTo>
                <a:lnTo>
                  <a:pt x="70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>
            <a:off x="7705725" y="5086350"/>
            <a:ext cx="4508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57" name="Freeform 41"/>
          <p:cNvSpPr>
            <a:spLocks/>
          </p:cNvSpPr>
          <p:nvPr/>
        </p:nvSpPr>
        <p:spPr bwMode="auto">
          <a:xfrm>
            <a:off x="8128000" y="5029200"/>
            <a:ext cx="111125" cy="112713"/>
          </a:xfrm>
          <a:custGeom>
            <a:avLst/>
            <a:gdLst>
              <a:gd name="T0" fmla="*/ 2147483647 w 70"/>
              <a:gd name="T1" fmla="*/ 2147483647 h 71"/>
              <a:gd name="T2" fmla="*/ 0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0 w 70"/>
              <a:gd name="T11" fmla="*/ 0 h 71"/>
              <a:gd name="T12" fmla="*/ 2147483647 w 70"/>
              <a:gd name="T13" fmla="*/ 2147483647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71"/>
              <a:gd name="T23" fmla="*/ 70 w 70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71">
                <a:moveTo>
                  <a:pt x="70" y="36"/>
                </a:moveTo>
                <a:lnTo>
                  <a:pt x="0" y="71"/>
                </a:lnTo>
                <a:lnTo>
                  <a:pt x="7" y="54"/>
                </a:lnTo>
                <a:lnTo>
                  <a:pt x="9" y="36"/>
                </a:lnTo>
                <a:lnTo>
                  <a:pt x="7" y="17"/>
                </a:lnTo>
                <a:lnTo>
                  <a:pt x="0" y="0"/>
                </a:lnTo>
                <a:lnTo>
                  <a:pt x="7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 flipV="1">
            <a:off x="7315200" y="2555875"/>
            <a:ext cx="487363" cy="1489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 flipV="1">
            <a:off x="7337425" y="3968750"/>
            <a:ext cx="414338" cy="619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60" name="Line 44"/>
          <p:cNvSpPr>
            <a:spLocks noChangeShapeType="1"/>
          </p:cNvSpPr>
          <p:nvPr/>
        </p:nvSpPr>
        <p:spPr bwMode="auto">
          <a:xfrm flipV="1">
            <a:off x="7337425" y="4587875"/>
            <a:ext cx="439738" cy="498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8259763" y="2408238"/>
            <a:ext cx="2603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8435975" y="2536825"/>
            <a:ext cx="1301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0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8259763" y="3844925"/>
            <a:ext cx="2603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8435975" y="3975100"/>
            <a:ext cx="1301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65" name="Rectangle 49"/>
          <p:cNvSpPr>
            <a:spLocks noChangeArrowheads="1"/>
          </p:cNvSpPr>
          <p:nvPr/>
        </p:nvSpPr>
        <p:spPr bwMode="auto">
          <a:xfrm>
            <a:off x="8259763" y="4464050"/>
            <a:ext cx="2603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66" name="Rectangle 50"/>
          <p:cNvSpPr>
            <a:spLocks noChangeArrowheads="1"/>
          </p:cNvSpPr>
          <p:nvPr/>
        </p:nvSpPr>
        <p:spPr bwMode="auto">
          <a:xfrm>
            <a:off x="8435975" y="4594225"/>
            <a:ext cx="1301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8259763" y="4960938"/>
            <a:ext cx="2603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8435975" y="5089525"/>
            <a:ext cx="1301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69" name="Line 53"/>
          <p:cNvSpPr>
            <a:spLocks noChangeShapeType="1"/>
          </p:cNvSpPr>
          <p:nvPr/>
        </p:nvSpPr>
        <p:spPr bwMode="auto">
          <a:xfrm>
            <a:off x="5656263" y="2555875"/>
            <a:ext cx="11699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70" name="Line 54"/>
          <p:cNvSpPr>
            <a:spLocks noChangeShapeType="1"/>
          </p:cNvSpPr>
          <p:nvPr/>
        </p:nvSpPr>
        <p:spPr bwMode="auto">
          <a:xfrm>
            <a:off x="4097338" y="4044950"/>
            <a:ext cx="32178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>
            <a:off x="4778375" y="2386013"/>
            <a:ext cx="889000" cy="3397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72" name="Rectangle 56"/>
          <p:cNvSpPr>
            <a:spLocks noChangeArrowheads="1"/>
          </p:cNvSpPr>
          <p:nvPr/>
        </p:nvSpPr>
        <p:spPr bwMode="auto">
          <a:xfrm>
            <a:off x="4914900" y="2430463"/>
            <a:ext cx="635000" cy="258762"/>
          </a:xfrm>
          <a:prstGeom prst="rect">
            <a:avLst/>
          </a:prstGeom>
          <a:solidFill>
            <a:srgbClr val="F7F9A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13 &lt;&lt;&lt;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4170363" y="4464050"/>
            <a:ext cx="242887" cy="250825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 flipV="1">
            <a:off x="4287838" y="4500563"/>
            <a:ext cx="1587" cy="169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203700" y="4584700"/>
            <a:ext cx="1682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76" name="Rectangle 60"/>
          <p:cNvSpPr>
            <a:spLocks noChangeArrowheads="1"/>
          </p:cNvSpPr>
          <p:nvPr/>
        </p:nvSpPr>
        <p:spPr bwMode="auto">
          <a:xfrm>
            <a:off x="4348163" y="2673350"/>
            <a:ext cx="1936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in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77" name="Rectangle 61"/>
          <p:cNvSpPr>
            <a:spLocks noChangeArrowheads="1"/>
          </p:cNvSpPr>
          <p:nvPr/>
        </p:nvSpPr>
        <p:spPr bwMode="auto">
          <a:xfrm>
            <a:off x="3656013" y="3667125"/>
            <a:ext cx="29368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out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78" name="Rectangle 62"/>
          <p:cNvSpPr>
            <a:spLocks noChangeArrowheads="1"/>
          </p:cNvSpPr>
          <p:nvPr/>
        </p:nvSpPr>
        <p:spPr bwMode="auto">
          <a:xfrm>
            <a:off x="3887788" y="3778250"/>
            <a:ext cx="1079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79" name="Rectangle 63"/>
          <p:cNvSpPr>
            <a:spLocks noChangeArrowheads="1"/>
          </p:cNvSpPr>
          <p:nvPr/>
        </p:nvSpPr>
        <p:spPr bwMode="auto">
          <a:xfrm>
            <a:off x="3922713" y="4200525"/>
            <a:ext cx="29368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out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80" name="Rectangle 64"/>
          <p:cNvSpPr>
            <a:spLocks noChangeArrowheads="1"/>
          </p:cNvSpPr>
          <p:nvPr/>
        </p:nvSpPr>
        <p:spPr bwMode="auto">
          <a:xfrm>
            <a:off x="4152900" y="4310063"/>
            <a:ext cx="1079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81" name="Rectangle 65"/>
          <p:cNvSpPr>
            <a:spLocks noChangeArrowheads="1"/>
          </p:cNvSpPr>
          <p:nvPr/>
        </p:nvSpPr>
        <p:spPr bwMode="auto">
          <a:xfrm>
            <a:off x="4652963" y="4733925"/>
            <a:ext cx="29368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out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82" name="Rectangle 66"/>
          <p:cNvSpPr>
            <a:spLocks noChangeArrowheads="1"/>
          </p:cNvSpPr>
          <p:nvPr/>
        </p:nvSpPr>
        <p:spPr bwMode="auto">
          <a:xfrm>
            <a:off x="4884738" y="4843463"/>
            <a:ext cx="1079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83" name="Rectangle 67"/>
          <p:cNvSpPr>
            <a:spLocks noChangeArrowheads="1"/>
          </p:cNvSpPr>
          <p:nvPr/>
        </p:nvSpPr>
        <p:spPr bwMode="auto">
          <a:xfrm>
            <a:off x="3902075" y="3944938"/>
            <a:ext cx="195263" cy="198437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 flipV="1">
            <a:off x="3997325" y="3971925"/>
            <a:ext cx="1588" cy="138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3929063" y="4040188"/>
            <a:ext cx="1333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86" name="Freeform 70"/>
          <p:cNvSpPr>
            <a:spLocks/>
          </p:cNvSpPr>
          <p:nvPr/>
        </p:nvSpPr>
        <p:spPr bwMode="auto">
          <a:xfrm>
            <a:off x="4462463" y="4984750"/>
            <a:ext cx="219075" cy="225425"/>
          </a:xfrm>
          <a:custGeom>
            <a:avLst/>
            <a:gdLst>
              <a:gd name="T0" fmla="*/ 0 w 138"/>
              <a:gd name="T1" fmla="*/ 2147483647 h 142"/>
              <a:gd name="T2" fmla="*/ 2147483647 w 138"/>
              <a:gd name="T3" fmla="*/ 2147483647 h 142"/>
              <a:gd name="T4" fmla="*/ 2147483647 w 138"/>
              <a:gd name="T5" fmla="*/ 2147483647 h 142"/>
              <a:gd name="T6" fmla="*/ 2147483647 w 138"/>
              <a:gd name="T7" fmla="*/ 2147483647 h 142"/>
              <a:gd name="T8" fmla="*/ 2147483647 w 138"/>
              <a:gd name="T9" fmla="*/ 2147483647 h 142"/>
              <a:gd name="T10" fmla="*/ 2147483647 w 138"/>
              <a:gd name="T11" fmla="*/ 2147483647 h 142"/>
              <a:gd name="T12" fmla="*/ 2147483647 w 138"/>
              <a:gd name="T13" fmla="*/ 0 h 142"/>
              <a:gd name="T14" fmla="*/ 2147483647 w 138"/>
              <a:gd name="T15" fmla="*/ 2147483647 h 142"/>
              <a:gd name="T16" fmla="*/ 2147483647 w 138"/>
              <a:gd name="T17" fmla="*/ 2147483647 h 142"/>
              <a:gd name="T18" fmla="*/ 2147483647 w 138"/>
              <a:gd name="T19" fmla="*/ 2147483647 h 142"/>
              <a:gd name="T20" fmla="*/ 2147483647 w 138"/>
              <a:gd name="T21" fmla="*/ 2147483647 h 142"/>
              <a:gd name="T22" fmla="*/ 2147483647 w 138"/>
              <a:gd name="T23" fmla="*/ 2147483647 h 142"/>
              <a:gd name="T24" fmla="*/ 2147483647 w 138"/>
              <a:gd name="T25" fmla="*/ 2147483647 h 142"/>
              <a:gd name="T26" fmla="*/ 2147483647 w 138"/>
              <a:gd name="T27" fmla="*/ 2147483647 h 142"/>
              <a:gd name="T28" fmla="*/ 2147483647 w 138"/>
              <a:gd name="T29" fmla="*/ 2147483647 h 142"/>
              <a:gd name="T30" fmla="*/ 2147483647 w 138"/>
              <a:gd name="T31" fmla="*/ 2147483647 h 142"/>
              <a:gd name="T32" fmla="*/ 2147483647 w 138"/>
              <a:gd name="T33" fmla="*/ 2147483647 h 142"/>
              <a:gd name="T34" fmla="*/ 2147483647 w 138"/>
              <a:gd name="T35" fmla="*/ 2147483647 h 142"/>
              <a:gd name="T36" fmla="*/ 2147483647 w 138"/>
              <a:gd name="T37" fmla="*/ 2147483647 h 142"/>
              <a:gd name="T38" fmla="*/ 2147483647 w 138"/>
              <a:gd name="T39" fmla="*/ 2147483647 h 142"/>
              <a:gd name="T40" fmla="*/ 2147483647 w 138"/>
              <a:gd name="T41" fmla="*/ 2147483647 h 142"/>
              <a:gd name="T42" fmla="*/ 2147483647 w 138"/>
              <a:gd name="T43" fmla="*/ 2147483647 h 142"/>
              <a:gd name="T44" fmla="*/ 2147483647 w 138"/>
              <a:gd name="T45" fmla="*/ 2147483647 h 142"/>
              <a:gd name="T46" fmla="*/ 2147483647 w 138"/>
              <a:gd name="T47" fmla="*/ 2147483647 h 142"/>
              <a:gd name="T48" fmla="*/ 0 w 138"/>
              <a:gd name="T49" fmla="*/ 2147483647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8"/>
              <a:gd name="T76" fmla="*/ 0 h 142"/>
              <a:gd name="T77" fmla="*/ 138 w 138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8" h="142">
                <a:moveTo>
                  <a:pt x="0" y="72"/>
                </a:moveTo>
                <a:lnTo>
                  <a:pt x="3" y="53"/>
                </a:lnTo>
                <a:lnTo>
                  <a:pt x="10" y="36"/>
                </a:lnTo>
                <a:lnTo>
                  <a:pt x="20" y="21"/>
                </a:lnTo>
                <a:lnTo>
                  <a:pt x="34" y="11"/>
                </a:lnTo>
                <a:lnTo>
                  <a:pt x="51" y="3"/>
                </a:lnTo>
                <a:lnTo>
                  <a:pt x="69" y="0"/>
                </a:lnTo>
                <a:lnTo>
                  <a:pt x="88" y="3"/>
                </a:lnTo>
                <a:lnTo>
                  <a:pt x="104" y="11"/>
                </a:lnTo>
                <a:lnTo>
                  <a:pt x="119" y="21"/>
                </a:lnTo>
                <a:lnTo>
                  <a:pt x="129" y="36"/>
                </a:lnTo>
                <a:lnTo>
                  <a:pt x="136" y="53"/>
                </a:lnTo>
                <a:lnTo>
                  <a:pt x="138" y="72"/>
                </a:lnTo>
                <a:lnTo>
                  <a:pt x="136" y="89"/>
                </a:lnTo>
                <a:lnTo>
                  <a:pt x="129" y="106"/>
                </a:lnTo>
                <a:lnTo>
                  <a:pt x="119" y="121"/>
                </a:lnTo>
                <a:lnTo>
                  <a:pt x="104" y="133"/>
                </a:lnTo>
                <a:lnTo>
                  <a:pt x="88" y="139"/>
                </a:lnTo>
                <a:lnTo>
                  <a:pt x="69" y="142"/>
                </a:lnTo>
                <a:lnTo>
                  <a:pt x="51" y="139"/>
                </a:lnTo>
                <a:lnTo>
                  <a:pt x="34" y="133"/>
                </a:lnTo>
                <a:lnTo>
                  <a:pt x="20" y="121"/>
                </a:lnTo>
                <a:lnTo>
                  <a:pt x="10" y="106"/>
                </a:lnTo>
                <a:lnTo>
                  <a:pt x="3" y="89"/>
                </a:lnTo>
                <a:lnTo>
                  <a:pt x="0" y="72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87" name="Line 71"/>
          <p:cNvSpPr>
            <a:spLocks noChangeShapeType="1"/>
          </p:cNvSpPr>
          <p:nvPr/>
        </p:nvSpPr>
        <p:spPr bwMode="auto">
          <a:xfrm flipV="1">
            <a:off x="4578350" y="5030788"/>
            <a:ext cx="1588" cy="149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506913" y="5105400"/>
            <a:ext cx="1460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8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ChangeArrowheads="1"/>
          </p:cNvSpPr>
          <p:nvPr/>
        </p:nvSpPr>
        <p:spPr bwMode="auto">
          <a:xfrm>
            <a:off x="3276600" y="457200"/>
            <a:ext cx="47990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836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Expansion Function   </a:t>
            </a:r>
            <a:r>
              <a:rPr kumimoji="0" lang="de-DE" sz="40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E </a:t>
            </a: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6200" y="1925638"/>
            <a:ext cx="4492625" cy="4227512"/>
          </a:xfrm>
          <a:prstGeom prst="rect">
            <a:avLst/>
          </a:prstGeom>
          <a:solidFill>
            <a:srgbClr val="FFCC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521075" y="4040188"/>
            <a:ext cx="10620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4560888" y="3992563"/>
            <a:ext cx="93662" cy="93662"/>
          </a:xfrm>
          <a:custGeom>
            <a:avLst/>
            <a:gdLst>
              <a:gd name="T0" fmla="*/ 2147483647 w 59"/>
              <a:gd name="T1" fmla="*/ 2147483647 h 59"/>
              <a:gd name="T2" fmla="*/ 0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0 w 59"/>
              <a:gd name="T11" fmla="*/ 0 h 59"/>
              <a:gd name="T12" fmla="*/ 2147483647 w 59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59"/>
              <a:gd name="T23" fmla="*/ 59 w 59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59">
                <a:moveTo>
                  <a:pt x="59" y="30"/>
                </a:moveTo>
                <a:lnTo>
                  <a:pt x="0" y="59"/>
                </a:lnTo>
                <a:lnTo>
                  <a:pt x="6" y="45"/>
                </a:lnTo>
                <a:lnTo>
                  <a:pt x="8" y="30"/>
                </a:lnTo>
                <a:lnTo>
                  <a:pt x="6" y="14"/>
                </a:lnTo>
                <a:lnTo>
                  <a:pt x="0" y="0"/>
                </a:lnTo>
                <a:lnTo>
                  <a:pt x="59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5867400" y="2576513"/>
            <a:ext cx="1588" cy="12303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7" name="Freeform 7"/>
          <p:cNvSpPr>
            <a:spLocks/>
          </p:cNvSpPr>
          <p:nvPr/>
        </p:nvSpPr>
        <p:spPr bwMode="auto">
          <a:xfrm>
            <a:off x="5834063" y="2541588"/>
            <a:ext cx="68262" cy="68262"/>
          </a:xfrm>
          <a:custGeom>
            <a:avLst/>
            <a:gdLst>
              <a:gd name="T0" fmla="*/ 2147483647 w 43"/>
              <a:gd name="T1" fmla="*/ 2147483647 h 43"/>
              <a:gd name="T2" fmla="*/ 2147483647 w 43"/>
              <a:gd name="T3" fmla="*/ 2147483647 h 43"/>
              <a:gd name="T4" fmla="*/ 2147483647 w 43"/>
              <a:gd name="T5" fmla="*/ 2147483647 h 43"/>
              <a:gd name="T6" fmla="*/ 2147483647 w 43"/>
              <a:gd name="T7" fmla="*/ 2147483647 h 43"/>
              <a:gd name="T8" fmla="*/ 2147483647 w 43"/>
              <a:gd name="T9" fmla="*/ 2147483647 h 43"/>
              <a:gd name="T10" fmla="*/ 2147483647 w 43"/>
              <a:gd name="T11" fmla="*/ 2147483647 h 43"/>
              <a:gd name="T12" fmla="*/ 2147483647 w 43"/>
              <a:gd name="T13" fmla="*/ 2147483647 h 43"/>
              <a:gd name="T14" fmla="*/ 2147483647 w 43"/>
              <a:gd name="T15" fmla="*/ 2147483647 h 43"/>
              <a:gd name="T16" fmla="*/ 2147483647 w 43"/>
              <a:gd name="T17" fmla="*/ 0 h 43"/>
              <a:gd name="T18" fmla="*/ 2147483647 w 43"/>
              <a:gd name="T19" fmla="*/ 2147483647 h 43"/>
              <a:gd name="T20" fmla="*/ 2147483647 w 43"/>
              <a:gd name="T21" fmla="*/ 2147483647 h 43"/>
              <a:gd name="T22" fmla="*/ 2147483647 w 43"/>
              <a:gd name="T23" fmla="*/ 2147483647 h 43"/>
              <a:gd name="T24" fmla="*/ 0 w 43"/>
              <a:gd name="T25" fmla="*/ 2147483647 h 43"/>
              <a:gd name="T26" fmla="*/ 2147483647 w 43"/>
              <a:gd name="T27" fmla="*/ 2147483647 h 43"/>
              <a:gd name="T28" fmla="*/ 2147483647 w 43"/>
              <a:gd name="T29" fmla="*/ 2147483647 h 43"/>
              <a:gd name="T30" fmla="*/ 2147483647 w 43"/>
              <a:gd name="T31" fmla="*/ 2147483647 h 43"/>
              <a:gd name="T32" fmla="*/ 2147483647 w 43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43"/>
              <a:gd name="T53" fmla="*/ 43 w 43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43">
                <a:moveTo>
                  <a:pt x="21" y="43"/>
                </a:moveTo>
                <a:lnTo>
                  <a:pt x="30" y="42"/>
                </a:lnTo>
                <a:lnTo>
                  <a:pt x="36" y="37"/>
                </a:lnTo>
                <a:lnTo>
                  <a:pt x="42" y="30"/>
                </a:lnTo>
                <a:lnTo>
                  <a:pt x="43" y="22"/>
                </a:lnTo>
                <a:lnTo>
                  <a:pt x="42" y="13"/>
                </a:lnTo>
                <a:lnTo>
                  <a:pt x="36" y="6"/>
                </a:lnTo>
                <a:lnTo>
                  <a:pt x="30" y="1"/>
                </a:lnTo>
                <a:lnTo>
                  <a:pt x="21" y="0"/>
                </a:lnTo>
                <a:lnTo>
                  <a:pt x="12" y="1"/>
                </a:lnTo>
                <a:lnTo>
                  <a:pt x="6" y="6"/>
                </a:lnTo>
                <a:lnTo>
                  <a:pt x="1" y="13"/>
                </a:lnTo>
                <a:lnTo>
                  <a:pt x="0" y="22"/>
                </a:lnTo>
                <a:lnTo>
                  <a:pt x="1" y="30"/>
                </a:lnTo>
                <a:lnTo>
                  <a:pt x="6" y="37"/>
                </a:lnTo>
                <a:lnTo>
                  <a:pt x="12" y="42"/>
                </a:lnTo>
                <a:lnTo>
                  <a:pt x="21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8" name="Freeform 8"/>
          <p:cNvSpPr>
            <a:spLocks/>
          </p:cNvSpPr>
          <p:nvPr/>
        </p:nvSpPr>
        <p:spPr bwMode="auto">
          <a:xfrm>
            <a:off x="5821363" y="3784600"/>
            <a:ext cx="92075" cy="93663"/>
          </a:xfrm>
          <a:custGeom>
            <a:avLst/>
            <a:gdLst>
              <a:gd name="T0" fmla="*/ 2147483647 w 58"/>
              <a:gd name="T1" fmla="*/ 2147483647 h 59"/>
              <a:gd name="T2" fmla="*/ 0 w 58"/>
              <a:gd name="T3" fmla="*/ 0 h 59"/>
              <a:gd name="T4" fmla="*/ 2147483647 w 58"/>
              <a:gd name="T5" fmla="*/ 2147483647 h 59"/>
              <a:gd name="T6" fmla="*/ 2147483647 w 58"/>
              <a:gd name="T7" fmla="*/ 2147483647 h 59"/>
              <a:gd name="T8" fmla="*/ 2147483647 w 58"/>
              <a:gd name="T9" fmla="*/ 2147483647 h 59"/>
              <a:gd name="T10" fmla="*/ 2147483647 w 58"/>
              <a:gd name="T11" fmla="*/ 0 h 59"/>
              <a:gd name="T12" fmla="*/ 2147483647 w 58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9"/>
              <a:gd name="T23" fmla="*/ 58 w 58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9">
                <a:moveTo>
                  <a:pt x="29" y="59"/>
                </a:moveTo>
                <a:lnTo>
                  <a:pt x="0" y="0"/>
                </a:lnTo>
                <a:lnTo>
                  <a:pt x="14" y="6"/>
                </a:lnTo>
                <a:lnTo>
                  <a:pt x="29" y="7"/>
                </a:lnTo>
                <a:lnTo>
                  <a:pt x="44" y="6"/>
                </a:lnTo>
                <a:lnTo>
                  <a:pt x="58" y="0"/>
                </a:lnTo>
                <a:lnTo>
                  <a:pt x="29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110288" y="4040188"/>
            <a:ext cx="25225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0" name="Freeform 10"/>
          <p:cNvSpPr>
            <a:spLocks/>
          </p:cNvSpPr>
          <p:nvPr/>
        </p:nvSpPr>
        <p:spPr bwMode="auto">
          <a:xfrm>
            <a:off x="8610600" y="3992563"/>
            <a:ext cx="92075" cy="93662"/>
          </a:xfrm>
          <a:custGeom>
            <a:avLst/>
            <a:gdLst>
              <a:gd name="T0" fmla="*/ 2147483647 w 58"/>
              <a:gd name="T1" fmla="*/ 2147483647 h 59"/>
              <a:gd name="T2" fmla="*/ 0 w 58"/>
              <a:gd name="T3" fmla="*/ 2147483647 h 59"/>
              <a:gd name="T4" fmla="*/ 2147483647 w 58"/>
              <a:gd name="T5" fmla="*/ 2147483647 h 59"/>
              <a:gd name="T6" fmla="*/ 2147483647 w 58"/>
              <a:gd name="T7" fmla="*/ 2147483647 h 59"/>
              <a:gd name="T8" fmla="*/ 2147483647 w 58"/>
              <a:gd name="T9" fmla="*/ 2147483647 h 59"/>
              <a:gd name="T10" fmla="*/ 0 w 58"/>
              <a:gd name="T11" fmla="*/ 0 h 59"/>
              <a:gd name="T12" fmla="*/ 2147483647 w 58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9"/>
              <a:gd name="T23" fmla="*/ 58 w 58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9">
                <a:moveTo>
                  <a:pt x="58" y="30"/>
                </a:moveTo>
                <a:lnTo>
                  <a:pt x="0" y="59"/>
                </a:lnTo>
                <a:lnTo>
                  <a:pt x="4" y="45"/>
                </a:lnTo>
                <a:lnTo>
                  <a:pt x="6" y="30"/>
                </a:lnTo>
                <a:lnTo>
                  <a:pt x="4" y="14"/>
                </a:lnTo>
                <a:lnTo>
                  <a:pt x="0" y="0"/>
                </a:lnTo>
                <a:lnTo>
                  <a:pt x="58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6353175" y="5503863"/>
            <a:ext cx="65881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6989763" y="5457825"/>
            <a:ext cx="93662" cy="92075"/>
          </a:xfrm>
          <a:custGeom>
            <a:avLst/>
            <a:gdLst>
              <a:gd name="T0" fmla="*/ 2147483647 w 59"/>
              <a:gd name="T1" fmla="*/ 2147483647 h 58"/>
              <a:gd name="T2" fmla="*/ 0 w 59"/>
              <a:gd name="T3" fmla="*/ 2147483647 h 58"/>
              <a:gd name="T4" fmla="*/ 2147483647 w 59"/>
              <a:gd name="T5" fmla="*/ 2147483647 h 58"/>
              <a:gd name="T6" fmla="*/ 2147483647 w 59"/>
              <a:gd name="T7" fmla="*/ 2147483647 h 58"/>
              <a:gd name="T8" fmla="*/ 2147483647 w 59"/>
              <a:gd name="T9" fmla="*/ 2147483647 h 58"/>
              <a:gd name="T10" fmla="*/ 0 w 59"/>
              <a:gd name="T11" fmla="*/ 0 h 58"/>
              <a:gd name="T12" fmla="*/ 2147483647 w 59"/>
              <a:gd name="T13" fmla="*/ 2147483647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58"/>
              <a:gd name="T23" fmla="*/ 59 w 59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58">
                <a:moveTo>
                  <a:pt x="59" y="29"/>
                </a:moveTo>
                <a:lnTo>
                  <a:pt x="0" y="58"/>
                </a:lnTo>
                <a:lnTo>
                  <a:pt x="5" y="44"/>
                </a:lnTo>
                <a:lnTo>
                  <a:pt x="7" y="29"/>
                </a:lnTo>
                <a:lnTo>
                  <a:pt x="5" y="14"/>
                </a:lnTo>
                <a:lnTo>
                  <a:pt x="0" y="0"/>
                </a:lnTo>
                <a:lnTo>
                  <a:pt x="59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8054975" y="5503863"/>
            <a:ext cx="5778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8610600" y="5457825"/>
            <a:ext cx="92075" cy="92075"/>
          </a:xfrm>
          <a:custGeom>
            <a:avLst/>
            <a:gdLst>
              <a:gd name="T0" fmla="*/ 2147483647 w 58"/>
              <a:gd name="T1" fmla="*/ 2147483647 h 58"/>
              <a:gd name="T2" fmla="*/ 0 w 58"/>
              <a:gd name="T3" fmla="*/ 2147483647 h 58"/>
              <a:gd name="T4" fmla="*/ 2147483647 w 58"/>
              <a:gd name="T5" fmla="*/ 2147483647 h 58"/>
              <a:gd name="T6" fmla="*/ 2147483647 w 58"/>
              <a:gd name="T7" fmla="*/ 2147483647 h 58"/>
              <a:gd name="T8" fmla="*/ 2147483647 w 58"/>
              <a:gd name="T9" fmla="*/ 2147483647 h 58"/>
              <a:gd name="T10" fmla="*/ 0 w 58"/>
              <a:gd name="T11" fmla="*/ 0 h 58"/>
              <a:gd name="T12" fmla="*/ 2147483647 w 58"/>
              <a:gd name="T13" fmla="*/ 2147483647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8"/>
              <a:gd name="T23" fmla="*/ 58 w 58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8">
                <a:moveTo>
                  <a:pt x="58" y="29"/>
                </a:moveTo>
                <a:lnTo>
                  <a:pt x="0" y="58"/>
                </a:lnTo>
                <a:lnTo>
                  <a:pt x="4" y="44"/>
                </a:lnTo>
                <a:lnTo>
                  <a:pt x="6" y="29"/>
                </a:lnTo>
                <a:lnTo>
                  <a:pt x="4" y="14"/>
                </a:lnTo>
                <a:lnTo>
                  <a:pt x="0" y="0"/>
                </a:lnTo>
                <a:lnTo>
                  <a:pt x="58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8739188" y="2471738"/>
            <a:ext cx="2936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out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8969375" y="2579688"/>
            <a:ext cx="1079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8739188" y="3913188"/>
            <a:ext cx="2936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out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8969375" y="4022725"/>
            <a:ext cx="1079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8739188" y="5376863"/>
            <a:ext cx="2936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out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8969375" y="5484813"/>
            <a:ext cx="1079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375025" y="3935413"/>
            <a:ext cx="193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in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654550" y="3959225"/>
            <a:ext cx="161925" cy="163513"/>
          </a:xfrm>
          <a:prstGeom prst="rect">
            <a:avLst/>
          </a:prstGeom>
          <a:solidFill>
            <a:schemeClr val="folHlink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V="1">
            <a:off x="4732338" y="3981450"/>
            <a:ext cx="1587" cy="1111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4676775" y="4038600"/>
            <a:ext cx="11271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5" name="Freeform 25"/>
          <p:cNvSpPr>
            <a:spLocks/>
          </p:cNvSpPr>
          <p:nvPr/>
        </p:nvSpPr>
        <p:spPr bwMode="auto">
          <a:xfrm>
            <a:off x="6191250" y="5422900"/>
            <a:ext cx="161925" cy="161925"/>
          </a:xfrm>
          <a:custGeom>
            <a:avLst/>
            <a:gdLst>
              <a:gd name="T0" fmla="*/ 0 w 102"/>
              <a:gd name="T1" fmla="*/ 2147483647 h 102"/>
              <a:gd name="T2" fmla="*/ 2147483647 w 102"/>
              <a:gd name="T3" fmla="*/ 2147483647 h 102"/>
              <a:gd name="T4" fmla="*/ 2147483647 w 102"/>
              <a:gd name="T5" fmla="*/ 2147483647 h 102"/>
              <a:gd name="T6" fmla="*/ 2147483647 w 102"/>
              <a:gd name="T7" fmla="*/ 2147483647 h 102"/>
              <a:gd name="T8" fmla="*/ 2147483647 w 102"/>
              <a:gd name="T9" fmla="*/ 2147483647 h 102"/>
              <a:gd name="T10" fmla="*/ 2147483647 w 102"/>
              <a:gd name="T11" fmla="*/ 0 h 102"/>
              <a:gd name="T12" fmla="*/ 2147483647 w 102"/>
              <a:gd name="T13" fmla="*/ 0 h 102"/>
              <a:gd name="T14" fmla="*/ 2147483647 w 102"/>
              <a:gd name="T15" fmla="*/ 2147483647 h 102"/>
              <a:gd name="T16" fmla="*/ 2147483647 w 102"/>
              <a:gd name="T17" fmla="*/ 2147483647 h 102"/>
              <a:gd name="T18" fmla="*/ 2147483647 w 102"/>
              <a:gd name="T19" fmla="*/ 2147483647 h 102"/>
              <a:gd name="T20" fmla="*/ 2147483647 w 102"/>
              <a:gd name="T21" fmla="*/ 2147483647 h 102"/>
              <a:gd name="T22" fmla="*/ 2147483647 w 102"/>
              <a:gd name="T23" fmla="*/ 2147483647 h 102"/>
              <a:gd name="T24" fmla="*/ 2147483647 w 102"/>
              <a:gd name="T25" fmla="*/ 2147483647 h 102"/>
              <a:gd name="T26" fmla="*/ 2147483647 w 102"/>
              <a:gd name="T27" fmla="*/ 2147483647 h 102"/>
              <a:gd name="T28" fmla="*/ 2147483647 w 102"/>
              <a:gd name="T29" fmla="*/ 2147483647 h 102"/>
              <a:gd name="T30" fmla="*/ 2147483647 w 102"/>
              <a:gd name="T31" fmla="*/ 2147483647 h 102"/>
              <a:gd name="T32" fmla="*/ 2147483647 w 102"/>
              <a:gd name="T33" fmla="*/ 2147483647 h 102"/>
              <a:gd name="T34" fmla="*/ 2147483647 w 102"/>
              <a:gd name="T35" fmla="*/ 2147483647 h 102"/>
              <a:gd name="T36" fmla="*/ 2147483647 w 102"/>
              <a:gd name="T37" fmla="*/ 2147483647 h 102"/>
              <a:gd name="T38" fmla="*/ 2147483647 w 102"/>
              <a:gd name="T39" fmla="*/ 2147483647 h 102"/>
              <a:gd name="T40" fmla="*/ 2147483647 w 102"/>
              <a:gd name="T41" fmla="*/ 2147483647 h 102"/>
              <a:gd name="T42" fmla="*/ 2147483647 w 102"/>
              <a:gd name="T43" fmla="*/ 2147483647 h 102"/>
              <a:gd name="T44" fmla="*/ 0 w 102"/>
              <a:gd name="T45" fmla="*/ 2147483647 h 1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2"/>
              <a:gd name="T70" fmla="*/ 0 h 102"/>
              <a:gd name="T71" fmla="*/ 102 w 102"/>
              <a:gd name="T72" fmla="*/ 102 h 1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2" h="102">
                <a:moveTo>
                  <a:pt x="0" y="51"/>
                </a:moveTo>
                <a:lnTo>
                  <a:pt x="2" y="36"/>
                </a:lnTo>
                <a:lnTo>
                  <a:pt x="8" y="23"/>
                </a:lnTo>
                <a:lnTo>
                  <a:pt x="17" y="12"/>
                </a:lnTo>
                <a:lnTo>
                  <a:pt x="30" y="4"/>
                </a:lnTo>
                <a:lnTo>
                  <a:pt x="44" y="0"/>
                </a:lnTo>
                <a:lnTo>
                  <a:pt x="58" y="0"/>
                </a:lnTo>
                <a:lnTo>
                  <a:pt x="72" y="4"/>
                </a:lnTo>
                <a:lnTo>
                  <a:pt x="84" y="12"/>
                </a:lnTo>
                <a:lnTo>
                  <a:pt x="94" y="23"/>
                </a:lnTo>
                <a:lnTo>
                  <a:pt x="101" y="36"/>
                </a:lnTo>
                <a:lnTo>
                  <a:pt x="102" y="51"/>
                </a:lnTo>
                <a:lnTo>
                  <a:pt x="101" y="65"/>
                </a:lnTo>
                <a:lnTo>
                  <a:pt x="94" y="78"/>
                </a:lnTo>
                <a:lnTo>
                  <a:pt x="84" y="89"/>
                </a:lnTo>
                <a:lnTo>
                  <a:pt x="72" y="97"/>
                </a:lnTo>
                <a:lnTo>
                  <a:pt x="58" y="102"/>
                </a:lnTo>
                <a:lnTo>
                  <a:pt x="44" y="102"/>
                </a:lnTo>
                <a:lnTo>
                  <a:pt x="30" y="97"/>
                </a:lnTo>
                <a:lnTo>
                  <a:pt x="17" y="89"/>
                </a:lnTo>
                <a:lnTo>
                  <a:pt x="8" y="78"/>
                </a:lnTo>
                <a:lnTo>
                  <a:pt x="2" y="65"/>
                </a:lnTo>
                <a:lnTo>
                  <a:pt x="0" y="51"/>
                </a:lnTo>
                <a:close/>
              </a:path>
            </a:pathLst>
          </a:custGeom>
          <a:solidFill>
            <a:schemeClr val="folHlink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V="1">
            <a:off x="6276975" y="5453063"/>
            <a:ext cx="1588" cy="1095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6224588" y="5508625"/>
            <a:ext cx="1079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4330700" y="2576513"/>
            <a:ext cx="1588" cy="8112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7162800" y="2576513"/>
            <a:ext cx="1588" cy="27749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0" name="Freeform 30"/>
          <p:cNvSpPr>
            <a:spLocks/>
          </p:cNvSpPr>
          <p:nvPr/>
        </p:nvSpPr>
        <p:spPr bwMode="auto">
          <a:xfrm>
            <a:off x="7129463" y="2541588"/>
            <a:ext cx="68262" cy="68262"/>
          </a:xfrm>
          <a:custGeom>
            <a:avLst/>
            <a:gdLst>
              <a:gd name="T0" fmla="*/ 2147483647 w 43"/>
              <a:gd name="T1" fmla="*/ 2147483647 h 43"/>
              <a:gd name="T2" fmla="*/ 2147483647 w 43"/>
              <a:gd name="T3" fmla="*/ 2147483647 h 43"/>
              <a:gd name="T4" fmla="*/ 2147483647 w 43"/>
              <a:gd name="T5" fmla="*/ 2147483647 h 43"/>
              <a:gd name="T6" fmla="*/ 2147483647 w 43"/>
              <a:gd name="T7" fmla="*/ 2147483647 h 43"/>
              <a:gd name="T8" fmla="*/ 2147483647 w 43"/>
              <a:gd name="T9" fmla="*/ 2147483647 h 43"/>
              <a:gd name="T10" fmla="*/ 2147483647 w 43"/>
              <a:gd name="T11" fmla="*/ 2147483647 h 43"/>
              <a:gd name="T12" fmla="*/ 2147483647 w 43"/>
              <a:gd name="T13" fmla="*/ 2147483647 h 43"/>
              <a:gd name="T14" fmla="*/ 2147483647 w 43"/>
              <a:gd name="T15" fmla="*/ 2147483647 h 43"/>
              <a:gd name="T16" fmla="*/ 2147483647 w 43"/>
              <a:gd name="T17" fmla="*/ 0 h 43"/>
              <a:gd name="T18" fmla="*/ 2147483647 w 43"/>
              <a:gd name="T19" fmla="*/ 2147483647 h 43"/>
              <a:gd name="T20" fmla="*/ 2147483647 w 43"/>
              <a:gd name="T21" fmla="*/ 2147483647 h 43"/>
              <a:gd name="T22" fmla="*/ 2147483647 w 43"/>
              <a:gd name="T23" fmla="*/ 2147483647 h 43"/>
              <a:gd name="T24" fmla="*/ 0 w 43"/>
              <a:gd name="T25" fmla="*/ 2147483647 h 43"/>
              <a:gd name="T26" fmla="*/ 2147483647 w 43"/>
              <a:gd name="T27" fmla="*/ 2147483647 h 43"/>
              <a:gd name="T28" fmla="*/ 2147483647 w 43"/>
              <a:gd name="T29" fmla="*/ 2147483647 h 43"/>
              <a:gd name="T30" fmla="*/ 2147483647 w 43"/>
              <a:gd name="T31" fmla="*/ 2147483647 h 43"/>
              <a:gd name="T32" fmla="*/ 2147483647 w 43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43"/>
              <a:gd name="T53" fmla="*/ 43 w 43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43">
                <a:moveTo>
                  <a:pt x="21" y="43"/>
                </a:moveTo>
                <a:lnTo>
                  <a:pt x="30" y="42"/>
                </a:lnTo>
                <a:lnTo>
                  <a:pt x="36" y="37"/>
                </a:lnTo>
                <a:lnTo>
                  <a:pt x="42" y="30"/>
                </a:lnTo>
                <a:lnTo>
                  <a:pt x="43" y="22"/>
                </a:lnTo>
                <a:lnTo>
                  <a:pt x="42" y="13"/>
                </a:lnTo>
                <a:lnTo>
                  <a:pt x="36" y="6"/>
                </a:lnTo>
                <a:lnTo>
                  <a:pt x="30" y="1"/>
                </a:lnTo>
                <a:lnTo>
                  <a:pt x="21" y="0"/>
                </a:lnTo>
                <a:lnTo>
                  <a:pt x="13" y="1"/>
                </a:lnTo>
                <a:lnTo>
                  <a:pt x="6" y="6"/>
                </a:lnTo>
                <a:lnTo>
                  <a:pt x="1" y="13"/>
                </a:lnTo>
                <a:lnTo>
                  <a:pt x="0" y="22"/>
                </a:lnTo>
                <a:lnTo>
                  <a:pt x="1" y="30"/>
                </a:lnTo>
                <a:lnTo>
                  <a:pt x="6" y="37"/>
                </a:lnTo>
                <a:lnTo>
                  <a:pt x="13" y="42"/>
                </a:lnTo>
                <a:lnTo>
                  <a:pt x="21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1" name="Freeform 31"/>
          <p:cNvSpPr>
            <a:spLocks/>
          </p:cNvSpPr>
          <p:nvPr/>
        </p:nvSpPr>
        <p:spPr bwMode="auto">
          <a:xfrm>
            <a:off x="7116763" y="5327650"/>
            <a:ext cx="92075" cy="93663"/>
          </a:xfrm>
          <a:custGeom>
            <a:avLst/>
            <a:gdLst>
              <a:gd name="T0" fmla="*/ 2147483647 w 58"/>
              <a:gd name="T1" fmla="*/ 2147483647 h 59"/>
              <a:gd name="T2" fmla="*/ 0 w 58"/>
              <a:gd name="T3" fmla="*/ 0 h 59"/>
              <a:gd name="T4" fmla="*/ 2147483647 w 58"/>
              <a:gd name="T5" fmla="*/ 2147483647 h 59"/>
              <a:gd name="T6" fmla="*/ 2147483647 w 58"/>
              <a:gd name="T7" fmla="*/ 2147483647 h 59"/>
              <a:gd name="T8" fmla="*/ 2147483647 w 58"/>
              <a:gd name="T9" fmla="*/ 2147483647 h 59"/>
              <a:gd name="T10" fmla="*/ 2147483647 w 58"/>
              <a:gd name="T11" fmla="*/ 0 h 59"/>
              <a:gd name="T12" fmla="*/ 2147483647 w 58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9"/>
              <a:gd name="T23" fmla="*/ 58 w 58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9">
                <a:moveTo>
                  <a:pt x="29" y="59"/>
                </a:moveTo>
                <a:lnTo>
                  <a:pt x="0" y="0"/>
                </a:lnTo>
                <a:lnTo>
                  <a:pt x="14" y="6"/>
                </a:lnTo>
                <a:lnTo>
                  <a:pt x="29" y="8"/>
                </a:lnTo>
                <a:lnTo>
                  <a:pt x="44" y="6"/>
                </a:lnTo>
                <a:lnTo>
                  <a:pt x="58" y="0"/>
                </a:lnTo>
                <a:lnTo>
                  <a:pt x="29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6272213" y="2576513"/>
            <a:ext cx="1587" cy="27749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3" name="Freeform 33"/>
          <p:cNvSpPr>
            <a:spLocks/>
          </p:cNvSpPr>
          <p:nvPr/>
        </p:nvSpPr>
        <p:spPr bwMode="auto">
          <a:xfrm>
            <a:off x="6237288" y="2541588"/>
            <a:ext cx="68262" cy="68262"/>
          </a:xfrm>
          <a:custGeom>
            <a:avLst/>
            <a:gdLst>
              <a:gd name="T0" fmla="*/ 2147483647 w 43"/>
              <a:gd name="T1" fmla="*/ 2147483647 h 43"/>
              <a:gd name="T2" fmla="*/ 2147483647 w 43"/>
              <a:gd name="T3" fmla="*/ 2147483647 h 43"/>
              <a:gd name="T4" fmla="*/ 2147483647 w 43"/>
              <a:gd name="T5" fmla="*/ 2147483647 h 43"/>
              <a:gd name="T6" fmla="*/ 2147483647 w 43"/>
              <a:gd name="T7" fmla="*/ 2147483647 h 43"/>
              <a:gd name="T8" fmla="*/ 2147483647 w 43"/>
              <a:gd name="T9" fmla="*/ 2147483647 h 43"/>
              <a:gd name="T10" fmla="*/ 2147483647 w 43"/>
              <a:gd name="T11" fmla="*/ 2147483647 h 43"/>
              <a:gd name="T12" fmla="*/ 2147483647 w 43"/>
              <a:gd name="T13" fmla="*/ 2147483647 h 43"/>
              <a:gd name="T14" fmla="*/ 2147483647 w 43"/>
              <a:gd name="T15" fmla="*/ 2147483647 h 43"/>
              <a:gd name="T16" fmla="*/ 2147483647 w 43"/>
              <a:gd name="T17" fmla="*/ 0 h 43"/>
              <a:gd name="T18" fmla="*/ 2147483647 w 43"/>
              <a:gd name="T19" fmla="*/ 2147483647 h 43"/>
              <a:gd name="T20" fmla="*/ 2147483647 w 43"/>
              <a:gd name="T21" fmla="*/ 2147483647 h 43"/>
              <a:gd name="T22" fmla="*/ 2147483647 w 43"/>
              <a:gd name="T23" fmla="*/ 2147483647 h 43"/>
              <a:gd name="T24" fmla="*/ 0 w 43"/>
              <a:gd name="T25" fmla="*/ 2147483647 h 43"/>
              <a:gd name="T26" fmla="*/ 2147483647 w 43"/>
              <a:gd name="T27" fmla="*/ 2147483647 h 43"/>
              <a:gd name="T28" fmla="*/ 2147483647 w 43"/>
              <a:gd name="T29" fmla="*/ 2147483647 h 43"/>
              <a:gd name="T30" fmla="*/ 2147483647 w 43"/>
              <a:gd name="T31" fmla="*/ 2147483647 h 43"/>
              <a:gd name="T32" fmla="*/ 2147483647 w 43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43"/>
              <a:gd name="T53" fmla="*/ 43 w 43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43">
                <a:moveTo>
                  <a:pt x="22" y="43"/>
                </a:moveTo>
                <a:lnTo>
                  <a:pt x="31" y="42"/>
                </a:lnTo>
                <a:lnTo>
                  <a:pt x="38" y="37"/>
                </a:lnTo>
                <a:lnTo>
                  <a:pt x="42" y="30"/>
                </a:lnTo>
                <a:lnTo>
                  <a:pt x="43" y="22"/>
                </a:lnTo>
                <a:lnTo>
                  <a:pt x="42" y="13"/>
                </a:lnTo>
                <a:lnTo>
                  <a:pt x="38" y="6"/>
                </a:lnTo>
                <a:lnTo>
                  <a:pt x="31" y="1"/>
                </a:lnTo>
                <a:lnTo>
                  <a:pt x="22" y="0"/>
                </a:lnTo>
                <a:lnTo>
                  <a:pt x="13" y="1"/>
                </a:lnTo>
                <a:lnTo>
                  <a:pt x="7" y="6"/>
                </a:lnTo>
                <a:lnTo>
                  <a:pt x="2" y="13"/>
                </a:lnTo>
                <a:lnTo>
                  <a:pt x="0" y="22"/>
                </a:lnTo>
                <a:lnTo>
                  <a:pt x="2" y="30"/>
                </a:lnTo>
                <a:lnTo>
                  <a:pt x="7" y="37"/>
                </a:lnTo>
                <a:lnTo>
                  <a:pt x="13" y="42"/>
                </a:lnTo>
                <a:lnTo>
                  <a:pt x="22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4" name="Freeform 34"/>
          <p:cNvSpPr>
            <a:spLocks/>
          </p:cNvSpPr>
          <p:nvPr/>
        </p:nvSpPr>
        <p:spPr bwMode="auto">
          <a:xfrm>
            <a:off x="6226175" y="5327650"/>
            <a:ext cx="92075" cy="93663"/>
          </a:xfrm>
          <a:custGeom>
            <a:avLst/>
            <a:gdLst>
              <a:gd name="T0" fmla="*/ 2147483647 w 58"/>
              <a:gd name="T1" fmla="*/ 2147483647 h 59"/>
              <a:gd name="T2" fmla="*/ 0 w 58"/>
              <a:gd name="T3" fmla="*/ 0 h 59"/>
              <a:gd name="T4" fmla="*/ 2147483647 w 58"/>
              <a:gd name="T5" fmla="*/ 2147483647 h 59"/>
              <a:gd name="T6" fmla="*/ 2147483647 w 58"/>
              <a:gd name="T7" fmla="*/ 2147483647 h 59"/>
              <a:gd name="T8" fmla="*/ 2147483647 w 58"/>
              <a:gd name="T9" fmla="*/ 2147483647 h 59"/>
              <a:gd name="T10" fmla="*/ 2147483647 w 58"/>
              <a:gd name="T11" fmla="*/ 0 h 59"/>
              <a:gd name="T12" fmla="*/ 2147483647 w 58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9"/>
              <a:gd name="T23" fmla="*/ 58 w 58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9">
                <a:moveTo>
                  <a:pt x="29" y="59"/>
                </a:moveTo>
                <a:lnTo>
                  <a:pt x="0" y="0"/>
                </a:lnTo>
                <a:lnTo>
                  <a:pt x="14" y="6"/>
                </a:lnTo>
                <a:lnTo>
                  <a:pt x="29" y="8"/>
                </a:lnTo>
                <a:lnTo>
                  <a:pt x="44" y="6"/>
                </a:lnTo>
                <a:lnTo>
                  <a:pt x="58" y="0"/>
                </a:lnTo>
                <a:lnTo>
                  <a:pt x="29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>
            <a:off x="7810500" y="2576513"/>
            <a:ext cx="1588" cy="2692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6" name="Freeform 36"/>
          <p:cNvSpPr>
            <a:spLocks/>
          </p:cNvSpPr>
          <p:nvPr/>
        </p:nvSpPr>
        <p:spPr bwMode="auto">
          <a:xfrm>
            <a:off x="7777163" y="2541588"/>
            <a:ext cx="68262" cy="68262"/>
          </a:xfrm>
          <a:custGeom>
            <a:avLst/>
            <a:gdLst>
              <a:gd name="T0" fmla="*/ 2147483647 w 43"/>
              <a:gd name="T1" fmla="*/ 2147483647 h 43"/>
              <a:gd name="T2" fmla="*/ 2147483647 w 43"/>
              <a:gd name="T3" fmla="*/ 2147483647 h 43"/>
              <a:gd name="T4" fmla="*/ 2147483647 w 43"/>
              <a:gd name="T5" fmla="*/ 2147483647 h 43"/>
              <a:gd name="T6" fmla="*/ 2147483647 w 43"/>
              <a:gd name="T7" fmla="*/ 2147483647 h 43"/>
              <a:gd name="T8" fmla="*/ 2147483647 w 43"/>
              <a:gd name="T9" fmla="*/ 2147483647 h 43"/>
              <a:gd name="T10" fmla="*/ 2147483647 w 43"/>
              <a:gd name="T11" fmla="*/ 2147483647 h 43"/>
              <a:gd name="T12" fmla="*/ 2147483647 w 43"/>
              <a:gd name="T13" fmla="*/ 2147483647 h 43"/>
              <a:gd name="T14" fmla="*/ 2147483647 w 43"/>
              <a:gd name="T15" fmla="*/ 2147483647 h 43"/>
              <a:gd name="T16" fmla="*/ 2147483647 w 43"/>
              <a:gd name="T17" fmla="*/ 0 h 43"/>
              <a:gd name="T18" fmla="*/ 2147483647 w 43"/>
              <a:gd name="T19" fmla="*/ 2147483647 h 43"/>
              <a:gd name="T20" fmla="*/ 2147483647 w 43"/>
              <a:gd name="T21" fmla="*/ 2147483647 h 43"/>
              <a:gd name="T22" fmla="*/ 2147483647 w 43"/>
              <a:gd name="T23" fmla="*/ 2147483647 h 43"/>
              <a:gd name="T24" fmla="*/ 0 w 43"/>
              <a:gd name="T25" fmla="*/ 2147483647 h 43"/>
              <a:gd name="T26" fmla="*/ 2147483647 w 43"/>
              <a:gd name="T27" fmla="*/ 2147483647 h 43"/>
              <a:gd name="T28" fmla="*/ 2147483647 w 43"/>
              <a:gd name="T29" fmla="*/ 2147483647 h 43"/>
              <a:gd name="T30" fmla="*/ 2147483647 w 43"/>
              <a:gd name="T31" fmla="*/ 2147483647 h 43"/>
              <a:gd name="T32" fmla="*/ 2147483647 w 43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43"/>
              <a:gd name="T53" fmla="*/ 43 w 43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43">
                <a:moveTo>
                  <a:pt x="21" y="43"/>
                </a:moveTo>
                <a:lnTo>
                  <a:pt x="30" y="42"/>
                </a:lnTo>
                <a:lnTo>
                  <a:pt x="37" y="37"/>
                </a:lnTo>
                <a:lnTo>
                  <a:pt x="42" y="30"/>
                </a:lnTo>
                <a:lnTo>
                  <a:pt x="43" y="22"/>
                </a:lnTo>
                <a:lnTo>
                  <a:pt x="42" y="13"/>
                </a:lnTo>
                <a:lnTo>
                  <a:pt x="37" y="6"/>
                </a:lnTo>
                <a:lnTo>
                  <a:pt x="30" y="1"/>
                </a:lnTo>
                <a:lnTo>
                  <a:pt x="21" y="0"/>
                </a:lnTo>
                <a:lnTo>
                  <a:pt x="13" y="1"/>
                </a:lnTo>
                <a:lnTo>
                  <a:pt x="6" y="6"/>
                </a:lnTo>
                <a:lnTo>
                  <a:pt x="1" y="13"/>
                </a:lnTo>
                <a:lnTo>
                  <a:pt x="0" y="22"/>
                </a:lnTo>
                <a:lnTo>
                  <a:pt x="1" y="30"/>
                </a:lnTo>
                <a:lnTo>
                  <a:pt x="6" y="37"/>
                </a:lnTo>
                <a:lnTo>
                  <a:pt x="13" y="42"/>
                </a:lnTo>
                <a:lnTo>
                  <a:pt x="21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7" name="Freeform 37"/>
          <p:cNvSpPr>
            <a:spLocks/>
          </p:cNvSpPr>
          <p:nvPr/>
        </p:nvSpPr>
        <p:spPr bwMode="auto">
          <a:xfrm>
            <a:off x="7764463" y="5246688"/>
            <a:ext cx="93662" cy="93662"/>
          </a:xfrm>
          <a:custGeom>
            <a:avLst/>
            <a:gdLst>
              <a:gd name="T0" fmla="*/ 2147483647 w 59"/>
              <a:gd name="T1" fmla="*/ 2147483647 h 59"/>
              <a:gd name="T2" fmla="*/ 0 w 59"/>
              <a:gd name="T3" fmla="*/ 0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2147483647 w 59"/>
              <a:gd name="T11" fmla="*/ 0 h 59"/>
              <a:gd name="T12" fmla="*/ 2147483647 w 59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59"/>
              <a:gd name="T23" fmla="*/ 59 w 59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59">
                <a:moveTo>
                  <a:pt x="29" y="59"/>
                </a:moveTo>
                <a:lnTo>
                  <a:pt x="0" y="0"/>
                </a:lnTo>
                <a:lnTo>
                  <a:pt x="14" y="6"/>
                </a:lnTo>
                <a:lnTo>
                  <a:pt x="29" y="8"/>
                </a:lnTo>
                <a:lnTo>
                  <a:pt x="45" y="6"/>
                </a:lnTo>
                <a:lnTo>
                  <a:pt x="59" y="0"/>
                </a:lnTo>
                <a:lnTo>
                  <a:pt x="29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 flipV="1">
            <a:off x="4330700" y="3703638"/>
            <a:ext cx="1588" cy="3365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9" name="Freeform 39"/>
          <p:cNvSpPr>
            <a:spLocks/>
          </p:cNvSpPr>
          <p:nvPr/>
        </p:nvSpPr>
        <p:spPr bwMode="auto">
          <a:xfrm>
            <a:off x="4295775" y="4005263"/>
            <a:ext cx="69850" cy="69850"/>
          </a:xfrm>
          <a:custGeom>
            <a:avLst/>
            <a:gdLst>
              <a:gd name="T0" fmla="*/ 2147483647 w 44"/>
              <a:gd name="T1" fmla="*/ 0 h 44"/>
              <a:gd name="T2" fmla="*/ 2147483647 w 44"/>
              <a:gd name="T3" fmla="*/ 2147483647 h 44"/>
              <a:gd name="T4" fmla="*/ 2147483647 w 44"/>
              <a:gd name="T5" fmla="*/ 2147483647 h 44"/>
              <a:gd name="T6" fmla="*/ 2147483647 w 44"/>
              <a:gd name="T7" fmla="*/ 2147483647 h 44"/>
              <a:gd name="T8" fmla="*/ 0 w 44"/>
              <a:gd name="T9" fmla="*/ 2147483647 h 44"/>
              <a:gd name="T10" fmla="*/ 2147483647 w 44"/>
              <a:gd name="T11" fmla="*/ 2147483647 h 44"/>
              <a:gd name="T12" fmla="*/ 2147483647 w 44"/>
              <a:gd name="T13" fmla="*/ 2147483647 h 44"/>
              <a:gd name="T14" fmla="*/ 2147483647 w 44"/>
              <a:gd name="T15" fmla="*/ 2147483647 h 44"/>
              <a:gd name="T16" fmla="*/ 2147483647 w 44"/>
              <a:gd name="T17" fmla="*/ 2147483647 h 44"/>
              <a:gd name="T18" fmla="*/ 2147483647 w 44"/>
              <a:gd name="T19" fmla="*/ 2147483647 h 44"/>
              <a:gd name="T20" fmla="*/ 2147483647 w 44"/>
              <a:gd name="T21" fmla="*/ 2147483647 h 44"/>
              <a:gd name="T22" fmla="*/ 2147483647 w 44"/>
              <a:gd name="T23" fmla="*/ 2147483647 h 44"/>
              <a:gd name="T24" fmla="*/ 2147483647 w 44"/>
              <a:gd name="T25" fmla="*/ 2147483647 h 44"/>
              <a:gd name="T26" fmla="*/ 2147483647 w 44"/>
              <a:gd name="T27" fmla="*/ 2147483647 h 44"/>
              <a:gd name="T28" fmla="*/ 2147483647 w 44"/>
              <a:gd name="T29" fmla="*/ 2147483647 h 44"/>
              <a:gd name="T30" fmla="*/ 2147483647 w 44"/>
              <a:gd name="T31" fmla="*/ 2147483647 h 44"/>
              <a:gd name="T32" fmla="*/ 2147483647 w 44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44"/>
              <a:gd name="T53" fmla="*/ 44 w 44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44">
                <a:moveTo>
                  <a:pt x="22" y="0"/>
                </a:moveTo>
                <a:lnTo>
                  <a:pt x="14" y="2"/>
                </a:lnTo>
                <a:lnTo>
                  <a:pt x="6" y="6"/>
                </a:lnTo>
                <a:lnTo>
                  <a:pt x="2" y="14"/>
                </a:lnTo>
                <a:lnTo>
                  <a:pt x="0" y="22"/>
                </a:lnTo>
                <a:lnTo>
                  <a:pt x="2" y="30"/>
                </a:lnTo>
                <a:lnTo>
                  <a:pt x="6" y="38"/>
                </a:lnTo>
                <a:lnTo>
                  <a:pt x="14" y="42"/>
                </a:lnTo>
                <a:lnTo>
                  <a:pt x="22" y="44"/>
                </a:lnTo>
                <a:lnTo>
                  <a:pt x="30" y="42"/>
                </a:lnTo>
                <a:lnTo>
                  <a:pt x="38" y="38"/>
                </a:lnTo>
                <a:lnTo>
                  <a:pt x="42" y="30"/>
                </a:lnTo>
                <a:lnTo>
                  <a:pt x="44" y="22"/>
                </a:lnTo>
                <a:lnTo>
                  <a:pt x="42" y="14"/>
                </a:lnTo>
                <a:lnTo>
                  <a:pt x="38" y="6"/>
                </a:lnTo>
                <a:lnTo>
                  <a:pt x="30" y="2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80" name="Freeform 40"/>
          <p:cNvSpPr>
            <a:spLocks/>
          </p:cNvSpPr>
          <p:nvPr/>
        </p:nvSpPr>
        <p:spPr bwMode="auto">
          <a:xfrm>
            <a:off x="4283075" y="3633788"/>
            <a:ext cx="93663" cy="92075"/>
          </a:xfrm>
          <a:custGeom>
            <a:avLst/>
            <a:gdLst>
              <a:gd name="T0" fmla="*/ 2147483647 w 59"/>
              <a:gd name="T1" fmla="*/ 0 h 58"/>
              <a:gd name="T2" fmla="*/ 2147483647 w 59"/>
              <a:gd name="T3" fmla="*/ 2147483647 h 58"/>
              <a:gd name="T4" fmla="*/ 2147483647 w 59"/>
              <a:gd name="T5" fmla="*/ 2147483647 h 58"/>
              <a:gd name="T6" fmla="*/ 2147483647 w 59"/>
              <a:gd name="T7" fmla="*/ 2147483647 h 58"/>
              <a:gd name="T8" fmla="*/ 2147483647 w 59"/>
              <a:gd name="T9" fmla="*/ 2147483647 h 58"/>
              <a:gd name="T10" fmla="*/ 0 w 59"/>
              <a:gd name="T11" fmla="*/ 2147483647 h 58"/>
              <a:gd name="T12" fmla="*/ 2147483647 w 59"/>
              <a:gd name="T13" fmla="*/ 0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58"/>
              <a:gd name="T23" fmla="*/ 59 w 59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58">
                <a:moveTo>
                  <a:pt x="30" y="0"/>
                </a:moveTo>
                <a:lnTo>
                  <a:pt x="59" y="58"/>
                </a:lnTo>
                <a:lnTo>
                  <a:pt x="45" y="53"/>
                </a:lnTo>
                <a:lnTo>
                  <a:pt x="30" y="52"/>
                </a:lnTo>
                <a:lnTo>
                  <a:pt x="16" y="53"/>
                </a:lnTo>
                <a:lnTo>
                  <a:pt x="0" y="58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81" name="Line 41"/>
          <p:cNvSpPr>
            <a:spLocks noChangeShapeType="1"/>
          </p:cNvSpPr>
          <p:nvPr/>
        </p:nvSpPr>
        <p:spPr bwMode="auto">
          <a:xfrm>
            <a:off x="4330700" y="2576513"/>
            <a:ext cx="3349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82" name="Freeform 42"/>
          <p:cNvSpPr>
            <a:spLocks/>
          </p:cNvSpPr>
          <p:nvPr/>
        </p:nvSpPr>
        <p:spPr bwMode="auto">
          <a:xfrm>
            <a:off x="4643438" y="2528888"/>
            <a:ext cx="92075" cy="93662"/>
          </a:xfrm>
          <a:custGeom>
            <a:avLst/>
            <a:gdLst>
              <a:gd name="T0" fmla="*/ 2147483647 w 58"/>
              <a:gd name="T1" fmla="*/ 2147483647 h 59"/>
              <a:gd name="T2" fmla="*/ 0 w 58"/>
              <a:gd name="T3" fmla="*/ 2147483647 h 59"/>
              <a:gd name="T4" fmla="*/ 2147483647 w 58"/>
              <a:gd name="T5" fmla="*/ 2147483647 h 59"/>
              <a:gd name="T6" fmla="*/ 2147483647 w 58"/>
              <a:gd name="T7" fmla="*/ 2147483647 h 59"/>
              <a:gd name="T8" fmla="*/ 2147483647 w 58"/>
              <a:gd name="T9" fmla="*/ 2147483647 h 59"/>
              <a:gd name="T10" fmla="*/ 0 w 58"/>
              <a:gd name="T11" fmla="*/ 0 h 59"/>
              <a:gd name="T12" fmla="*/ 2147483647 w 58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9"/>
              <a:gd name="T23" fmla="*/ 58 w 58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9">
                <a:moveTo>
                  <a:pt x="58" y="30"/>
                </a:moveTo>
                <a:lnTo>
                  <a:pt x="0" y="59"/>
                </a:lnTo>
                <a:lnTo>
                  <a:pt x="4" y="45"/>
                </a:lnTo>
                <a:lnTo>
                  <a:pt x="7" y="30"/>
                </a:lnTo>
                <a:lnTo>
                  <a:pt x="4" y="14"/>
                </a:lnTo>
                <a:lnTo>
                  <a:pt x="0" y="0"/>
                </a:lnTo>
                <a:lnTo>
                  <a:pt x="58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 flipV="1">
            <a:off x="4816475" y="2727325"/>
            <a:ext cx="1588" cy="2540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84" name="Freeform 44"/>
          <p:cNvSpPr>
            <a:spLocks/>
          </p:cNvSpPr>
          <p:nvPr/>
        </p:nvSpPr>
        <p:spPr bwMode="auto">
          <a:xfrm>
            <a:off x="4770438" y="2657475"/>
            <a:ext cx="92075" cy="92075"/>
          </a:xfrm>
          <a:custGeom>
            <a:avLst/>
            <a:gdLst>
              <a:gd name="T0" fmla="*/ 2147483647 w 58"/>
              <a:gd name="T1" fmla="*/ 0 h 58"/>
              <a:gd name="T2" fmla="*/ 2147483647 w 58"/>
              <a:gd name="T3" fmla="*/ 2147483647 h 58"/>
              <a:gd name="T4" fmla="*/ 2147483647 w 58"/>
              <a:gd name="T5" fmla="*/ 2147483647 h 58"/>
              <a:gd name="T6" fmla="*/ 2147483647 w 58"/>
              <a:gd name="T7" fmla="*/ 2147483647 h 58"/>
              <a:gd name="T8" fmla="*/ 2147483647 w 58"/>
              <a:gd name="T9" fmla="*/ 2147483647 h 58"/>
              <a:gd name="T10" fmla="*/ 0 w 58"/>
              <a:gd name="T11" fmla="*/ 2147483647 h 58"/>
              <a:gd name="T12" fmla="*/ 2147483647 w 58"/>
              <a:gd name="T13" fmla="*/ 0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8"/>
              <a:gd name="T23" fmla="*/ 58 w 58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8">
                <a:moveTo>
                  <a:pt x="29" y="0"/>
                </a:moveTo>
                <a:lnTo>
                  <a:pt x="58" y="58"/>
                </a:lnTo>
                <a:lnTo>
                  <a:pt x="44" y="53"/>
                </a:lnTo>
                <a:lnTo>
                  <a:pt x="29" y="52"/>
                </a:lnTo>
                <a:lnTo>
                  <a:pt x="14" y="53"/>
                </a:lnTo>
                <a:lnTo>
                  <a:pt x="0" y="58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4005263" y="3306763"/>
            <a:ext cx="658812" cy="327025"/>
          </a:xfrm>
          <a:prstGeom prst="rect">
            <a:avLst/>
          </a:prstGeom>
          <a:solidFill>
            <a:srgbClr val="F7F9A3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4078288" y="3367088"/>
            <a:ext cx="5746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13 &lt;&lt;&lt;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87" name="Freeform 47"/>
          <p:cNvSpPr>
            <a:spLocks/>
          </p:cNvSpPr>
          <p:nvPr/>
        </p:nvSpPr>
        <p:spPr bwMode="auto">
          <a:xfrm>
            <a:off x="4730750" y="2495550"/>
            <a:ext cx="166688" cy="165100"/>
          </a:xfrm>
          <a:custGeom>
            <a:avLst/>
            <a:gdLst>
              <a:gd name="T0" fmla="*/ 0 w 105"/>
              <a:gd name="T1" fmla="*/ 2147483647 h 104"/>
              <a:gd name="T2" fmla="*/ 2147483647 w 105"/>
              <a:gd name="T3" fmla="*/ 2147483647 h 104"/>
              <a:gd name="T4" fmla="*/ 2147483647 w 105"/>
              <a:gd name="T5" fmla="*/ 2147483647 h 104"/>
              <a:gd name="T6" fmla="*/ 2147483647 w 105"/>
              <a:gd name="T7" fmla="*/ 2147483647 h 104"/>
              <a:gd name="T8" fmla="*/ 2147483647 w 105"/>
              <a:gd name="T9" fmla="*/ 2147483647 h 104"/>
              <a:gd name="T10" fmla="*/ 2147483647 w 105"/>
              <a:gd name="T11" fmla="*/ 0 h 104"/>
              <a:gd name="T12" fmla="*/ 2147483647 w 105"/>
              <a:gd name="T13" fmla="*/ 0 h 104"/>
              <a:gd name="T14" fmla="*/ 2147483647 w 105"/>
              <a:gd name="T15" fmla="*/ 2147483647 h 104"/>
              <a:gd name="T16" fmla="*/ 2147483647 w 105"/>
              <a:gd name="T17" fmla="*/ 2147483647 h 104"/>
              <a:gd name="T18" fmla="*/ 2147483647 w 105"/>
              <a:gd name="T19" fmla="*/ 2147483647 h 104"/>
              <a:gd name="T20" fmla="*/ 2147483647 w 105"/>
              <a:gd name="T21" fmla="*/ 2147483647 h 104"/>
              <a:gd name="T22" fmla="*/ 2147483647 w 105"/>
              <a:gd name="T23" fmla="*/ 2147483647 h 104"/>
              <a:gd name="T24" fmla="*/ 2147483647 w 105"/>
              <a:gd name="T25" fmla="*/ 2147483647 h 104"/>
              <a:gd name="T26" fmla="*/ 2147483647 w 105"/>
              <a:gd name="T27" fmla="*/ 2147483647 h 104"/>
              <a:gd name="T28" fmla="*/ 2147483647 w 105"/>
              <a:gd name="T29" fmla="*/ 2147483647 h 104"/>
              <a:gd name="T30" fmla="*/ 2147483647 w 105"/>
              <a:gd name="T31" fmla="*/ 2147483647 h 104"/>
              <a:gd name="T32" fmla="*/ 2147483647 w 105"/>
              <a:gd name="T33" fmla="*/ 2147483647 h 104"/>
              <a:gd name="T34" fmla="*/ 2147483647 w 105"/>
              <a:gd name="T35" fmla="*/ 2147483647 h 104"/>
              <a:gd name="T36" fmla="*/ 2147483647 w 105"/>
              <a:gd name="T37" fmla="*/ 2147483647 h 104"/>
              <a:gd name="T38" fmla="*/ 2147483647 w 105"/>
              <a:gd name="T39" fmla="*/ 2147483647 h 104"/>
              <a:gd name="T40" fmla="*/ 2147483647 w 105"/>
              <a:gd name="T41" fmla="*/ 2147483647 h 104"/>
              <a:gd name="T42" fmla="*/ 2147483647 w 105"/>
              <a:gd name="T43" fmla="*/ 2147483647 h 104"/>
              <a:gd name="T44" fmla="*/ 0 w 105"/>
              <a:gd name="T45" fmla="*/ 2147483647 h 1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5"/>
              <a:gd name="T70" fmla="*/ 0 h 104"/>
              <a:gd name="T71" fmla="*/ 105 w 105"/>
              <a:gd name="T72" fmla="*/ 104 h 1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5" h="104">
                <a:moveTo>
                  <a:pt x="0" y="52"/>
                </a:moveTo>
                <a:lnTo>
                  <a:pt x="2" y="37"/>
                </a:lnTo>
                <a:lnTo>
                  <a:pt x="9" y="24"/>
                </a:lnTo>
                <a:lnTo>
                  <a:pt x="19" y="13"/>
                </a:lnTo>
                <a:lnTo>
                  <a:pt x="31" y="4"/>
                </a:lnTo>
                <a:lnTo>
                  <a:pt x="46" y="0"/>
                </a:lnTo>
                <a:lnTo>
                  <a:pt x="61" y="0"/>
                </a:lnTo>
                <a:lnTo>
                  <a:pt x="75" y="4"/>
                </a:lnTo>
                <a:lnTo>
                  <a:pt x="87" y="13"/>
                </a:lnTo>
                <a:lnTo>
                  <a:pt x="96" y="24"/>
                </a:lnTo>
                <a:lnTo>
                  <a:pt x="103" y="37"/>
                </a:lnTo>
                <a:lnTo>
                  <a:pt x="105" y="52"/>
                </a:lnTo>
                <a:lnTo>
                  <a:pt x="103" y="67"/>
                </a:lnTo>
                <a:lnTo>
                  <a:pt x="96" y="80"/>
                </a:lnTo>
                <a:lnTo>
                  <a:pt x="87" y="92"/>
                </a:lnTo>
                <a:lnTo>
                  <a:pt x="75" y="99"/>
                </a:lnTo>
                <a:lnTo>
                  <a:pt x="61" y="104"/>
                </a:lnTo>
                <a:lnTo>
                  <a:pt x="46" y="104"/>
                </a:lnTo>
                <a:lnTo>
                  <a:pt x="31" y="99"/>
                </a:lnTo>
                <a:lnTo>
                  <a:pt x="19" y="92"/>
                </a:lnTo>
                <a:lnTo>
                  <a:pt x="9" y="80"/>
                </a:lnTo>
                <a:lnTo>
                  <a:pt x="2" y="67"/>
                </a:lnTo>
                <a:lnTo>
                  <a:pt x="0" y="52"/>
                </a:lnTo>
                <a:close/>
              </a:path>
            </a:pathLst>
          </a:custGeom>
          <a:solidFill>
            <a:schemeClr val="folHlink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 flipH="1" flipV="1">
            <a:off x="4767263" y="2540000"/>
            <a:ext cx="84137" cy="825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flipV="1">
            <a:off x="4767263" y="2540000"/>
            <a:ext cx="84137" cy="825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6424613" y="2413000"/>
            <a:ext cx="576262" cy="323850"/>
          </a:xfrm>
          <a:prstGeom prst="rect">
            <a:avLst/>
          </a:prstGeom>
          <a:solidFill>
            <a:srgbClr val="F7F9A3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6503988" y="2471738"/>
            <a:ext cx="485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5 &lt;&lt;&lt;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92" name="Line 52"/>
          <p:cNvSpPr>
            <a:spLocks noChangeShapeType="1"/>
          </p:cNvSpPr>
          <p:nvPr/>
        </p:nvSpPr>
        <p:spPr bwMode="auto">
          <a:xfrm>
            <a:off x="4897438" y="2576513"/>
            <a:ext cx="2540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93" name="Freeform 53"/>
          <p:cNvSpPr>
            <a:spLocks/>
          </p:cNvSpPr>
          <p:nvPr/>
        </p:nvSpPr>
        <p:spPr bwMode="auto">
          <a:xfrm>
            <a:off x="5129213" y="2528888"/>
            <a:ext cx="90487" cy="93662"/>
          </a:xfrm>
          <a:custGeom>
            <a:avLst/>
            <a:gdLst>
              <a:gd name="T0" fmla="*/ 2147483647 w 58"/>
              <a:gd name="T1" fmla="*/ 2147483647 h 59"/>
              <a:gd name="T2" fmla="*/ 0 w 58"/>
              <a:gd name="T3" fmla="*/ 2147483647 h 59"/>
              <a:gd name="T4" fmla="*/ 2147483647 w 58"/>
              <a:gd name="T5" fmla="*/ 2147483647 h 59"/>
              <a:gd name="T6" fmla="*/ 2147483647 w 58"/>
              <a:gd name="T7" fmla="*/ 2147483647 h 59"/>
              <a:gd name="T8" fmla="*/ 2147483647 w 58"/>
              <a:gd name="T9" fmla="*/ 2147483647 h 59"/>
              <a:gd name="T10" fmla="*/ 0 w 58"/>
              <a:gd name="T11" fmla="*/ 0 h 59"/>
              <a:gd name="T12" fmla="*/ 2147483647 w 58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9"/>
              <a:gd name="T23" fmla="*/ 58 w 58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9">
                <a:moveTo>
                  <a:pt x="58" y="30"/>
                </a:moveTo>
                <a:lnTo>
                  <a:pt x="0" y="59"/>
                </a:lnTo>
                <a:lnTo>
                  <a:pt x="5" y="45"/>
                </a:lnTo>
                <a:lnTo>
                  <a:pt x="6" y="30"/>
                </a:lnTo>
                <a:lnTo>
                  <a:pt x="5" y="14"/>
                </a:lnTo>
                <a:lnTo>
                  <a:pt x="0" y="0"/>
                </a:lnTo>
                <a:lnTo>
                  <a:pt x="58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>
            <a:off x="5786438" y="2576513"/>
            <a:ext cx="5778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95" name="Freeform 55"/>
          <p:cNvSpPr>
            <a:spLocks/>
          </p:cNvSpPr>
          <p:nvPr/>
        </p:nvSpPr>
        <p:spPr bwMode="auto">
          <a:xfrm>
            <a:off x="6342063" y="2528888"/>
            <a:ext cx="92075" cy="93662"/>
          </a:xfrm>
          <a:custGeom>
            <a:avLst/>
            <a:gdLst>
              <a:gd name="T0" fmla="*/ 2147483647 w 58"/>
              <a:gd name="T1" fmla="*/ 2147483647 h 59"/>
              <a:gd name="T2" fmla="*/ 0 w 58"/>
              <a:gd name="T3" fmla="*/ 2147483647 h 59"/>
              <a:gd name="T4" fmla="*/ 2147483647 w 58"/>
              <a:gd name="T5" fmla="*/ 2147483647 h 59"/>
              <a:gd name="T6" fmla="*/ 2147483647 w 58"/>
              <a:gd name="T7" fmla="*/ 2147483647 h 59"/>
              <a:gd name="T8" fmla="*/ 2147483647 w 58"/>
              <a:gd name="T9" fmla="*/ 2147483647 h 59"/>
              <a:gd name="T10" fmla="*/ 0 w 58"/>
              <a:gd name="T11" fmla="*/ 0 h 59"/>
              <a:gd name="T12" fmla="*/ 2147483647 w 58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9"/>
              <a:gd name="T23" fmla="*/ 58 w 58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9">
                <a:moveTo>
                  <a:pt x="58" y="30"/>
                </a:moveTo>
                <a:lnTo>
                  <a:pt x="0" y="59"/>
                </a:lnTo>
                <a:lnTo>
                  <a:pt x="4" y="45"/>
                </a:lnTo>
                <a:lnTo>
                  <a:pt x="7" y="30"/>
                </a:lnTo>
                <a:lnTo>
                  <a:pt x="4" y="14"/>
                </a:lnTo>
                <a:lnTo>
                  <a:pt x="0" y="0"/>
                </a:lnTo>
                <a:lnTo>
                  <a:pt x="58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96" name="Rectangle 56"/>
          <p:cNvSpPr>
            <a:spLocks noChangeArrowheads="1"/>
          </p:cNvSpPr>
          <p:nvPr/>
        </p:nvSpPr>
        <p:spPr bwMode="auto">
          <a:xfrm>
            <a:off x="5219700" y="2413000"/>
            <a:ext cx="577850" cy="323850"/>
          </a:xfrm>
          <a:prstGeom prst="rect">
            <a:avLst/>
          </a:prstGeom>
          <a:solidFill>
            <a:srgbClr val="F7F9A3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5299075" y="2471738"/>
            <a:ext cx="485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5 &lt;&lt;&lt;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98" name="Line 58"/>
          <p:cNvSpPr>
            <a:spLocks noChangeShapeType="1"/>
          </p:cNvSpPr>
          <p:nvPr/>
        </p:nvSpPr>
        <p:spPr bwMode="auto">
          <a:xfrm>
            <a:off x="7000875" y="2576513"/>
            <a:ext cx="16319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99" name="Freeform 59"/>
          <p:cNvSpPr>
            <a:spLocks/>
          </p:cNvSpPr>
          <p:nvPr/>
        </p:nvSpPr>
        <p:spPr bwMode="auto">
          <a:xfrm>
            <a:off x="8610600" y="2528888"/>
            <a:ext cx="92075" cy="93662"/>
          </a:xfrm>
          <a:custGeom>
            <a:avLst/>
            <a:gdLst>
              <a:gd name="T0" fmla="*/ 2147483647 w 58"/>
              <a:gd name="T1" fmla="*/ 2147483647 h 59"/>
              <a:gd name="T2" fmla="*/ 0 w 58"/>
              <a:gd name="T3" fmla="*/ 2147483647 h 59"/>
              <a:gd name="T4" fmla="*/ 2147483647 w 58"/>
              <a:gd name="T5" fmla="*/ 2147483647 h 59"/>
              <a:gd name="T6" fmla="*/ 2147483647 w 58"/>
              <a:gd name="T7" fmla="*/ 2147483647 h 59"/>
              <a:gd name="T8" fmla="*/ 2147483647 w 58"/>
              <a:gd name="T9" fmla="*/ 2147483647 h 59"/>
              <a:gd name="T10" fmla="*/ 0 w 58"/>
              <a:gd name="T11" fmla="*/ 0 h 59"/>
              <a:gd name="T12" fmla="*/ 2147483647 w 58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9"/>
              <a:gd name="T23" fmla="*/ 58 w 58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9">
                <a:moveTo>
                  <a:pt x="58" y="30"/>
                </a:moveTo>
                <a:lnTo>
                  <a:pt x="0" y="59"/>
                </a:lnTo>
                <a:lnTo>
                  <a:pt x="4" y="45"/>
                </a:lnTo>
                <a:lnTo>
                  <a:pt x="6" y="30"/>
                </a:lnTo>
                <a:lnTo>
                  <a:pt x="4" y="14"/>
                </a:lnTo>
                <a:lnTo>
                  <a:pt x="0" y="0"/>
                </a:lnTo>
                <a:lnTo>
                  <a:pt x="58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00" name="Freeform 60"/>
          <p:cNvSpPr>
            <a:spLocks/>
          </p:cNvSpPr>
          <p:nvPr/>
        </p:nvSpPr>
        <p:spPr bwMode="auto">
          <a:xfrm>
            <a:off x="7083425" y="5422900"/>
            <a:ext cx="160338" cy="161925"/>
          </a:xfrm>
          <a:custGeom>
            <a:avLst/>
            <a:gdLst>
              <a:gd name="T0" fmla="*/ 0 w 101"/>
              <a:gd name="T1" fmla="*/ 2147483647 h 102"/>
              <a:gd name="T2" fmla="*/ 2147483647 w 101"/>
              <a:gd name="T3" fmla="*/ 2147483647 h 102"/>
              <a:gd name="T4" fmla="*/ 2147483647 w 101"/>
              <a:gd name="T5" fmla="*/ 2147483647 h 102"/>
              <a:gd name="T6" fmla="*/ 2147483647 w 101"/>
              <a:gd name="T7" fmla="*/ 2147483647 h 102"/>
              <a:gd name="T8" fmla="*/ 2147483647 w 101"/>
              <a:gd name="T9" fmla="*/ 2147483647 h 102"/>
              <a:gd name="T10" fmla="*/ 2147483647 w 101"/>
              <a:gd name="T11" fmla="*/ 0 h 102"/>
              <a:gd name="T12" fmla="*/ 2147483647 w 101"/>
              <a:gd name="T13" fmla="*/ 0 h 102"/>
              <a:gd name="T14" fmla="*/ 2147483647 w 101"/>
              <a:gd name="T15" fmla="*/ 2147483647 h 102"/>
              <a:gd name="T16" fmla="*/ 2147483647 w 101"/>
              <a:gd name="T17" fmla="*/ 2147483647 h 102"/>
              <a:gd name="T18" fmla="*/ 2147483647 w 101"/>
              <a:gd name="T19" fmla="*/ 2147483647 h 102"/>
              <a:gd name="T20" fmla="*/ 2147483647 w 101"/>
              <a:gd name="T21" fmla="*/ 2147483647 h 102"/>
              <a:gd name="T22" fmla="*/ 2147483647 w 101"/>
              <a:gd name="T23" fmla="*/ 2147483647 h 102"/>
              <a:gd name="T24" fmla="*/ 2147483647 w 101"/>
              <a:gd name="T25" fmla="*/ 2147483647 h 102"/>
              <a:gd name="T26" fmla="*/ 2147483647 w 101"/>
              <a:gd name="T27" fmla="*/ 2147483647 h 102"/>
              <a:gd name="T28" fmla="*/ 2147483647 w 101"/>
              <a:gd name="T29" fmla="*/ 2147483647 h 102"/>
              <a:gd name="T30" fmla="*/ 2147483647 w 101"/>
              <a:gd name="T31" fmla="*/ 2147483647 h 102"/>
              <a:gd name="T32" fmla="*/ 2147483647 w 101"/>
              <a:gd name="T33" fmla="*/ 2147483647 h 102"/>
              <a:gd name="T34" fmla="*/ 2147483647 w 101"/>
              <a:gd name="T35" fmla="*/ 2147483647 h 102"/>
              <a:gd name="T36" fmla="*/ 2147483647 w 101"/>
              <a:gd name="T37" fmla="*/ 2147483647 h 102"/>
              <a:gd name="T38" fmla="*/ 2147483647 w 101"/>
              <a:gd name="T39" fmla="*/ 2147483647 h 102"/>
              <a:gd name="T40" fmla="*/ 2147483647 w 101"/>
              <a:gd name="T41" fmla="*/ 2147483647 h 102"/>
              <a:gd name="T42" fmla="*/ 2147483647 w 101"/>
              <a:gd name="T43" fmla="*/ 2147483647 h 102"/>
              <a:gd name="T44" fmla="*/ 0 w 101"/>
              <a:gd name="T45" fmla="*/ 2147483647 h 1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1"/>
              <a:gd name="T70" fmla="*/ 0 h 102"/>
              <a:gd name="T71" fmla="*/ 101 w 101"/>
              <a:gd name="T72" fmla="*/ 102 h 1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1" h="102">
                <a:moveTo>
                  <a:pt x="0" y="51"/>
                </a:moveTo>
                <a:lnTo>
                  <a:pt x="2" y="36"/>
                </a:lnTo>
                <a:lnTo>
                  <a:pt x="7" y="23"/>
                </a:lnTo>
                <a:lnTo>
                  <a:pt x="17" y="12"/>
                </a:lnTo>
                <a:lnTo>
                  <a:pt x="29" y="4"/>
                </a:lnTo>
                <a:lnTo>
                  <a:pt x="43" y="0"/>
                </a:lnTo>
                <a:lnTo>
                  <a:pt x="58" y="0"/>
                </a:lnTo>
                <a:lnTo>
                  <a:pt x="72" y="4"/>
                </a:lnTo>
                <a:lnTo>
                  <a:pt x="84" y="12"/>
                </a:lnTo>
                <a:lnTo>
                  <a:pt x="94" y="23"/>
                </a:lnTo>
                <a:lnTo>
                  <a:pt x="99" y="36"/>
                </a:lnTo>
                <a:lnTo>
                  <a:pt x="101" y="51"/>
                </a:lnTo>
                <a:lnTo>
                  <a:pt x="99" y="65"/>
                </a:lnTo>
                <a:lnTo>
                  <a:pt x="94" y="78"/>
                </a:lnTo>
                <a:lnTo>
                  <a:pt x="84" y="89"/>
                </a:lnTo>
                <a:lnTo>
                  <a:pt x="72" y="97"/>
                </a:lnTo>
                <a:lnTo>
                  <a:pt x="58" y="102"/>
                </a:lnTo>
                <a:lnTo>
                  <a:pt x="43" y="102"/>
                </a:lnTo>
                <a:lnTo>
                  <a:pt x="29" y="97"/>
                </a:lnTo>
                <a:lnTo>
                  <a:pt x="17" y="89"/>
                </a:lnTo>
                <a:lnTo>
                  <a:pt x="7" y="78"/>
                </a:lnTo>
                <a:lnTo>
                  <a:pt x="2" y="65"/>
                </a:lnTo>
                <a:lnTo>
                  <a:pt x="0" y="51"/>
                </a:lnTo>
                <a:close/>
              </a:path>
            </a:pathLst>
          </a:custGeom>
          <a:solidFill>
            <a:schemeClr val="folHlink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01" name="Line 61"/>
          <p:cNvSpPr>
            <a:spLocks noChangeShapeType="1"/>
          </p:cNvSpPr>
          <p:nvPr/>
        </p:nvSpPr>
        <p:spPr bwMode="auto">
          <a:xfrm flipV="1">
            <a:off x="7169150" y="5453063"/>
            <a:ext cx="1588" cy="1095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02" name="Line 62"/>
          <p:cNvSpPr>
            <a:spLocks noChangeShapeType="1"/>
          </p:cNvSpPr>
          <p:nvPr/>
        </p:nvSpPr>
        <p:spPr bwMode="auto">
          <a:xfrm>
            <a:off x="7115175" y="5508625"/>
            <a:ext cx="1079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03" name="Line 63"/>
          <p:cNvSpPr>
            <a:spLocks noChangeShapeType="1"/>
          </p:cNvSpPr>
          <p:nvPr/>
        </p:nvSpPr>
        <p:spPr bwMode="auto">
          <a:xfrm>
            <a:off x="7243763" y="5503863"/>
            <a:ext cx="2540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04" name="Freeform 64"/>
          <p:cNvSpPr>
            <a:spLocks/>
          </p:cNvSpPr>
          <p:nvPr/>
        </p:nvSpPr>
        <p:spPr bwMode="auto">
          <a:xfrm>
            <a:off x="7475538" y="5457825"/>
            <a:ext cx="92075" cy="92075"/>
          </a:xfrm>
          <a:custGeom>
            <a:avLst/>
            <a:gdLst>
              <a:gd name="T0" fmla="*/ 2147483647 w 58"/>
              <a:gd name="T1" fmla="*/ 2147483647 h 58"/>
              <a:gd name="T2" fmla="*/ 0 w 58"/>
              <a:gd name="T3" fmla="*/ 2147483647 h 58"/>
              <a:gd name="T4" fmla="*/ 2147483647 w 58"/>
              <a:gd name="T5" fmla="*/ 2147483647 h 58"/>
              <a:gd name="T6" fmla="*/ 2147483647 w 58"/>
              <a:gd name="T7" fmla="*/ 2147483647 h 58"/>
              <a:gd name="T8" fmla="*/ 2147483647 w 58"/>
              <a:gd name="T9" fmla="*/ 2147483647 h 58"/>
              <a:gd name="T10" fmla="*/ 0 w 58"/>
              <a:gd name="T11" fmla="*/ 0 h 58"/>
              <a:gd name="T12" fmla="*/ 2147483647 w 58"/>
              <a:gd name="T13" fmla="*/ 2147483647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8"/>
              <a:gd name="T23" fmla="*/ 58 w 58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8">
                <a:moveTo>
                  <a:pt x="58" y="29"/>
                </a:moveTo>
                <a:lnTo>
                  <a:pt x="0" y="58"/>
                </a:lnTo>
                <a:lnTo>
                  <a:pt x="5" y="44"/>
                </a:lnTo>
                <a:lnTo>
                  <a:pt x="7" y="29"/>
                </a:lnTo>
                <a:lnTo>
                  <a:pt x="5" y="14"/>
                </a:lnTo>
                <a:lnTo>
                  <a:pt x="0" y="0"/>
                </a:lnTo>
                <a:lnTo>
                  <a:pt x="58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05" name="Rectangle 65"/>
          <p:cNvSpPr>
            <a:spLocks noChangeArrowheads="1"/>
          </p:cNvSpPr>
          <p:nvPr/>
        </p:nvSpPr>
        <p:spPr bwMode="auto">
          <a:xfrm>
            <a:off x="7558088" y="5340350"/>
            <a:ext cx="496887" cy="325438"/>
          </a:xfrm>
          <a:prstGeom prst="rect">
            <a:avLst/>
          </a:prstGeom>
          <a:solidFill>
            <a:srgbClr val="F7F9A3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7662863" y="5399088"/>
            <a:ext cx="3508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&lt;&lt;&lt;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5624513" y="3878263"/>
            <a:ext cx="496887" cy="325437"/>
          </a:xfrm>
          <a:prstGeom prst="rect">
            <a:avLst/>
          </a:prstGeom>
          <a:solidFill>
            <a:srgbClr val="F7F9A3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5729288" y="3935413"/>
            <a:ext cx="3508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&lt;&lt;&lt;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909" name="Line 69"/>
          <p:cNvSpPr>
            <a:spLocks noChangeShapeType="1"/>
          </p:cNvSpPr>
          <p:nvPr/>
        </p:nvSpPr>
        <p:spPr bwMode="auto">
          <a:xfrm flipV="1">
            <a:off x="4735513" y="4191000"/>
            <a:ext cx="1587" cy="255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10" name="Freeform 70"/>
          <p:cNvSpPr>
            <a:spLocks/>
          </p:cNvSpPr>
          <p:nvPr/>
        </p:nvSpPr>
        <p:spPr bwMode="auto">
          <a:xfrm>
            <a:off x="4689475" y="4122738"/>
            <a:ext cx="93663" cy="92075"/>
          </a:xfrm>
          <a:custGeom>
            <a:avLst/>
            <a:gdLst>
              <a:gd name="T0" fmla="*/ 2147483647 w 59"/>
              <a:gd name="T1" fmla="*/ 0 h 58"/>
              <a:gd name="T2" fmla="*/ 2147483647 w 59"/>
              <a:gd name="T3" fmla="*/ 2147483647 h 58"/>
              <a:gd name="T4" fmla="*/ 2147483647 w 59"/>
              <a:gd name="T5" fmla="*/ 2147483647 h 58"/>
              <a:gd name="T6" fmla="*/ 2147483647 w 59"/>
              <a:gd name="T7" fmla="*/ 2147483647 h 58"/>
              <a:gd name="T8" fmla="*/ 2147483647 w 59"/>
              <a:gd name="T9" fmla="*/ 2147483647 h 58"/>
              <a:gd name="T10" fmla="*/ 0 w 59"/>
              <a:gd name="T11" fmla="*/ 2147483647 h 58"/>
              <a:gd name="T12" fmla="*/ 2147483647 w 59"/>
              <a:gd name="T13" fmla="*/ 0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58"/>
              <a:gd name="T23" fmla="*/ 59 w 59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58">
                <a:moveTo>
                  <a:pt x="29" y="0"/>
                </a:moveTo>
                <a:lnTo>
                  <a:pt x="59" y="58"/>
                </a:lnTo>
                <a:lnTo>
                  <a:pt x="43" y="53"/>
                </a:lnTo>
                <a:lnTo>
                  <a:pt x="29" y="51"/>
                </a:lnTo>
                <a:lnTo>
                  <a:pt x="14" y="53"/>
                </a:lnTo>
                <a:lnTo>
                  <a:pt x="0" y="58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11" name="Line 71"/>
          <p:cNvSpPr>
            <a:spLocks noChangeShapeType="1"/>
          </p:cNvSpPr>
          <p:nvPr/>
        </p:nvSpPr>
        <p:spPr bwMode="auto">
          <a:xfrm>
            <a:off x="5383213" y="5503863"/>
            <a:ext cx="7381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12" name="Freeform 72"/>
          <p:cNvSpPr>
            <a:spLocks/>
          </p:cNvSpPr>
          <p:nvPr/>
        </p:nvSpPr>
        <p:spPr bwMode="auto">
          <a:xfrm>
            <a:off x="6099175" y="5457825"/>
            <a:ext cx="92075" cy="92075"/>
          </a:xfrm>
          <a:custGeom>
            <a:avLst/>
            <a:gdLst>
              <a:gd name="T0" fmla="*/ 2147483647 w 58"/>
              <a:gd name="T1" fmla="*/ 2147483647 h 58"/>
              <a:gd name="T2" fmla="*/ 0 w 58"/>
              <a:gd name="T3" fmla="*/ 2147483647 h 58"/>
              <a:gd name="T4" fmla="*/ 2147483647 w 58"/>
              <a:gd name="T5" fmla="*/ 2147483647 h 58"/>
              <a:gd name="T6" fmla="*/ 2147483647 w 58"/>
              <a:gd name="T7" fmla="*/ 2147483647 h 58"/>
              <a:gd name="T8" fmla="*/ 2147483647 w 58"/>
              <a:gd name="T9" fmla="*/ 2147483647 h 58"/>
              <a:gd name="T10" fmla="*/ 0 w 58"/>
              <a:gd name="T11" fmla="*/ 0 h 58"/>
              <a:gd name="T12" fmla="*/ 2147483647 w 58"/>
              <a:gd name="T13" fmla="*/ 2147483647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8"/>
              <a:gd name="T23" fmla="*/ 58 w 58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8">
                <a:moveTo>
                  <a:pt x="58" y="29"/>
                </a:moveTo>
                <a:lnTo>
                  <a:pt x="0" y="58"/>
                </a:lnTo>
                <a:lnTo>
                  <a:pt x="5" y="44"/>
                </a:lnTo>
                <a:lnTo>
                  <a:pt x="6" y="29"/>
                </a:lnTo>
                <a:lnTo>
                  <a:pt x="5" y="14"/>
                </a:lnTo>
                <a:lnTo>
                  <a:pt x="0" y="0"/>
                </a:lnTo>
                <a:lnTo>
                  <a:pt x="58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13" name="Line 73"/>
          <p:cNvSpPr>
            <a:spLocks noChangeShapeType="1"/>
          </p:cNvSpPr>
          <p:nvPr/>
        </p:nvSpPr>
        <p:spPr bwMode="auto">
          <a:xfrm>
            <a:off x="4816475" y="4040188"/>
            <a:ext cx="7381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14" name="Freeform 74"/>
          <p:cNvSpPr>
            <a:spLocks/>
          </p:cNvSpPr>
          <p:nvPr/>
        </p:nvSpPr>
        <p:spPr bwMode="auto">
          <a:xfrm>
            <a:off x="5530850" y="3992563"/>
            <a:ext cx="93663" cy="93662"/>
          </a:xfrm>
          <a:custGeom>
            <a:avLst/>
            <a:gdLst>
              <a:gd name="T0" fmla="*/ 2147483647 w 59"/>
              <a:gd name="T1" fmla="*/ 2147483647 h 59"/>
              <a:gd name="T2" fmla="*/ 0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0 w 59"/>
              <a:gd name="T11" fmla="*/ 0 h 59"/>
              <a:gd name="T12" fmla="*/ 2147483647 w 59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59"/>
              <a:gd name="T23" fmla="*/ 59 w 59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59">
                <a:moveTo>
                  <a:pt x="59" y="30"/>
                </a:moveTo>
                <a:lnTo>
                  <a:pt x="0" y="59"/>
                </a:lnTo>
                <a:lnTo>
                  <a:pt x="6" y="45"/>
                </a:lnTo>
                <a:lnTo>
                  <a:pt x="8" y="30"/>
                </a:lnTo>
                <a:lnTo>
                  <a:pt x="6" y="14"/>
                </a:lnTo>
                <a:lnTo>
                  <a:pt x="0" y="0"/>
                </a:lnTo>
                <a:lnTo>
                  <a:pt x="59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4897438" y="5259388"/>
            <a:ext cx="485775" cy="487362"/>
          </a:xfrm>
          <a:prstGeom prst="rect">
            <a:avLst/>
          </a:prstGeom>
          <a:solidFill>
            <a:srgbClr val="66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5100638" y="5399088"/>
            <a:ext cx="174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917" name="Line 77"/>
          <p:cNvSpPr>
            <a:spLocks noChangeShapeType="1"/>
          </p:cNvSpPr>
          <p:nvPr/>
        </p:nvSpPr>
        <p:spPr bwMode="auto">
          <a:xfrm>
            <a:off x="5140325" y="4040188"/>
            <a:ext cx="1588" cy="11477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18" name="Freeform 78"/>
          <p:cNvSpPr>
            <a:spLocks/>
          </p:cNvSpPr>
          <p:nvPr/>
        </p:nvSpPr>
        <p:spPr bwMode="auto">
          <a:xfrm>
            <a:off x="5106988" y="4005263"/>
            <a:ext cx="68262" cy="69850"/>
          </a:xfrm>
          <a:custGeom>
            <a:avLst/>
            <a:gdLst>
              <a:gd name="T0" fmla="*/ 2147483647 w 43"/>
              <a:gd name="T1" fmla="*/ 2147483647 h 44"/>
              <a:gd name="T2" fmla="*/ 2147483647 w 43"/>
              <a:gd name="T3" fmla="*/ 2147483647 h 44"/>
              <a:gd name="T4" fmla="*/ 2147483647 w 43"/>
              <a:gd name="T5" fmla="*/ 2147483647 h 44"/>
              <a:gd name="T6" fmla="*/ 2147483647 w 43"/>
              <a:gd name="T7" fmla="*/ 2147483647 h 44"/>
              <a:gd name="T8" fmla="*/ 2147483647 w 43"/>
              <a:gd name="T9" fmla="*/ 2147483647 h 44"/>
              <a:gd name="T10" fmla="*/ 2147483647 w 43"/>
              <a:gd name="T11" fmla="*/ 2147483647 h 44"/>
              <a:gd name="T12" fmla="*/ 2147483647 w 43"/>
              <a:gd name="T13" fmla="*/ 2147483647 h 44"/>
              <a:gd name="T14" fmla="*/ 2147483647 w 43"/>
              <a:gd name="T15" fmla="*/ 2147483647 h 44"/>
              <a:gd name="T16" fmla="*/ 2147483647 w 43"/>
              <a:gd name="T17" fmla="*/ 0 h 44"/>
              <a:gd name="T18" fmla="*/ 2147483647 w 43"/>
              <a:gd name="T19" fmla="*/ 2147483647 h 44"/>
              <a:gd name="T20" fmla="*/ 2147483647 w 43"/>
              <a:gd name="T21" fmla="*/ 2147483647 h 44"/>
              <a:gd name="T22" fmla="*/ 2147483647 w 43"/>
              <a:gd name="T23" fmla="*/ 2147483647 h 44"/>
              <a:gd name="T24" fmla="*/ 0 w 43"/>
              <a:gd name="T25" fmla="*/ 2147483647 h 44"/>
              <a:gd name="T26" fmla="*/ 2147483647 w 43"/>
              <a:gd name="T27" fmla="*/ 2147483647 h 44"/>
              <a:gd name="T28" fmla="*/ 2147483647 w 43"/>
              <a:gd name="T29" fmla="*/ 2147483647 h 44"/>
              <a:gd name="T30" fmla="*/ 2147483647 w 43"/>
              <a:gd name="T31" fmla="*/ 2147483647 h 44"/>
              <a:gd name="T32" fmla="*/ 2147483647 w 43"/>
              <a:gd name="T33" fmla="*/ 2147483647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44"/>
              <a:gd name="T53" fmla="*/ 43 w 43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44">
                <a:moveTo>
                  <a:pt x="21" y="44"/>
                </a:moveTo>
                <a:lnTo>
                  <a:pt x="30" y="42"/>
                </a:lnTo>
                <a:lnTo>
                  <a:pt x="36" y="38"/>
                </a:lnTo>
                <a:lnTo>
                  <a:pt x="42" y="30"/>
                </a:lnTo>
                <a:lnTo>
                  <a:pt x="43" y="22"/>
                </a:lnTo>
                <a:lnTo>
                  <a:pt x="42" y="14"/>
                </a:lnTo>
                <a:lnTo>
                  <a:pt x="36" y="6"/>
                </a:lnTo>
                <a:lnTo>
                  <a:pt x="30" y="2"/>
                </a:lnTo>
                <a:lnTo>
                  <a:pt x="21" y="0"/>
                </a:lnTo>
                <a:lnTo>
                  <a:pt x="13" y="2"/>
                </a:lnTo>
                <a:lnTo>
                  <a:pt x="5" y="6"/>
                </a:lnTo>
                <a:lnTo>
                  <a:pt x="1" y="14"/>
                </a:lnTo>
                <a:lnTo>
                  <a:pt x="0" y="22"/>
                </a:lnTo>
                <a:lnTo>
                  <a:pt x="1" y="30"/>
                </a:lnTo>
                <a:lnTo>
                  <a:pt x="5" y="38"/>
                </a:lnTo>
                <a:lnTo>
                  <a:pt x="13" y="42"/>
                </a:lnTo>
                <a:lnTo>
                  <a:pt x="21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19" name="Freeform 79"/>
          <p:cNvSpPr>
            <a:spLocks/>
          </p:cNvSpPr>
          <p:nvPr/>
        </p:nvSpPr>
        <p:spPr bwMode="auto">
          <a:xfrm>
            <a:off x="5094288" y="5165725"/>
            <a:ext cx="92075" cy="93663"/>
          </a:xfrm>
          <a:custGeom>
            <a:avLst/>
            <a:gdLst>
              <a:gd name="T0" fmla="*/ 2147483647 w 58"/>
              <a:gd name="T1" fmla="*/ 2147483647 h 59"/>
              <a:gd name="T2" fmla="*/ 0 w 58"/>
              <a:gd name="T3" fmla="*/ 0 h 59"/>
              <a:gd name="T4" fmla="*/ 2147483647 w 58"/>
              <a:gd name="T5" fmla="*/ 2147483647 h 59"/>
              <a:gd name="T6" fmla="*/ 2147483647 w 58"/>
              <a:gd name="T7" fmla="*/ 2147483647 h 59"/>
              <a:gd name="T8" fmla="*/ 2147483647 w 58"/>
              <a:gd name="T9" fmla="*/ 2147483647 h 59"/>
              <a:gd name="T10" fmla="*/ 2147483647 w 58"/>
              <a:gd name="T11" fmla="*/ 0 h 59"/>
              <a:gd name="T12" fmla="*/ 2147483647 w 58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9"/>
              <a:gd name="T23" fmla="*/ 58 w 58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9">
                <a:moveTo>
                  <a:pt x="29" y="59"/>
                </a:moveTo>
                <a:lnTo>
                  <a:pt x="0" y="0"/>
                </a:lnTo>
                <a:lnTo>
                  <a:pt x="14" y="6"/>
                </a:lnTo>
                <a:lnTo>
                  <a:pt x="29" y="7"/>
                </a:lnTo>
                <a:lnTo>
                  <a:pt x="44" y="6"/>
                </a:lnTo>
                <a:lnTo>
                  <a:pt x="58" y="0"/>
                </a:lnTo>
                <a:lnTo>
                  <a:pt x="29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920" name="Rectangle 80"/>
          <p:cNvSpPr>
            <a:spLocks noChangeArrowheads="1"/>
          </p:cNvSpPr>
          <p:nvPr/>
        </p:nvSpPr>
        <p:spPr bwMode="auto">
          <a:xfrm>
            <a:off x="4598988" y="4443413"/>
            <a:ext cx="1762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K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921" name="Rectangle 81"/>
          <p:cNvSpPr>
            <a:spLocks noChangeArrowheads="1"/>
          </p:cNvSpPr>
          <p:nvPr/>
        </p:nvSpPr>
        <p:spPr bwMode="auto">
          <a:xfrm>
            <a:off x="4695825" y="4551363"/>
            <a:ext cx="2555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2i+4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922" name="Rectangle 82"/>
          <p:cNvSpPr>
            <a:spLocks noChangeArrowheads="1"/>
          </p:cNvSpPr>
          <p:nvPr/>
        </p:nvSpPr>
        <p:spPr bwMode="auto">
          <a:xfrm>
            <a:off x="4657725" y="2979738"/>
            <a:ext cx="1762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K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923" name="Rectangle 83"/>
          <p:cNvSpPr>
            <a:spLocks noChangeArrowheads="1"/>
          </p:cNvSpPr>
          <p:nvPr/>
        </p:nvSpPr>
        <p:spPr bwMode="auto">
          <a:xfrm>
            <a:off x="4752975" y="3087688"/>
            <a:ext cx="2555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2i+5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924" name="Rectangle 84"/>
          <p:cNvSpPr>
            <a:spLocks noChangeArrowheads="1"/>
          </p:cNvSpPr>
          <p:nvPr/>
        </p:nvSpPr>
        <p:spPr bwMode="auto">
          <a:xfrm>
            <a:off x="685800" y="19050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6238" marR="0" lvl="0" indent="-376238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Operations involve:</a:t>
            </a:r>
          </a:p>
          <a:p>
            <a:pPr marL="376238" marR="0" lvl="0" indent="-376238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Multiplications</a:t>
            </a:r>
          </a:p>
          <a:p>
            <a:pPr marL="376238" marR="0" lvl="0" indent="-376238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EX-OR‘s</a:t>
            </a:r>
          </a:p>
          <a:p>
            <a:pPr marL="376238" marR="0" lvl="0" indent="-376238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Additions</a:t>
            </a:r>
          </a:p>
          <a:p>
            <a:pPr marL="376238" marR="0" lvl="0" indent="-376238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data dependent rotations</a:t>
            </a:r>
          </a:p>
        </p:txBody>
      </p:sp>
      <p:sp>
        <p:nvSpPr>
          <p:cNvPr id="35925" name="Line 85"/>
          <p:cNvSpPr>
            <a:spLocks noChangeShapeType="1"/>
          </p:cNvSpPr>
          <p:nvPr/>
        </p:nvSpPr>
        <p:spPr bwMode="auto">
          <a:xfrm>
            <a:off x="2286000" y="3657600"/>
            <a:ext cx="3200400" cy="228600"/>
          </a:xfrm>
          <a:prstGeom prst="line">
            <a:avLst/>
          </a:prstGeom>
          <a:noFill/>
          <a:ln w="12700">
            <a:solidFill>
              <a:srgbClr val="1515F5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0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ChangeArrowheads="1"/>
          </p:cNvSpPr>
          <p:nvPr/>
        </p:nvSpPr>
        <p:spPr bwMode="auto">
          <a:xfrm>
            <a:off x="2752725" y="434479"/>
            <a:ext cx="487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836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Backwards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Mixing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19812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6238" marR="0" lvl="0" indent="-376238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Operations involved:</a:t>
            </a:r>
          </a:p>
          <a:p>
            <a:pPr marL="376238" marR="0" lvl="0" indent="-376238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 Rounds</a:t>
            </a:r>
          </a:p>
          <a:p>
            <a:pPr marL="376238" marR="0" lvl="0" indent="-376238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One S-Box access per byte</a:t>
            </a:r>
          </a:p>
          <a:p>
            <a:pPr marL="376238" marR="0" lvl="0" indent="-376238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Round-dependent subtraction</a:t>
            </a:r>
          </a:p>
          <a:p>
            <a:pPr marL="376238" marR="0" lvl="0" indent="-376238" algn="l" defTabSz="836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Word swapping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324350" y="2019300"/>
            <a:ext cx="4221163" cy="397192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476750" y="2705100"/>
            <a:ext cx="381000" cy="382588"/>
          </a:xfrm>
          <a:prstGeom prst="rect">
            <a:avLst/>
          </a:prstGeom>
          <a:solidFill>
            <a:srgbClr val="F7F9A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598988" y="2798763"/>
            <a:ext cx="1666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673600" y="2901950"/>
            <a:ext cx="101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818063" y="2193925"/>
            <a:ext cx="541337" cy="261938"/>
          </a:xfrm>
          <a:prstGeom prst="rect">
            <a:avLst/>
          </a:prstGeom>
          <a:solidFill>
            <a:srgbClr val="F7F9A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892675" y="2227263"/>
            <a:ext cx="4508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8 &lt;&lt;&lt;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4133850" y="2324100"/>
            <a:ext cx="6191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4730750" y="2281238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0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55" y="27"/>
                </a:moveTo>
                <a:lnTo>
                  <a:pt x="0" y="55"/>
                </a:lnTo>
                <a:lnTo>
                  <a:pt x="5" y="41"/>
                </a:lnTo>
                <a:lnTo>
                  <a:pt x="7" y="27"/>
                </a:lnTo>
                <a:lnTo>
                  <a:pt x="5" y="13"/>
                </a:lnTo>
                <a:lnTo>
                  <a:pt x="0" y="0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4095750" y="3468688"/>
            <a:ext cx="4302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Freeform 13"/>
          <p:cNvSpPr>
            <a:spLocks/>
          </p:cNvSpPr>
          <p:nvPr/>
        </p:nvSpPr>
        <p:spPr bwMode="auto">
          <a:xfrm>
            <a:off x="4502150" y="3425825"/>
            <a:ext cx="87313" cy="87313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0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55" y="27"/>
                </a:moveTo>
                <a:lnTo>
                  <a:pt x="0" y="55"/>
                </a:lnTo>
                <a:lnTo>
                  <a:pt x="5" y="41"/>
                </a:lnTo>
                <a:lnTo>
                  <a:pt x="7" y="27"/>
                </a:lnTo>
                <a:lnTo>
                  <a:pt x="5" y="14"/>
                </a:lnTo>
                <a:lnTo>
                  <a:pt x="0" y="0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4133850" y="4616450"/>
            <a:ext cx="1225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Freeform 15"/>
          <p:cNvSpPr>
            <a:spLocks/>
          </p:cNvSpPr>
          <p:nvPr/>
        </p:nvSpPr>
        <p:spPr bwMode="auto">
          <a:xfrm>
            <a:off x="5338763" y="4572000"/>
            <a:ext cx="87312" cy="87313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0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55" y="28"/>
                </a:moveTo>
                <a:lnTo>
                  <a:pt x="0" y="55"/>
                </a:lnTo>
                <a:lnTo>
                  <a:pt x="5" y="42"/>
                </a:lnTo>
                <a:lnTo>
                  <a:pt x="7" y="28"/>
                </a:lnTo>
                <a:lnTo>
                  <a:pt x="5" y="14"/>
                </a:lnTo>
                <a:lnTo>
                  <a:pt x="0" y="0"/>
                </a:lnTo>
                <a:lnTo>
                  <a:pt x="55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4133850" y="5762625"/>
            <a:ext cx="20637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6176963" y="5718175"/>
            <a:ext cx="85725" cy="87313"/>
          </a:xfrm>
          <a:custGeom>
            <a:avLst/>
            <a:gdLst>
              <a:gd name="T0" fmla="*/ 2147483647 w 54"/>
              <a:gd name="T1" fmla="*/ 2147483647 h 55"/>
              <a:gd name="T2" fmla="*/ 0 w 54"/>
              <a:gd name="T3" fmla="*/ 2147483647 h 55"/>
              <a:gd name="T4" fmla="*/ 2147483647 w 54"/>
              <a:gd name="T5" fmla="*/ 2147483647 h 55"/>
              <a:gd name="T6" fmla="*/ 2147483647 w 54"/>
              <a:gd name="T7" fmla="*/ 2147483647 h 55"/>
              <a:gd name="T8" fmla="*/ 2147483647 w 54"/>
              <a:gd name="T9" fmla="*/ 2147483647 h 55"/>
              <a:gd name="T10" fmla="*/ 0 w 54"/>
              <a:gd name="T11" fmla="*/ 0 h 55"/>
              <a:gd name="T12" fmla="*/ 2147483647 w 5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55"/>
              <a:gd name="T23" fmla="*/ 54 w 5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55">
                <a:moveTo>
                  <a:pt x="54" y="28"/>
                </a:moveTo>
                <a:lnTo>
                  <a:pt x="0" y="55"/>
                </a:lnTo>
                <a:lnTo>
                  <a:pt x="5" y="42"/>
                </a:lnTo>
                <a:lnTo>
                  <a:pt x="6" y="28"/>
                </a:lnTo>
                <a:lnTo>
                  <a:pt x="5" y="14"/>
                </a:lnTo>
                <a:lnTo>
                  <a:pt x="0" y="0"/>
                </a:lnTo>
                <a:lnTo>
                  <a:pt x="54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8689975" y="1655763"/>
            <a:ext cx="1666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K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8780463" y="1760538"/>
            <a:ext cx="1587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36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8850313" y="2324100"/>
            <a:ext cx="161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Freeform 21"/>
          <p:cNvSpPr>
            <a:spLocks/>
          </p:cNvSpPr>
          <p:nvPr/>
        </p:nvSpPr>
        <p:spPr bwMode="auto">
          <a:xfrm>
            <a:off x="8991600" y="2281238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0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55" y="27"/>
                </a:moveTo>
                <a:lnTo>
                  <a:pt x="0" y="55"/>
                </a:lnTo>
                <a:lnTo>
                  <a:pt x="5" y="41"/>
                </a:lnTo>
                <a:lnTo>
                  <a:pt x="6" y="27"/>
                </a:lnTo>
                <a:lnTo>
                  <a:pt x="5" y="13"/>
                </a:lnTo>
                <a:lnTo>
                  <a:pt x="0" y="0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8774113" y="1865313"/>
            <a:ext cx="1587" cy="31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Freeform 23"/>
          <p:cNvSpPr>
            <a:spLocks/>
          </p:cNvSpPr>
          <p:nvPr/>
        </p:nvSpPr>
        <p:spPr bwMode="auto">
          <a:xfrm>
            <a:off x="8731250" y="2160588"/>
            <a:ext cx="85725" cy="87312"/>
          </a:xfrm>
          <a:custGeom>
            <a:avLst/>
            <a:gdLst>
              <a:gd name="T0" fmla="*/ 2147483647 w 54"/>
              <a:gd name="T1" fmla="*/ 2147483647 h 55"/>
              <a:gd name="T2" fmla="*/ 0 w 54"/>
              <a:gd name="T3" fmla="*/ 0 h 55"/>
              <a:gd name="T4" fmla="*/ 2147483647 w 54"/>
              <a:gd name="T5" fmla="*/ 2147483647 h 55"/>
              <a:gd name="T6" fmla="*/ 2147483647 w 54"/>
              <a:gd name="T7" fmla="*/ 2147483647 h 55"/>
              <a:gd name="T8" fmla="*/ 2147483647 w 54"/>
              <a:gd name="T9" fmla="*/ 2147483647 h 55"/>
              <a:gd name="T10" fmla="*/ 2147483647 w 54"/>
              <a:gd name="T11" fmla="*/ 0 h 55"/>
              <a:gd name="T12" fmla="*/ 2147483647 w 5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55"/>
              <a:gd name="T23" fmla="*/ 54 w 5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55">
                <a:moveTo>
                  <a:pt x="27" y="55"/>
                </a:moveTo>
                <a:lnTo>
                  <a:pt x="0" y="0"/>
                </a:lnTo>
                <a:lnTo>
                  <a:pt x="13" y="4"/>
                </a:lnTo>
                <a:lnTo>
                  <a:pt x="27" y="6"/>
                </a:lnTo>
                <a:lnTo>
                  <a:pt x="41" y="4"/>
                </a:lnTo>
                <a:lnTo>
                  <a:pt x="54" y="0"/>
                </a:lnTo>
                <a:lnTo>
                  <a:pt x="27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8689975" y="2801938"/>
            <a:ext cx="1666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K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8780463" y="2905125"/>
            <a:ext cx="1587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37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8850313" y="3468688"/>
            <a:ext cx="161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Freeform 27"/>
          <p:cNvSpPr>
            <a:spLocks/>
          </p:cNvSpPr>
          <p:nvPr/>
        </p:nvSpPr>
        <p:spPr bwMode="auto">
          <a:xfrm>
            <a:off x="8991600" y="3425825"/>
            <a:ext cx="87313" cy="87313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0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55" y="27"/>
                </a:moveTo>
                <a:lnTo>
                  <a:pt x="0" y="55"/>
                </a:lnTo>
                <a:lnTo>
                  <a:pt x="5" y="41"/>
                </a:lnTo>
                <a:lnTo>
                  <a:pt x="6" y="27"/>
                </a:lnTo>
                <a:lnTo>
                  <a:pt x="5" y="14"/>
                </a:lnTo>
                <a:lnTo>
                  <a:pt x="0" y="0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8774113" y="3011488"/>
            <a:ext cx="1587" cy="31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Freeform 29"/>
          <p:cNvSpPr>
            <a:spLocks/>
          </p:cNvSpPr>
          <p:nvPr/>
        </p:nvSpPr>
        <p:spPr bwMode="auto">
          <a:xfrm>
            <a:off x="8731250" y="3305175"/>
            <a:ext cx="85725" cy="87313"/>
          </a:xfrm>
          <a:custGeom>
            <a:avLst/>
            <a:gdLst>
              <a:gd name="T0" fmla="*/ 2147483647 w 54"/>
              <a:gd name="T1" fmla="*/ 2147483647 h 55"/>
              <a:gd name="T2" fmla="*/ 0 w 54"/>
              <a:gd name="T3" fmla="*/ 0 h 55"/>
              <a:gd name="T4" fmla="*/ 2147483647 w 54"/>
              <a:gd name="T5" fmla="*/ 2147483647 h 55"/>
              <a:gd name="T6" fmla="*/ 2147483647 w 54"/>
              <a:gd name="T7" fmla="*/ 2147483647 h 55"/>
              <a:gd name="T8" fmla="*/ 2147483647 w 54"/>
              <a:gd name="T9" fmla="*/ 2147483647 h 55"/>
              <a:gd name="T10" fmla="*/ 2147483647 w 54"/>
              <a:gd name="T11" fmla="*/ 0 h 55"/>
              <a:gd name="T12" fmla="*/ 2147483647 w 5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55"/>
              <a:gd name="T23" fmla="*/ 54 w 5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55">
                <a:moveTo>
                  <a:pt x="27" y="55"/>
                </a:moveTo>
                <a:lnTo>
                  <a:pt x="0" y="0"/>
                </a:lnTo>
                <a:lnTo>
                  <a:pt x="13" y="5"/>
                </a:lnTo>
                <a:lnTo>
                  <a:pt x="27" y="7"/>
                </a:lnTo>
                <a:lnTo>
                  <a:pt x="41" y="5"/>
                </a:lnTo>
                <a:lnTo>
                  <a:pt x="54" y="0"/>
                </a:lnTo>
                <a:lnTo>
                  <a:pt x="27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8689975" y="3946525"/>
            <a:ext cx="1666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K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8780463" y="4049713"/>
            <a:ext cx="1587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38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8850313" y="4616450"/>
            <a:ext cx="161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7" name="Freeform 33"/>
          <p:cNvSpPr>
            <a:spLocks/>
          </p:cNvSpPr>
          <p:nvPr/>
        </p:nvSpPr>
        <p:spPr bwMode="auto">
          <a:xfrm>
            <a:off x="8991600" y="4572000"/>
            <a:ext cx="87313" cy="87313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0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55" y="28"/>
                </a:moveTo>
                <a:lnTo>
                  <a:pt x="0" y="55"/>
                </a:lnTo>
                <a:lnTo>
                  <a:pt x="5" y="42"/>
                </a:lnTo>
                <a:lnTo>
                  <a:pt x="6" y="28"/>
                </a:lnTo>
                <a:lnTo>
                  <a:pt x="5" y="14"/>
                </a:lnTo>
                <a:lnTo>
                  <a:pt x="0" y="0"/>
                </a:lnTo>
                <a:lnTo>
                  <a:pt x="55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>
            <a:off x="8774113" y="4167188"/>
            <a:ext cx="1587" cy="306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9" name="Freeform 35"/>
          <p:cNvSpPr>
            <a:spLocks/>
          </p:cNvSpPr>
          <p:nvPr/>
        </p:nvSpPr>
        <p:spPr bwMode="auto">
          <a:xfrm>
            <a:off x="8731250" y="4452938"/>
            <a:ext cx="85725" cy="87312"/>
          </a:xfrm>
          <a:custGeom>
            <a:avLst/>
            <a:gdLst>
              <a:gd name="T0" fmla="*/ 2147483647 w 54"/>
              <a:gd name="T1" fmla="*/ 2147483647 h 55"/>
              <a:gd name="T2" fmla="*/ 0 w 54"/>
              <a:gd name="T3" fmla="*/ 0 h 55"/>
              <a:gd name="T4" fmla="*/ 2147483647 w 54"/>
              <a:gd name="T5" fmla="*/ 2147483647 h 55"/>
              <a:gd name="T6" fmla="*/ 2147483647 w 54"/>
              <a:gd name="T7" fmla="*/ 2147483647 h 55"/>
              <a:gd name="T8" fmla="*/ 2147483647 w 54"/>
              <a:gd name="T9" fmla="*/ 2147483647 h 55"/>
              <a:gd name="T10" fmla="*/ 2147483647 w 54"/>
              <a:gd name="T11" fmla="*/ 0 h 55"/>
              <a:gd name="T12" fmla="*/ 2147483647 w 5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55"/>
              <a:gd name="T23" fmla="*/ 54 w 5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55">
                <a:moveTo>
                  <a:pt x="27" y="55"/>
                </a:moveTo>
                <a:lnTo>
                  <a:pt x="0" y="0"/>
                </a:lnTo>
                <a:lnTo>
                  <a:pt x="13" y="5"/>
                </a:lnTo>
                <a:lnTo>
                  <a:pt x="27" y="6"/>
                </a:lnTo>
                <a:lnTo>
                  <a:pt x="41" y="5"/>
                </a:lnTo>
                <a:lnTo>
                  <a:pt x="54" y="0"/>
                </a:lnTo>
                <a:lnTo>
                  <a:pt x="27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8689975" y="5091113"/>
            <a:ext cx="1666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K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8780463" y="5195888"/>
            <a:ext cx="1587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39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8850313" y="5762625"/>
            <a:ext cx="161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03" name="Freeform 39"/>
          <p:cNvSpPr>
            <a:spLocks/>
          </p:cNvSpPr>
          <p:nvPr/>
        </p:nvSpPr>
        <p:spPr bwMode="auto">
          <a:xfrm>
            <a:off x="8991600" y="5718175"/>
            <a:ext cx="87313" cy="87313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0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55" y="28"/>
                </a:moveTo>
                <a:lnTo>
                  <a:pt x="0" y="55"/>
                </a:lnTo>
                <a:lnTo>
                  <a:pt x="5" y="42"/>
                </a:lnTo>
                <a:lnTo>
                  <a:pt x="6" y="28"/>
                </a:lnTo>
                <a:lnTo>
                  <a:pt x="5" y="14"/>
                </a:lnTo>
                <a:lnTo>
                  <a:pt x="0" y="0"/>
                </a:lnTo>
                <a:lnTo>
                  <a:pt x="55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04" name="Line 40"/>
          <p:cNvSpPr>
            <a:spLocks noChangeShapeType="1"/>
          </p:cNvSpPr>
          <p:nvPr/>
        </p:nvSpPr>
        <p:spPr bwMode="auto">
          <a:xfrm>
            <a:off x="8774113" y="5303838"/>
            <a:ext cx="1587" cy="306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05" name="Freeform 41"/>
          <p:cNvSpPr>
            <a:spLocks/>
          </p:cNvSpPr>
          <p:nvPr/>
        </p:nvSpPr>
        <p:spPr bwMode="auto">
          <a:xfrm>
            <a:off x="8731250" y="5589588"/>
            <a:ext cx="85725" cy="87312"/>
          </a:xfrm>
          <a:custGeom>
            <a:avLst/>
            <a:gdLst>
              <a:gd name="T0" fmla="*/ 2147483647 w 54"/>
              <a:gd name="T1" fmla="*/ 2147483647 h 55"/>
              <a:gd name="T2" fmla="*/ 0 w 54"/>
              <a:gd name="T3" fmla="*/ 0 h 55"/>
              <a:gd name="T4" fmla="*/ 2147483647 w 54"/>
              <a:gd name="T5" fmla="*/ 2147483647 h 55"/>
              <a:gd name="T6" fmla="*/ 2147483647 w 54"/>
              <a:gd name="T7" fmla="*/ 2147483647 h 55"/>
              <a:gd name="T8" fmla="*/ 2147483647 w 54"/>
              <a:gd name="T9" fmla="*/ 2147483647 h 55"/>
              <a:gd name="T10" fmla="*/ 2147483647 w 54"/>
              <a:gd name="T11" fmla="*/ 0 h 55"/>
              <a:gd name="T12" fmla="*/ 2147483647 w 5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55"/>
              <a:gd name="T23" fmla="*/ 54 w 5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55">
                <a:moveTo>
                  <a:pt x="27" y="55"/>
                </a:moveTo>
                <a:lnTo>
                  <a:pt x="0" y="0"/>
                </a:lnTo>
                <a:lnTo>
                  <a:pt x="13" y="5"/>
                </a:lnTo>
                <a:lnTo>
                  <a:pt x="27" y="7"/>
                </a:lnTo>
                <a:lnTo>
                  <a:pt x="41" y="5"/>
                </a:lnTo>
                <a:lnTo>
                  <a:pt x="54" y="0"/>
                </a:lnTo>
                <a:lnTo>
                  <a:pt x="27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5654675" y="2193925"/>
            <a:ext cx="541338" cy="261938"/>
          </a:xfrm>
          <a:prstGeom prst="rect">
            <a:avLst/>
          </a:prstGeom>
          <a:solidFill>
            <a:srgbClr val="F7F9A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5727700" y="2227263"/>
            <a:ext cx="4524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8 &lt;&lt;&lt;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6491288" y="2193925"/>
            <a:ext cx="541337" cy="261938"/>
          </a:xfrm>
          <a:prstGeom prst="rect">
            <a:avLst/>
          </a:prstGeom>
          <a:solidFill>
            <a:srgbClr val="F7F9A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6565900" y="2227263"/>
            <a:ext cx="4524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8 &lt;&lt;&lt;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6148388" y="2705100"/>
            <a:ext cx="381000" cy="382588"/>
          </a:xfrm>
          <a:prstGeom prst="rect">
            <a:avLst/>
          </a:prstGeom>
          <a:solidFill>
            <a:srgbClr val="F7F9A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270625" y="2798763"/>
            <a:ext cx="1666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6345238" y="2901950"/>
            <a:ext cx="101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5311775" y="2705100"/>
            <a:ext cx="379413" cy="382588"/>
          </a:xfrm>
          <a:prstGeom prst="rect">
            <a:avLst/>
          </a:prstGeom>
          <a:solidFill>
            <a:srgbClr val="F7F9A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5434013" y="2798763"/>
            <a:ext cx="1666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15" name="Rectangle 51"/>
          <p:cNvSpPr>
            <a:spLocks noChangeArrowheads="1"/>
          </p:cNvSpPr>
          <p:nvPr/>
        </p:nvSpPr>
        <p:spPr bwMode="auto">
          <a:xfrm>
            <a:off x="5507038" y="2901950"/>
            <a:ext cx="101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0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16" name="Rectangle 52"/>
          <p:cNvSpPr>
            <a:spLocks noChangeArrowheads="1"/>
          </p:cNvSpPr>
          <p:nvPr/>
        </p:nvSpPr>
        <p:spPr bwMode="auto">
          <a:xfrm>
            <a:off x="6986588" y="2705100"/>
            <a:ext cx="379412" cy="382588"/>
          </a:xfrm>
          <a:prstGeom prst="rect">
            <a:avLst/>
          </a:prstGeom>
          <a:solidFill>
            <a:srgbClr val="F7F9A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17" name="Rectangle 53"/>
          <p:cNvSpPr>
            <a:spLocks noChangeArrowheads="1"/>
          </p:cNvSpPr>
          <p:nvPr/>
        </p:nvSpPr>
        <p:spPr bwMode="auto">
          <a:xfrm>
            <a:off x="7108825" y="2798763"/>
            <a:ext cx="1666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18" name="Rectangle 54"/>
          <p:cNvSpPr>
            <a:spLocks noChangeArrowheads="1"/>
          </p:cNvSpPr>
          <p:nvPr/>
        </p:nvSpPr>
        <p:spPr bwMode="auto">
          <a:xfrm>
            <a:off x="7183438" y="2901950"/>
            <a:ext cx="101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0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>
            <a:off x="5349875" y="2324100"/>
            <a:ext cx="2381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20" name="Freeform 56"/>
          <p:cNvSpPr>
            <a:spLocks/>
          </p:cNvSpPr>
          <p:nvPr/>
        </p:nvSpPr>
        <p:spPr bwMode="auto">
          <a:xfrm>
            <a:off x="5567363" y="2281238"/>
            <a:ext cx="87312" cy="87312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0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55" y="27"/>
                </a:moveTo>
                <a:lnTo>
                  <a:pt x="0" y="55"/>
                </a:lnTo>
                <a:lnTo>
                  <a:pt x="5" y="41"/>
                </a:lnTo>
                <a:lnTo>
                  <a:pt x="6" y="27"/>
                </a:lnTo>
                <a:lnTo>
                  <a:pt x="5" y="13"/>
                </a:lnTo>
                <a:lnTo>
                  <a:pt x="0" y="0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21" name="Line 57"/>
          <p:cNvSpPr>
            <a:spLocks noChangeShapeType="1"/>
          </p:cNvSpPr>
          <p:nvPr/>
        </p:nvSpPr>
        <p:spPr bwMode="auto">
          <a:xfrm>
            <a:off x="4741863" y="3468688"/>
            <a:ext cx="27479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22" name="Freeform 58"/>
          <p:cNvSpPr>
            <a:spLocks/>
          </p:cNvSpPr>
          <p:nvPr/>
        </p:nvSpPr>
        <p:spPr bwMode="auto">
          <a:xfrm>
            <a:off x="7469188" y="3425825"/>
            <a:ext cx="87312" cy="87313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0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55" y="27"/>
                </a:moveTo>
                <a:lnTo>
                  <a:pt x="0" y="55"/>
                </a:lnTo>
                <a:lnTo>
                  <a:pt x="5" y="41"/>
                </a:lnTo>
                <a:lnTo>
                  <a:pt x="6" y="27"/>
                </a:lnTo>
                <a:lnTo>
                  <a:pt x="5" y="14"/>
                </a:lnTo>
                <a:lnTo>
                  <a:pt x="0" y="0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23" name="Line 59"/>
          <p:cNvSpPr>
            <a:spLocks noChangeShapeType="1"/>
          </p:cNvSpPr>
          <p:nvPr/>
        </p:nvSpPr>
        <p:spPr bwMode="auto">
          <a:xfrm>
            <a:off x="8469313" y="2324100"/>
            <a:ext cx="1635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24" name="Freeform 60"/>
          <p:cNvSpPr>
            <a:spLocks/>
          </p:cNvSpPr>
          <p:nvPr/>
        </p:nvSpPr>
        <p:spPr bwMode="auto">
          <a:xfrm>
            <a:off x="8612188" y="2281238"/>
            <a:ext cx="85725" cy="87312"/>
          </a:xfrm>
          <a:custGeom>
            <a:avLst/>
            <a:gdLst>
              <a:gd name="T0" fmla="*/ 2147483647 w 54"/>
              <a:gd name="T1" fmla="*/ 2147483647 h 55"/>
              <a:gd name="T2" fmla="*/ 0 w 54"/>
              <a:gd name="T3" fmla="*/ 2147483647 h 55"/>
              <a:gd name="T4" fmla="*/ 2147483647 w 54"/>
              <a:gd name="T5" fmla="*/ 2147483647 h 55"/>
              <a:gd name="T6" fmla="*/ 2147483647 w 54"/>
              <a:gd name="T7" fmla="*/ 2147483647 h 55"/>
              <a:gd name="T8" fmla="*/ 2147483647 w 54"/>
              <a:gd name="T9" fmla="*/ 2147483647 h 55"/>
              <a:gd name="T10" fmla="*/ 0 w 54"/>
              <a:gd name="T11" fmla="*/ 0 h 55"/>
              <a:gd name="T12" fmla="*/ 2147483647 w 5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55"/>
              <a:gd name="T23" fmla="*/ 54 w 5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55">
                <a:moveTo>
                  <a:pt x="54" y="27"/>
                </a:moveTo>
                <a:lnTo>
                  <a:pt x="0" y="55"/>
                </a:lnTo>
                <a:lnTo>
                  <a:pt x="4" y="41"/>
                </a:lnTo>
                <a:lnTo>
                  <a:pt x="6" y="27"/>
                </a:lnTo>
                <a:lnTo>
                  <a:pt x="4" y="13"/>
                </a:lnTo>
                <a:lnTo>
                  <a:pt x="0" y="0"/>
                </a:lnTo>
                <a:lnTo>
                  <a:pt x="54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25" name="Line 61"/>
          <p:cNvSpPr>
            <a:spLocks noChangeShapeType="1"/>
          </p:cNvSpPr>
          <p:nvPr/>
        </p:nvSpPr>
        <p:spPr bwMode="auto">
          <a:xfrm>
            <a:off x="4667250" y="2324100"/>
            <a:ext cx="1588" cy="315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26" name="Freeform 62"/>
          <p:cNvSpPr>
            <a:spLocks/>
          </p:cNvSpPr>
          <p:nvPr/>
        </p:nvSpPr>
        <p:spPr bwMode="auto">
          <a:xfrm>
            <a:off x="4632325" y="2292350"/>
            <a:ext cx="66675" cy="65088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0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0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"/>
              <a:gd name="T52" fmla="*/ 0 h 41"/>
              <a:gd name="T53" fmla="*/ 42 w 42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" h="41">
                <a:moveTo>
                  <a:pt x="22" y="41"/>
                </a:moveTo>
                <a:lnTo>
                  <a:pt x="29" y="40"/>
                </a:lnTo>
                <a:lnTo>
                  <a:pt x="36" y="34"/>
                </a:lnTo>
                <a:lnTo>
                  <a:pt x="40" y="28"/>
                </a:lnTo>
                <a:lnTo>
                  <a:pt x="42" y="20"/>
                </a:lnTo>
                <a:lnTo>
                  <a:pt x="40" y="12"/>
                </a:lnTo>
                <a:lnTo>
                  <a:pt x="36" y="5"/>
                </a:lnTo>
                <a:lnTo>
                  <a:pt x="29" y="1"/>
                </a:lnTo>
                <a:lnTo>
                  <a:pt x="22" y="0"/>
                </a:lnTo>
                <a:lnTo>
                  <a:pt x="14" y="1"/>
                </a:lnTo>
                <a:lnTo>
                  <a:pt x="7" y="5"/>
                </a:lnTo>
                <a:lnTo>
                  <a:pt x="3" y="12"/>
                </a:lnTo>
                <a:lnTo>
                  <a:pt x="0" y="20"/>
                </a:lnTo>
                <a:lnTo>
                  <a:pt x="3" y="28"/>
                </a:lnTo>
                <a:lnTo>
                  <a:pt x="7" y="34"/>
                </a:lnTo>
                <a:lnTo>
                  <a:pt x="14" y="40"/>
                </a:lnTo>
                <a:lnTo>
                  <a:pt x="22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27" name="Freeform 63"/>
          <p:cNvSpPr>
            <a:spLocks/>
          </p:cNvSpPr>
          <p:nvPr/>
        </p:nvSpPr>
        <p:spPr bwMode="auto">
          <a:xfrm>
            <a:off x="4622800" y="2617788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0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28" y="55"/>
                </a:moveTo>
                <a:lnTo>
                  <a:pt x="0" y="0"/>
                </a:lnTo>
                <a:lnTo>
                  <a:pt x="14" y="6"/>
                </a:lnTo>
                <a:lnTo>
                  <a:pt x="28" y="7"/>
                </a:lnTo>
                <a:lnTo>
                  <a:pt x="42" y="6"/>
                </a:lnTo>
                <a:lnTo>
                  <a:pt x="55" y="0"/>
                </a:lnTo>
                <a:lnTo>
                  <a:pt x="28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28" name="Line 64"/>
          <p:cNvSpPr>
            <a:spLocks noChangeShapeType="1"/>
          </p:cNvSpPr>
          <p:nvPr/>
        </p:nvSpPr>
        <p:spPr bwMode="auto">
          <a:xfrm>
            <a:off x="4667250" y="3087688"/>
            <a:ext cx="1588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29" name="Freeform 65"/>
          <p:cNvSpPr>
            <a:spLocks/>
          </p:cNvSpPr>
          <p:nvPr/>
        </p:nvSpPr>
        <p:spPr bwMode="auto">
          <a:xfrm>
            <a:off x="4622800" y="3305175"/>
            <a:ext cx="87313" cy="87313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0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28" y="55"/>
                </a:moveTo>
                <a:lnTo>
                  <a:pt x="0" y="0"/>
                </a:lnTo>
                <a:lnTo>
                  <a:pt x="14" y="5"/>
                </a:lnTo>
                <a:lnTo>
                  <a:pt x="28" y="7"/>
                </a:lnTo>
                <a:lnTo>
                  <a:pt x="42" y="5"/>
                </a:lnTo>
                <a:lnTo>
                  <a:pt x="55" y="0"/>
                </a:lnTo>
                <a:lnTo>
                  <a:pt x="28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30" name="Line 66"/>
          <p:cNvSpPr>
            <a:spLocks noChangeShapeType="1"/>
          </p:cNvSpPr>
          <p:nvPr/>
        </p:nvSpPr>
        <p:spPr bwMode="auto">
          <a:xfrm>
            <a:off x="5500688" y="2324100"/>
            <a:ext cx="1587" cy="315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31" name="Freeform 67"/>
          <p:cNvSpPr>
            <a:spLocks/>
          </p:cNvSpPr>
          <p:nvPr/>
        </p:nvSpPr>
        <p:spPr bwMode="auto">
          <a:xfrm>
            <a:off x="5468938" y="2292350"/>
            <a:ext cx="66675" cy="65088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0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0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"/>
              <a:gd name="T52" fmla="*/ 0 h 41"/>
              <a:gd name="T53" fmla="*/ 42 w 42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" h="41">
                <a:moveTo>
                  <a:pt x="20" y="41"/>
                </a:moveTo>
                <a:lnTo>
                  <a:pt x="29" y="40"/>
                </a:lnTo>
                <a:lnTo>
                  <a:pt x="36" y="34"/>
                </a:lnTo>
                <a:lnTo>
                  <a:pt x="40" y="28"/>
                </a:lnTo>
                <a:lnTo>
                  <a:pt x="42" y="20"/>
                </a:lnTo>
                <a:lnTo>
                  <a:pt x="40" y="12"/>
                </a:lnTo>
                <a:lnTo>
                  <a:pt x="36" y="5"/>
                </a:lnTo>
                <a:lnTo>
                  <a:pt x="29" y="1"/>
                </a:lnTo>
                <a:lnTo>
                  <a:pt x="20" y="0"/>
                </a:lnTo>
                <a:lnTo>
                  <a:pt x="13" y="1"/>
                </a:lnTo>
                <a:lnTo>
                  <a:pt x="6" y="5"/>
                </a:lnTo>
                <a:lnTo>
                  <a:pt x="2" y="12"/>
                </a:lnTo>
                <a:lnTo>
                  <a:pt x="0" y="20"/>
                </a:lnTo>
                <a:lnTo>
                  <a:pt x="2" y="28"/>
                </a:lnTo>
                <a:lnTo>
                  <a:pt x="6" y="34"/>
                </a:lnTo>
                <a:lnTo>
                  <a:pt x="13" y="40"/>
                </a:lnTo>
                <a:lnTo>
                  <a:pt x="20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32" name="Freeform 68"/>
          <p:cNvSpPr>
            <a:spLocks/>
          </p:cNvSpPr>
          <p:nvPr/>
        </p:nvSpPr>
        <p:spPr bwMode="auto">
          <a:xfrm>
            <a:off x="5457825" y="2617788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0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27" y="55"/>
                </a:moveTo>
                <a:lnTo>
                  <a:pt x="0" y="0"/>
                </a:lnTo>
                <a:lnTo>
                  <a:pt x="13" y="6"/>
                </a:lnTo>
                <a:lnTo>
                  <a:pt x="27" y="7"/>
                </a:lnTo>
                <a:lnTo>
                  <a:pt x="42" y="6"/>
                </a:lnTo>
                <a:lnTo>
                  <a:pt x="55" y="0"/>
                </a:lnTo>
                <a:lnTo>
                  <a:pt x="27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33" name="Line 69"/>
          <p:cNvSpPr>
            <a:spLocks noChangeShapeType="1"/>
          </p:cNvSpPr>
          <p:nvPr/>
        </p:nvSpPr>
        <p:spPr bwMode="auto">
          <a:xfrm>
            <a:off x="6338888" y="2324100"/>
            <a:ext cx="1587" cy="315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34" name="Freeform 70"/>
          <p:cNvSpPr>
            <a:spLocks/>
          </p:cNvSpPr>
          <p:nvPr/>
        </p:nvSpPr>
        <p:spPr bwMode="auto">
          <a:xfrm>
            <a:off x="6307138" y="2292350"/>
            <a:ext cx="63500" cy="65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0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0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41"/>
              <a:gd name="T53" fmla="*/ 40 w 40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41">
                <a:moveTo>
                  <a:pt x="20" y="41"/>
                </a:moveTo>
                <a:lnTo>
                  <a:pt x="28" y="40"/>
                </a:lnTo>
                <a:lnTo>
                  <a:pt x="34" y="34"/>
                </a:lnTo>
                <a:lnTo>
                  <a:pt x="39" y="28"/>
                </a:lnTo>
                <a:lnTo>
                  <a:pt x="40" y="20"/>
                </a:lnTo>
                <a:lnTo>
                  <a:pt x="39" y="12"/>
                </a:lnTo>
                <a:lnTo>
                  <a:pt x="34" y="5"/>
                </a:lnTo>
                <a:lnTo>
                  <a:pt x="28" y="1"/>
                </a:lnTo>
                <a:lnTo>
                  <a:pt x="20" y="0"/>
                </a:lnTo>
                <a:lnTo>
                  <a:pt x="12" y="1"/>
                </a:lnTo>
                <a:lnTo>
                  <a:pt x="6" y="5"/>
                </a:lnTo>
                <a:lnTo>
                  <a:pt x="1" y="12"/>
                </a:lnTo>
                <a:lnTo>
                  <a:pt x="0" y="20"/>
                </a:lnTo>
                <a:lnTo>
                  <a:pt x="1" y="28"/>
                </a:lnTo>
                <a:lnTo>
                  <a:pt x="6" y="34"/>
                </a:lnTo>
                <a:lnTo>
                  <a:pt x="12" y="40"/>
                </a:lnTo>
                <a:lnTo>
                  <a:pt x="20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35" name="Freeform 71"/>
          <p:cNvSpPr>
            <a:spLocks/>
          </p:cNvSpPr>
          <p:nvPr/>
        </p:nvSpPr>
        <p:spPr bwMode="auto">
          <a:xfrm>
            <a:off x="6296025" y="2617788"/>
            <a:ext cx="85725" cy="87312"/>
          </a:xfrm>
          <a:custGeom>
            <a:avLst/>
            <a:gdLst>
              <a:gd name="T0" fmla="*/ 2147483647 w 54"/>
              <a:gd name="T1" fmla="*/ 2147483647 h 55"/>
              <a:gd name="T2" fmla="*/ 0 w 54"/>
              <a:gd name="T3" fmla="*/ 0 h 55"/>
              <a:gd name="T4" fmla="*/ 2147483647 w 54"/>
              <a:gd name="T5" fmla="*/ 2147483647 h 55"/>
              <a:gd name="T6" fmla="*/ 2147483647 w 54"/>
              <a:gd name="T7" fmla="*/ 2147483647 h 55"/>
              <a:gd name="T8" fmla="*/ 2147483647 w 54"/>
              <a:gd name="T9" fmla="*/ 2147483647 h 55"/>
              <a:gd name="T10" fmla="*/ 2147483647 w 54"/>
              <a:gd name="T11" fmla="*/ 0 h 55"/>
              <a:gd name="T12" fmla="*/ 2147483647 w 5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55"/>
              <a:gd name="T23" fmla="*/ 54 w 5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55">
                <a:moveTo>
                  <a:pt x="27" y="55"/>
                </a:moveTo>
                <a:lnTo>
                  <a:pt x="0" y="0"/>
                </a:lnTo>
                <a:lnTo>
                  <a:pt x="13" y="6"/>
                </a:lnTo>
                <a:lnTo>
                  <a:pt x="27" y="7"/>
                </a:lnTo>
                <a:lnTo>
                  <a:pt x="41" y="6"/>
                </a:lnTo>
                <a:lnTo>
                  <a:pt x="54" y="0"/>
                </a:lnTo>
                <a:lnTo>
                  <a:pt x="27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36" name="Line 72"/>
          <p:cNvSpPr>
            <a:spLocks noChangeShapeType="1"/>
          </p:cNvSpPr>
          <p:nvPr/>
        </p:nvSpPr>
        <p:spPr bwMode="auto">
          <a:xfrm>
            <a:off x="7177088" y="2324100"/>
            <a:ext cx="1587" cy="315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37" name="Freeform 73"/>
          <p:cNvSpPr>
            <a:spLocks/>
          </p:cNvSpPr>
          <p:nvPr/>
        </p:nvSpPr>
        <p:spPr bwMode="auto">
          <a:xfrm>
            <a:off x="7142163" y="2292350"/>
            <a:ext cx="66675" cy="65088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0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0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"/>
              <a:gd name="T52" fmla="*/ 0 h 41"/>
              <a:gd name="T53" fmla="*/ 42 w 42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" h="41">
                <a:moveTo>
                  <a:pt x="22" y="41"/>
                </a:moveTo>
                <a:lnTo>
                  <a:pt x="29" y="40"/>
                </a:lnTo>
                <a:lnTo>
                  <a:pt x="36" y="34"/>
                </a:lnTo>
                <a:lnTo>
                  <a:pt x="40" y="28"/>
                </a:lnTo>
                <a:lnTo>
                  <a:pt x="42" y="20"/>
                </a:lnTo>
                <a:lnTo>
                  <a:pt x="40" y="12"/>
                </a:lnTo>
                <a:lnTo>
                  <a:pt x="36" y="5"/>
                </a:lnTo>
                <a:lnTo>
                  <a:pt x="29" y="1"/>
                </a:lnTo>
                <a:lnTo>
                  <a:pt x="22" y="0"/>
                </a:lnTo>
                <a:lnTo>
                  <a:pt x="13" y="1"/>
                </a:lnTo>
                <a:lnTo>
                  <a:pt x="6" y="5"/>
                </a:lnTo>
                <a:lnTo>
                  <a:pt x="2" y="12"/>
                </a:lnTo>
                <a:lnTo>
                  <a:pt x="0" y="20"/>
                </a:lnTo>
                <a:lnTo>
                  <a:pt x="2" y="28"/>
                </a:lnTo>
                <a:lnTo>
                  <a:pt x="6" y="34"/>
                </a:lnTo>
                <a:lnTo>
                  <a:pt x="13" y="40"/>
                </a:lnTo>
                <a:lnTo>
                  <a:pt x="22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38" name="Freeform 74"/>
          <p:cNvSpPr>
            <a:spLocks/>
          </p:cNvSpPr>
          <p:nvPr/>
        </p:nvSpPr>
        <p:spPr bwMode="auto">
          <a:xfrm>
            <a:off x="7132638" y="2617788"/>
            <a:ext cx="87312" cy="87312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0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28" y="55"/>
                </a:moveTo>
                <a:lnTo>
                  <a:pt x="0" y="0"/>
                </a:lnTo>
                <a:lnTo>
                  <a:pt x="13" y="6"/>
                </a:lnTo>
                <a:lnTo>
                  <a:pt x="28" y="7"/>
                </a:lnTo>
                <a:lnTo>
                  <a:pt x="42" y="6"/>
                </a:lnTo>
                <a:lnTo>
                  <a:pt x="55" y="0"/>
                </a:lnTo>
                <a:lnTo>
                  <a:pt x="28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>
            <a:off x="6188075" y="2324100"/>
            <a:ext cx="2381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40" name="Freeform 76"/>
          <p:cNvSpPr>
            <a:spLocks/>
          </p:cNvSpPr>
          <p:nvPr/>
        </p:nvSpPr>
        <p:spPr bwMode="auto">
          <a:xfrm>
            <a:off x="6405563" y="2281238"/>
            <a:ext cx="85725" cy="87312"/>
          </a:xfrm>
          <a:custGeom>
            <a:avLst/>
            <a:gdLst>
              <a:gd name="T0" fmla="*/ 2147483647 w 54"/>
              <a:gd name="T1" fmla="*/ 2147483647 h 55"/>
              <a:gd name="T2" fmla="*/ 0 w 54"/>
              <a:gd name="T3" fmla="*/ 2147483647 h 55"/>
              <a:gd name="T4" fmla="*/ 2147483647 w 54"/>
              <a:gd name="T5" fmla="*/ 2147483647 h 55"/>
              <a:gd name="T6" fmla="*/ 2147483647 w 54"/>
              <a:gd name="T7" fmla="*/ 2147483647 h 55"/>
              <a:gd name="T8" fmla="*/ 2147483647 w 54"/>
              <a:gd name="T9" fmla="*/ 2147483647 h 55"/>
              <a:gd name="T10" fmla="*/ 0 w 54"/>
              <a:gd name="T11" fmla="*/ 0 h 55"/>
              <a:gd name="T12" fmla="*/ 2147483647 w 5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55"/>
              <a:gd name="T23" fmla="*/ 54 w 5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55">
                <a:moveTo>
                  <a:pt x="54" y="27"/>
                </a:moveTo>
                <a:lnTo>
                  <a:pt x="0" y="55"/>
                </a:lnTo>
                <a:lnTo>
                  <a:pt x="4" y="41"/>
                </a:lnTo>
                <a:lnTo>
                  <a:pt x="6" y="27"/>
                </a:lnTo>
                <a:lnTo>
                  <a:pt x="4" y="13"/>
                </a:lnTo>
                <a:lnTo>
                  <a:pt x="0" y="0"/>
                </a:lnTo>
                <a:lnTo>
                  <a:pt x="54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41" name="Line 77"/>
          <p:cNvSpPr>
            <a:spLocks noChangeShapeType="1"/>
          </p:cNvSpPr>
          <p:nvPr/>
        </p:nvSpPr>
        <p:spPr bwMode="auto">
          <a:xfrm>
            <a:off x="5500688" y="3087688"/>
            <a:ext cx="1587" cy="138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42" name="Freeform 78"/>
          <p:cNvSpPr>
            <a:spLocks/>
          </p:cNvSpPr>
          <p:nvPr/>
        </p:nvSpPr>
        <p:spPr bwMode="auto">
          <a:xfrm>
            <a:off x="5457825" y="4452938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0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27" y="55"/>
                </a:moveTo>
                <a:lnTo>
                  <a:pt x="0" y="0"/>
                </a:lnTo>
                <a:lnTo>
                  <a:pt x="13" y="5"/>
                </a:lnTo>
                <a:lnTo>
                  <a:pt x="27" y="6"/>
                </a:lnTo>
                <a:lnTo>
                  <a:pt x="42" y="5"/>
                </a:lnTo>
                <a:lnTo>
                  <a:pt x="55" y="0"/>
                </a:lnTo>
                <a:lnTo>
                  <a:pt x="27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43" name="Line 79"/>
          <p:cNvSpPr>
            <a:spLocks noChangeShapeType="1"/>
          </p:cNvSpPr>
          <p:nvPr/>
        </p:nvSpPr>
        <p:spPr bwMode="auto">
          <a:xfrm>
            <a:off x="6338888" y="3087688"/>
            <a:ext cx="1587" cy="2532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44" name="Freeform 80"/>
          <p:cNvSpPr>
            <a:spLocks/>
          </p:cNvSpPr>
          <p:nvPr/>
        </p:nvSpPr>
        <p:spPr bwMode="auto">
          <a:xfrm>
            <a:off x="6296025" y="5599113"/>
            <a:ext cx="85725" cy="87312"/>
          </a:xfrm>
          <a:custGeom>
            <a:avLst/>
            <a:gdLst>
              <a:gd name="T0" fmla="*/ 2147483647 w 54"/>
              <a:gd name="T1" fmla="*/ 2147483647 h 55"/>
              <a:gd name="T2" fmla="*/ 0 w 54"/>
              <a:gd name="T3" fmla="*/ 0 h 55"/>
              <a:gd name="T4" fmla="*/ 2147483647 w 54"/>
              <a:gd name="T5" fmla="*/ 2147483647 h 55"/>
              <a:gd name="T6" fmla="*/ 2147483647 w 54"/>
              <a:gd name="T7" fmla="*/ 2147483647 h 55"/>
              <a:gd name="T8" fmla="*/ 2147483647 w 54"/>
              <a:gd name="T9" fmla="*/ 2147483647 h 55"/>
              <a:gd name="T10" fmla="*/ 2147483647 w 54"/>
              <a:gd name="T11" fmla="*/ 0 h 55"/>
              <a:gd name="T12" fmla="*/ 2147483647 w 5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55"/>
              <a:gd name="T23" fmla="*/ 54 w 5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55">
                <a:moveTo>
                  <a:pt x="27" y="55"/>
                </a:moveTo>
                <a:lnTo>
                  <a:pt x="0" y="0"/>
                </a:lnTo>
                <a:lnTo>
                  <a:pt x="13" y="4"/>
                </a:lnTo>
                <a:lnTo>
                  <a:pt x="27" y="6"/>
                </a:lnTo>
                <a:lnTo>
                  <a:pt x="41" y="4"/>
                </a:lnTo>
                <a:lnTo>
                  <a:pt x="54" y="0"/>
                </a:lnTo>
                <a:lnTo>
                  <a:pt x="27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45" name="Line 81"/>
          <p:cNvSpPr>
            <a:spLocks noChangeShapeType="1"/>
          </p:cNvSpPr>
          <p:nvPr/>
        </p:nvSpPr>
        <p:spPr bwMode="auto">
          <a:xfrm>
            <a:off x="7177088" y="3087688"/>
            <a:ext cx="1587" cy="2532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46" name="Freeform 82"/>
          <p:cNvSpPr>
            <a:spLocks/>
          </p:cNvSpPr>
          <p:nvPr/>
        </p:nvSpPr>
        <p:spPr bwMode="auto">
          <a:xfrm>
            <a:off x="7132638" y="5599113"/>
            <a:ext cx="87312" cy="87312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0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28" y="55"/>
                </a:moveTo>
                <a:lnTo>
                  <a:pt x="0" y="0"/>
                </a:lnTo>
                <a:lnTo>
                  <a:pt x="13" y="4"/>
                </a:lnTo>
                <a:lnTo>
                  <a:pt x="28" y="6"/>
                </a:lnTo>
                <a:lnTo>
                  <a:pt x="42" y="4"/>
                </a:lnTo>
                <a:lnTo>
                  <a:pt x="55" y="0"/>
                </a:lnTo>
                <a:lnTo>
                  <a:pt x="28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47" name="Line 83"/>
          <p:cNvSpPr>
            <a:spLocks noChangeShapeType="1"/>
          </p:cNvSpPr>
          <p:nvPr/>
        </p:nvSpPr>
        <p:spPr bwMode="auto">
          <a:xfrm>
            <a:off x="6415088" y="5762625"/>
            <a:ext cx="6191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48" name="Freeform 84"/>
          <p:cNvSpPr>
            <a:spLocks/>
          </p:cNvSpPr>
          <p:nvPr/>
        </p:nvSpPr>
        <p:spPr bwMode="auto">
          <a:xfrm>
            <a:off x="7011988" y="5718175"/>
            <a:ext cx="87312" cy="87313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0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55" y="28"/>
                </a:moveTo>
                <a:lnTo>
                  <a:pt x="0" y="55"/>
                </a:lnTo>
                <a:lnTo>
                  <a:pt x="5" y="42"/>
                </a:lnTo>
                <a:lnTo>
                  <a:pt x="7" y="28"/>
                </a:lnTo>
                <a:lnTo>
                  <a:pt x="5" y="14"/>
                </a:lnTo>
                <a:lnTo>
                  <a:pt x="0" y="0"/>
                </a:lnTo>
                <a:lnTo>
                  <a:pt x="55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49" name="Freeform 85"/>
          <p:cNvSpPr>
            <a:spLocks/>
          </p:cNvSpPr>
          <p:nvPr/>
        </p:nvSpPr>
        <p:spPr bwMode="auto">
          <a:xfrm>
            <a:off x="4589463" y="3394075"/>
            <a:ext cx="152400" cy="150813"/>
          </a:xfrm>
          <a:custGeom>
            <a:avLst/>
            <a:gdLst>
              <a:gd name="T0" fmla="*/ 0 w 96"/>
              <a:gd name="T1" fmla="*/ 2147483647 h 95"/>
              <a:gd name="T2" fmla="*/ 2147483647 w 96"/>
              <a:gd name="T3" fmla="*/ 2147483647 h 95"/>
              <a:gd name="T4" fmla="*/ 2147483647 w 96"/>
              <a:gd name="T5" fmla="*/ 2147483647 h 95"/>
              <a:gd name="T6" fmla="*/ 2147483647 w 96"/>
              <a:gd name="T7" fmla="*/ 2147483647 h 95"/>
              <a:gd name="T8" fmla="*/ 2147483647 w 96"/>
              <a:gd name="T9" fmla="*/ 2147483647 h 95"/>
              <a:gd name="T10" fmla="*/ 2147483647 w 96"/>
              <a:gd name="T11" fmla="*/ 0 h 95"/>
              <a:gd name="T12" fmla="*/ 2147483647 w 96"/>
              <a:gd name="T13" fmla="*/ 0 h 95"/>
              <a:gd name="T14" fmla="*/ 2147483647 w 96"/>
              <a:gd name="T15" fmla="*/ 2147483647 h 95"/>
              <a:gd name="T16" fmla="*/ 2147483647 w 96"/>
              <a:gd name="T17" fmla="*/ 2147483647 h 95"/>
              <a:gd name="T18" fmla="*/ 2147483647 w 96"/>
              <a:gd name="T19" fmla="*/ 2147483647 h 95"/>
              <a:gd name="T20" fmla="*/ 2147483647 w 96"/>
              <a:gd name="T21" fmla="*/ 2147483647 h 95"/>
              <a:gd name="T22" fmla="*/ 2147483647 w 96"/>
              <a:gd name="T23" fmla="*/ 2147483647 h 95"/>
              <a:gd name="T24" fmla="*/ 2147483647 w 96"/>
              <a:gd name="T25" fmla="*/ 2147483647 h 95"/>
              <a:gd name="T26" fmla="*/ 2147483647 w 96"/>
              <a:gd name="T27" fmla="*/ 2147483647 h 95"/>
              <a:gd name="T28" fmla="*/ 2147483647 w 96"/>
              <a:gd name="T29" fmla="*/ 2147483647 h 95"/>
              <a:gd name="T30" fmla="*/ 2147483647 w 96"/>
              <a:gd name="T31" fmla="*/ 2147483647 h 95"/>
              <a:gd name="T32" fmla="*/ 2147483647 w 96"/>
              <a:gd name="T33" fmla="*/ 2147483647 h 95"/>
              <a:gd name="T34" fmla="*/ 2147483647 w 96"/>
              <a:gd name="T35" fmla="*/ 2147483647 h 95"/>
              <a:gd name="T36" fmla="*/ 2147483647 w 96"/>
              <a:gd name="T37" fmla="*/ 2147483647 h 95"/>
              <a:gd name="T38" fmla="*/ 2147483647 w 96"/>
              <a:gd name="T39" fmla="*/ 2147483647 h 95"/>
              <a:gd name="T40" fmla="*/ 2147483647 w 96"/>
              <a:gd name="T41" fmla="*/ 2147483647 h 95"/>
              <a:gd name="T42" fmla="*/ 2147483647 w 96"/>
              <a:gd name="T43" fmla="*/ 2147483647 h 95"/>
              <a:gd name="T44" fmla="*/ 0 w 96"/>
              <a:gd name="T45" fmla="*/ 2147483647 h 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6"/>
              <a:gd name="T70" fmla="*/ 0 h 95"/>
              <a:gd name="T71" fmla="*/ 96 w 96"/>
              <a:gd name="T72" fmla="*/ 95 h 9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6" h="95">
                <a:moveTo>
                  <a:pt x="0" y="47"/>
                </a:moveTo>
                <a:lnTo>
                  <a:pt x="2" y="34"/>
                </a:lnTo>
                <a:lnTo>
                  <a:pt x="8" y="22"/>
                </a:lnTo>
                <a:lnTo>
                  <a:pt x="17" y="11"/>
                </a:lnTo>
                <a:lnTo>
                  <a:pt x="29" y="3"/>
                </a:lnTo>
                <a:lnTo>
                  <a:pt x="42" y="0"/>
                </a:lnTo>
                <a:lnTo>
                  <a:pt x="55" y="0"/>
                </a:lnTo>
                <a:lnTo>
                  <a:pt x="68" y="3"/>
                </a:lnTo>
                <a:lnTo>
                  <a:pt x="80" y="11"/>
                </a:lnTo>
                <a:lnTo>
                  <a:pt x="88" y="22"/>
                </a:lnTo>
                <a:lnTo>
                  <a:pt x="94" y="34"/>
                </a:lnTo>
                <a:lnTo>
                  <a:pt x="96" y="47"/>
                </a:lnTo>
                <a:lnTo>
                  <a:pt x="94" y="61"/>
                </a:lnTo>
                <a:lnTo>
                  <a:pt x="88" y="74"/>
                </a:lnTo>
                <a:lnTo>
                  <a:pt x="80" y="84"/>
                </a:lnTo>
                <a:lnTo>
                  <a:pt x="68" y="91"/>
                </a:lnTo>
                <a:lnTo>
                  <a:pt x="55" y="95"/>
                </a:lnTo>
                <a:lnTo>
                  <a:pt x="42" y="95"/>
                </a:lnTo>
                <a:lnTo>
                  <a:pt x="29" y="91"/>
                </a:lnTo>
                <a:lnTo>
                  <a:pt x="17" y="84"/>
                </a:lnTo>
                <a:lnTo>
                  <a:pt x="8" y="74"/>
                </a:lnTo>
                <a:lnTo>
                  <a:pt x="2" y="61"/>
                </a:lnTo>
                <a:lnTo>
                  <a:pt x="0" y="47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50" name="Line 86"/>
          <p:cNvSpPr>
            <a:spLocks noChangeShapeType="1"/>
          </p:cNvSpPr>
          <p:nvPr/>
        </p:nvSpPr>
        <p:spPr bwMode="auto">
          <a:xfrm flipV="1">
            <a:off x="4672013" y="3424238"/>
            <a:ext cx="1587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51" name="Line 87"/>
          <p:cNvSpPr>
            <a:spLocks noChangeShapeType="1"/>
          </p:cNvSpPr>
          <p:nvPr/>
        </p:nvSpPr>
        <p:spPr bwMode="auto">
          <a:xfrm>
            <a:off x="4619625" y="3475038"/>
            <a:ext cx="10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52" name="Freeform 88"/>
          <p:cNvSpPr>
            <a:spLocks/>
          </p:cNvSpPr>
          <p:nvPr/>
        </p:nvSpPr>
        <p:spPr bwMode="auto">
          <a:xfrm>
            <a:off x="7099300" y="5686425"/>
            <a:ext cx="152400" cy="152400"/>
          </a:xfrm>
          <a:custGeom>
            <a:avLst/>
            <a:gdLst>
              <a:gd name="T0" fmla="*/ 0 w 96"/>
              <a:gd name="T1" fmla="*/ 2147483647 h 96"/>
              <a:gd name="T2" fmla="*/ 2147483647 w 96"/>
              <a:gd name="T3" fmla="*/ 2147483647 h 96"/>
              <a:gd name="T4" fmla="*/ 2147483647 w 96"/>
              <a:gd name="T5" fmla="*/ 2147483647 h 96"/>
              <a:gd name="T6" fmla="*/ 2147483647 w 96"/>
              <a:gd name="T7" fmla="*/ 2147483647 h 96"/>
              <a:gd name="T8" fmla="*/ 2147483647 w 96"/>
              <a:gd name="T9" fmla="*/ 2147483647 h 96"/>
              <a:gd name="T10" fmla="*/ 2147483647 w 96"/>
              <a:gd name="T11" fmla="*/ 0 h 96"/>
              <a:gd name="T12" fmla="*/ 2147483647 w 96"/>
              <a:gd name="T13" fmla="*/ 0 h 96"/>
              <a:gd name="T14" fmla="*/ 2147483647 w 96"/>
              <a:gd name="T15" fmla="*/ 2147483647 h 96"/>
              <a:gd name="T16" fmla="*/ 2147483647 w 96"/>
              <a:gd name="T17" fmla="*/ 2147483647 h 96"/>
              <a:gd name="T18" fmla="*/ 2147483647 w 96"/>
              <a:gd name="T19" fmla="*/ 2147483647 h 96"/>
              <a:gd name="T20" fmla="*/ 2147483647 w 96"/>
              <a:gd name="T21" fmla="*/ 2147483647 h 96"/>
              <a:gd name="T22" fmla="*/ 2147483647 w 96"/>
              <a:gd name="T23" fmla="*/ 2147483647 h 96"/>
              <a:gd name="T24" fmla="*/ 2147483647 w 96"/>
              <a:gd name="T25" fmla="*/ 2147483647 h 96"/>
              <a:gd name="T26" fmla="*/ 2147483647 w 96"/>
              <a:gd name="T27" fmla="*/ 2147483647 h 96"/>
              <a:gd name="T28" fmla="*/ 2147483647 w 96"/>
              <a:gd name="T29" fmla="*/ 2147483647 h 96"/>
              <a:gd name="T30" fmla="*/ 2147483647 w 96"/>
              <a:gd name="T31" fmla="*/ 2147483647 h 96"/>
              <a:gd name="T32" fmla="*/ 2147483647 w 96"/>
              <a:gd name="T33" fmla="*/ 2147483647 h 96"/>
              <a:gd name="T34" fmla="*/ 2147483647 w 96"/>
              <a:gd name="T35" fmla="*/ 2147483647 h 96"/>
              <a:gd name="T36" fmla="*/ 2147483647 w 96"/>
              <a:gd name="T37" fmla="*/ 2147483647 h 96"/>
              <a:gd name="T38" fmla="*/ 2147483647 w 96"/>
              <a:gd name="T39" fmla="*/ 2147483647 h 96"/>
              <a:gd name="T40" fmla="*/ 2147483647 w 96"/>
              <a:gd name="T41" fmla="*/ 2147483647 h 96"/>
              <a:gd name="T42" fmla="*/ 2147483647 w 96"/>
              <a:gd name="T43" fmla="*/ 2147483647 h 96"/>
              <a:gd name="T44" fmla="*/ 0 w 96"/>
              <a:gd name="T45" fmla="*/ 2147483647 h 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6"/>
              <a:gd name="T70" fmla="*/ 0 h 96"/>
              <a:gd name="T71" fmla="*/ 96 w 96"/>
              <a:gd name="T72" fmla="*/ 96 h 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6" h="96">
                <a:moveTo>
                  <a:pt x="0" y="48"/>
                </a:moveTo>
                <a:lnTo>
                  <a:pt x="2" y="34"/>
                </a:lnTo>
                <a:lnTo>
                  <a:pt x="8" y="21"/>
                </a:lnTo>
                <a:lnTo>
                  <a:pt x="17" y="11"/>
                </a:lnTo>
                <a:lnTo>
                  <a:pt x="28" y="4"/>
                </a:lnTo>
                <a:lnTo>
                  <a:pt x="41" y="0"/>
                </a:lnTo>
                <a:lnTo>
                  <a:pt x="55" y="0"/>
                </a:lnTo>
                <a:lnTo>
                  <a:pt x="68" y="4"/>
                </a:lnTo>
                <a:lnTo>
                  <a:pt x="80" y="11"/>
                </a:lnTo>
                <a:lnTo>
                  <a:pt x="88" y="21"/>
                </a:lnTo>
                <a:lnTo>
                  <a:pt x="94" y="34"/>
                </a:lnTo>
                <a:lnTo>
                  <a:pt x="96" y="48"/>
                </a:lnTo>
                <a:lnTo>
                  <a:pt x="94" y="61"/>
                </a:lnTo>
                <a:lnTo>
                  <a:pt x="88" y="73"/>
                </a:lnTo>
                <a:lnTo>
                  <a:pt x="80" y="84"/>
                </a:lnTo>
                <a:lnTo>
                  <a:pt x="68" y="92"/>
                </a:lnTo>
                <a:lnTo>
                  <a:pt x="55" y="96"/>
                </a:lnTo>
                <a:lnTo>
                  <a:pt x="41" y="96"/>
                </a:lnTo>
                <a:lnTo>
                  <a:pt x="28" y="92"/>
                </a:lnTo>
                <a:lnTo>
                  <a:pt x="17" y="84"/>
                </a:lnTo>
                <a:lnTo>
                  <a:pt x="8" y="73"/>
                </a:lnTo>
                <a:lnTo>
                  <a:pt x="2" y="61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53" name="Line 89"/>
          <p:cNvSpPr>
            <a:spLocks noChangeShapeType="1"/>
          </p:cNvSpPr>
          <p:nvPr/>
        </p:nvSpPr>
        <p:spPr bwMode="auto">
          <a:xfrm flipV="1">
            <a:off x="7181850" y="5715000"/>
            <a:ext cx="1588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54" name="Line 90"/>
          <p:cNvSpPr>
            <a:spLocks noChangeShapeType="1"/>
          </p:cNvSpPr>
          <p:nvPr/>
        </p:nvSpPr>
        <p:spPr bwMode="auto">
          <a:xfrm>
            <a:off x="7129463" y="5767388"/>
            <a:ext cx="10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55" name="Line 91"/>
          <p:cNvSpPr>
            <a:spLocks noChangeShapeType="1"/>
          </p:cNvSpPr>
          <p:nvPr/>
        </p:nvSpPr>
        <p:spPr bwMode="auto">
          <a:xfrm flipV="1">
            <a:off x="7632700" y="3614738"/>
            <a:ext cx="1588" cy="1001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56" name="Freeform 92"/>
          <p:cNvSpPr>
            <a:spLocks/>
          </p:cNvSpPr>
          <p:nvPr/>
        </p:nvSpPr>
        <p:spPr bwMode="auto">
          <a:xfrm>
            <a:off x="7599363" y="4584700"/>
            <a:ext cx="65087" cy="63500"/>
          </a:xfrm>
          <a:custGeom>
            <a:avLst/>
            <a:gdLst>
              <a:gd name="T0" fmla="*/ 2147483647 w 41"/>
              <a:gd name="T1" fmla="*/ 0 h 40"/>
              <a:gd name="T2" fmla="*/ 2147483647 w 41"/>
              <a:gd name="T3" fmla="*/ 2147483647 h 40"/>
              <a:gd name="T4" fmla="*/ 2147483647 w 41"/>
              <a:gd name="T5" fmla="*/ 2147483647 h 40"/>
              <a:gd name="T6" fmla="*/ 2147483647 w 41"/>
              <a:gd name="T7" fmla="*/ 2147483647 h 40"/>
              <a:gd name="T8" fmla="*/ 0 w 41"/>
              <a:gd name="T9" fmla="*/ 2147483647 h 40"/>
              <a:gd name="T10" fmla="*/ 2147483647 w 41"/>
              <a:gd name="T11" fmla="*/ 2147483647 h 40"/>
              <a:gd name="T12" fmla="*/ 2147483647 w 41"/>
              <a:gd name="T13" fmla="*/ 2147483647 h 40"/>
              <a:gd name="T14" fmla="*/ 2147483647 w 41"/>
              <a:gd name="T15" fmla="*/ 2147483647 h 40"/>
              <a:gd name="T16" fmla="*/ 2147483647 w 41"/>
              <a:gd name="T17" fmla="*/ 2147483647 h 40"/>
              <a:gd name="T18" fmla="*/ 2147483647 w 41"/>
              <a:gd name="T19" fmla="*/ 2147483647 h 40"/>
              <a:gd name="T20" fmla="*/ 2147483647 w 41"/>
              <a:gd name="T21" fmla="*/ 2147483647 h 40"/>
              <a:gd name="T22" fmla="*/ 2147483647 w 41"/>
              <a:gd name="T23" fmla="*/ 2147483647 h 40"/>
              <a:gd name="T24" fmla="*/ 2147483647 w 41"/>
              <a:gd name="T25" fmla="*/ 2147483647 h 40"/>
              <a:gd name="T26" fmla="*/ 2147483647 w 41"/>
              <a:gd name="T27" fmla="*/ 2147483647 h 40"/>
              <a:gd name="T28" fmla="*/ 2147483647 w 41"/>
              <a:gd name="T29" fmla="*/ 2147483647 h 40"/>
              <a:gd name="T30" fmla="*/ 2147483647 w 41"/>
              <a:gd name="T31" fmla="*/ 2147483647 h 40"/>
              <a:gd name="T32" fmla="*/ 2147483647 w 41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40"/>
              <a:gd name="T53" fmla="*/ 41 w 41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40">
                <a:moveTo>
                  <a:pt x="21" y="0"/>
                </a:moveTo>
                <a:lnTo>
                  <a:pt x="13" y="1"/>
                </a:lnTo>
                <a:lnTo>
                  <a:pt x="7" y="6"/>
                </a:lnTo>
                <a:lnTo>
                  <a:pt x="1" y="12"/>
                </a:lnTo>
                <a:lnTo>
                  <a:pt x="0" y="20"/>
                </a:lnTo>
                <a:lnTo>
                  <a:pt x="1" y="28"/>
                </a:lnTo>
                <a:lnTo>
                  <a:pt x="7" y="34"/>
                </a:lnTo>
                <a:lnTo>
                  <a:pt x="13" y="39"/>
                </a:lnTo>
                <a:lnTo>
                  <a:pt x="21" y="40"/>
                </a:lnTo>
                <a:lnTo>
                  <a:pt x="29" y="39"/>
                </a:lnTo>
                <a:lnTo>
                  <a:pt x="36" y="34"/>
                </a:lnTo>
                <a:lnTo>
                  <a:pt x="40" y="28"/>
                </a:lnTo>
                <a:lnTo>
                  <a:pt x="41" y="20"/>
                </a:lnTo>
                <a:lnTo>
                  <a:pt x="40" y="12"/>
                </a:lnTo>
                <a:lnTo>
                  <a:pt x="36" y="6"/>
                </a:lnTo>
                <a:lnTo>
                  <a:pt x="29" y="1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57" name="Freeform 93"/>
          <p:cNvSpPr>
            <a:spLocks/>
          </p:cNvSpPr>
          <p:nvPr/>
        </p:nvSpPr>
        <p:spPr bwMode="auto">
          <a:xfrm>
            <a:off x="7588250" y="3546475"/>
            <a:ext cx="87313" cy="88900"/>
          </a:xfrm>
          <a:custGeom>
            <a:avLst/>
            <a:gdLst>
              <a:gd name="T0" fmla="*/ 2147483647 w 55"/>
              <a:gd name="T1" fmla="*/ 0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0 w 55"/>
              <a:gd name="T11" fmla="*/ 2147483647 h 55"/>
              <a:gd name="T12" fmla="*/ 2147483647 w 55"/>
              <a:gd name="T13" fmla="*/ 0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28" y="0"/>
                </a:moveTo>
                <a:lnTo>
                  <a:pt x="55" y="55"/>
                </a:lnTo>
                <a:lnTo>
                  <a:pt x="42" y="50"/>
                </a:lnTo>
                <a:lnTo>
                  <a:pt x="28" y="48"/>
                </a:lnTo>
                <a:lnTo>
                  <a:pt x="14" y="50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58" name="Line 94"/>
          <p:cNvSpPr>
            <a:spLocks noChangeShapeType="1"/>
          </p:cNvSpPr>
          <p:nvPr/>
        </p:nvSpPr>
        <p:spPr bwMode="auto">
          <a:xfrm>
            <a:off x="7632700" y="2324100"/>
            <a:ext cx="1588" cy="1001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59" name="Freeform 95"/>
          <p:cNvSpPr>
            <a:spLocks/>
          </p:cNvSpPr>
          <p:nvPr/>
        </p:nvSpPr>
        <p:spPr bwMode="auto">
          <a:xfrm>
            <a:off x="7599363" y="2292350"/>
            <a:ext cx="65087" cy="65088"/>
          </a:xfrm>
          <a:custGeom>
            <a:avLst/>
            <a:gdLst>
              <a:gd name="T0" fmla="*/ 2147483647 w 41"/>
              <a:gd name="T1" fmla="*/ 2147483647 h 41"/>
              <a:gd name="T2" fmla="*/ 2147483647 w 41"/>
              <a:gd name="T3" fmla="*/ 2147483647 h 41"/>
              <a:gd name="T4" fmla="*/ 2147483647 w 41"/>
              <a:gd name="T5" fmla="*/ 2147483647 h 41"/>
              <a:gd name="T6" fmla="*/ 2147483647 w 41"/>
              <a:gd name="T7" fmla="*/ 2147483647 h 41"/>
              <a:gd name="T8" fmla="*/ 2147483647 w 41"/>
              <a:gd name="T9" fmla="*/ 2147483647 h 41"/>
              <a:gd name="T10" fmla="*/ 2147483647 w 41"/>
              <a:gd name="T11" fmla="*/ 2147483647 h 41"/>
              <a:gd name="T12" fmla="*/ 2147483647 w 41"/>
              <a:gd name="T13" fmla="*/ 2147483647 h 41"/>
              <a:gd name="T14" fmla="*/ 2147483647 w 41"/>
              <a:gd name="T15" fmla="*/ 2147483647 h 41"/>
              <a:gd name="T16" fmla="*/ 2147483647 w 41"/>
              <a:gd name="T17" fmla="*/ 0 h 41"/>
              <a:gd name="T18" fmla="*/ 2147483647 w 41"/>
              <a:gd name="T19" fmla="*/ 2147483647 h 41"/>
              <a:gd name="T20" fmla="*/ 2147483647 w 41"/>
              <a:gd name="T21" fmla="*/ 2147483647 h 41"/>
              <a:gd name="T22" fmla="*/ 2147483647 w 41"/>
              <a:gd name="T23" fmla="*/ 2147483647 h 41"/>
              <a:gd name="T24" fmla="*/ 0 w 41"/>
              <a:gd name="T25" fmla="*/ 2147483647 h 41"/>
              <a:gd name="T26" fmla="*/ 2147483647 w 41"/>
              <a:gd name="T27" fmla="*/ 2147483647 h 41"/>
              <a:gd name="T28" fmla="*/ 2147483647 w 41"/>
              <a:gd name="T29" fmla="*/ 2147483647 h 41"/>
              <a:gd name="T30" fmla="*/ 2147483647 w 41"/>
              <a:gd name="T31" fmla="*/ 2147483647 h 41"/>
              <a:gd name="T32" fmla="*/ 2147483647 w 41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41"/>
              <a:gd name="T53" fmla="*/ 41 w 41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41">
                <a:moveTo>
                  <a:pt x="21" y="41"/>
                </a:moveTo>
                <a:lnTo>
                  <a:pt x="29" y="40"/>
                </a:lnTo>
                <a:lnTo>
                  <a:pt x="36" y="34"/>
                </a:lnTo>
                <a:lnTo>
                  <a:pt x="40" y="28"/>
                </a:lnTo>
                <a:lnTo>
                  <a:pt x="41" y="20"/>
                </a:lnTo>
                <a:lnTo>
                  <a:pt x="40" y="12"/>
                </a:lnTo>
                <a:lnTo>
                  <a:pt x="36" y="5"/>
                </a:lnTo>
                <a:lnTo>
                  <a:pt x="29" y="1"/>
                </a:lnTo>
                <a:lnTo>
                  <a:pt x="21" y="0"/>
                </a:lnTo>
                <a:lnTo>
                  <a:pt x="13" y="1"/>
                </a:lnTo>
                <a:lnTo>
                  <a:pt x="7" y="5"/>
                </a:lnTo>
                <a:lnTo>
                  <a:pt x="1" y="12"/>
                </a:lnTo>
                <a:lnTo>
                  <a:pt x="0" y="20"/>
                </a:lnTo>
                <a:lnTo>
                  <a:pt x="1" y="28"/>
                </a:lnTo>
                <a:lnTo>
                  <a:pt x="7" y="34"/>
                </a:lnTo>
                <a:lnTo>
                  <a:pt x="13" y="40"/>
                </a:lnTo>
                <a:lnTo>
                  <a:pt x="21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60" name="Freeform 96"/>
          <p:cNvSpPr>
            <a:spLocks/>
          </p:cNvSpPr>
          <p:nvPr/>
        </p:nvSpPr>
        <p:spPr bwMode="auto">
          <a:xfrm>
            <a:off x="7588250" y="3305175"/>
            <a:ext cx="87313" cy="87313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0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5"/>
              <a:gd name="T23" fmla="*/ 55 w 55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5">
                <a:moveTo>
                  <a:pt x="28" y="55"/>
                </a:moveTo>
                <a:lnTo>
                  <a:pt x="0" y="0"/>
                </a:lnTo>
                <a:lnTo>
                  <a:pt x="14" y="5"/>
                </a:lnTo>
                <a:lnTo>
                  <a:pt x="28" y="7"/>
                </a:lnTo>
                <a:lnTo>
                  <a:pt x="42" y="5"/>
                </a:lnTo>
                <a:lnTo>
                  <a:pt x="55" y="0"/>
                </a:lnTo>
                <a:lnTo>
                  <a:pt x="28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61" name="Line 97"/>
          <p:cNvSpPr>
            <a:spLocks noChangeShapeType="1"/>
          </p:cNvSpPr>
          <p:nvPr/>
        </p:nvSpPr>
        <p:spPr bwMode="auto">
          <a:xfrm>
            <a:off x="5578475" y="4616450"/>
            <a:ext cx="25114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62" name="Freeform 98"/>
          <p:cNvSpPr>
            <a:spLocks/>
          </p:cNvSpPr>
          <p:nvPr/>
        </p:nvSpPr>
        <p:spPr bwMode="auto">
          <a:xfrm>
            <a:off x="7707313" y="2324100"/>
            <a:ext cx="762000" cy="3438525"/>
          </a:xfrm>
          <a:custGeom>
            <a:avLst/>
            <a:gdLst>
              <a:gd name="T0" fmla="*/ 0 w 480"/>
              <a:gd name="T1" fmla="*/ 0 h 2165"/>
              <a:gd name="T2" fmla="*/ 2147483647 w 480"/>
              <a:gd name="T3" fmla="*/ 0 h 2165"/>
              <a:gd name="T4" fmla="*/ 2147483647 w 480"/>
              <a:gd name="T5" fmla="*/ 2147483647 h 2165"/>
              <a:gd name="T6" fmla="*/ 0 60000 65536"/>
              <a:gd name="T7" fmla="*/ 0 60000 65536"/>
              <a:gd name="T8" fmla="*/ 0 60000 65536"/>
              <a:gd name="T9" fmla="*/ 0 w 480"/>
              <a:gd name="T10" fmla="*/ 0 h 2165"/>
              <a:gd name="T11" fmla="*/ 480 w 480"/>
              <a:gd name="T12" fmla="*/ 2165 h 2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165">
                <a:moveTo>
                  <a:pt x="0" y="0"/>
                </a:moveTo>
                <a:lnTo>
                  <a:pt x="241" y="0"/>
                </a:lnTo>
                <a:lnTo>
                  <a:pt x="480" y="216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63" name="Line 99"/>
          <p:cNvSpPr>
            <a:spLocks noChangeShapeType="1"/>
          </p:cNvSpPr>
          <p:nvPr/>
        </p:nvSpPr>
        <p:spPr bwMode="auto">
          <a:xfrm>
            <a:off x="7251700" y="5762625"/>
            <a:ext cx="838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64" name="Line 100"/>
          <p:cNvSpPr>
            <a:spLocks noChangeShapeType="1"/>
          </p:cNvSpPr>
          <p:nvPr/>
        </p:nvSpPr>
        <p:spPr bwMode="auto">
          <a:xfrm>
            <a:off x="8469313" y="3468688"/>
            <a:ext cx="1635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65" name="Freeform 101"/>
          <p:cNvSpPr>
            <a:spLocks/>
          </p:cNvSpPr>
          <p:nvPr/>
        </p:nvSpPr>
        <p:spPr bwMode="auto">
          <a:xfrm>
            <a:off x="8612188" y="3425825"/>
            <a:ext cx="85725" cy="87313"/>
          </a:xfrm>
          <a:custGeom>
            <a:avLst/>
            <a:gdLst>
              <a:gd name="T0" fmla="*/ 2147483647 w 54"/>
              <a:gd name="T1" fmla="*/ 2147483647 h 55"/>
              <a:gd name="T2" fmla="*/ 0 w 54"/>
              <a:gd name="T3" fmla="*/ 2147483647 h 55"/>
              <a:gd name="T4" fmla="*/ 2147483647 w 54"/>
              <a:gd name="T5" fmla="*/ 2147483647 h 55"/>
              <a:gd name="T6" fmla="*/ 2147483647 w 54"/>
              <a:gd name="T7" fmla="*/ 2147483647 h 55"/>
              <a:gd name="T8" fmla="*/ 2147483647 w 54"/>
              <a:gd name="T9" fmla="*/ 2147483647 h 55"/>
              <a:gd name="T10" fmla="*/ 0 w 54"/>
              <a:gd name="T11" fmla="*/ 0 h 55"/>
              <a:gd name="T12" fmla="*/ 2147483647 w 5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55"/>
              <a:gd name="T23" fmla="*/ 54 w 5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55">
                <a:moveTo>
                  <a:pt x="54" y="27"/>
                </a:moveTo>
                <a:lnTo>
                  <a:pt x="0" y="55"/>
                </a:lnTo>
                <a:lnTo>
                  <a:pt x="4" y="41"/>
                </a:lnTo>
                <a:lnTo>
                  <a:pt x="6" y="27"/>
                </a:lnTo>
                <a:lnTo>
                  <a:pt x="4" y="14"/>
                </a:lnTo>
                <a:lnTo>
                  <a:pt x="0" y="0"/>
                </a:lnTo>
                <a:lnTo>
                  <a:pt x="54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66" name="Line 102"/>
          <p:cNvSpPr>
            <a:spLocks noChangeShapeType="1"/>
          </p:cNvSpPr>
          <p:nvPr/>
        </p:nvSpPr>
        <p:spPr bwMode="auto">
          <a:xfrm>
            <a:off x="8469313" y="4616450"/>
            <a:ext cx="1635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67" name="Freeform 103"/>
          <p:cNvSpPr>
            <a:spLocks/>
          </p:cNvSpPr>
          <p:nvPr/>
        </p:nvSpPr>
        <p:spPr bwMode="auto">
          <a:xfrm>
            <a:off x="8612188" y="4572000"/>
            <a:ext cx="85725" cy="87313"/>
          </a:xfrm>
          <a:custGeom>
            <a:avLst/>
            <a:gdLst>
              <a:gd name="T0" fmla="*/ 2147483647 w 54"/>
              <a:gd name="T1" fmla="*/ 2147483647 h 55"/>
              <a:gd name="T2" fmla="*/ 0 w 54"/>
              <a:gd name="T3" fmla="*/ 2147483647 h 55"/>
              <a:gd name="T4" fmla="*/ 2147483647 w 54"/>
              <a:gd name="T5" fmla="*/ 2147483647 h 55"/>
              <a:gd name="T6" fmla="*/ 2147483647 w 54"/>
              <a:gd name="T7" fmla="*/ 2147483647 h 55"/>
              <a:gd name="T8" fmla="*/ 2147483647 w 54"/>
              <a:gd name="T9" fmla="*/ 2147483647 h 55"/>
              <a:gd name="T10" fmla="*/ 0 w 54"/>
              <a:gd name="T11" fmla="*/ 0 h 55"/>
              <a:gd name="T12" fmla="*/ 2147483647 w 5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55"/>
              <a:gd name="T23" fmla="*/ 54 w 5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55">
                <a:moveTo>
                  <a:pt x="54" y="28"/>
                </a:moveTo>
                <a:lnTo>
                  <a:pt x="0" y="55"/>
                </a:lnTo>
                <a:lnTo>
                  <a:pt x="4" y="42"/>
                </a:lnTo>
                <a:lnTo>
                  <a:pt x="6" y="28"/>
                </a:lnTo>
                <a:lnTo>
                  <a:pt x="4" y="14"/>
                </a:lnTo>
                <a:lnTo>
                  <a:pt x="0" y="0"/>
                </a:lnTo>
                <a:lnTo>
                  <a:pt x="54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68" name="Line 104"/>
          <p:cNvSpPr>
            <a:spLocks noChangeShapeType="1"/>
          </p:cNvSpPr>
          <p:nvPr/>
        </p:nvSpPr>
        <p:spPr bwMode="auto">
          <a:xfrm>
            <a:off x="8469313" y="5762625"/>
            <a:ext cx="1635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69" name="Freeform 105"/>
          <p:cNvSpPr>
            <a:spLocks/>
          </p:cNvSpPr>
          <p:nvPr/>
        </p:nvSpPr>
        <p:spPr bwMode="auto">
          <a:xfrm>
            <a:off x="8612188" y="5718175"/>
            <a:ext cx="85725" cy="87313"/>
          </a:xfrm>
          <a:custGeom>
            <a:avLst/>
            <a:gdLst>
              <a:gd name="T0" fmla="*/ 2147483647 w 54"/>
              <a:gd name="T1" fmla="*/ 2147483647 h 55"/>
              <a:gd name="T2" fmla="*/ 0 w 54"/>
              <a:gd name="T3" fmla="*/ 2147483647 h 55"/>
              <a:gd name="T4" fmla="*/ 2147483647 w 54"/>
              <a:gd name="T5" fmla="*/ 2147483647 h 55"/>
              <a:gd name="T6" fmla="*/ 2147483647 w 54"/>
              <a:gd name="T7" fmla="*/ 2147483647 h 55"/>
              <a:gd name="T8" fmla="*/ 2147483647 w 54"/>
              <a:gd name="T9" fmla="*/ 2147483647 h 55"/>
              <a:gd name="T10" fmla="*/ 0 w 54"/>
              <a:gd name="T11" fmla="*/ 0 h 55"/>
              <a:gd name="T12" fmla="*/ 2147483647 w 5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55"/>
              <a:gd name="T23" fmla="*/ 54 w 5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55">
                <a:moveTo>
                  <a:pt x="54" y="28"/>
                </a:moveTo>
                <a:lnTo>
                  <a:pt x="0" y="55"/>
                </a:lnTo>
                <a:lnTo>
                  <a:pt x="4" y="42"/>
                </a:lnTo>
                <a:lnTo>
                  <a:pt x="6" y="28"/>
                </a:lnTo>
                <a:lnTo>
                  <a:pt x="4" y="14"/>
                </a:lnTo>
                <a:lnTo>
                  <a:pt x="0" y="0"/>
                </a:lnTo>
                <a:lnTo>
                  <a:pt x="54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70" name="Line 106"/>
          <p:cNvSpPr>
            <a:spLocks noChangeShapeType="1"/>
          </p:cNvSpPr>
          <p:nvPr/>
        </p:nvSpPr>
        <p:spPr bwMode="auto">
          <a:xfrm flipV="1">
            <a:off x="8089900" y="2324100"/>
            <a:ext cx="379413" cy="1144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71" name="Line 107"/>
          <p:cNvSpPr>
            <a:spLocks noChangeShapeType="1"/>
          </p:cNvSpPr>
          <p:nvPr/>
        </p:nvSpPr>
        <p:spPr bwMode="auto">
          <a:xfrm flipV="1">
            <a:off x="8089900" y="3468688"/>
            <a:ext cx="379413" cy="1147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72" name="Line 108"/>
          <p:cNvSpPr>
            <a:spLocks noChangeShapeType="1"/>
          </p:cNvSpPr>
          <p:nvPr/>
        </p:nvSpPr>
        <p:spPr bwMode="auto">
          <a:xfrm flipV="1">
            <a:off x="8089900" y="4616450"/>
            <a:ext cx="379413" cy="1146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9109075" y="2227263"/>
            <a:ext cx="2032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9245600" y="2328863"/>
            <a:ext cx="101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0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9109075" y="3376613"/>
            <a:ext cx="2032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9245600" y="3478213"/>
            <a:ext cx="1016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77" name="Rectangle 113"/>
          <p:cNvSpPr>
            <a:spLocks noChangeArrowheads="1"/>
          </p:cNvSpPr>
          <p:nvPr/>
        </p:nvSpPr>
        <p:spPr bwMode="auto">
          <a:xfrm>
            <a:off x="9109075" y="4518025"/>
            <a:ext cx="2032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78" name="Rectangle 114"/>
          <p:cNvSpPr>
            <a:spLocks noChangeArrowheads="1"/>
          </p:cNvSpPr>
          <p:nvPr/>
        </p:nvSpPr>
        <p:spPr bwMode="auto">
          <a:xfrm>
            <a:off x="9245600" y="4621213"/>
            <a:ext cx="101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79" name="Rectangle 115"/>
          <p:cNvSpPr>
            <a:spLocks noChangeArrowheads="1"/>
          </p:cNvSpPr>
          <p:nvPr/>
        </p:nvSpPr>
        <p:spPr bwMode="auto">
          <a:xfrm>
            <a:off x="9109075" y="5664200"/>
            <a:ext cx="2032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D'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80" name="Rectangle 116"/>
          <p:cNvSpPr>
            <a:spLocks noChangeArrowheads="1"/>
          </p:cNvSpPr>
          <p:nvPr/>
        </p:nvSpPr>
        <p:spPr bwMode="auto">
          <a:xfrm>
            <a:off x="9245600" y="5767388"/>
            <a:ext cx="101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81" name="Rectangle 117"/>
          <p:cNvSpPr>
            <a:spLocks noChangeArrowheads="1"/>
          </p:cNvSpPr>
          <p:nvPr/>
        </p:nvSpPr>
        <p:spPr bwMode="auto">
          <a:xfrm>
            <a:off x="7556500" y="3392488"/>
            <a:ext cx="150813" cy="15398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82" name="Line 118"/>
          <p:cNvSpPr>
            <a:spLocks noChangeShapeType="1"/>
          </p:cNvSpPr>
          <p:nvPr/>
        </p:nvSpPr>
        <p:spPr bwMode="auto">
          <a:xfrm>
            <a:off x="7577138" y="3467100"/>
            <a:ext cx="1047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83" name="Rectangle 119"/>
          <p:cNvSpPr>
            <a:spLocks noChangeArrowheads="1"/>
          </p:cNvSpPr>
          <p:nvPr/>
        </p:nvSpPr>
        <p:spPr bwMode="auto">
          <a:xfrm>
            <a:off x="8713788" y="22479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84" name="Line 120"/>
          <p:cNvSpPr>
            <a:spLocks noChangeShapeType="1"/>
          </p:cNvSpPr>
          <p:nvPr/>
        </p:nvSpPr>
        <p:spPr bwMode="auto">
          <a:xfrm>
            <a:off x="8734425" y="2320925"/>
            <a:ext cx="1047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8713788" y="454025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86" name="Line 122"/>
          <p:cNvSpPr>
            <a:spLocks noChangeShapeType="1"/>
          </p:cNvSpPr>
          <p:nvPr/>
        </p:nvSpPr>
        <p:spPr bwMode="auto">
          <a:xfrm>
            <a:off x="8734425" y="4614863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8713788" y="3392488"/>
            <a:ext cx="152400" cy="15398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88" name="Line 124"/>
          <p:cNvSpPr>
            <a:spLocks noChangeShapeType="1"/>
          </p:cNvSpPr>
          <p:nvPr/>
        </p:nvSpPr>
        <p:spPr bwMode="auto">
          <a:xfrm>
            <a:off x="8734425" y="3467100"/>
            <a:ext cx="1047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8713788" y="5686425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90" name="Line 126"/>
          <p:cNvSpPr>
            <a:spLocks noChangeShapeType="1"/>
          </p:cNvSpPr>
          <p:nvPr/>
        </p:nvSpPr>
        <p:spPr bwMode="auto">
          <a:xfrm>
            <a:off x="8734425" y="5759450"/>
            <a:ext cx="1047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91" name="Rectangle 127"/>
          <p:cNvSpPr>
            <a:spLocks noChangeArrowheads="1"/>
          </p:cNvSpPr>
          <p:nvPr/>
        </p:nvSpPr>
        <p:spPr bwMode="auto">
          <a:xfrm>
            <a:off x="5426075" y="454025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92" name="Line 128"/>
          <p:cNvSpPr>
            <a:spLocks noChangeShapeType="1"/>
          </p:cNvSpPr>
          <p:nvPr/>
        </p:nvSpPr>
        <p:spPr bwMode="auto">
          <a:xfrm>
            <a:off x="5446713" y="4614863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93" name="Rectangle 129"/>
          <p:cNvSpPr>
            <a:spLocks noChangeArrowheads="1"/>
          </p:cNvSpPr>
          <p:nvPr/>
        </p:nvSpPr>
        <p:spPr bwMode="auto">
          <a:xfrm>
            <a:off x="6262688" y="5686425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94" name="Line 130"/>
          <p:cNvSpPr>
            <a:spLocks noChangeShapeType="1"/>
          </p:cNvSpPr>
          <p:nvPr/>
        </p:nvSpPr>
        <p:spPr bwMode="auto">
          <a:xfrm>
            <a:off x="6283325" y="5759450"/>
            <a:ext cx="1047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95" name="Line 131"/>
          <p:cNvSpPr>
            <a:spLocks noChangeShapeType="1"/>
          </p:cNvSpPr>
          <p:nvPr/>
        </p:nvSpPr>
        <p:spPr bwMode="auto">
          <a:xfrm>
            <a:off x="7023100" y="2324100"/>
            <a:ext cx="6842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96" name="Line 132"/>
          <p:cNvSpPr>
            <a:spLocks noChangeShapeType="1"/>
          </p:cNvSpPr>
          <p:nvPr/>
        </p:nvSpPr>
        <p:spPr bwMode="auto">
          <a:xfrm>
            <a:off x="7707313" y="3468688"/>
            <a:ext cx="382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997" name="Rectangle 133"/>
          <p:cNvSpPr>
            <a:spLocks noChangeArrowheads="1"/>
          </p:cNvSpPr>
          <p:nvPr/>
        </p:nvSpPr>
        <p:spPr bwMode="auto">
          <a:xfrm>
            <a:off x="3951288" y="2209800"/>
            <a:ext cx="174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4056063" y="2311400"/>
            <a:ext cx="101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0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951288" y="3357563"/>
            <a:ext cx="174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4056063" y="3460750"/>
            <a:ext cx="1016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3951288" y="4500563"/>
            <a:ext cx="174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4056063" y="4603750"/>
            <a:ext cx="101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3951288" y="5646738"/>
            <a:ext cx="174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4056063" y="5749925"/>
            <a:ext cx="101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Quay Sans Book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05" name="Text Box 141"/>
          <p:cNvSpPr txBox="1">
            <a:spLocks noChangeArrowheads="1"/>
          </p:cNvSpPr>
          <p:nvPr/>
        </p:nvSpPr>
        <p:spPr bwMode="auto">
          <a:xfrm>
            <a:off x="4406900" y="2362200"/>
            <a:ext cx="376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8  /</a:t>
            </a:r>
          </a:p>
        </p:txBody>
      </p:sp>
      <p:sp>
        <p:nvSpPr>
          <p:cNvPr id="37006" name="Text Box 142"/>
          <p:cNvSpPr txBox="1">
            <a:spLocks noChangeArrowheads="1"/>
          </p:cNvSpPr>
          <p:nvPr/>
        </p:nvSpPr>
        <p:spPr bwMode="auto">
          <a:xfrm>
            <a:off x="4322763" y="3073400"/>
            <a:ext cx="452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32  /</a:t>
            </a:r>
          </a:p>
        </p:txBody>
      </p:sp>
    </p:spTree>
    <p:extLst>
      <p:ext uri="{BB962C8B-B14F-4D97-AF65-F5344CB8AC3E}">
        <p14:creationId xmlns:p14="http://schemas.microsoft.com/office/powerpoint/2010/main" val="23328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206875" y="2786063"/>
            <a:ext cx="2403475" cy="2092325"/>
          </a:xfrm>
          <a:prstGeom prst="rect">
            <a:avLst/>
          </a:prstGeom>
          <a:solidFill>
            <a:srgbClr val="FFEBEB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4191000" y="2755900"/>
            <a:ext cx="2419350" cy="30163"/>
          </a:xfrm>
          <a:custGeom>
            <a:avLst/>
            <a:gdLst>
              <a:gd name="T0" fmla="*/ 0 w 4990"/>
              <a:gd name="T1" fmla="*/ 0 h 33"/>
              <a:gd name="T2" fmla="*/ 2147483647 w 4990"/>
              <a:gd name="T3" fmla="*/ 2147483647 h 33"/>
              <a:gd name="T4" fmla="*/ 2147483647 w 4990"/>
              <a:gd name="T5" fmla="*/ 2147483647 h 33"/>
              <a:gd name="T6" fmla="*/ 2147483647 w 4990"/>
              <a:gd name="T7" fmla="*/ 0 h 33"/>
              <a:gd name="T8" fmla="*/ 0 w 4990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0"/>
              <a:gd name="T16" fmla="*/ 0 h 33"/>
              <a:gd name="T17" fmla="*/ 4990 w 4990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0" h="33">
                <a:moveTo>
                  <a:pt x="0" y="0"/>
                </a:moveTo>
                <a:lnTo>
                  <a:pt x="32" y="33"/>
                </a:lnTo>
                <a:lnTo>
                  <a:pt x="4957" y="33"/>
                </a:lnTo>
                <a:lnTo>
                  <a:pt x="4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6596063" y="2755900"/>
            <a:ext cx="14287" cy="2149475"/>
          </a:xfrm>
          <a:custGeom>
            <a:avLst/>
            <a:gdLst>
              <a:gd name="T0" fmla="*/ 2147483647 w 33"/>
              <a:gd name="T1" fmla="*/ 0 h 2529"/>
              <a:gd name="T2" fmla="*/ 0 w 33"/>
              <a:gd name="T3" fmla="*/ 2147483647 h 2529"/>
              <a:gd name="T4" fmla="*/ 0 w 33"/>
              <a:gd name="T5" fmla="*/ 2147483647 h 2529"/>
              <a:gd name="T6" fmla="*/ 2147483647 w 33"/>
              <a:gd name="T7" fmla="*/ 2147483647 h 2529"/>
              <a:gd name="T8" fmla="*/ 2147483647 w 33"/>
              <a:gd name="T9" fmla="*/ 0 h 2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2529"/>
              <a:gd name="T17" fmla="*/ 33 w 33"/>
              <a:gd name="T18" fmla="*/ 2529 h 2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2529">
                <a:moveTo>
                  <a:pt x="33" y="0"/>
                </a:moveTo>
                <a:lnTo>
                  <a:pt x="0" y="33"/>
                </a:lnTo>
                <a:lnTo>
                  <a:pt x="0" y="2495"/>
                </a:lnTo>
                <a:lnTo>
                  <a:pt x="33" y="2529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>
            <a:off x="4191000" y="4878388"/>
            <a:ext cx="2419350" cy="26987"/>
          </a:xfrm>
          <a:custGeom>
            <a:avLst/>
            <a:gdLst>
              <a:gd name="T0" fmla="*/ 2147483647 w 4990"/>
              <a:gd name="T1" fmla="*/ 2147483647 h 34"/>
              <a:gd name="T2" fmla="*/ 2147483647 w 4990"/>
              <a:gd name="T3" fmla="*/ 0 h 34"/>
              <a:gd name="T4" fmla="*/ 2147483647 w 4990"/>
              <a:gd name="T5" fmla="*/ 0 h 34"/>
              <a:gd name="T6" fmla="*/ 0 w 4990"/>
              <a:gd name="T7" fmla="*/ 2147483647 h 34"/>
              <a:gd name="T8" fmla="*/ 2147483647 w 4990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0"/>
              <a:gd name="T16" fmla="*/ 0 h 34"/>
              <a:gd name="T17" fmla="*/ 4990 w 499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0" h="34">
                <a:moveTo>
                  <a:pt x="4990" y="34"/>
                </a:moveTo>
                <a:lnTo>
                  <a:pt x="4957" y="0"/>
                </a:lnTo>
                <a:lnTo>
                  <a:pt x="32" y="0"/>
                </a:lnTo>
                <a:lnTo>
                  <a:pt x="0" y="34"/>
                </a:lnTo>
                <a:lnTo>
                  <a:pt x="499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>
            <a:off x="4191000" y="2755900"/>
            <a:ext cx="15875" cy="2149475"/>
          </a:xfrm>
          <a:custGeom>
            <a:avLst/>
            <a:gdLst>
              <a:gd name="T0" fmla="*/ 0 w 32"/>
              <a:gd name="T1" fmla="*/ 2147483647 h 2529"/>
              <a:gd name="T2" fmla="*/ 2147483647 w 32"/>
              <a:gd name="T3" fmla="*/ 2147483647 h 2529"/>
              <a:gd name="T4" fmla="*/ 2147483647 w 32"/>
              <a:gd name="T5" fmla="*/ 2147483647 h 2529"/>
              <a:gd name="T6" fmla="*/ 0 w 32"/>
              <a:gd name="T7" fmla="*/ 0 h 2529"/>
              <a:gd name="T8" fmla="*/ 0 w 32"/>
              <a:gd name="T9" fmla="*/ 2147483647 h 2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2529"/>
              <a:gd name="T17" fmla="*/ 32 w 32"/>
              <a:gd name="T18" fmla="*/ 2529 h 2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2529">
                <a:moveTo>
                  <a:pt x="0" y="2529"/>
                </a:moveTo>
                <a:lnTo>
                  <a:pt x="32" y="2495"/>
                </a:lnTo>
                <a:lnTo>
                  <a:pt x="32" y="33"/>
                </a:lnTo>
                <a:lnTo>
                  <a:pt x="0" y="0"/>
                </a:lnTo>
                <a:lnTo>
                  <a:pt x="0" y="25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838700" y="3589338"/>
            <a:ext cx="1265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2400" u="none">
                <a:solidFill>
                  <a:srgbClr val="000000"/>
                </a:solidFill>
                <a:latin typeface="Arial Narrow" pitchFamily="34" charset="0"/>
              </a:rPr>
              <a:t>MAGENTA</a:t>
            </a:r>
            <a:endParaRPr lang="en-US" sz="2400" i="1" u="none">
              <a:latin typeface="Arial Narrow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979738" y="3232150"/>
            <a:ext cx="1052512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897" name="Freeform 9"/>
          <p:cNvSpPr>
            <a:spLocks/>
          </p:cNvSpPr>
          <p:nvPr/>
        </p:nvSpPr>
        <p:spPr bwMode="auto">
          <a:xfrm>
            <a:off x="3998913" y="3146425"/>
            <a:ext cx="192087" cy="223838"/>
          </a:xfrm>
          <a:custGeom>
            <a:avLst/>
            <a:gdLst>
              <a:gd name="T0" fmla="*/ 2147483647 w 394"/>
              <a:gd name="T1" fmla="*/ 2147483647 h 262"/>
              <a:gd name="T2" fmla="*/ 0 w 394"/>
              <a:gd name="T3" fmla="*/ 0 h 262"/>
              <a:gd name="T4" fmla="*/ 0 w 394"/>
              <a:gd name="T5" fmla="*/ 2147483647 h 262"/>
              <a:gd name="T6" fmla="*/ 2147483647 w 394"/>
              <a:gd name="T7" fmla="*/ 2147483647 h 262"/>
              <a:gd name="T8" fmla="*/ 0 60000 65536"/>
              <a:gd name="T9" fmla="*/ 0 60000 65536"/>
              <a:gd name="T10" fmla="*/ 0 60000 65536"/>
              <a:gd name="T11" fmla="*/ 0 60000 65536"/>
              <a:gd name="T12" fmla="*/ 0 w 394"/>
              <a:gd name="T13" fmla="*/ 0 h 262"/>
              <a:gd name="T14" fmla="*/ 394 w 394"/>
              <a:gd name="T15" fmla="*/ 262 h 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4" h="262">
                <a:moveTo>
                  <a:pt x="394" y="132"/>
                </a:moveTo>
                <a:lnTo>
                  <a:pt x="0" y="0"/>
                </a:lnTo>
                <a:lnTo>
                  <a:pt x="0" y="262"/>
                </a:lnTo>
                <a:lnTo>
                  <a:pt x="394" y="1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905000" y="2971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u="none">
                <a:solidFill>
                  <a:srgbClr val="000000"/>
                </a:solidFill>
                <a:latin typeface="Arial Narrow" pitchFamily="34" charset="0"/>
              </a:rPr>
              <a:t>Message              </a:t>
            </a:r>
            <a:endParaRPr lang="en-US" i="1" u="none">
              <a:latin typeface="Arial Narrow" pitchFamily="34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243263" y="3265488"/>
            <a:ext cx="820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Arial Narrow" pitchFamily="34" charset="0"/>
              </a:rPr>
              <a:t>128              </a:t>
            </a:r>
            <a:endParaRPr lang="en-US" sz="1400" i="1" u="none">
              <a:latin typeface="Arial Narrow" pitchFamily="34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2979738" y="4294188"/>
            <a:ext cx="105251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01" name="Freeform 13"/>
          <p:cNvSpPr>
            <a:spLocks/>
          </p:cNvSpPr>
          <p:nvPr/>
        </p:nvSpPr>
        <p:spPr bwMode="auto">
          <a:xfrm>
            <a:off x="3998913" y="4208463"/>
            <a:ext cx="192087" cy="196850"/>
          </a:xfrm>
          <a:custGeom>
            <a:avLst/>
            <a:gdLst>
              <a:gd name="T0" fmla="*/ 2147483647 w 394"/>
              <a:gd name="T1" fmla="*/ 2147483647 h 230"/>
              <a:gd name="T2" fmla="*/ 0 w 394"/>
              <a:gd name="T3" fmla="*/ 0 h 230"/>
              <a:gd name="T4" fmla="*/ 0 w 394"/>
              <a:gd name="T5" fmla="*/ 2147483647 h 230"/>
              <a:gd name="T6" fmla="*/ 2147483647 w 394"/>
              <a:gd name="T7" fmla="*/ 2147483647 h 230"/>
              <a:gd name="T8" fmla="*/ 0 60000 65536"/>
              <a:gd name="T9" fmla="*/ 0 60000 65536"/>
              <a:gd name="T10" fmla="*/ 0 60000 65536"/>
              <a:gd name="T11" fmla="*/ 0 60000 65536"/>
              <a:gd name="T12" fmla="*/ 0 w 394"/>
              <a:gd name="T13" fmla="*/ 0 h 230"/>
              <a:gd name="T14" fmla="*/ 394 w 394"/>
              <a:gd name="T15" fmla="*/ 230 h 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4" h="230">
                <a:moveTo>
                  <a:pt x="394" y="132"/>
                </a:moveTo>
                <a:lnTo>
                  <a:pt x="0" y="0"/>
                </a:lnTo>
                <a:lnTo>
                  <a:pt x="0" y="230"/>
                </a:lnTo>
                <a:lnTo>
                  <a:pt x="394" y="1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2286000" y="4116388"/>
            <a:ext cx="51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u="none">
                <a:solidFill>
                  <a:srgbClr val="000000"/>
                </a:solidFill>
                <a:latin typeface="Arial Narrow" pitchFamily="34" charset="0"/>
              </a:rPr>
              <a:t>Key              </a:t>
            </a:r>
            <a:endParaRPr lang="en-US" i="1" u="none">
              <a:latin typeface="Arial Narrow" pitchFamily="34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228975" y="4300538"/>
            <a:ext cx="820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Arial Narrow" pitchFamily="34" charset="0"/>
              </a:rPr>
              <a:t>128              </a:t>
            </a:r>
            <a:endParaRPr lang="en-US" sz="1400" i="1" u="none">
              <a:latin typeface="Arial Narrow" pitchFamily="34" charset="0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6596063" y="3763963"/>
            <a:ext cx="1050925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05" name="Freeform 17"/>
          <p:cNvSpPr>
            <a:spLocks/>
          </p:cNvSpPr>
          <p:nvPr/>
        </p:nvSpPr>
        <p:spPr bwMode="auto">
          <a:xfrm>
            <a:off x="7616825" y="3678238"/>
            <a:ext cx="174625" cy="196850"/>
          </a:xfrm>
          <a:custGeom>
            <a:avLst/>
            <a:gdLst>
              <a:gd name="T0" fmla="*/ 2147483647 w 361"/>
              <a:gd name="T1" fmla="*/ 2147483647 h 231"/>
              <a:gd name="T2" fmla="*/ 0 w 361"/>
              <a:gd name="T3" fmla="*/ 0 h 231"/>
              <a:gd name="T4" fmla="*/ 0 w 361"/>
              <a:gd name="T5" fmla="*/ 2147483647 h 231"/>
              <a:gd name="T6" fmla="*/ 2147483647 w 361"/>
              <a:gd name="T7" fmla="*/ 2147483647 h 231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231"/>
              <a:gd name="T14" fmla="*/ 361 w 361"/>
              <a:gd name="T15" fmla="*/ 231 h 2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231">
                <a:moveTo>
                  <a:pt x="361" y="132"/>
                </a:moveTo>
                <a:lnTo>
                  <a:pt x="0" y="0"/>
                </a:lnTo>
                <a:lnTo>
                  <a:pt x="0" y="231"/>
                </a:lnTo>
                <a:lnTo>
                  <a:pt x="361" y="1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7116763" y="3352800"/>
            <a:ext cx="1716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u="none">
                <a:solidFill>
                  <a:srgbClr val="000000"/>
                </a:solidFill>
                <a:latin typeface="Arial Narrow" pitchFamily="34" charset="0"/>
              </a:rPr>
              <a:t>Cipher text           </a:t>
            </a:r>
            <a:endParaRPr lang="en-US" i="1" u="none">
              <a:latin typeface="Arial Narrow" pitchFamily="34" charset="0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6861175" y="3797300"/>
            <a:ext cx="820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Arial Narrow" pitchFamily="34" charset="0"/>
              </a:rPr>
              <a:t>128              </a:t>
            </a:r>
            <a:endParaRPr lang="en-US" sz="1400" i="1" u="none">
              <a:latin typeface="Arial Narrow" pitchFamily="34" charset="0"/>
            </a:endParaRPr>
          </a:p>
        </p:txBody>
      </p:sp>
      <p:sp>
        <p:nvSpPr>
          <p:cNvPr id="1429524" name="Text Box 20"/>
          <p:cNvSpPr txBox="1">
            <a:spLocks noChangeArrowheads="1"/>
          </p:cNvSpPr>
          <p:nvPr/>
        </p:nvSpPr>
        <p:spPr bwMode="auto">
          <a:xfrm>
            <a:off x="664199" y="650875"/>
            <a:ext cx="918879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40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MAGENTA</a:t>
            </a:r>
            <a:r>
              <a:rPr lang="en-US" sz="40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Block-Cipher</a:t>
            </a:r>
          </a:p>
          <a:p>
            <a:pPr algn="ctr" defTabSz="762000">
              <a:spcBef>
                <a:spcPct val="50000"/>
              </a:spcBef>
              <a:defRPr/>
            </a:pPr>
            <a:r>
              <a:rPr lang="en-US" sz="2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(Proposed for AES Competition by German Telecom)</a:t>
            </a:r>
            <a:endParaRPr lang="en-US" sz="4000" u="none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2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828800" y="3162300"/>
            <a:ext cx="55245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2357438" y="3113088"/>
            <a:ext cx="161925" cy="111125"/>
          </a:xfrm>
          <a:custGeom>
            <a:avLst/>
            <a:gdLst>
              <a:gd name="T0" fmla="*/ 2147483647 w 304"/>
              <a:gd name="T1" fmla="*/ 2147483647 h 211"/>
              <a:gd name="T2" fmla="*/ 0 w 304"/>
              <a:gd name="T3" fmla="*/ 0 h 211"/>
              <a:gd name="T4" fmla="*/ 0 w 304"/>
              <a:gd name="T5" fmla="*/ 2147483647 h 211"/>
              <a:gd name="T6" fmla="*/ 2147483647 w 304"/>
              <a:gd name="T7" fmla="*/ 2147483647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304"/>
              <a:gd name="T13" fmla="*/ 0 h 211"/>
              <a:gd name="T14" fmla="*/ 304 w 304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" h="211">
                <a:moveTo>
                  <a:pt x="304" y="117"/>
                </a:moveTo>
                <a:lnTo>
                  <a:pt x="0" y="0"/>
                </a:lnTo>
                <a:lnTo>
                  <a:pt x="0" y="211"/>
                </a:lnTo>
                <a:lnTo>
                  <a:pt x="304" y="1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943100" y="2709863"/>
            <a:ext cx="533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      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817688" y="3452813"/>
            <a:ext cx="8001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             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828800" y="4772025"/>
            <a:ext cx="170180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3506788" y="4722813"/>
            <a:ext cx="161925" cy="109537"/>
          </a:xfrm>
          <a:custGeom>
            <a:avLst/>
            <a:gdLst>
              <a:gd name="T0" fmla="*/ 2147483647 w 305"/>
              <a:gd name="T1" fmla="*/ 2147483647 h 209"/>
              <a:gd name="T2" fmla="*/ 0 w 305"/>
              <a:gd name="T3" fmla="*/ 0 h 209"/>
              <a:gd name="T4" fmla="*/ 0 w 305"/>
              <a:gd name="T5" fmla="*/ 2147483647 h 209"/>
              <a:gd name="T6" fmla="*/ 2147483647 w 305"/>
              <a:gd name="T7" fmla="*/ 2147483647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305"/>
              <a:gd name="T13" fmla="*/ 0 h 209"/>
              <a:gd name="T14" fmla="*/ 305 w 305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5" h="209">
                <a:moveTo>
                  <a:pt x="305" y="93"/>
                </a:moveTo>
                <a:lnTo>
                  <a:pt x="0" y="0"/>
                </a:lnTo>
                <a:lnTo>
                  <a:pt x="0" y="209"/>
                </a:lnTo>
                <a:lnTo>
                  <a:pt x="305" y="9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563813" y="4603750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    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2528888" y="4776788"/>
            <a:ext cx="533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      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1431562" name="Rectangle 10"/>
          <p:cNvSpPr>
            <a:spLocks noChangeArrowheads="1"/>
          </p:cNvSpPr>
          <p:nvPr/>
        </p:nvSpPr>
        <p:spPr bwMode="auto">
          <a:xfrm>
            <a:off x="3208338" y="2432050"/>
            <a:ext cx="920750" cy="147320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3208338" y="2432050"/>
            <a:ext cx="931862" cy="12700"/>
          </a:xfrm>
          <a:custGeom>
            <a:avLst/>
            <a:gdLst>
              <a:gd name="T0" fmla="*/ 0 w 1760"/>
              <a:gd name="T1" fmla="*/ 0 h 23"/>
              <a:gd name="T2" fmla="*/ 2147483647 w 1760"/>
              <a:gd name="T3" fmla="*/ 2147483647 h 23"/>
              <a:gd name="T4" fmla="*/ 2147483647 w 1760"/>
              <a:gd name="T5" fmla="*/ 2147483647 h 23"/>
              <a:gd name="T6" fmla="*/ 2147483647 w 1760"/>
              <a:gd name="T7" fmla="*/ 0 h 23"/>
              <a:gd name="T8" fmla="*/ 0 w 1760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0"/>
              <a:gd name="T16" fmla="*/ 0 h 23"/>
              <a:gd name="T17" fmla="*/ 1760 w 1760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0" h="23">
                <a:moveTo>
                  <a:pt x="0" y="0"/>
                </a:moveTo>
                <a:lnTo>
                  <a:pt x="21" y="23"/>
                </a:lnTo>
                <a:lnTo>
                  <a:pt x="1738" y="23"/>
                </a:lnTo>
                <a:lnTo>
                  <a:pt x="1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24" name="Freeform 12"/>
          <p:cNvSpPr>
            <a:spLocks/>
          </p:cNvSpPr>
          <p:nvPr/>
        </p:nvSpPr>
        <p:spPr bwMode="auto">
          <a:xfrm>
            <a:off x="4129088" y="2432050"/>
            <a:ext cx="11112" cy="1473200"/>
          </a:xfrm>
          <a:custGeom>
            <a:avLst/>
            <a:gdLst>
              <a:gd name="T0" fmla="*/ 2147483647 w 22"/>
              <a:gd name="T1" fmla="*/ 0 h 2781"/>
              <a:gd name="T2" fmla="*/ 0 w 22"/>
              <a:gd name="T3" fmla="*/ 2147483647 h 2781"/>
              <a:gd name="T4" fmla="*/ 0 w 22"/>
              <a:gd name="T5" fmla="*/ 2147483647 h 2781"/>
              <a:gd name="T6" fmla="*/ 2147483647 w 22"/>
              <a:gd name="T7" fmla="*/ 2147483647 h 2781"/>
              <a:gd name="T8" fmla="*/ 2147483647 w 22"/>
              <a:gd name="T9" fmla="*/ 0 h 27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781"/>
              <a:gd name="T17" fmla="*/ 22 w 22"/>
              <a:gd name="T18" fmla="*/ 2781 h 27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781">
                <a:moveTo>
                  <a:pt x="22" y="0"/>
                </a:moveTo>
                <a:lnTo>
                  <a:pt x="0" y="23"/>
                </a:lnTo>
                <a:lnTo>
                  <a:pt x="0" y="2758"/>
                </a:lnTo>
                <a:lnTo>
                  <a:pt x="22" y="2781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>
            <a:off x="3208338" y="3894138"/>
            <a:ext cx="931862" cy="11112"/>
          </a:xfrm>
          <a:custGeom>
            <a:avLst/>
            <a:gdLst>
              <a:gd name="T0" fmla="*/ 2147483647 w 1760"/>
              <a:gd name="T1" fmla="*/ 2147483647 h 23"/>
              <a:gd name="T2" fmla="*/ 2147483647 w 1760"/>
              <a:gd name="T3" fmla="*/ 0 h 23"/>
              <a:gd name="T4" fmla="*/ 2147483647 w 1760"/>
              <a:gd name="T5" fmla="*/ 0 h 23"/>
              <a:gd name="T6" fmla="*/ 0 w 1760"/>
              <a:gd name="T7" fmla="*/ 2147483647 h 23"/>
              <a:gd name="T8" fmla="*/ 2147483647 w 1760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0"/>
              <a:gd name="T16" fmla="*/ 0 h 23"/>
              <a:gd name="T17" fmla="*/ 1760 w 1760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0" h="23">
                <a:moveTo>
                  <a:pt x="1760" y="23"/>
                </a:moveTo>
                <a:lnTo>
                  <a:pt x="1738" y="0"/>
                </a:lnTo>
                <a:lnTo>
                  <a:pt x="21" y="0"/>
                </a:lnTo>
                <a:lnTo>
                  <a:pt x="0" y="23"/>
                </a:lnTo>
                <a:lnTo>
                  <a:pt x="176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3208338" y="2432050"/>
            <a:ext cx="11112" cy="1473200"/>
          </a:xfrm>
          <a:custGeom>
            <a:avLst/>
            <a:gdLst>
              <a:gd name="T0" fmla="*/ 0 w 21"/>
              <a:gd name="T1" fmla="*/ 2147483647 h 2781"/>
              <a:gd name="T2" fmla="*/ 2147483647 w 21"/>
              <a:gd name="T3" fmla="*/ 2147483647 h 2781"/>
              <a:gd name="T4" fmla="*/ 2147483647 w 21"/>
              <a:gd name="T5" fmla="*/ 2147483647 h 2781"/>
              <a:gd name="T6" fmla="*/ 0 w 21"/>
              <a:gd name="T7" fmla="*/ 0 h 2781"/>
              <a:gd name="T8" fmla="*/ 0 w 21"/>
              <a:gd name="T9" fmla="*/ 2147483647 h 27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781"/>
              <a:gd name="T17" fmla="*/ 21 w 21"/>
              <a:gd name="T18" fmla="*/ 2781 h 27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781">
                <a:moveTo>
                  <a:pt x="0" y="2781"/>
                </a:moveTo>
                <a:lnTo>
                  <a:pt x="21" y="2758"/>
                </a:lnTo>
                <a:lnTo>
                  <a:pt x="21" y="23"/>
                </a:lnTo>
                <a:lnTo>
                  <a:pt x="0" y="0"/>
                </a:lnTo>
                <a:lnTo>
                  <a:pt x="0" y="27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3351213" y="3048000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600" u="none">
                <a:solidFill>
                  <a:srgbClr val="000000"/>
                </a:solidFill>
                <a:latin typeface="Times New Roman" pitchFamily="18" charset="0"/>
              </a:rPr>
              <a:t>R-Block</a:t>
            </a:r>
            <a:endParaRPr lang="en-US" sz="1600" i="1" u="none">
              <a:latin typeface="Times New Roman" pitchFamily="18" charset="0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2519363" y="2803525"/>
            <a:ext cx="11112" cy="7302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2519363" y="2803525"/>
            <a:ext cx="550862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3048000" y="2754313"/>
            <a:ext cx="160338" cy="111125"/>
          </a:xfrm>
          <a:custGeom>
            <a:avLst/>
            <a:gdLst>
              <a:gd name="T0" fmla="*/ 2147483647 w 304"/>
              <a:gd name="T1" fmla="*/ 2147483647 h 211"/>
              <a:gd name="T2" fmla="*/ 0 w 304"/>
              <a:gd name="T3" fmla="*/ 0 h 211"/>
              <a:gd name="T4" fmla="*/ 0 w 304"/>
              <a:gd name="T5" fmla="*/ 2147483647 h 211"/>
              <a:gd name="T6" fmla="*/ 2147483647 w 304"/>
              <a:gd name="T7" fmla="*/ 2147483647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304"/>
              <a:gd name="T13" fmla="*/ 0 h 211"/>
              <a:gd name="T14" fmla="*/ 304 w 304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" h="211">
                <a:moveTo>
                  <a:pt x="304" y="94"/>
                </a:moveTo>
                <a:lnTo>
                  <a:pt x="0" y="0"/>
                </a:lnTo>
                <a:lnTo>
                  <a:pt x="0" y="211"/>
                </a:lnTo>
                <a:lnTo>
                  <a:pt x="304" y="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2803525" y="2635250"/>
            <a:ext cx="190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2825750" y="2808288"/>
            <a:ext cx="152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2519363" y="3521075"/>
            <a:ext cx="550862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34" name="Freeform 22"/>
          <p:cNvSpPr>
            <a:spLocks/>
          </p:cNvSpPr>
          <p:nvPr/>
        </p:nvSpPr>
        <p:spPr bwMode="auto">
          <a:xfrm>
            <a:off x="3048000" y="3471863"/>
            <a:ext cx="160338" cy="123825"/>
          </a:xfrm>
          <a:custGeom>
            <a:avLst/>
            <a:gdLst>
              <a:gd name="T0" fmla="*/ 2147483647 w 304"/>
              <a:gd name="T1" fmla="*/ 2147483647 h 234"/>
              <a:gd name="T2" fmla="*/ 0 w 304"/>
              <a:gd name="T3" fmla="*/ 0 h 234"/>
              <a:gd name="T4" fmla="*/ 0 w 304"/>
              <a:gd name="T5" fmla="*/ 2147483647 h 234"/>
              <a:gd name="T6" fmla="*/ 2147483647 w 304"/>
              <a:gd name="T7" fmla="*/ 2147483647 h 234"/>
              <a:gd name="T8" fmla="*/ 0 60000 65536"/>
              <a:gd name="T9" fmla="*/ 0 60000 65536"/>
              <a:gd name="T10" fmla="*/ 0 60000 65536"/>
              <a:gd name="T11" fmla="*/ 0 60000 65536"/>
              <a:gd name="T12" fmla="*/ 0 w 304"/>
              <a:gd name="T13" fmla="*/ 0 h 234"/>
              <a:gd name="T14" fmla="*/ 304 w 304"/>
              <a:gd name="T15" fmla="*/ 234 h 2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" h="234">
                <a:moveTo>
                  <a:pt x="304" y="117"/>
                </a:moveTo>
                <a:lnTo>
                  <a:pt x="0" y="0"/>
                </a:lnTo>
                <a:lnTo>
                  <a:pt x="0" y="234"/>
                </a:lnTo>
                <a:lnTo>
                  <a:pt x="304" y="1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2859088" y="3352800"/>
            <a:ext cx="76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2825750" y="3525838"/>
            <a:ext cx="152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3668713" y="4041775"/>
            <a:ext cx="11112" cy="7302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38" name="Freeform 26"/>
          <p:cNvSpPr>
            <a:spLocks/>
          </p:cNvSpPr>
          <p:nvPr/>
        </p:nvSpPr>
        <p:spPr bwMode="auto">
          <a:xfrm>
            <a:off x="3611563" y="3905250"/>
            <a:ext cx="114300" cy="173038"/>
          </a:xfrm>
          <a:custGeom>
            <a:avLst/>
            <a:gdLst>
              <a:gd name="T0" fmla="*/ 2147483647 w 218"/>
              <a:gd name="T1" fmla="*/ 0 h 327"/>
              <a:gd name="T2" fmla="*/ 0 w 218"/>
              <a:gd name="T3" fmla="*/ 2147483647 h 327"/>
              <a:gd name="T4" fmla="*/ 2147483647 w 218"/>
              <a:gd name="T5" fmla="*/ 2147483647 h 327"/>
              <a:gd name="T6" fmla="*/ 2147483647 w 218"/>
              <a:gd name="T7" fmla="*/ 0 h 327"/>
              <a:gd name="T8" fmla="*/ 0 60000 65536"/>
              <a:gd name="T9" fmla="*/ 0 60000 65536"/>
              <a:gd name="T10" fmla="*/ 0 60000 65536"/>
              <a:gd name="T11" fmla="*/ 0 60000 65536"/>
              <a:gd name="T12" fmla="*/ 0 w 218"/>
              <a:gd name="T13" fmla="*/ 0 h 327"/>
              <a:gd name="T14" fmla="*/ 218 w 218"/>
              <a:gd name="T15" fmla="*/ 327 h 3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" h="327">
                <a:moveTo>
                  <a:pt x="109" y="0"/>
                </a:moveTo>
                <a:lnTo>
                  <a:pt x="0" y="327"/>
                </a:lnTo>
                <a:lnTo>
                  <a:pt x="218" y="327"/>
                </a:lnTo>
                <a:lnTo>
                  <a:pt x="10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4818063" y="2432050"/>
            <a:ext cx="919162" cy="147320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40" name="Freeform 28"/>
          <p:cNvSpPr>
            <a:spLocks/>
          </p:cNvSpPr>
          <p:nvPr/>
        </p:nvSpPr>
        <p:spPr bwMode="auto">
          <a:xfrm>
            <a:off x="4818063" y="2432050"/>
            <a:ext cx="930275" cy="12700"/>
          </a:xfrm>
          <a:custGeom>
            <a:avLst/>
            <a:gdLst>
              <a:gd name="T0" fmla="*/ 0 w 1760"/>
              <a:gd name="T1" fmla="*/ 0 h 23"/>
              <a:gd name="T2" fmla="*/ 2147483647 w 1760"/>
              <a:gd name="T3" fmla="*/ 2147483647 h 23"/>
              <a:gd name="T4" fmla="*/ 2147483647 w 1760"/>
              <a:gd name="T5" fmla="*/ 2147483647 h 23"/>
              <a:gd name="T6" fmla="*/ 2147483647 w 1760"/>
              <a:gd name="T7" fmla="*/ 0 h 23"/>
              <a:gd name="T8" fmla="*/ 0 w 1760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0"/>
              <a:gd name="T16" fmla="*/ 0 h 23"/>
              <a:gd name="T17" fmla="*/ 1760 w 1760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0" h="23">
                <a:moveTo>
                  <a:pt x="0" y="0"/>
                </a:moveTo>
                <a:lnTo>
                  <a:pt x="22" y="23"/>
                </a:lnTo>
                <a:lnTo>
                  <a:pt x="1739" y="23"/>
                </a:lnTo>
                <a:lnTo>
                  <a:pt x="1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41" name="Freeform 29"/>
          <p:cNvSpPr>
            <a:spLocks/>
          </p:cNvSpPr>
          <p:nvPr/>
        </p:nvSpPr>
        <p:spPr bwMode="auto">
          <a:xfrm>
            <a:off x="5737225" y="2432050"/>
            <a:ext cx="11113" cy="1473200"/>
          </a:xfrm>
          <a:custGeom>
            <a:avLst/>
            <a:gdLst>
              <a:gd name="T0" fmla="*/ 2147483647 w 21"/>
              <a:gd name="T1" fmla="*/ 0 h 2781"/>
              <a:gd name="T2" fmla="*/ 0 w 21"/>
              <a:gd name="T3" fmla="*/ 2147483647 h 2781"/>
              <a:gd name="T4" fmla="*/ 0 w 21"/>
              <a:gd name="T5" fmla="*/ 2147483647 h 2781"/>
              <a:gd name="T6" fmla="*/ 2147483647 w 21"/>
              <a:gd name="T7" fmla="*/ 2147483647 h 2781"/>
              <a:gd name="T8" fmla="*/ 2147483647 w 21"/>
              <a:gd name="T9" fmla="*/ 0 h 27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781"/>
              <a:gd name="T17" fmla="*/ 21 w 21"/>
              <a:gd name="T18" fmla="*/ 2781 h 27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781">
                <a:moveTo>
                  <a:pt x="21" y="0"/>
                </a:moveTo>
                <a:lnTo>
                  <a:pt x="0" y="23"/>
                </a:lnTo>
                <a:lnTo>
                  <a:pt x="0" y="2758"/>
                </a:lnTo>
                <a:lnTo>
                  <a:pt x="21" y="2781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42" name="Freeform 30"/>
          <p:cNvSpPr>
            <a:spLocks/>
          </p:cNvSpPr>
          <p:nvPr/>
        </p:nvSpPr>
        <p:spPr bwMode="auto">
          <a:xfrm>
            <a:off x="4818063" y="3894138"/>
            <a:ext cx="930275" cy="11112"/>
          </a:xfrm>
          <a:custGeom>
            <a:avLst/>
            <a:gdLst>
              <a:gd name="T0" fmla="*/ 2147483647 w 1760"/>
              <a:gd name="T1" fmla="*/ 2147483647 h 23"/>
              <a:gd name="T2" fmla="*/ 2147483647 w 1760"/>
              <a:gd name="T3" fmla="*/ 0 h 23"/>
              <a:gd name="T4" fmla="*/ 2147483647 w 1760"/>
              <a:gd name="T5" fmla="*/ 0 h 23"/>
              <a:gd name="T6" fmla="*/ 0 w 1760"/>
              <a:gd name="T7" fmla="*/ 2147483647 h 23"/>
              <a:gd name="T8" fmla="*/ 2147483647 w 1760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0"/>
              <a:gd name="T16" fmla="*/ 0 h 23"/>
              <a:gd name="T17" fmla="*/ 1760 w 1760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0" h="23">
                <a:moveTo>
                  <a:pt x="1760" y="23"/>
                </a:moveTo>
                <a:lnTo>
                  <a:pt x="1739" y="0"/>
                </a:lnTo>
                <a:lnTo>
                  <a:pt x="22" y="0"/>
                </a:lnTo>
                <a:lnTo>
                  <a:pt x="0" y="23"/>
                </a:lnTo>
                <a:lnTo>
                  <a:pt x="1760" y="2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43" name="Freeform 31"/>
          <p:cNvSpPr>
            <a:spLocks/>
          </p:cNvSpPr>
          <p:nvPr/>
        </p:nvSpPr>
        <p:spPr bwMode="auto">
          <a:xfrm>
            <a:off x="4818063" y="2432050"/>
            <a:ext cx="12700" cy="1473200"/>
          </a:xfrm>
          <a:custGeom>
            <a:avLst/>
            <a:gdLst>
              <a:gd name="T0" fmla="*/ 0 w 22"/>
              <a:gd name="T1" fmla="*/ 2147483647 h 2781"/>
              <a:gd name="T2" fmla="*/ 2147483647 w 22"/>
              <a:gd name="T3" fmla="*/ 2147483647 h 2781"/>
              <a:gd name="T4" fmla="*/ 2147483647 w 22"/>
              <a:gd name="T5" fmla="*/ 2147483647 h 2781"/>
              <a:gd name="T6" fmla="*/ 0 w 22"/>
              <a:gd name="T7" fmla="*/ 0 h 2781"/>
              <a:gd name="T8" fmla="*/ 0 w 22"/>
              <a:gd name="T9" fmla="*/ 2147483647 h 27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781"/>
              <a:gd name="T17" fmla="*/ 22 w 22"/>
              <a:gd name="T18" fmla="*/ 2781 h 27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781">
                <a:moveTo>
                  <a:pt x="0" y="2781"/>
                </a:moveTo>
                <a:lnTo>
                  <a:pt x="22" y="2758"/>
                </a:lnTo>
                <a:lnTo>
                  <a:pt x="22" y="23"/>
                </a:lnTo>
                <a:lnTo>
                  <a:pt x="0" y="0"/>
                </a:lnTo>
                <a:lnTo>
                  <a:pt x="0" y="27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4968875" y="3048000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600" u="none">
                <a:solidFill>
                  <a:srgbClr val="000000"/>
                </a:solidFill>
                <a:latin typeface="Times New Roman" pitchFamily="18" charset="0"/>
              </a:rPr>
              <a:t>R-Block</a:t>
            </a:r>
            <a:endParaRPr lang="en-US" sz="1600" i="1" u="none">
              <a:latin typeface="Times New Roman" pitchFamily="18" charset="0"/>
            </a:endParaRPr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6427788" y="2432050"/>
            <a:ext cx="919162" cy="147320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46" name="Freeform 34"/>
          <p:cNvSpPr>
            <a:spLocks/>
          </p:cNvSpPr>
          <p:nvPr/>
        </p:nvSpPr>
        <p:spPr bwMode="auto">
          <a:xfrm>
            <a:off x="7346950" y="2432050"/>
            <a:ext cx="11113" cy="1473200"/>
          </a:xfrm>
          <a:custGeom>
            <a:avLst/>
            <a:gdLst>
              <a:gd name="T0" fmla="*/ 2147483647 w 21"/>
              <a:gd name="T1" fmla="*/ 0 h 2781"/>
              <a:gd name="T2" fmla="*/ 0 w 21"/>
              <a:gd name="T3" fmla="*/ 2147483647 h 2781"/>
              <a:gd name="T4" fmla="*/ 0 w 21"/>
              <a:gd name="T5" fmla="*/ 2147483647 h 2781"/>
              <a:gd name="T6" fmla="*/ 2147483647 w 21"/>
              <a:gd name="T7" fmla="*/ 2147483647 h 2781"/>
              <a:gd name="T8" fmla="*/ 2147483647 w 21"/>
              <a:gd name="T9" fmla="*/ 0 h 27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781"/>
              <a:gd name="T17" fmla="*/ 21 w 21"/>
              <a:gd name="T18" fmla="*/ 2781 h 27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781">
                <a:moveTo>
                  <a:pt x="21" y="0"/>
                </a:moveTo>
                <a:lnTo>
                  <a:pt x="0" y="23"/>
                </a:lnTo>
                <a:lnTo>
                  <a:pt x="0" y="2758"/>
                </a:lnTo>
                <a:lnTo>
                  <a:pt x="21" y="2781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47" name="Freeform 35"/>
          <p:cNvSpPr>
            <a:spLocks/>
          </p:cNvSpPr>
          <p:nvPr/>
        </p:nvSpPr>
        <p:spPr bwMode="auto">
          <a:xfrm>
            <a:off x="6427788" y="3894138"/>
            <a:ext cx="930275" cy="11112"/>
          </a:xfrm>
          <a:custGeom>
            <a:avLst/>
            <a:gdLst>
              <a:gd name="T0" fmla="*/ 2147483647 w 1759"/>
              <a:gd name="T1" fmla="*/ 2147483647 h 23"/>
              <a:gd name="T2" fmla="*/ 2147483647 w 1759"/>
              <a:gd name="T3" fmla="*/ 0 h 23"/>
              <a:gd name="T4" fmla="*/ 2147483647 w 1759"/>
              <a:gd name="T5" fmla="*/ 0 h 23"/>
              <a:gd name="T6" fmla="*/ 0 w 1759"/>
              <a:gd name="T7" fmla="*/ 2147483647 h 23"/>
              <a:gd name="T8" fmla="*/ 2147483647 w 1759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9"/>
              <a:gd name="T16" fmla="*/ 0 h 23"/>
              <a:gd name="T17" fmla="*/ 1759 w 175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9" h="23">
                <a:moveTo>
                  <a:pt x="1759" y="23"/>
                </a:moveTo>
                <a:lnTo>
                  <a:pt x="1738" y="0"/>
                </a:lnTo>
                <a:lnTo>
                  <a:pt x="21" y="0"/>
                </a:lnTo>
                <a:lnTo>
                  <a:pt x="0" y="23"/>
                </a:lnTo>
                <a:lnTo>
                  <a:pt x="1759" y="23"/>
                </a:lnTo>
                <a:close/>
              </a:path>
            </a:pathLst>
          </a:custGeom>
          <a:solidFill>
            <a:srgbClr val="000000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48" name="Freeform 36"/>
          <p:cNvSpPr>
            <a:spLocks/>
          </p:cNvSpPr>
          <p:nvPr/>
        </p:nvSpPr>
        <p:spPr bwMode="auto">
          <a:xfrm>
            <a:off x="6427788" y="2432050"/>
            <a:ext cx="11112" cy="1473200"/>
          </a:xfrm>
          <a:custGeom>
            <a:avLst/>
            <a:gdLst>
              <a:gd name="T0" fmla="*/ 0 w 21"/>
              <a:gd name="T1" fmla="*/ 2147483647 h 2781"/>
              <a:gd name="T2" fmla="*/ 2147483647 w 21"/>
              <a:gd name="T3" fmla="*/ 2147483647 h 2781"/>
              <a:gd name="T4" fmla="*/ 2147483647 w 21"/>
              <a:gd name="T5" fmla="*/ 2147483647 h 2781"/>
              <a:gd name="T6" fmla="*/ 0 w 21"/>
              <a:gd name="T7" fmla="*/ 0 h 2781"/>
              <a:gd name="T8" fmla="*/ 0 w 21"/>
              <a:gd name="T9" fmla="*/ 2147483647 h 27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781"/>
              <a:gd name="T17" fmla="*/ 21 w 21"/>
              <a:gd name="T18" fmla="*/ 2781 h 27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781">
                <a:moveTo>
                  <a:pt x="0" y="2781"/>
                </a:moveTo>
                <a:lnTo>
                  <a:pt x="21" y="2758"/>
                </a:lnTo>
                <a:lnTo>
                  <a:pt x="21" y="23"/>
                </a:lnTo>
                <a:lnTo>
                  <a:pt x="0" y="0"/>
                </a:lnTo>
                <a:lnTo>
                  <a:pt x="0" y="27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6550025" y="3048000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600" u="none">
                <a:solidFill>
                  <a:srgbClr val="000000"/>
                </a:solidFill>
                <a:latin typeface="Times New Roman" pitchFamily="18" charset="0"/>
              </a:rPr>
              <a:t>R-Block</a:t>
            </a:r>
            <a:endParaRPr lang="en-US" sz="1600" i="1" u="none">
              <a:latin typeface="Times New Roman" pitchFamily="18" charset="0"/>
            </a:endParaRPr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5276850" y="4041775"/>
            <a:ext cx="11113" cy="7302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51" name="Freeform 39"/>
          <p:cNvSpPr>
            <a:spLocks/>
          </p:cNvSpPr>
          <p:nvPr/>
        </p:nvSpPr>
        <p:spPr bwMode="auto">
          <a:xfrm>
            <a:off x="5230813" y="3905250"/>
            <a:ext cx="103187" cy="173038"/>
          </a:xfrm>
          <a:custGeom>
            <a:avLst/>
            <a:gdLst>
              <a:gd name="T0" fmla="*/ 2147483647 w 196"/>
              <a:gd name="T1" fmla="*/ 0 h 327"/>
              <a:gd name="T2" fmla="*/ 0 w 196"/>
              <a:gd name="T3" fmla="*/ 2147483647 h 327"/>
              <a:gd name="T4" fmla="*/ 2147483647 w 196"/>
              <a:gd name="T5" fmla="*/ 2147483647 h 327"/>
              <a:gd name="T6" fmla="*/ 2147483647 w 196"/>
              <a:gd name="T7" fmla="*/ 0 h 327"/>
              <a:gd name="T8" fmla="*/ 0 60000 65536"/>
              <a:gd name="T9" fmla="*/ 0 60000 65536"/>
              <a:gd name="T10" fmla="*/ 0 60000 65536"/>
              <a:gd name="T11" fmla="*/ 0 60000 65536"/>
              <a:gd name="T12" fmla="*/ 0 w 196"/>
              <a:gd name="T13" fmla="*/ 0 h 327"/>
              <a:gd name="T14" fmla="*/ 196 w 196"/>
              <a:gd name="T15" fmla="*/ 327 h 3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" h="327">
                <a:moveTo>
                  <a:pt x="87" y="0"/>
                </a:moveTo>
                <a:lnTo>
                  <a:pt x="0" y="327"/>
                </a:lnTo>
                <a:lnTo>
                  <a:pt x="196" y="327"/>
                </a:lnTo>
                <a:lnTo>
                  <a:pt x="8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6886575" y="4041775"/>
            <a:ext cx="12700" cy="7302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53" name="Freeform 41"/>
          <p:cNvSpPr>
            <a:spLocks/>
          </p:cNvSpPr>
          <p:nvPr/>
        </p:nvSpPr>
        <p:spPr bwMode="auto">
          <a:xfrm>
            <a:off x="6840538" y="3905250"/>
            <a:ext cx="103187" cy="173038"/>
          </a:xfrm>
          <a:custGeom>
            <a:avLst/>
            <a:gdLst>
              <a:gd name="T0" fmla="*/ 2147483647 w 195"/>
              <a:gd name="T1" fmla="*/ 0 h 327"/>
              <a:gd name="T2" fmla="*/ 0 w 195"/>
              <a:gd name="T3" fmla="*/ 2147483647 h 327"/>
              <a:gd name="T4" fmla="*/ 2147483647 w 195"/>
              <a:gd name="T5" fmla="*/ 2147483647 h 327"/>
              <a:gd name="T6" fmla="*/ 2147483647 w 195"/>
              <a:gd name="T7" fmla="*/ 0 h 327"/>
              <a:gd name="T8" fmla="*/ 0 60000 65536"/>
              <a:gd name="T9" fmla="*/ 0 60000 65536"/>
              <a:gd name="T10" fmla="*/ 0 60000 65536"/>
              <a:gd name="T11" fmla="*/ 0 60000 65536"/>
              <a:gd name="T12" fmla="*/ 0 w 195"/>
              <a:gd name="T13" fmla="*/ 0 h 327"/>
              <a:gd name="T14" fmla="*/ 195 w 195"/>
              <a:gd name="T15" fmla="*/ 327 h 3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" h="327">
                <a:moveTo>
                  <a:pt x="86" y="0"/>
                </a:moveTo>
                <a:lnTo>
                  <a:pt x="0" y="327"/>
                </a:lnTo>
                <a:lnTo>
                  <a:pt x="195" y="327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3668713" y="4772025"/>
            <a:ext cx="148272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55" name="Freeform 43"/>
          <p:cNvSpPr>
            <a:spLocks/>
          </p:cNvSpPr>
          <p:nvPr/>
        </p:nvSpPr>
        <p:spPr bwMode="auto">
          <a:xfrm>
            <a:off x="5118100" y="4722813"/>
            <a:ext cx="158750" cy="109537"/>
          </a:xfrm>
          <a:custGeom>
            <a:avLst/>
            <a:gdLst>
              <a:gd name="T0" fmla="*/ 2147483647 w 304"/>
              <a:gd name="T1" fmla="*/ 2147483647 h 209"/>
              <a:gd name="T2" fmla="*/ 0 w 304"/>
              <a:gd name="T3" fmla="*/ 0 h 209"/>
              <a:gd name="T4" fmla="*/ 0 w 304"/>
              <a:gd name="T5" fmla="*/ 2147483647 h 209"/>
              <a:gd name="T6" fmla="*/ 2147483647 w 304"/>
              <a:gd name="T7" fmla="*/ 2147483647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304"/>
              <a:gd name="T13" fmla="*/ 0 h 209"/>
              <a:gd name="T14" fmla="*/ 304 w 304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" h="209">
                <a:moveTo>
                  <a:pt x="304" y="93"/>
                </a:moveTo>
                <a:lnTo>
                  <a:pt x="0" y="0"/>
                </a:lnTo>
                <a:lnTo>
                  <a:pt x="0" y="209"/>
                </a:lnTo>
                <a:lnTo>
                  <a:pt x="304" y="9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4276725" y="4603750"/>
            <a:ext cx="4953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     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4254500" y="4776788"/>
            <a:ext cx="533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      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5276850" y="4772025"/>
            <a:ext cx="1484313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59" name="Freeform 47"/>
          <p:cNvSpPr>
            <a:spLocks/>
          </p:cNvSpPr>
          <p:nvPr/>
        </p:nvSpPr>
        <p:spPr bwMode="auto">
          <a:xfrm>
            <a:off x="6726238" y="4722813"/>
            <a:ext cx="160337" cy="109537"/>
          </a:xfrm>
          <a:custGeom>
            <a:avLst/>
            <a:gdLst>
              <a:gd name="T0" fmla="*/ 2147483647 w 304"/>
              <a:gd name="T1" fmla="*/ 2147483647 h 209"/>
              <a:gd name="T2" fmla="*/ 0 w 304"/>
              <a:gd name="T3" fmla="*/ 0 h 209"/>
              <a:gd name="T4" fmla="*/ 0 w 304"/>
              <a:gd name="T5" fmla="*/ 2147483647 h 209"/>
              <a:gd name="T6" fmla="*/ 2147483647 w 304"/>
              <a:gd name="T7" fmla="*/ 2147483647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304"/>
              <a:gd name="T13" fmla="*/ 0 h 209"/>
              <a:gd name="T14" fmla="*/ 304 w 304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" h="209">
                <a:moveTo>
                  <a:pt x="304" y="93"/>
                </a:moveTo>
                <a:lnTo>
                  <a:pt x="0" y="0"/>
                </a:lnTo>
                <a:lnTo>
                  <a:pt x="0" y="209"/>
                </a:lnTo>
                <a:lnTo>
                  <a:pt x="304" y="9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5862638" y="4689475"/>
            <a:ext cx="533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      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61" name="Rectangle 49"/>
          <p:cNvSpPr>
            <a:spLocks noChangeArrowheads="1"/>
          </p:cNvSpPr>
          <p:nvPr/>
        </p:nvSpPr>
        <p:spPr bwMode="auto">
          <a:xfrm>
            <a:off x="4129088" y="2778125"/>
            <a:ext cx="550862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63" name="Rectangle 51"/>
          <p:cNvSpPr>
            <a:spLocks noChangeArrowheads="1"/>
          </p:cNvSpPr>
          <p:nvPr/>
        </p:nvSpPr>
        <p:spPr bwMode="auto">
          <a:xfrm>
            <a:off x="4468813" y="2697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64" name="Rectangle 52"/>
          <p:cNvSpPr>
            <a:spLocks noChangeArrowheads="1"/>
          </p:cNvSpPr>
          <p:nvPr/>
        </p:nvSpPr>
        <p:spPr bwMode="auto">
          <a:xfrm>
            <a:off x="5737225" y="2767013"/>
            <a:ext cx="563563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65" name="Freeform 53"/>
          <p:cNvSpPr>
            <a:spLocks/>
          </p:cNvSpPr>
          <p:nvPr/>
        </p:nvSpPr>
        <p:spPr bwMode="auto">
          <a:xfrm>
            <a:off x="6265863" y="2716213"/>
            <a:ext cx="161925" cy="123825"/>
          </a:xfrm>
          <a:custGeom>
            <a:avLst/>
            <a:gdLst>
              <a:gd name="T0" fmla="*/ 2147483647 w 305"/>
              <a:gd name="T1" fmla="*/ 2147483647 h 234"/>
              <a:gd name="T2" fmla="*/ 0 w 305"/>
              <a:gd name="T3" fmla="*/ 0 h 234"/>
              <a:gd name="T4" fmla="*/ 0 w 305"/>
              <a:gd name="T5" fmla="*/ 2147483647 h 234"/>
              <a:gd name="T6" fmla="*/ 2147483647 w 305"/>
              <a:gd name="T7" fmla="*/ 2147483647 h 234"/>
              <a:gd name="T8" fmla="*/ 0 60000 65536"/>
              <a:gd name="T9" fmla="*/ 0 60000 65536"/>
              <a:gd name="T10" fmla="*/ 0 60000 65536"/>
              <a:gd name="T11" fmla="*/ 0 60000 65536"/>
              <a:gd name="T12" fmla="*/ 0 w 305"/>
              <a:gd name="T13" fmla="*/ 0 h 234"/>
              <a:gd name="T14" fmla="*/ 305 w 305"/>
              <a:gd name="T15" fmla="*/ 234 h 2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5" h="234">
                <a:moveTo>
                  <a:pt x="305" y="117"/>
                </a:moveTo>
                <a:lnTo>
                  <a:pt x="0" y="0"/>
                </a:lnTo>
                <a:lnTo>
                  <a:pt x="0" y="234"/>
                </a:lnTo>
                <a:lnTo>
                  <a:pt x="305" y="1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6056313" y="2598738"/>
            <a:ext cx="1143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6056313" y="2771775"/>
            <a:ext cx="1143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68" name="Rectangle 56"/>
          <p:cNvSpPr>
            <a:spLocks noChangeArrowheads="1"/>
          </p:cNvSpPr>
          <p:nvPr/>
        </p:nvSpPr>
        <p:spPr bwMode="auto">
          <a:xfrm>
            <a:off x="7346950" y="2803525"/>
            <a:ext cx="563563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69" name="Freeform 57"/>
          <p:cNvSpPr>
            <a:spLocks/>
          </p:cNvSpPr>
          <p:nvPr/>
        </p:nvSpPr>
        <p:spPr bwMode="auto">
          <a:xfrm>
            <a:off x="7875588" y="2754313"/>
            <a:ext cx="160337" cy="111125"/>
          </a:xfrm>
          <a:custGeom>
            <a:avLst/>
            <a:gdLst>
              <a:gd name="T0" fmla="*/ 2147483647 w 303"/>
              <a:gd name="T1" fmla="*/ 2147483647 h 211"/>
              <a:gd name="T2" fmla="*/ 0 w 303"/>
              <a:gd name="T3" fmla="*/ 0 h 211"/>
              <a:gd name="T4" fmla="*/ 0 w 303"/>
              <a:gd name="T5" fmla="*/ 2147483647 h 211"/>
              <a:gd name="T6" fmla="*/ 2147483647 w 303"/>
              <a:gd name="T7" fmla="*/ 2147483647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303"/>
              <a:gd name="T13" fmla="*/ 0 h 211"/>
              <a:gd name="T14" fmla="*/ 303 w 303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3" h="211">
                <a:moveTo>
                  <a:pt x="303" y="94"/>
                </a:moveTo>
                <a:lnTo>
                  <a:pt x="0" y="0"/>
                </a:lnTo>
                <a:lnTo>
                  <a:pt x="0" y="211"/>
                </a:lnTo>
                <a:lnTo>
                  <a:pt x="303" y="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70" name="Rectangle 58"/>
          <p:cNvSpPr>
            <a:spLocks noChangeArrowheads="1"/>
          </p:cNvSpPr>
          <p:nvPr/>
        </p:nvSpPr>
        <p:spPr bwMode="auto">
          <a:xfrm>
            <a:off x="7654925" y="2808288"/>
            <a:ext cx="152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71" name="Rectangle 59"/>
          <p:cNvSpPr>
            <a:spLocks noChangeArrowheads="1"/>
          </p:cNvSpPr>
          <p:nvPr/>
        </p:nvSpPr>
        <p:spPr bwMode="auto">
          <a:xfrm>
            <a:off x="4129088" y="3459163"/>
            <a:ext cx="550862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72" name="Freeform 60"/>
          <p:cNvSpPr>
            <a:spLocks/>
          </p:cNvSpPr>
          <p:nvPr/>
        </p:nvSpPr>
        <p:spPr bwMode="auto">
          <a:xfrm>
            <a:off x="4657725" y="3409950"/>
            <a:ext cx="160338" cy="111125"/>
          </a:xfrm>
          <a:custGeom>
            <a:avLst/>
            <a:gdLst>
              <a:gd name="T0" fmla="*/ 2147483647 w 304"/>
              <a:gd name="T1" fmla="*/ 2147483647 h 211"/>
              <a:gd name="T2" fmla="*/ 0 w 304"/>
              <a:gd name="T3" fmla="*/ 0 h 211"/>
              <a:gd name="T4" fmla="*/ 0 w 304"/>
              <a:gd name="T5" fmla="*/ 2147483647 h 211"/>
              <a:gd name="T6" fmla="*/ 2147483647 w 304"/>
              <a:gd name="T7" fmla="*/ 2147483647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304"/>
              <a:gd name="T13" fmla="*/ 0 h 211"/>
              <a:gd name="T14" fmla="*/ 304 w 304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" h="211">
                <a:moveTo>
                  <a:pt x="304" y="117"/>
                </a:moveTo>
                <a:lnTo>
                  <a:pt x="0" y="0"/>
                </a:lnTo>
                <a:lnTo>
                  <a:pt x="0" y="211"/>
                </a:lnTo>
                <a:lnTo>
                  <a:pt x="304" y="1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4435475" y="3378200"/>
            <a:ext cx="152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74" name="Rectangle 62"/>
          <p:cNvSpPr>
            <a:spLocks noChangeArrowheads="1"/>
          </p:cNvSpPr>
          <p:nvPr/>
        </p:nvSpPr>
        <p:spPr bwMode="auto">
          <a:xfrm>
            <a:off x="5737225" y="3433763"/>
            <a:ext cx="563563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75" name="Freeform 63"/>
          <p:cNvSpPr>
            <a:spLocks/>
          </p:cNvSpPr>
          <p:nvPr/>
        </p:nvSpPr>
        <p:spPr bwMode="auto">
          <a:xfrm>
            <a:off x="6265863" y="3384550"/>
            <a:ext cx="161925" cy="111125"/>
          </a:xfrm>
          <a:custGeom>
            <a:avLst/>
            <a:gdLst>
              <a:gd name="T0" fmla="*/ 2147483647 w 305"/>
              <a:gd name="T1" fmla="*/ 2147483647 h 210"/>
              <a:gd name="T2" fmla="*/ 0 w 305"/>
              <a:gd name="T3" fmla="*/ 0 h 210"/>
              <a:gd name="T4" fmla="*/ 0 w 305"/>
              <a:gd name="T5" fmla="*/ 2147483647 h 210"/>
              <a:gd name="T6" fmla="*/ 2147483647 w 305"/>
              <a:gd name="T7" fmla="*/ 2147483647 h 210"/>
              <a:gd name="T8" fmla="*/ 0 60000 65536"/>
              <a:gd name="T9" fmla="*/ 0 60000 65536"/>
              <a:gd name="T10" fmla="*/ 0 60000 65536"/>
              <a:gd name="T11" fmla="*/ 0 60000 65536"/>
              <a:gd name="T12" fmla="*/ 0 w 305"/>
              <a:gd name="T13" fmla="*/ 0 h 210"/>
              <a:gd name="T14" fmla="*/ 305 w 305"/>
              <a:gd name="T15" fmla="*/ 210 h 2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5" h="210">
                <a:moveTo>
                  <a:pt x="305" y="117"/>
                </a:moveTo>
                <a:lnTo>
                  <a:pt x="0" y="0"/>
                </a:lnTo>
                <a:lnTo>
                  <a:pt x="0" y="210"/>
                </a:lnTo>
                <a:lnTo>
                  <a:pt x="305" y="1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76" name="Rectangle 64"/>
          <p:cNvSpPr>
            <a:spLocks noChangeArrowheads="1"/>
          </p:cNvSpPr>
          <p:nvPr/>
        </p:nvSpPr>
        <p:spPr bwMode="auto">
          <a:xfrm>
            <a:off x="6045200" y="3352800"/>
            <a:ext cx="152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77" name="Rectangle 65"/>
          <p:cNvSpPr>
            <a:spLocks noChangeArrowheads="1"/>
          </p:cNvSpPr>
          <p:nvPr/>
        </p:nvSpPr>
        <p:spPr bwMode="auto">
          <a:xfrm>
            <a:off x="7346950" y="3533775"/>
            <a:ext cx="563563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78" name="Freeform 66"/>
          <p:cNvSpPr>
            <a:spLocks/>
          </p:cNvSpPr>
          <p:nvPr/>
        </p:nvSpPr>
        <p:spPr bwMode="auto">
          <a:xfrm>
            <a:off x="7875588" y="3471863"/>
            <a:ext cx="160337" cy="123825"/>
          </a:xfrm>
          <a:custGeom>
            <a:avLst/>
            <a:gdLst>
              <a:gd name="T0" fmla="*/ 2147483647 w 303"/>
              <a:gd name="T1" fmla="*/ 2147483647 h 234"/>
              <a:gd name="T2" fmla="*/ 0 w 303"/>
              <a:gd name="T3" fmla="*/ 0 h 234"/>
              <a:gd name="T4" fmla="*/ 0 w 303"/>
              <a:gd name="T5" fmla="*/ 2147483647 h 234"/>
              <a:gd name="T6" fmla="*/ 2147483647 w 303"/>
              <a:gd name="T7" fmla="*/ 2147483647 h 234"/>
              <a:gd name="T8" fmla="*/ 0 60000 65536"/>
              <a:gd name="T9" fmla="*/ 0 60000 65536"/>
              <a:gd name="T10" fmla="*/ 0 60000 65536"/>
              <a:gd name="T11" fmla="*/ 0 60000 65536"/>
              <a:gd name="T12" fmla="*/ 0 w 303"/>
              <a:gd name="T13" fmla="*/ 0 h 234"/>
              <a:gd name="T14" fmla="*/ 303 w 303"/>
              <a:gd name="T15" fmla="*/ 234 h 2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3" h="234">
                <a:moveTo>
                  <a:pt x="303" y="117"/>
                </a:moveTo>
                <a:lnTo>
                  <a:pt x="0" y="0"/>
                </a:lnTo>
                <a:lnTo>
                  <a:pt x="0" y="234"/>
                </a:lnTo>
                <a:lnTo>
                  <a:pt x="303" y="1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79" name="Rectangle 67"/>
          <p:cNvSpPr>
            <a:spLocks noChangeArrowheads="1"/>
          </p:cNvSpPr>
          <p:nvPr/>
        </p:nvSpPr>
        <p:spPr bwMode="auto">
          <a:xfrm>
            <a:off x="7654925" y="3452813"/>
            <a:ext cx="152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80" name="Rectangle 68"/>
          <p:cNvSpPr>
            <a:spLocks noChangeArrowheads="1"/>
          </p:cNvSpPr>
          <p:nvPr/>
        </p:nvSpPr>
        <p:spPr bwMode="auto">
          <a:xfrm>
            <a:off x="8035925" y="2803525"/>
            <a:ext cx="12700" cy="7302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81" name="Rectangle 69"/>
          <p:cNvSpPr>
            <a:spLocks noChangeArrowheads="1"/>
          </p:cNvSpPr>
          <p:nvPr/>
        </p:nvSpPr>
        <p:spPr bwMode="auto">
          <a:xfrm>
            <a:off x="8059738" y="3175000"/>
            <a:ext cx="552450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82" name="Freeform 70"/>
          <p:cNvSpPr>
            <a:spLocks/>
          </p:cNvSpPr>
          <p:nvPr/>
        </p:nvSpPr>
        <p:spPr bwMode="auto">
          <a:xfrm>
            <a:off x="8577263" y="3124200"/>
            <a:ext cx="171450" cy="123825"/>
          </a:xfrm>
          <a:custGeom>
            <a:avLst/>
            <a:gdLst>
              <a:gd name="T0" fmla="*/ 2147483647 w 325"/>
              <a:gd name="T1" fmla="*/ 2147483647 h 234"/>
              <a:gd name="T2" fmla="*/ 0 w 325"/>
              <a:gd name="T3" fmla="*/ 0 h 234"/>
              <a:gd name="T4" fmla="*/ 0 w 325"/>
              <a:gd name="T5" fmla="*/ 2147483647 h 234"/>
              <a:gd name="T6" fmla="*/ 2147483647 w 325"/>
              <a:gd name="T7" fmla="*/ 2147483647 h 234"/>
              <a:gd name="T8" fmla="*/ 0 60000 65536"/>
              <a:gd name="T9" fmla="*/ 0 60000 65536"/>
              <a:gd name="T10" fmla="*/ 0 60000 65536"/>
              <a:gd name="T11" fmla="*/ 0 60000 65536"/>
              <a:gd name="T12" fmla="*/ 0 w 325"/>
              <a:gd name="T13" fmla="*/ 0 h 234"/>
              <a:gd name="T14" fmla="*/ 325 w 325"/>
              <a:gd name="T15" fmla="*/ 234 h 2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5" h="234">
                <a:moveTo>
                  <a:pt x="325" y="117"/>
                </a:moveTo>
                <a:lnTo>
                  <a:pt x="0" y="0"/>
                </a:lnTo>
                <a:lnTo>
                  <a:pt x="0" y="234"/>
                </a:lnTo>
                <a:lnTo>
                  <a:pt x="325" y="1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83" name="Rectangle 71"/>
          <p:cNvSpPr>
            <a:spLocks noChangeArrowheads="1"/>
          </p:cNvSpPr>
          <p:nvPr/>
        </p:nvSpPr>
        <p:spPr bwMode="auto">
          <a:xfrm>
            <a:off x="8321675" y="3006725"/>
            <a:ext cx="228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84" name="Rectangle 72"/>
          <p:cNvSpPr>
            <a:spLocks noChangeArrowheads="1"/>
          </p:cNvSpPr>
          <p:nvPr/>
        </p:nvSpPr>
        <p:spPr bwMode="auto">
          <a:xfrm>
            <a:off x="8253413" y="3179763"/>
            <a:ext cx="381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  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8985" name="Freeform 73"/>
          <p:cNvSpPr>
            <a:spLocks/>
          </p:cNvSpPr>
          <p:nvPr/>
        </p:nvSpPr>
        <p:spPr bwMode="auto">
          <a:xfrm>
            <a:off x="2495550" y="3136900"/>
            <a:ext cx="46038" cy="74613"/>
          </a:xfrm>
          <a:custGeom>
            <a:avLst/>
            <a:gdLst>
              <a:gd name="T0" fmla="*/ 2147483647 w 86"/>
              <a:gd name="T1" fmla="*/ 2147483647 h 141"/>
              <a:gd name="T2" fmla="*/ 2147483647 w 86"/>
              <a:gd name="T3" fmla="*/ 2147483647 h 141"/>
              <a:gd name="T4" fmla="*/ 2147483647 w 86"/>
              <a:gd name="T5" fmla="*/ 2147483647 h 141"/>
              <a:gd name="T6" fmla="*/ 2147483647 w 86"/>
              <a:gd name="T7" fmla="*/ 0 h 141"/>
              <a:gd name="T8" fmla="*/ 2147483647 w 86"/>
              <a:gd name="T9" fmla="*/ 0 h 141"/>
              <a:gd name="T10" fmla="*/ 2147483647 w 86"/>
              <a:gd name="T11" fmla="*/ 0 h 141"/>
              <a:gd name="T12" fmla="*/ 2147483647 w 86"/>
              <a:gd name="T13" fmla="*/ 2147483647 h 141"/>
              <a:gd name="T14" fmla="*/ 0 w 86"/>
              <a:gd name="T15" fmla="*/ 2147483647 h 141"/>
              <a:gd name="T16" fmla="*/ 0 w 86"/>
              <a:gd name="T17" fmla="*/ 2147483647 h 141"/>
              <a:gd name="T18" fmla="*/ 0 w 86"/>
              <a:gd name="T19" fmla="*/ 2147483647 h 141"/>
              <a:gd name="T20" fmla="*/ 2147483647 w 86"/>
              <a:gd name="T21" fmla="*/ 2147483647 h 141"/>
              <a:gd name="T22" fmla="*/ 2147483647 w 86"/>
              <a:gd name="T23" fmla="*/ 2147483647 h 141"/>
              <a:gd name="T24" fmla="*/ 2147483647 w 86"/>
              <a:gd name="T25" fmla="*/ 2147483647 h 141"/>
              <a:gd name="T26" fmla="*/ 2147483647 w 86"/>
              <a:gd name="T27" fmla="*/ 2147483647 h 141"/>
              <a:gd name="T28" fmla="*/ 2147483647 w 86"/>
              <a:gd name="T29" fmla="*/ 2147483647 h 141"/>
              <a:gd name="T30" fmla="*/ 2147483647 w 86"/>
              <a:gd name="T31" fmla="*/ 2147483647 h 141"/>
              <a:gd name="T32" fmla="*/ 2147483647 w 86"/>
              <a:gd name="T33" fmla="*/ 2147483647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141"/>
              <a:gd name="T53" fmla="*/ 86 w 86"/>
              <a:gd name="T54" fmla="*/ 141 h 1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141">
                <a:moveTo>
                  <a:pt x="86" y="70"/>
                </a:moveTo>
                <a:lnTo>
                  <a:pt x="86" y="24"/>
                </a:lnTo>
                <a:lnTo>
                  <a:pt x="64" y="24"/>
                </a:lnTo>
                <a:lnTo>
                  <a:pt x="64" y="0"/>
                </a:lnTo>
                <a:lnTo>
                  <a:pt x="43" y="0"/>
                </a:lnTo>
                <a:lnTo>
                  <a:pt x="21" y="0"/>
                </a:lnTo>
                <a:lnTo>
                  <a:pt x="21" y="24"/>
                </a:lnTo>
                <a:lnTo>
                  <a:pt x="0" y="24"/>
                </a:lnTo>
                <a:lnTo>
                  <a:pt x="0" y="70"/>
                </a:lnTo>
                <a:lnTo>
                  <a:pt x="0" y="93"/>
                </a:lnTo>
                <a:lnTo>
                  <a:pt x="21" y="116"/>
                </a:lnTo>
                <a:lnTo>
                  <a:pt x="43" y="141"/>
                </a:lnTo>
                <a:lnTo>
                  <a:pt x="64" y="116"/>
                </a:lnTo>
                <a:lnTo>
                  <a:pt x="86" y="93"/>
                </a:lnTo>
                <a:lnTo>
                  <a:pt x="86" y="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86" name="Freeform 74"/>
          <p:cNvSpPr>
            <a:spLocks/>
          </p:cNvSpPr>
          <p:nvPr/>
        </p:nvSpPr>
        <p:spPr bwMode="auto">
          <a:xfrm>
            <a:off x="2530475" y="3149600"/>
            <a:ext cx="23813" cy="25400"/>
          </a:xfrm>
          <a:custGeom>
            <a:avLst/>
            <a:gdLst>
              <a:gd name="T0" fmla="*/ 2147483647 w 45"/>
              <a:gd name="T1" fmla="*/ 2147483647 h 46"/>
              <a:gd name="T2" fmla="*/ 2147483647 w 45"/>
              <a:gd name="T3" fmla="*/ 2147483647 h 46"/>
              <a:gd name="T4" fmla="*/ 2147483647 w 45"/>
              <a:gd name="T5" fmla="*/ 0 h 46"/>
              <a:gd name="T6" fmla="*/ 0 w 45"/>
              <a:gd name="T7" fmla="*/ 2147483647 h 46"/>
              <a:gd name="T8" fmla="*/ 2147483647 w 45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6"/>
              <a:gd name="T17" fmla="*/ 45 w 4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6">
                <a:moveTo>
                  <a:pt x="22" y="46"/>
                </a:moveTo>
                <a:lnTo>
                  <a:pt x="45" y="46"/>
                </a:lnTo>
                <a:lnTo>
                  <a:pt x="22" y="0"/>
                </a:lnTo>
                <a:lnTo>
                  <a:pt x="0" y="23"/>
                </a:lnTo>
                <a:lnTo>
                  <a:pt x="22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87" name="Freeform 75"/>
          <p:cNvSpPr>
            <a:spLocks/>
          </p:cNvSpPr>
          <p:nvPr/>
        </p:nvSpPr>
        <p:spPr bwMode="auto">
          <a:xfrm>
            <a:off x="2530475" y="3136900"/>
            <a:ext cx="11113" cy="25400"/>
          </a:xfrm>
          <a:custGeom>
            <a:avLst/>
            <a:gdLst>
              <a:gd name="T0" fmla="*/ 0 w 22"/>
              <a:gd name="T1" fmla="*/ 2147483647 h 47"/>
              <a:gd name="T2" fmla="*/ 2147483647 w 22"/>
              <a:gd name="T3" fmla="*/ 2147483647 h 47"/>
              <a:gd name="T4" fmla="*/ 2147483647 w 22"/>
              <a:gd name="T5" fmla="*/ 0 h 47"/>
              <a:gd name="T6" fmla="*/ 0 w 22"/>
              <a:gd name="T7" fmla="*/ 2147483647 h 47"/>
              <a:gd name="T8" fmla="*/ 0 w 22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7"/>
              <a:gd name="T17" fmla="*/ 22 w 22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7">
                <a:moveTo>
                  <a:pt x="0" y="47"/>
                </a:moveTo>
                <a:lnTo>
                  <a:pt x="22" y="24"/>
                </a:lnTo>
                <a:lnTo>
                  <a:pt x="22" y="0"/>
                </a:lnTo>
                <a:lnTo>
                  <a:pt x="0" y="24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88" name="Freeform 76"/>
          <p:cNvSpPr>
            <a:spLocks/>
          </p:cNvSpPr>
          <p:nvPr/>
        </p:nvSpPr>
        <p:spPr bwMode="auto">
          <a:xfrm>
            <a:off x="2530475" y="3136900"/>
            <a:ext cx="11113" cy="12700"/>
          </a:xfrm>
          <a:custGeom>
            <a:avLst/>
            <a:gdLst>
              <a:gd name="T0" fmla="*/ 0 w 22"/>
              <a:gd name="T1" fmla="*/ 2147483647 h 24"/>
              <a:gd name="T2" fmla="*/ 2147483647 w 22"/>
              <a:gd name="T3" fmla="*/ 0 h 24"/>
              <a:gd name="T4" fmla="*/ 0 w 22"/>
              <a:gd name="T5" fmla="*/ 0 h 24"/>
              <a:gd name="T6" fmla="*/ 0 w 22"/>
              <a:gd name="T7" fmla="*/ 0 h 24"/>
              <a:gd name="T8" fmla="*/ 0 w 2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4"/>
              <a:gd name="T17" fmla="*/ 22 w 2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4">
                <a:moveTo>
                  <a:pt x="0" y="24"/>
                </a:moveTo>
                <a:lnTo>
                  <a:pt x="22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89" name="Freeform 77"/>
          <p:cNvSpPr>
            <a:spLocks/>
          </p:cNvSpPr>
          <p:nvPr/>
        </p:nvSpPr>
        <p:spPr bwMode="auto">
          <a:xfrm>
            <a:off x="2519363" y="3124200"/>
            <a:ext cx="11112" cy="12700"/>
          </a:xfrm>
          <a:custGeom>
            <a:avLst/>
            <a:gdLst>
              <a:gd name="T0" fmla="*/ 2147483647 w 21"/>
              <a:gd name="T1" fmla="*/ 2147483647 h 24"/>
              <a:gd name="T2" fmla="*/ 2147483647 w 21"/>
              <a:gd name="T3" fmla="*/ 2147483647 h 24"/>
              <a:gd name="T4" fmla="*/ 0 w 21"/>
              <a:gd name="T5" fmla="*/ 0 h 24"/>
              <a:gd name="T6" fmla="*/ 0 w 21"/>
              <a:gd name="T7" fmla="*/ 2147483647 h 24"/>
              <a:gd name="T8" fmla="*/ 2147483647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24"/>
                </a:moveTo>
                <a:lnTo>
                  <a:pt x="21" y="24"/>
                </a:lnTo>
                <a:lnTo>
                  <a:pt x="0" y="0"/>
                </a:lnTo>
                <a:lnTo>
                  <a:pt x="0" y="24"/>
                </a:lnTo>
                <a:lnTo>
                  <a:pt x="21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90" name="Freeform 78"/>
          <p:cNvSpPr>
            <a:spLocks/>
          </p:cNvSpPr>
          <p:nvPr/>
        </p:nvSpPr>
        <p:spPr bwMode="auto">
          <a:xfrm>
            <a:off x="2506663" y="3124200"/>
            <a:ext cx="12700" cy="12700"/>
          </a:xfrm>
          <a:custGeom>
            <a:avLst/>
            <a:gdLst>
              <a:gd name="T0" fmla="*/ 2147483647 w 22"/>
              <a:gd name="T1" fmla="*/ 2147483647 h 24"/>
              <a:gd name="T2" fmla="*/ 2147483647 w 22"/>
              <a:gd name="T3" fmla="*/ 0 h 24"/>
              <a:gd name="T4" fmla="*/ 0 w 22"/>
              <a:gd name="T5" fmla="*/ 2147483647 h 24"/>
              <a:gd name="T6" fmla="*/ 0 w 22"/>
              <a:gd name="T7" fmla="*/ 2147483647 h 24"/>
              <a:gd name="T8" fmla="*/ 2147483647 w 2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4"/>
              <a:gd name="T17" fmla="*/ 22 w 2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4">
                <a:moveTo>
                  <a:pt x="22" y="24"/>
                </a:moveTo>
                <a:lnTo>
                  <a:pt x="22" y="0"/>
                </a:lnTo>
                <a:lnTo>
                  <a:pt x="0" y="24"/>
                </a:lnTo>
                <a:lnTo>
                  <a:pt x="22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91" name="Freeform 79"/>
          <p:cNvSpPr>
            <a:spLocks/>
          </p:cNvSpPr>
          <p:nvPr/>
        </p:nvSpPr>
        <p:spPr bwMode="auto">
          <a:xfrm>
            <a:off x="2495550" y="3136900"/>
            <a:ext cx="11113" cy="1270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0 h 24"/>
              <a:gd name="T6" fmla="*/ 2147483647 w 21"/>
              <a:gd name="T7" fmla="*/ 2147483647 h 24"/>
              <a:gd name="T8" fmla="*/ 2147483647 w 21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0"/>
                </a:lnTo>
                <a:lnTo>
                  <a:pt x="21" y="24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92" name="Freeform 80"/>
          <p:cNvSpPr>
            <a:spLocks/>
          </p:cNvSpPr>
          <p:nvPr/>
        </p:nvSpPr>
        <p:spPr bwMode="auto">
          <a:xfrm>
            <a:off x="2495550" y="3136900"/>
            <a:ext cx="11113" cy="25400"/>
          </a:xfrm>
          <a:custGeom>
            <a:avLst/>
            <a:gdLst>
              <a:gd name="T0" fmla="*/ 2147483647 w 21"/>
              <a:gd name="T1" fmla="*/ 2147483647 h 47"/>
              <a:gd name="T2" fmla="*/ 0 w 21"/>
              <a:gd name="T3" fmla="*/ 0 h 47"/>
              <a:gd name="T4" fmla="*/ 0 w 21"/>
              <a:gd name="T5" fmla="*/ 2147483647 h 47"/>
              <a:gd name="T6" fmla="*/ 2147483647 w 21"/>
              <a:gd name="T7" fmla="*/ 2147483647 h 47"/>
              <a:gd name="T8" fmla="*/ 2147483647 w 21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47"/>
              <a:gd name="T17" fmla="*/ 21 w 21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47">
                <a:moveTo>
                  <a:pt x="21" y="24"/>
                </a:moveTo>
                <a:lnTo>
                  <a:pt x="0" y="0"/>
                </a:lnTo>
                <a:lnTo>
                  <a:pt x="0" y="24"/>
                </a:lnTo>
                <a:lnTo>
                  <a:pt x="21" y="47"/>
                </a:lnTo>
                <a:lnTo>
                  <a:pt x="21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93" name="Freeform 81"/>
          <p:cNvSpPr>
            <a:spLocks/>
          </p:cNvSpPr>
          <p:nvPr/>
        </p:nvSpPr>
        <p:spPr bwMode="auto">
          <a:xfrm>
            <a:off x="2495550" y="3149600"/>
            <a:ext cx="11113" cy="25400"/>
          </a:xfrm>
          <a:custGeom>
            <a:avLst/>
            <a:gdLst>
              <a:gd name="T0" fmla="*/ 2147483647 w 21"/>
              <a:gd name="T1" fmla="*/ 2147483647 h 46"/>
              <a:gd name="T2" fmla="*/ 0 w 21"/>
              <a:gd name="T3" fmla="*/ 0 h 46"/>
              <a:gd name="T4" fmla="*/ 0 w 21"/>
              <a:gd name="T5" fmla="*/ 2147483647 h 46"/>
              <a:gd name="T6" fmla="*/ 2147483647 w 21"/>
              <a:gd name="T7" fmla="*/ 2147483647 h 46"/>
              <a:gd name="T8" fmla="*/ 2147483647 w 21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46"/>
              <a:gd name="T17" fmla="*/ 21 w 21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46">
                <a:moveTo>
                  <a:pt x="21" y="23"/>
                </a:moveTo>
                <a:lnTo>
                  <a:pt x="0" y="0"/>
                </a:lnTo>
                <a:lnTo>
                  <a:pt x="0" y="46"/>
                </a:lnTo>
                <a:lnTo>
                  <a:pt x="21" y="46"/>
                </a:lnTo>
                <a:lnTo>
                  <a:pt x="21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94" name="Rectangle 82"/>
          <p:cNvSpPr>
            <a:spLocks noChangeArrowheads="1"/>
          </p:cNvSpPr>
          <p:nvPr/>
        </p:nvSpPr>
        <p:spPr bwMode="auto">
          <a:xfrm>
            <a:off x="2495550" y="3175000"/>
            <a:ext cx="11113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95" name="Freeform 83"/>
          <p:cNvSpPr>
            <a:spLocks/>
          </p:cNvSpPr>
          <p:nvPr/>
        </p:nvSpPr>
        <p:spPr bwMode="auto">
          <a:xfrm>
            <a:off x="2495550" y="3186113"/>
            <a:ext cx="11113" cy="12700"/>
          </a:xfrm>
          <a:custGeom>
            <a:avLst/>
            <a:gdLst>
              <a:gd name="T0" fmla="*/ 2147483647 w 21"/>
              <a:gd name="T1" fmla="*/ 0 h 23"/>
              <a:gd name="T2" fmla="*/ 0 w 21"/>
              <a:gd name="T3" fmla="*/ 0 h 23"/>
              <a:gd name="T4" fmla="*/ 0 w 21"/>
              <a:gd name="T5" fmla="*/ 2147483647 h 23"/>
              <a:gd name="T6" fmla="*/ 2147483647 w 21"/>
              <a:gd name="T7" fmla="*/ 0 h 23"/>
              <a:gd name="T8" fmla="*/ 2147483647 w 21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3"/>
              <a:gd name="T17" fmla="*/ 21 w 21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3">
                <a:moveTo>
                  <a:pt x="21" y="0"/>
                </a:moveTo>
                <a:lnTo>
                  <a:pt x="0" y="0"/>
                </a:lnTo>
                <a:lnTo>
                  <a:pt x="0" y="23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96" name="Freeform 84"/>
          <p:cNvSpPr>
            <a:spLocks/>
          </p:cNvSpPr>
          <p:nvPr/>
        </p:nvSpPr>
        <p:spPr bwMode="auto">
          <a:xfrm>
            <a:off x="2495550" y="3186113"/>
            <a:ext cx="11113" cy="25400"/>
          </a:xfrm>
          <a:custGeom>
            <a:avLst/>
            <a:gdLst>
              <a:gd name="T0" fmla="*/ 2147483647 w 21"/>
              <a:gd name="T1" fmla="*/ 0 h 48"/>
              <a:gd name="T2" fmla="*/ 0 w 21"/>
              <a:gd name="T3" fmla="*/ 2147483647 h 48"/>
              <a:gd name="T4" fmla="*/ 2147483647 w 21"/>
              <a:gd name="T5" fmla="*/ 2147483647 h 48"/>
              <a:gd name="T6" fmla="*/ 2147483647 w 21"/>
              <a:gd name="T7" fmla="*/ 2147483647 h 48"/>
              <a:gd name="T8" fmla="*/ 2147483647 w 21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48"/>
              <a:gd name="T17" fmla="*/ 21 w 21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48">
                <a:moveTo>
                  <a:pt x="21" y="0"/>
                </a:moveTo>
                <a:lnTo>
                  <a:pt x="0" y="23"/>
                </a:lnTo>
                <a:lnTo>
                  <a:pt x="21" y="48"/>
                </a:lnTo>
                <a:lnTo>
                  <a:pt x="21" y="23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97" name="Rectangle 85"/>
          <p:cNvSpPr>
            <a:spLocks noChangeArrowheads="1"/>
          </p:cNvSpPr>
          <p:nvPr/>
        </p:nvSpPr>
        <p:spPr bwMode="auto">
          <a:xfrm>
            <a:off x="2506663" y="3198813"/>
            <a:ext cx="1270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98" name="Rectangle 86"/>
          <p:cNvSpPr>
            <a:spLocks noChangeArrowheads="1"/>
          </p:cNvSpPr>
          <p:nvPr/>
        </p:nvSpPr>
        <p:spPr bwMode="auto">
          <a:xfrm>
            <a:off x="2519363" y="3198813"/>
            <a:ext cx="11112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99" name="Freeform 87"/>
          <p:cNvSpPr>
            <a:spLocks/>
          </p:cNvSpPr>
          <p:nvPr/>
        </p:nvSpPr>
        <p:spPr bwMode="auto">
          <a:xfrm>
            <a:off x="2530475" y="3186113"/>
            <a:ext cx="11113" cy="25400"/>
          </a:xfrm>
          <a:custGeom>
            <a:avLst/>
            <a:gdLst>
              <a:gd name="T0" fmla="*/ 0 w 22"/>
              <a:gd name="T1" fmla="*/ 2147483647 h 48"/>
              <a:gd name="T2" fmla="*/ 0 w 22"/>
              <a:gd name="T3" fmla="*/ 2147483647 h 48"/>
              <a:gd name="T4" fmla="*/ 2147483647 w 22"/>
              <a:gd name="T5" fmla="*/ 2147483647 h 48"/>
              <a:gd name="T6" fmla="*/ 0 w 22"/>
              <a:gd name="T7" fmla="*/ 0 h 48"/>
              <a:gd name="T8" fmla="*/ 0 w 22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8"/>
              <a:gd name="T17" fmla="*/ 22 w 2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8">
                <a:moveTo>
                  <a:pt x="0" y="23"/>
                </a:moveTo>
                <a:lnTo>
                  <a:pt x="0" y="48"/>
                </a:lnTo>
                <a:lnTo>
                  <a:pt x="22" y="23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00" name="Freeform 88"/>
          <p:cNvSpPr>
            <a:spLocks/>
          </p:cNvSpPr>
          <p:nvPr/>
        </p:nvSpPr>
        <p:spPr bwMode="auto">
          <a:xfrm>
            <a:off x="2530475" y="3186113"/>
            <a:ext cx="11113" cy="12700"/>
          </a:xfrm>
          <a:custGeom>
            <a:avLst/>
            <a:gdLst>
              <a:gd name="T0" fmla="*/ 0 w 22"/>
              <a:gd name="T1" fmla="*/ 0 h 23"/>
              <a:gd name="T2" fmla="*/ 2147483647 w 22"/>
              <a:gd name="T3" fmla="*/ 2147483647 h 23"/>
              <a:gd name="T4" fmla="*/ 2147483647 w 22"/>
              <a:gd name="T5" fmla="*/ 0 h 23"/>
              <a:gd name="T6" fmla="*/ 0 w 22"/>
              <a:gd name="T7" fmla="*/ 0 h 23"/>
              <a:gd name="T8" fmla="*/ 0 w 22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3"/>
              <a:gd name="T17" fmla="*/ 22 w 22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3">
                <a:moveTo>
                  <a:pt x="0" y="0"/>
                </a:moveTo>
                <a:lnTo>
                  <a:pt x="22" y="23"/>
                </a:lnTo>
                <a:lnTo>
                  <a:pt x="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01" name="Freeform 89"/>
          <p:cNvSpPr>
            <a:spLocks/>
          </p:cNvSpPr>
          <p:nvPr/>
        </p:nvSpPr>
        <p:spPr bwMode="auto">
          <a:xfrm>
            <a:off x="2530475" y="3175000"/>
            <a:ext cx="23813" cy="11113"/>
          </a:xfrm>
          <a:custGeom>
            <a:avLst/>
            <a:gdLst>
              <a:gd name="T0" fmla="*/ 0 w 45"/>
              <a:gd name="T1" fmla="*/ 2147483647 h 23"/>
              <a:gd name="T2" fmla="*/ 2147483647 w 45"/>
              <a:gd name="T3" fmla="*/ 2147483647 h 23"/>
              <a:gd name="T4" fmla="*/ 2147483647 w 45"/>
              <a:gd name="T5" fmla="*/ 0 h 23"/>
              <a:gd name="T6" fmla="*/ 2147483647 w 45"/>
              <a:gd name="T7" fmla="*/ 0 h 23"/>
              <a:gd name="T8" fmla="*/ 0 w 45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3"/>
              <a:gd name="T17" fmla="*/ 45 w 45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3">
                <a:moveTo>
                  <a:pt x="0" y="23"/>
                </a:moveTo>
                <a:lnTo>
                  <a:pt x="22" y="23"/>
                </a:lnTo>
                <a:lnTo>
                  <a:pt x="45" y="0"/>
                </a:lnTo>
                <a:lnTo>
                  <a:pt x="22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02" name="Freeform 90"/>
          <p:cNvSpPr>
            <a:spLocks/>
          </p:cNvSpPr>
          <p:nvPr/>
        </p:nvSpPr>
        <p:spPr bwMode="auto">
          <a:xfrm>
            <a:off x="8013700" y="3136900"/>
            <a:ext cx="46038" cy="74613"/>
          </a:xfrm>
          <a:custGeom>
            <a:avLst/>
            <a:gdLst>
              <a:gd name="T0" fmla="*/ 2147483647 w 87"/>
              <a:gd name="T1" fmla="*/ 2147483647 h 141"/>
              <a:gd name="T2" fmla="*/ 2147483647 w 87"/>
              <a:gd name="T3" fmla="*/ 2147483647 h 141"/>
              <a:gd name="T4" fmla="*/ 2147483647 w 87"/>
              <a:gd name="T5" fmla="*/ 2147483647 h 141"/>
              <a:gd name="T6" fmla="*/ 2147483647 w 87"/>
              <a:gd name="T7" fmla="*/ 0 h 141"/>
              <a:gd name="T8" fmla="*/ 2147483647 w 87"/>
              <a:gd name="T9" fmla="*/ 0 h 141"/>
              <a:gd name="T10" fmla="*/ 2147483647 w 87"/>
              <a:gd name="T11" fmla="*/ 0 h 141"/>
              <a:gd name="T12" fmla="*/ 2147483647 w 87"/>
              <a:gd name="T13" fmla="*/ 2147483647 h 141"/>
              <a:gd name="T14" fmla="*/ 2147483647 w 87"/>
              <a:gd name="T15" fmla="*/ 2147483647 h 141"/>
              <a:gd name="T16" fmla="*/ 0 w 87"/>
              <a:gd name="T17" fmla="*/ 2147483647 h 141"/>
              <a:gd name="T18" fmla="*/ 2147483647 w 87"/>
              <a:gd name="T19" fmla="*/ 2147483647 h 141"/>
              <a:gd name="T20" fmla="*/ 2147483647 w 87"/>
              <a:gd name="T21" fmla="*/ 2147483647 h 141"/>
              <a:gd name="T22" fmla="*/ 2147483647 w 87"/>
              <a:gd name="T23" fmla="*/ 2147483647 h 141"/>
              <a:gd name="T24" fmla="*/ 2147483647 w 87"/>
              <a:gd name="T25" fmla="*/ 2147483647 h 141"/>
              <a:gd name="T26" fmla="*/ 2147483647 w 87"/>
              <a:gd name="T27" fmla="*/ 2147483647 h 141"/>
              <a:gd name="T28" fmla="*/ 2147483647 w 87"/>
              <a:gd name="T29" fmla="*/ 2147483647 h 141"/>
              <a:gd name="T30" fmla="*/ 2147483647 w 87"/>
              <a:gd name="T31" fmla="*/ 2147483647 h 141"/>
              <a:gd name="T32" fmla="*/ 2147483647 w 87"/>
              <a:gd name="T33" fmla="*/ 2147483647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41"/>
              <a:gd name="T53" fmla="*/ 87 w 87"/>
              <a:gd name="T54" fmla="*/ 141 h 1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41">
                <a:moveTo>
                  <a:pt x="87" y="70"/>
                </a:moveTo>
                <a:lnTo>
                  <a:pt x="87" y="47"/>
                </a:lnTo>
                <a:lnTo>
                  <a:pt x="87" y="24"/>
                </a:lnTo>
                <a:lnTo>
                  <a:pt x="65" y="0"/>
                </a:lnTo>
                <a:lnTo>
                  <a:pt x="43" y="0"/>
                </a:lnTo>
                <a:lnTo>
                  <a:pt x="22" y="24"/>
                </a:lnTo>
                <a:lnTo>
                  <a:pt x="22" y="47"/>
                </a:lnTo>
                <a:lnTo>
                  <a:pt x="0" y="70"/>
                </a:lnTo>
                <a:lnTo>
                  <a:pt x="22" y="93"/>
                </a:lnTo>
                <a:lnTo>
                  <a:pt x="22" y="116"/>
                </a:lnTo>
                <a:lnTo>
                  <a:pt x="43" y="116"/>
                </a:lnTo>
                <a:lnTo>
                  <a:pt x="43" y="141"/>
                </a:lnTo>
                <a:lnTo>
                  <a:pt x="65" y="116"/>
                </a:lnTo>
                <a:lnTo>
                  <a:pt x="87" y="116"/>
                </a:lnTo>
                <a:lnTo>
                  <a:pt x="87" y="93"/>
                </a:lnTo>
                <a:lnTo>
                  <a:pt x="87" y="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03" name="Freeform 91"/>
          <p:cNvSpPr>
            <a:spLocks/>
          </p:cNvSpPr>
          <p:nvPr/>
        </p:nvSpPr>
        <p:spPr bwMode="auto">
          <a:xfrm>
            <a:off x="8059738" y="3149600"/>
            <a:ext cx="11112" cy="25400"/>
          </a:xfrm>
          <a:custGeom>
            <a:avLst/>
            <a:gdLst>
              <a:gd name="T0" fmla="*/ 0 w 22"/>
              <a:gd name="T1" fmla="*/ 2147483647 h 46"/>
              <a:gd name="T2" fmla="*/ 2147483647 w 22"/>
              <a:gd name="T3" fmla="*/ 2147483647 h 46"/>
              <a:gd name="T4" fmla="*/ 2147483647 w 22"/>
              <a:gd name="T5" fmla="*/ 0 h 46"/>
              <a:gd name="T6" fmla="*/ 0 w 22"/>
              <a:gd name="T7" fmla="*/ 2147483647 h 46"/>
              <a:gd name="T8" fmla="*/ 0 w 22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6"/>
              <a:gd name="T17" fmla="*/ 22 w 22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6">
                <a:moveTo>
                  <a:pt x="0" y="46"/>
                </a:moveTo>
                <a:lnTo>
                  <a:pt x="22" y="46"/>
                </a:lnTo>
                <a:lnTo>
                  <a:pt x="22" y="0"/>
                </a:lnTo>
                <a:lnTo>
                  <a:pt x="0" y="23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04" name="Freeform 92"/>
          <p:cNvSpPr>
            <a:spLocks/>
          </p:cNvSpPr>
          <p:nvPr/>
        </p:nvSpPr>
        <p:spPr bwMode="auto">
          <a:xfrm>
            <a:off x="8048625" y="3136900"/>
            <a:ext cx="22225" cy="25400"/>
          </a:xfrm>
          <a:custGeom>
            <a:avLst/>
            <a:gdLst>
              <a:gd name="T0" fmla="*/ 2147483647 w 44"/>
              <a:gd name="T1" fmla="*/ 2147483647 h 47"/>
              <a:gd name="T2" fmla="*/ 2147483647 w 44"/>
              <a:gd name="T3" fmla="*/ 2147483647 h 47"/>
              <a:gd name="T4" fmla="*/ 2147483647 w 44"/>
              <a:gd name="T5" fmla="*/ 0 h 47"/>
              <a:gd name="T6" fmla="*/ 0 w 44"/>
              <a:gd name="T7" fmla="*/ 2147483647 h 47"/>
              <a:gd name="T8" fmla="*/ 2147483647 w 44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47"/>
              <a:gd name="T17" fmla="*/ 44 w 44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47">
                <a:moveTo>
                  <a:pt x="22" y="47"/>
                </a:moveTo>
                <a:lnTo>
                  <a:pt x="44" y="24"/>
                </a:lnTo>
                <a:lnTo>
                  <a:pt x="22" y="0"/>
                </a:lnTo>
                <a:lnTo>
                  <a:pt x="0" y="24"/>
                </a:lnTo>
                <a:lnTo>
                  <a:pt x="22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05" name="Freeform 93"/>
          <p:cNvSpPr>
            <a:spLocks/>
          </p:cNvSpPr>
          <p:nvPr/>
        </p:nvSpPr>
        <p:spPr bwMode="auto">
          <a:xfrm>
            <a:off x="8048625" y="3136900"/>
            <a:ext cx="11113" cy="12700"/>
          </a:xfrm>
          <a:custGeom>
            <a:avLst/>
            <a:gdLst>
              <a:gd name="T0" fmla="*/ 0 w 22"/>
              <a:gd name="T1" fmla="*/ 2147483647 h 24"/>
              <a:gd name="T2" fmla="*/ 2147483647 w 22"/>
              <a:gd name="T3" fmla="*/ 0 h 24"/>
              <a:gd name="T4" fmla="*/ 0 w 22"/>
              <a:gd name="T5" fmla="*/ 0 h 24"/>
              <a:gd name="T6" fmla="*/ 0 w 22"/>
              <a:gd name="T7" fmla="*/ 0 h 24"/>
              <a:gd name="T8" fmla="*/ 0 w 2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4"/>
              <a:gd name="T17" fmla="*/ 22 w 2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4">
                <a:moveTo>
                  <a:pt x="0" y="24"/>
                </a:moveTo>
                <a:lnTo>
                  <a:pt x="22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06" name="Freeform 94"/>
          <p:cNvSpPr>
            <a:spLocks/>
          </p:cNvSpPr>
          <p:nvPr/>
        </p:nvSpPr>
        <p:spPr bwMode="auto">
          <a:xfrm>
            <a:off x="8035925" y="3124200"/>
            <a:ext cx="12700" cy="12700"/>
          </a:xfrm>
          <a:custGeom>
            <a:avLst/>
            <a:gdLst>
              <a:gd name="T0" fmla="*/ 2147483647 w 22"/>
              <a:gd name="T1" fmla="*/ 2147483647 h 24"/>
              <a:gd name="T2" fmla="*/ 2147483647 w 22"/>
              <a:gd name="T3" fmla="*/ 2147483647 h 24"/>
              <a:gd name="T4" fmla="*/ 0 w 22"/>
              <a:gd name="T5" fmla="*/ 0 h 24"/>
              <a:gd name="T6" fmla="*/ 0 w 22"/>
              <a:gd name="T7" fmla="*/ 2147483647 h 24"/>
              <a:gd name="T8" fmla="*/ 2147483647 w 2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4"/>
              <a:gd name="T17" fmla="*/ 22 w 2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4">
                <a:moveTo>
                  <a:pt x="22" y="24"/>
                </a:moveTo>
                <a:lnTo>
                  <a:pt x="22" y="24"/>
                </a:lnTo>
                <a:lnTo>
                  <a:pt x="0" y="0"/>
                </a:lnTo>
                <a:lnTo>
                  <a:pt x="0" y="24"/>
                </a:lnTo>
                <a:lnTo>
                  <a:pt x="22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07" name="Freeform 95"/>
          <p:cNvSpPr>
            <a:spLocks/>
          </p:cNvSpPr>
          <p:nvPr/>
        </p:nvSpPr>
        <p:spPr bwMode="auto">
          <a:xfrm>
            <a:off x="8024813" y="3124200"/>
            <a:ext cx="11112" cy="12700"/>
          </a:xfrm>
          <a:custGeom>
            <a:avLst/>
            <a:gdLst>
              <a:gd name="T0" fmla="*/ 2147483647 w 21"/>
              <a:gd name="T1" fmla="*/ 2147483647 h 24"/>
              <a:gd name="T2" fmla="*/ 2147483647 w 21"/>
              <a:gd name="T3" fmla="*/ 0 h 24"/>
              <a:gd name="T4" fmla="*/ 0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24"/>
                </a:moveTo>
                <a:lnTo>
                  <a:pt x="21" y="0"/>
                </a:lnTo>
                <a:lnTo>
                  <a:pt x="0" y="24"/>
                </a:lnTo>
                <a:lnTo>
                  <a:pt x="21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08" name="Freeform 96"/>
          <p:cNvSpPr>
            <a:spLocks/>
          </p:cNvSpPr>
          <p:nvPr/>
        </p:nvSpPr>
        <p:spPr bwMode="auto">
          <a:xfrm>
            <a:off x="8024813" y="3136900"/>
            <a:ext cx="11112" cy="12700"/>
          </a:xfrm>
          <a:custGeom>
            <a:avLst/>
            <a:gdLst>
              <a:gd name="T0" fmla="*/ 2147483647 w 21"/>
              <a:gd name="T1" fmla="*/ 0 h 24"/>
              <a:gd name="T2" fmla="*/ 0 w 21"/>
              <a:gd name="T3" fmla="*/ 0 h 24"/>
              <a:gd name="T4" fmla="*/ 0 w 21"/>
              <a:gd name="T5" fmla="*/ 0 h 24"/>
              <a:gd name="T6" fmla="*/ 0 w 21"/>
              <a:gd name="T7" fmla="*/ 2147483647 h 24"/>
              <a:gd name="T8" fmla="*/ 2147483647 w 21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0" y="0"/>
                </a:lnTo>
                <a:lnTo>
                  <a:pt x="0" y="24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09" name="Freeform 97"/>
          <p:cNvSpPr>
            <a:spLocks/>
          </p:cNvSpPr>
          <p:nvPr/>
        </p:nvSpPr>
        <p:spPr bwMode="auto">
          <a:xfrm>
            <a:off x="8013700" y="3136900"/>
            <a:ext cx="11113" cy="25400"/>
          </a:xfrm>
          <a:custGeom>
            <a:avLst/>
            <a:gdLst>
              <a:gd name="T0" fmla="*/ 2147483647 w 22"/>
              <a:gd name="T1" fmla="*/ 2147483647 h 47"/>
              <a:gd name="T2" fmla="*/ 2147483647 w 22"/>
              <a:gd name="T3" fmla="*/ 0 h 47"/>
              <a:gd name="T4" fmla="*/ 0 w 22"/>
              <a:gd name="T5" fmla="*/ 2147483647 h 47"/>
              <a:gd name="T6" fmla="*/ 2147483647 w 22"/>
              <a:gd name="T7" fmla="*/ 2147483647 h 47"/>
              <a:gd name="T8" fmla="*/ 2147483647 w 22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7"/>
              <a:gd name="T17" fmla="*/ 22 w 22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7">
                <a:moveTo>
                  <a:pt x="22" y="24"/>
                </a:moveTo>
                <a:lnTo>
                  <a:pt x="22" y="0"/>
                </a:lnTo>
                <a:lnTo>
                  <a:pt x="0" y="24"/>
                </a:lnTo>
                <a:lnTo>
                  <a:pt x="22" y="47"/>
                </a:lnTo>
                <a:lnTo>
                  <a:pt x="22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10" name="Freeform 98"/>
          <p:cNvSpPr>
            <a:spLocks/>
          </p:cNvSpPr>
          <p:nvPr/>
        </p:nvSpPr>
        <p:spPr bwMode="auto">
          <a:xfrm>
            <a:off x="8013700" y="3149600"/>
            <a:ext cx="11113" cy="25400"/>
          </a:xfrm>
          <a:custGeom>
            <a:avLst/>
            <a:gdLst>
              <a:gd name="T0" fmla="*/ 2147483647 w 22"/>
              <a:gd name="T1" fmla="*/ 2147483647 h 46"/>
              <a:gd name="T2" fmla="*/ 0 w 22"/>
              <a:gd name="T3" fmla="*/ 0 h 46"/>
              <a:gd name="T4" fmla="*/ 0 w 22"/>
              <a:gd name="T5" fmla="*/ 2147483647 h 46"/>
              <a:gd name="T6" fmla="*/ 2147483647 w 22"/>
              <a:gd name="T7" fmla="*/ 2147483647 h 46"/>
              <a:gd name="T8" fmla="*/ 2147483647 w 22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6"/>
              <a:gd name="T17" fmla="*/ 22 w 22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6">
                <a:moveTo>
                  <a:pt x="22" y="23"/>
                </a:moveTo>
                <a:lnTo>
                  <a:pt x="0" y="0"/>
                </a:lnTo>
                <a:lnTo>
                  <a:pt x="0" y="46"/>
                </a:lnTo>
                <a:lnTo>
                  <a:pt x="22" y="46"/>
                </a:lnTo>
                <a:lnTo>
                  <a:pt x="22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11" name="Rectangle 99"/>
          <p:cNvSpPr>
            <a:spLocks noChangeArrowheads="1"/>
          </p:cNvSpPr>
          <p:nvPr/>
        </p:nvSpPr>
        <p:spPr bwMode="auto">
          <a:xfrm>
            <a:off x="8013700" y="3175000"/>
            <a:ext cx="11113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12" name="Freeform 100"/>
          <p:cNvSpPr>
            <a:spLocks/>
          </p:cNvSpPr>
          <p:nvPr/>
        </p:nvSpPr>
        <p:spPr bwMode="auto">
          <a:xfrm>
            <a:off x="8013700" y="3186113"/>
            <a:ext cx="11113" cy="12700"/>
          </a:xfrm>
          <a:custGeom>
            <a:avLst/>
            <a:gdLst>
              <a:gd name="T0" fmla="*/ 2147483647 w 22"/>
              <a:gd name="T1" fmla="*/ 0 h 23"/>
              <a:gd name="T2" fmla="*/ 0 w 22"/>
              <a:gd name="T3" fmla="*/ 0 h 23"/>
              <a:gd name="T4" fmla="*/ 2147483647 w 22"/>
              <a:gd name="T5" fmla="*/ 2147483647 h 23"/>
              <a:gd name="T6" fmla="*/ 2147483647 w 22"/>
              <a:gd name="T7" fmla="*/ 2147483647 h 23"/>
              <a:gd name="T8" fmla="*/ 2147483647 w 22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3"/>
              <a:gd name="T17" fmla="*/ 22 w 22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3">
                <a:moveTo>
                  <a:pt x="22" y="0"/>
                </a:moveTo>
                <a:lnTo>
                  <a:pt x="0" y="0"/>
                </a:lnTo>
                <a:lnTo>
                  <a:pt x="22" y="23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13" name="Freeform 101"/>
          <p:cNvSpPr>
            <a:spLocks/>
          </p:cNvSpPr>
          <p:nvPr/>
        </p:nvSpPr>
        <p:spPr bwMode="auto">
          <a:xfrm>
            <a:off x="8024813" y="3198813"/>
            <a:ext cx="11112" cy="12700"/>
          </a:xfrm>
          <a:custGeom>
            <a:avLst/>
            <a:gdLst>
              <a:gd name="T0" fmla="*/ 0 w 21"/>
              <a:gd name="T1" fmla="*/ 0 h 25"/>
              <a:gd name="T2" fmla="*/ 0 w 21"/>
              <a:gd name="T3" fmla="*/ 0 h 25"/>
              <a:gd name="T4" fmla="*/ 0 w 21"/>
              <a:gd name="T5" fmla="*/ 2147483647 h 25"/>
              <a:gd name="T6" fmla="*/ 2147483647 w 21"/>
              <a:gd name="T7" fmla="*/ 0 h 25"/>
              <a:gd name="T8" fmla="*/ 0 w 21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5"/>
              <a:gd name="T17" fmla="*/ 21 w 21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5">
                <a:moveTo>
                  <a:pt x="0" y="0"/>
                </a:moveTo>
                <a:lnTo>
                  <a:pt x="0" y="0"/>
                </a:lnTo>
                <a:lnTo>
                  <a:pt x="0" y="25"/>
                </a:ln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14" name="Freeform 102"/>
          <p:cNvSpPr>
            <a:spLocks/>
          </p:cNvSpPr>
          <p:nvPr/>
        </p:nvSpPr>
        <p:spPr bwMode="auto">
          <a:xfrm>
            <a:off x="8024813" y="3198813"/>
            <a:ext cx="11112" cy="12700"/>
          </a:xfrm>
          <a:custGeom>
            <a:avLst/>
            <a:gdLst>
              <a:gd name="T0" fmla="*/ 2147483647 w 21"/>
              <a:gd name="T1" fmla="*/ 0 h 25"/>
              <a:gd name="T2" fmla="*/ 0 w 21"/>
              <a:gd name="T3" fmla="*/ 2147483647 h 25"/>
              <a:gd name="T4" fmla="*/ 2147483647 w 21"/>
              <a:gd name="T5" fmla="*/ 2147483647 h 25"/>
              <a:gd name="T6" fmla="*/ 2147483647 w 21"/>
              <a:gd name="T7" fmla="*/ 0 h 25"/>
              <a:gd name="T8" fmla="*/ 2147483647 w 21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5"/>
              <a:gd name="T17" fmla="*/ 21 w 21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5">
                <a:moveTo>
                  <a:pt x="21" y="0"/>
                </a:moveTo>
                <a:lnTo>
                  <a:pt x="0" y="25"/>
                </a:lnTo>
                <a:lnTo>
                  <a:pt x="21" y="25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15" name="Rectangle 103"/>
          <p:cNvSpPr>
            <a:spLocks noChangeArrowheads="1"/>
          </p:cNvSpPr>
          <p:nvPr/>
        </p:nvSpPr>
        <p:spPr bwMode="auto">
          <a:xfrm>
            <a:off x="8035925" y="3198813"/>
            <a:ext cx="1270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16" name="Freeform 104"/>
          <p:cNvSpPr>
            <a:spLocks/>
          </p:cNvSpPr>
          <p:nvPr/>
        </p:nvSpPr>
        <p:spPr bwMode="auto">
          <a:xfrm>
            <a:off x="8048625" y="3198813"/>
            <a:ext cx="11113" cy="12700"/>
          </a:xfrm>
          <a:custGeom>
            <a:avLst/>
            <a:gdLst>
              <a:gd name="T0" fmla="*/ 0 w 22"/>
              <a:gd name="T1" fmla="*/ 0 h 25"/>
              <a:gd name="T2" fmla="*/ 0 w 22"/>
              <a:gd name="T3" fmla="*/ 2147483647 h 25"/>
              <a:gd name="T4" fmla="*/ 2147483647 w 22"/>
              <a:gd name="T5" fmla="*/ 0 h 25"/>
              <a:gd name="T6" fmla="*/ 0 w 22"/>
              <a:gd name="T7" fmla="*/ 0 h 25"/>
              <a:gd name="T8" fmla="*/ 0 w 22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5"/>
              <a:gd name="T17" fmla="*/ 22 w 22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5">
                <a:moveTo>
                  <a:pt x="0" y="0"/>
                </a:moveTo>
                <a:lnTo>
                  <a:pt x="0" y="25"/>
                </a:lnTo>
                <a:lnTo>
                  <a:pt x="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17" name="Freeform 105"/>
          <p:cNvSpPr>
            <a:spLocks/>
          </p:cNvSpPr>
          <p:nvPr/>
        </p:nvSpPr>
        <p:spPr bwMode="auto">
          <a:xfrm>
            <a:off x="8048625" y="3186113"/>
            <a:ext cx="22225" cy="12700"/>
          </a:xfrm>
          <a:custGeom>
            <a:avLst/>
            <a:gdLst>
              <a:gd name="T0" fmla="*/ 0 w 44"/>
              <a:gd name="T1" fmla="*/ 2147483647 h 23"/>
              <a:gd name="T2" fmla="*/ 2147483647 w 44"/>
              <a:gd name="T3" fmla="*/ 2147483647 h 23"/>
              <a:gd name="T4" fmla="*/ 2147483647 w 44"/>
              <a:gd name="T5" fmla="*/ 0 h 23"/>
              <a:gd name="T6" fmla="*/ 2147483647 w 44"/>
              <a:gd name="T7" fmla="*/ 0 h 23"/>
              <a:gd name="T8" fmla="*/ 0 w 4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0" y="23"/>
                </a:moveTo>
                <a:lnTo>
                  <a:pt x="22" y="23"/>
                </a:lnTo>
                <a:lnTo>
                  <a:pt x="44" y="0"/>
                </a:lnTo>
                <a:lnTo>
                  <a:pt x="22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18" name="Rectangle 106"/>
          <p:cNvSpPr>
            <a:spLocks noChangeArrowheads="1"/>
          </p:cNvSpPr>
          <p:nvPr/>
        </p:nvSpPr>
        <p:spPr bwMode="auto">
          <a:xfrm>
            <a:off x="8059738" y="3175000"/>
            <a:ext cx="11112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19" name="Freeform 107"/>
          <p:cNvSpPr>
            <a:spLocks/>
          </p:cNvSpPr>
          <p:nvPr/>
        </p:nvSpPr>
        <p:spPr bwMode="auto">
          <a:xfrm>
            <a:off x="3644900" y="4746625"/>
            <a:ext cx="46038" cy="61913"/>
          </a:xfrm>
          <a:custGeom>
            <a:avLst/>
            <a:gdLst>
              <a:gd name="T0" fmla="*/ 2147483647 w 87"/>
              <a:gd name="T1" fmla="*/ 2147483647 h 117"/>
              <a:gd name="T2" fmla="*/ 2147483647 w 87"/>
              <a:gd name="T3" fmla="*/ 2147483647 h 117"/>
              <a:gd name="T4" fmla="*/ 2147483647 w 87"/>
              <a:gd name="T5" fmla="*/ 2147483647 h 117"/>
              <a:gd name="T6" fmla="*/ 2147483647 w 87"/>
              <a:gd name="T7" fmla="*/ 0 h 117"/>
              <a:gd name="T8" fmla="*/ 2147483647 w 87"/>
              <a:gd name="T9" fmla="*/ 0 h 117"/>
              <a:gd name="T10" fmla="*/ 2147483647 w 87"/>
              <a:gd name="T11" fmla="*/ 0 h 117"/>
              <a:gd name="T12" fmla="*/ 2147483647 w 87"/>
              <a:gd name="T13" fmla="*/ 2147483647 h 117"/>
              <a:gd name="T14" fmla="*/ 0 w 87"/>
              <a:gd name="T15" fmla="*/ 2147483647 h 117"/>
              <a:gd name="T16" fmla="*/ 0 w 87"/>
              <a:gd name="T17" fmla="*/ 2147483647 h 117"/>
              <a:gd name="T18" fmla="*/ 0 w 87"/>
              <a:gd name="T19" fmla="*/ 2147483647 h 117"/>
              <a:gd name="T20" fmla="*/ 2147483647 w 87"/>
              <a:gd name="T21" fmla="*/ 2147483647 h 117"/>
              <a:gd name="T22" fmla="*/ 2147483647 w 87"/>
              <a:gd name="T23" fmla="*/ 2147483647 h 117"/>
              <a:gd name="T24" fmla="*/ 2147483647 w 87"/>
              <a:gd name="T25" fmla="*/ 2147483647 h 117"/>
              <a:gd name="T26" fmla="*/ 2147483647 w 87"/>
              <a:gd name="T27" fmla="*/ 2147483647 h 117"/>
              <a:gd name="T28" fmla="*/ 2147483647 w 87"/>
              <a:gd name="T29" fmla="*/ 2147483647 h 117"/>
              <a:gd name="T30" fmla="*/ 2147483647 w 87"/>
              <a:gd name="T31" fmla="*/ 2147483647 h 117"/>
              <a:gd name="T32" fmla="*/ 2147483647 w 87"/>
              <a:gd name="T33" fmla="*/ 2147483647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17"/>
              <a:gd name="T53" fmla="*/ 87 w 87"/>
              <a:gd name="T54" fmla="*/ 117 h 1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17">
                <a:moveTo>
                  <a:pt x="87" y="47"/>
                </a:moveTo>
                <a:lnTo>
                  <a:pt x="87" y="23"/>
                </a:lnTo>
                <a:lnTo>
                  <a:pt x="66" y="23"/>
                </a:lnTo>
                <a:lnTo>
                  <a:pt x="66" y="0"/>
                </a:lnTo>
                <a:lnTo>
                  <a:pt x="44" y="0"/>
                </a:lnTo>
                <a:lnTo>
                  <a:pt x="23" y="0"/>
                </a:lnTo>
                <a:lnTo>
                  <a:pt x="23" y="23"/>
                </a:lnTo>
                <a:lnTo>
                  <a:pt x="0" y="23"/>
                </a:lnTo>
                <a:lnTo>
                  <a:pt x="0" y="47"/>
                </a:lnTo>
                <a:lnTo>
                  <a:pt x="0" y="71"/>
                </a:lnTo>
                <a:lnTo>
                  <a:pt x="23" y="94"/>
                </a:lnTo>
                <a:lnTo>
                  <a:pt x="23" y="117"/>
                </a:lnTo>
                <a:lnTo>
                  <a:pt x="44" y="117"/>
                </a:lnTo>
                <a:lnTo>
                  <a:pt x="66" y="117"/>
                </a:lnTo>
                <a:lnTo>
                  <a:pt x="66" y="94"/>
                </a:lnTo>
                <a:lnTo>
                  <a:pt x="87" y="71"/>
                </a:lnTo>
                <a:lnTo>
                  <a:pt x="87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20" name="Freeform 108"/>
          <p:cNvSpPr>
            <a:spLocks/>
          </p:cNvSpPr>
          <p:nvPr/>
        </p:nvSpPr>
        <p:spPr bwMode="auto">
          <a:xfrm>
            <a:off x="3679825" y="4759325"/>
            <a:ext cx="23813" cy="12700"/>
          </a:xfrm>
          <a:custGeom>
            <a:avLst/>
            <a:gdLst>
              <a:gd name="T0" fmla="*/ 2147483647 w 43"/>
              <a:gd name="T1" fmla="*/ 2147483647 h 24"/>
              <a:gd name="T2" fmla="*/ 2147483647 w 43"/>
              <a:gd name="T3" fmla="*/ 2147483647 h 24"/>
              <a:gd name="T4" fmla="*/ 2147483647 w 43"/>
              <a:gd name="T5" fmla="*/ 0 h 24"/>
              <a:gd name="T6" fmla="*/ 0 w 43"/>
              <a:gd name="T7" fmla="*/ 2147483647 h 24"/>
              <a:gd name="T8" fmla="*/ 2147483647 w 43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24"/>
              <a:gd name="T17" fmla="*/ 43 w 43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24">
                <a:moveTo>
                  <a:pt x="21" y="24"/>
                </a:moveTo>
                <a:lnTo>
                  <a:pt x="43" y="24"/>
                </a:lnTo>
                <a:lnTo>
                  <a:pt x="21" y="0"/>
                </a:lnTo>
                <a:lnTo>
                  <a:pt x="0" y="24"/>
                </a:lnTo>
                <a:lnTo>
                  <a:pt x="21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21" name="Freeform 109"/>
          <p:cNvSpPr>
            <a:spLocks/>
          </p:cNvSpPr>
          <p:nvPr/>
        </p:nvSpPr>
        <p:spPr bwMode="auto">
          <a:xfrm>
            <a:off x="3679825" y="4746625"/>
            <a:ext cx="11113" cy="25400"/>
          </a:xfrm>
          <a:custGeom>
            <a:avLst/>
            <a:gdLst>
              <a:gd name="T0" fmla="*/ 0 w 21"/>
              <a:gd name="T1" fmla="*/ 2147483647 h 47"/>
              <a:gd name="T2" fmla="*/ 2147483647 w 21"/>
              <a:gd name="T3" fmla="*/ 2147483647 h 47"/>
              <a:gd name="T4" fmla="*/ 2147483647 w 21"/>
              <a:gd name="T5" fmla="*/ 0 h 47"/>
              <a:gd name="T6" fmla="*/ 0 w 21"/>
              <a:gd name="T7" fmla="*/ 2147483647 h 47"/>
              <a:gd name="T8" fmla="*/ 0 w 21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47"/>
              <a:gd name="T17" fmla="*/ 21 w 21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47">
                <a:moveTo>
                  <a:pt x="0" y="47"/>
                </a:moveTo>
                <a:lnTo>
                  <a:pt x="21" y="23"/>
                </a:lnTo>
                <a:lnTo>
                  <a:pt x="21" y="0"/>
                </a:lnTo>
                <a:lnTo>
                  <a:pt x="0" y="23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22" name="Freeform 110"/>
          <p:cNvSpPr>
            <a:spLocks/>
          </p:cNvSpPr>
          <p:nvPr/>
        </p:nvSpPr>
        <p:spPr bwMode="auto">
          <a:xfrm>
            <a:off x="3679825" y="4746625"/>
            <a:ext cx="11113" cy="12700"/>
          </a:xfrm>
          <a:custGeom>
            <a:avLst/>
            <a:gdLst>
              <a:gd name="T0" fmla="*/ 0 w 21"/>
              <a:gd name="T1" fmla="*/ 2147483647 h 23"/>
              <a:gd name="T2" fmla="*/ 2147483647 w 21"/>
              <a:gd name="T3" fmla="*/ 0 h 23"/>
              <a:gd name="T4" fmla="*/ 0 w 21"/>
              <a:gd name="T5" fmla="*/ 0 h 23"/>
              <a:gd name="T6" fmla="*/ 0 w 21"/>
              <a:gd name="T7" fmla="*/ 2147483647 h 23"/>
              <a:gd name="T8" fmla="*/ 0 w 21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3"/>
              <a:gd name="T17" fmla="*/ 21 w 21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3">
                <a:moveTo>
                  <a:pt x="0" y="23"/>
                </a:moveTo>
                <a:lnTo>
                  <a:pt x="21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23" name="Rectangle 111"/>
          <p:cNvSpPr>
            <a:spLocks noChangeArrowheads="1"/>
          </p:cNvSpPr>
          <p:nvPr/>
        </p:nvSpPr>
        <p:spPr bwMode="auto">
          <a:xfrm>
            <a:off x="3668713" y="4746625"/>
            <a:ext cx="11112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24" name="Rectangle 112"/>
          <p:cNvSpPr>
            <a:spLocks noChangeArrowheads="1"/>
          </p:cNvSpPr>
          <p:nvPr/>
        </p:nvSpPr>
        <p:spPr bwMode="auto">
          <a:xfrm>
            <a:off x="3657600" y="4746625"/>
            <a:ext cx="11113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25" name="Freeform 113"/>
          <p:cNvSpPr>
            <a:spLocks/>
          </p:cNvSpPr>
          <p:nvPr/>
        </p:nvSpPr>
        <p:spPr bwMode="auto">
          <a:xfrm>
            <a:off x="3644900" y="4746625"/>
            <a:ext cx="12700" cy="12700"/>
          </a:xfrm>
          <a:custGeom>
            <a:avLst/>
            <a:gdLst>
              <a:gd name="T0" fmla="*/ 2147483647 w 23"/>
              <a:gd name="T1" fmla="*/ 2147483647 h 23"/>
              <a:gd name="T2" fmla="*/ 2147483647 w 23"/>
              <a:gd name="T3" fmla="*/ 0 h 23"/>
              <a:gd name="T4" fmla="*/ 0 w 23"/>
              <a:gd name="T5" fmla="*/ 0 h 23"/>
              <a:gd name="T6" fmla="*/ 2147483647 w 23"/>
              <a:gd name="T7" fmla="*/ 2147483647 h 23"/>
              <a:gd name="T8" fmla="*/ 2147483647 w 23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3"/>
              <a:gd name="T17" fmla="*/ 23 w 2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3">
                <a:moveTo>
                  <a:pt x="23" y="23"/>
                </a:moveTo>
                <a:lnTo>
                  <a:pt x="23" y="0"/>
                </a:lnTo>
                <a:lnTo>
                  <a:pt x="0" y="0"/>
                </a:lnTo>
                <a:lnTo>
                  <a:pt x="23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26" name="Freeform 114"/>
          <p:cNvSpPr>
            <a:spLocks/>
          </p:cNvSpPr>
          <p:nvPr/>
        </p:nvSpPr>
        <p:spPr bwMode="auto">
          <a:xfrm>
            <a:off x="3644900" y="4746625"/>
            <a:ext cx="12700" cy="25400"/>
          </a:xfrm>
          <a:custGeom>
            <a:avLst/>
            <a:gdLst>
              <a:gd name="T0" fmla="*/ 2147483647 w 23"/>
              <a:gd name="T1" fmla="*/ 2147483647 h 47"/>
              <a:gd name="T2" fmla="*/ 0 w 23"/>
              <a:gd name="T3" fmla="*/ 0 h 47"/>
              <a:gd name="T4" fmla="*/ 0 w 23"/>
              <a:gd name="T5" fmla="*/ 2147483647 h 47"/>
              <a:gd name="T6" fmla="*/ 2147483647 w 23"/>
              <a:gd name="T7" fmla="*/ 2147483647 h 47"/>
              <a:gd name="T8" fmla="*/ 2147483647 w 23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47"/>
              <a:gd name="T17" fmla="*/ 23 w 23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47">
                <a:moveTo>
                  <a:pt x="23" y="23"/>
                </a:moveTo>
                <a:lnTo>
                  <a:pt x="0" y="0"/>
                </a:lnTo>
                <a:lnTo>
                  <a:pt x="0" y="23"/>
                </a:lnTo>
                <a:lnTo>
                  <a:pt x="23" y="47"/>
                </a:lnTo>
                <a:lnTo>
                  <a:pt x="23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27" name="Freeform 115"/>
          <p:cNvSpPr>
            <a:spLocks/>
          </p:cNvSpPr>
          <p:nvPr/>
        </p:nvSpPr>
        <p:spPr bwMode="auto">
          <a:xfrm>
            <a:off x="3644900" y="4759325"/>
            <a:ext cx="12700" cy="12700"/>
          </a:xfrm>
          <a:custGeom>
            <a:avLst/>
            <a:gdLst>
              <a:gd name="T0" fmla="*/ 2147483647 w 23"/>
              <a:gd name="T1" fmla="*/ 2147483647 h 24"/>
              <a:gd name="T2" fmla="*/ 0 w 23"/>
              <a:gd name="T3" fmla="*/ 0 h 24"/>
              <a:gd name="T4" fmla="*/ 0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4"/>
              <a:gd name="T17" fmla="*/ 23 w 23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4">
                <a:moveTo>
                  <a:pt x="23" y="24"/>
                </a:moveTo>
                <a:lnTo>
                  <a:pt x="0" y="0"/>
                </a:lnTo>
                <a:lnTo>
                  <a:pt x="0" y="24"/>
                </a:lnTo>
                <a:lnTo>
                  <a:pt x="23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28" name="Rectangle 116"/>
          <p:cNvSpPr>
            <a:spLocks noChangeArrowheads="1"/>
          </p:cNvSpPr>
          <p:nvPr/>
        </p:nvSpPr>
        <p:spPr bwMode="auto">
          <a:xfrm>
            <a:off x="3644900" y="4772025"/>
            <a:ext cx="1270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29" name="Rectangle 117"/>
          <p:cNvSpPr>
            <a:spLocks noChangeArrowheads="1"/>
          </p:cNvSpPr>
          <p:nvPr/>
        </p:nvSpPr>
        <p:spPr bwMode="auto">
          <a:xfrm>
            <a:off x="3644900" y="4784725"/>
            <a:ext cx="12700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0" name="Freeform 118"/>
          <p:cNvSpPr>
            <a:spLocks/>
          </p:cNvSpPr>
          <p:nvPr/>
        </p:nvSpPr>
        <p:spPr bwMode="auto">
          <a:xfrm>
            <a:off x="3644900" y="4795838"/>
            <a:ext cx="23813" cy="12700"/>
          </a:xfrm>
          <a:custGeom>
            <a:avLst/>
            <a:gdLst>
              <a:gd name="T0" fmla="*/ 2147483647 w 44"/>
              <a:gd name="T1" fmla="*/ 0 h 23"/>
              <a:gd name="T2" fmla="*/ 0 w 44"/>
              <a:gd name="T3" fmla="*/ 0 h 23"/>
              <a:gd name="T4" fmla="*/ 2147483647 w 44"/>
              <a:gd name="T5" fmla="*/ 2147483647 h 23"/>
              <a:gd name="T6" fmla="*/ 2147483647 w 44"/>
              <a:gd name="T7" fmla="*/ 0 h 23"/>
              <a:gd name="T8" fmla="*/ 2147483647 w 44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23" y="0"/>
                </a:moveTo>
                <a:lnTo>
                  <a:pt x="0" y="0"/>
                </a:lnTo>
                <a:lnTo>
                  <a:pt x="23" y="23"/>
                </a:lnTo>
                <a:lnTo>
                  <a:pt x="44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1" name="Freeform 119"/>
          <p:cNvSpPr>
            <a:spLocks/>
          </p:cNvSpPr>
          <p:nvPr/>
        </p:nvSpPr>
        <p:spPr bwMode="auto">
          <a:xfrm>
            <a:off x="3657600" y="4795838"/>
            <a:ext cx="11113" cy="12700"/>
          </a:xfrm>
          <a:custGeom>
            <a:avLst/>
            <a:gdLst>
              <a:gd name="T0" fmla="*/ 2147483647 w 21"/>
              <a:gd name="T1" fmla="*/ 0 h 23"/>
              <a:gd name="T2" fmla="*/ 0 w 21"/>
              <a:gd name="T3" fmla="*/ 2147483647 h 23"/>
              <a:gd name="T4" fmla="*/ 2147483647 w 21"/>
              <a:gd name="T5" fmla="*/ 2147483647 h 23"/>
              <a:gd name="T6" fmla="*/ 2147483647 w 21"/>
              <a:gd name="T7" fmla="*/ 0 h 23"/>
              <a:gd name="T8" fmla="*/ 2147483647 w 21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3"/>
              <a:gd name="T17" fmla="*/ 21 w 21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3">
                <a:moveTo>
                  <a:pt x="21" y="0"/>
                </a:moveTo>
                <a:lnTo>
                  <a:pt x="0" y="23"/>
                </a:lnTo>
                <a:lnTo>
                  <a:pt x="21" y="23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2" name="Rectangle 120"/>
          <p:cNvSpPr>
            <a:spLocks noChangeArrowheads="1"/>
          </p:cNvSpPr>
          <p:nvPr/>
        </p:nvSpPr>
        <p:spPr bwMode="auto">
          <a:xfrm>
            <a:off x="3668713" y="4795838"/>
            <a:ext cx="11112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3" name="Freeform 121"/>
          <p:cNvSpPr>
            <a:spLocks/>
          </p:cNvSpPr>
          <p:nvPr/>
        </p:nvSpPr>
        <p:spPr bwMode="auto">
          <a:xfrm>
            <a:off x="3679825" y="4795838"/>
            <a:ext cx="11113" cy="12700"/>
          </a:xfrm>
          <a:custGeom>
            <a:avLst/>
            <a:gdLst>
              <a:gd name="T0" fmla="*/ 0 w 21"/>
              <a:gd name="T1" fmla="*/ 0 h 23"/>
              <a:gd name="T2" fmla="*/ 0 w 21"/>
              <a:gd name="T3" fmla="*/ 2147483647 h 23"/>
              <a:gd name="T4" fmla="*/ 2147483647 w 21"/>
              <a:gd name="T5" fmla="*/ 0 h 23"/>
              <a:gd name="T6" fmla="*/ 0 w 21"/>
              <a:gd name="T7" fmla="*/ 0 h 23"/>
              <a:gd name="T8" fmla="*/ 0 w 21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3"/>
              <a:gd name="T17" fmla="*/ 21 w 21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3">
                <a:moveTo>
                  <a:pt x="0" y="0"/>
                </a:moveTo>
                <a:lnTo>
                  <a:pt x="0" y="23"/>
                </a:ln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4" name="Rectangle 122"/>
          <p:cNvSpPr>
            <a:spLocks noChangeArrowheads="1"/>
          </p:cNvSpPr>
          <p:nvPr/>
        </p:nvSpPr>
        <p:spPr bwMode="auto">
          <a:xfrm>
            <a:off x="3679825" y="4784725"/>
            <a:ext cx="11113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5" name="Freeform 123"/>
          <p:cNvSpPr>
            <a:spLocks/>
          </p:cNvSpPr>
          <p:nvPr/>
        </p:nvSpPr>
        <p:spPr bwMode="auto">
          <a:xfrm>
            <a:off x="3679825" y="4772025"/>
            <a:ext cx="23813" cy="12700"/>
          </a:xfrm>
          <a:custGeom>
            <a:avLst/>
            <a:gdLst>
              <a:gd name="T0" fmla="*/ 0 w 43"/>
              <a:gd name="T1" fmla="*/ 2147483647 h 24"/>
              <a:gd name="T2" fmla="*/ 2147483647 w 43"/>
              <a:gd name="T3" fmla="*/ 2147483647 h 24"/>
              <a:gd name="T4" fmla="*/ 2147483647 w 43"/>
              <a:gd name="T5" fmla="*/ 0 h 24"/>
              <a:gd name="T6" fmla="*/ 2147483647 w 43"/>
              <a:gd name="T7" fmla="*/ 0 h 24"/>
              <a:gd name="T8" fmla="*/ 0 w 43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24"/>
              <a:gd name="T17" fmla="*/ 43 w 43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24">
                <a:moveTo>
                  <a:pt x="0" y="24"/>
                </a:moveTo>
                <a:lnTo>
                  <a:pt x="21" y="24"/>
                </a:lnTo>
                <a:lnTo>
                  <a:pt x="43" y="0"/>
                </a:lnTo>
                <a:lnTo>
                  <a:pt x="21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6" name="Freeform 124"/>
          <p:cNvSpPr>
            <a:spLocks/>
          </p:cNvSpPr>
          <p:nvPr/>
        </p:nvSpPr>
        <p:spPr bwMode="auto">
          <a:xfrm>
            <a:off x="5254625" y="4733925"/>
            <a:ext cx="44450" cy="74613"/>
          </a:xfrm>
          <a:custGeom>
            <a:avLst/>
            <a:gdLst>
              <a:gd name="T0" fmla="*/ 2147483647 w 86"/>
              <a:gd name="T1" fmla="*/ 2147483647 h 140"/>
              <a:gd name="T2" fmla="*/ 2147483647 w 86"/>
              <a:gd name="T3" fmla="*/ 2147483647 h 140"/>
              <a:gd name="T4" fmla="*/ 2147483647 w 86"/>
              <a:gd name="T5" fmla="*/ 2147483647 h 140"/>
              <a:gd name="T6" fmla="*/ 2147483647 w 86"/>
              <a:gd name="T7" fmla="*/ 2147483647 h 140"/>
              <a:gd name="T8" fmla="*/ 2147483647 w 86"/>
              <a:gd name="T9" fmla="*/ 0 h 140"/>
              <a:gd name="T10" fmla="*/ 2147483647 w 86"/>
              <a:gd name="T11" fmla="*/ 2147483647 h 140"/>
              <a:gd name="T12" fmla="*/ 2147483647 w 86"/>
              <a:gd name="T13" fmla="*/ 2147483647 h 140"/>
              <a:gd name="T14" fmla="*/ 0 w 86"/>
              <a:gd name="T15" fmla="*/ 2147483647 h 140"/>
              <a:gd name="T16" fmla="*/ 0 w 86"/>
              <a:gd name="T17" fmla="*/ 2147483647 h 140"/>
              <a:gd name="T18" fmla="*/ 0 w 86"/>
              <a:gd name="T19" fmla="*/ 2147483647 h 140"/>
              <a:gd name="T20" fmla="*/ 2147483647 w 86"/>
              <a:gd name="T21" fmla="*/ 2147483647 h 140"/>
              <a:gd name="T22" fmla="*/ 2147483647 w 86"/>
              <a:gd name="T23" fmla="*/ 2147483647 h 140"/>
              <a:gd name="T24" fmla="*/ 2147483647 w 86"/>
              <a:gd name="T25" fmla="*/ 2147483647 h 140"/>
              <a:gd name="T26" fmla="*/ 2147483647 w 86"/>
              <a:gd name="T27" fmla="*/ 2147483647 h 140"/>
              <a:gd name="T28" fmla="*/ 2147483647 w 86"/>
              <a:gd name="T29" fmla="*/ 2147483647 h 140"/>
              <a:gd name="T30" fmla="*/ 2147483647 w 86"/>
              <a:gd name="T31" fmla="*/ 2147483647 h 140"/>
              <a:gd name="T32" fmla="*/ 2147483647 w 86"/>
              <a:gd name="T33" fmla="*/ 2147483647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140"/>
              <a:gd name="T53" fmla="*/ 86 w 86"/>
              <a:gd name="T54" fmla="*/ 140 h 1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140">
                <a:moveTo>
                  <a:pt x="86" y="70"/>
                </a:moveTo>
                <a:lnTo>
                  <a:pt x="86" y="46"/>
                </a:lnTo>
                <a:lnTo>
                  <a:pt x="86" y="23"/>
                </a:lnTo>
                <a:lnTo>
                  <a:pt x="65" y="23"/>
                </a:lnTo>
                <a:lnTo>
                  <a:pt x="43" y="0"/>
                </a:lnTo>
                <a:lnTo>
                  <a:pt x="22" y="23"/>
                </a:lnTo>
                <a:lnTo>
                  <a:pt x="0" y="46"/>
                </a:lnTo>
                <a:lnTo>
                  <a:pt x="0" y="70"/>
                </a:lnTo>
                <a:lnTo>
                  <a:pt x="0" y="94"/>
                </a:lnTo>
                <a:lnTo>
                  <a:pt x="22" y="117"/>
                </a:lnTo>
                <a:lnTo>
                  <a:pt x="22" y="140"/>
                </a:lnTo>
                <a:lnTo>
                  <a:pt x="43" y="140"/>
                </a:lnTo>
                <a:lnTo>
                  <a:pt x="65" y="140"/>
                </a:lnTo>
                <a:lnTo>
                  <a:pt x="86" y="117"/>
                </a:lnTo>
                <a:lnTo>
                  <a:pt x="86" y="94"/>
                </a:lnTo>
                <a:lnTo>
                  <a:pt x="86" y="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7" name="Rectangle 125"/>
          <p:cNvSpPr>
            <a:spLocks noChangeArrowheads="1"/>
          </p:cNvSpPr>
          <p:nvPr/>
        </p:nvSpPr>
        <p:spPr bwMode="auto">
          <a:xfrm>
            <a:off x="5299075" y="4759325"/>
            <a:ext cx="1270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8" name="Freeform 126"/>
          <p:cNvSpPr>
            <a:spLocks/>
          </p:cNvSpPr>
          <p:nvPr/>
        </p:nvSpPr>
        <p:spPr bwMode="auto">
          <a:xfrm>
            <a:off x="5287963" y="4746625"/>
            <a:ext cx="23812" cy="12700"/>
          </a:xfrm>
          <a:custGeom>
            <a:avLst/>
            <a:gdLst>
              <a:gd name="T0" fmla="*/ 2147483647 w 44"/>
              <a:gd name="T1" fmla="*/ 2147483647 h 23"/>
              <a:gd name="T2" fmla="*/ 2147483647 w 44"/>
              <a:gd name="T3" fmla="*/ 2147483647 h 23"/>
              <a:gd name="T4" fmla="*/ 2147483647 w 44"/>
              <a:gd name="T5" fmla="*/ 0 h 23"/>
              <a:gd name="T6" fmla="*/ 0 w 44"/>
              <a:gd name="T7" fmla="*/ 0 h 23"/>
              <a:gd name="T8" fmla="*/ 2147483647 w 4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21" y="23"/>
                </a:moveTo>
                <a:lnTo>
                  <a:pt x="44" y="23"/>
                </a:lnTo>
                <a:lnTo>
                  <a:pt x="21" y="0"/>
                </a:lnTo>
                <a:lnTo>
                  <a:pt x="0" y="0"/>
                </a:lnTo>
                <a:lnTo>
                  <a:pt x="21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9" name="Freeform 127"/>
          <p:cNvSpPr>
            <a:spLocks/>
          </p:cNvSpPr>
          <p:nvPr/>
        </p:nvSpPr>
        <p:spPr bwMode="auto">
          <a:xfrm>
            <a:off x="5287963" y="4733925"/>
            <a:ext cx="11112" cy="12700"/>
          </a:xfrm>
          <a:custGeom>
            <a:avLst/>
            <a:gdLst>
              <a:gd name="T0" fmla="*/ 0 w 21"/>
              <a:gd name="T1" fmla="*/ 2147483647 h 23"/>
              <a:gd name="T2" fmla="*/ 2147483647 w 21"/>
              <a:gd name="T3" fmla="*/ 2147483647 h 23"/>
              <a:gd name="T4" fmla="*/ 0 w 21"/>
              <a:gd name="T5" fmla="*/ 0 h 23"/>
              <a:gd name="T6" fmla="*/ 0 w 21"/>
              <a:gd name="T7" fmla="*/ 2147483647 h 23"/>
              <a:gd name="T8" fmla="*/ 0 w 21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3"/>
              <a:gd name="T17" fmla="*/ 21 w 21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3">
                <a:moveTo>
                  <a:pt x="0" y="23"/>
                </a:moveTo>
                <a:lnTo>
                  <a:pt x="21" y="23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40" name="Rectangle 128"/>
          <p:cNvSpPr>
            <a:spLocks noChangeArrowheads="1"/>
          </p:cNvSpPr>
          <p:nvPr/>
        </p:nvSpPr>
        <p:spPr bwMode="auto">
          <a:xfrm>
            <a:off x="5276850" y="4733925"/>
            <a:ext cx="11113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41" name="Freeform 129"/>
          <p:cNvSpPr>
            <a:spLocks/>
          </p:cNvSpPr>
          <p:nvPr/>
        </p:nvSpPr>
        <p:spPr bwMode="auto">
          <a:xfrm>
            <a:off x="5265738" y="4733925"/>
            <a:ext cx="11112" cy="12700"/>
          </a:xfrm>
          <a:custGeom>
            <a:avLst/>
            <a:gdLst>
              <a:gd name="T0" fmla="*/ 2147483647 w 21"/>
              <a:gd name="T1" fmla="*/ 2147483647 h 23"/>
              <a:gd name="T2" fmla="*/ 2147483647 w 21"/>
              <a:gd name="T3" fmla="*/ 0 h 23"/>
              <a:gd name="T4" fmla="*/ 0 w 21"/>
              <a:gd name="T5" fmla="*/ 0 h 23"/>
              <a:gd name="T6" fmla="*/ 2147483647 w 21"/>
              <a:gd name="T7" fmla="*/ 2147483647 h 23"/>
              <a:gd name="T8" fmla="*/ 2147483647 w 21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3"/>
              <a:gd name="T17" fmla="*/ 21 w 21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3">
                <a:moveTo>
                  <a:pt x="21" y="23"/>
                </a:moveTo>
                <a:lnTo>
                  <a:pt x="21" y="0"/>
                </a:lnTo>
                <a:lnTo>
                  <a:pt x="0" y="0"/>
                </a:lnTo>
                <a:lnTo>
                  <a:pt x="21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42" name="Freeform 130"/>
          <p:cNvSpPr>
            <a:spLocks/>
          </p:cNvSpPr>
          <p:nvPr/>
        </p:nvSpPr>
        <p:spPr bwMode="auto">
          <a:xfrm>
            <a:off x="5254625" y="4733925"/>
            <a:ext cx="22225" cy="12700"/>
          </a:xfrm>
          <a:custGeom>
            <a:avLst/>
            <a:gdLst>
              <a:gd name="T0" fmla="*/ 2147483647 w 43"/>
              <a:gd name="T1" fmla="*/ 2147483647 h 23"/>
              <a:gd name="T2" fmla="*/ 2147483647 w 43"/>
              <a:gd name="T3" fmla="*/ 0 h 23"/>
              <a:gd name="T4" fmla="*/ 0 w 43"/>
              <a:gd name="T5" fmla="*/ 2147483647 h 23"/>
              <a:gd name="T6" fmla="*/ 2147483647 w 43"/>
              <a:gd name="T7" fmla="*/ 2147483647 h 23"/>
              <a:gd name="T8" fmla="*/ 2147483647 w 43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23"/>
              <a:gd name="T17" fmla="*/ 43 w 4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23">
                <a:moveTo>
                  <a:pt x="43" y="23"/>
                </a:moveTo>
                <a:lnTo>
                  <a:pt x="22" y="0"/>
                </a:lnTo>
                <a:lnTo>
                  <a:pt x="0" y="23"/>
                </a:lnTo>
                <a:lnTo>
                  <a:pt x="22" y="23"/>
                </a:lnTo>
                <a:lnTo>
                  <a:pt x="43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43" name="Rectangle 131"/>
          <p:cNvSpPr>
            <a:spLocks noChangeArrowheads="1"/>
          </p:cNvSpPr>
          <p:nvPr/>
        </p:nvSpPr>
        <p:spPr bwMode="auto">
          <a:xfrm>
            <a:off x="5254625" y="4746625"/>
            <a:ext cx="11113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44" name="Rectangle 132"/>
          <p:cNvSpPr>
            <a:spLocks noChangeArrowheads="1"/>
          </p:cNvSpPr>
          <p:nvPr/>
        </p:nvSpPr>
        <p:spPr bwMode="auto">
          <a:xfrm>
            <a:off x="5254625" y="4759325"/>
            <a:ext cx="11113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45" name="Rectangle 133"/>
          <p:cNvSpPr>
            <a:spLocks noChangeArrowheads="1"/>
          </p:cNvSpPr>
          <p:nvPr/>
        </p:nvSpPr>
        <p:spPr bwMode="auto">
          <a:xfrm>
            <a:off x="5254625" y="4772025"/>
            <a:ext cx="11113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46" name="Rectangle 134"/>
          <p:cNvSpPr>
            <a:spLocks noChangeArrowheads="1"/>
          </p:cNvSpPr>
          <p:nvPr/>
        </p:nvSpPr>
        <p:spPr bwMode="auto">
          <a:xfrm>
            <a:off x="5254625" y="4784725"/>
            <a:ext cx="11113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47" name="Freeform 135"/>
          <p:cNvSpPr>
            <a:spLocks/>
          </p:cNvSpPr>
          <p:nvPr/>
        </p:nvSpPr>
        <p:spPr bwMode="auto">
          <a:xfrm>
            <a:off x="5254625" y="4795838"/>
            <a:ext cx="22225" cy="12700"/>
          </a:xfrm>
          <a:custGeom>
            <a:avLst/>
            <a:gdLst>
              <a:gd name="T0" fmla="*/ 2147483647 w 43"/>
              <a:gd name="T1" fmla="*/ 0 h 23"/>
              <a:gd name="T2" fmla="*/ 0 w 43"/>
              <a:gd name="T3" fmla="*/ 0 h 23"/>
              <a:gd name="T4" fmla="*/ 2147483647 w 43"/>
              <a:gd name="T5" fmla="*/ 2147483647 h 23"/>
              <a:gd name="T6" fmla="*/ 2147483647 w 43"/>
              <a:gd name="T7" fmla="*/ 0 h 23"/>
              <a:gd name="T8" fmla="*/ 2147483647 w 4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23"/>
              <a:gd name="T17" fmla="*/ 43 w 4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23">
                <a:moveTo>
                  <a:pt x="22" y="0"/>
                </a:moveTo>
                <a:lnTo>
                  <a:pt x="0" y="0"/>
                </a:lnTo>
                <a:lnTo>
                  <a:pt x="22" y="23"/>
                </a:lnTo>
                <a:lnTo>
                  <a:pt x="43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48" name="Freeform 136"/>
          <p:cNvSpPr>
            <a:spLocks/>
          </p:cNvSpPr>
          <p:nvPr/>
        </p:nvSpPr>
        <p:spPr bwMode="auto">
          <a:xfrm>
            <a:off x="5265738" y="4795838"/>
            <a:ext cx="11112" cy="12700"/>
          </a:xfrm>
          <a:custGeom>
            <a:avLst/>
            <a:gdLst>
              <a:gd name="T0" fmla="*/ 2147483647 w 21"/>
              <a:gd name="T1" fmla="*/ 0 h 23"/>
              <a:gd name="T2" fmla="*/ 0 w 21"/>
              <a:gd name="T3" fmla="*/ 2147483647 h 23"/>
              <a:gd name="T4" fmla="*/ 2147483647 w 21"/>
              <a:gd name="T5" fmla="*/ 2147483647 h 23"/>
              <a:gd name="T6" fmla="*/ 2147483647 w 21"/>
              <a:gd name="T7" fmla="*/ 0 h 23"/>
              <a:gd name="T8" fmla="*/ 2147483647 w 21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3"/>
              <a:gd name="T17" fmla="*/ 21 w 21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3">
                <a:moveTo>
                  <a:pt x="21" y="0"/>
                </a:moveTo>
                <a:lnTo>
                  <a:pt x="0" y="23"/>
                </a:lnTo>
                <a:lnTo>
                  <a:pt x="21" y="23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49" name="Rectangle 137"/>
          <p:cNvSpPr>
            <a:spLocks noChangeArrowheads="1"/>
          </p:cNvSpPr>
          <p:nvPr/>
        </p:nvSpPr>
        <p:spPr bwMode="auto">
          <a:xfrm>
            <a:off x="5276850" y="4795838"/>
            <a:ext cx="11113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50" name="Freeform 138"/>
          <p:cNvSpPr>
            <a:spLocks/>
          </p:cNvSpPr>
          <p:nvPr/>
        </p:nvSpPr>
        <p:spPr bwMode="auto">
          <a:xfrm>
            <a:off x="5287963" y="4795838"/>
            <a:ext cx="11112" cy="12700"/>
          </a:xfrm>
          <a:custGeom>
            <a:avLst/>
            <a:gdLst>
              <a:gd name="T0" fmla="*/ 0 w 21"/>
              <a:gd name="T1" fmla="*/ 0 h 23"/>
              <a:gd name="T2" fmla="*/ 0 w 21"/>
              <a:gd name="T3" fmla="*/ 2147483647 h 23"/>
              <a:gd name="T4" fmla="*/ 2147483647 w 21"/>
              <a:gd name="T5" fmla="*/ 0 h 23"/>
              <a:gd name="T6" fmla="*/ 0 w 21"/>
              <a:gd name="T7" fmla="*/ 0 h 23"/>
              <a:gd name="T8" fmla="*/ 0 w 21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3"/>
              <a:gd name="T17" fmla="*/ 21 w 21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3">
                <a:moveTo>
                  <a:pt x="0" y="0"/>
                </a:moveTo>
                <a:lnTo>
                  <a:pt x="0" y="23"/>
                </a:ln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51" name="Freeform 139"/>
          <p:cNvSpPr>
            <a:spLocks/>
          </p:cNvSpPr>
          <p:nvPr/>
        </p:nvSpPr>
        <p:spPr bwMode="auto">
          <a:xfrm>
            <a:off x="5287963" y="4784725"/>
            <a:ext cx="23812" cy="11113"/>
          </a:xfrm>
          <a:custGeom>
            <a:avLst/>
            <a:gdLst>
              <a:gd name="T0" fmla="*/ 0 w 44"/>
              <a:gd name="T1" fmla="*/ 2147483647 h 23"/>
              <a:gd name="T2" fmla="*/ 2147483647 w 44"/>
              <a:gd name="T3" fmla="*/ 2147483647 h 23"/>
              <a:gd name="T4" fmla="*/ 2147483647 w 44"/>
              <a:gd name="T5" fmla="*/ 0 h 23"/>
              <a:gd name="T6" fmla="*/ 2147483647 w 44"/>
              <a:gd name="T7" fmla="*/ 0 h 23"/>
              <a:gd name="T8" fmla="*/ 0 w 4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0" y="23"/>
                </a:moveTo>
                <a:lnTo>
                  <a:pt x="21" y="23"/>
                </a:lnTo>
                <a:lnTo>
                  <a:pt x="44" y="0"/>
                </a:lnTo>
                <a:lnTo>
                  <a:pt x="21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52" name="Rectangle 140"/>
          <p:cNvSpPr>
            <a:spLocks noChangeArrowheads="1"/>
          </p:cNvSpPr>
          <p:nvPr/>
        </p:nvSpPr>
        <p:spPr bwMode="auto">
          <a:xfrm>
            <a:off x="5299075" y="4772025"/>
            <a:ext cx="1270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53" name="Freeform 141"/>
          <p:cNvSpPr>
            <a:spLocks/>
          </p:cNvSpPr>
          <p:nvPr/>
        </p:nvSpPr>
        <p:spPr bwMode="auto">
          <a:xfrm>
            <a:off x="2024063" y="3038475"/>
            <a:ext cx="138112" cy="296863"/>
          </a:xfrm>
          <a:custGeom>
            <a:avLst/>
            <a:gdLst>
              <a:gd name="T0" fmla="*/ 2147483647 w 260"/>
              <a:gd name="T1" fmla="*/ 2147483647 h 561"/>
              <a:gd name="T2" fmla="*/ 2147483647 w 260"/>
              <a:gd name="T3" fmla="*/ 0 h 561"/>
              <a:gd name="T4" fmla="*/ 0 w 260"/>
              <a:gd name="T5" fmla="*/ 2147483647 h 561"/>
              <a:gd name="T6" fmla="*/ 2147483647 w 260"/>
              <a:gd name="T7" fmla="*/ 2147483647 h 561"/>
              <a:gd name="T8" fmla="*/ 2147483647 w 260"/>
              <a:gd name="T9" fmla="*/ 2147483647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"/>
              <a:gd name="T16" fmla="*/ 0 h 561"/>
              <a:gd name="T17" fmla="*/ 260 w 260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" h="561">
                <a:moveTo>
                  <a:pt x="260" y="23"/>
                </a:moveTo>
                <a:lnTo>
                  <a:pt x="217" y="0"/>
                </a:lnTo>
                <a:lnTo>
                  <a:pt x="0" y="537"/>
                </a:lnTo>
                <a:lnTo>
                  <a:pt x="64" y="561"/>
                </a:lnTo>
                <a:lnTo>
                  <a:pt x="26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54" name="Rectangle 142"/>
          <p:cNvSpPr>
            <a:spLocks noChangeArrowheads="1"/>
          </p:cNvSpPr>
          <p:nvPr/>
        </p:nvSpPr>
        <p:spPr bwMode="auto">
          <a:xfrm>
            <a:off x="1901825" y="2771775"/>
            <a:ext cx="258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M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55" name="Rectangle 143"/>
          <p:cNvSpPr>
            <a:spLocks noChangeArrowheads="1"/>
          </p:cNvSpPr>
          <p:nvPr/>
        </p:nvSpPr>
        <p:spPr bwMode="auto">
          <a:xfrm>
            <a:off x="1965325" y="3360738"/>
            <a:ext cx="228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128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56" name="Rectangle 144"/>
          <p:cNvSpPr>
            <a:spLocks noChangeArrowheads="1"/>
          </p:cNvSpPr>
          <p:nvPr/>
        </p:nvSpPr>
        <p:spPr bwMode="auto">
          <a:xfrm>
            <a:off x="2774950" y="2401888"/>
            <a:ext cx="220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M1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57" name="Freeform 145"/>
          <p:cNvSpPr>
            <a:spLocks/>
          </p:cNvSpPr>
          <p:nvPr/>
        </p:nvSpPr>
        <p:spPr bwMode="auto">
          <a:xfrm>
            <a:off x="2747963" y="2679700"/>
            <a:ext cx="127000" cy="284163"/>
          </a:xfrm>
          <a:custGeom>
            <a:avLst/>
            <a:gdLst>
              <a:gd name="T0" fmla="*/ 2147483647 w 239"/>
              <a:gd name="T1" fmla="*/ 2147483647 h 537"/>
              <a:gd name="T2" fmla="*/ 2147483647 w 239"/>
              <a:gd name="T3" fmla="*/ 0 h 537"/>
              <a:gd name="T4" fmla="*/ 0 w 239"/>
              <a:gd name="T5" fmla="*/ 2147483647 h 537"/>
              <a:gd name="T6" fmla="*/ 2147483647 w 239"/>
              <a:gd name="T7" fmla="*/ 2147483647 h 537"/>
              <a:gd name="T8" fmla="*/ 2147483647 w 239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9"/>
              <a:gd name="T16" fmla="*/ 0 h 537"/>
              <a:gd name="T17" fmla="*/ 239 w 239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9" h="537">
                <a:moveTo>
                  <a:pt x="239" y="24"/>
                </a:moveTo>
                <a:lnTo>
                  <a:pt x="196" y="0"/>
                </a:lnTo>
                <a:lnTo>
                  <a:pt x="0" y="537"/>
                </a:lnTo>
                <a:lnTo>
                  <a:pt x="44" y="537"/>
                </a:lnTo>
                <a:lnTo>
                  <a:pt x="239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58" name="Rectangle 146"/>
          <p:cNvSpPr>
            <a:spLocks noChangeArrowheads="1"/>
          </p:cNvSpPr>
          <p:nvPr/>
        </p:nvSpPr>
        <p:spPr bwMode="auto">
          <a:xfrm>
            <a:off x="2720975" y="3683000"/>
            <a:ext cx="152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59" name="Rectangle 147"/>
          <p:cNvSpPr>
            <a:spLocks noChangeArrowheads="1"/>
          </p:cNvSpPr>
          <p:nvPr/>
        </p:nvSpPr>
        <p:spPr bwMode="auto">
          <a:xfrm>
            <a:off x="2774950" y="3117850"/>
            <a:ext cx="220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M2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60" name="Freeform 148"/>
          <p:cNvSpPr>
            <a:spLocks/>
          </p:cNvSpPr>
          <p:nvPr/>
        </p:nvSpPr>
        <p:spPr bwMode="auto">
          <a:xfrm>
            <a:off x="2736850" y="3371850"/>
            <a:ext cx="138113" cy="298450"/>
          </a:xfrm>
          <a:custGeom>
            <a:avLst/>
            <a:gdLst>
              <a:gd name="T0" fmla="*/ 2147483647 w 260"/>
              <a:gd name="T1" fmla="*/ 2147483647 h 561"/>
              <a:gd name="T2" fmla="*/ 2147483647 w 260"/>
              <a:gd name="T3" fmla="*/ 0 h 561"/>
              <a:gd name="T4" fmla="*/ 0 w 260"/>
              <a:gd name="T5" fmla="*/ 2147483647 h 561"/>
              <a:gd name="T6" fmla="*/ 2147483647 w 260"/>
              <a:gd name="T7" fmla="*/ 2147483647 h 561"/>
              <a:gd name="T8" fmla="*/ 2147483647 w 260"/>
              <a:gd name="T9" fmla="*/ 2147483647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"/>
              <a:gd name="T16" fmla="*/ 0 h 561"/>
              <a:gd name="T17" fmla="*/ 260 w 260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" h="561">
                <a:moveTo>
                  <a:pt x="260" y="23"/>
                </a:moveTo>
                <a:lnTo>
                  <a:pt x="196" y="0"/>
                </a:lnTo>
                <a:lnTo>
                  <a:pt x="0" y="538"/>
                </a:lnTo>
                <a:lnTo>
                  <a:pt x="44" y="561"/>
                </a:lnTo>
                <a:lnTo>
                  <a:pt x="26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61" name="Rectangle 149"/>
          <p:cNvSpPr>
            <a:spLocks noChangeArrowheads="1"/>
          </p:cNvSpPr>
          <p:nvPr/>
        </p:nvSpPr>
        <p:spPr bwMode="auto">
          <a:xfrm>
            <a:off x="2824163" y="2852738"/>
            <a:ext cx="152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62" name="Freeform 150"/>
          <p:cNvSpPr>
            <a:spLocks/>
          </p:cNvSpPr>
          <p:nvPr/>
        </p:nvSpPr>
        <p:spPr bwMode="auto">
          <a:xfrm>
            <a:off x="2541588" y="4659313"/>
            <a:ext cx="138112" cy="247650"/>
          </a:xfrm>
          <a:custGeom>
            <a:avLst/>
            <a:gdLst>
              <a:gd name="T0" fmla="*/ 2147483647 w 261"/>
              <a:gd name="T1" fmla="*/ 2147483647 h 468"/>
              <a:gd name="T2" fmla="*/ 2147483647 w 261"/>
              <a:gd name="T3" fmla="*/ 0 h 468"/>
              <a:gd name="T4" fmla="*/ 0 w 261"/>
              <a:gd name="T5" fmla="*/ 2147483647 h 468"/>
              <a:gd name="T6" fmla="*/ 2147483647 w 261"/>
              <a:gd name="T7" fmla="*/ 2147483647 h 468"/>
              <a:gd name="T8" fmla="*/ 2147483647 w 261"/>
              <a:gd name="T9" fmla="*/ 2147483647 h 4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1"/>
              <a:gd name="T16" fmla="*/ 0 h 468"/>
              <a:gd name="T17" fmla="*/ 261 w 261"/>
              <a:gd name="T18" fmla="*/ 468 h 4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1" h="468">
                <a:moveTo>
                  <a:pt x="261" y="47"/>
                </a:moveTo>
                <a:lnTo>
                  <a:pt x="196" y="0"/>
                </a:lnTo>
                <a:lnTo>
                  <a:pt x="0" y="444"/>
                </a:lnTo>
                <a:lnTo>
                  <a:pt x="44" y="468"/>
                </a:lnTo>
                <a:lnTo>
                  <a:pt x="261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63" name="Rectangle 151"/>
          <p:cNvSpPr>
            <a:spLocks noChangeArrowheads="1"/>
          </p:cNvSpPr>
          <p:nvPr/>
        </p:nvSpPr>
        <p:spPr bwMode="auto">
          <a:xfrm>
            <a:off x="2533650" y="4454525"/>
            <a:ext cx="2333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K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64" name="Rectangle 152"/>
          <p:cNvSpPr>
            <a:spLocks noChangeArrowheads="1"/>
          </p:cNvSpPr>
          <p:nvPr/>
        </p:nvSpPr>
        <p:spPr bwMode="auto">
          <a:xfrm>
            <a:off x="2449513" y="4919663"/>
            <a:ext cx="304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128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65" name="Freeform 153"/>
          <p:cNvSpPr>
            <a:spLocks/>
          </p:cNvSpPr>
          <p:nvPr/>
        </p:nvSpPr>
        <p:spPr bwMode="auto">
          <a:xfrm>
            <a:off x="3600450" y="4191000"/>
            <a:ext cx="125413" cy="234950"/>
          </a:xfrm>
          <a:custGeom>
            <a:avLst/>
            <a:gdLst>
              <a:gd name="T0" fmla="*/ 2147483647 w 239"/>
              <a:gd name="T1" fmla="*/ 2147483647 h 444"/>
              <a:gd name="T2" fmla="*/ 2147483647 w 239"/>
              <a:gd name="T3" fmla="*/ 0 h 444"/>
              <a:gd name="T4" fmla="*/ 0 w 239"/>
              <a:gd name="T5" fmla="*/ 2147483647 h 444"/>
              <a:gd name="T6" fmla="*/ 2147483647 w 239"/>
              <a:gd name="T7" fmla="*/ 2147483647 h 444"/>
              <a:gd name="T8" fmla="*/ 2147483647 w 239"/>
              <a:gd name="T9" fmla="*/ 2147483647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9"/>
              <a:gd name="T16" fmla="*/ 0 h 444"/>
              <a:gd name="T17" fmla="*/ 239 w 239"/>
              <a:gd name="T18" fmla="*/ 444 h 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9" h="444">
                <a:moveTo>
                  <a:pt x="239" y="23"/>
                </a:moveTo>
                <a:lnTo>
                  <a:pt x="195" y="0"/>
                </a:lnTo>
                <a:lnTo>
                  <a:pt x="0" y="420"/>
                </a:lnTo>
                <a:lnTo>
                  <a:pt x="43" y="444"/>
                </a:lnTo>
                <a:lnTo>
                  <a:pt x="239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66" name="Rectangle 154"/>
          <p:cNvSpPr>
            <a:spLocks noChangeArrowheads="1"/>
          </p:cNvSpPr>
          <p:nvPr/>
        </p:nvSpPr>
        <p:spPr bwMode="auto">
          <a:xfrm>
            <a:off x="3454400" y="4244975"/>
            <a:ext cx="1952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K1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67" name="Rectangle 155"/>
          <p:cNvSpPr>
            <a:spLocks noChangeArrowheads="1"/>
          </p:cNvSpPr>
          <p:nvPr/>
        </p:nvSpPr>
        <p:spPr bwMode="auto">
          <a:xfrm>
            <a:off x="3732213" y="4240213"/>
            <a:ext cx="152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68" name="Rectangle 156"/>
          <p:cNvSpPr>
            <a:spLocks noChangeArrowheads="1"/>
          </p:cNvSpPr>
          <p:nvPr/>
        </p:nvSpPr>
        <p:spPr bwMode="auto">
          <a:xfrm>
            <a:off x="4983163" y="4270375"/>
            <a:ext cx="2698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K2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69" name="Rectangle 157"/>
          <p:cNvSpPr>
            <a:spLocks noChangeArrowheads="1"/>
          </p:cNvSpPr>
          <p:nvPr/>
        </p:nvSpPr>
        <p:spPr bwMode="auto">
          <a:xfrm>
            <a:off x="5375275" y="4202113"/>
            <a:ext cx="152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70" name="Freeform 158"/>
          <p:cNvSpPr>
            <a:spLocks/>
          </p:cNvSpPr>
          <p:nvPr/>
        </p:nvSpPr>
        <p:spPr bwMode="auto">
          <a:xfrm>
            <a:off x="5219700" y="4214813"/>
            <a:ext cx="127000" cy="247650"/>
          </a:xfrm>
          <a:custGeom>
            <a:avLst/>
            <a:gdLst>
              <a:gd name="T0" fmla="*/ 2147483647 w 240"/>
              <a:gd name="T1" fmla="*/ 2147483647 h 467"/>
              <a:gd name="T2" fmla="*/ 2147483647 w 240"/>
              <a:gd name="T3" fmla="*/ 0 h 467"/>
              <a:gd name="T4" fmla="*/ 0 w 240"/>
              <a:gd name="T5" fmla="*/ 2147483647 h 467"/>
              <a:gd name="T6" fmla="*/ 2147483647 w 240"/>
              <a:gd name="T7" fmla="*/ 2147483647 h 467"/>
              <a:gd name="T8" fmla="*/ 2147483647 w 240"/>
              <a:gd name="T9" fmla="*/ 2147483647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467"/>
              <a:gd name="T17" fmla="*/ 240 w 240"/>
              <a:gd name="T18" fmla="*/ 467 h 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467">
                <a:moveTo>
                  <a:pt x="240" y="23"/>
                </a:moveTo>
                <a:lnTo>
                  <a:pt x="196" y="0"/>
                </a:lnTo>
                <a:lnTo>
                  <a:pt x="0" y="444"/>
                </a:lnTo>
                <a:lnTo>
                  <a:pt x="44" y="467"/>
                </a:lnTo>
                <a:lnTo>
                  <a:pt x="24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71" name="Freeform 159"/>
          <p:cNvSpPr>
            <a:spLocks/>
          </p:cNvSpPr>
          <p:nvPr/>
        </p:nvSpPr>
        <p:spPr bwMode="auto">
          <a:xfrm>
            <a:off x="6829425" y="4191000"/>
            <a:ext cx="125413" cy="246063"/>
          </a:xfrm>
          <a:custGeom>
            <a:avLst/>
            <a:gdLst>
              <a:gd name="T0" fmla="*/ 2147483647 w 238"/>
              <a:gd name="T1" fmla="*/ 2147483647 h 467"/>
              <a:gd name="T2" fmla="*/ 2147483647 w 238"/>
              <a:gd name="T3" fmla="*/ 0 h 467"/>
              <a:gd name="T4" fmla="*/ 0 w 238"/>
              <a:gd name="T5" fmla="*/ 2147483647 h 467"/>
              <a:gd name="T6" fmla="*/ 2147483647 w 238"/>
              <a:gd name="T7" fmla="*/ 2147483647 h 467"/>
              <a:gd name="T8" fmla="*/ 2147483647 w 238"/>
              <a:gd name="T9" fmla="*/ 2147483647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"/>
              <a:gd name="T16" fmla="*/ 0 h 467"/>
              <a:gd name="T17" fmla="*/ 238 w 238"/>
              <a:gd name="T18" fmla="*/ 467 h 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" h="467">
                <a:moveTo>
                  <a:pt x="238" y="23"/>
                </a:moveTo>
                <a:lnTo>
                  <a:pt x="195" y="0"/>
                </a:lnTo>
                <a:lnTo>
                  <a:pt x="0" y="444"/>
                </a:lnTo>
                <a:lnTo>
                  <a:pt x="43" y="467"/>
                </a:lnTo>
                <a:lnTo>
                  <a:pt x="238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72" name="Rectangle 160"/>
          <p:cNvSpPr>
            <a:spLocks noChangeArrowheads="1"/>
          </p:cNvSpPr>
          <p:nvPr/>
        </p:nvSpPr>
        <p:spPr bwMode="auto">
          <a:xfrm>
            <a:off x="6672263" y="4244975"/>
            <a:ext cx="1952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K1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73" name="Rectangle 161"/>
          <p:cNvSpPr>
            <a:spLocks noChangeArrowheads="1"/>
          </p:cNvSpPr>
          <p:nvPr/>
        </p:nvSpPr>
        <p:spPr bwMode="auto">
          <a:xfrm>
            <a:off x="6950075" y="4276725"/>
            <a:ext cx="152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74" name="Rectangle 162"/>
          <p:cNvSpPr>
            <a:spLocks noChangeArrowheads="1"/>
          </p:cNvSpPr>
          <p:nvPr/>
        </p:nvSpPr>
        <p:spPr bwMode="auto">
          <a:xfrm>
            <a:off x="4343400" y="2413000"/>
            <a:ext cx="1444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c1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75" name="Freeform 163"/>
          <p:cNvSpPr>
            <a:spLocks/>
          </p:cNvSpPr>
          <p:nvPr/>
        </p:nvSpPr>
        <p:spPr bwMode="auto">
          <a:xfrm>
            <a:off x="4313238" y="2679700"/>
            <a:ext cx="125412" cy="284163"/>
          </a:xfrm>
          <a:custGeom>
            <a:avLst/>
            <a:gdLst>
              <a:gd name="T0" fmla="*/ 2147483647 w 239"/>
              <a:gd name="T1" fmla="*/ 2147483647 h 537"/>
              <a:gd name="T2" fmla="*/ 2147483647 w 239"/>
              <a:gd name="T3" fmla="*/ 0 h 537"/>
              <a:gd name="T4" fmla="*/ 0 w 239"/>
              <a:gd name="T5" fmla="*/ 2147483647 h 537"/>
              <a:gd name="T6" fmla="*/ 2147483647 w 239"/>
              <a:gd name="T7" fmla="*/ 2147483647 h 537"/>
              <a:gd name="T8" fmla="*/ 2147483647 w 239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9"/>
              <a:gd name="T16" fmla="*/ 0 h 537"/>
              <a:gd name="T17" fmla="*/ 239 w 239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9" h="537">
                <a:moveTo>
                  <a:pt x="239" y="24"/>
                </a:moveTo>
                <a:lnTo>
                  <a:pt x="196" y="0"/>
                </a:lnTo>
                <a:lnTo>
                  <a:pt x="0" y="514"/>
                </a:lnTo>
                <a:lnTo>
                  <a:pt x="43" y="537"/>
                </a:lnTo>
                <a:lnTo>
                  <a:pt x="239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76" name="Rectangle 164"/>
          <p:cNvSpPr>
            <a:spLocks noChangeArrowheads="1"/>
          </p:cNvSpPr>
          <p:nvPr/>
        </p:nvSpPr>
        <p:spPr bwMode="auto">
          <a:xfrm>
            <a:off x="4284663" y="3633788"/>
            <a:ext cx="152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77" name="Rectangle 165"/>
          <p:cNvSpPr>
            <a:spLocks noChangeArrowheads="1"/>
          </p:cNvSpPr>
          <p:nvPr/>
        </p:nvSpPr>
        <p:spPr bwMode="auto">
          <a:xfrm>
            <a:off x="4343400" y="3094038"/>
            <a:ext cx="1444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c2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78" name="Freeform 166"/>
          <p:cNvSpPr>
            <a:spLocks/>
          </p:cNvSpPr>
          <p:nvPr/>
        </p:nvSpPr>
        <p:spPr bwMode="auto">
          <a:xfrm>
            <a:off x="4300538" y="3348038"/>
            <a:ext cx="138112" cy="273050"/>
          </a:xfrm>
          <a:custGeom>
            <a:avLst/>
            <a:gdLst>
              <a:gd name="T0" fmla="*/ 2147483647 w 261"/>
              <a:gd name="T1" fmla="*/ 0 h 514"/>
              <a:gd name="T2" fmla="*/ 2147483647 w 261"/>
              <a:gd name="T3" fmla="*/ 0 h 514"/>
              <a:gd name="T4" fmla="*/ 0 w 261"/>
              <a:gd name="T5" fmla="*/ 2147483647 h 514"/>
              <a:gd name="T6" fmla="*/ 2147483647 w 261"/>
              <a:gd name="T7" fmla="*/ 2147483647 h 514"/>
              <a:gd name="T8" fmla="*/ 2147483647 w 261"/>
              <a:gd name="T9" fmla="*/ 0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1"/>
              <a:gd name="T16" fmla="*/ 0 h 514"/>
              <a:gd name="T17" fmla="*/ 261 w 261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1" h="514">
                <a:moveTo>
                  <a:pt x="261" y="0"/>
                </a:moveTo>
                <a:lnTo>
                  <a:pt x="218" y="0"/>
                </a:lnTo>
                <a:lnTo>
                  <a:pt x="0" y="491"/>
                </a:lnTo>
                <a:lnTo>
                  <a:pt x="65" y="514"/>
                </a:lnTo>
                <a:lnTo>
                  <a:pt x="26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79" name="Rectangle 167"/>
          <p:cNvSpPr>
            <a:spLocks noChangeArrowheads="1"/>
          </p:cNvSpPr>
          <p:nvPr/>
        </p:nvSpPr>
        <p:spPr bwMode="auto">
          <a:xfrm>
            <a:off x="4387850" y="2852738"/>
            <a:ext cx="152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80" name="Rectangle 168"/>
          <p:cNvSpPr>
            <a:spLocks noChangeArrowheads="1"/>
          </p:cNvSpPr>
          <p:nvPr/>
        </p:nvSpPr>
        <p:spPr bwMode="auto">
          <a:xfrm>
            <a:off x="6065838" y="2401888"/>
            <a:ext cx="1444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c1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81" name="Freeform 169"/>
          <p:cNvSpPr>
            <a:spLocks/>
          </p:cNvSpPr>
          <p:nvPr/>
        </p:nvSpPr>
        <p:spPr bwMode="auto">
          <a:xfrm>
            <a:off x="5989638" y="2654300"/>
            <a:ext cx="138112" cy="273050"/>
          </a:xfrm>
          <a:custGeom>
            <a:avLst/>
            <a:gdLst>
              <a:gd name="T0" fmla="*/ 2147483647 w 261"/>
              <a:gd name="T1" fmla="*/ 2147483647 h 515"/>
              <a:gd name="T2" fmla="*/ 2147483647 w 261"/>
              <a:gd name="T3" fmla="*/ 0 h 515"/>
              <a:gd name="T4" fmla="*/ 0 w 261"/>
              <a:gd name="T5" fmla="*/ 2147483647 h 515"/>
              <a:gd name="T6" fmla="*/ 2147483647 w 261"/>
              <a:gd name="T7" fmla="*/ 2147483647 h 515"/>
              <a:gd name="T8" fmla="*/ 2147483647 w 261"/>
              <a:gd name="T9" fmla="*/ 2147483647 h 5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1"/>
              <a:gd name="T16" fmla="*/ 0 h 515"/>
              <a:gd name="T17" fmla="*/ 261 w 261"/>
              <a:gd name="T18" fmla="*/ 515 h 5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1" h="515">
                <a:moveTo>
                  <a:pt x="261" y="24"/>
                </a:moveTo>
                <a:lnTo>
                  <a:pt x="218" y="0"/>
                </a:lnTo>
                <a:lnTo>
                  <a:pt x="0" y="492"/>
                </a:lnTo>
                <a:lnTo>
                  <a:pt x="66" y="515"/>
                </a:lnTo>
                <a:lnTo>
                  <a:pt x="261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82" name="Rectangle 170"/>
          <p:cNvSpPr>
            <a:spLocks noChangeArrowheads="1"/>
          </p:cNvSpPr>
          <p:nvPr/>
        </p:nvSpPr>
        <p:spPr bwMode="auto">
          <a:xfrm>
            <a:off x="6088063" y="3508375"/>
            <a:ext cx="152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83" name="Rectangle 171"/>
          <p:cNvSpPr>
            <a:spLocks noChangeArrowheads="1"/>
          </p:cNvSpPr>
          <p:nvPr/>
        </p:nvSpPr>
        <p:spPr bwMode="auto">
          <a:xfrm>
            <a:off x="6088063" y="3081338"/>
            <a:ext cx="1444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c2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84" name="Freeform 172"/>
          <p:cNvSpPr>
            <a:spLocks/>
          </p:cNvSpPr>
          <p:nvPr/>
        </p:nvSpPr>
        <p:spPr bwMode="auto">
          <a:xfrm>
            <a:off x="5989638" y="3309938"/>
            <a:ext cx="127000" cy="273050"/>
          </a:xfrm>
          <a:custGeom>
            <a:avLst/>
            <a:gdLst>
              <a:gd name="T0" fmla="*/ 2147483647 w 239"/>
              <a:gd name="T1" fmla="*/ 2147483647 h 515"/>
              <a:gd name="T2" fmla="*/ 2147483647 w 239"/>
              <a:gd name="T3" fmla="*/ 0 h 515"/>
              <a:gd name="T4" fmla="*/ 0 w 239"/>
              <a:gd name="T5" fmla="*/ 2147483647 h 515"/>
              <a:gd name="T6" fmla="*/ 2147483647 w 239"/>
              <a:gd name="T7" fmla="*/ 2147483647 h 515"/>
              <a:gd name="T8" fmla="*/ 2147483647 w 239"/>
              <a:gd name="T9" fmla="*/ 2147483647 h 5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9"/>
              <a:gd name="T16" fmla="*/ 0 h 515"/>
              <a:gd name="T17" fmla="*/ 239 w 239"/>
              <a:gd name="T18" fmla="*/ 515 h 5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9" h="515">
                <a:moveTo>
                  <a:pt x="239" y="23"/>
                </a:moveTo>
                <a:lnTo>
                  <a:pt x="196" y="0"/>
                </a:lnTo>
                <a:lnTo>
                  <a:pt x="0" y="515"/>
                </a:lnTo>
                <a:lnTo>
                  <a:pt x="44" y="515"/>
                </a:lnTo>
                <a:lnTo>
                  <a:pt x="239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85" name="Rectangle 173"/>
          <p:cNvSpPr>
            <a:spLocks noChangeArrowheads="1"/>
          </p:cNvSpPr>
          <p:nvPr/>
        </p:nvSpPr>
        <p:spPr bwMode="auto">
          <a:xfrm>
            <a:off x="6099175" y="2865438"/>
            <a:ext cx="152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86" name="Rectangle 174"/>
          <p:cNvSpPr>
            <a:spLocks noChangeArrowheads="1"/>
          </p:cNvSpPr>
          <p:nvPr/>
        </p:nvSpPr>
        <p:spPr bwMode="auto">
          <a:xfrm>
            <a:off x="7583488" y="2387600"/>
            <a:ext cx="1444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c1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87" name="Freeform 175"/>
          <p:cNvSpPr>
            <a:spLocks/>
          </p:cNvSpPr>
          <p:nvPr/>
        </p:nvSpPr>
        <p:spPr bwMode="auto">
          <a:xfrm>
            <a:off x="7542213" y="2667000"/>
            <a:ext cx="138112" cy="296863"/>
          </a:xfrm>
          <a:custGeom>
            <a:avLst/>
            <a:gdLst>
              <a:gd name="T0" fmla="*/ 2147483647 w 261"/>
              <a:gd name="T1" fmla="*/ 2147483647 h 560"/>
              <a:gd name="T2" fmla="*/ 2147483647 w 261"/>
              <a:gd name="T3" fmla="*/ 0 h 560"/>
              <a:gd name="T4" fmla="*/ 0 w 261"/>
              <a:gd name="T5" fmla="*/ 2147483647 h 560"/>
              <a:gd name="T6" fmla="*/ 2147483647 w 261"/>
              <a:gd name="T7" fmla="*/ 2147483647 h 560"/>
              <a:gd name="T8" fmla="*/ 2147483647 w 261"/>
              <a:gd name="T9" fmla="*/ 2147483647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1"/>
              <a:gd name="T16" fmla="*/ 0 h 560"/>
              <a:gd name="T17" fmla="*/ 261 w 261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1" h="560">
                <a:moveTo>
                  <a:pt x="261" y="23"/>
                </a:moveTo>
                <a:lnTo>
                  <a:pt x="218" y="0"/>
                </a:lnTo>
                <a:lnTo>
                  <a:pt x="0" y="537"/>
                </a:lnTo>
                <a:lnTo>
                  <a:pt x="65" y="560"/>
                </a:lnTo>
                <a:lnTo>
                  <a:pt x="261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88" name="Rectangle 176"/>
          <p:cNvSpPr>
            <a:spLocks noChangeArrowheads="1"/>
          </p:cNvSpPr>
          <p:nvPr/>
        </p:nvSpPr>
        <p:spPr bwMode="auto">
          <a:xfrm>
            <a:off x="7513638" y="3670300"/>
            <a:ext cx="152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89" name="Rectangle 177"/>
          <p:cNvSpPr>
            <a:spLocks noChangeArrowheads="1"/>
          </p:cNvSpPr>
          <p:nvPr/>
        </p:nvSpPr>
        <p:spPr bwMode="auto">
          <a:xfrm>
            <a:off x="7572375" y="3105150"/>
            <a:ext cx="1444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c2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90" name="Freeform 178"/>
          <p:cNvSpPr>
            <a:spLocks/>
          </p:cNvSpPr>
          <p:nvPr/>
        </p:nvSpPr>
        <p:spPr bwMode="auto">
          <a:xfrm>
            <a:off x="7542213" y="3371850"/>
            <a:ext cx="127000" cy="298450"/>
          </a:xfrm>
          <a:custGeom>
            <a:avLst/>
            <a:gdLst>
              <a:gd name="T0" fmla="*/ 2147483647 w 239"/>
              <a:gd name="T1" fmla="*/ 2147483647 h 561"/>
              <a:gd name="T2" fmla="*/ 2147483647 w 239"/>
              <a:gd name="T3" fmla="*/ 0 h 561"/>
              <a:gd name="T4" fmla="*/ 0 w 239"/>
              <a:gd name="T5" fmla="*/ 2147483647 h 561"/>
              <a:gd name="T6" fmla="*/ 2147483647 w 239"/>
              <a:gd name="T7" fmla="*/ 2147483647 h 561"/>
              <a:gd name="T8" fmla="*/ 2147483647 w 239"/>
              <a:gd name="T9" fmla="*/ 2147483647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9"/>
              <a:gd name="T16" fmla="*/ 0 h 561"/>
              <a:gd name="T17" fmla="*/ 239 w 239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9" h="561">
                <a:moveTo>
                  <a:pt x="239" y="23"/>
                </a:moveTo>
                <a:lnTo>
                  <a:pt x="195" y="0"/>
                </a:lnTo>
                <a:lnTo>
                  <a:pt x="0" y="538"/>
                </a:lnTo>
                <a:lnTo>
                  <a:pt x="43" y="561"/>
                </a:lnTo>
                <a:lnTo>
                  <a:pt x="239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91" name="Rectangle 179"/>
          <p:cNvSpPr>
            <a:spLocks noChangeArrowheads="1"/>
          </p:cNvSpPr>
          <p:nvPr/>
        </p:nvSpPr>
        <p:spPr bwMode="auto">
          <a:xfrm>
            <a:off x="7618413" y="2852738"/>
            <a:ext cx="152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92" name="Freeform 180"/>
          <p:cNvSpPr>
            <a:spLocks/>
          </p:cNvSpPr>
          <p:nvPr/>
        </p:nvSpPr>
        <p:spPr bwMode="auto">
          <a:xfrm>
            <a:off x="8301038" y="3038475"/>
            <a:ext cx="138112" cy="284163"/>
          </a:xfrm>
          <a:custGeom>
            <a:avLst/>
            <a:gdLst>
              <a:gd name="T0" fmla="*/ 2147483647 w 261"/>
              <a:gd name="T1" fmla="*/ 2147483647 h 537"/>
              <a:gd name="T2" fmla="*/ 2147483647 w 261"/>
              <a:gd name="T3" fmla="*/ 0 h 537"/>
              <a:gd name="T4" fmla="*/ 0 w 261"/>
              <a:gd name="T5" fmla="*/ 2147483647 h 537"/>
              <a:gd name="T6" fmla="*/ 2147483647 w 261"/>
              <a:gd name="T7" fmla="*/ 2147483647 h 537"/>
              <a:gd name="T8" fmla="*/ 2147483647 w 261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1"/>
              <a:gd name="T16" fmla="*/ 0 h 537"/>
              <a:gd name="T17" fmla="*/ 261 w 261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1" h="537">
                <a:moveTo>
                  <a:pt x="261" y="23"/>
                </a:moveTo>
                <a:lnTo>
                  <a:pt x="218" y="0"/>
                </a:lnTo>
                <a:lnTo>
                  <a:pt x="0" y="537"/>
                </a:lnTo>
                <a:lnTo>
                  <a:pt x="65" y="537"/>
                </a:lnTo>
                <a:lnTo>
                  <a:pt x="261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93" name="Rectangle 181"/>
          <p:cNvSpPr>
            <a:spLocks noChangeArrowheads="1"/>
          </p:cNvSpPr>
          <p:nvPr/>
        </p:nvSpPr>
        <p:spPr bwMode="auto">
          <a:xfrm>
            <a:off x="8162925" y="2771775"/>
            <a:ext cx="571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Cipher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94" name="Rectangle 182"/>
          <p:cNvSpPr>
            <a:spLocks noChangeArrowheads="1"/>
          </p:cNvSpPr>
          <p:nvPr/>
        </p:nvSpPr>
        <p:spPr bwMode="auto">
          <a:xfrm>
            <a:off x="8242300" y="3360738"/>
            <a:ext cx="228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128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095" name="Line 183"/>
          <p:cNvSpPr>
            <a:spLocks noChangeShapeType="1"/>
          </p:cNvSpPr>
          <p:nvPr/>
        </p:nvSpPr>
        <p:spPr bwMode="auto">
          <a:xfrm>
            <a:off x="7346950" y="3533775"/>
            <a:ext cx="585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96" name="Text Box 184"/>
          <p:cNvSpPr txBox="1">
            <a:spLocks noChangeArrowheads="1"/>
          </p:cNvSpPr>
          <p:nvPr/>
        </p:nvSpPr>
        <p:spPr bwMode="auto">
          <a:xfrm>
            <a:off x="2881313" y="1011238"/>
            <a:ext cx="4295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sz="2800" u="none">
                <a:solidFill>
                  <a:schemeClr val="hlink"/>
                </a:solidFill>
              </a:rPr>
              <a:t>MAGENTA</a:t>
            </a:r>
            <a:r>
              <a:rPr lang="en-US" sz="2800" u="none"/>
              <a:t> Block-Cipher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4129088" y="2771775"/>
            <a:ext cx="69532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3186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1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156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587625" y="2290763"/>
            <a:ext cx="4002088" cy="2954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2587625" y="2290763"/>
            <a:ext cx="179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947988" y="2290763"/>
            <a:ext cx="173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3302000" y="2290763"/>
            <a:ext cx="1730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3656013" y="2290763"/>
            <a:ext cx="180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4010025" y="2290763"/>
            <a:ext cx="179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4370388" y="2290763"/>
            <a:ext cx="173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4724400" y="2290763"/>
            <a:ext cx="1730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5078413" y="2290763"/>
            <a:ext cx="177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430838" y="2290763"/>
            <a:ext cx="1793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5791200" y="2290763"/>
            <a:ext cx="1730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145213" y="2290763"/>
            <a:ext cx="173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6499225" y="2290763"/>
            <a:ext cx="904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589713" y="2290763"/>
            <a:ext cx="1587" cy="106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6589713" y="2611438"/>
            <a:ext cx="1587" cy="2047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6589713" y="3030538"/>
            <a:ext cx="1587" cy="2047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6589713" y="3449638"/>
            <a:ext cx="1587" cy="215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6589713" y="3871913"/>
            <a:ext cx="1587" cy="212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6589713" y="4298950"/>
            <a:ext cx="1587" cy="20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6589713" y="4719638"/>
            <a:ext cx="1587" cy="2047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6589713" y="5138738"/>
            <a:ext cx="1587" cy="106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>
            <a:off x="6499225" y="5245100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6145213" y="5245100"/>
            <a:ext cx="180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flipH="1">
            <a:off x="5791200" y="5245100"/>
            <a:ext cx="180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H="1">
            <a:off x="5437188" y="5245100"/>
            <a:ext cx="173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flipH="1">
            <a:off x="5078413" y="5245100"/>
            <a:ext cx="177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H="1">
            <a:off x="4724400" y="5245100"/>
            <a:ext cx="180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flipH="1">
            <a:off x="4370388" y="5245100"/>
            <a:ext cx="180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flipH="1">
            <a:off x="4016375" y="5245100"/>
            <a:ext cx="1730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flipH="1">
            <a:off x="3656013" y="5245100"/>
            <a:ext cx="180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 flipH="1">
            <a:off x="3302000" y="5245100"/>
            <a:ext cx="180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 flipH="1">
            <a:off x="2947988" y="5245100"/>
            <a:ext cx="180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flipH="1">
            <a:off x="2593975" y="5245100"/>
            <a:ext cx="1730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 flipV="1">
            <a:off x="2587625" y="4826000"/>
            <a:ext cx="1588" cy="214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 flipV="1">
            <a:off x="2587625" y="4406900"/>
            <a:ext cx="1588" cy="214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 flipV="1">
            <a:off x="2587625" y="3987800"/>
            <a:ext cx="1588" cy="214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flipV="1">
            <a:off x="2587625" y="3565525"/>
            <a:ext cx="1588" cy="207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 flipV="1">
            <a:off x="2587625" y="3138488"/>
            <a:ext cx="1588" cy="212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 flipV="1">
            <a:off x="2587625" y="2719388"/>
            <a:ext cx="1588" cy="212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 flipV="1">
            <a:off x="2587625" y="2298700"/>
            <a:ext cx="1588" cy="214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8" name="Rectangle 42"/>
          <p:cNvSpPr>
            <a:spLocks noChangeArrowheads="1"/>
          </p:cNvSpPr>
          <p:nvPr/>
        </p:nvSpPr>
        <p:spPr bwMode="auto">
          <a:xfrm>
            <a:off x="3316288" y="3254375"/>
            <a:ext cx="715962" cy="777875"/>
          </a:xfrm>
          <a:prstGeom prst="rect">
            <a:avLst/>
          </a:prstGeom>
          <a:solidFill>
            <a:srgbClr val="FFEBEB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5197475" y="3254375"/>
            <a:ext cx="714375" cy="777875"/>
          </a:xfrm>
          <a:prstGeom prst="rect">
            <a:avLst/>
          </a:prstGeom>
          <a:solidFill>
            <a:srgbClr val="FFEBEB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3663950" y="2887663"/>
            <a:ext cx="14288" cy="71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3633788" y="2914650"/>
            <a:ext cx="74612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6815138" y="2209800"/>
            <a:ext cx="557212" cy="2705100"/>
          </a:xfrm>
          <a:prstGeom prst="rect">
            <a:avLst/>
          </a:prstGeom>
          <a:solidFill>
            <a:srgbClr val="E6E6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83" name="Rectangle 47"/>
          <p:cNvSpPr>
            <a:spLocks noChangeArrowheads="1"/>
          </p:cNvSpPr>
          <p:nvPr/>
        </p:nvSpPr>
        <p:spPr bwMode="auto">
          <a:xfrm>
            <a:off x="7559675" y="2209800"/>
            <a:ext cx="549275" cy="2705100"/>
          </a:xfrm>
          <a:prstGeom prst="rect">
            <a:avLst/>
          </a:prstGeom>
          <a:solidFill>
            <a:srgbClr val="E6E6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5557838" y="2887663"/>
            <a:ext cx="15875" cy="71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5527675" y="2914650"/>
            <a:ext cx="762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3424238" y="3532188"/>
            <a:ext cx="5254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E-Block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5327650" y="3532188"/>
            <a:ext cx="5254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E-Block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2293938" y="2914650"/>
            <a:ext cx="1293812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3663950" y="3003550"/>
            <a:ext cx="14288" cy="250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90" name="Rectangle 54"/>
          <p:cNvSpPr>
            <a:spLocks noChangeArrowheads="1"/>
          </p:cNvSpPr>
          <p:nvPr/>
        </p:nvSpPr>
        <p:spPr bwMode="auto">
          <a:xfrm>
            <a:off x="3663950" y="4076700"/>
            <a:ext cx="14288" cy="285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91" name="Rectangle 55"/>
          <p:cNvSpPr>
            <a:spLocks noChangeArrowheads="1"/>
          </p:cNvSpPr>
          <p:nvPr/>
        </p:nvSpPr>
        <p:spPr bwMode="auto">
          <a:xfrm>
            <a:off x="5557838" y="4076700"/>
            <a:ext cx="23812" cy="285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92" name="Rectangle 56"/>
          <p:cNvSpPr>
            <a:spLocks noChangeArrowheads="1"/>
          </p:cNvSpPr>
          <p:nvPr/>
        </p:nvSpPr>
        <p:spPr bwMode="auto">
          <a:xfrm>
            <a:off x="5557838" y="3021013"/>
            <a:ext cx="23812" cy="2333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93" name="Rectangle 57"/>
          <p:cNvSpPr>
            <a:spLocks noChangeArrowheads="1"/>
          </p:cNvSpPr>
          <p:nvPr/>
        </p:nvSpPr>
        <p:spPr bwMode="auto">
          <a:xfrm>
            <a:off x="2293938" y="4352925"/>
            <a:ext cx="1376362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94" name="Rectangle 58"/>
          <p:cNvSpPr>
            <a:spLocks noChangeArrowheads="1"/>
          </p:cNvSpPr>
          <p:nvPr/>
        </p:nvSpPr>
        <p:spPr bwMode="auto">
          <a:xfrm>
            <a:off x="3670300" y="4352925"/>
            <a:ext cx="50482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95" name="Rectangle 59"/>
          <p:cNvSpPr>
            <a:spLocks noChangeArrowheads="1"/>
          </p:cNvSpPr>
          <p:nvPr/>
        </p:nvSpPr>
        <p:spPr bwMode="auto">
          <a:xfrm>
            <a:off x="5062538" y="4352925"/>
            <a:ext cx="51117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96" name="Rectangle 60"/>
          <p:cNvSpPr>
            <a:spLocks noChangeArrowheads="1"/>
          </p:cNvSpPr>
          <p:nvPr/>
        </p:nvSpPr>
        <p:spPr bwMode="auto">
          <a:xfrm>
            <a:off x="3748088" y="2914650"/>
            <a:ext cx="458787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97" name="Rectangle 61"/>
          <p:cNvSpPr>
            <a:spLocks noChangeArrowheads="1"/>
          </p:cNvSpPr>
          <p:nvPr/>
        </p:nvSpPr>
        <p:spPr bwMode="auto">
          <a:xfrm>
            <a:off x="5070475" y="2914650"/>
            <a:ext cx="3905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98" name="Freeform 62"/>
          <p:cNvSpPr>
            <a:spLocks/>
          </p:cNvSpPr>
          <p:nvPr/>
        </p:nvSpPr>
        <p:spPr bwMode="auto">
          <a:xfrm>
            <a:off x="4191000" y="2914650"/>
            <a:ext cx="887413" cy="1455738"/>
          </a:xfrm>
          <a:custGeom>
            <a:avLst/>
            <a:gdLst>
              <a:gd name="T0" fmla="*/ 1357939657 w 2892"/>
              <a:gd name="T1" fmla="*/ 0 h 3665"/>
              <a:gd name="T2" fmla="*/ 0 w 2892"/>
              <a:gd name="T3" fmla="*/ 2147483647 h 3665"/>
              <a:gd name="T4" fmla="*/ 2147483647 w 2892"/>
              <a:gd name="T5" fmla="*/ 2147483647 h 3665"/>
              <a:gd name="T6" fmla="*/ 2147483647 w 2892"/>
              <a:gd name="T7" fmla="*/ 2147483647 h 3665"/>
              <a:gd name="T8" fmla="*/ 1357939657 w 2892"/>
              <a:gd name="T9" fmla="*/ 0 h 36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2"/>
              <a:gd name="T16" fmla="*/ 0 h 3665"/>
              <a:gd name="T17" fmla="*/ 2892 w 2892"/>
              <a:gd name="T18" fmla="*/ 3665 h 36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2" h="3665">
                <a:moveTo>
                  <a:pt x="47" y="0"/>
                </a:moveTo>
                <a:lnTo>
                  <a:pt x="0" y="46"/>
                </a:lnTo>
                <a:lnTo>
                  <a:pt x="2845" y="3665"/>
                </a:lnTo>
                <a:lnTo>
                  <a:pt x="2892" y="3643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99" name="Freeform 63"/>
          <p:cNvSpPr>
            <a:spLocks/>
          </p:cNvSpPr>
          <p:nvPr/>
        </p:nvSpPr>
        <p:spPr bwMode="auto">
          <a:xfrm>
            <a:off x="4167188" y="2914650"/>
            <a:ext cx="919162" cy="1455738"/>
          </a:xfrm>
          <a:custGeom>
            <a:avLst/>
            <a:gdLst>
              <a:gd name="T0" fmla="*/ 0 w 2892"/>
              <a:gd name="T1" fmla="*/ 2147483647 h 3665"/>
              <a:gd name="T2" fmla="*/ 1541090262 w 2892"/>
              <a:gd name="T3" fmla="*/ 2147483647 h 3665"/>
              <a:gd name="T4" fmla="*/ 2147483647 w 2892"/>
              <a:gd name="T5" fmla="*/ 2147483647 h 3665"/>
              <a:gd name="T6" fmla="*/ 2147483647 w 2892"/>
              <a:gd name="T7" fmla="*/ 0 h 3665"/>
              <a:gd name="T8" fmla="*/ 0 w 2892"/>
              <a:gd name="T9" fmla="*/ 2147483647 h 36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2"/>
              <a:gd name="T16" fmla="*/ 0 h 3665"/>
              <a:gd name="T17" fmla="*/ 2892 w 2892"/>
              <a:gd name="T18" fmla="*/ 3665 h 36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2" h="3665">
                <a:moveTo>
                  <a:pt x="0" y="3643"/>
                </a:moveTo>
                <a:lnTo>
                  <a:pt x="48" y="3665"/>
                </a:lnTo>
                <a:lnTo>
                  <a:pt x="2892" y="46"/>
                </a:lnTo>
                <a:lnTo>
                  <a:pt x="2844" y="0"/>
                </a:lnTo>
                <a:lnTo>
                  <a:pt x="0" y="36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00" name="Rectangle 64"/>
          <p:cNvSpPr>
            <a:spLocks noChangeArrowheads="1"/>
          </p:cNvSpPr>
          <p:nvPr/>
        </p:nvSpPr>
        <p:spPr bwMode="auto">
          <a:xfrm>
            <a:off x="5573713" y="4352925"/>
            <a:ext cx="51117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01" name="Rectangle 65"/>
          <p:cNvSpPr>
            <a:spLocks noChangeArrowheads="1"/>
          </p:cNvSpPr>
          <p:nvPr/>
        </p:nvSpPr>
        <p:spPr bwMode="auto">
          <a:xfrm>
            <a:off x="6469063" y="2914650"/>
            <a:ext cx="34607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02" name="Rectangle 66"/>
          <p:cNvSpPr>
            <a:spLocks noChangeArrowheads="1"/>
          </p:cNvSpPr>
          <p:nvPr/>
        </p:nvSpPr>
        <p:spPr bwMode="auto">
          <a:xfrm>
            <a:off x="6475413" y="4352925"/>
            <a:ext cx="33972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03" name="Freeform 67"/>
          <p:cNvSpPr>
            <a:spLocks/>
          </p:cNvSpPr>
          <p:nvPr/>
        </p:nvSpPr>
        <p:spPr bwMode="auto">
          <a:xfrm>
            <a:off x="6088063" y="2906713"/>
            <a:ext cx="403225" cy="1463675"/>
          </a:xfrm>
          <a:custGeom>
            <a:avLst/>
            <a:gdLst>
              <a:gd name="T0" fmla="*/ 1182732059 w 1376"/>
              <a:gd name="T1" fmla="*/ 0 h 3665"/>
              <a:gd name="T2" fmla="*/ 0 w 1376"/>
              <a:gd name="T3" fmla="*/ 1401304500 h 3665"/>
              <a:gd name="T4" fmla="*/ 2147483647 w 1376"/>
              <a:gd name="T5" fmla="*/ 2147483647 h 3665"/>
              <a:gd name="T6" fmla="*/ 2147483647 w 1376"/>
              <a:gd name="T7" fmla="*/ 2147483647 h 3665"/>
              <a:gd name="T8" fmla="*/ 1182732059 w 1376"/>
              <a:gd name="T9" fmla="*/ 0 h 36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6"/>
              <a:gd name="T16" fmla="*/ 0 h 3665"/>
              <a:gd name="T17" fmla="*/ 1376 w 1376"/>
              <a:gd name="T18" fmla="*/ 3665 h 36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6" h="3665">
                <a:moveTo>
                  <a:pt x="47" y="0"/>
                </a:moveTo>
                <a:lnTo>
                  <a:pt x="0" y="22"/>
                </a:lnTo>
                <a:lnTo>
                  <a:pt x="1327" y="3665"/>
                </a:lnTo>
                <a:lnTo>
                  <a:pt x="1376" y="3643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04" name="Freeform 68"/>
          <p:cNvSpPr>
            <a:spLocks/>
          </p:cNvSpPr>
          <p:nvPr/>
        </p:nvSpPr>
        <p:spPr bwMode="auto">
          <a:xfrm>
            <a:off x="6069013" y="2914650"/>
            <a:ext cx="414337" cy="1455738"/>
          </a:xfrm>
          <a:custGeom>
            <a:avLst/>
            <a:gdLst>
              <a:gd name="T0" fmla="*/ 2147483647 w 1305"/>
              <a:gd name="T1" fmla="*/ 1378575575 h 3665"/>
              <a:gd name="T2" fmla="*/ 2147483647 w 1305"/>
              <a:gd name="T3" fmla="*/ 0 h 3665"/>
              <a:gd name="T4" fmla="*/ 0 w 1305"/>
              <a:gd name="T5" fmla="*/ 2147483647 h 3665"/>
              <a:gd name="T6" fmla="*/ 1568238606 w 1305"/>
              <a:gd name="T7" fmla="*/ 2147483647 h 3665"/>
              <a:gd name="T8" fmla="*/ 2147483647 w 1305"/>
              <a:gd name="T9" fmla="*/ 1378575575 h 36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5"/>
              <a:gd name="T16" fmla="*/ 0 h 3665"/>
              <a:gd name="T17" fmla="*/ 1305 w 1305"/>
              <a:gd name="T18" fmla="*/ 3665 h 36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5" h="3665">
                <a:moveTo>
                  <a:pt x="1305" y="22"/>
                </a:moveTo>
                <a:lnTo>
                  <a:pt x="1257" y="0"/>
                </a:lnTo>
                <a:lnTo>
                  <a:pt x="0" y="3643"/>
                </a:lnTo>
                <a:lnTo>
                  <a:pt x="49" y="3665"/>
                </a:lnTo>
                <a:lnTo>
                  <a:pt x="1305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7372350" y="2914650"/>
            <a:ext cx="1873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7372350" y="4352925"/>
            <a:ext cx="18732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07" name="Rectangle 71"/>
          <p:cNvSpPr>
            <a:spLocks noChangeArrowheads="1"/>
          </p:cNvSpPr>
          <p:nvPr/>
        </p:nvSpPr>
        <p:spPr bwMode="auto">
          <a:xfrm>
            <a:off x="8108950" y="2914650"/>
            <a:ext cx="15875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08" name="Rectangle 72"/>
          <p:cNvSpPr>
            <a:spLocks noChangeArrowheads="1"/>
          </p:cNvSpPr>
          <p:nvPr/>
        </p:nvSpPr>
        <p:spPr bwMode="auto">
          <a:xfrm>
            <a:off x="8108950" y="4352925"/>
            <a:ext cx="173038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09" name="Freeform 73"/>
          <p:cNvSpPr>
            <a:spLocks/>
          </p:cNvSpPr>
          <p:nvPr/>
        </p:nvSpPr>
        <p:spPr bwMode="auto">
          <a:xfrm>
            <a:off x="2527300" y="2887663"/>
            <a:ext cx="66675" cy="63500"/>
          </a:xfrm>
          <a:custGeom>
            <a:avLst/>
            <a:gdLst>
              <a:gd name="T0" fmla="*/ 0 w 212"/>
              <a:gd name="T1" fmla="*/ 0 h 157"/>
              <a:gd name="T2" fmla="*/ 2147483647 w 212"/>
              <a:gd name="T3" fmla="*/ 2147483647 h 157"/>
              <a:gd name="T4" fmla="*/ 0 w 212"/>
              <a:gd name="T5" fmla="*/ 2147483647 h 157"/>
              <a:gd name="T6" fmla="*/ 0 w 212"/>
              <a:gd name="T7" fmla="*/ 0 h 157"/>
              <a:gd name="T8" fmla="*/ 0 w 212"/>
              <a:gd name="T9" fmla="*/ 0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2"/>
              <a:gd name="T16" fmla="*/ 0 h 157"/>
              <a:gd name="T17" fmla="*/ 212 w 212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2" h="157">
                <a:moveTo>
                  <a:pt x="0" y="0"/>
                </a:moveTo>
                <a:lnTo>
                  <a:pt x="212" y="89"/>
                </a:lnTo>
                <a:lnTo>
                  <a:pt x="0" y="1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10" name="Freeform 74"/>
          <p:cNvSpPr>
            <a:spLocks/>
          </p:cNvSpPr>
          <p:nvPr/>
        </p:nvSpPr>
        <p:spPr bwMode="auto">
          <a:xfrm>
            <a:off x="2527300" y="4329113"/>
            <a:ext cx="66675" cy="63500"/>
          </a:xfrm>
          <a:custGeom>
            <a:avLst/>
            <a:gdLst>
              <a:gd name="T0" fmla="*/ 0 w 212"/>
              <a:gd name="T1" fmla="*/ 0 h 157"/>
              <a:gd name="T2" fmla="*/ 2147483647 w 212"/>
              <a:gd name="T3" fmla="*/ 2147483647 h 157"/>
              <a:gd name="T4" fmla="*/ 0 w 212"/>
              <a:gd name="T5" fmla="*/ 2147483647 h 157"/>
              <a:gd name="T6" fmla="*/ 0 w 212"/>
              <a:gd name="T7" fmla="*/ 0 h 157"/>
              <a:gd name="T8" fmla="*/ 0 w 212"/>
              <a:gd name="T9" fmla="*/ 0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2"/>
              <a:gd name="T16" fmla="*/ 0 h 157"/>
              <a:gd name="T17" fmla="*/ 212 w 212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2" h="157">
                <a:moveTo>
                  <a:pt x="0" y="0"/>
                </a:moveTo>
                <a:lnTo>
                  <a:pt x="212" y="89"/>
                </a:lnTo>
                <a:lnTo>
                  <a:pt x="0" y="1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11" name="Freeform 75"/>
          <p:cNvSpPr>
            <a:spLocks/>
          </p:cNvSpPr>
          <p:nvPr/>
        </p:nvSpPr>
        <p:spPr bwMode="auto">
          <a:xfrm>
            <a:off x="3640138" y="4032250"/>
            <a:ext cx="53975" cy="79375"/>
          </a:xfrm>
          <a:custGeom>
            <a:avLst/>
            <a:gdLst>
              <a:gd name="T0" fmla="*/ 0 w 166"/>
              <a:gd name="T1" fmla="*/ 2147483647 h 203"/>
              <a:gd name="T2" fmla="*/ 2147483647 w 166"/>
              <a:gd name="T3" fmla="*/ 0 h 203"/>
              <a:gd name="T4" fmla="*/ 2147483647 w 166"/>
              <a:gd name="T5" fmla="*/ 2147483647 h 203"/>
              <a:gd name="T6" fmla="*/ 0 w 166"/>
              <a:gd name="T7" fmla="*/ 2147483647 h 203"/>
              <a:gd name="T8" fmla="*/ 0 w 166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203"/>
              <a:gd name="T17" fmla="*/ 166 w 166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203">
                <a:moveTo>
                  <a:pt x="0" y="203"/>
                </a:moveTo>
                <a:lnTo>
                  <a:pt x="94" y="0"/>
                </a:lnTo>
                <a:lnTo>
                  <a:pt x="166" y="203"/>
                </a:lnTo>
                <a:lnTo>
                  <a:pt x="0" y="20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12" name="Freeform 76"/>
          <p:cNvSpPr>
            <a:spLocks/>
          </p:cNvSpPr>
          <p:nvPr/>
        </p:nvSpPr>
        <p:spPr bwMode="auto">
          <a:xfrm>
            <a:off x="5543550" y="4032250"/>
            <a:ext cx="52388" cy="79375"/>
          </a:xfrm>
          <a:custGeom>
            <a:avLst/>
            <a:gdLst>
              <a:gd name="T0" fmla="*/ 0 w 166"/>
              <a:gd name="T1" fmla="*/ 2147483647 h 203"/>
              <a:gd name="T2" fmla="*/ 2147483647 w 166"/>
              <a:gd name="T3" fmla="*/ 0 h 203"/>
              <a:gd name="T4" fmla="*/ 2147483647 w 166"/>
              <a:gd name="T5" fmla="*/ 2147483647 h 203"/>
              <a:gd name="T6" fmla="*/ 0 w 166"/>
              <a:gd name="T7" fmla="*/ 2147483647 h 203"/>
              <a:gd name="T8" fmla="*/ 0 w 166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203"/>
              <a:gd name="T17" fmla="*/ 166 w 166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203">
                <a:moveTo>
                  <a:pt x="0" y="203"/>
                </a:moveTo>
                <a:lnTo>
                  <a:pt x="70" y="0"/>
                </a:lnTo>
                <a:lnTo>
                  <a:pt x="166" y="203"/>
                </a:lnTo>
                <a:lnTo>
                  <a:pt x="0" y="20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13" name="Freeform 77"/>
          <p:cNvSpPr>
            <a:spLocks/>
          </p:cNvSpPr>
          <p:nvPr/>
        </p:nvSpPr>
        <p:spPr bwMode="auto">
          <a:xfrm>
            <a:off x="3529013" y="2887663"/>
            <a:ext cx="68262" cy="63500"/>
          </a:xfrm>
          <a:custGeom>
            <a:avLst/>
            <a:gdLst>
              <a:gd name="T0" fmla="*/ 0 w 213"/>
              <a:gd name="T1" fmla="*/ 0 h 157"/>
              <a:gd name="T2" fmla="*/ 2147483647 w 213"/>
              <a:gd name="T3" fmla="*/ 2147483647 h 157"/>
              <a:gd name="T4" fmla="*/ 0 w 213"/>
              <a:gd name="T5" fmla="*/ 2147483647 h 157"/>
              <a:gd name="T6" fmla="*/ 0 w 213"/>
              <a:gd name="T7" fmla="*/ 0 h 157"/>
              <a:gd name="T8" fmla="*/ 0 w 213"/>
              <a:gd name="T9" fmla="*/ 0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"/>
              <a:gd name="T16" fmla="*/ 0 h 157"/>
              <a:gd name="T17" fmla="*/ 213 w 213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" h="157">
                <a:moveTo>
                  <a:pt x="0" y="0"/>
                </a:moveTo>
                <a:lnTo>
                  <a:pt x="213" y="89"/>
                </a:lnTo>
                <a:lnTo>
                  <a:pt x="0" y="1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14" name="Freeform 78"/>
          <p:cNvSpPr>
            <a:spLocks/>
          </p:cNvSpPr>
          <p:nvPr/>
        </p:nvSpPr>
        <p:spPr bwMode="auto">
          <a:xfrm>
            <a:off x="3640138" y="2986088"/>
            <a:ext cx="60325" cy="80962"/>
          </a:xfrm>
          <a:custGeom>
            <a:avLst/>
            <a:gdLst>
              <a:gd name="T0" fmla="*/ 0 w 189"/>
              <a:gd name="T1" fmla="*/ 2147483647 h 203"/>
              <a:gd name="T2" fmla="*/ 2147483647 w 189"/>
              <a:gd name="T3" fmla="*/ 0 h 203"/>
              <a:gd name="T4" fmla="*/ 2147483647 w 189"/>
              <a:gd name="T5" fmla="*/ 2147483647 h 203"/>
              <a:gd name="T6" fmla="*/ 0 w 189"/>
              <a:gd name="T7" fmla="*/ 2147483647 h 203"/>
              <a:gd name="T8" fmla="*/ 0 w 189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203"/>
              <a:gd name="T17" fmla="*/ 189 w 189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203">
                <a:moveTo>
                  <a:pt x="0" y="203"/>
                </a:moveTo>
                <a:lnTo>
                  <a:pt x="94" y="0"/>
                </a:lnTo>
                <a:lnTo>
                  <a:pt x="189" y="203"/>
                </a:lnTo>
                <a:lnTo>
                  <a:pt x="0" y="20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15" name="Freeform 79"/>
          <p:cNvSpPr>
            <a:spLocks/>
          </p:cNvSpPr>
          <p:nvPr/>
        </p:nvSpPr>
        <p:spPr bwMode="auto">
          <a:xfrm>
            <a:off x="5424488" y="2887663"/>
            <a:ext cx="66675" cy="63500"/>
          </a:xfrm>
          <a:custGeom>
            <a:avLst/>
            <a:gdLst>
              <a:gd name="T0" fmla="*/ 0 w 213"/>
              <a:gd name="T1" fmla="*/ 0 h 157"/>
              <a:gd name="T2" fmla="*/ 2147483647 w 213"/>
              <a:gd name="T3" fmla="*/ 2147483647 h 157"/>
              <a:gd name="T4" fmla="*/ 0 w 213"/>
              <a:gd name="T5" fmla="*/ 2147483647 h 157"/>
              <a:gd name="T6" fmla="*/ 0 w 213"/>
              <a:gd name="T7" fmla="*/ 0 h 157"/>
              <a:gd name="T8" fmla="*/ 0 w 213"/>
              <a:gd name="T9" fmla="*/ 0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"/>
              <a:gd name="T16" fmla="*/ 0 h 157"/>
              <a:gd name="T17" fmla="*/ 213 w 213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" h="157">
                <a:moveTo>
                  <a:pt x="0" y="0"/>
                </a:moveTo>
                <a:lnTo>
                  <a:pt x="213" y="89"/>
                </a:lnTo>
                <a:lnTo>
                  <a:pt x="0" y="1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16" name="Freeform 80"/>
          <p:cNvSpPr>
            <a:spLocks/>
          </p:cNvSpPr>
          <p:nvPr/>
        </p:nvSpPr>
        <p:spPr bwMode="auto">
          <a:xfrm>
            <a:off x="5538788" y="2982913"/>
            <a:ext cx="60325" cy="80962"/>
          </a:xfrm>
          <a:custGeom>
            <a:avLst/>
            <a:gdLst>
              <a:gd name="T0" fmla="*/ 0 w 190"/>
              <a:gd name="T1" fmla="*/ 2147483647 h 203"/>
              <a:gd name="T2" fmla="*/ 2147483647 w 190"/>
              <a:gd name="T3" fmla="*/ 0 h 203"/>
              <a:gd name="T4" fmla="*/ 2147483647 w 190"/>
              <a:gd name="T5" fmla="*/ 2147483647 h 203"/>
              <a:gd name="T6" fmla="*/ 0 w 190"/>
              <a:gd name="T7" fmla="*/ 2147483647 h 203"/>
              <a:gd name="T8" fmla="*/ 0 w 190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"/>
              <a:gd name="T16" fmla="*/ 0 h 203"/>
              <a:gd name="T17" fmla="*/ 190 w 190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" h="203">
                <a:moveTo>
                  <a:pt x="0" y="203"/>
                </a:moveTo>
                <a:lnTo>
                  <a:pt x="94" y="0"/>
                </a:lnTo>
                <a:lnTo>
                  <a:pt x="190" y="203"/>
                </a:lnTo>
                <a:lnTo>
                  <a:pt x="0" y="20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17" name="Freeform 81"/>
          <p:cNvSpPr>
            <a:spLocks/>
          </p:cNvSpPr>
          <p:nvPr/>
        </p:nvSpPr>
        <p:spPr bwMode="auto">
          <a:xfrm>
            <a:off x="8251825" y="2887663"/>
            <a:ext cx="76200" cy="63500"/>
          </a:xfrm>
          <a:custGeom>
            <a:avLst/>
            <a:gdLst>
              <a:gd name="T0" fmla="*/ 0 w 236"/>
              <a:gd name="T1" fmla="*/ 0 h 157"/>
              <a:gd name="T2" fmla="*/ 2147483647 w 236"/>
              <a:gd name="T3" fmla="*/ 2147483647 h 157"/>
              <a:gd name="T4" fmla="*/ 0 w 236"/>
              <a:gd name="T5" fmla="*/ 2147483647 h 157"/>
              <a:gd name="T6" fmla="*/ 0 w 236"/>
              <a:gd name="T7" fmla="*/ 0 h 157"/>
              <a:gd name="T8" fmla="*/ 0 w 236"/>
              <a:gd name="T9" fmla="*/ 0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57"/>
              <a:gd name="T17" fmla="*/ 236 w 236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57">
                <a:moveTo>
                  <a:pt x="0" y="0"/>
                </a:moveTo>
                <a:lnTo>
                  <a:pt x="236" y="89"/>
                </a:lnTo>
                <a:lnTo>
                  <a:pt x="0" y="1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18" name="Freeform 82"/>
          <p:cNvSpPr>
            <a:spLocks/>
          </p:cNvSpPr>
          <p:nvPr/>
        </p:nvSpPr>
        <p:spPr bwMode="auto">
          <a:xfrm>
            <a:off x="8251825" y="4335463"/>
            <a:ext cx="76200" cy="61912"/>
          </a:xfrm>
          <a:custGeom>
            <a:avLst/>
            <a:gdLst>
              <a:gd name="T0" fmla="*/ 0 w 236"/>
              <a:gd name="T1" fmla="*/ 0 h 157"/>
              <a:gd name="T2" fmla="*/ 2147483647 w 236"/>
              <a:gd name="T3" fmla="*/ 2147483647 h 157"/>
              <a:gd name="T4" fmla="*/ 0 w 236"/>
              <a:gd name="T5" fmla="*/ 2147483647 h 157"/>
              <a:gd name="T6" fmla="*/ 0 w 236"/>
              <a:gd name="T7" fmla="*/ 0 h 157"/>
              <a:gd name="T8" fmla="*/ 0 w 236"/>
              <a:gd name="T9" fmla="*/ 0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57"/>
              <a:gd name="T17" fmla="*/ 236 w 236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57">
                <a:moveTo>
                  <a:pt x="0" y="0"/>
                </a:moveTo>
                <a:lnTo>
                  <a:pt x="236" y="67"/>
                </a:lnTo>
                <a:lnTo>
                  <a:pt x="0" y="1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19" name="Rectangle 83"/>
          <p:cNvSpPr>
            <a:spLocks noChangeArrowheads="1"/>
          </p:cNvSpPr>
          <p:nvPr/>
        </p:nvSpPr>
        <p:spPr bwMode="auto">
          <a:xfrm>
            <a:off x="3054350" y="3638550"/>
            <a:ext cx="247650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20" name="Rectangle 84"/>
          <p:cNvSpPr>
            <a:spLocks noChangeArrowheads="1"/>
          </p:cNvSpPr>
          <p:nvPr/>
        </p:nvSpPr>
        <p:spPr bwMode="auto">
          <a:xfrm>
            <a:off x="4935538" y="3638550"/>
            <a:ext cx="247650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21" name="Rectangle 85"/>
          <p:cNvSpPr>
            <a:spLocks noChangeArrowheads="1"/>
          </p:cNvSpPr>
          <p:nvPr/>
        </p:nvSpPr>
        <p:spPr bwMode="auto">
          <a:xfrm>
            <a:off x="3054350" y="3657600"/>
            <a:ext cx="22225" cy="10525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22" name="Rectangle 86"/>
          <p:cNvSpPr>
            <a:spLocks noChangeArrowheads="1"/>
          </p:cNvSpPr>
          <p:nvPr/>
        </p:nvSpPr>
        <p:spPr bwMode="auto">
          <a:xfrm>
            <a:off x="4935538" y="3648075"/>
            <a:ext cx="22225" cy="10525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23" name="Rectangle 87"/>
          <p:cNvSpPr>
            <a:spLocks noChangeArrowheads="1"/>
          </p:cNvSpPr>
          <p:nvPr/>
        </p:nvSpPr>
        <p:spPr bwMode="auto">
          <a:xfrm>
            <a:off x="3054350" y="4692650"/>
            <a:ext cx="1903413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24" name="Freeform 88"/>
          <p:cNvSpPr>
            <a:spLocks/>
          </p:cNvSpPr>
          <p:nvPr/>
        </p:nvSpPr>
        <p:spPr bwMode="auto">
          <a:xfrm>
            <a:off x="3255963" y="3621088"/>
            <a:ext cx="66675" cy="63500"/>
          </a:xfrm>
          <a:custGeom>
            <a:avLst/>
            <a:gdLst>
              <a:gd name="T0" fmla="*/ 0 w 213"/>
              <a:gd name="T1" fmla="*/ 0 h 159"/>
              <a:gd name="T2" fmla="*/ 2147483647 w 213"/>
              <a:gd name="T3" fmla="*/ 2147483647 h 159"/>
              <a:gd name="T4" fmla="*/ 0 w 213"/>
              <a:gd name="T5" fmla="*/ 2147483647 h 159"/>
              <a:gd name="T6" fmla="*/ 0 w 213"/>
              <a:gd name="T7" fmla="*/ 0 h 159"/>
              <a:gd name="T8" fmla="*/ 0 w 21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"/>
              <a:gd name="T16" fmla="*/ 0 h 159"/>
              <a:gd name="T17" fmla="*/ 213 w 21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" h="159">
                <a:moveTo>
                  <a:pt x="0" y="0"/>
                </a:moveTo>
                <a:lnTo>
                  <a:pt x="213" y="68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25" name="Freeform 89"/>
          <p:cNvSpPr>
            <a:spLocks/>
          </p:cNvSpPr>
          <p:nvPr/>
        </p:nvSpPr>
        <p:spPr bwMode="auto">
          <a:xfrm>
            <a:off x="5133975" y="3614738"/>
            <a:ext cx="66675" cy="63500"/>
          </a:xfrm>
          <a:custGeom>
            <a:avLst/>
            <a:gdLst>
              <a:gd name="T0" fmla="*/ 0 w 213"/>
              <a:gd name="T1" fmla="*/ 0 h 159"/>
              <a:gd name="T2" fmla="*/ 2147483647 w 213"/>
              <a:gd name="T3" fmla="*/ 2147483647 h 159"/>
              <a:gd name="T4" fmla="*/ 0 w 213"/>
              <a:gd name="T5" fmla="*/ 2147483647 h 159"/>
              <a:gd name="T6" fmla="*/ 0 w 213"/>
              <a:gd name="T7" fmla="*/ 0 h 159"/>
              <a:gd name="T8" fmla="*/ 0 w 21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"/>
              <a:gd name="T16" fmla="*/ 0 h 159"/>
              <a:gd name="T17" fmla="*/ 213 w 21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" h="159">
                <a:moveTo>
                  <a:pt x="0" y="0"/>
                </a:moveTo>
                <a:lnTo>
                  <a:pt x="213" y="91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26" name="Rectangle 90"/>
          <p:cNvSpPr>
            <a:spLocks noChangeArrowheads="1"/>
          </p:cNvSpPr>
          <p:nvPr/>
        </p:nvSpPr>
        <p:spPr bwMode="auto">
          <a:xfrm>
            <a:off x="4032250" y="4745038"/>
            <a:ext cx="14288" cy="285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27" name="Freeform 91"/>
          <p:cNvSpPr>
            <a:spLocks/>
          </p:cNvSpPr>
          <p:nvPr/>
        </p:nvSpPr>
        <p:spPr bwMode="auto">
          <a:xfrm>
            <a:off x="4010025" y="4700588"/>
            <a:ext cx="52388" cy="80962"/>
          </a:xfrm>
          <a:custGeom>
            <a:avLst/>
            <a:gdLst>
              <a:gd name="T0" fmla="*/ 0 w 166"/>
              <a:gd name="T1" fmla="*/ 2147483647 h 202"/>
              <a:gd name="T2" fmla="*/ 2147483647 w 166"/>
              <a:gd name="T3" fmla="*/ 0 h 202"/>
              <a:gd name="T4" fmla="*/ 2147483647 w 166"/>
              <a:gd name="T5" fmla="*/ 2147483647 h 202"/>
              <a:gd name="T6" fmla="*/ 0 w 166"/>
              <a:gd name="T7" fmla="*/ 2147483647 h 202"/>
              <a:gd name="T8" fmla="*/ 0 w 166"/>
              <a:gd name="T9" fmla="*/ 2147483647 h 2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202"/>
              <a:gd name="T17" fmla="*/ 166 w 166"/>
              <a:gd name="T18" fmla="*/ 202 h 2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202">
                <a:moveTo>
                  <a:pt x="0" y="202"/>
                </a:moveTo>
                <a:lnTo>
                  <a:pt x="94" y="0"/>
                </a:lnTo>
                <a:lnTo>
                  <a:pt x="166" y="202"/>
                </a:lnTo>
                <a:lnTo>
                  <a:pt x="0" y="20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28" name="Rectangle 92"/>
          <p:cNvSpPr>
            <a:spLocks noChangeArrowheads="1"/>
          </p:cNvSpPr>
          <p:nvPr/>
        </p:nvSpPr>
        <p:spPr bwMode="auto">
          <a:xfrm>
            <a:off x="7070725" y="4941888"/>
            <a:ext cx="15875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29" name="Freeform 93"/>
          <p:cNvSpPr>
            <a:spLocks/>
          </p:cNvSpPr>
          <p:nvPr/>
        </p:nvSpPr>
        <p:spPr bwMode="auto">
          <a:xfrm>
            <a:off x="7048500" y="4914900"/>
            <a:ext cx="52388" cy="53975"/>
          </a:xfrm>
          <a:custGeom>
            <a:avLst/>
            <a:gdLst>
              <a:gd name="T0" fmla="*/ 0 w 166"/>
              <a:gd name="T1" fmla="*/ 2147483647 h 134"/>
              <a:gd name="T2" fmla="*/ 2147483647 w 166"/>
              <a:gd name="T3" fmla="*/ 0 h 134"/>
              <a:gd name="T4" fmla="*/ 2147483647 w 166"/>
              <a:gd name="T5" fmla="*/ 2147483647 h 134"/>
              <a:gd name="T6" fmla="*/ 0 w 166"/>
              <a:gd name="T7" fmla="*/ 2147483647 h 134"/>
              <a:gd name="T8" fmla="*/ 0 w 166"/>
              <a:gd name="T9" fmla="*/ 2147483647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134"/>
              <a:gd name="T17" fmla="*/ 166 w 166"/>
              <a:gd name="T18" fmla="*/ 134 h 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134">
                <a:moveTo>
                  <a:pt x="0" y="134"/>
                </a:moveTo>
                <a:lnTo>
                  <a:pt x="95" y="0"/>
                </a:lnTo>
                <a:lnTo>
                  <a:pt x="166" y="111"/>
                </a:lnTo>
                <a:lnTo>
                  <a:pt x="0" y="1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30" name="Rectangle 94"/>
          <p:cNvSpPr>
            <a:spLocks noChangeArrowheads="1"/>
          </p:cNvSpPr>
          <p:nvPr/>
        </p:nvSpPr>
        <p:spPr bwMode="auto">
          <a:xfrm>
            <a:off x="7823200" y="4941888"/>
            <a:ext cx="15875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31" name="Freeform 95"/>
          <p:cNvSpPr>
            <a:spLocks/>
          </p:cNvSpPr>
          <p:nvPr/>
        </p:nvSpPr>
        <p:spPr bwMode="auto">
          <a:xfrm>
            <a:off x="7800975" y="4914900"/>
            <a:ext cx="60325" cy="53975"/>
          </a:xfrm>
          <a:custGeom>
            <a:avLst/>
            <a:gdLst>
              <a:gd name="T0" fmla="*/ 0 w 189"/>
              <a:gd name="T1" fmla="*/ 2147483647 h 134"/>
              <a:gd name="T2" fmla="*/ 2147483647 w 189"/>
              <a:gd name="T3" fmla="*/ 0 h 134"/>
              <a:gd name="T4" fmla="*/ 2147483647 w 189"/>
              <a:gd name="T5" fmla="*/ 2147483647 h 134"/>
              <a:gd name="T6" fmla="*/ 0 w 189"/>
              <a:gd name="T7" fmla="*/ 2147483647 h 134"/>
              <a:gd name="T8" fmla="*/ 0 w 189"/>
              <a:gd name="T9" fmla="*/ 2147483647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134"/>
              <a:gd name="T17" fmla="*/ 189 w 189"/>
              <a:gd name="T18" fmla="*/ 134 h 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134">
                <a:moveTo>
                  <a:pt x="0" y="134"/>
                </a:moveTo>
                <a:lnTo>
                  <a:pt x="94" y="0"/>
                </a:lnTo>
                <a:lnTo>
                  <a:pt x="189" y="134"/>
                </a:lnTo>
                <a:lnTo>
                  <a:pt x="0" y="1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32" name="Rectangle 96"/>
          <p:cNvSpPr>
            <a:spLocks noChangeArrowheads="1"/>
          </p:cNvSpPr>
          <p:nvPr/>
        </p:nvSpPr>
        <p:spPr bwMode="auto">
          <a:xfrm>
            <a:off x="2303463" y="2690813"/>
            <a:ext cx="2587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M 1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33" name="Rectangle 97"/>
          <p:cNvSpPr>
            <a:spLocks noChangeArrowheads="1"/>
          </p:cNvSpPr>
          <p:nvPr/>
        </p:nvSpPr>
        <p:spPr bwMode="auto">
          <a:xfrm>
            <a:off x="2303463" y="4432300"/>
            <a:ext cx="2587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M 2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34" name="Rectangle 98"/>
          <p:cNvSpPr>
            <a:spLocks noChangeArrowheads="1"/>
          </p:cNvSpPr>
          <p:nvPr/>
        </p:nvSpPr>
        <p:spPr bwMode="auto">
          <a:xfrm>
            <a:off x="3743325" y="4111625"/>
            <a:ext cx="220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M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35" name="Rectangle 99"/>
          <p:cNvSpPr>
            <a:spLocks noChangeArrowheads="1"/>
          </p:cNvSpPr>
          <p:nvPr/>
        </p:nvSpPr>
        <p:spPr bwMode="auto">
          <a:xfrm>
            <a:off x="3067050" y="3413125"/>
            <a:ext cx="1952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K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36" name="Rectangle 100"/>
          <p:cNvSpPr>
            <a:spLocks noChangeArrowheads="1"/>
          </p:cNvSpPr>
          <p:nvPr/>
        </p:nvSpPr>
        <p:spPr bwMode="auto">
          <a:xfrm>
            <a:off x="3705225" y="3055938"/>
            <a:ext cx="236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C´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37" name="Rectangle 101"/>
          <p:cNvSpPr>
            <a:spLocks noChangeArrowheads="1"/>
          </p:cNvSpPr>
          <p:nvPr/>
        </p:nvSpPr>
        <p:spPr bwMode="auto">
          <a:xfrm>
            <a:off x="8151813" y="4084638"/>
            <a:ext cx="2238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C 2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38" name="Rectangle 102"/>
          <p:cNvSpPr>
            <a:spLocks noChangeArrowheads="1"/>
          </p:cNvSpPr>
          <p:nvPr/>
        </p:nvSpPr>
        <p:spPr bwMode="auto">
          <a:xfrm>
            <a:off x="8129588" y="2681288"/>
            <a:ext cx="2238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C 1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39" name="Rectangle 103"/>
          <p:cNvSpPr>
            <a:spLocks noChangeArrowheads="1"/>
          </p:cNvSpPr>
          <p:nvPr/>
        </p:nvSpPr>
        <p:spPr bwMode="auto">
          <a:xfrm>
            <a:off x="3870325" y="5048250"/>
            <a:ext cx="3095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K 1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40" name="Rectangle 104"/>
          <p:cNvSpPr>
            <a:spLocks noChangeArrowheads="1"/>
          </p:cNvSpPr>
          <p:nvPr/>
        </p:nvSpPr>
        <p:spPr bwMode="auto">
          <a:xfrm>
            <a:off x="6910388" y="5191125"/>
            <a:ext cx="3095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K 2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41" name="Rectangle 105"/>
          <p:cNvSpPr>
            <a:spLocks noChangeArrowheads="1"/>
          </p:cNvSpPr>
          <p:nvPr/>
        </p:nvSpPr>
        <p:spPr bwMode="auto">
          <a:xfrm>
            <a:off x="7669213" y="5191125"/>
            <a:ext cx="3095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K 1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42" name="Rectangle 106"/>
          <p:cNvSpPr>
            <a:spLocks noChangeArrowheads="1"/>
          </p:cNvSpPr>
          <p:nvPr/>
        </p:nvSpPr>
        <p:spPr bwMode="auto">
          <a:xfrm>
            <a:off x="5926138" y="4973638"/>
            <a:ext cx="5715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R-Block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43" name="Freeform 107"/>
          <p:cNvSpPr>
            <a:spLocks/>
          </p:cNvSpPr>
          <p:nvPr/>
        </p:nvSpPr>
        <p:spPr bwMode="auto">
          <a:xfrm>
            <a:off x="2738438" y="2835275"/>
            <a:ext cx="88900" cy="177800"/>
          </a:xfrm>
          <a:custGeom>
            <a:avLst/>
            <a:gdLst>
              <a:gd name="T0" fmla="*/ 2147483647 w 284"/>
              <a:gd name="T1" fmla="*/ 1418753135 h 450"/>
              <a:gd name="T2" fmla="*/ 2147483647 w 284"/>
              <a:gd name="T3" fmla="*/ 0 h 450"/>
              <a:gd name="T4" fmla="*/ 0 w 284"/>
              <a:gd name="T5" fmla="*/ 2147483647 h 450"/>
              <a:gd name="T6" fmla="*/ 1441578616 w 284"/>
              <a:gd name="T7" fmla="*/ 2147483647 h 450"/>
              <a:gd name="T8" fmla="*/ 2147483647 w 284"/>
              <a:gd name="T9" fmla="*/ 1418753135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450"/>
              <a:gd name="T17" fmla="*/ 284 w 284"/>
              <a:gd name="T18" fmla="*/ 450 h 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450">
                <a:moveTo>
                  <a:pt x="284" y="23"/>
                </a:moveTo>
                <a:lnTo>
                  <a:pt x="236" y="0"/>
                </a:lnTo>
                <a:lnTo>
                  <a:pt x="0" y="405"/>
                </a:lnTo>
                <a:lnTo>
                  <a:pt x="47" y="450"/>
                </a:lnTo>
                <a:lnTo>
                  <a:pt x="284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44" name="Rectangle 108"/>
          <p:cNvSpPr>
            <a:spLocks noChangeArrowheads="1"/>
          </p:cNvSpPr>
          <p:nvPr/>
        </p:nvSpPr>
        <p:spPr bwMode="auto">
          <a:xfrm>
            <a:off x="2773363" y="2701925"/>
            <a:ext cx="152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45" name="Freeform 109"/>
          <p:cNvSpPr>
            <a:spLocks/>
          </p:cNvSpPr>
          <p:nvPr/>
        </p:nvSpPr>
        <p:spPr bwMode="auto">
          <a:xfrm>
            <a:off x="2738438" y="4273550"/>
            <a:ext cx="88900" cy="177800"/>
          </a:xfrm>
          <a:custGeom>
            <a:avLst/>
            <a:gdLst>
              <a:gd name="T0" fmla="*/ 2147483647 w 284"/>
              <a:gd name="T1" fmla="*/ 2147483647 h 449"/>
              <a:gd name="T2" fmla="*/ 2147483647 w 284"/>
              <a:gd name="T3" fmla="*/ 0 h 449"/>
              <a:gd name="T4" fmla="*/ 0 w 284"/>
              <a:gd name="T5" fmla="*/ 2147483647 h 449"/>
              <a:gd name="T6" fmla="*/ 1441578616 w 284"/>
              <a:gd name="T7" fmla="*/ 2147483647 h 449"/>
              <a:gd name="T8" fmla="*/ 2147483647 w 284"/>
              <a:gd name="T9" fmla="*/ 2147483647 h 4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449"/>
              <a:gd name="T17" fmla="*/ 284 w 284"/>
              <a:gd name="T18" fmla="*/ 449 h 4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449">
                <a:moveTo>
                  <a:pt x="284" y="44"/>
                </a:moveTo>
                <a:lnTo>
                  <a:pt x="236" y="0"/>
                </a:lnTo>
                <a:lnTo>
                  <a:pt x="0" y="427"/>
                </a:lnTo>
                <a:lnTo>
                  <a:pt x="47" y="449"/>
                </a:lnTo>
                <a:lnTo>
                  <a:pt x="284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46" name="Rectangle 110"/>
          <p:cNvSpPr>
            <a:spLocks noChangeArrowheads="1"/>
          </p:cNvSpPr>
          <p:nvPr/>
        </p:nvSpPr>
        <p:spPr bwMode="auto">
          <a:xfrm>
            <a:off x="2549525" y="4149725"/>
            <a:ext cx="4191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   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47" name="Freeform 111"/>
          <p:cNvSpPr>
            <a:spLocks/>
          </p:cNvSpPr>
          <p:nvPr/>
        </p:nvSpPr>
        <p:spPr bwMode="auto">
          <a:xfrm>
            <a:off x="4295775" y="3119438"/>
            <a:ext cx="96838" cy="179387"/>
          </a:xfrm>
          <a:custGeom>
            <a:avLst/>
            <a:gdLst>
              <a:gd name="T0" fmla="*/ 2147483647 w 308"/>
              <a:gd name="T1" fmla="*/ 1457064931 h 450"/>
              <a:gd name="T2" fmla="*/ 2147483647 w 308"/>
              <a:gd name="T3" fmla="*/ 0 h 450"/>
              <a:gd name="T4" fmla="*/ 0 w 308"/>
              <a:gd name="T5" fmla="*/ 2147483647 h 450"/>
              <a:gd name="T6" fmla="*/ 1460750974 w 308"/>
              <a:gd name="T7" fmla="*/ 2147483647 h 450"/>
              <a:gd name="T8" fmla="*/ 2147483647 w 308"/>
              <a:gd name="T9" fmla="*/ 1457064931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450"/>
              <a:gd name="T17" fmla="*/ 308 w 308"/>
              <a:gd name="T18" fmla="*/ 450 h 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450">
                <a:moveTo>
                  <a:pt x="308" y="23"/>
                </a:moveTo>
                <a:lnTo>
                  <a:pt x="261" y="0"/>
                </a:lnTo>
                <a:lnTo>
                  <a:pt x="0" y="428"/>
                </a:lnTo>
                <a:lnTo>
                  <a:pt x="47" y="450"/>
                </a:lnTo>
                <a:lnTo>
                  <a:pt x="308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48" name="Rectangle 112"/>
          <p:cNvSpPr>
            <a:spLocks noChangeArrowheads="1"/>
          </p:cNvSpPr>
          <p:nvPr/>
        </p:nvSpPr>
        <p:spPr bwMode="auto">
          <a:xfrm>
            <a:off x="4305300" y="2995613"/>
            <a:ext cx="228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49" name="Freeform 113"/>
          <p:cNvSpPr>
            <a:spLocks/>
          </p:cNvSpPr>
          <p:nvPr/>
        </p:nvSpPr>
        <p:spPr bwMode="auto">
          <a:xfrm>
            <a:off x="4348163" y="3906838"/>
            <a:ext cx="142875" cy="115887"/>
          </a:xfrm>
          <a:custGeom>
            <a:avLst/>
            <a:gdLst>
              <a:gd name="T0" fmla="*/ 736188003 w 450"/>
              <a:gd name="T1" fmla="*/ 0 h 292"/>
              <a:gd name="T2" fmla="*/ 0 w 450"/>
              <a:gd name="T3" fmla="*/ 2147483647 h 292"/>
              <a:gd name="T4" fmla="*/ 2147483647 w 450"/>
              <a:gd name="T5" fmla="*/ 2147483647 h 292"/>
              <a:gd name="T6" fmla="*/ 2147483647 w 450"/>
              <a:gd name="T7" fmla="*/ 2147483647 h 292"/>
              <a:gd name="T8" fmla="*/ 736188003 w 450"/>
              <a:gd name="T9" fmla="*/ 0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0"/>
              <a:gd name="T16" fmla="*/ 0 h 292"/>
              <a:gd name="T17" fmla="*/ 450 w 450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0" h="292">
                <a:moveTo>
                  <a:pt x="23" y="0"/>
                </a:moveTo>
                <a:lnTo>
                  <a:pt x="0" y="44"/>
                </a:lnTo>
                <a:lnTo>
                  <a:pt x="426" y="292"/>
                </a:lnTo>
                <a:lnTo>
                  <a:pt x="450" y="247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50" name="Rectangle 114"/>
          <p:cNvSpPr>
            <a:spLocks noChangeArrowheads="1"/>
          </p:cNvSpPr>
          <p:nvPr/>
        </p:nvSpPr>
        <p:spPr bwMode="auto">
          <a:xfrm>
            <a:off x="4225925" y="3810000"/>
            <a:ext cx="152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51" name="Freeform 115"/>
          <p:cNvSpPr>
            <a:spLocks/>
          </p:cNvSpPr>
          <p:nvPr/>
        </p:nvSpPr>
        <p:spPr bwMode="auto">
          <a:xfrm>
            <a:off x="8147050" y="2835275"/>
            <a:ext cx="90488" cy="177800"/>
          </a:xfrm>
          <a:custGeom>
            <a:avLst/>
            <a:gdLst>
              <a:gd name="T0" fmla="*/ 0 w 284"/>
              <a:gd name="T1" fmla="*/ 2147483647 h 450"/>
              <a:gd name="T2" fmla="*/ 1552623661 w 284"/>
              <a:gd name="T3" fmla="*/ 2147483647 h 450"/>
              <a:gd name="T4" fmla="*/ 2147483647 w 284"/>
              <a:gd name="T5" fmla="*/ 1418753135 h 450"/>
              <a:gd name="T6" fmla="*/ 2147483647 w 284"/>
              <a:gd name="T7" fmla="*/ 0 h 450"/>
              <a:gd name="T8" fmla="*/ 0 w 284"/>
              <a:gd name="T9" fmla="*/ 2147483647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450"/>
              <a:gd name="T17" fmla="*/ 284 w 284"/>
              <a:gd name="T18" fmla="*/ 450 h 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450">
                <a:moveTo>
                  <a:pt x="0" y="405"/>
                </a:moveTo>
                <a:lnTo>
                  <a:pt x="48" y="450"/>
                </a:lnTo>
                <a:lnTo>
                  <a:pt x="284" y="23"/>
                </a:lnTo>
                <a:lnTo>
                  <a:pt x="237" y="0"/>
                </a:lnTo>
                <a:lnTo>
                  <a:pt x="0" y="40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52" name="Rectangle 116"/>
          <p:cNvSpPr>
            <a:spLocks noChangeArrowheads="1"/>
          </p:cNvSpPr>
          <p:nvPr/>
        </p:nvSpPr>
        <p:spPr bwMode="auto">
          <a:xfrm>
            <a:off x="8401050" y="2873375"/>
            <a:ext cx="152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53" name="Freeform 117"/>
          <p:cNvSpPr>
            <a:spLocks/>
          </p:cNvSpPr>
          <p:nvPr/>
        </p:nvSpPr>
        <p:spPr bwMode="auto">
          <a:xfrm>
            <a:off x="8147050" y="4273550"/>
            <a:ext cx="90488" cy="177800"/>
          </a:xfrm>
          <a:custGeom>
            <a:avLst/>
            <a:gdLst>
              <a:gd name="T0" fmla="*/ 0 w 284"/>
              <a:gd name="T1" fmla="*/ 2147483647 h 449"/>
              <a:gd name="T2" fmla="*/ 1552623661 w 284"/>
              <a:gd name="T3" fmla="*/ 2147483647 h 449"/>
              <a:gd name="T4" fmla="*/ 2147483647 w 284"/>
              <a:gd name="T5" fmla="*/ 2147483647 h 449"/>
              <a:gd name="T6" fmla="*/ 2147483647 w 284"/>
              <a:gd name="T7" fmla="*/ 0 h 449"/>
              <a:gd name="T8" fmla="*/ 0 w 284"/>
              <a:gd name="T9" fmla="*/ 2147483647 h 4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449"/>
              <a:gd name="T17" fmla="*/ 284 w 284"/>
              <a:gd name="T18" fmla="*/ 449 h 4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449">
                <a:moveTo>
                  <a:pt x="0" y="427"/>
                </a:moveTo>
                <a:lnTo>
                  <a:pt x="48" y="449"/>
                </a:lnTo>
                <a:lnTo>
                  <a:pt x="284" y="44"/>
                </a:lnTo>
                <a:lnTo>
                  <a:pt x="237" y="0"/>
                </a:lnTo>
                <a:lnTo>
                  <a:pt x="0" y="4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54" name="Rectangle 118"/>
          <p:cNvSpPr>
            <a:spLocks noChangeArrowheads="1"/>
          </p:cNvSpPr>
          <p:nvPr/>
        </p:nvSpPr>
        <p:spPr bwMode="auto">
          <a:xfrm>
            <a:off x="8401050" y="4321175"/>
            <a:ext cx="152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55" name="Rectangle 119"/>
          <p:cNvSpPr>
            <a:spLocks noChangeArrowheads="1"/>
          </p:cNvSpPr>
          <p:nvPr/>
        </p:nvSpPr>
        <p:spPr bwMode="auto">
          <a:xfrm>
            <a:off x="5324475" y="5451475"/>
            <a:ext cx="15875" cy="168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56" name="Rectangle 120"/>
          <p:cNvSpPr>
            <a:spLocks noChangeArrowheads="1"/>
          </p:cNvSpPr>
          <p:nvPr/>
        </p:nvSpPr>
        <p:spPr bwMode="auto">
          <a:xfrm>
            <a:off x="5776913" y="5451475"/>
            <a:ext cx="14287" cy="168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57" name="Rectangle 121"/>
          <p:cNvSpPr>
            <a:spLocks noChangeArrowheads="1"/>
          </p:cNvSpPr>
          <p:nvPr/>
        </p:nvSpPr>
        <p:spPr bwMode="auto">
          <a:xfrm>
            <a:off x="5332413" y="5611813"/>
            <a:ext cx="450850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58" name="Rectangle 122"/>
          <p:cNvSpPr>
            <a:spLocks noChangeArrowheads="1"/>
          </p:cNvSpPr>
          <p:nvPr/>
        </p:nvSpPr>
        <p:spPr bwMode="auto">
          <a:xfrm>
            <a:off x="5549900" y="5619750"/>
            <a:ext cx="15875" cy="2063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59" name="Rectangle 123"/>
          <p:cNvSpPr>
            <a:spLocks noChangeArrowheads="1"/>
          </p:cNvSpPr>
          <p:nvPr/>
        </p:nvSpPr>
        <p:spPr bwMode="auto">
          <a:xfrm>
            <a:off x="5464175" y="5815013"/>
            <a:ext cx="2333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K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60" name="Freeform 124"/>
          <p:cNvSpPr>
            <a:spLocks/>
          </p:cNvSpPr>
          <p:nvPr/>
        </p:nvSpPr>
        <p:spPr bwMode="auto">
          <a:xfrm>
            <a:off x="5256213" y="5441950"/>
            <a:ext cx="150812" cy="115888"/>
          </a:xfrm>
          <a:custGeom>
            <a:avLst/>
            <a:gdLst>
              <a:gd name="T0" fmla="*/ 0 w 475"/>
              <a:gd name="T1" fmla="*/ 2147483647 h 293"/>
              <a:gd name="T2" fmla="*/ 800093649 w 475"/>
              <a:gd name="T3" fmla="*/ 2147483647 h 293"/>
              <a:gd name="T4" fmla="*/ 2147483647 w 475"/>
              <a:gd name="T5" fmla="*/ 2147483647 h 293"/>
              <a:gd name="T6" fmla="*/ 2147483647 w 475"/>
              <a:gd name="T7" fmla="*/ 0 h 293"/>
              <a:gd name="T8" fmla="*/ 0 w 475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5"/>
              <a:gd name="T16" fmla="*/ 0 h 293"/>
              <a:gd name="T17" fmla="*/ 475 w 475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5" h="293">
                <a:moveTo>
                  <a:pt x="0" y="248"/>
                </a:moveTo>
                <a:lnTo>
                  <a:pt x="25" y="293"/>
                </a:lnTo>
                <a:lnTo>
                  <a:pt x="475" y="46"/>
                </a:lnTo>
                <a:lnTo>
                  <a:pt x="452" y="0"/>
                </a:lnTo>
                <a:lnTo>
                  <a:pt x="0" y="2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61" name="Freeform 125"/>
          <p:cNvSpPr>
            <a:spLocks/>
          </p:cNvSpPr>
          <p:nvPr/>
        </p:nvSpPr>
        <p:spPr bwMode="auto">
          <a:xfrm>
            <a:off x="5700713" y="5441950"/>
            <a:ext cx="158750" cy="115888"/>
          </a:xfrm>
          <a:custGeom>
            <a:avLst/>
            <a:gdLst>
              <a:gd name="T0" fmla="*/ 0 w 498"/>
              <a:gd name="T1" fmla="*/ 2147483647 h 293"/>
              <a:gd name="T2" fmla="*/ 1554850036 w 498"/>
              <a:gd name="T3" fmla="*/ 2147483647 h 293"/>
              <a:gd name="T4" fmla="*/ 2147483647 w 498"/>
              <a:gd name="T5" fmla="*/ 2147483647 h 293"/>
              <a:gd name="T6" fmla="*/ 2147483647 w 498"/>
              <a:gd name="T7" fmla="*/ 0 h 293"/>
              <a:gd name="T8" fmla="*/ 0 w 498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8"/>
              <a:gd name="T16" fmla="*/ 0 h 293"/>
              <a:gd name="T17" fmla="*/ 498 w 498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8" h="293">
                <a:moveTo>
                  <a:pt x="0" y="248"/>
                </a:moveTo>
                <a:lnTo>
                  <a:pt x="48" y="293"/>
                </a:lnTo>
                <a:lnTo>
                  <a:pt x="498" y="46"/>
                </a:lnTo>
                <a:lnTo>
                  <a:pt x="450" y="0"/>
                </a:lnTo>
                <a:lnTo>
                  <a:pt x="0" y="2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62" name="Freeform 126"/>
          <p:cNvSpPr>
            <a:spLocks/>
          </p:cNvSpPr>
          <p:nvPr/>
        </p:nvSpPr>
        <p:spPr bwMode="auto">
          <a:xfrm>
            <a:off x="5483225" y="5700713"/>
            <a:ext cx="150813" cy="125412"/>
          </a:xfrm>
          <a:custGeom>
            <a:avLst/>
            <a:gdLst>
              <a:gd name="T0" fmla="*/ 0 w 474"/>
              <a:gd name="T1" fmla="*/ 2147483647 h 315"/>
              <a:gd name="T2" fmla="*/ 773012832 w 474"/>
              <a:gd name="T3" fmla="*/ 2147483647 h 315"/>
              <a:gd name="T4" fmla="*/ 2147483647 w 474"/>
              <a:gd name="T5" fmla="*/ 2147483647 h 315"/>
              <a:gd name="T6" fmla="*/ 2147483647 w 474"/>
              <a:gd name="T7" fmla="*/ 0 h 315"/>
              <a:gd name="T8" fmla="*/ 0 w 474"/>
              <a:gd name="T9" fmla="*/ 2147483647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315"/>
              <a:gd name="T17" fmla="*/ 474 w 474"/>
              <a:gd name="T18" fmla="*/ 315 h 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315">
                <a:moveTo>
                  <a:pt x="0" y="269"/>
                </a:moveTo>
                <a:lnTo>
                  <a:pt x="24" y="315"/>
                </a:lnTo>
                <a:lnTo>
                  <a:pt x="474" y="45"/>
                </a:lnTo>
                <a:lnTo>
                  <a:pt x="451" y="0"/>
                </a:lnTo>
                <a:lnTo>
                  <a:pt x="0" y="26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63" name="Rectangle 127"/>
          <p:cNvSpPr>
            <a:spLocks noChangeArrowheads="1"/>
          </p:cNvSpPr>
          <p:nvPr/>
        </p:nvSpPr>
        <p:spPr bwMode="auto">
          <a:xfrm>
            <a:off x="5091113" y="5487988"/>
            <a:ext cx="1508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64" name="Rectangle 128"/>
          <p:cNvSpPr>
            <a:spLocks noChangeArrowheads="1"/>
          </p:cNvSpPr>
          <p:nvPr/>
        </p:nvSpPr>
        <p:spPr bwMode="auto">
          <a:xfrm>
            <a:off x="5857875" y="5487988"/>
            <a:ext cx="152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65" name="Rectangle 129"/>
          <p:cNvSpPr>
            <a:spLocks noChangeArrowheads="1"/>
          </p:cNvSpPr>
          <p:nvPr/>
        </p:nvSpPr>
        <p:spPr bwMode="auto">
          <a:xfrm>
            <a:off x="5668963" y="5716588"/>
            <a:ext cx="34004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128                                     Key Schecdule is changed !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66" name="Rectangle 130"/>
          <p:cNvSpPr>
            <a:spLocks noChangeArrowheads="1"/>
          </p:cNvSpPr>
          <p:nvPr/>
        </p:nvSpPr>
        <p:spPr bwMode="auto">
          <a:xfrm>
            <a:off x="1992313" y="3486150"/>
            <a:ext cx="15875" cy="314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67" name="Rectangle 131"/>
          <p:cNvSpPr>
            <a:spLocks noChangeArrowheads="1"/>
          </p:cNvSpPr>
          <p:nvPr/>
        </p:nvSpPr>
        <p:spPr bwMode="auto">
          <a:xfrm>
            <a:off x="2000250" y="3476625"/>
            <a:ext cx="233363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68" name="Rectangle 132"/>
          <p:cNvSpPr>
            <a:spLocks noChangeArrowheads="1"/>
          </p:cNvSpPr>
          <p:nvPr/>
        </p:nvSpPr>
        <p:spPr bwMode="auto">
          <a:xfrm>
            <a:off x="2000250" y="3790950"/>
            <a:ext cx="2413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69" name="Rectangle 133"/>
          <p:cNvSpPr>
            <a:spLocks noChangeArrowheads="1"/>
          </p:cNvSpPr>
          <p:nvPr/>
        </p:nvSpPr>
        <p:spPr bwMode="auto">
          <a:xfrm>
            <a:off x="1887538" y="3630613"/>
            <a:ext cx="11271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70" name="Freeform 134"/>
          <p:cNvSpPr>
            <a:spLocks/>
          </p:cNvSpPr>
          <p:nvPr/>
        </p:nvSpPr>
        <p:spPr bwMode="auto">
          <a:xfrm>
            <a:off x="2082800" y="3424238"/>
            <a:ext cx="74613" cy="115887"/>
          </a:xfrm>
          <a:custGeom>
            <a:avLst/>
            <a:gdLst>
              <a:gd name="T0" fmla="*/ 0 w 237"/>
              <a:gd name="T1" fmla="*/ 2147483647 h 292"/>
              <a:gd name="T2" fmla="*/ 1466580787 w 237"/>
              <a:gd name="T3" fmla="*/ 2147483647 h 292"/>
              <a:gd name="T4" fmla="*/ 2147483647 w 237"/>
              <a:gd name="T5" fmla="*/ 1437735986 h 292"/>
              <a:gd name="T6" fmla="*/ 2147483647 w 237"/>
              <a:gd name="T7" fmla="*/ 0 h 292"/>
              <a:gd name="T8" fmla="*/ 0 w 237"/>
              <a:gd name="T9" fmla="*/ 2147483647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292"/>
              <a:gd name="T17" fmla="*/ 237 w 237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292">
                <a:moveTo>
                  <a:pt x="0" y="270"/>
                </a:moveTo>
                <a:lnTo>
                  <a:pt x="47" y="292"/>
                </a:lnTo>
                <a:lnTo>
                  <a:pt x="237" y="23"/>
                </a:lnTo>
                <a:lnTo>
                  <a:pt x="189" y="0"/>
                </a:lnTo>
                <a:lnTo>
                  <a:pt x="0" y="2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71" name="Freeform 135"/>
          <p:cNvSpPr>
            <a:spLocks/>
          </p:cNvSpPr>
          <p:nvPr/>
        </p:nvSpPr>
        <p:spPr bwMode="auto">
          <a:xfrm>
            <a:off x="2082800" y="3736975"/>
            <a:ext cx="74613" cy="125413"/>
          </a:xfrm>
          <a:custGeom>
            <a:avLst/>
            <a:gdLst>
              <a:gd name="T0" fmla="*/ 0 w 237"/>
              <a:gd name="T1" fmla="*/ 2147483647 h 314"/>
              <a:gd name="T2" fmla="*/ 1466580787 w 237"/>
              <a:gd name="T3" fmla="*/ 2147483647 h 314"/>
              <a:gd name="T4" fmla="*/ 2147483647 w 237"/>
              <a:gd name="T5" fmla="*/ 1401736163 h 314"/>
              <a:gd name="T6" fmla="*/ 2147483647 w 237"/>
              <a:gd name="T7" fmla="*/ 0 h 314"/>
              <a:gd name="T8" fmla="*/ 0 w 237"/>
              <a:gd name="T9" fmla="*/ 2147483647 h 3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314"/>
              <a:gd name="T17" fmla="*/ 237 w 237"/>
              <a:gd name="T18" fmla="*/ 314 h 3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314">
                <a:moveTo>
                  <a:pt x="0" y="269"/>
                </a:moveTo>
                <a:lnTo>
                  <a:pt x="47" y="314"/>
                </a:lnTo>
                <a:lnTo>
                  <a:pt x="237" y="22"/>
                </a:lnTo>
                <a:lnTo>
                  <a:pt x="189" y="0"/>
                </a:lnTo>
                <a:lnTo>
                  <a:pt x="0" y="26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72" name="Freeform 136"/>
          <p:cNvSpPr>
            <a:spLocks/>
          </p:cNvSpPr>
          <p:nvPr/>
        </p:nvSpPr>
        <p:spPr bwMode="auto">
          <a:xfrm>
            <a:off x="1901825" y="3584575"/>
            <a:ext cx="68263" cy="117475"/>
          </a:xfrm>
          <a:custGeom>
            <a:avLst/>
            <a:gdLst>
              <a:gd name="T0" fmla="*/ 0 w 214"/>
              <a:gd name="T1" fmla="*/ 2147483647 h 292"/>
              <a:gd name="T2" fmla="*/ 1525466446 w 214"/>
              <a:gd name="T3" fmla="*/ 2147483647 h 292"/>
              <a:gd name="T4" fmla="*/ 2147483647 w 214"/>
              <a:gd name="T5" fmla="*/ 1432575243 h 292"/>
              <a:gd name="T6" fmla="*/ 2147483647 w 214"/>
              <a:gd name="T7" fmla="*/ 0 h 292"/>
              <a:gd name="T8" fmla="*/ 0 w 214"/>
              <a:gd name="T9" fmla="*/ 2147483647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"/>
              <a:gd name="T16" fmla="*/ 0 h 292"/>
              <a:gd name="T17" fmla="*/ 214 w 214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" h="292">
                <a:moveTo>
                  <a:pt x="0" y="270"/>
                </a:moveTo>
                <a:lnTo>
                  <a:pt x="47" y="292"/>
                </a:lnTo>
                <a:lnTo>
                  <a:pt x="214" y="22"/>
                </a:lnTo>
                <a:lnTo>
                  <a:pt x="166" y="0"/>
                </a:lnTo>
                <a:lnTo>
                  <a:pt x="0" y="2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073" name="Rectangle 137"/>
          <p:cNvSpPr>
            <a:spLocks noChangeArrowheads="1"/>
          </p:cNvSpPr>
          <p:nvPr/>
        </p:nvSpPr>
        <p:spPr bwMode="auto">
          <a:xfrm>
            <a:off x="1685925" y="3548063"/>
            <a:ext cx="1444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74" name="Rectangle 138"/>
          <p:cNvSpPr>
            <a:spLocks noChangeArrowheads="1"/>
          </p:cNvSpPr>
          <p:nvPr/>
        </p:nvSpPr>
        <p:spPr bwMode="auto">
          <a:xfrm>
            <a:off x="2003425" y="3275013"/>
            <a:ext cx="258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M 1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75" name="Rectangle 139"/>
          <p:cNvSpPr>
            <a:spLocks noChangeArrowheads="1"/>
          </p:cNvSpPr>
          <p:nvPr/>
        </p:nvSpPr>
        <p:spPr bwMode="auto">
          <a:xfrm>
            <a:off x="2019300" y="3884613"/>
            <a:ext cx="258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M 2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76" name="Rectangle 140"/>
          <p:cNvSpPr>
            <a:spLocks noChangeArrowheads="1"/>
          </p:cNvSpPr>
          <p:nvPr/>
        </p:nvSpPr>
        <p:spPr bwMode="auto">
          <a:xfrm>
            <a:off x="2122488" y="3522663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77" name="Rectangle 141"/>
          <p:cNvSpPr>
            <a:spLocks noChangeArrowheads="1"/>
          </p:cNvSpPr>
          <p:nvPr/>
        </p:nvSpPr>
        <p:spPr bwMode="auto">
          <a:xfrm>
            <a:off x="2122488" y="3676650"/>
            <a:ext cx="228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64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78" name="Rectangle 142"/>
          <p:cNvSpPr>
            <a:spLocks noChangeArrowheads="1"/>
          </p:cNvSpPr>
          <p:nvPr/>
        </p:nvSpPr>
        <p:spPr bwMode="auto">
          <a:xfrm>
            <a:off x="1746250" y="3773488"/>
            <a:ext cx="228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128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79" name="Rectangle 143"/>
          <p:cNvSpPr>
            <a:spLocks noChangeArrowheads="1"/>
          </p:cNvSpPr>
          <p:nvPr/>
        </p:nvSpPr>
        <p:spPr bwMode="auto">
          <a:xfrm>
            <a:off x="5172075" y="5284788"/>
            <a:ext cx="3079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K 1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80" name="Rectangle 144"/>
          <p:cNvSpPr>
            <a:spLocks noChangeArrowheads="1"/>
          </p:cNvSpPr>
          <p:nvPr/>
        </p:nvSpPr>
        <p:spPr bwMode="auto">
          <a:xfrm>
            <a:off x="5553075" y="5327650"/>
            <a:ext cx="228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81" name="Rectangle 145"/>
          <p:cNvSpPr>
            <a:spLocks noChangeArrowheads="1"/>
          </p:cNvSpPr>
          <p:nvPr/>
        </p:nvSpPr>
        <p:spPr bwMode="auto">
          <a:xfrm>
            <a:off x="5684838" y="5303838"/>
            <a:ext cx="2333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200" u="none">
                <a:solidFill>
                  <a:srgbClr val="000000"/>
                </a:solidFill>
                <a:latin typeface="Times New Roman" pitchFamily="18" charset="0"/>
              </a:rPr>
              <a:t>K 2</a:t>
            </a:r>
            <a:endParaRPr lang="en-US" sz="1200" i="1" u="none">
              <a:latin typeface="Times New Roman" pitchFamily="18" charset="0"/>
            </a:endParaRPr>
          </a:p>
        </p:txBody>
      </p:sp>
      <p:sp>
        <p:nvSpPr>
          <p:cNvPr id="40082" name="Rectangle 146"/>
          <p:cNvSpPr>
            <a:spLocks noChangeArrowheads="1"/>
          </p:cNvSpPr>
          <p:nvPr/>
        </p:nvSpPr>
        <p:spPr bwMode="auto">
          <a:xfrm>
            <a:off x="4464050" y="1370013"/>
            <a:ext cx="1101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2800" u="none">
                <a:solidFill>
                  <a:srgbClr val="000000"/>
                </a:solidFill>
                <a:latin typeface="Arial Narrow" pitchFamily="34" charset="0"/>
              </a:rPr>
              <a:t>R-Block</a:t>
            </a:r>
            <a:endParaRPr lang="en-US" sz="2800" i="1" u="none">
              <a:latin typeface="Arial Narrow" pitchFamily="34" charset="0"/>
            </a:endParaRPr>
          </a:p>
        </p:txBody>
      </p:sp>
      <p:sp>
        <p:nvSpPr>
          <p:cNvPr id="40083" name="Text Box 147"/>
          <p:cNvSpPr txBox="1">
            <a:spLocks noChangeArrowheads="1"/>
          </p:cNvSpPr>
          <p:nvPr/>
        </p:nvSpPr>
        <p:spPr bwMode="auto">
          <a:xfrm>
            <a:off x="2808288" y="577850"/>
            <a:ext cx="4513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sz="3600" u="none">
                <a:solidFill>
                  <a:schemeClr val="hlink"/>
                </a:solidFill>
                <a:latin typeface="Arial Narrow" pitchFamily="34" charset="0"/>
              </a:rPr>
              <a:t>MAGENTA</a:t>
            </a:r>
            <a:r>
              <a:rPr lang="en-US" sz="3600" u="none">
                <a:latin typeface="Arial Narrow" pitchFamily="34" charset="0"/>
              </a:rPr>
              <a:t> Block-Cipher</a:t>
            </a:r>
          </a:p>
        </p:txBody>
      </p:sp>
      <p:grpSp>
        <p:nvGrpSpPr>
          <p:cNvPr id="2" name="Group 148"/>
          <p:cNvGrpSpPr>
            <a:grpSpLocks/>
          </p:cNvGrpSpPr>
          <p:nvPr/>
        </p:nvGrpSpPr>
        <p:grpSpPr bwMode="auto">
          <a:xfrm>
            <a:off x="762000" y="2209800"/>
            <a:ext cx="2144713" cy="1143000"/>
            <a:chOff x="277" y="864"/>
            <a:chExt cx="1211" cy="624"/>
          </a:xfrm>
        </p:grpSpPr>
        <p:sp>
          <p:nvSpPr>
            <p:cNvPr id="40088" name="Line 149"/>
            <p:cNvSpPr>
              <a:spLocks noChangeShapeType="1"/>
            </p:cNvSpPr>
            <p:nvPr/>
          </p:nvSpPr>
          <p:spPr bwMode="auto">
            <a:xfrm>
              <a:off x="720" y="1152"/>
              <a:ext cx="768" cy="3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89" name="Rectangle 150"/>
            <p:cNvSpPr>
              <a:spLocks noChangeArrowheads="1"/>
            </p:cNvSpPr>
            <p:nvPr/>
          </p:nvSpPr>
          <p:spPr bwMode="auto">
            <a:xfrm>
              <a:off x="277" y="864"/>
              <a:ext cx="63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/>
              <a:r>
                <a:rPr lang="en-US" u="none">
                  <a:solidFill>
                    <a:schemeClr val="hlink"/>
                  </a:solidFill>
                  <a:latin typeface="Times New Roman" pitchFamily="18" charset="0"/>
                </a:rPr>
                <a:t>Involution</a:t>
              </a:r>
              <a:endParaRPr lang="en-US" i="1" u="none">
                <a:solidFill>
                  <a:schemeClr val="hlink"/>
                </a:solidFill>
              </a:endParaRPr>
            </a:p>
          </p:txBody>
        </p:sp>
      </p:grpSp>
      <p:sp>
        <p:nvSpPr>
          <p:cNvPr id="40085" name="Oval 151"/>
          <p:cNvSpPr>
            <a:spLocks noChangeArrowheads="1"/>
          </p:cNvSpPr>
          <p:nvPr/>
        </p:nvSpPr>
        <p:spPr bwMode="auto">
          <a:xfrm>
            <a:off x="5487988" y="2835275"/>
            <a:ext cx="152400" cy="1524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0086" name="Oval 152"/>
          <p:cNvSpPr>
            <a:spLocks noChangeArrowheads="1"/>
          </p:cNvSpPr>
          <p:nvPr/>
        </p:nvSpPr>
        <p:spPr bwMode="auto">
          <a:xfrm>
            <a:off x="3594100" y="2838450"/>
            <a:ext cx="152400" cy="1524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0087" name="Line 153"/>
          <p:cNvSpPr>
            <a:spLocks noChangeShapeType="1"/>
          </p:cNvSpPr>
          <p:nvPr/>
        </p:nvSpPr>
        <p:spPr bwMode="auto">
          <a:xfrm flipH="1">
            <a:off x="5637213" y="29146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90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885950" y="3697288"/>
            <a:ext cx="1371600" cy="374650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altLang="ar-SA" sz="2400" u="none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rPr>
              <a:t>Key    Z             </a:t>
            </a:r>
            <a:endParaRPr lang="en-US" altLang="ar-SA" sz="2400" i="1" u="none">
              <a:solidFill>
                <a:schemeClr val="hlink"/>
              </a:solidFill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1525763" name="Rectangle 3"/>
          <p:cNvSpPr>
            <a:spLocks noChangeArrowheads="1"/>
          </p:cNvSpPr>
          <p:nvPr/>
        </p:nvSpPr>
        <p:spPr bwMode="auto">
          <a:xfrm>
            <a:off x="3276600" y="3916363"/>
            <a:ext cx="1050925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25764" name="Freeform 4"/>
          <p:cNvSpPr>
            <a:spLocks/>
          </p:cNvSpPr>
          <p:nvPr/>
        </p:nvSpPr>
        <p:spPr bwMode="auto">
          <a:xfrm>
            <a:off x="4297363" y="3830638"/>
            <a:ext cx="174625" cy="196850"/>
          </a:xfrm>
          <a:custGeom>
            <a:avLst/>
            <a:gdLst>
              <a:gd name="T0" fmla="*/ 2147483647 w 361"/>
              <a:gd name="T1" fmla="*/ 2147483647 h 231"/>
              <a:gd name="T2" fmla="*/ 0 w 361"/>
              <a:gd name="T3" fmla="*/ 0 h 231"/>
              <a:gd name="T4" fmla="*/ 0 w 361"/>
              <a:gd name="T5" fmla="*/ 2147483647 h 231"/>
              <a:gd name="T6" fmla="*/ 2147483647 w 361"/>
              <a:gd name="T7" fmla="*/ 2147483647 h 231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231"/>
              <a:gd name="T14" fmla="*/ 361 w 361"/>
              <a:gd name="T15" fmla="*/ 231 h 2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231">
                <a:moveTo>
                  <a:pt x="361" y="132"/>
                </a:moveTo>
                <a:lnTo>
                  <a:pt x="0" y="0"/>
                </a:lnTo>
                <a:lnTo>
                  <a:pt x="0" y="231"/>
                </a:lnTo>
                <a:lnTo>
                  <a:pt x="361" y="1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00400" y="1752600"/>
            <a:ext cx="11414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altLang="ar-SA" sz="2400" u="none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Clear tex</a:t>
            </a:r>
            <a:r>
              <a:rPr lang="de-DE" altLang="ar-SA" sz="2400" u="none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t</a:t>
            </a:r>
            <a:endParaRPr lang="en-US" altLang="ar-SA" sz="2400" i="1" u="none"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1525766" name="Text Box 6"/>
          <p:cNvSpPr txBox="1">
            <a:spLocks noChangeArrowheads="1"/>
          </p:cNvSpPr>
          <p:nvPr/>
        </p:nvSpPr>
        <p:spPr bwMode="auto">
          <a:xfrm>
            <a:off x="1820602" y="400745"/>
            <a:ext cx="64668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altLang="ar-SA" sz="40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Block-Ciphers on Data Streams</a:t>
            </a:r>
          </a:p>
        </p:txBody>
      </p:sp>
      <p:sp>
        <p:nvSpPr>
          <p:cNvPr id="1525767" name="Line 7"/>
          <p:cNvSpPr>
            <a:spLocks noChangeShapeType="1"/>
          </p:cNvSpPr>
          <p:nvPr/>
        </p:nvSpPr>
        <p:spPr bwMode="auto">
          <a:xfrm flipH="1">
            <a:off x="3765550" y="3811588"/>
            <a:ext cx="76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828800" y="2133600"/>
            <a:ext cx="8382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667000" y="2133600"/>
            <a:ext cx="8382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505200" y="2133600"/>
            <a:ext cx="8382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de-DE" sz="1800" u="none">
                <a:solidFill>
                  <a:schemeClr val="tx2"/>
                </a:solidFill>
                <a:cs typeface="Times New Roman (Arabic)" charset="-78"/>
              </a:rPr>
              <a:t>3</a:t>
            </a:r>
            <a:endParaRPr lang="en-GB" sz="1800" u="none">
              <a:solidFill>
                <a:schemeClr val="tx2"/>
              </a:solidFill>
              <a:cs typeface="Times New Roman (Arabic)" charset="-78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343400" y="2133600"/>
            <a:ext cx="8382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de-DE" sz="1800" u="none">
                <a:solidFill>
                  <a:schemeClr val="tx2"/>
                </a:solidFill>
                <a:cs typeface="Times New Roman (Arabic)" charset="-78"/>
              </a:rPr>
              <a:t>2</a:t>
            </a:r>
            <a:endParaRPr lang="en-GB" sz="1800" u="none">
              <a:solidFill>
                <a:schemeClr val="tx2"/>
              </a:solidFill>
              <a:cs typeface="Times New Roman (Arabic)" charset="-78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181600" y="2133600"/>
            <a:ext cx="836613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de-DE" sz="1800" u="none">
                <a:solidFill>
                  <a:schemeClr val="tx2"/>
                </a:solidFill>
                <a:cs typeface="Times New Roman (Arabic)" charset="-78"/>
              </a:rPr>
              <a:t>1</a:t>
            </a:r>
            <a:endParaRPr lang="en-GB" sz="1800" u="none">
              <a:solidFill>
                <a:schemeClr val="tx2"/>
              </a:solidFill>
              <a:cs typeface="Times New Roman (Arabic)" charset="-78"/>
            </a:endParaRPr>
          </a:p>
        </p:txBody>
      </p:sp>
      <p:sp>
        <p:nvSpPr>
          <p:cNvPr id="1525779" name="Line 19"/>
          <p:cNvSpPr>
            <a:spLocks noChangeShapeType="1"/>
          </p:cNvSpPr>
          <p:nvPr/>
        </p:nvSpPr>
        <p:spPr bwMode="auto">
          <a:xfrm>
            <a:off x="5561013" y="4802188"/>
            <a:ext cx="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525780" name="Text Box 20"/>
          <p:cNvSpPr txBox="1">
            <a:spLocks noChangeArrowheads="1"/>
          </p:cNvSpPr>
          <p:nvPr/>
        </p:nvSpPr>
        <p:spPr bwMode="auto">
          <a:xfrm>
            <a:off x="3649663" y="3465513"/>
            <a:ext cx="32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de-DE" sz="1800" u="none">
                <a:solidFill>
                  <a:schemeClr val="tx2"/>
                </a:solidFill>
                <a:cs typeface="Times New Roman (Arabic)" charset="-78"/>
              </a:rPr>
              <a:t>n</a:t>
            </a:r>
            <a:endParaRPr lang="en-GB" sz="1800" u="none">
              <a:solidFill>
                <a:schemeClr val="tx2"/>
              </a:solidFill>
              <a:cs typeface="Times New Roman (Arabic)" charset="-78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495800" y="2438400"/>
            <a:ext cx="2208213" cy="2363788"/>
            <a:chOff x="2832" y="1536"/>
            <a:chExt cx="1391" cy="1489"/>
          </a:xfrm>
        </p:grpSpPr>
        <p:sp>
          <p:nvSpPr>
            <p:cNvPr id="10265" name="Rectangle 22"/>
            <p:cNvSpPr>
              <a:spLocks noChangeArrowheads="1"/>
            </p:cNvSpPr>
            <p:nvPr/>
          </p:nvSpPr>
          <p:spPr bwMode="auto">
            <a:xfrm>
              <a:off x="2832" y="1968"/>
              <a:ext cx="1391" cy="1057"/>
            </a:xfrm>
            <a:prstGeom prst="rect">
              <a:avLst/>
            </a:prstGeom>
            <a:solidFill>
              <a:srgbClr val="E1C3FF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66" name="Rectangle 23"/>
            <p:cNvSpPr>
              <a:spLocks noChangeArrowheads="1"/>
            </p:cNvSpPr>
            <p:nvPr/>
          </p:nvSpPr>
          <p:spPr bwMode="auto">
            <a:xfrm>
              <a:off x="2904" y="2160"/>
              <a:ext cx="126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/>
              <a:r>
                <a:rPr lang="en-US" altLang="ar-SA" b="0" u="none">
                  <a:solidFill>
                    <a:schemeClr val="tx2"/>
                  </a:solidFill>
                  <a:latin typeface="Arial Black" pitchFamily="34" charset="0"/>
                  <a:cs typeface="Times New Roman (Arabic)" charset="-78"/>
                </a:rPr>
                <a:t>Combinational</a:t>
              </a:r>
            </a:p>
            <a:p>
              <a:pPr algn="ctr" defTabSz="762000"/>
              <a:r>
                <a:rPr lang="en-US" altLang="ar-SA" b="0" u="none">
                  <a:solidFill>
                    <a:schemeClr val="tx2"/>
                  </a:solidFill>
                  <a:latin typeface="Arial Black" pitchFamily="34" charset="0"/>
                  <a:cs typeface="Times New Roman (Arabic)" charset="-78"/>
                </a:rPr>
                <a:t>Logic</a:t>
              </a:r>
            </a:p>
            <a:p>
              <a:pPr algn="ctr" defTabSz="762000"/>
              <a:r>
                <a:rPr lang="en-US" altLang="ar-SA" b="0" i="1" u="none">
                  <a:solidFill>
                    <a:schemeClr val="tx2"/>
                  </a:solidFill>
                  <a:latin typeface="Arial Black" pitchFamily="34" charset="0"/>
                  <a:cs typeface="Times New Roman (Arabic)" charset="-78"/>
                </a:rPr>
                <a:t>(Memory less)</a:t>
              </a:r>
            </a:p>
          </p:txBody>
        </p:sp>
        <p:sp>
          <p:nvSpPr>
            <p:cNvPr id="10267" name="Line 24"/>
            <p:cNvSpPr>
              <a:spLocks noChangeShapeType="1"/>
            </p:cNvSpPr>
            <p:nvPr/>
          </p:nvSpPr>
          <p:spPr bwMode="auto">
            <a:xfrm>
              <a:off x="3503" y="1536"/>
              <a:ext cx="0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68" name="Text Box 25"/>
            <p:cNvSpPr txBox="1">
              <a:spLocks noChangeArrowheads="1"/>
            </p:cNvSpPr>
            <p:nvPr/>
          </p:nvSpPr>
          <p:spPr bwMode="auto">
            <a:xfrm>
              <a:off x="3627" y="1632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762000"/>
              <a:r>
                <a:rPr lang="de-DE" sz="1800" u="none">
                  <a:solidFill>
                    <a:schemeClr val="tx2"/>
                  </a:solidFill>
                  <a:cs typeface="Times New Roman (Arabic)" charset="-78"/>
                </a:rPr>
                <a:t>m</a:t>
              </a:r>
              <a:endParaRPr lang="en-GB" sz="1800" u="none">
                <a:solidFill>
                  <a:schemeClr val="tx2"/>
                </a:solidFill>
                <a:cs typeface="Times New Roman (Arabic)" charset="-78"/>
              </a:endParaRPr>
            </a:p>
          </p:txBody>
        </p:sp>
        <p:sp>
          <p:nvSpPr>
            <p:cNvPr id="10269" name="Line 26"/>
            <p:cNvSpPr>
              <a:spLocks noChangeShapeType="1"/>
            </p:cNvSpPr>
            <p:nvPr/>
          </p:nvSpPr>
          <p:spPr bwMode="auto">
            <a:xfrm flipH="1">
              <a:off x="3455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525787" name="Text Box 27"/>
          <p:cNvSpPr txBox="1">
            <a:spLocks noChangeArrowheads="1"/>
          </p:cNvSpPr>
          <p:nvPr/>
        </p:nvSpPr>
        <p:spPr bwMode="auto">
          <a:xfrm>
            <a:off x="5757863" y="4892675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de-DE" sz="1800" u="none">
                <a:solidFill>
                  <a:schemeClr val="tx2"/>
                </a:solidFill>
                <a:cs typeface="Times New Roman (Arabic)" charset="-78"/>
              </a:rPr>
              <a:t>m</a:t>
            </a:r>
            <a:endParaRPr lang="en-GB" sz="1800" u="none">
              <a:solidFill>
                <a:schemeClr val="tx2"/>
              </a:solidFill>
              <a:cs typeface="Times New Roman (Arabic)" charset="-78"/>
            </a:endParaRPr>
          </a:p>
        </p:txBody>
      </p:sp>
      <p:sp>
        <p:nvSpPr>
          <p:cNvPr id="1525789" name="Text Box 29"/>
          <p:cNvSpPr txBox="1">
            <a:spLocks noChangeArrowheads="1"/>
          </p:cNvSpPr>
          <p:nvPr/>
        </p:nvSpPr>
        <p:spPr bwMode="auto">
          <a:xfrm>
            <a:off x="720725" y="4251325"/>
            <a:ext cx="360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en-US" sz="1800" u="none">
                <a:solidFill>
                  <a:schemeClr val="hlink"/>
                </a:solidFill>
                <a:cs typeface="Times New Roman (Arabic)" charset="-78"/>
              </a:rPr>
              <a:t>Key size n not necessarily as m</a:t>
            </a:r>
          </a:p>
        </p:txBody>
      </p:sp>
      <p:cxnSp>
        <p:nvCxnSpPr>
          <p:cNvPr id="33" name="Gerade Verbindung mit Pfeil 32"/>
          <p:cNvCxnSpPr/>
          <p:nvPr/>
        </p:nvCxnSpPr>
        <p:spPr bwMode="auto">
          <a:xfrm>
            <a:off x="6120879" y="2306687"/>
            <a:ext cx="93610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uppieren 2"/>
          <p:cNvGrpSpPr/>
          <p:nvPr/>
        </p:nvGrpSpPr>
        <p:grpSpPr>
          <a:xfrm>
            <a:off x="4248671" y="5045075"/>
            <a:ext cx="5046142" cy="1189038"/>
            <a:chOff x="4248671" y="5045075"/>
            <a:chExt cx="5046142" cy="1189038"/>
          </a:xfrm>
        </p:grpSpPr>
        <p:sp>
          <p:nvSpPr>
            <p:cNvPr id="1525773" name="Rectangle 13"/>
            <p:cNvSpPr>
              <a:spLocks noChangeArrowheads="1"/>
            </p:cNvSpPr>
            <p:nvPr/>
          </p:nvSpPr>
          <p:spPr bwMode="auto">
            <a:xfrm>
              <a:off x="5622925" y="5868988"/>
              <a:ext cx="295751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/>
              <a:r>
                <a:rPr lang="en-US" altLang="ar-SA" sz="2400" u="none">
                  <a:solidFill>
                    <a:srgbClr val="000000"/>
                  </a:solidFill>
                  <a:latin typeface="Arial Narrow" pitchFamily="34" charset="0"/>
                  <a:cs typeface="Times New Roman (Arabic)" charset="-78"/>
                </a:rPr>
                <a:t>Cipher text (Cryptogram)</a:t>
              </a:r>
              <a:endParaRPr lang="en-US" altLang="ar-SA" sz="2400" i="1" u="none"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1525774" name="Rectangle 14"/>
            <p:cNvSpPr>
              <a:spLocks noChangeArrowheads="1"/>
            </p:cNvSpPr>
            <p:nvPr/>
          </p:nvSpPr>
          <p:spPr bwMode="auto">
            <a:xfrm>
              <a:off x="5105400" y="5487988"/>
              <a:ext cx="836613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762000"/>
              <a:r>
                <a:rPr lang="de-DE" sz="1800" u="none">
                  <a:solidFill>
                    <a:schemeClr val="tx2"/>
                  </a:solidFill>
                  <a:cs typeface="Times New Roman (Arabic)" charset="-78"/>
                </a:rPr>
                <a:t>1</a:t>
              </a:r>
              <a:endParaRPr lang="en-GB" sz="1800" u="none">
                <a:solidFill>
                  <a:schemeClr val="tx2"/>
                </a:solidFill>
                <a:cs typeface="Times New Roman (Arabic)" charset="-78"/>
              </a:endParaRPr>
            </a:p>
          </p:txBody>
        </p:sp>
        <p:sp>
          <p:nvSpPr>
            <p:cNvPr id="1525775" name="Rectangle 15"/>
            <p:cNvSpPr>
              <a:spLocks noChangeArrowheads="1"/>
            </p:cNvSpPr>
            <p:nvPr/>
          </p:nvSpPr>
          <p:spPr bwMode="auto">
            <a:xfrm>
              <a:off x="5942013" y="5487988"/>
              <a:ext cx="8382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762000"/>
              <a:r>
                <a:rPr lang="de-DE" sz="1800" u="none">
                  <a:solidFill>
                    <a:schemeClr val="tx2"/>
                  </a:solidFill>
                  <a:cs typeface="Times New Roman (Arabic)" charset="-78"/>
                </a:rPr>
                <a:t>2</a:t>
              </a:r>
              <a:endParaRPr lang="en-GB" sz="1800" u="none">
                <a:solidFill>
                  <a:schemeClr val="tx2"/>
                </a:solidFill>
                <a:cs typeface="Times New Roman (Arabic)" charset="-78"/>
              </a:endParaRPr>
            </a:p>
          </p:txBody>
        </p:sp>
        <p:sp>
          <p:nvSpPr>
            <p:cNvPr id="1525776" name="Rectangle 16"/>
            <p:cNvSpPr>
              <a:spLocks noChangeArrowheads="1"/>
            </p:cNvSpPr>
            <p:nvPr/>
          </p:nvSpPr>
          <p:spPr bwMode="auto">
            <a:xfrm>
              <a:off x="6780213" y="5487988"/>
              <a:ext cx="8382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762000"/>
              <a:r>
                <a:rPr lang="de-DE" sz="1800" u="none">
                  <a:solidFill>
                    <a:schemeClr val="tx2"/>
                  </a:solidFill>
                  <a:cs typeface="Times New Roman (Arabic)" charset="-78"/>
                </a:rPr>
                <a:t>3</a:t>
              </a:r>
              <a:endParaRPr lang="en-GB" sz="1800" u="none">
                <a:solidFill>
                  <a:schemeClr val="tx2"/>
                </a:solidFill>
                <a:cs typeface="Times New Roman (Arabic)" charset="-78"/>
              </a:endParaRPr>
            </a:p>
          </p:txBody>
        </p:sp>
        <p:sp>
          <p:nvSpPr>
            <p:cNvPr id="1525777" name="Rectangle 17"/>
            <p:cNvSpPr>
              <a:spLocks noChangeArrowheads="1"/>
            </p:cNvSpPr>
            <p:nvPr/>
          </p:nvSpPr>
          <p:spPr bwMode="auto">
            <a:xfrm>
              <a:off x="7618413" y="5487988"/>
              <a:ext cx="8382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25778" name="Rectangle 18"/>
            <p:cNvSpPr>
              <a:spLocks noChangeArrowheads="1"/>
            </p:cNvSpPr>
            <p:nvPr/>
          </p:nvSpPr>
          <p:spPr bwMode="auto">
            <a:xfrm>
              <a:off x="8456613" y="5487988"/>
              <a:ext cx="8382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25788" name="Line 28"/>
            <p:cNvSpPr>
              <a:spLocks noChangeShapeType="1"/>
            </p:cNvSpPr>
            <p:nvPr/>
          </p:nvSpPr>
          <p:spPr bwMode="auto">
            <a:xfrm flipH="1">
              <a:off x="5484813" y="5045075"/>
              <a:ext cx="152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cxnSp>
          <p:nvCxnSpPr>
            <p:cNvPr id="35" name="Gerade Verbindung mit Pfeil 34"/>
            <p:cNvCxnSpPr/>
            <p:nvPr/>
          </p:nvCxnSpPr>
          <p:spPr bwMode="auto">
            <a:xfrm flipH="1">
              <a:off x="4248671" y="5619055"/>
              <a:ext cx="648072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388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2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2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2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2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2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2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2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2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62" grpId="0" animBg="1"/>
      <p:bldP spid="1525763" grpId="0" animBg="1"/>
      <p:bldP spid="1525764" grpId="0" animBg="1"/>
      <p:bldP spid="1525767" grpId="0" animBg="1"/>
      <p:bldP spid="1525779" grpId="0" animBg="1"/>
      <p:bldP spid="1525780" grpId="0"/>
      <p:bldP spid="1525787" grpId="0"/>
      <p:bldP spid="152578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181600" y="2438400"/>
            <a:ext cx="1827213" cy="2744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713413" y="3352800"/>
            <a:ext cx="1106487" cy="1162050"/>
          </a:xfrm>
          <a:prstGeom prst="rect">
            <a:avLst/>
          </a:prstGeom>
          <a:solidFill>
            <a:srgbClr val="FFEBEB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249988" y="2805113"/>
            <a:ext cx="22225" cy="1063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203950" y="2846388"/>
            <a:ext cx="115888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935663" y="3770313"/>
            <a:ext cx="69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800" u="none">
                <a:solidFill>
                  <a:srgbClr val="000000"/>
                </a:solidFill>
                <a:latin typeface="Arial Narrow" pitchFamily="34" charset="0"/>
              </a:rPr>
              <a:t>E-Block</a:t>
            </a:r>
            <a:endParaRPr lang="en-US" sz="1800" i="1" u="none">
              <a:latin typeface="Arial Narrow" pitchFamily="34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6249988" y="2978150"/>
            <a:ext cx="22225" cy="3746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6249988" y="4579938"/>
            <a:ext cx="22225" cy="427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>
            <a:off x="6213475" y="4514850"/>
            <a:ext cx="84138" cy="117475"/>
          </a:xfrm>
          <a:custGeom>
            <a:avLst/>
            <a:gdLst>
              <a:gd name="T0" fmla="*/ 0 w 166"/>
              <a:gd name="T1" fmla="*/ 2147483647 h 203"/>
              <a:gd name="T2" fmla="*/ 2147483647 w 166"/>
              <a:gd name="T3" fmla="*/ 0 h 203"/>
              <a:gd name="T4" fmla="*/ 2147483647 w 166"/>
              <a:gd name="T5" fmla="*/ 2147483647 h 203"/>
              <a:gd name="T6" fmla="*/ 0 w 166"/>
              <a:gd name="T7" fmla="*/ 2147483647 h 203"/>
              <a:gd name="T8" fmla="*/ 0 w 166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203"/>
              <a:gd name="T17" fmla="*/ 166 w 166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203">
                <a:moveTo>
                  <a:pt x="0" y="203"/>
                </a:moveTo>
                <a:lnTo>
                  <a:pt x="94" y="0"/>
                </a:lnTo>
                <a:lnTo>
                  <a:pt x="166" y="203"/>
                </a:lnTo>
                <a:lnTo>
                  <a:pt x="0" y="20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70" name="Freeform 10"/>
          <p:cNvSpPr>
            <a:spLocks/>
          </p:cNvSpPr>
          <p:nvPr/>
        </p:nvSpPr>
        <p:spPr bwMode="auto">
          <a:xfrm>
            <a:off x="6051550" y="2801938"/>
            <a:ext cx="104775" cy="95250"/>
          </a:xfrm>
          <a:custGeom>
            <a:avLst/>
            <a:gdLst>
              <a:gd name="T0" fmla="*/ 0 w 213"/>
              <a:gd name="T1" fmla="*/ 0 h 157"/>
              <a:gd name="T2" fmla="*/ 2147483647 w 213"/>
              <a:gd name="T3" fmla="*/ 2147483647 h 157"/>
              <a:gd name="T4" fmla="*/ 0 w 213"/>
              <a:gd name="T5" fmla="*/ 2147483647 h 157"/>
              <a:gd name="T6" fmla="*/ 0 w 213"/>
              <a:gd name="T7" fmla="*/ 0 h 157"/>
              <a:gd name="T8" fmla="*/ 0 w 213"/>
              <a:gd name="T9" fmla="*/ 0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"/>
              <a:gd name="T16" fmla="*/ 0 h 157"/>
              <a:gd name="T17" fmla="*/ 213 w 213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" h="157">
                <a:moveTo>
                  <a:pt x="0" y="0"/>
                </a:moveTo>
                <a:lnTo>
                  <a:pt x="213" y="89"/>
                </a:lnTo>
                <a:lnTo>
                  <a:pt x="0" y="1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71" name="Freeform 11"/>
          <p:cNvSpPr>
            <a:spLocks/>
          </p:cNvSpPr>
          <p:nvPr/>
        </p:nvSpPr>
        <p:spPr bwMode="auto">
          <a:xfrm>
            <a:off x="6213475" y="2938463"/>
            <a:ext cx="93663" cy="120650"/>
          </a:xfrm>
          <a:custGeom>
            <a:avLst/>
            <a:gdLst>
              <a:gd name="T0" fmla="*/ 0 w 189"/>
              <a:gd name="T1" fmla="*/ 2147483647 h 203"/>
              <a:gd name="T2" fmla="*/ 2147483647 w 189"/>
              <a:gd name="T3" fmla="*/ 0 h 203"/>
              <a:gd name="T4" fmla="*/ 2147483647 w 189"/>
              <a:gd name="T5" fmla="*/ 2147483647 h 203"/>
              <a:gd name="T6" fmla="*/ 0 w 189"/>
              <a:gd name="T7" fmla="*/ 2147483647 h 203"/>
              <a:gd name="T8" fmla="*/ 0 w 189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203"/>
              <a:gd name="T17" fmla="*/ 189 w 189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203">
                <a:moveTo>
                  <a:pt x="0" y="203"/>
                </a:moveTo>
                <a:lnTo>
                  <a:pt x="94" y="0"/>
                </a:lnTo>
                <a:lnTo>
                  <a:pt x="189" y="203"/>
                </a:lnTo>
                <a:lnTo>
                  <a:pt x="0" y="20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5256213" y="3925888"/>
            <a:ext cx="382587" cy="41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73" name="Freeform 13"/>
          <p:cNvSpPr>
            <a:spLocks/>
          </p:cNvSpPr>
          <p:nvPr/>
        </p:nvSpPr>
        <p:spPr bwMode="auto">
          <a:xfrm>
            <a:off x="5610225" y="3900488"/>
            <a:ext cx="103188" cy="95250"/>
          </a:xfrm>
          <a:custGeom>
            <a:avLst/>
            <a:gdLst>
              <a:gd name="T0" fmla="*/ 0 w 213"/>
              <a:gd name="T1" fmla="*/ 0 h 159"/>
              <a:gd name="T2" fmla="*/ 2147483647 w 213"/>
              <a:gd name="T3" fmla="*/ 2147483647 h 159"/>
              <a:gd name="T4" fmla="*/ 0 w 213"/>
              <a:gd name="T5" fmla="*/ 2147483647 h 159"/>
              <a:gd name="T6" fmla="*/ 0 w 213"/>
              <a:gd name="T7" fmla="*/ 0 h 159"/>
              <a:gd name="T8" fmla="*/ 0 w 21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"/>
              <a:gd name="T16" fmla="*/ 0 h 159"/>
              <a:gd name="T17" fmla="*/ 213 w 21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" h="159">
                <a:moveTo>
                  <a:pt x="0" y="0"/>
                </a:moveTo>
                <a:lnTo>
                  <a:pt x="213" y="68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6361113" y="4632325"/>
            <a:ext cx="365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800" u="none">
                <a:solidFill>
                  <a:srgbClr val="000000"/>
                </a:solidFill>
                <a:latin typeface="Arial Narrow" pitchFamily="34" charset="0"/>
              </a:rPr>
              <a:t> M2 </a:t>
            </a:r>
            <a:endParaRPr lang="en-US" sz="1800" i="1" u="none">
              <a:latin typeface="Arial Narrow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5329238" y="3603625"/>
            <a:ext cx="239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800" u="none">
                <a:solidFill>
                  <a:srgbClr val="000000"/>
                </a:solidFill>
                <a:latin typeface="Arial Narrow" pitchFamily="34" charset="0"/>
              </a:rPr>
              <a:t> K </a:t>
            </a:r>
            <a:endParaRPr lang="en-US" sz="1800" i="1" u="none">
              <a:latin typeface="Arial Narrow" pitchFamily="34" charset="0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6346825" y="3057525"/>
            <a:ext cx="301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800" u="none">
                <a:solidFill>
                  <a:srgbClr val="000000"/>
                </a:solidFill>
                <a:latin typeface="Arial Narrow" pitchFamily="34" charset="0"/>
              </a:rPr>
              <a:t> C´ </a:t>
            </a:r>
            <a:endParaRPr lang="en-US" sz="1800" i="1" u="none">
              <a:latin typeface="Arial Narrow" pitchFamily="34" charset="0"/>
            </a:endParaRP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6376988" y="2873375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7405688" y="2743200"/>
            <a:ext cx="1485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800" u="none">
                <a:solidFill>
                  <a:srgbClr val="000000"/>
                </a:solidFill>
                <a:latin typeface="Arial Narrow" pitchFamily="34" charset="0"/>
              </a:rPr>
              <a:t>M 1 </a:t>
            </a:r>
            <a:r>
              <a:rPr lang="en-US" sz="1800" u="none">
                <a:solidFill>
                  <a:schemeClr val="hlink"/>
                </a:solidFill>
                <a:latin typeface="Arial Narrow" pitchFamily="34" charset="0"/>
              </a:rPr>
              <a:t>+C’+ C’</a:t>
            </a:r>
            <a:r>
              <a:rPr lang="en-US" sz="1800" u="none">
                <a:solidFill>
                  <a:srgbClr val="000000"/>
                </a:solidFill>
                <a:latin typeface="Arial Narrow" pitchFamily="34" charset="0"/>
              </a:rPr>
              <a:t> = M1</a:t>
            </a:r>
            <a:endParaRPr lang="en-US" sz="1800" i="1" u="none">
              <a:latin typeface="Arial Narrow" pitchFamily="34" charset="0"/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8075613" y="28956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7915275" y="3160713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2400" u="none">
                <a:solidFill>
                  <a:schemeClr val="hlink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3048000" y="2438400"/>
            <a:ext cx="1828800" cy="2744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2814638" y="866775"/>
            <a:ext cx="46275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4400" u="none">
                <a:solidFill>
                  <a:schemeClr val="hlink"/>
                </a:solidFill>
                <a:latin typeface="Arial Narrow" pitchFamily="34" charset="0"/>
              </a:rPr>
              <a:t>MAGENTA Involution</a:t>
            </a:r>
            <a:endParaRPr lang="en-US" sz="4400" i="1" u="none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3484563" y="3355975"/>
            <a:ext cx="1106487" cy="1162050"/>
          </a:xfrm>
          <a:prstGeom prst="rect">
            <a:avLst/>
          </a:prstGeom>
          <a:solidFill>
            <a:srgbClr val="FFEBEB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4021138" y="2808288"/>
            <a:ext cx="22225" cy="1063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3975100" y="2849563"/>
            <a:ext cx="115888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3706813" y="3773488"/>
            <a:ext cx="69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800" u="none">
                <a:solidFill>
                  <a:srgbClr val="000000"/>
                </a:solidFill>
                <a:latin typeface="Arial Narrow" pitchFamily="34" charset="0"/>
              </a:rPr>
              <a:t>E-Block</a:t>
            </a:r>
            <a:endParaRPr lang="en-US" sz="1800" i="1" u="none">
              <a:latin typeface="Arial Narrow" pitchFamily="34" charset="0"/>
            </a:endParaRP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1905000" y="2849563"/>
            <a:ext cx="1998663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4021138" y="2981325"/>
            <a:ext cx="22225" cy="3746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4021138" y="4583113"/>
            <a:ext cx="22225" cy="427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90" name="Freeform 30"/>
          <p:cNvSpPr>
            <a:spLocks/>
          </p:cNvSpPr>
          <p:nvPr/>
        </p:nvSpPr>
        <p:spPr bwMode="auto">
          <a:xfrm>
            <a:off x="2265363" y="2808288"/>
            <a:ext cx="103187" cy="95250"/>
          </a:xfrm>
          <a:custGeom>
            <a:avLst/>
            <a:gdLst>
              <a:gd name="T0" fmla="*/ 0 w 212"/>
              <a:gd name="T1" fmla="*/ 0 h 157"/>
              <a:gd name="T2" fmla="*/ 2147483647 w 212"/>
              <a:gd name="T3" fmla="*/ 2147483647 h 157"/>
              <a:gd name="T4" fmla="*/ 0 w 212"/>
              <a:gd name="T5" fmla="*/ 2147483647 h 157"/>
              <a:gd name="T6" fmla="*/ 0 w 212"/>
              <a:gd name="T7" fmla="*/ 0 h 157"/>
              <a:gd name="T8" fmla="*/ 0 w 212"/>
              <a:gd name="T9" fmla="*/ 0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2"/>
              <a:gd name="T16" fmla="*/ 0 h 157"/>
              <a:gd name="T17" fmla="*/ 212 w 212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2" h="157">
                <a:moveTo>
                  <a:pt x="0" y="0"/>
                </a:moveTo>
                <a:lnTo>
                  <a:pt x="212" y="89"/>
                </a:lnTo>
                <a:lnTo>
                  <a:pt x="0" y="1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91" name="Freeform 31"/>
          <p:cNvSpPr>
            <a:spLocks/>
          </p:cNvSpPr>
          <p:nvPr/>
        </p:nvSpPr>
        <p:spPr bwMode="auto">
          <a:xfrm>
            <a:off x="3984625" y="4518025"/>
            <a:ext cx="84138" cy="117475"/>
          </a:xfrm>
          <a:custGeom>
            <a:avLst/>
            <a:gdLst>
              <a:gd name="T0" fmla="*/ 0 w 166"/>
              <a:gd name="T1" fmla="*/ 2147483647 h 203"/>
              <a:gd name="T2" fmla="*/ 2147483647 w 166"/>
              <a:gd name="T3" fmla="*/ 0 h 203"/>
              <a:gd name="T4" fmla="*/ 2147483647 w 166"/>
              <a:gd name="T5" fmla="*/ 2147483647 h 203"/>
              <a:gd name="T6" fmla="*/ 0 w 166"/>
              <a:gd name="T7" fmla="*/ 2147483647 h 203"/>
              <a:gd name="T8" fmla="*/ 0 w 166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203"/>
              <a:gd name="T17" fmla="*/ 166 w 166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203">
                <a:moveTo>
                  <a:pt x="0" y="203"/>
                </a:moveTo>
                <a:lnTo>
                  <a:pt x="94" y="0"/>
                </a:lnTo>
                <a:lnTo>
                  <a:pt x="166" y="203"/>
                </a:lnTo>
                <a:lnTo>
                  <a:pt x="0" y="20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92" name="Freeform 32"/>
          <p:cNvSpPr>
            <a:spLocks/>
          </p:cNvSpPr>
          <p:nvPr/>
        </p:nvSpPr>
        <p:spPr bwMode="auto">
          <a:xfrm>
            <a:off x="3819525" y="2808288"/>
            <a:ext cx="104775" cy="95250"/>
          </a:xfrm>
          <a:custGeom>
            <a:avLst/>
            <a:gdLst>
              <a:gd name="T0" fmla="*/ 0 w 213"/>
              <a:gd name="T1" fmla="*/ 0 h 157"/>
              <a:gd name="T2" fmla="*/ 2147483647 w 213"/>
              <a:gd name="T3" fmla="*/ 2147483647 h 157"/>
              <a:gd name="T4" fmla="*/ 0 w 213"/>
              <a:gd name="T5" fmla="*/ 2147483647 h 157"/>
              <a:gd name="T6" fmla="*/ 0 w 213"/>
              <a:gd name="T7" fmla="*/ 0 h 157"/>
              <a:gd name="T8" fmla="*/ 0 w 213"/>
              <a:gd name="T9" fmla="*/ 0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"/>
              <a:gd name="T16" fmla="*/ 0 h 157"/>
              <a:gd name="T17" fmla="*/ 213 w 213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" h="157">
                <a:moveTo>
                  <a:pt x="0" y="0"/>
                </a:moveTo>
                <a:lnTo>
                  <a:pt x="213" y="89"/>
                </a:lnTo>
                <a:lnTo>
                  <a:pt x="0" y="1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93" name="Freeform 33"/>
          <p:cNvSpPr>
            <a:spLocks/>
          </p:cNvSpPr>
          <p:nvPr/>
        </p:nvSpPr>
        <p:spPr bwMode="auto">
          <a:xfrm>
            <a:off x="3984625" y="2960688"/>
            <a:ext cx="93663" cy="120650"/>
          </a:xfrm>
          <a:custGeom>
            <a:avLst/>
            <a:gdLst>
              <a:gd name="T0" fmla="*/ 0 w 189"/>
              <a:gd name="T1" fmla="*/ 2147483647 h 203"/>
              <a:gd name="T2" fmla="*/ 2147483647 w 189"/>
              <a:gd name="T3" fmla="*/ 0 h 203"/>
              <a:gd name="T4" fmla="*/ 2147483647 w 189"/>
              <a:gd name="T5" fmla="*/ 2147483647 h 203"/>
              <a:gd name="T6" fmla="*/ 0 w 189"/>
              <a:gd name="T7" fmla="*/ 2147483647 h 203"/>
              <a:gd name="T8" fmla="*/ 0 w 189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203"/>
              <a:gd name="T17" fmla="*/ 189 w 189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203">
                <a:moveTo>
                  <a:pt x="0" y="203"/>
                </a:moveTo>
                <a:lnTo>
                  <a:pt x="94" y="0"/>
                </a:lnTo>
                <a:lnTo>
                  <a:pt x="189" y="203"/>
                </a:lnTo>
                <a:lnTo>
                  <a:pt x="0" y="20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94" name="Freeform 34"/>
          <p:cNvSpPr>
            <a:spLocks/>
          </p:cNvSpPr>
          <p:nvPr/>
        </p:nvSpPr>
        <p:spPr bwMode="auto">
          <a:xfrm>
            <a:off x="3381375" y="3903663"/>
            <a:ext cx="103188" cy="95250"/>
          </a:xfrm>
          <a:custGeom>
            <a:avLst/>
            <a:gdLst>
              <a:gd name="T0" fmla="*/ 0 w 213"/>
              <a:gd name="T1" fmla="*/ 0 h 159"/>
              <a:gd name="T2" fmla="*/ 2147483647 w 213"/>
              <a:gd name="T3" fmla="*/ 2147483647 h 159"/>
              <a:gd name="T4" fmla="*/ 0 w 213"/>
              <a:gd name="T5" fmla="*/ 2147483647 h 159"/>
              <a:gd name="T6" fmla="*/ 0 w 213"/>
              <a:gd name="T7" fmla="*/ 0 h 159"/>
              <a:gd name="T8" fmla="*/ 0 w 21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"/>
              <a:gd name="T16" fmla="*/ 0 h 159"/>
              <a:gd name="T17" fmla="*/ 213 w 21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" h="159">
                <a:moveTo>
                  <a:pt x="0" y="0"/>
                </a:moveTo>
                <a:lnTo>
                  <a:pt x="213" y="68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1962150" y="2514600"/>
            <a:ext cx="31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800" u="none">
                <a:solidFill>
                  <a:srgbClr val="000000"/>
                </a:solidFill>
                <a:latin typeface="Arial Narrow" pitchFamily="34" charset="0"/>
              </a:rPr>
              <a:t>M 1</a:t>
            </a:r>
            <a:endParaRPr lang="en-US" sz="1800" i="1" u="none">
              <a:latin typeface="Arial Narrow" pitchFamily="34" charset="0"/>
            </a:endParaRPr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4132263" y="4635500"/>
            <a:ext cx="365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800" u="none">
                <a:solidFill>
                  <a:srgbClr val="000000"/>
                </a:solidFill>
                <a:latin typeface="Arial Narrow" pitchFamily="34" charset="0"/>
              </a:rPr>
              <a:t> M2 </a:t>
            </a:r>
            <a:endParaRPr lang="en-US" sz="1800" i="1" u="none">
              <a:latin typeface="Arial Narrow" pitchFamily="34" charset="0"/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3130550" y="3594100"/>
            <a:ext cx="239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800" u="none">
                <a:solidFill>
                  <a:srgbClr val="000000"/>
                </a:solidFill>
                <a:latin typeface="Arial Narrow" pitchFamily="34" charset="0"/>
              </a:rPr>
              <a:t> K </a:t>
            </a:r>
            <a:endParaRPr lang="en-US" sz="1800" i="1" u="none">
              <a:latin typeface="Arial Narrow" pitchFamily="34" charset="0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117975" y="3060700"/>
            <a:ext cx="301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800" u="none">
                <a:solidFill>
                  <a:srgbClr val="000000"/>
                </a:solidFill>
                <a:latin typeface="Arial Narrow" pitchFamily="34" charset="0"/>
              </a:rPr>
              <a:t> C´ </a:t>
            </a:r>
            <a:endParaRPr lang="en-US" sz="1800" i="1" u="none">
              <a:latin typeface="Arial Narrow" pitchFamily="34" charset="0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4140200" y="2844800"/>
            <a:ext cx="1997075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000" name="Freeform 40"/>
          <p:cNvSpPr>
            <a:spLocks/>
          </p:cNvSpPr>
          <p:nvPr/>
        </p:nvSpPr>
        <p:spPr bwMode="auto">
          <a:xfrm>
            <a:off x="4495800" y="2805113"/>
            <a:ext cx="103188" cy="95250"/>
          </a:xfrm>
          <a:custGeom>
            <a:avLst/>
            <a:gdLst>
              <a:gd name="T0" fmla="*/ 0 w 212"/>
              <a:gd name="T1" fmla="*/ 0 h 157"/>
              <a:gd name="T2" fmla="*/ 2147483647 w 212"/>
              <a:gd name="T3" fmla="*/ 2147483647 h 157"/>
              <a:gd name="T4" fmla="*/ 0 w 212"/>
              <a:gd name="T5" fmla="*/ 2147483647 h 157"/>
              <a:gd name="T6" fmla="*/ 0 w 212"/>
              <a:gd name="T7" fmla="*/ 0 h 157"/>
              <a:gd name="T8" fmla="*/ 0 w 212"/>
              <a:gd name="T9" fmla="*/ 0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2"/>
              <a:gd name="T16" fmla="*/ 0 h 157"/>
              <a:gd name="T17" fmla="*/ 212 w 212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2" h="157">
                <a:moveTo>
                  <a:pt x="0" y="0"/>
                </a:moveTo>
                <a:lnTo>
                  <a:pt x="212" y="89"/>
                </a:lnTo>
                <a:lnTo>
                  <a:pt x="0" y="1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001" name="Rectangle 41"/>
          <p:cNvSpPr>
            <a:spLocks noChangeArrowheads="1"/>
          </p:cNvSpPr>
          <p:nvPr/>
        </p:nvSpPr>
        <p:spPr bwMode="auto">
          <a:xfrm>
            <a:off x="4945063" y="2133600"/>
            <a:ext cx="714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800" u="none">
                <a:solidFill>
                  <a:srgbClr val="000000"/>
                </a:solidFill>
                <a:latin typeface="Arial Narrow" pitchFamily="34" charset="0"/>
              </a:rPr>
              <a:t>M 1 + C’</a:t>
            </a:r>
            <a:endParaRPr lang="en-US" sz="1800" i="1" u="none">
              <a:latin typeface="Arial Narrow" pitchFamily="34" charset="0"/>
            </a:endParaRPr>
          </a:p>
        </p:txBody>
      </p:sp>
      <p:sp>
        <p:nvSpPr>
          <p:cNvPr id="41002" name="Oval 42"/>
          <p:cNvSpPr>
            <a:spLocks noChangeArrowheads="1"/>
          </p:cNvSpPr>
          <p:nvPr/>
        </p:nvSpPr>
        <p:spPr bwMode="auto">
          <a:xfrm>
            <a:off x="3917950" y="2743200"/>
            <a:ext cx="228600" cy="228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1003" name="Oval 43"/>
          <p:cNvSpPr>
            <a:spLocks noChangeArrowheads="1"/>
          </p:cNvSpPr>
          <p:nvPr/>
        </p:nvSpPr>
        <p:spPr bwMode="auto">
          <a:xfrm>
            <a:off x="6148388" y="2743200"/>
            <a:ext cx="228600" cy="228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1004" name="Line 44"/>
          <p:cNvSpPr>
            <a:spLocks noChangeShapeType="1"/>
          </p:cNvSpPr>
          <p:nvPr/>
        </p:nvSpPr>
        <p:spPr bwMode="auto">
          <a:xfrm>
            <a:off x="3200400" y="395128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5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48000" y="3429000"/>
            <a:ext cx="566738" cy="915988"/>
          </a:xfrm>
          <a:prstGeom prst="rect">
            <a:avLst/>
          </a:prstGeom>
          <a:solidFill>
            <a:srgbClr val="FFCC99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473325" y="2409825"/>
            <a:ext cx="4984750" cy="2925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473325" y="2409825"/>
            <a:ext cx="169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2814638" y="2409825"/>
            <a:ext cx="161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146425" y="2409825"/>
            <a:ext cx="1635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479800" y="2409825"/>
            <a:ext cx="169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3813175" y="2409825"/>
            <a:ext cx="169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4152900" y="2409825"/>
            <a:ext cx="161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4484688" y="2409825"/>
            <a:ext cx="1635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818063" y="2409825"/>
            <a:ext cx="1698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5151438" y="2409825"/>
            <a:ext cx="168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5489575" y="2409825"/>
            <a:ext cx="1635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5822950" y="2409825"/>
            <a:ext cx="161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6154738" y="2409825"/>
            <a:ext cx="1698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6488113" y="2409825"/>
            <a:ext cx="1698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6827838" y="2409825"/>
            <a:ext cx="1635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7161213" y="2409825"/>
            <a:ext cx="161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7458075" y="2457450"/>
            <a:ext cx="1588" cy="228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7458075" y="2905125"/>
            <a:ext cx="1588" cy="2270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7458075" y="3351213"/>
            <a:ext cx="1588" cy="228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7458075" y="3810000"/>
            <a:ext cx="1588" cy="217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7458075" y="4256088"/>
            <a:ext cx="1588" cy="228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7458075" y="4703763"/>
            <a:ext cx="1588" cy="228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7458075" y="5149850"/>
            <a:ext cx="1588" cy="152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7402513" y="5302250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 flipH="1">
            <a:off x="7069138" y="5302250"/>
            <a:ext cx="1698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 flipH="1">
            <a:off x="6735763" y="5302250"/>
            <a:ext cx="1698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 flipH="1">
            <a:off x="6403975" y="5302250"/>
            <a:ext cx="161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H="1">
            <a:off x="6062663" y="5302250"/>
            <a:ext cx="171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>
            <a:off x="5730875" y="5302250"/>
            <a:ext cx="169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H="1">
            <a:off x="5397500" y="5302250"/>
            <a:ext cx="169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H="1">
            <a:off x="5065713" y="5302250"/>
            <a:ext cx="161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 flipH="1">
            <a:off x="4725988" y="5302250"/>
            <a:ext cx="1698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H="1">
            <a:off x="4392613" y="5302250"/>
            <a:ext cx="1698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H="1">
            <a:off x="4060825" y="5302250"/>
            <a:ext cx="169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 flipH="1">
            <a:off x="3727450" y="5302250"/>
            <a:ext cx="1635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 flipH="1">
            <a:off x="3387725" y="5302250"/>
            <a:ext cx="169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 flipH="1">
            <a:off x="3054350" y="5302250"/>
            <a:ext cx="169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 flipH="1">
            <a:off x="2722563" y="5302250"/>
            <a:ext cx="1698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 flipH="1">
            <a:off x="2473325" y="5302250"/>
            <a:ext cx="77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26" name="Line 42"/>
          <p:cNvSpPr>
            <a:spLocks noChangeShapeType="1"/>
          </p:cNvSpPr>
          <p:nvPr/>
        </p:nvSpPr>
        <p:spPr bwMode="auto">
          <a:xfrm flipV="1">
            <a:off x="2473325" y="5187950"/>
            <a:ext cx="1588" cy="114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27" name="Line 43"/>
          <p:cNvSpPr>
            <a:spLocks noChangeShapeType="1"/>
          </p:cNvSpPr>
          <p:nvPr/>
        </p:nvSpPr>
        <p:spPr bwMode="auto">
          <a:xfrm flipV="1">
            <a:off x="2473325" y="4741863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28" name="Line 44"/>
          <p:cNvSpPr>
            <a:spLocks noChangeShapeType="1"/>
          </p:cNvSpPr>
          <p:nvPr/>
        </p:nvSpPr>
        <p:spPr bwMode="auto">
          <a:xfrm flipV="1">
            <a:off x="2473325" y="4284663"/>
            <a:ext cx="1588" cy="228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29" name="Line 45"/>
          <p:cNvSpPr>
            <a:spLocks noChangeShapeType="1"/>
          </p:cNvSpPr>
          <p:nvPr/>
        </p:nvSpPr>
        <p:spPr bwMode="auto">
          <a:xfrm flipV="1">
            <a:off x="2473325" y="3838575"/>
            <a:ext cx="1588" cy="2270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30" name="Line 46"/>
          <p:cNvSpPr>
            <a:spLocks noChangeShapeType="1"/>
          </p:cNvSpPr>
          <p:nvPr/>
        </p:nvSpPr>
        <p:spPr bwMode="auto">
          <a:xfrm flipV="1">
            <a:off x="2473325" y="3389313"/>
            <a:ext cx="1588" cy="2206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 flipV="1">
            <a:off x="2473325" y="2941638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3082925" y="3398838"/>
            <a:ext cx="566738" cy="9144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33" name="Line 49"/>
          <p:cNvSpPr>
            <a:spLocks noChangeShapeType="1"/>
          </p:cNvSpPr>
          <p:nvPr/>
        </p:nvSpPr>
        <p:spPr bwMode="auto">
          <a:xfrm flipV="1">
            <a:off x="2473325" y="2486025"/>
            <a:ext cx="1588" cy="228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34" name="Rectangle 50"/>
          <p:cNvSpPr>
            <a:spLocks noChangeArrowheads="1"/>
          </p:cNvSpPr>
          <p:nvPr/>
        </p:nvSpPr>
        <p:spPr bwMode="auto">
          <a:xfrm>
            <a:off x="3240088" y="3746500"/>
            <a:ext cx="2365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SH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6297613" y="3398838"/>
            <a:ext cx="565150" cy="9144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36" name="Rectangle 52"/>
          <p:cNvSpPr>
            <a:spLocks noChangeArrowheads="1"/>
          </p:cNvSpPr>
          <p:nvPr/>
        </p:nvSpPr>
        <p:spPr bwMode="auto">
          <a:xfrm>
            <a:off x="6488113" y="3754438"/>
            <a:ext cx="2365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SH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37" name="Rectangle 53"/>
          <p:cNvSpPr>
            <a:spLocks noChangeArrowheads="1"/>
          </p:cNvSpPr>
          <p:nvPr/>
        </p:nvSpPr>
        <p:spPr bwMode="auto">
          <a:xfrm>
            <a:off x="4670425" y="3398838"/>
            <a:ext cx="571500" cy="9144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38" name="Rectangle 54"/>
          <p:cNvSpPr>
            <a:spLocks noChangeArrowheads="1"/>
          </p:cNvSpPr>
          <p:nvPr/>
        </p:nvSpPr>
        <p:spPr bwMode="auto">
          <a:xfrm>
            <a:off x="4867275" y="3754438"/>
            <a:ext cx="236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SH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39" name="Rectangle 55"/>
          <p:cNvSpPr>
            <a:spLocks noChangeArrowheads="1"/>
          </p:cNvSpPr>
          <p:nvPr/>
        </p:nvSpPr>
        <p:spPr bwMode="auto">
          <a:xfrm>
            <a:off x="4152900" y="3648075"/>
            <a:ext cx="14288" cy="857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40" name="Rectangle 56"/>
          <p:cNvSpPr>
            <a:spLocks noChangeArrowheads="1"/>
          </p:cNvSpPr>
          <p:nvPr/>
        </p:nvSpPr>
        <p:spPr bwMode="auto">
          <a:xfrm>
            <a:off x="4124325" y="3676650"/>
            <a:ext cx="71438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41" name="Rectangle 57"/>
          <p:cNvSpPr>
            <a:spLocks noChangeArrowheads="1"/>
          </p:cNvSpPr>
          <p:nvPr/>
        </p:nvSpPr>
        <p:spPr bwMode="auto">
          <a:xfrm>
            <a:off x="4152900" y="4048125"/>
            <a:ext cx="14288" cy="746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42" name="Rectangle 58"/>
          <p:cNvSpPr>
            <a:spLocks noChangeArrowheads="1"/>
          </p:cNvSpPr>
          <p:nvPr/>
        </p:nvSpPr>
        <p:spPr bwMode="auto">
          <a:xfrm>
            <a:off x="4124325" y="4075113"/>
            <a:ext cx="71438" cy="20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43" name="Rectangle 59"/>
          <p:cNvSpPr>
            <a:spLocks noChangeArrowheads="1"/>
          </p:cNvSpPr>
          <p:nvPr/>
        </p:nvSpPr>
        <p:spPr bwMode="auto">
          <a:xfrm>
            <a:off x="5757863" y="4048125"/>
            <a:ext cx="22225" cy="746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44" name="Rectangle 60"/>
          <p:cNvSpPr>
            <a:spLocks noChangeArrowheads="1"/>
          </p:cNvSpPr>
          <p:nvPr/>
        </p:nvSpPr>
        <p:spPr bwMode="auto">
          <a:xfrm>
            <a:off x="5734050" y="4075113"/>
            <a:ext cx="69850" cy="20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45" name="Rectangle 61"/>
          <p:cNvSpPr>
            <a:spLocks noChangeArrowheads="1"/>
          </p:cNvSpPr>
          <p:nvPr/>
        </p:nvSpPr>
        <p:spPr bwMode="auto">
          <a:xfrm>
            <a:off x="5757863" y="3648075"/>
            <a:ext cx="22225" cy="857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46" name="Rectangle 62"/>
          <p:cNvSpPr>
            <a:spLocks noChangeArrowheads="1"/>
          </p:cNvSpPr>
          <p:nvPr/>
        </p:nvSpPr>
        <p:spPr bwMode="auto">
          <a:xfrm>
            <a:off x="5734050" y="3676650"/>
            <a:ext cx="698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47" name="Freeform 63"/>
          <p:cNvSpPr>
            <a:spLocks/>
          </p:cNvSpPr>
          <p:nvPr/>
        </p:nvSpPr>
        <p:spPr bwMode="auto">
          <a:xfrm>
            <a:off x="4605338" y="4048125"/>
            <a:ext cx="65087" cy="65088"/>
          </a:xfrm>
          <a:custGeom>
            <a:avLst/>
            <a:gdLst>
              <a:gd name="T0" fmla="*/ 0 w 202"/>
              <a:gd name="T1" fmla="*/ 0 h 168"/>
              <a:gd name="T2" fmla="*/ 2147483647 w 202"/>
              <a:gd name="T3" fmla="*/ 2147483647 h 168"/>
              <a:gd name="T4" fmla="*/ 0 w 202"/>
              <a:gd name="T5" fmla="*/ 2147483647 h 168"/>
              <a:gd name="T6" fmla="*/ 0 w 202"/>
              <a:gd name="T7" fmla="*/ 0 h 168"/>
              <a:gd name="T8" fmla="*/ 0 w 202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2"/>
              <a:gd name="T16" fmla="*/ 0 h 168"/>
              <a:gd name="T17" fmla="*/ 202 w 202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2" h="168">
                <a:moveTo>
                  <a:pt x="0" y="0"/>
                </a:moveTo>
                <a:lnTo>
                  <a:pt x="202" y="95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48" name="Freeform 64"/>
          <p:cNvSpPr>
            <a:spLocks/>
          </p:cNvSpPr>
          <p:nvPr/>
        </p:nvSpPr>
        <p:spPr bwMode="auto">
          <a:xfrm>
            <a:off x="4605338" y="3657600"/>
            <a:ext cx="65087" cy="66675"/>
          </a:xfrm>
          <a:custGeom>
            <a:avLst/>
            <a:gdLst>
              <a:gd name="T0" fmla="*/ 0 w 202"/>
              <a:gd name="T1" fmla="*/ 0 h 168"/>
              <a:gd name="T2" fmla="*/ 2147483647 w 202"/>
              <a:gd name="T3" fmla="*/ 2147483647 h 168"/>
              <a:gd name="T4" fmla="*/ 0 w 202"/>
              <a:gd name="T5" fmla="*/ 2147483647 h 168"/>
              <a:gd name="T6" fmla="*/ 0 w 202"/>
              <a:gd name="T7" fmla="*/ 0 h 168"/>
              <a:gd name="T8" fmla="*/ 0 w 202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2"/>
              <a:gd name="T16" fmla="*/ 0 h 168"/>
              <a:gd name="T17" fmla="*/ 202 w 202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2" h="168">
                <a:moveTo>
                  <a:pt x="0" y="0"/>
                </a:moveTo>
                <a:lnTo>
                  <a:pt x="202" y="72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49" name="Freeform 65"/>
          <p:cNvSpPr>
            <a:spLocks/>
          </p:cNvSpPr>
          <p:nvPr/>
        </p:nvSpPr>
        <p:spPr bwMode="auto">
          <a:xfrm>
            <a:off x="4138613" y="3529013"/>
            <a:ext cx="49212" cy="87312"/>
          </a:xfrm>
          <a:custGeom>
            <a:avLst/>
            <a:gdLst>
              <a:gd name="T0" fmla="*/ 2147483647 w 156"/>
              <a:gd name="T1" fmla="*/ 0 h 215"/>
              <a:gd name="T2" fmla="*/ 2103368638 w 156"/>
              <a:gd name="T3" fmla="*/ 2147483647 h 215"/>
              <a:gd name="T4" fmla="*/ 0 w 156"/>
              <a:gd name="T5" fmla="*/ 0 h 215"/>
              <a:gd name="T6" fmla="*/ 2147483647 w 156"/>
              <a:gd name="T7" fmla="*/ 0 h 215"/>
              <a:gd name="T8" fmla="*/ 2147483647 w 156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15"/>
              <a:gd name="T17" fmla="*/ 156 w 156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15">
                <a:moveTo>
                  <a:pt x="156" y="0"/>
                </a:moveTo>
                <a:lnTo>
                  <a:pt x="67" y="215"/>
                </a:lnTo>
                <a:lnTo>
                  <a:pt x="0" y="0"/>
                </a:lnTo>
                <a:lnTo>
                  <a:pt x="15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50" name="Freeform 66"/>
          <p:cNvSpPr>
            <a:spLocks/>
          </p:cNvSpPr>
          <p:nvPr/>
        </p:nvSpPr>
        <p:spPr bwMode="auto">
          <a:xfrm>
            <a:off x="6234113" y="3657600"/>
            <a:ext cx="63500" cy="66675"/>
          </a:xfrm>
          <a:custGeom>
            <a:avLst/>
            <a:gdLst>
              <a:gd name="T0" fmla="*/ 0 w 200"/>
              <a:gd name="T1" fmla="*/ 0 h 168"/>
              <a:gd name="T2" fmla="*/ 2147483647 w 200"/>
              <a:gd name="T3" fmla="*/ 2147483647 h 168"/>
              <a:gd name="T4" fmla="*/ 0 w 200"/>
              <a:gd name="T5" fmla="*/ 2147483647 h 168"/>
              <a:gd name="T6" fmla="*/ 0 w 200"/>
              <a:gd name="T7" fmla="*/ 0 h 168"/>
              <a:gd name="T8" fmla="*/ 0 w 20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"/>
              <a:gd name="T16" fmla="*/ 0 h 168"/>
              <a:gd name="T17" fmla="*/ 200 w 20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" h="168">
                <a:moveTo>
                  <a:pt x="0" y="0"/>
                </a:moveTo>
                <a:lnTo>
                  <a:pt x="200" y="97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51" name="Freeform 67"/>
          <p:cNvSpPr>
            <a:spLocks/>
          </p:cNvSpPr>
          <p:nvPr/>
        </p:nvSpPr>
        <p:spPr bwMode="auto">
          <a:xfrm>
            <a:off x="4021138" y="3657600"/>
            <a:ext cx="65087" cy="66675"/>
          </a:xfrm>
          <a:custGeom>
            <a:avLst/>
            <a:gdLst>
              <a:gd name="T0" fmla="*/ 0 w 202"/>
              <a:gd name="T1" fmla="*/ 0 h 168"/>
              <a:gd name="T2" fmla="*/ 2147483647 w 202"/>
              <a:gd name="T3" fmla="*/ 2147483647 h 168"/>
              <a:gd name="T4" fmla="*/ 0 w 202"/>
              <a:gd name="T5" fmla="*/ 2147483647 h 168"/>
              <a:gd name="T6" fmla="*/ 0 w 202"/>
              <a:gd name="T7" fmla="*/ 0 h 168"/>
              <a:gd name="T8" fmla="*/ 0 w 202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2"/>
              <a:gd name="T16" fmla="*/ 0 h 168"/>
              <a:gd name="T17" fmla="*/ 202 w 202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2" h="168">
                <a:moveTo>
                  <a:pt x="0" y="0"/>
                </a:moveTo>
                <a:lnTo>
                  <a:pt x="202" y="72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52" name="Freeform 68"/>
          <p:cNvSpPr>
            <a:spLocks/>
          </p:cNvSpPr>
          <p:nvPr/>
        </p:nvSpPr>
        <p:spPr bwMode="auto">
          <a:xfrm>
            <a:off x="4024313" y="4048125"/>
            <a:ext cx="65087" cy="65088"/>
          </a:xfrm>
          <a:custGeom>
            <a:avLst/>
            <a:gdLst>
              <a:gd name="T0" fmla="*/ 0 w 202"/>
              <a:gd name="T1" fmla="*/ 0 h 168"/>
              <a:gd name="T2" fmla="*/ 2147483647 w 202"/>
              <a:gd name="T3" fmla="*/ 2147483647 h 168"/>
              <a:gd name="T4" fmla="*/ 0 w 202"/>
              <a:gd name="T5" fmla="*/ 2147483647 h 168"/>
              <a:gd name="T6" fmla="*/ 0 w 202"/>
              <a:gd name="T7" fmla="*/ 0 h 168"/>
              <a:gd name="T8" fmla="*/ 0 w 202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2"/>
              <a:gd name="T16" fmla="*/ 0 h 168"/>
              <a:gd name="T17" fmla="*/ 202 w 202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2" h="168">
                <a:moveTo>
                  <a:pt x="0" y="0"/>
                </a:moveTo>
                <a:lnTo>
                  <a:pt x="202" y="95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53" name="Rectangle 69"/>
          <p:cNvSpPr>
            <a:spLocks noChangeArrowheads="1"/>
          </p:cNvSpPr>
          <p:nvPr/>
        </p:nvSpPr>
        <p:spPr bwMode="auto">
          <a:xfrm>
            <a:off x="3649663" y="4075113"/>
            <a:ext cx="417512" cy="20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54" name="Freeform 70"/>
          <p:cNvSpPr>
            <a:spLocks/>
          </p:cNvSpPr>
          <p:nvPr/>
        </p:nvSpPr>
        <p:spPr bwMode="auto">
          <a:xfrm>
            <a:off x="6234113" y="4048125"/>
            <a:ext cx="63500" cy="65088"/>
          </a:xfrm>
          <a:custGeom>
            <a:avLst/>
            <a:gdLst>
              <a:gd name="T0" fmla="*/ 0 w 200"/>
              <a:gd name="T1" fmla="*/ 0 h 168"/>
              <a:gd name="T2" fmla="*/ 2147483647 w 200"/>
              <a:gd name="T3" fmla="*/ 2147483647 h 168"/>
              <a:gd name="T4" fmla="*/ 0 w 200"/>
              <a:gd name="T5" fmla="*/ 2147483647 h 168"/>
              <a:gd name="T6" fmla="*/ 0 w 200"/>
              <a:gd name="T7" fmla="*/ 0 h 168"/>
              <a:gd name="T8" fmla="*/ 0 w 20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"/>
              <a:gd name="T16" fmla="*/ 0 h 168"/>
              <a:gd name="T17" fmla="*/ 200 w 20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" h="168">
                <a:moveTo>
                  <a:pt x="0" y="0"/>
                </a:moveTo>
                <a:lnTo>
                  <a:pt x="200" y="71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55" name="Freeform 71"/>
          <p:cNvSpPr>
            <a:spLocks/>
          </p:cNvSpPr>
          <p:nvPr/>
        </p:nvSpPr>
        <p:spPr bwMode="auto">
          <a:xfrm>
            <a:off x="7613650" y="4048125"/>
            <a:ext cx="65088" cy="74613"/>
          </a:xfrm>
          <a:custGeom>
            <a:avLst/>
            <a:gdLst>
              <a:gd name="T0" fmla="*/ 0 w 201"/>
              <a:gd name="T1" fmla="*/ 0 h 191"/>
              <a:gd name="T2" fmla="*/ 2147483647 w 201"/>
              <a:gd name="T3" fmla="*/ 2147483647 h 191"/>
              <a:gd name="T4" fmla="*/ 0 w 201"/>
              <a:gd name="T5" fmla="*/ 2147483647 h 191"/>
              <a:gd name="T6" fmla="*/ 0 w 201"/>
              <a:gd name="T7" fmla="*/ 0 h 191"/>
              <a:gd name="T8" fmla="*/ 0 w 201"/>
              <a:gd name="T9" fmla="*/ 0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191"/>
              <a:gd name="T17" fmla="*/ 201 w 201"/>
              <a:gd name="T18" fmla="*/ 191 h 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191">
                <a:moveTo>
                  <a:pt x="0" y="0"/>
                </a:moveTo>
                <a:lnTo>
                  <a:pt x="201" y="95"/>
                </a:lnTo>
                <a:lnTo>
                  <a:pt x="0" y="1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56" name="Freeform 72"/>
          <p:cNvSpPr>
            <a:spLocks/>
          </p:cNvSpPr>
          <p:nvPr/>
        </p:nvSpPr>
        <p:spPr bwMode="auto">
          <a:xfrm>
            <a:off x="5634038" y="3654425"/>
            <a:ext cx="63500" cy="66675"/>
          </a:xfrm>
          <a:custGeom>
            <a:avLst/>
            <a:gdLst>
              <a:gd name="T0" fmla="*/ 0 w 202"/>
              <a:gd name="T1" fmla="*/ 0 h 168"/>
              <a:gd name="T2" fmla="*/ 2147483647 w 202"/>
              <a:gd name="T3" fmla="*/ 2147483647 h 168"/>
              <a:gd name="T4" fmla="*/ 0 w 202"/>
              <a:gd name="T5" fmla="*/ 2147483647 h 168"/>
              <a:gd name="T6" fmla="*/ 0 w 202"/>
              <a:gd name="T7" fmla="*/ 0 h 168"/>
              <a:gd name="T8" fmla="*/ 0 w 202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2"/>
              <a:gd name="T16" fmla="*/ 0 h 168"/>
              <a:gd name="T17" fmla="*/ 202 w 202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2" h="168">
                <a:moveTo>
                  <a:pt x="0" y="0"/>
                </a:moveTo>
                <a:lnTo>
                  <a:pt x="202" y="97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57" name="Freeform 73"/>
          <p:cNvSpPr>
            <a:spLocks/>
          </p:cNvSpPr>
          <p:nvPr/>
        </p:nvSpPr>
        <p:spPr bwMode="auto">
          <a:xfrm>
            <a:off x="7302500" y="3654425"/>
            <a:ext cx="57150" cy="66675"/>
          </a:xfrm>
          <a:custGeom>
            <a:avLst/>
            <a:gdLst>
              <a:gd name="T0" fmla="*/ 0 w 178"/>
              <a:gd name="T1" fmla="*/ 0 h 168"/>
              <a:gd name="T2" fmla="*/ 2147483647 w 178"/>
              <a:gd name="T3" fmla="*/ 2147483647 h 168"/>
              <a:gd name="T4" fmla="*/ 0 w 178"/>
              <a:gd name="T5" fmla="*/ 2147483647 h 168"/>
              <a:gd name="T6" fmla="*/ 0 w 178"/>
              <a:gd name="T7" fmla="*/ 0 h 168"/>
              <a:gd name="T8" fmla="*/ 0 w 178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168"/>
              <a:gd name="T17" fmla="*/ 178 w 178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168">
                <a:moveTo>
                  <a:pt x="0" y="0"/>
                </a:moveTo>
                <a:lnTo>
                  <a:pt x="178" y="97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58" name="Freeform 74"/>
          <p:cNvSpPr>
            <a:spLocks/>
          </p:cNvSpPr>
          <p:nvPr/>
        </p:nvSpPr>
        <p:spPr bwMode="auto">
          <a:xfrm>
            <a:off x="5624513" y="4048125"/>
            <a:ext cx="63500" cy="74613"/>
          </a:xfrm>
          <a:custGeom>
            <a:avLst/>
            <a:gdLst>
              <a:gd name="T0" fmla="*/ 0 w 202"/>
              <a:gd name="T1" fmla="*/ 0 h 191"/>
              <a:gd name="T2" fmla="*/ 2147483647 w 202"/>
              <a:gd name="T3" fmla="*/ 2147483647 h 191"/>
              <a:gd name="T4" fmla="*/ 0 w 202"/>
              <a:gd name="T5" fmla="*/ 2147483647 h 191"/>
              <a:gd name="T6" fmla="*/ 0 w 202"/>
              <a:gd name="T7" fmla="*/ 0 h 191"/>
              <a:gd name="T8" fmla="*/ 0 w 202"/>
              <a:gd name="T9" fmla="*/ 0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2"/>
              <a:gd name="T16" fmla="*/ 0 h 191"/>
              <a:gd name="T17" fmla="*/ 202 w 202"/>
              <a:gd name="T18" fmla="*/ 191 h 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2" h="191">
                <a:moveTo>
                  <a:pt x="0" y="0"/>
                </a:moveTo>
                <a:lnTo>
                  <a:pt x="202" y="95"/>
                </a:lnTo>
                <a:lnTo>
                  <a:pt x="0" y="1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59" name="Rectangle 75"/>
          <p:cNvSpPr>
            <a:spLocks noChangeArrowheads="1"/>
          </p:cNvSpPr>
          <p:nvPr/>
        </p:nvSpPr>
        <p:spPr bwMode="auto">
          <a:xfrm>
            <a:off x="2800350" y="3676650"/>
            <a:ext cx="2825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60" name="Rectangle 76"/>
          <p:cNvSpPr>
            <a:spLocks noChangeArrowheads="1"/>
          </p:cNvSpPr>
          <p:nvPr/>
        </p:nvSpPr>
        <p:spPr bwMode="auto">
          <a:xfrm>
            <a:off x="2800350" y="4075113"/>
            <a:ext cx="282575" cy="20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61" name="Rectangle 77"/>
          <p:cNvSpPr>
            <a:spLocks noChangeArrowheads="1"/>
          </p:cNvSpPr>
          <p:nvPr/>
        </p:nvSpPr>
        <p:spPr bwMode="auto">
          <a:xfrm>
            <a:off x="2800350" y="3027363"/>
            <a:ext cx="14288" cy="658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62" name="Rectangle 78"/>
          <p:cNvSpPr>
            <a:spLocks noChangeArrowheads="1"/>
          </p:cNvSpPr>
          <p:nvPr/>
        </p:nvSpPr>
        <p:spPr bwMode="auto">
          <a:xfrm>
            <a:off x="2800350" y="4084638"/>
            <a:ext cx="14288" cy="666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63" name="Rectangle 79"/>
          <p:cNvSpPr>
            <a:spLocks noChangeArrowheads="1"/>
          </p:cNvSpPr>
          <p:nvPr/>
        </p:nvSpPr>
        <p:spPr bwMode="auto">
          <a:xfrm>
            <a:off x="2190750" y="3027363"/>
            <a:ext cx="615950" cy="19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64" name="Rectangle 80"/>
          <p:cNvSpPr>
            <a:spLocks noChangeArrowheads="1"/>
          </p:cNvSpPr>
          <p:nvPr/>
        </p:nvSpPr>
        <p:spPr bwMode="auto">
          <a:xfrm>
            <a:off x="4152900" y="3027363"/>
            <a:ext cx="20638" cy="552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65" name="Freeform 81"/>
          <p:cNvSpPr>
            <a:spLocks/>
          </p:cNvSpPr>
          <p:nvPr/>
        </p:nvSpPr>
        <p:spPr bwMode="auto">
          <a:xfrm>
            <a:off x="5748338" y="3532188"/>
            <a:ext cx="49212" cy="87312"/>
          </a:xfrm>
          <a:custGeom>
            <a:avLst/>
            <a:gdLst>
              <a:gd name="T0" fmla="*/ 2147483647 w 156"/>
              <a:gd name="T1" fmla="*/ 0 h 215"/>
              <a:gd name="T2" fmla="*/ 2103368638 w 156"/>
              <a:gd name="T3" fmla="*/ 2147483647 h 215"/>
              <a:gd name="T4" fmla="*/ 0 w 156"/>
              <a:gd name="T5" fmla="*/ 0 h 215"/>
              <a:gd name="T6" fmla="*/ 2147483647 w 156"/>
              <a:gd name="T7" fmla="*/ 0 h 215"/>
              <a:gd name="T8" fmla="*/ 2147483647 w 156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15"/>
              <a:gd name="T17" fmla="*/ 156 w 156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15">
                <a:moveTo>
                  <a:pt x="156" y="0"/>
                </a:moveTo>
                <a:lnTo>
                  <a:pt x="67" y="215"/>
                </a:lnTo>
                <a:lnTo>
                  <a:pt x="0" y="0"/>
                </a:lnTo>
                <a:lnTo>
                  <a:pt x="15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66" name="Rectangle 82"/>
          <p:cNvSpPr>
            <a:spLocks noChangeArrowheads="1"/>
          </p:cNvSpPr>
          <p:nvPr/>
        </p:nvSpPr>
        <p:spPr bwMode="auto">
          <a:xfrm>
            <a:off x="5765800" y="3036888"/>
            <a:ext cx="14288" cy="552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67" name="Rectangle 83"/>
          <p:cNvSpPr>
            <a:spLocks noChangeArrowheads="1"/>
          </p:cNvSpPr>
          <p:nvPr/>
        </p:nvSpPr>
        <p:spPr bwMode="auto">
          <a:xfrm>
            <a:off x="4152900" y="4189413"/>
            <a:ext cx="14288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2800350" y="4732338"/>
            <a:ext cx="1366838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69" name="Freeform 85"/>
          <p:cNvSpPr>
            <a:spLocks/>
          </p:cNvSpPr>
          <p:nvPr/>
        </p:nvSpPr>
        <p:spPr bwMode="auto">
          <a:xfrm>
            <a:off x="5745163" y="4160838"/>
            <a:ext cx="49212" cy="95250"/>
          </a:xfrm>
          <a:custGeom>
            <a:avLst/>
            <a:gdLst>
              <a:gd name="T0" fmla="*/ 0 w 156"/>
              <a:gd name="T1" fmla="*/ 2147483647 h 240"/>
              <a:gd name="T2" fmla="*/ 2103368638 w 156"/>
              <a:gd name="T3" fmla="*/ 0 h 240"/>
              <a:gd name="T4" fmla="*/ 2147483647 w 156"/>
              <a:gd name="T5" fmla="*/ 2147483647 h 240"/>
              <a:gd name="T6" fmla="*/ 0 w 156"/>
              <a:gd name="T7" fmla="*/ 2147483647 h 240"/>
              <a:gd name="T8" fmla="*/ 0 w 156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40"/>
              <a:gd name="T17" fmla="*/ 156 w 15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40">
                <a:moveTo>
                  <a:pt x="0" y="240"/>
                </a:moveTo>
                <a:lnTo>
                  <a:pt x="67" y="0"/>
                </a:lnTo>
                <a:lnTo>
                  <a:pt x="156" y="240"/>
                </a:lnTo>
                <a:lnTo>
                  <a:pt x="0" y="2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70" name="Rectangle 86"/>
          <p:cNvSpPr>
            <a:spLocks noChangeArrowheads="1"/>
          </p:cNvSpPr>
          <p:nvPr/>
        </p:nvSpPr>
        <p:spPr bwMode="auto">
          <a:xfrm>
            <a:off x="5757863" y="4189413"/>
            <a:ext cx="22225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71" name="Rectangle 87"/>
          <p:cNvSpPr>
            <a:spLocks noChangeArrowheads="1"/>
          </p:cNvSpPr>
          <p:nvPr/>
        </p:nvSpPr>
        <p:spPr bwMode="auto">
          <a:xfrm>
            <a:off x="4159250" y="4732338"/>
            <a:ext cx="1620838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72" name="Rectangle 88"/>
          <p:cNvSpPr>
            <a:spLocks noChangeArrowheads="1"/>
          </p:cNvSpPr>
          <p:nvPr/>
        </p:nvSpPr>
        <p:spPr bwMode="auto">
          <a:xfrm>
            <a:off x="2197100" y="4732338"/>
            <a:ext cx="6032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73" name="Rectangle 89"/>
          <p:cNvSpPr>
            <a:spLocks noChangeArrowheads="1"/>
          </p:cNvSpPr>
          <p:nvPr/>
        </p:nvSpPr>
        <p:spPr bwMode="auto">
          <a:xfrm>
            <a:off x="2241550" y="2827338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M 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74" name="Rectangle 90"/>
          <p:cNvSpPr>
            <a:spLocks noChangeArrowheads="1"/>
          </p:cNvSpPr>
          <p:nvPr/>
        </p:nvSpPr>
        <p:spPr bwMode="auto">
          <a:xfrm>
            <a:off x="2246313" y="4530725"/>
            <a:ext cx="1825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K 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75" name="Rectangle 91"/>
          <p:cNvSpPr>
            <a:spLocks noChangeArrowheads="1"/>
          </p:cNvSpPr>
          <p:nvPr/>
        </p:nvSpPr>
        <p:spPr bwMode="auto">
          <a:xfrm>
            <a:off x="3825875" y="3457575"/>
            <a:ext cx="2714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C u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76" name="Rectangle 92"/>
          <p:cNvSpPr>
            <a:spLocks noChangeArrowheads="1"/>
          </p:cNvSpPr>
          <p:nvPr/>
        </p:nvSpPr>
        <p:spPr bwMode="auto">
          <a:xfrm>
            <a:off x="3825875" y="3825875"/>
            <a:ext cx="261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C g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77" name="Rectangle 93"/>
          <p:cNvSpPr>
            <a:spLocks noChangeArrowheads="1"/>
          </p:cNvSpPr>
          <p:nvPr/>
        </p:nvSpPr>
        <p:spPr bwMode="auto">
          <a:xfrm>
            <a:off x="5403850" y="3463925"/>
            <a:ext cx="2714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C u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78" name="Rectangle 94"/>
          <p:cNvSpPr>
            <a:spLocks noChangeArrowheads="1"/>
          </p:cNvSpPr>
          <p:nvPr/>
        </p:nvSpPr>
        <p:spPr bwMode="auto">
          <a:xfrm>
            <a:off x="5413375" y="3821113"/>
            <a:ext cx="261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C g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79" name="Rectangle 95"/>
          <p:cNvSpPr>
            <a:spLocks noChangeArrowheads="1"/>
          </p:cNvSpPr>
          <p:nvPr/>
        </p:nvSpPr>
        <p:spPr bwMode="auto">
          <a:xfrm>
            <a:off x="7007225" y="3854450"/>
            <a:ext cx="261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C g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80" name="Rectangle 96"/>
          <p:cNvSpPr>
            <a:spLocks noChangeArrowheads="1"/>
          </p:cNvSpPr>
          <p:nvPr/>
        </p:nvSpPr>
        <p:spPr bwMode="auto">
          <a:xfrm>
            <a:off x="7762875" y="3987800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C` 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81" name="Rectangle 97"/>
          <p:cNvSpPr>
            <a:spLocks noChangeArrowheads="1"/>
          </p:cNvSpPr>
          <p:nvPr/>
        </p:nvSpPr>
        <p:spPr bwMode="auto">
          <a:xfrm>
            <a:off x="6704013" y="4954588"/>
            <a:ext cx="6572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 E-Block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82" name="Rectangle 98"/>
          <p:cNvSpPr>
            <a:spLocks noChangeArrowheads="1"/>
          </p:cNvSpPr>
          <p:nvPr/>
        </p:nvSpPr>
        <p:spPr bwMode="auto">
          <a:xfrm>
            <a:off x="4233863" y="3676650"/>
            <a:ext cx="404812" cy="19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83" name="Rectangle 99"/>
          <p:cNvSpPr>
            <a:spLocks noChangeArrowheads="1"/>
          </p:cNvSpPr>
          <p:nvPr/>
        </p:nvSpPr>
        <p:spPr bwMode="auto">
          <a:xfrm>
            <a:off x="5241925" y="3676650"/>
            <a:ext cx="4238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84" name="Rectangle 100"/>
          <p:cNvSpPr>
            <a:spLocks noChangeArrowheads="1"/>
          </p:cNvSpPr>
          <p:nvPr/>
        </p:nvSpPr>
        <p:spPr bwMode="auto">
          <a:xfrm>
            <a:off x="6862763" y="3676650"/>
            <a:ext cx="439737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85" name="Rectangle 101"/>
          <p:cNvSpPr>
            <a:spLocks noChangeArrowheads="1"/>
          </p:cNvSpPr>
          <p:nvPr/>
        </p:nvSpPr>
        <p:spPr bwMode="auto">
          <a:xfrm>
            <a:off x="5843588" y="3676650"/>
            <a:ext cx="41910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86" name="Rectangle 102"/>
          <p:cNvSpPr>
            <a:spLocks noChangeArrowheads="1"/>
          </p:cNvSpPr>
          <p:nvPr/>
        </p:nvSpPr>
        <p:spPr bwMode="auto">
          <a:xfrm>
            <a:off x="2806700" y="3027363"/>
            <a:ext cx="1360488" cy="19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87" name="Rectangle 103"/>
          <p:cNvSpPr>
            <a:spLocks noChangeArrowheads="1"/>
          </p:cNvSpPr>
          <p:nvPr/>
        </p:nvSpPr>
        <p:spPr bwMode="auto">
          <a:xfrm>
            <a:off x="4167188" y="3027363"/>
            <a:ext cx="1606550" cy="19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88" name="Rectangle 104"/>
          <p:cNvSpPr>
            <a:spLocks noChangeArrowheads="1"/>
          </p:cNvSpPr>
          <p:nvPr/>
        </p:nvSpPr>
        <p:spPr bwMode="auto">
          <a:xfrm>
            <a:off x="4241800" y="4075113"/>
            <a:ext cx="396875" cy="20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89" name="Rectangle 105"/>
          <p:cNvSpPr>
            <a:spLocks noChangeArrowheads="1"/>
          </p:cNvSpPr>
          <p:nvPr/>
        </p:nvSpPr>
        <p:spPr bwMode="auto">
          <a:xfrm>
            <a:off x="5241925" y="4075113"/>
            <a:ext cx="417513" cy="20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90" name="Rectangle 106"/>
          <p:cNvSpPr>
            <a:spLocks noChangeArrowheads="1"/>
          </p:cNvSpPr>
          <p:nvPr/>
        </p:nvSpPr>
        <p:spPr bwMode="auto">
          <a:xfrm>
            <a:off x="5843588" y="4065588"/>
            <a:ext cx="419100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91" name="Rectangle 107"/>
          <p:cNvSpPr>
            <a:spLocks noChangeArrowheads="1"/>
          </p:cNvSpPr>
          <p:nvPr/>
        </p:nvSpPr>
        <p:spPr bwMode="auto">
          <a:xfrm>
            <a:off x="6862763" y="4075113"/>
            <a:ext cx="773112" cy="20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92" name="Freeform 108"/>
          <p:cNvSpPr>
            <a:spLocks/>
          </p:cNvSpPr>
          <p:nvPr/>
        </p:nvSpPr>
        <p:spPr bwMode="auto">
          <a:xfrm>
            <a:off x="2884488" y="3570288"/>
            <a:ext cx="106362" cy="220662"/>
          </a:xfrm>
          <a:custGeom>
            <a:avLst/>
            <a:gdLst>
              <a:gd name="T0" fmla="*/ 2147483647 w 334"/>
              <a:gd name="T1" fmla="*/ 1597040918 h 552"/>
              <a:gd name="T2" fmla="*/ 2147483647 w 334"/>
              <a:gd name="T3" fmla="*/ 0 h 552"/>
              <a:gd name="T4" fmla="*/ 0 w 334"/>
              <a:gd name="T5" fmla="*/ 2147483647 h 552"/>
              <a:gd name="T6" fmla="*/ 1420954402 w 334"/>
              <a:gd name="T7" fmla="*/ 2147483647 h 552"/>
              <a:gd name="T8" fmla="*/ 2147483647 w 334"/>
              <a:gd name="T9" fmla="*/ 1597040918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"/>
              <a:gd name="T16" fmla="*/ 0 h 552"/>
              <a:gd name="T17" fmla="*/ 334 w 334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" h="552">
                <a:moveTo>
                  <a:pt x="334" y="25"/>
                </a:moveTo>
                <a:lnTo>
                  <a:pt x="290" y="0"/>
                </a:lnTo>
                <a:lnTo>
                  <a:pt x="0" y="528"/>
                </a:lnTo>
                <a:lnTo>
                  <a:pt x="44" y="552"/>
                </a:lnTo>
                <a:lnTo>
                  <a:pt x="334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93" name="Rectangle 109"/>
          <p:cNvSpPr>
            <a:spLocks noChangeArrowheads="1"/>
          </p:cNvSpPr>
          <p:nvPr/>
        </p:nvSpPr>
        <p:spPr bwMode="auto">
          <a:xfrm>
            <a:off x="2871788" y="3384550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94" name="Rectangle 110"/>
          <p:cNvSpPr>
            <a:spLocks noChangeArrowheads="1"/>
          </p:cNvSpPr>
          <p:nvPr/>
        </p:nvSpPr>
        <p:spPr bwMode="auto">
          <a:xfrm>
            <a:off x="2836863" y="3408363"/>
            <a:ext cx="222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 64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95" name="Freeform 111"/>
          <p:cNvSpPr>
            <a:spLocks/>
          </p:cNvSpPr>
          <p:nvPr/>
        </p:nvSpPr>
        <p:spPr bwMode="auto">
          <a:xfrm>
            <a:off x="2884488" y="3970338"/>
            <a:ext cx="106362" cy="219075"/>
          </a:xfrm>
          <a:custGeom>
            <a:avLst/>
            <a:gdLst>
              <a:gd name="T0" fmla="*/ 2147483647 w 334"/>
              <a:gd name="T1" fmla="*/ 1571334422 h 551"/>
              <a:gd name="T2" fmla="*/ 2147483647 w 334"/>
              <a:gd name="T3" fmla="*/ 0 h 551"/>
              <a:gd name="T4" fmla="*/ 0 w 334"/>
              <a:gd name="T5" fmla="*/ 2147483647 h 551"/>
              <a:gd name="T6" fmla="*/ 1420954402 w 334"/>
              <a:gd name="T7" fmla="*/ 2147483647 h 551"/>
              <a:gd name="T8" fmla="*/ 2147483647 w 334"/>
              <a:gd name="T9" fmla="*/ 1571334422 h 5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"/>
              <a:gd name="T16" fmla="*/ 0 h 551"/>
              <a:gd name="T17" fmla="*/ 334 w 334"/>
              <a:gd name="T18" fmla="*/ 551 h 5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" h="551">
                <a:moveTo>
                  <a:pt x="334" y="25"/>
                </a:moveTo>
                <a:lnTo>
                  <a:pt x="290" y="0"/>
                </a:lnTo>
                <a:lnTo>
                  <a:pt x="0" y="527"/>
                </a:lnTo>
                <a:lnTo>
                  <a:pt x="44" y="551"/>
                </a:lnTo>
                <a:lnTo>
                  <a:pt x="334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96" name="Rectangle 112"/>
          <p:cNvSpPr>
            <a:spLocks noChangeArrowheads="1"/>
          </p:cNvSpPr>
          <p:nvPr/>
        </p:nvSpPr>
        <p:spPr bwMode="auto">
          <a:xfrm>
            <a:off x="2813050" y="4217988"/>
            <a:ext cx="177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64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097" name="Freeform 113"/>
          <p:cNvSpPr>
            <a:spLocks/>
          </p:cNvSpPr>
          <p:nvPr/>
        </p:nvSpPr>
        <p:spPr bwMode="auto">
          <a:xfrm>
            <a:off x="7281863" y="3970338"/>
            <a:ext cx="112712" cy="219075"/>
          </a:xfrm>
          <a:custGeom>
            <a:avLst/>
            <a:gdLst>
              <a:gd name="T0" fmla="*/ 2147483647 w 358"/>
              <a:gd name="T1" fmla="*/ 1571334422 h 551"/>
              <a:gd name="T2" fmla="*/ 2147483647 w 358"/>
              <a:gd name="T3" fmla="*/ 0 h 551"/>
              <a:gd name="T4" fmla="*/ 0 w 358"/>
              <a:gd name="T5" fmla="*/ 2147483647 h 551"/>
              <a:gd name="T6" fmla="*/ 1435597142 w 358"/>
              <a:gd name="T7" fmla="*/ 2147483647 h 551"/>
              <a:gd name="T8" fmla="*/ 2147483647 w 358"/>
              <a:gd name="T9" fmla="*/ 1571334422 h 5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"/>
              <a:gd name="T16" fmla="*/ 0 h 551"/>
              <a:gd name="T17" fmla="*/ 358 w 358"/>
              <a:gd name="T18" fmla="*/ 551 h 5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" h="551">
                <a:moveTo>
                  <a:pt x="358" y="25"/>
                </a:moveTo>
                <a:lnTo>
                  <a:pt x="313" y="0"/>
                </a:lnTo>
                <a:lnTo>
                  <a:pt x="0" y="503"/>
                </a:lnTo>
                <a:lnTo>
                  <a:pt x="46" y="551"/>
                </a:lnTo>
                <a:lnTo>
                  <a:pt x="358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98" name="Freeform 114"/>
          <p:cNvSpPr>
            <a:spLocks/>
          </p:cNvSpPr>
          <p:nvPr/>
        </p:nvSpPr>
        <p:spPr bwMode="auto">
          <a:xfrm>
            <a:off x="7054850" y="3570288"/>
            <a:ext cx="106363" cy="220662"/>
          </a:xfrm>
          <a:custGeom>
            <a:avLst/>
            <a:gdLst>
              <a:gd name="T0" fmla="*/ 2147483647 w 334"/>
              <a:gd name="T1" fmla="*/ 1597040918 h 552"/>
              <a:gd name="T2" fmla="*/ 2147483647 w 334"/>
              <a:gd name="T3" fmla="*/ 0 h 552"/>
              <a:gd name="T4" fmla="*/ 0 w 334"/>
              <a:gd name="T5" fmla="*/ 2147483647 h 552"/>
              <a:gd name="T6" fmla="*/ 1420980500 w 334"/>
              <a:gd name="T7" fmla="*/ 2147483647 h 552"/>
              <a:gd name="T8" fmla="*/ 2147483647 w 334"/>
              <a:gd name="T9" fmla="*/ 1597040918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"/>
              <a:gd name="T16" fmla="*/ 0 h 552"/>
              <a:gd name="T17" fmla="*/ 334 w 334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" h="552">
                <a:moveTo>
                  <a:pt x="334" y="25"/>
                </a:moveTo>
                <a:lnTo>
                  <a:pt x="290" y="0"/>
                </a:lnTo>
                <a:lnTo>
                  <a:pt x="0" y="528"/>
                </a:lnTo>
                <a:lnTo>
                  <a:pt x="44" y="552"/>
                </a:lnTo>
                <a:lnTo>
                  <a:pt x="334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99" name="Rectangle 115"/>
          <p:cNvSpPr>
            <a:spLocks noChangeArrowheads="1"/>
          </p:cNvSpPr>
          <p:nvPr/>
        </p:nvSpPr>
        <p:spPr bwMode="auto">
          <a:xfrm>
            <a:off x="6921500" y="3389313"/>
            <a:ext cx="4000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     64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42100" name="Rectangle 116"/>
          <p:cNvSpPr>
            <a:spLocks noChangeArrowheads="1"/>
          </p:cNvSpPr>
          <p:nvPr/>
        </p:nvSpPr>
        <p:spPr bwMode="auto">
          <a:xfrm>
            <a:off x="7123113" y="4246563"/>
            <a:ext cx="311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  <a:latin typeface="Times New Roman" pitchFamily="18" charset="0"/>
              </a:rPr>
              <a:t>   64</a:t>
            </a:r>
            <a:endParaRPr lang="en-US" sz="1400" i="1" u="none">
              <a:latin typeface="Times New Roman" pitchFamily="18" charset="0"/>
            </a:endParaRPr>
          </a:p>
        </p:txBody>
      </p:sp>
      <p:sp>
        <p:nvSpPr>
          <p:cNvPr id="1439861" name="Rectangle 117"/>
          <p:cNvSpPr>
            <a:spLocks noChangeArrowheads="1"/>
          </p:cNvSpPr>
          <p:nvPr/>
        </p:nvSpPr>
        <p:spPr bwMode="auto">
          <a:xfrm>
            <a:off x="4321175" y="1443038"/>
            <a:ext cx="12414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>
              <a:defRPr/>
            </a:pPr>
            <a:r>
              <a:rPr lang="en-US" sz="3200" u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E-Block</a:t>
            </a:r>
            <a:endParaRPr lang="en-US" sz="3200" i="1" u="none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439862" name="Text Box 118"/>
          <p:cNvSpPr txBox="1">
            <a:spLocks noChangeArrowheads="1"/>
          </p:cNvSpPr>
          <p:nvPr/>
        </p:nvSpPr>
        <p:spPr bwMode="auto">
          <a:xfrm>
            <a:off x="2736850" y="650875"/>
            <a:ext cx="4513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36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MAGENTA</a:t>
            </a:r>
            <a:r>
              <a:rPr lang="en-US" sz="3600" u="none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Block-Cipher</a:t>
            </a:r>
          </a:p>
        </p:txBody>
      </p:sp>
      <p:sp>
        <p:nvSpPr>
          <p:cNvPr id="42103" name="Oval 119"/>
          <p:cNvSpPr>
            <a:spLocks noChangeArrowheads="1"/>
          </p:cNvSpPr>
          <p:nvPr/>
        </p:nvSpPr>
        <p:spPr bwMode="auto">
          <a:xfrm>
            <a:off x="5691188" y="4008438"/>
            <a:ext cx="152400" cy="1524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2104" name="Oval 120"/>
          <p:cNvSpPr>
            <a:spLocks noChangeArrowheads="1"/>
          </p:cNvSpPr>
          <p:nvPr/>
        </p:nvSpPr>
        <p:spPr bwMode="auto">
          <a:xfrm>
            <a:off x="5694363" y="3617913"/>
            <a:ext cx="152400" cy="1524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2105" name="Oval 121"/>
          <p:cNvSpPr>
            <a:spLocks noChangeArrowheads="1"/>
          </p:cNvSpPr>
          <p:nvPr/>
        </p:nvSpPr>
        <p:spPr bwMode="auto">
          <a:xfrm>
            <a:off x="4083050" y="3614738"/>
            <a:ext cx="152400" cy="1524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2106" name="Oval 122"/>
          <p:cNvSpPr>
            <a:spLocks noChangeArrowheads="1"/>
          </p:cNvSpPr>
          <p:nvPr/>
        </p:nvSpPr>
        <p:spPr bwMode="auto">
          <a:xfrm>
            <a:off x="4089400" y="4008438"/>
            <a:ext cx="152400" cy="1524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42107" name="Freeform 123"/>
          <p:cNvSpPr>
            <a:spLocks/>
          </p:cNvSpPr>
          <p:nvPr/>
        </p:nvSpPr>
        <p:spPr bwMode="auto">
          <a:xfrm>
            <a:off x="4135438" y="4160838"/>
            <a:ext cx="49212" cy="95250"/>
          </a:xfrm>
          <a:custGeom>
            <a:avLst/>
            <a:gdLst>
              <a:gd name="T0" fmla="*/ 0 w 156"/>
              <a:gd name="T1" fmla="*/ 2147483647 h 240"/>
              <a:gd name="T2" fmla="*/ 2103368638 w 156"/>
              <a:gd name="T3" fmla="*/ 0 h 240"/>
              <a:gd name="T4" fmla="*/ 2147483647 w 156"/>
              <a:gd name="T5" fmla="*/ 2147483647 h 240"/>
              <a:gd name="T6" fmla="*/ 0 w 156"/>
              <a:gd name="T7" fmla="*/ 2147483647 h 240"/>
              <a:gd name="T8" fmla="*/ 0 w 156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40"/>
              <a:gd name="T17" fmla="*/ 156 w 15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40">
                <a:moveTo>
                  <a:pt x="0" y="240"/>
                </a:moveTo>
                <a:lnTo>
                  <a:pt x="67" y="0"/>
                </a:lnTo>
                <a:lnTo>
                  <a:pt x="156" y="240"/>
                </a:lnTo>
                <a:lnTo>
                  <a:pt x="0" y="2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108" name="Rectangle 124"/>
          <p:cNvSpPr>
            <a:spLocks noChangeArrowheads="1"/>
          </p:cNvSpPr>
          <p:nvPr/>
        </p:nvSpPr>
        <p:spPr bwMode="auto">
          <a:xfrm>
            <a:off x="3648075" y="3678238"/>
            <a:ext cx="417513" cy="20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6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4" name="Rectangle 2"/>
          <p:cNvSpPr>
            <a:spLocks noChangeArrowheads="1"/>
          </p:cNvSpPr>
          <p:nvPr/>
        </p:nvSpPr>
        <p:spPr bwMode="auto">
          <a:xfrm>
            <a:off x="946933" y="866527"/>
            <a:ext cx="80454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>
              <a:defRPr/>
            </a:pPr>
            <a:r>
              <a:rPr lang="en-US" sz="3200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SH :   Shuffle </a:t>
            </a:r>
            <a:r>
              <a:rPr lang="en-US" sz="3200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function. </a:t>
            </a:r>
          </a:p>
          <a:p>
            <a:pPr algn="ctr" defTabSz="762000">
              <a:defRPr/>
            </a:pPr>
            <a:r>
              <a:rPr lang="en-US" sz="2400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(4-stages such that each key or data bit affect each cryptogram bit)</a:t>
            </a:r>
            <a:endParaRPr lang="en-US" sz="2400" i="1" u="none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441795" name="Text Box 3"/>
          <p:cNvSpPr txBox="1">
            <a:spLocks noChangeArrowheads="1"/>
          </p:cNvSpPr>
          <p:nvPr/>
        </p:nvSpPr>
        <p:spPr bwMode="auto">
          <a:xfrm>
            <a:off x="2693987" y="320289"/>
            <a:ext cx="4513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3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MAGENTA</a:t>
            </a:r>
            <a:r>
              <a:rPr lang="en-US" sz="36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Block-Cipher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5344320" y="2151939"/>
            <a:ext cx="1153318" cy="32861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073553" y="1771590"/>
            <a:ext cx="3560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/>
            <a:r>
              <a:rPr lang="en-US" dirty="0" smtClean="0">
                <a:latin typeface="Arial Narrow" panose="020B0606020202030204" pitchFamily="34" charset="0"/>
              </a:rPr>
              <a:t>Node: </a:t>
            </a:r>
            <a:r>
              <a:rPr lang="en-US" u="none" dirty="0" smtClean="0">
                <a:latin typeface="Arial Narrow" panose="020B0606020202030204" pitchFamily="34" charset="0"/>
              </a:rPr>
              <a:t>2-bytes to 2-bytes mapping</a:t>
            </a:r>
            <a:endParaRPr lang="en-US" u="none" dirty="0">
              <a:latin typeface="Arial Narrow" panose="020B0606020202030204" pitchFamily="34" charset="0"/>
            </a:endParaRPr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1881188" y="2486903"/>
            <a:ext cx="79375" cy="93662"/>
          </a:xfrm>
          <a:custGeom>
            <a:avLst/>
            <a:gdLst>
              <a:gd name="T0" fmla="*/ 2147483647 w 50"/>
              <a:gd name="T1" fmla="*/ 2147483647 h 59"/>
              <a:gd name="T2" fmla="*/ 2147483647 w 50"/>
              <a:gd name="T3" fmla="*/ 2147483647 h 59"/>
              <a:gd name="T4" fmla="*/ 2147483647 w 50"/>
              <a:gd name="T5" fmla="*/ 2147483647 h 59"/>
              <a:gd name="T6" fmla="*/ 2147483647 w 50"/>
              <a:gd name="T7" fmla="*/ 2147483647 h 59"/>
              <a:gd name="T8" fmla="*/ 2147483647 w 50"/>
              <a:gd name="T9" fmla="*/ 2147483647 h 59"/>
              <a:gd name="T10" fmla="*/ 2147483647 w 50"/>
              <a:gd name="T11" fmla="*/ 2147483647 h 59"/>
              <a:gd name="T12" fmla="*/ 0 w 50"/>
              <a:gd name="T13" fmla="*/ 2147483647 h 59"/>
              <a:gd name="T14" fmla="*/ 0 w 50"/>
              <a:gd name="T15" fmla="*/ 2147483647 h 59"/>
              <a:gd name="T16" fmla="*/ 2147483647 w 50"/>
              <a:gd name="T17" fmla="*/ 2147483647 h 59"/>
              <a:gd name="T18" fmla="*/ 2147483647 w 50"/>
              <a:gd name="T19" fmla="*/ 2147483647 h 59"/>
              <a:gd name="T20" fmla="*/ 2147483647 w 50"/>
              <a:gd name="T21" fmla="*/ 0 h 59"/>
              <a:gd name="T22" fmla="*/ 2147483647 w 50"/>
              <a:gd name="T23" fmla="*/ 2147483647 h 59"/>
              <a:gd name="T24" fmla="*/ 2147483647 w 50"/>
              <a:gd name="T25" fmla="*/ 2147483647 h 59"/>
              <a:gd name="T26" fmla="*/ 2147483647 w 50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59"/>
              <a:gd name="T44" fmla="*/ 50 w 50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59">
                <a:moveTo>
                  <a:pt x="50" y="29"/>
                </a:moveTo>
                <a:lnTo>
                  <a:pt x="48" y="43"/>
                </a:lnTo>
                <a:lnTo>
                  <a:pt x="40" y="53"/>
                </a:lnTo>
                <a:lnTo>
                  <a:pt x="28" y="59"/>
                </a:lnTo>
                <a:lnTo>
                  <a:pt x="16" y="57"/>
                </a:lnTo>
                <a:lnTo>
                  <a:pt x="4" y="49"/>
                </a:lnTo>
                <a:lnTo>
                  <a:pt x="0" y="37"/>
                </a:lnTo>
                <a:lnTo>
                  <a:pt x="0" y="23"/>
                </a:lnTo>
                <a:lnTo>
                  <a:pt x="4" y="11"/>
                </a:lnTo>
                <a:lnTo>
                  <a:pt x="16" y="2"/>
                </a:lnTo>
                <a:lnTo>
                  <a:pt x="28" y="0"/>
                </a:lnTo>
                <a:lnTo>
                  <a:pt x="40" y="4"/>
                </a:lnTo>
                <a:lnTo>
                  <a:pt x="48" y="17"/>
                </a:lnTo>
                <a:lnTo>
                  <a:pt x="50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1909763" y="2520240"/>
            <a:ext cx="16621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3394075" y="2461503"/>
            <a:ext cx="177800" cy="119062"/>
          </a:xfrm>
          <a:custGeom>
            <a:avLst/>
            <a:gdLst>
              <a:gd name="T0" fmla="*/ 2147483647 w 112"/>
              <a:gd name="T1" fmla="*/ 2147483647 h 75"/>
              <a:gd name="T2" fmla="*/ 0 w 112"/>
              <a:gd name="T3" fmla="*/ 0 h 75"/>
              <a:gd name="T4" fmla="*/ 0 w 112"/>
              <a:gd name="T5" fmla="*/ 2147483647 h 75"/>
              <a:gd name="T6" fmla="*/ 2147483647 w 112"/>
              <a:gd name="T7" fmla="*/ 2147483647 h 75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75"/>
              <a:gd name="T14" fmla="*/ 112 w 112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75">
                <a:moveTo>
                  <a:pt x="112" y="37"/>
                </a:moveTo>
                <a:lnTo>
                  <a:pt x="0" y="0"/>
                </a:lnTo>
                <a:lnTo>
                  <a:pt x="0" y="75"/>
                </a:lnTo>
                <a:lnTo>
                  <a:pt x="112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17" name="Freeform 9"/>
          <p:cNvSpPr>
            <a:spLocks/>
          </p:cNvSpPr>
          <p:nvPr/>
        </p:nvSpPr>
        <p:spPr bwMode="auto">
          <a:xfrm>
            <a:off x="1881188" y="2726615"/>
            <a:ext cx="79375" cy="93663"/>
          </a:xfrm>
          <a:custGeom>
            <a:avLst/>
            <a:gdLst>
              <a:gd name="T0" fmla="*/ 2147483647 w 50"/>
              <a:gd name="T1" fmla="*/ 2147483647 h 59"/>
              <a:gd name="T2" fmla="*/ 2147483647 w 50"/>
              <a:gd name="T3" fmla="*/ 2147483647 h 59"/>
              <a:gd name="T4" fmla="*/ 2147483647 w 50"/>
              <a:gd name="T5" fmla="*/ 2147483647 h 59"/>
              <a:gd name="T6" fmla="*/ 2147483647 w 50"/>
              <a:gd name="T7" fmla="*/ 2147483647 h 59"/>
              <a:gd name="T8" fmla="*/ 2147483647 w 50"/>
              <a:gd name="T9" fmla="*/ 2147483647 h 59"/>
              <a:gd name="T10" fmla="*/ 2147483647 w 50"/>
              <a:gd name="T11" fmla="*/ 2147483647 h 59"/>
              <a:gd name="T12" fmla="*/ 0 w 50"/>
              <a:gd name="T13" fmla="*/ 2147483647 h 59"/>
              <a:gd name="T14" fmla="*/ 0 w 50"/>
              <a:gd name="T15" fmla="*/ 2147483647 h 59"/>
              <a:gd name="T16" fmla="*/ 2147483647 w 50"/>
              <a:gd name="T17" fmla="*/ 2147483647 h 59"/>
              <a:gd name="T18" fmla="*/ 2147483647 w 50"/>
              <a:gd name="T19" fmla="*/ 0 h 59"/>
              <a:gd name="T20" fmla="*/ 2147483647 w 50"/>
              <a:gd name="T21" fmla="*/ 0 h 59"/>
              <a:gd name="T22" fmla="*/ 2147483647 w 50"/>
              <a:gd name="T23" fmla="*/ 2147483647 h 59"/>
              <a:gd name="T24" fmla="*/ 2147483647 w 50"/>
              <a:gd name="T25" fmla="*/ 2147483647 h 59"/>
              <a:gd name="T26" fmla="*/ 2147483647 w 50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59"/>
              <a:gd name="T44" fmla="*/ 50 w 50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59">
                <a:moveTo>
                  <a:pt x="50" y="28"/>
                </a:moveTo>
                <a:lnTo>
                  <a:pt x="48" y="42"/>
                </a:lnTo>
                <a:lnTo>
                  <a:pt x="40" y="55"/>
                </a:lnTo>
                <a:lnTo>
                  <a:pt x="28" y="59"/>
                </a:lnTo>
                <a:lnTo>
                  <a:pt x="16" y="57"/>
                </a:lnTo>
                <a:lnTo>
                  <a:pt x="4" y="48"/>
                </a:lnTo>
                <a:lnTo>
                  <a:pt x="0" y="36"/>
                </a:lnTo>
                <a:lnTo>
                  <a:pt x="0" y="22"/>
                </a:lnTo>
                <a:lnTo>
                  <a:pt x="4" y="8"/>
                </a:lnTo>
                <a:lnTo>
                  <a:pt x="16" y="0"/>
                </a:lnTo>
                <a:lnTo>
                  <a:pt x="28" y="0"/>
                </a:lnTo>
                <a:lnTo>
                  <a:pt x="40" y="4"/>
                </a:lnTo>
                <a:lnTo>
                  <a:pt x="48" y="14"/>
                </a:lnTo>
                <a:lnTo>
                  <a:pt x="50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18" name="Freeform 10"/>
          <p:cNvSpPr>
            <a:spLocks/>
          </p:cNvSpPr>
          <p:nvPr/>
        </p:nvSpPr>
        <p:spPr bwMode="auto">
          <a:xfrm>
            <a:off x="1881188" y="2961565"/>
            <a:ext cx="79375" cy="96838"/>
          </a:xfrm>
          <a:custGeom>
            <a:avLst/>
            <a:gdLst>
              <a:gd name="T0" fmla="*/ 2147483647 w 50"/>
              <a:gd name="T1" fmla="*/ 2147483647 h 61"/>
              <a:gd name="T2" fmla="*/ 2147483647 w 50"/>
              <a:gd name="T3" fmla="*/ 2147483647 h 61"/>
              <a:gd name="T4" fmla="*/ 2147483647 w 50"/>
              <a:gd name="T5" fmla="*/ 2147483647 h 61"/>
              <a:gd name="T6" fmla="*/ 2147483647 w 50"/>
              <a:gd name="T7" fmla="*/ 2147483647 h 61"/>
              <a:gd name="T8" fmla="*/ 2147483647 w 50"/>
              <a:gd name="T9" fmla="*/ 2147483647 h 61"/>
              <a:gd name="T10" fmla="*/ 2147483647 w 50"/>
              <a:gd name="T11" fmla="*/ 2147483647 h 61"/>
              <a:gd name="T12" fmla="*/ 0 w 50"/>
              <a:gd name="T13" fmla="*/ 2147483647 h 61"/>
              <a:gd name="T14" fmla="*/ 0 w 50"/>
              <a:gd name="T15" fmla="*/ 2147483647 h 61"/>
              <a:gd name="T16" fmla="*/ 2147483647 w 50"/>
              <a:gd name="T17" fmla="*/ 2147483647 h 61"/>
              <a:gd name="T18" fmla="*/ 2147483647 w 50"/>
              <a:gd name="T19" fmla="*/ 2147483647 h 61"/>
              <a:gd name="T20" fmla="*/ 2147483647 w 50"/>
              <a:gd name="T21" fmla="*/ 0 h 61"/>
              <a:gd name="T22" fmla="*/ 2147483647 w 50"/>
              <a:gd name="T23" fmla="*/ 2147483647 h 61"/>
              <a:gd name="T24" fmla="*/ 2147483647 w 50"/>
              <a:gd name="T25" fmla="*/ 2147483647 h 61"/>
              <a:gd name="T26" fmla="*/ 2147483647 w 50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61"/>
              <a:gd name="T44" fmla="*/ 50 w 50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61">
                <a:moveTo>
                  <a:pt x="50" y="30"/>
                </a:moveTo>
                <a:lnTo>
                  <a:pt x="48" y="45"/>
                </a:lnTo>
                <a:lnTo>
                  <a:pt x="40" y="57"/>
                </a:lnTo>
                <a:lnTo>
                  <a:pt x="28" y="61"/>
                </a:lnTo>
                <a:lnTo>
                  <a:pt x="16" y="59"/>
                </a:lnTo>
                <a:lnTo>
                  <a:pt x="4" y="51"/>
                </a:lnTo>
                <a:lnTo>
                  <a:pt x="0" y="39"/>
                </a:lnTo>
                <a:lnTo>
                  <a:pt x="0" y="24"/>
                </a:lnTo>
                <a:lnTo>
                  <a:pt x="4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8" y="16"/>
                </a:lnTo>
                <a:lnTo>
                  <a:pt x="50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19" name="Freeform 11"/>
          <p:cNvSpPr>
            <a:spLocks/>
          </p:cNvSpPr>
          <p:nvPr/>
        </p:nvSpPr>
        <p:spPr bwMode="auto">
          <a:xfrm>
            <a:off x="1881188" y="3202865"/>
            <a:ext cx="79375" cy="93663"/>
          </a:xfrm>
          <a:custGeom>
            <a:avLst/>
            <a:gdLst>
              <a:gd name="T0" fmla="*/ 2147483647 w 50"/>
              <a:gd name="T1" fmla="*/ 2147483647 h 59"/>
              <a:gd name="T2" fmla="*/ 2147483647 w 50"/>
              <a:gd name="T3" fmla="*/ 2147483647 h 59"/>
              <a:gd name="T4" fmla="*/ 2147483647 w 50"/>
              <a:gd name="T5" fmla="*/ 2147483647 h 59"/>
              <a:gd name="T6" fmla="*/ 2147483647 w 50"/>
              <a:gd name="T7" fmla="*/ 2147483647 h 59"/>
              <a:gd name="T8" fmla="*/ 2147483647 w 50"/>
              <a:gd name="T9" fmla="*/ 2147483647 h 59"/>
              <a:gd name="T10" fmla="*/ 2147483647 w 50"/>
              <a:gd name="T11" fmla="*/ 2147483647 h 59"/>
              <a:gd name="T12" fmla="*/ 0 w 50"/>
              <a:gd name="T13" fmla="*/ 2147483647 h 59"/>
              <a:gd name="T14" fmla="*/ 0 w 50"/>
              <a:gd name="T15" fmla="*/ 2147483647 h 59"/>
              <a:gd name="T16" fmla="*/ 2147483647 w 50"/>
              <a:gd name="T17" fmla="*/ 2147483647 h 59"/>
              <a:gd name="T18" fmla="*/ 2147483647 w 50"/>
              <a:gd name="T19" fmla="*/ 2147483647 h 59"/>
              <a:gd name="T20" fmla="*/ 2147483647 w 50"/>
              <a:gd name="T21" fmla="*/ 0 h 59"/>
              <a:gd name="T22" fmla="*/ 2147483647 w 50"/>
              <a:gd name="T23" fmla="*/ 2147483647 h 59"/>
              <a:gd name="T24" fmla="*/ 2147483647 w 50"/>
              <a:gd name="T25" fmla="*/ 2147483647 h 59"/>
              <a:gd name="T26" fmla="*/ 2147483647 w 50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59"/>
              <a:gd name="T44" fmla="*/ 50 w 50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59">
                <a:moveTo>
                  <a:pt x="50" y="31"/>
                </a:moveTo>
                <a:lnTo>
                  <a:pt x="48" y="45"/>
                </a:lnTo>
                <a:lnTo>
                  <a:pt x="40" y="55"/>
                </a:lnTo>
                <a:lnTo>
                  <a:pt x="28" y="59"/>
                </a:lnTo>
                <a:lnTo>
                  <a:pt x="16" y="59"/>
                </a:lnTo>
                <a:lnTo>
                  <a:pt x="4" y="51"/>
                </a:lnTo>
                <a:lnTo>
                  <a:pt x="0" y="37"/>
                </a:lnTo>
                <a:lnTo>
                  <a:pt x="0" y="23"/>
                </a:lnTo>
                <a:lnTo>
                  <a:pt x="4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8" y="17"/>
                </a:lnTo>
                <a:lnTo>
                  <a:pt x="50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20" name="Freeform 12"/>
          <p:cNvSpPr>
            <a:spLocks/>
          </p:cNvSpPr>
          <p:nvPr/>
        </p:nvSpPr>
        <p:spPr bwMode="auto">
          <a:xfrm>
            <a:off x="1881188" y="3442578"/>
            <a:ext cx="79375" cy="95250"/>
          </a:xfrm>
          <a:custGeom>
            <a:avLst/>
            <a:gdLst>
              <a:gd name="T0" fmla="*/ 2147483647 w 50"/>
              <a:gd name="T1" fmla="*/ 2147483647 h 60"/>
              <a:gd name="T2" fmla="*/ 2147483647 w 50"/>
              <a:gd name="T3" fmla="*/ 2147483647 h 60"/>
              <a:gd name="T4" fmla="*/ 2147483647 w 50"/>
              <a:gd name="T5" fmla="*/ 2147483647 h 60"/>
              <a:gd name="T6" fmla="*/ 2147483647 w 50"/>
              <a:gd name="T7" fmla="*/ 2147483647 h 60"/>
              <a:gd name="T8" fmla="*/ 2147483647 w 50"/>
              <a:gd name="T9" fmla="*/ 2147483647 h 60"/>
              <a:gd name="T10" fmla="*/ 2147483647 w 50"/>
              <a:gd name="T11" fmla="*/ 2147483647 h 60"/>
              <a:gd name="T12" fmla="*/ 0 w 50"/>
              <a:gd name="T13" fmla="*/ 2147483647 h 60"/>
              <a:gd name="T14" fmla="*/ 0 w 50"/>
              <a:gd name="T15" fmla="*/ 2147483647 h 60"/>
              <a:gd name="T16" fmla="*/ 2147483647 w 50"/>
              <a:gd name="T17" fmla="*/ 2147483647 h 60"/>
              <a:gd name="T18" fmla="*/ 2147483647 w 50"/>
              <a:gd name="T19" fmla="*/ 2147483647 h 60"/>
              <a:gd name="T20" fmla="*/ 2147483647 w 50"/>
              <a:gd name="T21" fmla="*/ 0 h 60"/>
              <a:gd name="T22" fmla="*/ 2147483647 w 50"/>
              <a:gd name="T23" fmla="*/ 2147483647 h 60"/>
              <a:gd name="T24" fmla="*/ 2147483647 w 50"/>
              <a:gd name="T25" fmla="*/ 2147483647 h 60"/>
              <a:gd name="T26" fmla="*/ 2147483647 w 50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60"/>
              <a:gd name="T44" fmla="*/ 50 w 50"/>
              <a:gd name="T45" fmla="*/ 60 h 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60">
                <a:moveTo>
                  <a:pt x="50" y="30"/>
                </a:moveTo>
                <a:lnTo>
                  <a:pt x="48" y="44"/>
                </a:lnTo>
                <a:lnTo>
                  <a:pt x="40" y="54"/>
                </a:lnTo>
                <a:lnTo>
                  <a:pt x="28" y="60"/>
                </a:lnTo>
                <a:lnTo>
                  <a:pt x="16" y="58"/>
                </a:lnTo>
                <a:lnTo>
                  <a:pt x="4" y="50"/>
                </a:lnTo>
                <a:lnTo>
                  <a:pt x="0" y="36"/>
                </a:lnTo>
                <a:lnTo>
                  <a:pt x="0" y="22"/>
                </a:lnTo>
                <a:lnTo>
                  <a:pt x="4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8" y="16"/>
                </a:lnTo>
                <a:lnTo>
                  <a:pt x="50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21" name="Freeform 13"/>
          <p:cNvSpPr>
            <a:spLocks/>
          </p:cNvSpPr>
          <p:nvPr/>
        </p:nvSpPr>
        <p:spPr bwMode="auto">
          <a:xfrm>
            <a:off x="1881188" y="3680703"/>
            <a:ext cx="79375" cy="93662"/>
          </a:xfrm>
          <a:custGeom>
            <a:avLst/>
            <a:gdLst>
              <a:gd name="T0" fmla="*/ 2147483647 w 50"/>
              <a:gd name="T1" fmla="*/ 2147483647 h 59"/>
              <a:gd name="T2" fmla="*/ 2147483647 w 50"/>
              <a:gd name="T3" fmla="*/ 2147483647 h 59"/>
              <a:gd name="T4" fmla="*/ 2147483647 w 50"/>
              <a:gd name="T5" fmla="*/ 2147483647 h 59"/>
              <a:gd name="T6" fmla="*/ 2147483647 w 50"/>
              <a:gd name="T7" fmla="*/ 2147483647 h 59"/>
              <a:gd name="T8" fmla="*/ 2147483647 w 50"/>
              <a:gd name="T9" fmla="*/ 2147483647 h 59"/>
              <a:gd name="T10" fmla="*/ 2147483647 w 50"/>
              <a:gd name="T11" fmla="*/ 2147483647 h 59"/>
              <a:gd name="T12" fmla="*/ 0 w 50"/>
              <a:gd name="T13" fmla="*/ 2147483647 h 59"/>
              <a:gd name="T14" fmla="*/ 0 w 50"/>
              <a:gd name="T15" fmla="*/ 2147483647 h 59"/>
              <a:gd name="T16" fmla="*/ 2147483647 w 50"/>
              <a:gd name="T17" fmla="*/ 2147483647 h 59"/>
              <a:gd name="T18" fmla="*/ 2147483647 w 50"/>
              <a:gd name="T19" fmla="*/ 2147483647 h 59"/>
              <a:gd name="T20" fmla="*/ 2147483647 w 50"/>
              <a:gd name="T21" fmla="*/ 0 h 59"/>
              <a:gd name="T22" fmla="*/ 2147483647 w 50"/>
              <a:gd name="T23" fmla="*/ 2147483647 h 59"/>
              <a:gd name="T24" fmla="*/ 2147483647 w 50"/>
              <a:gd name="T25" fmla="*/ 2147483647 h 59"/>
              <a:gd name="T26" fmla="*/ 2147483647 w 50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59"/>
              <a:gd name="T44" fmla="*/ 50 w 50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59">
                <a:moveTo>
                  <a:pt x="50" y="30"/>
                </a:moveTo>
                <a:lnTo>
                  <a:pt x="48" y="45"/>
                </a:lnTo>
                <a:lnTo>
                  <a:pt x="40" y="55"/>
                </a:lnTo>
                <a:lnTo>
                  <a:pt x="28" y="59"/>
                </a:lnTo>
                <a:lnTo>
                  <a:pt x="16" y="59"/>
                </a:lnTo>
                <a:lnTo>
                  <a:pt x="4" y="51"/>
                </a:lnTo>
                <a:lnTo>
                  <a:pt x="0" y="36"/>
                </a:lnTo>
                <a:lnTo>
                  <a:pt x="0" y="22"/>
                </a:lnTo>
                <a:lnTo>
                  <a:pt x="4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8" y="16"/>
                </a:lnTo>
                <a:lnTo>
                  <a:pt x="50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22" name="Freeform 14"/>
          <p:cNvSpPr>
            <a:spLocks/>
          </p:cNvSpPr>
          <p:nvPr/>
        </p:nvSpPr>
        <p:spPr bwMode="auto">
          <a:xfrm>
            <a:off x="1881188" y="3920415"/>
            <a:ext cx="79375" cy="96838"/>
          </a:xfrm>
          <a:custGeom>
            <a:avLst/>
            <a:gdLst>
              <a:gd name="T0" fmla="*/ 2147483647 w 50"/>
              <a:gd name="T1" fmla="*/ 2147483647 h 61"/>
              <a:gd name="T2" fmla="*/ 2147483647 w 50"/>
              <a:gd name="T3" fmla="*/ 2147483647 h 61"/>
              <a:gd name="T4" fmla="*/ 2147483647 w 50"/>
              <a:gd name="T5" fmla="*/ 2147483647 h 61"/>
              <a:gd name="T6" fmla="*/ 2147483647 w 50"/>
              <a:gd name="T7" fmla="*/ 2147483647 h 61"/>
              <a:gd name="T8" fmla="*/ 2147483647 w 50"/>
              <a:gd name="T9" fmla="*/ 2147483647 h 61"/>
              <a:gd name="T10" fmla="*/ 2147483647 w 50"/>
              <a:gd name="T11" fmla="*/ 2147483647 h 61"/>
              <a:gd name="T12" fmla="*/ 0 w 50"/>
              <a:gd name="T13" fmla="*/ 2147483647 h 61"/>
              <a:gd name="T14" fmla="*/ 0 w 50"/>
              <a:gd name="T15" fmla="*/ 2147483647 h 61"/>
              <a:gd name="T16" fmla="*/ 2147483647 w 50"/>
              <a:gd name="T17" fmla="*/ 2147483647 h 61"/>
              <a:gd name="T18" fmla="*/ 2147483647 w 50"/>
              <a:gd name="T19" fmla="*/ 2147483647 h 61"/>
              <a:gd name="T20" fmla="*/ 2147483647 w 50"/>
              <a:gd name="T21" fmla="*/ 0 h 61"/>
              <a:gd name="T22" fmla="*/ 2147483647 w 50"/>
              <a:gd name="T23" fmla="*/ 2147483647 h 61"/>
              <a:gd name="T24" fmla="*/ 2147483647 w 50"/>
              <a:gd name="T25" fmla="*/ 2147483647 h 61"/>
              <a:gd name="T26" fmla="*/ 2147483647 w 50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61"/>
              <a:gd name="T44" fmla="*/ 50 w 50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61">
                <a:moveTo>
                  <a:pt x="50" y="31"/>
                </a:moveTo>
                <a:lnTo>
                  <a:pt x="48" y="45"/>
                </a:lnTo>
                <a:lnTo>
                  <a:pt x="40" y="55"/>
                </a:lnTo>
                <a:lnTo>
                  <a:pt x="28" y="61"/>
                </a:lnTo>
                <a:lnTo>
                  <a:pt x="16" y="59"/>
                </a:lnTo>
                <a:lnTo>
                  <a:pt x="4" y="51"/>
                </a:lnTo>
                <a:lnTo>
                  <a:pt x="0" y="39"/>
                </a:lnTo>
                <a:lnTo>
                  <a:pt x="0" y="24"/>
                </a:lnTo>
                <a:lnTo>
                  <a:pt x="4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8" y="16"/>
                </a:lnTo>
                <a:lnTo>
                  <a:pt x="50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23" name="Freeform 15"/>
          <p:cNvSpPr>
            <a:spLocks/>
          </p:cNvSpPr>
          <p:nvPr/>
        </p:nvSpPr>
        <p:spPr bwMode="auto">
          <a:xfrm>
            <a:off x="1878013" y="4161715"/>
            <a:ext cx="82550" cy="93663"/>
          </a:xfrm>
          <a:custGeom>
            <a:avLst/>
            <a:gdLst>
              <a:gd name="T0" fmla="*/ 2147483647 w 52"/>
              <a:gd name="T1" fmla="*/ 2147483647 h 59"/>
              <a:gd name="T2" fmla="*/ 2147483647 w 52"/>
              <a:gd name="T3" fmla="*/ 2147483647 h 59"/>
              <a:gd name="T4" fmla="*/ 2147483647 w 52"/>
              <a:gd name="T5" fmla="*/ 2147483647 h 59"/>
              <a:gd name="T6" fmla="*/ 2147483647 w 52"/>
              <a:gd name="T7" fmla="*/ 2147483647 h 59"/>
              <a:gd name="T8" fmla="*/ 2147483647 w 52"/>
              <a:gd name="T9" fmla="*/ 2147483647 h 59"/>
              <a:gd name="T10" fmla="*/ 2147483647 w 52"/>
              <a:gd name="T11" fmla="*/ 2147483647 h 59"/>
              <a:gd name="T12" fmla="*/ 0 w 52"/>
              <a:gd name="T13" fmla="*/ 2147483647 h 59"/>
              <a:gd name="T14" fmla="*/ 2147483647 w 52"/>
              <a:gd name="T15" fmla="*/ 2147483647 h 59"/>
              <a:gd name="T16" fmla="*/ 2147483647 w 52"/>
              <a:gd name="T17" fmla="*/ 2147483647 h 59"/>
              <a:gd name="T18" fmla="*/ 2147483647 w 52"/>
              <a:gd name="T19" fmla="*/ 0 h 59"/>
              <a:gd name="T20" fmla="*/ 2147483647 w 52"/>
              <a:gd name="T21" fmla="*/ 2147483647 h 59"/>
              <a:gd name="T22" fmla="*/ 2147483647 w 52"/>
              <a:gd name="T23" fmla="*/ 2147483647 h 59"/>
              <a:gd name="T24" fmla="*/ 2147483647 w 52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2"/>
              <a:gd name="T40" fmla="*/ 0 h 59"/>
              <a:gd name="T41" fmla="*/ 52 w 52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2" h="59">
                <a:moveTo>
                  <a:pt x="52" y="29"/>
                </a:moveTo>
                <a:lnTo>
                  <a:pt x="48" y="45"/>
                </a:lnTo>
                <a:lnTo>
                  <a:pt x="40" y="55"/>
                </a:lnTo>
                <a:lnTo>
                  <a:pt x="26" y="59"/>
                </a:lnTo>
                <a:lnTo>
                  <a:pt x="14" y="55"/>
                </a:lnTo>
                <a:lnTo>
                  <a:pt x="4" y="45"/>
                </a:lnTo>
                <a:lnTo>
                  <a:pt x="0" y="29"/>
                </a:lnTo>
                <a:lnTo>
                  <a:pt x="4" y="15"/>
                </a:lnTo>
                <a:lnTo>
                  <a:pt x="14" y="4"/>
                </a:lnTo>
                <a:lnTo>
                  <a:pt x="26" y="0"/>
                </a:lnTo>
                <a:lnTo>
                  <a:pt x="40" y="4"/>
                </a:lnTo>
                <a:lnTo>
                  <a:pt x="48" y="15"/>
                </a:lnTo>
                <a:lnTo>
                  <a:pt x="52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24" name="Freeform 16"/>
          <p:cNvSpPr>
            <a:spLocks/>
          </p:cNvSpPr>
          <p:nvPr/>
        </p:nvSpPr>
        <p:spPr bwMode="auto">
          <a:xfrm>
            <a:off x="1881188" y="4398253"/>
            <a:ext cx="79375" cy="96837"/>
          </a:xfrm>
          <a:custGeom>
            <a:avLst/>
            <a:gdLst>
              <a:gd name="T0" fmla="*/ 2147483647 w 50"/>
              <a:gd name="T1" fmla="*/ 2147483647 h 61"/>
              <a:gd name="T2" fmla="*/ 2147483647 w 50"/>
              <a:gd name="T3" fmla="*/ 2147483647 h 61"/>
              <a:gd name="T4" fmla="*/ 2147483647 w 50"/>
              <a:gd name="T5" fmla="*/ 2147483647 h 61"/>
              <a:gd name="T6" fmla="*/ 2147483647 w 50"/>
              <a:gd name="T7" fmla="*/ 2147483647 h 61"/>
              <a:gd name="T8" fmla="*/ 2147483647 w 50"/>
              <a:gd name="T9" fmla="*/ 2147483647 h 61"/>
              <a:gd name="T10" fmla="*/ 2147483647 w 50"/>
              <a:gd name="T11" fmla="*/ 2147483647 h 61"/>
              <a:gd name="T12" fmla="*/ 0 w 50"/>
              <a:gd name="T13" fmla="*/ 2147483647 h 61"/>
              <a:gd name="T14" fmla="*/ 0 w 50"/>
              <a:gd name="T15" fmla="*/ 2147483647 h 61"/>
              <a:gd name="T16" fmla="*/ 2147483647 w 50"/>
              <a:gd name="T17" fmla="*/ 2147483647 h 61"/>
              <a:gd name="T18" fmla="*/ 2147483647 w 50"/>
              <a:gd name="T19" fmla="*/ 2147483647 h 61"/>
              <a:gd name="T20" fmla="*/ 2147483647 w 50"/>
              <a:gd name="T21" fmla="*/ 0 h 61"/>
              <a:gd name="T22" fmla="*/ 2147483647 w 50"/>
              <a:gd name="T23" fmla="*/ 2147483647 h 61"/>
              <a:gd name="T24" fmla="*/ 2147483647 w 50"/>
              <a:gd name="T25" fmla="*/ 2147483647 h 61"/>
              <a:gd name="T26" fmla="*/ 2147483647 w 50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61"/>
              <a:gd name="T44" fmla="*/ 50 w 50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61">
                <a:moveTo>
                  <a:pt x="50" y="30"/>
                </a:moveTo>
                <a:lnTo>
                  <a:pt x="48" y="44"/>
                </a:lnTo>
                <a:lnTo>
                  <a:pt x="40" y="57"/>
                </a:lnTo>
                <a:lnTo>
                  <a:pt x="28" y="61"/>
                </a:lnTo>
                <a:lnTo>
                  <a:pt x="16" y="59"/>
                </a:lnTo>
                <a:lnTo>
                  <a:pt x="4" y="50"/>
                </a:lnTo>
                <a:lnTo>
                  <a:pt x="0" y="38"/>
                </a:lnTo>
                <a:lnTo>
                  <a:pt x="0" y="24"/>
                </a:lnTo>
                <a:lnTo>
                  <a:pt x="4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8" y="16"/>
                </a:lnTo>
                <a:lnTo>
                  <a:pt x="50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25" name="Freeform 17"/>
          <p:cNvSpPr>
            <a:spLocks/>
          </p:cNvSpPr>
          <p:nvPr/>
        </p:nvSpPr>
        <p:spPr bwMode="auto">
          <a:xfrm>
            <a:off x="1881188" y="4639553"/>
            <a:ext cx="79375" cy="93662"/>
          </a:xfrm>
          <a:custGeom>
            <a:avLst/>
            <a:gdLst>
              <a:gd name="T0" fmla="*/ 2147483647 w 50"/>
              <a:gd name="T1" fmla="*/ 2147483647 h 59"/>
              <a:gd name="T2" fmla="*/ 2147483647 w 50"/>
              <a:gd name="T3" fmla="*/ 2147483647 h 59"/>
              <a:gd name="T4" fmla="*/ 2147483647 w 50"/>
              <a:gd name="T5" fmla="*/ 2147483647 h 59"/>
              <a:gd name="T6" fmla="*/ 2147483647 w 50"/>
              <a:gd name="T7" fmla="*/ 2147483647 h 59"/>
              <a:gd name="T8" fmla="*/ 2147483647 w 50"/>
              <a:gd name="T9" fmla="*/ 2147483647 h 59"/>
              <a:gd name="T10" fmla="*/ 2147483647 w 50"/>
              <a:gd name="T11" fmla="*/ 2147483647 h 59"/>
              <a:gd name="T12" fmla="*/ 0 w 50"/>
              <a:gd name="T13" fmla="*/ 2147483647 h 59"/>
              <a:gd name="T14" fmla="*/ 0 w 50"/>
              <a:gd name="T15" fmla="*/ 2147483647 h 59"/>
              <a:gd name="T16" fmla="*/ 2147483647 w 50"/>
              <a:gd name="T17" fmla="*/ 2147483647 h 59"/>
              <a:gd name="T18" fmla="*/ 2147483647 w 50"/>
              <a:gd name="T19" fmla="*/ 2147483647 h 59"/>
              <a:gd name="T20" fmla="*/ 2147483647 w 50"/>
              <a:gd name="T21" fmla="*/ 0 h 59"/>
              <a:gd name="T22" fmla="*/ 2147483647 w 50"/>
              <a:gd name="T23" fmla="*/ 2147483647 h 59"/>
              <a:gd name="T24" fmla="*/ 2147483647 w 50"/>
              <a:gd name="T25" fmla="*/ 2147483647 h 59"/>
              <a:gd name="T26" fmla="*/ 2147483647 w 50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59"/>
              <a:gd name="T44" fmla="*/ 50 w 50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59">
                <a:moveTo>
                  <a:pt x="50" y="30"/>
                </a:moveTo>
                <a:lnTo>
                  <a:pt x="48" y="45"/>
                </a:lnTo>
                <a:lnTo>
                  <a:pt x="40" y="55"/>
                </a:lnTo>
                <a:lnTo>
                  <a:pt x="28" y="59"/>
                </a:lnTo>
                <a:lnTo>
                  <a:pt x="16" y="59"/>
                </a:lnTo>
                <a:lnTo>
                  <a:pt x="4" y="51"/>
                </a:lnTo>
                <a:lnTo>
                  <a:pt x="0" y="37"/>
                </a:lnTo>
                <a:lnTo>
                  <a:pt x="0" y="22"/>
                </a:lnTo>
                <a:lnTo>
                  <a:pt x="4" y="10"/>
                </a:lnTo>
                <a:lnTo>
                  <a:pt x="16" y="2"/>
                </a:lnTo>
                <a:lnTo>
                  <a:pt x="28" y="0"/>
                </a:lnTo>
                <a:lnTo>
                  <a:pt x="40" y="4"/>
                </a:lnTo>
                <a:lnTo>
                  <a:pt x="48" y="16"/>
                </a:lnTo>
                <a:lnTo>
                  <a:pt x="50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>
            <a:off x="1881188" y="4877678"/>
            <a:ext cx="79375" cy="93662"/>
          </a:xfrm>
          <a:custGeom>
            <a:avLst/>
            <a:gdLst>
              <a:gd name="T0" fmla="*/ 2147483647 w 50"/>
              <a:gd name="T1" fmla="*/ 2147483647 h 59"/>
              <a:gd name="T2" fmla="*/ 2147483647 w 50"/>
              <a:gd name="T3" fmla="*/ 2147483647 h 59"/>
              <a:gd name="T4" fmla="*/ 2147483647 w 50"/>
              <a:gd name="T5" fmla="*/ 2147483647 h 59"/>
              <a:gd name="T6" fmla="*/ 2147483647 w 50"/>
              <a:gd name="T7" fmla="*/ 2147483647 h 59"/>
              <a:gd name="T8" fmla="*/ 2147483647 w 50"/>
              <a:gd name="T9" fmla="*/ 2147483647 h 59"/>
              <a:gd name="T10" fmla="*/ 2147483647 w 50"/>
              <a:gd name="T11" fmla="*/ 2147483647 h 59"/>
              <a:gd name="T12" fmla="*/ 0 w 50"/>
              <a:gd name="T13" fmla="*/ 2147483647 h 59"/>
              <a:gd name="T14" fmla="*/ 0 w 50"/>
              <a:gd name="T15" fmla="*/ 2147483647 h 59"/>
              <a:gd name="T16" fmla="*/ 2147483647 w 50"/>
              <a:gd name="T17" fmla="*/ 2147483647 h 59"/>
              <a:gd name="T18" fmla="*/ 2147483647 w 50"/>
              <a:gd name="T19" fmla="*/ 2147483647 h 59"/>
              <a:gd name="T20" fmla="*/ 2147483647 w 50"/>
              <a:gd name="T21" fmla="*/ 0 h 59"/>
              <a:gd name="T22" fmla="*/ 2147483647 w 50"/>
              <a:gd name="T23" fmla="*/ 2147483647 h 59"/>
              <a:gd name="T24" fmla="*/ 2147483647 w 50"/>
              <a:gd name="T25" fmla="*/ 2147483647 h 59"/>
              <a:gd name="T26" fmla="*/ 2147483647 w 50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59"/>
              <a:gd name="T44" fmla="*/ 50 w 50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59">
                <a:moveTo>
                  <a:pt x="50" y="31"/>
                </a:moveTo>
                <a:lnTo>
                  <a:pt x="48" y="45"/>
                </a:lnTo>
                <a:lnTo>
                  <a:pt x="40" y="55"/>
                </a:lnTo>
                <a:lnTo>
                  <a:pt x="28" y="59"/>
                </a:lnTo>
                <a:lnTo>
                  <a:pt x="16" y="59"/>
                </a:lnTo>
                <a:lnTo>
                  <a:pt x="4" y="49"/>
                </a:lnTo>
                <a:lnTo>
                  <a:pt x="0" y="37"/>
                </a:lnTo>
                <a:lnTo>
                  <a:pt x="0" y="23"/>
                </a:lnTo>
                <a:lnTo>
                  <a:pt x="4" y="10"/>
                </a:lnTo>
                <a:lnTo>
                  <a:pt x="16" y="2"/>
                </a:lnTo>
                <a:lnTo>
                  <a:pt x="28" y="0"/>
                </a:lnTo>
                <a:lnTo>
                  <a:pt x="40" y="4"/>
                </a:lnTo>
                <a:lnTo>
                  <a:pt x="48" y="17"/>
                </a:lnTo>
                <a:lnTo>
                  <a:pt x="50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27" name="Freeform 19"/>
          <p:cNvSpPr>
            <a:spLocks/>
          </p:cNvSpPr>
          <p:nvPr/>
        </p:nvSpPr>
        <p:spPr bwMode="auto">
          <a:xfrm>
            <a:off x="1881188" y="5117390"/>
            <a:ext cx="79375" cy="95250"/>
          </a:xfrm>
          <a:custGeom>
            <a:avLst/>
            <a:gdLst>
              <a:gd name="T0" fmla="*/ 2147483647 w 50"/>
              <a:gd name="T1" fmla="*/ 2147483647 h 60"/>
              <a:gd name="T2" fmla="*/ 2147483647 w 50"/>
              <a:gd name="T3" fmla="*/ 2147483647 h 60"/>
              <a:gd name="T4" fmla="*/ 2147483647 w 50"/>
              <a:gd name="T5" fmla="*/ 2147483647 h 60"/>
              <a:gd name="T6" fmla="*/ 2147483647 w 50"/>
              <a:gd name="T7" fmla="*/ 2147483647 h 60"/>
              <a:gd name="T8" fmla="*/ 2147483647 w 50"/>
              <a:gd name="T9" fmla="*/ 2147483647 h 60"/>
              <a:gd name="T10" fmla="*/ 2147483647 w 50"/>
              <a:gd name="T11" fmla="*/ 2147483647 h 60"/>
              <a:gd name="T12" fmla="*/ 0 w 50"/>
              <a:gd name="T13" fmla="*/ 2147483647 h 60"/>
              <a:gd name="T14" fmla="*/ 0 w 50"/>
              <a:gd name="T15" fmla="*/ 2147483647 h 60"/>
              <a:gd name="T16" fmla="*/ 2147483647 w 50"/>
              <a:gd name="T17" fmla="*/ 2147483647 h 60"/>
              <a:gd name="T18" fmla="*/ 2147483647 w 50"/>
              <a:gd name="T19" fmla="*/ 2147483647 h 60"/>
              <a:gd name="T20" fmla="*/ 2147483647 w 50"/>
              <a:gd name="T21" fmla="*/ 0 h 60"/>
              <a:gd name="T22" fmla="*/ 2147483647 w 50"/>
              <a:gd name="T23" fmla="*/ 2147483647 h 60"/>
              <a:gd name="T24" fmla="*/ 2147483647 w 50"/>
              <a:gd name="T25" fmla="*/ 2147483647 h 60"/>
              <a:gd name="T26" fmla="*/ 2147483647 w 50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60"/>
              <a:gd name="T44" fmla="*/ 50 w 50"/>
              <a:gd name="T45" fmla="*/ 60 h 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60">
                <a:moveTo>
                  <a:pt x="50" y="30"/>
                </a:moveTo>
                <a:lnTo>
                  <a:pt x="48" y="44"/>
                </a:lnTo>
                <a:lnTo>
                  <a:pt x="40" y="54"/>
                </a:lnTo>
                <a:lnTo>
                  <a:pt x="28" y="60"/>
                </a:lnTo>
                <a:lnTo>
                  <a:pt x="16" y="58"/>
                </a:lnTo>
                <a:lnTo>
                  <a:pt x="4" y="50"/>
                </a:lnTo>
                <a:lnTo>
                  <a:pt x="0" y="36"/>
                </a:lnTo>
                <a:lnTo>
                  <a:pt x="0" y="22"/>
                </a:lnTo>
                <a:lnTo>
                  <a:pt x="4" y="10"/>
                </a:lnTo>
                <a:lnTo>
                  <a:pt x="16" y="2"/>
                </a:lnTo>
                <a:lnTo>
                  <a:pt x="28" y="0"/>
                </a:lnTo>
                <a:lnTo>
                  <a:pt x="40" y="4"/>
                </a:lnTo>
                <a:lnTo>
                  <a:pt x="48" y="16"/>
                </a:lnTo>
                <a:lnTo>
                  <a:pt x="50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1881188" y="5355515"/>
            <a:ext cx="79375" cy="96838"/>
          </a:xfrm>
          <a:custGeom>
            <a:avLst/>
            <a:gdLst>
              <a:gd name="T0" fmla="*/ 2147483647 w 50"/>
              <a:gd name="T1" fmla="*/ 2147483647 h 61"/>
              <a:gd name="T2" fmla="*/ 2147483647 w 50"/>
              <a:gd name="T3" fmla="*/ 2147483647 h 61"/>
              <a:gd name="T4" fmla="*/ 2147483647 w 50"/>
              <a:gd name="T5" fmla="*/ 2147483647 h 61"/>
              <a:gd name="T6" fmla="*/ 2147483647 w 50"/>
              <a:gd name="T7" fmla="*/ 2147483647 h 61"/>
              <a:gd name="T8" fmla="*/ 2147483647 w 50"/>
              <a:gd name="T9" fmla="*/ 2147483647 h 61"/>
              <a:gd name="T10" fmla="*/ 2147483647 w 50"/>
              <a:gd name="T11" fmla="*/ 2147483647 h 61"/>
              <a:gd name="T12" fmla="*/ 0 w 50"/>
              <a:gd name="T13" fmla="*/ 2147483647 h 61"/>
              <a:gd name="T14" fmla="*/ 0 w 50"/>
              <a:gd name="T15" fmla="*/ 2147483647 h 61"/>
              <a:gd name="T16" fmla="*/ 2147483647 w 50"/>
              <a:gd name="T17" fmla="*/ 2147483647 h 61"/>
              <a:gd name="T18" fmla="*/ 2147483647 w 50"/>
              <a:gd name="T19" fmla="*/ 2147483647 h 61"/>
              <a:gd name="T20" fmla="*/ 2147483647 w 50"/>
              <a:gd name="T21" fmla="*/ 0 h 61"/>
              <a:gd name="T22" fmla="*/ 2147483647 w 50"/>
              <a:gd name="T23" fmla="*/ 2147483647 h 61"/>
              <a:gd name="T24" fmla="*/ 2147483647 w 50"/>
              <a:gd name="T25" fmla="*/ 2147483647 h 61"/>
              <a:gd name="T26" fmla="*/ 2147483647 w 50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61"/>
              <a:gd name="T44" fmla="*/ 50 w 50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61">
                <a:moveTo>
                  <a:pt x="50" y="30"/>
                </a:moveTo>
                <a:lnTo>
                  <a:pt x="48" y="45"/>
                </a:lnTo>
                <a:lnTo>
                  <a:pt x="40" y="55"/>
                </a:lnTo>
                <a:lnTo>
                  <a:pt x="28" y="61"/>
                </a:lnTo>
                <a:lnTo>
                  <a:pt x="16" y="59"/>
                </a:lnTo>
                <a:lnTo>
                  <a:pt x="4" y="51"/>
                </a:lnTo>
                <a:lnTo>
                  <a:pt x="0" y="38"/>
                </a:lnTo>
                <a:lnTo>
                  <a:pt x="0" y="22"/>
                </a:lnTo>
                <a:lnTo>
                  <a:pt x="4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8" y="16"/>
                </a:lnTo>
                <a:lnTo>
                  <a:pt x="50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29" name="Freeform 21"/>
          <p:cNvSpPr>
            <a:spLocks/>
          </p:cNvSpPr>
          <p:nvPr/>
        </p:nvSpPr>
        <p:spPr bwMode="auto">
          <a:xfrm>
            <a:off x="1881188" y="5596815"/>
            <a:ext cx="79375" cy="93663"/>
          </a:xfrm>
          <a:custGeom>
            <a:avLst/>
            <a:gdLst>
              <a:gd name="T0" fmla="*/ 2147483647 w 50"/>
              <a:gd name="T1" fmla="*/ 2147483647 h 59"/>
              <a:gd name="T2" fmla="*/ 2147483647 w 50"/>
              <a:gd name="T3" fmla="*/ 2147483647 h 59"/>
              <a:gd name="T4" fmla="*/ 2147483647 w 50"/>
              <a:gd name="T5" fmla="*/ 2147483647 h 59"/>
              <a:gd name="T6" fmla="*/ 2147483647 w 50"/>
              <a:gd name="T7" fmla="*/ 2147483647 h 59"/>
              <a:gd name="T8" fmla="*/ 2147483647 w 50"/>
              <a:gd name="T9" fmla="*/ 2147483647 h 59"/>
              <a:gd name="T10" fmla="*/ 2147483647 w 50"/>
              <a:gd name="T11" fmla="*/ 2147483647 h 59"/>
              <a:gd name="T12" fmla="*/ 0 w 50"/>
              <a:gd name="T13" fmla="*/ 2147483647 h 59"/>
              <a:gd name="T14" fmla="*/ 0 w 50"/>
              <a:gd name="T15" fmla="*/ 2147483647 h 59"/>
              <a:gd name="T16" fmla="*/ 2147483647 w 50"/>
              <a:gd name="T17" fmla="*/ 2147483647 h 59"/>
              <a:gd name="T18" fmla="*/ 2147483647 w 50"/>
              <a:gd name="T19" fmla="*/ 2147483647 h 59"/>
              <a:gd name="T20" fmla="*/ 2147483647 w 50"/>
              <a:gd name="T21" fmla="*/ 0 h 59"/>
              <a:gd name="T22" fmla="*/ 2147483647 w 50"/>
              <a:gd name="T23" fmla="*/ 2147483647 h 59"/>
              <a:gd name="T24" fmla="*/ 2147483647 w 50"/>
              <a:gd name="T25" fmla="*/ 2147483647 h 59"/>
              <a:gd name="T26" fmla="*/ 2147483647 w 50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59"/>
              <a:gd name="T44" fmla="*/ 50 w 50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59">
                <a:moveTo>
                  <a:pt x="50" y="29"/>
                </a:moveTo>
                <a:lnTo>
                  <a:pt x="48" y="43"/>
                </a:lnTo>
                <a:lnTo>
                  <a:pt x="40" y="55"/>
                </a:lnTo>
                <a:lnTo>
                  <a:pt x="28" y="59"/>
                </a:lnTo>
                <a:lnTo>
                  <a:pt x="16" y="57"/>
                </a:lnTo>
                <a:lnTo>
                  <a:pt x="4" y="49"/>
                </a:lnTo>
                <a:lnTo>
                  <a:pt x="0" y="37"/>
                </a:lnTo>
                <a:lnTo>
                  <a:pt x="0" y="22"/>
                </a:lnTo>
                <a:lnTo>
                  <a:pt x="4" y="10"/>
                </a:lnTo>
                <a:lnTo>
                  <a:pt x="16" y="2"/>
                </a:lnTo>
                <a:lnTo>
                  <a:pt x="28" y="0"/>
                </a:lnTo>
                <a:lnTo>
                  <a:pt x="40" y="4"/>
                </a:lnTo>
                <a:lnTo>
                  <a:pt x="48" y="16"/>
                </a:lnTo>
                <a:lnTo>
                  <a:pt x="50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30" name="Freeform 22"/>
          <p:cNvSpPr>
            <a:spLocks/>
          </p:cNvSpPr>
          <p:nvPr/>
        </p:nvSpPr>
        <p:spPr bwMode="auto">
          <a:xfrm>
            <a:off x="1881188" y="5834940"/>
            <a:ext cx="79375" cy="93663"/>
          </a:xfrm>
          <a:custGeom>
            <a:avLst/>
            <a:gdLst>
              <a:gd name="T0" fmla="*/ 2147483647 w 50"/>
              <a:gd name="T1" fmla="*/ 2147483647 h 59"/>
              <a:gd name="T2" fmla="*/ 2147483647 w 50"/>
              <a:gd name="T3" fmla="*/ 2147483647 h 59"/>
              <a:gd name="T4" fmla="*/ 2147483647 w 50"/>
              <a:gd name="T5" fmla="*/ 2147483647 h 59"/>
              <a:gd name="T6" fmla="*/ 2147483647 w 50"/>
              <a:gd name="T7" fmla="*/ 2147483647 h 59"/>
              <a:gd name="T8" fmla="*/ 2147483647 w 50"/>
              <a:gd name="T9" fmla="*/ 2147483647 h 59"/>
              <a:gd name="T10" fmla="*/ 2147483647 w 50"/>
              <a:gd name="T11" fmla="*/ 2147483647 h 59"/>
              <a:gd name="T12" fmla="*/ 0 w 50"/>
              <a:gd name="T13" fmla="*/ 2147483647 h 59"/>
              <a:gd name="T14" fmla="*/ 0 w 50"/>
              <a:gd name="T15" fmla="*/ 2147483647 h 59"/>
              <a:gd name="T16" fmla="*/ 2147483647 w 50"/>
              <a:gd name="T17" fmla="*/ 2147483647 h 59"/>
              <a:gd name="T18" fmla="*/ 2147483647 w 50"/>
              <a:gd name="T19" fmla="*/ 0 h 59"/>
              <a:gd name="T20" fmla="*/ 2147483647 w 50"/>
              <a:gd name="T21" fmla="*/ 0 h 59"/>
              <a:gd name="T22" fmla="*/ 2147483647 w 50"/>
              <a:gd name="T23" fmla="*/ 2147483647 h 59"/>
              <a:gd name="T24" fmla="*/ 2147483647 w 50"/>
              <a:gd name="T25" fmla="*/ 2147483647 h 59"/>
              <a:gd name="T26" fmla="*/ 2147483647 w 50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59"/>
              <a:gd name="T44" fmla="*/ 50 w 50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59">
                <a:moveTo>
                  <a:pt x="50" y="29"/>
                </a:moveTo>
                <a:lnTo>
                  <a:pt x="48" y="43"/>
                </a:lnTo>
                <a:lnTo>
                  <a:pt x="40" y="55"/>
                </a:lnTo>
                <a:lnTo>
                  <a:pt x="28" y="59"/>
                </a:lnTo>
                <a:lnTo>
                  <a:pt x="16" y="57"/>
                </a:lnTo>
                <a:lnTo>
                  <a:pt x="4" y="49"/>
                </a:lnTo>
                <a:lnTo>
                  <a:pt x="0" y="37"/>
                </a:lnTo>
                <a:lnTo>
                  <a:pt x="0" y="23"/>
                </a:lnTo>
                <a:lnTo>
                  <a:pt x="4" y="9"/>
                </a:lnTo>
                <a:lnTo>
                  <a:pt x="16" y="0"/>
                </a:lnTo>
                <a:lnTo>
                  <a:pt x="28" y="0"/>
                </a:lnTo>
                <a:lnTo>
                  <a:pt x="40" y="4"/>
                </a:lnTo>
                <a:lnTo>
                  <a:pt x="48" y="15"/>
                </a:lnTo>
                <a:lnTo>
                  <a:pt x="50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31" name="Freeform 23"/>
          <p:cNvSpPr>
            <a:spLocks/>
          </p:cNvSpPr>
          <p:nvPr/>
        </p:nvSpPr>
        <p:spPr bwMode="auto">
          <a:xfrm>
            <a:off x="1881188" y="6074653"/>
            <a:ext cx="79375" cy="96837"/>
          </a:xfrm>
          <a:custGeom>
            <a:avLst/>
            <a:gdLst>
              <a:gd name="T0" fmla="*/ 2147483647 w 50"/>
              <a:gd name="T1" fmla="*/ 2147483647 h 61"/>
              <a:gd name="T2" fmla="*/ 2147483647 w 50"/>
              <a:gd name="T3" fmla="*/ 2147483647 h 61"/>
              <a:gd name="T4" fmla="*/ 2147483647 w 50"/>
              <a:gd name="T5" fmla="*/ 2147483647 h 61"/>
              <a:gd name="T6" fmla="*/ 2147483647 w 50"/>
              <a:gd name="T7" fmla="*/ 2147483647 h 61"/>
              <a:gd name="T8" fmla="*/ 2147483647 w 50"/>
              <a:gd name="T9" fmla="*/ 2147483647 h 61"/>
              <a:gd name="T10" fmla="*/ 2147483647 w 50"/>
              <a:gd name="T11" fmla="*/ 2147483647 h 61"/>
              <a:gd name="T12" fmla="*/ 0 w 50"/>
              <a:gd name="T13" fmla="*/ 2147483647 h 61"/>
              <a:gd name="T14" fmla="*/ 0 w 50"/>
              <a:gd name="T15" fmla="*/ 2147483647 h 61"/>
              <a:gd name="T16" fmla="*/ 2147483647 w 50"/>
              <a:gd name="T17" fmla="*/ 2147483647 h 61"/>
              <a:gd name="T18" fmla="*/ 2147483647 w 50"/>
              <a:gd name="T19" fmla="*/ 0 h 61"/>
              <a:gd name="T20" fmla="*/ 2147483647 w 50"/>
              <a:gd name="T21" fmla="*/ 0 h 61"/>
              <a:gd name="T22" fmla="*/ 2147483647 w 50"/>
              <a:gd name="T23" fmla="*/ 2147483647 h 61"/>
              <a:gd name="T24" fmla="*/ 2147483647 w 50"/>
              <a:gd name="T25" fmla="*/ 2147483647 h 61"/>
              <a:gd name="T26" fmla="*/ 2147483647 w 50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61"/>
              <a:gd name="T44" fmla="*/ 50 w 50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61">
                <a:moveTo>
                  <a:pt x="50" y="30"/>
                </a:moveTo>
                <a:lnTo>
                  <a:pt x="48" y="44"/>
                </a:lnTo>
                <a:lnTo>
                  <a:pt x="40" y="55"/>
                </a:lnTo>
                <a:lnTo>
                  <a:pt x="28" y="61"/>
                </a:lnTo>
                <a:lnTo>
                  <a:pt x="16" y="59"/>
                </a:lnTo>
                <a:lnTo>
                  <a:pt x="4" y="50"/>
                </a:lnTo>
                <a:lnTo>
                  <a:pt x="0" y="36"/>
                </a:lnTo>
                <a:lnTo>
                  <a:pt x="0" y="22"/>
                </a:lnTo>
                <a:lnTo>
                  <a:pt x="4" y="10"/>
                </a:lnTo>
                <a:lnTo>
                  <a:pt x="16" y="0"/>
                </a:lnTo>
                <a:lnTo>
                  <a:pt x="28" y="0"/>
                </a:lnTo>
                <a:lnTo>
                  <a:pt x="40" y="4"/>
                </a:lnTo>
                <a:lnTo>
                  <a:pt x="48" y="16"/>
                </a:lnTo>
                <a:lnTo>
                  <a:pt x="50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32" name="Freeform 24"/>
          <p:cNvSpPr>
            <a:spLocks/>
          </p:cNvSpPr>
          <p:nvPr/>
        </p:nvSpPr>
        <p:spPr bwMode="auto">
          <a:xfrm>
            <a:off x="3538538" y="2486903"/>
            <a:ext cx="84137" cy="93662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9"/>
                </a:moveTo>
                <a:lnTo>
                  <a:pt x="49" y="43"/>
                </a:lnTo>
                <a:lnTo>
                  <a:pt x="41" y="53"/>
                </a:lnTo>
                <a:lnTo>
                  <a:pt x="29" y="59"/>
                </a:lnTo>
                <a:lnTo>
                  <a:pt x="17" y="57"/>
                </a:lnTo>
                <a:lnTo>
                  <a:pt x="6" y="49"/>
                </a:lnTo>
                <a:lnTo>
                  <a:pt x="0" y="37"/>
                </a:lnTo>
                <a:lnTo>
                  <a:pt x="0" y="23"/>
                </a:lnTo>
                <a:lnTo>
                  <a:pt x="6" y="11"/>
                </a:lnTo>
                <a:lnTo>
                  <a:pt x="17" y="2"/>
                </a:lnTo>
                <a:lnTo>
                  <a:pt x="29" y="0"/>
                </a:lnTo>
                <a:lnTo>
                  <a:pt x="41" y="4"/>
                </a:lnTo>
                <a:lnTo>
                  <a:pt x="49" y="17"/>
                </a:lnTo>
                <a:lnTo>
                  <a:pt x="53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33" name="Freeform 25"/>
          <p:cNvSpPr>
            <a:spLocks/>
          </p:cNvSpPr>
          <p:nvPr/>
        </p:nvSpPr>
        <p:spPr bwMode="auto">
          <a:xfrm>
            <a:off x="3538538" y="272661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0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8"/>
                </a:moveTo>
                <a:lnTo>
                  <a:pt x="49" y="42"/>
                </a:lnTo>
                <a:lnTo>
                  <a:pt x="41" y="55"/>
                </a:lnTo>
                <a:lnTo>
                  <a:pt x="29" y="59"/>
                </a:lnTo>
                <a:lnTo>
                  <a:pt x="17" y="57"/>
                </a:lnTo>
                <a:lnTo>
                  <a:pt x="6" y="48"/>
                </a:lnTo>
                <a:lnTo>
                  <a:pt x="0" y="36"/>
                </a:lnTo>
                <a:lnTo>
                  <a:pt x="0" y="22"/>
                </a:lnTo>
                <a:lnTo>
                  <a:pt x="6" y="8"/>
                </a:lnTo>
                <a:lnTo>
                  <a:pt x="17" y="0"/>
                </a:lnTo>
                <a:lnTo>
                  <a:pt x="29" y="0"/>
                </a:lnTo>
                <a:lnTo>
                  <a:pt x="41" y="4"/>
                </a:lnTo>
                <a:lnTo>
                  <a:pt x="49" y="14"/>
                </a:lnTo>
                <a:lnTo>
                  <a:pt x="53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34" name="Freeform 26"/>
          <p:cNvSpPr>
            <a:spLocks/>
          </p:cNvSpPr>
          <p:nvPr/>
        </p:nvSpPr>
        <p:spPr bwMode="auto">
          <a:xfrm>
            <a:off x="3538538" y="2961565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5"/>
                </a:lnTo>
                <a:lnTo>
                  <a:pt x="41" y="57"/>
                </a:lnTo>
                <a:lnTo>
                  <a:pt x="29" y="61"/>
                </a:lnTo>
                <a:lnTo>
                  <a:pt x="17" y="59"/>
                </a:lnTo>
                <a:lnTo>
                  <a:pt x="6" y="51"/>
                </a:lnTo>
                <a:lnTo>
                  <a:pt x="0" y="39"/>
                </a:lnTo>
                <a:lnTo>
                  <a:pt x="0" y="24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35" name="Freeform 27"/>
          <p:cNvSpPr>
            <a:spLocks/>
          </p:cNvSpPr>
          <p:nvPr/>
        </p:nvSpPr>
        <p:spPr bwMode="auto">
          <a:xfrm>
            <a:off x="3538538" y="320286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31"/>
                </a:moveTo>
                <a:lnTo>
                  <a:pt x="49" y="45"/>
                </a:lnTo>
                <a:lnTo>
                  <a:pt x="41" y="55"/>
                </a:lnTo>
                <a:lnTo>
                  <a:pt x="29" y="59"/>
                </a:lnTo>
                <a:lnTo>
                  <a:pt x="17" y="59"/>
                </a:lnTo>
                <a:lnTo>
                  <a:pt x="6" y="51"/>
                </a:lnTo>
                <a:lnTo>
                  <a:pt x="0" y="37"/>
                </a:lnTo>
                <a:lnTo>
                  <a:pt x="0" y="23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36" name="Freeform 28"/>
          <p:cNvSpPr>
            <a:spLocks/>
          </p:cNvSpPr>
          <p:nvPr/>
        </p:nvSpPr>
        <p:spPr bwMode="auto">
          <a:xfrm>
            <a:off x="3538538" y="3442578"/>
            <a:ext cx="84137" cy="95250"/>
          </a:xfrm>
          <a:custGeom>
            <a:avLst/>
            <a:gdLst>
              <a:gd name="T0" fmla="*/ 2147483647 w 53"/>
              <a:gd name="T1" fmla="*/ 2147483647 h 60"/>
              <a:gd name="T2" fmla="*/ 2147483647 w 53"/>
              <a:gd name="T3" fmla="*/ 2147483647 h 60"/>
              <a:gd name="T4" fmla="*/ 2147483647 w 53"/>
              <a:gd name="T5" fmla="*/ 2147483647 h 60"/>
              <a:gd name="T6" fmla="*/ 2147483647 w 53"/>
              <a:gd name="T7" fmla="*/ 2147483647 h 60"/>
              <a:gd name="T8" fmla="*/ 2147483647 w 53"/>
              <a:gd name="T9" fmla="*/ 2147483647 h 60"/>
              <a:gd name="T10" fmla="*/ 2147483647 w 53"/>
              <a:gd name="T11" fmla="*/ 2147483647 h 60"/>
              <a:gd name="T12" fmla="*/ 0 w 53"/>
              <a:gd name="T13" fmla="*/ 2147483647 h 60"/>
              <a:gd name="T14" fmla="*/ 0 w 53"/>
              <a:gd name="T15" fmla="*/ 2147483647 h 60"/>
              <a:gd name="T16" fmla="*/ 2147483647 w 53"/>
              <a:gd name="T17" fmla="*/ 2147483647 h 60"/>
              <a:gd name="T18" fmla="*/ 2147483647 w 53"/>
              <a:gd name="T19" fmla="*/ 2147483647 h 60"/>
              <a:gd name="T20" fmla="*/ 2147483647 w 53"/>
              <a:gd name="T21" fmla="*/ 0 h 60"/>
              <a:gd name="T22" fmla="*/ 2147483647 w 53"/>
              <a:gd name="T23" fmla="*/ 2147483647 h 60"/>
              <a:gd name="T24" fmla="*/ 2147483647 w 53"/>
              <a:gd name="T25" fmla="*/ 2147483647 h 60"/>
              <a:gd name="T26" fmla="*/ 2147483647 w 53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0"/>
              <a:gd name="T44" fmla="*/ 53 w 53"/>
              <a:gd name="T45" fmla="*/ 60 h 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0">
                <a:moveTo>
                  <a:pt x="53" y="30"/>
                </a:moveTo>
                <a:lnTo>
                  <a:pt x="49" y="44"/>
                </a:lnTo>
                <a:lnTo>
                  <a:pt x="41" y="54"/>
                </a:lnTo>
                <a:lnTo>
                  <a:pt x="29" y="60"/>
                </a:lnTo>
                <a:lnTo>
                  <a:pt x="17" y="58"/>
                </a:lnTo>
                <a:lnTo>
                  <a:pt x="6" y="50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37" name="Freeform 29"/>
          <p:cNvSpPr>
            <a:spLocks/>
          </p:cNvSpPr>
          <p:nvPr/>
        </p:nvSpPr>
        <p:spPr bwMode="auto">
          <a:xfrm>
            <a:off x="3538538" y="3680703"/>
            <a:ext cx="84137" cy="93662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30"/>
                </a:moveTo>
                <a:lnTo>
                  <a:pt x="49" y="45"/>
                </a:lnTo>
                <a:lnTo>
                  <a:pt x="41" y="55"/>
                </a:lnTo>
                <a:lnTo>
                  <a:pt x="29" y="59"/>
                </a:lnTo>
                <a:lnTo>
                  <a:pt x="17" y="59"/>
                </a:lnTo>
                <a:lnTo>
                  <a:pt x="6" y="51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38" name="Freeform 30"/>
          <p:cNvSpPr>
            <a:spLocks/>
          </p:cNvSpPr>
          <p:nvPr/>
        </p:nvSpPr>
        <p:spPr bwMode="auto">
          <a:xfrm>
            <a:off x="3538538" y="3920415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7" y="59"/>
                </a:lnTo>
                <a:lnTo>
                  <a:pt x="6" y="51"/>
                </a:lnTo>
                <a:lnTo>
                  <a:pt x="0" y="39"/>
                </a:lnTo>
                <a:lnTo>
                  <a:pt x="0" y="24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39" name="Freeform 31"/>
          <p:cNvSpPr>
            <a:spLocks/>
          </p:cNvSpPr>
          <p:nvPr/>
        </p:nvSpPr>
        <p:spPr bwMode="auto">
          <a:xfrm>
            <a:off x="3538538" y="416171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2147483647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0 h 59"/>
              <a:gd name="T20" fmla="*/ 2147483647 w 53"/>
              <a:gd name="T21" fmla="*/ 2147483647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"/>
              <a:gd name="T40" fmla="*/ 0 h 59"/>
              <a:gd name="T41" fmla="*/ 53 w 53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" h="59">
                <a:moveTo>
                  <a:pt x="53" y="29"/>
                </a:moveTo>
                <a:lnTo>
                  <a:pt x="49" y="45"/>
                </a:lnTo>
                <a:lnTo>
                  <a:pt x="39" y="55"/>
                </a:lnTo>
                <a:lnTo>
                  <a:pt x="27" y="59"/>
                </a:lnTo>
                <a:lnTo>
                  <a:pt x="13" y="55"/>
                </a:lnTo>
                <a:lnTo>
                  <a:pt x="2" y="45"/>
                </a:lnTo>
                <a:lnTo>
                  <a:pt x="0" y="29"/>
                </a:lnTo>
                <a:lnTo>
                  <a:pt x="2" y="15"/>
                </a:lnTo>
                <a:lnTo>
                  <a:pt x="13" y="4"/>
                </a:lnTo>
                <a:lnTo>
                  <a:pt x="27" y="0"/>
                </a:lnTo>
                <a:lnTo>
                  <a:pt x="39" y="4"/>
                </a:lnTo>
                <a:lnTo>
                  <a:pt x="49" y="15"/>
                </a:lnTo>
                <a:lnTo>
                  <a:pt x="53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40" name="Freeform 32"/>
          <p:cNvSpPr>
            <a:spLocks/>
          </p:cNvSpPr>
          <p:nvPr/>
        </p:nvSpPr>
        <p:spPr bwMode="auto">
          <a:xfrm>
            <a:off x="3538538" y="4398253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4"/>
                </a:lnTo>
                <a:lnTo>
                  <a:pt x="41" y="57"/>
                </a:lnTo>
                <a:lnTo>
                  <a:pt x="29" y="61"/>
                </a:lnTo>
                <a:lnTo>
                  <a:pt x="17" y="59"/>
                </a:lnTo>
                <a:lnTo>
                  <a:pt x="6" y="50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41" name="Freeform 33"/>
          <p:cNvSpPr>
            <a:spLocks/>
          </p:cNvSpPr>
          <p:nvPr/>
        </p:nvSpPr>
        <p:spPr bwMode="auto">
          <a:xfrm>
            <a:off x="3538538" y="4639553"/>
            <a:ext cx="84137" cy="93662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30"/>
                </a:moveTo>
                <a:lnTo>
                  <a:pt x="49" y="45"/>
                </a:lnTo>
                <a:lnTo>
                  <a:pt x="41" y="55"/>
                </a:lnTo>
                <a:lnTo>
                  <a:pt x="29" y="59"/>
                </a:lnTo>
                <a:lnTo>
                  <a:pt x="17" y="59"/>
                </a:lnTo>
                <a:lnTo>
                  <a:pt x="6" y="51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42" name="Freeform 34"/>
          <p:cNvSpPr>
            <a:spLocks/>
          </p:cNvSpPr>
          <p:nvPr/>
        </p:nvSpPr>
        <p:spPr bwMode="auto">
          <a:xfrm>
            <a:off x="3538538" y="4877678"/>
            <a:ext cx="84137" cy="93662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31"/>
                </a:moveTo>
                <a:lnTo>
                  <a:pt x="49" y="45"/>
                </a:lnTo>
                <a:lnTo>
                  <a:pt x="41" y="55"/>
                </a:lnTo>
                <a:lnTo>
                  <a:pt x="29" y="59"/>
                </a:lnTo>
                <a:lnTo>
                  <a:pt x="17" y="59"/>
                </a:lnTo>
                <a:lnTo>
                  <a:pt x="6" y="49"/>
                </a:lnTo>
                <a:lnTo>
                  <a:pt x="0" y="37"/>
                </a:lnTo>
                <a:lnTo>
                  <a:pt x="0" y="23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4"/>
                </a:lnTo>
                <a:lnTo>
                  <a:pt x="49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43" name="Freeform 35"/>
          <p:cNvSpPr>
            <a:spLocks/>
          </p:cNvSpPr>
          <p:nvPr/>
        </p:nvSpPr>
        <p:spPr bwMode="auto">
          <a:xfrm>
            <a:off x="3538538" y="5117390"/>
            <a:ext cx="84137" cy="95250"/>
          </a:xfrm>
          <a:custGeom>
            <a:avLst/>
            <a:gdLst>
              <a:gd name="T0" fmla="*/ 2147483647 w 53"/>
              <a:gd name="T1" fmla="*/ 2147483647 h 60"/>
              <a:gd name="T2" fmla="*/ 2147483647 w 53"/>
              <a:gd name="T3" fmla="*/ 2147483647 h 60"/>
              <a:gd name="T4" fmla="*/ 2147483647 w 53"/>
              <a:gd name="T5" fmla="*/ 2147483647 h 60"/>
              <a:gd name="T6" fmla="*/ 2147483647 w 53"/>
              <a:gd name="T7" fmla="*/ 2147483647 h 60"/>
              <a:gd name="T8" fmla="*/ 2147483647 w 53"/>
              <a:gd name="T9" fmla="*/ 2147483647 h 60"/>
              <a:gd name="T10" fmla="*/ 2147483647 w 53"/>
              <a:gd name="T11" fmla="*/ 2147483647 h 60"/>
              <a:gd name="T12" fmla="*/ 0 w 53"/>
              <a:gd name="T13" fmla="*/ 2147483647 h 60"/>
              <a:gd name="T14" fmla="*/ 0 w 53"/>
              <a:gd name="T15" fmla="*/ 2147483647 h 60"/>
              <a:gd name="T16" fmla="*/ 2147483647 w 53"/>
              <a:gd name="T17" fmla="*/ 2147483647 h 60"/>
              <a:gd name="T18" fmla="*/ 2147483647 w 53"/>
              <a:gd name="T19" fmla="*/ 2147483647 h 60"/>
              <a:gd name="T20" fmla="*/ 2147483647 w 53"/>
              <a:gd name="T21" fmla="*/ 0 h 60"/>
              <a:gd name="T22" fmla="*/ 2147483647 w 53"/>
              <a:gd name="T23" fmla="*/ 2147483647 h 60"/>
              <a:gd name="T24" fmla="*/ 2147483647 w 53"/>
              <a:gd name="T25" fmla="*/ 2147483647 h 60"/>
              <a:gd name="T26" fmla="*/ 2147483647 w 53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0"/>
              <a:gd name="T44" fmla="*/ 53 w 53"/>
              <a:gd name="T45" fmla="*/ 60 h 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0">
                <a:moveTo>
                  <a:pt x="53" y="30"/>
                </a:moveTo>
                <a:lnTo>
                  <a:pt x="49" y="44"/>
                </a:lnTo>
                <a:lnTo>
                  <a:pt x="41" y="54"/>
                </a:lnTo>
                <a:lnTo>
                  <a:pt x="29" y="60"/>
                </a:lnTo>
                <a:lnTo>
                  <a:pt x="17" y="58"/>
                </a:lnTo>
                <a:lnTo>
                  <a:pt x="6" y="50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44" name="Freeform 36"/>
          <p:cNvSpPr>
            <a:spLocks/>
          </p:cNvSpPr>
          <p:nvPr/>
        </p:nvSpPr>
        <p:spPr bwMode="auto">
          <a:xfrm>
            <a:off x="3538538" y="5355515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7" y="59"/>
                </a:lnTo>
                <a:lnTo>
                  <a:pt x="6" y="51"/>
                </a:lnTo>
                <a:lnTo>
                  <a:pt x="0" y="38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45" name="Freeform 37"/>
          <p:cNvSpPr>
            <a:spLocks/>
          </p:cNvSpPr>
          <p:nvPr/>
        </p:nvSpPr>
        <p:spPr bwMode="auto">
          <a:xfrm>
            <a:off x="3538538" y="559681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9"/>
                </a:moveTo>
                <a:lnTo>
                  <a:pt x="49" y="43"/>
                </a:lnTo>
                <a:lnTo>
                  <a:pt x="41" y="55"/>
                </a:lnTo>
                <a:lnTo>
                  <a:pt x="29" y="59"/>
                </a:lnTo>
                <a:lnTo>
                  <a:pt x="17" y="57"/>
                </a:lnTo>
                <a:lnTo>
                  <a:pt x="6" y="49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3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46" name="Freeform 38"/>
          <p:cNvSpPr>
            <a:spLocks/>
          </p:cNvSpPr>
          <p:nvPr/>
        </p:nvSpPr>
        <p:spPr bwMode="auto">
          <a:xfrm>
            <a:off x="3538538" y="5834940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0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9"/>
                </a:moveTo>
                <a:lnTo>
                  <a:pt x="49" y="43"/>
                </a:lnTo>
                <a:lnTo>
                  <a:pt x="41" y="55"/>
                </a:lnTo>
                <a:lnTo>
                  <a:pt x="29" y="59"/>
                </a:lnTo>
                <a:lnTo>
                  <a:pt x="17" y="57"/>
                </a:lnTo>
                <a:lnTo>
                  <a:pt x="6" y="49"/>
                </a:lnTo>
                <a:lnTo>
                  <a:pt x="0" y="37"/>
                </a:lnTo>
                <a:lnTo>
                  <a:pt x="0" y="23"/>
                </a:lnTo>
                <a:lnTo>
                  <a:pt x="6" y="9"/>
                </a:lnTo>
                <a:lnTo>
                  <a:pt x="17" y="0"/>
                </a:lnTo>
                <a:lnTo>
                  <a:pt x="29" y="0"/>
                </a:lnTo>
                <a:lnTo>
                  <a:pt x="41" y="4"/>
                </a:lnTo>
                <a:lnTo>
                  <a:pt x="49" y="15"/>
                </a:lnTo>
                <a:lnTo>
                  <a:pt x="53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47" name="Freeform 39"/>
          <p:cNvSpPr>
            <a:spLocks/>
          </p:cNvSpPr>
          <p:nvPr/>
        </p:nvSpPr>
        <p:spPr bwMode="auto">
          <a:xfrm>
            <a:off x="3538538" y="6074653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0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4"/>
                </a:lnTo>
                <a:lnTo>
                  <a:pt x="41" y="55"/>
                </a:lnTo>
                <a:lnTo>
                  <a:pt x="29" y="61"/>
                </a:lnTo>
                <a:lnTo>
                  <a:pt x="17" y="59"/>
                </a:lnTo>
                <a:lnTo>
                  <a:pt x="6" y="50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7" y="0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>
            <a:off x="1922463" y="2529765"/>
            <a:ext cx="1649412" cy="2286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49" name="Freeform 41"/>
          <p:cNvSpPr>
            <a:spLocks/>
          </p:cNvSpPr>
          <p:nvPr/>
        </p:nvSpPr>
        <p:spPr bwMode="auto">
          <a:xfrm>
            <a:off x="3387725" y="2677403"/>
            <a:ext cx="184150" cy="115887"/>
          </a:xfrm>
          <a:custGeom>
            <a:avLst/>
            <a:gdLst>
              <a:gd name="T0" fmla="*/ 2147483647 w 116"/>
              <a:gd name="T1" fmla="*/ 2147483647 h 73"/>
              <a:gd name="T2" fmla="*/ 2147483647 w 116"/>
              <a:gd name="T3" fmla="*/ 0 h 73"/>
              <a:gd name="T4" fmla="*/ 0 w 116"/>
              <a:gd name="T5" fmla="*/ 2147483647 h 73"/>
              <a:gd name="T6" fmla="*/ 2147483647 w 116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73"/>
              <a:gd name="T14" fmla="*/ 116 w 116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73">
                <a:moveTo>
                  <a:pt x="116" y="51"/>
                </a:moveTo>
                <a:lnTo>
                  <a:pt x="10" y="0"/>
                </a:lnTo>
                <a:lnTo>
                  <a:pt x="0" y="73"/>
                </a:lnTo>
                <a:lnTo>
                  <a:pt x="116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>
            <a:off x="1909763" y="2758365"/>
            <a:ext cx="1662112" cy="2413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51" name="Freeform 43"/>
          <p:cNvSpPr>
            <a:spLocks/>
          </p:cNvSpPr>
          <p:nvPr/>
        </p:nvSpPr>
        <p:spPr bwMode="auto">
          <a:xfrm>
            <a:off x="3387725" y="2917115"/>
            <a:ext cx="184150" cy="115888"/>
          </a:xfrm>
          <a:custGeom>
            <a:avLst/>
            <a:gdLst>
              <a:gd name="T0" fmla="*/ 2147483647 w 116"/>
              <a:gd name="T1" fmla="*/ 2147483647 h 73"/>
              <a:gd name="T2" fmla="*/ 2147483647 w 116"/>
              <a:gd name="T3" fmla="*/ 0 h 73"/>
              <a:gd name="T4" fmla="*/ 0 w 116"/>
              <a:gd name="T5" fmla="*/ 2147483647 h 73"/>
              <a:gd name="T6" fmla="*/ 2147483647 w 116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73"/>
              <a:gd name="T14" fmla="*/ 116 w 116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73">
                <a:moveTo>
                  <a:pt x="116" y="52"/>
                </a:moveTo>
                <a:lnTo>
                  <a:pt x="10" y="0"/>
                </a:lnTo>
                <a:lnTo>
                  <a:pt x="0" y="73"/>
                </a:lnTo>
                <a:lnTo>
                  <a:pt x="116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52" name="Line 44"/>
          <p:cNvSpPr>
            <a:spLocks noChangeShapeType="1"/>
          </p:cNvSpPr>
          <p:nvPr/>
        </p:nvSpPr>
        <p:spPr bwMode="auto">
          <a:xfrm>
            <a:off x="1909763" y="2758365"/>
            <a:ext cx="1662112" cy="4810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53" name="Freeform 45"/>
          <p:cNvSpPr>
            <a:spLocks/>
          </p:cNvSpPr>
          <p:nvPr/>
        </p:nvSpPr>
        <p:spPr bwMode="auto">
          <a:xfrm>
            <a:off x="3384550" y="3133015"/>
            <a:ext cx="187325" cy="112713"/>
          </a:xfrm>
          <a:custGeom>
            <a:avLst/>
            <a:gdLst>
              <a:gd name="T0" fmla="*/ 2147483647 w 118"/>
              <a:gd name="T1" fmla="*/ 2147483647 h 71"/>
              <a:gd name="T2" fmla="*/ 2147483647 w 118"/>
              <a:gd name="T3" fmla="*/ 0 h 71"/>
              <a:gd name="T4" fmla="*/ 0 w 118"/>
              <a:gd name="T5" fmla="*/ 2147483647 h 71"/>
              <a:gd name="T6" fmla="*/ 2147483647 w 118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71"/>
              <a:gd name="T14" fmla="*/ 118 w 118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71">
                <a:moveTo>
                  <a:pt x="118" y="67"/>
                </a:moveTo>
                <a:lnTo>
                  <a:pt x="20" y="0"/>
                </a:lnTo>
                <a:lnTo>
                  <a:pt x="0" y="71"/>
                </a:lnTo>
                <a:lnTo>
                  <a:pt x="118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>
            <a:off x="1909763" y="2999665"/>
            <a:ext cx="1662112" cy="4778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55" name="Freeform 47"/>
          <p:cNvSpPr>
            <a:spLocks/>
          </p:cNvSpPr>
          <p:nvPr/>
        </p:nvSpPr>
        <p:spPr bwMode="auto">
          <a:xfrm>
            <a:off x="3384550" y="3371140"/>
            <a:ext cx="187325" cy="112713"/>
          </a:xfrm>
          <a:custGeom>
            <a:avLst/>
            <a:gdLst>
              <a:gd name="T0" fmla="*/ 2147483647 w 118"/>
              <a:gd name="T1" fmla="*/ 2147483647 h 71"/>
              <a:gd name="T2" fmla="*/ 2147483647 w 118"/>
              <a:gd name="T3" fmla="*/ 0 h 71"/>
              <a:gd name="T4" fmla="*/ 0 w 118"/>
              <a:gd name="T5" fmla="*/ 2147483647 h 71"/>
              <a:gd name="T6" fmla="*/ 2147483647 w 118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71"/>
              <a:gd name="T14" fmla="*/ 118 w 118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71">
                <a:moveTo>
                  <a:pt x="118" y="67"/>
                </a:moveTo>
                <a:lnTo>
                  <a:pt x="20" y="0"/>
                </a:lnTo>
                <a:lnTo>
                  <a:pt x="0" y="71"/>
                </a:lnTo>
                <a:lnTo>
                  <a:pt x="118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56" name="Line 48"/>
          <p:cNvSpPr>
            <a:spLocks noChangeShapeType="1"/>
          </p:cNvSpPr>
          <p:nvPr/>
        </p:nvSpPr>
        <p:spPr bwMode="auto">
          <a:xfrm>
            <a:off x="1909763" y="2999665"/>
            <a:ext cx="1662112" cy="7159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57" name="Freeform 49"/>
          <p:cNvSpPr>
            <a:spLocks/>
          </p:cNvSpPr>
          <p:nvPr/>
        </p:nvSpPr>
        <p:spPr bwMode="auto">
          <a:xfrm>
            <a:off x="3384550" y="3593390"/>
            <a:ext cx="187325" cy="122238"/>
          </a:xfrm>
          <a:custGeom>
            <a:avLst/>
            <a:gdLst>
              <a:gd name="T0" fmla="*/ 2147483647 w 118"/>
              <a:gd name="T1" fmla="*/ 2147483647 h 77"/>
              <a:gd name="T2" fmla="*/ 2147483647 w 118"/>
              <a:gd name="T3" fmla="*/ 0 h 77"/>
              <a:gd name="T4" fmla="*/ 0 w 118"/>
              <a:gd name="T5" fmla="*/ 2147483647 h 77"/>
              <a:gd name="T6" fmla="*/ 2147483647 w 118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77"/>
              <a:gd name="T14" fmla="*/ 118 w 118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77">
                <a:moveTo>
                  <a:pt x="118" y="77"/>
                </a:moveTo>
                <a:lnTo>
                  <a:pt x="29" y="0"/>
                </a:lnTo>
                <a:lnTo>
                  <a:pt x="0" y="67"/>
                </a:lnTo>
                <a:lnTo>
                  <a:pt x="118" y="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58" name="Line 50"/>
          <p:cNvSpPr>
            <a:spLocks noChangeShapeType="1"/>
          </p:cNvSpPr>
          <p:nvPr/>
        </p:nvSpPr>
        <p:spPr bwMode="auto">
          <a:xfrm>
            <a:off x="1909763" y="3239378"/>
            <a:ext cx="1662112" cy="7159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59" name="Freeform 51"/>
          <p:cNvSpPr>
            <a:spLocks/>
          </p:cNvSpPr>
          <p:nvPr/>
        </p:nvSpPr>
        <p:spPr bwMode="auto">
          <a:xfrm>
            <a:off x="3384550" y="3829928"/>
            <a:ext cx="187325" cy="125412"/>
          </a:xfrm>
          <a:custGeom>
            <a:avLst/>
            <a:gdLst>
              <a:gd name="T0" fmla="*/ 2147483647 w 118"/>
              <a:gd name="T1" fmla="*/ 2147483647 h 79"/>
              <a:gd name="T2" fmla="*/ 2147483647 w 118"/>
              <a:gd name="T3" fmla="*/ 0 h 79"/>
              <a:gd name="T4" fmla="*/ 0 w 118"/>
              <a:gd name="T5" fmla="*/ 2147483647 h 79"/>
              <a:gd name="T6" fmla="*/ 2147483647 w 118"/>
              <a:gd name="T7" fmla="*/ 2147483647 h 79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79"/>
              <a:gd name="T14" fmla="*/ 118 w 118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79">
                <a:moveTo>
                  <a:pt x="118" y="79"/>
                </a:moveTo>
                <a:lnTo>
                  <a:pt x="29" y="0"/>
                </a:lnTo>
                <a:lnTo>
                  <a:pt x="0" y="69"/>
                </a:lnTo>
                <a:lnTo>
                  <a:pt x="118" y="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>
            <a:off x="1909763" y="3239378"/>
            <a:ext cx="1662112" cy="9556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61" name="Freeform 53"/>
          <p:cNvSpPr>
            <a:spLocks/>
          </p:cNvSpPr>
          <p:nvPr/>
        </p:nvSpPr>
        <p:spPr bwMode="auto">
          <a:xfrm>
            <a:off x="3387725" y="4055353"/>
            <a:ext cx="184150" cy="139700"/>
          </a:xfrm>
          <a:custGeom>
            <a:avLst/>
            <a:gdLst>
              <a:gd name="T0" fmla="*/ 2147483647 w 116"/>
              <a:gd name="T1" fmla="*/ 2147483647 h 88"/>
              <a:gd name="T2" fmla="*/ 2147483647 w 116"/>
              <a:gd name="T3" fmla="*/ 0 h 88"/>
              <a:gd name="T4" fmla="*/ 0 w 116"/>
              <a:gd name="T5" fmla="*/ 2147483647 h 88"/>
              <a:gd name="T6" fmla="*/ 2147483647 w 116"/>
              <a:gd name="T7" fmla="*/ 2147483647 h 88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88"/>
              <a:gd name="T14" fmla="*/ 116 w 116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88">
                <a:moveTo>
                  <a:pt x="116" y="88"/>
                </a:moveTo>
                <a:lnTo>
                  <a:pt x="37" y="0"/>
                </a:lnTo>
                <a:lnTo>
                  <a:pt x="0" y="65"/>
                </a:lnTo>
                <a:lnTo>
                  <a:pt x="116" y="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>
            <a:off x="1909763" y="3477503"/>
            <a:ext cx="1662112" cy="9588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63" name="Freeform 55"/>
          <p:cNvSpPr>
            <a:spLocks/>
          </p:cNvSpPr>
          <p:nvPr/>
        </p:nvSpPr>
        <p:spPr bwMode="auto">
          <a:xfrm>
            <a:off x="3387725" y="4295065"/>
            <a:ext cx="184150" cy="141288"/>
          </a:xfrm>
          <a:custGeom>
            <a:avLst/>
            <a:gdLst>
              <a:gd name="T0" fmla="*/ 2147483647 w 116"/>
              <a:gd name="T1" fmla="*/ 2147483647 h 89"/>
              <a:gd name="T2" fmla="*/ 2147483647 w 116"/>
              <a:gd name="T3" fmla="*/ 0 h 89"/>
              <a:gd name="T4" fmla="*/ 0 w 116"/>
              <a:gd name="T5" fmla="*/ 2147483647 h 89"/>
              <a:gd name="T6" fmla="*/ 2147483647 w 116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89"/>
              <a:gd name="T14" fmla="*/ 116 w 116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89">
                <a:moveTo>
                  <a:pt x="116" y="89"/>
                </a:moveTo>
                <a:lnTo>
                  <a:pt x="37" y="0"/>
                </a:lnTo>
                <a:lnTo>
                  <a:pt x="0" y="65"/>
                </a:lnTo>
                <a:lnTo>
                  <a:pt x="116" y="8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>
            <a:off x="1909763" y="3477503"/>
            <a:ext cx="1662112" cy="1196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65" name="Freeform 57"/>
          <p:cNvSpPr>
            <a:spLocks/>
          </p:cNvSpPr>
          <p:nvPr/>
        </p:nvSpPr>
        <p:spPr bwMode="auto">
          <a:xfrm>
            <a:off x="3390900" y="4523665"/>
            <a:ext cx="180975" cy="150813"/>
          </a:xfrm>
          <a:custGeom>
            <a:avLst/>
            <a:gdLst>
              <a:gd name="T0" fmla="*/ 2147483647 w 114"/>
              <a:gd name="T1" fmla="*/ 2147483647 h 95"/>
              <a:gd name="T2" fmla="*/ 2147483647 w 114"/>
              <a:gd name="T3" fmla="*/ 0 h 95"/>
              <a:gd name="T4" fmla="*/ 0 w 114"/>
              <a:gd name="T5" fmla="*/ 2147483647 h 95"/>
              <a:gd name="T6" fmla="*/ 2147483647 w 114"/>
              <a:gd name="T7" fmla="*/ 2147483647 h 95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95"/>
              <a:gd name="T14" fmla="*/ 114 w 114"/>
              <a:gd name="T15" fmla="*/ 95 h 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95">
                <a:moveTo>
                  <a:pt x="114" y="95"/>
                </a:moveTo>
                <a:lnTo>
                  <a:pt x="45" y="0"/>
                </a:lnTo>
                <a:lnTo>
                  <a:pt x="0" y="61"/>
                </a:lnTo>
                <a:lnTo>
                  <a:pt x="114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66" name="Line 58"/>
          <p:cNvSpPr>
            <a:spLocks noChangeShapeType="1"/>
          </p:cNvSpPr>
          <p:nvPr/>
        </p:nvSpPr>
        <p:spPr bwMode="auto">
          <a:xfrm>
            <a:off x="1909763" y="3715628"/>
            <a:ext cx="1662112" cy="1198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67" name="Freeform 59"/>
          <p:cNvSpPr>
            <a:spLocks/>
          </p:cNvSpPr>
          <p:nvPr/>
        </p:nvSpPr>
        <p:spPr bwMode="auto">
          <a:xfrm>
            <a:off x="3390900" y="4761790"/>
            <a:ext cx="180975" cy="152400"/>
          </a:xfrm>
          <a:custGeom>
            <a:avLst/>
            <a:gdLst>
              <a:gd name="T0" fmla="*/ 2147483647 w 114"/>
              <a:gd name="T1" fmla="*/ 2147483647 h 96"/>
              <a:gd name="T2" fmla="*/ 2147483647 w 114"/>
              <a:gd name="T3" fmla="*/ 0 h 96"/>
              <a:gd name="T4" fmla="*/ 0 w 114"/>
              <a:gd name="T5" fmla="*/ 2147483647 h 96"/>
              <a:gd name="T6" fmla="*/ 2147483647 w 114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96"/>
              <a:gd name="T14" fmla="*/ 114 w 11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96">
                <a:moveTo>
                  <a:pt x="114" y="96"/>
                </a:moveTo>
                <a:lnTo>
                  <a:pt x="45" y="0"/>
                </a:lnTo>
                <a:lnTo>
                  <a:pt x="0" y="61"/>
                </a:lnTo>
                <a:lnTo>
                  <a:pt x="114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>
            <a:off x="1909763" y="3715628"/>
            <a:ext cx="1662112" cy="1436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69" name="Freeform 61"/>
          <p:cNvSpPr>
            <a:spLocks/>
          </p:cNvSpPr>
          <p:nvPr/>
        </p:nvSpPr>
        <p:spPr bwMode="auto">
          <a:xfrm>
            <a:off x="3397250" y="4990390"/>
            <a:ext cx="174625" cy="161925"/>
          </a:xfrm>
          <a:custGeom>
            <a:avLst/>
            <a:gdLst>
              <a:gd name="T0" fmla="*/ 2147483647 w 110"/>
              <a:gd name="T1" fmla="*/ 2147483647 h 102"/>
              <a:gd name="T2" fmla="*/ 2147483647 w 110"/>
              <a:gd name="T3" fmla="*/ 0 h 102"/>
              <a:gd name="T4" fmla="*/ 0 w 110"/>
              <a:gd name="T5" fmla="*/ 2147483647 h 102"/>
              <a:gd name="T6" fmla="*/ 2147483647 w 110"/>
              <a:gd name="T7" fmla="*/ 2147483647 h 102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102"/>
              <a:gd name="T14" fmla="*/ 110 w 110"/>
              <a:gd name="T15" fmla="*/ 102 h 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102">
                <a:moveTo>
                  <a:pt x="110" y="102"/>
                </a:moveTo>
                <a:lnTo>
                  <a:pt x="49" y="0"/>
                </a:lnTo>
                <a:lnTo>
                  <a:pt x="0" y="57"/>
                </a:lnTo>
                <a:lnTo>
                  <a:pt x="110" y="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1909763" y="3955340"/>
            <a:ext cx="1662112" cy="14351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71" name="Freeform 63"/>
          <p:cNvSpPr>
            <a:spLocks/>
          </p:cNvSpPr>
          <p:nvPr/>
        </p:nvSpPr>
        <p:spPr bwMode="auto">
          <a:xfrm>
            <a:off x="3397250" y="5233278"/>
            <a:ext cx="174625" cy="157162"/>
          </a:xfrm>
          <a:custGeom>
            <a:avLst/>
            <a:gdLst>
              <a:gd name="T0" fmla="*/ 2147483647 w 110"/>
              <a:gd name="T1" fmla="*/ 2147483647 h 99"/>
              <a:gd name="T2" fmla="*/ 2147483647 w 110"/>
              <a:gd name="T3" fmla="*/ 0 h 99"/>
              <a:gd name="T4" fmla="*/ 0 w 110"/>
              <a:gd name="T5" fmla="*/ 2147483647 h 99"/>
              <a:gd name="T6" fmla="*/ 2147483647 w 110"/>
              <a:gd name="T7" fmla="*/ 2147483647 h 99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99"/>
              <a:gd name="T14" fmla="*/ 110 w 110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99">
                <a:moveTo>
                  <a:pt x="110" y="99"/>
                </a:moveTo>
                <a:lnTo>
                  <a:pt x="49" y="0"/>
                </a:lnTo>
                <a:lnTo>
                  <a:pt x="0" y="54"/>
                </a:lnTo>
                <a:lnTo>
                  <a:pt x="110" y="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>
            <a:off x="1909763" y="3955340"/>
            <a:ext cx="1662112" cy="167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73" name="Freeform 65"/>
          <p:cNvSpPr>
            <a:spLocks/>
          </p:cNvSpPr>
          <p:nvPr/>
        </p:nvSpPr>
        <p:spPr bwMode="auto">
          <a:xfrm>
            <a:off x="3403600" y="5465053"/>
            <a:ext cx="168275" cy="163512"/>
          </a:xfrm>
          <a:custGeom>
            <a:avLst/>
            <a:gdLst>
              <a:gd name="T0" fmla="*/ 2147483647 w 106"/>
              <a:gd name="T1" fmla="*/ 2147483647 h 103"/>
              <a:gd name="T2" fmla="*/ 2147483647 w 106"/>
              <a:gd name="T3" fmla="*/ 0 h 103"/>
              <a:gd name="T4" fmla="*/ 0 w 106"/>
              <a:gd name="T5" fmla="*/ 2147483647 h 103"/>
              <a:gd name="T6" fmla="*/ 2147483647 w 106"/>
              <a:gd name="T7" fmla="*/ 2147483647 h 103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103"/>
              <a:gd name="T14" fmla="*/ 106 w 106"/>
              <a:gd name="T15" fmla="*/ 103 h 1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103">
                <a:moveTo>
                  <a:pt x="106" y="103"/>
                </a:moveTo>
                <a:lnTo>
                  <a:pt x="53" y="0"/>
                </a:lnTo>
                <a:lnTo>
                  <a:pt x="0" y="51"/>
                </a:lnTo>
                <a:lnTo>
                  <a:pt x="106" y="1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74" name="Line 66"/>
          <p:cNvSpPr>
            <a:spLocks noChangeShapeType="1"/>
          </p:cNvSpPr>
          <p:nvPr/>
        </p:nvSpPr>
        <p:spPr bwMode="auto">
          <a:xfrm>
            <a:off x="1909763" y="4195053"/>
            <a:ext cx="1662112" cy="167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75" name="Freeform 67"/>
          <p:cNvSpPr>
            <a:spLocks/>
          </p:cNvSpPr>
          <p:nvPr/>
        </p:nvSpPr>
        <p:spPr bwMode="auto">
          <a:xfrm>
            <a:off x="3403600" y="5703178"/>
            <a:ext cx="168275" cy="165100"/>
          </a:xfrm>
          <a:custGeom>
            <a:avLst/>
            <a:gdLst>
              <a:gd name="T0" fmla="*/ 2147483647 w 106"/>
              <a:gd name="T1" fmla="*/ 2147483647 h 104"/>
              <a:gd name="T2" fmla="*/ 2147483647 w 106"/>
              <a:gd name="T3" fmla="*/ 0 h 104"/>
              <a:gd name="T4" fmla="*/ 0 w 106"/>
              <a:gd name="T5" fmla="*/ 2147483647 h 104"/>
              <a:gd name="T6" fmla="*/ 2147483647 w 106"/>
              <a:gd name="T7" fmla="*/ 214748364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104"/>
              <a:gd name="T14" fmla="*/ 106 w 10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104">
                <a:moveTo>
                  <a:pt x="106" y="104"/>
                </a:moveTo>
                <a:lnTo>
                  <a:pt x="53" y="0"/>
                </a:lnTo>
                <a:lnTo>
                  <a:pt x="0" y="51"/>
                </a:lnTo>
                <a:lnTo>
                  <a:pt x="106" y="10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76" name="Line 68"/>
          <p:cNvSpPr>
            <a:spLocks noChangeShapeType="1"/>
          </p:cNvSpPr>
          <p:nvPr/>
        </p:nvSpPr>
        <p:spPr bwMode="auto">
          <a:xfrm>
            <a:off x="1909763" y="4195053"/>
            <a:ext cx="1662112" cy="19145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77" name="Freeform 69"/>
          <p:cNvSpPr>
            <a:spLocks/>
          </p:cNvSpPr>
          <p:nvPr/>
        </p:nvSpPr>
        <p:spPr bwMode="auto">
          <a:xfrm>
            <a:off x="3409950" y="5934953"/>
            <a:ext cx="161925" cy="174625"/>
          </a:xfrm>
          <a:custGeom>
            <a:avLst/>
            <a:gdLst>
              <a:gd name="T0" fmla="*/ 2147483647 w 102"/>
              <a:gd name="T1" fmla="*/ 2147483647 h 110"/>
              <a:gd name="T2" fmla="*/ 2147483647 w 102"/>
              <a:gd name="T3" fmla="*/ 0 h 110"/>
              <a:gd name="T4" fmla="*/ 0 w 102"/>
              <a:gd name="T5" fmla="*/ 2147483647 h 110"/>
              <a:gd name="T6" fmla="*/ 2147483647 w 102"/>
              <a:gd name="T7" fmla="*/ 2147483647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110"/>
              <a:gd name="T14" fmla="*/ 102 w 102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110">
                <a:moveTo>
                  <a:pt x="102" y="110"/>
                </a:moveTo>
                <a:lnTo>
                  <a:pt x="55" y="0"/>
                </a:lnTo>
                <a:lnTo>
                  <a:pt x="0" y="49"/>
                </a:lnTo>
                <a:lnTo>
                  <a:pt x="102" y="1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78" name="Line 70"/>
          <p:cNvSpPr>
            <a:spLocks noChangeShapeType="1"/>
          </p:cNvSpPr>
          <p:nvPr/>
        </p:nvSpPr>
        <p:spPr bwMode="auto">
          <a:xfrm flipV="1">
            <a:off x="1909763" y="2520240"/>
            <a:ext cx="1662112" cy="19161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79" name="Freeform 71"/>
          <p:cNvSpPr>
            <a:spLocks/>
          </p:cNvSpPr>
          <p:nvPr/>
        </p:nvSpPr>
        <p:spPr bwMode="auto">
          <a:xfrm>
            <a:off x="3409950" y="2520240"/>
            <a:ext cx="161925" cy="173038"/>
          </a:xfrm>
          <a:custGeom>
            <a:avLst/>
            <a:gdLst>
              <a:gd name="T0" fmla="*/ 2147483647 w 102"/>
              <a:gd name="T1" fmla="*/ 0 h 109"/>
              <a:gd name="T2" fmla="*/ 0 w 102"/>
              <a:gd name="T3" fmla="*/ 2147483647 h 109"/>
              <a:gd name="T4" fmla="*/ 2147483647 w 102"/>
              <a:gd name="T5" fmla="*/ 2147483647 h 109"/>
              <a:gd name="T6" fmla="*/ 2147483647 w 102"/>
              <a:gd name="T7" fmla="*/ 0 h 109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109"/>
              <a:gd name="T14" fmla="*/ 102 w 102"/>
              <a:gd name="T15" fmla="*/ 109 h 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109">
                <a:moveTo>
                  <a:pt x="102" y="0"/>
                </a:moveTo>
                <a:lnTo>
                  <a:pt x="0" y="61"/>
                </a:lnTo>
                <a:lnTo>
                  <a:pt x="55" y="109"/>
                </a:lnTo>
                <a:lnTo>
                  <a:pt x="10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80" name="Line 72"/>
          <p:cNvSpPr>
            <a:spLocks noChangeShapeType="1"/>
          </p:cNvSpPr>
          <p:nvPr/>
        </p:nvSpPr>
        <p:spPr bwMode="auto">
          <a:xfrm flipV="1">
            <a:off x="1909763" y="4310940"/>
            <a:ext cx="122237" cy="1254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081" name="Line 73"/>
          <p:cNvSpPr>
            <a:spLocks noChangeShapeType="1"/>
          </p:cNvSpPr>
          <p:nvPr/>
        </p:nvSpPr>
        <p:spPr bwMode="auto">
          <a:xfrm flipV="1">
            <a:off x="2157413" y="4058528"/>
            <a:ext cx="125412" cy="127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82" name="Line 74"/>
          <p:cNvSpPr>
            <a:spLocks noChangeShapeType="1"/>
          </p:cNvSpPr>
          <p:nvPr/>
        </p:nvSpPr>
        <p:spPr bwMode="auto">
          <a:xfrm flipV="1">
            <a:off x="2405063" y="3806115"/>
            <a:ext cx="125412" cy="127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83" name="Line 75"/>
          <p:cNvSpPr>
            <a:spLocks noChangeShapeType="1"/>
          </p:cNvSpPr>
          <p:nvPr/>
        </p:nvSpPr>
        <p:spPr bwMode="auto">
          <a:xfrm flipV="1">
            <a:off x="2655888" y="3558465"/>
            <a:ext cx="122237" cy="1254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 flipV="1">
            <a:off x="2901950" y="3306053"/>
            <a:ext cx="125413" cy="125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 flipV="1">
            <a:off x="3149600" y="3055228"/>
            <a:ext cx="125413" cy="125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86" name="Freeform 78"/>
          <p:cNvSpPr>
            <a:spLocks/>
          </p:cNvSpPr>
          <p:nvPr/>
        </p:nvSpPr>
        <p:spPr bwMode="auto">
          <a:xfrm>
            <a:off x="3403600" y="2758365"/>
            <a:ext cx="168275" cy="168275"/>
          </a:xfrm>
          <a:custGeom>
            <a:avLst/>
            <a:gdLst>
              <a:gd name="T0" fmla="*/ 2147483647 w 106"/>
              <a:gd name="T1" fmla="*/ 0 h 106"/>
              <a:gd name="T2" fmla="*/ 0 w 106"/>
              <a:gd name="T3" fmla="*/ 2147483647 h 106"/>
              <a:gd name="T4" fmla="*/ 2147483647 w 106"/>
              <a:gd name="T5" fmla="*/ 2147483647 h 106"/>
              <a:gd name="T6" fmla="*/ 2147483647 w 106"/>
              <a:gd name="T7" fmla="*/ 0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106"/>
              <a:gd name="T14" fmla="*/ 106 w 106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106">
                <a:moveTo>
                  <a:pt x="106" y="0"/>
                </a:moveTo>
                <a:lnTo>
                  <a:pt x="0" y="53"/>
                </a:lnTo>
                <a:lnTo>
                  <a:pt x="53" y="106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 flipV="1">
            <a:off x="1909763" y="2999665"/>
            <a:ext cx="1662112" cy="16748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88" name="Line 80"/>
          <p:cNvSpPr>
            <a:spLocks noChangeShapeType="1"/>
          </p:cNvSpPr>
          <p:nvPr/>
        </p:nvSpPr>
        <p:spPr bwMode="auto">
          <a:xfrm flipV="1">
            <a:off x="3400425" y="2861553"/>
            <a:ext cx="68263" cy="714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89" name="Freeform 81"/>
          <p:cNvSpPr>
            <a:spLocks/>
          </p:cNvSpPr>
          <p:nvPr/>
        </p:nvSpPr>
        <p:spPr bwMode="auto">
          <a:xfrm>
            <a:off x="3403600" y="2999665"/>
            <a:ext cx="168275" cy="165100"/>
          </a:xfrm>
          <a:custGeom>
            <a:avLst/>
            <a:gdLst>
              <a:gd name="T0" fmla="*/ 2147483647 w 106"/>
              <a:gd name="T1" fmla="*/ 0 h 104"/>
              <a:gd name="T2" fmla="*/ 0 w 106"/>
              <a:gd name="T3" fmla="*/ 2147483647 h 104"/>
              <a:gd name="T4" fmla="*/ 2147483647 w 106"/>
              <a:gd name="T5" fmla="*/ 2147483647 h 104"/>
              <a:gd name="T6" fmla="*/ 2147483647 w 106"/>
              <a:gd name="T7" fmla="*/ 0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104"/>
              <a:gd name="T14" fmla="*/ 106 w 10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104">
                <a:moveTo>
                  <a:pt x="106" y="0"/>
                </a:moveTo>
                <a:lnTo>
                  <a:pt x="0" y="53"/>
                </a:lnTo>
                <a:lnTo>
                  <a:pt x="53" y="104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90" name="Line 82"/>
          <p:cNvSpPr>
            <a:spLocks noChangeShapeType="1"/>
          </p:cNvSpPr>
          <p:nvPr/>
        </p:nvSpPr>
        <p:spPr bwMode="auto">
          <a:xfrm flipV="1">
            <a:off x="1909763" y="4558590"/>
            <a:ext cx="131762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91" name="Line 83"/>
          <p:cNvSpPr>
            <a:spLocks noChangeShapeType="1"/>
          </p:cNvSpPr>
          <p:nvPr/>
        </p:nvSpPr>
        <p:spPr bwMode="auto">
          <a:xfrm flipV="1">
            <a:off x="2176463" y="4329990"/>
            <a:ext cx="131762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92" name="Line 84"/>
          <p:cNvSpPr>
            <a:spLocks noChangeShapeType="1"/>
          </p:cNvSpPr>
          <p:nvPr/>
        </p:nvSpPr>
        <p:spPr bwMode="auto">
          <a:xfrm flipV="1">
            <a:off x="2443163" y="4098215"/>
            <a:ext cx="131762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93" name="Line 85"/>
          <p:cNvSpPr>
            <a:spLocks noChangeShapeType="1"/>
          </p:cNvSpPr>
          <p:nvPr/>
        </p:nvSpPr>
        <p:spPr bwMode="auto">
          <a:xfrm flipV="1">
            <a:off x="2709863" y="3869615"/>
            <a:ext cx="131762" cy="1127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94" name="Line 86"/>
          <p:cNvSpPr>
            <a:spLocks noChangeShapeType="1"/>
          </p:cNvSpPr>
          <p:nvPr/>
        </p:nvSpPr>
        <p:spPr bwMode="auto">
          <a:xfrm flipV="1">
            <a:off x="2976563" y="3634665"/>
            <a:ext cx="131762" cy="1174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95" name="Freeform 87"/>
          <p:cNvSpPr>
            <a:spLocks/>
          </p:cNvSpPr>
          <p:nvPr/>
        </p:nvSpPr>
        <p:spPr bwMode="auto">
          <a:xfrm>
            <a:off x="3397250" y="3239378"/>
            <a:ext cx="174625" cy="157162"/>
          </a:xfrm>
          <a:custGeom>
            <a:avLst/>
            <a:gdLst>
              <a:gd name="T0" fmla="*/ 2147483647 w 110"/>
              <a:gd name="T1" fmla="*/ 0 h 99"/>
              <a:gd name="T2" fmla="*/ 0 w 110"/>
              <a:gd name="T3" fmla="*/ 2147483647 h 99"/>
              <a:gd name="T4" fmla="*/ 2147483647 w 110"/>
              <a:gd name="T5" fmla="*/ 2147483647 h 99"/>
              <a:gd name="T6" fmla="*/ 2147483647 w 110"/>
              <a:gd name="T7" fmla="*/ 0 h 99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99"/>
              <a:gd name="T14" fmla="*/ 110 w 110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99">
                <a:moveTo>
                  <a:pt x="110" y="0"/>
                </a:moveTo>
                <a:lnTo>
                  <a:pt x="0" y="42"/>
                </a:lnTo>
                <a:lnTo>
                  <a:pt x="49" y="99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96" name="Line 88"/>
          <p:cNvSpPr>
            <a:spLocks noChangeShapeType="1"/>
          </p:cNvSpPr>
          <p:nvPr/>
        </p:nvSpPr>
        <p:spPr bwMode="auto">
          <a:xfrm flipV="1">
            <a:off x="1909763" y="3477503"/>
            <a:ext cx="1662112" cy="1436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97" name="Line 89"/>
          <p:cNvSpPr>
            <a:spLocks noChangeShapeType="1"/>
          </p:cNvSpPr>
          <p:nvPr/>
        </p:nvSpPr>
        <p:spPr bwMode="auto">
          <a:xfrm flipV="1">
            <a:off x="3243263" y="3406065"/>
            <a:ext cx="131762" cy="1127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98" name="Freeform 90"/>
          <p:cNvSpPr>
            <a:spLocks/>
          </p:cNvSpPr>
          <p:nvPr/>
        </p:nvSpPr>
        <p:spPr bwMode="auto">
          <a:xfrm>
            <a:off x="3397250" y="3477503"/>
            <a:ext cx="174625" cy="157162"/>
          </a:xfrm>
          <a:custGeom>
            <a:avLst/>
            <a:gdLst>
              <a:gd name="T0" fmla="*/ 2147483647 w 110"/>
              <a:gd name="T1" fmla="*/ 0 h 99"/>
              <a:gd name="T2" fmla="*/ 0 w 110"/>
              <a:gd name="T3" fmla="*/ 2147483647 h 99"/>
              <a:gd name="T4" fmla="*/ 2147483647 w 110"/>
              <a:gd name="T5" fmla="*/ 2147483647 h 99"/>
              <a:gd name="T6" fmla="*/ 2147483647 w 110"/>
              <a:gd name="T7" fmla="*/ 0 h 99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99"/>
              <a:gd name="T14" fmla="*/ 110 w 110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99">
                <a:moveTo>
                  <a:pt x="110" y="0"/>
                </a:moveTo>
                <a:lnTo>
                  <a:pt x="0" y="45"/>
                </a:lnTo>
                <a:lnTo>
                  <a:pt x="49" y="99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099" name="Line 91"/>
          <p:cNvSpPr>
            <a:spLocks noChangeShapeType="1"/>
          </p:cNvSpPr>
          <p:nvPr/>
        </p:nvSpPr>
        <p:spPr bwMode="auto">
          <a:xfrm flipV="1">
            <a:off x="1909763" y="4811003"/>
            <a:ext cx="141287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00" name="Line 92"/>
          <p:cNvSpPr>
            <a:spLocks noChangeShapeType="1"/>
          </p:cNvSpPr>
          <p:nvPr/>
        </p:nvSpPr>
        <p:spPr bwMode="auto">
          <a:xfrm flipV="1">
            <a:off x="2195513" y="4604628"/>
            <a:ext cx="141287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01" name="Line 93"/>
          <p:cNvSpPr>
            <a:spLocks noChangeShapeType="1"/>
          </p:cNvSpPr>
          <p:nvPr/>
        </p:nvSpPr>
        <p:spPr bwMode="auto">
          <a:xfrm flipV="1">
            <a:off x="2481263" y="4398253"/>
            <a:ext cx="141287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02" name="Line 94"/>
          <p:cNvSpPr>
            <a:spLocks noChangeShapeType="1"/>
          </p:cNvSpPr>
          <p:nvPr/>
        </p:nvSpPr>
        <p:spPr bwMode="auto">
          <a:xfrm flipV="1">
            <a:off x="2767013" y="4191878"/>
            <a:ext cx="142875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03" name="Line 95"/>
          <p:cNvSpPr>
            <a:spLocks noChangeShapeType="1"/>
          </p:cNvSpPr>
          <p:nvPr/>
        </p:nvSpPr>
        <p:spPr bwMode="auto">
          <a:xfrm flipV="1">
            <a:off x="3054350" y="3988678"/>
            <a:ext cx="141288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04" name="Freeform 96"/>
          <p:cNvSpPr>
            <a:spLocks/>
          </p:cNvSpPr>
          <p:nvPr/>
        </p:nvSpPr>
        <p:spPr bwMode="auto">
          <a:xfrm>
            <a:off x="3390900" y="3715628"/>
            <a:ext cx="180975" cy="153987"/>
          </a:xfrm>
          <a:custGeom>
            <a:avLst/>
            <a:gdLst>
              <a:gd name="T0" fmla="*/ 2147483647 w 114"/>
              <a:gd name="T1" fmla="*/ 0 h 96"/>
              <a:gd name="T2" fmla="*/ 0 w 114"/>
              <a:gd name="T3" fmla="*/ 2147483647 h 96"/>
              <a:gd name="T4" fmla="*/ 2147483647 w 114"/>
              <a:gd name="T5" fmla="*/ 2147483647 h 96"/>
              <a:gd name="T6" fmla="*/ 2147483647 w 114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96"/>
              <a:gd name="T14" fmla="*/ 114 w 11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96">
                <a:moveTo>
                  <a:pt x="114" y="0"/>
                </a:moveTo>
                <a:lnTo>
                  <a:pt x="0" y="35"/>
                </a:lnTo>
                <a:lnTo>
                  <a:pt x="45" y="96"/>
                </a:lnTo>
                <a:lnTo>
                  <a:pt x="114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05" name="Line 97"/>
          <p:cNvSpPr>
            <a:spLocks noChangeShapeType="1"/>
          </p:cNvSpPr>
          <p:nvPr/>
        </p:nvSpPr>
        <p:spPr bwMode="auto">
          <a:xfrm flipV="1">
            <a:off x="1909763" y="3955340"/>
            <a:ext cx="1662112" cy="1196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06" name="Line 98"/>
          <p:cNvSpPr>
            <a:spLocks noChangeShapeType="1"/>
          </p:cNvSpPr>
          <p:nvPr/>
        </p:nvSpPr>
        <p:spPr bwMode="auto">
          <a:xfrm flipV="1">
            <a:off x="3340100" y="3799765"/>
            <a:ext cx="112713" cy="857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07" name="Freeform 99"/>
          <p:cNvSpPr>
            <a:spLocks/>
          </p:cNvSpPr>
          <p:nvPr/>
        </p:nvSpPr>
        <p:spPr bwMode="auto">
          <a:xfrm>
            <a:off x="3390900" y="3955340"/>
            <a:ext cx="180975" cy="149225"/>
          </a:xfrm>
          <a:custGeom>
            <a:avLst/>
            <a:gdLst>
              <a:gd name="T0" fmla="*/ 2147483647 w 114"/>
              <a:gd name="T1" fmla="*/ 0 h 94"/>
              <a:gd name="T2" fmla="*/ 0 w 114"/>
              <a:gd name="T3" fmla="*/ 2147483647 h 94"/>
              <a:gd name="T4" fmla="*/ 2147483647 w 114"/>
              <a:gd name="T5" fmla="*/ 2147483647 h 94"/>
              <a:gd name="T6" fmla="*/ 2147483647 w 114"/>
              <a:gd name="T7" fmla="*/ 0 h 94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94"/>
              <a:gd name="T14" fmla="*/ 114 w 114"/>
              <a:gd name="T15" fmla="*/ 94 h 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94">
                <a:moveTo>
                  <a:pt x="114" y="0"/>
                </a:moveTo>
                <a:lnTo>
                  <a:pt x="0" y="35"/>
                </a:lnTo>
                <a:lnTo>
                  <a:pt x="45" y="94"/>
                </a:lnTo>
                <a:lnTo>
                  <a:pt x="1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08" name="Line 100"/>
          <p:cNvSpPr>
            <a:spLocks noChangeShapeType="1"/>
          </p:cNvSpPr>
          <p:nvPr/>
        </p:nvSpPr>
        <p:spPr bwMode="auto">
          <a:xfrm flipV="1">
            <a:off x="1909763" y="5061828"/>
            <a:ext cx="150812" cy="904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09" name="Line 101"/>
          <p:cNvSpPr>
            <a:spLocks noChangeShapeType="1"/>
          </p:cNvSpPr>
          <p:nvPr/>
        </p:nvSpPr>
        <p:spPr bwMode="auto">
          <a:xfrm flipV="1">
            <a:off x="2214563" y="4887203"/>
            <a:ext cx="150812" cy="873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10" name="Line 102"/>
          <p:cNvSpPr>
            <a:spLocks noChangeShapeType="1"/>
          </p:cNvSpPr>
          <p:nvPr/>
        </p:nvSpPr>
        <p:spPr bwMode="auto">
          <a:xfrm flipV="1">
            <a:off x="2520950" y="4710990"/>
            <a:ext cx="150813" cy="904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11" name="Line 103"/>
          <p:cNvSpPr>
            <a:spLocks noChangeShapeType="1"/>
          </p:cNvSpPr>
          <p:nvPr/>
        </p:nvSpPr>
        <p:spPr bwMode="auto">
          <a:xfrm flipV="1">
            <a:off x="2825750" y="4536365"/>
            <a:ext cx="150813" cy="873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12" name="Line 104"/>
          <p:cNvSpPr>
            <a:spLocks noChangeShapeType="1"/>
          </p:cNvSpPr>
          <p:nvPr/>
        </p:nvSpPr>
        <p:spPr bwMode="auto">
          <a:xfrm flipV="1">
            <a:off x="3130550" y="4358565"/>
            <a:ext cx="153988" cy="904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13" name="Freeform 105"/>
          <p:cNvSpPr>
            <a:spLocks/>
          </p:cNvSpPr>
          <p:nvPr/>
        </p:nvSpPr>
        <p:spPr bwMode="auto">
          <a:xfrm>
            <a:off x="3387725" y="4195053"/>
            <a:ext cx="184150" cy="141287"/>
          </a:xfrm>
          <a:custGeom>
            <a:avLst/>
            <a:gdLst>
              <a:gd name="T0" fmla="*/ 2147483647 w 116"/>
              <a:gd name="T1" fmla="*/ 0 h 89"/>
              <a:gd name="T2" fmla="*/ 0 w 116"/>
              <a:gd name="T3" fmla="*/ 2147483647 h 89"/>
              <a:gd name="T4" fmla="*/ 2147483647 w 116"/>
              <a:gd name="T5" fmla="*/ 2147483647 h 89"/>
              <a:gd name="T6" fmla="*/ 2147483647 w 116"/>
              <a:gd name="T7" fmla="*/ 0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89"/>
              <a:gd name="T14" fmla="*/ 116 w 116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89">
                <a:moveTo>
                  <a:pt x="116" y="0"/>
                </a:moveTo>
                <a:lnTo>
                  <a:pt x="0" y="24"/>
                </a:lnTo>
                <a:lnTo>
                  <a:pt x="37" y="89"/>
                </a:lnTo>
                <a:lnTo>
                  <a:pt x="116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14" name="Line 106"/>
          <p:cNvSpPr>
            <a:spLocks noChangeShapeType="1"/>
          </p:cNvSpPr>
          <p:nvPr/>
        </p:nvSpPr>
        <p:spPr bwMode="auto">
          <a:xfrm flipV="1">
            <a:off x="3436938" y="4268078"/>
            <a:ext cx="635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15" name="Line 107"/>
          <p:cNvSpPr>
            <a:spLocks noChangeShapeType="1"/>
          </p:cNvSpPr>
          <p:nvPr/>
        </p:nvSpPr>
        <p:spPr bwMode="auto">
          <a:xfrm flipV="1">
            <a:off x="1909763" y="5323765"/>
            <a:ext cx="160337" cy="666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16" name="Line 108"/>
          <p:cNvSpPr>
            <a:spLocks noChangeShapeType="1"/>
          </p:cNvSpPr>
          <p:nvPr/>
        </p:nvSpPr>
        <p:spPr bwMode="auto">
          <a:xfrm flipV="1">
            <a:off x="2233613" y="5180890"/>
            <a:ext cx="161925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17" name="Line 109"/>
          <p:cNvSpPr>
            <a:spLocks noChangeShapeType="1"/>
          </p:cNvSpPr>
          <p:nvPr/>
        </p:nvSpPr>
        <p:spPr bwMode="auto">
          <a:xfrm flipV="1">
            <a:off x="2555875" y="5042778"/>
            <a:ext cx="160338" cy="714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18" name="Line 110"/>
          <p:cNvSpPr>
            <a:spLocks noChangeShapeType="1"/>
          </p:cNvSpPr>
          <p:nvPr/>
        </p:nvSpPr>
        <p:spPr bwMode="auto">
          <a:xfrm flipV="1">
            <a:off x="2879725" y="4904665"/>
            <a:ext cx="161925" cy="666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19" name="Freeform 111"/>
          <p:cNvSpPr>
            <a:spLocks/>
          </p:cNvSpPr>
          <p:nvPr/>
        </p:nvSpPr>
        <p:spPr bwMode="auto">
          <a:xfrm>
            <a:off x="3384550" y="4674478"/>
            <a:ext cx="187325" cy="123825"/>
          </a:xfrm>
          <a:custGeom>
            <a:avLst/>
            <a:gdLst>
              <a:gd name="T0" fmla="*/ 2147483647 w 118"/>
              <a:gd name="T1" fmla="*/ 0 h 78"/>
              <a:gd name="T2" fmla="*/ 0 w 118"/>
              <a:gd name="T3" fmla="*/ 2147483647 h 78"/>
              <a:gd name="T4" fmla="*/ 2147483647 w 118"/>
              <a:gd name="T5" fmla="*/ 2147483647 h 78"/>
              <a:gd name="T6" fmla="*/ 2147483647 w 118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78"/>
              <a:gd name="T14" fmla="*/ 118 w 118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78">
                <a:moveTo>
                  <a:pt x="118" y="0"/>
                </a:moveTo>
                <a:lnTo>
                  <a:pt x="0" y="10"/>
                </a:lnTo>
                <a:lnTo>
                  <a:pt x="29" y="78"/>
                </a:lnTo>
                <a:lnTo>
                  <a:pt x="118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20" name="Line 112"/>
          <p:cNvSpPr>
            <a:spLocks noChangeShapeType="1"/>
          </p:cNvSpPr>
          <p:nvPr/>
        </p:nvSpPr>
        <p:spPr bwMode="auto">
          <a:xfrm flipV="1">
            <a:off x="1909763" y="4436353"/>
            <a:ext cx="1662112" cy="954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21" name="Line 113"/>
          <p:cNvSpPr>
            <a:spLocks noChangeShapeType="1"/>
          </p:cNvSpPr>
          <p:nvPr/>
        </p:nvSpPr>
        <p:spPr bwMode="auto">
          <a:xfrm flipV="1">
            <a:off x="3201988" y="4764965"/>
            <a:ext cx="163512" cy="682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22" name="Freeform 114"/>
          <p:cNvSpPr>
            <a:spLocks/>
          </p:cNvSpPr>
          <p:nvPr/>
        </p:nvSpPr>
        <p:spPr bwMode="auto">
          <a:xfrm>
            <a:off x="3387725" y="4436353"/>
            <a:ext cx="184150" cy="138112"/>
          </a:xfrm>
          <a:custGeom>
            <a:avLst/>
            <a:gdLst>
              <a:gd name="T0" fmla="*/ 2147483647 w 116"/>
              <a:gd name="T1" fmla="*/ 0 h 87"/>
              <a:gd name="T2" fmla="*/ 0 w 116"/>
              <a:gd name="T3" fmla="*/ 2147483647 h 87"/>
              <a:gd name="T4" fmla="*/ 2147483647 w 116"/>
              <a:gd name="T5" fmla="*/ 2147483647 h 87"/>
              <a:gd name="T6" fmla="*/ 2147483647 w 116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87"/>
              <a:gd name="T14" fmla="*/ 116 w 116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87">
                <a:moveTo>
                  <a:pt x="116" y="0"/>
                </a:moveTo>
                <a:lnTo>
                  <a:pt x="0" y="22"/>
                </a:lnTo>
                <a:lnTo>
                  <a:pt x="37" y="87"/>
                </a:lnTo>
                <a:lnTo>
                  <a:pt x="1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23" name="Line 115"/>
          <p:cNvSpPr>
            <a:spLocks noChangeShapeType="1"/>
          </p:cNvSpPr>
          <p:nvPr/>
        </p:nvSpPr>
        <p:spPr bwMode="auto">
          <a:xfrm flipV="1">
            <a:off x="1909763" y="4914190"/>
            <a:ext cx="1662112" cy="7143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24" name="Freeform 116"/>
          <p:cNvSpPr>
            <a:spLocks/>
          </p:cNvSpPr>
          <p:nvPr/>
        </p:nvSpPr>
        <p:spPr bwMode="auto">
          <a:xfrm>
            <a:off x="3384550" y="4914190"/>
            <a:ext cx="187325" cy="122238"/>
          </a:xfrm>
          <a:custGeom>
            <a:avLst/>
            <a:gdLst>
              <a:gd name="T0" fmla="*/ 2147483647 w 118"/>
              <a:gd name="T1" fmla="*/ 0 h 77"/>
              <a:gd name="T2" fmla="*/ 0 w 118"/>
              <a:gd name="T3" fmla="*/ 2147483647 h 77"/>
              <a:gd name="T4" fmla="*/ 2147483647 w 118"/>
              <a:gd name="T5" fmla="*/ 2147483647 h 77"/>
              <a:gd name="T6" fmla="*/ 2147483647 w 118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77"/>
              <a:gd name="T14" fmla="*/ 118 w 118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77">
                <a:moveTo>
                  <a:pt x="118" y="0"/>
                </a:moveTo>
                <a:lnTo>
                  <a:pt x="0" y="10"/>
                </a:lnTo>
                <a:lnTo>
                  <a:pt x="29" y="77"/>
                </a:lnTo>
                <a:lnTo>
                  <a:pt x="11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25" name="Line 117"/>
          <p:cNvSpPr>
            <a:spLocks noChangeShapeType="1"/>
          </p:cNvSpPr>
          <p:nvPr/>
        </p:nvSpPr>
        <p:spPr bwMode="auto">
          <a:xfrm flipV="1">
            <a:off x="1909763" y="5580940"/>
            <a:ext cx="169862" cy="476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26" name="Line 118"/>
          <p:cNvSpPr>
            <a:spLocks noChangeShapeType="1"/>
          </p:cNvSpPr>
          <p:nvPr/>
        </p:nvSpPr>
        <p:spPr bwMode="auto">
          <a:xfrm flipV="1">
            <a:off x="2246313" y="5484103"/>
            <a:ext cx="171450" cy="492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27" name="Line 119"/>
          <p:cNvSpPr>
            <a:spLocks noChangeShapeType="1"/>
          </p:cNvSpPr>
          <p:nvPr/>
        </p:nvSpPr>
        <p:spPr bwMode="auto">
          <a:xfrm flipV="1">
            <a:off x="2584450" y="5387265"/>
            <a:ext cx="169863" cy="492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28" name="Line 120"/>
          <p:cNvSpPr>
            <a:spLocks noChangeShapeType="1"/>
          </p:cNvSpPr>
          <p:nvPr/>
        </p:nvSpPr>
        <p:spPr bwMode="auto">
          <a:xfrm flipV="1">
            <a:off x="2925763" y="5287253"/>
            <a:ext cx="166687" cy="492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29" name="Freeform 121"/>
          <p:cNvSpPr>
            <a:spLocks/>
          </p:cNvSpPr>
          <p:nvPr/>
        </p:nvSpPr>
        <p:spPr bwMode="auto">
          <a:xfrm>
            <a:off x="3384550" y="5142790"/>
            <a:ext cx="187325" cy="112713"/>
          </a:xfrm>
          <a:custGeom>
            <a:avLst/>
            <a:gdLst>
              <a:gd name="T0" fmla="*/ 2147483647 w 118"/>
              <a:gd name="T1" fmla="*/ 2147483647 h 71"/>
              <a:gd name="T2" fmla="*/ 0 w 118"/>
              <a:gd name="T3" fmla="*/ 0 h 71"/>
              <a:gd name="T4" fmla="*/ 2147483647 w 118"/>
              <a:gd name="T5" fmla="*/ 2147483647 h 71"/>
              <a:gd name="T6" fmla="*/ 2147483647 w 118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71"/>
              <a:gd name="T14" fmla="*/ 118 w 118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71">
                <a:moveTo>
                  <a:pt x="118" y="6"/>
                </a:moveTo>
                <a:lnTo>
                  <a:pt x="0" y="0"/>
                </a:lnTo>
                <a:lnTo>
                  <a:pt x="20" y="71"/>
                </a:lnTo>
                <a:lnTo>
                  <a:pt x="118" y="6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30" name="Line 122"/>
          <p:cNvSpPr>
            <a:spLocks noChangeShapeType="1"/>
          </p:cNvSpPr>
          <p:nvPr/>
        </p:nvSpPr>
        <p:spPr bwMode="auto">
          <a:xfrm flipV="1">
            <a:off x="1909763" y="5390440"/>
            <a:ext cx="1662112" cy="4778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31" name="Line 123"/>
          <p:cNvSpPr>
            <a:spLocks noChangeShapeType="1"/>
          </p:cNvSpPr>
          <p:nvPr/>
        </p:nvSpPr>
        <p:spPr bwMode="auto">
          <a:xfrm flipV="1">
            <a:off x="3262313" y="5190415"/>
            <a:ext cx="168275" cy="492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32" name="Freeform 124"/>
          <p:cNvSpPr>
            <a:spLocks/>
          </p:cNvSpPr>
          <p:nvPr/>
        </p:nvSpPr>
        <p:spPr bwMode="auto">
          <a:xfrm>
            <a:off x="3384550" y="5384090"/>
            <a:ext cx="187325" cy="112713"/>
          </a:xfrm>
          <a:custGeom>
            <a:avLst/>
            <a:gdLst>
              <a:gd name="T0" fmla="*/ 2147483647 w 118"/>
              <a:gd name="T1" fmla="*/ 2147483647 h 71"/>
              <a:gd name="T2" fmla="*/ 0 w 118"/>
              <a:gd name="T3" fmla="*/ 0 h 71"/>
              <a:gd name="T4" fmla="*/ 2147483647 w 118"/>
              <a:gd name="T5" fmla="*/ 2147483647 h 71"/>
              <a:gd name="T6" fmla="*/ 2147483647 w 118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71"/>
              <a:gd name="T14" fmla="*/ 118 w 118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71">
                <a:moveTo>
                  <a:pt x="118" y="4"/>
                </a:moveTo>
                <a:lnTo>
                  <a:pt x="0" y="0"/>
                </a:lnTo>
                <a:lnTo>
                  <a:pt x="20" y="71"/>
                </a:lnTo>
                <a:lnTo>
                  <a:pt x="118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33" name="Line 125"/>
          <p:cNvSpPr>
            <a:spLocks noChangeShapeType="1"/>
          </p:cNvSpPr>
          <p:nvPr/>
        </p:nvSpPr>
        <p:spPr bwMode="auto">
          <a:xfrm flipV="1">
            <a:off x="1909763" y="5846053"/>
            <a:ext cx="173037" cy="22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34" name="Line 126"/>
          <p:cNvSpPr>
            <a:spLocks noChangeShapeType="1"/>
          </p:cNvSpPr>
          <p:nvPr/>
        </p:nvSpPr>
        <p:spPr bwMode="auto">
          <a:xfrm flipV="1">
            <a:off x="2257425" y="5793665"/>
            <a:ext cx="17303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35" name="Line 127"/>
          <p:cNvSpPr>
            <a:spLocks noChangeShapeType="1"/>
          </p:cNvSpPr>
          <p:nvPr/>
        </p:nvSpPr>
        <p:spPr bwMode="auto">
          <a:xfrm flipV="1">
            <a:off x="2606675" y="5742865"/>
            <a:ext cx="174625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36" name="Line 128"/>
          <p:cNvSpPr>
            <a:spLocks noChangeShapeType="1"/>
          </p:cNvSpPr>
          <p:nvPr/>
        </p:nvSpPr>
        <p:spPr bwMode="auto">
          <a:xfrm flipV="1">
            <a:off x="2954338" y="5693653"/>
            <a:ext cx="17303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37" name="Freeform 129"/>
          <p:cNvSpPr>
            <a:spLocks/>
          </p:cNvSpPr>
          <p:nvPr/>
        </p:nvSpPr>
        <p:spPr bwMode="auto">
          <a:xfrm>
            <a:off x="3387725" y="5596815"/>
            <a:ext cx="184150" cy="115888"/>
          </a:xfrm>
          <a:custGeom>
            <a:avLst/>
            <a:gdLst>
              <a:gd name="T0" fmla="*/ 2147483647 w 116"/>
              <a:gd name="T1" fmla="*/ 2147483647 h 73"/>
              <a:gd name="T2" fmla="*/ 0 w 116"/>
              <a:gd name="T3" fmla="*/ 0 h 73"/>
              <a:gd name="T4" fmla="*/ 2147483647 w 116"/>
              <a:gd name="T5" fmla="*/ 2147483647 h 73"/>
              <a:gd name="T6" fmla="*/ 2147483647 w 116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73"/>
              <a:gd name="T14" fmla="*/ 116 w 116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73">
                <a:moveTo>
                  <a:pt x="116" y="20"/>
                </a:moveTo>
                <a:lnTo>
                  <a:pt x="0" y="0"/>
                </a:lnTo>
                <a:lnTo>
                  <a:pt x="10" y="73"/>
                </a:lnTo>
                <a:lnTo>
                  <a:pt x="116" y="2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38" name="Line 130"/>
          <p:cNvSpPr>
            <a:spLocks noChangeShapeType="1"/>
          </p:cNvSpPr>
          <p:nvPr/>
        </p:nvSpPr>
        <p:spPr bwMode="auto">
          <a:xfrm flipV="1">
            <a:off x="1909763" y="5868278"/>
            <a:ext cx="1662112" cy="2413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39" name="Line 131"/>
          <p:cNvSpPr>
            <a:spLocks noChangeShapeType="1"/>
          </p:cNvSpPr>
          <p:nvPr/>
        </p:nvSpPr>
        <p:spPr bwMode="auto">
          <a:xfrm flipV="1">
            <a:off x="3305175" y="5652378"/>
            <a:ext cx="122238" cy="15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40" name="Freeform 132"/>
          <p:cNvSpPr>
            <a:spLocks/>
          </p:cNvSpPr>
          <p:nvPr/>
        </p:nvSpPr>
        <p:spPr bwMode="auto">
          <a:xfrm>
            <a:off x="3387725" y="5834940"/>
            <a:ext cx="184150" cy="117475"/>
          </a:xfrm>
          <a:custGeom>
            <a:avLst/>
            <a:gdLst>
              <a:gd name="T0" fmla="*/ 2147483647 w 116"/>
              <a:gd name="T1" fmla="*/ 2147483647 h 74"/>
              <a:gd name="T2" fmla="*/ 0 w 116"/>
              <a:gd name="T3" fmla="*/ 0 h 74"/>
              <a:gd name="T4" fmla="*/ 2147483647 w 116"/>
              <a:gd name="T5" fmla="*/ 2147483647 h 74"/>
              <a:gd name="T6" fmla="*/ 2147483647 w 116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74"/>
              <a:gd name="T14" fmla="*/ 116 w 116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74">
                <a:moveTo>
                  <a:pt x="116" y="21"/>
                </a:moveTo>
                <a:lnTo>
                  <a:pt x="0" y="0"/>
                </a:lnTo>
                <a:lnTo>
                  <a:pt x="10" y="74"/>
                </a:lnTo>
                <a:lnTo>
                  <a:pt x="116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41" name="Line 133"/>
          <p:cNvSpPr>
            <a:spLocks noChangeShapeType="1"/>
          </p:cNvSpPr>
          <p:nvPr/>
        </p:nvSpPr>
        <p:spPr bwMode="auto">
          <a:xfrm>
            <a:off x="1909763" y="6109578"/>
            <a:ext cx="1762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42" name="Line 134"/>
          <p:cNvSpPr>
            <a:spLocks noChangeShapeType="1"/>
          </p:cNvSpPr>
          <p:nvPr/>
        </p:nvSpPr>
        <p:spPr bwMode="auto">
          <a:xfrm>
            <a:off x="2260600" y="6109578"/>
            <a:ext cx="1762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43" name="Line 135"/>
          <p:cNvSpPr>
            <a:spLocks noChangeShapeType="1"/>
          </p:cNvSpPr>
          <p:nvPr/>
        </p:nvSpPr>
        <p:spPr bwMode="auto">
          <a:xfrm>
            <a:off x="2613025" y="6109578"/>
            <a:ext cx="1778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44" name="Line 136"/>
          <p:cNvSpPr>
            <a:spLocks noChangeShapeType="1"/>
          </p:cNvSpPr>
          <p:nvPr/>
        </p:nvSpPr>
        <p:spPr bwMode="auto">
          <a:xfrm>
            <a:off x="2967038" y="6109578"/>
            <a:ext cx="1730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45" name="Freeform 137"/>
          <p:cNvSpPr>
            <a:spLocks/>
          </p:cNvSpPr>
          <p:nvPr/>
        </p:nvSpPr>
        <p:spPr bwMode="auto">
          <a:xfrm>
            <a:off x="3394075" y="6047665"/>
            <a:ext cx="177800" cy="120650"/>
          </a:xfrm>
          <a:custGeom>
            <a:avLst/>
            <a:gdLst>
              <a:gd name="T0" fmla="*/ 2147483647 w 112"/>
              <a:gd name="T1" fmla="*/ 2147483647 h 76"/>
              <a:gd name="T2" fmla="*/ 0 w 112"/>
              <a:gd name="T3" fmla="*/ 0 h 76"/>
              <a:gd name="T4" fmla="*/ 0 w 112"/>
              <a:gd name="T5" fmla="*/ 2147483647 h 76"/>
              <a:gd name="T6" fmla="*/ 2147483647 w 112"/>
              <a:gd name="T7" fmla="*/ 2147483647 h 76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76"/>
              <a:gd name="T14" fmla="*/ 112 w 112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76">
                <a:moveTo>
                  <a:pt x="112" y="39"/>
                </a:moveTo>
                <a:lnTo>
                  <a:pt x="0" y="0"/>
                </a:lnTo>
                <a:lnTo>
                  <a:pt x="0" y="76"/>
                </a:lnTo>
                <a:lnTo>
                  <a:pt x="112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46" name="Freeform 138"/>
          <p:cNvSpPr>
            <a:spLocks/>
          </p:cNvSpPr>
          <p:nvPr/>
        </p:nvSpPr>
        <p:spPr bwMode="auto">
          <a:xfrm>
            <a:off x="3538538" y="2486903"/>
            <a:ext cx="84137" cy="93662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9"/>
                </a:moveTo>
                <a:lnTo>
                  <a:pt x="49" y="43"/>
                </a:lnTo>
                <a:lnTo>
                  <a:pt x="41" y="53"/>
                </a:lnTo>
                <a:lnTo>
                  <a:pt x="29" y="59"/>
                </a:lnTo>
                <a:lnTo>
                  <a:pt x="17" y="57"/>
                </a:lnTo>
                <a:lnTo>
                  <a:pt x="6" y="49"/>
                </a:lnTo>
                <a:lnTo>
                  <a:pt x="0" y="37"/>
                </a:lnTo>
                <a:lnTo>
                  <a:pt x="0" y="23"/>
                </a:lnTo>
                <a:lnTo>
                  <a:pt x="6" y="11"/>
                </a:lnTo>
                <a:lnTo>
                  <a:pt x="17" y="2"/>
                </a:lnTo>
                <a:lnTo>
                  <a:pt x="29" y="0"/>
                </a:lnTo>
                <a:lnTo>
                  <a:pt x="41" y="4"/>
                </a:lnTo>
                <a:lnTo>
                  <a:pt x="49" y="17"/>
                </a:lnTo>
                <a:lnTo>
                  <a:pt x="53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47" name="Line 139"/>
          <p:cNvSpPr>
            <a:spLocks noChangeShapeType="1"/>
          </p:cNvSpPr>
          <p:nvPr/>
        </p:nvSpPr>
        <p:spPr bwMode="auto">
          <a:xfrm>
            <a:off x="3571875" y="2520240"/>
            <a:ext cx="1652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48" name="Line 140"/>
          <p:cNvSpPr>
            <a:spLocks noChangeShapeType="1"/>
          </p:cNvSpPr>
          <p:nvPr/>
        </p:nvSpPr>
        <p:spPr bwMode="auto">
          <a:xfrm>
            <a:off x="3317875" y="6109578"/>
            <a:ext cx="1063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49" name="Freeform 141"/>
          <p:cNvSpPr>
            <a:spLocks/>
          </p:cNvSpPr>
          <p:nvPr/>
        </p:nvSpPr>
        <p:spPr bwMode="auto">
          <a:xfrm>
            <a:off x="5053013" y="2461503"/>
            <a:ext cx="171450" cy="119062"/>
          </a:xfrm>
          <a:custGeom>
            <a:avLst/>
            <a:gdLst>
              <a:gd name="T0" fmla="*/ 2147483647 w 109"/>
              <a:gd name="T1" fmla="*/ 2147483647 h 75"/>
              <a:gd name="T2" fmla="*/ 0 w 109"/>
              <a:gd name="T3" fmla="*/ 0 h 75"/>
              <a:gd name="T4" fmla="*/ 0 w 109"/>
              <a:gd name="T5" fmla="*/ 2147483647 h 75"/>
              <a:gd name="T6" fmla="*/ 2147483647 w 109"/>
              <a:gd name="T7" fmla="*/ 2147483647 h 75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75"/>
              <a:gd name="T14" fmla="*/ 109 w 109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75">
                <a:moveTo>
                  <a:pt x="109" y="37"/>
                </a:moveTo>
                <a:lnTo>
                  <a:pt x="0" y="0"/>
                </a:lnTo>
                <a:lnTo>
                  <a:pt x="0" y="75"/>
                </a:lnTo>
                <a:lnTo>
                  <a:pt x="109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50" name="Freeform 142"/>
          <p:cNvSpPr>
            <a:spLocks/>
          </p:cNvSpPr>
          <p:nvPr/>
        </p:nvSpPr>
        <p:spPr bwMode="auto">
          <a:xfrm>
            <a:off x="3538538" y="272661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0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8"/>
                </a:moveTo>
                <a:lnTo>
                  <a:pt x="49" y="42"/>
                </a:lnTo>
                <a:lnTo>
                  <a:pt x="41" y="55"/>
                </a:lnTo>
                <a:lnTo>
                  <a:pt x="29" y="59"/>
                </a:lnTo>
                <a:lnTo>
                  <a:pt x="17" y="57"/>
                </a:lnTo>
                <a:lnTo>
                  <a:pt x="6" y="48"/>
                </a:lnTo>
                <a:lnTo>
                  <a:pt x="0" y="36"/>
                </a:lnTo>
                <a:lnTo>
                  <a:pt x="0" y="22"/>
                </a:lnTo>
                <a:lnTo>
                  <a:pt x="6" y="8"/>
                </a:lnTo>
                <a:lnTo>
                  <a:pt x="17" y="0"/>
                </a:lnTo>
                <a:lnTo>
                  <a:pt x="29" y="0"/>
                </a:lnTo>
                <a:lnTo>
                  <a:pt x="41" y="4"/>
                </a:lnTo>
                <a:lnTo>
                  <a:pt x="49" y="14"/>
                </a:lnTo>
                <a:lnTo>
                  <a:pt x="53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51" name="Freeform 143"/>
          <p:cNvSpPr>
            <a:spLocks/>
          </p:cNvSpPr>
          <p:nvPr/>
        </p:nvSpPr>
        <p:spPr bwMode="auto">
          <a:xfrm>
            <a:off x="3538538" y="2961565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5"/>
                </a:lnTo>
                <a:lnTo>
                  <a:pt x="41" y="57"/>
                </a:lnTo>
                <a:lnTo>
                  <a:pt x="29" y="61"/>
                </a:lnTo>
                <a:lnTo>
                  <a:pt x="17" y="59"/>
                </a:lnTo>
                <a:lnTo>
                  <a:pt x="6" y="51"/>
                </a:lnTo>
                <a:lnTo>
                  <a:pt x="0" y="39"/>
                </a:lnTo>
                <a:lnTo>
                  <a:pt x="0" y="24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52" name="Freeform 144"/>
          <p:cNvSpPr>
            <a:spLocks/>
          </p:cNvSpPr>
          <p:nvPr/>
        </p:nvSpPr>
        <p:spPr bwMode="auto">
          <a:xfrm>
            <a:off x="3538538" y="320286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31"/>
                </a:moveTo>
                <a:lnTo>
                  <a:pt x="49" y="45"/>
                </a:lnTo>
                <a:lnTo>
                  <a:pt x="41" y="55"/>
                </a:lnTo>
                <a:lnTo>
                  <a:pt x="29" y="59"/>
                </a:lnTo>
                <a:lnTo>
                  <a:pt x="17" y="59"/>
                </a:lnTo>
                <a:lnTo>
                  <a:pt x="6" y="51"/>
                </a:lnTo>
                <a:lnTo>
                  <a:pt x="0" y="37"/>
                </a:lnTo>
                <a:lnTo>
                  <a:pt x="0" y="23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53" name="Freeform 145"/>
          <p:cNvSpPr>
            <a:spLocks/>
          </p:cNvSpPr>
          <p:nvPr/>
        </p:nvSpPr>
        <p:spPr bwMode="auto">
          <a:xfrm>
            <a:off x="3538538" y="3442578"/>
            <a:ext cx="84137" cy="95250"/>
          </a:xfrm>
          <a:custGeom>
            <a:avLst/>
            <a:gdLst>
              <a:gd name="T0" fmla="*/ 2147483647 w 53"/>
              <a:gd name="T1" fmla="*/ 2147483647 h 60"/>
              <a:gd name="T2" fmla="*/ 2147483647 w 53"/>
              <a:gd name="T3" fmla="*/ 2147483647 h 60"/>
              <a:gd name="T4" fmla="*/ 2147483647 w 53"/>
              <a:gd name="T5" fmla="*/ 2147483647 h 60"/>
              <a:gd name="T6" fmla="*/ 2147483647 w 53"/>
              <a:gd name="T7" fmla="*/ 2147483647 h 60"/>
              <a:gd name="T8" fmla="*/ 2147483647 w 53"/>
              <a:gd name="T9" fmla="*/ 2147483647 h 60"/>
              <a:gd name="T10" fmla="*/ 2147483647 w 53"/>
              <a:gd name="T11" fmla="*/ 2147483647 h 60"/>
              <a:gd name="T12" fmla="*/ 0 w 53"/>
              <a:gd name="T13" fmla="*/ 2147483647 h 60"/>
              <a:gd name="T14" fmla="*/ 0 w 53"/>
              <a:gd name="T15" fmla="*/ 2147483647 h 60"/>
              <a:gd name="T16" fmla="*/ 2147483647 w 53"/>
              <a:gd name="T17" fmla="*/ 2147483647 h 60"/>
              <a:gd name="T18" fmla="*/ 2147483647 w 53"/>
              <a:gd name="T19" fmla="*/ 2147483647 h 60"/>
              <a:gd name="T20" fmla="*/ 2147483647 w 53"/>
              <a:gd name="T21" fmla="*/ 0 h 60"/>
              <a:gd name="T22" fmla="*/ 2147483647 w 53"/>
              <a:gd name="T23" fmla="*/ 2147483647 h 60"/>
              <a:gd name="T24" fmla="*/ 2147483647 w 53"/>
              <a:gd name="T25" fmla="*/ 2147483647 h 60"/>
              <a:gd name="T26" fmla="*/ 2147483647 w 53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0"/>
              <a:gd name="T44" fmla="*/ 53 w 53"/>
              <a:gd name="T45" fmla="*/ 60 h 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0">
                <a:moveTo>
                  <a:pt x="53" y="30"/>
                </a:moveTo>
                <a:lnTo>
                  <a:pt x="49" y="44"/>
                </a:lnTo>
                <a:lnTo>
                  <a:pt x="41" y="54"/>
                </a:lnTo>
                <a:lnTo>
                  <a:pt x="29" y="60"/>
                </a:lnTo>
                <a:lnTo>
                  <a:pt x="17" y="58"/>
                </a:lnTo>
                <a:lnTo>
                  <a:pt x="6" y="50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54" name="Freeform 146"/>
          <p:cNvSpPr>
            <a:spLocks/>
          </p:cNvSpPr>
          <p:nvPr/>
        </p:nvSpPr>
        <p:spPr bwMode="auto">
          <a:xfrm>
            <a:off x="3538538" y="3680703"/>
            <a:ext cx="84137" cy="93662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30"/>
                </a:moveTo>
                <a:lnTo>
                  <a:pt x="49" y="45"/>
                </a:lnTo>
                <a:lnTo>
                  <a:pt x="41" y="55"/>
                </a:lnTo>
                <a:lnTo>
                  <a:pt x="29" y="59"/>
                </a:lnTo>
                <a:lnTo>
                  <a:pt x="17" y="59"/>
                </a:lnTo>
                <a:lnTo>
                  <a:pt x="6" y="51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55" name="Freeform 147"/>
          <p:cNvSpPr>
            <a:spLocks/>
          </p:cNvSpPr>
          <p:nvPr/>
        </p:nvSpPr>
        <p:spPr bwMode="auto">
          <a:xfrm>
            <a:off x="3538538" y="3920415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7" y="59"/>
                </a:lnTo>
                <a:lnTo>
                  <a:pt x="6" y="51"/>
                </a:lnTo>
                <a:lnTo>
                  <a:pt x="0" y="39"/>
                </a:lnTo>
                <a:lnTo>
                  <a:pt x="0" y="24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56" name="Freeform 148"/>
          <p:cNvSpPr>
            <a:spLocks/>
          </p:cNvSpPr>
          <p:nvPr/>
        </p:nvSpPr>
        <p:spPr bwMode="auto">
          <a:xfrm>
            <a:off x="3538538" y="416171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2147483647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0 h 59"/>
              <a:gd name="T20" fmla="*/ 2147483647 w 53"/>
              <a:gd name="T21" fmla="*/ 2147483647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"/>
              <a:gd name="T40" fmla="*/ 0 h 59"/>
              <a:gd name="T41" fmla="*/ 53 w 53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" h="59">
                <a:moveTo>
                  <a:pt x="53" y="29"/>
                </a:moveTo>
                <a:lnTo>
                  <a:pt x="49" y="45"/>
                </a:lnTo>
                <a:lnTo>
                  <a:pt x="39" y="55"/>
                </a:lnTo>
                <a:lnTo>
                  <a:pt x="27" y="59"/>
                </a:lnTo>
                <a:lnTo>
                  <a:pt x="13" y="55"/>
                </a:lnTo>
                <a:lnTo>
                  <a:pt x="2" y="45"/>
                </a:lnTo>
                <a:lnTo>
                  <a:pt x="0" y="29"/>
                </a:lnTo>
                <a:lnTo>
                  <a:pt x="2" y="15"/>
                </a:lnTo>
                <a:lnTo>
                  <a:pt x="13" y="4"/>
                </a:lnTo>
                <a:lnTo>
                  <a:pt x="27" y="0"/>
                </a:lnTo>
                <a:lnTo>
                  <a:pt x="39" y="4"/>
                </a:lnTo>
                <a:lnTo>
                  <a:pt x="49" y="15"/>
                </a:lnTo>
                <a:lnTo>
                  <a:pt x="53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57" name="Freeform 149"/>
          <p:cNvSpPr>
            <a:spLocks/>
          </p:cNvSpPr>
          <p:nvPr/>
        </p:nvSpPr>
        <p:spPr bwMode="auto">
          <a:xfrm>
            <a:off x="3538538" y="4398253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4"/>
                </a:lnTo>
                <a:lnTo>
                  <a:pt x="41" y="57"/>
                </a:lnTo>
                <a:lnTo>
                  <a:pt x="29" y="61"/>
                </a:lnTo>
                <a:lnTo>
                  <a:pt x="17" y="59"/>
                </a:lnTo>
                <a:lnTo>
                  <a:pt x="6" y="50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58" name="Freeform 150"/>
          <p:cNvSpPr>
            <a:spLocks/>
          </p:cNvSpPr>
          <p:nvPr/>
        </p:nvSpPr>
        <p:spPr bwMode="auto">
          <a:xfrm>
            <a:off x="3538538" y="4639553"/>
            <a:ext cx="84137" cy="93662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30"/>
                </a:moveTo>
                <a:lnTo>
                  <a:pt x="49" y="45"/>
                </a:lnTo>
                <a:lnTo>
                  <a:pt x="41" y="55"/>
                </a:lnTo>
                <a:lnTo>
                  <a:pt x="29" y="59"/>
                </a:lnTo>
                <a:lnTo>
                  <a:pt x="17" y="59"/>
                </a:lnTo>
                <a:lnTo>
                  <a:pt x="6" y="51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59" name="Freeform 151"/>
          <p:cNvSpPr>
            <a:spLocks/>
          </p:cNvSpPr>
          <p:nvPr/>
        </p:nvSpPr>
        <p:spPr bwMode="auto">
          <a:xfrm>
            <a:off x="3538538" y="4877678"/>
            <a:ext cx="84137" cy="93662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31"/>
                </a:moveTo>
                <a:lnTo>
                  <a:pt x="49" y="45"/>
                </a:lnTo>
                <a:lnTo>
                  <a:pt x="41" y="55"/>
                </a:lnTo>
                <a:lnTo>
                  <a:pt x="29" y="59"/>
                </a:lnTo>
                <a:lnTo>
                  <a:pt x="17" y="59"/>
                </a:lnTo>
                <a:lnTo>
                  <a:pt x="6" y="49"/>
                </a:lnTo>
                <a:lnTo>
                  <a:pt x="0" y="37"/>
                </a:lnTo>
                <a:lnTo>
                  <a:pt x="0" y="23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4"/>
                </a:lnTo>
                <a:lnTo>
                  <a:pt x="49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60" name="Freeform 152"/>
          <p:cNvSpPr>
            <a:spLocks/>
          </p:cNvSpPr>
          <p:nvPr/>
        </p:nvSpPr>
        <p:spPr bwMode="auto">
          <a:xfrm>
            <a:off x="3538538" y="5117390"/>
            <a:ext cx="84137" cy="95250"/>
          </a:xfrm>
          <a:custGeom>
            <a:avLst/>
            <a:gdLst>
              <a:gd name="T0" fmla="*/ 2147483647 w 53"/>
              <a:gd name="T1" fmla="*/ 2147483647 h 60"/>
              <a:gd name="T2" fmla="*/ 2147483647 w 53"/>
              <a:gd name="T3" fmla="*/ 2147483647 h 60"/>
              <a:gd name="T4" fmla="*/ 2147483647 w 53"/>
              <a:gd name="T5" fmla="*/ 2147483647 h 60"/>
              <a:gd name="T6" fmla="*/ 2147483647 w 53"/>
              <a:gd name="T7" fmla="*/ 2147483647 h 60"/>
              <a:gd name="T8" fmla="*/ 2147483647 w 53"/>
              <a:gd name="T9" fmla="*/ 2147483647 h 60"/>
              <a:gd name="T10" fmla="*/ 2147483647 w 53"/>
              <a:gd name="T11" fmla="*/ 2147483647 h 60"/>
              <a:gd name="T12" fmla="*/ 0 w 53"/>
              <a:gd name="T13" fmla="*/ 2147483647 h 60"/>
              <a:gd name="T14" fmla="*/ 0 w 53"/>
              <a:gd name="T15" fmla="*/ 2147483647 h 60"/>
              <a:gd name="T16" fmla="*/ 2147483647 w 53"/>
              <a:gd name="T17" fmla="*/ 2147483647 h 60"/>
              <a:gd name="T18" fmla="*/ 2147483647 w 53"/>
              <a:gd name="T19" fmla="*/ 2147483647 h 60"/>
              <a:gd name="T20" fmla="*/ 2147483647 w 53"/>
              <a:gd name="T21" fmla="*/ 0 h 60"/>
              <a:gd name="T22" fmla="*/ 2147483647 w 53"/>
              <a:gd name="T23" fmla="*/ 2147483647 h 60"/>
              <a:gd name="T24" fmla="*/ 2147483647 w 53"/>
              <a:gd name="T25" fmla="*/ 2147483647 h 60"/>
              <a:gd name="T26" fmla="*/ 2147483647 w 53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0"/>
              <a:gd name="T44" fmla="*/ 53 w 53"/>
              <a:gd name="T45" fmla="*/ 60 h 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0">
                <a:moveTo>
                  <a:pt x="53" y="30"/>
                </a:moveTo>
                <a:lnTo>
                  <a:pt x="49" y="44"/>
                </a:lnTo>
                <a:lnTo>
                  <a:pt x="41" y="54"/>
                </a:lnTo>
                <a:lnTo>
                  <a:pt x="29" y="60"/>
                </a:lnTo>
                <a:lnTo>
                  <a:pt x="17" y="58"/>
                </a:lnTo>
                <a:lnTo>
                  <a:pt x="6" y="50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61" name="Freeform 153"/>
          <p:cNvSpPr>
            <a:spLocks/>
          </p:cNvSpPr>
          <p:nvPr/>
        </p:nvSpPr>
        <p:spPr bwMode="auto">
          <a:xfrm>
            <a:off x="3538538" y="5355515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7" y="59"/>
                </a:lnTo>
                <a:lnTo>
                  <a:pt x="6" y="51"/>
                </a:lnTo>
                <a:lnTo>
                  <a:pt x="0" y="38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62" name="Freeform 154"/>
          <p:cNvSpPr>
            <a:spLocks/>
          </p:cNvSpPr>
          <p:nvPr/>
        </p:nvSpPr>
        <p:spPr bwMode="auto">
          <a:xfrm>
            <a:off x="3538538" y="559681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9"/>
                </a:moveTo>
                <a:lnTo>
                  <a:pt x="49" y="43"/>
                </a:lnTo>
                <a:lnTo>
                  <a:pt x="41" y="55"/>
                </a:lnTo>
                <a:lnTo>
                  <a:pt x="29" y="59"/>
                </a:lnTo>
                <a:lnTo>
                  <a:pt x="17" y="57"/>
                </a:lnTo>
                <a:lnTo>
                  <a:pt x="6" y="49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3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63" name="Freeform 155"/>
          <p:cNvSpPr>
            <a:spLocks/>
          </p:cNvSpPr>
          <p:nvPr/>
        </p:nvSpPr>
        <p:spPr bwMode="auto">
          <a:xfrm>
            <a:off x="3538538" y="5834940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0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9"/>
                </a:moveTo>
                <a:lnTo>
                  <a:pt x="49" y="43"/>
                </a:lnTo>
                <a:lnTo>
                  <a:pt x="41" y="55"/>
                </a:lnTo>
                <a:lnTo>
                  <a:pt x="29" y="59"/>
                </a:lnTo>
                <a:lnTo>
                  <a:pt x="17" y="57"/>
                </a:lnTo>
                <a:lnTo>
                  <a:pt x="6" y="49"/>
                </a:lnTo>
                <a:lnTo>
                  <a:pt x="0" y="37"/>
                </a:lnTo>
                <a:lnTo>
                  <a:pt x="0" y="23"/>
                </a:lnTo>
                <a:lnTo>
                  <a:pt x="6" y="9"/>
                </a:lnTo>
                <a:lnTo>
                  <a:pt x="17" y="0"/>
                </a:lnTo>
                <a:lnTo>
                  <a:pt x="29" y="0"/>
                </a:lnTo>
                <a:lnTo>
                  <a:pt x="41" y="4"/>
                </a:lnTo>
                <a:lnTo>
                  <a:pt x="49" y="15"/>
                </a:lnTo>
                <a:lnTo>
                  <a:pt x="53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64" name="Freeform 156"/>
          <p:cNvSpPr>
            <a:spLocks/>
          </p:cNvSpPr>
          <p:nvPr/>
        </p:nvSpPr>
        <p:spPr bwMode="auto">
          <a:xfrm>
            <a:off x="3538538" y="6074653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0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4"/>
                </a:lnTo>
                <a:lnTo>
                  <a:pt x="41" y="55"/>
                </a:lnTo>
                <a:lnTo>
                  <a:pt x="29" y="61"/>
                </a:lnTo>
                <a:lnTo>
                  <a:pt x="17" y="59"/>
                </a:lnTo>
                <a:lnTo>
                  <a:pt x="6" y="50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7" y="0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65" name="Line 157"/>
          <p:cNvSpPr>
            <a:spLocks noChangeShapeType="1"/>
          </p:cNvSpPr>
          <p:nvPr/>
        </p:nvSpPr>
        <p:spPr bwMode="auto">
          <a:xfrm>
            <a:off x="3571875" y="2520240"/>
            <a:ext cx="1652588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66" name="Freeform 158"/>
          <p:cNvSpPr>
            <a:spLocks/>
          </p:cNvSpPr>
          <p:nvPr/>
        </p:nvSpPr>
        <p:spPr bwMode="auto">
          <a:xfrm>
            <a:off x="5046663" y="2674228"/>
            <a:ext cx="177800" cy="119062"/>
          </a:xfrm>
          <a:custGeom>
            <a:avLst/>
            <a:gdLst>
              <a:gd name="T0" fmla="*/ 2147483647 w 113"/>
              <a:gd name="T1" fmla="*/ 2147483647 h 75"/>
              <a:gd name="T2" fmla="*/ 2147483647 w 113"/>
              <a:gd name="T3" fmla="*/ 0 h 75"/>
              <a:gd name="T4" fmla="*/ 0 w 113"/>
              <a:gd name="T5" fmla="*/ 2147483647 h 75"/>
              <a:gd name="T6" fmla="*/ 2147483647 w 113"/>
              <a:gd name="T7" fmla="*/ 2147483647 h 75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75"/>
              <a:gd name="T14" fmla="*/ 113 w 113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75">
                <a:moveTo>
                  <a:pt x="113" y="53"/>
                </a:moveTo>
                <a:lnTo>
                  <a:pt x="10" y="0"/>
                </a:lnTo>
                <a:lnTo>
                  <a:pt x="0" y="75"/>
                </a:lnTo>
                <a:lnTo>
                  <a:pt x="113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67" name="Line 159"/>
          <p:cNvSpPr>
            <a:spLocks noChangeShapeType="1"/>
          </p:cNvSpPr>
          <p:nvPr/>
        </p:nvSpPr>
        <p:spPr bwMode="auto">
          <a:xfrm>
            <a:off x="3571875" y="2758365"/>
            <a:ext cx="1652588" cy="2413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68" name="Freeform 160"/>
          <p:cNvSpPr>
            <a:spLocks/>
          </p:cNvSpPr>
          <p:nvPr/>
        </p:nvSpPr>
        <p:spPr bwMode="auto">
          <a:xfrm>
            <a:off x="5046663" y="2917115"/>
            <a:ext cx="177800" cy="115888"/>
          </a:xfrm>
          <a:custGeom>
            <a:avLst/>
            <a:gdLst>
              <a:gd name="T0" fmla="*/ 2147483647 w 113"/>
              <a:gd name="T1" fmla="*/ 2147483647 h 73"/>
              <a:gd name="T2" fmla="*/ 2147483647 w 113"/>
              <a:gd name="T3" fmla="*/ 0 h 73"/>
              <a:gd name="T4" fmla="*/ 0 w 113"/>
              <a:gd name="T5" fmla="*/ 2147483647 h 73"/>
              <a:gd name="T6" fmla="*/ 2147483647 w 113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73"/>
              <a:gd name="T14" fmla="*/ 113 w 113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73">
                <a:moveTo>
                  <a:pt x="113" y="52"/>
                </a:moveTo>
                <a:lnTo>
                  <a:pt x="10" y="0"/>
                </a:lnTo>
                <a:lnTo>
                  <a:pt x="0" y="73"/>
                </a:lnTo>
                <a:lnTo>
                  <a:pt x="113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69" name="Line 161"/>
          <p:cNvSpPr>
            <a:spLocks noChangeShapeType="1"/>
          </p:cNvSpPr>
          <p:nvPr/>
        </p:nvSpPr>
        <p:spPr bwMode="auto">
          <a:xfrm>
            <a:off x="3571875" y="2758365"/>
            <a:ext cx="1652588" cy="4810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70" name="Freeform 162"/>
          <p:cNvSpPr>
            <a:spLocks/>
          </p:cNvSpPr>
          <p:nvPr/>
        </p:nvSpPr>
        <p:spPr bwMode="auto">
          <a:xfrm>
            <a:off x="5043488" y="3133015"/>
            <a:ext cx="180975" cy="112713"/>
          </a:xfrm>
          <a:custGeom>
            <a:avLst/>
            <a:gdLst>
              <a:gd name="T0" fmla="*/ 2147483647 w 115"/>
              <a:gd name="T1" fmla="*/ 2147483647 h 71"/>
              <a:gd name="T2" fmla="*/ 2147483647 w 115"/>
              <a:gd name="T3" fmla="*/ 0 h 71"/>
              <a:gd name="T4" fmla="*/ 0 w 115"/>
              <a:gd name="T5" fmla="*/ 2147483647 h 71"/>
              <a:gd name="T6" fmla="*/ 2147483647 w 115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1"/>
              <a:gd name="T14" fmla="*/ 115 w 115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1">
                <a:moveTo>
                  <a:pt x="115" y="67"/>
                </a:moveTo>
                <a:lnTo>
                  <a:pt x="20" y="0"/>
                </a:lnTo>
                <a:lnTo>
                  <a:pt x="0" y="71"/>
                </a:lnTo>
                <a:lnTo>
                  <a:pt x="115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71" name="Line 163"/>
          <p:cNvSpPr>
            <a:spLocks noChangeShapeType="1"/>
          </p:cNvSpPr>
          <p:nvPr/>
        </p:nvSpPr>
        <p:spPr bwMode="auto">
          <a:xfrm>
            <a:off x="3571875" y="2999665"/>
            <a:ext cx="1652588" cy="4778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72" name="Freeform 164"/>
          <p:cNvSpPr>
            <a:spLocks/>
          </p:cNvSpPr>
          <p:nvPr/>
        </p:nvSpPr>
        <p:spPr bwMode="auto">
          <a:xfrm>
            <a:off x="5043488" y="3371140"/>
            <a:ext cx="180975" cy="112713"/>
          </a:xfrm>
          <a:custGeom>
            <a:avLst/>
            <a:gdLst>
              <a:gd name="T0" fmla="*/ 2147483647 w 115"/>
              <a:gd name="T1" fmla="*/ 2147483647 h 71"/>
              <a:gd name="T2" fmla="*/ 2147483647 w 115"/>
              <a:gd name="T3" fmla="*/ 0 h 71"/>
              <a:gd name="T4" fmla="*/ 0 w 115"/>
              <a:gd name="T5" fmla="*/ 2147483647 h 71"/>
              <a:gd name="T6" fmla="*/ 2147483647 w 115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1"/>
              <a:gd name="T14" fmla="*/ 115 w 115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1">
                <a:moveTo>
                  <a:pt x="115" y="67"/>
                </a:moveTo>
                <a:lnTo>
                  <a:pt x="20" y="0"/>
                </a:lnTo>
                <a:lnTo>
                  <a:pt x="0" y="71"/>
                </a:lnTo>
                <a:lnTo>
                  <a:pt x="115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73" name="Line 165"/>
          <p:cNvSpPr>
            <a:spLocks noChangeShapeType="1"/>
          </p:cNvSpPr>
          <p:nvPr/>
        </p:nvSpPr>
        <p:spPr bwMode="auto">
          <a:xfrm>
            <a:off x="3571875" y="2999665"/>
            <a:ext cx="1652588" cy="7159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74" name="Freeform 166"/>
          <p:cNvSpPr>
            <a:spLocks/>
          </p:cNvSpPr>
          <p:nvPr/>
        </p:nvSpPr>
        <p:spPr bwMode="auto">
          <a:xfrm>
            <a:off x="5043488" y="3593390"/>
            <a:ext cx="180975" cy="122238"/>
          </a:xfrm>
          <a:custGeom>
            <a:avLst/>
            <a:gdLst>
              <a:gd name="T0" fmla="*/ 2147483647 w 115"/>
              <a:gd name="T1" fmla="*/ 2147483647 h 77"/>
              <a:gd name="T2" fmla="*/ 2147483647 w 115"/>
              <a:gd name="T3" fmla="*/ 0 h 77"/>
              <a:gd name="T4" fmla="*/ 0 w 115"/>
              <a:gd name="T5" fmla="*/ 2147483647 h 77"/>
              <a:gd name="T6" fmla="*/ 2147483647 w 115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7"/>
              <a:gd name="T14" fmla="*/ 115 w 115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7">
                <a:moveTo>
                  <a:pt x="115" y="77"/>
                </a:moveTo>
                <a:lnTo>
                  <a:pt x="28" y="0"/>
                </a:lnTo>
                <a:lnTo>
                  <a:pt x="0" y="67"/>
                </a:lnTo>
                <a:lnTo>
                  <a:pt x="115" y="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75" name="Line 167"/>
          <p:cNvSpPr>
            <a:spLocks noChangeShapeType="1"/>
          </p:cNvSpPr>
          <p:nvPr/>
        </p:nvSpPr>
        <p:spPr bwMode="auto">
          <a:xfrm>
            <a:off x="3571875" y="3239378"/>
            <a:ext cx="1652588" cy="7159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76" name="Freeform 168"/>
          <p:cNvSpPr>
            <a:spLocks/>
          </p:cNvSpPr>
          <p:nvPr/>
        </p:nvSpPr>
        <p:spPr bwMode="auto">
          <a:xfrm>
            <a:off x="5043488" y="3829928"/>
            <a:ext cx="180975" cy="125412"/>
          </a:xfrm>
          <a:custGeom>
            <a:avLst/>
            <a:gdLst>
              <a:gd name="T0" fmla="*/ 2147483647 w 115"/>
              <a:gd name="T1" fmla="*/ 2147483647 h 79"/>
              <a:gd name="T2" fmla="*/ 2147483647 w 115"/>
              <a:gd name="T3" fmla="*/ 0 h 79"/>
              <a:gd name="T4" fmla="*/ 0 w 115"/>
              <a:gd name="T5" fmla="*/ 2147483647 h 79"/>
              <a:gd name="T6" fmla="*/ 2147483647 w 115"/>
              <a:gd name="T7" fmla="*/ 2147483647 h 79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9"/>
              <a:gd name="T14" fmla="*/ 115 w 115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9">
                <a:moveTo>
                  <a:pt x="115" y="79"/>
                </a:moveTo>
                <a:lnTo>
                  <a:pt x="28" y="0"/>
                </a:lnTo>
                <a:lnTo>
                  <a:pt x="0" y="69"/>
                </a:lnTo>
                <a:lnTo>
                  <a:pt x="115" y="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77" name="Line 169"/>
          <p:cNvSpPr>
            <a:spLocks noChangeShapeType="1"/>
          </p:cNvSpPr>
          <p:nvPr/>
        </p:nvSpPr>
        <p:spPr bwMode="auto">
          <a:xfrm>
            <a:off x="3571875" y="3239378"/>
            <a:ext cx="1652588" cy="9556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78" name="Freeform 170"/>
          <p:cNvSpPr>
            <a:spLocks/>
          </p:cNvSpPr>
          <p:nvPr/>
        </p:nvSpPr>
        <p:spPr bwMode="auto">
          <a:xfrm>
            <a:off x="5046663" y="4055353"/>
            <a:ext cx="177800" cy="139700"/>
          </a:xfrm>
          <a:custGeom>
            <a:avLst/>
            <a:gdLst>
              <a:gd name="T0" fmla="*/ 2147483647 w 113"/>
              <a:gd name="T1" fmla="*/ 2147483647 h 88"/>
              <a:gd name="T2" fmla="*/ 2147483647 w 113"/>
              <a:gd name="T3" fmla="*/ 0 h 88"/>
              <a:gd name="T4" fmla="*/ 0 w 113"/>
              <a:gd name="T5" fmla="*/ 2147483647 h 88"/>
              <a:gd name="T6" fmla="*/ 2147483647 w 113"/>
              <a:gd name="T7" fmla="*/ 2147483647 h 88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88"/>
              <a:gd name="T14" fmla="*/ 113 w 113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88">
                <a:moveTo>
                  <a:pt x="113" y="88"/>
                </a:moveTo>
                <a:lnTo>
                  <a:pt x="36" y="0"/>
                </a:lnTo>
                <a:lnTo>
                  <a:pt x="0" y="65"/>
                </a:lnTo>
                <a:lnTo>
                  <a:pt x="113" y="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79" name="Line 171"/>
          <p:cNvSpPr>
            <a:spLocks noChangeShapeType="1"/>
          </p:cNvSpPr>
          <p:nvPr/>
        </p:nvSpPr>
        <p:spPr bwMode="auto">
          <a:xfrm>
            <a:off x="3571875" y="3477503"/>
            <a:ext cx="1652588" cy="9588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80" name="Freeform 172"/>
          <p:cNvSpPr>
            <a:spLocks/>
          </p:cNvSpPr>
          <p:nvPr/>
        </p:nvSpPr>
        <p:spPr bwMode="auto">
          <a:xfrm>
            <a:off x="5046663" y="4295065"/>
            <a:ext cx="177800" cy="141288"/>
          </a:xfrm>
          <a:custGeom>
            <a:avLst/>
            <a:gdLst>
              <a:gd name="T0" fmla="*/ 2147483647 w 113"/>
              <a:gd name="T1" fmla="*/ 2147483647 h 89"/>
              <a:gd name="T2" fmla="*/ 2147483647 w 113"/>
              <a:gd name="T3" fmla="*/ 0 h 89"/>
              <a:gd name="T4" fmla="*/ 0 w 113"/>
              <a:gd name="T5" fmla="*/ 2147483647 h 89"/>
              <a:gd name="T6" fmla="*/ 2147483647 w 113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89"/>
              <a:gd name="T14" fmla="*/ 113 w 113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89">
                <a:moveTo>
                  <a:pt x="113" y="89"/>
                </a:moveTo>
                <a:lnTo>
                  <a:pt x="36" y="0"/>
                </a:lnTo>
                <a:lnTo>
                  <a:pt x="0" y="65"/>
                </a:lnTo>
                <a:lnTo>
                  <a:pt x="113" y="8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81" name="Line 173"/>
          <p:cNvSpPr>
            <a:spLocks noChangeShapeType="1"/>
          </p:cNvSpPr>
          <p:nvPr/>
        </p:nvSpPr>
        <p:spPr bwMode="auto">
          <a:xfrm>
            <a:off x="3571875" y="3477503"/>
            <a:ext cx="1652588" cy="1196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82" name="Freeform 174"/>
          <p:cNvSpPr>
            <a:spLocks/>
          </p:cNvSpPr>
          <p:nvPr/>
        </p:nvSpPr>
        <p:spPr bwMode="auto">
          <a:xfrm>
            <a:off x="5049838" y="4523665"/>
            <a:ext cx="174625" cy="150813"/>
          </a:xfrm>
          <a:custGeom>
            <a:avLst/>
            <a:gdLst>
              <a:gd name="T0" fmla="*/ 2147483647 w 111"/>
              <a:gd name="T1" fmla="*/ 2147483647 h 95"/>
              <a:gd name="T2" fmla="*/ 2147483647 w 111"/>
              <a:gd name="T3" fmla="*/ 0 h 95"/>
              <a:gd name="T4" fmla="*/ 0 w 111"/>
              <a:gd name="T5" fmla="*/ 2147483647 h 95"/>
              <a:gd name="T6" fmla="*/ 2147483647 w 111"/>
              <a:gd name="T7" fmla="*/ 2147483647 h 95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95"/>
              <a:gd name="T14" fmla="*/ 111 w 111"/>
              <a:gd name="T15" fmla="*/ 95 h 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95">
                <a:moveTo>
                  <a:pt x="111" y="95"/>
                </a:moveTo>
                <a:lnTo>
                  <a:pt x="45" y="0"/>
                </a:lnTo>
                <a:lnTo>
                  <a:pt x="0" y="61"/>
                </a:lnTo>
                <a:lnTo>
                  <a:pt x="111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83" name="Line 175"/>
          <p:cNvSpPr>
            <a:spLocks noChangeShapeType="1"/>
          </p:cNvSpPr>
          <p:nvPr/>
        </p:nvSpPr>
        <p:spPr bwMode="auto">
          <a:xfrm>
            <a:off x="3571875" y="3715628"/>
            <a:ext cx="1652588" cy="1198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84" name="Freeform 176"/>
          <p:cNvSpPr>
            <a:spLocks/>
          </p:cNvSpPr>
          <p:nvPr/>
        </p:nvSpPr>
        <p:spPr bwMode="auto">
          <a:xfrm>
            <a:off x="5049838" y="4761790"/>
            <a:ext cx="174625" cy="152400"/>
          </a:xfrm>
          <a:custGeom>
            <a:avLst/>
            <a:gdLst>
              <a:gd name="T0" fmla="*/ 2147483647 w 111"/>
              <a:gd name="T1" fmla="*/ 2147483647 h 96"/>
              <a:gd name="T2" fmla="*/ 2147483647 w 111"/>
              <a:gd name="T3" fmla="*/ 0 h 96"/>
              <a:gd name="T4" fmla="*/ 0 w 111"/>
              <a:gd name="T5" fmla="*/ 2147483647 h 96"/>
              <a:gd name="T6" fmla="*/ 2147483647 w 111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96"/>
              <a:gd name="T14" fmla="*/ 111 w 111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96">
                <a:moveTo>
                  <a:pt x="111" y="96"/>
                </a:moveTo>
                <a:lnTo>
                  <a:pt x="45" y="0"/>
                </a:lnTo>
                <a:lnTo>
                  <a:pt x="0" y="61"/>
                </a:lnTo>
                <a:lnTo>
                  <a:pt x="111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85" name="Line 177"/>
          <p:cNvSpPr>
            <a:spLocks noChangeShapeType="1"/>
          </p:cNvSpPr>
          <p:nvPr/>
        </p:nvSpPr>
        <p:spPr bwMode="auto">
          <a:xfrm>
            <a:off x="3571875" y="3715628"/>
            <a:ext cx="1652588" cy="1436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86" name="Freeform 178"/>
          <p:cNvSpPr>
            <a:spLocks/>
          </p:cNvSpPr>
          <p:nvPr/>
        </p:nvSpPr>
        <p:spPr bwMode="auto">
          <a:xfrm>
            <a:off x="5056188" y="4990390"/>
            <a:ext cx="168275" cy="161925"/>
          </a:xfrm>
          <a:custGeom>
            <a:avLst/>
            <a:gdLst>
              <a:gd name="T0" fmla="*/ 2147483647 w 107"/>
              <a:gd name="T1" fmla="*/ 2147483647 h 102"/>
              <a:gd name="T2" fmla="*/ 2147483647 w 107"/>
              <a:gd name="T3" fmla="*/ 0 h 102"/>
              <a:gd name="T4" fmla="*/ 0 w 107"/>
              <a:gd name="T5" fmla="*/ 2147483647 h 102"/>
              <a:gd name="T6" fmla="*/ 2147483647 w 107"/>
              <a:gd name="T7" fmla="*/ 2147483647 h 10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02"/>
              <a:gd name="T14" fmla="*/ 107 w 107"/>
              <a:gd name="T15" fmla="*/ 102 h 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02">
                <a:moveTo>
                  <a:pt x="107" y="102"/>
                </a:moveTo>
                <a:lnTo>
                  <a:pt x="49" y="0"/>
                </a:lnTo>
                <a:lnTo>
                  <a:pt x="0" y="57"/>
                </a:lnTo>
                <a:lnTo>
                  <a:pt x="107" y="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87" name="Line 179"/>
          <p:cNvSpPr>
            <a:spLocks noChangeShapeType="1"/>
          </p:cNvSpPr>
          <p:nvPr/>
        </p:nvSpPr>
        <p:spPr bwMode="auto">
          <a:xfrm>
            <a:off x="3571875" y="3955340"/>
            <a:ext cx="1652588" cy="14351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88" name="Freeform 180"/>
          <p:cNvSpPr>
            <a:spLocks/>
          </p:cNvSpPr>
          <p:nvPr/>
        </p:nvSpPr>
        <p:spPr bwMode="auto">
          <a:xfrm>
            <a:off x="5056188" y="5233278"/>
            <a:ext cx="168275" cy="157162"/>
          </a:xfrm>
          <a:custGeom>
            <a:avLst/>
            <a:gdLst>
              <a:gd name="T0" fmla="*/ 2147483647 w 107"/>
              <a:gd name="T1" fmla="*/ 2147483647 h 99"/>
              <a:gd name="T2" fmla="*/ 2147483647 w 107"/>
              <a:gd name="T3" fmla="*/ 0 h 99"/>
              <a:gd name="T4" fmla="*/ 0 w 107"/>
              <a:gd name="T5" fmla="*/ 2147483647 h 99"/>
              <a:gd name="T6" fmla="*/ 2147483647 w 107"/>
              <a:gd name="T7" fmla="*/ 2147483647 h 99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99"/>
              <a:gd name="T14" fmla="*/ 107 w 107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99">
                <a:moveTo>
                  <a:pt x="107" y="99"/>
                </a:moveTo>
                <a:lnTo>
                  <a:pt x="49" y="0"/>
                </a:lnTo>
                <a:lnTo>
                  <a:pt x="0" y="54"/>
                </a:lnTo>
                <a:lnTo>
                  <a:pt x="107" y="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89" name="Line 181"/>
          <p:cNvSpPr>
            <a:spLocks noChangeShapeType="1"/>
          </p:cNvSpPr>
          <p:nvPr/>
        </p:nvSpPr>
        <p:spPr bwMode="auto">
          <a:xfrm>
            <a:off x="3571875" y="3955340"/>
            <a:ext cx="1652588" cy="167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90" name="Freeform 182"/>
          <p:cNvSpPr>
            <a:spLocks/>
          </p:cNvSpPr>
          <p:nvPr/>
        </p:nvSpPr>
        <p:spPr bwMode="auto">
          <a:xfrm>
            <a:off x="5062538" y="5465053"/>
            <a:ext cx="161925" cy="163512"/>
          </a:xfrm>
          <a:custGeom>
            <a:avLst/>
            <a:gdLst>
              <a:gd name="T0" fmla="*/ 2147483647 w 103"/>
              <a:gd name="T1" fmla="*/ 2147483647 h 103"/>
              <a:gd name="T2" fmla="*/ 2147483647 w 103"/>
              <a:gd name="T3" fmla="*/ 0 h 103"/>
              <a:gd name="T4" fmla="*/ 0 w 103"/>
              <a:gd name="T5" fmla="*/ 2147483647 h 103"/>
              <a:gd name="T6" fmla="*/ 2147483647 w 103"/>
              <a:gd name="T7" fmla="*/ 2147483647 h 103"/>
              <a:gd name="T8" fmla="*/ 0 60000 65536"/>
              <a:gd name="T9" fmla="*/ 0 60000 65536"/>
              <a:gd name="T10" fmla="*/ 0 60000 65536"/>
              <a:gd name="T11" fmla="*/ 0 60000 65536"/>
              <a:gd name="T12" fmla="*/ 0 w 103"/>
              <a:gd name="T13" fmla="*/ 0 h 103"/>
              <a:gd name="T14" fmla="*/ 103 w 103"/>
              <a:gd name="T15" fmla="*/ 103 h 1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" h="103">
                <a:moveTo>
                  <a:pt x="103" y="103"/>
                </a:moveTo>
                <a:lnTo>
                  <a:pt x="53" y="0"/>
                </a:lnTo>
                <a:lnTo>
                  <a:pt x="0" y="51"/>
                </a:lnTo>
                <a:lnTo>
                  <a:pt x="103" y="1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91" name="Line 183"/>
          <p:cNvSpPr>
            <a:spLocks noChangeShapeType="1"/>
          </p:cNvSpPr>
          <p:nvPr/>
        </p:nvSpPr>
        <p:spPr bwMode="auto">
          <a:xfrm>
            <a:off x="3571875" y="4195053"/>
            <a:ext cx="1652588" cy="167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92" name="Freeform 184"/>
          <p:cNvSpPr>
            <a:spLocks/>
          </p:cNvSpPr>
          <p:nvPr/>
        </p:nvSpPr>
        <p:spPr bwMode="auto">
          <a:xfrm>
            <a:off x="5062538" y="5703178"/>
            <a:ext cx="161925" cy="165100"/>
          </a:xfrm>
          <a:custGeom>
            <a:avLst/>
            <a:gdLst>
              <a:gd name="T0" fmla="*/ 2147483647 w 103"/>
              <a:gd name="T1" fmla="*/ 2147483647 h 104"/>
              <a:gd name="T2" fmla="*/ 2147483647 w 103"/>
              <a:gd name="T3" fmla="*/ 0 h 104"/>
              <a:gd name="T4" fmla="*/ 0 w 103"/>
              <a:gd name="T5" fmla="*/ 2147483647 h 104"/>
              <a:gd name="T6" fmla="*/ 2147483647 w 103"/>
              <a:gd name="T7" fmla="*/ 214748364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103"/>
              <a:gd name="T13" fmla="*/ 0 h 104"/>
              <a:gd name="T14" fmla="*/ 103 w 103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" h="104">
                <a:moveTo>
                  <a:pt x="103" y="104"/>
                </a:moveTo>
                <a:lnTo>
                  <a:pt x="53" y="0"/>
                </a:lnTo>
                <a:lnTo>
                  <a:pt x="0" y="51"/>
                </a:lnTo>
                <a:lnTo>
                  <a:pt x="103" y="10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93" name="Line 185"/>
          <p:cNvSpPr>
            <a:spLocks noChangeShapeType="1"/>
          </p:cNvSpPr>
          <p:nvPr/>
        </p:nvSpPr>
        <p:spPr bwMode="auto">
          <a:xfrm>
            <a:off x="3571875" y="4195053"/>
            <a:ext cx="1652588" cy="19145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94" name="Freeform 186"/>
          <p:cNvSpPr>
            <a:spLocks/>
          </p:cNvSpPr>
          <p:nvPr/>
        </p:nvSpPr>
        <p:spPr bwMode="auto">
          <a:xfrm>
            <a:off x="5068888" y="5934953"/>
            <a:ext cx="155575" cy="174625"/>
          </a:xfrm>
          <a:custGeom>
            <a:avLst/>
            <a:gdLst>
              <a:gd name="T0" fmla="*/ 2147483647 w 99"/>
              <a:gd name="T1" fmla="*/ 2147483647 h 110"/>
              <a:gd name="T2" fmla="*/ 2147483647 w 99"/>
              <a:gd name="T3" fmla="*/ 0 h 110"/>
              <a:gd name="T4" fmla="*/ 0 w 99"/>
              <a:gd name="T5" fmla="*/ 2147483647 h 110"/>
              <a:gd name="T6" fmla="*/ 2147483647 w 99"/>
              <a:gd name="T7" fmla="*/ 2147483647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110"/>
              <a:gd name="T14" fmla="*/ 99 w 99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110">
                <a:moveTo>
                  <a:pt x="99" y="110"/>
                </a:moveTo>
                <a:lnTo>
                  <a:pt x="55" y="0"/>
                </a:lnTo>
                <a:lnTo>
                  <a:pt x="0" y="49"/>
                </a:lnTo>
                <a:lnTo>
                  <a:pt x="99" y="1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95" name="Line 187"/>
          <p:cNvSpPr>
            <a:spLocks noChangeShapeType="1"/>
          </p:cNvSpPr>
          <p:nvPr/>
        </p:nvSpPr>
        <p:spPr bwMode="auto">
          <a:xfrm flipV="1">
            <a:off x="3571875" y="2520240"/>
            <a:ext cx="1652588" cy="19161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96" name="Freeform 188"/>
          <p:cNvSpPr>
            <a:spLocks/>
          </p:cNvSpPr>
          <p:nvPr/>
        </p:nvSpPr>
        <p:spPr bwMode="auto">
          <a:xfrm>
            <a:off x="5068888" y="2520240"/>
            <a:ext cx="155575" cy="173038"/>
          </a:xfrm>
          <a:custGeom>
            <a:avLst/>
            <a:gdLst>
              <a:gd name="T0" fmla="*/ 2147483647 w 99"/>
              <a:gd name="T1" fmla="*/ 0 h 109"/>
              <a:gd name="T2" fmla="*/ 0 w 99"/>
              <a:gd name="T3" fmla="*/ 2147483647 h 109"/>
              <a:gd name="T4" fmla="*/ 2147483647 w 99"/>
              <a:gd name="T5" fmla="*/ 2147483647 h 109"/>
              <a:gd name="T6" fmla="*/ 2147483647 w 99"/>
              <a:gd name="T7" fmla="*/ 0 h 109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109"/>
              <a:gd name="T14" fmla="*/ 99 w 99"/>
              <a:gd name="T15" fmla="*/ 109 h 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109">
                <a:moveTo>
                  <a:pt x="99" y="0"/>
                </a:moveTo>
                <a:lnTo>
                  <a:pt x="0" y="61"/>
                </a:lnTo>
                <a:lnTo>
                  <a:pt x="55" y="109"/>
                </a:lnTo>
                <a:lnTo>
                  <a:pt x="9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97" name="Line 189"/>
          <p:cNvSpPr>
            <a:spLocks noChangeShapeType="1"/>
          </p:cNvSpPr>
          <p:nvPr/>
        </p:nvSpPr>
        <p:spPr bwMode="auto">
          <a:xfrm flipV="1">
            <a:off x="3571875" y="4310940"/>
            <a:ext cx="122238" cy="1254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98" name="Line 190"/>
          <p:cNvSpPr>
            <a:spLocks noChangeShapeType="1"/>
          </p:cNvSpPr>
          <p:nvPr/>
        </p:nvSpPr>
        <p:spPr bwMode="auto">
          <a:xfrm flipV="1">
            <a:off x="3819525" y="4058528"/>
            <a:ext cx="120650" cy="127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199" name="Line 191"/>
          <p:cNvSpPr>
            <a:spLocks noChangeShapeType="1"/>
          </p:cNvSpPr>
          <p:nvPr/>
        </p:nvSpPr>
        <p:spPr bwMode="auto">
          <a:xfrm flipV="1">
            <a:off x="4065588" y="3806115"/>
            <a:ext cx="125412" cy="127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00" name="Line 192"/>
          <p:cNvSpPr>
            <a:spLocks noChangeShapeType="1"/>
          </p:cNvSpPr>
          <p:nvPr/>
        </p:nvSpPr>
        <p:spPr bwMode="auto">
          <a:xfrm flipV="1">
            <a:off x="4313238" y="3558465"/>
            <a:ext cx="125412" cy="1222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01" name="Line 193"/>
          <p:cNvSpPr>
            <a:spLocks noChangeShapeType="1"/>
          </p:cNvSpPr>
          <p:nvPr/>
        </p:nvSpPr>
        <p:spPr bwMode="auto">
          <a:xfrm flipV="1">
            <a:off x="4560888" y="3306053"/>
            <a:ext cx="125412" cy="125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02" name="Line 194"/>
          <p:cNvSpPr>
            <a:spLocks noChangeShapeType="1"/>
          </p:cNvSpPr>
          <p:nvPr/>
        </p:nvSpPr>
        <p:spPr bwMode="auto">
          <a:xfrm flipV="1">
            <a:off x="4811713" y="3055228"/>
            <a:ext cx="122237" cy="125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03" name="Freeform 195"/>
          <p:cNvSpPr>
            <a:spLocks/>
          </p:cNvSpPr>
          <p:nvPr/>
        </p:nvSpPr>
        <p:spPr bwMode="auto">
          <a:xfrm>
            <a:off x="5062538" y="2758365"/>
            <a:ext cx="161925" cy="168275"/>
          </a:xfrm>
          <a:custGeom>
            <a:avLst/>
            <a:gdLst>
              <a:gd name="T0" fmla="*/ 2147483647 w 103"/>
              <a:gd name="T1" fmla="*/ 0 h 106"/>
              <a:gd name="T2" fmla="*/ 0 w 103"/>
              <a:gd name="T3" fmla="*/ 2147483647 h 106"/>
              <a:gd name="T4" fmla="*/ 2147483647 w 103"/>
              <a:gd name="T5" fmla="*/ 2147483647 h 106"/>
              <a:gd name="T6" fmla="*/ 2147483647 w 103"/>
              <a:gd name="T7" fmla="*/ 0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103"/>
              <a:gd name="T13" fmla="*/ 0 h 106"/>
              <a:gd name="T14" fmla="*/ 103 w 103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" h="106">
                <a:moveTo>
                  <a:pt x="103" y="0"/>
                </a:moveTo>
                <a:lnTo>
                  <a:pt x="0" y="53"/>
                </a:lnTo>
                <a:lnTo>
                  <a:pt x="53" y="106"/>
                </a:lnTo>
                <a:lnTo>
                  <a:pt x="103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04" name="Line 196"/>
          <p:cNvSpPr>
            <a:spLocks noChangeShapeType="1"/>
          </p:cNvSpPr>
          <p:nvPr/>
        </p:nvSpPr>
        <p:spPr bwMode="auto">
          <a:xfrm flipV="1">
            <a:off x="3571875" y="2999665"/>
            <a:ext cx="1652588" cy="16748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05" name="Line 197"/>
          <p:cNvSpPr>
            <a:spLocks noChangeShapeType="1"/>
          </p:cNvSpPr>
          <p:nvPr/>
        </p:nvSpPr>
        <p:spPr bwMode="auto">
          <a:xfrm flipV="1">
            <a:off x="5059363" y="2861553"/>
            <a:ext cx="68262" cy="682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06" name="Freeform 198"/>
          <p:cNvSpPr>
            <a:spLocks/>
          </p:cNvSpPr>
          <p:nvPr/>
        </p:nvSpPr>
        <p:spPr bwMode="auto">
          <a:xfrm>
            <a:off x="5062538" y="2999665"/>
            <a:ext cx="161925" cy="165100"/>
          </a:xfrm>
          <a:custGeom>
            <a:avLst/>
            <a:gdLst>
              <a:gd name="T0" fmla="*/ 2147483647 w 103"/>
              <a:gd name="T1" fmla="*/ 0 h 104"/>
              <a:gd name="T2" fmla="*/ 0 w 103"/>
              <a:gd name="T3" fmla="*/ 2147483647 h 104"/>
              <a:gd name="T4" fmla="*/ 2147483647 w 103"/>
              <a:gd name="T5" fmla="*/ 2147483647 h 104"/>
              <a:gd name="T6" fmla="*/ 2147483647 w 103"/>
              <a:gd name="T7" fmla="*/ 0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103"/>
              <a:gd name="T13" fmla="*/ 0 h 104"/>
              <a:gd name="T14" fmla="*/ 103 w 103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" h="104">
                <a:moveTo>
                  <a:pt x="103" y="0"/>
                </a:moveTo>
                <a:lnTo>
                  <a:pt x="0" y="53"/>
                </a:lnTo>
                <a:lnTo>
                  <a:pt x="53" y="104"/>
                </a:lnTo>
                <a:lnTo>
                  <a:pt x="10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07" name="Line 199"/>
          <p:cNvSpPr>
            <a:spLocks noChangeShapeType="1"/>
          </p:cNvSpPr>
          <p:nvPr/>
        </p:nvSpPr>
        <p:spPr bwMode="auto">
          <a:xfrm flipV="1">
            <a:off x="3571875" y="4558590"/>
            <a:ext cx="131763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08" name="Line 200"/>
          <p:cNvSpPr>
            <a:spLocks noChangeShapeType="1"/>
          </p:cNvSpPr>
          <p:nvPr/>
        </p:nvSpPr>
        <p:spPr bwMode="auto">
          <a:xfrm flipV="1">
            <a:off x="3835400" y="4329990"/>
            <a:ext cx="134938" cy="1127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09" name="Line 201"/>
          <p:cNvSpPr>
            <a:spLocks noChangeShapeType="1"/>
          </p:cNvSpPr>
          <p:nvPr/>
        </p:nvSpPr>
        <p:spPr bwMode="auto">
          <a:xfrm flipV="1">
            <a:off x="4102100" y="4098215"/>
            <a:ext cx="134938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10" name="Line 202"/>
          <p:cNvSpPr>
            <a:spLocks noChangeShapeType="1"/>
          </p:cNvSpPr>
          <p:nvPr/>
        </p:nvSpPr>
        <p:spPr bwMode="auto">
          <a:xfrm flipV="1">
            <a:off x="4368800" y="3866440"/>
            <a:ext cx="134938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11" name="Line 203"/>
          <p:cNvSpPr>
            <a:spLocks noChangeShapeType="1"/>
          </p:cNvSpPr>
          <p:nvPr/>
        </p:nvSpPr>
        <p:spPr bwMode="auto">
          <a:xfrm flipV="1">
            <a:off x="4635500" y="3634665"/>
            <a:ext cx="134938" cy="1174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12" name="Freeform 204"/>
          <p:cNvSpPr>
            <a:spLocks/>
          </p:cNvSpPr>
          <p:nvPr/>
        </p:nvSpPr>
        <p:spPr bwMode="auto">
          <a:xfrm>
            <a:off x="5056188" y="3239378"/>
            <a:ext cx="168275" cy="157162"/>
          </a:xfrm>
          <a:custGeom>
            <a:avLst/>
            <a:gdLst>
              <a:gd name="T0" fmla="*/ 2147483647 w 107"/>
              <a:gd name="T1" fmla="*/ 0 h 99"/>
              <a:gd name="T2" fmla="*/ 0 w 107"/>
              <a:gd name="T3" fmla="*/ 2147483647 h 99"/>
              <a:gd name="T4" fmla="*/ 2147483647 w 107"/>
              <a:gd name="T5" fmla="*/ 2147483647 h 99"/>
              <a:gd name="T6" fmla="*/ 2147483647 w 107"/>
              <a:gd name="T7" fmla="*/ 0 h 99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99"/>
              <a:gd name="T14" fmla="*/ 107 w 107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99">
                <a:moveTo>
                  <a:pt x="107" y="0"/>
                </a:moveTo>
                <a:lnTo>
                  <a:pt x="0" y="42"/>
                </a:lnTo>
                <a:lnTo>
                  <a:pt x="49" y="99"/>
                </a:ln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13" name="Line 205"/>
          <p:cNvSpPr>
            <a:spLocks noChangeShapeType="1"/>
          </p:cNvSpPr>
          <p:nvPr/>
        </p:nvSpPr>
        <p:spPr bwMode="auto">
          <a:xfrm flipV="1">
            <a:off x="3571875" y="3477503"/>
            <a:ext cx="1652588" cy="1436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14" name="Line 206"/>
          <p:cNvSpPr>
            <a:spLocks noChangeShapeType="1"/>
          </p:cNvSpPr>
          <p:nvPr/>
        </p:nvSpPr>
        <p:spPr bwMode="auto">
          <a:xfrm flipV="1">
            <a:off x="4902200" y="3402890"/>
            <a:ext cx="134938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15" name="Freeform 207"/>
          <p:cNvSpPr>
            <a:spLocks/>
          </p:cNvSpPr>
          <p:nvPr/>
        </p:nvSpPr>
        <p:spPr bwMode="auto">
          <a:xfrm>
            <a:off x="5056188" y="3477503"/>
            <a:ext cx="168275" cy="157162"/>
          </a:xfrm>
          <a:custGeom>
            <a:avLst/>
            <a:gdLst>
              <a:gd name="T0" fmla="*/ 2147483647 w 107"/>
              <a:gd name="T1" fmla="*/ 0 h 99"/>
              <a:gd name="T2" fmla="*/ 0 w 107"/>
              <a:gd name="T3" fmla="*/ 2147483647 h 99"/>
              <a:gd name="T4" fmla="*/ 2147483647 w 107"/>
              <a:gd name="T5" fmla="*/ 2147483647 h 99"/>
              <a:gd name="T6" fmla="*/ 2147483647 w 107"/>
              <a:gd name="T7" fmla="*/ 0 h 99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99"/>
              <a:gd name="T14" fmla="*/ 107 w 107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99">
                <a:moveTo>
                  <a:pt x="107" y="0"/>
                </a:moveTo>
                <a:lnTo>
                  <a:pt x="0" y="45"/>
                </a:lnTo>
                <a:lnTo>
                  <a:pt x="49" y="99"/>
                </a:ln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16" name="Line 208"/>
          <p:cNvSpPr>
            <a:spLocks noChangeShapeType="1"/>
          </p:cNvSpPr>
          <p:nvPr/>
        </p:nvSpPr>
        <p:spPr bwMode="auto">
          <a:xfrm flipV="1">
            <a:off x="3571875" y="4811003"/>
            <a:ext cx="141288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17" name="Line 209"/>
          <p:cNvSpPr>
            <a:spLocks noChangeShapeType="1"/>
          </p:cNvSpPr>
          <p:nvPr/>
        </p:nvSpPr>
        <p:spPr bwMode="auto">
          <a:xfrm flipV="1">
            <a:off x="3854450" y="4604628"/>
            <a:ext cx="144463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18" name="Line 210"/>
          <p:cNvSpPr>
            <a:spLocks noChangeShapeType="1"/>
          </p:cNvSpPr>
          <p:nvPr/>
        </p:nvSpPr>
        <p:spPr bwMode="auto">
          <a:xfrm flipV="1">
            <a:off x="4140200" y="4398253"/>
            <a:ext cx="144463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19" name="Line 211"/>
          <p:cNvSpPr>
            <a:spLocks noChangeShapeType="1"/>
          </p:cNvSpPr>
          <p:nvPr/>
        </p:nvSpPr>
        <p:spPr bwMode="auto">
          <a:xfrm flipV="1">
            <a:off x="4425950" y="4191878"/>
            <a:ext cx="144463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20" name="Line 212"/>
          <p:cNvSpPr>
            <a:spLocks noChangeShapeType="1"/>
          </p:cNvSpPr>
          <p:nvPr/>
        </p:nvSpPr>
        <p:spPr bwMode="auto">
          <a:xfrm flipV="1">
            <a:off x="4711700" y="3985503"/>
            <a:ext cx="146050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21" name="Freeform 213"/>
          <p:cNvSpPr>
            <a:spLocks/>
          </p:cNvSpPr>
          <p:nvPr/>
        </p:nvSpPr>
        <p:spPr bwMode="auto">
          <a:xfrm>
            <a:off x="5049838" y="3715628"/>
            <a:ext cx="174625" cy="153987"/>
          </a:xfrm>
          <a:custGeom>
            <a:avLst/>
            <a:gdLst>
              <a:gd name="T0" fmla="*/ 2147483647 w 111"/>
              <a:gd name="T1" fmla="*/ 0 h 96"/>
              <a:gd name="T2" fmla="*/ 0 w 111"/>
              <a:gd name="T3" fmla="*/ 2147483647 h 96"/>
              <a:gd name="T4" fmla="*/ 2147483647 w 111"/>
              <a:gd name="T5" fmla="*/ 2147483647 h 96"/>
              <a:gd name="T6" fmla="*/ 2147483647 w 111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96"/>
              <a:gd name="T14" fmla="*/ 111 w 111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96">
                <a:moveTo>
                  <a:pt x="111" y="0"/>
                </a:moveTo>
                <a:lnTo>
                  <a:pt x="0" y="35"/>
                </a:lnTo>
                <a:lnTo>
                  <a:pt x="45" y="96"/>
                </a:lnTo>
                <a:lnTo>
                  <a:pt x="111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22" name="Line 214"/>
          <p:cNvSpPr>
            <a:spLocks noChangeShapeType="1"/>
          </p:cNvSpPr>
          <p:nvPr/>
        </p:nvSpPr>
        <p:spPr bwMode="auto">
          <a:xfrm flipV="1">
            <a:off x="3571875" y="3955340"/>
            <a:ext cx="1652588" cy="1196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23" name="Line 215"/>
          <p:cNvSpPr>
            <a:spLocks noChangeShapeType="1"/>
          </p:cNvSpPr>
          <p:nvPr/>
        </p:nvSpPr>
        <p:spPr bwMode="auto">
          <a:xfrm flipV="1">
            <a:off x="4999038" y="3799765"/>
            <a:ext cx="111125" cy="825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24" name="Freeform 216"/>
          <p:cNvSpPr>
            <a:spLocks/>
          </p:cNvSpPr>
          <p:nvPr/>
        </p:nvSpPr>
        <p:spPr bwMode="auto">
          <a:xfrm>
            <a:off x="5049838" y="3955340"/>
            <a:ext cx="174625" cy="149225"/>
          </a:xfrm>
          <a:custGeom>
            <a:avLst/>
            <a:gdLst>
              <a:gd name="T0" fmla="*/ 2147483647 w 111"/>
              <a:gd name="T1" fmla="*/ 0 h 94"/>
              <a:gd name="T2" fmla="*/ 0 w 111"/>
              <a:gd name="T3" fmla="*/ 2147483647 h 94"/>
              <a:gd name="T4" fmla="*/ 2147483647 w 111"/>
              <a:gd name="T5" fmla="*/ 2147483647 h 94"/>
              <a:gd name="T6" fmla="*/ 2147483647 w 111"/>
              <a:gd name="T7" fmla="*/ 0 h 94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94"/>
              <a:gd name="T14" fmla="*/ 111 w 111"/>
              <a:gd name="T15" fmla="*/ 94 h 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94">
                <a:moveTo>
                  <a:pt x="111" y="0"/>
                </a:moveTo>
                <a:lnTo>
                  <a:pt x="0" y="35"/>
                </a:lnTo>
                <a:lnTo>
                  <a:pt x="45" y="94"/>
                </a:lnTo>
                <a:lnTo>
                  <a:pt x="1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25" name="Line 217"/>
          <p:cNvSpPr>
            <a:spLocks noChangeShapeType="1"/>
          </p:cNvSpPr>
          <p:nvPr/>
        </p:nvSpPr>
        <p:spPr bwMode="auto">
          <a:xfrm flipV="1">
            <a:off x="3571875" y="5061828"/>
            <a:ext cx="150813" cy="904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26" name="Line 218"/>
          <p:cNvSpPr>
            <a:spLocks noChangeShapeType="1"/>
          </p:cNvSpPr>
          <p:nvPr/>
        </p:nvSpPr>
        <p:spPr bwMode="auto">
          <a:xfrm flipV="1">
            <a:off x="3873500" y="4887203"/>
            <a:ext cx="153988" cy="873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27" name="Line 219"/>
          <p:cNvSpPr>
            <a:spLocks noChangeShapeType="1"/>
          </p:cNvSpPr>
          <p:nvPr/>
        </p:nvSpPr>
        <p:spPr bwMode="auto">
          <a:xfrm flipV="1">
            <a:off x="4178300" y="4710990"/>
            <a:ext cx="155575" cy="904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28" name="Line 220"/>
          <p:cNvSpPr>
            <a:spLocks noChangeShapeType="1"/>
          </p:cNvSpPr>
          <p:nvPr/>
        </p:nvSpPr>
        <p:spPr bwMode="auto">
          <a:xfrm flipV="1">
            <a:off x="4484688" y="4536365"/>
            <a:ext cx="153987" cy="873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29" name="Line 221"/>
          <p:cNvSpPr>
            <a:spLocks noChangeShapeType="1"/>
          </p:cNvSpPr>
          <p:nvPr/>
        </p:nvSpPr>
        <p:spPr bwMode="auto">
          <a:xfrm flipV="1">
            <a:off x="4789488" y="4358565"/>
            <a:ext cx="153987" cy="873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30" name="Freeform 222"/>
          <p:cNvSpPr>
            <a:spLocks/>
          </p:cNvSpPr>
          <p:nvPr/>
        </p:nvSpPr>
        <p:spPr bwMode="auto">
          <a:xfrm>
            <a:off x="5046663" y="4195053"/>
            <a:ext cx="177800" cy="141287"/>
          </a:xfrm>
          <a:custGeom>
            <a:avLst/>
            <a:gdLst>
              <a:gd name="T0" fmla="*/ 2147483647 w 113"/>
              <a:gd name="T1" fmla="*/ 0 h 89"/>
              <a:gd name="T2" fmla="*/ 0 w 113"/>
              <a:gd name="T3" fmla="*/ 2147483647 h 89"/>
              <a:gd name="T4" fmla="*/ 2147483647 w 113"/>
              <a:gd name="T5" fmla="*/ 2147483647 h 89"/>
              <a:gd name="T6" fmla="*/ 2147483647 w 113"/>
              <a:gd name="T7" fmla="*/ 0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89"/>
              <a:gd name="T14" fmla="*/ 113 w 113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89">
                <a:moveTo>
                  <a:pt x="113" y="0"/>
                </a:moveTo>
                <a:lnTo>
                  <a:pt x="0" y="24"/>
                </a:lnTo>
                <a:lnTo>
                  <a:pt x="36" y="89"/>
                </a:lnTo>
                <a:lnTo>
                  <a:pt x="113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31" name="Line 223"/>
          <p:cNvSpPr>
            <a:spLocks noChangeShapeType="1"/>
          </p:cNvSpPr>
          <p:nvPr/>
        </p:nvSpPr>
        <p:spPr bwMode="auto">
          <a:xfrm flipV="1">
            <a:off x="5094288" y="4268078"/>
            <a:ext cx="635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32" name="Line 224"/>
          <p:cNvSpPr>
            <a:spLocks noChangeShapeType="1"/>
          </p:cNvSpPr>
          <p:nvPr/>
        </p:nvSpPr>
        <p:spPr bwMode="auto">
          <a:xfrm flipV="1">
            <a:off x="3571875" y="5323765"/>
            <a:ext cx="160338" cy="666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33" name="Line 225"/>
          <p:cNvSpPr>
            <a:spLocks noChangeShapeType="1"/>
          </p:cNvSpPr>
          <p:nvPr/>
        </p:nvSpPr>
        <p:spPr bwMode="auto">
          <a:xfrm flipV="1">
            <a:off x="3892550" y="5180890"/>
            <a:ext cx="160338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34" name="Line 226"/>
          <p:cNvSpPr>
            <a:spLocks noChangeShapeType="1"/>
          </p:cNvSpPr>
          <p:nvPr/>
        </p:nvSpPr>
        <p:spPr bwMode="auto">
          <a:xfrm flipV="1">
            <a:off x="4217988" y="5042778"/>
            <a:ext cx="160337" cy="714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35" name="Line 227"/>
          <p:cNvSpPr>
            <a:spLocks noChangeShapeType="1"/>
          </p:cNvSpPr>
          <p:nvPr/>
        </p:nvSpPr>
        <p:spPr bwMode="auto">
          <a:xfrm flipV="1">
            <a:off x="4538663" y="4904665"/>
            <a:ext cx="163512" cy="666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36" name="Freeform 228"/>
          <p:cNvSpPr>
            <a:spLocks/>
          </p:cNvSpPr>
          <p:nvPr/>
        </p:nvSpPr>
        <p:spPr bwMode="auto">
          <a:xfrm>
            <a:off x="5043488" y="4674478"/>
            <a:ext cx="180975" cy="123825"/>
          </a:xfrm>
          <a:custGeom>
            <a:avLst/>
            <a:gdLst>
              <a:gd name="T0" fmla="*/ 2147483647 w 115"/>
              <a:gd name="T1" fmla="*/ 0 h 78"/>
              <a:gd name="T2" fmla="*/ 0 w 115"/>
              <a:gd name="T3" fmla="*/ 2147483647 h 78"/>
              <a:gd name="T4" fmla="*/ 2147483647 w 115"/>
              <a:gd name="T5" fmla="*/ 2147483647 h 78"/>
              <a:gd name="T6" fmla="*/ 2147483647 w 115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8"/>
              <a:gd name="T14" fmla="*/ 115 w 115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8">
                <a:moveTo>
                  <a:pt x="115" y="0"/>
                </a:moveTo>
                <a:lnTo>
                  <a:pt x="0" y="10"/>
                </a:lnTo>
                <a:lnTo>
                  <a:pt x="28" y="78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37" name="Line 229"/>
          <p:cNvSpPr>
            <a:spLocks noChangeShapeType="1"/>
          </p:cNvSpPr>
          <p:nvPr/>
        </p:nvSpPr>
        <p:spPr bwMode="auto">
          <a:xfrm flipV="1">
            <a:off x="3571875" y="4436353"/>
            <a:ext cx="1652588" cy="954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38" name="Line 230"/>
          <p:cNvSpPr>
            <a:spLocks noChangeShapeType="1"/>
          </p:cNvSpPr>
          <p:nvPr/>
        </p:nvSpPr>
        <p:spPr bwMode="auto">
          <a:xfrm flipV="1">
            <a:off x="4864100" y="4761790"/>
            <a:ext cx="160338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39" name="Freeform 231"/>
          <p:cNvSpPr>
            <a:spLocks/>
          </p:cNvSpPr>
          <p:nvPr/>
        </p:nvSpPr>
        <p:spPr bwMode="auto">
          <a:xfrm>
            <a:off x="5046663" y="4436353"/>
            <a:ext cx="177800" cy="138112"/>
          </a:xfrm>
          <a:custGeom>
            <a:avLst/>
            <a:gdLst>
              <a:gd name="T0" fmla="*/ 2147483647 w 113"/>
              <a:gd name="T1" fmla="*/ 0 h 87"/>
              <a:gd name="T2" fmla="*/ 0 w 113"/>
              <a:gd name="T3" fmla="*/ 2147483647 h 87"/>
              <a:gd name="T4" fmla="*/ 2147483647 w 113"/>
              <a:gd name="T5" fmla="*/ 2147483647 h 87"/>
              <a:gd name="T6" fmla="*/ 2147483647 w 113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87"/>
              <a:gd name="T14" fmla="*/ 113 w 113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87">
                <a:moveTo>
                  <a:pt x="113" y="0"/>
                </a:moveTo>
                <a:lnTo>
                  <a:pt x="0" y="22"/>
                </a:lnTo>
                <a:lnTo>
                  <a:pt x="36" y="87"/>
                </a:lnTo>
                <a:lnTo>
                  <a:pt x="1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40" name="Line 232"/>
          <p:cNvSpPr>
            <a:spLocks noChangeShapeType="1"/>
          </p:cNvSpPr>
          <p:nvPr/>
        </p:nvSpPr>
        <p:spPr bwMode="auto">
          <a:xfrm flipV="1">
            <a:off x="3571875" y="4914190"/>
            <a:ext cx="1652588" cy="7143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41" name="Freeform 233"/>
          <p:cNvSpPr>
            <a:spLocks/>
          </p:cNvSpPr>
          <p:nvPr/>
        </p:nvSpPr>
        <p:spPr bwMode="auto">
          <a:xfrm>
            <a:off x="5043488" y="4914190"/>
            <a:ext cx="180975" cy="122238"/>
          </a:xfrm>
          <a:custGeom>
            <a:avLst/>
            <a:gdLst>
              <a:gd name="T0" fmla="*/ 2147483647 w 115"/>
              <a:gd name="T1" fmla="*/ 0 h 77"/>
              <a:gd name="T2" fmla="*/ 0 w 115"/>
              <a:gd name="T3" fmla="*/ 2147483647 h 77"/>
              <a:gd name="T4" fmla="*/ 2147483647 w 115"/>
              <a:gd name="T5" fmla="*/ 2147483647 h 77"/>
              <a:gd name="T6" fmla="*/ 2147483647 w 115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7"/>
              <a:gd name="T14" fmla="*/ 115 w 115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7">
                <a:moveTo>
                  <a:pt x="115" y="0"/>
                </a:moveTo>
                <a:lnTo>
                  <a:pt x="0" y="10"/>
                </a:lnTo>
                <a:lnTo>
                  <a:pt x="28" y="77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42" name="Line 234"/>
          <p:cNvSpPr>
            <a:spLocks noChangeShapeType="1"/>
          </p:cNvSpPr>
          <p:nvPr/>
        </p:nvSpPr>
        <p:spPr bwMode="auto">
          <a:xfrm flipV="1">
            <a:off x="3571875" y="5580940"/>
            <a:ext cx="166688" cy="476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43" name="Line 235"/>
          <p:cNvSpPr>
            <a:spLocks noChangeShapeType="1"/>
          </p:cNvSpPr>
          <p:nvPr/>
        </p:nvSpPr>
        <p:spPr bwMode="auto">
          <a:xfrm flipV="1">
            <a:off x="3908425" y="5484103"/>
            <a:ext cx="168275" cy="492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44" name="Line 236"/>
          <p:cNvSpPr>
            <a:spLocks noChangeShapeType="1"/>
          </p:cNvSpPr>
          <p:nvPr/>
        </p:nvSpPr>
        <p:spPr bwMode="auto">
          <a:xfrm flipV="1">
            <a:off x="4246563" y="5384090"/>
            <a:ext cx="169862" cy="523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45" name="Line 237"/>
          <p:cNvSpPr>
            <a:spLocks noChangeShapeType="1"/>
          </p:cNvSpPr>
          <p:nvPr/>
        </p:nvSpPr>
        <p:spPr bwMode="auto">
          <a:xfrm flipV="1">
            <a:off x="4583113" y="5287253"/>
            <a:ext cx="171450" cy="492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46" name="Freeform 238"/>
          <p:cNvSpPr>
            <a:spLocks/>
          </p:cNvSpPr>
          <p:nvPr/>
        </p:nvSpPr>
        <p:spPr bwMode="auto">
          <a:xfrm>
            <a:off x="5043488" y="5142790"/>
            <a:ext cx="180975" cy="112713"/>
          </a:xfrm>
          <a:custGeom>
            <a:avLst/>
            <a:gdLst>
              <a:gd name="T0" fmla="*/ 2147483647 w 115"/>
              <a:gd name="T1" fmla="*/ 2147483647 h 71"/>
              <a:gd name="T2" fmla="*/ 0 w 115"/>
              <a:gd name="T3" fmla="*/ 0 h 71"/>
              <a:gd name="T4" fmla="*/ 2147483647 w 115"/>
              <a:gd name="T5" fmla="*/ 2147483647 h 71"/>
              <a:gd name="T6" fmla="*/ 2147483647 w 115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1"/>
              <a:gd name="T14" fmla="*/ 115 w 115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1">
                <a:moveTo>
                  <a:pt x="115" y="6"/>
                </a:moveTo>
                <a:lnTo>
                  <a:pt x="0" y="0"/>
                </a:lnTo>
                <a:lnTo>
                  <a:pt x="20" y="71"/>
                </a:lnTo>
                <a:lnTo>
                  <a:pt x="115" y="6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47" name="Line 239"/>
          <p:cNvSpPr>
            <a:spLocks noChangeShapeType="1"/>
          </p:cNvSpPr>
          <p:nvPr/>
        </p:nvSpPr>
        <p:spPr bwMode="auto">
          <a:xfrm flipV="1">
            <a:off x="3571875" y="5390440"/>
            <a:ext cx="1652588" cy="4778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48" name="Line 240"/>
          <p:cNvSpPr>
            <a:spLocks noChangeShapeType="1"/>
          </p:cNvSpPr>
          <p:nvPr/>
        </p:nvSpPr>
        <p:spPr bwMode="auto">
          <a:xfrm flipV="1">
            <a:off x="4924425" y="5190415"/>
            <a:ext cx="163513" cy="492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49" name="Freeform 241"/>
          <p:cNvSpPr>
            <a:spLocks/>
          </p:cNvSpPr>
          <p:nvPr/>
        </p:nvSpPr>
        <p:spPr bwMode="auto">
          <a:xfrm>
            <a:off x="5043488" y="5384090"/>
            <a:ext cx="180975" cy="112713"/>
          </a:xfrm>
          <a:custGeom>
            <a:avLst/>
            <a:gdLst>
              <a:gd name="T0" fmla="*/ 2147483647 w 115"/>
              <a:gd name="T1" fmla="*/ 2147483647 h 71"/>
              <a:gd name="T2" fmla="*/ 0 w 115"/>
              <a:gd name="T3" fmla="*/ 0 h 71"/>
              <a:gd name="T4" fmla="*/ 2147483647 w 115"/>
              <a:gd name="T5" fmla="*/ 2147483647 h 71"/>
              <a:gd name="T6" fmla="*/ 2147483647 w 115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1"/>
              <a:gd name="T14" fmla="*/ 115 w 115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1">
                <a:moveTo>
                  <a:pt x="115" y="4"/>
                </a:moveTo>
                <a:lnTo>
                  <a:pt x="0" y="0"/>
                </a:lnTo>
                <a:lnTo>
                  <a:pt x="20" y="71"/>
                </a:lnTo>
                <a:lnTo>
                  <a:pt x="115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50" name="Line 242"/>
          <p:cNvSpPr>
            <a:spLocks noChangeShapeType="1"/>
          </p:cNvSpPr>
          <p:nvPr/>
        </p:nvSpPr>
        <p:spPr bwMode="auto">
          <a:xfrm flipV="1">
            <a:off x="3571875" y="5846053"/>
            <a:ext cx="173038" cy="22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51" name="Line 243"/>
          <p:cNvSpPr>
            <a:spLocks noChangeShapeType="1"/>
          </p:cNvSpPr>
          <p:nvPr/>
        </p:nvSpPr>
        <p:spPr bwMode="auto">
          <a:xfrm flipV="1">
            <a:off x="3917950" y="5793665"/>
            <a:ext cx="174625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52" name="Line 244"/>
          <p:cNvSpPr>
            <a:spLocks noChangeShapeType="1"/>
          </p:cNvSpPr>
          <p:nvPr/>
        </p:nvSpPr>
        <p:spPr bwMode="auto">
          <a:xfrm flipV="1">
            <a:off x="4265613" y="5742865"/>
            <a:ext cx="17303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53" name="Line 245"/>
          <p:cNvSpPr>
            <a:spLocks noChangeShapeType="1"/>
          </p:cNvSpPr>
          <p:nvPr/>
        </p:nvSpPr>
        <p:spPr bwMode="auto">
          <a:xfrm flipV="1">
            <a:off x="4616450" y="5693653"/>
            <a:ext cx="17303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54" name="Freeform 246"/>
          <p:cNvSpPr>
            <a:spLocks/>
          </p:cNvSpPr>
          <p:nvPr/>
        </p:nvSpPr>
        <p:spPr bwMode="auto">
          <a:xfrm>
            <a:off x="5046663" y="5596815"/>
            <a:ext cx="177800" cy="115888"/>
          </a:xfrm>
          <a:custGeom>
            <a:avLst/>
            <a:gdLst>
              <a:gd name="T0" fmla="*/ 2147483647 w 113"/>
              <a:gd name="T1" fmla="*/ 2147483647 h 73"/>
              <a:gd name="T2" fmla="*/ 0 w 113"/>
              <a:gd name="T3" fmla="*/ 0 h 73"/>
              <a:gd name="T4" fmla="*/ 2147483647 w 113"/>
              <a:gd name="T5" fmla="*/ 2147483647 h 73"/>
              <a:gd name="T6" fmla="*/ 2147483647 w 113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73"/>
              <a:gd name="T14" fmla="*/ 113 w 113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73">
                <a:moveTo>
                  <a:pt x="113" y="20"/>
                </a:moveTo>
                <a:lnTo>
                  <a:pt x="0" y="0"/>
                </a:lnTo>
                <a:lnTo>
                  <a:pt x="10" y="73"/>
                </a:lnTo>
                <a:lnTo>
                  <a:pt x="113" y="2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55" name="Line 247"/>
          <p:cNvSpPr>
            <a:spLocks noChangeShapeType="1"/>
          </p:cNvSpPr>
          <p:nvPr/>
        </p:nvSpPr>
        <p:spPr bwMode="auto">
          <a:xfrm flipV="1">
            <a:off x="3571875" y="5868278"/>
            <a:ext cx="1652588" cy="2413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56" name="Line 248"/>
          <p:cNvSpPr>
            <a:spLocks noChangeShapeType="1"/>
          </p:cNvSpPr>
          <p:nvPr/>
        </p:nvSpPr>
        <p:spPr bwMode="auto">
          <a:xfrm flipV="1">
            <a:off x="4962525" y="5652378"/>
            <a:ext cx="122238" cy="15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57" name="Freeform 249"/>
          <p:cNvSpPr>
            <a:spLocks/>
          </p:cNvSpPr>
          <p:nvPr/>
        </p:nvSpPr>
        <p:spPr bwMode="auto">
          <a:xfrm>
            <a:off x="5046663" y="5834940"/>
            <a:ext cx="177800" cy="117475"/>
          </a:xfrm>
          <a:custGeom>
            <a:avLst/>
            <a:gdLst>
              <a:gd name="T0" fmla="*/ 2147483647 w 113"/>
              <a:gd name="T1" fmla="*/ 2147483647 h 74"/>
              <a:gd name="T2" fmla="*/ 0 w 113"/>
              <a:gd name="T3" fmla="*/ 0 h 74"/>
              <a:gd name="T4" fmla="*/ 2147483647 w 113"/>
              <a:gd name="T5" fmla="*/ 2147483647 h 74"/>
              <a:gd name="T6" fmla="*/ 2147483647 w 113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74"/>
              <a:gd name="T14" fmla="*/ 113 w 113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74">
                <a:moveTo>
                  <a:pt x="113" y="21"/>
                </a:moveTo>
                <a:lnTo>
                  <a:pt x="0" y="0"/>
                </a:lnTo>
                <a:lnTo>
                  <a:pt x="10" y="74"/>
                </a:lnTo>
                <a:lnTo>
                  <a:pt x="113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58" name="Line 250"/>
          <p:cNvSpPr>
            <a:spLocks noChangeShapeType="1"/>
          </p:cNvSpPr>
          <p:nvPr/>
        </p:nvSpPr>
        <p:spPr bwMode="auto">
          <a:xfrm>
            <a:off x="3571875" y="6109578"/>
            <a:ext cx="1730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59" name="Line 251"/>
          <p:cNvSpPr>
            <a:spLocks noChangeShapeType="1"/>
          </p:cNvSpPr>
          <p:nvPr/>
        </p:nvSpPr>
        <p:spPr bwMode="auto">
          <a:xfrm>
            <a:off x="3921125" y="6109578"/>
            <a:ext cx="1778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60" name="Line 252"/>
          <p:cNvSpPr>
            <a:spLocks noChangeShapeType="1"/>
          </p:cNvSpPr>
          <p:nvPr/>
        </p:nvSpPr>
        <p:spPr bwMode="auto">
          <a:xfrm>
            <a:off x="4275138" y="6109578"/>
            <a:ext cx="1730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61" name="Line 253"/>
          <p:cNvSpPr>
            <a:spLocks noChangeShapeType="1"/>
          </p:cNvSpPr>
          <p:nvPr/>
        </p:nvSpPr>
        <p:spPr bwMode="auto">
          <a:xfrm>
            <a:off x="4625975" y="6109578"/>
            <a:ext cx="1762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62" name="Freeform 254"/>
          <p:cNvSpPr>
            <a:spLocks/>
          </p:cNvSpPr>
          <p:nvPr/>
        </p:nvSpPr>
        <p:spPr bwMode="auto">
          <a:xfrm>
            <a:off x="5053013" y="6047665"/>
            <a:ext cx="171450" cy="120650"/>
          </a:xfrm>
          <a:custGeom>
            <a:avLst/>
            <a:gdLst>
              <a:gd name="T0" fmla="*/ 2147483647 w 109"/>
              <a:gd name="T1" fmla="*/ 2147483647 h 76"/>
              <a:gd name="T2" fmla="*/ 0 w 109"/>
              <a:gd name="T3" fmla="*/ 0 h 76"/>
              <a:gd name="T4" fmla="*/ 0 w 109"/>
              <a:gd name="T5" fmla="*/ 2147483647 h 76"/>
              <a:gd name="T6" fmla="*/ 2147483647 w 109"/>
              <a:gd name="T7" fmla="*/ 2147483647 h 76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76"/>
              <a:gd name="T14" fmla="*/ 109 w 109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76">
                <a:moveTo>
                  <a:pt x="109" y="39"/>
                </a:moveTo>
                <a:lnTo>
                  <a:pt x="0" y="0"/>
                </a:lnTo>
                <a:lnTo>
                  <a:pt x="0" y="76"/>
                </a:lnTo>
                <a:lnTo>
                  <a:pt x="109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63" name="Line 255"/>
          <p:cNvSpPr>
            <a:spLocks noChangeShapeType="1"/>
          </p:cNvSpPr>
          <p:nvPr/>
        </p:nvSpPr>
        <p:spPr bwMode="auto">
          <a:xfrm>
            <a:off x="4978400" y="6109578"/>
            <a:ext cx="1031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264" name="Rectangle 256"/>
          <p:cNvSpPr>
            <a:spLocks noChangeArrowheads="1"/>
          </p:cNvSpPr>
          <p:nvPr/>
        </p:nvSpPr>
        <p:spPr bwMode="auto">
          <a:xfrm>
            <a:off x="1455738" y="2664703"/>
            <a:ext cx="382587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65" name="Rectangle 257"/>
          <p:cNvSpPr>
            <a:spLocks noChangeArrowheads="1"/>
          </p:cNvSpPr>
          <p:nvPr/>
        </p:nvSpPr>
        <p:spPr bwMode="auto">
          <a:xfrm>
            <a:off x="1455738" y="2664703"/>
            <a:ext cx="382587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66" name="Rectangle 258"/>
          <p:cNvSpPr>
            <a:spLocks noChangeArrowheads="1"/>
          </p:cNvSpPr>
          <p:nvPr/>
        </p:nvSpPr>
        <p:spPr bwMode="auto">
          <a:xfrm>
            <a:off x="1581150" y="2672640"/>
            <a:ext cx="89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d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67" name="Rectangle 259"/>
          <p:cNvSpPr>
            <a:spLocks noChangeArrowheads="1"/>
          </p:cNvSpPr>
          <p:nvPr/>
        </p:nvSpPr>
        <p:spPr bwMode="auto">
          <a:xfrm>
            <a:off x="1665288" y="2790115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68" name="Rectangle 260"/>
          <p:cNvSpPr>
            <a:spLocks noChangeArrowheads="1"/>
          </p:cNvSpPr>
          <p:nvPr/>
        </p:nvSpPr>
        <p:spPr bwMode="auto">
          <a:xfrm>
            <a:off x="1455738" y="2902828"/>
            <a:ext cx="382587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69" name="Rectangle 261"/>
          <p:cNvSpPr>
            <a:spLocks noChangeArrowheads="1"/>
          </p:cNvSpPr>
          <p:nvPr/>
        </p:nvSpPr>
        <p:spPr bwMode="auto">
          <a:xfrm>
            <a:off x="1455738" y="2902828"/>
            <a:ext cx="382587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70" name="Rectangle 262"/>
          <p:cNvSpPr>
            <a:spLocks noChangeArrowheads="1"/>
          </p:cNvSpPr>
          <p:nvPr/>
        </p:nvSpPr>
        <p:spPr bwMode="auto">
          <a:xfrm>
            <a:off x="1581150" y="2907590"/>
            <a:ext cx="89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d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71" name="Rectangle 263"/>
          <p:cNvSpPr>
            <a:spLocks noChangeArrowheads="1"/>
          </p:cNvSpPr>
          <p:nvPr/>
        </p:nvSpPr>
        <p:spPr bwMode="auto">
          <a:xfrm>
            <a:off x="1665288" y="3025065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72" name="Rectangle 264"/>
          <p:cNvSpPr>
            <a:spLocks noChangeArrowheads="1"/>
          </p:cNvSpPr>
          <p:nvPr/>
        </p:nvSpPr>
        <p:spPr bwMode="auto">
          <a:xfrm>
            <a:off x="1455738" y="3142540"/>
            <a:ext cx="382587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73" name="Rectangle 265"/>
          <p:cNvSpPr>
            <a:spLocks noChangeArrowheads="1"/>
          </p:cNvSpPr>
          <p:nvPr/>
        </p:nvSpPr>
        <p:spPr bwMode="auto">
          <a:xfrm>
            <a:off x="1455738" y="3142540"/>
            <a:ext cx="382587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74" name="Rectangle 266"/>
          <p:cNvSpPr>
            <a:spLocks noChangeArrowheads="1"/>
          </p:cNvSpPr>
          <p:nvPr/>
        </p:nvSpPr>
        <p:spPr bwMode="auto">
          <a:xfrm>
            <a:off x="1581150" y="3139365"/>
            <a:ext cx="89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d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75" name="Rectangle 267"/>
          <p:cNvSpPr>
            <a:spLocks noChangeArrowheads="1"/>
          </p:cNvSpPr>
          <p:nvPr/>
        </p:nvSpPr>
        <p:spPr bwMode="auto">
          <a:xfrm>
            <a:off x="1665288" y="3258428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3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76" name="Rectangle 268"/>
          <p:cNvSpPr>
            <a:spLocks noChangeArrowheads="1"/>
          </p:cNvSpPr>
          <p:nvPr/>
        </p:nvSpPr>
        <p:spPr bwMode="auto">
          <a:xfrm>
            <a:off x="1455738" y="3380665"/>
            <a:ext cx="382587" cy="215900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77" name="Rectangle 269"/>
          <p:cNvSpPr>
            <a:spLocks noChangeArrowheads="1"/>
          </p:cNvSpPr>
          <p:nvPr/>
        </p:nvSpPr>
        <p:spPr bwMode="auto">
          <a:xfrm>
            <a:off x="1455738" y="3380665"/>
            <a:ext cx="382587" cy="215900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78" name="Rectangle 270"/>
          <p:cNvSpPr>
            <a:spLocks noChangeArrowheads="1"/>
          </p:cNvSpPr>
          <p:nvPr/>
        </p:nvSpPr>
        <p:spPr bwMode="auto">
          <a:xfrm>
            <a:off x="1581150" y="3391778"/>
            <a:ext cx="89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d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79" name="Rectangle 271"/>
          <p:cNvSpPr>
            <a:spLocks noChangeArrowheads="1"/>
          </p:cNvSpPr>
          <p:nvPr/>
        </p:nvSpPr>
        <p:spPr bwMode="auto">
          <a:xfrm>
            <a:off x="1665288" y="3509253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4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80" name="Rectangle 272"/>
          <p:cNvSpPr>
            <a:spLocks noChangeArrowheads="1"/>
          </p:cNvSpPr>
          <p:nvPr/>
        </p:nvSpPr>
        <p:spPr bwMode="auto">
          <a:xfrm>
            <a:off x="1455738" y="3621965"/>
            <a:ext cx="382587" cy="211138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81" name="Rectangle 273"/>
          <p:cNvSpPr>
            <a:spLocks noChangeArrowheads="1"/>
          </p:cNvSpPr>
          <p:nvPr/>
        </p:nvSpPr>
        <p:spPr bwMode="auto">
          <a:xfrm>
            <a:off x="1455738" y="3621965"/>
            <a:ext cx="382587" cy="211138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82" name="Rectangle 274"/>
          <p:cNvSpPr>
            <a:spLocks noChangeArrowheads="1"/>
          </p:cNvSpPr>
          <p:nvPr/>
        </p:nvSpPr>
        <p:spPr bwMode="auto">
          <a:xfrm>
            <a:off x="1581150" y="3623553"/>
            <a:ext cx="89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d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83" name="Rectangle 275"/>
          <p:cNvSpPr>
            <a:spLocks noChangeArrowheads="1"/>
          </p:cNvSpPr>
          <p:nvPr/>
        </p:nvSpPr>
        <p:spPr bwMode="auto">
          <a:xfrm>
            <a:off x="1665288" y="3741028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5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84" name="Rectangle 276"/>
          <p:cNvSpPr>
            <a:spLocks noChangeArrowheads="1"/>
          </p:cNvSpPr>
          <p:nvPr/>
        </p:nvSpPr>
        <p:spPr bwMode="auto">
          <a:xfrm>
            <a:off x="1455738" y="3863265"/>
            <a:ext cx="382587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85" name="Rectangle 277"/>
          <p:cNvSpPr>
            <a:spLocks noChangeArrowheads="1"/>
          </p:cNvSpPr>
          <p:nvPr/>
        </p:nvSpPr>
        <p:spPr bwMode="auto">
          <a:xfrm>
            <a:off x="1455738" y="3863265"/>
            <a:ext cx="382587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86" name="Rectangle 278"/>
          <p:cNvSpPr>
            <a:spLocks noChangeArrowheads="1"/>
          </p:cNvSpPr>
          <p:nvPr/>
        </p:nvSpPr>
        <p:spPr bwMode="auto">
          <a:xfrm>
            <a:off x="1581150" y="3860090"/>
            <a:ext cx="89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d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87" name="Rectangle 279"/>
          <p:cNvSpPr>
            <a:spLocks noChangeArrowheads="1"/>
          </p:cNvSpPr>
          <p:nvPr/>
        </p:nvSpPr>
        <p:spPr bwMode="auto">
          <a:xfrm>
            <a:off x="1665288" y="3977565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6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88" name="Rectangle 280"/>
          <p:cNvSpPr>
            <a:spLocks noChangeArrowheads="1"/>
          </p:cNvSpPr>
          <p:nvPr/>
        </p:nvSpPr>
        <p:spPr bwMode="auto">
          <a:xfrm>
            <a:off x="1455738" y="4101390"/>
            <a:ext cx="382587" cy="209550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89" name="Rectangle 281"/>
          <p:cNvSpPr>
            <a:spLocks noChangeArrowheads="1"/>
          </p:cNvSpPr>
          <p:nvPr/>
        </p:nvSpPr>
        <p:spPr bwMode="auto">
          <a:xfrm>
            <a:off x="1455738" y="4101390"/>
            <a:ext cx="382587" cy="209550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90" name="Rectangle 282"/>
          <p:cNvSpPr>
            <a:spLocks noChangeArrowheads="1"/>
          </p:cNvSpPr>
          <p:nvPr/>
        </p:nvSpPr>
        <p:spPr bwMode="auto">
          <a:xfrm>
            <a:off x="1581150" y="4107740"/>
            <a:ext cx="89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d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91" name="Rectangle 283"/>
          <p:cNvSpPr>
            <a:spLocks noChangeArrowheads="1"/>
          </p:cNvSpPr>
          <p:nvPr/>
        </p:nvSpPr>
        <p:spPr bwMode="auto">
          <a:xfrm>
            <a:off x="1665288" y="4226803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7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92" name="Rectangle 284"/>
          <p:cNvSpPr>
            <a:spLocks noChangeArrowheads="1"/>
          </p:cNvSpPr>
          <p:nvPr/>
        </p:nvSpPr>
        <p:spPr bwMode="auto">
          <a:xfrm>
            <a:off x="1455738" y="4339515"/>
            <a:ext cx="382587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93" name="Rectangle 285"/>
          <p:cNvSpPr>
            <a:spLocks noChangeArrowheads="1"/>
          </p:cNvSpPr>
          <p:nvPr/>
        </p:nvSpPr>
        <p:spPr bwMode="auto">
          <a:xfrm>
            <a:off x="1455738" y="4339515"/>
            <a:ext cx="382587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94" name="Rectangle 286"/>
          <p:cNvSpPr>
            <a:spLocks noChangeArrowheads="1"/>
          </p:cNvSpPr>
          <p:nvPr/>
        </p:nvSpPr>
        <p:spPr bwMode="auto">
          <a:xfrm>
            <a:off x="1581150" y="4341103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k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95" name="Rectangle 287"/>
          <p:cNvSpPr>
            <a:spLocks noChangeArrowheads="1"/>
          </p:cNvSpPr>
          <p:nvPr/>
        </p:nvSpPr>
        <p:spPr bwMode="auto">
          <a:xfrm>
            <a:off x="1665288" y="4458578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0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96" name="Rectangle 288"/>
          <p:cNvSpPr>
            <a:spLocks noChangeArrowheads="1"/>
          </p:cNvSpPr>
          <p:nvPr/>
        </p:nvSpPr>
        <p:spPr bwMode="auto">
          <a:xfrm>
            <a:off x="1455738" y="4577640"/>
            <a:ext cx="382587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97" name="Rectangle 289"/>
          <p:cNvSpPr>
            <a:spLocks noChangeArrowheads="1"/>
          </p:cNvSpPr>
          <p:nvPr/>
        </p:nvSpPr>
        <p:spPr bwMode="auto">
          <a:xfrm>
            <a:off x="1455738" y="4577640"/>
            <a:ext cx="382587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298" name="Rectangle 290"/>
          <p:cNvSpPr>
            <a:spLocks noChangeArrowheads="1"/>
          </p:cNvSpPr>
          <p:nvPr/>
        </p:nvSpPr>
        <p:spPr bwMode="auto">
          <a:xfrm>
            <a:off x="1581150" y="4576053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k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299" name="Rectangle 291"/>
          <p:cNvSpPr>
            <a:spLocks noChangeArrowheads="1"/>
          </p:cNvSpPr>
          <p:nvPr/>
        </p:nvSpPr>
        <p:spPr bwMode="auto">
          <a:xfrm>
            <a:off x="1665288" y="4693528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00" name="Rectangle 292"/>
          <p:cNvSpPr>
            <a:spLocks noChangeArrowheads="1"/>
          </p:cNvSpPr>
          <p:nvPr/>
        </p:nvSpPr>
        <p:spPr bwMode="auto">
          <a:xfrm>
            <a:off x="1455738" y="4817353"/>
            <a:ext cx="382587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01" name="Rectangle 293"/>
          <p:cNvSpPr>
            <a:spLocks noChangeArrowheads="1"/>
          </p:cNvSpPr>
          <p:nvPr/>
        </p:nvSpPr>
        <p:spPr bwMode="auto">
          <a:xfrm>
            <a:off x="1455738" y="4817353"/>
            <a:ext cx="382587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02" name="Rectangle 294"/>
          <p:cNvSpPr>
            <a:spLocks noChangeArrowheads="1"/>
          </p:cNvSpPr>
          <p:nvPr/>
        </p:nvSpPr>
        <p:spPr bwMode="auto">
          <a:xfrm>
            <a:off x="1581150" y="4823703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k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03" name="Rectangle 295"/>
          <p:cNvSpPr>
            <a:spLocks noChangeArrowheads="1"/>
          </p:cNvSpPr>
          <p:nvPr/>
        </p:nvSpPr>
        <p:spPr bwMode="auto">
          <a:xfrm>
            <a:off x="1665288" y="4942765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04" name="Rectangle 296"/>
          <p:cNvSpPr>
            <a:spLocks noChangeArrowheads="1"/>
          </p:cNvSpPr>
          <p:nvPr/>
        </p:nvSpPr>
        <p:spPr bwMode="auto">
          <a:xfrm>
            <a:off x="1455738" y="5058653"/>
            <a:ext cx="382587" cy="209550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05" name="Rectangle 297"/>
          <p:cNvSpPr>
            <a:spLocks noChangeArrowheads="1"/>
          </p:cNvSpPr>
          <p:nvPr/>
        </p:nvSpPr>
        <p:spPr bwMode="auto">
          <a:xfrm>
            <a:off x="1455738" y="5058653"/>
            <a:ext cx="382587" cy="209550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06" name="Rectangle 298"/>
          <p:cNvSpPr>
            <a:spLocks noChangeArrowheads="1"/>
          </p:cNvSpPr>
          <p:nvPr/>
        </p:nvSpPr>
        <p:spPr bwMode="auto">
          <a:xfrm>
            <a:off x="1581150" y="5058653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k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07" name="Rectangle 299"/>
          <p:cNvSpPr>
            <a:spLocks noChangeArrowheads="1"/>
          </p:cNvSpPr>
          <p:nvPr/>
        </p:nvSpPr>
        <p:spPr bwMode="auto">
          <a:xfrm>
            <a:off x="1665288" y="5177715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3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08" name="Rectangle 300"/>
          <p:cNvSpPr>
            <a:spLocks noChangeArrowheads="1"/>
          </p:cNvSpPr>
          <p:nvPr/>
        </p:nvSpPr>
        <p:spPr bwMode="auto">
          <a:xfrm>
            <a:off x="1455738" y="5293603"/>
            <a:ext cx="382587" cy="215900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09" name="Rectangle 301"/>
          <p:cNvSpPr>
            <a:spLocks noChangeArrowheads="1"/>
          </p:cNvSpPr>
          <p:nvPr/>
        </p:nvSpPr>
        <p:spPr bwMode="auto">
          <a:xfrm>
            <a:off x="1455738" y="5293603"/>
            <a:ext cx="382587" cy="215900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10" name="Rectangle 302"/>
          <p:cNvSpPr>
            <a:spLocks noChangeArrowheads="1"/>
          </p:cNvSpPr>
          <p:nvPr/>
        </p:nvSpPr>
        <p:spPr bwMode="auto">
          <a:xfrm>
            <a:off x="1581150" y="5292015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k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11" name="Rectangle 303"/>
          <p:cNvSpPr>
            <a:spLocks noChangeArrowheads="1"/>
          </p:cNvSpPr>
          <p:nvPr/>
        </p:nvSpPr>
        <p:spPr bwMode="auto">
          <a:xfrm>
            <a:off x="1665288" y="5409490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4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12" name="Rectangle 304"/>
          <p:cNvSpPr>
            <a:spLocks noChangeArrowheads="1"/>
          </p:cNvSpPr>
          <p:nvPr/>
        </p:nvSpPr>
        <p:spPr bwMode="auto">
          <a:xfrm>
            <a:off x="1455738" y="5536490"/>
            <a:ext cx="382587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13" name="Rectangle 305"/>
          <p:cNvSpPr>
            <a:spLocks noChangeArrowheads="1"/>
          </p:cNvSpPr>
          <p:nvPr/>
        </p:nvSpPr>
        <p:spPr bwMode="auto">
          <a:xfrm>
            <a:off x="1455738" y="5536490"/>
            <a:ext cx="382587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14" name="Rectangle 306"/>
          <p:cNvSpPr>
            <a:spLocks noChangeArrowheads="1"/>
          </p:cNvSpPr>
          <p:nvPr/>
        </p:nvSpPr>
        <p:spPr bwMode="auto">
          <a:xfrm>
            <a:off x="1581150" y="5542840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k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15" name="Rectangle 307"/>
          <p:cNvSpPr>
            <a:spLocks noChangeArrowheads="1"/>
          </p:cNvSpPr>
          <p:nvPr/>
        </p:nvSpPr>
        <p:spPr bwMode="auto">
          <a:xfrm>
            <a:off x="1665288" y="5661903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5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16" name="Rectangle 308"/>
          <p:cNvSpPr>
            <a:spLocks noChangeArrowheads="1"/>
          </p:cNvSpPr>
          <p:nvPr/>
        </p:nvSpPr>
        <p:spPr bwMode="auto">
          <a:xfrm>
            <a:off x="1455738" y="5774615"/>
            <a:ext cx="382587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17" name="Rectangle 309"/>
          <p:cNvSpPr>
            <a:spLocks noChangeArrowheads="1"/>
          </p:cNvSpPr>
          <p:nvPr/>
        </p:nvSpPr>
        <p:spPr bwMode="auto">
          <a:xfrm>
            <a:off x="1455738" y="5774615"/>
            <a:ext cx="382587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18" name="Rectangle 310"/>
          <p:cNvSpPr>
            <a:spLocks noChangeArrowheads="1"/>
          </p:cNvSpPr>
          <p:nvPr/>
        </p:nvSpPr>
        <p:spPr bwMode="auto">
          <a:xfrm>
            <a:off x="1581150" y="5774615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k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19" name="Rectangle 311"/>
          <p:cNvSpPr>
            <a:spLocks noChangeArrowheads="1"/>
          </p:cNvSpPr>
          <p:nvPr/>
        </p:nvSpPr>
        <p:spPr bwMode="auto">
          <a:xfrm>
            <a:off x="1665288" y="5893678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6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20" name="Rectangle 312"/>
          <p:cNvSpPr>
            <a:spLocks noChangeArrowheads="1"/>
          </p:cNvSpPr>
          <p:nvPr/>
        </p:nvSpPr>
        <p:spPr bwMode="auto">
          <a:xfrm>
            <a:off x="1455738" y="6012740"/>
            <a:ext cx="382587" cy="21907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21" name="Rectangle 313"/>
          <p:cNvSpPr>
            <a:spLocks noChangeArrowheads="1"/>
          </p:cNvSpPr>
          <p:nvPr/>
        </p:nvSpPr>
        <p:spPr bwMode="auto">
          <a:xfrm>
            <a:off x="1455738" y="6012740"/>
            <a:ext cx="382587" cy="21907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22" name="Rectangle 314"/>
          <p:cNvSpPr>
            <a:spLocks noChangeArrowheads="1"/>
          </p:cNvSpPr>
          <p:nvPr/>
        </p:nvSpPr>
        <p:spPr bwMode="auto">
          <a:xfrm>
            <a:off x="1581150" y="6011153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k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23" name="Rectangle 315"/>
          <p:cNvSpPr>
            <a:spLocks noChangeArrowheads="1"/>
          </p:cNvSpPr>
          <p:nvPr/>
        </p:nvSpPr>
        <p:spPr bwMode="auto">
          <a:xfrm>
            <a:off x="1665288" y="6128628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7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24" name="Rectangle 316"/>
          <p:cNvSpPr>
            <a:spLocks noChangeArrowheads="1"/>
          </p:cNvSpPr>
          <p:nvPr/>
        </p:nvSpPr>
        <p:spPr bwMode="auto">
          <a:xfrm>
            <a:off x="1455738" y="2426578"/>
            <a:ext cx="382587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25" name="Rectangle 317"/>
          <p:cNvSpPr>
            <a:spLocks noChangeArrowheads="1"/>
          </p:cNvSpPr>
          <p:nvPr/>
        </p:nvSpPr>
        <p:spPr bwMode="auto">
          <a:xfrm>
            <a:off x="1455738" y="2426578"/>
            <a:ext cx="382587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26" name="Rectangle 318"/>
          <p:cNvSpPr>
            <a:spLocks noChangeArrowheads="1"/>
          </p:cNvSpPr>
          <p:nvPr/>
        </p:nvSpPr>
        <p:spPr bwMode="auto">
          <a:xfrm>
            <a:off x="1581150" y="2423403"/>
            <a:ext cx="89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d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27" name="Rectangle 319"/>
          <p:cNvSpPr>
            <a:spLocks noChangeArrowheads="1"/>
          </p:cNvSpPr>
          <p:nvPr/>
        </p:nvSpPr>
        <p:spPr bwMode="auto">
          <a:xfrm>
            <a:off x="1665288" y="2542465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0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328" name="Freeform 320"/>
          <p:cNvSpPr>
            <a:spLocks/>
          </p:cNvSpPr>
          <p:nvPr/>
        </p:nvSpPr>
        <p:spPr bwMode="auto">
          <a:xfrm>
            <a:off x="6883400" y="2480553"/>
            <a:ext cx="84138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49" y="45"/>
                </a:lnTo>
                <a:lnTo>
                  <a:pt x="41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3"/>
                </a:lnTo>
                <a:lnTo>
                  <a:pt x="6" y="11"/>
                </a:lnTo>
                <a:lnTo>
                  <a:pt x="16" y="2"/>
                </a:lnTo>
                <a:lnTo>
                  <a:pt x="28" y="0"/>
                </a:lnTo>
                <a:lnTo>
                  <a:pt x="41" y="4"/>
                </a:lnTo>
                <a:lnTo>
                  <a:pt x="49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29" name="Freeform 321"/>
          <p:cNvSpPr>
            <a:spLocks/>
          </p:cNvSpPr>
          <p:nvPr/>
        </p:nvSpPr>
        <p:spPr bwMode="auto">
          <a:xfrm>
            <a:off x="6883400" y="2723440"/>
            <a:ext cx="84138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30"/>
                </a:moveTo>
                <a:lnTo>
                  <a:pt x="49" y="44"/>
                </a:lnTo>
                <a:lnTo>
                  <a:pt x="41" y="55"/>
                </a:lnTo>
                <a:lnTo>
                  <a:pt x="28" y="59"/>
                </a:lnTo>
                <a:lnTo>
                  <a:pt x="16" y="59"/>
                </a:lnTo>
                <a:lnTo>
                  <a:pt x="6" y="48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30" name="Freeform 322"/>
          <p:cNvSpPr>
            <a:spLocks/>
          </p:cNvSpPr>
          <p:nvPr/>
        </p:nvSpPr>
        <p:spPr bwMode="auto">
          <a:xfrm>
            <a:off x="6883400" y="2961565"/>
            <a:ext cx="84138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5"/>
                </a:lnTo>
                <a:lnTo>
                  <a:pt x="41" y="55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31" name="Freeform 323"/>
          <p:cNvSpPr>
            <a:spLocks/>
          </p:cNvSpPr>
          <p:nvPr/>
        </p:nvSpPr>
        <p:spPr bwMode="auto">
          <a:xfrm>
            <a:off x="6883400" y="3199690"/>
            <a:ext cx="84138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0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49" y="45"/>
                </a:lnTo>
                <a:lnTo>
                  <a:pt x="41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3"/>
                </a:lnTo>
                <a:lnTo>
                  <a:pt x="6" y="10"/>
                </a:lnTo>
                <a:lnTo>
                  <a:pt x="16" y="0"/>
                </a:lnTo>
                <a:lnTo>
                  <a:pt x="28" y="0"/>
                </a:lnTo>
                <a:lnTo>
                  <a:pt x="41" y="4"/>
                </a:lnTo>
                <a:lnTo>
                  <a:pt x="49" y="16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32" name="Freeform 324"/>
          <p:cNvSpPr>
            <a:spLocks/>
          </p:cNvSpPr>
          <p:nvPr/>
        </p:nvSpPr>
        <p:spPr bwMode="auto">
          <a:xfrm>
            <a:off x="6883400" y="3439403"/>
            <a:ext cx="84138" cy="95250"/>
          </a:xfrm>
          <a:custGeom>
            <a:avLst/>
            <a:gdLst>
              <a:gd name="T0" fmla="*/ 2147483647 w 53"/>
              <a:gd name="T1" fmla="*/ 2147483647 h 60"/>
              <a:gd name="T2" fmla="*/ 2147483647 w 53"/>
              <a:gd name="T3" fmla="*/ 2147483647 h 60"/>
              <a:gd name="T4" fmla="*/ 2147483647 w 53"/>
              <a:gd name="T5" fmla="*/ 2147483647 h 60"/>
              <a:gd name="T6" fmla="*/ 2147483647 w 53"/>
              <a:gd name="T7" fmla="*/ 2147483647 h 60"/>
              <a:gd name="T8" fmla="*/ 2147483647 w 53"/>
              <a:gd name="T9" fmla="*/ 2147483647 h 60"/>
              <a:gd name="T10" fmla="*/ 2147483647 w 53"/>
              <a:gd name="T11" fmla="*/ 2147483647 h 60"/>
              <a:gd name="T12" fmla="*/ 0 w 53"/>
              <a:gd name="T13" fmla="*/ 2147483647 h 60"/>
              <a:gd name="T14" fmla="*/ 0 w 53"/>
              <a:gd name="T15" fmla="*/ 2147483647 h 60"/>
              <a:gd name="T16" fmla="*/ 2147483647 w 53"/>
              <a:gd name="T17" fmla="*/ 2147483647 h 60"/>
              <a:gd name="T18" fmla="*/ 2147483647 w 53"/>
              <a:gd name="T19" fmla="*/ 2147483647 h 60"/>
              <a:gd name="T20" fmla="*/ 2147483647 w 53"/>
              <a:gd name="T21" fmla="*/ 0 h 60"/>
              <a:gd name="T22" fmla="*/ 2147483647 w 53"/>
              <a:gd name="T23" fmla="*/ 2147483647 h 60"/>
              <a:gd name="T24" fmla="*/ 2147483647 w 53"/>
              <a:gd name="T25" fmla="*/ 2147483647 h 60"/>
              <a:gd name="T26" fmla="*/ 2147483647 w 53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0"/>
              <a:gd name="T44" fmla="*/ 53 w 53"/>
              <a:gd name="T45" fmla="*/ 60 h 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0">
                <a:moveTo>
                  <a:pt x="53" y="30"/>
                </a:moveTo>
                <a:lnTo>
                  <a:pt x="49" y="44"/>
                </a:lnTo>
                <a:lnTo>
                  <a:pt x="41" y="56"/>
                </a:lnTo>
                <a:lnTo>
                  <a:pt x="28" y="60"/>
                </a:lnTo>
                <a:lnTo>
                  <a:pt x="16" y="58"/>
                </a:lnTo>
                <a:lnTo>
                  <a:pt x="6" y="50"/>
                </a:lnTo>
                <a:lnTo>
                  <a:pt x="0" y="38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33" name="Freeform 325"/>
          <p:cNvSpPr>
            <a:spLocks/>
          </p:cNvSpPr>
          <p:nvPr/>
        </p:nvSpPr>
        <p:spPr bwMode="auto">
          <a:xfrm>
            <a:off x="6883400" y="3677528"/>
            <a:ext cx="84138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4"/>
                </a:lnTo>
                <a:lnTo>
                  <a:pt x="41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34" name="Freeform 326"/>
          <p:cNvSpPr>
            <a:spLocks/>
          </p:cNvSpPr>
          <p:nvPr/>
        </p:nvSpPr>
        <p:spPr bwMode="auto">
          <a:xfrm>
            <a:off x="6883400" y="3917240"/>
            <a:ext cx="84138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49" y="45"/>
                </a:lnTo>
                <a:lnTo>
                  <a:pt x="41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35" name="Freeform 327"/>
          <p:cNvSpPr>
            <a:spLocks/>
          </p:cNvSpPr>
          <p:nvPr/>
        </p:nvSpPr>
        <p:spPr bwMode="auto">
          <a:xfrm>
            <a:off x="6883400" y="4155365"/>
            <a:ext cx="84138" cy="100013"/>
          </a:xfrm>
          <a:custGeom>
            <a:avLst/>
            <a:gdLst>
              <a:gd name="T0" fmla="*/ 2147483647 w 53"/>
              <a:gd name="T1" fmla="*/ 2147483647 h 63"/>
              <a:gd name="T2" fmla="*/ 2147483647 w 53"/>
              <a:gd name="T3" fmla="*/ 2147483647 h 63"/>
              <a:gd name="T4" fmla="*/ 2147483647 w 53"/>
              <a:gd name="T5" fmla="*/ 2147483647 h 63"/>
              <a:gd name="T6" fmla="*/ 2147483647 w 53"/>
              <a:gd name="T7" fmla="*/ 2147483647 h 63"/>
              <a:gd name="T8" fmla="*/ 2147483647 w 53"/>
              <a:gd name="T9" fmla="*/ 2147483647 h 63"/>
              <a:gd name="T10" fmla="*/ 2147483647 w 53"/>
              <a:gd name="T11" fmla="*/ 2147483647 h 63"/>
              <a:gd name="T12" fmla="*/ 0 w 53"/>
              <a:gd name="T13" fmla="*/ 2147483647 h 63"/>
              <a:gd name="T14" fmla="*/ 0 w 53"/>
              <a:gd name="T15" fmla="*/ 2147483647 h 63"/>
              <a:gd name="T16" fmla="*/ 2147483647 w 53"/>
              <a:gd name="T17" fmla="*/ 2147483647 h 63"/>
              <a:gd name="T18" fmla="*/ 2147483647 w 53"/>
              <a:gd name="T19" fmla="*/ 2147483647 h 63"/>
              <a:gd name="T20" fmla="*/ 2147483647 w 53"/>
              <a:gd name="T21" fmla="*/ 0 h 63"/>
              <a:gd name="T22" fmla="*/ 2147483647 w 53"/>
              <a:gd name="T23" fmla="*/ 2147483647 h 63"/>
              <a:gd name="T24" fmla="*/ 2147483647 w 53"/>
              <a:gd name="T25" fmla="*/ 2147483647 h 63"/>
              <a:gd name="T26" fmla="*/ 2147483647 w 53"/>
              <a:gd name="T27" fmla="*/ 2147483647 h 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3"/>
              <a:gd name="T44" fmla="*/ 53 w 53"/>
              <a:gd name="T45" fmla="*/ 63 h 6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3">
                <a:moveTo>
                  <a:pt x="53" y="33"/>
                </a:moveTo>
                <a:lnTo>
                  <a:pt x="49" y="47"/>
                </a:lnTo>
                <a:lnTo>
                  <a:pt x="41" y="57"/>
                </a:lnTo>
                <a:lnTo>
                  <a:pt x="28" y="63"/>
                </a:lnTo>
                <a:lnTo>
                  <a:pt x="16" y="61"/>
                </a:lnTo>
                <a:lnTo>
                  <a:pt x="6" y="53"/>
                </a:lnTo>
                <a:lnTo>
                  <a:pt x="0" y="39"/>
                </a:lnTo>
                <a:lnTo>
                  <a:pt x="0" y="25"/>
                </a:lnTo>
                <a:lnTo>
                  <a:pt x="6" y="11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9"/>
                </a:lnTo>
                <a:lnTo>
                  <a:pt x="53" y="33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36" name="Freeform 328"/>
          <p:cNvSpPr>
            <a:spLocks/>
          </p:cNvSpPr>
          <p:nvPr/>
        </p:nvSpPr>
        <p:spPr bwMode="auto">
          <a:xfrm>
            <a:off x="6883400" y="4398253"/>
            <a:ext cx="84138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4"/>
                </a:lnTo>
                <a:lnTo>
                  <a:pt x="41" y="55"/>
                </a:lnTo>
                <a:lnTo>
                  <a:pt x="28" y="61"/>
                </a:lnTo>
                <a:lnTo>
                  <a:pt x="16" y="59"/>
                </a:lnTo>
                <a:lnTo>
                  <a:pt x="6" y="50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37" name="Freeform 329"/>
          <p:cNvSpPr>
            <a:spLocks/>
          </p:cNvSpPr>
          <p:nvPr/>
        </p:nvSpPr>
        <p:spPr bwMode="auto">
          <a:xfrm>
            <a:off x="6883400" y="4636378"/>
            <a:ext cx="84138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5"/>
                </a:lnTo>
                <a:lnTo>
                  <a:pt x="41" y="55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38" name="Freeform 330"/>
          <p:cNvSpPr>
            <a:spLocks/>
          </p:cNvSpPr>
          <p:nvPr/>
        </p:nvSpPr>
        <p:spPr bwMode="auto">
          <a:xfrm>
            <a:off x="6883400" y="4874503"/>
            <a:ext cx="84138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49" y="45"/>
                </a:lnTo>
                <a:lnTo>
                  <a:pt x="41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5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39" name="Freeform 331"/>
          <p:cNvSpPr>
            <a:spLocks/>
          </p:cNvSpPr>
          <p:nvPr/>
        </p:nvSpPr>
        <p:spPr bwMode="auto">
          <a:xfrm>
            <a:off x="6883400" y="5114215"/>
            <a:ext cx="84138" cy="95250"/>
          </a:xfrm>
          <a:custGeom>
            <a:avLst/>
            <a:gdLst>
              <a:gd name="T0" fmla="*/ 2147483647 w 53"/>
              <a:gd name="T1" fmla="*/ 2147483647 h 60"/>
              <a:gd name="T2" fmla="*/ 2147483647 w 53"/>
              <a:gd name="T3" fmla="*/ 2147483647 h 60"/>
              <a:gd name="T4" fmla="*/ 2147483647 w 53"/>
              <a:gd name="T5" fmla="*/ 2147483647 h 60"/>
              <a:gd name="T6" fmla="*/ 2147483647 w 53"/>
              <a:gd name="T7" fmla="*/ 2147483647 h 60"/>
              <a:gd name="T8" fmla="*/ 2147483647 w 53"/>
              <a:gd name="T9" fmla="*/ 2147483647 h 60"/>
              <a:gd name="T10" fmla="*/ 2147483647 w 53"/>
              <a:gd name="T11" fmla="*/ 2147483647 h 60"/>
              <a:gd name="T12" fmla="*/ 0 w 53"/>
              <a:gd name="T13" fmla="*/ 2147483647 h 60"/>
              <a:gd name="T14" fmla="*/ 0 w 53"/>
              <a:gd name="T15" fmla="*/ 2147483647 h 60"/>
              <a:gd name="T16" fmla="*/ 2147483647 w 53"/>
              <a:gd name="T17" fmla="*/ 2147483647 h 60"/>
              <a:gd name="T18" fmla="*/ 2147483647 w 53"/>
              <a:gd name="T19" fmla="*/ 2147483647 h 60"/>
              <a:gd name="T20" fmla="*/ 2147483647 w 53"/>
              <a:gd name="T21" fmla="*/ 0 h 60"/>
              <a:gd name="T22" fmla="*/ 2147483647 w 53"/>
              <a:gd name="T23" fmla="*/ 2147483647 h 60"/>
              <a:gd name="T24" fmla="*/ 2147483647 w 53"/>
              <a:gd name="T25" fmla="*/ 2147483647 h 60"/>
              <a:gd name="T26" fmla="*/ 2147483647 w 53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0"/>
              <a:gd name="T44" fmla="*/ 53 w 53"/>
              <a:gd name="T45" fmla="*/ 60 h 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0">
                <a:moveTo>
                  <a:pt x="53" y="30"/>
                </a:moveTo>
                <a:lnTo>
                  <a:pt x="49" y="44"/>
                </a:lnTo>
                <a:lnTo>
                  <a:pt x="41" y="56"/>
                </a:lnTo>
                <a:lnTo>
                  <a:pt x="28" y="60"/>
                </a:lnTo>
                <a:lnTo>
                  <a:pt x="16" y="58"/>
                </a:lnTo>
                <a:lnTo>
                  <a:pt x="6" y="50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40" name="Freeform 332"/>
          <p:cNvSpPr>
            <a:spLocks/>
          </p:cNvSpPr>
          <p:nvPr/>
        </p:nvSpPr>
        <p:spPr bwMode="auto">
          <a:xfrm>
            <a:off x="6883400" y="5352340"/>
            <a:ext cx="84138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4"/>
                </a:lnTo>
                <a:lnTo>
                  <a:pt x="41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41" name="Freeform 333"/>
          <p:cNvSpPr>
            <a:spLocks/>
          </p:cNvSpPr>
          <p:nvPr/>
        </p:nvSpPr>
        <p:spPr bwMode="auto">
          <a:xfrm>
            <a:off x="6883400" y="5590465"/>
            <a:ext cx="84138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49" y="45"/>
                </a:lnTo>
                <a:lnTo>
                  <a:pt x="41" y="57"/>
                </a:lnTo>
                <a:lnTo>
                  <a:pt x="28" y="61"/>
                </a:lnTo>
                <a:lnTo>
                  <a:pt x="16" y="61"/>
                </a:lnTo>
                <a:lnTo>
                  <a:pt x="6" y="51"/>
                </a:lnTo>
                <a:lnTo>
                  <a:pt x="0" y="39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42" name="Freeform 334"/>
          <p:cNvSpPr>
            <a:spLocks/>
          </p:cNvSpPr>
          <p:nvPr/>
        </p:nvSpPr>
        <p:spPr bwMode="auto">
          <a:xfrm>
            <a:off x="6883400" y="5831765"/>
            <a:ext cx="84138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9"/>
                </a:moveTo>
                <a:lnTo>
                  <a:pt x="49" y="43"/>
                </a:lnTo>
                <a:lnTo>
                  <a:pt x="41" y="55"/>
                </a:lnTo>
                <a:lnTo>
                  <a:pt x="28" y="59"/>
                </a:lnTo>
                <a:lnTo>
                  <a:pt x="16" y="57"/>
                </a:lnTo>
                <a:lnTo>
                  <a:pt x="6" y="49"/>
                </a:lnTo>
                <a:lnTo>
                  <a:pt x="0" y="37"/>
                </a:lnTo>
                <a:lnTo>
                  <a:pt x="0" y="23"/>
                </a:lnTo>
                <a:lnTo>
                  <a:pt x="6" y="11"/>
                </a:lnTo>
                <a:lnTo>
                  <a:pt x="16" y="2"/>
                </a:lnTo>
                <a:lnTo>
                  <a:pt x="28" y="0"/>
                </a:lnTo>
                <a:lnTo>
                  <a:pt x="41" y="4"/>
                </a:lnTo>
                <a:lnTo>
                  <a:pt x="49" y="17"/>
                </a:lnTo>
                <a:lnTo>
                  <a:pt x="53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43" name="Freeform 335"/>
          <p:cNvSpPr>
            <a:spLocks/>
          </p:cNvSpPr>
          <p:nvPr/>
        </p:nvSpPr>
        <p:spPr bwMode="auto">
          <a:xfrm>
            <a:off x="6883400" y="6071478"/>
            <a:ext cx="84138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0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4"/>
                </a:lnTo>
                <a:lnTo>
                  <a:pt x="41" y="55"/>
                </a:lnTo>
                <a:lnTo>
                  <a:pt x="28" y="61"/>
                </a:lnTo>
                <a:lnTo>
                  <a:pt x="16" y="59"/>
                </a:lnTo>
                <a:lnTo>
                  <a:pt x="6" y="50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6" y="0"/>
                </a:lnTo>
                <a:lnTo>
                  <a:pt x="28" y="0"/>
                </a:lnTo>
                <a:lnTo>
                  <a:pt x="41" y="4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44" name="Freeform 336"/>
          <p:cNvSpPr>
            <a:spLocks/>
          </p:cNvSpPr>
          <p:nvPr/>
        </p:nvSpPr>
        <p:spPr bwMode="auto">
          <a:xfrm>
            <a:off x="6883400" y="2480553"/>
            <a:ext cx="84138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49" y="45"/>
                </a:lnTo>
                <a:lnTo>
                  <a:pt x="41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3"/>
                </a:lnTo>
                <a:lnTo>
                  <a:pt x="6" y="11"/>
                </a:lnTo>
                <a:lnTo>
                  <a:pt x="16" y="2"/>
                </a:lnTo>
                <a:lnTo>
                  <a:pt x="28" y="0"/>
                </a:lnTo>
                <a:lnTo>
                  <a:pt x="41" y="4"/>
                </a:lnTo>
                <a:lnTo>
                  <a:pt x="49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45" name="Line 337"/>
          <p:cNvSpPr>
            <a:spLocks noChangeShapeType="1"/>
          </p:cNvSpPr>
          <p:nvPr/>
        </p:nvSpPr>
        <p:spPr bwMode="auto">
          <a:xfrm>
            <a:off x="6915150" y="2517065"/>
            <a:ext cx="165893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46" name="Freeform 338"/>
          <p:cNvSpPr>
            <a:spLocks/>
          </p:cNvSpPr>
          <p:nvPr/>
        </p:nvSpPr>
        <p:spPr bwMode="auto">
          <a:xfrm>
            <a:off x="8397875" y="2458328"/>
            <a:ext cx="176213" cy="119062"/>
          </a:xfrm>
          <a:custGeom>
            <a:avLst/>
            <a:gdLst>
              <a:gd name="T0" fmla="*/ 2147483647 w 111"/>
              <a:gd name="T1" fmla="*/ 2147483647 h 75"/>
              <a:gd name="T2" fmla="*/ 0 w 111"/>
              <a:gd name="T3" fmla="*/ 0 h 75"/>
              <a:gd name="T4" fmla="*/ 0 w 111"/>
              <a:gd name="T5" fmla="*/ 2147483647 h 75"/>
              <a:gd name="T6" fmla="*/ 2147483647 w 111"/>
              <a:gd name="T7" fmla="*/ 2147483647 h 75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75"/>
              <a:gd name="T14" fmla="*/ 111 w 111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75">
                <a:moveTo>
                  <a:pt x="111" y="37"/>
                </a:moveTo>
                <a:lnTo>
                  <a:pt x="0" y="0"/>
                </a:lnTo>
                <a:lnTo>
                  <a:pt x="0" y="75"/>
                </a:lnTo>
                <a:lnTo>
                  <a:pt x="111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47" name="Freeform 339"/>
          <p:cNvSpPr>
            <a:spLocks/>
          </p:cNvSpPr>
          <p:nvPr/>
        </p:nvSpPr>
        <p:spPr bwMode="auto">
          <a:xfrm>
            <a:off x="6883400" y="2723440"/>
            <a:ext cx="84138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30"/>
                </a:moveTo>
                <a:lnTo>
                  <a:pt x="49" y="44"/>
                </a:lnTo>
                <a:lnTo>
                  <a:pt x="41" y="55"/>
                </a:lnTo>
                <a:lnTo>
                  <a:pt x="28" y="59"/>
                </a:lnTo>
                <a:lnTo>
                  <a:pt x="16" y="59"/>
                </a:lnTo>
                <a:lnTo>
                  <a:pt x="6" y="48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48" name="Freeform 340"/>
          <p:cNvSpPr>
            <a:spLocks/>
          </p:cNvSpPr>
          <p:nvPr/>
        </p:nvSpPr>
        <p:spPr bwMode="auto">
          <a:xfrm>
            <a:off x="6883400" y="2961565"/>
            <a:ext cx="84138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5"/>
                </a:lnTo>
                <a:lnTo>
                  <a:pt x="41" y="55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49" name="Freeform 341"/>
          <p:cNvSpPr>
            <a:spLocks/>
          </p:cNvSpPr>
          <p:nvPr/>
        </p:nvSpPr>
        <p:spPr bwMode="auto">
          <a:xfrm>
            <a:off x="6883400" y="3199690"/>
            <a:ext cx="84138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0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49" y="45"/>
                </a:lnTo>
                <a:lnTo>
                  <a:pt x="41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3"/>
                </a:lnTo>
                <a:lnTo>
                  <a:pt x="6" y="10"/>
                </a:lnTo>
                <a:lnTo>
                  <a:pt x="16" y="0"/>
                </a:lnTo>
                <a:lnTo>
                  <a:pt x="28" y="0"/>
                </a:lnTo>
                <a:lnTo>
                  <a:pt x="41" y="4"/>
                </a:lnTo>
                <a:lnTo>
                  <a:pt x="49" y="16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50" name="Freeform 342"/>
          <p:cNvSpPr>
            <a:spLocks/>
          </p:cNvSpPr>
          <p:nvPr/>
        </p:nvSpPr>
        <p:spPr bwMode="auto">
          <a:xfrm>
            <a:off x="6883400" y="3439403"/>
            <a:ext cx="84138" cy="95250"/>
          </a:xfrm>
          <a:custGeom>
            <a:avLst/>
            <a:gdLst>
              <a:gd name="T0" fmla="*/ 2147483647 w 53"/>
              <a:gd name="T1" fmla="*/ 2147483647 h 60"/>
              <a:gd name="T2" fmla="*/ 2147483647 w 53"/>
              <a:gd name="T3" fmla="*/ 2147483647 h 60"/>
              <a:gd name="T4" fmla="*/ 2147483647 w 53"/>
              <a:gd name="T5" fmla="*/ 2147483647 h 60"/>
              <a:gd name="T6" fmla="*/ 2147483647 w 53"/>
              <a:gd name="T7" fmla="*/ 2147483647 h 60"/>
              <a:gd name="T8" fmla="*/ 2147483647 w 53"/>
              <a:gd name="T9" fmla="*/ 2147483647 h 60"/>
              <a:gd name="T10" fmla="*/ 2147483647 w 53"/>
              <a:gd name="T11" fmla="*/ 2147483647 h 60"/>
              <a:gd name="T12" fmla="*/ 0 w 53"/>
              <a:gd name="T13" fmla="*/ 2147483647 h 60"/>
              <a:gd name="T14" fmla="*/ 0 w 53"/>
              <a:gd name="T15" fmla="*/ 2147483647 h 60"/>
              <a:gd name="T16" fmla="*/ 2147483647 w 53"/>
              <a:gd name="T17" fmla="*/ 2147483647 h 60"/>
              <a:gd name="T18" fmla="*/ 2147483647 w 53"/>
              <a:gd name="T19" fmla="*/ 2147483647 h 60"/>
              <a:gd name="T20" fmla="*/ 2147483647 w 53"/>
              <a:gd name="T21" fmla="*/ 0 h 60"/>
              <a:gd name="T22" fmla="*/ 2147483647 w 53"/>
              <a:gd name="T23" fmla="*/ 2147483647 h 60"/>
              <a:gd name="T24" fmla="*/ 2147483647 w 53"/>
              <a:gd name="T25" fmla="*/ 2147483647 h 60"/>
              <a:gd name="T26" fmla="*/ 2147483647 w 53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0"/>
              <a:gd name="T44" fmla="*/ 53 w 53"/>
              <a:gd name="T45" fmla="*/ 60 h 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0">
                <a:moveTo>
                  <a:pt x="53" y="30"/>
                </a:moveTo>
                <a:lnTo>
                  <a:pt x="49" y="44"/>
                </a:lnTo>
                <a:lnTo>
                  <a:pt x="41" y="56"/>
                </a:lnTo>
                <a:lnTo>
                  <a:pt x="28" y="60"/>
                </a:lnTo>
                <a:lnTo>
                  <a:pt x="16" y="58"/>
                </a:lnTo>
                <a:lnTo>
                  <a:pt x="6" y="50"/>
                </a:lnTo>
                <a:lnTo>
                  <a:pt x="0" y="38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51" name="Freeform 343"/>
          <p:cNvSpPr>
            <a:spLocks/>
          </p:cNvSpPr>
          <p:nvPr/>
        </p:nvSpPr>
        <p:spPr bwMode="auto">
          <a:xfrm>
            <a:off x="6883400" y="3677528"/>
            <a:ext cx="84138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4"/>
                </a:lnTo>
                <a:lnTo>
                  <a:pt x="41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52" name="Freeform 344"/>
          <p:cNvSpPr>
            <a:spLocks/>
          </p:cNvSpPr>
          <p:nvPr/>
        </p:nvSpPr>
        <p:spPr bwMode="auto">
          <a:xfrm>
            <a:off x="6883400" y="3917240"/>
            <a:ext cx="84138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49" y="45"/>
                </a:lnTo>
                <a:lnTo>
                  <a:pt x="41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53" name="Freeform 345"/>
          <p:cNvSpPr>
            <a:spLocks/>
          </p:cNvSpPr>
          <p:nvPr/>
        </p:nvSpPr>
        <p:spPr bwMode="auto">
          <a:xfrm>
            <a:off x="6883400" y="4155365"/>
            <a:ext cx="84138" cy="100013"/>
          </a:xfrm>
          <a:custGeom>
            <a:avLst/>
            <a:gdLst>
              <a:gd name="T0" fmla="*/ 2147483647 w 53"/>
              <a:gd name="T1" fmla="*/ 2147483647 h 63"/>
              <a:gd name="T2" fmla="*/ 2147483647 w 53"/>
              <a:gd name="T3" fmla="*/ 2147483647 h 63"/>
              <a:gd name="T4" fmla="*/ 2147483647 w 53"/>
              <a:gd name="T5" fmla="*/ 2147483647 h 63"/>
              <a:gd name="T6" fmla="*/ 2147483647 w 53"/>
              <a:gd name="T7" fmla="*/ 2147483647 h 63"/>
              <a:gd name="T8" fmla="*/ 2147483647 w 53"/>
              <a:gd name="T9" fmla="*/ 2147483647 h 63"/>
              <a:gd name="T10" fmla="*/ 2147483647 w 53"/>
              <a:gd name="T11" fmla="*/ 2147483647 h 63"/>
              <a:gd name="T12" fmla="*/ 0 w 53"/>
              <a:gd name="T13" fmla="*/ 2147483647 h 63"/>
              <a:gd name="T14" fmla="*/ 0 w 53"/>
              <a:gd name="T15" fmla="*/ 2147483647 h 63"/>
              <a:gd name="T16" fmla="*/ 2147483647 w 53"/>
              <a:gd name="T17" fmla="*/ 2147483647 h 63"/>
              <a:gd name="T18" fmla="*/ 2147483647 w 53"/>
              <a:gd name="T19" fmla="*/ 2147483647 h 63"/>
              <a:gd name="T20" fmla="*/ 2147483647 w 53"/>
              <a:gd name="T21" fmla="*/ 0 h 63"/>
              <a:gd name="T22" fmla="*/ 2147483647 w 53"/>
              <a:gd name="T23" fmla="*/ 2147483647 h 63"/>
              <a:gd name="T24" fmla="*/ 2147483647 w 53"/>
              <a:gd name="T25" fmla="*/ 2147483647 h 63"/>
              <a:gd name="T26" fmla="*/ 2147483647 w 53"/>
              <a:gd name="T27" fmla="*/ 2147483647 h 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3"/>
              <a:gd name="T44" fmla="*/ 53 w 53"/>
              <a:gd name="T45" fmla="*/ 63 h 6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3">
                <a:moveTo>
                  <a:pt x="53" y="33"/>
                </a:moveTo>
                <a:lnTo>
                  <a:pt x="49" y="47"/>
                </a:lnTo>
                <a:lnTo>
                  <a:pt x="41" y="57"/>
                </a:lnTo>
                <a:lnTo>
                  <a:pt x="28" y="63"/>
                </a:lnTo>
                <a:lnTo>
                  <a:pt x="16" y="61"/>
                </a:lnTo>
                <a:lnTo>
                  <a:pt x="6" y="53"/>
                </a:lnTo>
                <a:lnTo>
                  <a:pt x="0" y="39"/>
                </a:lnTo>
                <a:lnTo>
                  <a:pt x="0" y="25"/>
                </a:lnTo>
                <a:lnTo>
                  <a:pt x="6" y="11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9"/>
                </a:lnTo>
                <a:lnTo>
                  <a:pt x="53" y="33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54" name="Freeform 346"/>
          <p:cNvSpPr>
            <a:spLocks/>
          </p:cNvSpPr>
          <p:nvPr/>
        </p:nvSpPr>
        <p:spPr bwMode="auto">
          <a:xfrm>
            <a:off x="6883400" y="4398253"/>
            <a:ext cx="84138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4"/>
                </a:lnTo>
                <a:lnTo>
                  <a:pt x="41" y="55"/>
                </a:lnTo>
                <a:lnTo>
                  <a:pt x="28" y="61"/>
                </a:lnTo>
                <a:lnTo>
                  <a:pt x="16" y="59"/>
                </a:lnTo>
                <a:lnTo>
                  <a:pt x="6" y="50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55" name="Freeform 347"/>
          <p:cNvSpPr>
            <a:spLocks/>
          </p:cNvSpPr>
          <p:nvPr/>
        </p:nvSpPr>
        <p:spPr bwMode="auto">
          <a:xfrm>
            <a:off x="6883400" y="4636378"/>
            <a:ext cx="84138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5"/>
                </a:lnTo>
                <a:lnTo>
                  <a:pt x="41" y="55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56" name="Freeform 348"/>
          <p:cNvSpPr>
            <a:spLocks/>
          </p:cNvSpPr>
          <p:nvPr/>
        </p:nvSpPr>
        <p:spPr bwMode="auto">
          <a:xfrm>
            <a:off x="6883400" y="4874503"/>
            <a:ext cx="84138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49" y="45"/>
                </a:lnTo>
                <a:lnTo>
                  <a:pt x="41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5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57" name="Freeform 349"/>
          <p:cNvSpPr>
            <a:spLocks/>
          </p:cNvSpPr>
          <p:nvPr/>
        </p:nvSpPr>
        <p:spPr bwMode="auto">
          <a:xfrm>
            <a:off x="6883400" y="5114215"/>
            <a:ext cx="84138" cy="95250"/>
          </a:xfrm>
          <a:custGeom>
            <a:avLst/>
            <a:gdLst>
              <a:gd name="T0" fmla="*/ 2147483647 w 53"/>
              <a:gd name="T1" fmla="*/ 2147483647 h 60"/>
              <a:gd name="T2" fmla="*/ 2147483647 w 53"/>
              <a:gd name="T3" fmla="*/ 2147483647 h 60"/>
              <a:gd name="T4" fmla="*/ 2147483647 w 53"/>
              <a:gd name="T5" fmla="*/ 2147483647 h 60"/>
              <a:gd name="T6" fmla="*/ 2147483647 w 53"/>
              <a:gd name="T7" fmla="*/ 2147483647 h 60"/>
              <a:gd name="T8" fmla="*/ 2147483647 w 53"/>
              <a:gd name="T9" fmla="*/ 2147483647 h 60"/>
              <a:gd name="T10" fmla="*/ 2147483647 w 53"/>
              <a:gd name="T11" fmla="*/ 2147483647 h 60"/>
              <a:gd name="T12" fmla="*/ 0 w 53"/>
              <a:gd name="T13" fmla="*/ 2147483647 h 60"/>
              <a:gd name="T14" fmla="*/ 0 w 53"/>
              <a:gd name="T15" fmla="*/ 2147483647 h 60"/>
              <a:gd name="T16" fmla="*/ 2147483647 w 53"/>
              <a:gd name="T17" fmla="*/ 2147483647 h 60"/>
              <a:gd name="T18" fmla="*/ 2147483647 w 53"/>
              <a:gd name="T19" fmla="*/ 2147483647 h 60"/>
              <a:gd name="T20" fmla="*/ 2147483647 w 53"/>
              <a:gd name="T21" fmla="*/ 0 h 60"/>
              <a:gd name="T22" fmla="*/ 2147483647 w 53"/>
              <a:gd name="T23" fmla="*/ 2147483647 h 60"/>
              <a:gd name="T24" fmla="*/ 2147483647 w 53"/>
              <a:gd name="T25" fmla="*/ 2147483647 h 60"/>
              <a:gd name="T26" fmla="*/ 2147483647 w 53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0"/>
              <a:gd name="T44" fmla="*/ 53 w 53"/>
              <a:gd name="T45" fmla="*/ 60 h 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0">
                <a:moveTo>
                  <a:pt x="53" y="30"/>
                </a:moveTo>
                <a:lnTo>
                  <a:pt x="49" y="44"/>
                </a:lnTo>
                <a:lnTo>
                  <a:pt x="41" y="56"/>
                </a:lnTo>
                <a:lnTo>
                  <a:pt x="28" y="60"/>
                </a:lnTo>
                <a:lnTo>
                  <a:pt x="16" y="58"/>
                </a:lnTo>
                <a:lnTo>
                  <a:pt x="6" y="50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58" name="Freeform 350"/>
          <p:cNvSpPr>
            <a:spLocks/>
          </p:cNvSpPr>
          <p:nvPr/>
        </p:nvSpPr>
        <p:spPr bwMode="auto">
          <a:xfrm>
            <a:off x="6883400" y="5352340"/>
            <a:ext cx="84138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4"/>
                </a:lnTo>
                <a:lnTo>
                  <a:pt x="41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59" name="Freeform 351"/>
          <p:cNvSpPr>
            <a:spLocks/>
          </p:cNvSpPr>
          <p:nvPr/>
        </p:nvSpPr>
        <p:spPr bwMode="auto">
          <a:xfrm>
            <a:off x="6883400" y="5590465"/>
            <a:ext cx="84138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49" y="45"/>
                </a:lnTo>
                <a:lnTo>
                  <a:pt x="41" y="57"/>
                </a:lnTo>
                <a:lnTo>
                  <a:pt x="28" y="61"/>
                </a:lnTo>
                <a:lnTo>
                  <a:pt x="16" y="61"/>
                </a:lnTo>
                <a:lnTo>
                  <a:pt x="6" y="51"/>
                </a:lnTo>
                <a:lnTo>
                  <a:pt x="0" y="39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1" y="6"/>
                </a:lnTo>
                <a:lnTo>
                  <a:pt x="49" y="16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60" name="Freeform 352"/>
          <p:cNvSpPr>
            <a:spLocks/>
          </p:cNvSpPr>
          <p:nvPr/>
        </p:nvSpPr>
        <p:spPr bwMode="auto">
          <a:xfrm>
            <a:off x="6883400" y="5831765"/>
            <a:ext cx="84138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9"/>
                </a:moveTo>
                <a:lnTo>
                  <a:pt x="49" y="43"/>
                </a:lnTo>
                <a:lnTo>
                  <a:pt x="41" y="55"/>
                </a:lnTo>
                <a:lnTo>
                  <a:pt x="28" y="59"/>
                </a:lnTo>
                <a:lnTo>
                  <a:pt x="16" y="57"/>
                </a:lnTo>
                <a:lnTo>
                  <a:pt x="6" y="49"/>
                </a:lnTo>
                <a:lnTo>
                  <a:pt x="0" y="37"/>
                </a:lnTo>
                <a:lnTo>
                  <a:pt x="0" y="23"/>
                </a:lnTo>
                <a:lnTo>
                  <a:pt x="6" y="11"/>
                </a:lnTo>
                <a:lnTo>
                  <a:pt x="16" y="2"/>
                </a:lnTo>
                <a:lnTo>
                  <a:pt x="28" y="0"/>
                </a:lnTo>
                <a:lnTo>
                  <a:pt x="41" y="4"/>
                </a:lnTo>
                <a:lnTo>
                  <a:pt x="49" y="17"/>
                </a:lnTo>
                <a:lnTo>
                  <a:pt x="53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61" name="Freeform 353"/>
          <p:cNvSpPr>
            <a:spLocks/>
          </p:cNvSpPr>
          <p:nvPr/>
        </p:nvSpPr>
        <p:spPr bwMode="auto">
          <a:xfrm>
            <a:off x="6883400" y="6071478"/>
            <a:ext cx="84138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0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49" y="44"/>
                </a:lnTo>
                <a:lnTo>
                  <a:pt x="41" y="55"/>
                </a:lnTo>
                <a:lnTo>
                  <a:pt x="28" y="61"/>
                </a:lnTo>
                <a:lnTo>
                  <a:pt x="16" y="59"/>
                </a:lnTo>
                <a:lnTo>
                  <a:pt x="6" y="50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6" y="0"/>
                </a:lnTo>
                <a:lnTo>
                  <a:pt x="28" y="0"/>
                </a:lnTo>
                <a:lnTo>
                  <a:pt x="41" y="4"/>
                </a:lnTo>
                <a:lnTo>
                  <a:pt x="49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62" name="Freeform 354"/>
          <p:cNvSpPr>
            <a:spLocks/>
          </p:cNvSpPr>
          <p:nvPr/>
        </p:nvSpPr>
        <p:spPr bwMode="auto">
          <a:xfrm>
            <a:off x="8545513" y="2480553"/>
            <a:ext cx="80962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1"/>
                </a:moveTo>
                <a:lnTo>
                  <a:pt x="49" y="45"/>
                </a:lnTo>
                <a:lnTo>
                  <a:pt x="40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3"/>
                </a:lnTo>
                <a:lnTo>
                  <a:pt x="6" y="11"/>
                </a:lnTo>
                <a:lnTo>
                  <a:pt x="16" y="2"/>
                </a:lnTo>
                <a:lnTo>
                  <a:pt x="28" y="0"/>
                </a:lnTo>
                <a:lnTo>
                  <a:pt x="40" y="4"/>
                </a:lnTo>
                <a:lnTo>
                  <a:pt x="49" y="17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63" name="Freeform 355"/>
          <p:cNvSpPr>
            <a:spLocks/>
          </p:cNvSpPr>
          <p:nvPr/>
        </p:nvSpPr>
        <p:spPr bwMode="auto">
          <a:xfrm>
            <a:off x="8545513" y="2723440"/>
            <a:ext cx="80962" cy="93663"/>
          </a:xfrm>
          <a:custGeom>
            <a:avLst/>
            <a:gdLst>
              <a:gd name="T0" fmla="*/ 2147483647 w 51"/>
              <a:gd name="T1" fmla="*/ 2147483647 h 59"/>
              <a:gd name="T2" fmla="*/ 2147483647 w 51"/>
              <a:gd name="T3" fmla="*/ 2147483647 h 59"/>
              <a:gd name="T4" fmla="*/ 2147483647 w 51"/>
              <a:gd name="T5" fmla="*/ 2147483647 h 59"/>
              <a:gd name="T6" fmla="*/ 2147483647 w 51"/>
              <a:gd name="T7" fmla="*/ 2147483647 h 59"/>
              <a:gd name="T8" fmla="*/ 2147483647 w 51"/>
              <a:gd name="T9" fmla="*/ 2147483647 h 59"/>
              <a:gd name="T10" fmla="*/ 2147483647 w 51"/>
              <a:gd name="T11" fmla="*/ 2147483647 h 59"/>
              <a:gd name="T12" fmla="*/ 0 w 51"/>
              <a:gd name="T13" fmla="*/ 2147483647 h 59"/>
              <a:gd name="T14" fmla="*/ 0 w 51"/>
              <a:gd name="T15" fmla="*/ 2147483647 h 59"/>
              <a:gd name="T16" fmla="*/ 2147483647 w 51"/>
              <a:gd name="T17" fmla="*/ 2147483647 h 59"/>
              <a:gd name="T18" fmla="*/ 2147483647 w 51"/>
              <a:gd name="T19" fmla="*/ 2147483647 h 59"/>
              <a:gd name="T20" fmla="*/ 2147483647 w 51"/>
              <a:gd name="T21" fmla="*/ 0 h 59"/>
              <a:gd name="T22" fmla="*/ 2147483647 w 51"/>
              <a:gd name="T23" fmla="*/ 2147483647 h 59"/>
              <a:gd name="T24" fmla="*/ 2147483647 w 51"/>
              <a:gd name="T25" fmla="*/ 2147483647 h 59"/>
              <a:gd name="T26" fmla="*/ 2147483647 w 51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59"/>
              <a:gd name="T44" fmla="*/ 51 w 51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59">
                <a:moveTo>
                  <a:pt x="51" y="30"/>
                </a:moveTo>
                <a:lnTo>
                  <a:pt x="49" y="44"/>
                </a:lnTo>
                <a:lnTo>
                  <a:pt x="40" y="55"/>
                </a:lnTo>
                <a:lnTo>
                  <a:pt x="28" y="59"/>
                </a:lnTo>
                <a:lnTo>
                  <a:pt x="16" y="59"/>
                </a:lnTo>
                <a:lnTo>
                  <a:pt x="6" y="48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64" name="Freeform 356"/>
          <p:cNvSpPr>
            <a:spLocks/>
          </p:cNvSpPr>
          <p:nvPr/>
        </p:nvSpPr>
        <p:spPr bwMode="auto">
          <a:xfrm>
            <a:off x="8545513" y="2961565"/>
            <a:ext cx="80962" cy="96838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5"/>
                </a:lnTo>
                <a:lnTo>
                  <a:pt x="40" y="55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65" name="Freeform 357"/>
          <p:cNvSpPr>
            <a:spLocks/>
          </p:cNvSpPr>
          <p:nvPr/>
        </p:nvSpPr>
        <p:spPr bwMode="auto">
          <a:xfrm>
            <a:off x="8545513" y="3199690"/>
            <a:ext cx="80962" cy="96838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0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1"/>
                </a:moveTo>
                <a:lnTo>
                  <a:pt x="49" y="45"/>
                </a:lnTo>
                <a:lnTo>
                  <a:pt x="40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3"/>
                </a:lnTo>
                <a:lnTo>
                  <a:pt x="6" y="10"/>
                </a:lnTo>
                <a:lnTo>
                  <a:pt x="16" y="0"/>
                </a:lnTo>
                <a:lnTo>
                  <a:pt x="28" y="0"/>
                </a:lnTo>
                <a:lnTo>
                  <a:pt x="40" y="4"/>
                </a:lnTo>
                <a:lnTo>
                  <a:pt x="49" y="16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66" name="Freeform 358"/>
          <p:cNvSpPr>
            <a:spLocks/>
          </p:cNvSpPr>
          <p:nvPr/>
        </p:nvSpPr>
        <p:spPr bwMode="auto">
          <a:xfrm>
            <a:off x="8545513" y="3439403"/>
            <a:ext cx="80962" cy="95250"/>
          </a:xfrm>
          <a:custGeom>
            <a:avLst/>
            <a:gdLst>
              <a:gd name="T0" fmla="*/ 2147483647 w 51"/>
              <a:gd name="T1" fmla="*/ 2147483647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0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0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0"/>
              <a:gd name="T44" fmla="*/ 51 w 51"/>
              <a:gd name="T45" fmla="*/ 60 h 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0">
                <a:moveTo>
                  <a:pt x="51" y="30"/>
                </a:moveTo>
                <a:lnTo>
                  <a:pt x="49" y="44"/>
                </a:lnTo>
                <a:lnTo>
                  <a:pt x="40" y="56"/>
                </a:lnTo>
                <a:lnTo>
                  <a:pt x="28" y="60"/>
                </a:lnTo>
                <a:lnTo>
                  <a:pt x="16" y="58"/>
                </a:lnTo>
                <a:lnTo>
                  <a:pt x="6" y="50"/>
                </a:lnTo>
                <a:lnTo>
                  <a:pt x="0" y="38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67" name="Freeform 359"/>
          <p:cNvSpPr>
            <a:spLocks/>
          </p:cNvSpPr>
          <p:nvPr/>
        </p:nvSpPr>
        <p:spPr bwMode="auto">
          <a:xfrm>
            <a:off x="8545513" y="3677528"/>
            <a:ext cx="80962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4"/>
                </a:lnTo>
                <a:lnTo>
                  <a:pt x="40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68" name="Freeform 360"/>
          <p:cNvSpPr>
            <a:spLocks/>
          </p:cNvSpPr>
          <p:nvPr/>
        </p:nvSpPr>
        <p:spPr bwMode="auto">
          <a:xfrm>
            <a:off x="8545513" y="3917240"/>
            <a:ext cx="80962" cy="96838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1"/>
                </a:moveTo>
                <a:lnTo>
                  <a:pt x="49" y="45"/>
                </a:lnTo>
                <a:lnTo>
                  <a:pt x="40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9" y="16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69" name="Freeform 361"/>
          <p:cNvSpPr>
            <a:spLocks/>
          </p:cNvSpPr>
          <p:nvPr/>
        </p:nvSpPr>
        <p:spPr bwMode="auto">
          <a:xfrm>
            <a:off x="8545513" y="4155365"/>
            <a:ext cx="80962" cy="100013"/>
          </a:xfrm>
          <a:custGeom>
            <a:avLst/>
            <a:gdLst>
              <a:gd name="T0" fmla="*/ 2147483647 w 51"/>
              <a:gd name="T1" fmla="*/ 2147483647 h 63"/>
              <a:gd name="T2" fmla="*/ 2147483647 w 51"/>
              <a:gd name="T3" fmla="*/ 2147483647 h 63"/>
              <a:gd name="T4" fmla="*/ 2147483647 w 51"/>
              <a:gd name="T5" fmla="*/ 2147483647 h 63"/>
              <a:gd name="T6" fmla="*/ 2147483647 w 51"/>
              <a:gd name="T7" fmla="*/ 2147483647 h 63"/>
              <a:gd name="T8" fmla="*/ 2147483647 w 51"/>
              <a:gd name="T9" fmla="*/ 2147483647 h 63"/>
              <a:gd name="T10" fmla="*/ 2147483647 w 51"/>
              <a:gd name="T11" fmla="*/ 2147483647 h 63"/>
              <a:gd name="T12" fmla="*/ 0 w 51"/>
              <a:gd name="T13" fmla="*/ 2147483647 h 63"/>
              <a:gd name="T14" fmla="*/ 0 w 51"/>
              <a:gd name="T15" fmla="*/ 2147483647 h 63"/>
              <a:gd name="T16" fmla="*/ 2147483647 w 51"/>
              <a:gd name="T17" fmla="*/ 2147483647 h 63"/>
              <a:gd name="T18" fmla="*/ 2147483647 w 51"/>
              <a:gd name="T19" fmla="*/ 2147483647 h 63"/>
              <a:gd name="T20" fmla="*/ 2147483647 w 51"/>
              <a:gd name="T21" fmla="*/ 0 h 63"/>
              <a:gd name="T22" fmla="*/ 2147483647 w 51"/>
              <a:gd name="T23" fmla="*/ 2147483647 h 63"/>
              <a:gd name="T24" fmla="*/ 2147483647 w 51"/>
              <a:gd name="T25" fmla="*/ 2147483647 h 63"/>
              <a:gd name="T26" fmla="*/ 2147483647 w 51"/>
              <a:gd name="T27" fmla="*/ 2147483647 h 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3"/>
              <a:gd name="T44" fmla="*/ 51 w 51"/>
              <a:gd name="T45" fmla="*/ 63 h 6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3">
                <a:moveTo>
                  <a:pt x="51" y="33"/>
                </a:moveTo>
                <a:lnTo>
                  <a:pt x="49" y="47"/>
                </a:lnTo>
                <a:lnTo>
                  <a:pt x="40" y="57"/>
                </a:lnTo>
                <a:lnTo>
                  <a:pt x="28" y="63"/>
                </a:lnTo>
                <a:lnTo>
                  <a:pt x="16" y="61"/>
                </a:lnTo>
                <a:lnTo>
                  <a:pt x="6" y="53"/>
                </a:lnTo>
                <a:lnTo>
                  <a:pt x="0" y="39"/>
                </a:lnTo>
                <a:lnTo>
                  <a:pt x="0" y="25"/>
                </a:lnTo>
                <a:lnTo>
                  <a:pt x="6" y="11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9" y="19"/>
                </a:lnTo>
                <a:lnTo>
                  <a:pt x="51" y="33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70" name="Freeform 362"/>
          <p:cNvSpPr>
            <a:spLocks/>
          </p:cNvSpPr>
          <p:nvPr/>
        </p:nvSpPr>
        <p:spPr bwMode="auto">
          <a:xfrm>
            <a:off x="8545513" y="4398253"/>
            <a:ext cx="80962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4"/>
                </a:lnTo>
                <a:lnTo>
                  <a:pt x="40" y="55"/>
                </a:lnTo>
                <a:lnTo>
                  <a:pt x="28" y="61"/>
                </a:lnTo>
                <a:lnTo>
                  <a:pt x="16" y="59"/>
                </a:lnTo>
                <a:lnTo>
                  <a:pt x="6" y="50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71" name="Freeform 363"/>
          <p:cNvSpPr>
            <a:spLocks/>
          </p:cNvSpPr>
          <p:nvPr/>
        </p:nvSpPr>
        <p:spPr bwMode="auto">
          <a:xfrm>
            <a:off x="8545513" y="4636378"/>
            <a:ext cx="80962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5"/>
                </a:lnTo>
                <a:lnTo>
                  <a:pt x="40" y="55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72" name="Freeform 364"/>
          <p:cNvSpPr>
            <a:spLocks/>
          </p:cNvSpPr>
          <p:nvPr/>
        </p:nvSpPr>
        <p:spPr bwMode="auto">
          <a:xfrm>
            <a:off x="8545513" y="4874503"/>
            <a:ext cx="80962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1"/>
                </a:moveTo>
                <a:lnTo>
                  <a:pt x="49" y="45"/>
                </a:lnTo>
                <a:lnTo>
                  <a:pt x="40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5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9" y="16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73" name="Freeform 365"/>
          <p:cNvSpPr>
            <a:spLocks/>
          </p:cNvSpPr>
          <p:nvPr/>
        </p:nvSpPr>
        <p:spPr bwMode="auto">
          <a:xfrm>
            <a:off x="8545513" y="5114215"/>
            <a:ext cx="80962" cy="95250"/>
          </a:xfrm>
          <a:custGeom>
            <a:avLst/>
            <a:gdLst>
              <a:gd name="T0" fmla="*/ 2147483647 w 51"/>
              <a:gd name="T1" fmla="*/ 2147483647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0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0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0"/>
              <a:gd name="T44" fmla="*/ 51 w 51"/>
              <a:gd name="T45" fmla="*/ 60 h 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0">
                <a:moveTo>
                  <a:pt x="51" y="30"/>
                </a:moveTo>
                <a:lnTo>
                  <a:pt x="49" y="44"/>
                </a:lnTo>
                <a:lnTo>
                  <a:pt x="40" y="56"/>
                </a:lnTo>
                <a:lnTo>
                  <a:pt x="28" y="60"/>
                </a:lnTo>
                <a:lnTo>
                  <a:pt x="16" y="58"/>
                </a:lnTo>
                <a:lnTo>
                  <a:pt x="6" y="50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74" name="Freeform 366"/>
          <p:cNvSpPr>
            <a:spLocks/>
          </p:cNvSpPr>
          <p:nvPr/>
        </p:nvSpPr>
        <p:spPr bwMode="auto">
          <a:xfrm>
            <a:off x="8545513" y="5352340"/>
            <a:ext cx="80962" cy="96838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4"/>
                </a:lnTo>
                <a:lnTo>
                  <a:pt x="40" y="57"/>
                </a:lnTo>
                <a:lnTo>
                  <a:pt x="28" y="61"/>
                </a:lnTo>
                <a:lnTo>
                  <a:pt x="16" y="59"/>
                </a:lnTo>
                <a:lnTo>
                  <a:pt x="6" y="51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75" name="Freeform 367"/>
          <p:cNvSpPr>
            <a:spLocks/>
          </p:cNvSpPr>
          <p:nvPr/>
        </p:nvSpPr>
        <p:spPr bwMode="auto">
          <a:xfrm>
            <a:off x="8545513" y="5590465"/>
            <a:ext cx="80962" cy="96838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1"/>
                </a:moveTo>
                <a:lnTo>
                  <a:pt x="49" y="45"/>
                </a:lnTo>
                <a:lnTo>
                  <a:pt x="40" y="57"/>
                </a:lnTo>
                <a:lnTo>
                  <a:pt x="28" y="61"/>
                </a:lnTo>
                <a:lnTo>
                  <a:pt x="16" y="61"/>
                </a:lnTo>
                <a:lnTo>
                  <a:pt x="6" y="51"/>
                </a:lnTo>
                <a:lnTo>
                  <a:pt x="0" y="39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8" y="0"/>
                </a:lnTo>
                <a:lnTo>
                  <a:pt x="40" y="6"/>
                </a:lnTo>
                <a:lnTo>
                  <a:pt x="49" y="16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76" name="Freeform 368"/>
          <p:cNvSpPr>
            <a:spLocks/>
          </p:cNvSpPr>
          <p:nvPr/>
        </p:nvSpPr>
        <p:spPr bwMode="auto">
          <a:xfrm>
            <a:off x="8545513" y="5831765"/>
            <a:ext cx="80962" cy="93663"/>
          </a:xfrm>
          <a:custGeom>
            <a:avLst/>
            <a:gdLst>
              <a:gd name="T0" fmla="*/ 2147483647 w 51"/>
              <a:gd name="T1" fmla="*/ 2147483647 h 59"/>
              <a:gd name="T2" fmla="*/ 2147483647 w 51"/>
              <a:gd name="T3" fmla="*/ 2147483647 h 59"/>
              <a:gd name="T4" fmla="*/ 2147483647 w 51"/>
              <a:gd name="T5" fmla="*/ 2147483647 h 59"/>
              <a:gd name="T6" fmla="*/ 2147483647 w 51"/>
              <a:gd name="T7" fmla="*/ 2147483647 h 59"/>
              <a:gd name="T8" fmla="*/ 2147483647 w 51"/>
              <a:gd name="T9" fmla="*/ 2147483647 h 59"/>
              <a:gd name="T10" fmla="*/ 2147483647 w 51"/>
              <a:gd name="T11" fmla="*/ 2147483647 h 59"/>
              <a:gd name="T12" fmla="*/ 0 w 51"/>
              <a:gd name="T13" fmla="*/ 2147483647 h 59"/>
              <a:gd name="T14" fmla="*/ 0 w 51"/>
              <a:gd name="T15" fmla="*/ 2147483647 h 59"/>
              <a:gd name="T16" fmla="*/ 2147483647 w 51"/>
              <a:gd name="T17" fmla="*/ 2147483647 h 59"/>
              <a:gd name="T18" fmla="*/ 2147483647 w 51"/>
              <a:gd name="T19" fmla="*/ 2147483647 h 59"/>
              <a:gd name="T20" fmla="*/ 2147483647 w 51"/>
              <a:gd name="T21" fmla="*/ 0 h 59"/>
              <a:gd name="T22" fmla="*/ 2147483647 w 51"/>
              <a:gd name="T23" fmla="*/ 2147483647 h 59"/>
              <a:gd name="T24" fmla="*/ 2147483647 w 51"/>
              <a:gd name="T25" fmla="*/ 2147483647 h 59"/>
              <a:gd name="T26" fmla="*/ 2147483647 w 51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59"/>
              <a:gd name="T44" fmla="*/ 51 w 51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59">
                <a:moveTo>
                  <a:pt x="51" y="29"/>
                </a:moveTo>
                <a:lnTo>
                  <a:pt x="49" y="43"/>
                </a:lnTo>
                <a:lnTo>
                  <a:pt x="40" y="55"/>
                </a:lnTo>
                <a:lnTo>
                  <a:pt x="28" y="59"/>
                </a:lnTo>
                <a:lnTo>
                  <a:pt x="16" y="57"/>
                </a:lnTo>
                <a:lnTo>
                  <a:pt x="6" y="49"/>
                </a:lnTo>
                <a:lnTo>
                  <a:pt x="0" y="37"/>
                </a:lnTo>
                <a:lnTo>
                  <a:pt x="0" y="23"/>
                </a:lnTo>
                <a:lnTo>
                  <a:pt x="6" y="11"/>
                </a:lnTo>
                <a:lnTo>
                  <a:pt x="16" y="2"/>
                </a:lnTo>
                <a:lnTo>
                  <a:pt x="28" y="0"/>
                </a:lnTo>
                <a:lnTo>
                  <a:pt x="40" y="4"/>
                </a:lnTo>
                <a:lnTo>
                  <a:pt x="49" y="17"/>
                </a:lnTo>
                <a:lnTo>
                  <a:pt x="51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77" name="Freeform 369"/>
          <p:cNvSpPr>
            <a:spLocks/>
          </p:cNvSpPr>
          <p:nvPr/>
        </p:nvSpPr>
        <p:spPr bwMode="auto">
          <a:xfrm>
            <a:off x="8545513" y="6071478"/>
            <a:ext cx="80962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0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4"/>
                </a:lnTo>
                <a:lnTo>
                  <a:pt x="40" y="55"/>
                </a:lnTo>
                <a:lnTo>
                  <a:pt x="28" y="61"/>
                </a:lnTo>
                <a:lnTo>
                  <a:pt x="16" y="59"/>
                </a:lnTo>
                <a:lnTo>
                  <a:pt x="6" y="50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6" y="0"/>
                </a:lnTo>
                <a:lnTo>
                  <a:pt x="28" y="0"/>
                </a:lnTo>
                <a:lnTo>
                  <a:pt x="40" y="4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78" name="Line 370"/>
          <p:cNvSpPr>
            <a:spLocks noChangeShapeType="1"/>
          </p:cNvSpPr>
          <p:nvPr/>
        </p:nvSpPr>
        <p:spPr bwMode="auto">
          <a:xfrm>
            <a:off x="6915150" y="2517065"/>
            <a:ext cx="1658938" cy="2413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79" name="Freeform 371"/>
          <p:cNvSpPr>
            <a:spLocks/>
          </p:cNvSpPr>
          <p:nvPr/>
        </p:nvSpPr>
        <p:spPr bwMode="auto">
          <a:xfrm>
            <a:off x="8391525" y="2674228"/>
            <a:ext cx="182563" cy="115887"/>
          </a:xfrm>
          <a:custGeom>
            <a:avLst/>
            <a:gdLst>
              <a:gd name="T0" fmla="*/ 2147483647 w 115"/>
              <a:gd name="T1" fmla="*/ 2147483647 h 73"/>
              <a:gd name="T2" fmla="*/ 2147483647 w 115"/>
              <a:gd name="T3" fmla="*/ 0 h 73"/>
              <a:gd name="T4" fmla="*/ 0 w 115"/>
              <a:gd name="T5" fmla="*/ 2147483647 h 73"/>
              <a:gd name="T6" fmla="*/ 2147483647 w 115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3"/>
              <a:gd name="T14" fmla="*/ 115 w 115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3">
                <a:moveTo>
                  <a:pt x="115" y="53"/>
                </a:moveTo>
                <a:lnTo>
                  <a:pt x="10" y="0"/>
                </a:lnTo>
                <a:lnTo>
                  <a:pt x="0" y="73"/>
                </a:lnTo>
                <a:lnTo>
                  <a:pt x="115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80" name="Line 372"/>
          <p:cNvSpPr>
            <a:spLocks noChangeShapeType="1"/>
          </p:cNvSpPr>
          <p:nvPr/>
        </p:nvSpPr>
        <p:spPr bwMode="auto">
          <a:xfrm>
            <a:off x="6915150" y="2758365"/>
            <a:ext cx="1658938" cy="234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81" name="Freeform 373"/>
          <p:cNvSpPr>
            <a:spLocks/>
          </p:cNvSpPr>
          <p:nvPr/>
        </p:nvSpPr>
        <p:spPr bwMode="auto">
          <a:xfrm>
            <a:off x="8391525" y="2912353"/>
            <a:ext cx="182563" cy="117475"/>
          </a:xfrm>
          <a:custGeom>
            <a:avLst/>
            <a:gdLst>
              <a:gd name="T0" fmla="*/ 2147483647 w 115"/>
              <a:gd name="T1" fmla="*/ 2147483647 h 74"/>
              <a:gd name="T2" fmla="*/ 2147483647 w 115"/>
              <a:gd name="T3" fmla="*/ 0 h 74"/>
              <a:gd name="T4" fmla="*/ 0 w 115"/>
              <a:gd name="T5" fmla="*/ 2147483647 h 74"/>
              <a:gd name="T6" fmla="*/ 2147483647 w 115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4"/>
              <a:gd name="T14" fmla="*/ 115 w 115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4">
                <a:moveTo>
                  <a:pt x="115" y="51"/>
                </a:moveTo>
                <a:lnTo>
                  <a:pt x="10" y="0"/>
                </a:lnTo>
                <a:lnTo>
                  <a:pt x="0" y="74"/>
                </a:lnTo>
                <a:lnTo>
                  <a:pt x="115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82" name="Line 374"/>
          <p:cNvSpPr>
            <a:spLocks noChangeShapeType="1"/>
          </p:cNvSpPr>
          <p:nvPr/>
        </p:nvSpPr>
        <p:spPr bwMode="auto">
          <a:xfrm>
            <a:off x="6915150" y="2758365"/>
            <a:ext cx="1658938" cy="4778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83" name="Freeform 375"/>
          <p:cNvSpPr>
            <a:spLocks/>
          </p:cNvSpPr>
          <p:nvPr/>
        </p:nvSpPr>
        <p:spPr bwMode="auto">
          <a:xfrm>
            <a:off x="8388350" y="3129840"/>
            <a:ext cx="185738" cy="112713"/>
          </a:xfrm>
          <a:custGeom>
            <a:avLst/>
            <a:gdLst>
              <a:gd name="T0" fmla="*/ 2147483647 w 117"/>
              <a:gd name="T1" fmla="*/ 2147483647 h 71"/>
              <a:gd name="T2" fmla="*/ 2147483647 w 117"/>
              <a:gd name="T3" fmla="*/ 0 h 71"/>
              <a:gd name="T4" fmla="*/ 0 w 117"/>
              <a:gd name="T5" fmla="*/ 2147483647 h 71"/>
              <a:gd name="T6" fmla="*/ 2147483647 w 117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1"/>
              <a:gd name="T14" fmla="*/ 117 w 117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1">
                <a:moveTo>
                  <a:pt x="117" y="67"/>
                </a:moveTo>
                <a:lnTo>
                  <a:pt x="20" y="0"/>
                </a:lnTo>
                <a:lnTo>
                  <a:pt x="0" y="71"/>
                </a:lnTo>
                <a:lnTo>
                  <a:pt x="117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84" name="Line 376"/>
          <p:cNvSpPr>
            <a:spLocks noChangeShapeType="1"/>
          </p:cNvSpPr>
          <p:nvPr/>
        </p:nvSpPr>
        <p:spPr bwMode="auto">
          <a:xfrm>
            <a:off x="6915150" y="2993315"/>
            <a:ext cx="1658938" cy="4810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85" name="Freeform 377"/>
          <p:cNvSpPr>
            <a:spLocks/>
          </p:cNvSpPr>
          <p:nvPr/>
        </p:nvSpPr>
        <p:spPr bwMode="auto">
          <a:xfrm>
            <a:off x="8388350" y="3367965"/>
            <a:ext cx="185738" cy="115888"/>
          </a:xfrm>
          <a:custGeom>
            <a:avLst/>
            <a:gdLst>
              <a:gd name="T0" fmla="*/ 2147483647 w 117"/>
              <a:gd name="T1" fmla="*/ 2147483647 h 73"/>
              <a:gd name="T2" fmla="*/ 2147483647 w 117"/>
              <a:gd name="T3" fmla="*/ 0 h 73"/>
              <a:gd name="T4" fmla="*/ 0 w 117"/>
              <a:gd name="T5" fmla="*/ 2147483647 h 73"/>
              <a:gd name="T6" fmla="*/ 2147483647 w 117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3"/>
              <a:gd name="T14" fmla="*/ 117 w 117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3">
                <a:moveTo>
                  <a:pt x="117" y="67"/>
                </a:moveTo>
                <a:lnTo>
                  <a:pt x="20" y="0"/>
                </a:lnTo>
                <a:lnTo>
                  <a:pt x="0" y="73"/>
                </a:lnTo>
                <a:lnTo>
                  <a:pt x="117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86" name="Line 378"/>
          <p:cNvSpPr>
            <a:spLocks noChangeShapeType="1"/>
          </p:cNvSpPr>
          <p:nvPr/>
        </p:nvSpPr>
        <p:spPr bwMode="auto">
          <a:xfrm>
            <a:off x="6915150" y="2993315"/>
            <a:ext cx="1658938" cy="7191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87" name="Freeform 379"/>
          <p:cNvSpPr>
            <a:spLocks/>
          </p:cNvSpPr>
          <p:nvPr/>
        </p:nvSpPr>
        <p:spPr bwMode="auto">
          <a:xfrm>
            <a:off x="8388350" y="3590215"/>
            <a:ext cx="185738" cy="122238"/>
          </a:xfrm>
          <a:custGeom>
            <a:avLst/>
            <a:gdLst>
              <a:gd name="T0" fmla="*/ 2147483647 w 117"/>
              <a:gd name="T1" fmla="*/ 2147483647 h 77"/>
              <a:gd name="T2" fmla="*/ 2147483647 w 117"/>
              <a:gd name="T3" fmla="*/ 0 h 77"/>
              <a:gd name="T4" fmla="*/ 0 w 117"/>
              <a:gd name="T5" fmla="*/ 2147483647 h 77"/>
              <a:gd name="T6" fmla="*/ 2147483647 w 117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7"/>
              <a:gd name="T14" fmla="*/ 117 w 117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7">
                <a:moveTo>
                  <a:pt x="117" y="77"/>
                </a:moveTo>
                <a:lnTo>
                  <a:pt x="30" y="0"/>
                </a:lnTo>
                <a:lnTo>
                  <a:pt x="0" y="67"/>
                </a:lnTo>
                <a:lnTo>
                  <a:pt x="117" y="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88" name="Line 380"/>
          <p:cNvSpPr>
            <a:spLocks noChangeShapeType="1"/>
          </p:cNvSpPr>
          <p:nvPr/>
        </p:nvSpPr>
        <p:spPr bwMode="auto">
          <a:xfrm>
            <a:off x="6915150" y="3236203"/>
            <a:ext cx="1658938" cy="7191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89" name="Freeform 381"/>
          <p:cNvSpPr>
            <a:spLocks/>
          </p:cNvSpPr>
          <p:nvPr/>
        </p:nvSpPr>
        <p:spPr bwMode="auto">
          <a:xfrm>
            <a:off x="8388350" y="3829928"/>
            <a:ext cx="185738" cy="125412"/>
          </a:xfrm>
          <a:custGeom>
            <a:avLst/>
            <a:gdLst>
              <a:gd name="T0" fmla="*/ 2147483647 w 117"/>
              <a:gd name="T1" fmla="*/ 2147483647 h 79"/>
              <a:gd name="T2" fmla="*/ 2147483647 w 117"/>
              <a:gd name="T3" fmla="*/ 0 h 79"/>
              <a:gd name="T4" fmla="*/ 0 w 117"/>
              <a:gd name="T5" fmla="*/ 2147483647 h 79"/>
              <a:gd name="T6" fmla="*/ 2147483647 w 117"/>
              <a:gd name="T7" fmla="*/ 2147483647 h 79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9"/>
              <a:gd name="T14" fmla="*/ 117 w 117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9">
                <a:moveTo>
                  <a:pt x="117" y="79"/>
                </a:moveTo>
                <a:lnTo>
                  <a:pt x="30" y="0"/>
                </a:lnTo>
                <a:lnTo>
                  <a:pt x="0" y="69"/>
                </a:lnTo>
                <a:lnTo>
                  <a:pt x="117" y="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90" name="Line 382"/>
          <p:cNvSpPr>
            <a:spLocks noChangeShapeType="1"/>
          </p:cNvSpPr>
          <p:nvPr/>
        </p:nvSpPr>
        <p:spPr bwMode="auto">
          <a:xfrm>
            <a:off x="6915150" y="3236203"/>
            <a:ext cx="1658938" cy="9556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91" name="Freeform 383"/>
          <p:cNvSpPr>
            <a:spLocks/>
          </p:cNvSpPr>
          <p:nvPr/>
        </p:nvSpPr>
        <p:spPr bwMode="auto">
          <a:xfrm>
            <a:off x="8391525" y="4052178"/>
            <a:ext cx="182563" cy="139700"/>
          </a:xfrm>
          <a:custGeom>
            <a:avLst/>
            <a:gdLst>
              <a:gd name="T0" fmla="*/ 2147483647 w 115"/>
              <a:gd name="T1" fmla="*/ 2147483647 h 88"/>
              <a:gd name="T2" fmla="*/ 2147483647 w 115"/>
              <a:gd name="T3" fmla="*/ 0 h 88"/>
              <a:gd name="T4" fmla="*/ 0 w 115"/>
              <a:gd name="T5" fmla="*/ 2147483647 h 88"/>
              <a:gd name="T6" fmla="*/ 2147483647 w 115"/>
              <a:gd name="T7" fmla="*/ 2147483647 h 88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88"/>
              <a:gd name="T14" fmla="*/ 115 w 115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88">
                <a:moveTo>
                  <a:pt x="115" y="88"/>
                </a:moveTo>
                <a:lnTo>
                  <a:pt x="38" y="0"/>
                </a:lnTo>
                <a:lnTo>
                  <a:pt x="0" y="65"/>
                </a:lnTo>
                <a:lnTo>
                  <a:pt x="115" y="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92" name="Line 384"/>
          <p:cNvSpPr>
            <a:spLocks noChangeShapeType="1"/>
          </p:cNvSpPr>
          <p:nvPr/>
        </p:nvSpPr>
        <p:spPr bwMode="auto">
          <a:xfrm>
            <a:off x="6915150" y="3474328"/>
            <a:ext cx="1658938" cy="9556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93" name="Freeform 385"/>
          <p:cNvSpPr>
            <a:spLocks/>
          </p:cNvSpPr>
          <p:nvPr/>
        </p:nvSpPr>
        <p:spPr bwMode="auto">
          <a:xfrm>
            <a:off x="8391525" y="4291890"/>
            <a:ext cx="182563" cy="138113"/>
          </a:xfrm>
          <a:custGeom>
            <a:avLst/>
            <a:gdLst>
              <a:gd name="T0" fmla="*/ 2147483647 w 115"/>
              <a:gd name="T1" fmla="*/ 2147483647 h 87"/>
              <a:gd name="T2" fmla="*/ 2147483647 w 115"/>
              <a:gd name="T3" fmla="*/ 0 h 87"/>
              <a:gd name="T4" fmla="*/ 0 w 115"/>
              <a:gd name="T5" fmla="*/ 2147483647 h 87"/>
              <a:gd name="T6" fmla="*/ 2147483647 w 115"/>
              <a:gd name="T7" fmla="*/ 2147483647 h 87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87"/>
              <a:gd name="T14" fmla="*/ 115 w 115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87">
                <a:moveTo>
                  <a:pt x="115" y="87"/>
                </a:moveTo>
                <a:lnTo>
                  <a:pt x="38" y="0"/>
                </a:lnTo>
                <a:lnTo>
                  <a:pt x="0" y="65"/>
                </a:lnTo>
                <a:lnTo>
                  <a:pt x="115" y="8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94" name="Line 386"/>
          <p:cNvSpPr>
            <a:spLocks noChangeShapeType="1"/>
          </p:cNvSpPr>
          <p:nvPr/>
        </p:nvSpPr>
        <p:spPr bwMode="auto">
          <a:xfrm>
            <a:off x="6915150" y="3474328"/>
            <a:ext cx="1658938" cy="1196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95" name="Freeform 387"/>
          <p:cNvSpPr>
            <a:spLocks/>
          </p:cNvSpPr>
          <p:nvPr/>
        </p:nvSpPr>
        <p:spPr bwMode="auto">
          <a:xfrm>
            <a:off x="8397875" y="4520490"/>
            <a:ext cx="176213" cy="150813"/>
          </a:xfrm>
          <a:custGeom>
            <a:avLst/>
            <a:gdLst>
              <a:gd name="T0" fmla="*/ 2147483647 w 111"/>
              <a:gd name="T1" fmla="*/ 2147483647 h 95"/>
              <a:gd name="T2" fmla="*/ 2147483647 w 111"/>
              <a:gd name="T3" fmla="*/ 0 h 95"/>
              <a:gd name="T4" fmla="*/ 0 w 111"/>
              <a:gd name="T5" fmla="*/ 2147483647 h 95"/>
              <a:gd name="T6" fmla="*/ 2147483647 w 111"/>
              <a:gd name="T7" fmla="*/ 2147483647 h 95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95"/>
              <a:gd name="T14" fmla="*/ 111 w 111"/>
              <a:gd name="T15" fmla="*/ 95 h 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95">
                <a:moveTo>
                  <a:pt x="111" y="95"/>
                </a:moveTo>
                <a:lnTo>
                  <a:pt x="42" y="0"/>
                </a:lnTo>
                <a:lnTo>
                  <a:pt x="0" y="59"/>
                </a:lnTo>
                <a:lnTo>
                  <a:pt x="111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96" name="Line 388"/>
          <p:cNvSpPr>
            <a:spLocks noChangeShapeType="1"/>
          </p:cNvSpPr>
          <p:nvPr/>
        </p:nvSpPr>
        <p:spPr bwMode="auto">
          <a:xfrm>
            <a:off x="6915150" y="3712453"/>
            <a:ext cx="1658938" cy="12017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97" name="Freeform 389"/>
          <p:cNvSpPr>
            <a:spLocks/>
          </p:cNvSpPr>
          <p:nvPr/>
        </p:nvSpPr>
        <p:spPr bwMode="auto">
          <a:xfrm>
            <a:off x="8397875" y="4761790"/>
            <a:ext cx="176213" cy="152400"/>
          </a:xfrm>
          <a:custGeom>
            <a:avLst/>
            <a:gdLst>
              <a:gd name="T0" fmla="*/ 2147483647 w 111"/>
              <a:gd name="T1" fmla="*/ 2147483647 h 96"/>
              <a:gd name="T2" fmla="*/ 2147483647 w 111"/>
              <a:gd name="T3" fmla="*/ 0 h 96"/>
              <a:gd name="T4" fmla="*/ 0 w 111"/>
              <a:gd name="T5" fmla="*/ 2147483647 h 96"/>
              <a:gd name="T6" fmla="*/ 2147483647 w 111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96"/>
              <a:gd name="T14" fmla="*/ 111 w 111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96">
                <a:moveTo>
                  <a:pt x="111" y="96"/>
                </a:moveTo>
                <a:lnTo>
                  <a:pt x="42" y="0"/>
                </a:lnTo>
                <a:lnTo>
                  <a:pt x="0" y="59"/>
                </a:lnTo>
                <a:lnTo>
                  <a:pt x="111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398" name="Line 390"/>
          <p:cNvSpPr>
            <a:spLocks noChangeShapeType="1"/>
          </p:cNvSpPr>
          <p:nvPr/>
        </p:nvSpPr>
        <p:spPr bwMode="auto">
          <a:xfrm>
            <a:off x="6915150" y="3712453"/>
            <a:ext cx="1658938" cy="1436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399" name="Freeform 391"/>
          <p:cNvSpPr>
            <a:spLocks/>
          </p:cNvSpPr>
          <p:nvPr/>
        </p:nvSpPr>
        <p:spPr bwMode="auto">
          <a:xfrm>
            <a:off x="8401050" y="4990390"/>
            <a:ext cx="173038" cy="158750"/>
          </a:xfrm>
          <a:custGeom>
            <a:avLst/>
            <a:gdLst>
              <a:gd name="T0" fmla="*/ 2147483647 w 109"/>
              <a:gd name="T1" fmla="*/ 2147483647 h 100"/>
              <a:gd name="T2" fmla="*/ 2147483647 w 109"/>
              <a:gd name="T3" fmla="*/ 0 h 100"/>
              <a:gd name="T4" fmla="*/ 0 w 109"/>
              <a:gd name="T5" fmla="*/ 2147483647 h 100"/>
              <a:gd name="T6" fmla="*/ 2147483647 w 109"/>
              <a:gd name="T7" fmla="*/ 2147483647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100"/>
              <a:gd name="T14" fmla="*/ 109 w 109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100">
                <a:moveTo>
                  <a:pt x="109" y="100"/>
                </a:moveTo>
                <a:lnTo>
                  <a:pt x="48" y="0"/>
                </a:lnTo>
                <a:lnTo>
                  <a:pt x="0" y="55"/>
                </a:lnTo>
                <a:lnTo>
                  <a:pt x="109" y="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00" name="Line 392"/>
          <p:cNvSpPr>
            <a:spLocks noChangeShapeType="1"/>
          </p:cNvSpPr>
          <p:nvPr/>
        </p:nvSpPr>
        <p:spPr bwMode="auto">
          <a:xfrm>
            <a:off x="6915150" y="3955340"/>
            <a:ext cx="1658938" cy="14319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01" name="Freeform 393"/>
          <p:cNvSpPr>
            <a:spLocks/>
          </p:cNvSpPr>
          <p:nvPr/>
        </p:nvSpPr>
        <p:spPr bwMode="auto">
          <a:xfrm>
            <a:off x="8401050" y="5230103"/>
            <a:ext cx="173038" cy="157162"/>
          </a:xfrm>
          <a:custGeom>
            <a:avLst/>
            <a:gdLst>
              <a:gd name="T0" fmla="*/ 2147483647 w 109"/>
              <a:gd name="T1" fmla="*/ 2147483647 h 99"/>
              <a:gd name="T2" fmla="*/ 2147483647 w 109"/>
              <a:gd name="T3" fmla="*/ 0 h 99"/>
              <a:gd name="T4" fmla="*/ 0 w 109"/>
              <a:gd name="T5" fmla="*/ 2147483647 h 99"/>
              <a:gd name="T6" fmla="*/ 2147483647 w 109"/>
              <a:gd name="T7" fmla="*/ 2147483647 h 99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99"/>
              <a:gd name="T14" fmla="*/ 109 w 109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99">
                <a:moveTo>
                  <a:pt x="109" y="99"/>
                </a:moveTo>
                <a:lnTo>
                  <a:pt x="48" y="0"/>
                </a:lnTo>
                <a:lnTo>
                  <a:pt x="0" y="54"/>
                </a:lnTo>
                <a:lnTo>
                  <a:pt x="109" y="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02" name="Line 394"/>
          <p:cNvSpPr>
            <a:spLocks noChangeShapeType="1"/>
          </p:cNvSpPr>
          <p:nvPr/>
        </p:nvSpPr>
        <p:spPr bwMode="auto">
          <a:xfrm>
            <a:off x="6915150" y="3955340"/>
            <a:ext cx="1658938" cy="167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03" name="Freeform 395"/>
          <p:cNvSpPr>
            <a:spLocks/>
          </p:cNvSpPr>
          <p:nvPr/>
        </p:nvSpPr>
        <p:spPr bwMode="auto">
          <a:xfrm>
            <a:off x="8407400" y="5461878"/>
            <a:ext cx="166688" cy="166687"/>
          </a:xfrm>
          <a:custGeom>
            <a:avLst/>
            <a:gdLst>
              <a:gd name="T0" fmla="*/ 2147483647 w 105"/>
              <a:gd name="T1" fmla="*/ 2147483647 h 105"/>
              <a:gd name="T2" fmla="*/ 2147483647 w 105"/>
              <a:gd name="T3" fmla="*/ 0 h 105"/>
              <a:gd name="T4" fmla="*/ 0 w 105"/>
              <a:gd name="T5" fmla="*/ 2147483647 h 105"/>
              <a:gd name="T6" fmla="*/ 2147483647 w 105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05"/>
              <a:gd name="T14" fmla="*/ 105 w 105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05">
                <a:moveTo>
                  <a:pt x="105" y="105"/>
                </a:moveTo>
                <a:lnTo>
                  <a:pt x="52" y="0"/>
                </a:lnTo>
                <a:lnTo>
                  <a:pt x="0" y="53"/>
                </a:lnTo>
                <a:lnTo>
                  <a:pt x="105" y="10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04" name="Line 396"/>
          <p:cNvSpPr>
            <a:spLocks noChangeShapeType="1"/>
          </p:cNvSpPr>
          <p:nvPr/>
        </p:nvSpPr>
        <p:spPr bwMode="auto">
          <a:xfrm>
            <a:off x="6915150" y="4191878"/>
            <a:ext cx="1658938" cy="1676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05" name="Freeform 397"/>
          <p:cNvSpPr>
            <a:spLocks/>
          </p:cNvSpPr>
          <p:nvPr/>
        </p:nvSpPr>
        <p:spPr bwMode="auto">
          <a:xfrm>
            <a:off x="8407400" y="5703178"/>
            <a:ext cx="166688" cy="165100"/>
          </a:xfrm>
          <a:custGeom>
            <a:avLst/>
            <a:gdLst>
              <a:gd name="T0" fmla="*/ 2147483647 w 105"/>
              <a:gd name="T1" fmla="*/ 2147483647 h 104"/>
              <a:gd name="T2" fmla="*/ 2147483647 w 105"/>
              <a:gd name="T3" fmla="*/ 0 h 104"/>
              <a:gd name="T4" fmla="*/ 0 w 105"/>
              <a:gd name="T5" fmla="*/ 2147483647 h 104"/>
              <a:gd name="T6" fmla="*/ 2147483647 w 105"/>
              <a:gd name="T7" fmla="*/ 214748364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04"/>
              <a:gd name="T14" fmla="*/ 105 w 105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04">
                <a:moveTo>
                  <a:pt x="105" y="104"/>
                </a:moveTo>
                <a:lnTo>
                  <a:pt x="52" y="0"/>
                </a:lnTo>
                <a:lnTo>
                  <a:pt x="0" y="51"/>
                </a:lnTo>
                <a:lnTo>
                  <a:pt x="105" y="10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06" name="Line 398"/>
          <p:cNvSpPr>
            <a:spLocks noChangeShapeType="1"/>
          </p:cNvSpPr>
          <p:nvPr/>
        </p:nvSpPr>
        <p:spPr bwMode="auto">
          <a:xfrm>
            <a:off x="6915150" y="4191878"/>
            <a:ext cx="1658938" cy="19145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07" name="Freeform 399"/>
          <p:cNvSpPr>
            <a:spLocks/>
          </p:cNvSpPr>
          <p:nvPr/>
        </p:nvSpPr>
        <p:spPr bwMode="auto">
          <a:xfrm>
            <a:off x="8413750" y="5931778"/>
            <a:ext cx="160338" cy="174625"/>
          </a:xfrm>
          <a:custGeom>
            <a:avLst/>
            <a:gdLst>
              <a:gd name="T0" fmla="*/ 2147483647 w 101"/>
              <a:gd name="T1" fmla="*/ 2147483647 h 110"/>
              <a:gd name="T2" fmla="*/ 2147483647 w 101"/>
              <a:gd name="T3" fmla="*/ 0 h 110"/>
              <a:gd name="T4" fmla="*/ 0 w 101"/>
              <a:gd name="T5" fmla="*/ 2147483647 h 110"/>
              <a:gd name="T6" fmla="*/ 2147483647 w 101"/>
              <a:gd name="T7" fmla="*/ 2147483647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101"/>
              <a:gd name="T13" fmla="*/ 0 h 110"/>
              <a:gd name="T14" fmla="*/ 101 w 101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" h="110">
                <a:moveTo>
                  <a:pt x="101" y="110"/>
                </a:moveTo>
                <a:lnTo>
                  <a:pt x="57" y="0"/>
                </a:lnTo>
                <a:lnTo>
                  <a:pt x="0" y="49"/>
                </a:lnTo>
                <a:lnTo>
                  <a:pt x="101" y="1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08" name="Line 400"/>
          <p:cNvSpPr>
            <a:spLocks noChangeShapeType="1"/>
          </p:cNvSpPr>
          <p:nvPr/>
        </p:nvSpPr>
        <p:spPr bwMode="auto">
          <a:xfrm flipV="1">
            <a:off x="6915150" y="2517065"/>
            <a:ext cx="1658938" cy="19129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09" name="Freeform 401"/>
          <p:cNvSpPr>
            <a:spLocks/>
          </p:cNvSpPr>
          <p:nvPr/>
        </p:nvSpPr>
        <p:spPr bwMode="auto">
          <a:xfrm>
            <a:off x="8413750" y="2517065"/>
            <a:ext cx="160338" cy="173038"/>
          </a:xfrm>
          <a:custGeom>
            <a:avLst/>
            <a:gdLst>
              <a:gd name="T0" fmla="*/ 2147483647 w 101"/>
              <a:gd name="T1" fmla="*/ 0 h 109"/>
              <a:gd name="T2" fmla="*/ 0 w 101"/>
              <a:gd name="T3" fmla="*/ 2147483647 h 109"/>
              <a:gd name="T4" fmla="*/ 2147483647 w 101"/>
              <a:gd name="T5" fmla="*/ 2147483647 h 109"/>
              <a:gd name="T6" fmla="*/ 2147483647 w 101"/>
              <a:gd name="T7" fmla="*/ 0 h 109"/>
              <a:gd name="T8" fmla="*/ 0 60000 65536"/>
              <a:gd name="T9" fmla="*/ 0 60000 65536"/>
              <a:gd name="T10" fmla="*/ 0 60000 65536"/>
              <a:gd name="T11" fmla="*/ 0 60000 65536"/>
              <a:gd name="T12" fmla="*/ 0 w 101"/>
              <a:gd name="T13" fmla="*/ 0 h 109"/>
              <a:gd name="T14" fmla="*/ 101 w 101"/>
              <a:gd name="T15" fmla="*/ 109 h 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" h="109">
                <a:moveTo>
                  <a:pt x="101" y="0"/>
                </a:moveTo>
                <a:lnTo>
                  <a:pt x="0" y="61"/>
                </a:lnTo>
                <a:lnTo>
                  <a:pt x="57" y="109"/>
                </a:lnTo>
                <a:lnTo>
                  <a:pt x="10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10" name="Line 402"/>
          <p:cNvSpPr>
            <a:spLocks noChangeShapeType="1"/>
          </p:cNvSpPr>
          <p:nvPr/>
        </p:nvSpPr>
        <p:spPr bwMode="auto">
          <a:xfrm flipV="1">
            <a:off x="6915150" y="4307765"/>
            <a:ext cx="122238" cy="1222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11" name="Line 403"/>
          <p:cNvSpPr>
            <a:spLocks noChangeShapeType="1"/>
          </p:cNvSpPr>
          <p:nvPr/>
        </p:nvSpPr>
        <p:spPr bwMode="auto">
          <a:xfrm flipV="1">
            <a:off x="7162800" y="4055353"/>
            <a:ext cx="125413" cy="127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12" name="Line 404"/>
          <p:cNvSpPr>
            <a:spLocks noChangeShapeType="1"/>
          </p:cNvSpPr>
          <p:nvPr/>
        </p:nvSpPr>
        <p:spPr bwMode="auto">
          <a:xfrm flipV="1">
            <a:off x="7410450" y="3802940"/>
            <a:ext cx="125413" cy="127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13" name="Line 405"/>
          <p:cNvSpPr>
            <a:spLocks noChangeShapeType="1"/>
          </p:cNvSpPr>
          <p:nvPr/>
        </p:nvSpPr>
        <p:spPr bwMode="auto">
          <a:xfrm flipV="1">
            <a:off x="7661275" y="3555290"/>
            <a:ext cx="122238" cy="1254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14" name="Line 406"/>
          <p:cNvSpPr>
            <a:spLocks noChangeShapeType="1"/>
          </p:cNvSpPr>
          <p:nvPr/>
        </p:nvSpPr>
        <p:spPr bwMode="auto">
          <a:xfrm flipV="1">
            <a:off x="7908925" y="3302878"/>
            <a:ext cx="125413" cy="125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15" name="Line 407"/>
          <p:cNvSpPr>
            <a:spLocks noChangeShapeType="1"/>
          </p:cNvSpPr>
          <p:nvPr/>
        </p:nvSpPr>
        <p:spPr bwMode="auto">
          <a:xfrm flipV="1">
            <a:off x="8156575" y="3052053"/>
            <a:ext cx="125413" cy="125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16" name="Freeform 408"/>
          <p:cNvSpPr>
            <a:spLocks/>
          </p:cNvSpPr>
          <p:nvPr/>
        </p:nvSpPr>
        <p:spPr bwMode="auto">
          <a:xfrm>
            <a:off x="8407400" y="2758365"/>
            <a:ext cx="166688" cy="168275"/>
          </a:xfrm>
          <a:custGeom>
            <a:avLst/>
            <a:gdLst>
              <a:gd name="T0" fmla="*/ 2147483647 w 105"/>
              <a:gd name="T1" fmla="*/ 0 h 106"/>
              <a:gd name="T2" fmla="*/ 0 w 105"/>
              <a:gd name="T3" fmla="*/ 2147483647 h 106"/>
              <a:gd name="T4" fmla="*/ 2147483647 w 105"/>
              <a:gd name="T5" fmla="*/ 2147483647 h 106"/>
              <a:gd name="T6" fmla="*/ 2147483647 w 105"/>
              <a:gd name="T7" fmla="*/ 0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06"/>
              <a:gd name="T14" fmla="*/ 105 w 105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06">
                <a:moveTo>
                  <a:pt x="105" y="0"/>
                </a:moveTo>
                <a:lnTo>
                  <a:pt x="0" y="53"/>
                </a:lnTo>
                <a:lnTo>
                  <a:pt x="52" y="106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17" name="Line 409"/>
          <p:cNvSpPr>
            <a:spLocks noChangeShapeType="1"/>
          </p:cNvSpPr>
          <p:nvPr/>
        </p:nvSpPr>
        <p:spPr bwMode="auto">
          <a:xfrm flipV="1">
            <a:off x="6915150" y="2993315"/>
            <a:ext cx="1658938" cy="16779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18" name="Line 410"/>
          <p:cNvSpPr>
            <a:spLocks noChangeShapeType="1"/>
          </p:cNvSpPr>
          <p:nvPr/>
        </p:nvSpPr>
        <p:spPr bwMode="auto">
          <a:xfrm flipV="1">
            <a:off x="8407400" y="2861553"/>
            <a:ext cx="63500" cy="65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19" name="Freeform 411"/>
          <p:cNvSpPr>
            <a:spLocks/>
          </p:cNvSpPr>
          <p:nvPr/>
        </p:nvSpPr>
        <p:spPr bwMode="auto">
          <a:xfrm>
            <a:off x="8407400" y="2993315"/>
            <a:ext cx="166688" cy="168275"/>
          </a:xfrm>
          <a:custGeom>
            <a:avLst/>
            <a:gdLst>
              <a:gd name="T0" fmla="*/ 2147483647 w 105"/>
              <a:gd name="T1" fmla="*/ 0 h 106"/>
              <a:gd name="T2" fmla="*/ 0 w 105"/>
              <a:gd name="T3" fmla="*/ 2147483647 h 106"/>
              <a:gd name="T4" fmla="*/ 2147483647 w 105"/>
              <a:gd name="T5" fmla="*/ 2147483647 h 106"/>
              <a:gd name="T6" fmla="*/ 2147483647 w 105"/>
              <a:gd name="T7" fmla="*/ 0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06"/>
              <a:gd name="T14" fmla="*/ 105 w 105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06">
                <a:moveTo>
                  <a:pt x="105" y="0"/>
                </a:moveTo>
                <a:lnTo>
                  <a:pt x="0" y="53"/>
                </a:lnTo>
                <a:lnTo>
                  <a:pt x="52" y="106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20" name="Line 412"/>
          <p:cNvSpPr>
            <a:spLocks noChangeShapeType="1"/>
          </p:cNvSpPr>
          <p:nvPr/>
        </p:nvSpPr>
        <p:spPr bwMode="auto">
          <a:xfrm flipV="1">
            <a:off x="6915150" y="4555415"/>
            <a:ext cx="131763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21" name="Line 413"/>
          <p:cNvSpPr>
            <a:spLocks noChangeShapeType="1"/>
          </p:cNvSpPr>
          <p:nvPr/>
        </p:nvSpPr>
        <p:spPr bwMode="auto">
          <a:xfrm flipV="1">
            <a:off x="7181850" y="4323640"/>
            <a:ext cx="131763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22" name="Line 414"/>
          <p:cNvSpPr>
            <a:spLocks noChangeShapeType="1"/>
          </p:cNvSpPr>
          <p:nvPr/>
        </p:nvSpPr>
        <p:spPr bwMode="auto">
          <a:xfrm flipV="1">
            <a:off x="7448550" y="4095040"/>
            <a:ext cx="131763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23" name="Line 415"/>
          <p:cNvSpPr>
            <a:spLocks noChangeShapeType="1"/>
          </p:cNvSpPr>
          <p:nvPr/>
        </p:nvSpPr>
        <p:spPr bwMode="auto">
          <a:xfrm flipV="1">
            <a:off x="7716838" y="3863265"/>
            <a:ext cx="131762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24" name="Line 416"/>
          <p:cNvSpPr>
            <a:spLocks noChangeShapeType="1"/>
          </p:cNvSpPr>
          <p:nvPr/>
        </p:nvSpPr>
        <p:spPr bwMode="auto">
          <a:xfrm flipV="1">
            <a:off x="7983538" y="3631490"/>
            <a:ext cx="131762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25" name="Freeform 417"/>
          <p:cNvSpPr>
            <a:spLocks/>
          </p:cNvSpPr>
          <p:nvPr/>
        </p:nvSpPr>
        <p:spPr bwMode="auto">
          <a:xfrm>
            <a:off x="8401050" y="3236203"/>
            <a:ext cx="173038" cy="160337"/>
          </a:xfrm>
          <a:custGeom>
            <a:avLst/>
            <a:gdLst>
              <a:gd name="T0" fmla="*/ 2147483647 w 109"/>
              <a:gd name="T1" fmla="*/ 0 h 101"/>
              <a:gd name="T2" fmla="*/ 0 w 109"/>
              <a:gd name="T3" fmla="*/ 2147483647 h 101"/>
              <a:gd name="T4" fmla="*/ 2147483647 w 109"/>
              <a:gd name="T5" fmla="*/ 2147483647 h 101"/>
              <a:gd name="T6" fmla="*/ 2147483647 w 109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101"/>
              <a:gd name="T14" fmla="*/ 109 w 109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101">
                <a:moveTo>
                  <a:pt x="109" y="0"/>
                </a:moveTo>
                <a:lnTo>
                  <a:pt x="0" y="44"/>
                </a:lnTo>
                <a:lnTo>
                  <a:pt x="48" y="101"/>
                </a:lnTo>
                <a:lnTo>
                  <a:pt x="109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26" name="Line 418"/>
          <p:cNvSpPr>
            <a:spLocks noChangeShapeType="1"/>
          </p:cNvSpPr>
          <p:nvPr/>
        </p:nvSpPr>
        <p:spPr bwMode="auto">
          <a:xfrm flipV="1">
            <a:off x="6915150" y="3474328"/>
            <a:ext cx="1658938" cy="14398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27" name="Line 419"/>
          <p:cNvSpPr>
            <a:spLocks noChangeShapeType="1"/>
          </p:cNvSpPr>
          <p:nvPr/>
        </p:nvSpPr>
        <p:spPr bwMode="auto">
          <a:xfrm flipV="1">
            <a:off x="8250238" y="3399715"/>
            <a:ext cx="131762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28" name="Freeform 420"/>
          <p:cNvSpPr>
            <a:spLocks/>
          </p:cNvSpPr>
          <p:nvPr/>
        </p:nvSpPr>
        <p:spPr bwMode="auto">
          <a:xfrm>
            <a:off x="8404225" y="3474328"/>
            <a:ext cx="169863" cy="160337"/>
          </a:xfrm>
          <a:custGeom>
            <a:avLst/>
            <a:gdLst>
              <a:gd name="T0" fmla="*/ 2147483647 w 107"/>
              <a:gd name="T1" fmla="*/ 0 h 101"/>
              <a:gd name="T2" fmla="*/ 0 w 107"/>
              <a:gd name="T3" fmla="*/ 2147483647 h 101"/>
              <a:gd name="T4" fmla="*/ 2147483647 w 107"/>
              <a:gd name="T5" fmla="*/ 2147483647 h 101"/>
              <a:gd name="T6" fmla="*/ 2147483647 w 107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01"/>
              <a:gd name="T14" fmla="*/ 107 w 107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01">
                <a:moveTo>
                  <a:pt x="107" y="0"/>
                </a:moveTo>
                <a:lnTo>
                  <a:pt x="0" y="45"/>
                </a:lnTo>
                <a:lnTo>
                  <a:pt x="46" y="101"/>
                </a:ln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29" name="Line 421"/>
          <p:cNvSpPr>
            <a:spLocks noChangeShapeType="1"/>
          </p:cNvSpPr>
          <p:nvPr/>
        </p:nvSpPr>
        <p:spPr bwMode="auto">
          <a:xfrm flipV="1">
            <a:off x="6915150" y="4811003"/>
            <a:ext cx="141288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30" name="Line 422"/>
          <p:cNvSpPr>
            <a:spLocks noChangeShapeType="1"/>
          </p:cNvSpPr>
          <p:nvPr/>
        </p:nvSpPr>
        <p:spPr bwMode="auto">
          <a:xfrm flipV="1">
            <a:off x="7202488" y="4604628"/>
            <a:ext cx="141287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31" name="Line 423"/>
          <p:cNvSpPr>
            <a:spLocks noChangeShapeType="1"/>
          </p:cNvSpPr>
          <p:nvPr/>
        </p:nvSpPr>
        <p:spPr bwMode="auto">
          <a:xfrm flipV="1">
            <a:off x="7488238" y="4398253"/>
            <a:ext cx="141287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32" name="Line 424"/>
          <p:cNvSpPr>
            <a:spLocks noChangeShapeType="1"/>
          </p:cNvSpPr>
          <p:nvPr/>
        </p:nvSpPr>
        <p:spPr bwMode="auto">
          <a:xfrm flipV="1">
            <a:off x="7773988" y="4191878"/>
            <a:ext cx="141287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33" name="Line 425"/>
          <p:cNvSpPr>
            <a:spLocks noChangeShapeType="1"/>
          </p:cNvSpPr>
          <p:nvPr/>
        </p:nvSpPr>
        <p:spPr bwMode="auto">
          <a:xfrm flipV="1">
            <a:off x="8059738" y="3985503"/>
            <a:ext cx="141287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34" name="Freeform 426"/>
          <p:cNvSpPr>
            <a:spLocks/>
          </p:cNvSpPr>
          <p:nvPr/>
        </p:nvSpPr>
        <p:spPr bwMode="auto">
          <a:xfrm>
            <a:off x="8397875" y="3712453"/>
            <a:ext cx="176213" cy="153987"/>
          </a:xfrm>
          <a:custGeom>
            <a:avLst/>
            <a:gdLst>
              <a:gd name="T0" fmla="*/ 2147483647 w 111"/>
              <a:gd name="T1" fmla="*/ 0 h 96"/>
              <a:gd name="T2" fmla="*/ 0 w 111"/>
              <a:gd name="T3" fmla="*/ 2147483647 h 96"/>
              <a:gd name="T4" fmla="*/ 2147483647 w 111"/>
              <a:gd name="T5" fmla="*/ 2147483647 h 96"/>
              <a:gd name="T6" fmla="*/ 2147483647 w 111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96"/>
              <a:gd name="T14" fmla="*/ 111 w 111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96">
                <a:moveTo>
                  <a:pt x="111" y="0"/>
                </a:moveTo>
                <a:lnTo>
                  <a:pt x="0" y="37"/>
                </a:lnTo>
                <a:lnTo>
                  <a:pt x="42" y="96"/>
                </a:lnTo>
                <a:lnTo>
                  <a:pt x="111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35" name="Line 427"/>
          <p:cNvSpPr>
            <a:spLocks noChangeShapeType="1"/>
          </p:cNvSpPr>
          <p:nvPr/>
        </p:nvSpPr>
        <p:spPr bwMode="auto">
          <a:xfrm flipV="1">
            <a:off x="6915150" y="3955340"/>
            <a:ext cx="1658938" cy="1193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36" name="Line 428"/>
          <p:cNvSpPr>
            <a:spLocks noChangeShapeType="1"/>
          </p:cNvSpPr>
          <p:nvPr/>
        </p:nvSpPr>
        <p:spPr bwMode="auto">
          <a:xfrm flipV="1">
            <a:off x="8345488" y="3799765"/>
            <a:ext cx="109537" cy="825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37" name="Freeform 429"/>
          <p:cNvSpPr>
            <a:spLocks/>
          </p:cNvSpPr>
          <p:nvPr/>
        </p:nvSpPr>
        <p:spPr bwMode="auto">
          <a:xfrm>
            <a:off x="8397875" y="3955340"/>
            <a:ext cx="176213" cy="149225"/>
          </a:xfrm>
          <a:custGeom>
            <a:avLst/>
            <a:gdLst>
              <a:gd name="T0" fmla="*/ 2147483647 w 111"/>
              <a:gd name="T1" fmla="*/ 0 h 94"/>
              <a:gd name="T2" fmla="*/ 0 w 111"/>
              <a:gd name="T3" fmla="*/ 2147483647 h 94"/>
              <a:gd name="T4" fmla="*/ 2147483647 w 111"/>
              <a:gd name="T5" fmla="*/ 2147483647 h 94"/>
              <a:gd name="T6" fmla="*/ 2147483647 w 111"/>
              <a:gd name="T7" fmla="*/ 0 h 94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94"/>
              <a:gd name="T14" fmla="*/ 111 w 111"/>
              <a:gd name="T15" fmla="*/ 94 h 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94">
                <a:moveTo>
                  <a:pt x="111" y="0"/>
                </a:moveTo>
                <a:lnTo>
                  <a:pt x="0" y="35"/>
                </a:lnTo>
                <a:lnTo>
                  <a:pt x="42" y="94"/>
                </a:lnTo>
                <a:lnTo>
                  <a:pt x="1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38" name="Line 430"/>
          <p:cNvSpPr>
            <a:spLocks noChangeShapeType="1"/>
          </p:cNvSpPr>
          <p:nvPr/>
        </p:nvSpPr>
        <p:spPr bwMode="auto">
          <a:xfrm flipV="1">
            <a:off x="6915150" y="5061828"/>
            <a:ext cx="152400" cy="873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39" name="Line 431"/>
          <p:cNvSpPr>
            <a:spLocks noChangeShapeType="1"/>
          </p:cNvSpPr>
          <p:nvPr/>
        </p:nvSpPr>
        <p:spPr bwMode="auto">
          <a:xfrm flipV="1">
            <a:off x="7221538" y="4884028"/>
            <a:ext cx="150812" cy="904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40" name="Line 432"/>
          <p:cNvSpPr>
            <a:spLocks noChangeShapeType="1"/>
          </p:cNvSpPr>
          <p:nvPr/>
        </p:nvSpPr>
        <p:spPr bwMode="auto">
          <a:xfrm flipV="1">
            <a:off x="7526338" y="4710990"/>
            <a:ext cx="150812" cy="873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41" name="Line 433"/>
          <p:cNvSpPr>
            <a:spLocks noChangeShapeType="1"/>
          </p:cNvSpPr>
          <p:nvPr/>
        </p:nvSpPr>
        <p:spPr bwMode="auto">
          <a:xfrm flipV="1">
            <a:off x="7831138" y="4533190"/>
            <a:ext cx="152400" cy="873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42" name="Line 434"/>
          <p:cNvSpPr>
            <a:spLocks noChangeShapeType="1"/>
          </p:cNvSpPr>
          <p:nvPr/>
        </p:nvSpPr>
        <p:spPr bwMode="auto">
          <a:xfrm flipV="1">
            <a:off x="8137525" y="4355390"/>
            <a:ext cx="150813" cy="904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43" name="Freeform 435"/>
          <p:cNvSpPr>
            <a:spLocks/>
          </p:cNvSpPr>
          <p:nvPr/>
        </p:nvSpPr>
        <p:spPr bwMode="auto">
          <a:xfrm>
            <a:off x="8391525" y="4191878"/>
            <a:ext cx="182563" cy="138112"/>
          </a:xfrm>
          <a:custGeom>
            <a:avLst/>
            <a:gdLst>
              <a:gd name="T0" fmla="*/ 2147483647 w 115"/>
              <a:gd name="T1" fmla="*/ 0 h 87"/>
              <a:gd name="T2" fmla="*/ 0 w 115"/>
              <a:gd name="T3" fmla="*/ 2147483647 h 87"/>
              <a:gd name="T4" fmla="*/ 2147483647 w 115"/>
              <a:gd name="T5" fmla="*/ 2147483647 h 87"/>
              <a:gd name="T6" fmla="*/ 2147483647 w 115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87"/>
              <a:gd name="T14" fmla="*/ 115 w 115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87">
                <a:moveTo>
                  <a:pt x="115" y="0"/>
                </a:moveTo>
                <a:lnTo>
                  <a:pt x="0" y="24"/>
                </a:lnTo>
                <a:lnTo>
                  <a:pt x="38" y="87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44" name="Line 436"/>
          <p:cNvSpPr>
            <a:spLocks noChangeShapeType="1"/>
          </p:cNvSpPr>
          <p:nvPr/>
        </p:nvSpPr>
        <p:spPr bwMode="auto">
          <a:xfrm flipV="1">
            <a:off x="8439150" y="4264903"/>
            <a:ext cx="952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45" name="Line 437"/>
          <p:cNvSpPr>
            <a:spLocks noChangeShapeType="1"/>
          </p:cNvSpPr>
          <p:nvPr/>
        </p:nvSpPr>
        <p:spPr bwMode="auto">
          <a:xfrm flipV="1">
            <a:off x="6915150" y="5319003"/>
            <a:ext cx="161925" cy="682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46" name="Line 438"/>
          <p:cNvSpPr>
            <a:spLocks noChangeShapeType="1"/>
          </p:cNvSpPr>
          <p:nvPr/>
        </p:nvSpPr>
        <p:spPr bwMode="auto">
          <a:xfrm flipV="1">
            <a:off x="7237413" y="5177715"/>
            <a:ext cx="163512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47" name="Line 439"/>
          <p:cNvSpPr>
            <a:spLocks noChangeShapeType="1"/>
          </p:cNvSpPr>
          <p:nvPr/>
        </p:nvSpPr>
        <p:spPr bwMode="auto">
          <a:xfrm flipV="1">
            <a:off x="7561263" y="5039603"/>
            <a:ext cx="161925" cy="698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48" name="Line 440"/>
          <p:cNvSpPr>
            <a:spLocks noChangeShapeType="1"/>
          </p:cNvSpPr>
          <p:nvPr/>
        </p:nvSpPr>
        <p:spPr bwMode="auto">
          <a:xfrm flipV="1">
            <a:off x="7886700" y="4899903"/>
            <a:ext cx="160338" cy="682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49" name="Freeform 441"/>
          <p:cNvSpPr>
            <a:spLocks/>
          </p:cNvSpPr>
          <p:nvPr/>
        </p:nvSpPr>
        <p:spPr bwMode="auto">
          <a:xfrm>
            <a:off x="8388350" y="4671303"/>
            <a:ext cx="185738" cy="122237"/>
          </a:xfrm>
          <a:custGeom>
            <a:avLst/>
            <a:gdLst>
              <a:gd name="T0" fmla="*/ 2147483647 w 117"/>
              <a:gd name="T1" fmla="*/ 0 h 77"/>
              <a:gd name="T2" fmla="*/ 0 w 117"/>
              <a:gd name="T3" fmla="*/ 2147483647 h 77"/>
              <a:gd name="T4" fmla="*/ 2147483647 w 117"/>
              <a:gd name="T5" fmla="*/ 2147483647 h 77"/>
              <a:gd name="T6" fmla="*/ 2147483647 w 117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7"/>
              <a:gd name="T14" fmla="*/ 117 w 117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7">
                <a:moveTo>
                  <a:pt x="117" y="0"/>
                </a:moveTo>
                <a:lnTo>
                  <a:pt x="0" y="10"/>
                </a:lnTo>
                <a:lnTo>
                  <a:pt x="30" y="77"/>
                </a:lnTo>
                <a:lnTo>
                  <a:pt x="117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50" name="Line 442"/>
          <p:cNvSpPr>
            <a:spLocks noChangeShapeType="1"/>
          </p:cNvSpPr>
          <p:nvPr/>
        </p:nvSpPr>
        <p:spPr bwMode="auto">
          <a:xfrm flipV="1">
            <a:off x="6915150" y="4430003"/>
            <a:ext cx="1658938" cy="9572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51" name="Line 443"/>
          <p:cNvSpPr>
            <a:spLocks noChangeShapeType="1"/>
          </p:cNvSpPr>
          <p:nvPr/>
        </p:nvSpPr>
        <p:spPr bwMode="auto">
          <a:xfrm flipV="1">
            <a:off x="8207375" y="4758615"/>
            <a:ext cx="165100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52" name="Freeform 444"/>
          <p:cNvSpPr>
            <a:spLocks/>
          </p:cNvSpPr>
          <p:nvPr/>
        </p:nvSpPr>
        <p:spPr bwMode="auto">
          <a:xfrm>
            <a:off x="8391525" y="4430003"/>
            <a:ext cx="182563" cy="141287"/>
          </a:xfrm>
          <a:custGeom>
            <a:avLst/>
            <a:gdLst>
              <a:gd name="T0" fmla="*/ 2147483647 w 115"/>
              <a:gd name="T1" fmla="*/ 0 h 89"/>
              <a:gd name="T2" fmla="*/ 0 w 115"/>
              <a:gd name="T3" fmla="*/ 2147483647 h 89"/>
              <a:gd name="T4" fmla="*/ 2147483647 w 115"/>
              <a:gd name="T5" fmla="*/ 2147483647 h 89"/>
              <a:gd name="T6" fmla="*/ 2147483647 w 115"/>
              <a:gd name="T7" fmla="*/ 0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89"/>
              <a:gd name="T14" fmla="*/ 115 w 115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89">
                <a:moveTo>
                  <a:pt x="115" y="0"/>
                </a:moveTo>
                <a:lnTo>
                  <a:pt x="0" y="24"/>
                </a:lnTo>
                <a:lnTo>
                  <a:pt x="38" y="89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53" name="Line 445"/>
          <p:cNvSpPr>
            <a:spLocks noChangeShapeType="1"/>
          </p:cNvSpPr>
          <p:nvPr/>
        </p:nvSpPr>
        <p:spPr bwMode="auto">
          <a:xfrm flipV="1">
            <a:off x="6915150" y="4914190"/>
            <a:ext cx="1658938" cy="7143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54" name="Freeform 446"/>
          <p:cNvSpPr>
            <a:spLocks/>
          </p:cNvSpPr>
          <p:nvPr/>
        </p:nvSpPr>
        <p:spPr bwMode="auto">
          <a:xfrm>
            <a:off x="8388350" y="4914190"/>
            <a:ext cx="185738" cy="122238"/>
          </a:xfrm>
          <a:custGeom>
            <a:avLst/>
            <a:gdLst>
              <a:gd name="T0" fmla="*/ 2147483647 w 117"/>
              <a:gd name="T1" fmla="*/ 0 h 77"/>
              <a:gd name="T2" fmla="*/ 0 w 117"/>
              <a:gd name="T3" fmla="*/ 2147483647 h 77"/>
              <a:gd name="T4" fmla="*/ 2147483647 w 117"/>
              <a:gd name="T5" fmla="*/ 2147483647 h 77"/>
              <a:gd name="T6" fmla="*/ 2147483647 w 117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7"/>
              <a:gd name="T14" fmla="*/ 117 w 117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7">
                <a:moveTo>
                  <a:pt x="117" y="0"/>
                </a:moveTo>
                <a:lnTo>
                  <a:pt x="0" y="8"/>
                </a:lnTo>
                <a:lnTo>
                  <a:pt x="30" y="77"/>
                </a:lnTo>
                <a:lnTo>
                  <a:pt x="11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55" name="Line 447"/>
          <p:cNvSpPr>
            <a:spLocks noChangeShapeType="1"/>
          </p:cNvSpPr>
          <p:nvPr/>
        </p:nvSpPr>
        <p:spPr bwMode="auto">
          <a:xfrm flipV="1">
            <a:off x="6915150" y="5580940"/>
            <a:ext cx="168275" cy="476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56" name="Line 448"/>
          <p:cNvSpPr>
            <a:spLocks noChangeShapeType="1"/>
          </p:cNvSpPr>
          <p:nvPr/>
        </p:nvSpPr>
        <p:spPr bwMode="auto">
          <a:xfrm flipV="1">
            <a:off x="7253288" y="5480928"/>
            <a:ext cx="169862" cy="492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57" name="Line 449"/>
          <p:cNvSpPr>
            <a:spLocks noChangeShapeType="1"/>
          </p:cNvSpPr>
          <p:nvPr/>
        </p:nvSpPr>
        <p:spPr bwMode="auto">
          <a:xfrm flipV="1">
            <a:off x="7591425" y="5384090"/>
            <a:ext cx="169863" cy="492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58" name="Line 450"/>
          <p:cNvSpPr>
            <a:spLocks noChangeShapeType="1"/>
          </p:cNvSpPr>
          <p:nvPr/>
        </p:nvSpPr>
        <p:spPr bwMode="auto">
          <a:xfrm flipV="1">
            <a:off x="7931150" y="5287253"/>
            <a:ext cx="166688" cy="492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59" name="Freeform 451"/>
          <p:cNvSpPr>
            <a:spLocks/>
          </p:cNvSpPr>
          <p:nvPr/>
        </p:nvSpPr>
        <p:spPr bwMode="auto">
          <a:xfrm>
            <a:off x="8388350" y="5142790"/>
            <a:ext cx="185738" cy="112713"/>
          </a:xfrm>
          <a:custGeom>
            <a:avLst/>
            <a:gdLst>
              <a:gd name="T0" fmla="*/ 2147483647 w 117"/>
              <a:gd name="T1" fmla="*/ 2147483647 h 71"/>
              <a:gd name="T2" fmla="*/ 0 w 117"/>
              <a:gd name="T3" fmla="*/ 0 h 71"/>
              <a:gd name="T4" fmla="*/ 2147483647 w 117"/>
              <a:gd name="T5" fmla="*/ 2147483647 h 71"/>
              <a:gd name="T6" fmla="*/ 2147483647 w 117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1"/>
              <a:gd name="T14" fmla="*/ 117 w 117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1">
                <a:moveTo>
                  <a:pt x="117" y="4"/>
                </a:moveTo>
                <a:lnTo>
                  <a:pt x="0" y="0"/>
                </a:lnTo>
                <a:lnTo>
                  <a:pt x="20" y="71"/>
                </a:lnTo>
                <a:lnTo>
                  <a:pt x="117" y="4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60" name="Line 452"/>
          <p:cNvSpPr>
            <a:spLocks noChangeShapeType="1"/>
          </p:cNvSpPr>
          <p:nvPr/>
        </p:nvSpPr>
        <p:spPr bwMode="auto">
          <a:xfrm flipV="1">
            <a:off x="6915150" y="5387265"/>
            <a:ext cx="1658938" cy="4810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61" name="Line 453"/>
          <p:cNvSpPr>
            <a:spLocks noChangeShapeType="1"/>
          </p:cNvSpPr>
          <p:nvPr/>
        </p:nvSpPr>
        <p:spPr bwMode="auto">
          <a:xfrm flipV="1">
            <a:off x="8269288" y="5190415"/>
            <a:ext cx="163512" cy="492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62" name="Freeform 454"/>
          <p:cNvSpPr>
            <a:spLocks/>
          </p:cNvSpPr>
          <p:nvPr/>
        </p:nvSpPr>
        <p:spPr bwMode="auto">
          <a:xfrm>
            <a:off x="8388350" y="5380915"/>
            <a:ext cx="185738" cy="112713"/>
          </a:xfrm>
          <a:custGeom>
            <a:avLst/>
            <a:gdLst>
              <a:gd name="T0" fmla="*/ 2147483647 w 117"/>
              <a:gd name="T1" fmla="*/ 2147483647 h 71"/>
              <a:gd name="T2" fmla="*/ 0 w 117"/>
              <a:gd name="T3" fmla="*/ 0 h 71"/>
              <a:gd name="T4" fmla="*/ 2147483647 w 117"/>
              <a:gd name="T5" fmla="*/ 2147483647 h 71"/>
              <a:gd name="T6" fmla="*/ 2147483647 w 117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1"/>
              <a:gd name="T14" fmla="*/ 117 w 117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1">
                <a:moveTo>
                  <a:pt x="117" y="4"/>
                </a:moveTo>
                <a:lnTo>
                  <a:pt x="0" y="0"/>
                </a:lnTo>
                <a:lnTo>
                  <a:pt x="20" y="71"/>
                </a:lnTo>
                <a:lnTo>
                  <a:pt x="117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63" name="Line 455"/>
          <p:cNvSpPr>
            <a:spLocks noChangeShapeType="1"/>
          </p:cNvSpPr>
          <p:nvPr/>
        </p:nvSpPr>
        <p:spPr bwMode="auto">
          <a:xfrm flipV="1">
            <a:off x="6915150" y="5841290"/>
            <a:ext cx="174625" cy="269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64" name="Line 456"/>
          <p:cNvSpPr>
            <a:spLocks noChangeShapeType="1"/>
          </p:cNvSpPr>
          <p:nvPr/>
        </p:nvSpPr>
        <p:spPr bwMode="auto">
          <a:xfrm flipV="1">
            <a:off x="7262813" y="5793665"/>
            <a:ext cx="17303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65" name="Line 457"/>
          <p:cNvSpPr>
            <a:spLocks noChangeShapeType="1"/>
          </p:cNvSpPr>
          <p:nvPr/>
        </p:nvSpPr>
        <p:spPr bwMode="auto">
          <a:xfrm flipV="1">
            <a:off x="7613650" y="5742865"/>
            <a:ext cx="17303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66" name="Line 458"/>
          <p:cNvSpPr>
            <a:spLocks noChangeShapeType="1"/>
          </p:cNvSpPr>
          <p:nvPr/>
        </p:nvSpPr>
        <p:spPr bwMode="auto">
          <a:xfrm flipV="1">
            <a:off x="7959725" y="5690478"/>
            <a:ext cx="174625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67" name="Freeform 459"/>
          <p:cNvSpPr>
            <a:spLocks/>
          </p:cNvSpPr>
          <p:nvPr/>
        </p:nvSpPr>
        <p:spPr bwMode="auto">
          <a:xfrm>
            <a:off x="8391525" y="5593640"/>
            <a:ext cx="182563" cy="115888"/>
          </a:xfrm>
          <a:custGeom>
            <a:avLst/>
            <a:gdLst>
              <a:gd name="T0" fmla="*/ 2147483647 w 115"/>
              <a:gd name="T1" fmla="*/ 2147483647 h 73"/>
              <a:gd name="T2" fmla="*/ 0 w 115"/>
              <a:gd name="T3" fmla="*/ 0 h 73"/>
              <a:gd name="T4" fmla="*/ 2147483647 w 115"/>
              <a:gd name="T5" fmla="*/ 2147483647 h 73"/>
              <a:gd name="T6" fmla="*/ 2147483647 w 115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3"/>
              <a:gd name="T14" fmla="*/ 115 w 115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3">
                <a:moveTo>
                  <a:pt x="115" y="22"/>
                </a:moveTo>
                <a:lnTo>
                  <a:pt x="0" y="0"/>
                </a:lnTo>
                <a:lnTo>
                  <a:pt x="10" y="73"/>
                </a:lnTo>
                <a:lnTo>
                  <a:pt x="115" y="22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68" name="Line 460"/>
          <p:cNvSpPr>
            <a:spLocks noChangeShapeType="1"/>
          </p:cNvSpPr>
          <p:nvPr/>
        </p:nvSpPr>
        <p:spPr bwMode="auto">
          <a:xfrm flipV="1">
            <a:off x="6915150" y="5868278"/>
            <a:ext cx="1658938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69" name="Line 461"/>
          <p:cNvSpPr>
            <a:spLocks noChangeShapeType="1"/>
          </p:cNvSpPr>
          <p:nvPr/>
        </p:nvSpPr>
        <p:spPr bwMode="auto">
          <a:xfrm flipV="1">
            <a:off x="8310563" y="5649203"/>
            <a:ext cx="119062" cy="15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70" name="Freeform 462"/>
          <p:cNvSpPr>
            <a:spLocks/>
          </p:cNvSpPr>
          <p:nvPr/>
        </p:nvSpPr>
        <p:spPr bwMode="auto">
          <a:xfrm>
            <a:off x="8391525" y="5834940"/>
            <a:ext cx="182563" cy="117475"/>
          </a:xfrm>
          <a:custGeom>
            <a:avLst/>
            <a:gdLst>
              <a:gd name="T0" fmla="*/ 2147483647 w 115"/>
              <a:gd name="T1" fmla="*/ 2147483647 h 74"/>
              <a:gd name="T2" fmla="*/ 0 w 115"/>
              <a:gd name="T3" fmla="*/ 0 h 74"/>
              <a:gd name="T4" fmla="*/ 2147483647 w 115"/>
              <a:gd name="T5" fmla="*/ 2147483647 h 74"/>
              <a:gd name="T6" fmla="*/ 2147483647 w 115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4"/>
              <a:gd name="T14" fmla="*/ 115 w 115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4">
                <a:moveTo>
                  <a:pt x="115" y="21"/>
                </a:moveTo>
                <a:lnTo>
                  <a:pt x="0" y="0"/>
                </a:lnTo>
                <a:lnTo>
                  <a:pt x="10" y="74"/>
                </a:lnTo>
                <a:lnTo>
                  <a:pt x="115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71" name="Line 463"/>
          <p:cNvSpPr>
            <a:spLocks noChangeShapeType="1"/>
          </p:cNvSpPr>
          <p:nvPr/>
        </p:nvSpPr>
        <p:spPr bwMode="auto">
          <a:xfrm>
            <a:off x="6915150" y="6106403"/>
            <a:ext cx="1778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72" name="Line 464"/>
          <p:cNvSpPr>
            <a:spLocks noChangeShapeType="1"/>
          </p:cNvSpPr>
          <p:nvPr/>
        </p:nvSpPr>
        <p:spPr bwMode="auto">
          <a:xfrm>
            <a:off x="7265988" y="6106403"/>
            <a:ext cx="1762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73" name="Line 465"/>
          <p:cNvSpPr>
            <a:spLocks noChangeShapeType="1"/>
          </p:cNvSpPr>
          <p:nvPr/>
        </p:nvSpPr>
        <p:spPr bwMode="auto">
          <a:xfrm>
            <a:off x="7620000" y="6106403"/>
            <a:ext cx="1762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74" name="Line 466"/>
          <p:cNvSpPr>
            <a:spLocks noChangeShapeType="1"/>
          </p:cNvSpPr>
          <p:nvPr/>
        </p:nvSpPr>
        <p:spPr bwMode="auto">
          <a:xfrm>
            <a:off x="7974013" y="6106403"/>
            <a:ext cx="1730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475" name="Freeform 467"/>
          <p:cNvSpPr>
            <a:spLocks/>
          </p:cNvSpPr>
          <p:nvPr/>
        </p:nvSpPr>
        <p:spPr bwMode="auto">
          <a:xfrm>
            <a:off x="8397875" y="6047665"/>
            <a:ext cx="176213" cy="117475"/>
          </a:xfrm>
          <a:custGeom>
            <a:avLst/>
            <a:gdLst>
              <a:gd name="T0" fmla="*/ 2147483647 w 111"/>
              <a:gd name="T1" fmla="*/ 2147483647 h 74"/>
              <a:gd name="T2" fmla="*/ 0 w 111"/>
              <a:gd name="T3" fmla="*/ 0 h 74"/>
              <a:gd name="T4" fmla="*/ 0 w 111"/>
              <a:gd name="T5" fmla="*/ 2147483647 h 74"/>
              <a:gd name="T6" fmla="*/ 2147483647 w 111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74"/>
              <a:gd name="T14" fmla="*/ 111 w 111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74">
                <a:moveTo>
                  <a:pt x="111" y="37"/>
                </a:moveTo>
                <a:lnTo>
                  <a:pt x="0" y="0"/>
                </a:lnTo>
                <a:lnTo>
                  <a:pt x="0" y="74"/>
                </a:lnTo>
                <a:lnTo>
                  <a:pt x="111" y="37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76" name="Line 468"/>
          <p:cNvSpPr>
            <a:spLocks noChangeShapeType="1"/>
          </p:cNvSpPr>
          <p:nvPr/>
        </p:nvSpPr>
        <p:spPr bwMode="auto">
          <a:xfrm>
            <a:off x="8323263" y="6106403"/>
            <a:ext cx="1063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77" name="Rectangle 469"/>
          <p:cNvSpPr>
            <a:spLocks noChangeArrowheads="1"/>
          </p:cNvSpPr>
          <p:nvPr/>
        </p:nvSpPr>
        <p:spPr bwMode="auto">
          <a:xfrm>
            <a:off x="8677275" y="2410703"/>
            <a:ext cx="388938" cy="209550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78" name="Rectangle 470"/>
          <p:cNvSpPr>
            <a:spLocks noChangeArrowheads="1"/>
          </p:cNvSpPr>
          <p:nvPr/>
        </p:nvSpPr>
        <p:spPr bwMode="auto">
          <a:xfrm>
            <a:off x="8677275" y="2410703"/>
            <a:ext cx="388938" cy="209550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79" name="Rectangle 471"/>
          <p:cNvSpPr>
            <a:spLocks noChangeArrowheads="1"/>
          </p:cNvSpPr>
          <p:nvPr/>
        </p:nvSpPr>
        <p:spPr bwMode="auto">
          <a:xfrm>
            <a:off x="8802688" y="2407528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480" name="Rectangle 472"/>
          <p:cNvSpPr>
            <a:spLocks noChangeArrowheads="1"/>
          </p:cNvSpPr>
          <p:nvPr/>
        </p:nvSpPr>
        <p:spPr bwMode="auto">
          <a:xfrm>
            <a:off x="8875713" y="2526590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0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481" name="Rectangle 473"/>
          <p:cNvSpPr>
            <a:spLocks noChangeArrowheads="1"/>
          </p:cNvSpPr>
          <p:nvPr/>
        </p:nvSpPr>
        <p:spPr bwMode="auto">
          <a:xfrm>
            <a:off x="8677275" y="2642478"/>
            <a:ext cx="388938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82" name="Rectangle 474"/>
          <p:cNvSpPr>
            <a:spLocks noChangeArrowheads="1"/>
          </p:cNvSpPr>
          <p:nvPr/>
        </p:nvSpPr>
        <p:spPr bwMode="auto">
          <a:xfrm>
            <a:off x="8677275" y="2642478"/>
            <a:ext cx="388938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83" name="Rectangle 475"/>
          <p:cNvSpPr>
            <a:spLocks noChangeArrowheads="1"/>
          </p:cNvSpPr>
          <p:nvPr/>
        </p:nvSpPr>
        <p:spPr bwMode="auto">
          <a:xfrm>
            <a:off x="8802688" y="2642478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484" name="Rectangle 476"/>
          <p:cNvSpPr>
            <a:spLocks noChangeArrowheads="1"/>
          </p:cNvSpPr>
          <p:nvPr/>
        </p:nvSpPr>
        <p:spPr bwMode="auto">
          <a:xfrm>
            <a:off x="8875713" y="2761540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485" name="Rectangle 477"/>
          <p:cNvSpPr>
            <a:spLocks noChangeArrowheads="1"/>
          </p:cNvSpPr>
          <p:nvPr/>
        </p:nvSpPr>
        <p:spPr bwMode="auto">
          <a:xfrm>
            <a:off x="8677275" y="2880603"/>
            <a:ext cx="388938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86" name="Rectangle 478"/>
          <p:cNvSpPr>
            <a:spLocks noChangeArrowheads="1"/>
          </p:cNvSpPr>
          <p:nvPr/>
        </p:nvSpPr>
        <p:spPr bwMode="auto">
          <a:xfrm>
            <a:off x="8677275" y="2880603"/>
            <a:ext cx="388938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87" name="Rectangle 479"/>
          <p:cNvSpPr>
            <a:spLocks noChangeArrowheads="1"/>
          </p:cNvSpPr>
          <p:nvPr/>
        </p:nvSpPr>
        <p:spPr bwMode="auto">
          <a:xfrm>
            <a:off x="8802688" y="2875840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488" name="Rectangle 480"/>
          <p:cNvSpPr>
            <a:spLocks noChangeArrowheads="1"/>
          </p:cNvSpPr>
          <p:nvPr/>
        </p:nvSpPr>
        <p:spPr bwMode="auto">
          <a:xfrm>
            <a:off x="8875713" y="2993315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489" name="Rectangle 481"/>
          <p:cNvSpPr>
            <a:spLocks noChangeArrowheads="1"/>
          </p:cNvSpPr>
          <p:nvPr/>
        </p:nvSpPr>
        <p:spPr bwMode="auto">
          <a:xfrm>
            <a:off x="8677275" y="3121903"/>
            <a:ext cx="388938" cy="214312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90" name="Rectangle 482"/>
          <p:cNvSpPr>
            <a:spLocks noChangeArrowheads="1"/>
          </p:cNvSpPr>
          <p:nvPr/>
        </p:nvSpPr>
        <p:spPr bwMode="auto">
          <a:xfrm>
            <a:off x="8677275" y="3121903"/>
            <a:ext cx="388938" cy="214312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91" name="Rectangle 483"/>
          <p:cNvSpPr>
            <a:spLocks noChangeArrowheads="1"/>
          </p:cNvSpPr>
          <p:nvPr/>
        </p:nvSpPr>
        <p:spPr bwMode="auto">
          <a:xfrm>
            <a:off x="8802688" y="3126665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492" name="Rectangle 484"/>
          <p:cNvSpPr>
            <a:spLocks noChangeArrowheads="1"/>
          </p:cNvSpPr>
          <p:nvPr/>
        </p:nvSpPr>
        <p:spPr bwMode="auto">
          <a:xfrm>
            <a:off x="8875713" y="3244140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3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493" name="Rectangle 485"/>
          <p:cNvSpPr>
            <a:spLocks noChangeArrowheads="1"/>
          </p:cNvSpPr>
          <p:nvPr/>
        </p:nvSpPr>
        <p:spPr bwMode="auto">
          <a:xfrm>
            <a:off x="8677275" y="3358440"/>
            <a:ext cx="388938" cy="215900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94" name="Rectangle 486"/>
          <p:cNvSpPr>
            <a:spLocks noChangeArrowheads="1"/>
          </p:cNvSpPr>
          <p:nvPr/>
        </p:nvSpPr>
        <p:spPr bwMode="auto">
          <a:xfrm>
            <a:off x="8677275" y="3358440"/>
            <a:ext cx="388938" cy="215900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95" name="Rectangle 487"/>
          <p:cNvSpPr>
            <a:spLocks noChangeArrowheads="1"/>
          </p:cNvSpPr>
          <p:nvPr/>
        </p:nvSpPr>
        <p:spPr bwMode="auto">
          <a:xfrm>
            <a:off x="8802688" y="3358440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496" name="Rectangle 488"/>
          <p:cNvSpPr>
            <a:spLocks noChangeArrowheads="1"/>
          </p:cNvSpPr>
          <p:nvPr/>
        </p:nvSpPr>
        <p:spPr bwMode="auto">
          <a:xfrm>
            <a:off x="8875713" y="3477503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4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497" name="Rectangle 489"/>
          <p:cNvSpPr>
            <a:spLocks noChangeArrowheads="1"/>
          </p:cNvSpPr>
          <p:nvPr/>
        </p:nvSpPr>
        <p:spPr bwMode="auto">
          <a:xfrm>
            <a:off x="8677275" y="3599740"/>
            <a:ext cx="388938" cy="214313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98" name="Rectangle 490"/>
          <p:cNvSpPr>
            <a:spLocks noChangeArrowheads="1"/>
          </p:cNvSpPr>
          <p:nvPr/>
        </p:nvSpPr>
        <p:spPr bwMode="auto">
          <a:xfrm>
            <a:off x="8677275" y="3599740"/>
            <a:ext cx="388938" cy="214313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499" name="Rectangle 491"/>
          <p:cNvSpPr>
            <a:spLocks noChangeArrowheads="1"/>
          </p:cNvSpPr>
          <p:nvPr/>
        </p:nvSpPr>
        <p:spPr bwMode="auto">
          <a:xfrm>
            <a:off x="8802688" y="3607678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00" name="Rectangle 492"/>
          <p:cNvSpPr>
            <a:spLocks noChangeArrowheads="1"/>
          </p:cNvSpPr>
          <p:nvPr/>
        </p:nvSpPr>
        <p:spPr bwMode="auto">
          <a:xfrm>
            <a:off x="8875713" y="3725153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5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01" name="Rectangle 493"/>
          <p:cNvSpPr>
            <a:spLocks noChangeArrowheads="1"/>
          </p:cNvSpPr>
          <p:nvPr/>
        </p:nvSpPr>
        <p:spPr bwMode="auto">
          <a:xfrm>
            <a:off x="8677275" y="3836278"/>
            <a:ext cx="388938" cy="215900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02" name="Rectangle 494"/>
          <p:cNvSpPr>
            <a:spLocks noChangeArrowheads="1"/>
          </p:cNvSpPr>
          <p:nvPr/>
        </p:nvSpPr>
        <p:spPr bwMode="auto">
          <a:xfrm>
            <a:off x="8677275" y="3836278"/>
            <a:ext cx="388938" cy="215900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03" name="Rectangle 495"/>
          <p:cNvSpPr>
            <a:spLocks noChangeArrowheads="1"/>
          </p:cNvSpPr>
          <p:nvPr/>
        </p:nvSpPr>
        <p:spPr bwMode="auto">
          <a:xfrm>
            <a:off x="8802688" y="3844215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04" name="Rectangle 496"/>
          <p:cNvSpPr>
            <a:spLocks noChangeArrowheads="1"/>
          </p:cNvSpPr>
          <p:nvPr/>
        </p:nvSpPr>
        <p:spPr bwMode="auto">
          <a:xfrm>
            <a:off x="8875713" y="3961690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6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05" name="Rectangle 497"/>
          <p:cNvSpPr>
            <a:spLocks noChangeArrowheads="1"/>
          </p:cNvSpPr>
          <p:nvPr/>
        </p:nvSpPr>
        <p:spPr bwMode="auto">
          <a:xfrm>
            <a:off x="8677275" y="4079165"/>
            <a:ext cx="388938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06" name="Rectangle 498"/>
          <p:cNvSpPr>
            <a:spLocks noChangeArrowheads="1"/>
          </p:cNvSpPr>
          <p:nvPr/>
        </p:nvSpPr>
        <p:spPr bwMode="auto">
          <a:xfrm>
            <a:off x="8677275" y="4079165"/>
            <a:ext cx="388938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07" name="Rectangle 499"/>
          <p:cNvSpPr>
            <a:spLocks noChangeArrowheads="1"/>
          </p:cNvSpPr>
          <p:nvPr/>
        </p:nvSpPr>
        <p:spPr bwMode="auto">
          <a:xfrm>
            <a:off x="8802688" y="4075990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08" name="Rectangle 500"/>
          <p:cNvSpPr>
            <a:spLocks noChangeArrowheads="1"/>
          </p:cNvSpPr>
          <p:nvPr/>
        </p:nvSpPr>
        <p:spPr bwMode="auto">
          <a:xfrm>
            <a:off x="8875713" y="4195053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7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09" name="Rectangle 501"/>
          <p:cNvSpPr>
            <a:spLocks noChangeArrowheads="1"/>
          </p:cNvSpPr>
          <p:nvPr/>
        </p:nvSpPr>
        <p:spPr bwMode="auto">
          <a:xfrm>
            <a:off x="8677275" y="4317290"/>
            <a:ext cx="388938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10" name="Rectangle 502"/>
          <p:cNvSpPr>
            <a:spLocks noChangeArrowheads="1"/>
          </p:cNvSpPr>
          <p:nvPr/>
        </p:nvSpPr>
        <p:spPr bwMode="auto">
          <a:xfrm>
            <a:off x="8677275" y="4317290"/>
            <a:ext cx="388938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11" name="Rectangle 503"/>
          <p:cNvSpPr>
            <a:spLocks noChangeArrowheads="1"/>
          </p:cNvSpPr>
          <p:nvPr/>
        </p:nvSpPr>
        <p:spPr bwMode="auto">
          <a:xfrm>
            <a:off x="8802688" y="4326815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12" name="Rectangle 504"/>
          <p:cNvSpPr>
            <a:spLocks noChangeArrowheads="1"/>
          </p:cNvSpPr>
          <p:nvPr/>
        </p:nvSpPr>
        <p:spPr bwMode="auto">
          <a:xfrm>
            <a:off x="8875713" y="4445878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8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13" name="Rectangle 505"/>
          <p:cNvSpPr>
            <a:spLocks noChangeArrowheads="1"/>
          </p:cNvSpPr>
          <p:nvPr/>
        </p:nvSpPr>
        <p:spPr bwMode="auto">
          <a:xfrm>
            <a:off x="8677275" y="4555415"/>
            <a:ext cx="388938" cy="215900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14" name="Rectangle 506"/>
          <p:cNvSpPr>
            <a:spLocks noChangeArrowheads="1"/>
          </p:cNvSpPr>
          <p:nvPr/>
        </p:nvSpPr>
        <p:spPr bwMode="auto">
          <a:xfrm>
            <a:off x="8677275" y="4555415"/>
            <a:ext cx="388938" cy="215900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15" name="Rectangle 507"/>
          <p:cNvSpPr>
            <a:spLocks noChangeArrowheads="1"/>
          </p:cNvSpPr>
          <p:nvPr/>
        </p:nvSpPr>
        <p:spPr bwMode="auto">
          <a:xfrm>
            <a:off x="8802688" y="4560178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16" name="Rectangle 508"/>
          <p:cNvSpPr>
            <a:spLocks noChangeArrowheads="1"/>
          </p:cNvSpPr>
          <p:nvPr/>
        </p:nvSpPr>
        <p:spPr bwMode="auto">
          <a:xfrm>
            <a:off x="8875713" y="4677653"/>
            <a:ext cx="52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9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17" name="Rectangle 509"/>
          <p:cNvSpPr>
            <a:spLocks noChangeArrowheads="1"/>
          </p:cNvSpPr>
          <p:nvPr/>
        </p:nvSpPr>
        <p:spPr bwMode="auto">
          <a:xfrm>
            <a:off x="8677275" y="4793540"/>
            <a:ext cx="388938" cy="217488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18" name="Rectangle 510"/>
          <p:cNvSpPr>
            <a:spLocks noChangeArrowheads="1"/>
          </p:cNvSpPr>
          <p:nvPr/>
        </p:nvSpPr>
        <p:spPr bwMode="auto">
          <a:xfrm>
            <a:off x="8677275" y="4793540"/>
            <a:ext cx="388938" cy="217488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19" name="Rectangle 511"/>
          <p:cNvSpPr>
            <a:spLocks noChangeArrowheads="1"/>
          </p:cNvSpPr>
          <p:nvPr/>
        </p:nvSpPr>
        <p:spPr bwMode="auto">
          <a:xfrm>
            <a:off x="8786813" y="4795128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20" name="Rectangle 512"/>
          <p:cNvSpPr>
            <a:spLocks noChangeArrowheads="1"/>
          </p:cNvSpPr>
          <p:nvPr/>
        </p:nvSpPr>
        <p:spPr bwMode="auto">
          <a:xfrm>
            <a:off x="8859838" y="4912603"/>
            <a:ext cx="10579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10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21" name="Rectangle 513"/>
          <p:cNvSpPr>
            <a:spLocks noChangeArrowheads="1"/>
          </p:cNvSpPr>
          <p:nvPr/>
        </p:nvSpPr>
        <p:spPr bwMode="auto">
          <a:xfrm>
            <a:off x="8677275" y="5036428"/>
            <a:ext cx="388938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22" name="Rectangle 514"/>
          <p:cNvSpPr>
            <a:spLocks noChangeArrowheads="1"/>
          </p:cNvSpPr>
          <p:nvPr/>
        </p:nvSpPr>
        <p:spPr bwMode="auto">
          <a:xfrm>
            <a:off x="8677275" y="5036428"/>
            <a:ext cx="388938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23" name="Rectangle 515"/>
          <p:cNvSpPr>
            <a:spLocks noChangeArrowheads="1"/>
          </p:cNvSpPr>
          <p:nvPr/>
        </p:nvSpPr>
        <p:spPr bwMode="auto">
          <a:xfrm>
            <a:off x="8786813" y="5042778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24" name="Rectangle 516"/>
          <p:cNvSpPr>
            <a:spLocks noChangeArrowheads="1"/>
          </p:cNvSpPr>
          <p:nvPr/>
        </p:nvSpPr>
        <p:spPr bwMode="auto">
          <a:xfrm>
            <a:off x="8859838" y="5161840"/>
            <a:ext cx="10579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11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25" name="Rectangle 517"/>
          <p:cNvSpPr>
            <a:spLocks noChangeArrowheads="1"/>
          </p:cNvSpPr>
          <p:nvPr/>
        </p:nvSpPr>
        <p:spPr bwMode="auto">
          <a:xfrm>
            <a:off x="8677275" y="5274553"/>
            <a:ext cx="388938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26" name="Rectangle 518"/>
          <p:cNvSpPr>
            <a:spLocks noChangeArrowheads="1"/>
          </p:cNvSpPr>
          <p:nvPr/>
        </p:nvSpPr>
        <p:spPr bwMode="auto">
          <a:xfrm>
            <a:off x="8677275" y="5274553"/>
            <a:ext cx="388938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27" name="Rectangle 519"/>
          <p:cNvSpPr>
            <a:spLocks noChangeArrowheads="1"/>
          </p:cNvSpPr>
          <p:nvPr/>
        </p:nvSpPr>
        <p:spPr bwMode="auto">
          <a:xfrm>
            <a:off x="8786813" y="5279315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28" name="Rectangle 520"/>
          <p:cNvSpPr>
            <a:spLocks noChangeArrowheads="1"/>
          </p:cNvSpPr>
          <p:nvPr/>
        </p:nvSpPr>
        <p:spPr bwMode="auto">
          <a:xfrm>
            <a:off x="8859838" y="5396790"/>
            <a:ext cx="10579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12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29" name="Rectangle 521"/>
          <p:cNvSpPr>
            <a:spLocks noChangeArrowheads="1"/>
          </p:cNvSpPr>
          <p:nvPr/>
        </p:nvSpPr>
        <p:spPr bwMode="auto">
          <a:xfrm>
            <a:off x="8677275" y="5512678"/>
            <a:ext cx="388938" cy="215900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30" name="Rectangle 522"/>
          <p:cNvSpPr>
            <a:spLocks noChangeArrowheads="1"/>
          </p:cNvSpPr>
          <p:nvPr/>
        </p:nvSpPr>
        <p:spPr bwMode="auto">
          <a:xfrm>
            <a:off x="8677275" y="5512678"/>
            <a:ext cx="388938" cy="215900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31" name="Rectangle 523"/>
          <p:cNvSpPr>
            <a:spLocks noChangeArrowheads="1"/>
          </p:cNvSpPr>
          <p:nvPr/>
        </p:nvSpPr>
        <p:spPr bwMode="auto">
          <a:xfrm>
            <a:off x="8786813" y="5511090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32" name="Rectangle 524"/>
          <p:cNvSpPr>
            <a:spLocks noChangeArrowheads="1"/>
          </p:cNvSpPr>
          <p:nvPr/>
        </p:nvSpPr>
        <p:spPr bwMode="auto">
          <a:xfrm>
            <a:off x="8859838" y="5628565"/>
            <a:ext cx="10579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13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33" name="Rectangle 525"/>
          <p:cNvSpPr>
            <a:spLocks noChangeArrowheads="1"/>
          </p:cNvSpPr>
          <p:nvPr/>
        </p:nvSpPr>
        <p:spPr bwMode="auto">
          <a:xfrm>
            <a:off x="8677275" y="5752390"/>
            <a:ext cx="388938" cy="21272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34" name="Rectangle 526"/>
          <p:cNvSpPr>
            <a:spLocks noChangeArrowheads="1"/>
          </p:cNvSpPr>
          <p:nvPr/>
        </p:nvSpPr>
        <p:spPr bwMode="auto">
          <a:xfrm>
            <a:off x="8677275" y="5752390"/>
            <a:ext cx="388938" cy="212725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35" name="Rectangle 527"/>
          <p:cNvSpPr>
            <a:spLocks noChangeArrowheads="1"/>
          </p:cNvSpPr>
          <p:nvPr/>
        </p:nvSpPr>
        <p:spPr bwMode="auto">
          <a:xfrm>
            <a:off x="8786813" y="5758740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36" name="Rectangle 528"/>
          <p:cNvSpPr>
            <a:spLocks noChangeArrowheads="1"/>
          </p:cNvSpPr>
          <p:nvPr/>
        </p:nvSpPr>
        <p:spPr bwMode="auto">
          <a:xfrm>
            <a:off x="8859838" y="5877803"/>
            <a:ext cx="10579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14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37" name="Rectangle 529"/>
          <p:cNvSpPr>
            <a:spLocks noChangeArrowheads="1"/>
          </p:cNvSpPr>
          <p:nvPr/>
        </p:nvSpPr>
        <p:spPr bwMode="auto">
          <a:xfrm>
            <a:off x="8677275" y="5990515"/>
            <a:ext cx="388938" cy="215900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38" name="Rectangle 530"/>
          <p:cNvSpPr>
            <a:spLocks noChangeArrowheads="1"/>
          </p:cNvSpPr>
          <p:nvPr/>
        </p:nvSpPr>
        <p:spPr bwMode="auto">
          <a:xfrm>
            <a:off x="8677275" y="5990515"/>
            <a:ext cx="388938" cy="215900"/>
          </a:xfrm>
          <a:prstGeom prst="rect">
            <a:avLst/>
          </a:prstGeom>
          <a:noFill/>
          <a:ln w="3175">
            <a:solidFill>
              <a:srgbClr val="E6E6FF"/>
            </a:solidFill>
            <a:miter lim="800000"/>
            <a:headEnd/>
            <a:tailEnd/>
          </a:ln>
        </p:spPr>
        <p:txBody>
          <a:bodyPr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43539" name="Rectangle 531"/>
          <p:cNvSpPr>
            <a:spLocks noChangeArrowheads="1"/>
          </p:cNvSpPr>
          <p:nvPr/>
        </p:nvSpPr>
        <p:spPr bwMode="auto">
          <a:xfrm>
            <a:off x="8786813" y="5993690"/>
            <a:ext cx="8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400" u="none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40" name="Rectangle 532"/>
          <p:cNvSpPr>
            <a:spLocks noChangeArrowheads="1"/>
          </p:cNvSpPr>
          <p:nvPr/>
        </p:nvSpPr>
        <p:spPr bwMode="auto">
          <a:xfrm>
            <a:off x="8859838" y="6112753"/>
            <a:ext cx="10579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900" u="none">
                <a:solidFill>
                  <a:srgbClr val="000000"/>
                </a:solidFill>
                <a:latin typeface="Arial Narrow" panose="020B0606020202030204" pitchFamily="34" charset="0"/>
              </a:rPr>
              <a:t>15</a:t>
            </a:r>
            <a:endParaRPr lang="en-US" sz="1400" u="none">
              <a:latin typeface="Arial Narrow" panose="020B0606020202030204" pitchFamily="34" charset="0"/>
            </a:endParaRPr>
          </a:p>
        </p:txBody>
      </p:sp>
      <p:sp>
        <p:nvSpPr>
          <p:cNvPr id="43541" name="Freeform 533"/>
          <p:cNvSpPr>
            <a:spLocks/>
          </p:cNvSpPr>
          <p:nvPr/>
        </p:nvSpPr>
        <p:spPr bwMode="auto">
          <a:xfrm>
            <a:off x="5224463" y="2486903"/>
            <a:ext cx="84137" cy="93662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31"/>
                </a:moveTo>
                <a:lnTo>
                  <a:pt x="51" y="43"/>
                </a:lnTo>
                <a:lnTo>
                  <a:pt x="43" y="55"/>
                </a:lnTo>
                <a:lnTo>
                  <a:pt x="31" y="59"/>
                </a:lnTo>
                <a:lnTo>
                  <a:pt x="17" y="57"/>
                </a:lnTo>
                <a:lnTo>
                  <a:pt x="6" y="49"/>
                </a:lnTo>
                <a:lnTo>
                  <a:pt x="0" y="37"/>
                </a:lnTo>
                <a:lnTo>
                  <a:pt x="0" y="23"/>
                </a:lnTo>
                <a:lnTo>
                  <a:pt x="6" y="11"/>
                </a:lnTo>
                <a:lnTo>
                  <a:pt x="17" y="2"/>
                </a:lnTo>
                <a:lnTo>
                  <a:pt x="31" y="0"/>
                </a:lnTo>
                <a:lnTo>
                  <a:pt x="43" y="4"/>
                </a:lnTo>
                <a:lnTo>
                  <a:pt x="51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42" name="Freeform 534"/>
          <p:cNvSpPr>
            <a:spLocks/>
          </p:cNvSpPr>
          <p:nvPr/>
        </p:nvSpPr>
        <p:spPr bwMode="auto">
          <a:xfrm>
            <a:off x="5224463" y="272661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2147483647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0 h 59"/>
              <a:gd name="T20" fmla="*/ 2147483647 w 53"/>
              <a:gd name="T21" fmla="*/ 2147483647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"/>
              <a:gd name="T40" fmla="*/ 0 h 59"/>
              <a:gd name="T41" fmla="*/ 53 w 53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" h="59">
                <a:moveTo>
                  <a:pt x="53" y="30"/>
                </a:moveTo>
                <a:lnTo>
                  <a:pt x="51" y="44"/>
                </a:lnTo>
                <a:lnTo>
                  <a:pt x="41" y="55"/>
                </a:lnTo>
                <a:lnTo>
                  <a:pt x="27" y="59"/>
                </a:lnTo>
                <a:lnTo>
                  <a:pt x="15" y="55"/>
                </a:lnTo>
                <a:lnTo>
                  <a:pt x="4" y="44"/>
                </a:lnTo>
                <a:lnTo>
                  <a:pt x="0" y="30"/>
                </a:lnTo>
                <a:lnTo>
                  <a:pt x="4" y="14"/>
                </a:lnTo>
                <a:lnTo>
                  <a:pt x="15" y="4"/>
                </a:lnTo>
                <a:lnTo>
                  <a:pt x="27" y="0"/>
                </a:lnTo>
                <a:lnTo>
                  <a:pt x="41" y="4"/>
                </a:lnTo>
                <a:lnTo>
                  <a:pt x="51" y="14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43" name="Freeform 535"/>
          <p:cNvSpPr>
            <a:spLocks/>
          </p:cNvSpPr>
          <p:nvPr/>
        </p:nvSpPr>
        <p:spPr bwMode="auto">
          <a:xfrm>
            <a:off x="5224463" y="2964740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51" y="45"/>
                </a:lnTo>
                <a:lnTo>
                  <a:pt x="43" y="55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4"/>
                </a:lnTo>
                <a:lnTo>
                  <a:pt x="51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44" name="Freeform 536"/>
          <p:cNvSpPr>
            <a:spLocks/>
          </p:cNvSpPr>
          <p:nvPr/>
        </p:nvSpPr>
        <p:spPr bwMode="auto">
          <a:xfrm>
            <a:off x="5224463" y="3202865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51" y="45"/>
                </a:lnTo>
                <a:lnTo>
                  <a:pt x="43" y="57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9"/>
                </a:lnTo>
                <a:lnTo>
                  <a:pt x="0" y="23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6"/>
                </a:lnTo>
                <a:lnTo>
                  <a:pt x="51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45" name="Freeform 537"/>
          <p:cNvSpPr>
            <a:spLocks/>
          </p:cNvSpPr>
          <p:nvPr/>
        </p:nvSpPr>
        <p:spPr bwMode="auto">
          <a:xfrm>
            <a:off x="5224463" y="3445753"/>
            <a:ext cx="84137" cy="92075"/>
          </a:xfrm>
          <a:custGeom>
            <a:avLst/>
            <a:gdLst>
              <a:gd name="T0" fmla="*/ 2147483647 w 53"/>
              <a:gd name="T1" fmla="*/ 2147483647 h 58"/>
              <a:gd name="T2" fmla="*/ 2147483647 w 53"/>
              <a:gd name="T3" fmla="*/ 2147483647 h 58"/>
              <a:gd name="T4" fmla="*/ 2147483647 w 53"/>
              <a:gd name="T5" fmla="*/ 2147483647 h 58"/>
              <a:gd name="T6" fmla="*/ 2147483647 w 53"/>
              <a:gd name="T7" fmla="*/ 2147483647 h 58"/>
              <a:gd name="T8" fmla="*/ 2147483647 w 53"/>
              <a:gd name="T9" fmla="*/ 2147483647 h 58"/>
              <a:gd name="T10" fmla="*/ 2147483647 w 53"/>
              <a:gd name="T11" fmla="*/ 2147483647 h 58"/>
              <a:gd name="T12" fmla="*/ 0 w 53"/>
              <a:gd name="T13" fmla="*/ 2147483647 h 58"/>
              <a:gd name="T14" fmla="*/ 2147483647 w 53"/>
              <a:gd name="T15" fmla="*/ 2147483647 h 58"/>
              <a:gd name="T16" fmla="*/ 2147483647 w 53"/>
              <a:gd name="T17" fmla="*/ 2147483647 h 58"/>
              <a:gd name="T18" fmla="*/ 2147483647 w 53"/>
              <a:gd name="T19" fmla="*/ 0 h 58"/>
              <a:gd name="T20" fmla="*/ 2147483647 w 53"/>
              <a:gd name="T21" fmla="*/ 2147483647 h 58"/>
              <a:gd name="T22" fmla="*/ 2147483647 w 53"/>
              <a:gd name="T23" fmla="*/ 2147483647 h 58"/>
              <a:gd name="T24" fmla="*/ 2147483647 w 53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"/>
              <a:gd name="T40" fmla="*/ 0 h 58"/>
              <a:gd name="T41" fmla="*/ 53 w 53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" h="58">
                <a:moveTo>
                  <a:pt x="53" y="28"/>
                </a:moveTo>
                <a:lnTo>
                  <a:pt x="51" y="42"/>
                </a:lnTo>
                <a:lnTo>
                  <a:pt x="41" y="54"/>
                </a:lnTo>
                <a:lnTo>
                  <a:pt x="27" y="58"/>
                </a:lnTo>
                <a:lnTo>
                  <a:pt x="15" y="54"/>
                </a:lnTo>
                <a:lnTo>
                  <a:pt x="4" y="42"/>
                </a:lnTo>
                <a:lnTo>
                  <a:pt x="0" y="28"/>
                </a:lnTo>
                <a:lnTo>
                  <a:pt x="4" y="14"/>
                </a:lnTo>
                <a:lnTo>
                  <a:pt x="15" y="4"/>
                </a:lnTo>
                <a:lnTo>
                  <a:pt x="27" y="0"/>
                </a:lnTo>
                <a:lnTo>
                  <a:pt x="41" y="4"/>
                </a:lnTo>
                <a:lnTo>
                  <a:pt x="51" y="14"/>
                </a:lnTo>
                <a:lnTo>
                  <a:pt x="53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46" name="Freeform 538"/>
          <p:cNvSpPr>
            <a:spLocks/>
          </p:cNvSpPr>
          <p:nvPr/>
        </p:nvSpPr>
        <p:spPr bwMode="auto">
          <a:xfrm>
            <a:off x="5224463" y="3680703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51" y="45"/>
                </a:lnTo>
                <a:lnTo>
                  <a:pt x="43" y="55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6"/>
                </a:lnTo>
                <a:lnTo>
                  <a:pt x="51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47" name="Freeform 539"/>
          <p:cNvSpPr>
            <a:spLocks/>
          </p:cNvSpPr>
          <p:nvPr/>
        </p:nvSpPr>
        <p:spPr bwMode="auto">
          <a:xfrm>
            <a:off x="5224463" y="3920415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51" y="45"/>
                </a:lnTo>
                <a:lnTo>
                  <a:pt x="43" y="57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9"/>
                </a:lnTo>
                <a:lnTo>
                  <a:pt x="0" y="24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6"/>
                </a:lnTo>
                <a:lnTo>
                  <a:pt x="51" y="16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48" name="Freeform 540"/>
          <p:cNvSpPr>
            <a:spLocks/>
          </p:cNvSpPr>
          <p:nvPr/>
        </p:nvSpPr>
        <p:spPr bwMode="auto">
          <a:xfrm>
            <a:off x="5224463" y="416171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2147483647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0 h 59"/>
              <a:gd name="T20" fmla="*/ 2147483647 w 53"/>
              <a:gd name="T21" fmla="*/ 2147483647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"/>
              <a:gd name="T40" fmla="*/ 0 h 59"/>
              <a:gd name="T41" fmla="*/ 53 w 53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" h="59">
                <a:moveTo>
                  <a:pt x="53" y="31"/>
                </a:moveTo>
                <a:lnTo>
                  <a:pt x="51" y="45"/>
                </a:lnTo>
                <a:lnTo>
                  <a:pt x="41" y="55"/>
                </a:lnTo>
                <a:lnTo>
                  <a:pt x="27" y="59"/>
                </a:lnTo>
                <a:lnTo>
                  <a:pt x="15" y="55"/>
                </a:lnTo>
                <a:lnTo>
                  <a:pt x="4" y="45"/>
                </a:lnTo>
                <a:lnTo>
                  <a:pt x="0" y="31"/>
                </a:lnTo>
                <a:lnTo>
                  <a:pt x="4" y="15"/>
                </a:lnTo>
                <a:lnTo>
                  <a:pt x="15" y="4"/>
                </a:lnTo>
                <a:lnTo>
                  <a:pt x="27" y="0"/>
                </a:lnTo>
                <a:lnTo>
                  <a:pt x="41" y="4"/>
                </a:lnTo>
                <a:lnTo>
                  <a:pt x="51" y="15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49" name="Freeform 541"/>
          <p:cNvSpPr>
            <a:spLocks/>
          </p:cNvSpPr>
          <p:nvPr/>
        </p:nvSpPr>
        <p:spPr bwMode="auto">
          <a:xfrm>
            <a:off x="5224463" y="4401428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51" y="44"/>
                </a:lnTo>
                <a:lnTo>
                  <a:pt x="43" y="57"/>
                </a:lnTo>
                <a:lnTo>
                  <a:pt x="31" y="61"/>
                </a:lnTo>
                <a:lnTo>
                  <a:pt x="17" y="59"/>
                </a:lnTo>
                <a:lnTo>
                  <a:pt x="6" y="50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6"/>
                </a:lnTo>
                <a:lnTo>
                  <a:pt x="51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50" name="Freeform 542"/>
          <p:cNvSpPr>
            <a:spLocks/>
          </p:cNvSpPr>
          <p:nvPr/>
        </p:nvSpPr>
        <p:spPr bwMode="auto">
          <a:xfrm>
            <a:off x="5224463" y="4639553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51" y="45"/>
                </a:lnTo>
                <a:lnTo>
                  <a:pt x="43" y="55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9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6"/>
                </a:lnTo>
                <a:lnTo>
                  <a:pt x="51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51" name="Freeform 543"/>
          <p:cNvSpPr>
            <a:spLocks/>
          </p:cNvSpPr>
          <p:nvPr/>
        </p:nvSpPr>
        <p:spPr bwMode="auto">
          <a:xfrm>
            <a:off x="5224463" y="4877678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51" y="45"/>
                </a:lnTo>
                <a:lnTo>
                  <a:pt x="43" y="55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7"/>
                </a:lnTo>
                <a:lnTo>
                  <a:pt x="0" y="23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6"/>
                </a:lnTo>
                <a:lnTo>
                  <a:pt x="51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52" name="Freeform 544"/>
          <p:cNvSpPr>
            <a:spLocks/>
          </p:cNvSpPr>
          <p:nvPr/>
        </p:nvSpPr>
        <p:spPr bwMode="auto">
          <a:xfrm>
            <a:off x="5224463" y="5120565"/>
            <a:ext cx="84137" cy="92075"/>
          </a:xfrm>
          <a:custGeom>
            <a:avLst/>
            <a:gdLst>
              <a:gd name="T0" fmla="*/ 2147483647 w 53"/>
              <a:gd name="T1" fmla="*/ 2147483647 h 58"/>
              <a:gd name="T2" fmla="*/ 2147483647 w 53"/>
              <a:gd name="T3" fmla="*/ 2147483647 h 58"/>
              <a:gd name="T4" fmla="*/ 2147483647 w 53"/>
              <a:gd name="T5" fmla="*/ 2147483647 h 58"/>
              <a:gd name="T6" fmla="*/ 2147483647 w 53"/>
              <a:gd name="T7" fmla="*/ 2147483647 h 58"/>
              <a:gd name="T8" fmla="*/ 2147483647 w 53"/>
              <a:gd name="T9" fmla="*/ 2147483647 h 58"/>
              <a:gd name="T10" fmla="*/ 2147483647 w 53"/>
              <a:gd name="T11" fmla="*/ 2147483647 h 58"/>
              <a:gd name="T12" fmla="*/ 0 w 53"/>
              <a:gd name="T13" fmla="*/ 2147483647 h 58"/>
              <a:gd name="T14" fmla="*/ 0 w 53"/>
              <a:gd name="T15" fmla="*/ 2147483647 h 58"/>
              <a:gd name="T16" fmla="*/ 2147483647 w 53"/>
              <a:gd name="T17" fmla="*/ 2147483647 h 58"/>
              <a:gd name="T18" fmla="*/ 2147483647 w 53"/>
              <a:gd name="T19" fmla="*/ 0 h 58"/>
              <a:gd name="T20" fmla="*/ 2147483647 w 53"/>
              <a:gd name="T21" fmla="*/ 0 h 58"/>
              <a:gd name="T22" fmla="*/ 2147483647 w 53"/>
              <a:gd name="T23" fmla="*/ 2147483647 h 58"/>
              <a:gd name="T24" fmla="*/ 2147483647 w 53"/>
              <a:gd name="T25" fmla="*/ 2147483647 h 58"/>
              <a:gd name="T26" fmla="*/ 2147483647 w 53"/>
              <a:gd name="T27" fmla="*/ 2147483647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8"/>
              <a:gd name="T44" fmla="*/ 53 w 53"/>
              <a:gd name="T45" fmla="*/ 58 h 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8">
                <a:moveTo>
                  <a:pt x="53" y="28"/>
                </a:moveTo>
                <a:lnTo>
                  <a:pt x="51" y="42"/>
                </a:lnTo>
                <a:lnTo>
                  <a:pt x="43" y="52"/>
                </a:lnTo>
                <a:lnTo>
                  <a:pt x="31" y="58"/>
                </a:lnTo>
                <a:lnTo>
                  <a:pt x="17" y="56"/>
                </a:lnTo>
                <a:lnTo>
                  <a:pt x="6" y="48"/>
                </a:lnTo>
                <a:lnTo>
                  <a:pt x="0" y="36"/>
                </a:lnTo>
                <a:lnTo>
                  <a:pt x="0" y="22"/>
                </a:lnTo>
                <a:lnTo>
                  <a:pt x="6" y="8"/>
                </a:lnTo>
                <a:lnTo>
                  <a:pt x="17" y="0"/>
                </a:lnTo>
                <a:lnTo>
                  <a:pt x="31" y="0"/>
                </a:lnTo>
                <a:lnTo>
                  <a:pt x="43" y="4"/>
                </a:lnTo>
                <a:lnTo>
                  <a:pt x="51" y="14"/>
                </a:lnTo>
                <a:lnTo>
                  <a:pt x="53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53" name="Freeform 545"/>
          <p:cNvSpPr>
            <a:spLocks/>
          </p:cNvSpPr>
          <p:nvPr/>
        </p:nvSpPr>
        <p:spPr bwMode="auto">
          <a:xfrm>
            <a:off x="5224463" y="5358690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0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8"/>
                </a:moveTo>
                <a:lnTo>
                  <a:pt x="51" y="43"/>
                </a:lnTo>
                <a:lnTo>
                  <a:pt x="43" y="55"/>
                </a:lnTo>
                <a:lnTo>
                  <a:pt x="31" y="59"/>
                </a:lnTo>
                <a:lnTo>
                  <a:pt x="17" y="57"/>
                </a:lnTo>
                <a:lnTo>
                  <a:pt x="6" y="49"/>
                </a:lnTo>
                <a:lnTo>
                  <a:pt x="0" y="36"/>
                </a:lnTo>
                <a:lnTo>
                  <a:pt x="0" y="22"/>
                </a:lnTo>
                <a:lnTo>
                  <a:pt x="6" y="8"/>
                </a:lnTo>
                <a:lnTo>
                  <a:pt x="17" y="0"/>
                </a:lnTo>
                <a:lnTo>
                  <a:pt x="31" y="0"/>
                </a:lnTo>
                <a:lnTo>
                  <a:pt x="43" y="4"/>
                </a:lnTo>
                <a:lnTo>
                  <a:pt x="51" y="14"/>
                </a:lnTo>
                <a:lnTo>
                  <a:pt x="53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54" name="Freeform 546"/>
          <p:cNvSpPr>
            <a:spLocks/>
          </p:cNvSpPr>
          <p:nvPr/>
        </p:nvSpPr>
        <p:spPr bwMode="auto">
          <a:xfrm>
            <a:off x="5224463" y="559681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9"/>
                </a:moveTo>
                <a:lnTo>
                  <a:pt x="51" y="43"/>
                </a:lnTo>
                <a:lnTo>
                  <a:pt x="43" y="55"/>
                </a:lnTo>
                <a:lnTo>
                  <a:pt x="31" y="59"/>
                </a:lnTo>
                <a:lnTo>
                  <a:pt x="17" y="57"/>
                </a:lnTo>
                <a:lnTo>
                  <a:pt x="6" y="49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4"/>
                </a:lnTo>
                <a:lnTo>
                  <a:pt x="51" y="16"/>
                </a:lnTo>
                <a:lnTo>
                  <a:pt x="53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55" name="Freeform 547"/>
          <p:cNvSpPr>
            <a:spLocks/>
          </p:cNvSpPr>
          <p:nvPr/>
        </p:nvSpPr>
        <p:spPr bwMode="auto">
          <a:xfrm>
            <a:off x="5224463" y="5834940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0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51" y="45"/>
                </a:lnTo>
                <a:lnTo>
                  <a:pt x="43" y="55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7"/>
                </a:lnTo>
                <a:lnTo>
                  <a:pt x="0" y="23"/>
                </a:lnTo>
                <a:lnTo>
                  <a:pt x="6" y="11"/>
                </a:lnTo>
                <a:lnTo>
                  <a:pt x="17" y="0"/>
                </a:lnTo>
                <a:lnTo>
                  <a:pt x="31" y="0"/>
                </a:lnTo>
                <a:lnTo>
                  <a:pt x="43" y="4"/>
                </a:lnTo>
                <a:lnTo>
                  <a:pt x="51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56" name="Freeform 548"/>
          <p:cNvSpPr>
            <a:spLocks/>
          </p:cNvSpPr>
          <p:nvPr/>
        </p:nvSpPr>
        <p:spPr bwMode="auto">
          <a:xfrm>
            <a:off x="5224463" y="6074653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51" y="44"/>
                </a:lnTo>
                <a:lnTo>
                  <a:pt x="43" y="55"/>
                </a:lnTo>
                <a:lnTo>
                  <a:pt x="31" y="61"/>
                </a:lnTo>
                <a:lnTo>
                  <a:pt x="17" y="59"/>
                </a:lnTo>
                <a:lnTo>
                  <a:pt x="6" y="50"/>
                </a:lnTo>
                <a:lnTo>
                  <a:pt x="0" y="38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4"/>
                </a:lnTo>
                <a:lnTo>
                  <a:pt x="51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57" name="Freeform 549"/>
          <p:cNvSpPr>
            <a:spLocks/>
          </p:cNvSpPr>
          <p:nvPr/>
        </p:nvSpPr>
        <p:spPr bwMode="auto">
          <a:xfrm>
            <a:off x="5224463" y="2486903"/>
            <a:ext cx="84137" cy="93662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31"/>
                </a:moveTo>
                <a:lnTo>
                  <a:pt x="51" y="43"/>
                </a:lnTo>
                <a:lnTo>
                  <a:pt x="43" y="55"/>
                </a:lnTo>
                <a:lnTo>
                  <a:pt x="31" y="59"/>
                </a:lnTo>
                <a:lnTo>
                  <a:pt x="17" y="57"/>
                </a:lnTo>
                <a:lnTo>
                  <a:pt x="6" y="49"/>
                </a:lnTo>
                <a:lnTo>
                  <a:pt x="0" y="37"/>
                </a:lnTo>
                <a:lnTo>
                  <a:pt x="0" y="23"/>
                </a:lnTo>
                <a:lnTo>
                  <a:pt x="6" y="11"/>
                </a:lnTo>
                <a:lnTo>
                  <a:pt x="17" y="2"/>
                </a:lnTo>
                <a:lnTo>
                  <a:pt x="31" y="0"/>
                </a:lnTo>
                <a:lnTo>
                  <a:pt x="43" y="4"/>
                </a:lnTo>
                <a:lnTo>
                  <a:pt x="51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58" name="Line 550"/>
          <p:cNvSpPr>
            <a:spLocks noChangeShapeType="1"/>
          </p:cNvSpPr>
          <p:nvPr/>
        </p:nvSpPr>
        <p:spPr bwMode="auto">
          <a:xfrm>
            <a:off x="5257800" y="2523415"/>
            <a:ext cx="16605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59" name="Freeform 551"/>
          <p:cNvSpPr>
            <a:spLocks/>
          </p:cNvSpPr>
          <p:nvPr/>
        </p:nvSpPr>
        <p:spPr bwMode="auto">
          <a:xfrm>
            <a:off x="6742113" y="2464678"/>
            <a:ext cx="176212" cy="115887"/>
          </a:xfrm>
          <a:custGeom>
            <a:avLst/>
            <a:gdLst>
              <a:gd name="T0" fmla="*/ 2147483647 w 111"/>
              <a:gd name="T1" fmla="*/ 2147483647 h 73"/>
              <a:gd name="T2" fmla="*/ 0 w 111"/>
              <a:gd name="T3" fmla="*/ 0 h 73"/>
              <a:gd name="T4" fmla="*/ 0 w 111"/>
              <a:gd name="T5" fmla="*/ 2147483647 h 73"/>
              <a:gd name="T6" fmla="*/ 2147483647 w 111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73"/>
              <a:gd name="T14" fmla="*/ 111 w 11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73">
                <a:moveTo>
                  <a:pt x="111" y="37"/>
                </a:moveTo>
                <a:lnTo>
                  <a:pt x="0" y="0"/>
                </a:lnTo>
                <a:lnTo>
                  <a:pt x="0" y="73"/>
                </a:lnTo>
                <a:lnTo>
                  <a:pt x="111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60" name="Freeform 552"/>
          <p:cNvSpPr>
            <a:spLocks/>
          </p:cNvSpPr>
          <p:nvPr/>
        </p:nvSpPr>
        <p:spPr bwMode="auto">
          <a:xfrm>
            <a:off x="5224463" y="272661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2147483647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0 h 59"/>
              <a:gd name="T20" fmla="*/ 2147483647 w 53"/>
              <a:gd name="T21" fmla="*/ 2147483647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"/>
              <a:gd name="T40" fmla="*/ 0 h 59"/>
              <a:gd name="T41" fmla="*/ 53 w 53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" h="59">
                <a:moveTo>
                  <a:pt x="53" y="30"/>
                </a:moveTo>
                <a:lnTo>
                  <a:pt x="51" y="44"/>
                </a:lnTo>
                <a:lnTo>
                  <a:pt x="41" y="55"/>
                </a:lnTo>
                <a:lnTo>
                  <a:pt x="27" y="59"/>
                </a:lnTo>
                <a:lnTo>
                  <a:pt x="15" y="55"/>
                </a:lnTo>
                <a:lnTo>
                  <a:pt x="4" y="44"/>
                </a:lnTo>
                <a:lnTo>
                  <a:pt x="0" y="30"/>
                </a:lnTo>
                <a:lnTo>
                  <a:pt x="4" y="14"/>
                </a:lnTo>
                <a:lnTo>
                  <a:pt x="15" y="4"/>
                </a:lnTo>
                <a:lnTo>
                  <a:pt x="27" y="0"/>
                </a:lnTo>
                <a:lnTo>
                  <a:pt x="41" y="4"/>
                </a:lnTo>
                <a:lnTo>
                  <a:pt x="51" y="14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61" name="Freeform 553"/>
          <p:cNvSpPr>
            <a:spLocks/>
          </p:cNvSpPr>
          <p:nvPr/>
        </p:nvSpPr>
        <p:spPr bwMode="auto">
          <a:xfrm>
            <a:off x="5224463" y="2964740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51" y="45"/>
                </a:lnTo>
                <a:lnTo>
                  <a:pt x="43" y="55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4"/>
                </a:lnTo>
                <a:lnTo>
                  <a:pt x="51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62" name="Freeform 554"/>
          <p:cNvSpPr>
            <a:spLocks/>
          </p:cNvSpPr>
          <p:nvPr/>
        </p:nvSpPr>
        <p:spPr bwMode="auto">
          <a:xfrm>
            <a:off x="5224463" y="3202865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51" y="45"/>
                </a:lnTo>
                <a:lnTo>
                  <a:pt x="43" y="57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9"/>
                </a:lnTo>
                <a:lnTo>
                  <a:pt x="0" y="23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6"/>
                </a:lnTo>
                <a:lnTo>
                  <a:pt x="51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63" name="Freeform 555"/>
          <p:cNvSpPr>
            <a:spLocks/>
          </p:cNvSpPr>
          <p:nvPr/>
        </p:nvSpPr>
        <p:spPr bwMode="auto">
          <a:xfrm>
            <a:off x="5224463" y="3445753"/>
            <a:ext cx="84137" cy="92075"/>
          </a:xfrm>
          <a:custGeom>
            <a:avLst/>
            <a:gdLst>
              <a:gd name="T0" fmla="*/ 2147483647 w 53"/>
              <a:gd name="T1" fmla="*/ 2147483647 h 58"/>
              <a:gd name="T2" fmla="*/ 2147483647 w 53"/>
              <a:gd name="T3" fmla="*/ 2147483647 h 58"/>
              <a:gd name="T4" fmla="*/ 2147483647 w 53"/>
              <a:gd name="T5" fmla="*/ 2147483647 h 58"/>
              <a:gd name="T6" fmla="*/ 2147483647 w 53"/>
              <a:gd name="T7" fmla="*/ 2147483647 h 58"/>
              <a:gd name="T8" fmla="*/ 2147483647 w 53"/>
              <a:gd name="T9" fmla="*/ 2147483647 h 58"/>
              <a:gd name="T10" fmla="*/ 2147483647 w 53"/>
              <a:gd name="T11" fmla="*/ 2147483647 h 58"/>
              <a:gd name="T12" fmla="*/ 0 w 53"/>
              <a:gd name="T13" fmla="*/ 2147483647 h 58"/>
              <a:gd name="T14" fmla="*/ 2147483647 w 53"/>
              <a:gd name="T15" fmla="*/ 2147483647 h 58"/>
              <a:gd name="T16" fmla="*/ 2147483647 w 53"/>
              <a:gd name="T17" fmla="*/ 2147483647 h 58"/>
              <a:gd name="T18" fmla="*/ 2147483647 w 53"/>
              <a:gd name="T19" fmla="*/ 0 h 58"/>
              <a:gd name="T20" fmla="*/ 2147483647 w 53"/>
              <a:gd name="T21" fmla="*/ 2147483647 h 58"/>
              <a:gd name="T22" fmla="*/ 2147483647 w 53"/>
              <a:gd name="T23" fmla="*/ 2147483647 h 58"/>
              <a:gd name="T24" fmla="*/ 2147483647 w 53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"/>
              <a:gd name="T40" fmla="*/ 0 h 58"/>
              <a:gd name="T41" fmla="*/ 53 w 53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" h="58">
                <a:moveTo>
                  <a:pt x="53" y="28"/>
                </a:moveTo>
                <a:lnTo>
                  <a:pt x="51" y="42"/>
                </a:lnTo>
                <a:lnTo>
                  <a:pt x="41" y="54"/>
                </a:lnTo>
                <a:lnTo>
                  <a:pt x="27" y="58"/>
                </a:lnTo>
                <a:lnTo>
                  <a:pt x="15" y="54"/>
                </a:lnTo>
                <a:lnTo>
                  <a:pt x="4" y="42"/>
                </a:lnTo>
                <a:lnTo>
                  <a:pt x="0" y="28"/>
                </a:lnTo>
                <a:lnTo>
                  <a:pt x="4" y="14"/>
                </a:lnTo>
                <a:lnTo>
                  <a:pt x="15" y="4"/>
                </a:lnTo>
                <a:lnTo>
                  <a:pt x="27" y="0"/>
                </a:lnTo>
                <a:lnTo>
                  <a:pt x="41" y="4"/>
                </a:lnTo>
                <a:lnTo>
                  <a:pt x="51" y="14"/>
                </a:lnTo>
                <a:lnTo>
                  <a:pt x="53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64" name="Freeform 556"/>
          <p:cNvSpPr>
            <a:spLocks/>
          </p:cNvSpPr>
          <p:nvPr/>
        </p:nvSpPr>
        <p:spPr bwMode="auto">
          <a:xfrm>
            <a:off x="5224463" y="3680703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51" y="45"/>
                </a:lnTo>
                <a:lnTo>
                  <a:pt x="43" y="55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6"/>
                </a:lnTo>
                <a:lnTo>
                  <a:pt x="51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65" name="Freeform 557"/>
          <p:cNvSpPr>
            <a:spLocks/>
          </p:cNvSpPr>
          <p:nvPr/>
        </p:nvSpPr>
        <p:spPr bwMode="auto">
          <a:xfrm>
            <a:off x="5224463" y="3920415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51" y="45"/>
                </a:lnTo>
                <a:lnTo>
                  <a:pt x="43" y="57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9"/>
                </a:lnTo>
                <a:lnTo>
                  <a:pt x="0" y="24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6"/>
                </a:lnTo>
                <a:lnTo>
                  <a:pt x="51" y="16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66" name="Freeform 558"/>
          <p:cNvSpPr>
            <a:spLocks/>
          </p:cNvSpPr>
          <p:nvPr/>
        </p:nvSpPr>
        <p:spPr bwMode="auto">
          <a:xfrm>
            <a:off x="5224463" y="416171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2147483647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0 h 59"/>
              <a:gd name="T20" fmla="*/ 2147483647 w 53"/>
              <a:gd name="T21" fmla="*/ 2147483647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"/>
              <a:gd name="T40" fmla="*/ 0 h 59"/>
              <a:gd name="T41" fmla="*/ 53 w 53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" h="59">
                <a:moveTo>
                  <a:pt x="53" y="31"/>
                </a:moveTo>
                <a:lnTo>
                  <a:pt x="51" y="45"/>
                </a:lnTo>
                <a:lnTo>
                  <a:pt x="41" y="55"/>
                </a:lnTo>
                <a:lnTo>
                  <a:pt x="27" y="59"/>
                </a:lnTo>
                <a:lnTo>
                  <a:pt x="15" y="55"/>
                </a:lnTo>
                <a:lnTo>
                  <a:pt x="4" y="45"/>
                </a:lnTo>
                <a:lnTo>
                  <a:pt x="0" y="31"/>
                </a:lnTo>
                <a:lnTo>
                  <a:pt x="4" y="15"/>
                </a:lnTo>
                <a:lnTo>
                  <a:pt x="15" y="4"/>
                </a:lnTo>
                <a:lnTo>
                  <a:pt x="27" y="0"/>
                </a:lnTo>
                <a:lnTo>
                  <a:pt x="41" y="4"/>
                </a:lnTo>
                <a:lnTo>
                  <a:pt x="51" y="15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67" name="Freeform 559"/>
          <p:cNvSpPr>
            <a:spLocks/>
          </p:cNvSpPr>
          <p:nvPr/>
        </p:nvSpPr>
        <p:spPr bwMode="auto">
          <a:xfrm>
            <a:off x="5224463" y="4401428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51" y="44"/>
                </a:lnTo>
                <a:lnTo>
                  <a:pt x="43" y="57"/>
                </a:lnTo>
                <a:lnTo>
                  <a:pt x="31" y="61"/>
                </a:lnTo>
                <a:lnTo>
                  <a:pt x="17" y="59"/>
                </a:lnTo>
                <a:lnTo>
                  <a:pt x="6" y="50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6"/>
                </a:lnTo>
                <a:lnTo>
                  <a:pt x="51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68" name="Freeform 560"/>
          <p:cNvSpPr>
            <a:spLocks/>
          </p:cNvSpPr>
          <p:nvPr/>
        </p:nvSpPr>
        <p:spPr bwMode="auto">
          <a:xfrm>
            <a:off x="5224463" y="4639553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51" y="45"/>
                </a:lnTo>
                <a:lnTo>
                  <a:pt x="43" y="55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9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6"/>
                </a:lnTo>
                <a:lnTo>
                  <a:pt x="51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69" name="Freeform 561"/>
          <p:cNvSpPr>
            <a:spLocks/>
          </p:cNvSpPr>
          <p:nvPr/>
        </p:nvSpPr>
        <p:spPr bwMode="auto">
          <a:xfrm>
            <a:off x="5224463" y="4877678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51" y="45"/>
                </a:lnTo>
                <a:lnTo>
                  <a:pt x="43" y="55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7"/>
                </a:lnTo>
                <a:lnTo>
                  <a:pt x="0" y="23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6"/>
                </a:lnTo>
                <a:lnTo>
                  <a:pt x="51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70" name="Freeform 562"/>
          <p:cNvSpPr>
            <a:spLocks/>
          </p:cNvSpPr>
          <p:nvPr/>
        </p:nvSpPr>
        <p:spPr bwMode="auto">
          <a:xfrm>
            <a:off x="5224463" y="5120565"/>
            <a:ext cx="84137" cy="92075"/>
          </a:xfrm>
          <a:custGeom>
            <a:avLst/>
            <a:gdLst>
              <a:gd name="T0" fmla="*/ 2147483647 w 53"/>
              <a:gd name="T1" fmla="*/ 2147483647 h 58"/>
              <a:gd name="T2" fmla="*/ 2147483647 w 53"/>
              <a:gd name="T3" fmla="*/ 2147483647 h 58"/>
              <a:gd name="T4" fmla="*/ 2147483647 w 53"/>
              <a:gd name="T5" fmla="*/ 2147483647 h 58"/>
              <a:gd name="T6" fmla="*/ 2147483647 w 53"/>
              <a:gd name="T7" fmla="*/ 2147483647 h 58"/>
              <a:gd name="T8" fmla="*/ 2147483647 w 53"/>
              <a:gd name="T9" fmla="*/ 2147483647 h 58"/>
              <a:gd name="T10" fmla="*/ 2147483647 w 53"/>
              <a:gd name="T11" fmla="*/ 2147483647 h 58"/>
              <a:gd name="T12" fmla="*/ 0 w 53"/>
              <a:gd name="T13" fmla="*/ 2147483647 h 58"/>
              <a:gd name="T14" fmla="*/ 0 w 53"/>
              <a:gd name="T15" fmla="*/ 2147483647 h 58"/>
              <a:gd name="T16" fmla="*/ 2147483647 w 53"/>
              <a:gd name="T17" fmla="*/ 2147483647 h 58"/>
              <a:gd name="T18" fmla="*/ 2147483647 w 53"/>
              <a:gd name="T19" fmla="*/ 0 h 58"/>
              <a:gd name="T20" fmla="*/ 2147483647 w 53"/>
              <a:gd name="T21" fmla="*/ 0 h 58"/>
              <a:gd name="T22" fmla="*/ 2147483647 w 53"/>
              <a:gd name="T23" fmla="*/ 2147483647 h 58"/>
              <a:gd name="T24" fmla="*/ 2147483647 w 53"/>
              <a:gd name="T25" fmla="*/ 2147483647 h 58"/>
              <a:gd name="T26" fmla="*/ 2147483647 w 53"/>
              <a:gd name="T27" fmla="*/ 2147483647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8"/>
              <a:gd name="T44" fmla="*/ 53 w 53"/>
              <a:gd name="T45" fmla="*/ 58 h 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8">
                <a:moveTo>
                  <a:pt x="53" y="28"/>
                </a:moveTo>
                <a:lnTo>
                  <a:pt x="51" y="42"/>
                </a:lnTo>
                <a:lnTo>
                  <a:pt x="43" y="52"/>
                </a:lnTo>
                <a:lnTo>
                  <a:pt x="31" y="58"/>
                </a:lnTo>
                <a:lnTo>
                  <a:pt x="17" y="56"/>
                </a:lnTo>
                <a:lnTo>
                  <a:pt x="6" y="48"/>
                </a:lnTo>
                <a:lnTo>
                  <a:pt x="0" y="36"/>
                </a:lnTo>
                <a:lnTo>
                  <a:pt x="0" y="22"/>
                </a:lnTo>
                <a:lnTo>
                  <a:pt x="6" y="8"/>
                </a:lnTo>
                <a:lnTo>
                  <a:pt x="17" y="0"/>
                </a:lnTo>
                <a:lnTo>
                  <a:pt x="31" y="0"/>
                </a:lnTo>
                <a:lnTo>
                  <a:pt x="43" y="4"/>
                </a:lnTo>
                <a:lnTo>
                  <a:pt x="51" y="14"/>
                </a:lnTo>
                <a:lnTo>
                  <a:pt x="53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71" name="Freeform 563"/>
          <p:cNvSpPr>
            <a:spLocks/>
          </p:cNvSpPr>
          <p:nvPr/>
        </p:nvSpPr>
        <p:spPr bwMode="auto">
          <a:xfrm>
            <a:off x="5224463" y="5358690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0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8"/>
                </a:moveTo>
                <a:lnTo>
                  <a:pt x="51" y="43"/>
                </a:lnTo>
                <a:lnTo>
                  <a:pt x="43" y="55"/>
                </a:lnTo>
                <a:lnTo>
                  <a:pt x="31" y="59"/>
                </a:lnTo>
                <a:lnTo>
                  <a:pt x="17" y="57"/>
                </a:lnTo>
                <a:lnTo>
                  <a:pt x="6" y="49"/>
                </a:lnTo>
                <a:lnTo>
                  <a:pt x="0" y="36"/>
                </a:lnTo>
                <a:lnTo>
                  <a:pt x="0" y="22"/>
                </a:lnTo>
                <a:lnTo>
                  <a:pt x="6" y="8"/>
                </a:lnTo>
                <a:lnTo>
                  <a:pt x="17" y="0"/>
                </a:lnTo>
                <a:lnTo>
                  <a:pt x="31" y="0"/>
                </a:lnTo>
                <a:lnTo>
                  <a:pt x="43" y="4"/>
                </a:lnTo>
                <a:lnTo>
                  <a:pt x="51" y="14"/>
                </a:lnTo>
                <a:lnTo>
                  <a:pt x="53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72" name="Freeform 564"/>
          <p:cNvSpPr>
            <a:spLocks/>
          </p:cNvSpPr>
          <p:nvPr/>
        </p:nvSpPr>
        <p:spPr bwMode="auto">
          <a:xfrm>
            <a:off x="5224463" y="5596815"/>
            <a:ext cx="84137" cy="93663"/>
          </a:xfrm>
          <a:custGeom>
            <a:avLst/>
            <a:gdLst>
              <a:gd name="T0" fmla="*/ 2147483647 w 53"/>
              <a:gd name="T1" fmla="*/ 2147483647 h 59"/>
              <a:gd name="T2" fmla="*/ 2147483647 w 53"/>
              <a:gd name="T3" fmla="*/ 2147483647 h 59"/>
              <a:gd name="T4" fmla="*/ 2147483647 w 53"/>
              <a:gd name="T5" fmla="*/ 2147483647 h 59"/>
              <a:gd name="T6" fmla="*/ 2147483647 w 53"/>
              <a:gd name="T7" fmla="*/ 2147483647 h 59"/>
              <a:gd name="T8" fmla="*/ 2147483647 w 53"/>
              <a:gd name="T9" fmla="*/ 2147483647 h 59"/>
              <a:gd name="T10" fmla="*/ 2147483647 w 53"/>
              <a:gd name="T11" fmla="*/ 2147483647 h 59"/>
              <a:gd name="T12" fmla="*/ 0 w 53"/>
              <a:gd name="T13" fmla="*/ 2147483647 h 59"/>
              <a:gd name="T14" fmla="*/ 0 w 53"/>
              <a:gd name="T15" fmla="*/ 2147483647 h 59"/>
              <a:gd name="T16" fmla="*/ 2147483647 w 53"/>
              <a:gd name="T17" fmla="*/ 2147483647 h 59"/>
              <a:gd name="T18" fmla="*/ 2147483647 w 53"/>
              <a:gd name="T19" fmla="*/ 2147483647 h 59"/>
              <a:gd name="T20" fmla="*/ 2147483647 w 53"/>
              <a:gd name="T21" fmla="*/ 0 h 59"/>
              <a:gd name="T22" fmla="*/ 2147483647 w 53"/>
              <a:gd name="T23" fmla="*/ 2147483647 h 59"/>
              <a:gd name="T24" fmla="*/ 2147483647 w 53"/>
              <a:gd name="T25" fmla="*/ 2147483647 h 59"/>
              <a:gd name="T26" fmla="*/ 2147483647 w 53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59"/>
              <a:gd name="T44" fmla="*/ 53 w 53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59">
                <a:moveTo>
                  <a:pt x="53" y="29"/>
                </a:moveTo>
                <a:lnTo>
                  <a:pt x="51" y="43"/>
                </a:lnTo>
                <a:lnTo>
                  <a:pt x="43" y="55"/>
                </a:lnTo>
                <a:lnTo>
                  <a:pt x="31" y="59"/>
                </a:lnTo>
                <a:lnTo>
                  <a:pt x="17" y="57"/>
                </a:lnTo>
                <a:lnTo>
                  <a:pt x="6" y="49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4"/>
                </a:lnTo>
                <a:lnTo>
                  <a:pt x="51" y="16"/>
                </a:lnTo>
                <a:lnTo>
                  <a:pt x="53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73" name="Freeform 565"/>
          <p:cNvSpPr>
            <a:spLocks/>
          </p:cNvSpPr>
          <p:nvPr/>
        </p:nvSpPr>
        <p:spPr bwMode="auto">
          <a:xfrm>
            <a:off x="5224463" y="5834940"/>
            <a:ext cx="84137" cy="96838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0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1"/>
                </a:moveTo>
                <a:lnTo>
                  <a:pt x="51" y="45"/>
                </a:lnTo>
                <a:lnTo>
                  <a:pt x="43" y="55"/>
                </a:lnTo>
                <a:lnTo>
                  <a:pt x="31" y="61"/>
                </a:lnTo>
                <a:lnTo>
                  <a:pt x="17" y="59"/>
                </a:lnTo>
                <a:lnTo>
                  <a:pt x="6" y="51"/>
                </a:lnTo>
                <a:lnTo>
                  <a:pt x="0" y="37"/>
                </a:lnTo>
                <a:lnTo>
                  <a:pt x="0" y="23"/>
                </a:lnTo>
                <a:lnTo>
                  <a:pt x="6" y="11"/>
                </a:lnTo>
                <a:lnTo>
                  <a:pt x="17" y="0"/>
                </a:lnTo>
                <a:lnTo>
                  <a:pt x="31" y="0"/>
                </a:lnTo>
                <a:lnTo>
                  <a:pt x="43" y="4"/>
                </a:lnTo>
                <a:lnTo>
                  <a:pt x="51" y="17"/>
                </a:lnTo>
                <a:lnTo>
                  <a:pt x="53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74" name="Freeform 566"/>
          <p:cNvSpPr>
            <a:spLocks/>
          </p:cNvSpPr>
          <p:nvPr/>
        </p:nvSpPr>
        <p:spPr bwMode="auto">
          <a:xfrm>
            <a:off x="5224463" y="6074653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2147483647 w 53"/>
              <a:gd name="T11" fmla="*/ 2147483647 h 61"/>
              <a:gd name="T12" fmla="*/ 0 w 53"/>
              <a:gd name="T13" fmla="*/ 2147483647 h 61"/>
              <a:gd name="T14" fmla="*/ 0 w 53"/>
              <a:gd name="T15" fmla="*/ 2147483647 h 61"/>
              <a:gd name="T16" fmla="*/ 2147483647 w 53"/>
              <a:gd name="T17" fmla="*/ 2147483647 h 61"/>
              <a:gd name="T18" fmla="*/ 2147483647 w 53"/>
              <a:gd name="T19" fmla="*/ 2147483647 h 61"/>
              <a:gd name="T20" fmla="*/ 2147483647 w 53"/>
              <a:gd name="T21" fmla="*/ 0 h 61"/>
              <a:gd name="T22" fmla="*/ 2147483647 w 53"/>
              <a:gd name="T23" fmla="*/ 2147483647 h 61"/>
              <a:gd name="T24" fmla="*/ 2147483647 w 53"/>
              <a:gd name="T25" fmla="*/ 2147483647 h 61"/>
              <a:gd name="T26" fmla="*/ 2147483647 w 53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61"/>
              <a:gd name="T44" fmla="*/ 53 w 53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61">
                <a:moveTo>
                  <a:pt x="53" y="30"/>
                </a:moveTo>
                <a:lnTo>
                  <a:pt x="51" y="44"/>
                </a:lnTo>
                <a:lnTo>
                  <a:pt x="43" y="55"/>
                </a:lnTo>
                <a:lnTo>
                  <a:pt x="31" y="61"/>
                </a:lnTo>
                <a:lnTo>
                  <a:pt x="17" y="59"/>
                </a:lnTo>
                <a:lnTo>
                  <a:pt x="6" y="50"/>
                </a:lnTo>
                <a:lnTo>
                  <a:pt x="0" y="38"/>
                </a:lnTo>
                <a:lnTo>
                  <a:pt x="0" y="22"/>
                </a:lnTo>
                <a:lnTo>
                  <a:pt x="6" y="10"/>
                </a:lnTo>
                <a:lnTo>
                  <a:pt x="17" y="2"/>
                </a:lnTo>
                <a:lnTo>
                  <a:pt x="31" y="0"/>
                </a:lnTo>
                <a:lnTo>
                  <a:pt x="43" y="4"/>
                </a:lnTo>
                <a:lnTo>
                  <a:pt x="51" y="16"/>
                </a:lnTo>
                <a:lnTo>
                  <a:pt x="53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75" name="Freeform 567"/>
          <p:cNvSpPr>
            <a:spLocks/>
          </p:cNvSpPr>
          <p:nvPr/>
        </p:nvSpPr>
        <p:spPr bwMode="auto">
          <a:xfrm>
            <a:off x="6886575" y="2486903"/>
            <a:ext cx="80963" cy="93662"/>
          </a:xfrm>
          <a:custGeom>
            <a:avLst/>
            <a:gdLst>
              <a:gd name="T0" fmla="*/ 2147483647 w 51"/>
              <a:gd name="T1" fmla="*/ 2147483647 h 59"/>
              <a:gd name="T2" fmla="*/ 2147483647 w 51"/>
              <a:gd name="T3" fmla="*/ 2147483647 h 59"/>
              <a:gd name="T4" fmla="*/ 2147483647 w 51"/>
              <a:gd name="T5" fmla="*/ 2147483647 h 59"/>
              <a:gd name="T6" fmla="*/ 2147483647 w 51"/>
              <a:gd name="T7" fmla="*/ 2147483647 h 59"/>
              <a:gd name="T8" fmla="*/ 2147483647 w 51"/>
              <a:gd name="T9" fmla="*/ 2147483647 h 59"/>
              <a:gd name="T10" fmla="*/ 2147483647 w 51"/>
              <a:gd name="T11" fmla="*/ 2147483647 h 59"/>
              <a:gd name="T12" fmla="*/ 0 w 51"/>
              <a:gd name="T13" fmla="*/ 2147483647 h 59"/>
              <a:gd name="T14" fmla="*/ 0 w 51"/>
              <a:gd name="T15" fmla="*/ 2147483647 h 59"/>
              <a:gd name="T16" fmla="*/ 2147483647 w 51"/>
              <a:gd name="T17" fmla="*/ 2147483647 h 59"/>
              <a:gd name="T18" fmla="*/ 2147483647 w 51"/>
              <a:gd name="T19" fmla="*/ 2147483647 h 59"/>
              <a:gd name="T20" fmla="*/ 2147483647 w 51"/>
              <a:gd name="T21" fmla="*/ 0 h 59"/>
              <a:gd name="T22" fmla="*/ 2147483647 w 51"/>
              <a:gd name="T23" fmla="*/ 2147483647 h 59"/>
              <a:gd name="T24" fmla="*/ 2147483647 w 51"/>
              <a:gd name="T25" fmla="*/ 2147483647 h 59"/>
              <a:gd name="T26" fmla="*/ 2147483647 w 51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59"/>
              <a:gd name="T44" fmla="*/ 51 w 51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59">
                <a:moveTo>
                  <a:pt x="51" y="31"/>
                </a:moveTo>
                <a:lnTo>
                  <a:pt x="49" y="43"/>
                </a:lnTo>
                <a:lnTo>
                  <a:pt x="41" y="55"/>
                </a:lnTo>
                <a:lnTo>
                  <a:pt x="29" y="59"/>
                </a:lnTo>
                <a:lnTo>
                  <a:pt x="16" y="57"/>
                </a:lnTo>
                <a:lnTo>
                  <a:pt x="6" y="49"/>
                </a:lnTo>
                <a:lnTo>
                  <a:pt x="0" y="37"/>
                </a:lnTo>
                <a:lnTo>
                  <a:pt x="0" y="23"/>
                </a:lnTo>
                <a:lnTo>
                  <a:pt x="6" y="11"/>
                </a:lnTo>
                <a:lnTo>
                  <a:pt x="16" y="2"/>
                </a:lnTo>
                <a:lnTo>
                  <a:pt x="29" y="0"/>
                </a:lnTo>
                <a:lnTo>
                  <a:pt x="41" y="4"/>
                </a:lnTo>
                <a:lnTo>
                  <a:pt x="49" y="17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76" name="Freeform 568"/>
          <p:cNvSpPr>
            <a:spLocks/>
          </p:cNvSpPr>
          <p:nvPr/>
        </p:nvSpPr>
        <p:spPr bwMode="auto">
          <a:xfrm>
            <a:off x="6886575" y="2726615"/>
            <a:ext cx="80963" cy="93663"/>
          </a:xfrm>
          <a:custGeom>
            <a:avLst/>
            <a:gdLst>
              <a:gd name="T0" fmla="*/ 2147483647 w 51"/>
              <a:gd name="T1" fmla="*/ 2147483647 h 59"/>
              <a:gd name="T2" fmla="*/ 2147483647 w 51"/>
              <a:gd name="T3" fmla="*/ 2147483647 h 59"/>
              <a:gd name="T4" fmla="*/ 2147483647 w 51"/>
              <a:gd name="T5" fmla="*/ 2147483647 h 59"/>
              <a:gd name="T6" fmla="*/ 2147483647 w 51"/>
              <a:gd name="T7" fmla="*/ 2147483647 h 59"/>
              <a:gd name="T8" fmla="*/ 2147483647 w 51"/>
              <a:gd name="T9" fmla="*/ 2147483647 h 59"/>
              <a:gd name="T10" fmla="*/ 2147483647 w 51"/>
              <a:gd name="T11" fmla="*/ 2147483647 h 59"/>
              <a:gd name="T12" fmla="*/ 0 w 51"/>
              <a:gd name="T13" fmla="*/ 2147483647 h 59"/>
              <a:gd name="T14" fmla="*/ 2147483647 w 51"/>
              <a:gd name="T15" fmla="*/ 2147483647 h 59"/>
              <a:gd name="T16" fmla="*/ 2147483647 w 51"/>
              <a:gd name="T17" fmla="*/ 2147483647 h 59"/>
              <a:gd name="T18" fmla="*/ 2147483647 w 51"/>
              <a:gd name="T19" fmla="*/ 0 h 59"/>
              <a:gd name="T20" fmla="*/ 2147483647 w 51"/>
              <a:gd name="T21" fmla="*/ 2147483647 h 59"/>
              <a:gd name="T22" fmla="*/ 2147483647 w 51"/>
              <a:gd name="T23" fmla="*/ 2147483647 h 59"/>
              <a:gd name="T24" fmla="*/ 2147483647 w 5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"/>
              <a:gd name="T40" fmla="*/ 0 h 59"/>
              <a:gd name="T41" fmla="*/ 51 w 5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" h="59">
                <a:moveTo>
                  <a:pt x="51" y="30"/>
                </a:moveTo>
                <a:lnTo>
                  <a:pt x="49" y="44"/>
                </a:lnTo>
                <a:lnTo>
                  <a:pt x="39" y="55"/>
                </a:lnTo>
                <a:lnTo>
                  <a:pt x="24" y="59"/>
                </a:lnTo>
                <a:lnTo>
                  <a:pt x="12" y="55"/>
                </a:lnTo>
                <a:lnTo>
                  <a:pt x="2" y="44"/>
                </a:lnTo>
                <a:lnTo>
                  <a:pt x="0" y="30"/>
                </a:lnTo>
                <a:lnTo>
                  <a:pt x="2" y="14"/>
                </a:lnTo>
                <a:lnTo>
                  <a:pt x="12" y="4"/>
                </a:lnTo>
                <a:lnTo>
                  <a:pt x="24" y="0"/>
                </a:lnTo>
                <a:lnTo>
                  <a:pt x="39" y="4"/>
                </a:lnTo>
                <a:lnTo>
                  <a:pt x="49" y="14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77" name="Freeform 569"/>
          <p:cNvSpPr>
            <a:spLocks/>
          </p:cNvSpPr>
          <p:nvPr/>
        </p:nvSpPr>
        <p:spPr bwMode="auto">
          <a:xfrm>
            <a:off x="6886575" y="2964740"/>
            <a:ext cx="80963" cy="96838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78" name="Freeform 570"/>
          <p:cNvSpPr>
            <a:spLocks/>
          </p:cNvSpPr>
          <p:nvPr/>
        </p:nvSpPr>
        <p:spPr bwMode="auto">
          <a:xfrm>
            <a:off x="6886575" y="3202865"/>
            <a:ext cx="80963" cy="96838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1"/>
                </a:moveTo>
                <a:lnTo>
                  <a:pt x="49" y="45"/>
                </a:lnTo>
                <a:lnTo>
                  <a:pt x="41" y="57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3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6"/>
                </a:lnTo>
                <a:lnTo>
                  <a:pt x="49" y="17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79" name="Freeform 571"/>
          <p:cNvSpPr>
            <a:spLocks/>
          </p:cNvSpPr>
          <p:nvPr/>
        </p:nvSpPr>
        <p:spPr bwMode="auto">
          <a:xfrm>
            <a:off x="6886575" y="3445753"/>
            <a:ext cx="80963" cy="92075"/>
          </a:xfrm>
          <a:custGeom>
            <a:avLst/>
            <a:gdLst>
              <a:gd name="T0" fmla="*/ 2147483647 w 51"/>
              <a:gd name="T1" fmla="*/ 2147483647 h 58"/>
              <a:gd name="T2" fmla="*/ 2147483647 w 51"/>
              <a:gd name="T3" fmla="*/ 2147483647 h 58"/>
              <a:gd name="T4" fmla="*/ 2147483647 w 51"/>
              <a:gd name="T5" fmla="*/ 2147483647 h 58"/>
              <a:gd name="T6" fmla="*/ 2147483647 w 51"/>
              <a:gd name="T7" fmla="*/ 2147483647 h 58"/>
              <a:gd name="T8" fmla="*/ 2147483647 w 51"/>
              <a:gd name="T9" fmla="*/ 2147483647 h 58"/>
              <a:gd name="T10" fmla="*/ 2147483647 w 51"/>
              <a:gd name="T11" fmla="*/ 2147483647 h 58"/>
              <a:gd name="T12" fmla="*/ 0 w 51"/>
              <a:gd name="T13" fmla="*/ 2147483647 h 58"/>
              <a:gd name="T14" fmla="*/ 2147483647 w 51"/>
              <a:gd name="T15" fmla="*/ 2147483647 h 58"/>
              <a:gd name="T16" fmla="*/ 2147483647 w 51"/>
              <a:gd name="T17" fmla="*/ 2147483647 h 58"/>
              <a:gd name="T18" fmla="*/ 2147483647 w 51"/>
              <a:gd name="T19" fmla="*/ 0 h 58"/>
              <a:gd name="T20" fmla="*/ 2147483647 w 51"/>
              <a:gd name="T21" fmla="*/ 2147483647 h 58"/>
              <a:gd name="T22" fmla="*/ 2147483647 w 51"/>
              <a:gd name="T23" fmla="*/ 2147483647 h 58"/>
              <a:gd name="T24" fmla="*/ 2147483647 w 51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"/>
              <a:gd name="T40" fmla="*/ 0 h 58"/>
              <a:gd name="T41" fmla="*/ 51 w 51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" h="58">
                <a:moveTo>
                  <a:pt x="51" y="28"/>
                </a:moveTo>
                <a:lnTo>
                  <a:pt x="49" y="42"/>
                </a:lnTo>
                <a:lnTo>
                  <a:pt x="39" y="54"/>
                </a:lnTo>
                <a:lnTo>
                  <a:pt x="24" y="58"/>
                </a:lnTo>
                <a:lnTo>
                  <a:pt x="12" y="54"/>
                </a:lnTo>
                <a:lnTo>
                  <a:pt x="2" y="42"/>
                </a:lnTo>
                <a:lnTo>
                  <a:pt x="0" y="28"/>
                </a:lnTo>
                <a:lnTo>
                  <a:pt x="2" y="14"/>
                </a:lnTo>
                <a:lnTo>
                  <a:pt x="12" y="4"/>
                </a:lnTo>
                <a:lnTo>
                  <a:pt x="24" y="0"/>
                </a:lnTo>
                <a:lnTo>
                  <a:pt x="39" y="4"/>
                </a:lnTo>
                <a:lnTo>
                  <a:pt x="49" y="14"/>
                </a:lnTo>
                <a:lnTo>
                  <a:pt x="51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80" name="Freeform 572"/>
          <p:cNvSpPr>
            <a:spLocks/>
          </p:cNvSpPr>
          <p:nvPr/>
        </p:nvSpPr>
        <p:spPr bwMode="auto">
          <a:xfrm>
            <a:off x="6886575" y="3680703"/>
            <a:ext cx="80963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81" name="Freeform 573"/>
          <p:cNvSpPr>
            <a:spLocks/>
          </p:cNvSpPr>
          <p:nvPr/>
        </p:nvSpPr>
        <p:spPr bwMode="auto">
          <a:xfrm>
            <a:off x="6886575" y="3920415"/>
            <a:ext cx="80963" cy="96838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1"/>
                </a:moveTo>
                <a:lnTo>
                  <a:pt x="49" y="45"/>
                </a:lnTo>
                <a:lnTo>
                  <a:pt x="41" y="57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82" name="Freeform 574"/>
          <p:cNvSpPr>
            <a:spLocks/>
          </p:cNvSpPr>
          <p:nvPr/>
        </p:nvSpPr>
        <p:spPr bwMode="auto">
          <a:xfrm>
            <a:off x="6886575" y="4161715"/>
            <a:ext cx="80963" cy="93663"/>
          </a:xfrm>
          <a:custGeom>
            <a:avLst/>
            <a:gdLst>
              <a:gd name="T0" fmla="*/ 2147483647 w 51"/>
              <a:gd name="T1" fmla="*/ 2147483647 h 59"/>
              <a:gd name="T2" fmla="*/ 2147483647 w 51"/>
              <a:gd name="T3" fmla="*/ 2147483647 h 59"/>
              <a:gd name="T4" fmla="*/ 2147483647 w 51"/>
              <a:gd name="T5" fmla="*/ 2147483647 h 59"/>
              <a:gd name="T6" fmla="*/ 2147483647 w 51"/>
              <a:gd name="T7" fmla="*/ 2147483647 h 59"/>
              <a:gd name="T8" fmla="*/ 2147483647 w 51"/>
              <a:gd name="T9" fmla="*/ 2147483647 h 59"/>
              <a:gd name="T10" fmla="*/ 2147483647 w 51"/>
              <a:gd name="T11" fmla="*/ 2147483647 h 59"/>
              <a:gd name="T12" fmla="*/ 0 w 51"/>
              <a:gd name="T13" fmla="*/ 2147483647 h 59"/>
              <a:gd name="T14" fmla="*/ 2147483647 w 51"/>
              <a:gd name="T15" fmla="*/ 2147483647 h 59"/>
              <a:gd name="T16" fmla="*/ 2147483647 w 51"/>
              <a:gd name="T17" fmla="*/ 2147483647 h 59"/>
              <a:gd name="T18" fmla="*/ 2147483647 w 51"/>
              <a:gd name="T19" fmla="*/ 0 h 59"/>
              <a:gd name="T20" fmla="*/ 2147483647 w 51"/>
              <a:gd name="T21" fmla="*/ 2147483647 h 59"/>
              <a:gd name="T22" fmla="*/ 2147483647 w 51"/>
              <a:gd name="T23" fmla="*/ 2147483647 h 59"/>
              <a:gd name="T24" fmla="*/ 2147483647 w 5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"/>
              <a:gd name="T40" fmla="*/ 0 h 59"/>
              <a:gd name="T41" fmla="*/ 51 w 5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" h="59">
                <a:moveTo>
                  <a:pt x="51" y="31"/>
                </a:moveTo>
                <a:lnTo>
                  <a:pt x="49" y="45"/>
                </a:lnTo>
                <a:lnTo>
                  <a:pt x="39" y="55"/>
                </a:lnTo>
                <a:lnTo>
                  <a:pt x="24" y="59"/>
                </a:lnTo>
                <a:lnTo>
                  <a:pt x="12" y="55"/>
                </a:lnTo>
                <a:lnTo>
                  <a:pt x="2" y="45"/>
                </a:lnTo>
                <a:lnTo>
                  <a:pt x="0" y="31"/>
                </a:lnTo>
                <a:lnTo>
                  <a:pt x="2" y="15"/>
                </a:lnTo>
                <a:lnTo>
                  <a:pt x="12" y="4"/>
                </a:lnTo>
                <a:lnTo>
                  <a:pt x="24" y="0"/>
                </a:lnTo>
                <a:lnTo>
                  <a:pt x="39" y="4"/>
                </a:lnTo>
                <a:lnTo>
                  <a:pt x="49" y="15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83" name="Freeform 575"/>
          <p:cNvSpPr>
            <a:spLocks/>
          </p:cNvSpPr>
          <p:nvPr/>
        </p:nvSpPr>
        <p:spPr bwMode="auto">
          <a:xfrm>
            <a:off x="6886575" y="4401428"/>
            <a:ext cx="80963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4"/>
                </a:lnTo>
                <a:lnTo>
                  <a:pt x="41" y="57"/>
                </a:lnTo>
                <a:lnTo>
                  <a:pt x="29" y="61"/>
                </a:lnTo>
                <a:lnTo>
                  <a:pt x="16" y="59"/>
                </a:lnTo>
                <a:lnTo>
                  <a:pt x="6" y="50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84" name="Freeform 576"/>
          <p:cNvSpPr>
            <a:spLocks/>
          </p:cNvSpPr>
          <p:nvPr/>
        </p:nvSpPr>
        <p:spPr bwMode="auto">
          <a:xfrm>
            <a:off x="6886575" y="4639553"/>
            <a:ext cx="80963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85" name="Freeform 577"/>
          <p:cNvSpPr>
            <a:spLocks/>
          </p:cNvSpPr>
          <p:nvPr/>
        </p:nvSpPr>
        <p:spPr bwMode="auto">
          <a:xfrm>
            <a:off x="6886575" y="4877678"/>
            <a:ext cx="80963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1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7"/>
                </a:lnTo>
                <a:lnTo>
                  <a:pt x="0" y="23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6"/>
                </a:lnTo>
                <a:lnTo>
                  <a:pt x="49" y="17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86" name="Freeform 578"/>
          <p:cNvSpPr>
            <a:spLocks/>
          </p:cNvSpPr>
          <p:nvPr/>
        </p:nvSpPr>
        <p:spPr bwMode="auto">
          <a:xfrm>
            <a:off x="6886575" y="5120565"/>
            <a:ext cx="80963" cy="92075"/>
          </a:xfrm>
          <a:custGeom>
            <a:avLst/>
            <a:gdLst>
              <a:gd name="T0" fmla="*/ 2147483647 w 51"/>
              <a:gd name="T1" fmla="*/ 2147483647 h 58"/>
              <a:gd name="T2" fmla="*/ 2147483647 w 51"/>
              <a:gd name="T3" fmla="*/ 2147483647 h 58"/>
              <a:gd name="T4" fmla="*/ 2147483647 w 51"/>
              <a:gd name="T5" fmla="*/ 2147483647 h 58"/>
              <a:gd name="T6" fmla="*/ 2147483647 w 51"/>
              <a:gd name="T7" fmla="*/ 2147483647 h 58"/>
              <a:gd name="T8" fmla="*/ 2147483647 w 51"/>
              <a:gd name="T9" fmla="*/ 2147483647 h 58"/>
              <a:gd name="T10" fmla="*/ 2147483647 w 51"/>
              <a:gd name="T11" fmla="*/ 2147483647 h 58"/>
              <a:gd name="T12" fmla="*/ 0 w 51"/>
              <a:gd name="T13" fmla="*/ 2147483647 h 58"/>
              <a:gd name="T14" fmla="*/ 0 w 51"/>
              <a:gd name="T15" fmla="*/ 2147483647 h 58"/>
              <a:gd name="T16" fmla="*/ 2147483647 w 51"/>
              <a:gd name="T17" fmla="*/ 2147483647 h 58"/>
              <a:gd name="T18" fmla="*/ 2147483647 w 51"/>
              <a:gd name="T19" fmla="*/ 0 h 58"/>
              <a:gd name="T20" fmla="*/ 2147483647 w 51"/>
              <a:gd name="T21" fmla="*/ 0 h 58"/>
              <a:gd name="T22" fmla="*/ 2147483647 w 51"/>
              <a:gd name="T23" fmla="*/ 2147483647 h 58"/>
              <a:gd name="T24" fmla="*/ 2147483647 w 51"/>
              <a:gd name="T25" fmla="*/ 2147483647 h 58"/>
              <a:gd name="T26" fmla="*/ 2147483647 w 51"/>
              <a:gd name="T27" fmla="*/ 2147483647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58"/>
              <a:gd name="T44" fmla="*/ 51 w 51"/>
              <a:gd name="T45" fmla="*/ 58 h 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58">
                <a:moveTo>
                  <a:pt x="51" y="28"/>
                </a:moveTo>
                <a:lnTo>
                  <a:pt x="49" y="42"/>
                </a:lnTo>
                <a:lnTo>
                  <a:pt x="41" y="52"/>
                </a:lnTo>
                <a:lnTo>
                  <a:pt x="29" y="58"/>
                </a:lnTo>
                <a:lnTo>
                  <a:pt x="16" y="56"/>
                </a:lnTo>
                <a:lnTo>
                  <a:pt x="6" y="48"/>
                </a:lnTo>
                <a:lnTo>
                  <a:pt x="0" y="36"/>
                </a:lnTo>
                <a:lnTo>
                  <a:pt x="0" y="22"/>
                </a:lnTo>
                <a:lnTo>
                  <a:pt x="6" y="8"/>
                </a:lnTo>
                <a:lnTo>
                  <a:pt x="16" y="0"/>
                </a:lnTo>
                <a:lnTo>
                  <a:pt x="29" y="0"/>
                </a:lnTo>
                <a:lnTo>
                  <a:pt x="41" y="4"/>
                </a:lnTo>
                <a:lnTo>
                  <a:pt x="49" y="14"/>
                </a:lnTo>
                <a:lnTo>
                  <a:pt x="51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87" name="Freeform 579"/>
          <p:cNvSpPr>
            <a:spLocks/>
          </p:cNvSpPr>
          <p:nvPr/>
        </p:nvSpPr>
        <p:spPr bwMode="auto">
          <a:xfrm>
            <a:off x="6886575" y="5358690"/>
            <a:ext cx="80963" cy="93663"/>
          </a:xfrm>
          <a:custGeom>
            <a:avLst/>
            <a:gdLst>
              <a:gd name="T0" fmla="*/ 2147483647 w 51"/>
              <a:gd name="T1" fmla="*/ 2147483647 h 59"/>
              <a:gd name="T2" fmla="*/ 2147483647 w 51"/>
              <a:gd name="T3" fmla="*/ 2147483647 h 59"/>
              <a:gd name="T4" fmla="*/ 2147483647 w 51"/>
              <a:gd name="T5" fmla="*/ 2147483647 h 59"/>
              <a:gd name="T6" fmla="*/ 2147483647 w 51"/>
              <a:gd name="T7" fmla="*/ 2147483647 h 59"/>
              <a:gd name="T8" fmla="*/ 2147483647 w 51"/>
              <a:gd name="T9" fmla="*/ 2147483647 h 59"/>
              <a:gd name="T10" fmla="*/ 2147483647 w 51"/>
              <a:gd name="T11" fmla="*/ 2147483647 h 59"/>
              <a:gd name="T12" fmla="*/ 0 w 51"/>
              <a:gd name="T13" fmla="*/ 2147483647 h 59"/>
              <a:gd name="T14" fmla="*/ 0 w 51"/>
              <a:gd name="T15" fmla="*/ 2147483647 h 59"/>
              <a:gd name="T16" fmla="*/ 2147483647 w 51"/>
              <a:gd name="T17" fmla="*/ 2147483647 h 59"/>
              <a:gd name="T18" fmla="*/ 2147483647 w 51"/>
              <a:gd name="T19" fmla="*/ 0 h 59"/>
              <a:gd name="T20" fmla="*/ 2147483647 w 51"/>
              <a:gd name="T21" fmla="*/ 0 h 59"/>
              <a:gd name="T22" fmla="*/ 2147483647 w 51"/>
              <a:gd name="T23" fmla="*/ 2147483647 h 59"/>
              <a:gd name="T24" fmla="*/ 2147483647 w 51"/>
              <a:gd name="T25" fmla="*/ 2147483647 h 59"/>
              <a:gd name="T26" fmla="*/ 2147483647 w 51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59"/>
              <a:gd name="T44" fmla="*/ 51 w 51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59">
                <a:moveTo>
                  <a:pt x="51" y="28"/>
                </a:moveTo>
                <a:lnTo>
                  <a:pt x="49" y="43"/>
                </a:lnTo>
                <a:lnTo>
                  <a:pt x="41" y="55"/>
                </a:lnTo>
                <a:lnTo>
                  <a:pt x="29" y="59"/>
                </a:lnTo>
                <a:lnTo>
                  <a:pt x="16" y="57"/>
                </a:lnTo>
                <a:lnTo>
                  <a:pt x="6" y="49"/>
                </a:lnTo>
                <a:lnTo>
                  <a:pt x="0" y="36"/>
                </a:lnTo>
                <a:lnTo>
                  <a:pt x="0" y="22"/>
                </a:lnTo>
                <a:lnTo>
                  <a:pt x="6" y="8"/>
                </a:lnTo>
                <a:lnTo>
                  <a:pt x="16" y="0"/>
                </a:lnTo>
                <a:lnTo>
                  <a:pt x="29" y="0"/>
                </a:lnTo>
                <a:lnTo>
                  <a:pt x="41" y="4"/>
                </a:lnTo>
                <a:lnTo>
                  <a:pt x="49" y="14"/>
                </a:lnTo>
                <a:lnTo>
                  <a:pt x="51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88" name="Freeform 580"/>
          <p:cNvSpPr>
            <a:spLocks/>
          </p:cNvSpPr>
          <p:nvPr/>
        </p:nvSpPr>
        <p:spPr bwMode="auto">
          <a:xfrm>
            <a:off x="6886575" y="5596815"/>
            <a:ext cx="80963" cy="93663"/>
          </a:xfrm>
          <a:custGeom>
            <a:avLst/>
            <a:gdLst>
              <a:gd name="T0" fmla="*/ 2147483647 w 51"/>
              <a:gd name="T1" fmla="*/ 2147483647 h 59"/>
              <a:gd name="T2" fmla="*/ 2147483647 w 51"/>
              <a:gd name="T3" fmla="*/ 2147483647 h 59"/>
              <a:gd name="T4" fmla="*/ 2147483647 w 51"/>
              <a:gd name="T5" fmla="*/ 2147483647 h 59"/>
              <a:gd name="T6" fmla="*/ 2147483647 w 51"/>
              <a:gd name="T7" fmla="*/ 2147483647 h 59"/>
              <a:gd name="T8" fmla="*/ 2147483647 w 51"/>
              <a:gd name="T9" fmla="*/ 2147483647 h 59"/>
              <a:gd name="T10" fmla="*/ 2147483647 w 51"/>
              <a:gd name="T11" fmla="*/ 2147483647 h 59"/>
              <a:gd name="T12" fmla="*/ 0 w 51"/>
              <a:gd name="T13" fmla="*/ 2147483647 h 59"/>
              <a:gd name="T14" fmla="*/ 0 w 51"/>
              <a:gd name="T15" fmla="*/ 2147483647 h 59"/>
              <a:gd name="T16" fmla="*/ 2147483647 w 51"/>
              <a:gd name="T17" fmla="*/ 2147483647 h 59"/>
              <a:gd name="T18" fmla="*/ 2147483647 w 51"/>
              <a:gd name="T19" fmla="*/ 2147483647 h 59"/>
              <a:gd name="T20" fmla="*/ 2147483647 w 51"/>
              <a:gd name="T21" fmla="*/ 0 h 59"/>
              <a:gd name="T22" fmla="*/ 2147483647 w 51"/>
              <a:gd name="T23" fmla="*/ 2147483647 h 59"/>
              <a:gd name="T24" fmla="*/ 2147483647 w 51"/>
              <a:gd name="T25" fmla="*/ 2147483647 h 59"/>
              <a:gd name="T26" fmla="*/ 2147483647 w 51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59"/>
              <a:gd name="T44" fmla="*/ 51 w 51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59">
                <a:moveTo>
                  <a:pt x="51" y="29"/>
                </a:moveTo>
                <a:lnTo>
                  <a:pt x="49" y="43"/>
                </a:lnTo>
                <a:lnTo>
                  <a:pt x="41" y="55"/>
                </a:lnTo>
                <a:lnTo>
                  <a:pt x="29" y="59"/>
                </a:lnTo>
                <a:lnTo>
                  <a:pt x="16" y="57"/>
                </a:lnTo>
                <a:lnTo>
                  <a:pt x="6" y="49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1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89" name="Freeform 581"/>
          <p:cNvSpPr>
            <a:spLocks/>
          </p:cNvSpPr>
          <p:nvPr/>
        </p:nvSpPr>
        <p:spPr bwMode="auto">
          <a:xfrm>
            <a:off x="6886575" y="5834940"/>
            <a:ext cx="80963" cy="96838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0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1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7"/>
                </a:lnTo>
                <a:lnTo>
                  <a:pt x="0" y="23"/>
                </a:lnTo>
                <a:lnTo>
                  <a:pt x="6" y="11"/>
                </a:lnTo>
                <a:lnTo>
                  <a:pt x="16" y="0"/>
                </a:lnTo>
                <a:lnTo>
                  <a:pt x="29" y="0"/>
                </a:lnTo>
                <a:lnTo>
                  <a:pt x="41" y="4"/>
                </a:lnTo>
                <a:lnTo>
                  <a:pt x="49" y="17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90" name="Freeform 582"/>
          <p:cNvSpPr>
            <a:spLocks/>
          </p:cNvSpPr>
          <p:nvPr/>
        </p:nvSpPr>
        <p:spPr bwMode="auto">
          <a:xfrm>
            <a:off x="6886575" y="6074653"/>
            <a:ext cx="80963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4"/>
                </a:lnTo>
                <a:lnTo>
                  <a:pt x="41" y="55"/>
                </a:lnTo>
                <a:lnTo>
                  <a:pt x="29" y="61"/>
                </a:lnTo>
                <a:lnTo>
                  <a:pt x="16" y="59"/>
                </a:lnTo>
                <a:lnTo>
                  <a:pt x="6" y="50"/>
                </a:lnTo>
                <a:lnTo>
                  <a:pt x="0" y="38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91" name="Line 583"/>
          <p:cNvSpPr>
            <a:spLocks noChangeShapeType="1"/>
          </p:cNvSpPr>
          <p:nvPr/>
        </p:nvSpPr>
        <p:spPr bwMode="auto">
          <a:xfrm>
            <a:off x="5257800" y="2523415"/>
            <a:ext cx="1660525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92" name="Freeform 584"/>
          <p:cNvSpPr>
            <a:spLocks/>
          </p:cNvSpPr>
          <p:nvPr/>
        </p:nvSpPr>
        <p:spPr bwMode="auto">
          <a:xfrm>
            <a:off x="6735763" y="2677403"/>
            <a:ext cx="182562" cy="115887"/>
          </a:xfrm>
          <a:custGeom>
            <a:avLst/>
            <a:gdLst>
              <a:gd name="T0" fmla="*/ 2147483647 w 115"/>
              <a:gd name="T1" fmla="*/ 2147483647 h 73"/>
              <a:gd name="T2" fmla="*/ 2147483647 w 115"/>
              <a:gd name="T3" fmla="*/ 0 h 73"/>
              <a:gd name="T4" fmla="*/ 0 w 115"/>
              <a:gd name="T5" fmla="*/ 2147483647 h 73"/>
              <a:gd name="T6" fmla="*/ 2147483647 w 115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3"/>
              <a:gd name="T14" fmla="*/ 115 w 115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3">
                <a:moveTo>
                  <a:pt x="115" y="53"/>
                </a:moveTo>
                <a:lnTo>
                  <a:pt x="10" y="0"/>
                </a:lnTo>
                <a:lnTo>
                  <a:pt x="0" y="73"/>
                </a:lnTo>
                <a:lnTo>
                  <a:pt x="115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93" name="Line 585"/>
          <p:cNvSpPr>
            <a:spLocks noChangeShapeType="1"/>
          </p:cNvSpPr>
          <p:nvPr/>
        </p:nvSpPr>
        <p:spPr bwMode="auto">
          <a:xfrm>
            <a:off x="5257800" y="2761540"/>
            <a:ext cx="1660525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94" name="Freeform 586"/>
          <p:cNvSpPr>
            <a:spLocks/>
          </p:cNvSpPr>
          <p:nvPr/>
        </p:nvSpPr>
        <p:spPr bwMode="auto">
          <a:xfrm>
            <a:off x="6735763" y="2917115"/>
            <a:ext cx="182562" cy="115888"/>
          </a:xfrm>
          <a:custGeom>
            <a:avLst/>
            <a:gdLst>
              <a:gd name="T0" fmla="*/ 2147483647 w 115"/>
              <a:gd name="T1" fmla="*/ 2147483647 h 73"/>
              <a:gd name="T2" fmla="*/ 2147483647 w 115"/>
              <a:gd name="T3" fmla="*/ 0 h 73"/>
              <a:gd name="T4" fmla="*/ 0 w 115"/>
              <a:gd name="T5" fmla="*/ 2147483647 h 73"/>
              <a:gd name="T6" fmla="*/ 2147483647 w 115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3"/>
              <a:gd name="T14" fmla="*/ 115 w 115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3">
                <a:moveTo>
                  <a:pt x="115" y="52"/>
                </a:moveTo>
                <a:lnTo>
                  <a:pt x="10" y="0"/>
                </a:lnTo>
                <a:lnTo>
                  <a:pt x="0" y="73"/>
                </a:lnTo>
                <a:lnTo>
                  <a:pt x="115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95" name="Line 587"/>
          <p:cNvSpPr>
            <a:spLocks noChangeShapeType="1"/>
          </p:cNvSpPr>
          <p:nvPr/>
        </p:nvSpPr>
        <p:spPr bwMode="auto">
          <a:xfrm>
            <a:off x="5257800" y="2761540"/>
            <a:ext cx="1660525" cy="4778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96" name="Freeform 588"/>
          <p:cNvSpPr>
            <a:spLocks/>
          </p:cNvSpPr>
          <p:nvPr/>
        </p:nvSpPr>
        <p:spPr bwMode="auto">
          <a:xfrm>
            <a:off x="6732588" y="3136190"/>
            <a:ext cx="185737" cy="112713"/>
          </a:xfrm>
          <a:custGeom>
            <a:avLst/>
            <a:gdLst>
              <a:gd name="T0" fmla="*/ 2147483647 w 117"/>
              <a:gd name="T1" fmla="*/ 2147483647 h 71"/>
              <a:gd name="T2" fmla="*/ 2147483647 w 117"/>
              <a:gd name="T3" fmla="*/ 0 h 71"/>
              <a:gd name="T4" fmla="*/ 0 w 117"/>
              <a:gd name="T5" fmla="*/ 2147483647 h 71"/>
              <a:gd name="T6" fmla="*/ 2147483647 w 117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1"/>
              <a:gd name="T14" fmla="*/ 117 w 117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1">
                <a:moveTo>
                  <a:pt x="117" y="65"/>
                </a:moveTo>
                <a:lnTo>
                  <a:pt x="20" y="0"/>
                </a:lnTo>
                <a:lnTo>
                  <a:pt x="0" y="71"/>
                </a:lnTo>
                <a:lnTo>
                  <a:pt x="117" y="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97" name="Line 589"/>
          <p:cNvSpPr>
            <a:spLocks noChangeShapeType="1"/>
          </p:cNvSpPr>
          <p:nvPr/>
        </p:nvSpPr>
        <p:spPr bwMode="auto">
          <a:xfrm>
            <a:off x="5257800" y="2999665"/>
            <a:ext cx="1660525" cy="4778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98" name="Freeform 590"/>
          <p:cNvSpPr>
            <a:spLocks/>
          </p:cNvSpPr>
          <p:nvPr/>
        </p:nvSpPr>
        <p:spPr bwMode="auto">
          <a:xfrm>
            <a:off x="6732588" y="3374315"/>
            <a:ext cx="185737" cy="112713"/>
          </a:xfrm>
          <a:custGeom>
            <a:avLst/>
            <a:gdLst>
              <a:gd name="T0" fmla="*/ 2147483647 w 117"/>
              <a:gd name="T1" fmla="*/ 2147483647 h 71"/>
              <a:gd name="T2" fmla="*/ 2147483647 w 117"/>
              <a:gd name="T3" fmla="*/ 0 h 71"/>
              <a:gd name="T4" fmla="*/ 0 w 117"/>
              <a:gd name="T5" fmla="*/ 2147483647 h 71"/>
              <a:gd name="T6" fmla="*/ 2147483647 w 117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1"/>
              <a:gd name="T14" fmla="*/ 117 w 117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1">
                <a:moveTo>
                  <a:pt x="117" y="65"/>
                </a:moveTo>
                <a:lnTo>
                  <a:pt x="20" y="0"/>
                </a:lnTo>
                <a:lnTo>
                  <a:pt x="0" y="71"/>
                </a:lnTo>
                <a:lnTo>
                  <a:pt x="117" y="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599" name="Line 591"/>
          <p:cNvSpPr>
            <a:spLocks noChangeShapeType="1"/>
          </p:cNvSpPr>
          <p:nvPr/>
        </p:nvSpPr>
        <p:spPr bwMode="auto">
          <a:xfrm>
            <a:off x="5257800" y="2999665"/>
            <a:ext cx="1660525" cy="7159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00" name="Freeform 592"/>
          <p:cNvSpPr>
            <a:spLocks/>
          </p:cNvSpPr>
          <p:nvPr/>
        </p:nvSpPr>
        <p:spPr bwMode="auto">
          <a:xfrm>
            <a:off x="6732588" y="3593390"/>
            <a:ext cx="185737" cy="122238"/>
          </a:xfrm>
          <a:custGeom>
            <a:avLst/>
            <a:gdLst>
              <a:gd name="T0" fmla="*/ 2147483647 w 117"/>
              <a:gd name="T1" fmla="*/ 2147483647 h 77"/>
              <a:gd name="T2" fmla="*/ 2147483647 w 117"/>
              <a:gd name="T3" fmla="*/ 0 h 77"/>
              <a:gd name="T4" fmla="*/ 0 w 117"/>
              <a:gd name="T5" fmla="*/ 2147483647 h 77"/>
              <a:gd name="T6" fmla="*/ 2147483647 w 117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7"/>
              <a:gd name="T14" fmla="*/ 117 w 117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7">
                <a:moveTo>
                  <a:pt x="117" y="77"/>
                </a:moveTo>
                <a:lnTo>
                  <a:pt x="30" y="0"/>
                </a:lnTo>
                <a:lnTo>
                  <a:pt x="0" y="67"/>
                </a:lnTo>
                <a:lnTo>
                  <a:pt x="117" y="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01" name="Line 593"/>
          <p:cNvSpPr>
            <a:spLocks noChangeShapeType="1"/>
          </p:cNvSpPr>
          <p:nvPr/>
        </p:nvSpPr>
        <p:spPr bwMode="auto">
          <a:xfrm>
            <a:off x="5257800" y="3239378"/>
            <a:ext cx="1660525" cy="7159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02" name="Freeform 594"/>
          <p:cNvSpPr>
            <a:spLocks/>
          </p:cNvSpPr>
          <p:nvPr/>
        </p:nvSpPr>
        <p:spPr bwMode="auto">
          <a:xfrm>
            <a:off x="6732588" y="3833103"/>
            <a:ext cx="185737" cy="122237"/>
          </a:xfrm>
          <a:custGeom>
            <a:avLst/>
            <a:gdLst>
              <a:gd name="T0" fmla="*/ 2147483647 w 117"/>
              <a:gd name="T1" fmla="*/ 2147483647 h 77"/>
              <a:gd name="T2" fmla="*/ 2147483647 w 117"/>
              <a:gd name="T3" fmla="*/ 0 h 77"/>
              <a:gd name="T4" fmla="*/ 0 w 117"/>
              <a:gd name="T5" fmla="*/ 2147483647 h 77"/>
              <a:gd name="T6" fmla="*/ 2147483647 w 117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7"/>
              <a:gd name="T14" fmla="*/ 117 w 117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7">
                <a:moveTo>
                  <a:pt x="117" y="77"/>
                </a:moveTo>
                <a:lnTo>
                  <a:pt x="30" y="0"/>
                </a:lnTo>
                <a:lnTo>
                  <a:pt x="0" y="69"/>
                </a:lnTo>
                <a:lnTo>
                  <a:pt x="117" y="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03" name="Line 595"/>
          <p:cNvSpPr>
            <a:spLocks noChangeShapeType="1"/>
          </p:cNvSpPr>
          <p:nvPr/>
        </p:nvSpPr>
        <p:spPr bwMode="auto">
          <a:xfrm>
            <a:off x="5257800" y="3239378"/>
            <a:ext cx="1660525" cy="9588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04" name="Freeform 596"/>
          <p:cNvSpPr>
            <a:spLocks/>
          </p:cNvSpPr>
          <p:nvPr/>
        </p:nvSpPr>
        <p:spPr bwMode="auto">
          <a:xfrm>
            <a:off x="6735763" y="4058528"/>
            <a:ext cx="182562" cy="139700"/>
          </a:xfrm>
          <a:custGeom>
            <a:avLst/>
            <a:gdLst>
              <a:gd name="T0" fmla="*/ 2147483647 w 115"/>
              <a:gd name="T1" fmla="*/ 2147483647 h 88"/>
              <a:gd name="T2" fmla="*/ 2147483647 w 115"/>
              <a:gd name="T3" fmla="*/ 0 h 88"/>
              <a:gd name="T4" fmla="*/ 0 w 115"/>
              <a:gd name="T5" fmla="*/ 2147483647 h 88"/>
              <a:gd name="T6" fmla="*/ 2147483647 w 115"/>
              <a:gd name="T7" fmla="*/ 2147483647 h 88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88"/>
              <a:gd name="T14" fmla="*/ 115 w 115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88">
                <a:moveTo>
                  <a:pt x="115" y="88"/>
                </a:moveTo>
                <a:lnTo>
                  <a:pt x="36" y="0"/>
                </a:lnTo>
                <a:lnTo>
                  <a:pt x="0" y="65"/>
                </a:lnTo>
                <a:lnTo>
                  <a:pt x="115" y="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05" name="Line 597"/>
          <p:cNvSpPr>
            <a:spLocks noChangeShapeType="1"/>
          </p:cNvSpPr>
          <p:nvPr/>
        </p:nvSpPr>
        <p:spPr bwMode="auto">
          <a:xfrm>
            <a:off x="5257800" y="3477503"/>
            <a:ext cx="1660525" cy="9588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06" name="Freeform 598"/>
          <p:cNvSpPr>
            <a:spLocks/>
          </p:cNvSpPr>
          <p:nvPr/>
        </p:nvSpPr>
        <p:spPr bwMode="auto">
          <a:xfrm>
            <a:off x="6735763" y="4298240"/>
            <a:ext cx="182562" cy="138113"/>
          </a:xfrm>
          <a:custGeom>
            <a:avLst/>
            <a:gdLst>
              <a:gd name="T0" fmla="*/ 2147483647 w 115"/>
              <a:gd name="T1" fmla="*/ 2147483647 h 87"/>
              <a:gd name="T2" fmla="*/ 2147483647 w 115"/>
              <a:gd name="T3" fmla="*/ 0 h 87"/>
              <a:gd name="T4" fmla="*/ 0 w 115"/>
              <a:gd name="T5" fmla="*/ 2147483647 h 87"/>
              <a:gd name="T6" fmla="*/ 2147483647 w 115"/>
              <a:gd name="T7" fmla="*/ 2147483647 h 87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87"/>
              <a:gd name="T14" fmla="*/ 115 w 115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87">
                <a:moveTo>
                  <a:pt x="115" y="87"/>
                </a:moveTo>
                <a:lnTo>
                  <a:pt x="36" y="0"/>
                </a:lnTo>
                <a:lnTo>
                  <a:pt x="0" y="63"/>
                </a:lnTo>
                <a:lnTo>
                  <a:pt x="115" y="8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07" name="Line 599"/>
          <p:cNvSpPr>
            <a:spLocks noChangeShapeType="1"/>
          </p:cNvSpPr>
          <p:nvPr/>
        </p:nvSpPr>
        <p:spPr bwMode="auto">
          <a:xfrm>
            <a:off x="5257800" y="3477503"/>
            <a:ext cx="1660525" cy="1196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08" name="Freeform 600"/>
          <p:cNvSpPr>
            <a:spLocks/>
          </p:cNvSpPr>
          <p:nvPr/>
        </p:nvSpPr>
        <p:spPr bwMode="auto">
          <a:xfrm>
            <a:off x="6738938" y="4523665"/>
            <a:ext cx="179387" cy="150813"/>
          </a:xfrm>
          <a:custGeom>
            <a:avLst/>
            <a:gdLst>
              <a:gd name="T0" fmla="*/ 2147483647 w 113"/>
              <a:gd name="T1" fmla="*/ 2147483647 h 95"/>
              <a:gd name="T2" fmla="*/ 2147483647 w 113"/>
              <a:gd name="T3" fmla="*/ 0 h 95"/>
              <a:gd name="T4" fmla="*/ 0 w 113"/>
              <a:gd name="T5" fmla="*/ 2147483647 h 95"/>
              <a:gd name="T6" fmla="*/ 2147483647 w 113"/>
              <a:gd name="T7" fmla="*/ 2147483647 h 95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95"/>
              <a:gd name="T14" fmla="*/ 113 w 113"/>
              <a:gd name="T15" fmla="*/ 95 h 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95">
                <a:moveTo>
                  <a:pt x="113" y="95"/>
                </a:moveTo>
                <a:lnTo>
                  <a:pt x="45" y="0"/>
                </a:lnTo>
                <a:lnTo>
                  <a:pt x="0" y="61"/>
                </a:lnTo>
                <a:lnTo>
                  <a:pt x="113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09" name="Line 601"/>
          <p:cNvSpPr>
            <a:spLocks noChangeShapeType="1"/>
          </p:cNvSpPr>
          <p:nvPr/>
        </p:nvSpPr>
        <p:spPr bwMode="auto">
          <a:xfrm>
            <a:off x="5257800" y="3715628"/>
            <a:ext cx="1660525" cy="1198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10" name="Freeform 602"/>
          <p:cNvSpPr>
            <a:spLocks/>
          </p:cNvSpPr>
          <p:nvPr/>
        </p:nvSpPr>
        <p:spPr bwMode="auto">
          <a:xfrm>
            <a:off x="6738938" y="4761790"/>
            <a:ext cx="179387" cy="152400"/>
          </a:xfrm>
          <a:custGeom>
            <a:avLst/>
            <a:gdLst>
              <a:gd name="T0" fmla="*/ 2147483647 w 113"/>
              <a:gd name="T1" fmla="*/ 2147483647 h 96"/>
              <a:gd name="T2" fmla="*/ 2147483647 w 113"/>
              <a:gd name="T3" fmla="*/ 0 h 96"/>
              <a:gd name="T4" fmla="*/ 0 w 113"/>
              <a:gd name="T5" fmla="*/ 2147483647 h 96"/>
              <a:gd name="T6" fmla="*/ 2147483647 w 113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96"/>
              <a:gd name="T14" fmla="*/ 113 w 113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96">
                <a:moveTo>
                  <a:pt x="113" y="96"/>
                </a:moveTo>
                <a:lnTo>
                  <a:pt x="45" y="0"/>
                </a:lnTo>
                <a:lnTo>
                  <a:pt x="0" y="61"/>
                </a:lnTo>
                <a:lnTo>
                  <a:pt x="113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11" name="Line 603"/>
          <p:cNvSpPr>
            <a:spLocks noChangeShapeType="1"/>
          </p:cNvSpPr>
          <p:nvPr/>
        </p:nvSpPr>
        <p:spPr bwMode="auto">
          <a:xfrm>
            <a:off x="5257800" y="3715628"/>
            <a:ext cx="1660525" cy="1436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12" name="Freeform 604"/>
          <p:cNvSpPr>
            <a:spLocks/>
          </p:cNvSpPr>
          <p:nvPr/>
        </p:nvSpPr>
        <p:spPr bwMode="auto">
          <a:xfrm>
            <a:off x="6745288" y="4990390"/>
            <a:ext cx="173037" cy="161925"/>
          </a:xfrm>
          <a:custGeom>
            <a:avLst/>
            <a:gdLst>
              <a:gd name="T0" fmla="*/ 2147483647 w 109"/>
              <a:gd name="T1" fmla="*/ 2147483647 h 102"/>
              <a:gd name="T2" fmla="*/ 2147483647 w 109"/>
              <a:gd name="T3" fmla="*/ 0 h 102"/>
              <a:gd name="T4" fmla="*/ 0 w 109"/>
              <a:gd name="T5" fmla="*/ 2147483647 h 102"/>
              <a:gd name="T6" fmla="*/ 2147483647 w 109"/>
              <a:gd name="T7" fmla="*/ 2147483647 h 102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102"/>
              <a:gd name="T14" fmla="*/ 109 w 109"/>
              <a:gd name="T15" fmla="*/ 102 h 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102">
                <a:moveTo>
                  <a:pt x="109" y="102"/>
                </a:moveTo>
                <a:lnTo>
                  <a:pt x="49" y="0"/>
                </a:lnTo>
                <a:lnTo>
                  <a:pt x="0" y="57"/>
                </a:lnTo>
                <a:lnTo>
                  <a:pt x="109" y="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13" name="Line 605"/>
          <p:cNvSpPr>
            <a:spLocks noChangeShapeType="1"/>
          </p:cNvSpPr>
          <p:nvPr/>
        </p:nvSpPr>
        <p:spPr bwMode="auto">
          <a:xfrm>
            <a:off x="5257800" y="3955340"/>
            <a:ext cx="1660525" cy="14351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14" name="Freeform 606"/>
          <p:cNvSpPr>
            <a:spLocks/>
          </p:cNvSpPr>
          <p:nvPr/>
        </p:nvSpPr>
        <p:spPr bwMode="auto">
          <a:xfrm>
            <a:off x="6745288" y="5233278"/>
            <a:ext cx="173037" cy="157162"/>
          </a:xfrm>
          <a:custGeom>
            <a:avLst/>
            <a:gdLst>
              <a:gd name="T0" fmla="*/ 2147483647 w 109"/>
              <a:gd name="T1" fmla="*/ 2147483647 h 99"/>
              <a:gd name="T2" fmla="*/ 2147483647 w 109"/>
              <a:gd name="T3" fmla="*/ 0 h 99"/>
              <a:gd name="T4" fmla="*/ 0 w 109"/>
              <a:gd name="T5" fmla="*/ 2147483647 h 99"/>
              <a:gd name="T6" fmla="*/ 2147483647 w 109"/>
              <a:gd name="T7" fmla="*/ 2147483647 h 99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99"/>
              <a:gd name="T14" fmla="*/ 109 w 109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99">
                <a:moveTo>
                  <a:pt x="109" y="99"/>
                </a:moveTo>
                <a:lnTo>
                  <a:pt x="49" y="0"/>
                </a:lnTo>
                <a:lnTo>
                  <a:pt x="0" y="54"/>
                </a:lnTo>
                <a:lnTo>
                  <a:pt x="109" y="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15" name="Line 607"/>
          <p:cNvSpPr>
            <a:spLocks noChangeShapeType="1"/>
          </p:cNvSpPr>
          <p:nvPr/>
        </p:nvSpPr>
        <p:spPr bwMode="auto">
          <a:xfrm>
            <a:off x="5257800" y="3955340"/>
            <a:ext cx="1660525" cy="167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16" name="Freeform 608"/>
          <p:cNvSpPr>
            <a:spLocks/>
          </p:cNvSpPr>
          <p:nvPr/>
        </p:nvSpPr>
        <p:spPr bwMode="auto">
          <a:xfrm>
            <a:off x="6751638" y="5465053"/>
            <a:ext cx="166687" cy="163512"/>
          </a:xfrm>
          <a:custGeom>
            <a:avLst/>
            <a:gdLst>
              <a:gd name="T0" fmla="*/ 2147483647 w 105"/>
              <a:gd name="T1" fmla="*/ 2147483647 h 103"/>
              <a:gd name="T2" fmla="*/ 2147483647 w 105"/>
              <a:gd name="T3" fmla="*/ 0 h 103"/>
              <a:gd name="T4" fmla="*/ 0 w 105"/>
              <a:gd name="T5" fmla="*/ 2147483647 h 103"/>
              <a:gd name="T6" fmla="*/ 2147483647 w 105"/>
              <a:gd name="T7" fmla="*/ 2147483647 h 103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03"/>
              <a:gd name="T14" fmla="*/ 105 w 105"/>
              <a:gd name="T15" fmla="*/ 103 h 1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03">
                <a:moveTo>
                  <a:pt x="105" y="103"/>
                </a:moveTo>
                <a:lnTo>
                  <a:pt x="53" y="0"/>
                </a:lnTo>
                <a:lnTo>
                  <a:pt x="0" y="51"/>
                </a:lnTo>
                <a:lnTo>
                  <a:pt x="105" y="1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17" name="Line 609"/>
          <p:cNvSpPr>
            <a:spLocks noChangeShapeType="1"/>
          </p:cNvSpPr>
          <p:nvPr/>
        </p:nvSpPr>
        <p:spPr bwMode="auto">
          <a:xfrm>
            <a:off x="5257800" y="4198228"/>
            <a:ext cx="1660525" cy="167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18" name="Freeform 610"/>
          <p:cNvSpPr>
            <a:spLocks/>
          </p:cNvSpPr>
          <p:nvPr/>
        </p:nvSpPr>
        <p:spPr bwMode="auto">
          <a:xfrm>
            <a:off x="6751638" y="5703178"/>
            <a:ext cx="166687" cy="168275"/>
          </a:xfrm>
          <a:custGeom>
            <a:avLst/>
            <a:gdLst>
              <a:gd name="T0" fmla="*/ 2147483647 w 105"/>
              <a:gd name="T1" fmla="*/ 2147483647 h 106"/>
              <a:gd name="T2" fmla="*/ 2147483647 w 105"/>
              <a:gd name="T3" fmla="*/ 0 h 106"/>
              <a:gd name="T4" fmla="*/ 0 w 105"/>
              <a:gd name="T5" fmla="*/ 2147483647 h 106"/>
              <a:gd name="T6" fmla="*/ 2147483647 w 105"/>
              <a:gd name="T7" fmla="*/ 2147483647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06"/>
              <a:gd name="T14" fmla="*/ 105 w 105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06">
                <a:moveTo>
                  <a:pt x="105" y="106"/>
                </a:moveTo>
                <a:lnTo>
                  <a:pt x="53" y="0"/>
                </a:lnTo>
                <a:lnTo>
                  <a:pt x="0" y="53"/>
                </a:lnTo>
                <a:lnTo>
                  <a:pt x="105" y="10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19" name="Line 611"/>
          <p:cNvSpPr>
            <a:spLocks noChangeShapeType="1"/>
          </p:cNvSpPr>
          <p:nvPr/>
        </p:nvSpPr>
        <p:spPr bwMode="auto">
          <a:xfrm>
            <a:off x="5257800" y="4198228"/>
            <a:ext cx="1660525" cy="1911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20" name="Freeform 612"/>
          <p:cNvSpPr>
            <a:spLocks/>
          </p:cNvSpPr>
          <p:nvPr/>
        </p:nvSpPr>
        <p:spPr bwMode="auto">
          <a:xfrm>
            <a:off x="6757988" y="5934953"/>
            <a:ext cx="160337" cy="174625"/>
          </a:xfrm>
          <a:custGeom>
            <a:avLst/>
            <a:gdLst>
              <a:gd name="T0" fmla="*/ 2147483647 w 101"/>
              <a:gd name="T1" fmla="*/ 2147483647 h 110"/>
              <a:gd name="T2" fmla="*/ 2147483647 w 101"/>
              <a:gd name="T3" fmla="*/ 0 h 110"/>
              <a:gd name="T4" fmla="*/ 0 w 101"/>
              <a:gd name="T5" fmla="*/ 2147483647 h 110"/>
              <a:gd name="T6" fmla="*/ 2147483647 w 101"/>
              <a:gd name="T7" fmla="*/ 2147483647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101"/>
              <a:gd name="T13" fmla="*/ 0 h 110"/>
              <a:gd name="T14" fmla="*/ 101 w 101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" h="110">
                <a:moveTo>
                  <a:pt x="101" y="110"/>
                </a:moveTo>
                <a:lnTo>
                  <a:pt x="55" y="0"/>
                </a:lnTo>
                <a:lnTo>
                  <a:pt x="0" y="49"/>
                </a:lnTo>
                <a:lnTo>
                  <a:pt x="101" y="1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21" name="Line 613"/>
          <p:cNvSpPr>
            <a:spLocks noChangeShapeType="1"/>
          </p:cNvSpPr>
          <p:nvPr/>
        </p:nvSpPr>
        <p:spPr bwMode="auto">
          <a:xfrm flipV="1">
            <a:off x="5257800" y="2523415"/>
            <a:ext cx="1660525" cy="19129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22" name="Freeform 614"/>
          <p:cNvSpPr>
            <a:spLocks/>
          </p:cNvSpPr>
          <p:nvPr/>
        </p:nvSpPr>
        <p:spPr bwMode="auto">
          <a:xfrm>
            <a:off x="6757988" y="2523415"/>
            <a:ext cx="160337" cy="169863"/>
          </a:xfrm>
          <a:custGeom>
            <a:avLst/>
            <a:gdLst>
              <a:gd name="T0" fmla="*/ 2147483647 w 101"/>
              <a:gd name="T1" fmla="*/ 0 h 107"/>
              <a:gd name="T2" fmla="*/ 0 w 101"/>
              <a:gd name="T3" fmla="*/ 2147483647 h 107"/>
              <a:gd name="T4" fmla="*/ 2147483647 w 101"/>
              <a:gd name="T5" fmla="*/ 2147483647 h 107"/>
              <a:gd name="T6" fmla="*/ 2147483647 w 101"/>
              <a:gd name="T7" fmla="*/ 0 h 107"/>
              <a:gd name="T8" fmla="*/ 0 60000 65536"/>
              <a:gd name="T9" fmla="*/ 0 60000 65536"/>
              <a:gd name="T10" fmla="*/ 0 60000 65536"/>
              <a:gd name="T11" fmla="*/ 0 60000 65536"/>
              <a:gd name="T12" fmla="*/ 0 w 101"/>
              <a:gd name="T13" fmla="*/ 0 h 107"/>
              <a:gd name="T14" fmla="*/ 101 w 101"/>
              <a:gd name="T15" fmla="*/ 107 h 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" h="107">
                <a:moveTo>
                  <a:pt x="101" y="0"/>
                </a:moveTo>
                <a:lnTo>
                  <a:pt x="0" y="59"/>
                </a:lnTo>
                <a:lnTo>
                  <a:pt x="55" y="107"/>
                </a:lnTo>
                <a:lnTo>
                  <a:pt x="10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23" name="Line 615"/>
          <p:cNvSpPr>
            <a:spLocks noChangeShapeType="1"/>
          </p:cNvSpPr>
          <p:nvPr/>
        </p:nvSpPr>
        <p:spPr bwMode="auto">
          <a:xfrm flipV="1">
            <a:off x="5257800" y="4310940"/>
            <a:ext cx="122238" cy="1254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24" name="Line 616"/>
          <p:cNvSpPr>
            <a:spLocks noChangeShapeType="1"/>
          </p:cNvSpPr>
          <p:nvPr/>
        </p:nvSpPr>
        <p:spPr bwMode="auto">
          <a:xfrm flipV="1">
            <a:off x="5505450" y="4058528"/>
            <a:ext cx="123825" cy="127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25" name="Line 617"/>
          <p:cNvSpPr>
            <a:spLocks noChangeShapeType="1"/>
          </p:cNvSpPr>
          <p:nvPr/>
        </p:nvSpPr>
        <p:spPr bwMode="auto">
          <a:xfrm flipV="1">
            <a:off x="5751513" y="3809290"/>
            <a:ext cx="125412" cy="1238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26" name="Line 618"/>
          <p:cNvSpPr>
            <a:spLocks noChangeShapeType="1"/>
          </p:cNvSpPr>
          <p:nvPr/>
        </p:nvSpPr>
        <p:spPr bwMode="auto">
          <a:xfrm flipV="1">
            <a:off x="6002338" y="3558465"/>
            <a:ext cx="122237" cy="1254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27" name="Line 619"/>
          <p:cNvSpPr>
            <a:spLocks noChangeShapeType="1"/>
          </p:cNvSpPr>
          <p:nvPr/>
        </p:nvSpPr>
        <p:spPr bwMode="auto">
          <a:xfrm flipV="1">
            <a:off x="6249988" y="3306053"/>
            <a:ext cx="125412" cy="125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28" name="Line 620"/>
          <p:cNvSpPr>
            <a:spLocks noChangeShapeType="1"/>
          </p:cNvSpPr>
          <p:nvPr/>
        </p:nvSpPr>
        <p:spPr bwMode="auto">
          <a:xfrm flipV="1">
            <a:off x="6497638" y="3058403"/>
            <a:ext cx="125412" cy="125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29" name="Freeform 621"/>
          <p:cNvSpPr>
            <a:spLocks/>
          </p:cNvSpPr>
          <p:nvPr/>
        </p:nvSpPr>
        <p:spPr bwMode="auto">
          <a:xfrm>
            <a:off x="6751638" y="2761540"/>
            <a:ext cx="166687" cy="165100"/>
          </a:xfrm>
          <a:custGeom>
            <a:avLst/>
            <a:gdLst>
              <a:gd name="T0" fmla="*/ 2147483647 w 105"/>
              <a:gd name="T1" fmla="*/ 0 h 104"/>
              <a:gd name="T2" fmla="*/ 0 w 105"/>
              <a:gd name="T3" fmla="*/ 2147483647 h 104"/>
              <a:gd name="T4" fmla="*/ 2147483647 w 105"/>
              <a:gd name="T5" fmla="*/ 2147483647 h 104"/>
              <a:gd name="T6" fmla="*/ 2147483647 w 105"/>
              <a:gd name="T7" fmla="*/ 0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04"/>
              <a:gd name="T14" fmla="*/ 105 w 105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04">
                <a:moveTo>
                  <a:pt x="105" y="0"/>
                </a:moveTo>
                <a:lnTo>
                  <a:pt x="0" y="53"/>
                </a:lnTo>
                <a:lnTo>
                  <a:pt x="53" y="104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30" name="Line 622"/>
          <p:cNvSpPr>
            <a:spLocks noChangeShapeType="1"/>
          </p:cNvSpPr>
          <p:nvPr/>
        </p:nvSpPr>
        <p:spPr bwMode="auto">
          <a:xfrm flipV="1">
            <a:off x="5257800" y="2999665"/>
            <a:ext cx="1660525" cy="16748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31" name="Line 623"/>
          <p:cNvSpPr>
            <a:spLocks noChangeShapeType="1"/>
          </p:cNvSpPr>
          <p:nvPr/>
        </p:nvSpPr>
        <p:spPr bwMode="auto">
          <a:xfrm flipV="1">
            <a:off x="6745288" y="2864728"/>
            <a:ext cx="71437" cy="682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32" name="Freeform 624"/>
          <p:cNvSpPr>
            <a:spLocks/>
          </p:cNvSpPr>
          <p:nvPr/>
        </p:nvSpPr>
        <p:spPr bwMode="auto">
          <a:xfrm>
            <a:off x="6751638" y="2999665"/>
            <a:ext cx="166687" cy="165100"/>
          </a:xfrm>
          <a:custGeom>
            <a:avLst/>
            <a:gdLst>
              <a:gd name="T0" fmla="*/ 2147483647 w 105"/>
              <a:gd name="T1" fmla="*/ 0 h 104"/>
              <a:gd name="T2" fmla="*/ 0 w 105"/>
              <a:gd name="T3" fmla="*/ 2147483647 h 104"/>
              <a:gd name="T4" fmla="*/ 2147483647 w 105"/>
              <a:gd name="T5" fmla="*/ 2147483647 h 104"/>
              <a:gd name="T6" fmla="*/ 2147483647 w 105"/>
              <a:gd name="T7" fmla="*/ 0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04"/>
              <a:gd name="T14" fmla="*/ 105 w 105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04">
                <a:moveTo>
                  <a:pt x="105" y="0"/>
                </a:moveTo>
                <a:lnTo>
                  <a:pt x="0" y="53"/>
                </a:lnTo>
                <a:lnTo>
                  <a:pt x="53" y="104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33" name="Line 625"/>
          <p:cNvSpPr>
            <a:spLocks noChangeShapeType="1"/>
          </p:cNvSpPr>
          <p:nvPr/>
        </p:nvSpPr>
        <p:spPr bwMode="auto">
          <a:xfrm flipV="1">
            <a:off x="5257800" y="4558590"/>
            <a:ext cx="131763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34" name="Line 626"/>
          <p:cNvSpPr>
            <a:spLocks noChangeShapeType="1"/>
          </p:cNvSpPr>
          <p:nvPr/>
        </p:nvSpPr>
        <p:spPr bwMode="auto">
          <a:xfrm flipV="1">
            <a:off x="5524500" y="4329990"/>
            <a:ext cx="131763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35" name="Line 627"/>
          <p:cNvSpPr>
            <a:spLocks noChangeShapeType="1"/>
          </p:cNvSpPr>
          <p:nvPr/>
        </p:nvSpPr>
        <p:spPr bwMode="auto">
          <a:xfrm flipV="1">
            <a:off x="5791200" y="4098215"/>
            <a:ext cx="131763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36" name="Line 628"/>
          <p:cNvSpPr>
            <a:spLocks noChangeShapeType="1"/>
          </p:cNvSpPr>
          <p:nvPr/>
        </p:nvSpPr>
        <p:spPr bwMode="auto">
          <a:xfrm flipV="1">
            <a:off x="6057900" y="3869615"/>
            <a:ext cx="131763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37" name="Line 629"/>
          <p:cNvSpPr>
            <a:spLocks noChangeShapeType="1"/>
          </p:cNvSpPr>
          <p:nvPr/>
        </p:nvSpPr>
        <p:spPr bwMode="auto">
          <a:xfrm flipV="1">
            <a:off x="6324600" y="3637840"/>
            <a:ext cx="131763" cy="1143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38" name="Freeform 630"/>
          <p:cNvSpPr>
            <a:spLocks/>
          </p:cNvSpPr>
          <p:nvPr/>
        </p:nvSpPr>
        <p:spPr bwMode="auto">
          <a:xfrm>
            <a:off x="6745288" y="3239378"/>
            <a:ext cx="173037" cy="160337"/>
          </a:xfrm>
          <a:custGeom>
            <a:avLst/>
            <a:gdLst>
              <a:gd name="T0" fmla="*/ 2147483647 w 109"/>
              <a:gd name="T1" fmla="*/ 0 h 101"/>
              <a:gd name="T2" fmla="*/ 0 w 109"/>
              <a:gd name="T3" fmla="*/ 2147483647 h 101"/>
              <a:gd name="T4" fmla="*/ 2147483647 w 109"/>
              <a:gd name="T5" fmla="*/ 2147483647 h 101"/>
              <a:gd name="T6" fmla="*/ 2147483647 w 109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101"/>
              <a:gd name="T14" fmla="*/ 109 w 109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101">
                <a:moveTo>
                  <a:pt x="109" y="0"/>
                </a:moveTo>
                <a:lnTo>
                  <a:pt x="0" y="44"/>
                </a:lnTo>
                <a:lnTo>
                  <a:pt x="49" y="101"/>
                </a:lnTo>
                <a:lnTo>
                  <a:pt x="109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39" name="Line 631"/>
          <p:cNvSpPr>
            <a:spLocks noChangeShapeType="1"/>
          </p:cNvSpPr>
          <p:nvPr/>
        </p:nvSpPr>
        <p:spPr bwMode="auto">
          <a:xfrm flipV="1">
            <a:off x="5257800" y="3477503"/>
            <a:ext cx="1660525" cy="1436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40" name="Line 632"/>
          <p:cNvSpPr>
            <a:spLocks noChangeShapeType="1"/>
          </p:cNvSpPr>
          <p:nvPr/>
        </p:nvSpPr>
        <p:spPr bwMode="auto">
          <a:xfrm flipV="1">
            <a:off x="6591300" y="3406065"/>
            <a:ext cx="134938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41" name="Freeform 633"/>
          <p:cNvSpPr>
            <a:spLocks/>
          </p:cNvSpPr>
          <p:nvPr/>
        </p:nvSpPr>
        <p:spPr bwMode="auto">
          <a:xfrm>
            <a:off x="6745288" y="3477503"/>
            <a:ext cx="173037" cy="160337"/>
          </a:xfrm>
          <a:custGeom>
            <a:avLst/>
            <a:gdLst>
              <a:gd name="T0" fmla="*/ 2147483647 w 109"/>
              <a:gd name="T1" fmla="*/ 0 h 101"/>
              <a:gd name="T2" fmla="*/ 0 w 109"/>
              <a:gd name="T3" fmla="*/ 2147483647 h 101"/>
              <a:gd name="T4" fmla="*/ 2147483647 w 109"/>
              <a:gd name="T5" fmla="*/ 2147483647 h 101"/>
              <a:gd name="T6" fmla="*/ 2147483647 w 109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101"/>
              <a:gd name="T14" fmla="*/ 109 w 109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101">
                <a:moveTo>
                  <a:pt x="109" y="0"/>
                </a:moveTo>
                <a:lnTo>
                  <a:pt x="0" y="45"/>
                </a:lnTo>
                <a:lnTo>
                  <a:pt x="49" y="101"/>
                </a:lnTo>
                <a:lnTo>
                  <a:pt x="10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42" name="Line 634"/>
          <p:cNvSpPr>
            <a:spLocks noChangeShapeType="1"/>
          </p:cNvSpPr>
          <p:nvPr/>
        </p:nvSpPr>
        <p:spPr bwMode="auto">
          <a:xfrm flipV="1">
            <a:off x="5257800" y="4811003"/>
            <a:ext cx="141288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43" name="Line 635"/>
          <p:cNvSpPr>
            <a:spLocks noChangeShapeType="1"/>
          </p:cNvSpPr>
          <p:nvPr/>
        </p:nvSpPr>
        <p:spPr bwMode="auto">
          <a:xfrm flipV="1">
            <a:off x="5543550" y="4604628"/>
            <a:ext cx="141288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44" name="Line 636"/>
          <p:cNvSpPr>
            <a:spLocks noChangeShapeType="1"/>
          </p:cNvSpPr>
          <p:nvPr/>
        </p:nvSpPr>
        <p:spPr bwMode="auto">
          <a:xfrm flipV="1">
            <a:off x="5829300" y="4398253"/>
            <a:ext cx="141288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45" name="Line 637"/>
          <p:cNvSpPr>
            <a:spLocks noChangeShapeType="1"/>
          </p:cNvSpPr>
          <p:nvPr/>
        </p:nvSpPr>
        <p:spPr bwMode="auto">
          <a:xfrm flipV="1">
            <a:off x="6115050" y="4191878"/>
            <a:ext cx="141288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46" name="Line 638"/>
          <p:cNvSpPr>
            <a:spLocks noChangeShapeType="1"/>
          </p:cNvSpPr>
          <p:nvPr/>
        </p:nvSpPr>
        <p:spPr bwMode="auto">
          <a:xfrm flipV="1">
            <a:off x="6400800" y="3988678"/>
            <a:ext cx="142875" cy="103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47" name="Freeform 639"/>
          <p:cNvSpPr>
            <a:spLocks/>
          </p:cNvSpPr>
          <p:nvPr/>
        </p:nvSpPr>
        <p:spPr bwMode="auto">
          <a:xfrm>
            <a:off x="6738938" y="3715628"/>
            <a:ext cx="179387" cy="153987"/>
          </a:xfrm>
          <a:custGeom>
            <a:avLst/>
            <a:gdLst>
              <a:gd name="T0" fmla="*/ 2147483647 w 113"/>
              <a:gd name="T1" fmla="*/ 0 h 96"/>
              <a:gd name="T2" fmla="*/ 0 w 113"/>
              <a:gd name="T3" fmla="*/ 2147483647 h 96"/>
              <a:gd name="T4" fmla="*/ 2147483647 w 113"/>
              <a:gd name="T5" fmla="*/ 2147483647 h 96"/>
              <a:gd name="T6" fmla="*/ 2147483647 w 113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96"/>
              <a:gd name="T14" fmla="*/ 113 w 113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96">
                <a:moveTo>
                  <a:pt x="113" y="0"/>
                </a:moveTo>
                <a:lnTo>
                  <a:pt x="0" y="35"/>
                </a:lnTo>
                <a:lnTo>
                  <a:pt x="45" y="96"/>
                </a:lnTo>
                <a:lnTo>
                  <a:pt x="113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48" name="Line 640"/>
          <p:cNvSpPr>
            <a:spLocks noChangeShapeType="1"/>
          </p:cNvSpPr>
          <p:nvPr/>
        </p:nvSpPr>
        <p:spPr bwMode="auto">
          <a:xfrm flipV="1">
            <a:off x="5257800" y="3955340"/>
            <a:ext cx="1660525" cy="1196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49" name="Line 641"/>
          <p:cNvSpPr>
            <a:spLocks noChangeShapeType="1"/>
          </p:cNvSpPr>
          <p:nvPr/>
        </p:nvSpPr>
        <p:spPr bwMode="auto">
          <a:xfrm flipV="1">
            <a:off x="6688138" y="3799765"/>
            <a:ext cx="111125" cy="857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50" name="Freeform 642"/>
          <p:cNvSpPr>
            <a:spLocks/>
          </p:cNvSpPr>
          <p:nvPr/>
        </p:nvSpPr>
        <p:spPr bwMode="auto">
          <a:xfrm>
            <a:off x="6738938" y="3955340"/>
            <a:ext cx="179387" cy="152400"/>
          </a:xfrm>
          <a:custGeom>
            <a:avLst/>
            <a:gdLst>
              <a:gd name="T0" fmla="*/ 2147483647 w 113"/>
              <a:gd name="T1" fmla="*/ 0 h 96"/>
              <a:gd name="T2" fmla="*/ 0 w 113"/>
              <a:gd name="T3" fmla="*/ 2147483647 h 96"/>
              <a:gd name="T4" fmla="*/ 2147483647 w 113"/>
              <a:gd name="T5" fmla="*/ 2147483647 h 96"/>
              <a:gd name="T6" fmla="*/ 2147483647 w 113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96"/>
              <a:gd name="T14" fmla="*/ 113 w 113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96">
                <a:moveTo>
                  <a:pt x="113" y="0"/>
                </a:moveTo>
                <a:lnTo>
                  <a:pt x="0" y="35"/>
                </a:lnTo>
                <a:lnTo>
                  <a:pt x="45" y="96"/>
                </a:lnTo>
                <a:lnTo>
                  <a:pt x="1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51" name="Line 643"/>
          <p:cNvSpPr>
            <a:spLocks noChangeShapeType="1"/>
          </p:cNvSpPr>
          <p:nvPr/>
        </p:nvSpPr>
        <p:spPr bwMode="auto">
          <a:xfrm flipV="1">
            <a:off x="5257800" y="5065003"/>
            <a:ext cx="150813" cy="873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52" name="Line 644"/>
          <p:cNvSpPr>
            <a:spLocks noChangeShapeType="1"/>
          </p:cNvSpPr>
          <p:nvPr/>
        </p:nvSpPr>
        <p:spPr bwMode="auto">
          <a:xfrm flipV="1">
            <a:off x="5562600" y="4887203"/>
            <a:ext cx="150813" cy="873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53" name="Line 645"/>
          <p:cNvSpPr>
            <a:spLocks noChangeShapeType="1"/>
          </p:cNvSpPr>
          <p:nvPr/>
        </p:nvSpPr>
        <p:spPr bwMode="auto">
          <a:xfrm flipV="1">
            <a:off x="5867400" y="4714165"/>
            <a:ext cx="150813" cy="873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54" name="Line 646"/>
          <p:cNvSpPr>
            <a:spLocks noChangeShapeType="1"/>
          </p:cNvSpPr>
          <p:nvPr/>
        </p:nvSpPr>
        <p:spPr bwMode="auto">
          <a:xfrm flipV="1">
            <a:off x="6173788" y="4539540"/>
            <a:ext cx="153987" cy="873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55" name="Line 647"/>
          <p:cNvSpPr>
            <a:spLocks noChangeShapeType="1"/>
          </p:cNvSpPr>
          <p:nvPr/>
        </p:nvSpPr>
        <p:spPr bwMode="auto">
          <a:xfrm flipV="1">
            <a:off x="6478588" y="4361740"/>
            <a:ext cx="153987" cy="873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56" name="Freeform 648"/>
          <p:cNvSpPr>
            <a:spLocks/>
          </p:cNvSpPr>
          <p:nvPr/>
        </p:nvSpPr>
        <p:spPr bwMode="auto">
          <a:xfrm>
            <a:off x="6735763" y="4198228"/>
            <a:ext cx="182562" cy="138112"/>
          </a:xfrm>
          <a:custGeom>
            <a:avLst/>
            <a:gdLst>
              <a:gd name="T0" fmla="*/ 2147483647 w 115"/>
              <a:gd name="T1" fmla="*/ 0 h 87"/>
              <a:gd name="T2" fmla="*/ 0 w 115"/>
              <a:gd name="T3" fmla="*/ 2147483647 h 87"/>
              <a:gd name="T4" fmla="*/ 2147483647 w 115"/>
              <a:gd name="T5" fmla="*/ 2147483647 h 87"/>
              <a:gd name="T6" fmla="*/ 2147483647 w 115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87"/>
              <a:gd name="T14" fmla="*/ 115 w 115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87">
                <a:moveTo>
                  <a:pt x="115" y="0"/>
                </a:moveTo>
                <a:lnTo>
                  <a:pt x="0" y="24"/>
                </a:lnTo>
                <a:lnTo>
                  <a:pt x="36" y="87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57" name="Line 649"/>
          <p:cNvSpPr>
            <a:spLocks noChangeShapeType="1"/>
          </p:cNvSpPr>
          <p:nvPr/>
        </p:nvSpPr>
        <p:spPr bwMode="auto">
          <a:xfrm flipV="1">
            <a:off x="6783388" y="4271253"/>
            <a:ext cx="6350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58" name="Line 650"/>
          <p:cNvSpPr>
            <a:spLocks noChangeShapeType="1"/>
          </p:cNvSpPr>
          <p:nvPr/>
        </p:nvSpPr>
        <p:spPr bwMode="auto">
          <a:xfrm flipV="1">
            <a:off x="5257800" y="5323765"/>
            <a:ext cx="160338" cy="666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59" name="Line 651"/>
          <p:cNvSpPr>
            <a:spLocks noChangeShapeType="1"/>
          </p:cNvSpPr>
          <p:nvPr/>
        </p:nvSpPr>
        <p:spPr bwMode="auto">
          <a:xfrm flipV="1">
            <a:off x="5578475" y="5180890"/>
            <a:ext cx="160338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60" name="Line 652"/>
          <p:cNvSpPr>
            <a:spLocks noChangeShapeType="1"/>
          </p:cNvSpPr>
          <p:nvPr/>
        </p:nvSpPr>
        <p:spPr bwMode="auto">
          <a:xfrm flipV="1">
            <a:off x="5903913" y="5042778"/>
            <a:ext cx="160337" cy="714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61" name="Line 653"/>
          <p:cNvSpPr>
            <a:spLocks noChangeShapeType="1"/>
          </p:cNvSpPr>
          <p:nvPr/>
        </p:nvSpPr>
        <p:spPr bwMode="auto">
          <a:xfrm flipV="1">
            <a:off x="6227763" y="4904665"/>
            <a:ext cx="160337" cy="698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62" name="Freeform 654"/>
          <p:cNvSpPr>
            <a:spLocks/>
          </p:cNvSpPr>
          <p:nvPr/>
        </p:nvSpPr>
        <p:spPr bwMode="auto">
          <a:xfrm>
            <a:off x="6732588" y="4674478"/>
            <a:ext cx="185737" cy="123825"/>
          </a:xfrm>
          <a:custGeom>
            <a:avLst/>
            <a:gdLst>
              <a:gd name="T0" fmla="*/ 2147483647 w 117"/>
              <a:gd name="T1" fmla="*/ 0 h 78"/>
              <a:gd name="T2" fmla="*/ 0 w 117"/>
              <a:gd name="T3" fmla="*/ 2147483647 h 78"/>
              <a:gd name="T4" fmla="*/ 2147483647 w 117"/>
              <a:gd name="T5" fmla="*/ 2147483647 h 78"/>
              <a:gd name="T6" fmla="*/ 2147483647 w 117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8"/>
              <a:gd name="T14" fmla="*/ 117 w 117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8">
                <a:moveTo>
                  <a:pt x="117" y="0"/>
                </a:moveTo>
                <a:lnTo>
                  <a:pt x="0" y="10"/>
                </a:lnTo>
                <a:lnTo>
                  <a:pt x="30" y="78"/>
                </a:lnTo>
                <a:lnTo>
                  <a:pt x="117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63" name="Line 655"/>
          <p:cNvSpPr>
            <a:spLocks noChangeShapeType="1"/>
          </p:cNvSpPr>
          <p:nvPr/>
        </p:nvSpPr>
        <p:spPr bwMode="auto">
          <a:xfrm flipV="1">
            <a:off x="5257800" y="4436353"/>
            <a:ext cx="1660525" cy="954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64" name="Line 656"/>
          <p:cNvSpPr>
            <a:spLocks noChangeShapeType="1"/>
          </p:cNvSpPr>
          <p:nvPr/>
        </p:nvSpPr>
        <p:spPr bwMode="auto">
          <a:xfrm flipV="1">
            <a:off x="6550025" y="4764965"/>
            <a:ext cx="163513" cy="682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65" name="Freeform 657"/>
          <p:cNvSpPr>
            <a:spLocks/>
          </p:cNvSpPr>
          <p:nvPr/>
        </p:nvSpPr>
        <p:spPr bwMode="auto">
          <a:xfrm>
            <a:off x="6735763" y="4436353"/>
            <a:ext cx="182562" cy="138112"/>
          </a:xfrm>
          <a:custGeom>
            <a:avLst/>
            <a:gdLst>
              <a:gd name="T0" fmla="*/ 2147483647 w 115"/>
              <a:gd name="T1" fmla="*/ 0 h 87"/>
              <a:gd name="T2" fmla="*/ 0 w 115"/>
              <a:gd name="T3" fmla="*/ 2147483647 h 87"/>
              <a:gd name="T4" fmla="*/ 2147483647 w 115"/>
              <a:gd name="T5" fmla="*/ 2147483647 h 87"/>
              <a:gd name="T6" fmla="*/ 2147483647 w 115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87"/>
              <a:gd name="T14" fmla="*/ 115 w 115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87">
                <a:moveTo>
                  <a:pt x="115" y="0"/>
                </a:moveTo>
                <a:lnTo>
                  <a:pt x="0" y="22"/>
                </a:lnTo>
                <a:lnTo>
                  <a:pt x="36" y="87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66" name="Line 658"/>
          <p:cNvSpPr>
            <a:spLocks noChangeShapeType="1"/>
          </p:cNvSpPr>
          <p:nvPr/>
        </p:nvSpPr>
        <p:spPr bwMode="auto">
          <a:xfrm flipV="1">
            <a:off x="5257800" y="4914190"/>
            <a:ext cx="1660525" cy="7143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67" name="Freeform 659"/>
          <p:cNvSpPr>
            <a:spLocks/>
          </p:cNvSpPr>
          <p:nvPr/>
        </p:nvSpPr>
        <p:spPr bwMode="auto">
          <a:xfrm>
            <a:off x="6732588" y="4914190"/>
            <a:ext cx="185737" cy="122238"/>
          </a:xfrm>
          <a:custGeom>
            <a:avLst/>
            <a:gdLst>
              <a:gd name="T0" fmla="*/ 2147483647 w 117"/>
              <a:gd name="T1" fmla="*/ 0 h 77"/>
              <a:gd name="T2" fmla="*/ 0 w 117"/>
              <a:gd name="T3" fmla="*/ 2147483647 h 77"/>
              <a:gd name="T4" fmla="*/ 2147483647 w 117"/>
              <a:gd name="T5" fmla="*/ 2147483647 h 77"/>
              <a:gd name="T6" fmla="*/ 2147483647 w 117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7"/>
              <a:gd name="T14" fmla="*/ 117 w 117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7">
                <a:moveTo>
                  <a:pt x="117" y="0"/>
                </a:moveTo>
                <a:lnTo>
                  <a:pt x="0" y="10"/>
                </a:lnTo>
                <a:lnTo>
                  <a:pt x="30" y="77"/>
                </a:lnTo>
                <a:lnTo>
                  <a:pt x="11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68" name="Line 660"/>
          <p:cNvSpPr>
            <a:spLocks noChangeShapeType="1"/>
          </p:cNvSpPr>
          <p:nvPr/>
        </p:nvSpPr>
        <p:spPr bwMode="auto">
          <a:xfrm flipV="1">
            <a:off x="5257800" y="5580940"/>
            <a:ext cx="166688" cy="476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69" name="Line 661"/>
          <p:cNvSpPr>
            <a:spLocks noChangeShapeType="1"/>
          </p:cNvSpPr>
          <p:nvPr/>
        </p:nvSpPr>
        <p:spPr bwMode="auto">
          <a:xfrm flipV="1">
            <a:off x="5594350" y="5484103"/>
            <a:ext cx="171450" cy="492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70" name="Line 662"/>
          <p:cNvSpPr>
            <a:spLocks noChangeShapeType="1"/>
          </p:cNvSpPr>
          <p:nvPr/>
        </p:nvSpPr>
        <p:spPr bwMode="auto">
          <a:xfrm flipV="1">
            <a:off x="5932488" y="5387265"/>
            <a:ext cx="169862" cy="492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71" name="Line 663"/>
          <p:cNvSpPr>
            <a:spLocks noChangeShapeType="1"/>
          </p:cNvSpPr>
          <p:nvPr/>
        </p:nvSpPr>
        <p:spPr bwMode="auto">
          <a:xfrm flipV="1">
            <a:off x="6272213" y="5287253"/>
            <a:ext cx="168275" cy="492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72" name="Freeform 664"/>
          <p:cNvSpPr>
            <a:spLocks/>
          </p:cNvSpPr>
          <p:nvPr/>
        </p:nvSpPr>
        <p:spPr bwMode="auto">
          <a:xfrm>
            <a:off x="6732588" y="5142790"/>
            <a:ext cx="185737" cy="112713"/>
          </a:xfrm>
          <a:custGeom>
            <a:avLst/>
            <a:gdLst>
              <a:gd name="T0" fmla="*/ 2147483647 w 117"/>
              <a:gd name="T1" fmla="*/ 2147483647 h 71"/>
              <a:gd name="T2" fmla="*/ 0 w 117"/>
              <a:gd name="T3" fmla="*/ 0 h 71"/>
              <a:gd name="T4" fmla="*/ 2147483647 w 117"/>
              <a:gd name="T5" fmla="*/ 2147483647 h 71"/>
              <a:gd name="T6" fmla="*/ 2147483647 w 117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1"/>
              <a:gd name="T14" fmla="*/ 117 w 117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1">
                <a:moveTo>
                  <a:pt x="117" y="6"/>
                </a:moveTo>
                <a:lnTo>
                  <a:pt x="0" y="0"/>
                </a:lnTo>
                <a:lnTo>
                  <a:pt x="20" y="71"/>
                </a:lnTo>
                <a:lnTo>
                  <a:pt x="117" y="6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73" name="Line 665"/>
          <p:cNvSpPr>
            <a:spLocks noChangeShapeType="1"/>
          </p:cNvSpPr>
          <p:nvPr/>
        </p:nvSpPr>
        <p:spPr bwMode="auto">
          <a:xfrm flipV="1">
            <a:off x="5257800" y="5390440"/>
            <a:ext cx="1660525" cy="4810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74" name="Line 666"/>
          <p:cNvSpPr>
            <a:spLocks noChangeShapeType="1"/>
          </p:cNvSpPr>
          <p:nvPr/>
        </p:nvSpPr>
        <p:spPr bwMode="auto">
          <a:xfrm flipV="1">
            <a:off x="6610350" y="5190415"/>
            <a:ext cx="166688" cy="492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75" name="Freeform 667"/>
          <p:cNvSpPr>
            <a:spLocks/>
          </p:cNvSpPr>
          <p:nvPr/>
        </p:nvSpPr>
        <p:spPr bwMode="auto">
          <a:xfrm>
            <a:off x="6732588" y="5384090"/>
            <a:ext cx="185737" cy="112713"/>
          </a:xfrm>
          <a:custGeom>
            <a:avLst/>
            <a:gdLst>
              <a:gd name="T0" fmla="*/ 2147483647 w 117"/>
              <a:gd name="T1" fmla="*/ 2147483647 h 71"/>
              <a:gd name="T2" fmla="*/ 0 w 117"/>
              <a:gd name="T3" fmla="*/ 0 h 71"/>
              <a:gd name="T4" fmla="*/ 2147483647 w 117"/>
              <a:gd name="T5" fmla="*/ 2147483647 h 71"/>
              <a:gd name="T6" fmla="*/ 2147483647 w 117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71"/>
              <a:gd name="T14" fmla="*/ 117 w 117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71">
                <a:moveTo>
                  <a:pt x="117" y="4"/>
                </a:moveTo>
                <a:lnTo>
                  <a:pt x="0" y="0"/>
                </a:lnTo>
                <a:lnTo>
                  <a:pt x="20" y="71"/>
                </a:lnTo>
                <a:lnTo>
                  <a:pt x="117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76" name="Line 668"/>
          <p:cNvSpPr>
            <a:spLocks noChangeShapeType="1"/>
          </p:cNvSpPr>
          <p:nvPr/>
        </p:nvSpPr>
        <p:spPr bwMode="auto">
          <a:xfrm flipV="1">
            <a:off x="5257800" y="5846053"/>
            <a:ext cx="17303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77" name="Line 669"/>
          <p:cNvSpPr>
            <a:spLocks noChangeShapeType="1"/>
          </p:cNvSpPr>
          <p:nvPr/>
        </p:nvSpPr>
        <p:spPr bwMode="auto">
          <a:xfrm flipV="1">
            <a:off x="5603875" y="5793665"/>
            <a:ext cx="174625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78" name="Line 670"/>
          <p:cNvSpPr>
            <a:spLocks noChangeShapeType="1"/>
          </p:cNvSpPr>
          <p:nvPr/>
        </p:nvSpPr>
        <p:spPr bwMode="auto">
          <a:xfrm flipV="1">
            <a:off x="5951538" y="5746040"/>
            <a:ext cx="176212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79" name="Line 671"/>
          <p:cNvSpPr>
            <a:spLocks noChangeShapeType="1"/>
          </p:cNvSpPr>
          <p:nvPr/>
        </p:nvSpPr>
        <p:spPr bwMode="auto">
          <a:xfrm flipV="1">
            <a:off x="6302375" y="5693653"/>
            <a:ext cx="17303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80" name="Freeform 672"/>
          <p:cNvSpPr>
            <a:spLocks/>
          </p:cNvSpPr>
          <p:nvPr/>
        </p:nvSpPr>
        <p:spPr bwMode="auto">
          <a:xfrm>
            <a:off x="6735763" y="5596815"/>
            <a:ext cx="182562" cy="115888"/>
          </a:xfrm>
          <a:custGeom>
            <a:avLst/>
            <a:gdLst>
              <a:gd name="T0" fmla="*/ 2147483647 w 115"/>
              <a:gd name="T1" fmla="*/ 2147483647 h 73"/>
              <a:gd name="T2" fmla="*/ 0 w 115"/>
              <a:gd name="T3" fmla="*/ 0 h 73"/>
              <a:gd name="T4" fmla="*/ 2147483647 w 115"/>
              <a:gd name="T5" fmla="*/ 2147483647 h 73"/>
              <a:gd name="T6" fmla="*/ 2147483647 w 115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3"/>
              <a:gd name="T14" fmla="*/ 115 w 115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3">
                <a:moveTo>
                  <a:pt x="115" y="20"/>
                </a:moveTo>
                <a:lnTo>
                  <a:pt x="0" y="0"/>
                </a:lnTo>
                <a:lnTo>
                  <a:pt x="10" y="73"/>
                </a:lnTo>
                <a:lnTo>
                  <a:pt x="115" y="2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81" name="Line 673"/>
          <p:cNvSpPr>
            <a:spLocks noChangeShapeType="1"/>
          </p:cNvSpPr>
          <p:nvPr/>
        </p:nvSpPr>
        <p:spPr bwMode="auto">
          <a:xfrm flipV="1">
            <a:off x="5257800" y="5871453"/>
            <a:ext cx="1660525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82" name="Line 674"/>
          <p:cNvSpPr>
            <a:spLocks noChangeShapeType="1"/>
          </p:cNvSpPr>
          <p:nvPr/>
        </p:nvSpPr>
        <p:spPr bwMode="auto">
          <a:xfrm flipV="1">
            <a:off x="6648450" y="5652378"/>
            <a:ext cx="125413" cy="15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83" name="Freeform 675"/>
          <p:cNvSpPr>
            <a:spLocks/>
          </p:cNvSpPr>
          <p:nvPr/>
        </p:nvSpPr>
        <p:spPr bwMode="auto">
          <a:xfrm>
            <a:off x="6735763" y="5834940"/>
            <a:ext cx="182562" cy="117475"/>
          </a:xfrm>
          <a:custGeom>
            <a:avLst/>
            <a:gdLst>
              <a:gd name="T0" fmla="*/ 2147483647 w 115"/>
              <a:gd name="T1" fmla="*/ 2147483647 h 74"/>
              <a:gd name="T2" fmla="*/ 0 w 115"/>
              <a:gd name="T3" fmla="*/ 0 h 74"/>
              <a:gd name="T4" fmla="*/ 2147483647 w 115"/>
              <a:gd name="T5" fmla="*/ 2147483647 h 74"/>
              <a:gd name="T6" fmla="*/ 2147483647 w 115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4"/>
              <a:gd name="T14" fmla="*/ 115 w 115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4">
                <a:moveTo>
                  <a:pt x="115" y="23"/>
                </a:moveTo>
                <a:lnTo>
                  <a:pt x="0" y="0"/>
                </a:lnTo>
                <a:lnTo>
                  <a:pt x="10" y="74"/>
                </a:lnTo>
                <a:lnTo>
                  <a:pt x="115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84" name="Line 676"/>
          <p:cNvSpPr>
            <a:spLocks noChangeShapeType="1"/>
          </p:cNvSpPr>
          <p:nvPr/>
        </p:nvSpPr>
        <p:spPr bwMode="auto">
          <a:xfrm>
            <a:off x="5257800" y="6109578"/>
            <a:ext cx="1730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85" name="Line 677"/>
          <p:cNvSpPr>
            <a:spLocks noChangeShapeType="1"/>
          </p:cNvSpPr>
          <p:nvPr/>
        </p:nvSpPr>
        <p:spPr bwMode="auto">
          <a:xfrm>
            <a:off x="5607050" y="6109578"/>
            <a:ext cx="1778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86" name="Line 678"/>
          <p:cNvSpPr>
            <a:spLocks noChangeShapeType="1"/>
          </p:cNvSpPr>
          <p:nvPr/>
        </p:nvSpPr>
        <p:spPr bwMode="auto">
          <a:xfrm>
            <a:off x="5961063" y="6109578"/>
            <a:ext cx="1762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87" name="Line 679"/>
          <p:cNvSpPr>
            <a:spLocks noChangeShapeType="1"/>
          </p:cNvSpPr>
          <p:nvPr/>
        </p:nvSpPr>
        <p:spPr bwMode="auto">
          <a:xfrm>
            <a:off x="6311900" y="6109578"/>
            <a:ext cx="1762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88" name="Freeform 680"/>
          <p:cNvSpPr>
            <a:spLocks/>
          </p:cNvSpPr>
          <p:nvPr/>
        </p:nvSpPr>
        <p:spPr bwMode="auto">
          <a:xfrm>
            <a:off x="6742113" y="6047665"/>
            <a:ext cx="176212" cy="120650"/>
          </a:xfrm>
          <a:custGeom>
            <a:avLst/>
            <a:gdLst>
              <a:gd name="T0" fmla="*/ 2147483647 w 111"/>
              <a:gd name="T1" fmla="*/ 2147483647 h 76"/>
              <a:gd name="T2" fmla="*/ 0 w 111"/>
              <a:gd name="T3" fmla="*/ 0 h 76"/>
              <a:gd name="T4" fmla="*/ 0 w 111"/>
              <a:gd name="T5" fmla="*/ 2147483647 h 76"/>
              <a:gd name="T6" fmla="*/ 2147483647 w 111"/>
              <a:gd name="T7" fmla="*/ 2147483647 h 76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76"/>
              <a:gd name="T14" fmla="*/ 111 w 111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76">
                <a:moveTo>
                  <a:pt x="111" y="39"/>
                </a:moveTo>
                <a:lnTo>
                  <a:pt x="0" y="0"/>
                </a:lnTo>
                <a:lnTo>
                  <a:pt x="0" y="76"/>
                </a:lnTo>
                <a:lnTo>
                  <a:pt x="111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89" name="Freeform 681"/>
          <p:cNvSpPr>
            <a:spLocks/>
          </p:cNvSpPr>
          <p:nvPr/>
        </p:nvSpPr>
        <p:spPr bwMode="auto">
          <a:xfrm>
            <a:off x="6886575" y="2486903"/>
            <a:ext cx="80963" cy="93662"/>
          </a:xfrm>
          <a:custGeom>
            <a:avLst/>
            <a:gdLst>
              <a:gd name="T0" fmla="*/ 2147483647 w 51"/>
              <a:gd name="T1" fmla="*/ 2147483647 h 59"/>
              <a:gd name="T2" fmla="*/ 2147483647 w 51"/>
              <a:gd name="T3" fmla="*/ 2147483647 h 59"/>
              <a:gd name="T4" fmla="*/ 2147483647 w 51"/>
              <a:gd name="T5" fmla="*/ 2147483647 h 59"/>
              <a:gd name="T6" fmla="*/ 2147483647 w 51"/>
              <a:gd name="T7" fmla="*/ 2147483647 h 59"/>
              <a:gd name="T8" fmla="*/ 2147483647 w 51"/>
              <a:gd name="T9" fmla="*/ 2147483647 h 59"/>
              <a:gd name="T10" fmla="*/ 2147483647 w 51"/>
              <a:gd name="T11" fmla="*/ 2147483647 h 59"/>
              <a:gd name="T12" fmla="*/ 0 w 51"/>
              <a:gd name="T13" fmla="*/ 2147483647 h 59"/>
              <a:gd name="T14" fmla="*/ 0 w 51"/>
              <a:gd name="T15" fmla="*/ 2147483647 h 59"/>
              <a:gd name="T16" fmla="*/ 2147483647 w 51"/>
              <a:gd name="T17" fmla="*/ 2147483647 h 59"/>
              <a:gd name="T18" fmla="*/ 2147483647 w 51"/>
              <a:gd name="T19" fmla="*/ 2147483647 h 59"/>
              <a:gd name="T20" fmla="*/ 2147483647 w 51"/>
              <a:gd name="T21" fmla="*/ 0 h 59"/>
              <a:gd name="T22" fmla="*/ 2147483647 w 51"/>
              <a:gd name="T23" fmla="*/ 2147483647 h 59"/>
              <a:gd name="T24" fmla="*/ 2147483647 w 51"/>
              <a:gd name="T25" fmla="*/ 2147483647 h 59"/>
              <a:gd name="T26" fmla="*/ 2147483647 w 51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59"/>
              <a:gd name="T44" fmla="*/ 51 w 51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59">
                <a:moveTo>
                  <a:pt x="51" y="31"/>
                </a:moveTo>
                <a:lnTo>
                  <a:pt x="49" y="43"/>
                </a:lnTo>
                <a:lnTo>
                  <a:pt x="41" y="55"/>
                </a:lnTo>
                <a:lnTo>
                  <a:pt x="29" y="59"/>
                </a:lnTo>
                <a:lnTo>
                  <a:pt x="16" y="57"/>
                </a:lnTo>
                <a:lnTo>
                  <a:pt x="6" y="49"/>
                </a:lnTo>
                <a:lnTo>
                  <a:pt x="0" y="37"/>
                </a:lnTo>
                <a:lnTo>
                  <a:pt x="0" y="23"/>
                </a:lnTo>
                <a:lnTo>
                  <a:pt x="6" y="11"/>
                </a:lnTo>
                <a:lnTo>
                  <a:pt x="16" y="2"/>
                </a:lnTo>
                <a:lnTo>
                  <a:pt x="29" y="0"/>
                </a:lnTo>
                <a:lnTo>
                  <a:pt x="41" y="4"/>
                </a:lnTo>
                <a:lnTo>
                  <a:pt x="49" y="17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90" name="Freeform 682"/>
          <p:cNvSpPr>
            <a:spLocks/>
          </p:cNvSpPr>
          <p:nvPr/>
        </p:nvSpPr>
        <p:spPr bwMode="auto">
          <a:xfrm>
            <a:off x="6886575" y="2726615"/>
            <a:ext cx="80963" cy="93663"/>
          </a:xfrm>
          <a:custGeom>
            <a:avLst/>
            <a:gdLst>
              <a:gd name="T0" fmla="*/ 2147483647 w 51"/>
              <a:gd name="T1" fmla="*/ 2147483647 h 59"/>
              <a:gd name="T2" fmla="*/ 2147483647 w 51"/>
              <a:gd name="T3" fmla="*/ 2147483647 h 59"/>
              <a:gd name="T4" fmla="*/ 2147483647 w 51"/>
              <a:gd name="T5" fmla="*/ 2147483647 h 59"/>
              <a:gd name="T6" fmla="*/ 2147483647 w 51"/>
              <a:gd name="T7" fmla="*/ 2147483647 h 59"/>
              <a:gd name="T8" fmla="*/ 2147483647 w 51"/>
              <a:gd name="T9" fmla="*/ 2147483647 h 59"/>
              <a:gd name="T10" fmla="*/ 2147483647 w 51"/>
              <a:gd name="T11" fmla="*/ 2147483647 h 59"/>
              <a:gd name="T12" fmla="*/ 0 w 51"/>
              <a:gd name="T13" fmla="*/ 2147483647 h 59"/>
              <a:gd name="T14" fmla="*/ 2147483647 w 51"/>
              <a:gd name="T15" fmla="*/ 2147483647 h 59"/>
              <a:gd name="T16" fmla="*/ 2147483647 w 51"/>
              <a:gd name="T17" fmla="*/ 2147483647 h 59"/>
              <a:gd name="T18" fmla="*/ 2147483647 w 51"/>
              <a:gd name="T19" fmla="*/ 0 h 59"/>
              <a:gd name="T20" fmla="*/ 2147483647 w 51"/>
              <a:gd name="T21" fmla="*/ 2147483647 h 59"/>
              <a:gd name="T22" fmla="*/ 2147483647 w 51"/>
              <a:gd name="T23" fmla="*/ 2147483647 h 59"/>
              <a:gd name="T24" fmla="*/ 2147483647 w 5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"/>
              <a:gd name="T40" fmla="*/ 0 h 59"/>
              <a:gd name="T41" fmla="*/ 51 w 5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" h="59">
                <a:moveTo>
                  <a:pt x="51" y="30"/>
                </a:moveTo>
                <a:lnTo>
                  <a:pt x="49" y="44"/>
                </a:lnTo>
                <a:lnTo>
                  <a:pt x="39" y="55"/>
                </a:lnTo>
                <a:lnTo>
                  <a:pt x="24" y="59"/>
                </a:lnTo>
                <a:lnTo>
                  <a:pt x="12" y="55"/>
                </a:lnTo>
                <a:lnTo>
                  <a:pt x="2" y="44"/>
                </a:lnTo>
                <a:lnTo>
                  <a:pt x="0" y="30"/>
                </a:lnTo>
                <a:lnTo>
                  <a:pt x="2" y="14"/>
                </a:lnTo>
                <a:lnTo>
                  <a:pt x="12" y="4"/>
                </a:lnTo>
                <a:lnTo>
                  <a:pt x="24" y="0"/>
                </a:lnTo>
                <a:lnTo>
                  <a:pt x="39" y="4"/>
                </a:lnTo>
                <a:lnTo>
                  <a:pt x="49" y="14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91" name="Freeform 683"/>
          <p:cNvSpPr>
            <a:spLocks/>
          </p:cNvSpPr>
          <p:nvPr/>
        </p:nvSpPr>
        <p:spPr bwMode="auto">
          <a:xfrm>
            <a:off x="6886575" y="2964740"/>
            <a:ext cx="80963" cy="96838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92" name="Freeform 684"/>
          <p:cNvSpPr>
            <a:spLocks/>
          </p:cNvSpPr>
          <p:nvPr/>
        </p:nvSpPr>
        <p:spPr bwMode="auto">
          <a:xfrm>
            <a:off x="6886575" y="3202865"/>
            <a:ext cx="80963" cy="96838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1"/>
                </a:moveTo>
                <a:lnTo>
                  <a:pt x="49" y="45"/>
                </a:lnTo>
                <a:lnTo>
                  <a:pt x="41" y="57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3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6"/>
                </a:lnTo>
                <a:lnTo>
                  <a:pt x="49" y="17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93" name="Freeform 685"/>
          <p:cNvSpPr>
            <a:spLocks/>
          </p:cNvSpPr>
          <p:nvPr/>
        </p:nvSpPr>
        <p:spPr bwMode="auto">
          <a:xfrm>
            <a:off x="6886575" y="3445753"/>
            <a:ext cx="80963" cy="92075"/>
          </a:xfrm>
          <a:custGeom>
            <a:avLst/>
            <a:gdLst>
              <a:gd name="T0" fmla="*/ 2147483647 w 51"/>
              <a:gd name="T1" fmla="*/ 2147483647 h 58"/>
              <a:gd name="T2" fmla="*/ 2147483647 w 51"/>
              <a:gd name="T3" fmla="*/ 2147483647 h 58"/>
              <a:gd name="T4" fmla="*/ 2147483647 w 51"/>
              <a:gd name="T5" fmla="*/ 2147483647 h 58"/>
              <a:gd name="T6" fmla="*/ 2147483647 w 51"/>
              <a:gd name="T7" fmla="*/ 2147483647 h 58"/>
              <a:gd name="T8" fmla="*/ 2147483647 w 51"/>
              <a:gd name="T9" fmla="*/ 2147483647 h 58"/>
              <a:gd name="T10" fmla="*/ 2147483647 w 51"/>
              <a:gd name="T11" fmla="*/ 2147483647 h 58"/>
              <a:gd name="T12" fmla="*/ 0 w 51"/>
              <a:gd name="T13" fmla="*/ 2147483647 h 58"/>
              <a:gd name="T14" fmla="*/ 2147483647 w 51"/>
              <a:gd name="T15" fmla="*/ 2147483647 h 58"/>
              <a:gd name="T16" fmla="*/ 2147483647 w 51"/>
              <a:gd name="T17" fmla="*/ 2147483647 h 58"/>
              <a:gd name="T18" fmla="*/ 2147483647 w 51"/>
              <a:gd name="T19" fmla="*/ 0 h 58"/>
              <a:gd name="T20" fmla="*/ 2147483647 w 51"/>
              <a:gd name="T21" fmla="*/ 2147483647 h 58"/>
              <a:gd name="T22" fmla="*/ 2147483647 w 51"/>
              <a:gd name="T23" fmla="*/ 2147483647 h 58"/>
              <a:gd name="T24" fmla="*/ 2147483647 w 51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"/>
              <a:gd name="T40" fmla="*/ 0 h 58"/>
              <a:gd name="T41" fmla="*/ 51 w 51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" h="58">
                <a:moveTo>
                  <a:pt x="51" y="28"/>
                </a:moveTo>
                <a:lnTo>
                  <a:pt x="49" y="42"/>
                </a:lnTo>
                <a:lnTo>
                  <a:pt x="39" y="54"/>
                </a:lnTo>
                <a:lnTo>
                  <a:pt x="24" y="58"/>
                </a:lnTo>
                <a:lnTo>
                  <a:pt x="12" y="54"/>
                </a:lnTo>
                <a:lnTo>
                  <a:pt x="2" y="42"/>
                </a:lnTo>
                <a:lnTo>
                  <a:pt x="0" y="28"/>
                </a:lnTo>
                <a:lnTo>
                  <a:pt x="2" y="14"/>
                </a:lnTo>
                <a:lnTo>
                  <a:pt x="12" y="4"/>
                </a:lnTo>
                <a:lnTo>
                  <a:pt x="24" y="0"/>
                </a:lnTo>
                <a:lnTo>
                  <a:pt x="39" y="4"/>
                </a:lnTo>
                <a:lnTo>
                  <a:pt x="49" y="14"/>
                </a:lnTo>
                <a:lnTo>
                  <a:pt x="51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94" name="Freeform 686"/>
          <p:cNvSpPr>
            <a:spLocks/>
          </p:cNvSpPr>
          <p:nvPr/>
        </p:nvSpPr>
        <p:spPr bwMode="auto">
          <a:xfrm>
            <a:off x="6886575" y="3680703"/>
            <a:ext cx="80963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6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95" name="Freeform 687"/>
          <p:cNvSpPr>
            <a:spLocks/>
          </p:cNvSpPr>
          <p:nvPr/>
        </p:nvSpPr>
        <p:spPr bwMode="auto">
          <a:xfrm>
            <a:off x="6886575" y="3920415"/>
            <a:ext cx="80963" cy="96838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1"/>
                </a:moveTo>
                <a:lnTo>
                  <a:pt x="49" y="45"/>
                </a:lnTo>
                <a:lnTo>
                  <a:pt x="41" y="57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96" name="Freeform 688"/>
          <p:cNvSpPr>
            <a:spLocks/>
          </p:cNvSpPr>
          <p:nvPr/>
        </p:nvSpPr>
        <p:spPr bwMode="auto">
          <a:xfrm>
            <a:off x="6886575" y="4161715"/>
            <a:ext cx="80963" cy="93663"/>
          </a:xfrm>
          <a:custGeom>
            <a:avLst/>
            <a:gdLst>
              <a:gd name="T0" fmla="*/ 2147483647 w 51"/>
              <a:gd name="T1" fmla="*/ 2147483647 h 59"/>
              <a:gd name="T2" fmla="*/ 2147483647 w 51"/>
              <a:gd name="T3" fmla="*/ 2147483647 h 59"/>
              <a:gd name="T4" fmla="*/ 2147483647 w 51"/>
              <a:gd name="T5" fmla="*/ 2147483647 h 59"/>
              <a:gd name="T6" fmla="*/ 2147483647 w 51"/>
              <a:gd name="T7" fmla="*/ 2147483647 h 59"/>
              <a:gd name="T8" fmla="*/ 2147483647 w 51"/>
              <a:gd name="T9" fmla="*/ 2147483647 h 59"/>
              <a:gd name="T10" fmla="*/ 2147483647 w 51"/>
              <a:gd name="T11" fmla="*/ 2147483647 h 59"/>
              <a:gd name="T12" fmla="*/ 0 w 51"/>
              <a:gd name="T13" fmla="*/ 2147483647 h 59"/>
              <a:gd name="T14" fmla="*/ 2147483647 w 51"/>
              <a:gd name="T15" fmla="*/ 2147483647 h 59"/>
              <a:gd name="T16" fmla="*/ 2147483647 w 51"/>
              <a:gd name="T17" fmla="*/ 2147483647 h 59"/>
              <a:gd name="T18" fmla="*/ 2147483647 w 51"/>
              <a:gd name="T19" fmla="*/ 0 h 59"/>
              <a:gd name="T20" fmla="*/ 2147483647 w 51"/>
              <a:gd name="T21" fmla="*/ 2147483647 h 59"/>
              <a:gd name="T22" fmla="*/ 2147483647 w 51"/>
              <a:gd name="T23" fmla="*/ 2147483647 h 59"/>
              <a:gd name="T24" fmla="*/ 2147483647 w 5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"/>
              <a:gd name="T40" fmla="*/ 0 h 59"/>
              <a:gd name="T41" fmla="*/ 51 w 5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" h="59">
                <a:moveTo>
                  <a:pt x="51" y="31"/>
                </a:moveTo>
                <a:lnTo>
                  <a:pt x="49" y="45"/>
                </a:lnTo>
                <a:lnTo>
                  <a:pt x="39" y="55"/>
                </a:lnTo>
                <a:lnTo>
                  <a:pt x="24" y="59"/>
                </a:lnTo>
                <a:lnTo>
                  <a:pt x="12" y="55"/>
                </a:lnTo>
                <a:lnTo>
                  <a:pt x="2" y="45"/>
                </a:lnTo>
                <a:lnTo>
                  <a:pt x="0" y="31"/>
                </a:lnTo>
                <a:lnTo>
                  <a:pt x="2" y="15"/>
                </a:lnTo>
                <a:lnTo>
                  <a:pt x="12" y="4"/>
                </a:lnTo>
                <a:lnTo>
                  <a:pt x="24" y="0"/>
                </a:lnTo>
                <a:lnTo>
                  <a:pt x="39" y="4"/>
                </a:lnTo>
                <a:lnTo>
                  <a:pt x="49" y="15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97" name="Freeform 689"/>
          <p:cNvSpPr>
            <a:spLocks/>
          </p:cNvSpPr>
          <p:nvPr/>
        </p:nvSpPr>
        <p:spPr bwMode="auto">
          <a:xfrm>
            <a:off x="6886575" y="4401428"/>
            <a:ext cx="80963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4"/>
                </a:lnTo>
                <a:lnTo>
                  <a:pt x="41" y="57"/>
                </a:lnTo>
                <a:lnTo>
                  <a:pt x="29" y="61"/>
                </a:lnTo>
                <a:lnTo>
                  <a:pt x="16" y="59"/>
                </a:lnTo>
                <a:lnTo>
                  <a:pt x="6" y="50"/>
                </a:lnTo>
                <a:lnTo>
                  <a:pt x="0" y="38"/>
                </a:lnTo>
                <a:lnTo>
                  <a:pt x="0" y="24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98" name="Freeform 690"/>
          <p:cNvSpPr>
            <a:spLocks/>
          </p:cNvSpPr>
          <p:nvPr/>
        </p:nvSpPr>
        <p:spPr bwMode="auto">
          <a:xfrm>
            <a:off x="6886575" y="4639553"/>
            <a:ext cx="80963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9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6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699" name="Freeform 691"/>
          <p:cNvSpPr>
            <a:spLocks/>
          </p:cNvSpPr>
          <p:nvPr/>
        </p:nvSpPr>
        <p:spPr bwMode="auto">
          <a:xfrm>
            <a:off x="6886575" y="4877678"/>
            <a:ext cx="80963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1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7"/>
                </a:lnTo>
                <a:lnTo>
                  <a:pt x="0" y="23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6"/>
                </a:lnTo>
                <a:lnTo>
                  <a:pt x="49" y="17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700" name="Freeform 692"/>
          <p:cNvSpPr>
            <a:spLocks/>
          </p:cNvSpPr>
          <p:nvPr/>
        </p:nvSpPr>
        <p:spPr bwMode="auto">
          <a:xfrm>
            <a:off x="6886575" y="5120565"/>
            <a:ext cx="80963" cy="92075"/>
          </a:xfrm>
          <a:custGeom>
            <a:avLst/>
            <a:gdLst>
              <a:gd name="T0" fmla="*/ 2147483647 w 51"/>
              <a:gd name="T1" fmla="*/ 2147483647 h 58"/>
              <a:gd name="T2" fmla="*/ 2147483647 w 51"/>
              <a:gd name="T3" fmla="*/ 2147483647 h 58"/>
              <a:gd name="T4" fmla="*/ 2147483647 w 51"/>
              <a:gd name="T5" fmla="*/ 2147483647 h 58"/>
              <a:gd name="T6" fmla="*/ 2147483647 w 51"/>
              <a:gd name="T7" fmla="*/ 2147483647 h 58"/>
              <a:gd name="T8" fmla="*/ 2147483647 w 51"/>
              <a:gd name="T9" fmla="*/ 2147483647 h 58"/>
              <a:gd name="T10" fmla="*/ 2147483647 w 51"/>
              <a:gd name="T11" fmla="*/ 2147483647 h 58"/>
              <a:gd name="T12" fmla="*/ 0 w 51"/>
              <a:gd name="T13" fmla="*/ 2147483647 h 58"/>
              <a:gd name="T14" fmla="*/ 0 w 51"/>
              <a:gd name="T15" fmla="*/ 2147483647 h 58"/>
              <a:gd name="T16" fmla="*/ 2147483647 w 51"/>
              <a:gd name="T17" fmla="*/ 2147483647 h 58"/>
              <a:gd name="T18" fmla="*/ 2147483647 w 51"/>
              <a:gd name="T19" fmla="*/ 0 h 58"/>
              <a:gd name="T20" fmla="*/ 2147483647 w 51"/>
              <a:gd name="T21" fmla="*/ 0 h 58"/>
              <a:gd name="T22" fmla="*/ 2147483647 w 51"/>
              <a:gd name="T23" fmla="*/ 2147483647 h 58"/>
              <a:gd name="T24" fmla="*/ 2147483647 w 51"/>
              <a:gd name="T25" fmla="*/ 2147483647 h 58"/>
              <a:gd name="T26" fmla="*/ 2147483647 w 51"/>
              <a:gd name="T27" fmla="*/ 2147483647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58"/>
              <a:gd name="T44" fmla="*/ 51 w 51"/>
              <a:gd name="T45" fmla="*/ 58 h 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58">
                <a:moveTo>
                  <a:pt x="51" y="28"/>
                </a:moveTo>
                <a:lnTo>
                  <a:pt x="49" y="42"/>
                </a:lnTo>
                <a:lnTo>
                  <a:pt x="41" y="52"/>
                </a:lnTo>
                <a:lnTo>
                  <a:pt x="29" y="58"/>
                </a:lnTo>
                <a:lnTo>
                  <a:pt x="16" y="56"/>
                </a:lnTo>
                <a:lnTo>
                  <a:pt x="6" y="48"/>
                </a:lnTo>
                <a:lnTo>
                  <a:pt x="0" y="36"/>
                </a:lnTo>
                <a:lnTo>
                  <a:pt x="0" y="22"/>
                </a:lnTo>
                <a:lnTo>
                  <a:pt x="6" y="8"/>
                </a:lnTo>
                <a:lnTo>
                  <a:pt x="16" y="0"/>
                </a:lnTo>
                <a:lnTo>
                  <a:pt x="29" y="0"/>
                </a:lnTo>
                <a:lnTo>
                  <a:pt x="41" y="4"/>
                </a:lnTo>
                <a:lnTo>
                  <a:pt x="49" y="14"/>
                </a:lnTo>
                <a:lnTo>
                  <a:pt x="51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701" name="Freeform 693"/>
          <p:cNvSpPr>
            <a:spLocks/>
          </p:cNvSpPr>
          <p:nvPr/>
        </p:nvSpPr>
        <p:spPr bwMode="auto">
          <a:xfrm>
            <a:off x="6886575" y="5358690"/>
            <a:ext cx="80963" cy="93663"/>
          </a:xfrm>
          <a:custGeom>
            <a:avLst/>
            <a:gdLst>
              <a:gd name="T0" fmla="*/ 2147483647 w 51"/>
              <a:gd name="T1" fmla="*/ 2147483647 h 59"/>
              <a:gd name="T2" fmla="*/ 2147483647 w 51"/>
              <a:gd name="T3" fmla="*/ 2147483647 h 59"/>
              <a:gd name="T4" fmla="*/ 2147483647 w 51"/>
              <a:gd name="T5" fmla="*/ 2147483647 h 59"/>
              <a:gd name="T6" fmla="*/ 2147483647 w 51"/>
              <a:gd name="T7" fmla="*/ 2147483647 h 59"/>
              <a:gd name="T8" fmla="*/ 2147483647 w 51"/>
              <a:gd name="T9" fmla="*/ 2147483647 h 59"/>
              <a:gd name="T10" fmla="*/ 2147483647 w 51"/>
              <a:gd name="T11" fmla="*/ 2147483647 h 59"/>
              <a:gd name="T12" fmla="*/ 0 w 51"/>
              <a:gd name="T13" fmla="*/ 2147483647 h 59"/>
              <a:gd name="T14" fmla="*/ 0 w 51"/>
              <a:gd name="T15" fmla="*/ 2147483647 h 59"/>
              <a:gd name="T16" fmla="*/ 2147483647 w 51"/>
              <a:gd name="T17" fmla="*/ 2147483647 h 59"/>
              <a:gd name="T18" fmla="*/ 2147483647 w 51"/>
              <a:gd name="T19" fmla="*/ 0 h 59"/>
              <a:gd name="T20" fmla="*/ 2147483647 w 51"/>
              <a:gd name="T21" fmla="*/ 0 h 59"/>
              <a:gd name="T22" fmla="*/ 2147483647 w 51"/>
              <a:gd name="T23" fmla="*/ 2147483647 h 59"/>
              <a:gd name="T24" fmla="*/ 2147483647 w 51"/>
              <a:gd name="T25" fmla="*/ 2147483647 h 59"/>
              <a:gd name="T26" fmla="*/ 2147483647 w 51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59"/>
              <a:gd name="T44" fmla="*/ 51 w 51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59">
                <a:moveTo>
                  <a:pt x="51" y="28"/>
                </a:moveTo>
                <a:lnTo>
                  <a:pt x="49" y="43"/>
                </a:lnTo>
                <a:lnTo>
                  <a:pt x="41" y="55"/>
                </a:lnTo>
                <a:lnTo>
                  <a:pt x="29" y="59"/>
                </a:lnTo>
                <a:lnTo>
                  <a:pt x="16" y="57"/>
                </a:lnTo>
                <a:lnTo>
                  <a:pt x="6" y="49"/>
                </a:lnTo>
                <a:lnTo>
                  <a:pt x="0" y="36"/>
                </a:lnTo>
                <a:lnTo>
                  <a:pt x="0" y="22"/>
                </a:lnTo>
                <a:lnTo>
                  <a:pt x="6" y="8"/>
                </a:lnTo>
                <a:lnTo>
                  <a:pt x="16" y="0"/>
                </a:lnTo>
                <a:lnTo>
                  <a:pt x="29" y="0"/>
                </a:lnTo>
                <a:lnTo>
                  <a:pt x="41" y="4"/>
                </a:lnTo>
                <a:lnTo>
                  <a:pt x="49" y="14"/>
                </a:lnTo>
                <a:lnTo>
                  <a:pt x="51" y="28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702" name="Freeform 694"/>
          <p:cNvSpPr>
            <a:spLocks/>
          </p:cNvSpPr>
          <p:nvPr/>
        </p:nvSpPr>
        <p:spPr bwMode="auto">
          <a:xfrm>
            <a:off x="6886575" y="5596815"/>
            <a:ext cx="80963" cy="93663"/>
          </a:xfrm>
          <a:custGeom>
            <a:avLst/>
            <a:gdLst>
              <a:gd name="T0" fmla="*/ 2147483647 w 51"/>
              <a:gd name="T1" fmla="*/ 2147483647 h 59"/>
              <a:gd name="T2" fmla="*/ 2147483647 w 51"/>
              <a:gd name="T3" fmla="*/ 2147483647 h 59"/>
              <a:gd name="T4" fmla="*/ 2147483647 w 51"/>
              <a:gd name="T5" fmla="*/ 2147483647 h 59"/>
              <a:gd name="T6" fmla="*/ 2147483647 w 51"/>
              <a:gd name="T7" fmla="*/ 2147483647 h 59"/>
              <a:gd name="T8" fmla="*/ 2147483647 w 51"/>
              <a:gd name="T9" fmla="*/ 2147483647 h 59"/>
              <a:gd name="T10" fmla="*/ 2147483647 w 51"/>
              <a:gd name="T11" fmla="*/ 2147483647 h 59"/>
              <a:gd name="T12" fmla="*/ 0 w 51"/>
              <a:gd name="T13" fmla="*/ 2147483647 h 59"/>
              <a:gd name="T14" fmla="*/ 0 w 51"/>
              <a:gd name="T15" fmla="*/ 2147483647 h 59"/>
              <a:gd name="T16" fmla="*/ 2147483647 w 51"/>
              <a:gd name="T17" fmla="*/ 2147483647 h 59"/>
              <a:gd name="T18" fmla="*/ 2147483647 w 51"/>
              <a:gd name="T19" fmla="*/ 2147483647 h 59"/>
              <a:gd name="T20" fmla="*/ 2147483647 w 51"/>
              <a:gd name="T21" fmla="*/ 0 h 59"/>
              <a:gd name="T22" fmla="*/ 2147483647 w 51"/>
              <a:gd name="T23" fmla="*/ 2147483647 h 59"/>
              <a:gd name="T24" fmla="*/ 2147483647 w 51"/>
              <a:gd name="T25" fmla="*/ 2147483647 h 59"/>
              <a:gd name="T26" fmla="*/ 2147483647 w 51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59"/>
              <a:gd name="T44" fmla="*/ 51 w 51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59">
                <a:moveTo>
                  <a:pt x="51" y="29"/>
                </a:moveTo>
                <a:lnTo>
                  <a:pt x="49" y="43"/>
                </a:lnTo>
                <a:lnTo>
                  <a:pt x="41" y="55"/>
                </a:lnTo>
                <a:lnTo>
                  <a:pt x="29" y="59"/>
                </a:lnTo>
                <a:lnTo>
                  <a:pt x="16" y="57"/>
                </a:lnTo>
                <a:lnTo>
                  <a:pt x="6" y="49"/>
                </a:lnTo>
                <a:lnTo>
                  <a:pt x="0" y="37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1" y="29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703" name="Freeform 695"/>
          <p:cNvSpPr>
            <a:spLocks/>
          </p:cNvSpPr>
          <p:nvPr/>
        </p:nvSpPr>
        <p:spPr bwMode="auto">
          <a:xfrm>
            <a:off x="6886575" y="5834940"/>
            <a:ext cx="80963" cy="96838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0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1"/>
                </a:moveTo>
                <a:lnTo>
                  <a:pt x="49" y="45"/>
                </a:lnTo>
                <a:lnTo>
                  <a:pt x="41" y="55"/>
                </a:lnTo>
                <a:lnTo>
                  <a:pt x="29" y="61"/>
                </a:lnTo>
                <a:lnTo>
                  <a:pt x="16" y="59"/>
                </a:lnTo>
                <a:lnTo>
                  <a:pt x="6" y="51"/>
                </a:lnTo>
                <a:lnTo>
                  <a:pt x="0" y="37"/>
                </a:lnTo>
                <a:lnTo>
                  <a:pt x="0" y="23"/>
                </a:lnTo>
                <a:lnTo>
                  <a:pt x="6" y="11"/>
                </a:lnTo>
                <a:lnTo>
                  <a:pt x="16" y="0"/>
                </a:lnTo>
                <a:lnTo>
                  <a:pt x="29" y="0"/>
                </a:lnTo>
                <a:lnTo>
                  <a:pt x="41" y="4"/>
                </a:lnTo>
                <a:lnTo>
                  <a:pt x="49" y="17"/>
                </a:lnTo>
                <a:lnTo>
                  <a:pt x="51" y="31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704" name="Freeform 696"/>
          <p:cNvSpPr>
            <a:spLocks/>
          </p:cNvSpPr>
          <p:nvPr/>
        </p:nvSpPr>
        <p:spPr bwMode="auto">
          <a:xfrm>
            <a:off x="6886575" y="6074653"/>
            <a:ext cx="80963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0 w 51"/>
              <a:gd name="T13" fmla="*/ 2147483647 h 61"/>
              <a:gd name="T14" fmla="*/ 0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0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1"/>
              <a:gd name="T44" fmla="*/ 51 w 51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1">
                <a:moveTo>
                  <a:pt x="51" y="30"/>
                </a:moveTo>
                <a:lnTo>
                  <a:pt x="49" y="44"/>
                </a:lnTo>
                <a:lnTo>
                  <a:pt x="41" y="55"/>
                </a:lnTo>
                <a:lnTo>
                  <a:pt x="29" y="61"/>
                </a:lnTo>
                <a:lnTo>
                  <a:pt x="16" y="59"/>
                </a:lnTo>
                <a:lnTo>
                  <a:pt x="6" y="50"/>
                </a:lnTo>
                <a:lnTo>
                  <a:pt x="0" y="38"/>
                </a:lnTo>
                <a:lnTo>
                  <a:pt x="0" y="22"/>
                </a:lnTo>
                <a:lnTo>
                  <a:pt x="6" y="10"/>
                </a:lnTo>
                <a:lnTo>
                  <a:pt x="16" y="2"/>
                </a:lnTo>
                <a:lnTo>
                  <a:pt x="29" y="0"/>
                </a:lnTo>
                <a:lnTo>
                  <a:pt x="41" y="4"/>
                </a:lnTo>
                <a:lnTo>
                  <a:pt x="49" y="16"/>
                </a:lnTo>
                <a:lnTo>
                  <a:pt x="51" y="30"/>
                </a:lnTo>
                <a:close/>
              </a:path>
            </a:pathLst>
          </a:custGeom>
          <a:solidFill>
            <a:schemeClr val="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3705" name="Line 697"/>
          <p:cNvSpPr>
            <a:spLocks noChangeShapeType="1"/>
          </p:cNvSpPr>
          <p:nvPr/>
        </p:nvSpPr>
        <p:spPr bwMode="auto">
          <a:xfrm>
            <a:off x="6664325" y="6109578"/>
            <a:ext cx="1063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130550" y="2667000"/>
            <a:ext cx="3960813" cy="2668588"/>
          </a:xfrm>
          <a:prstGeom prst="rect">
            <a:avLst/>
          </a:prstGeom>
          <a:solidFill>
            <a:srgbClr val="FFEBEB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762000"/>
            <a:endParaRPr lang="en-GB" sz="2800">
              <a:latin typeface="Arial Narrow" panose="020B0606020202030204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657582" y="1585913"/>
            <a:ext cx="26305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28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The Node Mapping</a:t>
            </a:r>
            <a:endParaRPr lang="en-US" sz="2800" i="1" u="none" dirty="0">
              <a:latin typeface="Arial Narrow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811824" y="508472"/>
            <a:ext cx="45146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sz="3600" u="none" dirty="0">
                <a:solidFill>
                  <a:schemeClr val="hlink"/>
                </a:solidFill>
                <a:latin typeface="Arial Narrow" panose="020B0606020202030204" pitchFamily="34" charset="0"/>
              </a:rPr>
              <a:t>MAGENTA</a:t>
            </a:r>
            <a:r>
              <a:rPr lang="en-US" sz="3600" u="none" dirty="0">
                <a:latin typeface="Arial Narrow" panose="020B0606020202030204" pitchFamily="34" charset="0"/>
              </a:rPr>
              <a:t> Block-Cipher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573338" y="3106738"/>
            <a:ext cx="117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b="0" u="none">
                <a:solidFill>
                  <a:srgbClr val="000000"/>
                </a:solidFill>
                <a:latin typeface="Arial Narrow" panose="020B0606020202030204" pitchFamily="34" charset="0"/>
              </a:rPr>
              <a:t>d</a:t>
            </a:r>
            <a:endParaRPr lang="en-US" sz="1600" u="none">
              <a:latin typeface="Arial Narrow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520950" y="4229100"/>
            <a:ext cx="10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b="0" u="none">
                <a:solidFill>
                  <a:srgbClr val="000000"/>
                </a:solidFill>
                <a:latin typeface="Arial Narrow" panose="020B0606020202030204" pitchFamily="34" charset="0"/>
              </a:rPr>
              <a:t>k</a:t>
            </a:r>
            <a:endParaRPr lang="en-US" sz="1600" u="none">
              <a:latin typeface="Arial Narrow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627938" y="4200525"/>
            <a:ext cx="625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b="0" u="none">
                <a:solidFill>
                  <a:srgbClr val="000000"/>
                </a:solidFill>
                <a:latin typeface="Arial Narrow" panose="020B0606020202030204" pitchFamily="34" charset="0"/>
              </a:rPr>
              <a:t>out_cg</a:t>
            </a:r>
            <a:endParaRPr lang="en-US" sz="1600" u="none">
              <a:latin typeface="Arial Narrow" pitchFamily="34" charset="0"/>
            </a:endParaRPr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2714625" y="4244975"/>
            <a:ext cx="341313" cy="187325"/>
          </a:xfrm>
          <a:custGeom>
            <a:avLst/>
            <a:gdLst>
              <a:gd name="T0" fmla="*/ 0 w 215"/>
              <a:gd name="T1" fmla="*/ 0 h 118"/>
              <a:gd name="T2" fmla="*/ 2147483647 w 215"/>
              <a:gd name="T3" fmla="*/ 2147483647 h 118"/>
              <a:gd name="T4" fmla="*/ 0 w 215"/>
              <a:gd name="T5" fmla="*/ 2147483647 h 118"/>
              <a:gd name="T6" fmla="*/ 2147483647 w 215"/>
              <a:gd name="T7" fmla="*/ 2147483647 h 118"/>
              <a:gd name="T8" fmla="*/ 2147483647 w 215"/>
              <a:gd name="T9" fmla="*/ 2147483647 h 118"/>
              <a:gd name="T10" fmla="*/ 2147483647 w 215"/>
              <a:gd name="T11" fmla="*/ 0 h 118"/>
              <a:gd name="T12" fmla="*/ 0 w 215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5"/>
              <a:gd name="T22" fmla="*/ 0 h 118"/>
              <a:gd name="T23" fmla="*/ 215 w 215"/>
              <a:gd name="T24" fmla="*/ 118 h 1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5" h="118">
                <a:moveTo>
                  <a:pt x="0" y="0"/>
                </a:moveTo>
                <a:lnTo>
                  <a:pt x="38" y="60"/>
                </a:lnTo>
                <a:lnTo>
                  <a:pt x="0" y="118"/>
                </a:lnTo>
                <a:lnTo>
                  <a:pt x="148" y="118"/>
                </a:lnTo>
                <a:lnTo>
                  <a:pt x="215" y="59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625850" y="4127500"/>
            <a:ext cx="842963" cy="42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802313" y="4127500"/>
            <a:ext cx="842962" cy="420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887788" y="4214813"/>
            <a:ext cx="3390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b="0" u="none">
                <a:solidFill>
                  <a:srgbClr val="000000"/>
                </a:solidFill>
                <a:latin typeface="Arial Narrow" panose="020B0606020202030204" pitchFamily="34" charset="0"/>
              </a:rPr>
              <a:t>Tab</a:t>
            </a:r>
            <a:endParaRPr lang="en-US" sz="1600" u="none">
              <a:latin typeface="Arial Narrow" pitchFamily="34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6043613" y="4214813"/>
            <a:ext cx="3390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b="0" u="none">
                <a:solidFill>
                  <a:srgbClr val="000000"/>
                </a:solidFill>
                <a:latin typeface="Arial Narrow" panose="020B0606020202030204" pitchFamily="34" charset="0"/>
              </a:rPr>
              <a:t>Tab</a:t>
            </a:r>
            <a:endParaRPr lang="en-US" sz="1600" u="none">
              <a:latin typeface="Arial Narrow" pitchFamily="34" charset="0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7627938" y="3106738"/>
            <a:ext cx="625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b="0" u="none">
                <a:solidFill>
                  <a:srgbClr val="000000"/>
                </a:solidFill>
                <a:latin typeface="Arial Narrow" panose="020B0606020202030204" pitchFamily="34" charset="0"/>
              </a:rPr>
              <a:t>out_cu</a:t>
            </a:r>
            <a:endParaRPr lang="en-US" sz="1600" u="none">
              <a:latin typeface="Arial Narrow" pitchFamily="34" charset="0"/>
            </a:endParaRPr>
          </a:p>
        </p:txBody>
      </p:sp>
      <p:sp>
        <p:nvSpPr>
          <p:cNvPr id="44046" name="Freeform 14"/>
          <p:cNvSpPr>
            <a:spLocks/>
          </p:cNvSpPr>
          <p:nvPr/>
        </p:nvSpPr>
        <p:spPr bwMode="auto">
          <a:xfrm>
            <a:off x="2782888" y="3190875"/>
            <a:ext cx="344487" cy="187325"/>
          </a:xfrm>
          <a:custGeom>
            <a:avLst/>
            <a:gdLst>
              <a:gd name="T0" fmla="*/ 0 w 217"/>
              <a:gd name="T1" fmla="*/ 0 h 118"/>
              <a:gd name="T2" fmla="*/ 2147483647 w 217"/>
              <a:gd name="T3" fmla="*/ 2147483647 h 118"/>
              <a:gd name="T4" fmla="*/ 0 w 217"/>
              <a:gd name="T5" fmla="*/ 2147483647 h 118"/>
              <a:gd name="T6" fmla="*/ 2147483647 w 217"/>
              <a:gd name="T7" fmla="*/ 2147483647 h 118"/>
              <a:gd name="T8" fmla="*/ 2147483647 w 217"/>
              <a:gd name="T9" fmla="*/ 2147483647 h 118"/>
              <a:gd name="T10" fmla="*/ 2147483647 w 217"/>
              <a:gd name="T11" fmla="*/ 0 h 118"/>
              <a:gd name="T12" fmla="*/ 0 w 217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7"/>
              <a:gd name="T22" fmla="*/ 0 h 118"/>
              <a:gd name="T23" fmla="*/ 217 w 217"/>
              <a:gd name="T24" fmla="*/ 118 h 1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7" h="118">
                <a:moveTo>
                  <a:pt x="0" y="0"/>
                </a:moveTo>
                <a:lnTo>
                  <a:pt x="40" y="60"/>
                </a:lnTo>
                <a:lnTo>
                  <a:pt x="0" y="118"/>
                </a:lnTo>
                <a:lnTo>
                  <a:pt x="149" y="118"/>
                </a:lnTo>
                <a:lnTo>
                  <a:pt x="217" y="60"/>
                </a:lnTo>
                <a:lnTo>
                  <a:pt x="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47" name="Freeform 15"/>
          <p:cNvSpPr>
            <a:spLocks/>
          </p:cNvSpPr>
          <p:nvPr/>
        </p:nvSpPr>
        <p:spPr bwMode="auto">
          <a:xfrm>
            <a:off x="7143750" y="4244975"/>
            <a:ext cx="344488" cy="187325"/>
          </a:xfrm>
          <a:custGeom>
            <a:avLst/>
            <a:gdLst>
              <a:gd name="T0" fmla="*/ 0 w 217"/>
              <a:gd name="T1" fmla="*/ 0 h 118"/>
              <a:gd name="T2" fmla="*/ 2147483647 w 217"/>
              <a:gd name="T3" fmla="*/ 2147483647 h 118"/>
              <a:gd name="T4" fmla="*/ 0 w 217"/>
              <a:gd name="T5" fmla="*/ 2147483647 h 118"/>
              <a:gd name="T6" fmla="*/ 2147483647 w 217"/>
              <a:gd name="T7" fmla="*/ 2147483647 h 118"/>
              <a:gd name="T8" fmla="*/ 2147483647 w 217"/>
              <a:gd name="T9" fmla="*/ 2147483647 h 118"/>
              <a:gd name="T10" fmla="*/ 2147483647 w 217"/>
              <a:gd name="T11" fmla="*/ 0 h 118"/>
              <a:gd name="T12" fmla="*/ 0 w 217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7"/>
              <a:gd name="T22" fmla="*/ 0 h 118"/>
              <a:gd name="T23" fmla="*/ 217 w 217"/>
              <a:gd name="T24" fmla="*/ 118 h 1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7" h="118">
                <a:moveTo>
                  <a:pt x="0" y="0"/>
                </a:moveTo>
                <a:lnTo>
                  <a:pt x="40" y="60"/>
                </a:lnTo>
                <a:lnTo>
                  <a:pt x="0" y="118"/>
                </a:lnTo>
                <a:lnTo>
                  <a:pt x="148" y="118"/>
                </a:lnTo>
                <a:lnTo>
                  <a:pt x="217" y="59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48" name="Freeform 16"/>
          <p:cNvSpPr>
            <a:spLocks/>
          </p:cNvSpPr>
          <p:nvPr/>
        </p:nvSpPr>
        <p:spPr bwMode="auto">
          <a:xfrm>
            <a:off x="7143750" y="3190875"/>
            <a:ext cx="344488" cy="187325"/>
          </a:xfrm>
          <a:custGeom>
            <a:avLst/>
            <a:gdLst>
              <a:gd name="T0" fmla="*/ 0 w 217"/>
              <a:gd name="T1" fmla="*/ 0 h 118"/>
              <a:gd name="T2" fmla="*/ 2147483647 w 217"/>
              <a:gd name="T3" fmla="*/ 2147483647 h 118"/>
              <a:gd name="T4" fmla="*/ 0 w 217"/>
              <a:gd name="T5" fmla="*/ 2147483647 h 118"/>
              <a:gd name="T6" fmla="*/ 2147483647 w 217"/>
              <a:gd name="T7" fmla="*/ 2147483647 h 118"/>
              <a:gd name="T8" fmla="*/ 2147483647 w 217"/>
              <a:gd name="T9" fmla="*/ 2147483647 h 118"/>
              <a:gd name="T10" fmla="*/ 2147483647 w 217"/>
              <a:gd name="T11" fmla="*/ 0 h 118"/>
              <a:gd name="T12" fmla="*/ 0 w 217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7"/>
              <a:gd name="T22" fmla="*/ 0 h 118"/>
              <a:gd name="T23" fmla="*/ 217 w 217"/>
              <a:gd name="T24" fmla="*/ 118 h 1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7" h="118">
                <a:moveTo>
                  <a:pt x="0" y="0"/>
                </a:moveTo>
                <a:lnTo>
                  <a:pt x="40" y="60"/>
                </a:lnTo>
                <a:lnTo>
                  <a:pt x="0" y="118"/>
                </a:lnTo>
                <a:lnTo>
                  <a:pt x="148" y="118"/>
                </a:lnTo>
                <a:lnTo>
                  <a:pt x="217" y="6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3135313" y="3284538"/>
            <a:ext cx="14049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468813" y="4338638"/>
            <a:ext cx="561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3063875" y="4338638"/>
            <a:ext cx="561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5240338" y="4338638"/>
            <a:ext cx="561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6645275" y="4338638"/>
            <a:ext cx="561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5662613" y="3284538"/>
            <a:ext cx="1544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4540250" y="3284538"/>
            <a:ext cx="488950" cy="7953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56" name="Freeform 24"/>
          <p:cNvSpPr>
            <a:spLocks/>
          </p:cNvSpPr>
          <p:nvPr/>
        </p:nvSpPr>
        <p:spPr bwMode="auto">
          <a:xfrm>
            <a:off x="4978400" y="4043363"/>
            <a:ext cx="122238" cy="155575"/>
          </a:xfrm>
          <a:custGeom>
            <a:avLst/>
            <a:gdLst>
              <a:gd name="T0" fmla="*/ 2147483647 w 78"/>
              <a:gd name="T1" fmla="*/ 0 h 98"/>
              <a:gd name="T2" fmla="*/ 2147483647 w 78"/>
              <a:gd name="T3" fmla="*/ 2147483647 h 98"/>
              <a:gd name="T4" fmla="*/ 0 w 78"/>
              <a:gd name="T5" fmla="*/ 2147483647 h 98"/>
              <a:gd name="T6" fmla="*/ 2147483647 w 78"/>
              <a:gd name="T7" fmla="*/ 0 h 98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98"/>
              <a:gd name="T14" fmla="*/ 78 w 78"/>
              <a:gd name="T15" fmla="*/ 98 h 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98">
                <a:moveTo>
                  <a:pt x="54" y="0"/>
                </a:moveTo>
                <a:lnTo>
                  <a:pt x="78" y="98"/>
                </a:lnTo>
                <a:lnTo>
                  <a:pt x="0" y="33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57" name="Freeform 25"/>
          <p:cNvSpPr>
            <a:spLocks/>
          </p:cNvSpPr>
          <p:nvPr/>
        </p:nvSpPr>
        <p:spPr bwMode="auto">
          <a:xfrm>
            <a:off x="5030788" y="4198938"/>
            <a:ext cx="279400" cy="279400"/>
          </a:xfrm>
          <a:custGeom>
            <a:avLst/>
            <a:gdLst>
              <a:gd name="T0" fmla="*/ 0 w 177"/>
              <a:gd name="T1" fmla="*/ 2147483647 h 176"/>
              <a:gd name="T2" fmla="*/ 2147483647 w 177"/>
              <a:gd name="T3" fmla="*/ 2147483647 h 176"/>
              <a:gd name="T4" fmla="*/ 2147483647 w 177"/>
              <a:gd name="T5" fmla="*/ 2147483647 h 176"/>
              <a:gd name="T6" fmla="*/ 2147483647 w 177"/>
              <a:gd name="T7" fmla="*/ 2147483647 h 176"/>
              <a:gd name="T8" fmla="*/ 2147483647 w 177"/>
              <a:gd name="T9" fmla="*/ 2147483647 h 176"/>
              <a:gd name="T10" fmla="*/ 2147483647 w 177"/>
              <a:gd name="T11" fmla="*/ 2147483647 h 176"/>
              <a:gd name="T12" fmla="*/ 2147483647 w 177"/>
              <a:gd name="T13" fmla="*/ 2147483647 h 176"/>
              <a:gd name="T14" fmla="*/ 2147483647 w 177"/>
              <a:gd name="T15" fmla="*/ 0 h 176"/>
              <a:gd name="T16" fmla="*/ 2147483647 w 177"/>
              <a:gd name="T17" fmla="*/ 2147483647 h 176"/>
              <a:gd name="T18" fmla="*/ 2147483647 w 177"/>
              <a:gd name="T19" fmla="*/ 2147483647 h 176"/>
              <a:gd name="T20" fmla="*/ 2147483647 w 177"/>
              <a:gd name="T21" fmla="*/ 2147483647 h 176"/>
              <a:gd name="T22" fmla="*/ 2147483647 w 177"/>
              <a:gd name="T23" fmla="*/ 2147483647 h 176"/>
              <a:gd name="T24" fmla="*/ 2147483647 w 177"/>
              <a:gd name="T25" fmla="*/ 2147483647 h 176"/>
              <a:gd name="T26" fmla="*/ 2147483647 w 177"/>
              <a:gd name="T27" fmla="*/ 2147483647 h 176"/>
              <a:gd name="T28" fmla="*/ 2147483647 w 177"/>
              <a:gd name="T29" fmla="*/ 2147483647 h 176"/>
              <a:gd name="T30" fmla="*/ 2147483647 w 177"/>
              <a:gd name="T31" fmla="*/ 2147483647 h 176"/>
              <a:gd name="T32" fmla="*/ 2147483647 w 177"/>
              <a:gd name="T33" fmla="*/ 2147483647 h 176"/>
              <a:gd name="T34" fmla="*/ 2147483647 w 177"/>
              <a:gd name="T35" fmla="*/ 2147483647 h 176"/>
              <a:gd name="T36" fmla="*/ 2147483647 w 177"/>
              <a:gd name="T37" fmla="*/ 2147483647 h 176"/>
              <a:gd name="T38" fmla="*/ 2147483647 w 177"/>
              <a:gd name="T39" fmla="*/ 2147483647 h 176"/>
              <a:gd name="T40" fmla="*/ 2147483647 w 177"/>
              <a:gd name="T41" fmla="*/ 2147483647 h 176"/>
              <a:gd name="T42" fmla="*/ 2147483647 w 177"/>
              <a:gd name="T43" fmla="*/ 2147483647 h 176"/>
              <a:gd name="T44" fmla="*/ 2147483647 w 177"/>
              <a:gd name="T45" fmla="*/ 2147483647 h 176"/>
              <a:gd name="T46" fmla="*/ 2147483647 w 177"/>
              <a:gd name="T47" fmla="*/ 2147483647 h 176"/>
              <a:gd name="T48" fmla="*/ 2147483647 w 177"/>
              <a:gd name="T49" fmla="*/ 2147483647 h 176"/>
              <a:gd name="T50" fmla="*/ 2147483647 w 177"/>
              <a:gd name="T51" fmla="*/ 2147483647 h 176"/>
              <a:gd name="T52" fmla="*/ 2147483647 w 177"/>
              <a:gd name="T53" fmla="*/ 2147483647 h 176"/>
              <a:gd name="T54" fmla="*/ 2147483647 w 177"/>
              <a:gd name="T55" fmla="*/ 2147483647 h 176"/>
              <a:gd name="T56" fmla="*/ 0 w 177"/>
              <a:gd name="T57" fmla="*/ 2147483647 h 17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7"/>
              <a:gd name="T88" fmla="*/ 0 h 176"/>
              <a:gd name="T89" fmla="*/ 177 w 177"/>
              <a:gd name="T90" fmla="*/ 176 h 17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7" h="176">
                <a:moveTo>
                  <a:pt x="0" y="88"/>
                </a:moveTo>
                <a:lnTo>
                  <a:pt x="2" y="68"/>
                </a:lnTo>
                <a:lnTo>
                  <a:pt x="8" y="49"/>
                </a:lnTo>
                <a:lnTo>
                  <a:pt x="19" y="33"/>
                </a:lnTo>
                <a:lnTo>
                  <a:pt x="33" y="19"/>
                </a:lnTo>
                <a:lnTo>
                  <a:pt x="49" y="8"/>
                </a:lnTo>
                <a:lnTo>
                  <a:pt x="68" y="2"/>
                </a:lnTo>
                <a:lnTo>
                  <a:pt x="88" y="0"/>
                </a:lnTo>
                <a:lnTo>
                  <a:pt x="108" y="2"/>
                </a:lnTo>
                <a:lnTo>
                  <a:pt x="127" y="8"/>
                </a:lnTo>
                <a:lnTo>
                  <a:pt x="144" y="19"/>
                </a:lnTo>
                <a:lnTo>
                  <a:pt x="158" y="33"/>
                </a:lnTo>
                <a:lnTo>
                  <a:pt x="169" y="49"/>
                </a:lnTo>
                <a:lnTo>
                  <a:pt x="174" y="68"/>
                </a:lnTo>
                <a:lnTo>
                  <a:pt x="177" y="88"/>
                </a:lnTo>
                <a:lnTo>
                  <a:pt x="174" y="107"/>
                </a:lnTo>
                <a:lnTo>
                  <a:pt x="169" y="126"/>
                </a:lnTo>
                <a:lnTo>
                  <a:pt x="158" y="143"/>
                </a:lnTo>
                <a:lnTo>
                  <a:pt x="144" y="156"/>
                </a:lnTo>
                <a:lnTo>
                  <a:pt x="127" y="167"/>
                </a:lnTo>
                <a:lnTo>
                  <a:pt x="108" y="174"/>
                </a:lnTo>
                <a:lnTo>
                  <a:pt x="88" y="176"/>
                </a:lnTo>
                <a:lnTo>
                  <a:pt x="68" y="174"/>
                </a:lnTo>
                <a:lnTo>
                  <a:pt x="49" y="167"/>
                </a:lnTo>
                <a:lnTo>
                  <a:pt x="33" y="156"/>
                </a:lnTo>
                <a:lnTo>
                  <a:pt x="19" y="143"/>
                </a:lnTo>
                <a:lnTo>
                  <a:pt x="8" y="126"/>
                </a:lnTo>
                <a:lnTo>
                  <a:pt x="2" y="107"/>
                </a:lnTo>
                <a:lnTo>
                  <a:pt x="0" y="88"/>
                </a:lnTo>
                <a:close/>
              </a:path>
            </a:pathLst>
          </a:custGeom>
          <a:solidFill>
            <a:srgbClr val="66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 flipV="1">
            <a:off x="5449888" y="3284538"/>
            <a:ext cx="212725" cy="1054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59" name="Freeform 27"/>
          <p:cNvSpPr>
            <a:spLocks/>
          </p:cNvSpPr>
          <p:nvPr/>
        </p:nvSpPr>
        <p:spPr bwMode="auto">
          <a:xfrm>
            <a:off x="6784975" y="4198938"/>
            <a:ext cx="280988" cy="279400"/>
          </a:xfrm>
          <a:custGeom>
            <a:avLst/>
            <a:gdLst>
              <a:gd name="T0" fmla="*/ 0 w 177"/>
              <a:gd name="T1" fmla="*/ 2147483647 h 176"/>
              <a:gd name="T2" fmla="*/ 2147483647 w 177"/>
              <a:gd name="T3" fmla="*/ 2147483647 h 176"/>
              <a:gd name="T4" fmla="*/ 2147483647 w 177"/>
              <a:gd name="T5" fmla="*/ 2147483647 h 176"/>
              <a:gd name="T6" fmla="*/ 2147483647 w 177"/>
              <a:gd name="T7" fmla="*/ 2147483647 h 176"/>
              <a:gd name="T8" fmla="*/ 2147483647 w 177"/>
              <a:gd name="T9" fmla="*/ 2147483647 h 176"/>
              <a:gd name="T10" fmla="*/ 2147483647 w 177"/>
              <a:gd name="T11" fmla="*/ 2147483647 h 176"/>
              <a:gd name="T12" fmla="*/ 2147483647 w 177"/>
              <a:gd name="T13" fmla="*/ 2147483647 h 176"/>
              <a:gd name="T14" fmla="*/ 2147483647 w 177"/>
              <a:gd name="T15" fmla="*/ 0 h 176"/>
              <a:gd name="T16" fmla="*/ 2147483647 w 177"/>
              <a:gd name="T17" fmla="*/ 2147483647 h 176"/>
              <a:gd name="T18" fmla="*/ 2147483647 w 177"/>
              <a:gd name="T19" fmla="*/ 2147483647 h 176"/>
              <a:gd name="T20" fmla="*/ 2147483647 w 177"/>
              <a:gd name="T21" fmla="*/ 2147483647 h 176"/>
              <a:gd name="T22" fmla="*/ 2147483647 w 177"/>
              <a:gd name="T23" fmla="*/ 2147483647 h 176"/>
              <a:gd name="T24" fmla="*/ 2147483647 w 177"/>
              <a:gd name="T25" fmla="*/ 2147483647 h 176"/>
              <a:gd name="T26" fmla="*/ 2147483647 w 177"/>
              <a:gd name="T27" fmla="*/ 2147483647 h 176"/>
              <a:gd name="T28" fmla="*/ 2147483647 w 177"/>
              <a:gd name="T29" fmla="*/ 2147483647 h 176"/>
              <a:gd name="T30" fmla="*/ 2147483647 w 177"/>
              <a:gd name="T31" fmla="*/ 2147483647 h 176"/>
              <a:gd name="T32" fmla="*/ 2147483647 w 177"/>
              <a:gd name="T33" fmla="*/ 2147483647 h 176"/>
              <a:gd name="T34" fmla="*/ 2147483647 w 177"/>
              <a:gd name="T35" fmla="*/ 2147483647 h 176"/>
              <a:gd name="T36" fmla="*/ 2147483647 w 177"/>
              <a:gd name="T37" fmla="*/ 2147483647 h 176"/>
              <a:gd name="T38" fmla="*/ 2147483647 w 177"/>
              <a:gd name="T39" fmla="*/ 2147483647 h 176"/>
              <a:gd name="T40" fmla="*/ 2147483647 w 177"/>
              <a:gd name="T41" fmla="*/ 2147483647 h 176"/>
              <a:gd name="T42" fmla="*/ 2147483647 w 177"/>
              <a:gd name="T43" fmla="*/ 2147483647 h 176"/>
              <a:gd name="T44" fmla="*/ 2147483647 w 177"/>
              <a:gd name="T45" fmla="*/ 2147483647 h 176"/>
              <a:gd name="T46" fmla="*/ 2147483647 w 177"/>
              <a:gd name="T47" fmla="*/ 2147483647 h 176"/>
              <a:gd name="T48" fmla="*/ 2147483647 w 177"/>
              <a:gd name="T49" fmla="*/ 2147483647 h 176"/>
              <a:gd name="T50" fmla="*/ 2147483647 w 177"/>
              <a:gd name="T51" fmla="*/ 2147483647 h 176"/>
              <a:gd name="T52" fmla="*/ 2147483647 w 177"/>
              <a:gd name="T53" fmla="*/ 2147483647 h 176"/>
              <a:gd name="T54" fmla="*/ 2147483647 w 177"/>
              <a:gd name="T55" fmla="*/ 2147483647 h 176"/>
              <a:gd name="T56" fmla="*/ 0 w 177"/>
              <a:gd name="T57" fmla="*/ 2147483647 h 17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7"/>
              <a:gd name="T88" fmla="*/ 0 h 176"/>
              <a:gd name="T89" fmla="*/ 177 w 177"/>
              <a:gd name="T90" fmla="*/ 176 h 17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7" h="176">
                <a:moveTo>
                  <a:pt x="0" y="88"/>
                </a:moveTo>
                <a:lnTo>
                  <a:pt x="2" y="68"/>
                </a:lnTo>
                <a:lnTo>
                  <a:pt x="9" y="49"/>
                </a:lnTo>
                <a:lnTo>
                  <a:pt x="19" y="33"/>
                </a:lnTo>
                <a:lnTo>
                  <a:pt x="33" y="19"/>
                </a:lnTo>
                <a:lnTo>
                  <a:pt x="50" y="8"/>
                </a:lnTo>
                <a:lnTo>
                  <a:pt x="69" y="2"/>
                </a:lnTo>
                <a:lnTo>
                  <a:pt x="89" y="0"/>
                </a:lnTo>
                <a:lnTo>
                  <a:pt x="108" y="2"/>
                </a:lnTo>
                <a:lnTo>
                  <a:pt x="127" y="8"/>
                </a:lnTo>
                <a:lnTo>
                  <a:pt x="143" y="19"/>
                </a:lnTo>
                <a:lnTo>
                  <a:pt x="157" y="33"/>
                </a:lnTo>
                <a:lnTo>
                  <a:pt x="168" y="49"/>
                </a:lnTo>
                <a:lnTo>
                  <a:pt x="175" y="68"/>
                </a:lnTo>
                <a:lnTo>
                  <a:pt x="177" y="88"/>
                </a:lnTo>
                <a:lnTo>
                  <a:pt x="175" y="107"/>
                </a:lnTo>
                <a:lnTo>
                  <a:pt x="168" y="126"/>
                </a:lnTo>
                <a:lnTo>
                  <a:pt x="157" y="143"/>
                </a:lnTo>
                <a:lnTo>
                  <a:pt x="143" y="156"/>
                </a:lnTo>
                <a:lnTo>
                  <a:pt x="127" y="167"/>
                </a:lnTo>
                <a:lnTo>
                  <a:pt x="108" y="174"/>
                </a:lnTo>
                <a:lnTo>
                  <a:pt x="89" y="176"/>
                </a:lnTo>
                <a:lnTo>
                  <a:pt x="69" y="174"/>
                </a:lnTo>
                <a:lnTo>
                  <a:pt x="50" y="167"/>
                </a:lnTo>
                <a:lnTo>
                  <a:pt x="33" y="156"/>
                </a:lnTo>
                <a:lnTo>
                  <a:pt x="19" y="143"/>
                </a:lnTo>
                <a:lnTo>
                  <a:pt x="9" y="126"/>
                </a:lnTo>
                <a:lnTo>
                  <a:pt x="2" y="107"/>
                </a:lnTo>
                <a:lnTo>
                  <a:pt x="0" y="88"/>
                </a:lnTo>
                <a:close/>
              </a:path>
            </a:pathLst>
          </a:custGeom>
          <a:solidFill>
            <a:srgbClr val="66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5168900" y="4198938"/>
            <a:ext cx="1588" cy="279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6926263" y="4198938"/>
            <a:ext cx="1587" cy="279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>
            <a:off x="5030788" y="4338638"/>
            <a:ext cx="2794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>
            <a:off x="6784975" y="4338638"/>
            <a:ext cx="2809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64" name="Freeform 32"/>
          <p:cNvSpPr>
            <a:spLocks/>
          </p:cNvSpPr>
          <p:nvPr/>
        </p:nvSpPr>
        <p:spPr bwMode="auto">
          <a:xfrm>
            <a:off x="3344863" y="4338638"/>
            <a:ext cx="3581400" cy="490537"/>
          </a:xfrm>
          <a:custGeom>
            <a:avLst/>
            <a:gdLst>
              <a:gd name="T0" fmla="*/ 0 w 2257"/>
              <a:gd name="T1" fmla="*/ 0 h 309"/>
              <a:gd name="T2" fmla="*/ 0 w 2257"/>
              <a:gd name="T3" fmla="*/ 2147483647 h 309"/>
              <a:gd name="T4" fmla="*/ 2147483647 w 2257"/>
              <a:gd name="T5" fmla="*/ 2147483647 h 309"/>
              <a:gd name="T6" fmla="*/ 2147483647 w 2257"/>
              <a:gd name="T7" fmla="*/ 2147483647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2257"/>
              <a:gd name="T13" fmla="*/ 0 h 309"/>
              <a:gd name="T14" fmla="*/ 2257 w 2257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7" h="309">
                <a:moveTo>
                  <a:pt x="0" y="0"/>
                </a:moveTo>
                <a:lnTo>
                  <a:pt x="0" y="309"/>
                </a:lnTo>
                <a:lnTo>
                  <a:pt x="2257" y="309"/>
                </a:lnTo>
                <a:lnTo>
                  <a:pt x="2257" y="17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65" name="Freeform 33"/>
          <p:cNvSpPr>
            <a:spLocks/>
          </p:cNvSpPr>
          <p:nvPr/>
        </p:nvSpPr>
        <p:spPr bwMode="auto">
          <a:xfrm>
            <a:off x="6875463" y="4478338"/>
            <a:ext cx="101600" cy="152400"/>
          </a:xfrm>
          <a:custGeom>
            <a:avLst/>
            <a:gdLst>
              <a:gd name="T0" fmla="*/ 0 w 64"/>
              <a:gd name="T1" fmla="*/ 2147483647 h 96"/>
              <a:gd name="T2" fmla="*/ 2147483647 w 64"/>
              <a:gd name="T3" fmla="*/ 0 h 96"/>
              <a:gd name="T4" fmla="*/ 2147483647 w 64"/>
              <a:gd name="T5" fmla="*/ 2147483647 h 96"/>
              <a:gd name="T6" fmla="*/ 0 w 64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96"/>
              <a:gd name="T14" fmla="*/ 64 w 6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96">
                <a:moveTo>
                  <a:pt x="0" y="96"/>
                </a:moveTo>
                <a:lnTo>
                  <a:pt x="32" y="0"/>
                </a:lnTo>
                <a:lnTo>
                  <a:pt x="64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>
            <a:off x="4273550" y="4421188"/>
            <a:ext cx="912813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4379913" y="5499100"/>
            <a:ext cx="2090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u="none">
                <a:solidFill>
                  <a:schemeClr val="hlink"/>
                </a:solidFill>
                <a:latin typeface="Arial Narrow" panose="020B0606020202030204" pitchFamily="34" charset="0"/>
              </a:rPr>
              <a:t>Non-linear function</a:t>
            </a:r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H="1">
            <a:off x="4665663" y="4257675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>
            <a:off x="3230563" y="420687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7116763" y="3394075"/>
            <a:ext cx="619378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600" u="none">
                <a:latin typeface="Arial Narrow" pitchFamily="34" charset="0"/>
              </a:rPr>
              <a:t>8 bits</a:t>
            </a:r>
            <a:endParaRPr lang="en-GB" sz="1600" u="none">
              <a:latin typeface="Arial Narrow" pitchFamily="34" charset="0"/>
            </a:endParaRPr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7192963" y="4460875"/>
            <a:ext cx="619378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600" u="none">
                <a:latin typeface="Arial Narrow" pitchFamily="34" charset="0"/>
              </a:rPr>
              <a:t>8 bits</a:t>
            </a:r>
            <a:endParaRPr lang="en-GB" sz="1600" u="none">
              <a:latin typeface="Arial Narrow" pitchFamily="34" charset="0"/>
            </a:endParaRPr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2544763" y="2860675"/>
            <a:ext cx="619378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600" u="none">
                <a:latin typeface="Arial Narrow" pitchFamily="34" charset="0"/>
              </a:rPr>
              <a:t>8 bits</a:t>
            </a:r>
            <a:endParaRPr lang="en-GB" sz="1600" u="none">
              <a:latin typeface="Arial Narrow" pitchFamily="34" charset="0"/>
            </a:endParaRP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3154363" y="3851275"/>
            <a:ext cx="619378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600" u="none">
                <a:latin typeface="Arial Narrow" pitchFamily="34" charset="0"/>
              </a:rPr>
              <a:t>8 bits</a:t>
            </a:r>
            <a:endParaRPr lang="en-GB" sz="1600" u="none">
              <a:latin typeface="Arial Narrow" pitchFamily="34" charset="0"/>
            </a:endParaRPr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4449763" y="3851275"/>
            <a:ext cx="619378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600" u="none">
                <a:latin typeface="Arial Narrow" pitchFamily="34" charset="0"/>
              </a:rPr>
              <a:t>8 bits</a:t>
            </a:r>
            <a:endParaRPr lang="en-GB" sz="1600" u="none">
              <a:latin typeface="Arial Narrow" pitchFamily="34" charset="0"/>
            </a:endParaRPr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2544763" y="3851275"/>
            <a:ext cx="619378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600" u="none">
                <a:latin typeface="Arial Narrow" pitchFamily="34" charset="0"/>
              </a:rPr>
              <a:t>8 bits</a:t>
            </a:r>
            <a:endParaRPr lang="en-GB" sz="1600" u="non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890" name="Text Box 2"/>
          <p:cNvSpPr txBox="1">
            <a:spLocks noChangeArrowheads="1"/>
          </p:cNvSpPr>
          <p:nvPr/>
        </p:nvSpPr>
        <p:spPr bwMode="auto">
          <a:xfrm>
            <a:off x="2867976" y="361950"/>
            <a:ext cx="40382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MAGENTA</a:t>
            </a:r>
            <a:r>
              <a:rPr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Block-Cipher</a:t>
            </a:r>
          </a:p>
          <a:p>
            <a:pPr algn="ctr" defTabSz="762000">
              <a:spcBef>
                <a:spcPct val="50000"/>
              </a:spcBef>
              <a:defRPr/>
            </a:pPr>
            <a:r>
              <a:rPr lang="en-US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The TAB </a:t>
            </a:r>
            <a:r>
              <a:rPr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Mapping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690712" y="3094038"/>
            <a:ext cx="841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u="none">
                <a:solidFill>
                  <a:srgbClr val="000000"/>
                </a:solidFill>
                <a:latin typeface="Arial Narrow" panose="020B0606020202030204" pitchFamily="34" charset="0"/>
              </a:rPr>
              <a:t>Address</a:t>
            </a:r>
            <a:endParaRPr lang="en-US" i="1" u="none">
              <a:latin typeface="Arial Narrow" panose="020B0606020202030204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844925" y="2368550"/>
            <a:ext cx="1712913" cy="858838"/>
          </a:xfrm>
          <a:prstGeom prst="rect">
            <a:avLst/>
          </a:prstGeom>
          <a:solidFill>
            <a:srgbClr val="00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495887" y="2508250"/>
            <a:ext cx="47448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3200" u="none">
                <a:solidFill>
                  <a:srgbClr val="000000"/>
                </a:solidFill>
                <a:latin typeface="Arial Narrow" panose="020B0606020202030204" pitchFamily="34" charset="0"/>
              </a:rPr>
              <a:t>(a</a:t>
            </a:r>
            <a:r>
              <a:rPr lang="en-US" sz="3200" u="none" baseline="30000">
                <a:solidFill>
                  <a:srgbClr val="000000"/>
                </a:solidFill>
                <a:latin typeface="Arial Narrow" panose="020B0606020202030204" pitchFamily="34" charset="0"/>
              </a:rPr>
              <a:t>i</a:t>
            </a:r>
            <a:r>
              <a:rPr lang="en-US" sz="3200" u="none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endParaRPr lang="en-US" sz="3200" i="1" u="none">
              <a:latin typeface="Arial Narrow" panose="020B0606020202030204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498720" y="3017838"/>
            <a:ext cx="43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u="none">
                <a:solidFill>
                  <a:srgbClr val="000000"/>
                </a:solidFill>
                <a:latin typeface="Arial Narrow" panose="020B0606020202030204" pitchFamily="34" charset="0"/>
              </a:rPr>
              <a:t>data</a:t>
            </a:r>
            <a:endParaRPr lang="en-US" i="1" u="none">
              <a:latin typeface="Arial Narrow" panose="020B0606020202030204" pitchFamily="34" charset="0"/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3097213" y="2657475"/>
            <a:ext cx="288925" cy="2905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5846763" y="2657475"/>
            <a:ext cx="290512" cy="2905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971800" y="2406650"/>
            <a:ext cx="20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u="none">
                <a:solidFill>
                  <a:srgbClr val="000000"/>
                </a:solidFill>
                <a:latin typeface="Arial Narrow" panose="020B0606020202030204" pitchFamily="34" charset="0"/>
              </a:rPr>
              <a:t>8</a:t>
            </a:r>
            <a:endParaRPr lang="en-US" i="1" u="none">
              <a:latin typeface="Arial Narrow" panose="020B0606020202030204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5870803" y="2330450"/>
            <a:ext cx="1170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u="none">
                <a:solidFill>
                  <a:srgbClr val="000000"/>
                </a:solidFill>
                <a:latin typeface="Arial Narrow" panose="020B0606020202030204" pitchFamily="34" charset="0"/>
              </a:rPr>
              <a:t>8</a:t>
            </a:r>
            <a:endParaRPr lang="en-US" i="1" u="none">
              <a:latin typeface="Arial Narrow" panose="020B0606020202030204" pitchFamily="34" charset="0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2315767" y="2523872"/>
            <a:ext cx="817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2800" u="none" dirty="0" err="1">
                <a:solidFill>
                  <a:schemeClr val="hlink"/>
                </a:solidFill>
                <a:latin typeface="Arial Narrow" panose="020B0606020202030204" pitchFamily="34" charset="0"/>
              </a:rPr>
              <a:t>i</a:t>
            </a:r>
            <a:endParaRPr lang="en-US" sz="2800" i="1" u="none" dirty="0">
              <a:solidFill>
                <a:schemeClr val="hlink"/>
              </a:solidFill>
              <a:latin typeface="Arial Narrow" panose="020B0606020202030204" pitchFamily="34" charset="0"/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2540000" y="2798763"/>
            <a:ext cx="1055688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5069" name="Freeform 13"/>
          <p:cNvSpPr>
            <a:spLocks/>
          </p:cNvSpPr>
          <p:nvPr/>
        </p:nvSpPr>
        <p:spPr bwMode="auto">
          <a:xfrm>
            <a:off x="3573463" y="2706688"/>
            <a:ext cx="271462" cy="182562"/>
          </a:xfrm>
          <a:custGeom>
            <a:avLst/>
            <a:gdLst>
              <a:gd name="T0" fmla="*/ 0 w 171"/>
              <a:gd name="T1" fmla="*/ 0 h 114"/>
              <a:gd name="T2" fmla="*/ 2147483647 w 171"/>
              <a:gd name="T3" fmla="*/ 2147483647 h 114"/>
              <a:gd name="T4" fmla="*/ 0 w 171"/>
              <a:gd name="T5" fmla="*/ 2147483647 h 114"/>
              <a:gd name="T6" fmla="*/ 0 w 171"/>
              <a:gd name="T7" fmla="*/ 0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171"/>
              <a:gd name="T13" fmla="*/ 0 h 114"/>
              <a:gd name="T14" fmla="*/ 171 w 171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" h="114">
                <a:moveTo>
                  <a:pt x="0" y="0"/>
                </a:moveTo>
                <a:lnTo>
                  <a:pt x="171" y="57"/>
                </a:lnTo>
                <a:lnTo>
                  <a:pt x="0" y="1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5557838" y="2798763"/>
            <a:ext cx="1198562" cy="317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5071" name="Freeform 15"/>
          <p:cNvSpPr>
            <a:spLocks/>
          </p:cNvSpPr>
          <p:nvPr/>
        </p:nvSpPr>
        <p:spPr bwMode="auto">
          <a:xfrm>
            <a:off x="6732588" y="2709863"/>
            <a:ext cx="273050" cy="182562"/>
          </a:xfrm>
          <a:custGeom>
            <a:avLst/>
            <a:gdLst>
              <a:gd name="T0" fmla="*/ 0 w 172"/>
              <a:gd name="T1" fmla="*/ 0 h 114"/>
              <a:gd name="T2" fmla="*/ 2147483647 w 172"/>
              <a:gd name="T3" fmla="*/ 2147483647 h 114"/>
              <a:gd name="T4" fmla="*/ 0 w 172"/>
              <a:gd name="T5" fmla="*/ 2147483647 h 114"/>
              <a:gd name="T6" fmla="*/ 0 w 172"/>
              <a:gd name="T7" fmla="*/ 0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172"/>
              <a:gd name="T13" fmla="*/ 0 h 114"/>
              <a:gd name="T14" fmla="*/ 172 w 172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" h="114">
                <a:moveTo>
                  <a:pt x="0" y="0"/>
                </a:moveTo>
                <a:lnTo>
                  <a:pt x="172" y="58"/>
                </a:lnTo>
                <a:lnTo>
                  <a:pt x="0" y="1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6867771" y="2319252"/>
            <a:ext cx="23198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/>
            <a:r>
              <a:rPr lang="en-US" sz="2400" i="1" u="none" dirty="0">
                <a:latin typeface="Arial Narrow" panose="020B0606020202030204" pitchFamily="34" charset="0"/>
              </a:rPr>
              <a:t>   </a:t>
            </a:r>
            <a:r>
              <a:rPr lang="en-US" sz="4000" u="none" dirty="0" err="1">
                <a:solidFill>
                  <a:schemeClr val="hlink"/>
                </a:solidFill>
                <a:latin typeface="Arial Narrow" panose="020B0606020202030204" pitchFamily="34" charset="0"/>
              </a:rPr>
              <a:t>a</a:t>
            </a:r>
            <a:r>
              <a:rPr lang="en-US" sz="4000" u="none" baseline="30000" dirty="0" err="1">
                <a:solidFill>
                  <a:schemeClr val="hlink"/>
                </a:solidFill>
                <a:latin typeface="Arial Narrow" panose="020B0606020202030204" pitchFamily="34" charset="0"/>
              </a:rPr>
              <a:t>i</a:t>
            </a:r>
            <a:r>
              <a:rPr lang="en-US" sz="2400" u="none" dirty="0">
                <a:latin typeface="Arial Narrow" panose="020B0606020202030204" pitchFamily="34" charset="0"/>
              </a:rPr>
              <a:t>     in GF (2</a:t>
            </a:r>
            <a:r>
              <a:rPr lang="en-US" sz="2400" u="none" baseline="30000" dirty="0">
                <a:latin typeface="Arial Narrow" panose="020B0606020202030204" pitchFamily="34" charset="0"/>
              </a:rPr>
              <a:t>8</a:t>
            </a:r>
            <a:r>
              <a:rPr lang="en-US" sz="2400" u="none" dirty="0">
                <a:latin typeface="Arial Narrow" panose="020B0606020202030204" pitchFamily="34" charset="0"/>
              </a:rPr>
              <a:t>)  </a:t>
            </a:r>
            <a:endParaRPr lang="en-US" sz="2400" u="none" baseline="30000" dirty="0">
              <a:latin typeface="Arial Narrow" panose="020B0606020202030204" pitchFamily="34" charset="0"/>
            </a:endParaRPr>
          </a:p>
          <a:p>
            <a:pPr algn="ctr" defTabSz="762000"/>
            <a:endParaRPr lang="en-US" sz="2400" i="1" u="none" dirty="0">
              <a:latin typeface="Arial Narrow" panose="020B0606020202030204" pitchFamily="34" charset="0"/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465176" y="3623196"/>
            <a:ext cx="7010400" cy="892552"/>
          </a:xfrm>
          <a:prstGeom prst="rect">
            <a:avLst/>
          </a:prstGeom>
          <a:solidFill>
            <a:srgbClr val="00C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/>
            <a:r>
              <a:rPr lang="en-US" sz="2800" u="none" dirty="0" smtClean="0">
                <a:solidFill>
                  <a:schemeClr val="hlink"/>
                </a:solidFill>
                <a:latin typeface="Arial Narrow" pitchFamily="34" charset="0"/>
              </a:rPr>
              <a:t>a </a:t>
            </a:r>
            <a:r>
              <a:rPr lang="en-US" sz="2800" u="none" dirty="0">
                <a:solidFill>
                  <a:schemeClr val="hlink"/>
                </a:solidFill>
                <a:latin typeface="Arial Narrow" pitchFamily="34" charset="0"/>
              </a:rPr>
              <a:t>= primitive element in</a:t>
            </a:r>
            <a:r>
              <a:rPr lang="en-US" sz="2800" u="none" dirty="0">
                <a:latin typeface="Arial Narrow" pitchFamily="34" charset="0"/>
              </a:rPr>
              <a:t>    in GF (2</a:t>
            </a:r>
            <a:r>
              <a:rPr lang="en-US" sz="2800" u="none" baseline="30000" dirty="0">
                <a:latin typeface="Arial Narrow" pitchFamily="34" charset="0"/>
              </a:rPr>
              <a:t>8</a:t>
            </a:r>
            <a:r>
              <a:rPr lang="en-US" sz="2800" u="none" dirty="0">
                <a:latin typeface="Arial Narrow" pitchFamily="34" charset="0"/>
              </a:rPr>
              <a:t>)</a:t>
            </a:r>
          </a:p>
          <a:p>
            <a:pPr algn="ctr" defTabSz="762000"/>
            <a:r>
              <a:rPr lang="en-US" sz="1800" b="0" u="none" dirty="0">
                <a:latin typeface="Arial Narrow" pitchFamily="34" charset="0"/>
              </a:rPr>
              <a:t>Generator can be any irreducible polynomial over GF(2)</a:t>
            </a:r>
            <a:r>
              <a:rPr lang="en-US" sz="2400" u="none" dirty="0">
                <a:latin typeface="Arial Narrow" pitchFamily="34" charset="0"/>
              </a:rPr>
              <a:t>  </a:t>
            </a:r>
            <a:endParaRPr lang="en-US" sz="2400" u="none" baseline="30000" dirty="0">
              <a:latin typeface="Arial Narrow" pitchFamily="34" charset="0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831107" y="5187007"/>
            <a:ext cx="9158183" cy="71006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762000"/>
            <a:r>
              <a:rPr lang="en-US" dirty="0">
                <a:latin typeface="Arial Narrow" panose="020B0606020202030204" pitchFamily="34" charset="0"/>
              </a:rPr>
              <a:t>Exercise:</a:t>
            </a:r>
            <a:r>
              <a:rPr lang="en-US" u="none" dirty="0">
                <a:latin typeface="Arial Narrow" panose="020B0606020202030204" pitchFamily="34" charset="0"/>
              </a:rPr>
              <a:t> Define a GF(2</a:t>
            </a:r>
            <a:r>
              <a:rPr lang="en-US" u="none" baseline="30000" dirty="0">
                <a:latin typeface="Arial Narrow" panose="020B0606020202030204" pitchFamily="34" charset="0"/>
              </a:rPr>
              <a:t>8</a:t>
            </a:r>
            <a:r>
              <a:rPr lang="en-US" u="none" dirty="0">
                <a:latin typeface="Arial Narrow" panose="020B0606020202030204" pitchFamily="34" charset="0"/>
              </a:rPr>
              <a:t>) arithmetic </a:t>
            </a:r>
            <a:r>
              <a:rPr lang="en-US" u="none" dirty="0" smtClean="0">
                <a:latin typeface="Arial Narrow" panose="020B0606020202030204" pitchFamily="34" charset="0"/>
              </a:rPr>
              <a:t>rules, </a:t>
            </a:r>
            <a:r>
              <a:rPr lang="en-US" u="none" dirty="0">
                <a:latin typeface="Arial Narrow" panose="020B0606020202030204" pitchFamily="34" charset="0"/>
              </a:rPr>
              <a:t>find a primitive element and generate a possible TAB mapping for MAGENTA Cipher.</a:t>
            </a:r>
            <a:endParaRPr lang="en-GB" u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48758" y="441085"/>
            <a:ext cx="7272032" cy="13102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altLang="ar-SA" sz="3600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 (Arabic)" charset="-78"/>
              </a:rPr>
              <a:t>The </a:t>
            </a:r>
            <a:r>
              <a:rPr lang="en-US" altLang="ar-SA" sz="3600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 (Arabic)" charset="-78"/>
              </a:rPr>
              <a:t>AES </a:t>
            </a:r>
            <a:r>
              <a:rPr lang="en-US" altLang="ar-SA" sz="3600" i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 (Arabic)" charset="-78"/>
              </a:rPr>
              <a:t>Competion</a:t>
            </a:r>
            <a:r>
              <a:rPr lang="en-US" altLang="ar-SA" sz="3600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 (Arabic)" charset="-78"/>
              </a:rPr>
              <a:t> Winner Algorithm</a:t>
            </a:r>
          </a:p>
          <a:p>
            <a:pPr algn="ctr" defTabSz="762000">
              <a:defRPr/>
            </a:pPr>
            <a:r>
              <a:rPr lang="en-US" altLang="ar-SA" sz="3200" i="1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 (Arabic)" charset="-78"/>
              </a:rPr>
              <a:t>(</a:t>
            </a:r>
            <a:r>
              <a:rPr lang="en-US" altLang="ar-SA" sz="3200" i="1" u="none" dirty="0">
                <a:solidFill>
                  <a:srgbClr val="0000CC"/>
                </a:solidFill>
                <a:latin typeface="Arial Narrow" pitchFamily="34" charset="0"/>
                <a:cs typeface="Times New Roman (Arabic)" charset="-78"/>
              </a:rPr>
              <a:t>Decision Oct. 2000)</a:t>
            </a:r>
          </a:p>
          <a:p>
            <a:pPr algn="ctr" defTabSz="762000">
              <a:defRPr/>
            </a:pPr>
            <a:endParaRPr lang="en-US" altLang="de-DE" sz="1100" u="none" dirty="0">
              <a:latin typeface="Times New Roman" pitchFamily="18" charset="0"/>
              <a:cs typeface="Times New Roman (Arabic)" charset="-78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5CA7009A-24B2-4245-A1E7-8CEBE53D2FD6}"/>
              </a:ext>
            </a:extLst>
          </p:cNvPr>
          <p:cNvGrpSpPr/>
          <p:nvPr/>
        </p:nvGrpSpPr>
        <p:grpSpPr>
          <a:xfrm>
            <a:off x="940334" y="1988072"/>
            <a:ext cx="8532813" cy="5071861"/>
            <a:chOff x="940334" y="1988072"/>
            <a:chExt cx="8532813" cy="5071861"/>
          </a:xfrm>
        </p:grpSpPr>
        <p:sp>
          <p:nvSpPr>
            <p:cNvPr id="1464322" name="Rectangle 2"/>
            <p:cNvSpPr>
              <a:spLocks noChangeArrowheads="1"/>
            </p:cNvSpPr>
            <p:nvPr/>
          </p:nvSpPr>
          <p:spPr bwMode="auto">
            <a:xfrm>
              <a:off x="940334" y="2714945"/>
              <a:ext cx="8532813" cy="434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815975" lvl="1" indent="-314325" defTabSz="836613">
                <a:lnSpc>
                  <a:spcPct val="85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sz="24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By </a:t>
              </a:r>
              <a:r>
                <a:rPr lang="en-US" sz="2400" u="none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Joan Daemen</a:t>
              </a:r>
              <a:r>
                <a:rPr lang="en-US" sz="24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(of Proton World International) and Vincent </a:t>
              </a:r>
              <a:r>
                <a:rPr lang="en-US" sz="2400" u="none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Rijmen</a:t>
              </a:r>
              <a:r>
                <a:rPr lang="en-US" sz="24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(</a:t>
              </a:r>
              <a:r>
                <a:rPr lang="en-US" sz="2400" u="none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of </a:t>
              </a:r>
              <a:r>
                <a:rPr lang="en-US" sz="2400" u="none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Katholieke</a:t>
              </a:r>
              <a:r>
                <a:rPr lang="en-US" sz="2400" u="none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Universiteit Leuven</a:t>
              </a:r>
              <a:r>
                <a:rPr lang="en-US" sz="24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).</a:t>
              </a:r>
            </a:p>
            <a:p>
              <a:pPr marL="815975" lvl="1" indent="-314325" defTabSz="836613">
                <a:lnSpc>
                  <a:spcPct val="85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sz="24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(pronounced “</a:t>
              </a:r>
              <a:r>
                <a:rPr lang="en-US" sz="2400" u="none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Rhine-doll</a:t>
              </a:r>
              <a:r>
                <a:rPr lang="en-US" sz="24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”)</a:t>
              </a:r>
            </a:p>
            <a:p>
              <a:pPr marL="815975" lvl="1" indent="-314325" defTabSz="836613">
                <a:lnSpc>
                  <a:spcPct val="85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sz="24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Allows </a:t>
              </a:r>
              <a:r>
                <a:rPr lang="en-US" sz="2400" u="none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only 128, 192, and 256</a:t>
              </a:r>
              <a:r>
                <a:rPr lang="en-US" sz="24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-bit key sizes (unlike the other candidates)</a:t>
              </a:r>
            </a:p>
            <a:p>
              <a:pPr marL="815975" lvl="1" indent="-314325" defTabSz="836613">
                <a:lnSpc>
                  <a:spcPct val="85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sz="2400" u="none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Variable block length</a:t>
              </a:r>
              <a:r>
                <a:rPr lang="en-US" sz="24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of 128, 192, or 256 bits.  All nine combinations of key/block length possible.</a:t>
              </a:r>
            </a:p>
            <a:p>
              <a:pPr marL="1257300" lvl="2" indent="-250825" defTabSz="836613">
                <a:lnSpc>
                  <a:spcPct val="85000"/>
                </a:lnSpc>
                <a:spcBef>
                  <a:spcPct val="20000"/>
                </a:spcBef>
                <a:buFontTx/>
                <a:buChar char="•"/>
                <a:defRPr/>
              </a:pPr>
              <a:r>
                <a:rPr lang="en-US" sz="24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A block is the smallest data size the algorithm will encrypt</a:t>
              </a:r>
            </a:p>
            <a:p>
              <a:pPr marL="815975" lvl="1" indent="-314325" defTabSz="836613">
                <a:lnSpc>
                  <a:spcPct val="85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sz="2400" u="none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speed improvement</a:t>
              </a:r>
              <a:r>
                <a:rPr lang="en-US" sz="24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over DES </a:t>
              </a:r>
              <a:br>
                <a:rPr lang="en-US" sz="2400" u="none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</a:br>
              <a:endParaRPr lang="en-US" sz="29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" name="Rechteck 1"/>
            <p:cNvSpPr/>
            <p:nvPr/>
          </p:nvSpPr>
          <p:spPr>
            <a:xfrm>
              <a:off x="1368351" y="1988072"/>
              <a:ext cx="43524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ar-SA" sz="3200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Times New Roman (Arabic)" charset="-78"/>
                </a:rPr>
                <a:t>The </a:t>
              </a:r>
              <a:r>
                <a:rPr lang="en-US" altLang="ar-SA" sz="3200" i="1" dirty="0" err="1">
                  <a:solidFill>
                    <a:srgbClr val="FC012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Times New Roman (Arabic)" charset="-78"/>
                </a:rPr>
                <a:t>Rijndael</a:t>
              </a:r>
              <a:r>
                <a:rPr lang="en-US" altLang="ar-SA" sz="3200" i="1" dirty="0">
                  <a:solidFill>
                    <a:srgbClr val="FC012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Times New Roman (Arabic)" charset="-78"/>
                </a:rPr>
                <a:t> </a:t>
              </a:r>
              <a:r>
                <a:rPr lang="en-US" altLang="ar-SA" sz="3200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Times New Roman (Arabic)" charset="-78"/>
                </a:rPr>
                <a:t>Block Cipher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39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276600" y="5792788"/>
            <a:ext cx="39338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u="none">
                <a:solidFill>
                  <a:schemeClr val="hlink"/>
                </a:solidFill>
                <a:latin typeface="Arial Narrow" pitchFamily="34" charset="0"/>
              </a:rPr>
              <a:t>10 Encryption Rounds R</a:t>
            </a:r>
            <a:r>
              <a:rPr lang="en-US" sz="2400" u="none" baseline="-25000">
                <a:solidFill>
                  <a:schemeClr val="hlink"/>
                </a:solidFill>
                <a:latin typeface="Arial Narrow" pitchFamily="34" charset="0"/>
              </a:rPr>
              <a:t>1</a:t>
            </a:r>
            <a:r>
              <a:rPr lang="en-US" sz="2400" u="none">
                <a:solidFill>
                  <a:schemeClr val="hlink"/>
                </a:solidFill>
                <a:latin typeface="Arial Narrow" pitchFamily="34" charset="0"/>
              </a:rPr>
              <a:t> … R</a:t>
            </a:r>
            <a:r>
              <a:rPr lang="en-US" sz="2400" u="none" baseline="-25000">
                <a:solidFill>
                  <a:schemeClr val="hlink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112543" y="1755050"/>
            <a:ext cx="566737" cy="3968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 dirty="0">
                <a:latin typeface="Arial Narrow" pitchFamily="34" charset="0"/>
              </a:rPr>
              <a:t>Key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62000" y="3887788"/>
            <a:ext cx="2522538" cy="39687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u="none">
                <a:latin typeface="Arial Narrow" pitchFamily="34" charset="0"/>
              </a:rPr>
              <a:t>Round Keys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451350" y="2686050"/>
            <a:ext cx="1889125" cy="488950"/>
          </a:xfrm>
          <a:prstGeom prst="rect">
            <a:avLst/>
          </a:prstGeom>
          <a:solidFill>
            <a:srgbClr val="89FF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u="none">
                <a:latin typeface="Arial Narrow" pitchFamily="34" charset="0"/>
              </a:rPr>
              <a:t>Key Expansion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874963" y="4740275"/>
            <a:ext cx="630237" cy="585788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b="0" u="none">
                <a:solidFill>
                  <a:schemeClr val="hlink"/>
                </a:solidFill>
                <a:latin typeface="Arial Black" pitchFamily="34" charset="0"/>
              </a:rPr>
              <a:t>R</a:t>
            </a:r>
            <a:r>
              <a:rPr lang="en-US" b="0" u="none" baseline="-25000">
                <a:solidFill>
                  <a:schemeClr val="hlink"/>
                </a:solidFill>
                <a:latin typeface="Arial Black" pitchFamily="34" charset="0"/>
              </a:rPr>
              <a:t>1</a:t>
            </a:r>
            <a:endParaRPr lang="en-US" b="0" u="none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482725" y="4641850"/>
            <a:ext cx="547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4000" u="none">
                <a:latin typeface="Times New Roman" pitchFamily="18" charset="0"/>
              </a:rPr>
              <a:t>X</a:t>
            </a:r>
          </a:p>
        </p:txBody>
      </p:sp>
      <p:cxnSp>
        <p:nvCxnSpPr>
          <p:cNvPr id="56329" name="AutoShape 9"/>
          <p:cNvCxnSpPr>
            <a:cxnSpLocks noChangeShapeType="1"/>
          </p:cNvCxnSpPr>
          <p:nvPr/>
        </p:nvCxnSpPr>
        <p:spPr bwMode="auto">
          <a:xfrm>
            <a:off x="3505200" y="5030788"/>
            <a:ext cx="330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821113" y="4740275"/>
            <a:ext cx="630237" cy="585788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b="0" u="none">
                <a:solidFill>
                  <a:schemeClr val="hlink"/>
                </a:solidFill>
                <a:latin typeface="Arial Black" pitchFamily="34" charset="0"/>
              </a:rPr>
              <a:t>R</a:t>
            </a:r>
            <a:r>
              <a:rPr lang="en-US" b="0" u="none" baseline="-25000">
                <a:solidFill>
                  <a:schemeClr val="hlink"/>
                </a:solidFill>
                <a:latin typeface="Arial Black" pitchFamily="34" charset="0"/>
              </a:rPr>
              <a:t>2</a:t>
            </a:r>
            <a:endParaRPr lang="en-US" b="0" u="none">
              <a:solidFill>
                <a:schemeClr val="hlink"/>
              </a:solidFill>
              <a:latin typeface="Arial Black" pitchFamily="34" charset="0"/>
            </a:endParaRPr>
          </a:p>
        </p:txBody>
      </p:sp>
      <p:cxnSp>
        <p:nvCxnSpPr>
          <p:cNvPr id="56331" name="AutoShape 11"/>
          <p:cNvCxnSpPr>
            <a:cxnSpLocks noChangeShapeType="1"/>
          </p:cNvCxnSpPr>
          <p:nvPr/>
        </p:nvCxnSpPr>
        <p:spPr bwMode="auto">
          <a:xfrm>
            <a:off x="4451350" y="5030788"/>
            <a:ext cx="330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56332" name="AutoShape 12"/>
          <p:cNvCxnSpPr>
            <a:cxnSpLocks noChangeShapeType="1"/>
          </p:cNvCxnSpPr>
          <p:nvPr/>
        </p:nvCxnSpPr>
        <p:spPr bwMode="auto">
          <a:xfrm>
            <a:off x="6146800" y="5030788"/>
            <a:ext cx="330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6461125" y="4740275"/>
            <a:ext cx="630238" cy="585788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b="0" u="none">
                <a:solidFill>
                  <a:schemeClr val="hlink"/>
                </a:solidFill>
                <a:latin typeface="Arial Black" pitchFamily="34" charset="0"/>
              </a:rPr>
              <a:t>R</a:t>
            </a:r>
            <a:r>
              <a:rPr lang="en-US" b="0" u="none" baseline="-25000">
                <a:solidFill>
                  <a:schemeClr val="hlink"/>
                </a:solidFill>
                <a:latin typeface="Arial Black" pitchFamily="34" charset="0"/>
              </a:rPr>
              <a:t>9</a:t>
            </a:r>
            <a:endParaRPr lang="en-US" b="0" u="none">
              <a:solidFill>
                <a:schemeClr val="hlink"/>
              </a:solidFill>
              <a:latin typeface="Arial Black" pitchFamily="34" charset="0"/>
            </a:endParaRPr>
          </a:p>
        </p:txBody>
      </p:sp>
      <p:cxnSp>
        <p:nvCxnSpPr>
          <p:cNvPr id="56334" name="AutoShape 14"/>
          <p:cNvCxnSpPr>
            <a:cxnSpLocks noChangeShapeType="1"/>
          </p:cNvCxnSpPr>
          <p:nvPr/>
        </p:nvCxnSpPr>
        <p:spPr bwMode="auto">
          <a:xfrm>
            <a:off x="7092950" y="5030788"/>
            <a:ext cx="330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7407275" y="4740275"/>
            <a:ext cx="630238" cy="585788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b="0" u="none">
                <a:solidFill>
                  <a:schemeClr val="hlink"/>
                </a:solidFill>
                <a:latin typeface="Arial Black" pitchFamily="34" charset="0"/>
              </a:rPr>
              <a:t>R</a:t>
            </a:r>
            <a:r>
              <a:rPr lang="en-US" b="0" u="none" baseline="-25000">
                <a:solidFill>
                  <a:schemeClr val="hlink"/>
                </a:solidFill>
                <a:latin typeface="Arial Black" pitchFamily="34" charset="0"/>
              </a:rPr>
              <a:t>10</a:t>
            </a:r>
            <a:endParaRPr lang="en-US" b="0" u="none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8956675" y="4740275"/>
            <a:ext cx="547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4000" u="none">
                <a:latin typeface="Times New Roman" pitchFamily="18" charset="0"/>
              </a:rPr>
              <a:t>Y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8037513" y="5032375"/>
            <a:ext cx="809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2244725" y="5032375"/>
            <a:ext cx="630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H="1">
            <a:off x="3325813" y="3175000"/>
            <a:ext cx="1979612" cy="782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2990850" y="3925888"/>
            <a:ext cx="433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K</a:t>
            </a:r>
            <a:r>
              <a:rPr lang="en-US" sz="1800" u="none" baseline="-25000">
                <a:latin typeface="Times New Roman" pitchFamily="18" charset="0"/>
              </a:rPr>
              <a:t>1</a:t>
            </a:r>
            <a:endParaRPr lang="en-US" sz="1800" u="none">
              <a:latin typeface="Times New Roman" pitchFamily="18" charset="0"/>
            </a:endParaRPr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3160713" y="4349750"/>
            <a:ext cx="0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3946525" y="3925888"/>
            <a:ext cx="434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K</a:t>
            </a:r>
            <a:r>
              <a:rPr lang="en-US" sz="1800" u="none" baseline="-25000">
                <a:latin typeface="Times New Roman" pitchFamily="18" charset="0"/>
              </a:rPr>
              <a:t>2</a:t>
            </a:r>
            <a:endParaRPr lang="en-US" sz="1800" u="none">
              <a:latin typeface="Times New Roman" pitchFamily="18" charset="0"/>
            </a:endParaRPr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4116388" y="4349750"/>
            <a:ext cx="0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6588125" y="391160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K</a:t>
            </a:r>
            <a:r>
              <a:rPr lang="en-US" sz="1800" u="none" baseline="-25000">
                <a:latin typeface="Times New Roman" pitchFamily="18" charset="0"/>
              </a:rPr>
              <a:t>9</a:t>
            </a:r>
            <a:endParaRPr lang="en-US" sz="1800" u="none">
              <a:latin typeface="Times New Roman" pitchFamily="18" charset="0"/>
            </a:endParaRPr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6757988" y="4332288"/>
            <a:ext cx="0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7494588" y="3925888"/>
            <a:ext cx="51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K</a:t>
            </a:r>
            <a:r>
              <a:rPr lang="en-US" sz="1800" u="none" baseline="-25000">
                <a:latin typeface="Times New Roman" pitchFamily="18" charset="0"/>
              </a:rPr>
              <a:t>10</a:t>
            </a:r>
            <a:endParaRPr lang="en-US" sz="1800" u="none">
              <a:latin typeface="Times New Roman" pitchFamily="18" charset="0"/>
            </a:endParaRPr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>
            <a:off x="7702550" y="4349750"/>
            <a:ext cx="0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5307013" y="3924300"/>
            <a:ext cx="4095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latin typeface="Times New Roman" pitchFamily="18" charset="0"/>
              </a:rPr>
              <a:t>...</a:t>
            </a: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5186363" y="4675188"/>
            <a:ext cx="538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800" b="0" u="none">
                <a:solidFill>
                  <a:schemeClr val="hlink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 flipH="1">
            <a:off x="4316413" y="3175000"/>
            <a:ext cx="1079500" cy="782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5395913" y="3175000"/>
            <a:ext cx="1260475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>
            <a:off x="5395913" y="3175000"/>
            <a:ext cx="2251075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468449" name="Rectangle 33"/>
          <p:cNvSpPr>
            <a:spLocks noChangeArrowheads="1"/>
          </p:cNvSpPr>
          <p:nvPr/>
        </p:nvSpPr>
        <p:spPr bwMode="auto">
          <a:xfrm>
            <a:off x="1989137" y="578495"/>
            <a:ext cx="69326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836613">
              <a:defRPr/>
            </a:pPr>
            <a:r>
              <a:rPr lang="en-US" sz="4800" u="none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</a:t>
            </a:r>
            <a:r>
              <a:rPr lang="en-US" sz="48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Basic concept</a:t>
            </a:r>
          </a:p>
        </p:txBody>
      </p:sp>
      <p:cxnSp>
        <p:nvCxnSpPr>
          <p:cNvPr id="3" name="Gerade Verbindung mit Pfeil 2"/>
          <p:cNvCxnSpPr>
            <a:stCxn id="56323" idx="2"/>
            <a:endCxn id="56326" idx="0"/>
          </p:cNvCxnSpPr>
          <p:nvPr/>
        </p:nvCxnSpPr>
        <p:spPr bwMode="auto">
          <a:xfrm>
            <a:off x="5395912" y="2151925"/>
            <a:ext cx="1" cy="53412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334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66" name="Text Box 2"/>
          <p:cNvSpPr txBox="1">
            <a:spLocks noChangeArrowheads="1"/>
          </p:cNvSpPr>
          <p:nvPr/>
        </p:nvSpPr>
        <p:spPr bwMode="auto">
          <a:xfrm>
            <a:off x="3562350" y="430213"/>
            <a:ext cx="5730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sz="3200" u="none" dirty="0">
                <a:solidFill>
                  <a:srgbClr val="0E52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Basic Encryption Round Functions</a:t>
            </a:r>
          </a:p>
        </p:txBody>
      </p:sp>
      <p:sp>
        <p:nvSpPr>
          <p:cNvPr id="1470467" name="Rectangle 3"/>
          <p:cNvSpPr>
            <a:spLocks noChangeArrowheads="1"/>
          </p:cNvSpPr>
          <p:nvPr/>
        </p:nvSpPr>
        <p:spPr bwMode="auto">
          <a:xfrm>
            <a:off x="914400" y="361950"/>
            <a:ext cx="2895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836613">
              <a:defRPr/>
            </a:pPr>
            <a:r>
              <a:rPr lang="en-US" sz="36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</a:t>
            </a:r>
            <a:r>
              <a:rPr lang="en-US" sz="36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AES: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9600" y="2876550"/>
            <a:ext cx="9170139" cy="1677988"/>
            <a:chOff x="384" y="1968"/>
            <a:chExt cx="5778" cy="1056"/>
          </a:xfrm>
        </p:grpSpPr>
        <p:sp>
          <p:nvSpPr>
            <p:cNvPr id="57397" name="Rectangle 11"/>
            <p:cNvSpPr>
              <a:spLocks noChangeArrowheads="1"/>
            </p:cNvSpPr>
            <p:nvPr/>
          </p:nvSpPr>
          <p:spPr bwMode="auto">
            <a:xfrm>
              <a:off x="384" y="2304"/>
              <a:ext cx="1536" cy="3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398" name="Rectangle 12"/>
            <p:cNvSpPr>
              <a:spLocks noChangeArrowheads="1"/>
            </p:cNvSpPr>
            <p:nvPr/>
          </p:nvSpPr>
          <p:spPr bwMode="auto">
            <a:xfrm>
              <a:off x="816" y="2256"/>
              <a:ext cx="1536" cy="3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399" name="Rectangle 13"/>
            <p:cNvSpPr>
              <a:spLocks noChangeArrowheads="1"/>
            </p:cNvSpPr>
            <p:nvPr/>
          </p:nvSpPr>
          <p:spPr bwMode="auto">
            <a:xfrm>
              <a:off x="1152" y="2208"/>
              <a:ext cx="1536" cy="3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00" name="Text Box 14"/>
            <p:cNvSpPr txBox="1">
              <a:spLocks noChangeArrowheads="1"/>
            </p:cNvSpPr>
            <p:nvPr/>
          </p:nvSpPr>
          <p:spPr bwMode="auto">
            <a:xfrm>
              <a:off x="2954" y="2256"/>
              <a:ext cx="320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u="none" dirty="0" smtClean="0">
                  <a:cs typeface="Times New Roman (Arabic)" charset="-78"/>
                </a:rPr>
                <a:t>Grouping with Transposition (Diffusion)</a:t>
              </a:r>
              <a:endParaRPr lang="en-US" u="none" dirty="0">
                <a:cs typeface="Times New Roman (Arabic)" charset="-78"/>
              </a:endParaRPr>
            </a:p>
          </p:txBody>
        </p:sp>
        <p:sp>
          <p:nvSpPr>
            <p:cNvPr id="57401" name="Rectangle 15"/>
            <p:cNvSpPr>
              <a:spLocks noChangeArrowheads="1"/>
            </p:cNvSpPr>
            <p:nvPr/>
          </p:nvSpPr>
          <p:spPr bwMode="auto">
            <a:xfrm>
              <a:off x="1392" y="2112"/>
              <a:ext cx="1536" cy="3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02" name="Line 16"/>
            <p:cNvSpPr>
              <a:spLocks noChangeShapeType="1"/>
            </p:cNvSpPr>
            <p:nvPr/>
          </p:nvSpPr>
          <p:spPr bwMode="auto">
            <a:xfrm flipH="1">
              <a:off x="2544" y="1968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03" name="Line 17"/>
            <p:cNvSpPr>
              <a:spLocks noChangeShapeType="1"/>
            </p:cNvSpPr>
            <p:nvPr/>
          </p:nvSpPr>
          <p:spPr bwMode="auto">
            <a:xfrm flipH="1">
              <a:off x="2304" y="196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04" name="Line 18"/>
            <p:cNvSpPr>
              <a:spLocks noChangeShapeType="1"/>
            </p:cNvSpPr>
            <p:nvPr/>
          </p:nvSpPr>
          <p:spPr bwMode="auto">
            <a:xfrm>
              <a:off x="1824" y="196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05" name="Line 19"/>
            <p:cNvSpPr>
              <a:spLocks noChangeShapeType="1"/>
            </p:cNvSpPr>
            <p:nvPr/>
          </p:nvSpPr>
          <p:spPr bwMode="auto">
            <a:xfrm>
              <a:off x="816" y="1968"/>
              <a:ext cx="96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06" name="Line 20"/>
            <p:cNvSpPr>
              <a:spLocks noChangeShapeType="1"/>
            </p:cNvSpPr>
            <p:nvPr/>
          </p:nvSpPr>
          <p:spPr bwMode="auto">
            <a:xfrm flipH="1">
              <a:off x="1968" y="2112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07" name="Line 21"/>
            <p:cNvSpPr>
              <a:spLocks noChangeShapeType="1"/>
            </p:cNvSpPr>
            <p:nvPr/>
          </p:nvSpPr>
          <p:spPr bwMode="auto">
            <a:xfrm>
              <a:off x="1728" y="2112"/>
              <a:ext cx="67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08" name="Line 22"/>
            <p:cNvSpPr>
              <a:spLocks noChangeShapeType="1"/>
            </p:cNvSpPr>
            <p:nvPr/>
          </p:nvSpPr>
          <p:spPr bwMode="auto">
            <a:xfrm>
              <a:off x="2064" y="2112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09" name="Line 23"/>
            <p:cNvSpPr>
              <a:spLocks noChangeShapeType="1"/>
            </p:cNvSpPr>
            <p:nvPr/>
          </p:nvSpPr>
          <p:spPr bwMode="auto">
            <a:xfrm flipH="1">
              <a:off x="2256" y="21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10" name="Line 24"/>
            <p:cNvSpPr>
              <a:spLocks noChangeShapeType="1"/>
            </p:cNvSpPr>
            <p:nvPr/>
          </p:nvSpPr>
          <p:spPr bwMode="auto">
            <a:xfrm>
              <a:off x="2208" y="2496"/>
              <a:ext cx="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11" name="Line 25"/>
            <p:cNvSpPr>
              <a:spLocks noChangeShapeType="1"/>
            </p:cNvSpPr>
            <p:nvPr/>
          </p:nvSpPr>
          <p:spPr bwMode="auto">
            <a:xfrm>
              <a:off x="1680" y="2592"/>
              <a:ext cx="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12" name="Line 26"/>
            <p:cNvSpPr>
              <a:spLocks noChangeShapeType="1"/>
            </p:cNvSpPr>
            <p:nvPr/>
          </p:nvSpPr>
          <p:spPr bwMode="auto">
            <a:xfrm>
              <a:off x="1248" y="2640"/>
              <a:ext cx="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13" name="Line 27"/>
            <p:cNvSpPr>
              <a:spLocks noChangeShapeType="1"/>
            </p:cNvSpPr>
            <p:nvPr/>
          </p:nvSpPr>
          <p:spPr bwMode="auto">
            <a:xfrm>
              <a:off x="720" y="2688"/>
              <a:ext cx="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414" name="Text Box 28"/>
            <p:cNvSpPr txBox="1">
              <a:spLocks noChangeArrowheads="1"/>
            </p:cNvSpPr>
            <p:nvPr/>
          </p:nvSpPr>
          <p:spPr bwMode="auto">
            <a:xfrm>
              <a:off x="2832" y="2592"/>
              <a:ext cx="8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762000"/>
              <a:r>
                <a:rPr lang="de-DE" sz="1800" u="none">
                  <a:solidFill>
                    <a:schemeClr val="tx2"/>
                  </a:solidFill>
                  <a:cs typeface="Times New Roman (Arabic)" charset="-78"/>
                </a:rPr>
                <a:t>4 x 32 bits</a:t>
              </a:r>
              <a:endParaRPr lang="en-GB" sz="1800" u="none">
                <a:solidFill>
                  <a:schemeClr val="tx2"/>
                </a:solidFill>
                <a:cs typeface="Times New Roman (Arabic)" charset="-78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62000" y="1047750"/>
            <a:ext cx="4945063" cy="1905000"/>
            <a:chOff x="480" y="816"/>
            <a:chExt cx="3116" cy="1200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480" y="912"/>
              <a:ext cx="3116" cy="1104"/>
              <a:chOff x="720" y="1056"/>
              <a:chExt cx="3116" cy="1104"/>
            </a:xfrm>
          </p:grpSpPr>
          <p:sp>
            <p:nvSpPr>
              <p:cNvPr id="57376" name="Rectangle 31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672" cy="336"/>
              </a:xfrm>
              <a:prstGeom prst="rect">
                <a:avLst/>
              </a:prstGeom>
              <a:solidFill>
                <a:srgbClr val="FFEB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defTabSz="762000"/>
                <a:r>
                  <a:rPr lang="en-US" sz="1800" u="none">
                    <a:latin typeface="Times New Roman" pitchFamily="18" charset="0"/>
                  </a:rPr>
                  <a:t>Byte sub</a:t>
                </a:r>
              </a:p>
            </p:txBody>
          </p:sp>
          <p:sp>
            <p:nvSpPr>
              <p:cNvPr id="57377" name="Line 32"/>
              <p:cNvSpPr>
                <a:spLocks noChangeShapeType="1"/>
              </p:cNvSpPr>
              <p:nvPr/>
            </p:nvSpPr>
            <p:spPr bwMode="auto">
              <a:xfrm>
                <a:off x="2712" y="135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57378" name="Text Box 33"/>
              <p:cNvSpPr txBox="1">
                <a:spLocks noChangeArrowheads="1"/>
              </p:cNvSpPr>
              <p:nvPr/>
            </p:nvSpPr>
            <p:spPr bwMode="auto">
              <a:xfrm>
                <a:off x="2592" y="1056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en-US" sz="2400" u="none">
                    <a:solidFill>
                      <a:schemeClr val="hlink"/>
                    </a:solidFill>
                    <a:cs typeface="Times New Roman (Arabic)" charset="-78"/>
                  </a:rPr>
                  <a:t>a</a:t>
                </a:r>
              </a:p>
            </p:txBody>
          </p:sp>
          <p:sp>
            <p:nvSpPr>
              <p:cNvPr id="57379" name="Rectangle 34"/>
              <p:cNvSpPr>
                <a:spLocks noChangeArrowheads="1"/>
              </p:cNvSpPr>
              <p:nvPr/>
            </p:nvSpPr>
            <p:spPr bwMode="auto">
              <a:xfrm>
                <a:off x="720" y="1584"/>
                <a:ext cx="672" cy="336"/>
              </a:xfrm>
              <a:prstGeom prst="rect">
                <a:avLst/>
              </a:prstGeom>
              <a:solidFill>
                <a:srgbClr val="FFEB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defTabSz="762000"/>
                <a:r>
                  <a:rPr lang="en-US" sz="1800" u="none">
                    <a:latin typeface="Times New Roman" pitchFamily="18" charset="0"/>
                  </a:rPr>
                  <a:t>Byte sub</a:t>
                </a:r>
              </a:p>
            </p:txBody>
          </p:sp>
          <p:sp>
            <p:nvSpPr>
              <p:cNvPr id="57380" name="Rectangle 35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672" cy="336"/>
              </a:xfrm>
              <a:prstGeom prst="rect">
                <a:avLst/>
              </a:prstGeom>
              <a:solidFill>
                <a:srgbClr val="FFEB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defTabSz="762000"/>
                <a:r>
                  <a:rPr lang="en-US" sz="1800" u="none">
                    <a:latin typeface="Times New Roman" pitchFamily="18" charset="0"/>
                  </a:rPr>
                  <a:t>Byte sub</a:t>
                </a:r>
              </a:p>
            </p:txBody>
          </p:sp>
          <p:sp>
            <p:nvSpPr>
              <p:cNvPr id="57381" name="Rectangle 36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672" cy="336"/>
              </a:xfrm>
              <a:prstGeom prst="rect">
                <a:avLst/>
              </a:prstGeom>
              <a:solidFill>
                <a:srgbClr val="FFEB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defTabSz="762000"/>
                <a:r>
                  <a:rPr lang="en-US" sz="1800" u="none">
                    <a:latin typeface="Times New Roman" pitchFamily="18" charset="0"/>
                  </a:rPr>
                  <a:t>Byte sub</a:t>
                </a:r>
              </a:p>
            </p:txBody>
          </p:sp>
          <p:sp>
            <p:nvSpPr>
              <p:cNvPr id="57382" name="Text Box 37"/>
              <p:cNvSpPr txBox="1">
                <a:spLocks noChangeArrowheads="1"/>
              </p:cNvSpPr>
              <p:nvPr/>
            </p:nvSpPr>
            <p:spPr bwMode="auto">
              <a:xfrm>
                <a:off x="1479" y="1578"/>
                <a:ext cx="2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en-US" sz="2400" u="none">
                    <a:cs typeface="Times New Roman (Arabic)" charset="-78"/>
                  </a:rPr>
                  <a:t>..</a:t>
                </a:r>
              </a:p>
            </p:txBody>
          </p:sp>
          <p:sp>
            <p:nvSpPr>
              <p:cNvPr id="57383" name="Line 38"/>
              <p:cNvSpPr>
                <a:spLocks noChangeShapeType="1"/>
              </p:cNvSpPr>
              <p:nvPr/>
            </p:nvSpPr>
            <p:spPr bwMode="auto">
              <a:xfrm>
                <a:off x="3451" y="135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57384" name="Text Box 39"/>
              <p:cNvSpPr txBox="1">
                <a:spLocks noChangeArrowheads="1"/>
              </p:cNvSpPr>
              <p:nvPr/>
            </p:nvSpPr>
            <p:spPr bwMode="auto">
              <a:xfrm>
                <a:off x="3331" y="1056"/>
                <a:ext cx="3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en-US" sz="2400" u="none">
                    <a:solidFill>
                      <a:schemeClr val="hlink"/>
                    </a:solidFill>
                    <a:cs typeface="Times New Roman (Arabic)" charset="-78"/>
                  </a:rPr>
                  <a:t>  a</a:t>
                </a:r>
                <a:r>
                  <a:rPr lang="en-US" sz="2400" u="none" baseline="-25000">
                    <a:solidFill>
                      <a:schemeClr val="hlink"/>
                    </a:solidFill>
                    <a:cs typeface="Times New Roman (Arabic)" charset="-78"/>
                  </a:rPr>
                  <a:t>1</a:t>
                </a:r>
              </a:p>
            </p:txBody>
          </p:sp>
          <p:sp>
            <p:nvSpPr>
              <p:cNvPr id="57385" name="Line 40"/>
              <p:cNvSpPr>
                <a:spLocks noChangeShapeType="1"/>
              </p:cNvSpPr>
              <p:nvPr/>
            </p:nvSpPr>
            <p:spPr bwMode="auto">
              <a:xfrm>
                <a:off x="1032" y="135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57386" name="Text Box 41"/>
              <p:cNvSpPr txBox="1">
                <a:spLocks noChangeArrowheads="1"/>
              </p:cNvSpPr>
              <p:nvPr/>
            </p:nvSpPr>
            <p:spPr bwMode="auto">
              <a:xfrm>
                <a:off x="912" y="1056"/>
                <a:ext cx="3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en-US" sz="2400" u="none">
                    <a:solidFill>
                      <a:schemeClr val="hlink"/>
                    </a:solidFill>
                    <a:cs typeface="Times New Roman (Arabic)" charset="-78"/>
                  </a:rPr>
                  <a:t>a</a:t>
                </a:r>
                <a:r>
                  <a:rPr lang="en-US" sz="2400" u="none" baseline="-25000">
                    <a:solidFill>
                      <a:schemeClr val="hlink"/>
                    </a:solidFill>
                    <a:cs typeface="Times New Roman (Arabic)" charset="-78"/>
                  </a:rPr>
                  <a:t>16</a:t>
                </a:r>
              </a:p>
            </p:txBody>
          </p:sp>
          <p:sp>
            <p:nvSpPr>
              <p:cNvPr id="57387" name="Line 42"/>
              <p:cNvSpPr>
                <a:spLocks noChangeShapeType="1"/>
              </p:cNvSpPr>
              <p:nvPr/>
            </p:nvSpPr>
            <p:spPr bwMode="auto">
              <a:xfrm>
                <a:off x="2040" y="135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57388" name="Text Box 43"/>
              <p:cNvSpPr txBox="1">
                <a:spLocks noChangeArrowheads="1"/>
              </p:cNvSpPr>
              <p:nvPr/>
            </p:nvSpPr>
            <p:spPr bwMode="auto">
              <a:xfrm>
                <a:off x="1920" y="1056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en-US" sz="2400" u="none">
                    <a:solidFill>
                      <a:schemeClr val="hlink"/>
                    </a:solidFill>
                    <a:cs typeface="Times New Roman (Arabic)" charset="-78"/>
                  </a:rPr>
                  <a:t>a</a:t>
                </a:r>
              </a:p>
            </p:txBody>
          </p:sp>
          <p:sp>
            <p:nvSpPr>
              <p:cNvPr id="57389" name="Text Box 44"/>
              <p:cNvSpPr txBox="1">
                <a:spLocks noChangeArrowheads="1"/>
              </p:cNvSpPr>
              <p:nvPr/>
            </p:nvSpPr>
            <p:spPr bwMode="auto">
              <a:xfrm>
                <a:off x="3216" y="1872"/>
                <a:ext cx="6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en-US" sz="2400" u="none">
                    <a:solidFill>
                      <a:schemeClr val="hlink"/>
                    </a:solidFill>
                    <a:cs typeface="Times New Roman (Arabic)" charset="-78"/>
                  </a:rPr>
                  <a:t>      b</a:t>
                </a:r>
                <a:r>
                  <a:rPr lang="en-US" sz="2400" u="none" baseline="-25000">
                    <a:solidFill>
                      <a:schemeClr val="hlink"/>
                    </a:solidFill>
                    <a:cs typeface="Times New Roman (Arabic)" charset="-78"/>
                  </a:rPr>
                  <a:t>1</a:t>
                </a:r>
              </a:p>
            </p:txBody>
          </p:sp>
          <p:sp>
            <p:nvSpPr>
              <p:cNvPr id="57390" name="Line 45"/>
              <p:cNvSpPr>
                <a:spLocks noChangeShapeType="1"/>
              </p:cNvSpPr>
              <p:nvPr/>
            </p:nvSpPr>
            <p:spPr bwMode="auto">
              <a:xfrm>
                <a:off x="3456" y="192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57391" name="Text Box 46"/>
              <p:cNvSpPr txBox="1">
                <a:spLocks noChangeArrowheads="1"/>
              </p:cNvSpPr>
              <p:nvPr/>
            </p:nvSpPr>
            <p:spPr bwMode="auto">
              <a:xfrm>
                <a:off x="2496" y="1872"/>
                <a:ext cx="23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en-US" sz="2400" u="none">
                    <a:solidFill>
                      <a:schemeClr val="hlink"/>
                    </a:solidFill>
                    <a:cs typeface="Times New Roman (Arabic)" charset="-78"/>
                  </a:rPr>
                  <a:t>b</a:t>
                </a:r>
              </a:p>
            </p:txBody>
          </p:sp>
          <p:sp>
            <p:nvSpPr>
              <p:cNvPr id="57392" name="Line 47"/>
              <p:cNvSpPr>
                <a:spLocks noChangeShapeType="1"/>
              </p:cNvSpPr>
              <p:nvPr/>
            </p:nvSpPr>
            <p:spPr bwMode="auto">
              <a:xfrm>
                <a:off x="2736" y="192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57393" name="Text Box 48"/>
              <p:cNvSpPr txBox="1">
                <a:spLocks noChangeArrowheads="1"/>
              </p:cNvSpPr>
              <p:nvPr/>
            </p:nvSpPr>
            <p:spPr bwMode="auto">
              <a:xfrm>
                <a:off x="1824" y="1872"/>
                <a:ext cx="23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en-US" sz="2400" u="none">
                    <a:solidFill>
                      <a:schemeClr val="hlink"/>
                    </a:solidFill>
                    <a:cs typeface="Times New Roman (Arabic)" charset="-78"/>
                  </a:rPr>
                  <a:t>b</a:t>
                </a:r>
              </a:p>
            </p:txBody>
          </p:sp>
          <p:sp>
            <p:nvSpPr>
              <p:cNvPr id="57394" name="Line 49"/>
              <p:cNvSpPr>
                <a:spLocks noChangeShapeType="1"/>
              </p:cNvSpPr>
              <p:nvPr/>
            </p:nvSpPr>
            <p:spPr bwMode="auto">
              <a:xfrm>
                <a:off x="2064" y="192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57395" name="Text Box 50"/>
              <p:cNvSpPr txBox="1">
                <a:spLocks noChangeArrowheads="1"/>
              </p:cNvSpPr>
              <p:nvPr/>
            </p:nvSpPr>
            <p:spPr bwMode="auto">
              <a:xfrm>
                <a:off x="816" y="1872"/>
                <a:ext cx="6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en-US" sz="2400" u="none">
                    <a:solidFill>
                      <a:schemeClr val="hlink"/>
                    </a:solidFill>
                    <a:cs typeface="Times New Roman (Arabic)" charset="-78"/>
                  </a:rPr>
                  <a:t>      b</a:t>
                </a:r>
                <a:r>
                  <a:rPr lang="en-US" sz="2400" u="none" baseline="-25000">
                    <a:solidFill>
                      <a:schemeClr val="hlink"/>
                    </a:solidFill>
                    <a:cs typeface="Times New Roman (Arabic)" charset="-78"/>
                  </a:rPr>
                  <a:t>16</a:t>
                </a:r>
              </a:p>
            </p:txBody>
          </p:sp>
          <p:sp>
            <p:nvSpPr>
              <p:cNvPr id="57396" name="Line 51"/>
              <p:cNvSpPr>
                <a:spLocks noChangeShapeType="1"/>
              </p:cNvSpPr>
              <p:nvPr/>
            </p:nvSpPr>
            <p:spPr bwMode="auto">
              <a:xfrm>
                <a:off x="1056" y="192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  <p:sp>
          <p:nvSpPr>
            <p:cNvPr id="57375" name="Text Box 52"/>
            <p:cNvSpPr txBox="1">
              <a:spLocks noChangeArrowheads="1"/>
            </p:cNvSpPr>
            <p:nvPr/>
          </p:nvSpPr>
          <p:spPr bwMode="auto">
            <a:xfrm>
              <a:off x="1392" y="816"/>
              <a:ext cx="15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762000"/>
              <a:r>
                <a:rPr lang="de-DE" sz="1800" u="none">
                  <a:solidFill>
                    <a:schemeClr val="tx2"/>
                  </a:solidFill>
                  <a:cs typeface="Times New Roman (Arabic)" charset="-78"/>
                </a:rPr>
                <a:t>Clear Text (16 bytes)</a:t>
              </a:r>
              <a:endParaRPr lang="en-GB" sz="1800" u="none">
                <a:solidFill>
                  <a:schemeClr val="tx2"/>
                </a:solidFill>
                <a:cs typeface="Times New Roman (Arabic)" charset="-78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810000" y="4097338"/>
            <a:ext cx="5708646" cy="1066800"/>
            <a:chOff x="2400" y="2736"/>
            <a:chExt cx="3597" cy="672"/>
          </a:xfrm>
        </p:grpSpPr>
        <p:sp>
          <p:nvSpPr>
            <p:cNvPr id="57370" name="Text Box 54"/>
            <p:cNvSpPr txBox="1">
              <a:spLocks noChangeArrowheads="1"/>
            </p:cNvSpPr>
            <p:nvPr/>
          </p:nvSpPr>
          <p:spPr bwMode="auto">
            <a:xfrm>
              <a:off x="4800" y="2976"/>
              <a:ext cx="1197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sz="1800" u="none" dirty="0">
                  <a:solidFill>
                    <a:schemeClr val="accent2"/>
                  </a:solidFill>
                  <a:cs typeface="Times New Roman (Arabic)" charset="-78"/>
                </a:rPr>
                <a:t>Linear mapping</a:t>
              </a:r>
            </a:p>
            <a:p>
              <a:pPr defTabSz="762000"/>
              <a:r>
                <a:rPr lang="en-US" sz="1800" u="none" dirty="0" smtClean="0">
                  <a:solidFill>
                    <a:schemeClr val="accent2">
                      <a:lumMod val="75000"/>
                    </a:schemeClr>
                  </a:solidFill>
                  <a:cs typeface="Times New Roman (Arabic)" charset="-78"/>
                </a:rPr>
                <a:t>(Diffusion)</a:t>
              </a:r>
              <a:endParaRPr lang="en-US" sz="1800" u="none" dirty="0">
                <a:solidFill>
                  <a:schemeClr val="accent2">
                    <a:lumMod val="75000"/>
                  </a:schemeClr>
                </a:solidFill>
                <a:cs typeface="Times New Roman (Arabic)" charset="-78"/>
              </a:endParaRPr>
            </a:p>
          </p:txBody>
        </p:sp>
        <p:sp>
          <p:nvSpPr>
            <p:cNvPr id="57371" name="Text Box 55"/>
            <p:cNvSpPr txBox="1">
              <a:spLocks noChangeArrowheads="1"/>
            </p:cNvSpPr>
            <p:nvPr/>
          </p:nvSpPr>
          <p:spPr bwMode="auto">
            <a:xfrm>
              <a:off x="3648" y="2886"/>
              <a:ext cx="1095" cy="333"/>
            </a:xfrm>
            <a:prstGeom prst="rect">
              <a:avLst/>
            </a:prstGeom>
            <a:solidFill>
              <a:srgbClr val="89FF89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/>
              <a:r>
                <a:rPr lang="en-US" sz="2800" u="none">
                  <a:solidFill>
                    <a:schemeClr val="tx2"/>
                  </a:solidFill>
                  <a:latin typeface="Times New Roman" pitchFamily="18" charset="0"/>
                </a:rPr>
                <a:t>B = [C]  A</a:t>
              </a:r>
            </a:p>
          </p:txBody>
        </p:sp>
        <p:sp>
          <p:nvSpPr>
            <p:cNvPr id="57372" name="Line 56"/>
            <p:cNvSpPr>
              <a:spLocks noChangeShapeType="1"/>
            </p:cNvSpPr>
            <p:nvPr/>
          </p:nvSpPr>
          <p:spPr bwMode="auto">
            <a:xfrm flipH="1">
              <a:off x="2400" y="3168"/>
              <a:ext cx="115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373" name="Line 57"/>
            <p:cNvSpPr>
              <a:spLocks noChangeShapeType="1"/>
            </p:cNvSpPr>
            <p:nvPr/>
          </p:nvSpPr>
          <p:spPr bwMode="auto">
            <a:xfrm flipH="1" flipV="1">
              <a:off x="2592" y="2736"/>
              <a:ext cx="96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276600" y="5316538"/>
            <a:ext cx="5408613" cy="1071562"/>
            <a:chOff x="2064" y="3504"/>
            <a:chExt cx="3408" cy="675"/>
          </a:xfrm>
        </p:grpSpPr>
        <p:sp>
          <p:nvSpPr>
            <p:cNvPr id="57365" name="Line 59"/>
            <p:cNvSpPr>
              <a:spLocks noChangeShapeType="1"/>
            </p:cNvSpPr>
            <p:nvPr/>
          </p:nvSpPr>
          <p:spPr bwMode="auto">
            <a:xfrm>
              <a:off x="2306" y="3663"/>
              <a:ext cx="76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366" name="Text Box 60"/>
            <p:cNvSpPr txBox="1">
              <a:spLocks noChangeArrowheads="1"/>
            </p:cNvSpPr>
            <p:nvPr/>
          </p:nvSpPr>
          <p:spPr bwMode="auto">
            <a:xfrm>
              <a:off x="2922" y="3504"/>
              <a:ext cx="2550" cy="294"/>
            </a:xfrm>
            <a:prstGeom prst="rect">
              <a:avLst/>
            </a:prstGeom>
            <a:solidFill>
              <a:srgbClr val="E1C3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/>
              <a:r>
                <a:rPr lang="en-US" sz="2400" u="none"/>
                <a:t>     Round-Key Ki (128 bits)</a:t>
              </a:r>
            </a:p>
          </p:txBody>
        </p:sp>
        <p:sp>
          <p:nvSpPr>
            <p:cNvPr id="57367" name="Line 61"/>
            <p:cNvSpPr>
              <a:spLocks noChangeShapeType="1"/>
            </p:cNvSpPr>
            <p:nvPr/>
          </p:nvSpPr>
          <p:spPr bwMode="auto">
            <a:xfrm>
              <a:off x="2189" y="3795"/>
              <a:ext cx="0" cy="384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368" name="Text Box 62"/>
            <p:cNvSpPr txBox="1">
              <a:spLocks noChangeArrowheads="1"/>
            </p:cNvSpPr>
            <p:nvPr/>
          </p:nvSpPr>
          <p:spPr bwMode="auto">
            <a:xfrm>
              <a:off x="2256" y="3936"/>
              <a:ext cx="15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762000"/>
              <a:r>
                <a:rPr lang="de-DE" sz="1800" u="none">
                  <a:solidFill>
                    <a:schemeClr val="tx2"/>
                  </a:solidFill>
                  <a:cs typeface="Times New Roman (Arabic)" charset="-78"/>
                </a:rPr>
                <a:t>Cipher Text (16 byts)</a:t>
              </a:r>
              <a:endParaRPr lang="en-GB" sz="1800" u="none">
                <a:solidFill>
                  <a:schemeClr val="tx2"/>
                </a:solidFill>
                <a:cs typeface="Times New Roman (Arabic)" charset="-78"/>
              </a:endParaRPr>
            </a:p>
          </p:txBody>
        </p:sp>
        <p:sp>
          <p:nvSpPr>
            <p:cNvPr id="57369" name="Oval 63"/>
            <p:cNvSpPr>
              <a:spLocks noChangeArrowheads="1"/>
            </p:cNvSpPr>
            <p:nvPr/>
          </p:nvSpPr>
          <p:spPr bwMode="auto">
            <a:xfrm>
              <a:off x="2064" y="3555"/>
              <a:ext cx="240" cy="240"/>
            </a:xfrm>
            <a:prstGeom prst="ellipse">
              <a:avLst/>
            </a:prstGeom>
            <a:solidFill>
              <a:srgbClr val="E1C3FF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762000"/>
              <a:r>
                <a:rPr lang="en-US" sz="2800" u="none">
                  <a:cs typeface="Times New Roman (Arabic)" charset="-78"/>
                </a:rPr>
                <a:t>+</a:t>
              </a: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762000" y="3868738"/>
            <a:ext cx="3505200" cy="1966912"/>
            <a:chOff x="480" y="2592"/>
            <a:chExt cx="2208" cy="1239"/>
          </a:xfrm>
        </p:grpSpPr>
        <p:sp>
          <p:nvSpPr>
            <p:cNvPr id="57354" name="Text Box 65"/>
            <p:cNvSpPr txBox="1">
              <a:spLocks noChangeArrowheads="1"/>
            </p:cNvSpPr>
            <p:nvPr/>
          </p:nvSpPr>
          <p:spPr bwMode="auto">
            <a:xfrm>
              <a:off x="2256" y="3264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sz="1800" u="none">
                  <a:cs typeface="Times New Roman (Arabic)" charset="-78"/>
                </a:rPr>
                <a:t>B</a:t>
              </a:r>
            </a:p>
          </p:txBody>
        </p:sp>
        <p:sp>
          <p:nvSpPr>
            <p:cNvPr id="57355" name="Text Box 66"/>
            <p:cNvSpPr txBox="1">
              <a:spLocks noChangeArrowheads="1"/>
            </p:cNvSpPr>
            <p:nvPr/>
          </p:nvSpPr>
          <p:spPr bwMode="auto">
            <a:xfrm>
              <a:off x="2352" y="2592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62000"/>
              <a:r>
                <a:rPr lang="en-US" sz="1800" u="none">
                  <a:cs typeface="Times New Roman (Arabic)" charset="-78"/>
                </a:rPr>
                <a:t>A</a:t>
              </a:r>
            </a:p>
          </p:txBody>
        </p:sp>
        <p:sp>
          <p:nvSpPr>
            <p:cNvPr id="57356" name="Rectangle 67"/>
            <p:cNvSpPr>
              <a:spLocks noChangeArrowheads="1"/>
            </p:cNvSpPr>
            <p:nvPr/>
          </p:nvSpPr>
          <p:spPr bwMode="auto">
            <a:xfrm>
              <a:off x="480" y="3033"/>
              <a:ext cx="912" cy="341"/>
            </a:xfrm>
            <a:prstGeom prst="rect">
              <a:avLst/>
            </a:prstGeom>
            <a:solidFill>
              <a:srgbClr val="89FF89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762000"/>
              <a:r>
                <a:rPr lang="en-US" sz="1800" u="none">
                  <a:latin typeface="Times New Roman" pitchFamily="18" charset="0"/>
                </a:rPr>
                <a:t>Mix column</a:t>
              </a:r>
            </a:p>
          </p:txBody>
        </p:sp>
        <p:sp>
          <p:nvSpPr>
            <p:cNvPr id="57357" name="Rectangle 68"/>
            <p:cNvSpPr>
              <a:spLocks noChangeArrowheads="1"/>
            </p:cNvSpPr>
            <p:nvPr/>
          </p:nvSpPr>
          <p:spPr bwMode="auto">
            <a:xfrm>
              <a:off x="1008" y="2980"/>
              <a:ext cx="912" cy="341"/>
            </a:xfrm>
            <a:prstGeom prst="rect">
              <a:avLst/>
            </a:prstGeom>
            <a:solidFill>
              <a:srgbClr val="89FF89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762000"/>
              <a:r>
                <a:rPr lang="en-US" sz="1800" u="none">
                  <a:latin typeface="Times New Roman" pitchFamily="18" charset="0"/>
                </a:rPr>
                <a:t>Mix column</a:t>
              </a:r>
            </a:p>
          </p:txBody>
        </p:sp>
        <p:sp>
          <p:nvSpPr>
            <p:cNvPr id="57358" name="Rectangle 69"/>
            <p:cNvSpPr>
              <a:spLocks noChangeArrowheads="1"/>
            </p:cNvSpPr>
            <p:nvPr/>
          </p:nvSpPr>
          <p:spPr bwMode="auto">
            <a:xfrm>
              <a:off x="1392" y="2925"/>
              <a:ext cx="912" cy="341"/>
            </a:xfrm>
            <a:prstGeom prst="rect">
              <a:avLst/>
            </a:prstGeom>
            <a:solidFill>
              <a:srgbClr val="89FF89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762000"/>
              <a:r>
                <a:rPr lang="en-US" sz="1800" u="none">
                  <a:latin typeface="Times New Roman" pitchFamily="18" charset="0"/>
                </a:rPr>
                <a:t>Mix column</a:t>
              </a:r>
            </a:p>
          </p:txBody>
        </p:sp>
        <p:sp>
          <p:nvSpPr>
            <p:cNvPr id="57359" name="Rectangle 70"/>
            <p:cNvSpPr>
              <a:spLocks noChangeArrowheads="1"/>
            </p:cNvSpPr>
            <p:nvPr/>
          </p:nvSpPr>
          <p:spPr bwMode="auto">
            <a:xfrm>
              <a:off x="1776" y="2841"/>
              <a:ext cx="912" cy="341"/>
            </a:xfrm>
            <a:prstGeom prst="rect">
              <a:avLst/>
            </a:prstGeom>
            <a:solidFill>
              <a:srgbClr val="89FF89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762000"/>
              <a:r>
                <a:rPr lang="en-US" sz="1800" u="none">
                  <a:latin typeface="Times New Roman" pitchFamily="18" charset="0"/>
                </a:rPr>
                <a:t>Mix column</a:t>
              </a:r>
            </a:p>
          </p:txBody>
        </p:sp>
        <p:sp>
          <p:nvSpPr>
            <p:cNvPr id="57360" name="Line 71"/>
            <p:cNvSpPr>
              <a:spLocks noChangeShapeType="1"/>
            </p:cNvSpPr>
            <p:nvPr/>
          </p:nvSpPr>
          <p:spPr bwMode="auto">
            <a:xfrm>
              <a:off x="2208" y="326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361" name="Text Box 72"/>
            <p:cNvSpPr txBox="1">
              <a:spLocks noChangeArrowheads="1"/>
            </p:cNvSpPr>
            <p:nvPr/>
          </p:nvSpPr>
          <p:spPr bwMode="auto">
            <a:xfrm>
              <a:off x="720" y="3600"/>
              <a:ext cx="8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762000"/>
              <a:r>
                <a:rPr lang="de-DE" sz="1800" u="none">
                  <a:solidFill>
                    <a:schemeClr val="tx2"/>
                  </a:solidFill>
                  <a:cs typeface="Times New Roman (Arabic)" charset="-78"/>
                </a:rPr>
                <a:t>4 x 32 bits</a:t>
              </a:r>
              <a:endParaRPr lang="en-GB" sz="1800" u="none">
                <a:solidFill>
                  <a:schemeClr val="tx2"/>
                </a:solidFill>
                <a:cs typeface="Times New Roman (Arabic)" charset="-78"/>
              </a:endParaRPr>
            </a:p>
          </p:txBody>
        </p:sp>
        <p:sp>
          <p:nvSpPr>
            <p:cNvPr id="57362" name="Line 73"/>
            <p:cNvSpPr>
              <a:spLocks noChangeShapeType="1"/>
            </p:cNvSpPr>
            <p:nvPr/>
          </p:nvSpPr>
          <p:spPr bwMode="auto">
            <a:xfrm>
              <a:off x="1824" y="326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363" name="Line 74"/>
            <p:cNvSpPr>
              <a:spLocks noChangeShapeType="1"/>
            </p:cNvSpPr>
            <p:nvPr/>
          </p:nvSpPr>
          <p:spPr bwMode="auto">
            <a:xfrm>
              <a:off x="1488" y="3312"/>
              <a:ext cx="57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364" name="Line 75"/>
            <p:cNvSpPr>
              <a:spLocks noChangeShapeType="1"/>
            </p:cNvSpPr>
            <p:nvPr/>
          </p:nvSpPr>
          <p:spPr bwMode="auto">
            <a:xfrm>
              <a:off x="912" y="3360"/>
              <a:ext cx="110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644973" y="1504950"/>
            <a:ext cx="4354514" cy="1811338"/>
            <a:chOff x="5637216" y="1504950"/>
            <a:chExt cx="4354514" cy="1811338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637216" y="1504950"/>
              <a:ext cx="4354514" cy="1811338"/>
              <a:chOff x="3552" y="1104"/>
              <a:chExt cx="2743" cy="1141"/>
            </a:xfrm>
          </p:grpSpPr>
          <p:sp>
            <p:nvSpPr>
              <p:cNvPr id="57415" name="Text Box 5"/>
              <p:cNvSpPr txBox="1">
                <a:spLocks noChangeArrowheads="1"/>
              </p:cNvSpPr>
              <p:nvPr/>
            </p:nvSpPr>
            <p:spPr bwMode="auto">
              <a:xfrm>
                <a:off x="4207" y="1438"/>
                <a:ext cx="1898" cy="331"/>
              </a:xfrm>
              <a:prstGeom prst="rect">
                <a:avLst/>
              </a:prstGeom>
              <a:solidFill>
                <a:srgbClr val="FFEBEB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defTabSz="762000"/>
                <a:r>
                  <a:rPr lang="en-US" sz="2800" u="none" dirty="0" smtClean="0">
                    <a:solidFill>
                      <a:schemeClr val="hlink"/>
                    </a:solidFill>
                    <a:latin typeface="Times New Roman" pitchFamily="18" charset="0"/>
                  </a:rPr>
                  <a:t>b</a:t>
                </a:r>
                <a:r>
                  <a:rPr lang="en-US" sz="2800" u="none" baseline="-25000" dirty="0" smtClean="0">
                    <a:solidFill>
                      <a:schemeClr val="hlink"/>
                    </a:solidFill>
                    <a:latin typeface="Times New Roman" pitchFamily="18" charset="0"/>
                  </a:rPr>
                  <a:t>i</a:t>
                </a:r>
                <a:r>
                  <a:rPr lang="en-US" sz="2800" u="none" dirty="0" smtClean="0">
                    <a:solidFill>
                      <a:schemeClr val="hlink"/>
                    </a:solidFill>
                    <a:latin typeface="Times New Roman" pitchFamily="18" charset="0"/>
                  </a:rPr>
                  <a:t> </a:t>
                </a:r>
                <a:r>
                  <a:rPr lang="en-US" sz="2800" u="none" dirty="0">
                    <a:solidFill>
                      <a:schemeClr val="hlink"/>
                    </a:solidFill>
                    <a:latin typeface="Times New Roman" pitchFamily="18" charset="0"/>
                  </a:rPr>
                  <a:t>= </a:t>
                </a:r>
                <a:r>
                  <a:rPr lang="en-US" sz="2800" u="none" dirty="0">
                    <a:solidFill>
                      <a:schemeClr val="tx2"/>
                    </a:solidFill>
                    <a:latin typeface="Times New Roman" pitchFamily="18" charset="0"/>
                  </a:rPr>
                  <a:t>[M]</a:t>
                </a:r>
                <a:r>
                  <a:rPr lang="en-US" sz="2800" u="none" dirty="0">
                    <a:solidFill>
                      <a:schemeClr val="hlink"/>
                    </a:solidFill>
                    <a:latin typeface="Times New Roman" pitchFamily="18" charset="0"/>
                  </a:rPr>
                  <a:t>  </a:t>
                </a:r>
                <a:r>
                  <a:rPr lang="en-US" sz="2800" u="none" dirty="0" smtClean="0">
                    <a:solidFill>
                      <a:schemeClr val="hlink"/>
                    </a:solidFill>
                    <a:latin typeface="Times New Roman" pitchFamily="18" charset="0"/>
                  </a:rPr>
                  <a:t>a</a:t>
                </a:r>
                <a:r>
                  <a:rPr lang="en-US" sz="2800" u="none" baseline="-25000" dirty="0" smtClean="0">
                    <a:solidFill>
                      <a:schemeClr val="hlink"/>
                    </a:solidFill>
                    <a:latin typeface="Times New Roman" pitchFamily="18" charset="0"/>
                  </a:rPr>
                  <a:t>i</a:t>
                </a:r>
                <a:r>
                  <a:rPr lang="en-US" sz="2800" u="none" baseline="30000" dirty="0" smtClean="0">
                    <a:solidFill>
                      <a:schemeClr val="hlink"/>
                    </a:solidFill>
                    <a:latin typeface="Times New Roman" pitchFamily="18" charset="0"/>
                  </a:rPr>
                  <a:t>-1  </a:t>
                </a:r>
                <a:r>
                  <a:rPr lang="en-US" sz="2800" u="none" dirty="0" smtClean="0">
                    <a:solidFill>
                      <a:schemeClr val="hlink"/>
                    </a:solidFill>
                    <a:latin typeface="Times New Roman" pitchFamily="18" charset="0"/>
                  </a:rPr>
                  <a:t> </a:t>
                </a:r>
                <a:r>
                  <a:rPr lang="en-US" sz="2800" u="none" dirty="0">
                    <a:solidFill>
                      <a:schemeClr val="tx2"/>
                    </a:solidFill>
                    <a:latin typeface="Times New Roman" pitchFamily="18" charset="0"/>
                  </a:rPr>
                  <a:t>+  C </a:t>
                </a:r>
              </a:p>
            </p:txBody>
          </p:sp>
          <p:sp>
            <p:nvSpPr>
              <p:cNvPr id="57416" name="Line 6"/>
              <p:cNvSpPr>
                <a:spLocks noChangeShapeType="1"/>
              </p:cNvSpPr>
              <p:nvPr/>
            </p:nvSpPr>
            <p:spPr bwMode="auto">
              <a:xfrm flipH="1">
                <a:off x="3648" y="158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57417" name="Text Box 7"/>
              <p:cNvSpPr txBox="1">
                <a:spLocks noChangeArrowheads="1"/>
              </p:cNvSpPr>
              <p:nvPr/>
            </p:nvSpPr>
            <p:spPr bwMode="auto">
              <a:xfrm>
                <a:off x="4080" y="1836"/>
                <a:ext cx="2215" cy="409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762000"/>
                <a:r>
                  <a:rPr lang="en-US" sz="1800" u="none" dirty="0">
                    <a:solidFill>
                      <a:schemeClr val="hlink"/>
                    </a:solidFill>
                    <a:cs typeface="Times New Roman (Arabic)" charset="-78"/>
                  </a:rPr>
                  <a:t>The Only non-linear mapping !</a:t>
                </a:r>
              </a:p>
              <a:p>
                <a:pPr defTabSz="762000"/>
                <a:r>
                  <a:rPr lang="en-US" sz="1800" u="none" dirty="0" smtClean="0">
                    <a:solidFill>
                      <a:schemeClr val="hlink"/>
                    </a:solidFill>
                    <a:cs typeface="Times New Roman (Arabic)" charset="-78"/>
                  </a:rPr>
                  <a:t>Confusion?</a:t>
                </a:r>
                <a:endParaRPr lang="en-US" sz="1800" u="none" dirty="0">
                  <a:solidFill>
                    <a:schemeClr val="hlink"/>
                  </a:solidFill>
                  <a:cs typeface="Times New Roman (Arabic)" charset="-78"/>
                </a:endParaRPr>
              </a:p>
            </p:txBody>
          </p:sp>
          <p:sp>
            <p:nvSpPr>
              <p:cNvPr id="57418" name="Line 8"/>
              <p:cNvSpPr>
                <a:spLocks noChangeShapeType="1"/>
              </p:cNvSpPr>
              <p:nvPr/>
            </p:nvSpPr>
            <p:spPr bwMode="auto">
              <a:xfrm>
                <a:off x="3552" y="1104"/>
                <a:ext cx="163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57419" name="Line 9"/>
              <p:cNvSpPr>
                <a:spLocks noChangeShapeType="1"/>
              </p:cNvSpPr>
              <p:nvPr/>
            </p:nvSpPr>
            <p:spPr bwMode="auto">
              <a:xfrm flipH="1">
                <a:off x="3552" y="1728"/>
                <a:ext cx="72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  <p:cxnSp>
          <p:nvCxnSpPr>
            <p:cNvPr id="10" name="Gerade Verbindung mit Pfeil 9"/>
            <p:cNvCxnSpPr/>
            <p:nvPr/>
          </p:nvCxnSpPr>
          <p:spPr bwMode="auto">
            <a:xfrm flipH="1" flipV="1">
              <a:off x="8561035" y="2486025"/>
              <a:ext cx="246461" cy="27622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582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752600" y="2711450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B15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209800" y="2711450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B14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667000" y="2711450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581400" y="2711450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038600" y="2711450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B1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495800" y="2711450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B0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368550" y="2266950"/>
            <a:ext cx="197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128  bits </a:t>
            </a:r>
            <a:r>
              <a:rPr lang="en-US" sz="1800" u="none">
                <a:solidFill>
                  <a:schemeClr val="hlink"/>
                </a:solidFill>
                <a:latin typeface="Times New Roman" pitchFamily="18" charset="0"/>
              </a:rPr>
              <a:t>plain text</a:t>
            </a:r>
            <a:endParaRPr lang="en-US" sz="1800" u="none">
              <a:latin typeface="Times New Roman" pitchFamily="18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162300" y="2651125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u="none">
                <a:latin typeface="Times New Roman" pitchFamily="18" charset="0"/>
              </a:rPr>
              <a:t>...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1752600" y="23304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4953000" y="23304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1752600" y="24828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4495800" y="24828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352800" y="3181350"/>
            <a:ext cx="0" cy="6111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2133600" y="400843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B0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2133600" y="442118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B1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2133600" y="487838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B2</a:t>
            </a: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2133600" y="533558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B3</a:t>
            </a: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2743200" y="400843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B4</a:t>
            </a: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2743200" y="442118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B5</a:t>
            </a: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2743200" y="487838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B6</a:t>
            </a: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2743200" y="533558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B7</a:t>
            </a: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3352800" y="400843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B8</a:t>
            </a: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3352800" y="442118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B9</a:t>
            </a:r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3352800" y="487838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B10</a:t>
            </a: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3352800" y="533558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B11</a:t>
            </a: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3962400" y="400843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B12</a:t>
            </a: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3962400" y="442118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B13</a:t>
            </a: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3962400" y="487838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B14</a:t>
            </a:r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3962400" y="5335588"/>
            <a:ext cx="457200" cy="3048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B15</a:t>
            </a: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457200" y="4630738"/>
            <a:ext cx="1503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600" u="none">
                <a:latin typeface="Times New Roman" pitchFamily="18" charset="0"/>
              </a:rPr>
              <a:t>4 Byte columns</a:t>
            </a: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5942013" y="2711450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K15</a:t>
            </a:r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6399213" y="2711450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K14</a:t>
            </a:r>
          </a:p>
        </p:txBody>
      </p:sp>
      <p:sp>
        <p:nvSpPr>
          <p:cNvPr id="58402" name="Rectangle 34"/>
          <p:cNvSpPr>
            <a:spLocks noChangeArrowheads="1"/>
          </p:cNvSpPr>
          <p:nvPr/>
        </p:nvSpPr>
        <p:spPr bwMode="auto">
          <a:xfrm>
            <a:off x="6856413" y="2711450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7770813" y="2711450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8228013" y="2711450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K1</a:t>
            </a:r>
          </a:p>
        </p:txBody>
      </p:sp>
      <p:sp>
        <p:nvSpPr>
          <p:cNvPr id="58405" name="Rectangle 37"/>
          <p:cNvSpPr>
            <a:spLocks noChangeArrowheads="1"/>
          </p:cNvSpPr>
          <p:nvPr/>
        </p:nvSpPr>
        <p:spPr bwMode="auto">
          <a:xfrm>
            <a:off x="8685213" y="2711450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K0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6846888" y="2266950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128  bits </a:t>
            </a:r>
            <a:r>
              <a:rPr lang="en-US" sz="1800" u="none">
                <a:solidFill>
                  <a:schemeClr val="hlink"/>
                </a:solidFill>
                <a:latin typeface="Times New Roman" pitchFamily="18" charset="0"/>
              </a:rPr>
              <a:t>key</a:t>
            </a:r>
            <a:endParaRPr lang="en-US" sz="1800" u="none">
              <a:latin typeface="Times New Roman" pitchFamily="18" charset="0"/>
            </a:endParaRP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7351713" y="2651125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u="none">
                <a:latin typeface="Times New Roman" pitchFamily="18" charset="0"/>
              </a:rPr>
              <a:t>...</a:t>
            </a:r>
          </a:p>
        </p:txBody>
      </p:sp>
      <p:sp>
        <p:nvSpPr>
          <p:cNvPr id="58408" name="Line 40"/>
          <p:cNvSpPr>
            <a:spLocks noChangeShapeType="1"/>
          </p:cNvSpPr>
          <p:nvPr/>
        </p:nvSpPr>
        <p:spPr bwMode="auto">
          <a:xfrm>
            <a:off x="5942013" y="23304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409" name="Line 41"/>
          <p:cNvSpPr>
            <a:spLocks noChangeShapeType="1"/>
          </p:cNvSpPr>
          <p:nvPr/>
        </p:nvSpPr>
        <p:spPr bwMode="auto">
          <a:xfrm>
            <a:off x="9142413" y="23304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410" name="Line 42"/>
          <p:cNvSpPr>
            <a:spLocks noChangeShapeType="1"/>
          </p:cNvSpPr>
          <p:nvPr/>
        </p:nvSpPr>
        <p:spPr bwMode="auto">
          <a:xfrm flipH="1">
            <a:off x="5942013" y="24828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411" name="Line 43"/>
          <p:cNvSpPr>
            <a:spLocks noChangeShapeType="1"/>
          </p:cNvSpPr>
          <p:nvPr/>
        </p:nvSpPr>
        <p:spPr bwMode="auto">
          <a:xfrm>
            <a:off x="8685213" y="24828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412" name="Line 44"/>
          <p:cNvSpPr>
            <a:spLocks noChangeShapeType="1"/>
          </p:cNvSpPr>
          <p:nvPr/>
        </p:nvSpPr>
        <p:spPr bwMode="auto">
          <a:xfrm>
            <a:off x="7542213" y="3181350"/>
            <a:ext cx="0" cy="6111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8413" name="Rectangle 45"/>
          <p:cNvSpPr>
            <a:spLocks noChangeArrowheads="1"/>
          </p:cNvSpPr>
          <p:nvPr/>
        </p:nvSpPr>
        <p:spPr bwMode="auto">
          <a:xfrm>
            <a:off x="6323013" y="400843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K0</a:t>
            </a:r>
          </a:p>
        </p:txBody>
      </p:sp>
      <p:sp>
        <p:nvSpPr>
          <p:cNvPr id="58414" name="Rectangle 46"/>
          <p:cNvSpPr>
            <a:spLocks noChangeArrowheads="1"/>
          </p:cNvSpPr>
          <p:nvPr/>
        </p:nvSpPr>
        <p:spPr bwMode="auto">
          <a:xfrm>
            <a:off x="6323013" y="442118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K1</a:t>
            </a:r>
          </a:p>
        </p:txBody>
      </p:sp>
      <p:sp>
        <p:nvSpPr>
          <p:cNvPr id="58415" name="Rectangle 47"/>
          <p:cNvSpPr>
            <a:spLocks noChangeArrowheads="1"/>
          </p:cNvSpPr>
          <p:nvPr/>
        </p:nvSpPr>
        <p:spPr bwMode="auto">
          <a:xfrm>
            <a:off x="6323013" y="487838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K2</a:t>
            </a:r>
          </a:p>
        </p:txBody>
      </p:sp>
      <p:sp>
        <p:nvSpPr>
          <p:cNvPr id="58416" name="Rectangle 48"/>
          <p:cNvSpPr>
            <a:spLocks noChangeArrowheads="1"/>
          </p:cNvSpPr>
          <p:nvPr/>
        </p:nvSpPr>
        <p:spPr bwMode="auto">
          <a:xfrm>
            <a:off x="6323013" y="533558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K3</a:t>
            </a:r>
          </a:p>
        </p:txBody>
      </p:sp>
      <p:sp>
        <p:nvSpPr>
          <p:cNvPr id="58417" name="Rectangle 49"/>
          <p:cNvSpPr>
            <a:spLocks noChangeArrowheads="1"/>
          </p:cNvSpPr>
          <p:nvPr/>
        </p:nvSpPr>
        <p:spPr bwMode="auto">
          <a:xfrm>
            <a:off x="6932613" y="400843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K4</a:t>
            </a:r>
          </a:p>
        </p:txBody>
      </p:sp>
      <p:sp>
        <p:nvSpPr>
          <p:cNvPr id="58418" name="Rectangle 50"/>
          <p:cNvSpPr>
            <a:spLocks noChangeArrowheads="1"/>
          </p:cNvSpPr>
          <p:nvPr/>
        </p:nvSpPr>
        <p:spPr bwMode="auto">
          <a:xfrm>
            <a:off x="6932613" y="442118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K5</a:t>
            </a:r>
          </a:p>
        </p:txBody>
      </p:sp>
      <p:sp>
        <p:nvSpPr>
          <p:cNvPr id="58419" name="Rectangle 51"/>
          <p:cNvSpPr>
            <a:spLocks noChangeArrowheads="1"/>
          </p:cNvSpPr>
          <p:nvPr/>
        </p:nvSpPr>
        <p:spPr bwMode="auto">
          <a:xfrm>
            <a:off x="6932613" y="487838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K6</a:t>
            </a:r>
          </a:p>
        </p:txBody>
      </p:sp>
      <p:sp>
        <p:nvSpPr>
          <p:cNvPr id="58420" name="Rectangle 52"/>
          <p:cNvSpPr>
            <a:spLocks noChangeArrowheads="1"/>
          </p:cNvSpPr>
          <p:nvPr/>
        </p:nvSpPr>
        <p:spPr bwMode="auto">
          <a:xfrm>
            <a:off x="6932613" y="533558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K7</a:t>
            </a:r>
          </a:p>
        </p:txBody>
      </p:sp>
      <p:sp>
        <p:nvSpPr>
          <p:cNvPr id="58421" name="Rectangle 53"/>
          <p:cNvSpPr>
            <a:spLocks noChangeArrowheads="1"/>
          </p:cNvSpPr>
          <p:nvPr/>
        </p:nvSpPr>
        <p:spPr bwMode="auto">
          <a:xfrm>
            <a:off x="7542213" y="400843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K8</a:t>
            </a:r>
          </a:p>
        </p:txBody>
      </p:sp>
      <p:sp>
        <p:nvSpPr>
          <p:cNvPr id="58422" name="Rectangle 54"/>
          <p:cNvSpPr>
            <a:spLocks noChangeArrowheads="1"/>
          </p:cNvSpPr>
          <p:nvPr/>
        </p:nvSpPr>
        <p:spPr bwMode="auto">
          <a:xfrm>
            <a:off x="7542213" y="442118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K9</a:t>
            </a:r>
          </a:p>
        </p:txBody>
      </p:sp>
      <p:sp>
        <p:nvSpPr>
          <p:cNvPr id="58423" name="Rectangle 55"/>
          <p:cNvSpPr>
            <a:spLocks noChangeArrowheads="1"/>
          </p:cNvSpPr>
          <p:nvPr/>
        </p:nvSpPr>
        <p:spPr bwMode="auto">
          <a:xfrm>
            <a:off x="7542213" y="487838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K10</a:t>
            </a:r>
          </a:p>
        </p:txBody>
      </p:sp>
      <p:sp>
        <p:nvSpPr>
          <p:cNvPr id="58424" name="Rectangle 56"/>
          <p:cNvSpPr>
            <a:spLocks noChangeArrowheads="1"/>
          </p:cNvSpPr>
          <p:nvPr/>
        </p:nvSpPr>
        <p:spPr bwMode="auto">
          <a:xfrm>
            <a:off x="7542213" y="533558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K11</a:t>
            </a:r>
          </a:p>
        </p:txBody>
      </p:sp>
      <p:sp>
        <p:nvSpPr>
          <p:cNvPr id="58425" name="Rectangle 57"/>
          <p:cNvSpPr>
            <a:spLocks noChangeArrowheads="1"/>
          </p:cNvSpPr>
          <p:nvPr/>
        </p:nvSpPr>
        <p:spPr bwMode="auto">
          <a:xfrm>
            <a:off x="8151813" y="400843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K12</a:t>
            </a:r>
          </a:p>
        </p:txBody>
      </p:sp>
      <p:sp>
        <p:nvSpPr>
          <p:cNvPr id="58426" name="Rectangle 58"/>
          <p:cNvSpPr>
            <a:spLocks noChangeArrowheads="1"/>
          </p:cNvSpPr>
          <p:nvPr/>
        </p:nvSpPr>
        <p:spPr bwMode="auto">
          <a:xfrm>
            <a:off x="8151813" y="442118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K13</a:t>
            </a:r>
          </a:p>
        </p:txBody>
      </p:sp>
      <p:sp>
        <p:nvSpPr>
          <p:cNvPr id="58427" name="Rectangle 59"/>
          <p:cNvSpPr>
            <a:spLocks noChangeArrowheads="1"/>
          </p:cNvSpPr>
          <p:nvPr/>
        </p:nvSpPr>
        <p:spPr bwMode="auto">
          <a:xfrm>
            <a:off x="8151813" y="487838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K14</a:t>
            </a:r>
          </a:p>
        </p:txBody>
      </p:sp>
      <p:sp>
        <p:nvSpPr>
          <p:cNvPr id="58428" name="Rectangle 60"/>
          <p:cNvSpPr>
            <a:spLocks noChangeArrowheads="1"/>
          </p:cNvSpPr>
          <p:nvPr/>
        </p:nvSpPr>
        <p:spPr bwMode="auto">
          <a:xfrm>
            <a:off x="8151813" y="5335588"/>
            <a:ext cx="457200" cy="304800"/>
          </a:xfrm>
          <a:prstGeom prst="rect">
            <a:avLst/>
          </a:prstGeom>
          <a:solidFill>
            <a:srgbClr val="F7F9A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200" u="none">
                <a:latin typeface="Times New Roman" pitchFamily="18" charset="0"/>
              </a:rPr>
              <a:t>K15</a:t>
            </a:r>
          </a:p>
        </p:txBody>
      </p:sp>
      <p:sp>
        <p:nvSpPr>
          <p:cNvPr id="1472573" name="Rectangle 61"/>
          <p:cNvSpPr>
            <a:spLocks noChangeArrowheads="1"/>
          </p:cNvSpPr>
          <p:nvPr/>
        </p:nvSpPr>
        <p:spPr bwMode="auto">
          <a:xfrm>
            <a:off x="1066800" y="1066800"/>
            <a:ext cx="830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836613">
              <a:defRPr/>
            </a:pPr>
            <a:r>
              <a:rPr lang="en-US" sz="4000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Rijndael: Data Format for 128-Bit Blocks</a:t>
            </a:r>
          </a:p>
        </p:txBody>
      </p:sp>
    </p:spTree>
    <p:extLst>
      <p:ext uri="{BB962C8B-B14F-4D97-AF65-F5344CB8AC3E}">
        <p14:creationId xmlns:p14="http://schemas.microsoft.com/office/powerpoint/2010/main" val="20123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447800" y="2667000"/>
            <a:ext cx="1447800" cy="533400"/>
          </a:xfrm>
          <a:prstGeom prst="rect">
            <a:avLst/>
          </a:prstGeom>
          <a:solidFill>
            <a:srgbClr val="F7F9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Byte sub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447800" y="3505200"/>
            <a:ext cx="1447800" cy="534988"/>
          </a:xfrm>
          <a:prstGeom prst="rect">
            <a:avLst/>
          </a:prstGeom>
          <a:solidFill>
            <a:srgbClr val="F7F9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Shift row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447800" y="4344988"/>
            <a:ext cx="1447800" cy="533400"/>
          </a:xfrm>
          <a:prstGeom prst="rect">
            <a:avLst/>
          </a:prstGeom>
          <a:solidFill>
            <a:srgbClr val="F7F9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Mix column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447800" y="5183188"/>
            <a:ext cx="1447800" cy="533400"/>
          </a:xfrm>
          <a:prstGeom prst="rect">
            <a:avLst/>
          </a:prstGeom>
          <a:solidFill>
            <a:srgbClr val="F7F9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Key addition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2895600" y="5411788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641725" y="5210175"/>
            <a:ext cx="131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Round-Key</a:t>
            </a: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2171700" y="22987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2171700" y="3200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2171700" y="40401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2171700" y="48783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474572" name="Text Box 12"/>
          <p:cNvSpPr txBox="1">
            <a:spLocks noChangeArrowheads="1"/>
          </p:cNvSpPr>
          <p:nvPr/>
        </p:nvSpPr>
        <p:spPr bwMode="auto">
          <a:xfrm>
            <a:off x="2814638" y="1066800"/>
            <a:ext cx="617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sz="3600" u="none">
                <a:solidFill>
                  <a:srgbClr val="0E52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Encryption Round transformation</a:t>
            </a:r>
          </a:p>
        </p:txBody>
      </p:sp>
      <p:sp>
        <p:nvSpPr>
          <p:cNvPr id="1474573" name="Rectangle 13"/>
          <p:cNvSpPr>
            <a:spLocks noChangeArrowheads="1"/>
          </p:cNvSpPr>
          <p:nvPr/>
        </p:nvSpPr>
        <p:spPr bwMode="auto">
          <a:xfrm>
            <a:off x="3429000" y="2895600"/>
            <a:ext cx="6399213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5750" indent="-285750">
              <a:lnSpc>
                <a:spcPct val="85000"/>
              </a:lnSpc>
              <a:spcBef>
                <a:spcPct val="30000"/>
              </a:spcBef>
              <a:buClr>
                <a:srgbClr val="660066"/>
              </a:buClr>
              <a:buSzPct val="85000"/>
              <a:buFont typeface="Monotype Sorts" pitchFamily="2" charset="2"/>
              <a:buNone/>
              <a:defRPr/>
            </a:pPr>
            <a:r>
              <a:rPr lang="en-US" i="1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4 operations :</a:t>
            </a:r>
            <a:endParaRPr lang="en-US" sz="180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lvl="1" indent="-228600">
              <a:lnSpc>
                <a:spcPct val="85000"/>
              </a:lnSpc>
              <a:spcBef>
                <a:spcPct val="30000"/>
              </a:spcBef>
              <a:buClr>
                <a:srgbClr val="660066"/>
              </a:buClr>
              <a:buSzPct val="85000"/>
              <a:buFont typeface="Monotype Sorts" pitchFamily="2" charset="2"/>
              <a:buChar char="u"/>
              <a:defRPr/>
            </a:pPr>
            <a:r>
              <a:rPr lang="en-US" sz="18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Byte-Sub:</a:t>
            </a:r>
            <a:r>
              <a:rPr lang="en-US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 non-linear 8 bit one-to-one mapping </a:t>
            </a:r>
          </a:p>
          <a:p>
            <a:pPr marL="628650" lvl="1" indent="-228600">
              <a:lnSpc>
                <a:spcPct val="85000"/>
              </a:lnSpc>
              <a:spcBef>
                <a:spcPct val="30000"/>
              </a:spcBef>
              <a:buClr>
                <a:srgbClr val="660066"/>
              </a:buClr>
              <a:buSzPct val="85000"/>
              <a:buFont typeface="Monotype Sorts" pitchFamily="2" charset="2"/>
              <a:buChar char="u"/>
              <a:defRPr/>
            </a:pPr>
            <a:r>
              <a:rPr lang="en-US" sz="18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Shift-Row:</a:t>
            </a:r>
            <a:r>
              <a:rPr lang="en-US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 Inverible row byte ring-shift</a:t>
            </a:r>
          </a:p>
          <a:p>
            <a:pPr marL="628650" lvl="1" indent="-228600">
              <a:lnSpc>
                <a:spcPct val="85000"/>
              </a:lnSpc>
              <a:spcBef>
                <a:spcPct val="30000"/>
              </a:spcBef>
              <a:buClr>
                <a:srgbClr val="660066"/>
              </a:buClr>
              <a:buSzPct val="85000"/>
              <a:buFont typeface="Monotype Sorts" pitchFamily="2" charset="2"/>
              <a:buChar char="u"/>
              <a:defRPr/>
            </a:pPr>
            <a:r>
              <a:rPr lang="en-US" sz="18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Mix-Column:</a:t>
            </a:r>
            <a:r>
              <a:rPr lang="en-US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Invertible on columns with 4-bytes </a:t>
            </a:r>
          </a:p>
          <a:p>
            <a:pPr marL="628650" lvl="1" indent="-228600">
              <a:lnSpc>
                <a:spcPct val="85000"/>
              </a:lnSpc>
              <a:spcBef>
                <a:spcPct val="30000"/>
              </a:spcBef>
              <a:buClr>
                <a:srgbClr val="660066"/>
              </a:buClr>
              <a:buSzPct val="85000"/>
              <a:buFont typeface="Monotype Sorts" pitchFamily="2" charset="2"/>
              <a:buChar char="u"/>
              <a:defRPr/>
            </a:pPr>
            <a:r>
              <a:rPr lang="en-US" sz="18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Add-Round-Key:</a:t>
            </a:r>
            <a:r>
              <a:rPr lang="en-US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 Simply EXOR’ing with round key</a:t>
            </a:r>
          </a:p>
          <a:p>
            <a:pPr marL="628650" lvl="1" indent="-228600">
              <a:lnSpc>
                <a:spcPct val="85000"/>
              </a:lnSpc>
              <a:spcBef>
                <a:spcPct val="30000"/>
              </a:spcBef>
              <a:buClr>
                <a:srgbClr val="660066"/>
              </a:buClr>
              <a:buSzPct val="85000"/>
              <a:buFont typeface="Monotype Sorts" pitchFamily="2" charset="2"/>
              <a:buChar char="u"/>
              <a:defRPr/>
            </a:pPr>
            <a:endParaRPr lang="en-US" sz="180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4574" name="Rectangle 14"/>
          <p:cNvSpPr>
            <a:spLocks noChangeArrowheads="1"/>
          </p:cNvSpPr>
          <p:nvPr/>
        </p:nvSpPr>
        <p:spPr bwMode="auto">
          <a:xfrm>
            <a:off x="914400" y="1028700"/>
            <a:ext cx="2895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836613">
              <a:defRPr/>
            </a:pPr>
            <a:r>
              <a:rPr lang="en-US" sz="4000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Rijndael:</a:t>
            </a:r>
          </a:p>
        </p:txBody>
      </p:sp>
    </p:spTree>
    <p:extLst>
      <p:ext uri="{BB962C8B-B14F-4D97-AF65-F5344CB8AC3E}">
        <p14:creationId xmlns:p14="http://schemas.microsoft.com/office/powerpoint/2010/main" val="17380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76820" y="1763172"/>
            <a:ext cx="2389188" cy="1046868"/>
          </a:xfrm>
          <a:prstGeom prst="rect">
            <a:avLst/>
          </a:prstGeom>
          <a:solidFill>
            <a:srgbClr val="FF99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337611" y="1889466"/>
            <a:ext cx="17536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24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Combinational</a:t>
            </a:r>
          </a:p>
          <a:p>
            <a:pPr algn="ctr" defTabSz="762000"/>
            <a:r>
              <a:rPr lang="en-US" sz="24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Logic</a:t>
            </a:r>
            <a:endParaRPr lang="en-US" sz="2400" i="1" u="none" dirty="0">
              <a:latin typeface="Arial Narrow" panose="020B0606020202030204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735313" y="2273929"/>
            <a:ext cx="1052512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3754488" y="2188204"/>
            <a:ext cx="192087" cy="223838"/>
          </a:xfrm>
          <a:custGeom>
            <a:avLst/>
            <a:gdLst>
              <a:gd name="T0" fmla="*/ 2147483647 w 394"/>
              <a:gd name="T1" fmla="*/ 2147483647 h 262"/>
              <a:gd name="T2" fmla="*/ 0 w 394"/>
              <a:gd name="T3" fmla="*/ 0 h 262"/>
              <a:gd name="T4" fmla="*/ 0 w 394"/>
              <a:gd name="T5" fmla="*/ 2147483647 h 262"/>
              <a:gd name="T6" fmla="*/ 2147483647 w 394"/>
              <a:gd name="T7" fmla="*/ 2147483647 h 262"/>
              <a:gd name="T8" fmla="*/ 0 60000 65536"/>
              <a:gd name="T9" fmla="*/ 0 60000 65536"/>
              <a:gd name="T10" fmla="*/ 0 60000 65536"/>
              <a:gd name="T11" fmla="*/ 0 60000 65536"/>
              <a:gd name="T12" fmla="*/ 0 w 394"/>
              <a:gd name="T13" fmla="*/ 0 h 262"/>
              <a:gd name="T14" fmla="*/ 394 w 394"/>
              <a:gd name="T15" fmla="*/ 262 h 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4" h="262">
                <a:moveTo>
                  <a:pt x="394" y="132"/>
                </a:moveTo>
                <a:lnTo>
                  <a:pt x="0" y="0"/>
                </a:lnTo>
                <a:lnTo>
                  <a:pt x="0" y="262"/>
                </a:lnTo>
                <a:lnTo>
                  <a:pt x="394" y="1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584375" y="2102479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u="none">
                <a:solidFill>
                  <a:srgbClr val="000000"/>
                </a:solidFill>
                <a:latin typeface="Arial Narrow" panose="020B0606020202030204" pitchFamily="34" charset="0"/>
              </a:rPr>
              <a:t>Message              </a:t>
            </a:r>
            <a:endParaRPr lang="en-US" i="1" u="none">
              <a:latin typeface="Arial Narrow" panose="020B0606020202030204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236077" y="2351131"/>
            <a:ext cx="8031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8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n             </a:t>
            </a:r>
            <a:endParaRPr lang="en-US" sz="1800" i="1" u="none" dirty="0">
              <a:latin typeface="Arial Narrow" panose="020B0606020202030204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398519" y="3123445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sz="24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Key              </a:t>
            </a:r>
            <a:endParaRPr lang="en-US" sz="2400" i="1" u="none" dirty="0">
              <a:latin typeface="Arial Narrow" panose="020B0606020202030204" pitchFamily="34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674011" y="3062549"/>
            <a:ext cx="4280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762000"/>
            <a:r>
              <a:rPr lang="en-US" sz="18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m             </a:t>
            </a:r>
            <a:endParaRPr lang="en-US" sz="1800" i="1" u="none" dirty="0">
              <a:latin typeface="Arial Narrow" panose="020B0606020202030204" pitchFamily="34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351638" y="2273226"/>
            <a:ext cx="1050925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7372400" y="2187501"/>
            <a:ext cx="174625" cy="196850"/>
          </a:xfrm>
          <a:custGeom>
            <a:avLst/>
            <a:gdLst>
              <a:gd name="T0" fmla="*/ 2147483647 w 361"/>
              <a:gd name="T1" fmla="*/ 2147483647 h 231"/>
              <a:gd name="T2" fmla="*/ 0 w 361"/>
              <a:gd name="T3" fmla="*/ 0 h 231"/>
              <a:gd name="T4" fmla="*/ 0 w 361"/>
              <a:gd name="T5" fmla="*/ 2147483647 h 231"/>
              <a:gd name="T6" fmla="*/ 2147483647 w 361"/>
              <a:gd name="T7" fmla="*/ 2147483647 h 231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231"/>
              <a:gd name="T14" fmla="*/ 361 w 361"/>
              <a:gd name="T15" fmla="*/ 231 h 2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231">
                <a:moveTo>
                  <a:pt x="361" y="132"/>
                </a:moveTo>
                <a:lnTo>
                  <a:pt x="0" y="0"/>
                </a:lnTo>
                <a:lnTo>
                  <a:pt x="0" y="231"/>
                </a:lnTo>
                <a:lnTo>
                  <a:pt x="361" y="1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7683339" y="2090663"/>
            <a:ext cx="11926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u="none" dirty="0">
                <a:solidFill>
                  <a:srgbClr val="000000"/>
                </a:solidFill>
                <a:latin typeface="Arial Narrow" panose="020B0606020202030204" pitchFamily="34" charset="0"/>
              </a:rPr>
              <a:t>Cryptogram</a:t>
            </a:r>
            <a:endParaRPr lang="en-US" i="1" u="none" dirty="0">
              <a:latin typeface="Arial Narrow" panose="020B0606020202030204" pitchFamily="34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6743920" y="2412042"/>
            <a:ext cx="8031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8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n             </a:t>
            </a:r>
            <a:endParaRPr lang="en-US" sz="1800" i="1" u="none" dirty="0">
              <a:latin typeface="Arial Narrow" panose="020B0606020202030204" pitchFamily="34" charset="0"/>
            </a:endParaRPr>
          </a:p>
        </p:txBody>
      </p:sp>
      <p:sp>
        <p:nvSpPr>
          <p:cNvPr id="1376276" name="Text Box 20"/>
          <p:cNvSpPr txBox="1">
            <a:spLocks noChangeArrowheads="1"/>
          </p:cNvSpPr>
          <p:nvPr/>
        </p:nvSpPr>
        <p:spPr bwMode="auto">
          <a:xfrm>
            <a:off x="1519914" y="305233"/>
            <a:ext cx="72779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4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Key Concepts for Block-Ciphers</a:t>
            </a: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H="1">
            <a:off x="3336975" y="2165979"/>
            <a:ext cx="76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>
            <a:off x="5095214" y="3114477"/>
            <a:ext cx="127354" cy="981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400">
              <a:latin typeface="Arial Narrow" panose="020B0606020202030204" pitchFamily="34" charset="0"/>
            </a:endParaRP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>
            <a:off x="6840588" y="2168451"/>
            <a:ext cx="76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776896" y="3706943"/>
            <a:ext cx="938656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indent="-457200" defTabSz="762000">
              <a:spcAft>
                <a:spcPts val="600"/>
              </a:spcAft>
            </a:pPr>
            <a:r>
              <a:rPr lang="en-US" sz="2400" b="0" dirty="0">
                <a:solidFill>
                  <a:srgbClr val="000000"/>
                </a:solidFill>
                <a:latin typeface="Arial Narrow" panose="020B0606020202030204" pitchFamily="34" charset="0"/>
              </a:rPr>
              <a:t>Basic Design Requirements: (Shannon</a:t>
            </a:r>
            <a:r>
              <a:rPr lang="en-US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 Narrow" panose="020B0606020202030204" pitchFamily="34" charset="0"/>
              </a:rPr>
              <a:t>diffusion</a:t>
            </a:r>
            <a:r>
              <a:rPr lang="en-US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Arial Narrow" panose="020B0606020202030204" pitchFamily="34" charset="0"/>
              </a:rPr>
              <a:t>and </a:t>
            </a:r>
            <a:r>
              <a:rPr lang="en-US" sz="2800" i="1" dirty="0">
                <a:solidFill>
                  <a:srgbClr val="FF0000"/>
                </a:solidFill>
                <a:latin typeface="Arial Narrow" panose="020B0606020202030204" pitchFamily="34" charset="0"/>
              </a:rPr>
              <a:t>confusion</a:t>
            </a:r>
            <a:r>
              <a:rPr lang="en-US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Arial Narrow" panose="020B0606020202030204" pitchFamily="34" charset="0"/>
              </a:rPr>
              <a:t>principles)</a:t>
            </a:r>
            <a:endParaRPr lang="en-US" b="0" u="none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indent="-457200" defTabSz="762000">
              <a:spcAft>
                <a:spcPts val="600"/>
              </a:spcAft>
              <a:buFontTx/>
              <a:buAutoNum type="arabicPeriod"/>
            </a:pP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If key is not known, there </a:t>
            </a:r>
            <a:r>
              <a:rPr lang="en-US" sz="1800" b="0" dirty="0">
                <a:solidFill>
                  <a:srgbClr val="000000"/>
                </a:solidFill>
                <a:latin typeface="Arial Narrow" panose="020B0606020202030204" pitchFamily="34" charset="0"/>
              </a:rPr>
              <a:t>no identifiable relation 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between message, key and cryptogram</a:t>
            </a:r>
          </a:p>
          <a:p>
            <a:pPr indent="-457200" defTabSz="762000">
              <a:spcAft>
                <a:spcPts val="600"/>
              </a:spcAft>
              <a:buFontTx/>
              <a:buAutoNum type="arabicPeriod"/>
            </a:pPr>
            <a:r>
              <a:rPr lang="en-US" sz="1800" b="0" dirty="0">
                <a:solidFill>
                  <a:srgbClr val="000000"/>
                </a:solidFill>
                <a:latin typeface="Arial Narrow" panose="020B0606020202030204" pitchFamily="34" charset="0"/>
              </a:rPr>
              <a:t>Any minor changes 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in message or key, result in tremendous changes in the cryptogram</a:t>
            </a:r>
          </a:p>
          <a:p>
            <a:pPr indent="-457200" defTabSz="762000">
              <a:spcAft>
                <a:spcPts val="600"/>
              </a:spcAft>
              <a:buFontTx/>
              <a:buAutoNum type="arabicPeriod"/>
            </a:pP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No </a:t>
            </a:r>
            <a:r>
              <a:rPr lang="en-US" sz="1800" b="0" dirty="0">
                <a:solidFill>
                  <a:srgbClr val="000000"/>
                </a:solidFill>
                <a:latin typeface="Arial Narrow" panose="020B0606020202030204" pitchFamily="34" charset="0"/>
              </a:rPr>
              <a:t>leakage 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of any part of the key or the message bits to the cryptogram</a:t>
            </a:r>
          </a:p>
          <a:p>
            <a:pPr indent="-457200" defTabSz="762000">
              <a:spcAft>
                <a:spcPts val="600"/>
              </a:spcAft>
              <a:buFontTx/>
              <a:buAutoNum type="arabicPeriod"/>
            </a:pPr>
            <a:r>
              <a:rPr lang="en-US" sz="1800" b="0" dirty="0">
                <a:solidFill>
                  <a:srgbClr val="000000"/>
                </a:solidFill>
                <a:latin typeface="Arial Narrow" panose="020B0606020202030204" pitchFamily="34" charset="0"/>
              </a:rPr>
              <a:t>Exhaustive search attack 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should be infeasible </a:t>
            </a:r>
            <a:r>
              <a:rPr lang="en-US" sz="18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en-US" sz="18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sz="18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( </a:t>
            </a:r>
            <a:r>
              <a:rPr lang="en-US" sz="1800" b="0" dirty="0">
                <a:solidFill>
                  <a:srgbClr val="000000"/>
                </a:solidFill>
                <a:latin typeface="Arial Narrow" panose="020B0606020202030204" pitchFamily="34" charset="0"/>
              </a:rPr>
              <a:t>example: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key size 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  <a:cs typeface="Times New Roman" pitchFamily="18" charset="0"/>
              </a:rPr>
              <a:t>=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100 bits, then  </a:t>
            </a:r>
            <a:r>
              <a:rPr lang="en-US" sz="1800" b="0" dirty="0">
                <a:solidFill>
                  <a:srgbClr val="000000"/>
                </a:solidFill>
                <a:latin typeface="Arial Narrow" panose="020B0606020202030204" pitchFamily="34" charset="0"/>
              </a:rPr>
              <a:t>&lt;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2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100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search cycles are necessary </a:t>
            </a:r>
            <a:r>
              <a:rPr lang="en-US" sz="18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).  </a:t>
            </a:r>
            <a:endParaRPr lang="en-US" sz="1800" i="1" u="none" dirty="0">
              <a:latin typeface="Arial Narrow" panose="020B0606020202030204" pitchFamily="34" charset="0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xmlns="" id="{032DBD7D-6484-40CF-8B27-963842C7B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456" y="1102278"/>
            <a:ext cx="43302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28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“Shannon’s </a:t>
            </a:r>
            <a:r>
              <a:rPr lang="en-US" sz="28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Design </a:t>
            </a:r>
            <a:r>
              <a:rPr lang="en-US" sz="28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Principles”</a:t>
            </a:r>
            <a:endParaRPr lang="en-US" sz="2800" i="1" u="none" dirty="0">
              <a:latin typeface="Arial Narrow" panose="020B0606020202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135993" y="5970384"/>
            <a:ext cx="730102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762000"/>
            <a:r>
              <a:rPr lang="en-US" sz="1600" b="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To compete with today’s computation technology, </a:t>
            </a:r>
            <a:r>
              <a:rPr lang="en-US" sz="1600" i="1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more </a:t>
            </a:r>
            <a:r>
              <a:rPr lang="en-US" sz="160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than 2</a:t>
            </a:r>
            <a:r>
              <a:rPr lang="en-US" sz="1600" i="1" u="none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80   </a:t>
            </a:r>
            <a:r>
              <a:rPr lang="en-US" sz="160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search </a:t>
            </a:r>
            <a:r>
              <a:rPr lang="en-US" sz="1600" i="1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cycles are required.</a:t>
            </a:r>
          </a:p>
          <a:p>
            <a:pPr defTabSz="762000"/>
            <a:r>
              <a:rPr lang="en-US" sz="1600" i="1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That is,  key size for acceptable security level  should be at least 80 bits </a:t>
            </a:r>
            <a:endParaRPr lang="en-US" sz="1600" i="1" u="none" dirty="0">
              <a:latin typeface="Arial Narrow" panose="020B0606020202030204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 flipV="1">
            <a:off x="5171414" y="2842610"/>
            <a:ext cx="0" cy="71687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203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"/>
          <p:cNvSpPr>
            <a:spLocks noChangeArrowheads="1"/>
          </p:cNvSpPr>
          <p:nvPr/>
        </p:nvSpPr>
        <p:spPr bwMode="auto">
          <a:xfrm>
            <a:off x="762000" y="650875"/>
            <a:ext cx="312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836613">
              <a:defRPr/>
            </a:pPr>
            <a:r>
              <a:rPr lang="en-US" sz="2800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Rijndael:  </a:t>
            </a:r>
            <a:r>
              <a:rPr lang="en-US" sz="28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ByteSub</a:t>
            </a:r>
            <a:endParaRPr lang="en-US" sz="2800" u="none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108075"/>
            <a:ext cx="5256213" cy="1395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165475"/>
            <a:ext cx="3503613" cy="2078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476613" name="Text Box 5"/>
          <p:cNvSpPr txBox="1">
            <a:spLocks noChangeArrowheads="1"/>
          </p:cNvSpPr>
          <p:nvPr/>
        </p:nvSpPr>
        <p:spPr bwMode="auto">
          <a:xfrm>
            <a:off x="838200" y="2555875"/>
            <a:ext cx="8761413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Each byte at the input of a round undergoes  a </a:t>
            </a:r>
            <a:r>
              <a:rPr lang="en-US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non-linear byte substitution</a:t>
            </a:r>
            <a:r>
              <a:rPr lang="en-US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according to the following transform: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V="1">
            <a:off x="3886200" y="4767263"/>
            <a:ext cx="533400" cy="152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630738" y="5529263"/>
            <a:ext cx="2424112" cy="457200"/>
          </a:xfrm>
          <a:prstGeom prst="rect">
            <a:avLst/>
          </a:prstGeom>
          <a:solidFill>
            <a:srgbClr val="F7F9A3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latin typeface="Times New Roman" pitchFamily="18" charset="0"/>
              </a:rPr>
              <a:t>b = </a:t>
            </a:r>
            <a:r>
              <a:rPr lang="en-US" sz="2400" b="0" u="none">
                <a:latin typeface="Times New Roman" pitchFamily="18" charset="0"/>
              </a:rPr>
              <a:t>[M]</a:t>
            </a:r>
            <a:r>
              <a:rPr lang="en-US" sz="2400" u="none">
                <a:latin typeface="Times New Roman" pitchFamily="18" charset="0"/>
              </a:rPr>
              <a:t>  a</a:t>
            </a:r>
            <a:r>
              <a:rPr lang="en-US" sz="2400" u="none" baseline="30000">
                <a:latin typeface="Times New Roman" pitchFamily="18" charset="0"/>
              </a:rPr>
              <a:t>-1  </a:t>
            </a:r>
            <a:r>
              <a:rPr lang="en-US" sz="2400" u="none">
                <a:latin typeface="Times New Roman" pitchFamily="18" charset="0"/>
              </a:rPr>
              <a:t> +  C 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5408613" y="53006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H="1" flipV="1">
            <a:off x="4127500" y="5197475"/>
            <a:ext cx="533400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V="1">
            <a:off x="6932613" y="5300663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6170613" y="53006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1905000" y="5603875"/>
            <a:ext cx="2012950" cy="581025"/>
          </a:xfrm>
          <a:prstGeom prst="rect">
            <a:avLst/>
          </a:prstGeom>
          <a:solidFill>
            <a:srgbClr val="F7F9A3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600" u="none">
                <a:latin typeface="Times New Roman" pitchFamily="18" charset="0"/>
              </a:rPr>
              <a:t>Non-singular matrix </a:t>
            </a:r>
          </a:p>
          <a:p>
            <a:pPr algn="ctr" defTabSz="762000"/>
            <a:r>
              <a:rPr lang="en-US" sz="1600" u="none">
                <a:latin typeface="Times New Roman" pitchFamily="18" charset="0"/>
              </a:rPr>
              <a:t>(Invertible matrix)</a:t>
            </a: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V="1">
            <a:off x="3810000" y="4918075"/>
            <a:ext cx="990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3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8" name="Rectangle 2"/>
          <p:cNvSpPr>
            <a:spLocks noChangeArrowheads="1"/>
          </p:cNvSpPr>
          <p:nvPr/>
        </p:nvSpPr>
        <p:spPr bwMode="auto">
          <a:xfrm>
            <a:off x="1524000" y="533400"/>
            <a:ext cx="8305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836613">
              <a:defRPr/>
            </a:pPr>
            <a:r>
              <a:rPr lang="en-US" sz="3600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Rijndael:  </a:t>
            </a:r>
            <a:r>
              <a:rPr lang="en-US" sz="36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ByteSub </a:t>
            </a:r>
            <a:r>
              <a:rPr lang="en-US" sz="36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and its inverse</a:t>
            </a:r>
            <a:r>
              <a:rPr lang="en-US" sz="36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ByteSub</a:t>
            </a:r>
            <a:r>
              <a:rPr lang="en-US" sz="3600" u="none" baseline="30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-1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756025" y="2971800"/>
            <a:ext cx="2628900" cy="457200"/>
          </a:xfrm>
          <a:prstGeom prst="rect">
            <a:avLst/>
          </a:prstGeom>
          <a:solidFill>
            <a:srgbClr val="F7F9A3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latin typeface="Times New Roman" pitchFamily="18" charset="0"/>
              </a:rPr>
              <a:t>B = </a:t>
            </a:r>
            <a:r>
              <a:rPr lang="en-US" sz="2400" b="0" u="none">
                <a:latin typeface="Times New Roman" pitchFamily="18" charset="0"/>
              </a:rPr>
              <a:t>[M]</a:t>
            </a:r>
            <a:r>
              <a:rPr lang="en-US" sz="2400" u="none">
                <a:latin typeface="Times New Roman" pitchFamily="18" charset="0"/>
              </a:rPr>
              <a:t>  A</a:t>
            </a:r>
            <a:r>
              <a:rPr lang="en-US" sz="2400" u="none" baseline="30000">
                <a:latin typeface="Times New Roman" pitchFamily="18" charset="0"/>
              </a:rPr>
              <a:t>-1  </a:t>
            </a:r>
            <a:r>
              <a:rPr lang="en-US" sz="2400" u="none">
                <a:latin typeface="Times New Roman" pitchFamily="18" charset="0"/>
              </a:rPr>
              <a:t> +  C</a:t>
            </a:r>
            <a:r>
              <a:rPr lang="en-US" sz="2400" u="none" baseline="-25000">
                <a:latin typeface="Times New Roman" pitchFamily="18" charset="0"/>
              </a:rPr>
              <a:t>0</a:t>
            </a:r>
            <a:r>
              <a:rPr lang="en-US" sz="2400" u="none">
                <a:latin typeface="Times New Roman" pitchFamily="18" charset="0"/>
              </a:rPr>
              <a:t>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140200" y="1524000"/>
            <a:ext cx="1674813" cy="1295400"/>
          </a:xfrm>
          <a:prstGeom prst="rect">
            <a:avLst/>
          </a:prstGeom>
          <a:solidFill>
            <a:srgbClr val="66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2400" u="none">
                <a:solidFill>
                  <a:schemeClr val="hlink"/>
                </a:solidFill>
                <a:latin typeface="Times New Roman" pitchFamily="18" charset="0"/>
              </a:rPr>
              <a:t>ByteSub</a:t>
            </a:r>
            <a:endParaRPr lang="en-US" sz="2400" u="none">
              <a:latin typeface="Times New Roman" pitchFamily="18" charset="0"/>
            </a:endParaRPr>
          </a:p>
          <a:p>
            <a:pPr algn="ctr" defTabSz="762000"/>
            <a:r>
              <a:rPr lang="en-US" sz="2400" u="none">
                <a:latin typeface="Times New Roman" pitchFamily="18" charset="0"/>
              </a:rPr>
              <a:t>Mapping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2921000" y="2209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5815013" y="2209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435225" y="2012950"/>
            <a:ext cx="36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u="none">
                <a:latin typeface="Times New Roman" pitchFamily="18" charset="0"/>
              </a:rPr>
              <a:t>A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192963" y="198120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u="none">
                <a:latin typeface="Times New Roman" pitchFamily="18" charset="0"/>
              </a:rPr>
              <a:t>B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433763" y="5791200"/>
            <a:ext cx="3217862" cy="457200"/>
          </a:xfrm>
          <a:prstGeom prst="rect">
            <a:avLst/>
          </a:prstGeom>
          <a:solidFill>
            <a:srgbClr val="F7F9A3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latin typeface="Times New Roman" pitchFamily="18" charset="0"/>
              </a:rPr>
              <a:t>A = { </a:t>
            </a:r>
            <a:r>
              <a:rPr lang="en-US" sz="2400" b="0" u="none">
                <a:latin typeface="Times New Roman" pitchFamily="18" charset="0"/>
              </a:rPr>
              <a:t>[M]</a:t>
            </a:r>
            <a:r>
              <a:rPr lang="en-US" sz="2400" b="0" u="none" baseline="30000">
                <a:latin typeface="Times New Roman" pitchFamily="18" charset="0"/>
              </a:rPr>
              <a:t>-1</a:t>
            </a:r>
            <a:r>
              <a:rPr lang="en-US" sz="2400" u="none">
                <a:latin typeface="Times New Roman" pitchFamily="18" charset="0"/>
              </a:rPr>
              <a:t> [B +  C</a:t>
            </a:r>
            <a:r>
              <a:rPr lang="en-US" sz="2400" u="none" baseline="-25000">
                <a:latin typeface="Times New Roman" pitchFamily="18" charset="0"/>
              </a:rPr>
              <a:t>0</a:t>
            </a:r>
            <a:r>
              <a:rPr lang="en-US" sz="2400" u="none">
                <a:latin typeface="Times New Roman" pitchFamily="18" charset="0"/>
              </a:rPr>
              <a:t>] } </a:t>
            </a:r>
            <a:r>
              <a:rPr lang="en-US" sz="2400" u="none" baseline="30000">
                <a:latin typeface="Times New Roman" pitchFamily="18" charset="0"/>
              </a:rPr>
              <a:t>-1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132263" y="4267200"/>
            <a:ext cx="1674812" cy="1295400"/>
          </a:xfrm>
          <a:prstGeom prst="rect">
            <a:avLst/>
          </a:prstGeom>
          <a:solidFill>
            <a:srgbClr val="66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2400" u="none">
                <a:solidFill>
                  <a:schemeClr val="hlink"/>
                </a:solidFill>
                <a:latin typeface="Times New Roman" pitchFamily="18" charset="0"/>
              </a:rPr>
              <a:t>(ByteSub)</a:t>
            </a:r>
            <a:r>
              <a:rPr lang="en-US" sz="2400" u="none" baseline="30000">
                <a:solidFill>
                  <a:schemeClr val="hlink"/>
                </a:solidFill>
                <a:latin typeface="Times New Roman" pitchFamily="18" charset="0"/>
              </a:rPr>
              <a:t>-1</a:t>
            </a:r>
            <a:endParaRPr lang="en-US" sz="2400" u="none">
              <a:latin typeface="Times New Roman" pitchFamily="18" charset="0"/>
            </a:endParaRPr>
          </a:p>
          <a:p>
            <a:pPr algn="ctr" defTabSz="762000"/>
            <a:r>
              <a:rPr lang="en-US" sz="2400" u="none">
                <a:latin typeface="Times New Roman" pitchFamily="18" charset="0"/>
              </a:rPr>
              <a:t>Mapping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2913063" y="49530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5807075" y="49530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2433638" y="475615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u="none">
                <a:latin typeface="Times New Roman" pitchFamily="18" charset="0"/>
              </a:rPr>
              <a:t>B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7178675" y="4724400"/>
            <a:ext cx="36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u="none">
                <a:latin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117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38575" y="1524000"/>
            <a:ext cx="1674813" cy="1295400"/>
          </a:xfrm>
          <a:prstGeom prst="rect">
            <a:avLst/>
          </a:prstGeom>
          <a:solidFill>
            <a:srgbClr val="66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2800" u="none">
                <a:solidFill>
                  <a:schemeClr val="hlink"/>
                </a:solidFill>
                <a:latin typeface="Arial Narrow" pitchFamily="34" charset="0"/>
              </a:rPr>
              <a:t>ByteSub</a:t>
            </a:r>
            <a:endParaRPr lang="en-US" sz="2800" u="none">
              <a:latin typeface="Arial Narrow" pitchFamily="34" charset="0"/>
            </a:endParaRPr>
          </a:p>
          <a:p>
            <a:pPr algn="ctr" defTabSz="762000"/>
            <a:r>
              <a:rPr lang="en-US" sz="2800" u="none">
                <a:latin typeface="Arial Narrow" pitchFamily="34" charset="0"/>
              </a:rPr>
              <a:t>Mapping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2619375" y="2209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5513388" y="2209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984375" y="1982788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latin typeface="Arial Narrow" pitchFamily="34" charset="0"/>
              </a:rPr>
              <a:t>A(x)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734175" y="1951038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latin typeface="Arial Narrow" pitchFamily="34" charset="0"/>
              </a:rPr>
              <a:t>B(x)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997075" y="2941638"/>
            <a:ext cx="6888163" cy="457200"/>
          </a:xfrm>
          <a:prstGeom prst="rect">
            <a:avLst/>
          </a:prstGeom>
          <a:solidFill>
            <a:srgbClr val="F7F9A3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latin typeface="Arial Narrow" pitchFamily="34" charset="0"/>
              </a:rPr>
              <a:t>B(x) = M(x) . A(x)</a:t>
            </a:r>
            <a:r>
              <a:rPr lang="en-US" sz="2400" u="none" baseline="30000">
                <a:latin typeface="Arial Narrow" pitchFamily="34" charset="0"/>
              </a:rPr>
              <a:t>-1  </a:t>
            </a:r>
            <a:r>
              <a:rPr lang="en-US" sz="2400" u="none">
                <a:latin typeface="Arial Narrow" pitchFamily="34" charset="0"/>
              </a:rPr>
              <a:t> +  C</a:t>
            </a:r>
            <a:r>
              <a:rPr lang="en-US" sz="2400" u="none" baseline="-25000">
                <a:latin typeface="Arial Narrow" pitchFamily="34" charset="0"/>
              </a:rPr>
              <a:t>0</a:t>
            </a:r>
            <a:r>
              <a:rPr lang="en-US" sz="2400" u="none">
                <a:latin typeface="Arial Narrow" pitchFamily="34" charset="0"/>
              </a:rPr>
              <a:t>(x)     mod  (1 + x + x</a:t>
            </a:r>
            <a:r>
              <a:rPr lang="en-US" sz="2400" u="none" baseline="30000">
                <a:latin typeface="Arial Narrow" pitchFamily="34" charset="0"/>
              </a:rPr>
              <a:t>3</a:t>
            </a:r>
            <a:r>
              <a:rPr lang="en-US" sz="2400" u="none">
                <a:latin typeface="Arial Narrow" pitchFamily="34" charset="0"/>
              </a:rPr>
              <a:t> + x</a:t>
            </a:r>
            <a:r>
              <a:rPr lang="en-US" sz="2400" u="none" baseline="30000">
                <a:latin typeface="Arial Narrow" pitchFamily="34" charset="0"/>
              </a:rPr>
              <a:t>4</a:t>
            </a:r>
            <a:r>
              <a:rPr lang="en-US" sz="2400" u="none">
                <a:latin typeface="Arial Narrow" pitchFamily="34" charset="0"/>
              </a:rPr>
              <a:t> + x</a:t>
            </a:r>
            <a:r>
              <a:rPr lang="en-US" sz="2400" u="none" baseline="30000">
                <a:latin typeface="Arial Narrow" pitchFamily="34" charset="0"/>
              </a:rPr>
              <a:t>8 </a:t>
            </a:r>
            <a:r>
              <a:rPr lang="en-US" sz="2400" u="none">
                <a:latin typeface="Arial Narrow" pitchFamily="34" charset="0"/>
              </a:rPr>
              <a:t>)  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551613" y="3400425"/>
            <a:ext cx="178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latin typeface="Arial Narrow" pitchFamily="34" charset="0"/>
              </a:rPr>
              <a:t>1 + x + x</a:t>
            </a:r>
            <a:r>
              <a:rPr lang="en-US" sz="2400" u="none" baseline="30000">
                <a:latin typeface="Arial Narrow" pitchFamily="34" charset="0"/>
              </a:rPr>
              <a:t>5</a:t>
            </a:r>
            <a:r>
              <a:rPr lang="en-US" sz="2400" u="none">
                <a:latin typeface="Arial Narrow" pitchFamily="34" charset="0"/>
              </a:rPr>
              <a:t> + x</a:t>
            </a:r>
            <a:r>
              <a:rPr lang="en-US" sz="2400" u="none" baseline="30000">
                <a:latin typeface="Arial Narrow" pitchFamily="34" charset="0"/>
              </a:rPr>
              <a:t>6</a:t>
            </a:r>
            <a:endParaRPr lang="en-US" sz="2400" u="none">
              <a:latin typeface="Arial Narrow" pitchFamily="34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7481888" y="2484438"/>
            <a:ext cx="2455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>
                <a:latin typeface="Arial Narrow" pitchFamily="34" charset="0"/>
              </a:rPr>
              <a:t>Irreducible with period 51</a:t>
            </a:r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V="1">
            <a:off x="7237413" y="2819400"/>
            <a:ext cx="8382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5113338" y="3386138"/>
            <a:ext cx="1516062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2263775" y="5791200"/>
            <a:ext cx="6727825" cy="457200"/>
          </a:xfrm>
          <a:prstGeom prst="rect">
            <a:avLst/>
          </a:prstGeom>
          <a:solidFill>
            <a:srgbClr val="F7F9A3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latin typeface="Arial Narrow" pitchFamily="34" charset="0"/>
              </a:rPr>
              <a:t>A(x)</a:t>
            </a:r>
            <a:r>
              <a:rPr lang="en-US" sz="2400" u="none" baseline="30000">
                <a:latin typeface="Arial Narrow" pitchFamily="34" charset="0"/>
              </a:rPr>
              <a:t> </a:t>
            </a:r>
            <a:r>
              <a:rPr lang="en-US" sz="2400" u="none">
                <a:latin typeface="Arial Narrow" pitchFamily="34" charset="0"/>
              </a:rPr>
              <a:t>= M(x) [B(x) +  C</a:t>
            </a:r>
            <a:r>
              <a:rPr lang="en-US" sz="2400" u="none" baseline="-25000">
                <a:latin typeface="Arial Narrow" pitchFamily="34" charset="0"/>
              </a:rPr>
              <a:t>0</a:t>
            </a:r>
            <a:r>
              <a:rPr lang="en-US" sz="2400" u="none">
                <a:latin typeface="Arial Narrow" pitchFamily="34" charset="0"/>
              </a:rPr>
              <a:t>(x)] </a:t>
            </a:r>
            <a:r>
              <a:rPr lang="en-US" sz="2400" u="none" baseline="30000">
                <a:latin typeface="Arial Narrow" pitchFamily="34" charset="0"/>
              </a:rPr>
              <a:t>-1</a:t>
            </a:r>
            <a:r>
              <a:rPr lang="en-US" sz="2400" u="none">
                <a:latin typeface="Arial Narrow" pitchFamily="34" charset="0"/>
              </a:rPr>
              <a:t>     mod  (1 + x + x</a:t>
            </a:r>
            <a:r>
              <a:rPr lang="en-US" sz="2400" u="none" baseline="30000">
                <a:latin typeface="Arial Narrow" pitchFamily="34" charset="0"/>
              </a:rPr>
              <a:t>3</a:t>
            </a:r>
            <a:r>
              <a:rPr lang="en-US" sz="2400" u="none">
                <a:latin typeface="Arial Narrow" pitchFamily="34" charset="0"/>
              </a:rPr>
              <a:t> + x</a:t>
            </a:r>
            <a:r>
              <a:rPr lang="en-US" sz="2400" u="none" baseline="30000">
                <a:latin typeface="Arial Narrow" pitchFamily="34" charset="0"/>
              </a:rPr>
              <a:t>4</a:t>
            </a:r>
            <a:r>
              <a:rPr lang="en-US" sz="2400" u="none">
                <a:latin typeface="Arial Narrow" pitchFamily="34" charset="0"/>
              </a:rPr>
              <a:t> + x</a:t>
            </a:r>
            <a:r>
              <a:rPr lang="en-US" sz="2400" u="none" baseline="30000">
                <a:latin typeface="Arial Narrow" pitchFamily="34" charset="0"/>
              </a:rPr>
              <a:t>8 </a:t>
            </a:r>
            <a:r>
              <a:rPr lang="en-US" sz="2400" u="none">
                <a:latin typeface="Arial Narrow" pitchFamily="34" charset="0"/>
              </a:rPr>
              <a:t>) 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976313" y="2957513"/>
            <a:ext cx="117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u="none">
                <a:latin typeface="Arial Narrow" pitchFamily="34" charset="0"/>
              </a:rPr>
              <a:t>[BytSub] :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025525" y="5807075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u="none">
                <a:latin typeface="Arial Narrow" pitchFamily="34" charset="0"/>
              </a:rPr>
              <a:t>[BytSub]</a:t>
            </a:r>
            <a:r>
              <a:rPr lang="en-US" u="none" baseline="30000">
                <a:latin typeface="Arial Narrow" pitchFamily="34" charset="0"/>
              </a:rPr>
              <a:t>-1</a:t>
            </a:r>
            <a:r>
              <a:rPr lang="en-US" u="none">
                <a:latin typeface="Arial Narrow" pitchFamily="34" charset="0"/>
              </a:rPr>
              <a:t> :</a:t>
            </a: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3832225" y="4268788"/>
            <a:ext cx="1674813" cy="1295400"/>
          </a:xfrm>
          <a:prstGeom prst="rect">
            <a:avLst/>
          </a:prstGeom>
          <a:solidFill>
            <a:srgbClr val="66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2800" u="none">
                <a:solidFill>
                  <a:schemeClr val="hlink"/>
                </a:solidFill>
                <a:latin typeface="Arial Narrow" pitchFamily="34" charset="0"/>
              </a:rPr>
              <a:t>(ByteSub)</a:t>
            </a:r>
            <a:r>
              <a:rPr lang="en-US" sz="2800" u="none" baseline="30000">
                <a:solidFill>
                  <a:schemeClr val="hlink"/>
                </a:solidFill>
                <a:latin typeface="Arial Narrow" pitchFamily="34" charset="0"/>
              </a:rPr>
              <a:t>-1</a:t>
            </a:r>
            <a:endParaRPr lang="en-US" sz="2800" u="none">
              <a:latin typeface="Arial Narrow" pitchFamily="34" charset="0"/>
            </a:endParaRPr>
          </a:p>
          <a:p>
            <a:pPr algn="ctr" defTabSz="762000"/>
            <a:r>
              <a:rPr lang="en-US" sz="2800" u="none">
                <a:latin typeface="Arial Narrow" pitchFamily="34" charset="0"/>
              </a:rPr>
              <a:t>Mapping</a:t>
            </a:r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2613025" y="4954588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5507038" y="4954588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1976438" y="4727575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latin typeface="Arial Narrow" pitchFamily="34" charset="0"/>
              </a:rPr>
              <a:t>B(x)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6729413" y="4695825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>
                <a:latin typeface="Arial Narrow" pitchFamily="34" charset="0"/>
              </a:rPr>
              <a:t>A(x)</a:t>
            </a:r>
          </a:p>
        </p:txBody>
      </p:sp>
      <p:sp>
        <p:nvSpPr>
          <p:cNvPr id="1480724" name="Rectangle 20"/>
          <p:cNvSpPr>
            <a:spLocks noChangeArrowheads="1"/>
          </p:cNvSpPr>
          <p:nvPr/>
        </p:nvSpPr>
        <p:spPr bwMode="auto">
          <a:xfrm>
            <a:off x="1143000" y="533400"/>
            <a:ext cx="8305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836613">
              <a:defRPr/>
            </a:pPr>
            <a:r>
              <a:rPr lang="en-US" sz="3600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Rijndael:  </a:t>
            </a:r>
            <a:r>
              <a:rPr lang="en-US" sz="36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ByteSub </a:t>
            </a:r>
            <a:r>
              <a:rPr lang="en-US" sz="36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and its inverse</a:t>
            </a:r>
            <a:r>
              <a:rPr lang="en-US" sz="36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ByteSub</a:t>
            </a:r>
            <a:r>
              <a:rPr lang="en-US" sz="3600" u="none" baseline="30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1359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905000" y="2895600"/>
            <a:ext cx="673735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none">
                <a:solidFill>
                  <a:srgbClr val="023DD0"/>
                </a:solidFill>
              </a:rPr>
              <a:t>Depending on the block length, each “row” of the </a:t>
            </a:r>
          </a:p>
          <a:p>
            <a:pPr algn="ctr"/>
            <a:r>
              <a:rPr lang="en-US" u="none">
                <a:solidFill>
                  <a:srgbClr val="023DD0"/>
                </a:solidFill>
              </a:rPr>
              <a:t>block is cyclically shifted according to the above table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0"/>
            <a:ext cx="3884613" cy="1281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87788"/>
            <a:ext cx="8228013" cy="20716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482757" name="Rectangle 5"/>
          <p:cNvSpPr>
            <a:spLocks noChangeArrowheads="1"/>
          </p:cNvSpPr>
          <p:nvPr/>
        </p:nvSpPr>
        <p:spPr bwMode="auto">
          <a:xfrm>
            <a:off x="3581400" y="457200"/>
            <a:ext cx="5257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836613">
              <a:defRPr/>
            </a:pPr>
            <a:r>
              <a:rPr lang="en-US" sz="3200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Rijndael:  </a:t>
            </a:r>
            <a:r>
              <a:rPr lang="en-US" sz="32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ShiftRow</a:t>
            </a:r>
            <a:endParaRPr lang="en-US" sz="3200" u="none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14400" y="2868613"/>
            <a:ext cx="7385050" cy="10080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023DD0"/>
                </a:solidFill>
              </a:rPr>
              <a:t>Each 4 byte column is multiplied by a fixed polynomial</a:t>
            </a:r>
          </a:p>
          <a:p>
            <a:r>
              <a:rPr lang="en-US" u="none">
                <a:solidFill>
                  <a:srgbClr val="023DD0"/>
                </a:solidFill>
              </a:rPr>
              <a:t>        C(x) =  (03) .  </a:t>
            </a:r>
            <a:r>
              <a:rPr lang="en-US" u="none">
                <a:solidFill>
                  <a:srgbClr val="94593E"/>
                </a:solidFill>
              </a:rPr>
              <a:t>X</a:t>
            </a:r>
            <a:r>
              <a:rPr lang="en-US" u="none" baseline="30000">
                <a:solidFill>
                  <a:srgbClr val="94593E"/>
                </a:solidFill>
              </a:rPr>
              <a:t>3</a:t>
            </a:r>
            <a:r>
              <a:rPr lang="en-US" u="none">
                <a:solidFill>
                  <a:srgbClr val="023DD0"/>
                </a:solidFill>
              </a:rPr>
              <a:t>  +   (01) .  </a:t>
            </a:r>
            <a:r>
              <a:rPr lang="en-US" u="none">
                <a:solidFill>
                  <a:srgbClr val="94593E"/>
                </a:solidFill>
              </a:rPr>
              <a:t>X</a:t>
            </a:r>
            <a:r>
              <a:rPr lang="en-US" u="none" baseline="30000">
                <a:solidFill>
                  <a:srgbClr val="94593E"/>
                </a:solidFill>
              </a:rPr>
              <a:t>2</a:t>
            </a:r>
            <a:r>
              <a:rPr lang="en-US" u="none">
                <a:solidFill>
                  <a:srgbClr val="023DD0"/>
                </a:solidFill>
              </a:rPr>
              <a:t>  +  (01)  </a:t>
            </a:r>
            <a:r>
              <a:rPr lang="en-US" u="none">
                <a:solidFill>
                  <a:srgbClr val="94593E"/>
                </a:solidFill>
              </a:rPr>
              <a:t>X</a:t>
            </a:r>
            <a:r>
              <a:rPr lang="en-US" u="none">
                <a:solidFill>
                  <a:srgbClr val="023DD0"/>
                </a:solidFill>
              </a:rPr>
              <a:t>  +   (02)</a:t>
            </a:r>
          </a:p>
          <a:p>
            <a:r>
              <a:rPr lang="en-US" u="none">
                <a:solidFill>
                  <a:srgbClr val="023DD0"/>
                </a:solidFill>
              </a:rPr>
              <a:t>This corresponds to matrix multiplication </a:t>
            </a:r>
            <a:r>
              <a:rPr lang="en-US" u="none">
                <a:solidFill>
                  <a:srgbClr val="94593E"/>
                </a:solidFill>
              </a:rPr>
              <a:t>b(x) = c(x) </a:t>
            </a:r>
            <a:r>
              <a:rPr lang="en-US" u="none">
                <a:solidFill>
                  <a:srgbClr val="94593E"/>
                </a:solidFill>
                <a:sym typeface="Symbol" pitchFamily="18" charset="2"/>
              </a:rPr>
              <a:t> a(x) </a:t>
            </a:r>
            <a:r>
              <a:rPr lang="en-US" u="none">
                <a:solidFill>
                  <a:schemeClr val="accent1"/>
                </a:solidFill>
                <a:sym typeface="Symbol" pitchFamily="18" charset="2"/>
              </a:rPr>
              <a:t>:</a:t>
            </a:r>
            <a:endParaRPr lang="en-US" u="none">
              <a:solidFill>
                <a:srgbClr val="023DD0"/>
              </a:solidFill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735013"/>
            <a:ext cx="6627813" cy="2025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165600"/>
            <a:ext cx="2817813" cy="1322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484805" name="Rectangle 5"/>
          <p:cNvSpPr>
            <a:spLocks noChangeArrowheads="1"/>
          </p:cNvSpPr>
          <p:nvPr/>
        </p:nvSpPr>
        <p:spPr bwMode="auto">
          <a:xfrm>
            <a:off x="685800" y="506413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836613">
              <a:defRPr/>
            </a:pPr>
            <a:r>
              <a:rPr lang="en-US" sz="3200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Rijndael:  </a:t>
            </a:r>
            <a:r>
              <a:rPr lang="en-US" sz="32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MixColumn</a:t>
            </a:r>
            <a:endParaRPr lang="en-US" sz="3200" u="none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800600" y="5764213"/>
            <a:ext cx="1639888" cy="519112"/>
          </a:xfrm>
          <a:prstGeom prst="rect">
            <a:avLst/>
          </a:prstGeom>
          <a:solidFill>
            <a:srgbClr val="89FF89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2800" u="none">
                <a:solidFill>
                  <a:schemeClr val="tx2"/>
                </a:solidFill>
                <a:latin typeface="Times New Roman" pitchFamily="18" charset="0"/>
              </a:rPr>
              <a:t>B = [C] A</a:t>
            </a:r>
            <a:endParaRPr lang="en-GB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556500" y="5541963"/>
            <a:ext cx="2120900" cy="835025"/>
          </a:xfrm>
          <a:prstGeom prst="rect">
            <a:avLst/>
          </a:prstGeom>
          <a:solidFill>
            <a:srgbClr val="F7F9A3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600" u="none">
                <a:latin typeface="Arial Narrow" pitchFamily="34" charset="0"/>
              </a:rPr>
              <a:t>Non-singular matrix </a:t>
            </a:r>
          </a:p>
          <a:p>
            <a:pPr algn="ctr" defTabSz="762000"/>
            <a:r>
              <a:rPr lang="en-US" sz="1600" u="none">
                <a:latin typeface="Arial Narrow" pitchFamily="34" charset="0"/>
              </a:rPr>
              <a:t>(Invertible matrix) </a:t>
            </a:r>
          </a:p>
          <a:p>
            <a:pPr algn="ctr" defTabSz="762000"/>
            <a:r>
              <a:rPr lang="en-US" sz="1600" u="none">
                <a:latin typeface="Arial Narrow" pitchFamily="34" charset="0"/>
              </a:rPr>
              <a:t>Elements in HEX Format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 flipV="1">
            <a:off x="6264275" y="5402263"/>
            <a:ext cx="1355725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8047038" y="4149725"/>
            <a:ext cx="1741480" cy="5869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de-DE" sz="1600" dirty="0"/>
              <a:t>GF(2</a:t>
            </a:r>
            <a:r>
              <a:rPr lang="de-DE" sz="1600" baseline="30000" dirty="0"/>
              <a:t>8</a:t>
            </a:r>
            <a:r>
              <a:rPr lang="de-DE" sz="1600" dirty="0"/>
              <a:t>) </a:t>
            </a:r>
            <a:r>
              <a:rPr lang="de-DE" sz="1600" dirty="0" err="1"/>
              <a:t>elements</a:t>
            </a:r>
            <a:endParaRPr lang="de-DE" sz="1600" dirty="0"/>
          </a:p>
          <a:p>
            <a:r>
              <a:rPr lang="de-DE" sz="1600" dirty="0"/>
              <a:t>8 </a:t>
            </a:r>
            <a:r>
              <a:rPr lang="de-DE" sz="1600" dirty="0" err="1"/>
              <a:t>bits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endParaRPr lang="de-DE" sz="1600" dirty="0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H="1">
            <a:off x="7056438" y="4251325"/>
            <a:ext cx="936625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7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990600" y="4497388"/>
            <a:ext cx="7346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Each word is simply EXOR’ed with the expanded round key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90800"/>
            <a:ext cx="8609013" cy="1525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143000" y="5183188"/>
            <a:ext cx="4316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Key Expansion algorithm see next</a:t>
            </a:r>
          </a:p>
        </p:txBody>
      </p:sp>
      <p:sp>
        <p:nvSpPr>
          <p:cNvPr id="1486853" name="Rectangle 5"/>
          <p:cNvSpPr>
            <a:spLocks noChangeArrowheads="1"/>
          </p:cNvSpPr>
          <p:nvPr/>
        </p:nvSpPr>
        <p:spPr bwMode="auto">
          <a:xfrm>
            <a:off x="3200400" y="68580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836613">
              <a:defRPr/>
            </a:pPr>
            <a:r>
              <a:rPr lang="en-US" sz="4000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Rijndael:  </a:t>
            </a:r>
            <a:r>
              <a:rPr lang="en-US" sz="40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AddRoundKey</a:t>
            </a:r>
            <a:endParaRPr lang="en-US" sz="4000" u="none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 descr="50%"/>
          <p:cNvSpPr>
            <a:spLocks noChangeArrowheads="1"/>
          </p:cNvSpPr>
          <p:nvPr/>
        </p:nvSpPr>
        <p:spPr bwMode="auto">
          <a:xfrm>
            <a:off x="4267200" y="3827463"/>
            <a:ext cx="1751013" cy="1066800"/>
          </a:xfrm>
          <a:prstGeom prst="rect">
            <a:avLst/>
          </a:prstGeom>
          <a:pattFill prst="pct50">
            <a:fgClr>
              <a:schemeClr val="accent1"/>
            </a:fgClr>
            <a:bgClr>
              <a:srgbClr val="FFFFFF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529013" y="304800"/>
          <a:ext cx="29765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Photo Editor Photo" r:id="rId4" imgW="2695951" imgH="542857" progId="">
                  <p:embed/>
                </p:oleObj>
              </mc:Choice>
              <mc:Fallback>
                <p:oleObj name="Photo Editor Photo" r:id="rId4" imgW="2695951" imgH="5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304800"/>
                        <a:ext cx="297656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5029200" y="1616075"/>
            <a:ext cx="152400" cy="152400"/>
          </a:xfrm>
          <a:prstGeom prst="flowChar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rot="5400000" flipH="1" flipV="1">
            <a:off x="4953000" y="146367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572000" y="1082675"/>
            <a:ext cx="1141413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PLAIN TEXT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399213" y="1584325"/>
            <a:ext cx="11430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ROUND KEY 0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99213" y="2806700"/>
            <a:ext cx="11430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ROUND KEY 1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399213" y="3192463"/>
            <a:ext cx="11430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ROUND KEY 2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399213" y="3502025"/>
            <a:ext cx="1143000" cy="230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ROUND KEY 8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399213" y="4618038"/>
            <a:ext cx="11430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ROUND KEY 9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99213" y="5608638"/>
            <a:ext cx="11430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ROUND KEY 10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572000" y="6113463"/>
            <a:ext cx="1141413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0" u="none">
                <a:latin typeface="Times New Roman" pitchFamily="18" charset="0"/>
              </a:rPr>
              <a:t>CIPHER TEXT</a:t>
            </a:r>
            <a:endParaRPr lang="en-GB" sz="1000" b="0" u="none">
              <a:latin typeface="Times New Roman" pitchFamily="18" charset="0"/>
            </a:endParaRP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rot="5400000" flipH="1" flipV="1">
            <a:off x="4991100" y="18827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 flipV="1">
            <a:off x="5181600" y="1692275"/>
            <a:ext cx="1217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 flipV="1">
            <a:off x="3657600" y="19970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 flipV="1">
            <a:off x="3657600" y="5884863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 flipV="1">
            <a:off x="3657600" y="5046663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H="1" flipV="1">
            <a:off x="3657600" y="4894263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rot="5400000" flipH="1" flipV="1">
            <a:off x="2437606" y="3445669"/>
            <a:ext cx="2897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rot="5400000" flipH="1" flipV="1">
            <a:off x="3467100" y="5465763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rot="5400000" flipH="1" flipV="1">
            <a:off x="4991100" y="59991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572000" y="3802063"/>
            <a:ext cx="1141413" cy="1016000"/>
            <a:chOff x="2880" y="2288"/>
            <a:chExt cx="720" cy="640"/>
          </a:xfrm>
        </p:grpSpPr>
        <p:sp>
          <p:nvSpPr>
            <p:cNvPr id="2100" name="Rectangle 24"/>
            <p:cNvSpPr>
              <a:spLocks noChangeArrowheads="1"/>
            </p:cNvSpPr>
            <p:nvPr/>
          </p:nvSpPr>
          <p:spPr bwMode="auto">
            <a:xfrm>
              <a:off x="2880" y="2400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Byte Substitute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2101" name="Rectangle 25"/>
            <p:cNvSpPr>
              <a:spLocks noChangeArrowheads="1"/>
            </p:cNvSpPr>
            <p:nvPr/>
          </p:nvSpPr>
          <p:spPr bwMode="auto">
            <a:xfrm>
              <a:off x="2880" y="2544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Shift row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2102" name="Rectangle 26"/>
            <p:cNvSpPr>
              <a:spLocks noChangeArrowheads="1"/>
            </p:cNvSpPr>
            <p:nvPr/>
          </p:nvSpPr>
          <p:spPr bwMode="auto">
            <a:xfrm>
              <a:off x="2880" y="2688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Mix column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2103" name="Rectangle 27"/>
            <p:cNvSpPr>
              <a:spLocks noChangeArrowheads="1"/>
            </p:cNvSpPr>
            <p:nvPr/>
          </p:nvSpPr>
          <p:spPr bwMode="auto">
            <a:xfrm>
              <a:off x="2880" y="2832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Key addition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2104" name="Text Box 28"/>
            <p:cNvSpPr txBox="1">
              <a:spLocks noChangeArrowheads="1"/>
            </p:cNvSpPr>
            <p:nvPr/>
          </p:nvSpPr>
          <p:spPr bwMode="auto">
            <a:xfrm>
              <a:off x="3024" y="2288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de-DE" sz="800" u="none"/>
                <a:t>ROUND 9</a:t>
              </a:r>
              <a:endParaRPr lang="en-GB" sz="800" u="none"/>
            </a:p>
          </p:txBody>
        </p:sp>
      </p:grpSp>
      <p:sp>
        <p:nvSpPr>
          <p:cNvPr id="2072" name="Rectangle 29" descr="50%"/>
          <p:cNvSpPr>
            <a:spLocks noChangeArrowheads="1"/>
          </p:cNvSpPr>
          <p:nvPr/>
        </p:nvSpPr>
        <p:spPr bwMode="auto">
          <a:xfrm>
            <a:off x="4267200" y="5046663"/>
            <a:ext cx="1751013" cy="8382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5021263"/>
            <a:ext cx="1141413" cy="787400"/>
            <a:chOff x="2880" y="3056"/>
            <a:chExt cx="720" cy="496"/>
          </a:xfrm>
        </p:grpSpPr>
        <p:sp>
          <p:nvSpPr>
            <p:cNvPr id="2096" name="Rectangle 31"/>
            <p:cNvSpPr>
              <a:spLocks noChangeArrowheads="1"/>
            </p:cNvSpPr>
            <p:nvPr/>
          </p:nvSpPr>
          <p:spPr bwMode="auto">
            <a:xfrm>
              <a:off x="2880" y="3168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Byte Substitute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2097" name="Rectangle 32"/>
            <p:cNvSpPr>
              <a:spLocks noChangeArrowheads="1"/>
            </p:cNvSpPr>
            <p:nvPr/>
          </p:nvSpPr>
          <p:spPr bwMode="auto">
            <a:xfrm>
              <a:off x="2880" y="3312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Shift row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2098" name="Rectangle 33"/>
            <p:cNvSpPr>
              <a:spLocks noChangeArrowheads="1"/>
            </p:cNvSpPr>
            <p:nvPr/>
          </p:nvSpPr>
          <p:spPr bwMode="auto">
            <a:xfrm>
              <a:off x="2880" y="3456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Key addition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2099" name="Text Box 34"/>
            <p:cNvSpPr txBox="1">
              <a:spLocks noChangeArrowheads="1"/>
            </p:cNvSpPr>
            <p:nvPr/>
          </p:nvSpPr>
          <p:spPr bwMode="auto">
            <a:xfrm>
              <a:off x="3024" y="3056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de-DE" sz="800" u="none"/>
                <a:t>ROUND 10</a:t>
              </a:r>
              <a:endParaRPr lang="en-GB" sz="800" u="none"/>
            </a:p>
          </p:txBody>
        </p:sp>
      </p:grpSp>
      <p:sp>
        <p:nvSpPr>
          <p:cNvPr id="2074" name="AutoShape 35" descr="50%"/>
          <p:cNvSpPr>
            <a:spLocks noChangeArrowheads="1"/>
          </p:cNvSpPr>
          <p:nvPr/>
        </p:nvSpPr>
        <p:spPr bwMode="auto">
          <a:xfrm rot="10800000">
            <a:off x="4267200" y="3463925"/>
            <a:ext cx="1751013" cy="200025"/>
          </a:xfrm>
          <a:prstGeom prst="flowChartDocumen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075" name="Line 36"/>
          <p:cNvSpPr>
            <a:spLocks noChangeShapeType="1"/>
          </p:cNvSpPr>
          <p:nvPr/>
        </p:nvSpPr>
        <p:spPr bwMode="auto">
          <a:xfrm rot="5400000" flipH="1" flipV="1">
            <a:off x="5029200" y="497046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6" name="AutoShape 37"/>
          <p:cNvSpPr>
            <a:spLocks noChangeArrowheads="1"/>
          </p:cNvSpPr>
          <p:nvPr/>
        </p:nvSpPr>
        <p:spPr bwMode="auto">
          <a:xfrm>
            <a:off x="1828800" y="4513263"/>
            <a:ext cx="228600" cy="152400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077" name="Rectangle 38" descr="50%"/>
          <p:cNvSpPr>
            <a:spLocks noChangeArrowheads="1"/>
          </p:cNvSpPr>
          <p:nvPr/>
        </p:nvSpPr>
        <p:spPr bwMode="auto">
          <a:xfrm>
            <a:off x="4267200" y="1997075"/>
            <a:ext cx="1751013" cy="1066800"/>
          </a:xfrm>
          <a:prstGeom prst="rect">
            <a:avLst/>
          </a:prstGeom>
          <a:pattFill prst="pct50">
            <a:fgClr>
              <a:schemeClr val="accent1"/>
            </a:fgClr>
            <a:bgClr>
              <a:srgbClr val="FFFFFF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572000" y="1971675"/>
            <a:ext cx="1141413" cy="1016000"/>
            <a:chOff x="2880" y="1232"/>
            <a:chExt cx="720" cy="640"/>
          </a:xfrm>
        </p:grpSpPr>
        <p:sp>
          <p:nvSpPr>
            <p:cNvPr id="2091" name="Rectangle 40"/>
            <p:cNvSpPr>
              <a:spLocks noChangeArrowheads="1"/>
            </p:cNvSpPr>
            <p:nvPr/>
          </p:nvSpPr>
          <p:spPr bwMode="auto">
            <a:xfrm>
              <a:off x="2880" y="1344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Byte Substitute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2092" name="Rectangle 41"/>
            <p:cNvSpPr>
              <a:spLocks noChangeArrowheads="1"/>
            </p:cNvSpPr>
            <p:nvPr/>
          </p:nvSpPr>
          <p:spPr bwMode="auto">
            <a:xfrm>
              <a:off x="2880" y="1488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Shift row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2093" name="Rectangle 42"/>
            <p:cNvSpPr>
              <a:spLocks noChangeArrowheads="1"/>
            </p:cNvSpPr>
            <p:nvPr/>
          </p:nvSpPr>
          <p:spPr bwMode="auto">
            <a:xfrm>
              <a:off x="2880" y="1632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Mix column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2094" name="Rectangle 43"/>
            <p:cNvSpPr>
              <a:spLocks noChangeArrowheads="1"/>
            </p:cNvSpPr>
            <p:nvPr/>
          </p:nvSpPr>
          <p:spPr bwMode="auto">
            <a:xfrm>
              <a:off x="2880" y="1776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Key addition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2095" name="Text Box 44"/>
            <p:cNvSpPr txBox="1">
              <a:spLocks noChangeArrowheads="1"/>
            </p:cNvSpPr>
            <p:nvPr/>
          </p:nvSpPr>
          <p:spPr bwMode="auto">
            <a:xfrm>
              <a:off x="3024" y="1232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de-DE" sz="800" u="none"/>
                <a:t>ROUND 1</a:t>
              </a:r>
              <a:endParaRPr lang="en-GB" sz="800" u="none"/>
            </a:p>
          </p:txBody>
        </p:sp>
      </p:grpSp>
      <p:sp>
        <p:nvSpPr>
          <p:cNvPr id="2079" name="AutoShape 45" descr="50%"/>
          <p:cNvSpPr>
            <a:spLocks noChangeArrowheads="1"/>
          </p:cNvSpPr>
          <p:nvPr/>
        </p:nvSpPr>
        <p:spPr bwMode="auto">
          <a:xfrm>
            <a:off x="4267200" y="3259138"/>
            <a:ext cx="1751013" cy="152400"/>
          </a:xfrm>
          <a:prstGeom prst="flowChartDocumen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080" name="Text Box 46"/>
          <p:cNvSpPr txBox="1">
            <a:spLocks noChangeArrowheads="1"/>
          </p:cNvSpPr>
          <p:nvPr/>
        </p:nvSpPr>
        <p:spPr bwMode="auto">
          <a:xfrm>
            <a:off x="4800600" y="3230563"/>
            <a:ext cx="6842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800" u="none"/>
              <a:t>ROUND 2</a:t>
            </a:r>
            <a:endParaRPr lang="en-GB" sz="800" u="none"/>
          </a:p>
        </p:txBody>
      </p:sp>
      <p:sp>
        <p:nvSpPr>
          <p:cNvPr id="2081" name="Text Box 47"/>
          <p:cNvSpPr txBox="1">
            <a:spLocks noChangeArrowheads="1"/>
          </p:cNvSpPr>
          <p:nvPr/>
        </p:nvSpPr>
        <p:spPr bwMode="auto">
          <a:xfrm>
            <a:off x="4800600" y="3482975"/>
            <a:ext cx="684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de-DE" sz="800" u="none"/>
              <a:t>ROUND 8</a:t>
            </a:r>
            <a:endParaRPr lang="en-GB" sz="800" u="none"/>
          </a:p>
        </p:txBody>
      </p:sp>
      <p:sp>
        <p:nvSpPr>
          <p:cNvPr id="2082" name="Line 48"/>
          <p:cNvSpPr>
            <a:spLocks noChangeShapeType="1"/>
          </p:cNvSpPr>
          <p:nvPr/>
        </p:nvSpPr>
        <p:spPr bwMode="auto">
          <a:xfrm flipH="1" flipV="1">
            <a:off x="5713413" y="29114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83" name="Line 49"/>
          <p:cNvSpPr>
            <a:spLocks noChangeShapeType="1"/>
          </p:cNvSpPr>
          <p:nvPr/>
        </p:nvSpPr>
        <p:spPr bwMode="auto">
          <a:xfrm flipH="1" flipV="1">
            <a:off x="5713413" y="332581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84" name="Line 50"/>
          <p:cNvSpPr>
            <a:spLocks noChangeShapeType="1"/>
          </p:cNvSpPr>
          <p:nvPr/>
        </p:nvSpPr>
        <p:spPr bwMode="auto">
          <a:xfrm flipH="1" flipV="1">
            <a:off x="5713413" y="35972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85" name="Line 51"/>
          <p:cNvSpPr>
            <a:spLocks noChangeShapeType="1"/>
          </p:cNvSpPr>
          <p:nvPr/>
        </p:nvSpPr>
        <p:spPr bwMode="auto">
          <a:xfrm rot="5400000" flipH="1" flipV="1">
            <a:off x="5010150" y="3159125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86" name="Text Box 52"/>
          <p:cNvSpPr txBox="1">
            <a:spLocks noChangeArrowheads="1"/>
          </p:cNvSpPr>
          <p:nvPr/>
        </p:nvSpPr>
        <p:spPr bwMode="auto">
          <a:xfrm rot="-5400000">
            <a:off x="3318669" y="5315744"/>
            <a:ext cx="768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800" u="none"/>
              <a:t>Final Round</a:t>
            </a:r>
            <a:endParaRPr lang="en-GB" sz="800" u="none"/>
          </a:p>
        </p:txBody>
      </p:sp>
      <p:sp>
        <p:nvSpPr>
          <p:cNvPr id="2087" name="Text Box 53"/>
          <p:cNvSpPr txBox="1">
            <a:spLocks noChangeArrowheads="1"/>
          </p:cNvSpPr>
          <p:nvPr/>
        </p:nvSpPr>
        <p:spPr bwMode="auto">
          <a:xfrm rot="-5400000">
            <a:off x="3160713" y="3244850"/>
            <a:ext cx="10556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800" u="none"/>
              <a:t>General Round x9</a:t>
            </a:r>
            <a:endParaRPr lang="en-GB" sz="800" u="none"/>
          </a:p>
        </p:txBody>
      </p:sp>
      <p:sp>
        <p:nvSpPr>
          <p:cNvPr id="2088" name="Line 54"/>
          <p:cNvSpPr>
            <a:spLocks noChangeShapeType="1"/>
          </p:cNvSpPr>
          <p:nvPr/>
        </p:nvSpPr>
        <p:spPr bwMode="auto">
          <a:xfrm flipH="1" flipV="1">
            <a:off x="5713413" y="47418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89" name="Line 55"/>
          <p:cNvSpPr>
            <a:spLocks noChangeShapeType="1"/>
          </p:cNvSpPr>
          <p:nvPr/>
        </p:nvSpPr>
        <p:spPr bwMode="auto">
          <a:xfrm flipH="1" flipV="1">
            <a:off x="5713413" y="57324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90" name="Line 56"/>
          <p:cNvSpPr>
            <a:spLocks noChangeShapeType="1"/>
          </p:cNvSpPr>
          <p:nvPr/>
        </p:nvSpPr>
        <p:spPr bwMode="auto">
          <a:xfrm rot="5400000" flipH="1" flipV="1">
            <a:off x="5028406" y="3750469"/>
            <a:ext cx="153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5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457200" y="685800"/>
            <a:ext cx="9302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defRPr/>
            </a:pPr>
            <a:endParaRPr lang="en-US" sz="2800" u="none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76238" indent="-376238" defTabSz="836613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36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Inverse </a:t>
            </a:r>
            <a:r>
              <a:rPr lang="en-US" sz="38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</a:t>
            </a:r>
            <a:r>
              <a:rPr lang="en-US" sz="36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Cipher</a:t>
            </a:r>
          </a:p>
          <a:p>
            <a:pPr marL="376238" indent="-376238" defTabSz="836613">
              <a:lnSpc>
                <a:spcPct val="85000"/>
              </a:lnSpc>
              <a:spcBef>
                <a:spcPct val="20000"/>
              </a:spcBef>
              <a:defRPr/>
            </a:pPr>
            <a:endParaRPr lang="en-US" sz="2800" u="none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Except for the non-linear ByteSub step, each part of Rijndael has a </a:t>
            </a:r>
            <a:r>
              <a:rPr lang="en-US" sz="2800" u="none">
                <a:solidFill>
                  <a:srgbClr val="9459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straightforward inverse</a:t>
            </a:r>
            <a:r>
              <a:rPr lang="en-US" sz="28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and the operations simply need to be undone in the </a:t>
            </a:r>
            <a:r>
              <a:rPr lang="en-US" sz="2800" u="none">
                <a:solidFill>
                  <a:srgbClr val="9459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reverse order</a:t>
            </a:r>
            <a:r>
              <a:rPr lang="en-US" sz="28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.</a:t>
            </a: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defRPr/>
            </a:pPr>
            <a:endParaRPr lang="en-US" sz="2800" u="none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However, Rijndael was specially written so that the </a:t>
            </a:r>
            <a:r>
              <a:rPr lang="en-US" sz="2800" u="none">
                <a:solidFill>
                  <a:srgbClr val="9459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same code</a:t>
            </a:r>
            <a:r>
              <a:rPr lang="en-US" sz="28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that encrypts a block can also decrypt the same block simply by </a:t>
            </a:r>
            <a:r>
              <a:rPr lang="en-US" sz="2800" u="none">
                <a:solidFill>
                  <a:srgbClr val="9459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changing certain tables and polynomials</a:t>
            </a:r>
            <a:r>
              <a:rPr lang="en-US" sz="28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for each layer.  The rest of the operation remains identical.</a:t>
            </a:r>
          </a:p>
        </p:txBody>
      </p:sp>
    </p:spTree>
    <p:extLst>
      <p:ext uri="{BB962C8B-B14F-4D97-AF65-F5344CB8AC3E}">
        <p14:creationId xmlns:p14="http://schemas.microsoft.com/office/powerpoint/2010/main" val="18160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286000" y="2667000"/>
            <a:ext cx="1676400" cy="533400"/>
          </a:xfrm>
          <a:prstGeom prst="rect">
            <a:avLst/>
          </a:prstGeom>
          <a:solidFill>
            <a:srgbClr val="F7F9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Key addition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362200" y="4344988"/>
            <a:ext cx="1600200" cy="533400"/>
          </a:xfrm>
          <a:prstGeom prst="rect">
            <a:avLst/>
          </a:prstGeom>
          <a:solidFill>
            <a:srgbClr val="F7F9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Inv. Shift row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286000" y="3505200"/>
            <a:ext cx="1676400" cy="534988"/>
          </a:xfrm>
          <a:prstGeom prst="rect">
            <a:avLst/>
          </a:prstGeom>
          <a:solidFill>
            <a:srgbClr val="F7F9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Inv.Mix column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286000" y="5183188"/>
            <a:ext cx="1676400" cy="533400"/>
          </a:xfrm>
          <a:prstGeom prst="rect">
            <a:avLst/>
          </a:prstGeom>
          <a:solidFill>
            <a:srgbClr val="F7F9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Inv. Byte sub</a:t>
            </a:r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3962400" y="2944813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708525" y="2743200"/>
            <a:ext cx="1309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>
                <a:latin typeface="Times New Roman" pitchFamily="18" charset="0"/>
              </a:rPr>
              <a:t>Round-Key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3124200" y="22987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3124200" y="3200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3124200" y="40401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3124200" y="48783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493004" name="Text Box 12"/>
          <p:cNvSpPr txBox="1">
            <a:spLocks noChangeArrowheads="1"/>
          </p:cNvSpPr>
          <p:nvPr/>
        </p:nvSpPr>
        <p:spPr bwMode="auto">
          <a:xfrm>
            <a:off x="2743200" y="1066800"/>
            <a:ext cx="617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sz="3600" u="none">
                <a:solidFill>
                  <a:srgbClr val="0E52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Decryption Round transformation</a:t>
            </a:r>
          </a:p>
        </p:txBody>
      </p:sp>
      <p:sp>
        <p:nvSpPr>
          <p:cNvPr id="1493005" name="Rectangle 13"/>
          <p:cNvSpPr>
            <a:spLocks noChangeArrowheads="1"/>
          </p:cNvSpPr>
          <p:nvPr/>
        </p:nvSpPr>
        <p:spPr bwMode="auto">
          <a:xfrm>
            <a:off x="5484813" y="4344988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5750" indent="-285750">
              <a:lnSpc>
                <a:spcPct val="85000"/>
              </a:lnSpc>
              <a:spcBef>
                <a:spcPct val="30000"/>
              </a:spcBef>
              <a:buClr>
                <a:srgbClr val="660066"/>
              </a:buClr>
              <a:buSzPct val="85000"/>
              <a:buFont typeface="Monotype Sorts" pitchFamily="2" charset="2"/>
              <a:buNone/>
              <a:defRPr/>
            </a:pPr>
            <a:r>
              <a:rPr lang="en-US" i="1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Reversed sequence !</a:t>
            </a:r>
            <a:endParaRPr lang="en-US" sz="180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93006" name="Rectangle 14"/>
          <p:cNvSpPr>
            <a:spLocks noChangeArrowheads="1"/>
          </p:cNvSpPr>
          <p:nvPr/>
        </p:nvSpPr>
        <p:spPr bwMode="auto">
          <a:xfrm>
            <a:off x="914400" y="1028700"/>
            <a:ext cx="2895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836613">
              <a:defRPr/>
            </a:pPr>
            <a:r>
              <a:rPr lang="en-US" sz="4000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Rijndael:</a:t>
            </a:r>
          </a:p>
        </p:txBody>
      </p:sp>
    </p:spTree>
    <p:extLst>
      <p:ext uri="{BB962C8B-B14F-4D97-AF65-F5344CB8AC3E}">
        <p14:creationId xmlns:p14="http://schemas.microsoft.com/office/powerpoint/2010/main" val="14258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219200"/>
          <a:ext cx="18288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Photo Editor Photo" r:id="rId4" imgW="1828571" imgH="923810" progId="">
                  <p:embed/>
                </p:oleObj>
              </mc:Choice>
              <mc:Fallback>
                <p:oleObj name="Photo Editor Photo" r:id="rId4" imgW="1828571" imgH="9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18288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49625" y="990600"/>
            <a:ext cx="4192588" cy="5259388"/>
            <a:chOff x="2110" y="624"/>
            <a:chExt cx="2642" cy="3312"/>
          </a:xfrm>
        </p:grpSpPr>
        <p:sp>
          <p:nvSpPr>
            <p:cNvPr id="3076" name="Rectangle 4" descr="50%"/>
            <p:cNvSpPr>
              <a:spLocks noChangeArrowheads="1"/>
            </p:cNvSpPr>
            <p:nvPr/>
          </p:nvSpPr>
          <p:spPr bwMode="auto">
            <a:xfrm>
              <a:off x="2688" y="2736"/>
              <a:ext cx="1104" cy="672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rgbClr val="FFFFFF"/>
              </a:bgClr>
            </a:patt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2880" y="624"/>
              <a:ext cx="72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0" u="none">
                  <a:latin typeface="Times New Roman" pitchFamily="18" charset="0"/>
                </a:rPr>
                <a:t>CIPHER TEXT</a:t>
              </a:r>
              <a:endParaRPr lang="en-GB" sz="1000" b="0" u="none">
                <a:latin typeface="Times New Roman" pitchFamily="18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4032" y="1614"/>
              <a:ext cx="72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0" u="none">
                  <a:latin typeface="Times New Roman" pitchFamily="18" charset="0"/>
                </a:rPr>
                <a:t>ROUND KEY 9</a:t>
              </a:r>
              <a:endParaRPr lang="en-GB" sz="1000" b="0" u="none">
                <a:latin typeface="Times New Roman" pitchFamily="18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032" y="2784"/>
              <a:ext cx="72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0" u="none">
                  <a:latin typeface="Times New Roman" pitchFamily="18" charset="0"/>
                </a:rPr>
                <a:t>ROUND KEY 1</a:t>
              </a:r>
              <a:endParaRPr lang="en-GB" sz="1000" b="0" u="none">
                <a:latin typeface="Times New Roman" pitchFamily="18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032" y="960"/>
              <a:ext cx="72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0" u="none">
                  <a:latin typeface="Times New Roman" pitchFamily="18" charset="0"/>
                </a:rPr>
                <a:t>ROUND KEY 10</a:t>
              </a:r>
              <a:endParaRPr lang="en-GB" sz="1000" b="0" u="none">
                <a:latin typeface="Times New Roman" pitchFamily="18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2880" y="3792"/>
              <a:ext cx="72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0" u="none">
                  <a:latin typeface="Times New Roman" pitchFamily="18" charset="0"/>
                </a:rPr>
                <a:t>PLAIN TEXT</a:t>
              </a:r>
              <a:endParaRPr lang="en-GB" sz="1000" b="0" u="none">
                <a:latin typeface="Times New Roman" pitchFamily="18" charset="0"/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 flipH="1" flipV="1">
              <a:off x="2304" y="153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 flipH="1" flipV="1">
              <a:off x="2304" y="336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rot="5400000" flipH="1" flipV="1">
              <a:off x="1536" y="2448"/>
              <a:ext cx="18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rot="5400000" flipH="1" flipV="1">
              <a:off x="3144" y="84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2880" y="2832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Key addition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2880" y="2976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Inverse Shift row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2880" y="3120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Inverse Mix column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2880" y="3264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Inverse Substitute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2832" y="2720"/>
              <a:ext cx="86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de-DE" sz="800" u="none"/>
                <a:t>INVERSE ROUND 10</a:t>
              </a:r>
              <a:endParaRPr lang="en-GB" sz="800" u="none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rot="5400000" flipH="1" flipV="1">
              <a:off x="3168" y="148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2" name="Rectangle 20" descr="50%"/>
            <p:cNvSpPr>
              <a:spLocks noChangeArrowheads="1"/>
            </p:cNvSpPr>
            <p:nvPr/>
          </p:nvSpPr>
          <p:spPr bwMode="auto">
            <a:xfrm>
              <a:off x="2688" y="1536"/>
              <a:ext cx="1104" cy="672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rgbClr val="FFFFFF"/>
              </a:bgClr>
            </a:patt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2880" y="1632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Key addition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2880" y="1776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Inverse Shift row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2880" y="1920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Inverse Mix column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2880" y="2064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Inverse Substitute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2880" y="1520"/>
              <a:ext cx="86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de-DE" sz="800" u="none"/>
                <a:t>INVERSE ROUND 2</a:t>
              </a:r>
              <a:endParaRPr lang="en-GB" sz="800" u="none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 flipV="1">
              <a:off x="3600" y="1680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 flipH="1" flipV="1">
              <a:off x="2295" y="144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auto">
            <a:xfrm flipH="1" flipV="1">
              <a:off x="2295" y="912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 rot="5400000" flipH="1" flipV="1">
              <a:off x="2175" y="1176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02" name="Rectangle 30" descr="50%"/>
            <p:cNvSpPr>
              <a:spLocks noChangeArrowheads="1"/>
            </p:cNvSpPr>
            <p:nvPr/>
          </p:nvSpPr>
          <p:spPr bwMode="auto">
            <a:xfrm>
              <a:off x="2679" y="912"/>
              <a:ext cx="1104" cy="52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2871" y="1008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Key addition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2871" y="1152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Inverse Shift row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2871" y="1296"/>
              <a:ext cx="720" cy="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 b="0" u="none">
                  <a:latin typeface="Times New Roman" pitchFamily="18" charset="0"/>
                </a:rPr>
                <a:t>Inverse Substitute</a:t>
              </a:r>
              <a:endParaRPr lang="en-GB" sz="800" b="0" u="none">
                <a:latin typeface="Times New Roman" pitchFamily="18" charset="0"/>
              </a:endParaRPr>
            </a:p>
          </p:txBody>
        </p:sp>
        <p:sp>
          <p:nvSpPr>
            <p:cNvPr id="3106" name="Text Box 34"/>
            <p:cNvSpPr txBox="1">
              <a:spLocks noChangeArrowheads="1"/>
            </p:cNvSpPr>
            <p:nvPr/>
          </p:nvSpPr>
          <p:spPr bwMode="auto">
            <a:xfrm>
              <a:off x="2880" y="896"/>
              <a:ext cx="82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de-DE" sz="800" u="none"/>
                <a:t>INVERSE ROUND 1</a:t>
              </a:r>
              <a:endParaRPr lang="en-GB" sz="800" u="none"/>
            </a:p>
          </p:txBody>
        </p:sp>
        <p:sp>
          <p:nvSpPr>
            <p:cNvPr id="3107" name="Text Box 35"/>
            <p:cNvSpPr txBox="1">
              <a:spLocks noChangeArrowheads="1"/>
            </p:cNvSpPr>
            <p:nvPr/>
          </p:nvSpPr>
          <p:spPr bwMode="auto">
            <a:xfrm rot="-5400000">
              <a:off x="1848" y="1098"/>
              <a:ext cx="6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sz="1200" u="none"/>
                <a:t>Initial Round</a:t>
              </a:r>
              <a:endParaRPr lang="en-GB" sz="1200" u="none"/>
            </a:p>
          </p:txBody>
        </p:sp>
        <p:sp>
          <p:nvSpPr>
            <p:cNvPr id="3108" name="Text Box 36"/>
            <p:cNvSpPr txBox="1">
              <a:spLocks noChangeArrowheads="1"/>
            </p:cNvSpPr>
            <p:nvPr/>
          </p:nvSpPr>
          <p:spPr bwMode="auto">
            <a:xfrm rot="-5400000">
              <a:off x="1747" y="2334"/>
              <a:ext cx="9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de-DE" sz="1200" u="none"/>
                <a:t>Inverse Round x9</a:t>
              </a:r>
              <a:endParaRPr lang="en-GB" sz="1200" u="none"/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 flipH="1" flipV="1">
              <a:off x="3600" y="286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 flipH="1" flipV="1">
              <a:off x="3600" y="103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4032" y="2304"/>
              <a:ext cx="72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0" u="none">
                  <a:latin typeface="Times New Roman" pitchFamily="18" charset="0"/>
                </a:rPr>
                <a:t>ROUND KEY 8</a:t>
              </a:r>
              <a:endParaRPr lang="en-GB" sz="1000" b="0" u="none">
                <a:latin typeface="Times New Roman" pitchFamily="18" charset="0"/>
              </a:endParaRPr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4032" y="2499"/>
              <a:ext cx="72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0" u="none">
                  <a:latin typeface="Times New Roman" pitchFamily="18" charset="0"/>
                </a:rPr>
                <a:t>ROUND KEY 2</a:t>
              </a:r>
              <a:endParaRPr lang="en-GB" sz="1000" b="0" u="none">
                <a:latin typeface="Times New Roman" pitchFamily="18" charset="0"/>
              </a:endParaRPr>
            </a:p>
          </p:txBody>
        </p:sp>
        <p:sp>
          <p:nvSpPr>
            <p:cNvPr id="3113" name="AutoShape 41" descr="50%"/>
            <p:cNvSpPr>
              <a:spLocks noChangeArrowheads="1"/>
            </p:cNvSpPr>
            <p:nvPr/>
          </p:nvSpPr>
          <p:spPr bwMode="auto">
            <a:xfrm rot="10800000">
              <a:off x="2688" y="2475"/>
              <a:ext cx="1104" cy="126"/>
            </a:xfrm>
            <a:prstGeom prst="flowChartDocumen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114" name="AutoShape 42" descr="50%"/>
            <p:cNvSpPr>
              <a:spLocks noChangeArrowheads="1"/>
            </p:cNvSpPr>
            <p:nvPr/>
          </p:nvSpPr>
          <p:spPr bwMode="auto">
            <a:xfrm>
              <a:off x="2688" y="2346"/>
              <a:ext cx="1104" cy="96"/>
            </a:xfrm>
            <a:prstGeom prst="flowChartDocumen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115" name="Text Box 43"/>
            <p:cNvSpPr txBox="1">
              <a:spLocks noChangeArrowheads="1"/>
            </p:cNvSpPr>
            <p:nvPr/>
          </p:nvSpPr>
          <p:spPr bwMode="auto">
            <a:xfrm>
              <a:off x="2832" y="2328"/>
              <a:ext cx="72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de-DE" sz="800" u="none"/>
                <a:t>INVERSE ROUND 8</a:t>
              </a:r>
              <a:endParaRPr lang="en-GB" sz="800" u="none"/>
            </a:p>
          </p:txBody>
        </p:sp>
        <p:sp>
          <p:nvSpPr>
            <p:cNvPr id="3116" name="Text Box 44"/>
            <p:cNvSpPr txBox="1">
              <a:spLocks noChangeArrowheads="1"/>
            </p:cNvSpPr>
            <p:nvPr/>
          </p:nvSpPr>
          <p:spPr bwMode="auto">
            <a:xfrm>
              <a:off x="2832" y="2487"/>
              <a:ext cx="7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de-DE" sz="800" u="none"/>
                <a:t>INVERSE ROUND 9</a:t>
              </a:r>
              <a:endParaRPr lang="en-GB" sz="800" u="none"/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 flipH="1" flipV="1">
              <a:off x="3600" y="238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 flipH="1" flipV="1">
              <a:off x="3600" y="2559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 rot="5400000" flipH="1" flipV="1">
              <a:off x="3156" y="3132"/>
              <a:ext cx="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 rot="5400000" flipH="1" flipV="1">
              <a:off x="3144" y="228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21" name="AutoShape 49"/>
            <p:cNvSpPr>
              <a:spLocks noChangeArrowheads="1"/>
            </p:cNvSpPr>
            <p:nvPr/>
          </p:nvSpPr>
          <p:spPr bwMode="auto">
            <a:xfrm>
              <a:off x="3168" y="3552"/>
              <a:ext cx="96" cy="96"/>
            </a:xfrm>
            <a:prstGeom prst="flowChartOr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 rot="5400000" flipH="1" flipV="1">
              <a:off x="3144" y="348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4032" y="3532"/>
              <a:ext cx="72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0" u="none">
                  <a:latin typeface="Times New Roman" pitchFamily="18" charset="0"/>
                </a:rPr>
                <a:t>ROUND KEY 0</a:t>
              </a:r>
              <a:endParaRPr lang="en-GB" sz="1000" b="0" u="none">
                <a:latin typeface="Times New Roman" pitchFamily="18" charset="0"/>
              </a:endParaRPr>
            </a:p>
          </p:txBody>
        </p:sp>
        <p:sp>
          <p:nvSpPr>
            <p:cNvPr id="3124" name="Line 52"/>
            <p:cNvSpPr>
              <a:spLocks noChangeShapeType="1"/>
            </p:cNvSpPr>
            <p:nvPr/>
          </p:nvSpPr>
          <p:spPr bwMode="auto">
            <a:xfrm rot="5400000" flipH="1" flipV="1">
              <a:off x="3144" y="372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25" name="Line 53"/>
            <p:cNvSpPr>
              <a:spLocks noChangeShapeType="1"/>
            </p:cNvSpPr>
            <p:nvPr/>
          </p:nvSpPr>
          <p:spPr bwMode="auto">
            <a:xfrm flipH="1" flipV="1">
              <a:off x="3264" y="3600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149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2" name="Text Box 4"/>
          <p:cNvSpPr txBox="1">
            <a:spLocks noChangeArrowheads="1"/>
          </p:cNvSpPr>
          <p:nvPr/>
        </p:nvSpPr>
        <p:spPr bwMode="auto">
          <a:xfrm>
            <a:off x="3193383" y="164309"/>
            <a:ext cx="3900019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sz="2800" dirty="0" smtClean="0">
                <a:latin typeface="Arial Narrow" panose="020B0606020202030204" pitchFamily="34" charset="0"/>
              </a:rPr>
              <a:t>Targeted Crypto-Mappings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grpSp>
        <p:nvGrpSpPr>
          <p:cNvPr id="11264" name="Gruppieren 11263"/>
          <p:cNvGrpSpPr/>
          <p:nvPr/>
        </p:nvGrpSpPr>
        <p:grpSpPr>
          <a:xfrm>
            <a:off x="891548" y="950910"/>
            <a:ext cx="5238267" cy="1051260"/>
            <a:chOff x="891548" y="950910"/>
            <a:chExt cx="5238267" cy="1051260"/>
          </a:xfrm>
        </p:grpSpPr>
        <p:sp>
          <p:nvSpPr>
            <p:cNvPr id="1374211" name="Text Box 3"/>
            <p:cNvSpPr txBox="1">
              <a:spLocks noChangeArrowheads="1"/>
            </p:cNvSpPr>
            <p:nvPr/>
          </p:nvSpPr>
          <p:spPr bwMode="auto">
            <a:xfrm>
              <a:off x="891548" y="950910"/>
              <a:ext cx="52382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2400" dirty="0" smtClean="0">
                  <a:latin typeface="Arial Narrow" panose="020B0606020202030204" pitchFamily="34" charset="0"/>
                </a:rPr>
                <a:t>Bijective Invertible Function/Mapping </a:t>
              </a:r>
              <a:r>
                <a:rPr lang="en-US" sz="2400" u="none" dirty="0">
                  <a:latin typeface="Arial Narrow" pitchFamily="34" charset="0"/>
                </a:rPr>
                <a:t>:</a:t>
              </a:r>
              <a:endParaRPr lang="en-US" sz="2400" u="none" dirty="0" smtClean="0">
                <a:latin typeface="Arial Narrow" pitchFamily="34" charset="0"/>
              </a:endParaRPr>
            </a:p>
          </p:txBody>
        </p:sp>
        <p:sp>
          <p:nvSpPr>
            <p:cNvPr id="2" name="Rechteck 1"/>
            <p:cNvSpPr/>
            <p:nvPr/>
          </p:nvSpPr>
          <p:spPr>
            <a:xfrm>
              <a:off x="940630" y="1294284"/>
              <a:ext cx="42425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b="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I</a:t>
              </a:r>
              <a:r>
                <a:rPr lang="en-US" b="0" u="none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Is a mapping which is:  </a:t>
              </a:r>
              <a:br>
                <a:rPr lang="en-US" b="0" u="none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n-US" b="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One-to-One</a:t>
              </a:r>
              <a:r>
                <a:rPr lang="en-US" b="0" u="none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b="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AND</a:t>
              </a:r>
              <a:r>
                <a:rPr lang="en-US" b="0" u="none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b="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Onto</a:t>
              </a:r>
              <a:r>
                <a:rPr lang="en-US" b="0" u="none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  at the same time</a:t>
              </a:r>
              <a:endParaRPr lang="en-US" b="0" u="none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Rechteck 2"/>
          <p:cNvSpPr/>
          <p:nvPr/>
        </p:nvSpPr>
        <p:spPr>
          <a:xfrm>
            <a:off x="881379" y="2141021"/>
            <a:ext cx="4234405" cy="707886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b="0" u="none" dirty="0" smtClean="0">
                <a:solidFill>
                  <a:srgbClr val="000000"/>
                </a:solidFill>
                <a:latin typeface="Arial Narrow" pitchFamily="34" charset="0"/>
              </a:rPr>
              <a:t>-  A </a:t>
            </a:r>
            <a:r>
              <a:rPr lang="en-US" b="0" u="none" dirty="0">
                <a:solidFill>
                  <a:srgbClr val="000000"/>
                </a:solidFill>
                <a:latin typeface="Arial Narrow" pitchFamily="34" charset="0"/>
              </a:rPr>
              <a:t>function </a:t>
            </a:r>
            <a:r>
              <a:rPr lang="en-US" u="none" dirty="0" smtClean="0">
                <a:solidFill>
                  <a:srgbClr val="000000"/>
                </a:solidFill>
                <a:latin typeface="Arial Narrow" pitchFamily="34" charset="0"/>
              </a:rPr>
              <a:t>F</a:t>
            </a:r>
            <a:r>
              <a:rPr lang="en-US" b="0" u="none" dirty="0" smtClean="0">
                <a:solidFill>
                  <a:srgbClr val="000000"/>
                </a:solidFill>
                <a:latin typeface="Arial Narrow" pitchFamily="34" charset="0"/>
              </a:rPr>
              <a:t>  has </a:t>
            </a:r>
            <a:r>
              <a:rPr lang="en-US" b="0" u="none" dirty="0">
                <a:solidFill>
                  <a:srgbClr val="000000"/>
                </a:solidFill>
                <a:latin typeface="Arial Narrow" pitchFamily="34" charset="0"/>
              </a:rPr>
              <a:t>an inverse </a:t>
            </a:r>
            <a:r>
              <a:rPr lang="en-US" b="0" u="none" dirty="0" smtClean="0">
                <a:solidFill>
                  <a:srgbClr val="000000"/>
                </a:solidFill>
                <a:latin typeface="Arial Narrow" pitchFamily="34" charset="0"/>
              </a:rPr>
              <a:t>function </a:t>
            </a:r>
            <a:r>
              <a:rPr lang="en-US" u="none" dirty="0" smtClean="0">
                <a:solidFill>
                  <a:srgbClr val="000000"/>
                </a:solidFill>
                <a:latin typeface="Arial Narrow" pitchFamily="34" charset="0"/>
              </a:rPr>
              <a:t>F</a:t>
            </a:r>
            <a:r>
              <a:rPr lang="en-US" u="none" baseline="30000" dirty="0" smtClean="0">
                <a:solidFill>
                  <a:srgbClr val="000000"/>
                </a:solidFill>
                <a:latin typeface="Arial Narrow" pitchFamily="34" charset="0"/>
              </a:rPr>
              <a:t>-1</a:t>
            </a:r>
            <a:r>
              <a:rPr lang="en-US" b="0" u="none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en-US" b="0" u="none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b="0" u="none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b="0" u="none" dirty="0" smtClean="0">
                <a:solidFill>
                  <a:srgbClr val="000000"/>
                </a:solidFill>
                <a:latin typeface="Arial Narrow" pitchFamily="34" charset="0"/>
              </a:rPr>
              <a:t>   </a:t>
            </a:r>
            <a:r>
              <a:rPr lang="en-US" b="0" i="1" u="none" dirty="0" smtClean="0">
                <a:solidFill>
                  <a:srgbClr val="000000"/>
                </a:solidFill>
                <a:latin typeface="Arial Narrow" pitchFamily="34" charset="0"/>
              </a:rPr>
              <a:t>if and only </a:t>
            </a:r>
            <a:r>
              <a:rPr lang="en-US" b="0" i="1" u="none" dirty="0">
                <a:solidFill>
                  <a:srgbClr val="000000"/>
                </a:solidFill>
                <a:latin typeface="Arial Narrow" pitchFamily="34" charset="0"/>
              </a:rPr>
              <a:t>if </a:t>
            </a:r>
            <a:r>
              <a:rPr lang="en-US" b="0" i="1" u="none" dirty="0" smtClean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b="0" u="none" dirty="0" smtClean="0">
                <a:solidFill>
                  <a:srgbClr val="000000"/>
                </a:solidFill>
                <a:latin typeface="Arial Narrow" pitchFamily="34" charset="0"/>
              </a:rPr>
              <a:t>F  is </a:t>
            </a:r>
            <a:r>
              <a:rPr lang="en-US" b="0" u="none" dirty="0">
                <a:solidFill>
                  <a:srgbClr val="000000"/>
                </a:solidFill>
                <a:latin typeface="Arial Narrow" pitchFamily="34" charset="0"/>
              </a:rPr>
              <a:t>one to one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951986" y="3327737"/>
            <a:ext cx="5552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Permutation:</a:t>
            </a:r>
          </a:p>
          <a:p>
            <a:r>
              <a:rPr lang="en-US" b="0" u="none" dirty="0" smtClean="0">
                <a:latin typeface="Arial Narrow" panose="020B0606020202030204" pitchFamily="34" charset="0"/>
              </a:rPr>
              <a:t>A </a:t>
            </a:r>
            <a:r>
              <a:rPr lang="en-US" dirty="0">
                <a:latin typeface="Arial Narrow" panose="020B0606020202030204" pitchFamily="34" charset="0"/>
              </a:rPr>
              <a:t>bijective function </a:t>
            </a:r>
            <a:r>
              <a:rPr lang="en-US" b="0" u="none" dirty="0">
                <a:latin typeface="Arial Narrow" panose="020B0606020202030204" pitchFamily="34" charset="0"/>
              </a:rPr>
              <a:t>from a set </a:t>
            </a:r>
            <a:r>
              <a:rPr lang="en-US" b="0" dirty="0">
                <a:latin typeface="Arial Narrow" panose="020B0606020202030204" pitchFamily="34" charset="0"/>
              </a:rPr>
              <a:t>to itself </a:t>
            </a:r>
            <a:r>
              <a:rPr lang="en-US" b="0" u="none" dirty="0">
                <a:latin typeface="Arial Narrow" panose="020B0606020202030204" pitchFamily="34" charset="0"/>
              </a:rPr>
              <a:t>is also called a </a:t>
            </a:r>
            <a:r>
              <a:rPr lang="en-US" dirty="0" smtClean="0">
                <a:latin typeface="Arial Narrow" panose="020B0606020202030204" pitchFamily="34" charset="0"/>
              </a:rPr>
              <a:t>permutation</a:t>
            </a:r>
            <a:r>
              <a:rPr lang="en-US" u="none" dirty="0" smtClean="0">
                <a:latin typeface="Arial Narrow" panose="020B0606020202030204" pitchFamily="34" charset="0"/>
              </a:rPr>
              <a:t>            </a:t>
            </a:r>
            <a:r>
              <a:rPr lang="en-US" b="0" i="1" u="none" dirty="0" smtClean="0">
                <a:latin typeface="Arial Narrow" panose="020B0606020202030204" pitchFamily="34" charset="0"/>
              </a:rPr>
              <a:t>(Domain = Range)</a:t>
            </a:r>
            <a:endParaRPr lang="de-DE" b="0" i="1" u="none" dirty="0">
              <a:latin typeface="Arial Narrow" panose="020B0606020202030204" pitchFamily="34" charset="0"/>
            </a:endParaRPr>
          </a:p>
        </p:txBody>
      </p:sp>
      <p:grpSp>
        <p:nvGrpSpPr>
          <p:cNvPr id="11267" name="Gruppieren 11266"/>
          <p:cNvGrpSpPr/>
          <p:nvPr/>
        </p:nvGrpSpPr>
        <p:grpSpPr>
          <a:xfrm>
            <a:off x="6440314" y="3098774"/>
            <a:ext cx="2799829" cy="1357264"/>
            <a:chOff x="6440314" y="3098774"/>
            <a:chExt cx="2799829" cy="1357264"/>
          </a:xfrm>
        </p:grpSpPr>
        <p:sp>
          <p:nvSpPr>
            <p:cNvPr id="53" name="Ellipse 52"/>
            <p:cNvSpPr/>
            <p:nvPr/>
          </p:nvSpPr>
          <p:spPr bwMode="auto">
            <a:xfrm>
              <a:off x="6440314" y="3098774"/>
              <a:ext cx="619825" cy="135726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Ellipse 53"/>
            <p:cNvSpPr/>
            <p:nvPr/>
          </p:nvSpPr>
          <p:spPr bwMode="auto">
            <a:xfrm>
              <a:off x="6727429" y="3423614"/>
              <a:ext cx="45719" cy="720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Ellipse 54"/>
            <p:cNvSpPr/>
            <p:nvPr/>
          </p:nvSpPr>
          <p:spPr bwMode="auto">
            <a:xfrm>
              <a:off x="6727428" y="3808806"/>
              <a:ext cx="45719" cy="720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Ellipse 55"/>
            <p:cNvSpPr/>
            <p:nvPr/>
          </p:nvSpPr>
          <p:spPr bwMode="auto">
            <a:xfrm>
              <a:off x="6773147" y="4149610"/>
              <a:ext cx="45719" cy="720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 Box 3"/>
            <p:cNvSpPr txBox="1">
              <a:spLocks noChangeArrowheads="1"/>
            </p:cNvSpPr>
            <p:nvPr/>
          </p:nvSpPr>
          <p:spPr bwMode="auto">
            <a:xfrm>
              <a:off x="6484044" y="3327737"/>
              <a:ext cx="3348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1400" u="none" dirty="0" smtClean="0">
                  <a:latin typeface="Arial Narrow" pitchFamily="34" charset="0"/>
                </a:rPr>
                <a:t>1</a:t>
              </a:r>
              <a:endParaRPr lang="en-US" sz="1200" u="none" dirty="0"/>
            </a:p>
          </p:txBody>
        </p:sp>
        <p:sp>
          <p:nvSpPr>
            <p:cNvPr id="58" name="Text Box 3"/>
            <p:cNvSpPr txBox="1">
              <a:spLocks noChangeArrowheads="1"/>
            </p:cNvSpPr>
            <p:nvPr/>
          </p:nvSpPr>
          <p:spPr bwMode="auto">
            <a:xfrm>
              <a:off x="6477257" y="3675126"/>
              <a:ext cx="3348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1400" u="none" dirty="0" smtClean="0">
                  <a:latin typeface="Arial Narrow" pitchFamily="34" charset="0"/>
                </a:rPr>
                <a:t>2</a:t>
              </a:r>
              <a:endParaRPr lang="en-US" sz="1200" u="none" dirty="0"/>
            </a:p>
          </p:txBody>
        </p:sp>
        <p:sp>
          <p:nvSpPr>
            <p:cNvPr id="59" name="Text Box 3"/>
            <p:cNvSpPr txBox="1">
              <a:spLocks noChangeArrowheads="1"/>
            </p:cNvSpPr>
            <p:nvPr/>
          </p:nvSpPr>
          <p:spPr bwMode="auto">
            <a:xfrm>
              <a:off x="6504389" y="4052632"/>
              <a:ext cx="3348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1400" u="none" dirty="0" smtClean="0">
                  <a:latin typeface="Arial Narrow" pitchFamily="34" charset="0"/>
                </a:rPr>
                <a:t>3</a:t>
              </a:r>
              <a:endParaRPr lang="en-US" sz="1200" u="none" dirty="0"/>
            </a:p>
          </p:txBody>
        </p:sp>
        <p:cxnSp>
          <p:nvCxnSpPr>
            <p:cNvPr id="60" name="Gerade Verbindung mit Pfeil 59"/>
            <p:cNvCxnSpPr/>
            <p:nvPr/>
          </p:nvCxnSpPr>
          <p:spPr bwMode="auto">
            <a:xfrm>
              <a:off x="6831034" y="3495622"/>
              <a:ext cx="1974847" cy="6539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Gerade Verbindung mit Pfeil 60"/>
            <p:cNvCxnSpPr/>
            <p:nvPr/>
          </p:nvCxnSpPr>
          <p:spPr bwMode="auto">
            <a:xfrm flipV="1">
              <a:off x="6796941" y="3437552"/>
              <a:ext cx="2008940" cy="39784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2" name="Gerade Verbindung mit Pfeil 61"/>
            <p:cNvCxnSpPr/>
            <p:nvPr/>
          </p:nvCxnSpPr>
          <p:spPr bwMode="auto">
            <a:xfrm flipV="1">
              <a:off x="6839211" y="3808806"/>
              <a:ext cx="1966670" cy="36867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3" name="Text Box 3"/>
            <p:cNvSpPr txBox="1">
              <a:spLocks noChangeArrowheads="1"/>
            </p:cNvSpPr>
            <p:nvPr/>
          </p:nvSpPr>
          <p:spPr bwMode="auto">
            <a:xfrm>
              <a:off x="7655135" y="3551626"/>
              <a:ext cx="334822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2400" u="none" dirty="0" smtClean="0">
                  <a:latin typeface="Arial Narrow" pitchFamily="34" charset="0"/>
                </a:rPr>
                <a:t>F</a:t>
              </a:r>
              <a:endParaRPr lang="en-US" u="none" dirty="0"/>
            </a:p>
          </p:txBody>
        </p:sp>
        <p:sp>
          <p:nvSpPr>
            <p:cNvPr id="64" name="Ellipse 63"/>
            <p:cNvSpPr/>
            <p:nvPr/>
          </p:nvSpPr>
          <p:spPr bwMode="auto">
            <a:xfrm>
              <a:off x="8608233" y="3098775"/>
              <a:ext cx="619825" cy="135726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Ellipse 64"/>
            <p:cNvSpPr/>
            <p:nvPr/>
          </p:nvSpPr>
          <p:spPr bwMode="auto">
            <a:xfrm>
              <a:off x="8859602" y="3377603"/>
              <a:ext cx="45719" cy="720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Ellipse 65"/>
            <p:cNvSpPr/>
            <p:nvPr/>
          </p:nvSpPr>
          <p:spPr bwMode="auto">
            <a:xfrm>
              <a:off x="8833394" y="3777407"/>
              <a:ext cx="45719" cy="720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lipse 66"/>
            <p:cNvSpPr/>
            <p:nvPr/>
          </p:nvSpPr>
          <p:spPr bwMode="auto">
            <a:xfrm>
              <a:off x="8851600" y="4144061"/>
              <a:ext cx="45719" cy="720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Text Box 3"/>
            <p:cNvSpPr txBox="1">
              <a:spLocks noChangeArrowheads="1"/>
            </p:cNvSpPr>
            <p:nvPr/>
          </p:nvSpPr>
          <p:spPr bwMode="auto">
            <a:xfrm>
              <a:off x="8869892" y="3248546"/>
              <a:ext cx="3348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1400" u="none" dirty="0" smtClean="0">
                  <a:latin typeface="Arial Narrow" pitchFamily="34" charset="0"/>
                </a:rPr>
                <a:t>1</a:t>
              </a:r>
              <a:endParaRPr lang="en-US" sz="1200" u="none" dirty="0"/>
            </a:p>
          </p:txBody>
        </p:sp>
        <p:sp>
          <p:nvSpPr>
            <p:cNvPr id="69" name="Text Box 3"/>
            <p:cNvSpPr txBox="1">
              <a:spLocks noChangeArrowheads="1"/>
            </p:cNvSpPr>
            <p:nvPr/>
          </p:nvSpPr>
          <p:spPr bwMode="auto">
            <a:xfrm>
              <a:off x="8905321" y="3630356"/>
              <a:ext cx="3348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1400" u="none" dirty="0" smtClean="0">
                  <a:latin typeface="Arial Narrow" pitchFamily="34" charset="0"/>
                </a:rPr>
                <a:t>2</a:t>
              </a:r>
              <a:endParaRPr lang="en-US" sz="1200" u="none" dirty="0"/>
            </a:p>
          </p:txBody>
        </p:sp>
        <p:sp>
          <p:nvSpPr>
            <p:cNvPr id="70" name="Text Box 3"/>
            <p:cNvSpPr txBox="1">
              <a:spLocks noChangeArrowheads="1"/>
            </p:cNvSpPr>
            <p:nvPr/>
          </p:nvSpPr>
          <p:spPr bwMode="auto">
            <a:xfrm>
              <a:off x="8891318" y="4014032"/>
              <a:ext cx="3348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1400" u="none" dirty="0" smtClean="0">
                  <a:latin typeface="Arial Narrow" pitchFamily="34" charset="0"/>
                </a:rPr>
                <a:t>3</a:t>
              </a:r>
              <a:endParaRPr lang="en-US" sz="1200" u="none" dirty="0"/>
            </a:p>
          </p:txBody>
        </p:sp>
      </p:grpSp>
      <p:sp>
        <p:nvSpPr>
          <p:cNvPr id="71" name="Rechteck 70"/>
          <p:cNvSpPr/>
          <p:nvPr/>
        </p:nvSpPr>
        <p:spPr>
          <a:xfrm>
            <a:off x="713563" y="4498569"/>
            <a:ext cx="5416252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Crypto-Mappings</a:t>
            </a:r>
            <a:r>
              <a:rPr lang="en-US" u="none" dirty="0" smtClean="0">
                <a:latin typeface="Arial Narrow" panose="020B0606020202030204" pitchFamily="34" charset="0"/>
              </a:rPr>
              <a:t> use </a:t>
            </a:r>
            <a:r>
              <a:rPr lang="en-US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permutations</a:t>
            </a:r>
            <a:r>
              <a:rPr lang="en-US" u="none" dirty="0" smtClean="0">
                <a:latin typeface="Arial Narrow" panose="020B0606020202030204" pitchFamily="34" charset="0"/>
              </a:rPr>
              <a:t> </a:t>
            </a:r>
            <a:br>
              <a:rPr lang="en-US" u="none" dirty="0" smtClean="0">
                <a:latin typeface="Arial Narrow" panose="020B0606020202030204" pitchFamily="34" charset="0"/>
              </a:rPr>
            </a:br>
            <a:r>
              <a:rPr lang="en-US" u="none" dirty="0" smtClean="0">
                <a:latin typeface="Arial Narrow" panose="020B0606020202030204" pitchFamily="34" charset="0"/>
              </a:rPr>
              <a:t>to keep data size unchanged. </a:t>
            </a:r>
            <a:br>
              <a:rPr lang="en-US" u="none" dirty="0" smtClean="0">
                <a:latin typeface="Arial Narrow" panose="020B0606020202030204" pitchFamily="34" charset="0"/>
              </a:rPr>
            </a:br>
            <a:r>
              <a:rPr lang="en-US" b="0" i="1" u="none" dirty="0" smtClean="0">
                <a:latin typeface="Arial Narrow" panose="020B0606020202030204" pitchFamily="34" charset="0"/>
              </a:rPr>
              <a:t>(domain space is the </a:t>
            </a:r>
            <a:r>
              <a:rPr lang="en-US" b="0" i="1" dirty="0" smtClean="0">
                <a:latin typeface="Arial Narrow" panose="020B0606020202030204" pitchFamily="34" charset="0"/>
              </a:rPr>
              <a:t>same as </a:t>
            </a:r>
            <a:r>
              <a:rPr lang="en-US" b="0" i="1" u="none" dirty="0" smtClean="0">
                <a:latin typeface="Arial Narrow" panose="020B0606020202030204" pitchFamily="34" charset="0"/>
              </a:rPr>
              <a:t>the range pace)</a:t>
            </a:r>
            <a:endParaRPr lang="de-DE" sz="1800" b="0" i="1" u="none" dirty="0">
              <a:latin typeface="Arial Narrow" panose="020B0606020202030204" pitchFamily="34" charset="0"/>
            </a:endParaRPr>
          </a:p>
        </p:txBody>
      </p:sp>
      <p:sp>
        <p:nvSpPr>
          <p:cNvPr id="46" name="Freihandform 45"/>
          <p:cNvSpPr/>
          <p:nvPr/>
        </p:nvSpPr>
        <p:spPr bwMode="auto">
          <a:xfrm>
            <a:off x="2952964" y="4321809"/>
            <a:ext cx="1661472" cy="898606"/>
          </a:xfrm>
          <a:custGeom>
            <a:avLst/>
            <a:gdLst>
              <a:gd name="connsiteX0" fmla="*/ 0 w 680519"/>
              <a:gd name="connsiteY0" fmla="*/ 1045029 h 1045029"/>
              <a:gd name="connsiteX1" fmla="*/ 666206 w 680519"/>
              <a:gd name="connsiteY1" fmla="*/ 274320 h 1045029"/>
              <a:gd name="connsiteX2" fmla="*/ 391886 w 680519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519" h="1045029">
                <a:moveTo>
                  <a:pt x="0" y="1045029"/>
                </a:moveTo>
                <a:cubicBezTo>
                  <a:pt x="300446" y="746760"/>
                  <a:pt x="600892" y="448491"/>
                  <a:pt x="666206" y="274320"/>
                </a:cubicBezTo>
                <a:cubicBezTo>
                  <a:pt x="731520" y="100149"/>
                  <a:pt x="561703" y="50074"/>
                  <a:pt x="39188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pSp>
        <p:nvGrpSpPr>
          <p:cNvPr id="11265" name="Gruppieren 11264"/>
          <p:cNvGrpSpPr/>
          <p:nvPr/>
        </p:nvGrpSpPr>
        <p:grpSpPr>
          <a:xfrm>
            <a:off x="6223338" y="750855"/>
            <a:ext cx="3422001" cy="1771856"/>
            <a:chOff x="6223338" y="750855"/>
            <a:chExt cx="3422001" cy="1771856"/>
          </a:xfrm>
        </p:grpSpPr>
        <p:sp>
          <p:nvSpPr>
            <p:cNvPr id="11" name="Ellipse 10"/>
            <p:cNvSpPr/>
            <p:nvPr/>
          </p:nvSpPr>
          <p:spPr bwMode="auto">
            <a:xfrm>
              <a:off x="6416476" y="1082551"/>
              <a:ext cx="619825" cy="135726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6704509" y="1396715"/>
              <a:ext cx="45719" cy="720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6704508" y="1781907"/>
              <a:ext cx="45719" cy="720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6750227" y="2122711"/>
              <a:ext cx="45719" cy="720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6461124" y="1300838"/>
              <a:ext cx="3348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1400" u="none" dirty="0" smtClean="0">
                  <a:latin typeface="Arial Narrow" pitchFamily="34" charset="0"/>
                </a:rPr>
                <a:t>1</a:t>
              </a:r>
              <a:endParaRPr lang="en-US" sz="1200" u="none" dirty="0"/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6454337" y="1648227"/>
              <a:ext cx="3348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1400" u="none" dirty="0" smtClean="0">
                  <a:latin typeface="Arial Narrow" pitchFamily="34" charset="0"/>
                </a:rPr>
                <a:t>2</a:t>
              </a:r>
              <a:endParaRPr lang="en-US" sz="1200" u="none" dirty="0"/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6481469" y="2025733"/>
              <a:ext cx="3348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1400" u="none" dirty="0" smtClean="0">
                  <a:latin typeface="Arial Narrow" pitchFamily="34" charset="0"/>
                </a:rPr>
                <a:t>3</a:t>
              </a:r>
              <a:endParaRPr lang="en-US" sz="1200" u="none" dirty="0"/>
            </a:p>
          </p:txBody>
        </p:sp>
        <p:cxnSp>
          <p:nvCxnSpPr>
            <p:cNvPr id="22" name="Gerade Verbindung mit Pfeil 21"/>
            <p:cNvCxnSpPr/>
            <p:nvPr/>
          </p:nvCxnSpPr>
          <p:spPr bwMode="auto">
            <a:xfrm>
              <a:off x="6808114" y="1468723"/>
              <a:ext cx="1974847" cy="6539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Gerade Verbindung mit Pfeil 22"/>
            <p:cNvCxnSpPr/>
            <p:nvPr/>
          </p:nvCxnSpPr>
          <p:spPr bwMode="auto">
            <a:xfrm flipV="1">
              <a:off x="6774021" y="1410653"/>
              <a:ext cx="2008940" cy="39784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4" name="Gerade Verbindung mit Pfeil 23"/>
            <p:cNvCxnSpPr/>
            <p:nvPr/>
          </p:nvCxnSpPr>
          <p:spPr bwMode="auto">
            <a:xfrm flipV="1">
              <a:off x="6816291" y="1781907"/>
              <a:ext cx="1966670" cy="36867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7611080" y="1444096"/>
              <a:ext cx="334822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2400" u="none" dirty="0" smtClean="0">
                  <a:latin typeface="Arial Narrow" pitchFamily="34" charset="0"/>
                </a:rPr>
                <a:t>F</a:t>
              </a:r>
              <a:endParaRPr lang="en-US" u="none" dirty="0"/>
            </a:p>
          </p:txBody>
        </p:sp>
        <p:sp>
          <p:nvSpPr>
            <p:cNvPr id="30" name="Ellipse 29"/>
            <p:cNvSpPr/>
            <p:nvPr/>
          </p:nvSpPr>
          <p:spPr bwMode="auto">
            <a:xfrm>
              <a:off x="8559187" y="1165448"/>
              <a:ext cx="619825" cy="135726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Ellipse 30"/>
            <p:cNvSpPr/>
            <p:nvPr/>
          </p:nvSpPr>
          <p:spPr bwMode="auto">
            <a:xfrm>
              <a:off x="8836682" y="1350704"/>
              <a:ext cx="45719" cy="720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Ellipse 31"/>
            <p:cNvSpPr/>
            <p:nvPr/>
          </p:nvSpPr>
          <p:spPr bwMode="auto">
            <a:xfrm>
              <a:off x="8810474" y="1750508"/>
              <a:ext cx="45719" cy="720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Ellipse 32"/>
            <p:cNvSpPr/>
            <p:nvPr/>
          </p:nvSpPr>
          <p:spPr bwMode="auto">
            <a:xfrm>
              <a:off x="8828680" y="2117162"/>
              <a:ext cx="45719" cy="720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8846972" y="1221647"/>
              <a:ext cx="3348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1400" u="none" dirty="0" smtClean="0">
                  <a:latin typeface="Arial Narrow" pitchFamily="34" charset="0"/>
                </a:rPr>
                <a:t>a</a:t>
              </a:r>
              <a:endParaRPr lang="en-US" sz="1200" u="none" dirty="0"/>
            </a:p>
          </p:txBody>
        </p:sp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8882401" y="1603457"/>
              <a:ext cx="3348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1400" u="none" dirty="0" smtClean="0">
                  <a:latin typeface="Arial Narrow" pitchFamily="34" charset="0"/>
                </a:rPr>
                <a:t>b</a:t>
              </a:r>
              <a:endParaRPr lang="en-US" sz="1200" u="none" dirty="0"/>
            </a:p>
          </p:txBody>
        </p:sp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8868398" y="1987133"/>
              <a:ext cx="3348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1400" u="none" dirty="0" smtClean="0">
                  <a:latin typeface="Arial Narrow" pitchFamily="34" charset="0"/>
                </a:rPr>
                <a:t>c</a:t>
              </a:r>
              <a:endParaRPr lang="en-US" sz="1200" u="none" dirty="0"/>
            </a:p>
          </p:txBody>
        </p:sp>
        <p:sp>
          <p:nvSpPr>
            <p:cNvPr id="73" name="Text Box 3"/>
            <p:cNvSpPr txBox="1">
              <a:spLocks noChangeArrowheads="1"/>
            </p:cNvSpPr>
            <p:nvPr/>
          </p:nvSpPr>
          <p:spPr bwMode="auto">
            <a:xfrm>
              <a:off x="6223338" y="750855"/>
              <a:ext cx="1191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u="none" dirty="0" smtClean="0">
                  <a:latin typeface="Arial Narrow" pitchFamily="34" charset="0"/>
                </a:rPr>
                <a:t>Domain</a:t>
              </a:r>
              <a:endParaRPr lang="en-US" sz="1800" u="none" dirty="0"/>
            </a:p>
          </p:txBody>
        </p:sp>
        <p:sp>
          <p:nvSpPr>
            <p:cNvPr id="74" name="Text Box 3"/>
            <p:cNvSpPr txBox="1">
              <a:spLocks noChangeArrowheads="1"/>
            </p:cNvSpPr>
            <p:nvPr/>
          </p:nvSpPr>
          <p:spPr bwMode="auto">
            <a:xfrm>
              <a:off x="8454284" y="750855"/>
              <a:ext cx="11910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u="none" dirty="0" smtClean="0">
                  <a:latin typeface="Arial Narrow" pitchFamily="34" charset="0"/>
                </a:rPr>
                <a:t>Range</a:t>
              </a:r>
              <a:endParaRPr lang="en-US" sz="1800" u="none" dirty="0"/>
            </a:p>
          </p:txBody>
        </p:sp>
      </p:grpSp>
      <p:sp>
        <p:nvSpPr>
          <p:cNvPr id="75" name="Rechteck 74"/>
          <p:cNvSpPr/>
          <p:nvPr/>
        </p:nvSpPr>
        <p:spPr>
          <a:xfrm>
            <a:off x="6129815" y="2466092"/>
            <a:ext cx="1353886" cy="369332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1800" b="0" u="none" dirty="0" smtClean="0">
                <a:solidFill>
                  <a:srgbClr val="000000"/>
                </a:solidFill>
                <a:latin typeface="Arial Narrow" pitchFamily="34" charset="0"/>
              </a:rPr>
              <a:t>Set: (1,2,3)</a:t>
            </a:r>
            <a:endParaRPr lang="de-DE" sz="1800" dirty="0"/>
          </a:p>
        </p:txBody>
      </p:sp>
      <p:sp>
        <p:nvSpPr>
          <p:cNvPr id="76" name="Rechteck 75"/>
          <p:cNvSpPr/>
          <p:nvPr/>
        </p:nvSpPr>
        <p:spPr>
          <a:xfrm>
            <a:off x="8241202" y="2450703"/>
            <a:ext cx="1353886" cy="400110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b="0" u="none" dirty="0" smtClean="0">
                <a:solidFill>
                  <a:srgbClr val="000000"/>
                </a:solidFill>
                <a:latin typeface="Arial Narrow" pitchFamily="34" charset="0"/>
              </a:rPr>
              <a:t>Set: (</a:t>
            </a:r>
            <a:r>
              <a:rPr lang="en-US" b="0" u="none" dirty="0" err="1" smtClean="0">
                <a:solidFill>
                  <a:srgbClr val="000000"/>
                </a:solidFill>
                <a:latin typeface="Arial Narrow" pitchFamily="34" charset="0"/>
              </a:rPr>
              <a:t>a,b,c</a:t>
            </a:r>
            <a:r>
              <a:rPr lang="en-US" b="0" u="none" dirty="0" smtClean="0">
                <a:solidFill>
                  <a:srgbClr val="000000"/>
                </a:solidFill>
                <a:latin typeface="Arial Narrow" pitchFamily="34" charset="0"/>
              </a:rPr>
              <a:t>)</a:t>
            </a:r>
            <a:endParaRPr lang="de-DE" dirty="0"/>
          </a:p>
        </p:txBody>
      </p:sp>
      <p:sp>
        <p:nvSpPr>
          <p:cNvPr id="77" name="Rechteck 76"/>
          <p:cNvSpPr/>
          <p:nvPr/>
        </p:nvSpPr>
        <p:spPr>
          <a:xfrm>
            <a:off x="6223338" y="4550245"/>
            <a:ext cx="1353886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800" b="0" u="none" dirty="0" smtClean="0">
                <a:solidFill>
                  <a:srgbClr val="000000"/>
                </a:solidFill>
                <a:latin typeface="Arial Narrow" pitchFamily="34" charset="0"/>
              </a:rPr>
              <a:t>Set: (1,2,3)</a:t>
            </a:r>
            <a:endParaRPr lang="de-DE" sz="1800" dirty="0"/>
          </a:p>
        </p:txBody>
      </p:sp>
      <p:sp>
        <p:nvSpPr>
          <p:cNvPr id="78" name="Rechteck 77"/>
          <p:cNvSpPr/>
          <p:nvPr/>
        </p:nvSpPr>
        <p:spPr>
          <a:xfrm>
            <a:off x="8372868" y="4533034"/>
            <a:ext cx="1353886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800" b="0" u="none" dirty="0" smtClean="0">
                <a:solidFill>
                  <a:srgbClr val="000000"/>
                </a:solidFill>
                <a:latin typeface="Arial Narrow" pitchFamily="34" charset="0"/>
              </a:rPr>
              <a:t>Set: (1,2,3)</a:t>
            </a:r>
            <a:endParaRPr lang="de-DE" sz="1800" dirty="0"/>
          </a:p>
        </p:txBody>
      </p:sp>
      <p:sp>
        <p:nvSpPr>
          <p:cNvPr id="47" name="Pfeil nach links und rechts 46"/>
          <p:cNvSpPr/>
          <p:nvPr/>
        </p:nvSpPr>
        <p:spPr bwMode="auto">
          <a:xfrm>
            <a:off x="7730280" y="4605746"/>
            <a:ext cx="503103" cy="184666"/>
          </a:xfrm>
          <a:prstGeom prst="left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hteck 79"/>
          <p:cNvSpPr/>
          <p:nvPr/>
        </p:nvSpPr>
        <p:spPr>
          <a:xfrm>
            <a:off x="7577224" y="5021168"/>
            <a:ext cx="2351916" cy="1661993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u="none" dirty="0" smtClean="0">
                <a:solidFill>
                  <a:srgbClr val="000000"/>
                </a:solidFill>
                <a:latin typeface="Arial Narrow" pitchFamily="34" charset="0"/>
              </a:rPr>
              <a:t>     6 possible permutation</a:t>
            </a: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s</a:t>
            </a:r>
            <a:b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600" b="0" u="none" dirty="0" smtClean="0">
                <a:solidFill>
                  <a:srgbClr val="000000"/>
                </a:solidFill>
                <a:latin typeface="Arial Narrow" pitchFamily="34" charset="0"/>
              </a:rPr>
              <a:t> 	123 </a:t>
            </a:r>
            <a:r>
              <a:rPr lang="en-US" sz="1400" b="0" u="none" dirty="0" smtClean="0">
                <a:solidFill>
                  <a:srgbClr val="000000"/>
                </a:solidFill>
                <a:latin typeface="Arial Narrow" pitchFamily="34" charset="0"/>
              </a:rPr>
              <a:t> to 123</a:t>
            </a:r>
          </a:p>
          <a:p>
            <a:r>
              <a:rPr lang="en-US" sz="1400" b="0" u="none" dirty="0" smtClean="0">
                <a:solidFill>
                  <a:srgbClr val="000000"/>
                </a:solidFill>
                <a:latin typeface="Arial Narrow" pitchFamily="34" charset="0"/>
              </a:rPr>
              <a:t>	123  to  132</a:t>
            </a:r>
            <a:br>
              <a:rPr lang="en-US" sz="1400" b="0" u="none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0" u="none" dirty="0" smtClean="0">
                <a:solidFill>
                  <a:srgbClr val="000000"/>
                </a:solidFill>
                <a:latin typeface="Arial Narrow" pitchFamily="34" charset="0"/>
              </a:rPr>
              <a:t>	123  to  231</a:t>
            </a:r>
            <a:br>
              <a:rPr lang="en-US" sz="1400" b="0" u="none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0" u="none" dirty="0" smtClean="0">
                <a:solidFill>
                  <a:srgbClr val="000000"/>
                </a:solidFill>
                <a:latin typeface="Arial Narrow" pitchFamily="34" charset="0"/>
              </a:rPr>
              <a:t>	123  to  213</a:t>
            </a:r>
            <a:br>
              <a:rPr lang="en-US" sz="1400" b="0" u="none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0" u="none" dirty="0" smtClean="0">
                <a:solidFill>
                  <a:srgbClr val="000000"/>
                </a:solidFill>
                <a:latin typeface="Arial Narrow" pitchFamily="34" charset="0"/>
              </a:rPr>
              <a:t>	123  to  312</a:t>
            </a:r>
            <a:br>
              <a:rPr lang="en-US" sz="1400" b="0" u="none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0" u="none" dirty="0" smtClean="0">
                <a:solidFill>
                  <a:srgbClr val="000000"/>
                </a:solidFill>
                <a:latin typeface="Arial Narrow" pitchFamily="34" charset="0"/>
              </a:rPr>
              <a:t>	123  to  321</a:t>
            </a:r>
            <a:endParaRPr lang="de-DE" sz="1400" dirty="0"/>
          </a:p>
        </p:txBody>
      </p:sp>
      <p:sp>
        <p:nvSpPr>
          <p:cNvPr id="81" name="Rechteck 80"/>
          <p:cNvSpPr/>
          <p:nvPr/>
        </p:nvSpPr>
        <p:spPr>
          <a:xfrm>
            <a:off x="2349286" y="5572511"/>
            <a:ext cx="4562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latin typeface="Arial Narrow" panose="020B0606020202030204" pitchFamily="34" charset="0"/>
              </a:rPr>
              <a:t>Number of permutations</a:t>
            </a:r>
            <a:r>
              <a:rPr lang="en-US" sz="1800" b="0" u="none" dirty="0" smtClean="0">
                <a:latin typeface="Arial Narrow" panose="020B0606020202030204" pitchFamily="34" charset="0"/>
              </a:rPr>
              <a:t>: </a:t>
            </a:r>
            <a:r>
              <a:rPr lang="en-US" sz="1800" u="none" dirty="0" smtClean="0">
                <a:latin typeface="Arial Narrow" panose="020B0606020202030204" pitchFamily="34" charset="0"/>
              </a:rPr>
              <a:t>3! </a:t>
            </a:r>
            <a:r>
              <a:rPr lang="en-US" sz="1800" b="0" u="none" dirty="0" smtClean="0">
                <a:latin typeface="Arial Narrow" panose="020B0606020202030204" pitchFamily="34" charset="0"/>
              </a:rPr>
              <a:t>= 3 x (3-1) x (3-2) = 6</a:t>
            </a:r>
            <a:endParaRPr lang="de-DE" sz="1600" b="0" i="1" u="none" dirty="0">
              <a:latin typeface="Arial Narrow" panose="020B0606020202030204" pitchFamily="34" charset="0"/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1121504" y="6079953"/>
            <a:ext cx="5500244" cy="40011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i="1" u="none" dirty="0" smtClean="0">
                <a:latin typeface="Arial Narrow" panose="020B0606020202030204" pitchFamily="34" charset="0"/>
              </a:rPr>
              <a:t>In general: |F| = </a:t>
            </a:r>
            <a:r>
              <a:rPr lang="en-US" i="1" dirty="0" smtClean="0">
                <a:latin typeface="Arial Narrow" panose="020B0606020202030204" pitchFamily="34" charset="0"/>
              </a:rPr>
              <a:t>Number of n to n permutations</a:t>
            </a:r>
            <a:r>
              <a:rPr lang="en-US" i="1" u="none" dirty="0" smtClean="0">
                <a:latin typeface="Arial Narrow" panose="020B0606020202030204" pitchFamily="34" charset="0"/>
              </a:rPr>
              <a:t> = n! </a:t>
            </a:r>
            <a:endParaRPr lang="de-DE" sz="1800" b="0" i="1" u="none" dirty="0">
              <a:latin typeface="Arial Narrow" panose="020B0606020202030204" pitchFamily="34" charset="0"/>
            </a:endParaRPr>
          </a:p>
        </p:txBody>
      </p:sp>
      <p:cxnSp>
        <p:nvCxnSpPr>
          <p:cNvPr id="83" name="Gerade Verbindung mit Pfeil 82"/>
          <p:cNvCxnSpPr/>
          <p:nvPr/>
        </p:nvCxnSpPr>
        <p:spPr bwMode="auto">
          <a:xfrm flipV="1">
            <a:off x="6621748" y="5259015"/>
            <a:ext cx="1139169" cy="49816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91" name="Rechteck 90"/>
          <p:cNvSpPr/>
          <p:nvPr/>
        </p:nvSpPr>
        <p:spPr>
          <a:xfrm>
            <a:off x="7585403" y="2358370"/>
            <a:ext cx="720998" cy="584775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b="0" u="none" dirty="0" smtClean="0">
                <a:solidFill>
                  <a:srgbClr val="000000"/>
                </a:solidFill>
                <a:latin typeface="Arial Narrow" pitchFamily="34" charset="0"/>
              </a:rPr>
              <a:t>≠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1571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4" grpId="0"/>
      <p:bldP spid="71" grpId="0" animBg="1"/>
      <p:bldP spid="46" grpId="0" animBg="1"/>
      <p:bldP spid="75" grpId="0"/>
      <p:bldP spid="76" grpId="0"/>
      <p:bldP spid="77" grpId="0" animBg="1"/>
      <p:bldP spid="78" grpId="0" animBg="1"/>
      <p:bldP spid="47" grpId="0" animBg="1"/>
      <p:bldP spid="80" grpId="0" animBg="1"/>
      <p:bldP spid="81" grpId="0"/>
      <p:bldP spid="82" grpId="0" animBg="1"/>
      <p:bldP spid="9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Rectangle 2"/>
          <p:cNvSpPr>
            <a:spLocks noChangeArrowheads="1"/>
          </p:cNvSpPr>
          <p:nvPr/>
        </p:nvSpPr>
        <p:spPr bwMode="auto">
          <a:xfrm>
            <a:off x="838200" y="1600200"/>
            <a:ext cx="8532813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76238" indent="-376238" defTabSz="836613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32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Hardware Implementations</a:t>
            </a:r>
            <a:endParaRPr lang="en-US" sz="2800" u="none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76238" indent="-376238" defTabSz="836613">
              <a:lnSpc>
                <a:spcPct val="85000"/>
              </a:lnSpc>
              <a:spcBef>
                <a:spcPct val="20000"/>
              </a:spcBef>
              <a:defRPr/>
            </a:pPr>
            <a:endParaRPr lang="en-US" sz="2400" u="none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Rijndael performs very well in software</a:t>
            </a: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Multiple </a:t>
            </a:r>
            <a:r>
              <a:rPr lang="en-US" sz="2400" u="none">
                <a:solidFill>
                  <a:srgbClr val="9459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S-Box engines</a:t>
            </a:r>
            <a:r>
              <a:rPr lang="en-US" sz="24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round-key EXORs, and byte shifts can all be implemented </a:t>
            </a:r>
            <a:r>
              <a:rPr lang="en-US" sz="2400" u="none">
                <a:solidFill>
                  <a:srgbClr val="9459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 hardware</a:t>
            </a:r>
            <a:r>
              <a:rPr lang="en-US" sz="24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when speed is required</a:t>
            </a:r>
          </a:p>
          <a:p>
            <a:pPr marL="815975" lvl="1" indent="-314325" defTabSz="836613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Small amount of hardware can vastly </a:t>
            </a:r>
            <a:r>
              <a:rPr lang="en-US" sz="2400" u="none">
                <a:solidFill>
                  <a:srgbClr val="9459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speed up 8-bit</a:t>
            </a:r>
            <a:r>
              <a:rPr lang="en-US" sz="24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u="none">
                <a:solidFill>
                  <a:srgbClr val="9459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implementations</a:t>
            </a:r>
            <a:endParaRPr lang="en-US" sz="2400" u="none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0" name="Text Box 2"/>
          <p:cNvSpPr txBox="1">
            <a:spLocks noChangeArrowheads="1"/>
          </p:cNvSpPr>
          <p:nvPr/>
        </p:nvSpPr>
        <p:spPr bwMode="auto">
          <a:xfrm>
            <a:off x="1368425" y="650503"/>
            <a:ext cx="7920806" cy="581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6000" u="none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Other </a:t>
            </a:r>
            <a:endParaRPr lang="en-US" sz="6000" u="none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>
              <a:spcBef>
                <a:spcPct val="50000"/>
              </a:spcBef>
              <a:defRPr/>
            </a:pPr>
            <a:r>
              <a:rPr lang="en-US" sz="4400" u="none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Block Ciphers Operation </a:t>
            </a:r>
            <a:r>
              <a:rPr lang="en-US" sz="4400" u="none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Modes </a:t>
            </a:r>
            <a:endParaRPr lang="en-US" sz="4400" u="none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>
              <a:spcBef>
                <a:spcPct val="50000"/>
              </a:spcBef>
              <a:defRPr/>
            </a:pPr>
            <a:r>
              <a:rPr lang="en-US" sz="6000" u="none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as</a:t>
            </a:r>
            <a:endParaRPr lang="en-US" sz="6000" u="none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>
              <a:spcBef>
                <a:spcPct val="50000"/>
              </a:spcBef>
              <a:defRPr/>
            </a:pPr>
            <a:r>
              <a:rPr lang="en-US" sz="5400" u="none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Running Key Generators</a:t>
            </a:r>
            <a:endParaRPr lang="en-GB" sz="5400" u="none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>
              <a:spcBef>
                <a:spcPct val="50000"/>
              </a:spcBef>
              <a:defRPr/>
            </a:pPr>
            <a:endParaRPr lang="en-GB" sz="44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23E45451-791C-4D53-A396-368F1433C8B1}"/>
              </a:ext>
            </a:extLst>
          </p:cNvPr>
          <p:cNvSpPr/>
          <p:nvPr/>
        </p:nvSpPr>
        <p:spPr>
          <a:xfrm>
            <a:off x="5037104" y="3178625"/>
            <a:ext cx="993043" cy="3385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F6CA95A4-60A3-4955-B8E9-299E630DC90E}"/>
              </a:ext>
            </a:extLst>
          </p:cNvPr>
          <p:cNvSpPr/>
          <p:nvPr/>
        </p:nvSpPr>
        <p:spPr>
          <a:xfrm rot="16200000">
            <a:off x="3318563" y="3230461"/>
            <a:ext cx="247039" cy="26336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3FA2D4B8-F0C8-437A-95B6-FD15355138C1}"/>
              </a:ext>
            </a:extLst>
          </p:cNvPr>
          <p:cNvCxnSpPr/>
          <p:nvPr/>
        </p:nvCxnSpPr>
        <p:spPr>
          <a:xfrm rot="16200000">
            <a:off x="3110024" y="3146122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EFA693B-B16F-4864-A5AE-448267B98D0E}"/>
              </a:ext>
            </a:extLst>
          </p:cNvPr>
          <p:cNvSpPr txBox="1"/>
          <p:nvPr/>
        </p:nvSpPr>
        <p:spPr>
          <a:xfrm>
            <a:off x="2534213" y="317049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de-DE" sz="18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E03585DB-81C2-4291-A4EC-75DC34C69A04}"/>
              </a:ext>
            </a:extLst>
          </p:cNvPr>
          <p:cNvCxnSpPr/>
          <p:nvPr/>
        </p:nvCxnSpPr>
        <p:spPr>
          <a:xfrm rot="16200000">
            <a:off x="3798661" y="3139137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xmlns="" id="{B0E506E4-86E3-4AE1-9712-D008FAC25F1B}"/>
              </a:ext>
            </a:extLst>
          </p:cNvPr>
          <p:cNvCxnSpPr>
            <a:cxnSpLocks/>
          </p:cNvCxnSpPr>
          <p:nvPr/>
        </p:nvCxnSpPr>
        <p:spPr>
          <a:xfrm>
            <a:off x="4524777" y="3351209"/>
            <a:ext cx="2043108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xmlns="" id="{A87BF559-EBF4-4040-8C8C-3DB85965F615}"/>
              </a:ext>
            </a:extLst>
          </p:cNvPr>
          <p:cNvCxnSpPr>
            <a:cxnSpLocks/>
          </p:cNvCxnSpPr>
          <p:nvPr/>
        </p:nvCxnSpPr>
        <p:spPr>
          <a:xfrm>
            <a:off x="4718134" y="3351209"/>
            <a:ext cx="24071" cy="13285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xmlns="" id="{5D142870-FE74-4495-8141-784E817836CF}"/>
              </a:ext>
            </a:extLst>
          </p:cNvPr>
          <p:cNvCxnSpPr>
            <a:cxnSpLocks/>
          </p:cNvCxnSpPr>
          <p:nvPr/>
        </p:nvCxnSpPr>
        <p:spPr>
          <a:xfrm flipH="1">
            <a:off x="3406713" y="4682948"/>
            <a:ext cx="1334664" cy="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xmlns="" id="{1251EE9C-BB2C-4715-84E4-5D35E6613B6A}"/>
              </a:ext>
            </a:extLst>
          </p:cNvPr>
          <p:cNvCxnSpPr>
            <a:cxnSpLocks/>
          </p:cNvCxnSpPr>
          <p:nvPr/>
        </p:nvCxnSpPr>
        <p:spPr>
          <a:xfrm flipH="1" flipV="1">
            <a:off x="3421843" y="4086874"/>
            <a:ext cx="4480" cy="58176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xmlns="" id="{C5842C14-DDDC-4A7A-9A46-2783AEC68DB3}"/>
              </a:ext>
            </a:extLst>
          </p:cNvPr>
          <p:cNvCxnSpPr>
            <a:cxnSpLocks/>
          </p:cNvCxnSpPr>
          <p:nvPr/>
        </p:nvCxnSpPr>
        <p:spPr>
          <a:xfrm rot="16200000">
            <a:off x="3196719" y="3760285"/>
            <a:ext cx="45024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74E16C05-EA7B-4EEA-8659-3869CCB17195}"/>
              </a:ext>
            </a:extLst>
          </p:cNvPr>
          <p:cNvSpPr txBox="1"/>
          <p:nvPr/>
        </p:nvSpPr>
        <p:spPr>
          <a:xfrm>
            <a:off x="1527952" y="397561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IV =S</a:t>
            </a:r>
            <a:r>
              <a:rPr lang="de-DE" sz="18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 </a:t>
            </a:r>
            <a:r>
              <a:rPr lang="de-DE" sz="18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at t=0</a:t>
            </a:r>
            <a:endParaRPr lang="de-DE" sz="1800" b="0" u="none" baseline="-25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665C9D-625B-4FCE-9DDD-FFDD36652487}"/>
              </a:ext>
            </a:extLst>
          </p:cNvPr>
          <p:cNvSpPr txBox="1"/>
          <p:nvPr/>
        </p:nvSpPr>
        <p:spPr>
          <a:xfrm>
            <a:off x="4906956" y="2691269"/>
            <a:ext cx="142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u="none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</a:t>
            </a:r>
            <a:r>
              <a:rPr lang="de-DE" sz="1600" b="0" u="none" baseline="-250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sz="16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= E(P</a:t>
            </a:r>
            <a:r>
              <a:rPr lang="de-DE" sz="16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sz="16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+ S</a:t>
            </a:r>
            <a:r>
              <a:rPr lang="de-DE" sz="16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sz="16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  <a:r>
              <a:rPr lang="de-DE" sz="16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3E43BBDB-B4D9-4989-9A8C-29CB87799647}"/>
              </a:ext>
            </a:extLst>
          </p:cNvPr>
          <p:cNvSpPr txBox="1"/>
          <p:nvPr/>
        </p:nvSpPr>
        <p:spPr>
          <a:xfrm>
            <a:off x="3425390" y="2921259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de-DE" sz="12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sz="12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+ S</a:t>
            </a:r>
            <a:r>
              <a:rPr lang="de-DE" sz="12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 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4EAFE379-501E-47B9-B02C-3CF94C97D1F5}"/>
              </a:ext>
            </a:extLst>
          </p:cNvPr>
          <p:cNvCxnSpPr>
            <a:cxnSpLocks/>
          </p:cNvCxnSpPr>
          <p:nvPr/>
        </p:nvCxnSpPr>
        <p:spPr>
          <a:xfrm rot="16200000">
            <a:off x="7438897" y="3687662"/>
            <a:ext cx="45024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xmlns="" id="{7835DDA0-CD89-40FE-BE89-C71CB926DBC3}"/>
              </a:ext>
            </a:extLst>
          </p:cNvPr>
          <p:cNvCxnSpPr>
            <a:cxnSpLocks/>
          </p:cNvCxnSpPr>
          <p:nvPr/>
        </p:nvCxnSpPr>
        <p:spPr>
          <a:xfrm flipV="1">
            <a:off x="7066053" y="3307579"/>
            <a:ext cx="426230" cy="1911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xmlns="" id="{194730DB-079B-4BB1-B3FD-06E920320128}"/>
              </a:ext>
            </a:extLst>
          </p:cNvPr>
          <p:cNvCxnSpPr/>
          <p:nvPr/>
        </p:nvCxnSpPr>
        <p:spPr>
          <a:xfrm rot="16200000">
            <a:off x="8026425" y="3091555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41880360-95D2-4CBF-A4AF-4B0C1C14AFB8}"/>
              </a:ext>
            </a:extLst>
          </p:cNvPr>
          <p:cNvSpPr txBox="1"/>
          <p:nvPr/>
        </p:nvSpPr>
        <p:spPr>
          <a:xfrm rot="21447537">
            <a:off x="8235489" y="308513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de-DE" sz="18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xmlns="" id="{6CE20E86-53A5-4448-95DD-9E0D112373EE}"/>
              </a:ext>
            </a:extLst>
          </p:cNvPr>
          <p:cNvCxnSpPr>
            <a:cxnSpLocks/>
          </p:cNvCxnSpPr>
          <p:nvPr/>
        </p:nvCxnSpPr>
        <p:spPr>
          <a:xfrm>
            <a:off x="6237057" y="3358959"/>
            <a:ext cx="0" cy="11866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xmlns="" id="{854515E0-27E3-4B01-96E6-F365967A0D9D}"/>
              </a:ext>
            </a:extLst>
          </p:cNvPr>
          <p:cNvCxnSpPr>
            <a:cxnSpLocks/>
          </p:cNvCxnSpPr>
          <p:nvPr/>
        </p:nvCxnSpPr>
        <p:spPr>
          <a:xfrm flipH="1" flipV="1">
            <a:off x="6237057" y="4545582"/>
            <a:ext cx="1447353" cy="2309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xmlns="" id="{00F5165C-30A2-4E39-915B-118B80AF57E8}"/>
              </a:ext>
            </a:extLst>
          </p:cNvPr>
          <p:cNvCxnSpPr>
            <a:cxnSpLocks/>
          </p:cNvCxnSpPr>
          <p:nvPr/>
        </p:nvCxnSpPr>
        <p:spPr>
          <a:xfrm flipV="1">
            <a:off x="7674216" y="4086418"/>
            <a:ext cx="0" cy="47309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AD29F283-98AE-4A82-87AA-81F24AF73468}"/>
              </a:ext>
            </a:extLst>
          </p:cNvPr>
          <p:cNvSpPr txBox="1"/>
          <p:nvPr/>
        </p:nvSpPr>
        <p:spPr>
          <a:xfrm>
            <a:off x="8110195" y="396742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IV =S</a:t>
            </a:r>
            <a:r>
              <a:rPr lang="de-DE" sz="18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 </a:t>
            </a:r>
            <a:r>
              <a:rPr lang="de-DE" sz="18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at t=0</a:t>
            </a:r>
            <a:endParaRPr lang="de-DE" sz="1800" b="0" u="none" baseline="-25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26D350F0-5DDD-4AFE-9983-62C1FE8F3B83}"/>
              </a:ext>
            </a:extLst>
          </p:cNvPr>
          <p:cNvSpPr/>
          <p:nvPr/>
        </p:nvSpPr>
        <p:spPr>
          <a:xfrm>
            <a:off x="4026609" y="3039985"/>
            <a:ext cx="480426" cy="6443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7F02D12B-D1E7-4EB6-8475-48ABA34448C5}"/>
              </a:ext>
            </a:extLst>
          </p:cNvPr>
          <p:cNvSpPr/>
          <p:nvPr/>
        </p:nvSpPr>
        <p:spPr>
          <a:xfrm>
            <a:off x="6567885" y="3034022"/>
            <a:ext cx="480426" cy="6443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</a:t>
            </a:r>
            <a:r>
              <a:rPr kumimoji="0" lang="de-DE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-1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59249C12-8345-474E-896A-B8459DF1E815}"/>
              </a:ext>
            </a:extLst>
          </p:cNvPr>
          <p:cNvSpPr/>
          <p:nvPr/>
        </p:nvSpPr>
        <p:spPr>
          <a:xfrm>
            <a:off x="7407325" y="3815734"/>
            <a:ext cx="533772" cy="2706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FACC7460-A518-474A-A37D-209AE0093FA7}"/>
              </a:ext>
            </a:extLst>
          </p:cNvPr>
          <p:cNvSpPr/>
          <p:nvPr/>
        </p:nvSpPr>
        <p:spPr>
          <a:xfrm>
            <a:off x="3154951" y="3799468"/>
            <a:ext cx="539545" cy="27699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8A5D48E6-020C-446B-979A-B09B302B5244}"/>
              </a:ext>
            </a:extLst>
          </p:cNvPr>
          <p:cNvSpPr/>
          <p:nvPr/>
        </p:nvSpPr>
        <p:spPr>
          <a:xfrm rot="16200000">
            <a:off x="7518189" y="3176631"/>
            <a:ext cx="247039" cy="26336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xmlns="" id="{12B23657-7770-4900-AC88-B69C5A7D0D3D}"/>
              </a:ext>
            </a:extLst>
          </p:cNvPr>
          <p:cNvCxnSpPr>
            <a:cxnSpLocks/>
          </p:cNvCxnSpPr>
          <p:nvPr/>
        </p:nvCxnSpPr>
        <p:spPr>
          <a:xfrm rot="16200000">
            <a:off x="4057032" y="3903470"/>
            <a:ext cx="45024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765A8035-51C4-4784-9428-FA8DF98D1499}"/>
              </a:ext>
            </a:extLst>
          </p:cNvPr>
          <p:cNvSpPr txBox="1"/>
          <p:nvPr/>
        </p:nvSpPr>
        <p:spPr>
          <a:xfrm>
            <a:off x="4130448" y="407646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endParaRPr lang="de-DE" sz="1800" b="0" u="none" baseline="-25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xmlns="" id="{048FCC78-CE84-4E54-862E-4EACCE4B51C6}"/>
              </a:ext>
            </a:extLst>
          </p:cNvPr>
          <p:cNvCxnSpPr>
            <a:cxnSpLocks/>
          </p:cNvCxnSpPr>
          <p:nvPr/>
        </p:nvCxnSpPr>
        <p:spPr>
          <a:xfrm rot="16200000">
            <a:off x="6577441" y="3906611"/>
            <a:ext cx="45024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19BF8BAB-79DF-4B87-9DC5-E5C2F5E19737}"/>
              </a:ext>
            </a:extLst>
          </p:cNvPr>
          <p:cNvSpPr txBox="1"/>
          <p:nvPr/>
        </p:nvSpPr>
        <p:spPr>
          <a:xfrm>
            <a:off x="6650857" y="407960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endParaRPr lang="de-DE" sz="1800" b="0" u="none" baseline="-25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8AF632A5-487F-40F5-92AC-0F8B566217FF}"/>
              </a:ext>
            </a:extLst>
          </p:cNvPr>
          <p:cNvSpPr txBox="1"/>
          <p:nvPr/>
        </p:nvSpPr>
        <p:spPr>
          <a:xfrm>
            <a:off x="3297551" y="637263"/>
            <a:ext cx="4091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CBC Mode</a:t>
            </a:r>
          </a:p>
          <a:p>
            <a:pPr algn="ctr"/>
            <a:r>
              <a:rPr lang="de-DE" sz="3600" b="0" u="none" baseline="-250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Cipher</a:t>
            </a:r>
            <a:r>
              <a:rPr lang="de-DE" sz="36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Block </a:t>
            </a:r>
            <a:r>
              <a:rPr lang="de-DE" sz="3600" b="0" u="none" baseline="-250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Chaining</a:t>
            </a:r>
            <a:r>
              <a:rPr lang="de-DE" sz="36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Mode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91AD5685-2045-4203-B6A7-C56199980A31}"/>
              </a:ext>
            </a:extLst>
          </p:cNvPr>
          <p:cNvSpPr txBox="1"/>
          <p:nvPr/>
        </p:nvSpPr>
        <p:spPr>
          <a:xfrm>
            <a:off x="7066053" y="28945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de-DE" sz="12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sz="12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+ S</a:t>
            </a:r>
            <a:r>
              <a:rPr lang="de-DE" sz="12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202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EEC6DD7-9597-43B8-B64E-E149DF50651E}"/>
              </a:ext>
            </a:extLst>
          </p:cNvPr>
          <p:cNvSpPr/>
          <p:nvPr/>
        </p:nvSpPr>
        <p:spPr>
          <a:xfrm>
            <a:off x="4219026" y="2603411"/>
            <a:ext cx="2234487" cy="31189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5FAD4642-BFC4-427A-8B7B-9F72F13C550F}"/>
              </a:ext>
            </a:extLst>
          </p:cNvPr>
          <p:cNvSpPr/>
          <p:nvPr/>
        </p:nvSpPr>
        <p:spPr>
          <a:xfrm rot="16200000">
            <a:off x="3214181" y="2627830"/>
            <a:ext cx="247039" cy="26336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AF128C96-8C3F-4777-B606-81B8C4BCF601}"/>
              </a:ext>
            </a:extLst>
          </p:cNvPr>
          <p:cNvCxnSpPr/>
          <p:nvPr/>
        </p:nvCxnSpPr>
        <p:spPr>
          <a:xfrm rot="16200000">
            <a:off x="3005642" y="2543491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83D7068-2A50-4F41-935E-6DF388EA5623}"/>
              </a:ext>
            </a:extLst>
          </p:cNvPr>
          <p:cNvSpPr txBox="1"/>
          <p:nvPr/>
        </p:nvSpPr>
        <p:spPr>
          <a:xfrm>
            <a:off x="2429831" y="256786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de-DE" sz="18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9A07F582-EB52-4A6F-82A8-BF7283159D51}"/>
              </a:ext>
            </a:extLst>
          </p:cNvPr>
          <p:cNvCxnSpPr/>
          <p:nvPr/>
        </p:nvCxnSpPr>
        <p:spPr>
          <a:xfrm rot="16200000">
            <a:off x="3694279" y="2536506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xmlns="" id="{5F480577-856F-4E3B-A5A3-7A517CEF8EA6}"/>
              </a:ext>
            </a:extLst>
          </p:cNvPr>
          <p:cNvCxnSpPr>
            <a:cxnSpLocks/>
          </p:cNvCxnSpPr>
          <p:nvPr/>
        </p:nvCxnSpPr>
        <p:spPr>
          <a:xfrm flipV="1">
            <a:off x="3910303" y="2759513"/>
            <a:ext cx="2815450" cy="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xmlns="" id="{CEBBF630-5AFA-40EB-874C-A024E13CA6A6}"/>
              </a:ext>
            </a:extLst>
          </p:cNvPr>
          <p:cNvCxnSpPr>
            <a:cxnSpLocks/>
          </p:cNvCxnSpPr>
          <p:nvPr/>
        </p:nvCxnSpPr>
        <p:spPr>
          <a:xfrm>
            <a:off x="3770915" y="3061402"/>
            <a:ext cx="7325" cy="16139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xmlns="" id="{DC51D75D-F9BB-46C3-8858-1FFEFFFAD3F0}"/>
              </a:ext>
            </a:extLst>
          </p:cNvPr>
          <p:cNvCxnSpPr>
            <a:cxnSpLocks/>
          </p:cNvCxnSpPr>
          <p:nvPr/>
        </p:nvCxnSpPr>
        <p:spPr>
          <a:xfrm flipH="1">
            <a:off x="3331428" y="4661046"/>
            <a:ext cx="46835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xmlns="" id="{11DB5849-FD2E-4182-B226-78277F28CA0F}"/>
              </a:ext>
            </a:extLst>
          </p:cNvPr>
          <p:cNvCxnSpPr>
            <a:cxnSpLocks/>
          </p:cNvCxnSpPr>
          <p:nvPr/>
        </p:nvCxnSpPr>
        <p:spPr>
          <a:xfrm flipV="1">
            <a:off x="3351038" y="4082778"/>
            <a:ext cx="4653" cy="56395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xmlns="" id="{9CBC9339-7F65-42B8-AAAF-BBA5B3C286C0}"/>
              </a:ext>
            </a:extLst>
          </p:cNvPr>
          <p:cNvCxnSpPr>
            <a:cxnSpLocks/>
          </p:cNvCxnSpPr>
          <p:nvPr/>
        </p:nvCxnSpPr>
        <p:spPr>
          <a:xfrm flipV="1">
            <a:off x="3346578" y="3533734"/>
            <a:ext cx="4594" cy="28703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88BD9AB9-4488-41EB-BF1D-B5428F06CEDC}"/>
              </a:ext>
            </a:extLst>
          </p:cNvPr>
          <p:cNvSpPr txBox="1"/>
          <p:nvPr/>
        </p:nvSpPr>
        <p:spPr>
          <a:xfrm>
            <a:off x="1817815" y="3807966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IV =S</a:t>
            </a:r>
            <a:r>
              <a:rPr lang="de-DE" sz="14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 </a:t>
            </a:r>
            <a:r>
              <a:rPr lang="de-DE" sz="14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at t=0</a:t>
            </a:r>
            <a:endParaRPr lang="de-DE" sz="1400" b="0" u="none" baseline="-25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9651836-9E4C-43A2-9FE6-504A8189DD21}"/>
              </a:ext>
            </a:extLst>
          </p:cNvPr>
          <p:cNvSpPr txBox="1"/>
          <p:nvPr/>
        </p:nvSpPr>
        <p:spPr>
          <a:xfrm>
            <a:off x="4632341" y="2237416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u="none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</a:t>
            </a:r>
            <a:r>
              <a:rPr lang="de-DE" sz="1600" b="0" u="none" baseline="-250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sz="16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= E</a:t>
            </a:r>
            <a:r>
              <a:rPr lang="de-DE" sz="16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r>
              <a:rPr lang="de-DE" sz="16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(S</a:t>
            </a:r>
            <a:r>
              <a:rPr lang="de-DE" sz="16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sz="16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 + P</a:t>
            </a:r>
            <a:r>
              <a:rPr lang="de-DE" sz="16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B06DD03A-2638-43B4-9E05-626C3CBCDB05}"/>
              </a:ext>
            </a:extLst>
          </p:cNvPr>
          <p:cNvSpPr/>
          <p:nvPr/>
        </p:nvSpPr>
        <p:spPr>
          <a:xfrm>
            <a:off x="3102230" y="3820772"/>
            <a:ext cx="506922" cy="26200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648B8733-D860-4648-A34C-E0631FEDF662}"/>
              </a:ext>
            </a:extLst>
          </p:cNvPr>
          <p:cNvCxnSpPr>
            <a:cxnSpLocks/>
          </p:cNvCxnSpPr>
          <p:nvPr/>
        </p:nvCxnSpPr>
        <p:spPr>
          <a:xfrm rot="16200000">
            <a:off x="3130567" y="3108157"/>
            <a:ext cx="45024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988A4B2F-A8FE-4060-BE74-BAF838B6D280}"/>
              </a:ext>
            </a:extLst>
          </p:cNvPr>
          <p:cNvSpPr/>
          <p:nvPr/>
        </p:nvSpPr>
        <p:spPr>
          <a:xfrm>
            <a:off x="3085126" y="3211570"/>
            <a:ext cx="480426" cy="3221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xmlns="" id="{6ADDCCD0-BB47-4ECD-8EB1-3AB66417E066}"/>
              </a:ext>
            </a:extLst>
          </p:cNvPr>
          <p:cNvCxnSpPr/>
          <p:nvPr/>
        </p:nvCxnSpPr>
        <p:spPr>
          <a:xfrm rot="16200000">
            <a:off x="3562602" y="2852534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xmlns="" id="{95C018C9-27AB-4F26-8E20-A91B14271959}"/>
              </a:ext>
            </a:extLst>
          </p:cNvPr>
          <p:cNvCxnSpPr/>
          <p:nvPr/>
        </p:nvCxnSpPr>
        <p:spPr>
          <a:xfrm rot="16200000">
            <a:off x="2853448" y="3169628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11A23562-12BA-4742-B2A9-B91BF995FA93}"/>
              </a:ext>
            </a:extLst>
          </p:cNvPr>
          <p:cNvSpPr txBox="1"/>
          <p:nvPr/>
        </p:nvSpPr>
        <p:spPr>
          <a:xfrm>
            <a:off x="2369218" y="322272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endParaRPr lang="de-DE" sz="1400" b="0" u="none" baseline="-25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168640B7-D2C6-43CD-BE1D-2EDB8645FE33}"/>
              </a:ext>
            </a:extLst>
          </p:cNvPr>
          <p:cNvSpPr/>
          <p:nvPr/>
        </p:nvSpPr>
        <p:spPr>
          <a:xfrm rot="16200000">
            <a:off x="7118042" y="2632613"/>
            <a:ext cx="247039" cy="26336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xmlns="" id="{4FF4C76D-8569-4DC9-B003-F72B8DA03C1A}"/>
              </a:ext>
            </a:extLst>
          </p:cNvPr>
          <p:cNvCxnSpPr/>
          <p:nvPr/>
        </p:nvCxnSpPr>
        <p:spPr>
          <a:xfrm rot="16200000">
            <a:off x="6909503" y="2548274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15D3E777-C2A2-4686-8C3E-4E1B4A0C6CDB}"/>
              </a:ext>
            </a:extLst>
          </p:cNvPr>
          <p:cNvSpPr txBox="1"/>
          <p:nvPr/>
        </p:nvSpPr>
        <p:spPr>
          <a:xfrm>
            <a:off x="8260131" y="259620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de-DE" sz="18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xmlns="" id="{F9F6CEF8-76C8-4BB3-A069-8E6F353A9284}"/>
              </a:ext>
            </a:extLst>
          </p:cNvPr>
          <p:cNvCxnSpPr>
            <a:cxnSpLocks/>
          </p:cNvCxnSpPr>
          <p:nvPr/>
        </p:nvCxnSpPr>
        <p:spPr>
          <a:xfrm>
            <a:off x="7378799" y="2768122"/>
            <a:ext cx="881332" cy="59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xmlns="" id="{6146C001-FD40-4D53-AA8F-4421F54C47CA}"/>
              </a:ext>
            </a:extLst>
          </p:cNvPr>
          <p:cNvCxnSpPr>
            <a:cxnSpLocks/>
          </p:cNvCxnSpPr>
          <p:nvPr/>
        </p:nvCxnSpPr>
        <p:spPr>
          <a:xfrm>
            <a:off x="7674776" y="3066185"/>
            <a:ext cx="7325" cy="16139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xmlns="" id="{5A8FCACF-5D12-43D3-86EE-2B751ECEFA8C}"/>
              </a:ext>
            </a:extLst>
          </p:cNvPr>
          <p:cNvCxnSpPr>
            <a:cxnSpLocks/>
          </p:cNvCxnSpPr>
          <p:nvPr/>
        </p:nvCxnSpPr>
        <p:spPr>
          <a:xfrm flipH="1">
            <a:off x="7235289" y="4665829"/>
            <a:ext cx="46835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xmlns="" id="{9220B149-8C2F-4545-B363-D1EE03363DB1}"/>
              </a:ext>
            </a:extLst>
          </p:cNvPr>
          <p:cNvCxnSpPr>
            <a:cxnSpLocks/>
          </p:cNvCxnSpPr>
          <p:nvPr/>
        </p:nvCxnSpPr>
        <p:spPr>
          <a:xfrm flipV="1">
            <a:off x="7254899" y="4087561"/>
            <a:ext cx="4653" cy="56395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xmlns="" id="{214B4DDC-ED49-419E-A262-377828EE8BA4}"/>
              </a:ext>
            </a:extLst>
          </p:cNvPr>
          <p:cNvCxnSpPr>
            <a:cxnSpLocks/>
          </p:cNvCxnSpPr>
          <p:nvPr/>
        </p:nvCxnSpPr>
        <p:spPr>
          <a:xfrm flipV="1">
            <a:off x="7250439" y="3538517"/>
            <a:ext cx="4594" cy="28703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0D2E4CA1-29AB-4AF9-826A-9D6A93A9F0AB}"/>
              </a:ext>
            </a:extLst>
          </p:cNvPr>
          <p:cNvSpPr txBox="1"/>
          <p:nvPr/>
        </p:nvSpPr>
        <p:spPr>
          <a:xfrm>
            <a:off x="7819465" y="3779784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IV =S</a:t>
            </a:r>
            <a:r>
              <a:rPr lang="de-DE" sz="14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 </a:t>
            </a:r>
            <a:r>
              <a:rPr lang="de-DE" sz="14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at t=0</a:t>
            </a:r>
            <a:endParaRPr lang="de-DE" sz="1400" b="0" u="none" baseline="-25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19AED283-81C7-4EB2-A246-CB1B9CBC74E8}"/>
              </a:ext>
            </a:extLst>
          </p:cNvPr>
          <p:cNvSpPr/>
          <p:nvPr/>
        </p:nvSpPr>
        <p:spPr>
          <a:xfrm>
            <a:off x="7006091" y="3825555"/>
            <a:ext cx="506922" cy="26200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xmlns="" id="{8E6D9A4A-D71D-43D3-B6DD-94C5E3857190}"/>
              </a:ext>
            </a:extLst>
          </p:cNvPr>
          <p:cNvCxnSpPr>
            <a:cxnSpLocks/>
          </p:cNvCxnSpPr>
          <p:nvPr/>
        </p:nvCxnSpPr>
        <p:spPr>
          <a:xfrm rot="16200000">
            <a:off x="7034428" y="3112940"/>
            <a:ext cx="45024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ADEA591E-227C-4E72-9E05-3A4568AD63E3}"/>
              </a:ext>
            </a:extLst>
          </p:cNvPr>
          <p:cNvSpPr/>
          <p:nvPr/>
        </p:nvSpPr>
        <p:spPr>
          <a:xfrm>
            <a:off x="6988987" y="3216353"/>
            <a:ext cx="480426" cy="3221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xmlns="" id="{DFF51FF0-EFB3-43B0-A103-F5E7A4DD79EF}"/>
              </a:ext>
            </a:extLst>
          </p:cNvPr>
          <p:cNvCxnSpPr/>
          <p:nvPr/>
        </p:nvCxnSpPr>
        <p:spPr>
          <a:xfrm rot="16200000">
            <a:off x="7466463" y="2857317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xmlns="" id="{0C24BBC3-950A-4657-B6FA-DA791DABE539}"/>
              </a:ext>
            </a:extLst>
          </p:cNvPr>
          <p:cNvCxnSpPr/>
          <p:nvPr/>
        </p:nvCxnSpPr>
        <p:spPr>
          <a:xfrm rot="16200000">
            <a:off x="6757309" y="3174411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DB92B5CC-0B20-480F-A352-64E2F1F6BD07}"/>
              </a:ext>
            </a:extLst>
          </p:cNvPr>
          <p:cNvSpPr txBox="1"/>
          <p:nvPr/>
        </p:nvSpPr>
        <p:spPr>
          <a:xfrm>
            <a:off x="6305353" y="320599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endParaRPr lang="de-DE" sz="1400" b="0" u="none" baseline="-25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CB8CC198-EE1E-4C97-902C-5806EC8A532D}"/>
              </a:ext>
            </a:extLst>
          </p:cNvPr>
          <p:cNvSpPr/>
          <p:nvPr/>
        </p:nvSpPr>
        <p:spPr>
          <a:xfrm>
            <a:off x="6773917" y="2442405"/>
            <a:ext cx="1064299" cy="2340725"/>
          </a:xfrm>
          <a:prstGeom prst="rect">
            <a:avLst/>
          </a:prstGeom>
          <a:noFill/>
          <a:ln w="9525" cap="flat" cmpd="sng" algn="ctr">
            <a:solidFill>
              <a:srgbClr val="727CA3"/>
            </a:solidFill>
            <a:prstDash val="dash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xmlns="" id="{36C42367-EB52-444F-B37B-694080125A23}"/>
              </a:ext>
            </a:extLst>
          </p:cNvPr>
          <p:cNvSpPr/>
          <p:nvPr/>
        </p:nvSpPr>
        <p:spPr>
          <a:xfrm>
            <a:off x="2942316" y="2420889"/>
            <a:ext cx="1064299" cy="2365336"/>
          </a:xfrm>
          <a:prstGeom prst="rect">
            <a:avLst/>
          </a:prstGeom>
          <a:noFill/>
          <a:ln w="9525" cap="flat" cmpd="sng" algn="ctr">
            <a:solidFill>
              <a:srgbClr val="727CA3"/>
            </a:solidFill>
            <a:prstDash val="dash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F289F0D7-D265-4EC3-BE1C-713CD6733611}"/>
              </a:ext>
            </a:extLst>
          </p:cNvPr>
          <p:cNvSpPr txBox="1"/>
          <p:nvPr/>
        </p:nvSpPr>
        <p:spPr>
          <a:xfrm>
            <a:off x="3392974" y="559486"/>
            <a:ext cx="4120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u="none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KSG </a:t>
            </a:r>
            <a:r>
              <a:rPr lang="de-DE" sz="360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Mode</a:t>
            </a:r>
          </a:p>
          <a:p>
            <a:pPr algn="ctr"/>
            <a:r>
              <a:rPr lang="de-DE" sz="36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Key Stream Generator Mode</a:t>
            </a:r>
          </a:p>
        </p:txBody>
      </p:sp>
    </p:spTree>
    <p:extLst>
      <p:ext uri="{BB962C8B-B14F-4D97-AF65-F5344CB8AC3E}">
        <p14:creationId xmlns:p14="http://schemas.microsoft.com/office/powerpoint/2010/main" val="21750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EEC6DD7-9597-43B8-B64E-E149DF50651E}"/>
              </a:ext>
            </a:extLst>
          </p:cNvPr>
          <p:cNvSpPr/>
          <p:nvPr/>
        </p:nvSpPr>
        <p:spPr>
          <a:xfrm>
            <a:off x="4316024" y="3397973"/>
            <a:ext cx="2234487" cy="31189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5FAD4642-BFC4-427A-8B7B-9F72F13C550F}"/>
              </a:ext>
            </a:extLst>
          </p:cNvPr>
          <p:cNvSpPr/>
          <p:nvPr/>
        </p:nvSpPr>
        <p:spPr>
          <a:xfrm rot="16200000">
            <a:off x="3214181" y="3442094"/>
            <a:ext cx="247039" cy="26336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AF128C96-8C3F-4777-B606-81B8C4BCF601}"/>
              </a:ext>
            </a:extLst>
          </p:cNvPr>
          <p:cNvCxnSpPr/>
          <p:nvPr/>
        </p:nvCxnSpPr>
        <p:spPr>
          <a:xfrm rot="16200000">
            <a:off x="3005642" y="3357755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83D7068-2A50-4F41-935E-6DF388EA5623}"/>
              </a:ext>
            </a:extLst>
          </p:cNvPr>
          <p:cNvSpPr txBox="1"/>
          <p:nvPr/>
        </p:nvSpPr>
        <p:spPr>
          <a:xfrm>
            <a:off x="2429831" y="338212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9A07F582-EB52-4A6F-82A8-BF7283159D51}"/>
              </a:ext>
            </a:extLst>
          </p:cNvPr>
          <p:cNvCxnSpPr>
            <a:cxnSpLocks/>
          </p:cNvCxnSpPr>
          <p:nvPr/>
        </p:nvCxnSpPr>
        <p:spPr>
          <a:xfrm>
            <a:off x="3478255" y="3566794"/>
            <a:ext cx="74077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xmlns="" id="{CEBBF630-5AFA-40EB-874C-A024E13CA6A6}"/>
              </a:ext>
            </a:extLst>
          </p:cNvPr>
          <p:cNvCxnSpPr>
            <a:cxnSpLocks/>
          </p:cNvCxnSpPr>
          <p:nvPr/>
        </p:nvCxnSpPr>
        <p:spPr>
          <a:xfrm flipH="1">
            <a:off x="3778240" y="3573777"/>
            <a:ext cx="21540" cy="191584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xmlns="" id="{DC51D75D-F9BB-46C3-8858-1FFEFFFAD3F0}"/>
              </a:ext>
            </a:extLst>
          </p:cNvPr>
          <p:cNvCxnSpPr>
            <a:cxnSpLocks/>
          </p:cNvCxnSpPr>
          <p:nvPr/>
        </p:nvCxnSpPr>
        <p:spPr>
          <a:xfrm flipH="1">
            <a:off x="3331428" y="5475310"/>
            <a:ext cx="46835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xmlns="" id="{11DB5849-FD2E-4182-B226-78277F28CA0F}"/>
              </a:ext>
            </a:extLst>
          </p:cNvPr>
          <p:cNvCxnSpPr>
            <a:cxnSpLocks/>
          </p:cNvCxnSpPr>
          <p:nvPr/>
        </p:nvCxnSpPr>
        <p:spPr>
          <a:xfrm flipV="1">
            <a:off x="3351038" y="4897042"/>
            <a:ext cx="4653" cy="56395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xmlns="" id="{9CBC9339-7F65-42B8-AAAF-BBA5B3C286C0}"/>
              </a:ext>
            </a:extLst>
          </p:cNvPr>
          <p:cNvCxnSpPr>
            <a:cxnSpLocks/>
          </p:cNvCxnSpPr>
          <p:nvPr/>
        </p:nvCxnSpPr>
        <p:spPr>
          <a:xfrm flipV="1">
            <a:off x="3346578" y="4347998"/>
            <a:ext cx="4594" cy="28703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88BD9AB9-4488-41EB-BF1D-B5428F06CEDC}"/>
              </a:ext>
            </a:extLst>
          </p:cNvPr>
          <p:cNvSpPr txBox="1"/>
          <p:nvPr/>
        </p:nvSpPr>
        <p:spPr>
          <a:xfrm>
            <a:off x="1817815" y="4622230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IV =S</a:t>
            </a:r>
            <a:r>
              <a:rPr kumimoji="0" lang="de-DE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 t=0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9651836-9E4C-43A2-9FE6-504A8189DD21}"/>
              </a:ext>
            </a:extLst>
          </p:cNvPr>
          <p:cNvSpPr txBox="1"/>
          <p:nvPr/>
        </p:nvSpPr>
        <p:spPr>
          <a:xfrm>
            <a:off x="4632341" y="3051680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de-DE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= E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+ P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B06DD03A-2638-43B4-9E05-626C3CBCDB05}"/>
              </a:ext>
            </a:extLst>
          </p:cNvPr>
          <p:cNvSpPr/>
          <p:nvPr/>
        </p:nvSpPr>
        <p:spPr>
          <a:xfrm>
            <a:off x="3102230" y="4635036"/>
            <a:ext cx="506922" cy="26200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648B8733-D860-4648-A34C-E0631FEDF662}"/>
              </a:ext>
            </a:extLst>
          </p:cNvPr>
          <p:cNvCxnSpPr>
            <a:cxnSpLocks/>
          </p:cNvCxnSpPr>
          <p:nvPr/>
        </p:nvCxnSpPr>
        <p:spPr>
          <a:xfrm rot="16200000">
            <a:off x="3130567" y="3922421"/>
            <a:ext cx="45024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988A4B2F-A8FE-4060-BE74-BAF838B6D280}"/>
              </a:ext>
            </a:extLst>
          </p:cNvPr>
          <p:cNvSpPr/>
          <p:nvPr/>
        </p:nvSpPr>
        <p:spPr>
          <a:xfrm>
            <a:off x="3085126" y="4025834"/>
            <a:ext cx="480426" cy="3221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xmlns="" id="{95C018C9-27AB-4F26-8E20-A91B14271959}"/>
              </a:ext>
            </a:extLst>
          </p:cNvPr>
          <p:cNvCxnSpPr/>
          <p:nvPr/>
        </p:nvCxnSpPr>
        <p:spPr>
          <a:xfrm rot="16200000">
            <a:off x="2853448" y="3983892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11A23562-12BA-4742-B2A9-B91BF995FA93}"/>
              </a:ext>
            </a:extLst>
          </p:cNvPr>
          <p:cNvSpPr txBox="1"/>
          <p:nvPr/>
        </p:nvSpPr>
        <p:spPr>
          <a:xfrm>
            <a:off x="2369218" y="403699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168640B7-D2C6-43CD-BE1D-2EDB8645FE33}"/>
              </a:ext>
            </a:extLst>
          </p:cNvPr>
          <p:cNvSpPr/>
          <p:nvPr/>
        </p:nvSpPr>
        <p:spPr>
          <a:xfrm rot="16200000">
            <a:off x="7136793" y="2754245"/>
            <a:ext cx="247039" cy="26336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xmlns="" id="{4FF4C76D-8569-4DC9-B003-F72B8DA03C1A}"/>
              </a:ext>
            </a:extLst>
          </p:cNvPr>
          <p:cNvCxnSpPr>
            <a:cxnSpLocks/>
          </p:cNvCxnSpPr>
          <p:nvPr/>
        </p:nvCxnSpPr>
        <p:spPr>
          <a:xfrm>
            <a:off x="6673465" y="2885930"/>
            <a:ext cx="470813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15D3E777-C2A2-4686-8C3E-4E1B4A0C6CDB}"/>
              </a:ext>
            </a:extLst>
          </p:cNvPr>
          <p:cNvSpPr txBox="1"/>
          <p:nvPr/>
        </p:nvSpPr>
        <p:spPr>
          <a:xfrm>
            <a:off x="8278882" y="2717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xmlns="" id="{F9F6CEF8-76C8-4BB3-A069-8E6F353A9284}"/>
              </a:ext>
            </a:extLst>
          </p:cNvPr>
          <p:cNvCxnSpPr>
            <a:cxnSpLocks/>
          </p:cNvCxnSpPr>
          <p:nvPr/>
        </p:nvCxnSpPr>
        <p:spPr>
          <a:xfrm>
            <a:off x="7397550" y="2889754"/>
            <a:ext cx="881332" cy="59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xmlns="" id="{6146C001-FD40-4D53-AA8F-4421F54C47CA}"/>
              </a:ext>
            </a:extLst>
          </p:cNvPr>
          <p:cNvCxnSpPr>
            <a:cxnSpLocks/>
          </p:cNvCxnSpPr>
          <p:nvPr/>
        </p:nvCxnSpPr>
        <p:spPr>
          <a:xfrm flipH="1">
            <a:off x="7682101" y="3573622"/>
            <a:ext cx="2382" cy="19207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xmlns="" id="{5A8FCACF-5D12-43D3-86EE-2B751ECEFA8C}"/>
              </a:ext>
            </a:extLst>
          </p:cNvPr>
          <p:cNvCxnSpPr>
            <a:cxnSpLocks/>
          </p:cNvCxnSpPr>
          <p:nvPr/>
        </p:nvCxnSpPr>
        <p:spPr>
          <a:xfrm flipH="1">
            <a:off x="7235289" y="5480093"/>
            <a:ext cx="46835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xmlns="" id="{9220B149-8C2F-4545-B363-D1EE03363DB1}"/>
              </a:ext>
            </a:extLst>
          </p:cNvPr>
          <p:cNvCxnSpPr>
            <a:cxnSpLocks/>
          </p:cNvCxnSpPr>
          <p:nvPr/>
        </p:nvCxnSpPr>
        <p:spPr>
          <a:xfrm flipV="1">
            <a:off x="7254899" y="4901825"/>
            <a:ext cx="4653" cy="56395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xmlns="" id="{214B4DDC-ED49-419E-A262-377828EE8BA4}"/>
              </a:ext>
            </a:extLst>
          </p:cNvPr>
          <p:cNvCxnSpPr>
            <a:cxnSpLocks/>
          </p:cNvCxnSpPr>
          <p:nvPr/>
        </p:nvCxnSpPr>
        <p:spPr>
          <a:xfrm flipV="1">
            <a:off x="7250439" y="4352781"/>
            <a:ext cx="4594" cy="28703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0D2E4CA1-29AB-4AF9-826A-9D6A93A9F0AB}"/>
              </a:ext>
            </a:extLst>
          </p:cNvPr>
          <p:cNvSpPr txBox="1"/>
          <p:nvPr/>
        </p:nvSpPr>
        <p:spPr>
          <a:xfrm>
            <a:off x="7819465" y="4594048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IV =S</a:t>
            </a:r>
            <a:r>
              <a:rPr kumimoji="0" lang="de-DE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 t=0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19AED283-81C7-4EB2-A246-CB1B9CBC74E8}"/>
              </a:ext>
            </a:extLst>
          </p:cNvPr>
          <p:cNvSpPr/>
          <p:nvPr/>
        </p:nvSpPr>
        <p:spPr>
          <a:xfrm>
            <a:off x="7006091" y="4639819"/>
            <a:ext cx="506922" cy="26200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xmlns="" id="{8E6D9A4A-D71D-43D3-B6DD-94C5E3857190}"/>
              </a:ext>
            </a:extLst>
          </p:cNvPr>
          <p:cNvCxnSpPr>
            <a:cxnSpLocks/>
          </p:cNvCxnSpPr>
          <p:nvPr/>
        </p:nvCxnSpPr>
        <p:spPr>
          <a:xfrm flipV="1">
            <a:off x="7259553" y="3031543"/>
            <a:ext cx="2" cy="112078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ADEA591E-227C-4E72-9E05-3A4568AD63E3}"/>
              </a:ext>
            </a:extLst>
          </p:cNvPr>
          <p:cNvSpPr/>
          <p:nvPr/>
        </p:nvSpPr>
        <p:spPr>
          <a:xfrm>
            <a:off x="6988987" y="4030617"/>
            <a:ext cx="480426" cy="3221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xmlns="" id="{0C24BBC3-950A-4657-B6FA-DA791DABE539}"/>
              </a:ext>
            </a:extLst>
          </p:cNvPr>
          <p:cNvCxnSpPr/>
          <p:nvPr/>
        </p:nvCxnSpPr>
        <p:spPr>
          <a:xfrm rot="16200000">
            <a:off x="6757309" y="3988675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DB92B5CC-0B20-480F-A352-64E2F1F6BD07}"/>
              </a:ext>
            </a:extLst>
          </p:cNvPr>
          <p:cNvSpPr txBox="1"/>
          <p:nvPr/>
        </p:nvSpPr>
        <p:spPr>
          <a:xfrm>
            <a:off x="6305353" y="402025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CB8CC198-EE1E-4C97-902C-5806EC8A532D}"/>
              </a:ext>
            </a:extLst>
          </p:cNvPr>
          <p:cNvSpPr/>
          <p:nvPr/>
        </p:nvSpPr>
        <p:spPr>
          <a:xfrm>
            <a:off x="6773917" y="3256669"/>
            <a:ext cx="1064299" cy="2340725"/>
          </a:xfrm>
          <a:prstGeom prst="rect">
            <a:avLst/>
          </a:prstGeom>
          <a:noFill/>
          <a:ln w="9525" cap="flat" cmpd="sng" algn="ctr">
            <a:solidFill>
              <a:srgbClr val="727CA3"/>
            </a:solidFill>
            <a:prstDash val="dash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xmlns="" id="{36C42367-EB52-444F-B37B-694080125A23}"/>
              </a:ext>
            </a:extLst>
          </p:cNvPr>
          <p:cNvSpPr/>
          <p:nvPr/>
        </p:nvSpPr>
        <p:spPr>
          <a:xfrm>
            <a:off x="2942316" y="3235153"/>
            <a:ext cx="1064299" cy="2365336"/>
          </a:xfrm>
          <a:prstGeom prst="rect">
            <a:avLst/>
          </a:prstGeom>
          <a:noFill/>
          <a:ln w="9525" cap="flat" cmpd="sng" algn="ctr">
            <a:solidFill>
              <a:srgbClr val="727CA3"/>
            </a:solidFill>
            <a:prstDash val="dash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xmlns="" id="{12F61C06-3530-4BFF-8102-F4A0B0738E8A}"/>
              </a:ext>
            </a:extLst>
          </p:cNvPr>
          <p:cNvCxnSpPr>
            <a:cxnSpLocks/>
          </p:cNvCxnSpPr>
          <p:nvPr/>
        </p:nvCxnSpPr>
        <p:spPr>
          <a:xfrm flipV="1">
            <a:off x="6673465" y="2885928"/>
            <a:ext cx="0" cy="67827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xmlns="" id="{9C986AE9-6837-4BF2-A94F-50961F61546B}"/>
              </a:ext>
            </a:extLst>
          </p:cNvPr>
          <p:cNvSpPr txBox="1"/>
          <p:nvPr/>
        </p:nvSpPr>
        <p:spPr>
          <a:xfrm>
            <a:off x="1887389" y="1010543"/>
            <a:ext cx="6801862" cy="146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Self-</a:t>
            </a:r>
            <a:r>
              <a:rPr kumimoji="0" lang="de-DE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Synchronizing</a:t>
            </a:r>
            <a:r>
              <a:rPr kumimoji="0" lang="de-D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OFB Mode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Single-Bit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(OFB: Output Feedback)</a:t>
            </a: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xmlns="" id="{BBDD9B26-DFD9-466A-9AAC-02FB24B98CEC}"/>
              </a:ext>
            </a:extLst>
          </p:cNvPr>
          <p:cNvCxnSpPr>
            <a:cxnSpLocks/>
          </p:cNvCxnSpPr>
          <p:nvPr/>
        </p:nvCxnSpPr>
        <p:spPr>
          <a:xfrm>
            <a:off x="4219026" y="3553921"/>
            <a:ext cx="348461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xmlns="" id="{CCDAE4ED-18C8-45A8-98C8-5A971A30489F}"/>
              </a:ext>
            </a:extLst>
          </p:cNvPr>
          <p:cNvSpPr txBox="1"/>
          <p:nvPr/>
        </p:nvSpPr>
        <p:spPr>
          <a:xfrm>
            <a:off x="7276257" y="297562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</a:t>
            </a:r>
            <a:r>
              <a:rPr kumimoji="0" lang="de-DE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</a:t>
            </a:r>
            <a:r>
              <a:rPr kumimoji="0" lang="de-DE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3221666" y="3841031"/>
            <a:ext cx="256589" cy="7200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7128629" y="3743920"/>
            <a:ext cx="256589" cy="7200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feld 11">
            <a:extLst>
              <a:ext uri="{FF2B5EF4-FFF2-40B4-BE49-F238E27FC236}">
                <a16:creationId xmlns:a16="http://schemas.microsoft.com/office/drawing/2014/main" xmlns="" id="{88BD9AB9-4488-41EB-BF1D-B5428F06CEDC}"/>
              </a:ext>
            </a:extLst>
          </p:cNvPr>
          <p:cNvSpPr txBox="1"/>
          <p:nvPr/>
        </p:nvSpPr>
        <p:spPr>
          <a:xfrm>
            <a:off x="2977006" y="37076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2" name="Textfeld 11">
            <a:extLst>
              <a:ext uri="{FF2B5EF4-FFF2-40B4-BE49-F238E27FC236}">
                <a16:creationId xmlns:a16="http://schemas.microsoft.com/office/drawing/2014/main" xmlns="" id="{88BD9AB9-4488-41EB-BF1D-B5428F06CEDC}"/>
              </a:ext>
            </a:extLst>
          </p:cNvPr>
          <p:cNvSpPr txBox="1"/>
          <p:nvPr/>
        </p:nvSpPr>
        <p:spPr>
          <a:xfrm>
            <a:off x="6907669" y="364074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EEC6DD7-9597-43B8-B64E-E149DF50651E}"/>
              </a:ext>
            </a:extLst>
          </p:cNvPr>
          <p:cNvSpPr/>
          <p:nvPr/>
        </p:nvSpPr>
        <p:spPr>
          <a:xfrm>
            <a:off x="4735779" y="2593995"/>
            <a:ext cx="1707972" cy="31189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5FAD4642-BFC4-427A-8B7B-9F72F13C550F}"/>
              </a:ext>
            </a:extLst>
          </p:cNvPr>
          <p:cNvSpPr/>
          <p:nvPr/>
        </p:nvSpPr>
        <p:spPr>
          <a:xfrm rot="16200000">
            <a:off x="3214181" y="2627830"/>
            <a:ext cx="247039" cy="26336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AF128C96-8C3F-4777-B606-81B8C4BCF601}"/>
              </a:ext>
            </a:extLst>
          </p:cNvPr>
          <p:cNvCxnSpPr/>
          <p:nvPr/>
        </p:nvCxnSpPr>
        <p:spPr>
          <a:xfrm rot="16200000">
            <a:off x="3005642" y="2543491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83D7068-2A50-4F41-935E-6DF388EA5623}"/>
              </a:ext>
            </a:extLst>
          </p:cNvPr>
          <p:cNvSpPr txBox="1"/>
          <p:nvPr/>
        </p:nvSpPr>
        <p:spPr>
          <a:xfrm>
            <a:off x="2429831" y="256786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9A07F582-EB52-4A6F-82A8-BF7283159D51}"/>
              </a:ext>
            </a:extLst>
          </p:cNvPr>
          <p:cNvCxnSpPr>
            <a:cxnSpLocks/>
          </p:cNvCxnSpPr>
          <p:nvPr/>
        </p:nvCxnSpPr>
        <p:spPr>
          <a:xfrm>
            <a:off x="3478255" y="2752530"/>
            <a:ext cx="74077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xmlns="" id="{CEBBF630-5AFA-40EB-874C-A024E13CA6A6}"/>
              </a:ext>
            </a:extLst>
          </p:cNvPr>
          <p:cNvCxnSpPr>
            <a:cxnSpLocks/>
          </p:cNvCxnSpPr>
          <p:nvPr/>
        </p:nvCxnSpPr>
        <p:spPr>
          <a:xfrm flipH="1">
            <a:off x="3778240" y="2759513"/>
            <a:ext cx="21540" cy="191584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xmlns="" id="{DC51D75D-F9BB-46C3-8858-1FFEFFFAD3F0}"/>
              </a:ext>
            </a:extLst>
          </p:cNvPr>
          <p:cNvCxnSpPr>
            <a:cxnSpLocks/>
          </p:cNvCxnSpPr>
          <p:nvPr/>
        </p:nvCxnSpPr>
        <p:spPr>
          <a:xfrm flipH="1" flipV="1">
            <a:off x="3569308" y="4646731"/>
            <a:ext cx="230472" cy="1431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xmlns="" id="{11DB5849-FD2E-4182-B226-78277F28CA0F}"/>
              </a:ext>
            </a:extLst>
          </p:cNvPr>
          <p:cNvCxnSpPr>
            <a:cxnSpLocks/>
          </p:cNvCxnSpPr>
          <p:nvPr/>
        </p:nvCxnSpPr>
        <p:spPr>
          <a:xfrm flipV="1">
            <a:off x="3566982" y="4082778"/>
            <a:ext cx="4653" cy="56395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xmlns="" id="{9CBC9339-7F65-42B8-AAAF-BBA5B3C286C0}"/>
              </a:ext>
            </a:extLst>
          </p:cNvPr>
          <p:cNvCxnSpPr>
            <a:cxnSpLocks/>
          </p:cNvCxnSpPr>
          <p:nvPr/>
        </p:nvCxnSpPr>
        <p:spPr>
          <a:xfrm flipV="1">
            <a:off x="3346578" y="3533734"/>
            <a:ext cx="4594" cy="28703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88BD9AB9-4488-41EB-BF1D-B5428F06CEDC}"/>
              </a:ext>
            </a:extLst>
          </p:cNvPr>
          <p:cNvSpPr txBox="1"/>
          <p:nvPr/>
        </p:nvSpPr>
        <p:spPr>
          <a:xfrm>
            <a:off x="1760582" y="3835305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IV =S</a:t>
            </a:r>
            <a:r>
              <a:rPr kumimoji="0" lang="de-DE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 t=0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9651836-9E4C-43A2-9FE6-504A8189DD21}"/>
              </a:ext>
            </a:extLst>
          </p:cNvPr>
          <p:cNvSpPr txBox="1"/>
          <p:nvPr/>
        </p:nvSpPr>
        <p:spPr>
          <a:xfrm>
            <a:off x="4911451" y="2244617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de-DE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= E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+ P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B06DD03A-2638-43B4-9E05-626C3CBCDB05}"/>
              </a:ext>
            </a:extLst>
          </p:cNvPr>
          <p:cNvSpPr/>
          <p:nvPr/>
        </p:nvSpPr>
        <p:spPr>
          <a:xfrm>
            <a:off x="3102230" y="3820772"/>
            <a:ext cx="506922" cy="26200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648B8733-D860-4648-A34C-E0631FEDF662}"/>
              </a:ext>
            </a:extLst>
          </p:cNvPr>
          <p:cNvCxnSpPr>
            <a:cxnSpLocks/>
          </p:cNvCxnSpPr>
          <p:nvPr/>
        </p:nvCxnSpPr>
        <p:spPr>
          <a:xfrm rot="16200000">
            <a:off x="3130567" y="3108157"/>
            <a:ext cx="45024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988A4B2F-A8FE-4060-BE74-BAF838B6D280}"/>
              </a:ext>
            </a:extLst>
          </p:cNvPr>
          <p:cNvSpPr/>
          <p:nvPr/>
        </p:nvSpPr>
        <p:spPr>
          <a:xfrm>
            <a:off x="3085126" y="3211570"/>
            <a:ext cx="480426" cy="3221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xmlns="" id="{95C018C9-27AB-4F26-8E20-A91B14271959}"/>
              </a:ext>
            </a:extLst>
          </p:cNvPr>
          <p:cNvCxnSpPr/>
          <p:nvPr/>
        </p:nvCxnSpPr>
        <p:spPr>
          <a:xfrm rot="16200000">
            <a:off x="2853448" y="3169628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11A23562-12BA-4742-B2A9-B91BF995FA93}"/>
              </a:ext>
            </a:extLst>
          </p:cNvPr>
          <p:cNvSpPr txBox="1"/>
          <p:nvPr/>
        </p:nvSpPr>
        <p:spPr>
          <a:xfrm>
            <a:off x="2369218" y="322272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168640B7-D2C6-43CD-BE1D-2EDB8645FE33}"/>
              </a:ext>
            </a:extLst>
          </p:cNvPr>
          <p:cNvSpPr/>
          <p:nvPr/>
        </p:nvSpPr>
        <p:spPr>
          <a:xfrm rot="16200000">
            <a:off x="7136793" y="1939981"/>
            <a:ext cx="247039" cy="26336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xmlns="" id="{4FF4C76D-8569-4DC9-B003-F72B8DA03C1A}"/>
              </a:ext>
            </a:extLst>
          </p:cNvPr>
          <p:cNvCxnSpPr>
            <a:cxnSpLocks/>
          </p:cNvCxnSpPr>
          <p:nvPr/>
        </p:nvCxnSpPr>
        <p:spPr>
          <a:xfrm>
            <a:off x="6673465" y="2071666"/>
            <a:ext cx="470813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15D3E777-C2A2-4686-8C3E-4E1B4A0C6CDB}"/>
              </a:ext>
            </a:extLst>
          </p:cNvPr>
          <p:cNvSpPr txBox="1"/>
          <p:nvPr/>
        </p:nvSpPr>
        <p:spPr>
          <a:xfrm>
            <a:off x="8278882" y="190357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xmlns="" id="{F9F6CEF8-76C8-4BB3-A069-8E6F353A9284}"/>
              </a:ext>
            </a:extLst>
          </p:cNvPr>
          <p:cNvCxnSpPr>
            <a:cxnSpLocks/>
          </p:cNvCxnSpPr>
          <p:nvPr/>
        </p:nvCxnSpPr>
        <p:spPr>
          <a:xfrm>
            <a:off x="7397550" y="2075490"/>
            <a:ext cx="881332" cy="59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xmlns="" id="{6146C001-FD40-4D53-AA8F-4421F54C47CA}"/>
              </a:ext>
            </a:extLst>
          </p:cNvPr>
          <p:cNvCxnSpPr>
            <a:cxnSpLocks/>
          </p:cNvCxnSpPr>
          <p:nvPr/>
        </p:nvCxnSpPr>
        <p:spPr>
          <a:xfrm flipH="1">
            <a:off x="7682101" y="2759358"/>
            <a:ext cx="2382" cy="19207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xmlns="" id="{214B4DDC-ED49-419E-A262-377828EE8BA4}"/>
              </a:ext>
            </a:extLst>
          </p:cNvPr>
          <p:cNvCxnSpPr>
            <a:cxnSpLocks/>
          </p:cNvCxnSpPr>
          <p:nvPr/>
        </p:nvCxnSpPr>
        <p:spPr>
          <a:xfrm flipV="1">
            <a:off x="7250439" y="3538517"/>
            <a:ext cx="4594" cy="28703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0D2E4CA1-29AB-4AF9-826A-9D6A93A9F0AB}"/>
              </a:ext>
            </a:extLst>
          </p:cNvPr>
          <p:cNvSpPr txBox="1"/>
          <p:nvPr/>
        </p:nvSpPr>
        <p:spPr>
          <a:xfrm>
            <a:off x="7819465" y="3779784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IV =S</a:t>
            </a:r>
            <a:r>
              <a:rPr kumimoji="0" lang="de-DE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 t=0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19AED283-81C7-4EB2-A246-CB1B9CBC74E8}"/>
              </a:ext>
            </a:extLst>
          </p:cNvPr>
          <p:cNvSpPr/>
          <p:nvPr/>
        </p:nvSpPr>
        <p:spPr>
          <a:xfrm>
            <a:off x="7006091" y="3825555"/>
            <a:ext cx="506922" cy="26200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xmlns="" id="{8E6D9A4A-D71D-43D3-B6DD-94C5E3857190}"/>
              </a:ext>
            </a:extLst>
          </p:cNvPr>
          <p:cNvCxnSpPr>
            <a:cxnSpLocks/>
          </p:cNvCxnSpPr>
          <p:nvPr/>
        </p:nvCxnSpPr>
        <p:spPr>
          <a:xfrm flipV="1">
            <a:off x="7259553" y="2217279"/>
            <a:ext cx="2" cy="112078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ADEA591E-227C-4E72-9E05-3A4568AD63E3}"/>
              </a:ext>
            </a:extLst>
          </p:cNvPr>
          <p:cNvSpPr/>
          <p:nvPr/>
        </p:nvSpPr>
        <p:spPr>
          <a:xfrm>
            <a:off x="6988987" y="3216353"/>
            <a:ext cx="480426" cy="3221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xmlns="" id="{0C24BBC3-950A-4657-B6FA-DA791DABE539}"/>
              </a:ext>
            </a:extLst>
          </p:cNvPr>
          <p:cNvCxnSpPr/>
          <p:nvPr/>
        </p:nvCxnSpPr>
        <p:spPr>
          <a:xfrm rot="16200000">
            <a:off x="6757309" y="3174411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DB92B5CC-0B20-480F-A352-64E2F1F6BD07}"/>
              </a:ext>
            </a:extLst>
          </p:cNvPr>
          <p:cNvSpPr txBox="1"/>
          <p:nvPr/>
        </p:nvSpPr>
        <p:spPr>
          <a:xfrm>
            <a:off x="6305353" y="320599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CB8CC198-EE1E-4C97-902C-5806EC8A532D}"/>
              </a:ext>
            </a:extLst>
          </p:cNvPr>
          <p:cNvSpPr/>
          <p:nvPr/>
        </p:nvSpPr>
        <p:spPr>
          <a:xfrm>
            <a:off x="6773917" y="2442405"/>
            <a:ext cx="1064299" cy="2340725"/>
          </a:xfrm>
          <a:prstGeom prst="rect">
            <a:avLst/>
          </a:prstGeom>
          <a:noFill/>
          <a:ln w="9525" cap="flat" cmpd="sng" algn="ctr">
            <a:solidFill>
              <a:srgbClr val="727CA3"/>
            </a:solidFill>
            <a:prstDash val="dash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xmlns="" id="{36C42367-EB52-444F-B37B-694080125A23}"/>
              </a:ext>
            </a:extLst>
          </p:cNvPr>
          <p:cNvSpPr/>
          <p:nvPr/>
        </p:nvSpPr>
        <p:spPr>
          <a:xfrm>
            <a:off x="2942316" y="2420889"/>
            <a:ext cx="1064299" cy="2365336"/>
          </a:xfrm>
          <a:prstGeom prst="rect">
            <a:avLst/>
          </a:prstGeom>
          <a:noFill/>
          <a:ln w="9525" cap="flat" cmpd="sng" algn="ctr">
            <a:solidFill>
              <a:srgbClr val="727CA3"/>
            </a:solidFill>
            <a:prstDash val="dash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xmlns="" id="{12F61C06-3530-4BFF-8102-F4A0B0738E8A}"/>
              </a:ext>
            </a:extLst>
          </p:cNvPr>
          <p:cNvCxnSpPr>
            <a:cxnSpLocks/>
          </p:cNvCxnSpPr>
          <p:nvPr/>
        </p:nvCxnSpPr>
        <p:spPr>
          <a:xfrm flipV="1">
            <a:off x="6673465" y="2071664"/>
            <a:ext cx="0" cy="67827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xmlns="" id="{9C986AE9-6837-4BF2-A94F-50961F61546B}"/>
              </a:ext>
            </a:extLst>
          </p:cNvPr>
          <p:cNvSpPr txBox="1"/>
          <p:nvPr/>
        </p:nvSpPr>
        <p:spPr>
          <a:xfrm>
            <a:off x="1842666" y="520959"/>
            <a:ext cx="6801863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Self-</a:t>
            </a:r>
            <a:r>
              <a:rPr lang="de-DE" sz="3600" u="none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Synchronizing</a:t>
            </a:r>
            <a:r>
              <a:rPr lang="de-DE" sz="3600" u="none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OFB Mode</a:t>
            </a:r>
          </a:p>
          <a:p>
            <a:pPr algn="ctr"/>
            <a:r>
              <a:rPr lang="de-DE" sz="4400" b="0" u="none" baseline="-25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r-Bits</a:t>
            </a: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xmlns="" id="{BBDD9B26-DFD9-466A-9AAC-02FB24B98CEC}"/>
              </a:ext>
            </a:extLst>
          </p:cNvPr>
          <p:cNvCxnSpPr>
            <a:cxnSpLocks/>
          </p:cNvCxnSpPr>
          <p:nvPr/>
        </p:nvCxnSpPr>
        <p:spPr>
          <a:xfrm>
            <a:off x="4219026" y="2739657"/>
            <a:ext cx="348461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xmlns="" id="{CCDAE4ED-18C8-45A8-98C8-5A971A30489F}"/>
              </a:ext>
            </a:extLst>
          </p:cNvPr>
          <p:cNvSpPr txBox="1"/>
          <p:nvPr/>
        </p:nvSpPr>
        <p:spPr>
          <a:xfrm>
            <a:off x="7276257" y="216135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</a:t>
            </a:r>
            <a:r>
              <a:rPr kumimoji="0" lang="de-DE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</a:t>
            </a:r>
            <a:r>
              <a:rPr kumimoji="0" lang="de-DE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xmlns="" id="{4412D2A6-A768-4814-9D52-301BC9187D26}"/>
              </a:ext>
            </a:extLst>
          </p:cNvPr>
          <p:cNvSpPr txBox="1"/>
          <p:nvPr/>
        </p:nvSpPr>
        <p:spPr>
          <a:xfrm>
            <a:off x="3432471" y="289560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xmlns="" id="{1033DD9B-BA09-49EF-9046-C7B261A9CA6A}"/>
              </a:ext>
            </a:extLst>
          </p:cNvPr>
          <p:cNvCxnSpPr>
            <a:stCxn id="54" idx="1"/>
          </p:cNvCxnSpPr>
          <p:nvPr/>
        </p:nvCxnSpPr>
        <p:spPr bwMode="auto">
          <a:xfrm flipH="1">
            <a:off x="3287685" y="3049493"/>
            <a:ext cx="144786" cy="4864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feld 56">
            <a:extLst>
              <a:ext uri="{FF2B5EF4-FFF2-40B4-BE49-F238E27FC236}">
                <a16:creationId xmlns:a16="http://schemas.microsoft.com/office/drawing/2014/main" xmlns="" id="{D4FF0B35-26F1-4D05-B9BC-4E00F60E1F4C}"/>
              </a:ext>
            </a:extLst>
          </p:cNvPr>
          <p:cNvSpPr txBox="1"/>
          <p:nvPr/>
        </p:nvSpPr>
        <p:spPr>
          <a:xfrm>
            <a:off x="7322990" y="2795371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xmlns="" id="{718C9A6E-1475-4690-B73F-455072000948}"/>
              </a:ext>
            </a:extLst>
          </p:cNvPr>
          <p:cNvCxnSpPr>
            <a:stCxn id="57" idx="1"/>
          </p:cNvCxnSpPr>
          <p:nvPr/>
        </p:nvCxnSpPr>
        <p:spPr bwMode="auto">
          <a:xfrm flipH="1">
            <a:off x="7178204" y="2949260"/>
            <a:ext cx="144786" cy="4864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xmlns="" id="{24ABBF81-B34A-4250-945B-76E0C14989E1}"/>
              </a:ext>
            </a:extLst>
          </p:cNvPr>
          <p:cNvSpPr txBox="1"/>
          <p:nvPr/>
        </p:nvSpPr>
        <p:spPr>
          <a:xfrm>
            <a:off x="4412196" y="2419008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xmlns="" id="{5167C435-44BA-4103-B297-BFA01E8CDEBC}"/>
              </a:ext>
            </a:extLst>
          </p:cNvPr>
          <p:cNvCxnSpPr>
            <a:cxnSpLocks/>
          </p:cNvCxnSpPr>
          <p:nvPr/>
        </p:nvCxnSpPr>
        <p:spPr bwMode="auto">
          <a:xfrm flipH="1">
            <a:off x="4368743" y="2666562"/>
            <a:ext cx="79406" cy="1667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chteck 62">
            <a:extLst>
              <a:ext uri="{FF2B5EF4-FFF2-40B4-BE49-F238E27FC236}">
                <a16:creationId xmlns:a16="http://schemas.microsoft.com/office/drawing/2014/main" xmlns="" id="{493BA93B-FD24-48BD-830D-23308A1C4942}"/>
              </a:ext>
            </a:extLst>
          </p:cNvPr>
          <p:cNvSpPr/>
          <p:nvPr/>
        </p:nvSpPr>
        <p:spPr bwMode="auto">
          <a:xfrm>
            <a:off x="3499249" y="3803978"/>
            <a:ext cx="126244" cy="24747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xmlns="" id="{18EC572F-C861-49B3-B47C-EBAEF8D5F0E0}"/>
              </a:ext>
            </a:extLst>
          </p:cNvPr>
          <p:cNvSpPr txBox="1"/>
          <p:nvPr/>
        </p:nvSpPr>
        <p:spPr>
          <a:xfrm>
            <a:off x="3250278" y="4215648"/>
            <a:ext cx="312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xmlns="" id="{614F3D1F-075B-43F7-9C6F-91B3937F182A}"/>
              </a:ext>
            </a:extLst>
          </p:cNvPr>
          <p:cNvCxnSpPr>
            <a:cxnSpLocks/>
          </p:cNvCxnSpPr>
          <p:nvPr/>
        </p:nvCxnSpPr>
        <p:spPr bwMode="auto">
          <a:xfrm flipH="1">
            <a:off x="3499249" y="4317669"/>
            <a:ext cx="131670" cy="8349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xmlns="" id="{CB2EDFCE-20EE-4A95-9D60-ACB8071BF648}"/>
              </a:ext>
            </a:extLst>
          </p:cNvPr>
          <p:cNvCxnSpPr>
            <a:cxnSpLocks/>
          </p:cNvCxnSpPr>
          <p:nvPr/>
        </p:nvCxnSpPr>
        <p:spPr>
          <a:xfrm flipH="1" flipV="1">
            <a:off x="7469815" y="4664052"/>
            <a:ext cx="230472" cy="1431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xmlns="" id="{698755F6-7A07-4E6F-8873-9A13798CEF1A}"/>
              </a:ext>
            </a:extLst>
          </p:cNvPr>
          <p:cNvCxnSpPr>
            <a:cxnSpLocks/>
          </p:cNvCxnSpPr>
          <p:nvPr/>
        </p:nvCxnSpPr>
        <p:spPr>
          <a:xfrm flipV="1">
            <a:off x="7467489" y="4100099"/>
            <a:ext cx="4653" cy="56395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72" name="Rechteck 71">
            <a:extLst>
              <a:ext uri="{FF2B5EF4-FFF2-40B4-BE49-F238E27FC236}">
                <a16:creationId xmlns:a16="http://schemas.microsoft.com/office/drawing/2014/main" xmlns="" id="{AFF96743-A040-4549-AD1C-44CC031A3698}"/>
              </a:ext>
            </a:extLst>
          </p:cNvPr>
          <p:cNvSpPr/>
          <p:nvPr/>
        </p:nvSpPr>
        <p:spPr bwMode="auto">
          <a:xfrm>
            <a:off x="7399756" y="3821299"/>
            <a:ext cx="126244" cy="24747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xmlns="" id="{0511D61F-828E-4620-9F19-9D5B6A32EFB1}"/>
              </a:ext>
            </a:extLst>
          </p:cNvPr>
          <p:cNvSpPr txBox="1"/>
          <p:nvPr/>
        </p:nvSpPr>
        <p:spPr>
          <a:xfrm>
            <a:off x="7150785" y="4232969"/>
            <a:ext cx="312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xmlns="" id="{6246FD2A-B3D9-4735-B99B-72AB88E5604F}"/>
              </a:ext>
            </a:extLst>
          </p:cNvPr>
          <p:cNvCxnSpPr>
            <a:cxnSpLocks/>
          </p:cNvCxnSpPr>
          <p:nvPr/>
        </p:nvCxnSpPr>
        <p:spPr bwMode="auto">
          <a:xfrm flipH="1">
            <a:off x="7399756" y="4334990"/>
            <a:ext cx="131670" cy="8349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368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EEC6DD7-9597-43B8-B64E-E149DF50651E}"/>
              </a:ext>
            </a:extLst>
          </p:cNvPr>
          <p:cNvSpPr/>
          <p:nvPr/>
        </p:nvSpPr>
        <p:spPr>
          <a:xfrm>
            <a:off x="4487564" y="2994777"/>
            <a:ext cx="1707972" cy="31189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5FAD4642-BFC4-427A-8B7B-9F72F13C550F}"/>
              </a:ext>
            </a:extLst>
          </p:cNvPr>
          <p:cNvSpPr/>
          <p:nvPr/>
        </p:nvSpPr>
        <p:spPr>
          <a:xfrm rot="16200000">
            <a:off x="2965966" y="3028612"/>
            <a:ext cx="247039" cy="26336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AF128C96-8C3F-4777-B606-81B8C4BCF601}"/>
              </a:ext>
            </a:extLst>
          </p:cNvPr>
          <p:cNvCxnSpPr/>
          <p:nvPr/>
        </p:nvCxnSpPr>
        <p:spPr>
          <a:xfrm rot="16200000">
            <a:off x="2757427" y="2944273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83D7068-2A50-4F41-935E-6DF388EA5623}"/>
              </a:ext>
            </a:extLst>
          </p:cNvPr>
          <p:cNvSpPr txBox="1"/>
          <p:nvPr/>
        </p:nvSpPr>
        <p:spPr>
          <a:xfrm>
            <a:off x="2181616" y="296864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9A07F582-EB52-4A6F-82A8-BF7283159D51}"/>
              </a:ext>
            </a:extLst>
          </p:cNvPr>
          <p:cNvCxnSpPr>
            <a:cxnSpLocks/>
          </p:cNvCxnSpPr>
          <p:nvPr/>
        </p:nvCxnSpPr>
        <p:spPr>
          <a:xfrm>
            <a:off x="3230040" y="3153312"/>
            <a:ext cx="74077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xmlns="" id="{CEBBF630-5AFA-40EB-874C-A024E13CA6A6}"/>
              </a:ext>
            </a:extLst>
          </p:cNvPr>
          <p:cNvCxnSpPr>
            <a:cxnSpLocks/>
          </p:cNvCxnSpPr>
          <p:nvPr/>
        </p:nvCxnSpPr>
        <p:spPr>
          <a:xfrm flipH="1">
            <a:off x="3530025" y="3160295"/>
            <a:ext cx="21540" cy="191584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xmlns="" id="{DC51D75D-F9BB-46C3-8858-1FFEFFFAD3F0}"/>
              </a:ext>
            </a:extLst>
          </p:cNvPr>
          <p:cNvCxnSpPr>
            <a:cxnSpLocks/>
          </p:cNvCxnSpPr>
          <p:nvPr/>
        </p:nvCxnSpPr>
        <p:spPr>
          <a:xfrm flipH="1" flipV="1">
            <a:off x="3122582" y="5048802"/>
            <a:ext cx="428983" cy="1302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xmlns="" id="{11DB5849-FD2E-4182-B226-78277F28CA0F}"/>
              </a:ext>
            </a:extLst>
          </p:cNvPr>
          <p:cNvCxnSpPr>
            <a:cxnSpLocks/>
          </p:cNvCxnSpPr>
          <p:nvPr/>
        </p:nvCxnSpPr>
        <p:spPr>
          <a:xfrm flipV="1">
            <a:off x="3120256" y="4490717"/>
            <a:ext cx="4653" cy="56395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xmlns="" id="{9CBC9339-7F65-42B8-AAAF-BBA5B3C286C0}"/>
              </a:ext>
            </a:extLst>
          </p:cNvPr>
          <p:cNvCxnSpPr>
            <a:cxnSpLocks/>
          </p:cNvCxnSpPr>
          <p:nvPr/>
        </p:nvCxnSpPr>
        <p:spPr>
          <a:xfrm flipV="1">
            <a:off x="3098363" y="3934516"/>
            <a:ext cx="4594" cy="28703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88BD9AB9-4488-41EB-BF1D-B5428F06CEDC}"/>
              </a:ext>
            </a:extLst>
          </p:cNvPr>
          <p:cNvSpPr txBox="1"/>
          <p:nvPr/>
        </p:nvSpPr>
        <p:spPr>
          <a:xfrm>
            <a:off x="1512367" y="4236087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IV =S</a:t>
            </a:r>
            <a:r>
              <a:rPr kumimoji="0" lang="de-DE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 t=0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9651836-9E4C-43A2-9FE6-504A8189DD21}"/>
              </a:ext>
            </a:extLst>
          </p:cNvPr>
          <p:cNvSpPr txBox="1"/>
          <p:nvPr/>
        </p:nvSpPr>
        <p:spPr>
          <a:xfrm>
            <a:off x="4663236" y="2645399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de-DE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= E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+ P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B06DD03A-2638-43B4-9E05-626C3CBCDB05}"/>
              </a:ext>
            </a:extLst>
          </p:cNvPr>
          <p:cNvSpPr/>
          <p:nvPr/>
        </p:nvSpPr>
        <p:spPr>
          <a:xfrm>
            <a:off x="2854015" y="4221554"/>
            <a:ext cx="506922" cy="26200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648B8733-D860-4648-A34C-E0631FEDF662}"/>
              </a:ext>
            </a:extLst>
          </p:cNvPr>
          <p:cNvCxnSpPr>
            <a:cxnSpLocks/>
          </p:cNvCxnSpPr>
          <p:nvPr/>
        </p:nvCxnSpPr>
        <p:spPr>
          <a:xfrm rot="16200000">
            <a:off x="2882352" y="3508939"/>
            <a:ext cx="45024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988A4B2F-A8FE-4060-BE74-BAF838B6D280}"/>
              </a:ext>
            </a:extLst>
          </p:cNvPr>
          <p:cNvSpPr/>
          <p:nvPr/>
        </p:nvSpPr>
        <p:spPr>
          <a:xfrm>
            <a:off x="2836911" y="3612352"/>
            <a:ext cx="480426" cy="3221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xmlns="" id="{95C018C9-27AB-4F26-8E20-A91B14271959}"/>
              </a:ext>
            </a:extLst>
          </p:cNvPr>
          <p:cNvCxnSpPr/>
          <p:nvPr/>
        </p:nvCxnSpPr>
        <p:spPr>
          <a:xfrm rot="16200000">
            <a:off x="2605233" y="3570410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11A23562-12BA-4742-B2A9-B91BF995FA93}"/>
              </a:ext>
            </a:extLst>
          </p:cNvPr>
          <p:cNvSpPr txBox="1"/>
          <p:nvPr/>
        </p:nvSpPr>
        <p:spPr>
          <a:xfrm>
            <a:off x="2121003" y="362351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168640B7-D2C6-43CD-BE1D-2EDB8645FE33}"/>
              </a:ext>
            </a:extLst>
          </p:cNvPr>
          <p:cNvSpPr/>
          <p:nvPr/>
        </p:nvSpPr>
        <p:spPr>
          <a:xfrm rot="16200000">
            <a:off x="6888578" y="2340763"/>
            <a:ext cx="247039" cy="26336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xmlns="" id="{4FF4C76D-8569-4DC9-B003-F72B8DA03C1A}"/>
              </a:ext>
            </a:extLst>
          </p:cNvPr>
          <p:cNvCxnSpPr>
            <a:cxnSpLocks/>
          </p:cNvCxnSpPr>
          <p:nvPr/>
        </p:nvCxnSpPr>
        <p:spPr>
          <a:xfrm>
            <a:off x="6425250" y="2472448"/>
            <a:ext cx="470813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15D3E777-C2A2-4686-8C3E-4E1B4A0C6CDB}"/>
              </a:ext>
            </a:extLst>
          </p:cNvPr>
          <p:cNvSpPr txBox="1"/>
          <p:nvPr/>
        </p:nvSpPr>
        <p:spPr>
          <a:xfrm>
            <a:off x="8030667" y="230435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xmlns="" id="{F9F6CEF8-76C8-4BB3-A069-8E6F353A9284}"/>
              </a:ext>
            </a:extLst>
          </p:cNvPr>
          <p:cNvCxnSpPr>
            <a:cxnSpLocks/>
          </p:cNvCxnSpPr>
          <p:nvPr/>
        </p:nvCxnSpPr>
        <p:spPr>
          <a:xfrm>
            <a:off x="7149335" y="2476272"/>
            <a:ext cx="881332" cy="59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xmlns="" id="{6146C001-FD40-4D53-AA8F-4421F54C47CA}"/>
              </a:ext>
            </a:extLst>
          </p:cNvPr>
          <p:cNvCxnSpPr>
            <a:cxnSpLocks/>
          </p:cNvCxnSpPr>
          <p:nvPr/>
        </p:nvCxnSpPr>
        <p:spPr>
          <a:xfrm flipH="1">
            <a:off x="7433886" y="3160140"/>
            <a:ext cx="2382" cy="19207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xmlns="" id="{214B4DDC-ED49-419E-A262-377828EE8BA4}"/>
              </a:ext>
            </a:extLst>
          </p:cNvPr>
          <p:cNvCxnSpPr>
            <a:cxnSpLocks/>
          </p:cNvCxnSpPr>
          <p:nvPr/>
        </p:nvCxnSpPr>
        <p:spPr>
          <a:xfrm flipV="1">
            <a:off x="7002224" y="3939299"/>
            <a:ext cx="4594" cy="28703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0D2E4CA1-29AB-4AF9-826A-9D6A93A9F0AB}"/>
              </a:ext>
            </a:extLst>
          </p:cNvPr>
          <p:cNvSpPr txBox="1"/>
          <p:nvPr/>
        </p:nvSpPr>
        <p:spPr>
          <a:xfrm>
            <a:off x="7571250" y="4180566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IV =S</a:t>
            </a:r>
            <a:r>
              <a:rPr kumimoji="0" lang="de-DE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 t=0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xmlns="" id="{8E6D9A4A-D71D-43D3-B6DD-94C5E3857190}"/>
              </a:ext>
            </a:extLst>
          </p:cNvPr>
          <p:cNvCxnSpPr>
            <a:cxnSpLocks/>
          </p:cNvCxnSpPr>
          <p:nvPr/>
        </p:nvCxnSpPr>
        <p:spPr>
          <a:xfrm flipV="1">
            <a:off x="7011338" y="2618061"/>
            <a:ext cx="2" cy="112078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ADEA591E-227C-4E72-9E05-3A4568AD63E3}"/>
              </a:ext>
            </a:extLst>
          </p:cNvPr>
          <p:cNvSpPr/>
          <p:nvPr/>
        </p:nvSpPr>
        <p:spPr>
          <a:xfrm>
            <a:off x="6740772" y="3617135"/>
            <a:ext cx="480426" cy="3221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xmlns="" id="{0C24BBC3-950A-4657-B6FA-DA791DABE539}"/>
              </a:ext>
            </a:extLst>
          </p:cNvPr>
          <p:cNvCxnSpPr/>
          <p:nvPr/>
        </p:nvCxnSpPr>
        <p:spPr>
          <a:xfrm rot="16200000">
            <a:off x="6509094" y="3575193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DB92B5CC-0B20-480F-A352-64E2F1F6BD07}"/>
              </a:ext>
            </a:extLst>
          </p:cNvPr>
          <p:cNvSpPr txBox="1"/>
          <p:nvPr/>
        </p:nvSpPr>
        <p:spPr>
          <a:xfrm>
            <a:off x="6057138" y="360677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CB8CC198-EE1E-4C97-902C-5806EC8A532D}"/>
              </a:ext>
            </a:extLst>
          </p:cNvPr>
          <p:cNvSpPr/>
          <p:nvPr/>
        </p:nvSpPr>
        <p:spPr>
          <a:xfrm>
            <a:off x="6525702" y="2843187"/>
            <a:ext cx="1064299" cy="2340725"/>
          </a:xfrm>
          <a:prstGeom prst="rect">
            <a:avLst/>
          </a:prstGeom>
          <a:noFill/>
          <a:ln w="9525" cap="flat" cmpd="sng" algn="ctr">
            <a:solidFill>
              <a:srgbClr val="727CA3"/>
            </a:solidFill>
            <a:prstDash val="dash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xmlns="" id="{36C42367-EB52-444F-B37B-694080125A23}"/>
              </a:ext>
            </a:extLst>
          </p:cNvPr>
          <p:cNvSpPr/>
          <p:nvPr/>
        </p:nvSpPr>
        <p:spPr>
          <a:xfrm>
            <a:off x="2694101" y="2821671"/>
            <a:ext cx="1064299" cy="2365336"/>
          </a:xfrm>
          <a:prstGeom prst="rect">
            <a:avLst/>
          </a:prstGeom>
          <a:noFill/>
          <a:ln w="9525" cap="flat" cmpd="sng" algn="ctr">
            <a:solidFill>
              <a:srgbClr val="727CA3"/>
            </a:solidFill>
            <a:prstDash val="dash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xmlns="" id="{12F61C06-3530-4BFF-8102-F4A0B0738E8A}"/>
              </a:ext>
            </a:extLst>
          </p:cNvPr>
          <p:cNvCxnSpPr>
            <a:cxnSpLocks/>
          </p:cNvCxnSpPr>
          <p:nvPr/>
        </p:nvCxnSpPr>
        <p:spPr>
          <a:xfrm flipV="1">
            <a:off x="6425250" y="2472446"/>
            <a:ext cx="0" cy="67827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xmlns="" id="{9C986AE9-6837-4BF2-A94F-50961F61546B}"/>
              </a:ext>
            </a:extLst>
          </p:cNvPr>
          <p:cNvSpPr txBox="1"/>
          <p:nvPr/>
        </p:nvSpPr>
        <p:spPr>
          <a:xfrm>
            <a:off x="1842666" y="520959"/>
            <a:ext cx="6801863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Self-</a:t>
            </a:r>
            <a:r>
              <a:rPr kumimoji="0" lang="de-DE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Synchronizing</a:t>
            </a:r>
            <a:r>
              <a:rPr kumimoji="0" lang="de-D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OFB Mode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n-Bits</a:t>
            </a: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xmlns="" id="{BBDD9B26-DFD9-466A-9AAC-02FB24B98CEC}"/>
              </a:ext>
            </a:extLst>
          </p:cNvPr>
          <p:cNvCxnSpPr>
            <a:cxnSpLocks/>
          </p:cNvCxnSpPr>
          <p:nvPr/>
        </p:nvCxnSpPr>
        <p:spPr>
          <a:xfrm>
            <a:off x="3970811" y="3140439"/>
            <a:ext cx="348461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xmlns="" id="{CCDAE4ED-18C8-45A8-98C8-5A971A30489F}"/>
              </a:ext>
            </a:extLst>
          </p:cNvPr>
          <p:cNvSpPr txBox="1"/>
          <p:nvPr/>
        </p:nvSpPr>
        <p:spPr>
          <a:xfrm>
            <a:off x="7028042" y="2562138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</a:t>
            </a:r>
            <a:r>
              <a:rPr kumimoji="0" lang="de-DE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</a:t>
            </a:r>
            <a:r>
              <a:rPr kumimoji="0" lang="de-DE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xmlns="" id="{4412D2A6-A768-4814-9D52-301BC9187D26}"/>
              </a:ext>
            </a:extLst>
          </p:cNvPr>
          <p:cNvSpPr txBox="1"/>
          <p:nvPr/>
        </p:nvSpPr>
        <p:spPr>
          <a:xfrm>
            <a:off x="3184256" y="32963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xmlns="" id="{1033DD9B-BA09-49EF-9046-C7B261A9CA6A}"/>
              </a:ext>
            </a:extLst>
          </p:cNvPr>
          <p:cNvCxnSpPr>
            <a:stCxn id="54" idx="1"/>
          </p:cNvCxnSpPr>
          <p:nvPr/>
        </p:nvCxnSpPr>
        <p:spPr bwMode="auto">
          <a:xfrm flipH="1">
            <a:off x="3039470" y="3450275"/>
            <a:ext cx="144786" cy="4864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feld 56">
            <a:extLst>
              <a:ext uri="{FF2B5EF4-FFF2-40B4-BE49-F238E27FC236}">
                <a16:creationId xmlns:a16="http://schemas.microsoft.com/office/drawing/2014/main" xmlns="" id="{D4FF0B35-26F1-4D05-B9BC-4E00F60E1F4C}"/>
              </a:ext>
            </a:extLst>
          </p:cNvPr>
          <p:cNvSpPr txBox="1"/>
          <p:nvPr/>
        </p:nvSpPr>
        <p:spPr>
          <a:xfrm>
            <a:off x="7074775" y="319615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xmlns="" id="{718C9A6E-1475-4690-B73F-455072000948}"/>
              </a:ext>
            </a:extLst>
          </p:cNvPr>
          <p:cNvCxnSpPr>
            <a:stCxn id="57" idx="1"/>
          </p:cNvCxnSpPr>
          <p:nvPr/>
        </p:nvCxnSpPr>
        <p:spPr bwMode="auto">
          <a:xfrm flipH="1">
            <a:off x="6929989" y="3350042"/>
            <a:ext cx="144786" cy="4864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xmlns="" id="{24ABBF81-B34A-4250-945B-76E0C14989E1}"/>
              </a:ext>
            </a:extLst>
          </p:cNvPr>
          <p:cNvSpPr txBox="1"/>
          <p:nvPr/>
        </p:nvSpPr>
        <p:spPr>
          <a:xfrm>
            <a:off x="4163981" y="281979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xmlns="" id="{5167C435-44BA-4103-B297-BFA01E8CDEBC}"/>
              </a:ext>
            </a:extLst>
          </p:cNvPr>
          <p:cNvCxnSpPr>
            <a:cxnSpLocks/>
          </p:cNvCxnSpPr>
          <p:nvPr/>
        </p:nvCxnSpPr>
        <p:spPr bwMode="auto">
          <a:xfrm flipH="1">
            <a:off x="4120528" y="3067344"/>
            <a:ext cx="79406" cy="1667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feld 64">
            <a:extLst>
              <a:ext uri="{FF2B5EF4-FFF2-40B4-BE49-F238E27FC236}">
                <a16:creationId xmlns:a16="http://schemas.microsoft.com/office/drawing/2014/main" xmlns="" id="{18EC572F-C861-49B3-B47C-EBAEF8D5F0E0}"/>
              </a:ext>
            </a:extLst>
          </p:cNvPr>
          <p:cNvSpPr txBox="1"/>
          <p:nvPr/>
        </p:nvSpPr>
        <p:spPr>
          <a:xfrm>
            <a:off x="2883423" y="4616709"/>
            <a:ext cx="312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xmlns="" id="{8FA4274F-3CEB-4540-B29E-8AF916AFA086}"/>
              </a:ext>
            </a:extLst>
          </p:cNvPr>
          <p:cNvCxnSpPr>
            <a:cxnSpLocks/>
          </p:cNvCxnSpPr>
          <p:nvPr/>
        </p:nvCxnSpPr>
        <p:spPr>
          <a:xfrm flipH="1" flipV="1">
            <a:off x="7027857" y="5046885"/>
            <a:ext cx="428983" cy="1302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xmlns="" id="{90F2D176-7EB9-48BC-846C-D7E42D4BA9F2}"/>
              </a:ext>
            </a:extLst>
          </p:cNvPr>
          <p:cNvCxnSpPr>
            <a:cxnSpLocks/>
          </p:cNvCxnSpPr>
          <p:nvPr/>
        </p:nvCxnSpPr>
        <p:spPr>
          <a:xfrm flipV="1">
            <a:off x="7025531" y="4488800"/>
            <a:ext cx="4653" cy="56395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xmlns="" id="{CCE0CA68-08D1-4259-A717-6C95A4E427D5}"/>
              </a:ext>
            </a:extLst>
          </p:cNvPr>
          <p:cNvSpPr txBox="1"/>
          <p:nvPr/>
        </p:nvSpPr>
        <p:spPr>
          <a:xfrm>
            <a:off x="5417642" y="4234170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IV =S</a:t>
            </a:r>
            <a:r>
              <a:rPr kumimoji="0" lang="de-DE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 t=0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xmlns="" id="{D764809D-E8D2-424C-BC8B-55815967EFF2}"/>
              </a:ext>
            </a:extLst>
          </p:cNvPr>
          <p:cNvSpPr/>
          <p:nvPr/>
        </p:nvSpPr>
        <p:spPr>
          <a:xfrm>
            <a:off x="6759290" y="4219637"/>
            <a:ext cx="506922" cy="26200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xmlns="" id="{77288BC6-9E07-408F-AE30-5E0618C884A8}"/>
              </a:ext>
            </a:extLst>
          </p:cNvPr>
          <p:cNvSpPr txBox="1"/>
          <p:nvPr/>
        </p:nvSpPr>
        <p:spPr>
          <a:xfrm>
            <a:off x="6788698" y="4614792"/>
            <a:ext cx="312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0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EEC6DD7-9597-43B8-B64E-E149DF50651E}"/>
              </a:ext>
            </a:extLst>
          </p:cNvPr>
          <p:cNvSpPr/>
          <p:nvPr/>
        </p:nvSpPr>
        <p:spPr>
          <a:xfrm>
            <a:off x="4219026" y="2603411"/>
            <a:ext cx="2234487" cy="31189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5FAD4642-BFC4-427A-8B7B-9F72F13C550F}"/>
              </a:ext>
            </a:extLst>
          </p:cNvPr>
          <p:cNvSpPr/>
          <p:nvPr/>
        </p:nvSpPr>
        <p:spPr>
          <a:xfrm rot="16200000">
            <a:off x="3214181" y="2627830"/>
            <a:ext cx="247039" cy="26336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AF128C96-8C3F-4777-B606-81B8C4BCF601}"/>
              </a:ext>
            </a:extLst>
          </p:cNvPr>
          <p:cNvCxnSpPr/>
          <p:nvPr/>
        </p:nvCxnSpPr>
        <p:spPr>
          <a:xfrm rot="16200000">
            <a:off x="3005642" y="2543491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83D7068-2A50-4F41-935E-6DF388EA5623}"/>
              </a:ext>
            </a:extLst>
          </p:cNvPr>
          <p:cNvSpPr txBox="1"/>
          <p:nvPr/>
        </p:nvSpPr>
        <p:spPr>
          <a:xfrm>
            <a:off x="2429831" y="256786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9A07F582-EB52-4A6F-82A8-BF7283159D51}"/>
              </a:ext>
            </a:extLst>
          </p:cNvPr>
          <p:cNvCxnSpPr/>
          <p:nvPr/>
        </p:nvCxnSpPr>
        <p:spPr>
          <a:xfrm rot="16200000">
            <a:off x="3694279" y="2536506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xmlns="" id="{5F480577-856F-4E3B-A5A3-7A517CEF8EA6}"/>
              </a:ext>
            </a:extLst>
          </p:cNvPr>
          <p:cNvCxnSpPr>
            <a:cxnSpLocks/>
          </p:cNvCxnSpPr>
          <p:nvPr/>
        </p:nvCxnSpPr>
        <p:spPr>
          <a:xfrm flipV="1">
            <a:off x="3910303" y="2759513"/>
            <a:ext cx="2815450" cy="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xmlns="" id="{9CBC9339-7F65-42B8-AAAF-BBA5B3C286C0}"/>
              </a:ext>
            </a:extLst>
          </p:cNvPr>
          <p:cNvCxnSpPr>
            <a:cxnSpLocks/>
          </p:cNvCxnSpPr>
          <p:nvPr/>
        </p:nvCxnSpPr>
        <p:spPr>
          <a:xfrm flipV="1">
            <a:off x="3346578" y="3533734"/>
            <a:ext cx="4594" cy="28703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88BD9AB9-4488-41EB-BF1D-B5428F06CEDC}"/>
              </a:ext>
            </a:extLst>
          </p:cNvPr>
          <p:cNvSpPr txBox="1"/>
          <p:nvPr/>
        </p:nvSpPr>
        <p:spPr>
          <a:xfrm>
            <a:off x="3722425" y="3774771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IV =S</a:t>
            </a:r>
            <a:r>
              <a:rPr kumimoji="0" lang="de-DE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 t=0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9651836-9E4C-43A2-9FE6-504A8189DD21}"/>
              </a:ext>
            </a:extLst>
          </p:cNvPr>
          <p:cNvSpPr txBox="1"/>
          <p:nvPr/>
        </p:nvSpPr>
        <p:spPr>
          <a:xfrm>
            <a:off x="4632341" y="2237416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de-DE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= E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+ P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B06DD03A-2638-43B4-9E05-626C3CBCDB05}"/>
              </a:ext>
            </a:extLst>
          </p:cNvPr>
          <p:cNvSpPr/>
          <p:nvPr/>
        </p:nvSpPr>
        <p:spPr>
          <a:xfrm>
            <a:off x="3102230" y="3820772"/>
            <a:ext cx="506922" cy="26200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648B8733-D860-4648-A34C-E0631FEDF662}"/>
              </a:ext>
            </a:extLst>
          </p:cNvPr>
          <p:cNvCxnSpPr>
            <a:cxnSpLocks/>
          </p:cNvCxnSpPr>
          <p:nvPr/>
        </p:nvCxnSpPr>
        <p:spPr>
          <a:xfrm rot="16200000">
            <a:off x="3130567" y="3108157"/>
            <a:ext cx="45024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988A4B2F-A8FE-4060-BE74-BAF838B6D280}"/>
              </a:ext>
            </a:extLst>
          </p:cNvPr>
          <p:cNvSpPr/>
          <p:nvPr/>
        </p:nvSpPr>
        <p:spPr>
          <a:xfrm>
            <a:off x="3085126" y="3211570"/>
            <a:ext cx="480426" cy="3221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xmlns="" id="{95C018C9-27AB-4F26-8E20-A91B14271959}"/>
              </a:ext>
            </a:extLst>
          </p:cNvPr>
          <p:cNvCxnSpPr/>
          <p:nvPr/>
        </p:nvCxnSpPr>
        <p:spPr>
          <a:xfrm rot="16200000">
            <a:off x="2853448" y="3169628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11A23562-12BA-4742-B2A9-B91BF995FA93}"/>
              </a:ext>
            </a:extLst>
          </p:cNvPr>
          <p:cNvSpPr txBox="1"/>
          <p:nvPr/>
        </p:nvSpPr>
        <p:spPr>
          <a:xfrm>
            <a:off x="2367955" y="322595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168640B7-D2C6-43CD-BE1D-2EDB8645FE33}"/>
              </a:ext>
            </a:extLst>
          </p:cNvPr>
          <p:cNvSpPr/>
          <p:nvPr/>
        </p:nvSpPr>
        <p:spPr>
          <a:xfrm rot="16200000">
            <a:off x="7118042" y="2632613"/>
            <a:ext cx="247039" cy="26336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xmlns="" id="{4FF4C76D-8569-4DC9-B003-F72B8DA03C1A}"/>
              </a:ext>
            </a:extLst>
          </p:cNvPr>
          <p:cNvCxnSpPr/>
          <p:nvPr/>
        </p:nvCxnSpPr>
        <p:spPr>
          <a:xfrm rot="16200000">
            <a:off x="6909503" y="2548274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15D3E777-C2A2-4686-8C3E-4E1B4A0C6CDB}"/>
              </a:ext>
            </a:extLst>
          </p:cNvPr>
          <p:cNvSpPr txBox="1"/>
          <p:nvPr/>
        </p:nvSpPr>
        <p:spPr>
          <a:xfrm>
            <a:off x="8260131" y="259620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xmlns="" id="{F9F6CEF8-76C8-4BB3-A069-8E6F353A9284}"/>
              </a:ext>
            </a:extLst>
          </p:cNvPr>
          <p:cNvCxnSpPr>
            <a:cxnSpLocks/>
          </p:cNvCxnSpPr>
          <p:nvPr/>
        </p:nvCxnSpPr>
        <p:spPr>
          <a:xfrm>
            <a:off x="7378799" y="2768122"/>
            <a:ext cx="881332" cy="59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xmlns="" id="{214B4DDC-ED49-419E-A262-377828EE8BA4}"/>
              </a:ext>
            </a:extLst>
          </p:cNvPr>
          <p:cNvCxnSpPr>
            <a:cxnSpLocks/>
          </p:cNvCxnSpPr>
          <p:nvPr/>
        </p:nvCxnSpPr>
        <p:spPr>
          <a:xfrm flipV="1">
            <a:off x="7250439" y="3538517"/>
            <a:ext cx="4594" cy="28703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0D2E4CA1-29AB-4AF9-826A-9D6A93A9F0AB}"/>
              </a:ext>
            </a:extLst>
          </p:cNvPr>
          <p:cNvSpPr txBox="1"/>
          <p:nvPr/>
        </p:nvSpPr>
        <p:spPr>
          <a:xfrm>
            <a:off x="7642218" y="3774771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IV =S</a:t>
            </a:r>
            <a:r>
              <a:rPr kumimoji="0" lang="de-DE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 t=0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19AED283-81C7-4EB2-A246-CB1B9CBC74E8}"/>
              </a:ext>
            </a:extLst>
          </p:cNvPr>
          <p:cNvSpPr/>
          <p:nvPr/>
        </p:nvSpPr>
        <p:spPr>
          <a:xfrm>
            <a:off x="7006091" y="3825555"/>
            <a:ext cx="506922" cy="26200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xmlns="" id="{8E6D9A4A-D71D-43D3-B6DD-94C5E3857190}"/>
              </a:ext>
            </a:extLst>
          </p:cNvPr>
          <p:cNvCxnSpPr>
            <a:cxnSpLocks/>
          </p:cNvCxnSpPr>
          <p:nvPr/>
        </p:nvCxnSpPr>
        <p:spPr>
          <a:xfrm rot="16200000">
            <a:off x="7034428" y="3112940"/>
            <a:ext cx="45024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ADEA591E-227C-4E72-9E05-3A4568AD63E3}"/>
              </a:ext>
            </a:extLst>
          </p:cNvPr>
          <p:cNvSpPr/>
          <p:nvPr/>
        </p:nvSpPr>
        <p:spPr>
          <a:xfrm>
            <a:off x="6988987" y="3216353"/>
            <a:ext cx="480426" cy="3221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xmlns="" id="{0C24BBC3-950A-4657-B6FA-DA791DABE539}"/>
              </a:ext>
            </a:extLst>
          </p:cNvPr>
          <p:cNvCxnSpPr/>
          <p:nvPr/>
        </p:nvCxnSpPr>
        <p:spPr>
          <a:xfrm rot="16200000">
            <a:off x="6757309" y="3174411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DB92B5CC-0B20-480F-A352-64E2F1F6BD07}"/>
              </a:ext>
            </a:extLst>
          </p:cNvPr>
          <p:cNvSpPr txBox="1"/>
          <p:nvPr/>
        </p:nvSpPr>
        <p:spPr>
          <a:xfrm>
            <a:off x="6305353" y="320599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CB8CC198-EE1E-4C97-902C-5806EC8A532D}"/>
              </a:ext>
            </a:extLst>
          </p:cNvPr>
          <p:cNvSpPr/>
          <p:nvPr/>
        </p:nvSpPr>
        <p:spPr>
          <a:xfrm>
            <a:off x="6773918" y="2442405"/>
            <a:ext cx="876058" cy="1880495"/>
          </a:xfrm>
          <a:prstGeom prst="rect">
            <a:avLst/>
          </a:prstGeom>
          <a:noFill/>
          <a:ln w="9525" cap="flat" cmpd="sng" algn="ctr">
            <a:solidFill>
              <a:srgbClr val="727CA3"/>
            </a:solidFill>
            <a:prstDash val="dash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xmlns="" id="{36C42367-EB52-444F-B37B-694080125A23}"/>
              </a:ext>
            </a:extLst>
          </p:cNvPr>
          <p:cNvSpPr/>
          <p:nvPr/>
        </p:nvSpPr>
        <p:spPr>
          <a:xfrm>
            <a:off x="2897029" y="2419635"/>
            <a:ext cx="847307" cy="1880495"/>
          </a:xfrm>
          <a:prstGeom prst="rect">
            <a:avLst/>
          </a:prstGeom>
          <a:noFill/>
          <a:ln w="9525" cap="flat" cmpd="sng" algn="ctr">
            <a:solidFill>
              <a:srgbClr val="727CA3"/>
            </a:solidFill>
            <a:prstDash val="dash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F289F0D7-D265-4EC3-BE1C-713CD6733611}"/>
              </a:ext>
            </a:extLst>
          </p:cNvPr>
          <p:cNvSpPr txBox="1"/>
          <p:nvPr/>
        </p:nvSpPr>
        <p:spPr>
          <a:xfrm>
            <a:off x="3327530" y="567733"/>
            <a:ext cx="3631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Counter </a:t>
            </a:r>
            <a: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Mode</a:t>
            </a:r>
            <a:endParaRPr kumimoji="0" lang="de-DE" sz="400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xmlns="" id="{CB9A7FEB-516E-4B6F-B16F-5EAC609C71BE}"/>
              </a:ext>
            </a:extLst>
          </p:cNvPr>
          <p:cNvCxnSpPr/>
          <p:nvPr/>
        </p:nvCxnSpPr>
        <p:spPr>
          <a:xfrm rot="16200000">
            <a:off x="2906703" y="3741726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xmlns="" id="{634C98F7-8057-481D-B489-E64CD8A2A0A3}"/>
              </a:ext>
            </a:extLst>
          </p:cNvPr>
          <p:cNvSpPr txBox="1"/>
          <p:nvPr/>
        </p:nvSpPr>
        <p:spPr>
          <a:xfrm>
            <a:off x="2350729" y="3820011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+1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xmlns="" id="{ACBD867A-8EC4-48C6-8140-B76DC594FCBA}"/>
              </a:ext>
            </a:extLst>
          </p:cNvPr>
          <p:cNvCxnSpPr/>
          <p:nvPr/>
        </p:nvCxnSpPr>
        <p:spPr>
          <a:xfrm rot="16200000">
            <a:off x="6781441" y="3753846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xmlns="" id="{64BCF4F4-EC31-4F6C-AFF0-DD1BA40759EF}"/>
              </a:ext>
            </a:extLst>
          </p:cNvPr>
          <p:cNvSpPr txBox="1"/>
          <p:nvPr/>
        </p:nvSpPr>
        <p:spPr>
          <a:xfrm>
            <a:off x="6225467" y="3832131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+1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2" name="Textfeld 11">
            <a:extLst>
              <a:ext uri="{FF2B5EF4-FFF2-40B4-BE49-F238E27FC236}">
                <a16:creationId xmlns:a16="http://schemas.microsoft.com/office/drawing/2014/main" xmlns="" id="{88BD9AB9-4488-41EB-BF1D-B5428F06CEDC}"/>
              </a:ext>
            </a:extLst>
          </p:cNvPr>
          <p:cNvSpPr txBox="1"/>
          <p:nvPr/>
        </p:nvSpPr>
        <p:spPr>
          <a:xfrm>
            <a:off x="4752727" y="4790027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Counter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3478255" y="4148293"/>
            <a:ext cx="1274472" cy="6249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5374336" y="4137559"/>
            <a:ext cx="1633442" cy="62703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18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Text Box 2"/>
          <p:cNvSpPr txBox="1">
            <a:spLocks noChangeArrowheads="1"/>
          </p:cNvSpPr>
          <p:nvPr/>
        </p:nvSpPr>
        <p:spPr bwMode="auto">
          <a:xfrm>
            <a:off x="1990145" y="198001"/>
            <a:ext cx="6332161" cy="126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>
              <a:defRPr/>
            </a:pPr>
            <a:r>
              <a:rPr lang="en-US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Block Cipher in Self-Synchronizing Mode </a:t>
            </a:r>
            <a:br>
              <a:rPr lang="en-US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Operation Mode 3: in (Cipher Feedback Mode CFM</a:t>
            </a:r>
            <a:r>
              <a:rPr lang="en-US" sz="2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</a:p>
          <a:p>
            <a:pPr algn="ctr" defTabSz="762000">
              <a:defRPr/>
            </a:pPr>
            <a:endParaRPr lang="en-GB" sz="24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49788" y="1415699"/>
            <a:ext cx="4275137" cy="1219200"/>
            <a:chOff x="2921" y="1440"/>
            <a:chExt cx="2329" cy="636"/>
          </a:xfrm>
        </p:grpSpPr>
        <p:sp>
          <p:nvSpPr>
            <p:cNvPr id="73955" name="Oval 4"/>
            <p:cNvSpPr>
              <a:spLocks noChangeArrowheads="1"/>
            </p:cNvSpPr>
            <p:nvPr/>
          </p:nvSpPr>
          <p:spPr bwMode="auto">
            <a:xfrm>
              <a:off x="4782" y="1470"/>
              <a:ext cx="144" cy="144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73956" name="Oval 5"/>
            <p:cNvSpPr>
              <a:spLocks noChangeArrowheads="1"/>
            </p:cNvSpPr>
            <p:nvPr/>
          </p:nvSpPr>
          <p:spPr bwMode="auto">
            <a:xfrm>
              <a:off x="3270" y="1464"/>
              <a:ext cx="144" cy="144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73957" name="Freeform 6"/>
            <p:cNvSpPr>
              <a:spLocks/>
            </p:cNvSpPr>
            <p:nvPr/>
          </p:nvSpPr>
          <p:spPr bwMode="auto">
            <a:xfrm>
              <a:off x="3397" y="1488"/>
              <a:ext cx="18" cy="50"/>
            </a:xfrm>
            <a:custGeom>
              <a:avLst/>
              <a:gdLst>
                <a:gd name="T0" fmla="*/ 18 w 18"/>
                <a:gd name="T1" fmla="*/ 50 h 50"/>
                <a:gd name="T2" fmla="*/ 18 w 18"/>
                <a:gd name="T3" fmla="*/ 41 h 50"/>
                <a:gd name="T4" fmla="*/ 17 w 18"/>
                <a:gd name="T5" fmla="*/ 32 h 50"/>
                <a:gd name="T6" fmla="*/ 13 w 18"/>
                <a:gd name="T7" fmla="*/ 24 h 50"/>
                <a:gd name="T8" fmla="*/ 9 w 18"/>
                <a:gd name="T9" fmla="*/ 15 h 50"/>
                <a:gd name="T10" fmla="*/ 4 w 18"/>
                <a:gd name="T11" fmla="*/ 7 h 50"/>
                <a:gd name="T12" fmla="*/ 0 w 18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50"/>
                <a:gd name="T23" fmla="*/ 18 w 18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50">
                  <a:moveTo>
                    <a:pt x="18" y="50"/>
                  </a:moveTo>
                  <a:lnTo>
                    <a:pt x="18" y="41"/>
                  </a:lnTo>
                  <a:lnTo>
                    <a:pt x="17" y="32"/>
                  </a:lnTo>
                  <a:lnTo>
                    <a:pt x="13" y="24"/>
                  </a:lnTo>
                  <a:lnTo>
                    <a:pt x="9" y="15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58" name="Freeform 7"/>
            <p:cNvSpPr>
              <a:spLocks/>
            </p:cNvSpPr>
            <p:nvPr/>
          </p:nvSpPr>
          <p:spPr bwMode="auto">
            <a:xfrm>
              <a:off x="3382" y="1475"/>
              <a:ext cx="15" cy="13"/>
            </a:xfrm>
            <a:custGeom>
              <a:avLst/>
              <a:gdLst>
                <a:gd name="T0" fmla="*/ 15 w 15"/>
                <a:gd name="T1" fmla="*/ 13 h 13"/>
                <a:gd name="T2" fmla="*/ 7 w 15"/>
                <a:gd name="T3" fmla="*/ 7 h 13"/>
                <a:gd name="T4" fmla="*/ 0 w 15"/>
                <a:gd name="T5" fmla="*/ 0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15" y="13"/>
                  </a:move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59" name="Freeform 8"/>
            <p:cNvSpPr>
              <a:spLocks/>
            </p:cNvSpPr>
            <p:nvPr/>
          </p:nvSpPr>
          <p:spPr bwMode="auto">
            <a:xfrm>
              <a:off x="3312" y="1462"/>
              <a:ext cx="70" cy="13"/>
            </a:xfrm>
            <a:custGeom>
              <a:avLst/>
              <a:gdLst>
                <a:gd name="T0" fmla="*/ 70 w 70"/>
                <a:gd name="T1" fmla="*/ 13 h 13"/>
                <a:gd name="T2" fmla="*/ 63 w 70"/>
                <a:gd name="T3" fmla="*/ 10 h 13"/>
                <a:gd name="T4" fmla="*/ 54 w 70"/>
                <a:gd name="T5" fmla="*/ 5 h 13"/>
                <a:gd name="T6" fmla="*/ 45 w 70"/>
                <a:gd name="T7" fmla="*/ 3 h 13"/>
                <a:gd name="T8" fmla="*/ 36 w 70"/>
                <a:gd name="T9" fmla="*/ 1 h 13"/>
                <a:gd name="T10" fmla="*/ 28 w 70"/>
                <a:gd name="T11" fmla="*/ 0 h 13"/>
                <a:gd name="T12" fmla="*/ 18 w 70"/>
                <a:gd name="T13" fmla="*/ 1 h 13"/>
                <a:gd name="T14" fmla="*/ 10 w 70"/>
                <a:gd name="T15" fmla="*/ 3 h 13"/>
                <a:gd name="T16" fmla="*/ 0 w 70"/>
                <a:gd name="T17" fmla="*/ 5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3"/>
                <a:gd name="T29" fmla="*/ 70 w 70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3">
                  <a:moveTo>
                    <a:pt x="70" y="13"/>
                  </a:moveTo>
                  <a:lnTo>
                    <a:pt x="63" y="10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36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10" y="3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60" name="Freeform 9"/>
            <p:cNvSpPr>
              <a:spLocks/>
            </p:cNvSpPr>
            <p:nvPr/>
          </p:nvSpPr>
          <p:spPr bwMode="auto">
            <a:xfrm>
              <a:off x="3296" y="1467"/>
              <a:ext cx="16" cy="8"/>
            </a:xfrm>
            <a:custGeom>
              <a:avLst/>
              <a:gdLst>
                <a:gd name="T0" fmla="*/ 16 w 16"/>
                <a:gd name="T1" fmla="*/ 0 h 8"/>
                <a:gd name="T2" fmla="*/ 9 w 16"/>
                <a:gd name="T3" fmla="*/ 5 h 8"/>
                <a:gd name="T4" fmla="*/ 0 w 16"/>
                <a:gd name="T5" fmla="*/ 8 h 8"/>
                <a:gd name="T6" fmla="*/ 0 60000 65536"/>
                <a:gd name="T7" fmla="*/ 0 60000 65536"/>
                <a:gd name="T8" fmla="*/ 0 60000 65536"/>
                <a:gd name="T9" fmla="*/ 0 w 16"/>
                <a:gd name="T10" fmla="*/ 0 h 8"/>
                <a:gd name="T11" fmla="*/ 16 w 1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8">
                  <a:moveTo>
                    <a:pt x="16" y="0"/>
                  </a:moveTo>
                  <a:lnTo>
                    <a:pt x="9" y="5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61" name="Freeform 10"/>
            <p:cNvSpPr>
              <a:spLocks/>
            </p:cNvSpPr>
            <p:nvPr/>
          </p:nvSpPr>
          <p:spPr bwMode="auto">
            <a:xfrm>
              <a:off x="3283" y="1475"/>
              <a:ext cx="13" cy="13"/>
            </a:xfrm>
            <a:custGeom>
              <a:avLst/>
              <a:gdLst>
                <a:gd name="T0" fmla="*/ 13 w 13"/>
                <a:gd name="T1" fmla="*/ 0 h 13"/>
                <a:gd name="T2" fmla="*/ 6 w 13"/>
                <a:gd name="T3" fmla="*/ 7 h 13"/>
                <a:gd name="T4" fmla="*/ 0 w 13"/>
                <a:gd name="T5" fmla="*/ 13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13" y="0"/>
                  </a:moveTo>
                  <a:lnTo>
                    <a:pt x="6" y="7"/>
                  </a:lnTo>
                  <a:lnTo>
                    <a:pt x="0" y="1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62" name="Freeform 11"/>
            <p:cNvSpPr>
              <a:spLocks/>
            </p:cNvSpPr>
            <p:nvPr/>
          </p:nvSpPr>
          <p:spPr bwMode="auto">
            <a:xfrm>
              <a:off x="3264" y="1488"/>
              <a:ext cx="1893" cy="125"/>
            </a:xfrm>
            <a:custGeom>
              <a:avLst/>
              <a:gdLst>
                <a:gd name="T0" fmla="*/ 13 w 1893"/>
                <a:gd name="T1" fmla="*/ 7 h 125"/>
                <a:gd name="T2" fmla="*/ 4 w 1893"/>
                <a:gd name="T3" fmla="*/ 24 h 125"/>
                <a:gd name="T4" fmla="*/ 0 w 1893"/>
                <a:gd name="T5" fmla="*/ 41 h 125"/>
                <a:gd name="T6" fmla="*/ 0 w 1893"/>
                <a:gd name="T7" fmla="*/ 59 h 125"/>
                <a:gd name="T8" fmla="*/ 4 w 1893"/>
                <a:gd name="T9" fmla="*/ 77 h 125"/>
                <a:gd name="T10" fmla="*/ 13 w 1893"/>
                <a:gd name="T11" fmla="*/ 93 h 125"/>
                <a:gd name="T12" fmla="*/ 25 w 1893"/>
                <a:gd name="T13" fmla="*/ 107 h 125"/>
                <a:gd name="T14" fmla="*/ 41 w 1893"/>
                <a:gd name="T15" fmla="*/ 117 h 125"/>
                <a:gd name="T16" fmla="*/ 58 w 1893"/>
                <a:gd name="T17" fmla="*/ 124 h 125"/>
                <a:gd name="T18" fmla="*/ 76 w 1893"/>
                <a:gd name="T19" fmla="*/ 125 h 125"/>
                <a:gd name="T20" fmla="*/ 93 w 1893"/>
                <a:gd name="T21" fmla="*/ 124 h 125"/>
                <a:gd name="T22" fmla="*/ 111 w 1893"/>
                <a:gd name="T23" fmla="*/ 117 h 125"/>
                <a:gd name="T24" fmla="*/ 125 w 1893"/>
                <a:gd name="T25" fmla="*/ 107 h 125"/>
                <a:gd name="T26" fmla="*/ 137 w 1893"/>
                <a:gd name="T27" fmla="*/ 93 h 125"/>
                <a:gd name="T28" fmla="*/ 146 w 1893"/>
                <a:gd name="T29" fmla="*/ 77 h 125"/>
                <a:gd name="T30" fmla="*/ 151 w 1893"/>
                <a:gd name="T31" fmla="*/ 59 h 125"/>
                <a:gd name="T32" fmla="*/ 1515 w 1893"/>
                <a:gd name="T33" fmla="*/ 50 h 125"/>
                <a:gd name="T34" fmla="*/ 1458 w 1893"/>
                <a:gd name="T35" fmla="*/ 27 h 125"/>
                <a:gd name="T36" fmla="*/ 1515 w 1893"/>
                <a:gd name="T37" fmla="*/ 59 h 125"/>
                <a:gd name="T38" fmla="*/ 1520 w 1893"/>
                <a:gd name="T39" fmla="*/ 77 h 125"/>
                <a:gd name="T40" fmla="*/ 1528 w 1893"/>
                <a:gd name="T41" fmla="*/ 93 h 125"/>
                <a:gd name="T42" fmla="*/ 1540 w 1893"/>
                <a:gd name="T43" fmla="*/ 107 h 125"/>
                <a:gd name="T44" fmla="*/ 1555 w 1893"/>
                <a:gd name="T45" fmla="*/ 117 h 125"/>
                <a:gd name="T46" fmla="*/ 1572 w 1893"/>
                <a:gd name="T47" fmla="*/ 124 h 125"/>
                <a:gd name="T48" fmla="*/ 1590 w 1893"/>
                <a:gd name="T49" fmla="*/ 125 h 125"/>
                <a:gd name="T50" fmla="*/ 1608 w 1893"/>
                <a:gd name="T51" fmla="*/ 124 h 125"/>
                <a:gd name="T52" fmla="*/ 1626 w 1893"/>
                <a:gd name="T53" fmla="*/ 117 h 125"/>
                <a:gd name="T54" fmla="*/ 1641 w 1893"/>
                <a:gd name="T55" fmla="*/ 107 h 125"/>
                <a:gd name="T56" fmla="*/ 1653 w 1893"/>
                <a:gd name="T57" fmla="*/ 93 h 125"/>
                <a:gd name="T58" fmla="*/ 1661 w 1893"/>
                <a:gd name="T59" fmla="*/ 77 h 125"/>
                <a:gd name="T60" fmla="*/ 1666 w 1893"/>
                <a:gd name="T61" fmla="*/ 59 h 125"/>
                <a:gd name="T62" fmla="*/ 1893 w 1893"/>
                <a:gd name="T63" fmla="*/ 50 h 125"/>
                <a:gd name="T64" fmla="*/ 1836 w 1893"/>
                <a:gd name="T65" fmla="*/ 27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3"/>
                <a:gd name="T100" fmla="*/ 0 h 125"/>
                <a:gd name="T101" fmla="*/ 1893 w 1893"/>
                <a:gd name="T102" fmla="*/ 125 h 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3" h="125">
                  <a:moveTo>
                    <a:pt x="19" y="0"/>
                  </a:moveTo>
                  <a:lnTo>
                    <a:pt x="13" y="7"/>
                  </a:lnTo>
                  <a:lnTo>
                    <a:pt x="8" y="15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4" y="77"/>
                  </a:lnTo>
                  <a:lnTo>
                    <a:pt x="8" y="85"/>
                  </a:lnTo>
                  <a:lnTo>
                    <a:pt x="13" y="93"/>
                  </a:lnTo>
                  <a:lnTo>
                    <a:pt x="19" y="100"/>
                  </a:lnTo>
                  <a:lnTo>
                    <a:pt x="25" y="107"/>
                  </a:lnTo>
                  <a:lnTo>
                    <a:pt x="32" y="112"/>
                  </a:lnTo>
                  <a:lnTo>
                    <a:pt x="41" y="117"/>
                  </a:lnTo>
                  <a:lnTo>
                    <a:pt x="48" y="120"/>
                  </a:lnTo>
                  <a:lnTo>
                    <a:pt x="58" y="124"/>
                  </a:lnTo>
                  <a:lnTo>
                    <a:pt x="66" y="125"/>
                  </a:lnTo>
                  <a:lnTo>
                    <a:pt x="76" y="125"/>
                  </a:lnTo>
                  <a:lnTo>
                    <a:pt x="84" y="125"/>
                  </a:lnTo>
                  <a:lnTo>
                    <a:pt x="93" y="124"/>
                  </a:lnTo>
                  <a:lnTo>
                    <a:pt x="102" y="120"/>
                  </a:lnTo>
                  <a:lnTo>
                    <a:pt x="111" y="117"/>
                  </a:lnTo>
                  <a:lnTo>
                    <a:pt x="118" y="112"/>
                  </a:lnTo>
                  <a:lnTo>
                    <a:pt x="125" y="107"/>
                  </a:lnTo>
                  <a:lnTo>
                    <a:pt x="133" y="100"/>
                  </a:lnTo>
                  <a:lnTo>
                    <a:pt x="137" y="93"/>
                  </a:lnTo>
                  <a:lnTo>
                    <a:pt x="142" y="85"/>
                  </a:lnTo>
                  <a:lnTo>
                    <a:pt x="146" y="77"/>
                  </a:lnTo>
                  <a:lnTo>
                    <a:pt x="150" y="68"/>
                  </a:lnTo>
                  <a:lnTo>
                    <a:pt x="151" y="59"/>
                  </a:lnTo>
                  <a:lnTo>
                    <a:pt x="151" y="50"/>
                  </a:lnTo>
                  <a:lnTo>
                    <a:pt x="1515" y="50"/>
                  </a:lnTo>
                  <a:lnTo>
                    <a:pt x="1458" y="73"/>
                  </a:lnTo>
                  <a:lnTo>
                    <a:pt x="1458" y="27"/>
                  </a:lnTo>
                  <a:lnTo>
                    <a:pt x="1515" y="50"/>
                  </a:lnTo>
                  <a:lnTo>
                    <a:pt x="1515" y="59"/>
                  </a:lnTo>
                  <a:lnTo>
                    <a:pt x="1517" y="68"/>
                  </a:lnTo>
                  <a:lnTo>
                    <a:pt x="1520" y="77"/>
                  </a:lnTo>
                  <a:lnTo>
                    <a:pt x="1523" y="85"/>
                  </a:lnTo>
                  <a:lnTo>
                    <a:pt x="1528" y="93"/>
                  </a:lnTo>
                  <a:lnTo>
                    <a:pt x="1534" y="100"/>
                  </a:lnTo>
                  <a:lnTo>
                    <a:pt x="1540" y="107"/>
                  </a:lnTo>
                  <a:lnTo>
                    <a:pt x="1547" y="112"/>
                  </a:lnTo>
                  <a:lnTo>
                    <a:pt x="1555" y="117"/>
                  </a:lnTo>
                  <a:lnTo>
                    <a:pt x="1563" y="120"/>
                  </a:lnTo>
                  <a:lnTo>
                    <a:pt x="1572" y="124"/>
                  </a:lnTo>
                  <a:lnTo>
                    <a:pt x="1581" y="125"/>
                  </a:lnTo>
                  <a:lnTo>
                    <a:pt x="1590" y="125"/>
                  </a:lnTo>
                  <a:lnTo>
                    <a:pt x="1599" y="125"/>
                  </a:lnTo>
                  <a:lnTo>
                    <a:pt x="1608" y="124"/>
                  </a:lnTo>
                  <a:lnTo>
                    <a:pt x="1616" y="120"/>
                  </a:lnTo>
                  <a:lnTo>
                    <a:pt x="1626" y="117"/>
                  </a:lnTo>
                  <a:lnTo>
                    <a:pt x="1633" y="112"/>
                  </a:lnTo>
                  <a:lnTo>
                    <a:pt x="1641" y="107"/>
                  </a:lnTo>
                  <a:lnTo>
                    <a:pt x="1648" y="100"/>
                  </a:lnTo>
                  <a:lnTo>
                    <a:pt x="1653" y="93"/>
                  </a:lnTo>
                  <a:lnTo>
                    <a:pt x="1657" y="85"/>
                  </a:lnTo>
                  <a:lnTo>
                    <a:pt x="1661" y="77"/>
                  </a:lnTo>
                  <a:lnTo>
                    <a:pt x="1664" y="68"/>
                  </a:lnTo>
                  <a:lnTo>
                    <a:pt x="1666" y="59"/>
                  </a:lnTo>
                  <a:lnTo>
                    <a:pt x="1666" y="50"/>
                  </a:lnTo>
                  <a:lnTo>
                    <a:pt x="1893" y="50"/>
                  </a:lnTo>
                  <a:lnTo>
                    <a:pt x="1836" y="73"/>
                  </a:lnTo>
                  <a:lnTo>
                    <a:pt x="1836" y="27"/>
                  </a:lnTo>
                  <a:lnTo>
                    <a:pt x="1893" y="5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63" name="Freeform 12"/>
            <p:cNvSpPr>
              <a:spLocks/>
            </p:cNvSpPr>
            <p:nvPr/>
          </p:nvSpPr>
          <p:spPr bwMode="auto">
            <a:xfrm>
              <a:off x="5100" y="1519"/>
              <a:ext cx="55" cy="18"/>
            </a:xfrm>
            <a:custGeom>
              <a:avLst/>
              <a:gdLst>
                <a:gd name="T0" fmla="*/ 55 w 55"/>
                <a:gd name="T1" fmla="*/ 18 h 18"/>
                <a:gd name="T2" fmla="*/ 0 w 55"/>
                <a:gd name="T3" fmla="*/ 18 h 18"/>
                <a:gd name="T4" fmla="*/ 0 w 55"/>
                <a:gd name="T5" fmla="*/ 15 h 18"/>
                <a:gd name="T6" fmla="*/ 46 w 55"/>
                <a:gd name="T7" fmla="*/ 15 h 18"/>
                <a:gd name="T8" fmla="*/ 39 w 55"/>
                <a:gd name="T9" fmla="*/ 12 h 18"/>
                <a:gd name="T10" fmla="*/ 0 w 55"/>
                <a:gd name="T11" fmla="*/ 12 h 18"/>
                <a:gd name="T12" fmla="*/ 0 w 55"/>
                <a:gd name="T13" fmla="*/ 8 h 18"/>
                <a:gd name="T14" fmla="*/ 32 w 55"/>
                <a:gd name="T15" fmla="*/ 8 h 18"/>
                <a:gd name="T16" fmla="*/ 23 w 55"/>
                <a:gd name="T17" fmla="*/ 6 h 18"/>
                <a:gd name="T18" fmla="*/ 0 w 55"/>
                <a:gd name="T19" fmla="*/ 6 h 18"/>
                <a:gd name="T20" fmla="*/ 0 w 55"/>
                <a:gd name="T21" fmla="*/ 2 h 18"/>
                <a:gd name="T22" fmla="*/ 16 w 55"/>
                <a:gd name="T23" fmla="*/ 2 h 18"/>
                <a:gd name="T24" fmla="*/ 8 w 55"/>
                <a:gd name="T25" fmla="*/ 0 h 18"/>
                <a:gd name="T26" fmla="*/ 0 w 55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18"/>
                <a:gd name="T44" fmla="*/ 55 w 55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18">
                  <a:moveTo>
                    <a:pt x="55" y="18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6" y="15"/>
                  </a:lnTo>
                  <a:lnTo>
                    <a:pt x="39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2" y="8"/>
                  </a:lnTo>
                  <a:lnTo>
                    <a:pt x="23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6" y="2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64" name="Line 13"/>
            <p:cNvSpPr>
              <a:spLocks noChangeShapeType="1"/>
            </p:cNvSpPr>
            <p:nvPr/>
          </p:nvSpPr>
          <p:spPr bwMode="auto">
            <a:xfrm flipH="1">
              <a:off x="5081" y="1538"/>
              <a:ext cx="1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65" name="Freeform 14"/>
            <p:cNvSpPr>
              <a:spLocks/>
            </p:cNvSpPr>
            <p:nvPr/>
          </p:nvSpPr>
          <p:spPr bwMode="auto">
            <a:xfrm>
              <a:off x="5100" y="1541"/>
              <a:ext cx="44" cy="14"/>
            </a:xfrm>
            <a:custGeom>
              <a:avLst/>
              <a:gdLst>
                <a:gd name="T0" fmla="*/ 0 w 44"/>
                <a:gd name="T1" fmla="*/ 0 h 14"/>
                <a:gd name="T2" fmla="*/ 0 w 44"/>
                <a:gd name="T3" fmla="*/ 2 h 14"/>
                <a:gd name="T4" fmla="*/ 44 w 44"/>
                <a:gd name="T5" fmla="*/ 2 h 14"/>
                <a:gd name="T6" fmla="*/ 37 w 44"/>
                <a:gd name="T7" fmla="*/ 6 h 14"/>
                <a:gd name="T8" fmla="*/ 0 w 44"/>
                <a:gd name="T9" fmla="*/ 6 h 14"/>
                <a:gd name="T10" fmla="*/ 0 w 44"/>
                <a:gd name="T11" fmla="*/ 8 h 14"/>
                <a:gd name="T12" fmla="*/ 29 w 44"/>
                <a:gd name="T13" fmla="*/ 8 h 14"/>
                <a:gd name="T14" fmla="*/ 21 w 44"/>
                <a:gd name="T15" fmla="*/ 12 h 14"/>
                <a:gd name="T16" fmla="*/ 0 w 44"/>
                <a:gd name="T17" fmla="*/ 12 h 14"/>
                <a:gd name="T18" fmla="*/ 0 w 44"/>
                <a:gd name="T19" fmla="*/ 14 h 14"/>
                <a:gd name="T20" fmla="*/ 14 w 44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4"/>
                <a:gd name="T35" fmla="*/ 44 w 44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4">
                  <a:moveTo>
                    <a:pt x="0" y="0"/>
                  </a:moveTo>
                  <a:lnTo>
                    <a:pt x="0" y="2"/>
                  </a:lnTo>
                  <a:lnTo>
                    <a:pt x="44" y="2"/>
                  </a:lnTo>
                  <a:lnTo>
                    <a:pt x="37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9" y="8"/>
                  </a:lnTo>
                  <a:lnTo>
                    <a:pt x="21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4" y="1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66" name="Line 15"/>
            <p:cNvSpPr>
              <a:spLocks noChangeShapeType="1"/>
            </p:cNvSpPr>
            <p:nvPr/>
          </p:nvSpPr>
          <p:spPr bwMode="auto">
            <a:xfrm>
              <a:off x="5100" y="1541"/>
              <a:ext cx="5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67" name="Freeform 16"/>
            <p:cNvSpPr>
              <a:spLocks/>
            </p:cNvSpPr>
            <p:nvPr/>
          </p:nvSpPr>
          <p:spPr bwMode="auto">
            <a:xfrm>
              <a:off x="4779" y="1462"/>
              <a:ext cx="151" cy="76"/>
            </a:xfrm>
            <a:custGeom>
              <a:avLst/>
              <a:gdLst>
                <a:gd name="T0" fmla="*/ 151 w 151"/>
                <a:gd name="T1" fmla="*/ 76 h 76"/>
                <a:gd name="T2" fmla="*/ 151 w 151"/>
                <a:gd name="T3" fmla="*/ 67 h 76"/>
                <a:gd name="T4" fmla="*/ 149 w 151"/>
                <a:gd name="T5" fmla="*/ 58 h 76"/>
                <a:gd name="T6" fmla="*/ 146 w 151"/>
                <a:gd name="T7" fmla="*/ 50 h 76"/>
                <a:gd name="T8" fmla="*/ 142 w 151"/>
                <a:gd name="T9" fmla="*/ 41 h 76"/>
                <a:gd name="T10" fmla="*/ 138 w 151"/>
                <a:gd name="T11" fmla="*/ 33 h 76"/>
                <a:gd name="T12" fmla="*/ 132 w 151"/>
                <a:gd name="T13" fmla="*/ 26 h 76"/>
                <a:gd name="T14" fmla="*/ 126 w 151"/>
                <a:gd name="T15" fmla="*/ 20 h 76"/>
                <a:gd name="T16" fmla="*/ 118 w 151"/>
                <a:gd name="T17" fmla="*/ 13 h 76"/>
                <a:gd name="T18" fmla="*/ 111 w 151"/>
                <a:gd name="T19" fmla="*/ 10 h 76"/>
                <a:gd name="T20" fmla="*/ 101 w 151"/>
                <a:gd name="T21" fmla="*/ 5 h 76"/>
                <a:gd name="T22" fmla="*/ 93 w 151"/>
                <a:gd name="T23" fmla="*/ 3 h 76"/>
                <a:gd name="T24" fmla="*/ 84 w 151"/>
                <a:gd name="T25" fmla="*/ 1 h 76"/>
                <a:gd name="T26" fmla="*/ 75 w 151"/>
                <a:gd name="T27" fmla="*/ 0 h 76"/>
                <a:gd name="T28" fmla="*/ 66 w 151"/>
                <a:gd name="T29" fmla="*/ 1 h 76"/>
                <a:gd name="T30" fmla="*/ 57 w 151"/>
                <a:gd name="T31" fmla="*/ 3 h 76"/>
                <a:gd name="T32" fmla="*/ 48 w 151"/>
                <a:gd name="T33" fmla="*/ 5 h 76"/>
                <a:gd name="T34" fmla="*/ 40 w 151"/>
                <a:gd name="T35" fmla="*/ 10 h 76"/>
                <a:gd name="T36" fmla="*/ 32 w 151"/>
                <a:gd name="T37" fmla="*/ 13 h 76"/>
                <a:gd name="T38" fmla="*/ 25 w 151"/>
                <a:gd name="T39" fmla="*/ 20 h 76"/>
                <a:gd name="T40" fmla="*/ 19 w 151"/>
                <a:gd name="T41" fmla="*/ 26 h 76"/>
                <a:gd name="T42" fmla="*/ 13 w 151"/>
                <a:gd name="T43" fmla="*/ 33 h 76"/>
                <a:gd name="T44" fmla="*/ 8 w 151"/>
                <a:gd name="T45" fmla="*/ 41 h 76"/>
                <a:gd name="T46" fmla="*/ 5 w 151"/>
                <a:gd name="T47" fmla="*/ 50 h 76"/>
                <a:gd name="T48" fmla="*/ 2 w 151"/>
                <a:gd name="T49" fmla="*/ 58 h 76"/>
                <a:gd name="T50" fmla="*/ 0 w 151"/>
                <a:gd name="T51" fmla="*/ 67 h 76"/>
                <a:gd name="T52" fmla="*/ 0 w 151"/>
                <a:gd name="T53" fmla="*/ 76 h 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1"/>
                <a:gd name="T82" fmla="*/ 0 h 76"/>
                <a:gd name="T83" fmla="*/ 151 w 151"/>
                <a:gd name="T84" fmla="*/ 76 h 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1" h="76">
                  <a:moveTo>
                    <a:pt x="151" y="76"/>
                  </a:moveTo>
                  <a:lnTo>
                    <a:pt x="151" y="67"/>
                  </a:lnTo>
                  <a:lnTo>
                    <a:pt x="149" y="58"/>
                  </a:lnTo>
                  <a:lnTo>
                    <a:pt x="146" y="50"/>
                  </a:lnTo>
                  <a:lnTo>
                    <a:pt x="142" y="41"/>
                  </a:lnTo>
                  <a:lnTo>
                    <a:pt x="138" y="33"/>
                  </a:lnTo>
                  <a:lnTo>
                    <a:pt x="132" y="26"/>
                  </a:lnTo>
                  <a:lnTo>
                    <a:pt x="126" y="20"/>
                  </a:lnTo>
                  <a:lnTo>
                    <a:pt x="118" y="13"/>
                  </a:lnTo>
                  <a:lnTo>
                    <a:pt x="111" y="10"/>
                  </a:lnTo>
                  <a:lnTo>
                    <a:pt x="101" y="5"/>
                  </a:lnTo>
                  <a:lnTo>
                    <a:pt x="93" y="3"/>
                  </a:lnTo>
                  <a:lnTo>
                    <a:pt x="84" y="1"/>
                  </a:lnTo>
                  <a:lnTo>
                    <a:pt x="75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48" y="5"/>
                  </a:lnTo>
                  <a:lnTo>
                    <a:pt x="40" y="10"/>
                  </a:lnTo>
                  <a:lnTo>
                    <a:pt x="32" y="13"/>
                  </a:lnTo>
                  <a:lnTo>
                    <a:pt x="25" y="20"/>
                  </a:lnTo>
                  <a:lnTo>
                    <a:pt x="19" y="26"/>
                  </a:lnTo>
                  <a:lnTo>
                    <a:pt x="13" y="33"/>
                  </a:lnTo>
                  <a:lnTo>
                    <a:pt x="8" y="41"/>
                  </a:lnTo>
                  <a:lnTo>
                    <a:pt x="5" y="50"/>
                  </a:lnTo>
                  <a:lnTo>
                    <a:pt x="2" y="58"/>
                  </a:lnTo>
                  <a:lnTo>
                    <a:pt x="0" y="67"/>
                  </a:lnTo>
                  <a:lnTo>
                    <a:pt x="0" y="7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68" name="Freeform 17"/>
            <p:cNvSpPr>
              <a:spLocks/>
            </p:cNvSpPr>
            <p:nvPr/>
          </p:nvSpPr>
          <p:spPr bwMode="auto">
            <a:xfrm>
              <a:off x="4722" y="1519"/>
              <a:ext cx="54" cy="18"/>
            </a:xfrm>
            <a:custGeom>
              <a:avLst/>
              <a:gdLst>
                <a:gd name="T0" fmla="*/ 54 w 54"/>
                <a:gd name="T1" fmla="*/ 18 h 18"/>
                <a:gd name="T2" fmla="*/ 0 w 54"/>
                <a:gd name="T3" fmla="*/ 18 h 18"/>
                <a:gd name="T4" fmla="*/ 0 w 54"/>
                <a:gd name="T5" fmla="*/ 15 h 18"/>
                <a:gd name="T6" fmla="*/ 47 w 54"/>
                <a:gd name="T7" fmla="*/ 15 h 18"/>
                <a:gd name="T8" fmla="*/ 39 w 54"/>
                <a:gd name="T9" fmla="*/ 12 h 18"/>
                <a:gd name="T10" fmla="*/ 0 w 54"/>
                <a:gd name="T11" fmla="*/ 12 h 18"/>
                <a:gd name="T12" fmla="*/ 0 w 54"/>
                <a:gd name="T13" fmla="*/ 8 h 18"/>
                <a:gd name="T14" fmla="*/ 30 w 54"/>
                <a:gd name="T15" fmla="*/ 8 h 18"/>
                <a:gd name="T16" fmla="*/ 23 w 54"/>
                <a:gd name="T17" fmla="*/ 6 h 18"/>
                <a:gd name="T18" fmla="*/ 0 w 54"/>
                <a:gd name="T19" fmla="*/ 6 h 18"/>
                <a:gd name="T20" fmla="*/ 0 w 54"/>
                <a:gd name="T21" fmla="*/ 2 h 18"/>
                <a:gd name="T22" fmla="*/ 16 w 54"/>
                <a:gd name="T23" fmla="*/ 2 h 18"/>
                <a:gd name="T24" fmla="*/ 7 w 54"/>
                <a:gd name="T25" fmla="*/ 0 h 18"/>
                <a:gd name="T26" fmla="*/ 0 w 54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18"/>
                <a:gd name="T44" fmla="*/ 54 w 54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18">
                  <a:moveTo>
                    <a:pt x="54" y="18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7" y="15"/>
                  </a:lnTo>
                  <a:lnTo>
                    <a:pt x="39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0" y="8"/>
                  </a:lnTo>
                  <a:lnTo>
                    <a:pt x="23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6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69" name="Line 18"/>
            <p:cNvSpPr>
              <a:spLocks noChangeShapeType="1"/>
            </p:cNvSpPr>
            <p:nvPr/>
          </p:nvSpPr>
          <p:spPr bwMode="auto">
            <a:xfrm flipH="1">
              <a:off x="4703" y="1538"/>
              <a:ext cx="1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70" name="Freeform 19"/>
            <p:cNvSpPr>
              <a:spLocks/>
            </p:cNvSpPr>
            <p:nvPr/>
          </p:nvSpPr>
          <p:spPr bwMode="auto">
            <a:xfrm>
              <a:off x="4722" y="1541"/>
              <a:ext cx="43" cy="14"/>
            </a:xfrm>
            <a:custGeom>
              <a:avLst/>
              <a:gdLst>
                <a:gd name="T0" fmla="*/ 0 w 43"/>
                <a:gd name="T1" fmla="*/ 0 h 14"/>
                <a:gd name="T2" fmla="*/ 0 w 43"/>
                <a:gd name="T3" fmla="*/ 2 h 14"/>
                <a:gd name="T4" fmla="*/ 43 w 43"/>
                <a:gd name="T5" fmla="*/ 2 h 14"/>
                <a:gd name="T6" fmla="*/ 35 w 43"/>
                <a:gd name="T7" fmla="*/ 6 h 14"/>
                <a:gd name="T8" fmla="*/ 0 w 43"/>
                <a:gd name="T9" fmla="*/ 6 h 14"/>
                <a:gd name="T10" fmla="*/ 0 w 43"/>
                <a:gd name="T11" fmla="*/ 8 h 14"/>
                <a:gd name="T12" fmla="*/ 28 w 43"/>
                <a:gd name="T13" fmla="*/ 8 h 14"/>
                <a:gd name="T14" fmla="*/ 21 w 43"/>
                <a:gd name="T15" fmla="*/ 12 h 14"/>
                <a:gd name="T16" fmla="*/ 0 w 43"/>
                <a:gd name="T17" fmla="*/ 12 h 14"/>
                <a:gd name="T18" fmla="*/ 0 w 43"/>
                <a:gd name="T19" fmla="*/ 14 h 14"/>
                <a:gd name="T20" fmla="*/ 13 w 43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14"/>
                <a:gd name="T35" fmla="*/ 43 w 4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14">
                  <a:moveTo>
                    <a:pt x="0" y="0"/>
                  </a:moveTo>
                  <a:lnTo>
                    <a:pt x="0" y="2"/>
                  </a:lnTo>
                  <a:lnTo>
                    <a:pt x="43" y="2"/>
                  </a:lnTo>
                  <a:lnTo>
                    <a:pt x="35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8" y="8"/>
                  </a:lnTo>
                  <a:lnTo>
                    <a:pt x="21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3" y="1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71" name="Line 20"/>
            <p:cNvSpPr>
              <a:spLocks noChangeShapeType="1"/>
            </p:cNvSpPr>
            <p:nvPr/>
          </p:nvSpPr>
          <p:spPr bwMode="auto">
            <a:xfrm>
              <a:off x="4722" y="1541"/>
              <a:ext cx="5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72" name="Freeform 21"/>
            <p:cNvSpPr>
              <a:spLocks/>
            </p:cNvSpPr>
            <p:nvPr/>
          </p:nvSpPr>
          <p:spPr bwMode="auto">
            <a:xfrm>
              <a:off x="4832" y="1613"/>
              <a:ext cx="45" cy="153"/>
            </a:xfrm>
            <a:custGeom>
              <a:avLst/>
              <a:gdLst>
                <a:gd name="T0" fmla="*/ 22 w 45"/>
                <a:gd name="T1" fmla="*/ 0 h 153"/>
                <a:gd name="T2" fmla="*/ 45 w 45"/>
                <a:gd name="T3" fmla="*/ 57 h 153"/>
                <a:gd name="T4" fmla="*/ 0 w 45"/>
                <a:gd name="T5" fmla="*/ 57 h 153"/>
                <a:gd name="T6" fmla="*/ 22 w 45"/>
                <a:gd name="T7" fmla="*/ 0 h 153"/>
                <a:gd name="T8" fmla="*/ 22 w 45"/>
                <a:gd name="T9" fmla="*/ 15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53"/>
                <a:gd name="T17" fmla="*/ 45 w 45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53">
                  <a:moveTo>
                    <a:pt x="22" y="0"/>
                  </a:moveTo>
                  <a:lnTo>
                    <a:pt x="45" y="57"/>
                  </a:lnTo>
                  <a:lnTo>
                    <a:pt x="0" y="57"/>
                  </a:lnTo>
                  <a:lnTo>
                    <a:pt x="22" y="0"/>
                  </a:lnTo>
                  <a:lnTo>
                    <a:pt x="22" y="15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73" name="Freeform 22"/>
            <p:cNvSpPr>
              <a:spLocks/>
            </p:cNvSpPr>
            <p:nvPr/>
          </p:nvSpPr>
          <p:spPr bwMode="auto">
            <a:xfrm>
              <a:off x="4854" y="1616"/>
              <a:ext cx="1" cy="73"/>
            </a:xfrm>
            <a:custGeom>
              <a:avLst/>
              <a:gdLst>
                <a:gd name="T0" fmla="*/ 0 w 1"/>
                <a:gd name="T1" fmla="*/ 73 h 73"/>
                <a:gd name="T2" fmla="*/ 0 w 1"/>
                <a:gd name="T3" fmla="*/ 54 h 73"/>
                <a:gd name="T4" fmla="*/ 1 w 1"/>
                <a:gd name="T5" fmla="*/ 54 h 73"/>
                <a:gd name="T6" fmla="*/ 1 w 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3"/>
                <a:gd name="T14" fmla="*/ 1 w 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3">
                  <a:moveTo>
                    <a:pt x="0" y="73"/>
                  </a:moveTo>
                  <a:lnTo>
                    <a:pt x="0" y="54"/>
                  </a:lnTo>
                  <a:lnTo>
                    <a:pt x="1" y="54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74" name="Freeform 23"/>
            <p:cNvSpPr>
              <a:spLocks/>
            </p:cNvSpPr>
            <p:nvPr/>
          </p:nvSpPr>
          <p:spPr bwMode="auto">
            <a:xfrm>
              <a:off x="4837" y="1619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16 w 16"/>
                <a:gd name="T3" fmla="*/ 51 h 51"/>
                <a:gd name="T4" fmla="*/ 12 w 16"/>
                <a:gd name="T5" fmla="*/ 51 h 51"/>
                <a:gd name="T6" fmla="*/ 12 w 16"/>
                <a:gd name="T7" fmla="*/ 8 h 51"/>
                <a:gd name="T8" fmla="*/ 8 w 16"/>
                <a:gd name="T9" fmla="*/ 16 h 51"/>
                <a:gd name="T10" fmla="*/ 8 w 16"/>
                <a:gd name="T11" fmla="*/ 51 h 51"/>
                <a:gd name="T12" fmla="*/ 6 w 16"/>
                <a:gd name="T13" fmla="*/ 51 h 51"/>
                <a:gd name="T14" fmla="*/ 6 w 16"/>
                <a:gd name="T15" fmla="*/ 23 h 51"/>
                <a:gd name="T16" fmla="*/ 2 w 16"/>
                <a:gd name="T17" fmla="*/ 32 h 51"/>
                <a:gd name="T18" fmla="*/ 2 w 16"/>
                <a:gd name="T19" fmla="*/ 51 h 51"/>
                <a:gd name="T20" fmla="*/ 0 w 16"/>
                <a:gd name="T21" fmla="*/ 51 h 51"/>
                <a:gd name="T22" fmla="*/ 0 w 16"/>
                <a:gd name="T23" fmla="*/ 39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51"/>
                <a:gd name="T38" fmla="*/ 16 w 16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51">
                  <a:moveTo>
                    <a:pt x="16" y="0"/>
                  </a:moveTo>
                  <a:lnTo>
                    <a:pt x="16" y="51"/>
                  </a:lnTo>
                  <a:lnTo>
                    <a:pt x="12" y="51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23"/>
                  </a:lnTo>
                  <a:lnTo>
                    <a:pt x="2" y="32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75" name="Freeform 24"/>
            <p:cNvSpPr>
              <a:spLocks/>
            </p:cNvSpPr>
            <p:nvPr/>
          </p:nvSpPr>
          <p:spPr bwMode="auto">
            <a:xfrm>
              <a:off x="4855" y="1624"/>
              <a:ext cx="19" cy="46"/>
            </a:xfrm>
            <a:custGeom>
              <a:avLst/>
              <a:gdLst>
                <a:gd name="T0" fmla="*/ 0 w 19"/>
                <a:gd name="T1" fmla="*/ 46 h 46"/>
                <a:gd name="T2" fmla="*/ 4 w 19"/>
                <a:gd name="T3" fmla="*/ 46 h 46"/>
                <a:gd name="T4" fmla="*/ 4 w 19"/>
                <a:gd name="T5" fmla="*/ 0 h 46"/>
                <a:gd name="T6" fmla="*/ 6 w 19"/>
                <a:gd name="T7" fmla="*/ 7 h 46"/>
                <a:gd name="T8" fmla="*/ 6 w 19"/>
                <a:gd name="T9" fmla="*/ 46 h 46"/>
                <a:gd name="T10" fmla="*/ 10 w 19"/>
                <a:gd name="T11" fmla="*/ 46 h 46"/>
                <a:gd name="T12" fmla="*/ 10 w 19"/>
                <a:gd name="T13" fmla="*/ 16 h 46"/>
                <a:gd name="T14" fmla="*/ 13 w 19"/>
                <a:gd name="T15" fmla="*/ 23 h 46"/>
                <a:gd name="T16" fmla="*/ 13 w 19"/>
                <a:gd name="T17" fmla="*/ 46 h 46"/>
                <a:gd name="T18" fmla="*/ 16 w 19"/>
                <a:gd name="T19" fmla="*/ 46 h 46"/>
                <a:gd name="T20" fmla="*/ 16 w 19"/>
                <a:gd name="T21" fmla="*/ 32 h 46"/>
                <a:gd name="T22" fmla="*/ 19 w 19"/>
                <a:gd name="T23" fmla="*/ 39 h 46"/>
                <a:gd name="T24" fmla="*/ 19 w 19"/>
                <a:gd name="T25" fmla="*/ 46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46"/>
                <a:gd name="T41" fmla="*/ 19 w 19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46">
                  <a:moveTo>
                    <a:pt x="0" y="46"/>
                  </a:moveTo>
                  <a:lnTo>
                    <a:pt x="4" y="46"/>
                  </a:lnTo>
                  <a:lnTo>
                    <a:pt x="4" y="0"/>
                  </a:lnTo>
                  <a:lnTo>
                    <a:pt x="6" y="7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0" y="16"/>
                  </a:lnTo>
                  <a:lnTo>
                    <a:pt x="13" y="23"/>
                  </a:lnTo>
                  <a:lnTo>
                    <a:pt x="13" y="46"/>
                  </a:lnTo>
                  <a:lnTo>
                    <a:pt x="16" y="46"/>
                  </a:lnTo>
                  <a:lnTo>
                    <a:pt x="16" y="32"/>
                  </a:lnTo>
                  <a:lnTo>
                    <a:pt x="19" y="39"/>
                  </a:lnTo>
                  <a:lnTo>
                    <a:pt x="19" y="4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76" name="Line 25"/>
            <p:cNvSpPr>
              <a:spLocks noChangeShapeType="1"/>
            </p:cNvSpPr>
            <p:nvPr/>
          </p:nvSpPr>
          <p:spPr bwMode="auto">
            <a:xfrm flipV="1">
              <a:off x="4854" y="1517"/>
              <a:ext cx="1" cy="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77" name="Line 26"/>
            <p:cNvSpPr>
              <a:spLocks noChangeShapeType="1"/>
            </p:cNvSpPr>
            <p:nvPr/>
          </p:nvSpPr>
          <p:spPr bwMode="auto">
            <a:xfrm>
              <a:off x="4830" y="1541"/>
              <a:ext cx="5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78" name="Rectangle 27"/>
            <p:cNvSpPr>
              <a:spLocks noChangeArrowheads="1"/>
            </p:cNvSpPr>
            <p:nvPr/>
          </p:nvSpPr>
          <p:spPr bwMode="auto">
            <a:xfrm>
              <a:off x="4740" y="1766"/>
              <a:ext cx="229" cy="150"/>
            </a:xfrm>
            <a:prstGeom prst="rect">
              <a:avLst/>
            </a:prstGeom>
            <a:solidFill>
              <a:schemeClr val="folHlink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79" name="Line 28"/>
            <p:cNvSpPr>
              <a:spLocks noChangeShapeType="1"/>
            </p:cNvSpPr>
            <p:nvPr/>
          </p:nvSpPr>
          <p:spPr bwMode="auto">
            <a:xfrm>
              <a:off x="4854" y="1916"/>
              <a:ext cx="1" cy="1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80" name="Freeform 29"/>
            <p:cNvSpPr>
              <a:spLocks/>
            </p:cNvSpPr>
            <p:nvPr/>
          </p:nvSpPr>
          <p:spPr bwMode="auto">
            <a:xfrm>
              <a:off x="4854" y="1918"/>
              <a:ext cx="1" cy="74"/>
            </a:xfrm>
            <a:custGeom>
              <a:avLst/>
              <a:gdLst>
                <a:gd name="T0" fmla="*/ 0 w 1"/>
                <a:gd name="T1" fmla="*/ 74 h 74"/>
                <a:gd name="T2" fmla="*/ 0 w 1"/>
                <a:gd name="T3" fmla="*/ 56 h 74"/>
                <a:gd name="T4" fmla="*/ 1 w 1"/>
                <a:gd name="T5" fmla="*/ 56 h 74"/>
                <a:gd name="T6" fmla="*/ 1 w 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4"/>
                <a:gd name="T14" fmla="*/ 1 w 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4">
                  <a:moveTo>
                    <a:pt x="0" y="74"/>
                  </a:moveTo>
                  <a:lnTo>
                    <a:pt x="0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81" name="Freeform 30"/>
            <p:cNvSpPr>
              <a:spLocks/>
            </p:cNvSpPr>
            <p:nvPr/>
          </p:nvSpPr>
          <p:spPr bwMode="auto">
            <a:xfrm>
              <a:off x="4832" y="1916"/>
              <a:ext cx="45" cy="58"/>
            </a:xfrm>
            <a:custGeom>
              <a:avLst/>
              <a:gdLst>
                <a:gd name="T0" fmla="*/ 22 w 45"/>
                <a:gd name="T1" fmla="*/ 0 h 58"/>
                <a:gd name="T2" fmla="*/ 45 w 45"/>
                <a:gd name="T3" fmla="*/ 58 h 58"/>
                <a:gd name="T4" fmla="*/ 0 w 45"/>
                <a:gd name="T5" fmla="*/ 58 h 58"/>
                <a:gd name="T6" fmla="*/ 22 w 45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8"/>
                <a:gd name="T14" fmla="*/ 45 w 45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8">
                  <a:moveTo>
                    <a:pt x="22" y="0"/>
                  </a:moveTo>
                  <a:lnTo>
                    <a:pt x="45" y="58"/>
                  </a:lnTo>
                  <a:lnTo>
                    <a:pt x="0" y="5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82" name="Freeform 31"/>
            <p:cNvSpPr>
              <a:spLocks/>
            </p:cNvSpPr>
            <p:nvPr/>
          </p:nvSpPr>
          <p:spPr bwMode="auto">
            <a:xfrm>
              <a:off x="4837" y="1922"/>
              <a:ext cx="16" cy="52"/>
            </a:xfrm>
            <a:custGeom>
              <a:avLst/>
              <a:gdLst>
                <a:gd name="T0" fmla="*/ 16 w 16"/>
                <a:gd name="T1" fmla="*/ 0 h 52"/>
                <a:gd name="T2" fmla="*/ 16 w 16"/>
                <a:gd name="T3" fmla="*/ 52 h 52"/>
                <a:gd name="T4" fmla="*/ 12 w 16"/>
                <a:gd name="T5" fmla="*/ 52 h 52"/>
                <a:gd name="T6" fmla="*/ 12 w 16"/>
                <a:gd name="T7" fmla="*/ 8 h 52"/>
                <a:gd name="T8" fmla="*/ 8 w 16"/>
                <a:gd name="T9" fmla="*/ 15 h 52"/>
                <a:gd name="T10" fmla="*/ 8 w 16"/>
                <a:gd name="T11" fmla="*/ 52 h 52"/>
                <a:gd name="T12" fmla="*/ 6 w 16"/>
                <a:gd name="T13" fmla="*/ 52 h 52"/>
                <a:gd name="T14" fmla="*/ 6 w 16"/>
                <a:gd name="T15" fmla="*/ 24 h 52"/>
                <a:gd name="T16" fmla="*/ 2 w 16"/>
                <a:gd name="T17" fmla="*/ 31 h 52"/>
                <a:gd name="T18" fmla="*/ 2 w 16"/>
                <a:gd name="T19" fmla="*/ 52 h 52"/>
                <a:gd name="T20" fmla="*/ 0 w 16"/>
                <a:gd name="T21" fmla="*/ 52 h 52"/>
                <a:gd name="T22" fmla="*/ 0 w 16"/>
                <a:gd name="T23" fmla="*/ 39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52"/>
                <a:gd name="T38" fmla="*/ 16 w 16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52">
                  <a:moveTo>
                    <a:pt x="16" y="0"/>
                  </a:moveTo>
                  <a:lnTo>
                    <a:pt x="16" y="52"/>
                  </a:lnTo>
                  <a:lnTo>
                    <a:pt x="12" y="52"/>
                  </a:lnTo>
                  <a:lnTo>
                    <a:pt x="12" y="8"/>
                  </a:lnTo>
                  <a:lnTo>
                    <a:pt x="8" y="15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24"/>
                  </a:lnTo>
                  <a:lnTo>
                    <a:pt x="2" y="31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83" name="Freeform 32"/>
            <p:cNvSpPr>
              <a:spLocks/>
            </p:cNvSpPr>
            <p:nvPr/>
          </p:nvSpPr>
          <p:spPr bwMode="auto">
            <a:xfrm>
              <a:off x="4855" y="1926"/>
              <a:ext cx="19" cy="48"/>
            </a:xfrm>
            <a:custGeom>
              <a:avLst/>
              <a:gdLst>
                <a:gd name="T0" fmla="*/ 0 w 19"/>
                <a:gd name="T1" fmla="*/ 48 h 48"/>
                <a:gd name="T2" fmla="*/ 4 w 19"/>
                <a:gd name="T3" fmla="*/ 48 h 48"/>
                <a:gd name="T4" fmla="*/ 4 w 19"/>
                <a:gd name="T5" fmla="*/ 0 h 48"/>
                <a:gd name="T6" fmla="*/ 6 w 19"/>
                <a:gd name="T7" fmla="*/ 8 h 48"/>
                <a:gd name="T8" fmla="*/ 6 w 19"/>
                <a:gd name="T9" fmla="*/ 48 h 48"/>
                <a:gd name="T10" fmla="*/ 10 w 19"/>
                <a:gd name="T11" fmla="*/ 48 h 48"/>
                <a:gd name="T12" fmla="*/ 10 w 19"/>
                <a:gd name="T13" fmla="*/ 16 h 48"/>
                <a:gd name="T14" fmla="*/ 13 w 19"/>
                <a:gd name="T15" fmla="*/ 23 h 48"/>
                <a:gd name="T16" fmla="*/ 13 w 19"/>
                <a:gd name="T17" fmla="*/ 48 h 48"/>
                <a:gd name="T18" fmla="*/ 16 w 19"/>
                <a:gd name="T19" fmla="*/ 48 h 48"/>
                <a:gd name="T20" fmla="*/ 16 w 19"/>
                <a:gd name="T21" fmla="*/ 32 h 48"/>
                <a:gd name="T22" fmla="*/ 19 w 19"/>
                <a:gd name="T23" fmla="*/ 39 h 48"/>
                <a:gd name="T24" fmla="*/ 19 w 19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48"/>
                <a:gd name="T41" fmla="*/ 19 w 19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48">
                  <a:moveTo>
                    <a:pt x="0" y="48"/>
                  </a:moveTo>
                  <a:lnTo>
                    <a:pt x="4" y="48"/>
                  </a:lnTo>
                  <a:lnTo>
                    <a:pt x="4" y="0"/>
                  </a:lnTo>
                  <a:lnTo>
                    <a:pt x="6" y="8"/>
                  </a:lnTo>
                  <a:lnTo>
                    <a:pt x="6" y="48"/>
                  </a:lnTo>
                  <a:lnTo>
                    <a:pt x="10" y="48"/>
                  </a:lnTo>
                  <a:lnTo>
                    <a:pt x="10" y="16"/>
                  </a:lnTo>
                  <a:lnTo>
                    <a:pt x="13" y="23"/>
                  </a:lnTo>
                  <a:lnTo>
                    <a:pt x="13" y="48"/>
                  </a:lnTo>
                  <a:lnTo>
                    <a:pt x="16" y="48"/>
                  </a:lnTo>
                  <a:lnTo>
                    <a:pt x="16" y="32"/>
                  </a:lnTo>
                  <a:lnTo>
                    <a:pt x="19" y="39"/>
                  </a:lnTo>
                  <a:lnTo>
                    <a:pt x="19" y="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84" name="Freeform 33"/>
            <p:cNvSpPr>
              <a:spLocks/>
            </p:cNvSpPr>
            <p:nvPr/>
          </p:nvSpPr>
          <p:spPr bwMode="auto">
            <a:xfrm>
              <a:off x="4879" y="2015"/>
              <a:ext cx="40" cy="61"/>
            </a:xfrm>
            <a:custGeom>
              <a:avLst/>
              <a:gdLst>
                <a:gd name="T0" fmla="*/ 0 w 40"/>
                <a:gd name="T1" fmla="*/ 0 h 61"/>
                <a:gd name="T2" fmla="*/ 40 w 40"/>
                <a:gd name="T3" fmla="*/ 0 h 61"/>
                <a:gd name="T4" fmla="*/ 0 w 40"/>
                <a:gd name="T5" fmla="*/ 61 h 61"/>
                <a:gd name="T6" fmla="*/ 40 w 40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61"/>
                <a:gd name="T14" fmla="*/ 40 w 40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61">
                  <a:moveTo>
                    <a:pt x="0" y="0"/>
                  </a:moveTo>
                  <a:lnTo>
                    <a:pt x="40" y="0"/>
                  </a:lnTo>
                  <a:lnTo>
                    <a:pt x="0" y="61"/>
                  </a:lnTo>
                  <a:lnTo>
                    <a:pt x="40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85" name="Line 34"/>
            <p:cNvSpPr>
              <a:spLocks noChangeShapeType="1"/>
            </p:cNvSpPr>
            <p:nvPr/>
          </p:nvSpPr>
          <p:spPr bwMode="auto">
            <a:xfrm flipH="1" flipV="1">
              <a:off x="4782" y="1848"/>
              <a:ext cx="31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86" name="Freeform 35"/>
            <p:cNvSpPr>
              <a:spLocks/>
            </p:cNvSpPr>
            <p:nvPr/>
          </p:nvSpPr>
          <p:spPr bwMode="auto">
            <a:xfrm>
              <a:off x="4772" y="1819"/>
              <a:ext cx="41" cy="59"/>
            </a:xfrm>
            <a:custGeom>
              <a:avLst/>
              <a:gdLst>
                <a:gd name="T0" fmla="*/ 0 w 41"/>
                <a:gd name="T1" fmla="*/ 29 h 59"/>
                <a:gd name="T2" fmla="*/ 30 w 41"/>
                <a:gd name="T3" fmla="*/ 29 h 59"/>
                <a:gd name="T4" fmla="*/ 41 w 41"/>
                <a:gd name="T5" fmla="*/ 19 h 59"/>
                <a:gd name="T6" fmla="*/ 41 w 41"/>
                <a:gd name="T7" fmla="*/ 9 h 59"/>
                <a:gd name="T8" fmla="*/ 30 w 41"/>
                <a:gd name="T9" fmla="*/ 0 h 59"/>
                <a:gd name="T10" fmla="*/ 0 w 41"/>
                <a:gd name="T11" fmla="*/ 0 h 59"/>
                <a:gd name="T12" fmla="*/ 0 w 41"/>
                <a:gd name="T13" fmla="*/ 5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59"/>
                <a:gd name="T23" fmla="*/ 41 w 41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59">
                  <a:moveTo>
                    <a:pt x="0" y="29"/>
                  </a:moveTo>
                  <a:lnTo>
                    <a:pt x="30" y="29"/>
                  </a:lnTo>
                  <a:lnTo>
                    <a:pt x="41" y="19"/>
                  </a:lnTo>
                  <a:lnTo>
                    <a:pt x="41" y="9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5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87" name="Line 36"/>
            <p:cNvSpPr>
              <a:spLocks noChangeShapeType="1"/>
            </p:cNvSpPr>
            <p:nvPr/>
          </p:nvSpPr>
          <p:spPr bwMode="auto">
            <a:xfrm flipV="1">
              <a:off x="4832" y="1819"/>
              <a:ext cx="1" cy="5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88" name="Freeform 37"/>
            <p:cNvSpPr>
              <a:spLocks/>
            </p:cNvSpPr>
            <p:nvPr/>
          </p:nvSpPr>
          <p:spPr bwMode="auto">
            <a:xfrm>
              <a:off x="4832" y="1848"/>
              <a:ext cx="41" cy="30"/>
            </a:xfrm>
            <a:custGeom>
              <a:avLst/>
              <a:gdLst>
                <a:gd name="T0" fmla="*/ 0 w 41"/>
                <a:gd name="T1" fmla="*/ 0 h 30"/>
                <a:gd name="T2" fmla="*/ 11 w 41"/>
                <a:gd name="T3" fmla="*/ 0 h 30"/>
                <a:gd name="T4" fmla="*/ 41 w 41"/>
                <a:gd name="T5" fmla="*/ 30 h 30"/>
                <a:gd name="T6" fmla="*/ 0 60000 65536"/>
                <a:gd name="T7" fmla="*/ 0 60000 65536"/>
                <a:gd name="T8" fmla="*/ 0 60000 65536"/>
                <a:gd name="T9" fmla="*/ 0 w 41"/>
                <a:gd name="T10" fmla="*/ 0 h 30"/>
                <a:gd name="T11" fmla="*/ 41 w 41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0">
                  <a:moveTo>
                    <a:pt x="0" y="0"/>
                  </a:moveTo>
                  <a:lnTo>
                    <a:pt x="11" y="0"/>
                  </a:lnTo>
                  <a:lnTo>
                    <a:pt x="41" y="3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89" name="Freeform 38"/>
            <p:cNvSpPr>
              <a:spLocks/>
            </p:cNvSpPr>
            <p:nvPr/>
          </p:nvSpPr>
          <p:spPr bwMode="auto">
            <a:xfrm>
              <a:off x="4892" y="1819"/>
              <a:ext cx="42" cy="49"/>
            </a:xfrm>
            <a:custGeom>
              <a:avLst/>
              <a:gdLst>
                <a:gd name="T0" fmla="*/ 0 w 42"/>
                <a:gd name="T1" fmla="*/ 49 h 49"/>
                <a:gd name="T2" fmla="*/ 0 w 42"/>
                <a:gd name="T3" fmla="*/ 8 h 49"/>
                <a:gd name="T4" fmla="*/ 11 w 42"/>
                <a:gd name="T5" fmla="*/ 0 h 49"/>
                <a:gd name="T6" fmla="*/ 42 w 42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9"/>
                <a:gd name="T14" fmla="*/ 42 w 4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9">
                  <a:moveTo>
                    <a:pt x="0" y="49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90" name="Freeform 39"/>
            <p:cNvSpPr>
              <a:spLocks/>
            </p:cNvSpPr>
            <p:nvPr/>
          </p:nvSpPr>
          <p:spPr bwMode="auto">
            <a:xfrm>
              <a:off x="4892" y="1848"/>
              <a:ext cx="42" cy="30"/>
            </a:xfrm>
            <a:custGeom>
              <a:avLst/>
              <a:gdLst>
                <a:gd name="T0" fmla="*/ 42 w 42"/>
                <a:gd name="T1" fmla="*/ 0 h 30"/>
                <a:gd name="T2" fmla="*/ 42 w 42"/>
                <a:gd name="T3" fmla="*/ 30 h 30"/>
                <a:gd name="T4" fmla="*/ 11 w 42"/>
                <a:gd name="T5" fmla="*/ 30 h 30"/>
                <a:gd name="T6" fmla="*/ 0 w 42"/>
                <a:gd name="T7" fmla="*/ 2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0"/>
                <a:gd name="T14" fmla="*/ 42 w 4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0">
                  <a:moveTo>
                    <a:pt x="42" y="0"/>
                  </a:moveTo>
                  <a:lnTo>
                    <a:pt x="42" y="30"/>
                  </a:lnTo>
                  <a:lnTo>
                    <a:pt x="11" y="30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91" name="Line 40"/>
            <p:cNvSpPr>
              <a:spLocks noChangeShapeType="1"/>
            </p:cNvSpPr>
            <p:nvPr/>
          </p:nvSpPr>
          <p:spPr bwMode="auto">
            <a:xfrm>
              <a:off x="4923" y="1848"/>
              <a:ext cx="1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92" name="Line 41"/>
            <p:cNvSpPr>
              <a:spLocks noChangeShapeType="1"/>
            </p:cNvSpPr>
            <p:nvPr/>
          </p:nvSpPr>
          <p:spPr bwMode="auto">
            <a:xfrm flipH="1">
              <a:off x="4843" y="1819"/>
              <a:ext cx="30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93" name="Line 42"/>
            <p:cNvSpPr>
              <a:spLocks noChangeShapeType="1"/>
            </p:cNvSpPr>
            <p:nvPr/>
          </p:nvSpPr>
          <p:spPr bwMode="auto">
            <a:xfrm>
              <a:off x="4903" y="1731"/>
              <a:ext cx="4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94" name="Freeform 43"/>
            <p:cNvSpPr>
              <a:spLocks/>
            </p:cNvSpPr>
            <p:nvPr/>
          </p:nvSpPr>
          <p:spPr bwMode="auto">
            <a:xfrm>
              <a:off x="4903" y="1670"/>
              <a:ext cx="41" cy="61"/>
            </a:xfrm>
            <a:custGeom>
              <a:avLst/>
              <a:gdLst>
                <a:gd name="T0" fmla="*/ 0 w 41"/>
                <a:gd name="T1" fmla="*/ 61 h 61"/>
                <a:gd name="T2" fmla="*/ 41 w 41"/>
                <a:gd name="T3" fmla="*/ 0 h 61"/>
                <a:gd name="T4" fmla="*/ 0 w 41"/>
                <a:gd name="T5" fmla="*/ 0 h 61"/>
                <a:gd name="T6" fmla="*/ 0 60000 65536"/>
                <a:gd name="T7" fmla="*/ 0 60000 65536"/>
                <a:gd name="T8" fmla="*/ 0 60000 65536"/>
                <a:gd name="T9" fmla="*/ 0 w 41"/>
                <a:gd name="T10" fmla="*/ 0 h 61"/>
                <a:gd name="T11" fmla="*/ 41 w 4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61">
                  <a:moveTo>
                    <a:pt x="0" y="61"/>
                  </a:moveTo>
                  <a:lnTo>
                    <a:pt x="41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95" name="Line 44"/>
            <p:cNvSpPr>
              <a:spLocks noChangeShapeType="1"/>
            </p:cNvSpPr>
            <p:nvPr/>
          </p:nvSpPr>
          <p:spPr bwMode="auto">
            <a:xfrm flipH="1">
              <a:off x="4964" y="1670"/>
              <a:ext cx="11" cy="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96" name="Line 45"/>
            <p:cNvSpPr>
              <a:spLocks noChangeShapeType="1"/>
            </p:cNvSpPr>
            <p:nvPr/>
          </p:nvSpPr>
          <p:spPr bwMode="auto">
            <a:xfrm flipV="1">
              <a:off x="5175" y="1506"/>
              <a:ext cx="40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97" name="Line 46"/>
            <p:cNvSpPr>
              <a:spLocks noChangeShapeType="1"/>
            </p:cNvSpPr>
            <p:nvPr/>
          </p:nvSpPr>
          <p:spPr bwMode="auto">
            <a:xfrm>
              <a:off x="5175" y="1506"/>
              <a:ext cx="40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98" name="Freeform 47"/>
            <p:cNvSpPr>
              <a:spLocks/>
            </p:cNvSpPr>
            <p:nvPr/>
          </p:nvSpPr>
          <p:spPr bwMode="auto">
            <a:xfrm>
              <a:off x="3912" y="1440"/>
              <a:ext cx="20" cy="61"/>
            </a:xfrm>
            <a:custGeom>
              <a:avLst/>
              <a:gdLst>
                <a:gd name="T0" fmla="*/ 0 w 20"/>
                <a:gd name="T1" fmla="*/ 61 h 61"/>
                <a:gd name="T2" fmla="*/ 0 w 20"/>
                <a:gd name="T3" fmla="*/ 31 h 61"/>
                <a:gd name="T4" fmla="*/ 20 w 20"/>
                <a:gd name="T5" fmla="*/ 0 h 61"/>
                <a:gd name="T6" fmla="*/ 0 60000 65536"/>
                <a:gd name="T7" fmla="*/ 0 60000 65536"/>
                <a:gd name="T8" fmla="*/ 0 60000 65536"/>
                <a:gd name="T9" fmla="*/ 0 w 20"/>
                <a:gd name="T10" fmla="*/ 0 h 61"/>
                <a:gd name="T11" fmla="*/ 20 w 2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61">
                  <a:moveTo>
                    <a:pt x="0" y="61"/>
                  </a:moveTo>
                  <a:lnTo>
                    <a:pt x="0" y="31"/>
                  </a:lnTo>
                  <a:lnTo>
                    <a:pt x="2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99" name="Line 48"/>
            <p:cNvSpPr>
              <a:spLocks noChangeShapeType="1"/>
            </p:cNvSpPr>
            <p:nvPr/>
          </p:nvSpPr>
          <p:spPr bwMode="auto">
            <a:xfrm>
              <a:off x="3892" y="1440"/>
              <a:ext cx="20" cy="3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00" name="Line 49"/>
            <p:cNvSpPr>
              <a:spLocks noChangeShapeType="1"/>
            </p:cNvSpPr>
            <p:nvPr/>
          </p:nvSpPr>
          <p:spPr bwMode="auto">
            <a:xfrm>
              <a:off x="3932" y="1482"/>
              <a:ext cx="1" cy="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01" name="Freeform 50"/>
            <p:cNvSpPr>
              <a:spLocks/>
            </p:cNvSpPr>
            <p:nvPr/>
          </p:nvSpPr>
          <p:spPr bwMode="auto">
            <a:xfrm>
              <a:off x="3932" y="1482"/>
              <a:ext cx="27" cy="35"/>
            </a:xfrm>
            <a:custGeom>
              <a:avLst/>
              <a:gdLst>
                <a:gd name="T0" fmla="*/ 0 w 27"/>
                <a:gd name="T1" fmla="*/ 8 h 35"/>
                <a:gd name="T2" fmla="*/ 10 w 27"/>
                <a:gd name="T3" fmla="*/ 0 h 35"/>
                <a:gd name="T4" fmla="*/ 18 w 27"/>
                <a:gd name="T5" fmla="*/ 0 h 35"/>
                <a:gd name="T6" fmla="*/ 27 w 27"/>
                <a:gd name="T7" fmla="*/ 8 h 35"/>
                <a:gd name="T8" fmla="*/ 27 w 27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5"/>
                <a:gd name="T17" fmla="*/ 27 w 2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5">
                  <a:moveTo>
                    <a:pt x="0" y="8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7" y="8"/>
                  </a:lnTo>
                  <a:lnTo>
                    <a:pt x="27" y="3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02" name="Line 51"/>
            <p:cNvSpPr>
              <a:spLocks noChangeShapeType="1"/>
            </p:cNvSpPr>
            <p:nvPr/>
          </p:nvSpPr>
          <p:spPr bwMode="auto">
            <a:xfrm flipH="1">
              <a:off x="3314" y="1534"/>
              <a:ext cx="5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03" name="Line 52"/>
            <p:cNvSpPr>
              <a:spLocks noChangeShapeType="1"/>
            </p:cNvSpPr>
            <p:nvPr/>
          </p:nvSpPr>
          <p:spPr bwMode="auto">
            <a:xfrm>
              <a:off x="3340" y="1508"/>
              <a:ext cx="1" cy="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04" name="Line 53"/>
            <p:cNvSpPr>
              <a:spLocks noChangeShapeType="1"/>
            </p:cNvSpPr>
            <p:nvPr/>
          </p:nvSpPr>
          <p:spPr bwMode="auto">
            <a:xfrm>
              <a:off x="3340" y="1613"/>
              <a:ext cx="1" cy="15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05" name="Line 54"/>
            <p:cNvSpPr>
              <a:spLocks noChangeShapeType="1"/>
            </p:cNvSpPr>
            <p:nvPr/>
          </p:nvSpPr>
          <p:spPr bwMode="auto">
            <a:xfrm>
              <a:off x="3374" y="1731"/>
              <a:ext cx="4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06" name="Freeform 55"/>
            <p:cNvSpPr>
              <a:spLocks/>
            </p:cNvSpPr>
            <p:nvPr/>
          </p:nvSpPr>
          <p:spPr bwMode="auto">
            <a:xfrm>
              <a:off x="3430" y="1711"/>
              <a:ext cx="27" cy="35"/>
            </a:xfrm>
            <a:custGeom>
              <a:avLst/>
              <a:gdLst>
                <a:gd name="T0" fmla="*/ 0 w 27"/>
                <a:gd name="T1" fmla="*/ 10 h 35"/>
                <a:gd name="T2" fmla="*/ 9 w 27"/>
                <a:gd name="T3" fmla="*/ 0 h 35"/>
                <a:gd name="T4" fmla="*/ 19 w 27"/>
                <a:gd name="T5" fmla="*/ 0 h 35"/>
                <a:gd name="T6" fmla="*/ 27 w 27"/>
                <a:gd name="T7" fmla="*/ 10 h 35"/>
                <a:gd name="T8" fmla="*/ 27 w 27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5"/>
                <a:gd name="T17" fmla="*/ 27 w 2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5">
                  <a:moveTo>
                    <a:pt x="0" y="1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27" y="10"/>
                  </a:lnTo>
                  <a:lnTo>
                    <a:pt x="27" y="3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07" name="Rectangle 56"/>
            <p:cNvSpPr>
              <a:spLocks noChangeArrowheads="1"/>
            </p:cNvSpPr>
            <p:nvPr/>
          </p:nvSpPr>
          <p:spPr bwMode="auto">
            <a:xfrm>
              <a:off x="3226" y="1766"/>
              <a:ext cx="227" cy="150"/>
            </a:xfrm>
            <a:prstGeom prst="rect">
              <a:avLst/>
            </a:prstGeom>
            <a:solidFill>
              <a:schemeClr val="folHlink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08" name="Line 57"/>
            <p:cNvSpPr>
              <a:spLocks noChangeShapeType="1"/>
            </p:cNvSpPr>
            <p:nvPr/>
          </p:nvSpPr>
          <p:spPr bwMode="auto">
            <a:xfrm flipV="1">
              <a:off x="3430" y="1711"/>
              <a:ext cx="1" cy="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09" name="Line 58"/>
            <p:cNvSpPr>
              <a:spLocks noChangeShapeType="1"/>
            </p:cNvSpPr>
            <p:nvPr/>
          </p:nvSpPr>
          <p:spPr bwMode="auto">
            <a:xfrm flipV="1">
              <a:off x="3434" y="1670"/>
              <a:ext cx="10" cy="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10" name="Line 59"/>
            <p:cNvSpPr>
              <a:spLocks noChangeShapeType="1"/>
            </p:cNvSpPr>
            <p:nvPr/>
          </p:nvSpPr>
          <p:spPr bwMode="auto">
            <a:xfrm flipH="1">
              <a:off x="3374" y="1670"/>
              <a:ext cx="40" cy="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11" name="Line 60"/>
            <p:cNvSpPr>
              <a:spLocks noChangeShapeType="1"/>
            </p:cNvSpPr>
            <p:nvPr/>
          </p:nvSpPr>
          <p:spPr bwMode="auto">
            <a:xfrm>
              <a:off x="3374" y="1670"/>
              <a:ext cx="4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12" name="Freeform 61"/>
            <p:cNvSpPr>
              <a:spLocks/>
            </p:cNvSpPr>
            <p:nvPr/>
          </p:nvSpPr>
          <p:spPr bwMode="auto">
            <a:xfrm>
              <a:off x="3317" y="1613"/>
              <a:ext cx="46" cy="57"/>
            </a:xfrm>
            <a:custGeom>
              <a:avLst/>
              <a:gdLst>
                <a:gd name="T0" fmla="*/ 46 w 46"/>
                <a:gd name="T1" fmla="*/ 57 h 57"/>
                <a:gd name="T2" fmla="*/ 0 w 46"/>
                <a:gd name="T3" fmla="*/ 57 h 57"/>
                <a:gd name="T4" fmla="*/ 23 w 46"/>
                <a:gd name="T5" fmla="*/ 0 h 57"/>
                <a:gd name="T6" fmla="*/ 46 w 46"/>
                <a:gd name="T7" fmla="*/ 57 h 57"/>
                <a:gd name="T8" fmla="*/ 42 w 46"/>
                <a:gd name="T9" fmla="*/ 57 h 57"/>
                <a:gd name="T10" fmla="*/ 42 w 46"/>
                <a:gd name="T11" fmla="*/ 50 h 57"/>
                <a:gd name="T12" fmla="*/ 39 w 46"/>
                <a:gd name="T13" fmla="*/ 43 h 57"/>
                <a:gd name="T14" fmla="*/ 39 w 46"/>
                <a:gd name="T15" fmla="*/ 57 h 57"/>
                <a:gd name="T16" fmla="*/ 36 w 46"/>
                <a:gd name="T17" fmla="*/ 57 h 57"/>
                <a:gd name="T18" fmla="*/ 36 w 46"/>
                <a:gd name="T19" fmla="*/ 34 h 57"/>
                <a:gd name="T20" fmla="*/ 32 w 46"/>
                <a:gd name="T21" fmla="*/ 27 h 57"/>
                <a:gd name="T22" fmla="*/ 32 w 46"/>
                <a:gd name="T23" fmla="*/ 57 h 57"/>
                <a:gd name="T24" fmla="*/ 30 w 46"/>
                <a:gd name="T25" fmla="*/ 57 h 57"/>
                <a:gd name="T26" fmla="*/ 30 w 46"/>
                <a:gd name="T27" fmla="*/ 18 h 57"/>
                <a:gd name="T28" fmla="*/ 26 w 46"/>
                <a:gd name="T29" fmla="*/ 11 h 57"/>
                <a:gd name="T30" fmla="*/ 26 w 46"/>
                <a:gd name="T31" fmla="*/ 57 h 57"/>
                <a:gd name="T32" fmla="*/ 23 w 46"/>
                <a:gd name="T33" fmla="*/ 57 h 57"/>
                <a:gd name="T34" fmla="*/ 23 w 46"/>
                <a:gd name="T35" fmla="*/ 4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57"/>
                <a:gd name="T56" fmla="*/ 46 w 46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57">
                  <a:moveTo>
                    <a:pt x="46" y="57"/>
                  </a:moveTo>
                  <a:lnTo>
                    <a:pt x="0" y="57"/>
                  </a:lnTo>
                  <a:lnTo>
                    <a:pt x="23" y="0"/>
                  </a:lnTo>
                  <a:lnTo>
                    <a:pt x="46" y="57"/>
                  </a:lnTo>
                  <a:lnTo>
                    <a:pt x="42" y="57"/>
                  </a:lnTo>
                  <a:lnTo>
                    <a:pt x="42" y="50"/>
                  </a:lnTo>
                  <a:lnTo>
                    <a:pt x="39" y="43"/>
                  </a:lnTo>
                  <a:lnTo>
                    <a:pt x="39" y="57"/>
                  </a:lnTo>
                  <a:lnTo>
                    <a:pt x="36" y="57"/>
                  </a:lnTo>
                  <a:lnTo>
                    <a:pt x="36" y="34"/>
                  </a:lnTo>
                  <a:lnTo>
                    <a:pt x="32" y="27"/>
                  </a:lnTo>
                  <a:lnTo>
                    <a:pt x="32" y="57"/>
                  </a:lnTo>
                  <a:lnTo>
                    <a:pt x="30" y="57"/>
                  </a:lnTo>
                  <a:lnTo>
                    <a:pt x="30" y="18"/>
                  </a:lnTo>
                  <a:lnTo>
                    <a:pt x="26" y="11"/>
                  </a:lnTo>
                  <a:lnTo>
                    <a:pt x="26" y="57"/>
                  </a:lnTo>
                  <a:lnTo>
                    <a:pt x="23" y="57"/>
                  </a:lnTo>
                  <a:lnTo>
                    <a:pt x="23" y="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13" name="Freeform 62"/>
            <p:cNvSpPr>
              <a:spLocks/>
            </p:cNvSpPr>
            <p:nvPr/>
          </p:nvSpPr>
          <p:spPr bwMode="auto">
            <a:xfrm>
              <a:off x="3322" y="1619"/>
              <a:ext cx="15" cy="51"/>
            </a:xfrm>
            <a:custGeom>
              <a:avLst/>
              <a:gdLst>
                <a:gd name="T0" fmla="*/ 15 w 15"/>
                <a:gd name="T1" fmla="*/ 0 h 51"/>
                <a:gd name="T2" fmla="*/ 15 w 15"/>
                <a:gd name="T3" fmla="*/ 51 h 51"/>
                <a:gd name="T4" fmla="*/ 12 w 15"/>
                <a:gd name="T5" fmla="*/ 51 h 51"/>
                <a:gd name="T6" fmla="*/ 12 w 15"/>
                <a:gd name="T7" fmla="*/ 8 h 51"/>
                <a:gd name="T8" fmla="*/ 9 w 15"/>
                <a:gd name="T9" fmla="*/ 15 h 51"/>
                <a:gd name="T10" fmla="*/ 9 w 15"/>
                <a:gd name="T11" fmla="*/ 51 h 51"/>
                <a:gd name="T12" fmla="*/ 6 w 15"/>
                <a:gd name="T13" fmla="*/ 51 h 51"/>
                <a:gd name="T14" fmla="*/ 6 w 15"/>
                <a:gd name="T15" fmla="*/ 23 h 51"/>
                <a:gd name="T16" fmla="*/ 3 w 15"/>
                <a:gd name="T17" fmla="*/ 31 h 51"/>
                <a:gd name="T18" fmla="*/ 3 w 15"/>
                <a:gd name="T19" fmla="*/ 51 h 51"/>
                <a:gd name="T20" fmla="*/ 0 w 15"/>
                <a:gd name="T21" fmla="*/ 51 h 51"/>
                <a:gd name="T22" fmla="*/ 0 w 15"/>
                <a:gd name="T23" fmla="*/ 39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51"/>
                <a:gd name="T38" fmla="*/ 15 w 1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51">
                  <a:moveTo>
                    <a:pt x="15" y="0"/>
                  </a:moveTo>
                  <a:lnTo>
                    <a:pt x="15" y="51"/>
                  </a:lnTo>
                  <a:lnTo>
                    <a:pt x="12" y="51"/>
                  </a:lnTo>
                  <a:lnTo>
                    <a:pt x="12" y="8"/>
                  </a:lnTo>
                  <a:lnTo>
                    <a:pt x="9" y="15"/>
                  </a:lnTo>
                  <a:lnTo>
                    <a:pt x="9" y="51"/>
                  </a:lnTo>
                  <a:lnTo>
                    <a:pt x="6" y="51"/>
                  </a:lnTo>
                  <a:lnTo>
                    <a:pt x="6" y="23"/>
                  </a:lnTo>
                  <a:lnTo>
                    <a:pt x="3" y="31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14" name="Line 63"/>
            <p:cNvSpPr>
              <a:spLocks noChangeShapeType="1"/>
            </p:cNvSpPr>
            <p:nvPr/>
          </p:nvSpPr>
          <p:spPr bwMode="auto">
            <a:xfrm>
              <a:off x="3340" y="1670"/>
              <a:ext cx="1" cy="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15" name="Freeform 64"/>
            <p:cNvSpPr>
              <a:spLocks/>
            </p:cNvSpPr>
            <p:nvPr/>
          </p:nvSpPr>
          <p:spPr bwMode="auto">
            <a:xfrm>
              <a:off x="3318" y="1819"/>
              <a:ext cx="41" cy="29"/>
            </a:xfrm>
            <a:custGeom>
              <a:avLst/>
              <a:gdLst>
                <a:gd name="T0" fmla="*/ 41 w 41"/>
                <a:gd name="T1" fmla="*/ 0 h 29"/>
                <a:gd name="T2" fmla="*/ 11 w 41"/>
                <a:gd name="T3" fmla="*/ 29 h 29"/>
                <a:gd name="T4" fmla="*/ 0 w 41"/>
                <a:gd name="T5" fmla="*/ 29 h 29"/>
                <a:gd name="T6" fmla="*/ 0 60000 65536"/>
                <a:gd name="T7" fmla="*/ 0 60000 65536"/>
                <a:gd name="T8" fmla="*/ 0 60000 65536"/>
                <a:gd name="T9" fmla="*/ 0 w 41"/>
                <a:gd name="T10" fmla="*/ 0 h 29"/>
                <a:gd name="T11" fmla="*/ 41 w 41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9">
                  <a:moveTo>
                    <a:pt x="41" y="0"/>
                  </a:moveTo>
                  <a:lnTo>
                    <a:pt x="11" y="29"/>
                  </a:lnTo>
                  <a:lnTo>
                    <a:pt x="0" y="2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16" name="Line 65"/>
            <p:cNvSpPr>
              <a:spLocks noChangeShapeType="1"/>
            </p:cNvSpPr>
            <p:nvPr/>
          </p:nvSpPr>
          <p:spPr bwMode="auto">
            <a:xfrm>
              <a:off x="3329" y="1848"/>
              <a:ext cx="30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17" name="Freeform 66"/>
            <p:cNvSpPr>
              <a:spLocks/>
            </p:cNvSpPr>
            <p:nvPr/>
          </p:nvSpPr>
          <p:spPr bwMode="auto">
            <a:xfrm>
              <a:off x="3380" y="1819"/>
              <a:ext cx="40" cy="49"/>
            </a:xfrm>
            <a:custGeom>
              <a:avLst/>
              <a:gdLst>
                <a:gd name="T0" fmla="*/ 0 w 40"/>
                <a:gd name="T1" fmla="*/ 49 h 49"/>
                <a:gd name="T2" fmla="*/ 0 w 40"/>
                <a:gd name="T3" fmla="*/ 8 h 49"/>
                <a:gd name="T4" fmla="*/ 9 w 40"/>
                <a:gd name="T5" fmla="*/ 0 h 49"/>
                <a:gd name="T6" fmla="*/ 40 w 40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9"/>
                <a:gd name="T14" fmla="*/ 40 w 4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9">
                  <a:moveTo>
                    <a:pt x="0" y="49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4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18" name="Freeform 67"/>
            <p:cNvSpPr>
              <a:spLocks/>
            </p:cNvSpPr>
            <p:nvPr/>
          </p:nvSpPr>
          <p:spPr bwMode="auto">
            <a:xfrm>
              <a:off x="3380" y="1848"/>
              <a:ext cx="40" cy="30"/>
            </a:xfrm>
            <a:custGeom>
              <a:avLst/>
              <a:gdLst>
                <a:gd name="T0" fmla="*/ 40 w 40"/>
                <a:gd name="T1" fmla="*/ 0 h 30"/>
                <a:gd name="T2" fmla="*/ 40 w 40"/>
                <a:gd name="T3" fmla="*/ 30 h 30"/>
                <a:gd name="T4" fmla="*/ 9 w 40"/>
                <a:gd name="T5" fmla="*/ 30 h 30"/>
                <a:gd name="T6" fmla="*/ 0 w 40"/>
                <a:gd name="T7" fmla="*/ 2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0"/>
                <a:gd name="T14" fmla="*/ 40 w 40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0">
                  <a:moveTo>
                    <a:pt x="40" y="0"/>
                  </a:moveTo>
                  <a:lnTo>
                    <a:pt x="40" y="30"/>
                  </a:lnTo>
                  <a:lnTo>
                    <a:pt x="9" y="30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19" name="Line 68"/>
            <p:cNvSpPr>
              <a:spLocks noChangeShapeType="1"/>
            </p:cNvSpPr>
            <p:nvPr/>
          </p:nvSpPr>
          <p:spPr bwMode="auto">
            <a:xfrm>
              <a:off x="3410" y="1848"/>
              <a:ext cx="1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20" name="Freeform 69"/>
            <p:cNvSpPr>
              <a:spLocks/>
            </p:cNvSpPr>
            <p:nvPr/>
          </p:nvSpPr>
          <p:spPr bwMode="auto">
            <a:xfrm>
              <a:off x="3258" y="1838"/>
              <a:ext cx="41" cy="10"/>
            </a:xfrm>
            <a:custGeom>
              <a:avLst/>
              <a:gdLst>
                <a:gd name="T0" fmla="*/ 41 w 41"/>
                <a:gd name="T1" fmla="*/ 0 h 10"/>
                <a:gd name="T2" fmla="*/ 30 w 41"/>
                <a:gd name="T3" fmla="*/ 10 h 10"/>
                <a:gd name="T4" fmla="*/ 0 w 41"/>
                <a:gd name="T5" fmla="*/ 10 h 10"/>
                <a:gd name="T6" fmla="*/ 0 60000 65536"/>
                <a:gd name="T7" fmla="*/ 0 60000 65536"/>
                <a:gd name="T8" fmla="*/ 0 60000 65536"/>
                <a:gd name="T9" fmla="*/ 0 w 41"/>
                <a:gd name="T10" fmla="*/ 0 h 10"/>
                <a:gd name="T11" fmla="*/ 41 w 4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0">
                  <a:moveTo>
                    <a:pt x="41" y="0"/>
                  </a:moveTo>
                  <a:lnTo>
                    <a:pt x="30" y="10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21" name="Line 70"/>
            <p:cNvSpPr>
              <a:spLocks noChangeShapeType="1"/>
            </p:cNvSpPr>
            <p:nvPr/>
          </p:nvSpPr>
          <p:spPr bwMode="auto">
            <a:xfrm>
              <a:off x="3268" y="1848"/>
              <a:ext cx="31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22" name="Line 71"/>
            <p:cNvSpPr>
              <a:spLocks noChangeShapeType="1"/>
            </p:cNvSpPr>
            <p:nvPr/>
          </p:nvSpPr>
          <p:spPr bwMode="auto">
            <a:xfrm flipV="1">
              <a:off x="3318" y="1819"/>
              <a:ext cx="1" cy="5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23" name="Line 72"/>
            <p:cNvSpPr>
              <a:spLocks noChangeShapeType="1"/>
            </p:cNvSpPr>
            <p:nvPr/>
          </p:nvSpPr>
          <p:spPr bwMode="auto">
            <a:xfrm>
              <a:off x="3299" y="1827"/>
              <a:ext cx="1" cy="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24" name="Freeform 73"/>
            <p:cNvSpPr>
              <a:spLocks/>
            </p:cNvSpPr>
            <p:nvPr/>
          </p:nvSpPr>
          <p:spPr bwMode="auto">
            <a:xfrm>
              <a:off x="3258" y="1819"/>
              <a:ext cx="41" cy="59"/>
            </a:xfrm>
            <a:custGeom>
              <a:avLst/>
              <a:gdLst>
                <a:gd name="T0" fmla="*/ 41 w 41"/>
                <a:gd name="T1" fmla="*/ 9 h 59"/>
                <a:gd name="T2" fmla="*/ 30 w 41"/>
                <a:gd name="T3" fmla="*/ 0 h 59"/>
                <a:gd name="T4" fmla="*/ 0 w 41"/>
                <a:gd name="T5" fmla="*/ 0 h 59"/>
                <a:gd name="T6" fmla="*/ 0 w 41"/>
                <a:gd name="T7" fmla="*/ 59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59"/>
                <a:gd name="T14" fmla="*/ 41 w 41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59">
                  <a:moveTo>
                    <a:pt x="41" y="9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5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25" name="Line 74"/>
            <p:cNvSpPr>
              <a:spLocks noChangeShapeType="1"/>
            </p:cNvSpPr>
            <p:nvPr/>
          </p:nvSpPr>
          <p:spPr bwMode="auto">
            <a:xfrm>
              <a:off x="3340" y="1916"/>
              <a:ext cx="1" cy="1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26" name="Freeform 75"/>
            <p:cNvSpPr>
              <a:spLocks/>
            </p:cNvSpPr>
            <p:nvPr/>
          </p:nvSpPr>
          <p:spPr bwMode="auto">
            <a:xfrm>
              <a:off x="3357" y="2015"/>
              <a:ext cx="40" cy="61"/>
            </a:xfrm>
            <a:custGeom>
              <a:avLst/>
              <a:gdLst>
                <a:gd name="T0" fmla="*/ 0 w 40"/>
                <a:gd name="T1" fmla="*/ 0 h 61"/>
                <a:gd name="T2" fmla="*/ 40 w 40"/>
                <a:gd name="T3" fmla="*/ 0 h 61"/>
                <a:gd name="T4" fmla="*/ 0 w 40"/>
                <a:gd name="T5" fmla="*/ 61 h 61"/>
                <a:gd name="T6" fmla="*/ 40 w 40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61"/>
                <a:gd name="T14" fmla="*/ 40 w 40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61">
                  <a:moveTo>
                    <a:pt x="0" y="0"/>
                  </a:moveTo>
                  <a:lnTo>
                    <a:pt x="40" y="0"/>
                  </a:lnTo>
                  <a:lnTo>
                    <a:pt x="0" y="61"/>
                  </a:lnTo>
                  <a:lnTo>
                    <a:pt x="40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27" name="Freeform 76"/>
            <p:cNvSpPr>
              <a:spLocks/>
            </p:cNvSpPr>
            <p:nvPr/>
          </p:nvSpPr>
          <p:spPr bwMode="auto">
            <a:xfrm>
              <a:off x="3317" y="1916"/>
              <a:ext cx="46" cy="58"/>
            </a:xfrm>
            <a:custGeom>
              <a:avLst/>
              <a:gdLst>
                <a:gd name="T0" fmla="*/ 46 w 46"/>
                <a:gd name="T1" fmla="*/ 58 h 58"/>
                <a:gd name="T2" fmla="*/ 0 w 46"/>
                <a:gd name="T3" fmla="*/ 58 h 58"/>
                <a:gd name="T4" fmla="*/ 23 w 46"/>
                <a:gd name="T5" fmla="*/ 0 h 58"/>
                <a:gd name="T6" fmla="*/ 0 60000 65536"/>
                <a:gd name="T7" fmla="*/ 0 60000 65536"/>
                <a:gd name="T8" fmla="*/ 0 60000 65536"/>
                <a:gd name="T9" fmla="*/ 0 w 46"/>
                <a:gd name="T10" fmla="*/ 0 h 58"/>
                <a:gd name="T11" fmla="*/ 46 w 4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58">
                  <a:moveTo>
                    <a:pt x="46" y="58"/>
                  </a:moveTo>
                  <a:lnTo>
                    <a:pt x="0" y="58"/>
                  </a:lnTo>
                  <a:lnTo>
                    <a:pt x="2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28" name="Freeform 77"/>
            <p:cNvSpPr>
              <a:spLocks/>
            </p:cNvSpPr>
            <p:nvPr/>
          </p:nvSpPr>
          <p:spPr bwMode="auto">
            <a:xfrm>
              <a:off x="3340" y="1916"/>
              <a:ext cx="23" cy="58"/>
            </a:xfrm>
            <a:custGeom>
              <a:avLst/>
              <a:gdLst>
                <a:gd name="T0" fmla="*/ 0 w 23"/>
                <a:gd name="T1" fmla="*/ 0 h 58"/>
                <a:gd name="T2" fmla="*/ 23 w 23"/>
                <a:gd name="T3" fmla="*/ 58 h 58"/>
                <a:gd name="T4" fmla="*/ 19 w 23"/>
                <a:gd name="T5" fmla="*/ 58 h 58"/>
                <a:gd name="T6" fmla="*/ 19 w 23"/>
                <a:gd name="T7" fmla="*/ 49 h 58"/>
                <a:gd name="T8" fmla="*/ 16 w 23"/>
                <a:gd name="T9" fmla="*/ 42 h 58"/>
                <a:gd name="T10" fmla="*/ 16 w 23"/>
                <a:gd name="T11" fmla="*/ 58 h 58"/>
                <a:gd name="T12" fmla="*/ 13 w 23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58"/>
                <a:gd name="T23" fmla="*/ 23 w 23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58">
                  <a:moveTo>
                    <a:pt x="0" y="0"/>
                  </a:moveTo>
                  <a:lnTo>
                    <a:pt x="23" y="58"/>
                  </a:lnTo>
                  <a:lnTo>
                    <a:pt x="19" y="58"/>
                  </a:lnTo>
                  <a:lnTo>
                    <a:pt x="19" y="49"/>
                  </a:lnTo>
                  <a:lnTo>
                    <a:pt x="16" y="42"/>
                  </a:lnTo>
                  <a:lnTo>
                    <a:pt x="16" y="58"/>
                  </a:lnTo>
                  <a:lnTo>
                    <a:pt x="13" y="5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29" name="Freeform 78"/>
            <p:cNvSpPr>
              <a:spLocks/>
            </p:cNvSpPr>
            <p:nvPr/>
          </p:nvSpPr>
          <p:spPr bwMode="auto">
            <a:xfrm>
              <a:off x="3343" y="1926"/>
              <a:ext cx="10" cy="48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23 h 48"/>
                <a:gd name="T4" fmla="*/ 6 w 10"/>
                <a:gd name="T5" fmla="*/ 16 h 48"/>
                <a:gd name="T6" fmla="*/ 6 w 10"/>
                <a:gd name="T7" fmla="*/ 48 h 48"/>
                <a:gd name="T8" fmla="*/ 4 w 10"/>
                <a:gd name="T9" fmla="*/ 48 h 48"/>
                <a:gd name="T10" fmla="*/ 4 w 10"/>
                <a:gd name="T11" fmla="*/ 8 h 48"/>
                <a:gd name="T12" fmla="*/ 0 w 10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8"/>
                <a:gd name="T23" fmla="*/ 10 w 10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8">
                  <a:moveTo>
                    <a:pt x="10" y="48"/>
                  </a:moveTo>
                  <a:lnTo>
                    <a:pt x="10" y="23"/>
                  </a:lnTo>
                  <a:lnTo>
                    <a:pt x="6" y="16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30" name="Freeform 79"/>
            <p:cNvSpPr>
              <a:spLocks/>
            </p:cNvSpPr>
            <p:nvPr/>
          </p:nvSpPr>
          <p:spPr bwMode="auto">
            <a:xfrm>
              <a:off x="3340" y="1926"/>
              <a:ext cx="3" cy="48"/>
            </a:xfrm>
            <a:custGeom>
              <a:avLst/>
              <a:gdLst>
                <a:gd name="T0" fmla="*/ 3 w 3"/>
                <a:gd name="T1" fmla="*/ 0 h 48"/>
                <a:gd name="T2" fmla="*/ 3 w 3"/>
                <a:gd name="T3" fmla="*/ 48 h 48"/>
                <a:gd name="T4" fmla="*/ 0 w 3"/>
                <a:gd name="T5" fmla="*/ 48 h 48"/>
                <a:gd name="T6" fmla="*/ 0 60000 65536"/>
                <a:gd name="T7" fmla="*/ 0 60000 65536"/>
                <a:gd name="T8" fmla="*/ 0 60000 65536"/>
                <a:gd name="T9" fmla="*/ 0 w 3"/>
                <a:gd name="T10" fmla="*/ 0 h 48"/>
                <a:gd name="T11" fmla="*/ 3 w 3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8">
                  <a:moveTo>
                    <a:pt x="3" y="0"/>
                  </a:moveTo>
                  <a:lnTo>
                    <a:pt x="3" y="48"/>
                  </a:lnTo>
                  <a:lnTo>
                    <a:pt x="0" y="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31" name="Line 80"/>
            <p:cNvSpPr>
              <a:spLocks noChangeShapeType="1"/>
            </p:cNvSpPr>
            <p:nvPr/>
          </p:nvSpPr>
          <p:spPr bwMode="auto">
            <a:xfrm flipV="1">
              <a:off x="3340" y="1918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32" name="Line 81"/>
            <p:cNvSpPr>
              <a:spLocks noChangeShapeType="1"/>
            </p:cNvSpPr>
            <p:nvPr/>
          </p:nvSpPr>
          <p:spPr bwMode="auto">
            <a:xfrm>
              <a:off x="3337" y="1922"/>
              <a:ext cx="1" cy="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33" name="Freeform 82"/>
            <p:cNvSpPr>
              <a:spLocks/>
            </p:cNvSpPr>
            <p:nvPr/>
          </p:nvSpPr>
          <p:spPr bwMode="auto">
            <a:xfrm>
              <a:off x="3322" y="1930"/>
              <a:ext cx="15" cy="42"/>
            </a:xfrm>
            <a:custGeom>
              <a:avLst/>
              <a:gdLst>
                <a:gd name="T0" fmla="*/ 15 w 15"/>
                <a:gd name="T1" fmla="*/ 42 h 42"/>
                <a:gd name="T2" fmla="*/ 12 w 15"/>
                <a:gd name="T3" fmla="*/ 42 h 42"/>
                <a:gd name="T4" fmla="*/ 12 w 15"/>
                <a:gd name="T5" fmla="*/ 0 h 42"/>
                <a:gd name="T6" fmla="*/ 9 w 15"/>
                <a:gd name="T7" fmla="*/ 7 h 42"/>
                <a:gd name="T8" fmla="*/ 9 w 15"/>
                <a:gd name="T9" fmla="*/ 42 h 42"/>
                <a:gd name="T10" fmla="*/ 6 w 15"/>
                <a:gd name="T11" fmla="*/ 42 h 42"/>
                <a:gd name="T12" fmla="*/ 6 w 15"/>
                <a:gd name="T13" fmla="*/ 15 h 42"/>
                <a:gd name="T14" fmla="*/ 3 w 15"/>
                <a:gd name="T15" fmla="*/ 22 h 42"/>
                <a:gd name="T16" fmla="*/ 3 w 15"/>
                <a:gd name="T17" fmla="*/ 42 h 42"/>
                <a:gd name="T18" fmla="*/ 0 w 15"/>
                <a:gd name="T19" fmla="*/ 42 h 42"/>
                <a:gd name="T20" fmla="*/ 0 w 15"/>
                <a:gd name="T21" fmla="*/ 3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42"/>
                <a:gd name="T35" fmla="*/ 15 w 15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42">
                  <a:moveTo>
                    <a:pt x="15" y="42"/>
                  </a:moveTo>
                  <a:lnTo>
                    <a:pt x="12" y="42"/>
                  </a:lnTo>
                  <a:lnTo>
                    <a:pt x="12" y="0"/>
                  </a:lnTo>
                  <a:lnTo>
                    <a:pt x="9" y="7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0" y="3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34" name="Line 83"/>
            <p:cNvSpPr>
              <a:spLocks noChangeShapeType="1"/>
            </p:cNvSpPr>
            <p:nvPr/>
          </p:nvSpPr>
          <p:spPr bwMode="auto">
            <a:xfrm>
              <a:off x="3340" y="1972"/>
              <a:ext cx="1" cy="2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35" name="Line 84"/>
            <p:cNvSpPr>
              <a:spLocks noChangeShapeType="1"/>
            </p:cNvSpPr>
            <p:nvPr/>
          </p:nvSpPr>
          <p:spPr bwMode="auto">
            <a:xfrm flipH="1">
              <a:off x="3036" y="1538"/>
              <a:ext cx="22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36" name="Line 85"/>
            <p:cNvSpPr>
              <a:spLocks noChangeShapeType="1"/>
            </p:cNvSpPr>
            <p:nvPr/>
          </p:nvSpPr>
          <p:spPr bwMode="auto">
            <a:xfrm>
              <a:off x="2998" y="1555"/>
              <a:ext cx="1" cy="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37" name="Line 86"/>
            <p:cNvSpPr>
              <a:spLocks noChangeShapeType="1"/>
            </p:cNvSpPr>
            <p:nvPr/>
          </p:nvSpPr>
          <p:spPr bwMode="auto">
            <a:xfrm flipV="1">
              <a:off x="2970" y="1547"/>
              <a:ext cx="1" cy="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38" name="Freeform 87"/>
            <p:cNvSpPr>
              <a:spLocks/>
            </p:cNvSpPr>
            <p:nvPr/>
          </p:nvSpPr>
          <p:spPr bwMode="auto">
            <a:xfrm>
              <a:off x="2970" y="1547"/>
              <a:ext cx="28" cy="9"/>
            </a:xfrm>
            <a:custGeom>
              <a:avLst/>
              <a:gdLst>
                <a:gd name="T0" fmla="*/ 0 w 28"/>
                <a:gd name="T1" fmla="*/ 9 h 9"/>
                <a:gd name="T2" fmla="*/ 9 w 28"/>
                <a:gd name="T3" fmla="*/ 0 h 9"/>
                <a:gd name="T4" fmla="*/ 18 w 28"/>
                <a:gd name="T5" fmla="*/ 0 h 9"/>
                <a:gd name="T6" fmla="*/ 28 w 28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9"/>
                <a:gd name="T14" fmla="*/ 28 w 2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9">
                  <a:moveTo>
                    <a:pt x="0" y="9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39" name="Line 88"/>
            <p:cNvSpPr>
              <a:spLocks noChangeShapeType="1"/>
            </p:cNvSpPr>
            <p:nvPr/>
          </p:nvSpPr>
          <p:spPr bwMode="auto">
            <a:xfrm flipH="1" flipV="1">
              <a:off x="2921" y="1506"/>
              <a:ext cx="40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40" name="Line 89"/>
            <p:cNvSpPr>
              <a:spLocks noChangeShapeType="1"/>
            </p:cNvSpPr>
            <p:nvPr/>
          </p:nvSpPr>
          <p:spPr bwMode="auto">
            <a:xfrm flipH="1">
              <a:off x="2921" y="1506"/>
              <a:ext cx="40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41" name="Line 90"/>
            <p:cNvSpPr>
              <a:spLocks noChangeShapeType="1"/>
            </p:cNvSpPr>
            <p:nvPr/>
          </p:nvSpPr>
          <p:spPr bwMode="auto">
            <a:xfrm flipV="1">
              <a:off x="4953" y="1711"/>
              <a:ext cx="1" cy="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42" name="Freeform 91"/>
            <p:cNvSpPr>
              <a:spLocks/>
            </p:cNvSpPr>
            <p:nvPr/>
          </p:nvSpPr>
          <p:spPr bwMode="auto">
            <a:xfrm>
              <a:off x="4953" y="1711"/>
              <a:ext cx="27" cy="35"/>
            </a:xfrm>
            <a:custGeom>
              <a:avLst/>
              <a:gdLst>
                <a:gd name="T0" fmla="*/ 0 w 27"/>
                <a:gd name="T1" fmla="*/ 10 h 35"/>
                <a:gd name="T2" fmla="*/ 8 w 27"/>
                <a:gd name="T3" fmla="*/ 0 h 35"/>
                <a:gd name="T4" fmla="*/ 18 w 27"/>
                <a:gd name="T5" fmla="*/ 0 h 35"/>
                <a:gd name="T6" fmla="*/ 27 w 27"/>
                <a:gd name="T7" fmla="*/ 10 h 35"/>
                <a:gd name="T8" fmla="*/ 27 w 27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5"/>
                <a:gd name="T17" fmla="*/ 27 w 2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5">
                  <a:moveTo>
                    <a:pt x="0" y="10"/>
                  </a:moveTo>
                  <a:lnTo>
                    <a:pt x="8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27" y="3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43" name="Line 92"/>
            <p:cNvSpPr>
              <a:spLocks noChangeShapeType="1"/>
            </p:cNvSpPr>
            <p:nvPr/>
          </p:nvSpPr>
          <p:spPr bwMode="auto">
            <a:xfrm flipV="1">
              <a:off x="5225" y="1547"/>
              <a:ext cx="1" cy="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44" name="Freeform 93"/>
            <p:cNvSpPr>
              <a:spLocks/>
            </p:cNvSpPr>
            <p:nvPr/>
          </p:nvSpPr>
          <p:spPr bwMode="auto">
            <a:xfrm>
              <a:off x="5225" y="1547"/>
              <a:ext cx="25" cy="36"/>
            </a:xfrm>
            <a:custGeom>
              <a:avLst/>
              <a:gdLst>
                <a:gd name="T0" fmla="*/ 0 w 25"/>
                <a:gd name="T1" fmla="*/ 9 h 36"/>
                <a:gd name="T2" fmla="*/ 8 w 25"/>
                <a:gd name="T3" fmla="*/ 0 h 36"/>
                <a:gd name="T4" fmla="*/ 17 w 25"/>
                <a:gd name="T5" fmla="*/ 0 h 36"/>
                <a:gd name="T6" fmla="*/ 25 w 25"/>
                <a:gd name="T7" fmla="*/ 9 h 36"/>
                <a:gd name="T8" fmla="*/ 25 w 25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6"/>
                <a:gd name="T17" fmla="*/ 25 w 2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6">
                  <a:moveTo>
                    <a:pt x="0" y="9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9"/>
                  </a:lnTo>
                  <a:lnTo>
                    <a:pt x="25" y="3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732" name="Text Box 94"/>
          <p:cNvSpPr txBox="1">
            <a:spLocks noChangeArrowheads="1"/>
          </p:cNvSpPr>
          <p:nvPr/>
        </p:nvSpPr>
        <p:spPr bwMode="auto">
          <a:xfrm>
            <a:off x="730256" y="1782003"/>
            <a:ext cx="3580104" cy="55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/>
            <a:r>
              <a:rPr lang="en-GB" sz="1800" u="none" dirty="0">
                <a:solidFill>
                  <a:srgbClr val="0238C0"/>
                </a:solidFill>
              </a:rPr>
              <a:t>Not  Self Synchronising Cipher</a:t>
            </a:r>
          </a:p>
          <a:p>
            <a:pPr algn="ctr" defTabSz="762000"/>
            <a:r>
              <a:rPr lang="en-GB" sz="1200" u="none" dirty="0"/>
              <a:t>Need to synchronize both generators RKG</a:t>
            </a:r>
          </a:p>
        </p:txBody>
      </p:sp>
      <p:sp>
        <p:nvSpPr>
          <p:cNvPr id="73943" name="Line 305"/>
          <p:cNvSpPr>
            <a:spLocks noChangeShapeType="1"/>
          </p:cNvSpPr>
          <p:nvPr/>
        </p:nvSpPr>
        <p:spPr bwMode="auto">
          <a:xfrm flipV="1">
            <a:off x="4343400" y="2010360"/>
            <a:ext cx="548982" cy="14939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73947" name="Rectangle 309"/>
          <p:cNvSpPr>
            <a:spLocks noChangeArrowheads="1"/>
          </p:cNvSpPr>
          <p:nvPr/>
        </p:nvSpPr>
        <p:spPr bwMode="auto">
          <a:xfrm>
            <a:off x="5105400" y="1187099"/>
            <a:ext cx="838200" cy="1524000"/>
          </a:xfrm>
          <a:prstGeom prst="rect">
            <a:avLst/>
          </a:prstGeom>
          <a:noFill/>
          <a:ln w="12700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64" name="Rectangle 309">
            <a:extLst>
              <a:ext uri="{FF2B5EF4-FFF2-40B4-BE49-F238E27FC236}">
                <a16:creationId xmlns:a16="http://schemas.microsoft.com/office/drawing/2014/main" xmlns="" id="{18397638-F641-4BF7-B494-B3616339E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026" y="1201581"/>
            <a:ext cx="838200" cy="1524000"/>
          </a:xfrm>
          <a:prstGeom prst="rect">
            <a:avLst/>
          </a:prstGeom>
          <a:noFill/>
          <a:ln w="12700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62" name="Freeform 97">
            <a:extLst>
              <a:ext uri="{FF2B5EF4-FFF2-40B4-BE49-F238E27FC236}">
                <a16:creationId xmlns:a16="http://schemas.microsoft.com/office/drawing/2014/main" xmlns="" id="{1E68ECD4-CDB8-4EA6-82E7-D9EE7121C40D}"/>
              </a:ext>
            </a:extLst>
          </p:cNvPr>
          <p:cNvSpPr>
            <a:spLocks/>
          </p:cNvSpPr>
          <p:nvPr/>
        </p:nvSpPr>
        <p:spPr bwMode="auto">
          <a:xfrm>
            <a:off x="6686624" y="4843862"/>
            <a:ext cx="481841" cy="917913"/>
          </a:xfrm>
          <a:custGeom>
            <a:avLst/>
            <a:gdLst>
              <a:gd name="T0" fmla="*/ 2147483647 w 304"/>
              <a:gd name="T1" fmla="*/ 0 h 416"/>
              <a:gd name="T2" fmla="*/ 0 w 304"/>
              <a:gd name="T3" fmla="*/ 0 h 416"/>
              <a:gd name="T4" fmla="*/ 2147483647 w 304"/>
              <a:gd name="T5" fmla="*/ 0 h 416"/>
              <a:gd name="T6" fmla="*/ 2147483647 w 304"/>
              <a:gd name="T7" fmla="*/ 2147483647 h 416"/>
              <a:gd name="T8" fmla="*/ 0 w 304"/>
              <a:gd name="T9" fmla="*/ 2147483647 h 416"/>
              <a:gd name="T10" fmla="*/ 0 w 304"/>
              <a:gd name="T11" fmla="*/ 0 h 4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4"/>
              <a:gd name="T19" fmla="*/ 0 h 416"/>
              <a:gd name="T20" fmla="*/ 304 w 304"/>
              <a:gd name="T21" fmla="*/ 416 h 4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4" h="416">
                <a:moveTo>
                  <a:pt x="39" y="0"/>
                </a:moveTo>
                <a:lnTo>
                  <a:pt x="0" y="0"/>
                </a:lnTo>
                <a:lnTo>
                  <a:pt x="304" y="0"/>
                </a:lnTo>
                <a:lnTo>
                  <a:pt x="304" y="416"/>
                </a:lnTo>
                <a:lnTo>
                  <a:pt x="0" y="416"/>
                </a:lnTo>
                <a:lnTo>
                  <a:pt x="0" y="0"/>
                </a:lnTo>
              </a:path>
            </a:pathLst>
          </a:custGeom>
          <a:solidFill>
            <a:srgbClr val="FABFA2"/>
          </a:solidFill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square" lIns="89982" tIns="46790" rIns="89982" bIns="46790" anchor="ctr">
            <a:spAutoFit/>
          </a:bodyPr>
          <a:lstStyle/>
          <a:p>
            <a:endParaRPr lang="de-DE"/>
          </a:p>
        </p:txBody>
      </p:sp>
      <p:sp>
        <p:nvSpPr>
          <p:cNvPr id="73733" name="Text Box 95"/>
          <p:cNvSpPr txBox="1">
            <a:spLocks noChangeArrowheads="1"/>
          </p:cNvSpPr>
          <p:nvPr/>
        </p:nvSpPr>
        <p:spPr bwMode="auto">
          <a:xfrm>
            <a:off x="666949" y="2870783"/>
            <a:ext cx="9059168" cy="40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/>
            <a:r>
              <a:rPr lang="en-GB" u="none" dirty="0">
                <a:solidFill>
                  <a:schemeClr val="hlink"/>
                </a:solidFill>
              </a:rPr>
              <a:t>Self Synchronising</a:t>
            </a:r>
            <a:r>
              <a:rPr lang="en-US" u="none" dirty="0">
                <a:solidFill>
                  <a:schemeClr val="hlink"/>
                </a:solidFill>
              </a:rPr>
              <a:t> Running key Generator (Cipher Feedback Mode CFB</a:t>
            </a:r>
            <a:r>
              <a:rPr lang="en-US" u="none" dirty="0" smtClean="0">
                <a:solidFill>
                  <a:schemeClr val="hlink"/>
                </a:solidFill>
              </a:rPr>
              <a:t>)</a:t>
            </a:r>
            <a:endParaRPr lang="en-US" u="none" dirty="0">
              <a:solidFill>
                <a:schemeClr val="hlink"/>
              </a:solidFill>
            </a:endParaRPr>
          </a:p>
        </p:txBody>
      </p:sp>
      <p:sp>
        <p:nvSpPr>
          <p:cNvPr id="73942" name="Text Box 304"/>
          <p:cNvSpPr txBox="1">
            <a:spLocks noChangeArrowheads="1"/>
          </p:cNvSpPr>
          <p:nvPr/>
        </p:nvSpPr>
        <p:spPr bwMode="auto">
          <a:xfrm>
            <a:off x="6658054" y="5094704"/>
            <a:ext cx="493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2" tIns="46790" rIns="89982" bIns="46790" anchor="ctr">
            <a:spAutoFit/>
          </a:bodyPr>
          <a:lstStyle/>
          <a:p>
            <a:pPr algn="ctr" defTabSz="762000"/>
            <a:r>
              <a:rPr lang="en-US" sz="1200" u="none" dirty="0"/>
              <a:t>AES</a:t>
            </a:r>
            <a:endParaRPr lang="en-GB" sz="1200" u="none" dirty="0"/>
          </a:p>
        </p:txBody>
      </p:sp>
      <p:sp>
        <p:nvSpPr>
          <p:cNvPr id="73945" name="Line 307"/>
          <p:cNvSpPr>
            <a:spLocks noChangeShapeType="1"/>
          </p:cNvSpPr>
          <p:nvPr/>
        </p:nvSpPr>
        <p:spPr bwMode="auto">
          <a:xfrm flipV="1">
            <a:off x="3305254" y="4343813"/>
            <a:ext cx="4301103" cy="141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xmlns="" id="{2FBF7D88-BE09-4710-9C64-7544626C97E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75429" y="3881514"/>
            <a:ext cx="4592" cy="47182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xmlns="" id="{04E0B442-784C-43AF-B656-5B316F52615D}"/>
              </a:ext>
            </a:extLst>
          </p:cNvPr>
          <p:cNvCxnSpPr/>
          <p:nvPr/>
        </p:nvCxnSpPr>
        <p:spPr bwMode="auto">
          <a:xfrm>
            <a:off x="6180021" y="3894213"/>
            <a:ext cx="524215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60492E85-0C6B-4565-B490-23DEB129FC2B}"/>
              </a:ext>
            </a:extLst>
          </p:cNvPr>
          <p:cNvSpPr/>
          <p:nvPr/>
        </p:nvSpPr>
        <p:spPr bwMode="auto">
          <a:xfrm>
            <a:off x="6719942" y="3765663"/>
            <a:ext cx="298915" cy="29665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7EE6A7F7-2057-40D5-8162-50F4BE8BE96D}"/>
              </a:ext>
            </a:extLst>
          </p:cNvPr>
          <p:cNvSpPr txBox="1"/>
          <p:nvPr/>
        </p:nvSpPr>
        <p:spPr>
          <a:xfrm>
            <a:off x="6686625" y="365437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u="none" dirty="0"/>
              <a:t>+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xmlns="" id="{A58977C7-B3C1-424E-A3AA-BDC279A0A5BE}"/>
              </a:ext>
            </a:extLst>
          </p:cNvPr>
          <p:cNvCxnSpPr>
            <a:cxnSpLocks/>
          </p:cNvCxnSpPr>
          <p:nvPr/>
        </p:nvCxnSpPr>
        <p:spPr bwMode="auto">
          <a:xfrm>
            <a:off x="7044491" y="3921555"/>
            <a:ext cx="981963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27" name="Text Box 312">
            <a:extLst>
              <a:ext uri="{FF2B5EF4-FFF2-40B4-BE49-F238E27FC236}">
                <a16:creationId xmlns:a16="http://schemas.microsoft.com/office/drawing/2014/main" xmlns="" id="{A432AB5B-DF49-45F5-ABBA-A97E27FF2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627" y="3701808"/>
            <a:ext cx="430224" cy="3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800" u="none" dirty="0" err="1"/>
              <a:t>X</a:t>
            </a:r>
            <a:r>
              <a:rPr lang="en-US" sz="1800" u="none" baseline="-25000" dirty="0" err="1"/>
              <a:t>n</a:t>
            </a:r>
            <a:endParaRPr lang="en-GB" sz="1800" u="none" baseline="-25000" dirty="0"/>
          </a:p>
        </p:txBody>
      </p:sp>
      <p:sp>
        <p:nvSpPr>
          <p:cNvPr id="328" name="Text Box 312">
            <a:extLst>
              <a:ext uri="{FF2B5EF4-FFF2-40B4-BE49-F238E27FC236}">
                <a16:creationId xmlns:a16="http://schemas.microsoft.com/office/drawing/2014/main" xmlns="" id="{63AB8A88-DBB0-4722-BA9F-34F2D12F5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344" y="4176213"/>
            <a:ext cx="430224" cy="3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800" u="none" dirty="0" err="1"/>
              <a:t>X</a:t>
            </a:r>
            <a:r>
              <a:rPr lang="en-US" sz="1800" u="none" baseline="-25000" dirty="0" err="1"/>
              <a:t>n</a:t>
            </a:r>
            <a:endParaRPr lang="en-GB" sz="1800" u="none" baseline="-25000" dirty="0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xmlns="" id="{6699DB86-AD38-4B28-9AE0-04BFA7D1BF18}"/>
              </a:ext>
            </a:extLst>
          </p:cNvPr>
          <p:cNvSpPr/>
          <p:nvPr/>
        </p:nvSpPr>
        <p:spPr bwMode="auto">
          <a:xfrm>
            <a:off x="2532538" y="4201576"/>
            <a:ext cx="298915" cy="29665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0" name="Textfeld 329">
            <a:extLst>
              <a:ext uri="{FF2B5EF4-FFF2-40B4-BE49-F238E27FC236}">
                <a16:creationId xmlns:a16="http://schemas.microsoft.com/office/drawing/2014/main" xmlns="" id="{6447EE0A-CCD0-4640-9510-B94AB613C89F}"/>
              </a:ext>
            </a:extLst>
          </p:cNvPr>
          <p:cNvSpPr txBox="1"/>
          <p:nvPr/>
        </p:nvSpPr>
        <p:spPr>
          <a:xfrm>
            <a:off x="2493561" y="410035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u="none" dirty="0"/>
              <a:t>+</a:t>
            </a:r>
          </a:p>
        </p:txBody>
      </p:sp>
      <p:cxnSp>
        <p:nvCxnSpPr>
          <p:cNvPr id="331" name="Gerade Verbindung mit Pfeil 330">
            <a:extLst>
              <a:ext uri="{FF2B5EF4-FFF2-40B4-BE49-F238E27FC236}">
                <a16:creationId xmlns:a16="http://schemas.microsoft.com/office/drawing/2014/main" xmlns="" id="{FCE618FB-8A3E-4875-B542-22976B2FF6EE}"/>
              </a:ext>
            </a:extLst>
          </p:cNvPr>
          <p:cNvCxnSpPr>
            <a:cxnSpLocks/>
          </p:cNvCxnSpPr>
          <p:nvPr/>
        </p:nvCxnSpPr>
        <p:spPr bwMode="auto">
          <a:xfrm>
            <a:off x="1550575" y="4350026"/>
            <a:ext cx="981963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32" name="Text Box 312">
            <a:extLst>
              <a:ext uri="{FF2B5EF4-FFF2-40B4-BE49-F238E27FC236}">
                <a16:creationId xmlns:a16="http://schemas.microsoft.com/office/drawing/2014/main" xmlns="" id="{C77273D8-E860-4826-A3BD-D4F733957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787" y="3835639"/>
            <a:ext cx="430224" cy="3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800" u="none" dirty="0" err="1"/>
              <a:t>Y</a:t>
            </a:r>
            <a:r>
              <a:rPr lang="en-US" sz="1800" u="none" baseline="-25000" dirty="0" err="1"/>
              <a:t>n</a:t>
            </a:r>
            <a:endParaRPr lang="en-GB" sz="1800" u="none" baseline="-25000" dirty="0"/>
          </a:p>
        </p:txBody>
      </p:sp>
      <p:cxnSp>
        <p:nvCxnSpPr>
          <p:cNvPr id="333" name="Gerade Verbindung mit Pfeil 332">
            <a:extLst>
              <a:ext uri="{FF2B5EF4-FFF2-40B4-BE49-F238E27FC236}">
                <a16:creationId xmlns:a16="http://schemas.microsoft.com/office/drawing/2014/main" xmlns="" id="{038E9DBE-03DC-4898-9F45-4B9B545F4865}"/>
              </a:ext>
            </a:extLst>
          </p:cNvPr>
          <p:cNvCxnSpPr>
            <a:cxnSpLocks/>
          </p:cNvCxnSpPr>
          <p:nvPr/>
        </p:nvCxnSpPr>
        <p:spPr bwMode="auto">
          <a:xfrm flipV="1">
            <a:off x="2841929" y="4350026"/>
            <a:ext cx="491675" cy="1194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35" name="Gerader Verbinder 334">
            <a:extLst>
              <a:ext uri="{FF2B5EF4-FFF2-40B4-BE49-F238E27FC236}">
                <a16:creationId xmlns:a16="http://schemas.microsoft.com/office/drawing/2014/main" xmlns="" id="{1664799A-6BF2-4ADC-AC4C-594E3A4F9D0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76284" y="4053165"/>
            <a:ext cx="17196" cy="79069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51132B5E-B7BB-4E4D-9588-2072DDB6B3CA}"/>
              </a:ext>
            </a:extLst>
          </p:cNvPr>
          <p:cNvSpPr/>
          <p:nvPr/>
        </p:nvSpPr>
        <p:spPr bwMode="auto">
          <a:xfrm>
            <a:off x="4260596" y="4269486"/>
            <a:ext cx="1701662" cy="173656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8" name="Rectangle 308">
            <a:extLst>
              <a:ext uri="{FF2B5EF4-FFF2-40B4-BE49-F238E27FC236}">
                <a16:creationId xmlns:a16="http://schemas.microsoft.com/office/drawing/2014/main" xmlns="" id="{B35E8F8F-E9A8-4F8E-8C91-A7D35DAA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136" y="4712116"/>
            <a:ext cx="1825247" cy="1272274"/>
          </a:xfrm>
          <a:prstGeom prst="rect">
            <a:avLst/>
          </a:prstGeom>
          <a:noFill/>
          <a:ln w="12700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39" name="Text Box 311">
            <a:extLst>
              <a:ext uri="{FF2B5EF4-FFF2-40B4-BE49-F238E27FC236}">
                <a16:creationId xmlns:a16="http://schemas.microsoft.com/office/drawing/2014/main" xmlns="" id="{5EFE26D1-A197-4FE8-83EC-7955909C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07" y="6116152"/>
            <a:ext cx="1241343" cy="279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200" u="none" dirty="0"/>
              <a:t>Z: 128 bits key</a:t>
            </a:r>
            <a:endParaRPr lang="en-GB" sz="1200" u="none" dirty="0"/>
          </a:p>
        </p:txBody>
      </p:sp>
      <p:cxnSp>
        <p:nvCxnSpPr>
          <p:cNvPr id="340" name="Gerader Verbinder 339">
            <a:extLst>
              <a:ext uri="{FF2B5EF4-FFF2-40B4-BE49-F238E27FC236}">
                <a16:creationId xmlns:a16="http://schemas.microsoft.com/office/drawing/2014/main" xmlns="" id="{91C1B85C-9BAD-4EDA-9594-2ED24A1978F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1879" y="5753248"/>
            <a:ext cx="7590" cy="4440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44" name="Text Box 315">
            <a:extLst>
              <a:ext uri="{FF2B5EF4-FFF2-40B4-BE49-F238E27FC236}">
                <a16:creationId xmlns:a16="http://schemas.microsoft.com/office/drawing/2014/main" xmlns="" id="{75AC32CB-E282-4070-A3B7-6A50958B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435" y="5296316"/>
            <a:ext cx="1568356" cy="4176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050" u="none" dirty="0"/>
              <a:t>128 bits </a:t>
            </a:r>
            <a:r>
              <a:rPr lang="en-US" sz="1050" u="none" dirty="0" smtClean="0"/>
              <a:t>state register</a:t>
            </a:r>
            <a:endParaRPr lang="en-US" sz="1050" u="none" dirty="0"/>
          </a:p>
          <a:p>
            <a:pPr defTabSz="762000"/>
            <a:r>
              <a:rPr lang="en-US" sz="1050" u="none" dirty="0"/>
              <a:t>With initial value IV</a:t>
            </a:r>
            <a:r>
              <a:rPr lang="en-US" sz="1050" u="none" baseline="-25000" dirty="0"/>
              <a:t>0</a:t>
            </a:r>
            <a:endParaRPr lang="en-GB" sz="1050" u="none" baseline="-25000" dirty="0"/>
          </a:p>
        </p:txBody>
      </p:sp>
      <p:sp>
        <p:nvSpPr>
          <p:cNvPr id="345" name="Line 316">
            <a:extLst>
              <a:ext uri="{FF2B5EF4-FFF2-40B4-BE49-F238E27FC236}">
                <a16:creationId xmlns:a16="http://schemas.microsoft.com/office/drawing/2014/main" xmlns="" id="{3C42E57B-6AED-465F-B694-63C60C3E5E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14454" y="5143916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xmlns="" id="{B3FD0B77-3190-4B5B-A0E0-E8C58B499376}"/>
              </a:ext>
            </a:extLst>
          </p:cNvPr>
          <p:cNvCxnSpPr/>
          <p:nvPr/>
        </p:nvCxnSpPr>
        <p:spPr bwMode="auto">
          <a:xfrm>
            <a:off x="666949" y="2851531"/>
            <a:ext cx="9218848" cy="3850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Gerader Verbinder 354">
            <a:extLst>
              <a:ext uri="{FF2B5EF4-FFF2-40B4-BE49-F238E27FC236}">
                <a16:creationId xmlns:a16="http://schemas.microsoft.com/office/drawing/2014/main" xmlns="" id="{12BBC7DC-9442-4DAC-852E-0691834DC2D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84542" y="4480285"/>
            <a:ext cx="8517" cy="4826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77" name="Textfeld 376">
            <a:extLst>
              <a:ext uri="{FF2B5EF4-FFF2-40B4-BE49-F238E27FC236}">
                <a16:creationId xmlns:a16="http://schemas.microsoft.com/office/drawing/2014/main" xmlns="" id="{581E42AE-63C3-4641-BCE7-EDBC4A39AB46}"/>
              </a:ext>
            </a:extLst>
          </p:cNvPr>
          <p:cNvSpPr txBox="1"/>
          <p:nvPr/>
        </p:nvSpPr>
        <p:spPr>
          <a:xfrm>
            <a:off x="641196" y="3234939"/>
            <a:ext cx="91369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62000"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Example</a:t>
            </a:r>
            <a: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: Using AES in self-synchronizing </a:t>
            </a:r>
            <a:r>
              <a:rPr lang="en-US" sz="18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mode</a:t>
            </a:r>
          </a:p>
          <a:p>
            <a:pPr lvl="0" defTabSz="762000"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Self- Synchronisation </a:t>
            </a:r>
            <a:r>
              <a:rPr lang="en-GB" sz="1400" b="0" dirty="0">
                <a:solidFill>
                  <a:srgbClr val="000000"/>
                </a:solidFill>
              </a:rPr>
              <a:t>after communicating L=128 error free </a:t>
            </a:r>
            <a:r>
              <a:rPr lang="en-US" sz="1400" b="0" dirty="0">
                <a:solidFill>
                  <a:srgbClr val="000000"/>
                </a:solidFill>
              </a:rPr>
              <a:t>bits</a:t>
            </a:r>
            <a:r>
              <a:rPr lang="en-US" sz="1400" b="0" u="none" dirty="0">
                <a:solidFill>
                  <a:srgbClr val="000000"/>
                </a:solidFill>
              </a:rPr>
              <a:t> </a:t>
            </a:r>
            <a:r>
              <a:rPr lang="en-US" sz="1400" b="0" u="none" dirty="0" smtClean="0">
                <a:solidFill>
                  <a:srgbClr val="000000"/>
                </a:solidFill>
              </a:rPr>
              <a:t> (</a:t>
            </a:r>
            <a:r>
              <a:rPr lang="en-US" sz="1400" b="0" u="none" dirty="0">
                <a:solidFill>
                  <a:srgbClr val="000000"/>
                </a:solidFill>
              </a:rPr>
              <a:t>when the two </a:t>
            </a:r>
            <a:r>
              <a:rPr lang="en-US" sz="1400" b="0" u="none" dirty="0" smtClean="0">
                <a:solidFill>
                  <a:srgbClr val="000000"/>
                </a:solidFill>
              </a:rPr>
              <a:t>state registers </a:t>
            </a:r>
            <a:r>
              <a:rPr lang="en-US" sz="1400" b="0" u="none" dirty="0">
                <a:solidFill>
                  <a:srgbClr val="000000"/>
                </a:solidFill>
              </a:rPr>
              <a:t>become identical</a:t>
            </a:r>
            <a:r>
              <a:rPr lang="en-US" sz="1400" b="0" u="none" dirty="0" smtClean="0">
                <a:solidFill>
                  <a:srgbClr val="000000"/>
                </a:solidFill>
              </a:rPr>
              <a:t>)</a:t>
            </a:r>
            <a:endParaRPr lang="en-US" sz="18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7521535" y="4865798"/>
            <a:ext cx="169645" cy="8481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Gerade Verbindung mit Pfeil 4"/>
          <p:cNvCxnSpPr>
            <a:stCxn id="73945" idx="1"/>
            <a:endCxn id="3" idx="0"/>
          </p:cNvCxnSpPr>
          <p:nvPr/>
        </p:nvCxnSpPr>
        <p:spPr bwMode="auto">
          <a:xfrm>
            <a:off x="7606357" y="4343813"/>
            <a:ext cx="1" cy="52198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 flipH="1">
            <a:off x="7168466" y="4996767"/>
            <a:ext cx="332963" cy="396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2" name="Gerade Verbindung mit Pfeil 281"/>
          <p:cNvCxnSpPr/>
          <p:nvPr/>
        </p:nvCxnSpPr>
        <p:spPr bwMode="auto">
          <a:xfrm flipH="1">
            <a:off x="7168466" y="5615115"/>
            <a:ext cx="332963" cy="396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7" name="Text Box 315">
            <a:extLst>
              <a:ext uri="{FF2B5EF4-FFF2-40B4-BE49-F238E27FC236}">
                <a16:creationId xmlns:a16="http://schemas.microsoft.com/office/drawing/2014/main" xmlns="" id="{75AC32CB-E282-4070-A3B7-6A50958B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508" y="4927104"/>
            <a:ext cx="231451" cy="884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400" u="none" dirty="0" smtClean="0"/>
              <a:t>.</a:t>
            </a:r>
          </a:p>
          <a:p>
            <a:pPr lvl="0" defTabSz="762000"/>
            <a:r>
              <a:rPr lang="en-US" sz="1400" u="none" dirty="0">
                <a:solidFill>
                  <a:srgbClr val="000000"/>
                </a:solidFill>
              </a:rPr>
              <a:t>.</a:t>
            </a:r>
          </a:p>
          <a:p>
            <a:pPr lvl="0" defTabSz="762000"/>
            <a:r>
              <a:rPr lang="en-US" sz="1400" u="none" dirty="0" smtClean="0">
                <a:solidFill>
                  <a:srgbClr val="000000"/>
                </a:solidFill>
              </a:rPr>
              <a:t>.</a:t>
            </a:r>
            <a:endParaRPr lang="en-US" sz="1400" u="none" baseline="-25000" dirty="0" smtClean="0"/>
          </a:p>
          <a:p>
            <a:pPr defTabSz="762000"/>
            <a:endParaRPr lang="en-GB" sz="1400" u="none" baseline="-25000" dirty="0"/>
          </a:p>
        </p:txBody>
      </p:sp>
      <p:cxnSp>
        <p:nvCxnSpPr>
          <p:cNvPr id="290" name="Gerade Verbindung mit Pfeil 289"/>
          <p:cNvCxnSpPr/>
          <p:nvPr/>
        </p:nvCxnSpPr>
        <p:spPr bwMode="auto">
          <a:xfrm>
            <a:off x="3389723" y="4343813"/>
            <a:ext cx="1" cy="59794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5" name="Freeform 97">
            <a:extLst>
              <a:ext uri="{FF2B5EF4-FFF2-40B4-BE49-F238E27FC236}">
                <a16:creationId xmlns:a16="http://schemas.microsoft.com/office/drawing/2014/main" xmlns="" id="{1E68ECD4-CDB8-4EA6-82E7-D9EE7121C40D}"/>
              </a:ext>
            </a:extLst>
          </p:cNvPr>
          <p:cNvSpPr>
            <a:spLocks/>
          </p:cNvSpPr>
          <p:nvPr/>
        </p:nvSpPr>
        <p:spPr bwMode="auto">
          <a:xfrm>
            <a:off x="2464088" y="4926987"/>
            <a:ext cx="481841" cy="917913"/>
          </a:xfrm>
          <a:custGeom>
            <a:avLst/>
            <a:gdLst>
              <a:gd name="T0" fmla="*/ 2147483647 w 304"/>
              <a:gd name="T1" fmla="*/ 0 h 416"/>
              <a:gd name="T2" fmla="*/ 0 w 304"/>
              <a:gd name="T3" fmla="*/ 0 h 416"/>
              <a:gd name="T4" fmla="*/ 2147483647 w 304"/>
              <a:gd name="T5" fmla="*/ 0 h 416"/>
              <a:gd name="T6" fmla="*/ 2147483647 w 304"/>
              <a:gd name="T7" fmla="*/ 2147483647 h 416"/>
              <a:gd name="T8" fmla="*/ 0 w 304"/>
              <a:gd name="T9" fmla="*/ 2147483647 h 416"/>
              <a:gd name="T10" fmla="*/ 0 w 304"/>
              <a:gd name="T11" fmla="*/ 0 h 4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4"/>
              <a:gd name="T19" fmla="*/ 0 h 416"/>
              <a:gd name="T20" fmla="*/ 304 w 304"/>
              <a:gd name="T21" fmla="*/ 416 h 4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4" h="416">
                <a:moveTo>
                  <a:pt x="39" y="0"/>
                </a:moveTo>
                <a:lnTo>
                  <a:pt x="0" y="0"/>
                </a:lnTo>
                <a:lnTo>
                  <a:pt x="304" y="0"/>
                </a:lnTo>
                <a:lnTo>
                  <a:pt x="304" y="416"/>
                </a:lnTo>
                <a:lnTo>
                  <a:pt x="0" y="416"/>
                </a:lnTo>
                <a:lnTo>
                  <a:pt x="0" y="0"/>
                </a:lnTo>
              </a:path>
            </a:pathLst>
          </a:custGeom>
          <a:solidFill>
            <a:srgbClr val="FABFA2"/>
          </a:solidFill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square" lIns="89982" tIns="46790" rIns="89982" bIns="46790" anchor="ctr">
            <a:spAutoFit/>
          </a:bodyPr>
          <a:lstStyle/>
          <a:p>
            <a:endParaRPr lang="de-DE"/>
          </a:p>
        </p:txBody>
      </p:sp>
      <p:sp>
        <p:nvSpPr>
          <p:cNvPr id="296" name="Text Box 304"/>
          <p:cNvSpPr txBox="1">
            <a:spLocks noChangeArrowheads="1"/>
          </p:cNvSpPr>
          <p:nvPr/>
        </p:nvSpPr>
        <p:spPr bwMode="auto">
          <a:xfrm>
            <a:off x="2435518" y="5177829"/>
            <a:ext cx="493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2" tIns="46790" rIns="89982" bIns="46790" anchor="ctr">
            <a:spAutoFit/>
          </a:bodyPr>
          <a:lstStyle/>
          <a:p>
            <a:pPr algn="ctr" defTabSz="762000"/>
            <a:r>
              <a:rPr lang="en-US" sz="1200" u="none" dirty="0"/>
              <a:t>AES</a:t>
            </a:r>
            <a:endParaRPr lang="en-GB" sz="1200" u="none" dirty="0"/>
          </a:p>
        </p:txBody>
      </p:sp>
      <p:sp>
        <p:nvSpPr>
          <p:cNvPr id="297" name="Rectangle 308">
            <a:extLst>
              <a:ext uri="{FF2B5EF4-FFF2-40B4-BE49-F238E27FC236}">
                <a16:creationId xmlns:a16="http://schemas.microsoft.com/office/drawing/2014/main" xmlns="" id="{B35E8F8F-E9A8-4F8E-8C91-A7D35DAA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600" y="4795241"/>
            <a:ext cx="1825247" cy="1272274"/>
          </a:xfrm>
          <a:prstGeom prst="rect">
            <a:avLst/>
          </a:prstGeom>
          <a:noFill/>
          <a:ln w="12700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98" name="Text Box 311">
            <a:extLst>
              <a:ext uri="{FF2B5EF4-FFF2-40B4-BE49-F238E27FC236}">
                <a16:creationId xmlns:a16="http://schemas.microsoft.com/office/drawing/2014/main" xmlns="" id="{5EFE26D1-A197-4FE8-83EC-7955909C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671" y="6199277"/>
            <a:ext cx="1241343" cy="279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200" u="none" dirty="0"/>
              <a:t>Z: 128 bits key</a:t>
            </a:r>
            <a:endParaRPr lang="en-GB" sz="1200" u="none" dirty="0"/>
          </a:p>
        </p:txBody>
      </p:sp>
      <p:cxnSp>
        <p:nvCxnSpPr>
          <p:cNvPr id="299" name="Gerader Verbinder 339">
            <a:extLst>
              <a:ext uri="{FF2B5EF4-FFF2-40B4-BE49-F238E27FC236}">
                <a16:creationId xmlns:a16="http://schemas.microsoft.com/office/drawing/2014/main" xmlns="" id="{91C1B85C-9BAD-4EDA-9594-2ED24A1978F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9343" y="5836373"/>
            <a:ext cx="7590" cy="4440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00" name="Text Box 315">
            <a:extLst>
              <a:ext uri="{FF2B5EF4-FFF2-40B4-BE49-F238E27FC236}">
                <a16:creationId xmlns:a16="http://schemas.microsoft.com/office/drawing/2014/main" xmlns="" id="{75AC32CB-E282-4070-A3B7-6A50958B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899" y="5379441"/>
            <a:ext cx="1568356" cy="4176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050" u="none" dirty="0"/>
              <a:t>128 bits </a:t>
            </a:r>
            <a:r>
              <a:rPr lang="en-US" sz="1050" u="none" dirty="0" smtClean="0"/>
              <a:t>state register</a:t>
            </a:r>
            <a:endParaRPr lang="en-US" sz="1050" u="none" dirty="0"/>
          </a:p>
          <a:p>
            <a:pPr defTabSz="762000"/>
            <a:r>
              <a:rPr lang="en-US" sz="1050" u="none" dirty="0"/>
              <a:t>With initial value IV</a:t>
            </a:r>
            <a:r>
              <a:rPr lang="en-US" sz="1050" u="none" baseline="-25000" dirty="0"/>
              <a:t>0</a:t>
            </a:r>
            <a:endParaRPr lang="en-GB" sz="1050" u="none" baseline="-25000" dirty="0"/>
          </a:p>
        </p:txBody>
      </p:sp>
      <p:sp>
        <p:nvSpPr>
          <p:cNvPr id="301" name="Line 316">
            <a:extLst>
              <a:ext uri="{FF2B5EF4-FFF2-40B4-BE49-F238E27FC236}">
                <a16:creationId xmlns:a16="http://schemas.microsoft.com/office/drawing/2014/main" xmlns="" id="{3C42E57B-6AED-465F-B694-63C60C3E5E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91918" y="5227041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02" name="Rechteck 301"/>
          <p:cNvSpPr/>
          <p:nvPr/>
        </p:nvSpPr>
        <p:spPr bwMode="auto">
          <a:xfrm>
            <a:off x="3298999" y="4948923"/>
            <a:ext cx="169645" cy="8481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3" name="Gerade Verbindung mit Pfeil 302"/>
          <p:cNvCxnSpPr/>
          <p:nvPr/>
        </p:nvCxnSpPr>
        <p:spPr bwMode="auto">
          <a:xfrm flipH="1">
            <a:off x="2945930" y="5079892"/>
            <a:ext cx="332963" cy="396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4" name="Gerade Verbindung mit Pfeil 303"/>
          <p:cNvCxnSpPr/>
          <p:nvPr/>
        </p:nvCxnSpPr>
        <p:spPr bwMode="auto">
          <a:xfrm flipH="1">
            <a:off x="2945930" y="5698240"/>
            <a:ext cx="332963" cy="396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5" name="Text Box 315">
            <a:extLst>
              <a:ext uri="{FF2B5EF4-FFF2-40B4-BE49-F238E27FC236}">
                <a16:creationId xmlns:a16="http://schemas.microsoft.com/office/drawing/2014/main" xmlns="" id="{75AC32CB-E282-4070-A3B7-6A50958B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972" y="5010229"/>
            <a:ext cx="231451" cy="884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400" u="none" dirty="0" smtClean="0"/>
              <a:t>.</a:t>
            </a:r>
          </a:p>
          <a:p>
            <a:pPr lvl="0" defTabSz="762000"/>
            <a:r>
              <a:rPr lang="en-US" sz="1400" u="none" dirty="0">
                <a:solidFill>
                  <a:srgbClr val="000000"/>
                </a:solidFill>
              </a:rPr>
              <a:t>.</a:t>
            </a:r>
          </a:p>
          <a:p>
            <a:pPr lvl="0" defTabSz="762000"/>
            <a:r>
              <a:rPr lang="en-US" sz="1400" u="none" dirty="0" smtClean="0">
                <a:solidFill>
                  <a:srgbClr val="000000"/>
                </a:solidFill>
              </a:rPr>
              <a:t>.</a:t>
            </a:r>
            <a:endParaRPr lang="en-US" sz="1400" u="none" baseline="-25000" dirty="0" smtClean="0"/>
          </a:p>
          <a:p>
            <a:pPr defTabSz="762000"/>
            <a:endParaRPr lang="en-GB" sz="1400" u="none" baseline="-25000" dirty="0"/>
          </a:p>
        </p:txBody>
      </p:sp>
    </p:spTree>
    <p:extLst>
      <p:ext uri="{BB962C8B-B14F-4D97-AF65-F5344CB8AC3E}">
        <p14:creationId xmlns:p14="http://schemas.microsoft.com/office/powerpoint/2010/main" val="27157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4" name="Text Box 2"/>
          <p:cNvSpPr txBox="1">
            <a:spLocks noChangeArrowheads="1"/>
          </p:cNvSpPr>
          <p:nvPr/>
        </p:nvSpPr>
        <p:spPr bwMode="auto">
          <a:xfrm>
            <a:off x="804068" y="1192338"/>
            <a:ext cx="8761413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altLang="ar-SA" sz="5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3</a:t>
            </a:r>
            <a:r>
              <a:rPr lang="en-US" altLang="ar-SA" sz="5400" u="none" baseline="300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rd</a:t>
            </a:r>
            <a:r>
              <a:rPr lang="en-US" altLang="ar-SA" sz="5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Generation Mobile Cipher is</a:t>
            </a:r>
            <a:endParaRPr lang="en-US" altLang="ar-SA" sz="54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  <a:p>
            <a:pPr algn="ctr" defTabSz="762000">
              <a:spcBef>
                <a:spcPct val="50000"/>
              </a:spcBef>
              <a:defRPr/>
            </a:pPr>
            <a:r>
              <a:rPr lang="en-US" altLang="ar-SA" sz="4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KASUMI </a:t>
            </a:r>
            <a:r>
              <a:rPr lang="en-US" altLang="ar-SA" sz="4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Cipher to replace</a:t>
            </a:r>
            <a:r>
              <a:rPr lang="en-US" altLang="ar-SA" sz="4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</a:t>
            </a:r>
            <a:r>
              <a:rPr lang="en-US" altLang="ar-SA" sz="4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A5/1,2,.</a:t>
            </a:r>
            <a:r>
              <a:rPr lang="de-DE" altLang="ar-SA" sz="4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.</a:t>
            </a:r>
            <a:r>
              <a:rPr lang="en-US" altLang="ar-SA" sz="5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</a:t>
            </a:r>
          </a:p>
          <a:p>
            <a:pPr algn="ctr" defTabSz="762000">
              <a:spcBef>
                <a:spcPct val="50000"/>
              </a:spcBef>
              <a:defRPr/>
            </a:pPr>
            <a:r>
              <a:rPr lang="en-US" altLang="ar-SA" sz="3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Used as key-stream generator in CBC mode</a:t>
            </a: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3208536" y="4831159"/>
            <a:ext cx="914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GB" sz="1400" u="none">
                <a:solidFill>
                  <a:srgbClr val="000000"/>
                </a:solidFill>
              </a:rPr>
              <a:t>Message              </a:t>
            </a:r>
            <a:endParaRPr lang="en-GB" sz="1400" i="1" u="none"/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4503936" y="4767659"/>
            <a:ext cx="1065212" cy="890588"/>
          </a:xfrm>
          <a:prstGeom prst="rect">
            <a:avLst/>
          </a:prstGeom>
          <a:solidFill>
            <a:srgbClr val="FFFFE5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709" name="Freeform 6"/>
          <p:cNvSpPr>
            <a:spLocks/>
          </p:cNvSpPr>
          <p:nvPr/>
        </p:nvSpPr>
        <p:spPr bwMode="auto">
          <a:xfrm>
            <a:off x="4608711" y="4754959"/>
            <a:ext cx="960437" cy="12700"/>
          </a:xfrm>
          <a:custGeom>
            <a:avLst/>
            <a:gdLst>
              <a:gd name="T0" fmla="*/ 0 w 4990"/>
              <a:gd name="T1" fmla="*/ 0 h 33"/>
              <a:gd name="T2" fmla="*/ 228163846 w 4990"/>
              <a:gd name="T3" fmla="*/ 1880974579 h 33"/>
              <a:gd name="T4" fmla="*/ 2147483647 w 4990"/>
              <a:gd name="T5" fmla="*/ 1880974579 h 33"/>
              <a:gd name="T6" fmla="*/ 2147483647 w 4990"/>
              <a:gd name="T7" fmla="*/ 0 h 33"/>
              <a:gd name="T8" fmla="*/ 0 w 4990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0"/>
              <a:gd name="T16" fmla="*/ 0 h 33"/>
              <a:gd name="T17" fmla="*/ 4990 w 4990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0" h="33">
                <a:moveTo>
                  <a:pt x="0" y="0"/>
                </a:moveTo>
                <a:lnTo>
                  <a:pt x="32" y="33"/>
                </a:lnTo>
                <a:lnTo>
                  <a:pt x="4957" y="33"/>
                </a:lnTo>
                <a:lnTo>
                  <a:pt x="4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710" name="Freeform 7"/>
          <p:cNvSpPr>
            <a:spLocks/>
          </p:cNvSpPr>
          <p:nvPr/>
        </p:nvSpPr>
        <p:spPr bwMode="auto">
          <a:xfrm>
            <a:off x="5564386" y="4754959"/>
            <a:ext cx="4762" cy="915988"/>
          </a:xfrm>
          <a:custGeom>
            <a:avLst/>
            <a:gdLst>
              <a:gd name="T0" fmla="*/ 99160848 w 33"/>
              <a:gd name="T1" fmla="*/ 0 h 2529"/>
              <a:gd name="T2" fmla="*/ 0 w 33"/>
              <a:gd name="T3" fmla="*/ 1567913693 h 2529"/>
              <a:gd name="T4" fmla="*/ 0 w 33"/>
              <a:gd name="T5" fmla="*/ 2147483647 h 2529"/>
              <a:gd name="T6" fmla="*/ 99160848 w 33"/>
              <a:gd name="T7" fmla="*/ 2147483647 h 2529"/>
              <a:gd name="T8" fmla="*/ 99160848 w 33"/>
              <a:gd name="T9" fmla="*/ 0 h 2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2529"/>
              <a:gd name="T17" fmla="*/ 33 w 33"/>
              <a:gd name="T18" fmla="*/ 2529 h 2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2529">
                <a:moveTo>
                  <a:pt x="33" y="0"/>
                </a:moveTo>
                <a:lnTo>
                  <a:pt x="0" y="33"/>
                </a:lnTo>
                <a:lnTo>
                  <a:pt x="0" y="2495"/>
                </a:lnTo>
                <a:lnTo>
                  <a:pt x="33" y="2529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711" name="Freeform 8"/>
          <p:cNvSpPr>
            <a:spLocks/>
          </p:cNvSpPr>
          <p:nvPr/>
        </p:nvSpPr>
        <p:spPr bwMode="auto">
          <a:xfrm>
            <a:off x="4608711" y="5658247"/>
            <a:ext cx="960437" cy="12700"/>
          </a:xfrm>
          <a:custGeom>
            <a:avLst/>
            <a:gdLst>
              <a:gd name="T0" fmla="*/ 2147483647 w 4990"/>
              <a:gd name="T1" fmla="*/ 1771956246 h 34"/>
              <a:gd name="T2" fmla="*/ 2147483647 w 4990"/>
              <a:gd name="T3" fmla="*/ 0 h 34"/>
              <a:gd name="T4" fmla="*/ 228163846 w 4990"/>
              <a:gd name="T5" fmla="*/ 0 h 34"/>
              <a:gd name="T6" fmla="*/ 0 w 4990"/>
              <a:gd name="T7" fmla="*/ 1771956246 h 34"/>
              <a:gd name="T8" fmla="*/ 2147483647 w 4990"/>
              <a:gd name="T9" fmla="*/ 1771956246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0"/>
              <a:gd name="T16" fmla="*/ 0 h 34"/>
              <a:gd name="T17" fmla="*/ 4990 w 499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0" h="34">
                <a:moveTo>
                  <a:pt x="4990" y="34"/>
                </a:moveTo>
                <a:lnTo>
                  <a:pt x="4957" y="0"/>
                </a:lnTo>
                <a:lnTo>
                  <a:pt x="32" y="0"/>
                </a:lnTo>
                <a:lnTo>
                  <a:pt x="0" y="34"/>
                </a:lnTo>
                <a:lnTo>
                  <a:pt x="499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712" name="Rectangle 9"/>
          <p:cNvSpPr>
            <a:spLocks noChangeArrowheads="1"/>
          </p:cNvSpPr>
          <p:nvPr/>
        </p:nvSpPr>
        <p:spPr bwMode="auto">
          <a:xfrm>
            <a:off x="4661098" y="5012134"/>
            <a:ext cx="8001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600" u="none">
                <a:solidFill>
                  <a:srgbClr val="000000"/>
                </a:solidFill>
              </a:rPr>
              <a:t>KASUMI</a:t>
            </a:r>
          </a:p>
          <a:p>
            <a:pPr algn="ctr" defTabSz="762000"/>
            <a:r>
              <a:rPr lang="en-US" sz="1600" u="none">
                <a:solidFill>
                  <a:srgbClr val="000000"/>
                </a:solidFill>
              </a:rPr>
              <a:t>Cipher</a:t>
            </a:r>
            <a:endParaRPr lang="en-GB" sz="1600" i="1" u="none"/>
          </a:p>
        </p:txBody>
      </p:sp>
      <p:sp>
        <p:nvSpPr>
          <p:cNvPr id="72713" name="Rectangle 10"/>
          <p:cNvSpPr>
            <a:spLocks noChangeArrowheads="1"/>
          </p:cNvSpPr>
          <p:nvPr/>
        </p:nvSpPr>
        <p:spPr bwMode="auto">
          <a:xfrm>
            <a:off x="4122936" y="4678759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</a:rPr>
              <a:t>64</a:t>
            </a:r>
            <a:endParaRPr lang="en-GB" sz="1400" i="1" u="none"/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3665736" y="5289947"/>
            <a:ext cx="3762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GB" sz="1400" u="none">
                <a:solidFill>
                  <a:srgbClr val="000000"/>
                </a:solidFill>
              </a:rPr>
              <a:t>Key              </a:t>
            </a:r>
            <a:endParaRPr lang="en-GB" sz="1400" i="1" u="none"/>
          </a:p>
        </p:txBody>
      </p:sp>
      <p:sp>
        <p:nvSpPr>
          <p:cNvPr id="72715" name="Rectangle 12"/>
          <p:cNvSpPr>
            <a:spLocks noChangeArrowheads="1"/>
          </p:cNvSpPr>
          <p:nvPr/>
        </p:nvSpPr>
        <p:spPr bwMode="auto">
          <a:xfrm>
            <a:off x="3845123" y="5466159"/>
            <a:ext cx="5413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</a:rPr>
              <a:t>64/128</a:t>
            </a:r>
            <a:endParaRPr lang="en-GB" sz="1400" i="1" u="none"/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6256536" y="5072459"/>
            <a:ext cx="1006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GB" sz="1400" u="none">
                <a:solidFill>
                  <a:srgbClr val="000000"/>
                </a:solidFill>
              </a:rPr>
              <a:t>Cryptogram</a:t>
            </a:r>
            <a:endParaRPr lang="en-GB" sz="1400" i="1" u="none"/>
          </a:p>
        </p:txBody>
      </p:sp>
      <p:sp>
        <p:nvSpPr>
          <p:cNvPr id="72717" name="Rectangle 14"/>
          <p:cNvSpPr>
            <a:spLocks noChangeArrowheads="1"/>
          </p:cNvSpPr>
          <p:nvPr/>
        </p:nvSpPr>
        <p:spPr bwMode="auto">
          <a:xfrm>
            <a:off x="5632648" y="5216922"/>
            <a:ext cx="8366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400" u="none">
                <a:solidFill>
                  <a:srgbClr val="000000"/>
                </a:solidFill>
              </a:rPr>
              <a:t>64</a:t>
            </a:r>
            <a:r>
              <a:rPr lang="en-GB" sz="1400" u="none">
                <a:solidFill>
                  <a:srgbClr val="000000"/>
                </a:solidFill>
              </a:rPr>
              <a:t>             </a:t>
            </a:r>
            <a:endParaRPr lang="en-GB" sz="1400" i="1" u="none"/>
          </a:p>
        </p:txBody>
      </p:sp>
      <p:sp>
        <p:nvSpPr>
          <p:cNvPr id="72718" name="Line 15"/>
          <p:cNvSpPr>
            <a:spLocks noChangeShapeType="1"/>
          </p:cNvSpPr>
          <p:nvPr/>
        </p:nvSpPr>
        <p:spPr bwMode="auto">
          <a:xfrm flipH="1">
            <a:off x="4189611" y="4912122"/>
            <a:ext cx="28575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2719" name="Line 16"/>
          <p:cNvSpPr>
            <a:spLocks noChangeShapeType="1"/>
          </p:cNvSpPr>
          <p:nvPr/>
        </p:nvSpPr>
        <p:spPr bwMode="auto">
          <a:xfrm flipH="1">
            <a:off x="4189611" y="5367734"/>
            <a:ext cx="28575" cy="96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2720" name="Line 17"/>
          <p:cNvSpPr>
            <a:spLocks noChangeShapeType="1"/>
          </p:cNvSpPr>
          <p:nvPr/>
        </p:nvSpPr>
        <p:spPr bwMode="auto">
          <a:xfrm flipH="1">
            <a:off x="5758061" y="5140722"/>
            <a:ext cx="30162" cy="96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2721" name="Line 18"/>
          <p:cNvSpPr>
            <a:spLocks noChangeShapeType="1"/>
          </p:cNvSpPr>
          <p:nvPr/>
        </p:nvSpPr>
        <p:spPr bwMode="auto">
          <a:xfrm>
            <a:off x="4056261" y="4983559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72722" name="Line 19"/>
          <p:cNvSpPr>
            <a:spLocks noChangeShapeType="1"/>
          </p:cNvSpPr>
          <p:nvPr/>
        </p:nvSpPr>
        <p:spPr bwMode="auto">
          <a:xfrm>
            <a:off x="4056261" y="5423297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72723" name="Line 20"/>
          <p:cNvSpPr>
            <a:spLocks noChangeShapeType="1"/>
          </p:cNvSpPr>
          <p:nvPr/>
        </p:nvSpPr>
        <p:spPr bwMode="auto">
          <a:xfrm>
            <a:off x="5570736" y="5194697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lipse 47"/>
          <p:cNvSpPr/>
          <p:nvPr/>
        </p:nvSpPr>
        <p:spPr bwMode="auto">
          <a:xfrm>
            <a:off x="8569151" y="4886036"/>
            <a:ext cx="846483" cy="174113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1834315" y="134654"/>
            <a:ext cx="634049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Example of all invertible 2-to-2 bit mappings</a:t>
            </a:r>
            <a:endParaRPr lang="en-US" sz="2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766081" y="1166035"/>
            <a:ext cx="40610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 = 2</a:t>
            </a:r>
            <a:r>
              <a:rPr lang="en-US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= 4 possible input combinations </a:t>
            </a:r>
            <a:endParaRPr lang="en-US" u="none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688583" y="1937294"/>
            <a:ext cx="5266483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No. Possible invertible mappings = n!= 2</a:t>
            </a:r>
            <a:r>
              <a:rPr lang="en-US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! = 4!= 24</a:t>
            </a:r>
            <a:endParaRPr lang="en-US" u="none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6163250" y="736074"/>
            <a:ext cx="846483" cy="174113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6586492" y="1047351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6586491" y="1432543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6632210" y="1773347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299377" y="951474"/>
            <a:ext cx="378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00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299377" y="1298863"/>
            <a:ext cx="371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01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99377" y="1676369"/>
            <a:ext cx="39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10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6690097" y="1119359"/>
            <a:ext cx="1974847" cy="6539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Gerade Verbindung mit Pfeil 9"/>
          <p:cNvCxnSpPr>
            <a:endCxn id="19" idx="1"/>
          </p:cNvCxnSpPr>
          <p:nvPr/>
        </p:nvCxnSpPr>
        <p:spPr bwMode="auto">
          <a:xfrm flipV="1">
            <a:off x="6656004" y="1019792"/>
            <a:ext cx="1994879" cy="4393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Gerade Verbindung mit Pfeil 10"/>
          <p:cNvCxnSpPr>
            <a:stCxn id="8" idx="3"/>
          </p:cNvCxnSpPr>
          <p:nvPr/>
        </p:nvCxnSpPr>
        <p:spPr bwMode="auto">
          <a:xfrm>
            <a:off x="6698274" y="1830258"/>
            <a:ext cx="2014893" cy="24990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3" name="Ellipse 12"/>
          <p:cNvSpPr/>
          <p:nvPr/>
        </p:nvSpPr>
        <p:spPr bwMode="auto">
          <a:xfrm>
            <a:off x="6645190" y="2145193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315659" y="2011849"/>
            <a:ext cx="39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11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8514756" y="650503"/>
            <a:ext cx="846483" cy="174113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8937998" y="961780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8937997" y="1346972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8983716" y="1687776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8650883" y="865903"/>
            <a:ext cx="378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00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650883" y="1213292"/>
            <a:ext cx="371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01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8650883" y="1590798"/>
            <a:ext cx="39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10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8996696" y="2059622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667165" y="1926278"/>
            <a:ext cx="39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11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 flipV="1">
            <a:off x="6752669" y="1367181"/>
            <a:ext cx="1944222" cy="77801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Ellipse 27"/>
          <p:cNvSpPr/>
          <p:nvPr/>
        </p:nvSpPr>
        <p:spPr bwMode="auto">
          <a:xfrm>
            <a:off x="8569151" y="2797804"/>
            <a:ext cx="846483" cy="174113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8992393" y="3109081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8992392" y="3494273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9038111" y="3835077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8705278" y="3013204"/>
            <a:ext cx="378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00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8705278" y="3360593"/>
            <a:ext cx="371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01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8705278" y="3738099"/>
            <a:ext cx="39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10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9051091" y="4206923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8721560" y="4073579"/>
            <a:ext cx="39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11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cxnSp>
        <p:nvCxnSpPr>
          <p:cNvPr id="37" name="Gerade Verbindung mit Pfeil 36"/>
          <p:cNvCxnSpPr>
            <a:stCxn id="6" idx="3"/>
          </p:cNvCxnSpPr>
          <p:nvPr/>
        </p:nvCxnSpPr>
        <p:spPr bwMode="auto">
          <a:xfrm>
            <a:off x="6677929" y="1105363"/>
            <a:ext cx="2067606" cy="24091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8" name="Gerade Verbindung mit Pfeil 37"/>
          <p:cNvCxnSpPr/>
          <p:nvPr/>
        </p:nvCxnSpPr>
        <p:spPr bwMode="auto">
          <a:xfrm>
            <a:off x="6586492" y="1475506"/>
            <a:ext cx="2204554" cy="172172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Gerade Verbindung mit Pfeil 38"/>
          <p:cNvCxnSpPr/>
          <p:nvPr/>
        </p:nvCxnSpPr>
        <p:spPr bwMode="auto">
          <a:xfrm>
            <a:off x="6668049" y="1843285"/>
            <a:ext cx="2168716" cy="23035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Gerade Verbindung mit Pfeil 43"/>
          <p:cNvCxnSpPr/>
          <p:nvPr/>
        </p:nvCxnSpPr>
        <p:spPr bwMode="auto">
          <a:xfrm>
            <a:off x="6752669" y="2164825"/>
            <a:ext cx="2084096" cy="167025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9" name="Ellipse 48"/>
          <p:cNvSpPr/>
          <p:nvPr/>
        </p:nvSpPr>
        <p:spPr bwMode="auto">
          <a:xfrm>
            <a:off x="8992393" y="5197313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8992392" y="5582505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9038111" y="5923309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8705278" y="5101436"/>
            <a:ext cx="378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00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8705278" y="5448825"/>
            <a:ext cx="371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01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8705278" y="5826331"/>
            <a:ext cx="39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10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9051091" y="6295155"/>
            <a:ext cx="45719" cy="7200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8721560" y="6161811"/>
            <a:ext cx="39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400" u="none" dirty="0" smtClean="0">
                <a:solidFill>
                  <a:srgbClr val="000000"/>
                </a:solidFill>
                <a:latin typeface="Arial Narrow" pitchFamily="34" charset="0"/>
              </a:rPr>
              <a:t>11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7610774" y="1330919"/>
            <a:ext cx="632995" cy="4554426"/>
            <a:chOff x="7610774" y="1330919"/>
            <a:chExt cx="632995" cy="4554426"/>
          </a:xfrm>
        </p:grpSpPr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7656741" y="5423680"/>
              <a:ext cx="587028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2400" u="none" dirty="0" smtClean="0">
                  <a:solidFill>
                    <a:srgbClr val="000000"/>
                  </a:solidFill>
                  <a:latin typeface="Arial Narrow" pitchFamily="34" charset="0"/>
                </a:rPr>
                <a:t>F</a:t>
              </a:r>
              <a:r>
                <a:rPr lang="en-US" sz="2400" u="none" baseline="-25000" dirty="0" smtClean="0">
                  <a:solidFill>
                    <a:srgbClr val="000000"/>
                  </a:solidFill>
                  <a:latin typeface="Arial Narrow" pitchFamily="34" charset="0"/>
                </a:rPr>
                <a:t>24</a:t>
              </a:r>
              <a:endParaRPr lang="en-US" u="none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7639696" y="1330919"/>
              <a:ext cx="587028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2400" u="none" dirty="0" smtClean="0">
                  <a:solidFill>
                    <a:srgbClr val="000000"/>
                  </a:solidFill>
                  <a:latin typeface="Arial Narrow" pitchFamily="34" charset="0"/>
                </a:rPr>
                <a:t>F</a:t>
              </a:r>
              <a:r>
                <a:rPr lang="en-US" sz="2400" u="none" baseline="-25000" dirty="0" smtClean="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 u="none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7610774" y="2489797"/>
              <a:ext cx="587028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2400" u="none" dirty="0" smtClean="0">
                  <a:solidFill>
                    <a:srgbClr val="000000"/>
                  </a:solidFill>
                  <a:latin typeface="Arial Narrow" pitchFamily="34" charset="0"/>
                </a:rPr>
                <a:t>F</a:t>
              </a:r>
              <a:r>
                <a:rPr lang="en-US" sz="2400" u="none" baseline="-25000" dirty="0" smtClean="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  <a:endParaRPr lang="en-US" u="none" baseline="-250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59" name="Gerade Verbindung mit Pfeil 58"/>
          <p:cNvCxnSpPr>
            <a:stCxn id="13" idx="6"/>
            <a:endCxn id="54" idx="1"/>
          </p:cNvCxnSpPr>
          <p:nvPr/>
        </p:nvCxnSpPr>
        <p:spPr bwMode="auto">
          <a:xfrm>
            <a:off x="6690909" y="2181197"/>
            <a:ext cx="2014369" cy="379902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27" name="Rechteck 26"/>
          <p:cNvSpPr/>
          <p:nvPr/>
        </p:nvSpPr>
        <p:spPr>
          <a:xfrm>
            <a:off x="7430244" y="3811969"/>
            <a:ext cx="728945" cy="523220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u="none" dirty="0" smtClean="0">
                <a:solidFill>
                  <a:srgbClr val="000000"/>
                </a:solidFill>
                <a:latin typeface="Arial Narrow" pitchFamily="34" charset="0"/>
              </a:rPr>
              <a:t>…</a:t>
            </a:r>
          </a:p>
        </p:txBody>
      </p:sp>
      <p:grpSp>
        <p:nvGrpSpPr>
          <p:cNvPr id="60" name="Gruppieren 59"/>
          <p:cNvGrpSpPr/>
          <p:nvPr/>
        </p:nvGrpSpPr>
        <p:grpSpPr>
          <a:xfrm>
            <a:off x="1657926" y="3997627"/>
            <a:ext cx="3061484" cy="953286"/>
            <a:chOff x="6299755" y="5299699"/>
            <a:chExt cx="3061484" cy="953286"/>
          </a:xfrm>
        </p:grpSpPr>
        <p:sp>
          <p:nvSpPr>
            <p:cNvPr id="61" name="Rechteck 60"/>
            <p:cNvSpPr/>
            <p:nvPr/>
          </p:nvSpPr>
          <p:spPr bwMode="auto">
            <a:xfrm>
              <a:off x="7349985" y="5471016"/>
              <a:ext cx="957260" cy="781969"/>
            </a:xfrm>
            <a:prstGeom prst="rect">
              <a:avLst/>
            </a:prstGeom>
            <a:solidFill>
              <a:srgbClr val="FFFF66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62" name="Text Box 3"/>
            <p:cNvSpPr txBox="1">
              <a:spLocks noChangeArrowheads="1"/>
            </p:cNvSpPr>
            <p:nvPr/>
          </p:nvSpPr>
          <p:spPr bwMode="auto">
            <a:xfrm>
              <a:off x="7612544" y="5530531"/>
              <a:ext cx="3348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3600" u="none" dirty="0" smtClean="0">
                  <a:latin typeface="Arial Narrow" panose="020B0606020202030204" pitchFamily="34" charset="0"/>
                </a:rPr>
                <a:t>F</a:t>
              </a:r>
              <a:endParaRPr lang="en-US" sz="3200" u="none" dirty="0">
                <a:latin typeface="Arial Narrow" panose="020B0606020202030204" pitchFamily="34" charset="0"/>
              </a:endParaRPr>
            </a:p>
          </p:txBody>
        </p:sp>
        <p:cxnSp>
          <p:nvCxnSpPr>
            <p:cNvPr id="63" name="Gerade Verbindung mit Pfeil 62"/>
            <p:cNvCxnSpPr/>
            <p:nvPr/>
          </p:nvCxnSpPr>
          <p:spPr bwMode="auto">
            <a:xfrm>
              <a:off x="6299755" y="5862000"/>
              <a:ext cx="1067289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4" name="Gerade Verbindung mit Pfeil 63"/>
            <p:cNvCxnSpPr/>
            <p:nvPr/>
          </p:nvCxnSpPr>
          <p:spPr bwMode="auto">
            <a:xfrm>
              <a:off x="8251850" y="5862000"/>
              <a:ext cx="110938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5" name="Rechteck 64"/>
            <p:cNvSpPr/>
            <p:nvPr/>
          </p:nvSpPr>
          <p:spPr>
            <a:xfrm>
              <a:off x="6373564" y="5299699"/>
              <a:ext cx="13003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u="none" dirty="0" smtClean="0">
                  <a:latin typeface="Arial Narrow" panose="020B0606020202030204" pitchFamily="34" charset="0"/>
                </a:rPr>
                <a:t>2-bits</a:t>
              </a:r>
              <a:endParaRPr lang="de-DE" b="0" i="1" u="none" dirty="0">
                <a:latin typeface="Arial Narrow" panose="020B0606020202030204" pitchFamily="34" charset="0"/>
              </a:endParaRPr>
            </a:p>
          </p:txBody>
        </p:sp>
        <p:cxnSp>
          <p:nvCxnSpPr>
            <p:cNvPr id="66" name="Gerade Verbindung 65"/>
            <p:cNvCxnSpPr/>
            <p:nvPr/>
          </p:nvCxnSpPr>
          <p:spPr bwMode="auto">
            <a:xfrm flipH="1">
              <a:off x="6630983" y="5691063"/>
              <a:ext cx="116638" cy="3009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Gerade Verbindung 66"/>
            <p:cNvCxnSpPr/>
            <p:nvPr/>
          </p:nvCxnSpPr>
          <p:spPr bwMode="auto">
            <a:xfrm flipH="1">
              <a:off x="8571919" y="5723679"/>
              <a:ext cx="116638" cy="3009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Rechteck 67"/>
            <p:cNvSpPr/>
            <p:nvPr/>
          </p:nvSpPr>
          <p:spPr>
            <a:xfrm>
              <a:off x="8384933" y="5315244"/>
              <a:ext cx="9025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u="none" dirty="0" smtClean="0">
                  <a:latin typeface="Arial Narrow" panose="020B0606020202030204" pitchFamily="34" charset="0"/>
                </a:rPr>
                <a:t>2-bits</a:t>
              </a:r>
              <a:endParaRPr lang="de-DE" b="0" i="1" u="none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3035361" y="4956412"/>
            <a:ext cx="1251373" cy="441279"/>
            <a:chOff x="7677190" y="2185352"/>
            <a:chExt cx="1251373" cy="441279"/>
          </a:xfrm>
        </p:grpSpPr>
        <p:cxnSp>
          <p:nvCxnSpPr>
            <p:cNvPr id="70" name="Gerade Verbindung mit Pfeil 69"/>
            <p:cNvCxnSpPr/>
            <p:nvPr/>
          </p:nvCxnSpPr>
          <p:spPr bwMode="auto">
            <a:xfrm flipV="1">
              <a:off x="7827403" y="2185352"/>
              <a:ext cx="0" cy="39916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1" name="Gerade Verbindung 70"/>
            <p:cNvCxnSpPr/>
            <p:nvPr/>
          </p:nvCxnSpPr>
          <p:spPr bwMode="auto">
            <a:xfrm flipH="1">
              <a:off x="7677190" y="2299413"/>
              <a:ext cx="261594" cy="28510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Rechteck 71"/>
            <p:cNvSpPr/>
            <p:nvPr/>
          </p:nvSpPr>
          <p:spPr>
            <a:xfrm>
              <a:off x="7984074" y="2257299"/>
              <a:ext cx="944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u="none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4,58 bits</a:t>
              </a:r>
              <a:endParaRPr lang="de-DE" sz="18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648271" y="2408452"/>
            <a:ext cx="412033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No. of selection bits = log</a:t>
            </a:r>
            <a:r>
              <a:rPr lang="en-US" u="none" baseline="-25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24 = 4,58 bits</a:t>
            </a:r>
            <a:endParaRPr lang="en-US" u="none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880823" y="5701076"/>
            <a:ext cx="5721736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implementation complexity in bits = 2x2</a:t>
            </a:r>
            <a:r>
              <a:rPr lang="en-US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x 24 = 192 bits</a:t>
            </a:r>
            <a:br>
              <a:rPr lang="en-US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                               = 2</a:t>
            </a:r>
            <a:r>
              <a:rPr lang="en-US" u="none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7,58</a:t>
            </a:r>
            <a:r>
              <a:rPr lang="en-US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bits</a:t>
            </a:r>
            <a:endParaRPr lang="en-US" u="none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646981" y="3309530"/>
            <a:ext cx="266961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Memory Implementation:</a:t>
            </a:r>
            <a:endParaRPr lang="en-US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3" grpId="0"/>
      <p:bldP spid="74" grpId="0"/>
      <p:bldP spid="7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32247" y="305851"/>
            <a:ext cx="9649072" cy="61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n-GB" altLang="ar-SA" sz="2800" u="none" dirty="0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rPr>
              <a:t>KASUMI</a:t>
            </a:r>
            <a:r>
              <a:rPr lang="en-US" altLang="ar-SA" sz="2800" u="none" dirty="0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rPr>
              <a:t> </a:t>
            </a:r>
            <a:r>
              <a:rPr lang="en-US" altLang="ar-SA" sz="2800" u="none" dirty="0" smtClean="0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rPr>
              <a:t>(RKG) </a:t>
            </a:r>
            <a:r>
              <a:rPr lang="en-US" altLang="ar-SA" sz="2400" u="none" smtClean="0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rPr>
              <a:t>: </a:t>
            </a:r>
            <a:r>
              <a:rPr lang="en-US" altLang="ar-SA" sz="2400" u="none" smtClean="0">
                <a:solidFill>
                  <a:srgbClr val="FF0000"/>
                </a:solidFill>
                <a:latin typeface="Arial Narrow" pitchFamily="34" charset="0"/>
                <a:cs typeface="Times New Roman (Arabic)" charset="-78"/>
              </a:rPr>
              <a:t>Using </a:t>
            </a:r>
            <a:r>
              <a:rPr lang="en-US" altLang="ar-SA" sz="2400" u="none" dirty="0">
                <a:solidFill>
                  <a:srgbClr val="FF0000"/>
                </a:solidFill>
                <a:latin typeface="Arial Narrow" pitchFamily="34" charset="0"/>
                <a:cs typeface="Times New Roman (Arabic)" charset="-78"/>
              </a:rPr>
              <a:t>CBC mode </a:t>
            </a:r>
            <a:r>
              <a:rPr lang="en-US" altLang="ar-SA" sz="2400" u="none" dirty="0">
                <a:solidFill>
                  <a:srgbClr val="1515F5"/>
                </a:solidFill>
                <a:latin typeface="Arial Narrow" pitchFamily="34" charset="0"/>
                <a:cs typeface="Times New Roman (Arabic)" charset="-78"/>
              </a:rPr>
              <a:t>for 3</a:t>
            </a:r>
            <a:r>
              <a:rPr lang="en-US" altLang="ar-SA" sz="2400" u="none" baseline="30000" dirty="0">
                <a:solidFill>
                  <a:srgbClr val="1515F5"/>
                </a:solidFill>
                <a:latin typeface="Arial Narrow" pitchFamily="34" charset="0"/>
                <a:cs typeface="Times New Roman (Arabic)" charset="-78"/>
              </a:rPr>
              <a:t>rd</a:t>
            </a:r>
            <a:r>
              <a:rPr lang="en-US" altLang="ar-SA" sz="2400" u="none" dirty="0">
                <a:solidFill>
                  <a:srgbClr val="1515F5"/>
                </a:solidFill>
                <a:latin typeface="Arial Narrow" pitchFamily="34" charset="0"/>
                <a:cs typeface="Times New Roman (Arabic)" charset="-78"/>
              </a:rPr>
              <a:t> Generation Mobile </a:t>
            </a:r>
            <a:r>
              <a:rPr lang="en-US" altLang="ar-SA" sz="2400" u="none" dirty="0" smtClean="0">
                <a:solidFill>
                  <a:srgbClr val="1515F5"/>
                </a:solidFill>
                <a:latin typeface="Arial Narrow" pitchFamily="34" charset="0"/>
                <a:cs typeface="Times New Roman (Arabic)" charset="-78"/>
              </a:rPr>
              <a:t>System </a:t>
            </a:r>
            <a:r>
              <a:rPr lang="en-US" altLang="ar-SA" u="none" dirty="0" smtClean="0">
                <a:solidFill>
                  <a:srgbClr val="1515F5"/>
                </a:solidFill>
                <a:latin typeface="Arial Narrow" pitchFamily="34" charset="0"/>
                <a:cs typeface="Times New Roman (Arabic)" charset="-78"/>
              </a:rPr>
              <a:t>(3GPP</a:t>
            </a:r>
            <a:r>
              <a:rPr lang="en-US" altLang="ar-SA" u="none" dirty="0">
                <a:solidFill>
                  <a:srgbClr val="1515F5"/>
                </a:solidFill>
                <a:latin typeface="Arial Narrow" pitchFamily="34" charset="0"/>
                <a:cs typeface="Times New Roman (Arabic)" charset="-78"/>
              </a:rPr>
              <a:t>)</a:t>
            </a:r>
            <a:endParaRPr lang="en-GB" altLang="ar-SA" u="none" dirty="0">
              <a:solidFill>
                <a:srgbClr val="1515F5"/>
              </a:solidFill>
              <a:latin typeface="Arial Narrow" pitchFamily="34" charset="0"/>
              <a:cs typeface="Times New Roman (Arabic)" charset="-78"/>
            </a:endParaRPr>
          </a:p>
          <a:p>
            <a:pPr algn="ctr" defTabSz="762000"/>
            <a:endParaRPr lang="en-US" altLang="de-DE" sz="600" u="none" dirty="0">
              <a:latin typeface="Arial Narrow" pitchFamily="34" charset="0"/>
              <a:cs typeface="Times New Roman (Arabic)" charset="-78"/>
            </a:endParaRPr>
          </a:p>
        </p:txBody>
      </p:sp>
      <p:graphicFrame>
        <p:nvGraphicFramePr>
          <p:cNvPr id="1521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129328"/>
              </p:ext>
            </p:extLst>
          </p:nvPr>
        </p:nvGraphicFramePr>
        <p:xfrm>
          <a:off x="720725" y="1082675"/>
          <a:ext cx="9145588" cy="532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انزلاق" r:id="rId4" imgW="1944720" imgH="1459080" progId="PowerPoint.Slide.8">
                  <p:embed/>
                </p:oleObj>
              </mc:Choice>
              <mc:Fallback>
                <p:oleObj name="انزلاق" r:id="rId4" imgW="1944720" imgH="145908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1082675"/>
                        <a:ext cx="9145588" cy="5329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080319" y="5705297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none" dirty="0" smtClean="0"/>
              <a:t>Key-Stream</a:t>
            </a:r>
            <a:endParaRPr lang="de-DE" u="none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2016423" y="5331023"/>
            <a:ext cx="288032" cy="37427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Gerade Verbindung mit Pfeil 6"/>
          <p:cNvCxnSpPr/>
          <p:nvPr/>
        </p:nvCxnSpPr>
        <p:spPr bwMode="auto">
          <a:xfrm flipV="1">
            <a:off x="2016423" y="5331023"/>
            <a:ext cx="1224136" cy="37427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 flipV="1">
            <a:off x="2016423" y="5331024"/>
            <a:ext cx="5400600" cy="37427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3672607" y="5130968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none" dirty="0" smtClean="0"/>
              <a:t>….</a:t>
            </a:r>
            <a:endParaRPr lang="de-DE" u="none" dirty="0"/>
          </a:p>
        </p:txBody>
      </p:sp>
    </p:spTree>
    <p:extLst>
      <p:ext uri="{BB962C8B-B14F-4D97-AF65-F5344CB8AC3E}">
        <p14:creationId xmlns:p14="http://schemas.microsoft.com/office/powerpoint/2010/main" val="19477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hteck 108"/>
          <p:cNvSpPr/>
          <p:nvPr/>
        </p:nvSpPr>
        <p:spPr>
          <a:xfrm>
            <a:off x="470491" y="5542037"/>
            <a:ext cx="68025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Number of all possible mappings = 2 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4x16  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= 2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64 </a:t>
            </a:r>
            <a:r>
              <a:rPr lang="en-US" sz="18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mappings</a:t>
            </a:r>
          </a:p>
          <a:p>
            <a:r>
              <a:rPr lang="en-US" b="0" u="none" dirty="0" smtClean="0">
                <a:latin typeface="Arial Narrow" panose="020B0606020202030204" pitchFamily="34" charset="0"/>
              </a:rPr>
              <a:t>Number of possible invertible mappings = </a:t>
            </a:r>
            <a:r>
              <a:rPr lang="en-US" b="0" i="1" u="none" dirty="0" smtClean="0">
                <a:latin typeface="Arial Narrow" panose="020B0606020202030204" pitchFamily="34" charset="0"/>
              </a:rPr>
              <a:t>2</a:t>
            </a:r>
            <a:r>
              <a:rPr lang="en-US" b="0" i="1" u="none" baseline="30000" dirty="0" smtClean="0">
                <a:latin typeface="Arial Narrow" panose="020B0606020202030204" pitchFamily="34" charset="0"/>
              </a:rPr>
              <a:t>4 </a:t>
            </a:r>
            <a:r>
              <a:rPr lang="en-US" b="0" i="1" u="none" dirty="0" smtClean="0">
                <a:latin typeface="Arial Narrow" panose="020B0606020202030204" pitchFamily="34" charset="0"/>
              </a:rPr>
              <a:t>! </a:t>
            </a:r>
            <a:r>
              <a:rPr lang="en-US" sz="1400" b="0" u="none" dirty="0" smtClean="0">
                <a:latin typeface="Arial Narrow" panose="020B0606020202030204" pitchFamily="34" charset="0"/>
              </a:rPr>
              <a:t>= 20.922.789.888.000</a:t>
            </a:r>
          </a:p>
          <a:p>
            <a:r>
              <a:rPr lang="en-US" sz="1800" u="none" dirty="0" smtClean="0">
                <a:latin typeface="Arial Narrow" panose="020B0606020202030204" pitchFamily="34" charset="0"/>
              </a:rPr>
              <a:t># bits required to select all possible invertible mappings = </a:t>
            </a:r>
            <a:r>
              <a:rPr lang="en-US" sz="1800" i="1" u="none" dirty="0" smtClean="0">
                <a:latin typeface="Arial Narrow" panose="020B0606020202030204" pitchFamily="34" charset="0"/>
              </a:rPr>
              <a:t>log</a:t>
            </a:r>
            <a:r>
              <a:rPr lang="en-US" sz="1800" i="1" u="none" baseline="-25000" dirty="0" smtClean="0">
                <a:latin typeface="Arial Narrow" panose="020B0606020202030204" pitchFamily="34" charset="0"/>
              </a:rPr>
              <a:t>2</a:t>
            </a:r>
            <a:r>
              <a:rPr lang="en-US" sz="1800" i="1" u="none" dirty="0" smtClean="0">
                <a:latin typeface="Arial Narrow" panose="020B0606020202030204" pitchFamily="34" charset="0"/>
              </a:rPr>
              <a:t> 2</a:t>
            </a:r>
            <a:r>
              <a:rPr lang="en-US" sz="1800" i="1" u="none" baseline="30000" dirty="0" smtClean="0">
                <a:latin typeface="Arial Narrow" panose="020B0606020202030204" pitchFamily="34" charset="0"/>
              </a:rPr>
              <a:t>4</a:t>
            </a:r>
            <a:r>
              <a:rPr lang="en-US" sz="1800" i="1" u="none" dirty="0" smtClean="0">
                <a:latin typeface="Arial Narrow" panose="020B0606020202030204" pitchFamily="34" charset="0"/>
              </a:rPr>
              <a:t>! </a:t>
            </a:r>
            <a:r>
              <a:rPr lang="en-US" sz="1800" u="none" dirty="0" smtClean="0">
                <a:latin typeface="Arial Narrow" panose="020B0606020202030204" pitchFamily="34" charset="0"/>
              </a:rPr>
              <a:t>= 44.25</a:t>
            </a:r>
          </a:p>
          <a:p>
            <a:r>
              <a:rPr lang="en-US" sz="1800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!!! </a:t>
            </a:r>
            <a:r>
              <a:rPr lang="en-US" sz="1800" u="none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Im</a:t>
            </a:r>
            <a:r>
              <a:rPr lang="en-US" sz="1800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800" u="none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plementation</a:t>
            </a:r>
            <a:r>
              <a:rPr lang="en-US" sz="1800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800" u="none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omplexity</a:t>
            </a:r>
            <a:r>
              <a:rPr lang="en-US" sz="1800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is very high !!!  = 4 2</a:t>
            </a:r>
            <a:r>
              <a:rPr lang="en-US" sz="1800" u="none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</a:t>
            </a:r>
            <a:r>
              <a:rPr lang="en-US" sz="1800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x 2</a:t>
            </a:r>
            <a:r>
              <a:rPr lang="en-US" sz="1800" u="none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44.25</a:t>
            </a:r>
            <a:r>
              <a:rPr lang="en-US" sz="1800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= 2</a:t>
            </a:r>
            <a:r>
              <a:rPr lang="en-US" sz="1800" u="none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50.25</a:t>
            </a:r>
            <a:r>
              <a:rPr lang="en-US" sz="1800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bits</a:t>
            </a:r>
            <a:endParaRPr lang="de-DE" sz="2400" i="1" u="none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74211" name="Text Box 3"/>
          <p:cNvSpPr txBox="1">
            <a:spLocks noChangeArrowheads="1"/>
          </p:cNvSpPr>
          <p:nvPr/>
        </p:nvSpPr>
        <p:spPr bwMode="auto">
          <a:xfrm>
            <a:off x="3170732" y="425873"/>
            <a:ext cx="3477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400" b="0" u="none" dirty="0" smtClean="0">
                <a:latin typeface="Arial Narrow" panose="020B0606020202030204" pitchFamily="34" charset="0"/>
              </a:rPr>
              <a:t>Engineering approach:</a:t>
            </a:r>
          </a:p>
        </p:txBody>
      </p:sp>
      <p:sp>
        <p:nvSpPr>
          <p:cNvPr id="1374212" name="Text Box 4"/>
          <p:cNvSpPr txBox="1">
            <a:spLocks noChangeArrowheads="1"/>
          </p:cNvSpPr>
          <p:nvPr/>
        </p:nvSpPr>
        <p:spPr bwMode="auto">
          <a:xfrm>
            <a:off x="2702869" y="32825"/>
            <a:ext cx="4413686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US" sz="2800" dirty="0" smtClean="0">
                <a:latin typeface="Arial Narrow" panose="020B0606020202030204" pitchFamily="34" charset="0"/>
              </a:rPr>
              <a:t>General Permutations Bounds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05016" y="1066807"/>
            <a:ext cx="4242526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Mapping as a hardware-block:</a:t>
            </a:r>
          </a:p>
          <a:p>
            <a:pPr lvl="0"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b="0" u="none" dirty="0" smtClean="0">
                <a:solidFill>
                  <a:srgbClr val="000000"/>
                </a:solidFill>
                <a:latin typeface="Arial Narrow" pitchFamily="34" charset="0"/>
              </a:rPr>
              <a:t>A mapping function from </a:t>
            </a:r>
            <a:r>
              <a:rPr lang="en-US" u="none" dirty="0" smtClean="0">
                <a:solidFill>
                  <a:srgbClr val="000000"/>
                </a:solidFill>
                <a:latin typeface="Arial Narrow" pitchFamily="34" charset="0"/>
              </a:rPr>
              <a:t>t-bits to t-bits</a:t>
            </a:r>
            <a:br>
              <a:rPr lang="en-US" u="none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b="0" u="none" dirty="0" smtClean="0">
                <a:solidFill>
                  <a:srgbClr val="000000"/>
                </a:solidFill>
                <a:latin typeface="Arial Narrow" pitchFamily="34" charset="0"/>
              </a:rPr>
              <a:t>keeping the input space=output space</a:t>
            </a:r>
            <a:br>
              <a:rPr lang="en-US" b="0" u="none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Arial Narrow" pitchFamily="34" charset="0"/>
              </a:rPr>
              <a:t>(Data size unchanged!)</a:t>
            </a:r>
          </a:p>
        </p:txBody>
      </p:sp>
      <p:sp>
        <p:nvSpPr>
          <p:cNvPr id="81" name="Rechteck 80"/>
          <p:cNvSpPr/>
          <p:nvPr/>
        </p:nvSpPr>
        <p:spPr>
          <a:xfrm>
            <a:off x="624498" y="2578756"/>
            <a:ext cx="6006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u="none" dirty="0" smtClean="0">
                <a:latin typeface="Arial Narrow" panose="020B0606020202030204" pitchFamily="34" charset="0"/>
              </a:rPr>
              <a:t>- Domain size = number of possible input combinations= n = 2</a:t>
            </a:r>
            <a:r>
              <a:rPr lang="en-US" b="0" u="none" baseline="30000" dirty="0" smtClean="0">
                <a:latin typeface="Arial Narrow" panose="020B0606020202030204" pitchFamily="34" charset="0"/>
              </a:rPr>
              <a:t>t</a:t>
            </a:r>
            <a:endParaRPr lang="de-DE" sz="1800" b="0" u="none" baseline="30000" dirty="0">
              <a:latin typeface="Arial Narrow" panose="020B0606020202030204" pitchFamily="34" charset="0"/>
            </a:endParaRPr>
          </a:p>
        </p:txBody>
      </p:sp>
      <p:grpSp>
        <p:nvGrpSpPr>
          <p:cNvPr id="112" name="Gruppieren 111"/>
          <p:cNvGrpSpPr/>
          <p:nvPr/>
        </p:nvGrpSpPr>
        <p:grpSpPr>
          <a:xfrm>
            <a:off x="4849915" y="938535"/>
            <a:ext cx="4581628" cy="1374381"/>
            <a:chOff x="4849915" y="938535"/>
            <a:chExt cx="4581628" cy="1374381"/>
          </a:xfrm>
        </p:grpSpPr>
        <p:sp>
          <p:nvSpPr>
            <p:cNvPr id="4" name="Rechteck 3"/>
            <p:cNvSpPr/>
            <p:nvPr/>
          </p:nvSpPr>
          <p:spPr bwMode="auto">
            <a:xfrm>
              <a:off x="6429630" y="1412670"/>
              <a:ext cx="1173533" cy="900246"/>
            </a:xfrm>
            <a:prstGeom prst="rect">
              <a:avLst/>
            </a:prstGeom>
            <a:solidFill>
              <a:srgbClr val="FFFF66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63" name="Text Box 3"/>
            <p:cNvSpPr txBox="1">
              <a:spLocks noChangeArrowheads="1"/>
            </p:cNvSpPr>
            <p:nvPr/>
          </p:nvSpPr>
          <p:spPr bwMode="auto">
            <a:xfrm>
              <a:off x="6791864" y="1548308"/>
              <a:ext cx="3348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3600" u="none" dirty="0" smtClean="0">
                  <a:latin typeface="Arial Narrow" panose="020B0606020202030204" pitchFamily="34" charset="0"/>
                </a:rPr>
                <a:t>F</a:t>
              </a:r>
              <a:endParaRPr lang="en-US" sz="3200" u="none" dirty="0">
                <a:latin typeface="Arial Narrow" panose="020B0606020202030204" pitchFamily="34" charset="0"/>
              </a:endParaRPr>
            </a:p>
          </p:txBody>
        </p:sp>
        <p:sp>
          <p:nvSpPr>
            <p:cNvPr id="73" name="Text Box 3"/>
            <p:cNvSpPr txBox="1">
              <a:spLocks noChangeArrowheads="1"/>
            </p:cNvSpPr>
            <p:nvPr/>
          </p:nvSpPr>
          <p:spPr bwMode="auto">
            <a:xfrm>
              <a:off x="4849915" y="950662"/>
              <a:ext cx="17778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u="none" dirty="0" smtClean="0">
                  <a:latin typeface="Arial Narrow" panose="020B0606020202030204" pitchFamily="34" charset="0"/>
                </a:rPr>
                <a:t>Input (Domain)</a:t>
              </a:r>
              <a:endParaRPr lang="en-US" sz="1800" u="none" dirty="0">
                <a:latin typeface="Arial Narrow" panose="020B0606020202030204" pitchFamily="34" charset="0"/>
              </a:endParaRPr>
            </a:p>
          </p:txBody>
        </p:sp>
        <p:sp>
          <p:nvSpPr>
            <p:cNvPr id="74" name="Text Box 3"/>
            <p:cNvSpPr txBox="1">
              <a:spLocks noChangeArrowheads="1"/>
            </p:cNvSpPr>
            <p:nvPr/>
          </p:nvSpPr>
          <p:spPr bwMode="auto">
            <a:xfrm>
              <a:off x="7586893" y="938535"/>
              <a:ext cx="18446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u="none" dirty="0" smtClean="0">
                  <a:latin typeface="Arial Narrow" panose="020B0606020202030204" pitchFamily="34" charset="0"/>
                </a:rPr>
                <a:t>Output (Range)</a:t>
              </a:r>
              <a:endParaRPr lang="en-US" sz="1800" u="none" dirty="0">
                <a:latin typeface="Arial Narrow" panose="020B0606020202030204" pitchFamily="34" charset="0"/>
              </a:endParaRPr>
            </a:p>
          </p:txBody>
        </p:sp>
        <p:cxnSp>
          <p:nvCxnSpPr>
            <p:cNvPr id="6" name="Gerade Verbindung mit Pfeil 5"/>
            <p:cNvCxnSpPr>
              <a:endCxn id="4" idx="1"/>
            </p:cNvCxnSpPr>
            <p:nvPr/>
          </p:nvCxnSpPr>
          <p:spPr bwMode="auto">
            <a:xfrm>
              <a:off x="5226899" y="1862793"/>
              <a:ext cx="1202731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2" name="Gerade Verbindung mit Pfeil 71"/>
            <p:cNvCxnSpPr/>
            <p:nvPr/>
          </p:nvCxnSpPr>
          <p:spPr bwMode="auto">
            <a:xfrm>
              <a:off x="7603163" y="1862793"/>
              <a:ext cx="110938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9" name="Rechteck 78"/>
            <p:cNvSpPr/>
            <p:nvPr/>
          </p:nvSpPr>
          <p:spPr>
            <a:xfrm>
              <a:off x="5526912" y="1358344"/>
              <a:ext cx="13003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u="none" dirty="0" smtClean="0">
                  <a:latin typeface="Arial Narrow" panose="020B0606020202030204" pitchFamily="34" charset="0"/>
                </a:rPr>
                <a:t>t-bits</a:t>
              </a:r>
              <a:endParaRPr lang="de-DE" b="0" i="1" u="none" dirty="0">
                <a:latin typeface="Arial Narrow" panose="020B0606020202030204" pitchFamily="34" charset="0"/>
              </a:endParaRPr>
            </a:p>
          </p:txBody>
        </p:sp>
        <p:cxnSp>
          <p:nvCxnSpPr>
            <p:cNvPr id="8" name="Gerade Verbindung 7"/>
            <p:cNvCxnSpPr/>
            <p:nvPr/>
          </p:nvCxnSpPr>
          <p:spPr bwMode="auto">
            <a:xfrm flipH="1">
              <a:off x="5680507" y="1756264"/>
              <a:ext cx="116638" cy="3009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Gerade Verbindung 84"/>
            <p:cNvCxnSpPr/>
            <p:nvPr/>
          </p:nvCxnSpPr>
          <p:spPr bwMode="auto">
            <a:xfrm flipH="1">
              <a:off x="8194154" y="1690948"/>
              <a:ext cx="116638" cy="3009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Rechteck 85"/>
            <p:cNvSpPr/>
            <p:nvPr/>
          </p:nvSpPr>
          <p:spPr>
            <a:xfrm>
              <a:off x="7859521" y="1290627"/>
              <a:ext cx="9025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u="none" dirty="0" smtClean="0">
                  <a:latin typeface="Arial Narrow" panose="020B0606020202030204" pitchFamily="34" charset="0"/>
                </a:rPr>
                <a:t>t-bits</a:t>
              </a:r>
              <a:endParaRPr lang="de-DE" b="0" i="1" u="none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16" name="Gruppieren 115"/>
          <p:cNvGrpSpPr/>
          <p:nvPr/>
        </p:nvGrpSpPr>
        <p:grpSpPr>
          <a:xfrm>
            <a:off x="648271" y="2863537"/>
            <a:ext cx="4959280" cy="523270"/>
            <a:chOff x="648271" y="2863537"/>
            <a:chExt cx="4959280" cy="523270"/>
          </a:xfrm>
        </p:grpSpPr>
        <p:sp>
          <p:nvSpPr>
            <p:cNvPr id="87" name="Rechteck 86"/>
            <p:cNvSpPr/>
            <p:nvPr/>
          </p:nvSpPr>
          <p:spPr>
            <a:xfrm>
              <a:off x="648271" y="2986697"/>
              <a:ext cx="49592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u="none" dirty="0" smtClean="0">
                  <a:latin typeface="Arial Narrow" panose="020B0606020202030204" pitchFamily="34" charset="0"/>
                </a:rPr>
                <a:t>- Number of all possible “F” mappings = 2</a:t>
              </a:r>
              <a:endParaRPr lang="de-DE" sz="1800" b="0" u="none" baseline="30000" dirty="0">
                <a:latin typeface="Arial Narrow" panose="020B0606020202030204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4498754" y="2863537"/>
              <a:ext cx="4844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0" i="1" u="none" dirty="0" smtClean="0">
                  <a:latin typeface="Arial Narrow" panose="020B0606020202030204" pitchFamily="34" charset="0"/>
                </a:rPr>
                <a:t>t 2 </a:t>
              </a:r>
              <a:r>
                <a:rPr lang="en-US" sz="1800" b="0" i="1" u="none" baseline="30000" dirty="0" smtClean="0">
                  <a:latin typeface="Arial Narrow" panose="020B0606020202030204" pitchFamily="34" charset="0"/>
                </a:rPr>
                <a:t>t</a:t>
              </a:r>
              <a:endParaRPr lang="de-DE" sz="1800" b="0" i="1" u="none" baseline="30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583809" y="3316766"/>
            <a:ext cx="6375466" cy="566304"/>
            <a:chOff x="648271" y="3316766"/>
            <a:chExt cx="6375466" cy="566304"/>
          </a:xfrm>
        </p:grpSpPr>
        <p:sp>
          <p:nvSpPr>
            <p:cNvPr id="41" name="Rechteck 40"/>
            <p:cNvSpPr/>
            <p:nvPr/>
          </p:nvSpPr>
          <p:spPr bwMode="auto">
            <a:xfrm>
              <a:off x="5322567" y="3316766"/>
              <a:ext cx="1173351" cy="566304"/>
            </a:xfrm>
            <a:prstGeom prst="rect">
              <a:avLst/>
            </a:prstGeom>
            <a:solidFill>
              <a:srgbClr val="FFFF66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hteck 87"/>
            <p:cNvSpPr/>
            <p:nvPr/>
          </p:nvSpPr>
          <p:spPr>
            <a:xfrm>
              <a:off x="648271" y="3369086"/>
              <a:ext cx="63754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u="none" dirty="0" smtClean="0">
                  <a:latin typeface="Arial Narrow" panose="020B0606020202030204" pitchFamily="34" charset="0"/>
                </a:rPr>
                <a:t>- Number of all possible </a:t>
              </a:r>
              <a:r>
                <a:rPr lang="en-US" u="none" dirty="0" smtClean="0">
                  <a:latin typeface="Arial Narrow" panose="020B0606020202030204" pitchFamily="34" charset="0"/>
                </a:rPr>
                <a:t>invertible F mappings    </a:t>
              </a:r>
              <a:r>
                <a:rPr lang="en-US" sz="2400" i="1" u="none" dirty="0" err="1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S</a:t>
              </a:r>
              <a:r>
                <a:rPr lang="en-US" sz="2400" i="1" u="none" baseline="-25000" dirty="0" err="1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max</a:t>
              </a:r>
              <a:r>
                <a:rPr lang="en-US" sz="2400" i="1" u="none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= 2</a:t>
              </a:r>
              <a:r>
                <a:rPr lang="en-US" sz="2400" i="1" u="none" baseline="3000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t</a:t>
              </a:r>
              <a:r>
                <a:rPr lang="en-US" sz="2400" i="1" u="none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 !</a:t>
              </a:r>
              <a:endParaRPr lang="de-DE" i="1" u="none" baseline="3000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10369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0"/>
            <a:ext cx="10369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2" name="Rechteck 91"/>
          <p:cNvSpPr/>
          <p:nvPr/>
        </p:nvSpPr>
        <p:spPr>
          <a:xfrm>
            <a:off x="492276" y="4622766"/>
            <a:ext cx="8939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u="none" dirty="0" smtClean="0">
                <a:latin typeface="Arial Narrow" panose="020B0606020202030204" pitchFamily="34" charset="0"/>
              </a:rPr>
              <a:t>- Number of bits needed </a:t>
            </a:r>
            <a:r>
              <a:rPr lang="en-US" u="none" dirty="0" smtClean="0">
                <a:latin typeface="Arial Narrow" panose="020B0606020202030204" pitchFamily="34" charset="0"/>
              </a:rPr>
              <a:t>to select all </a:t>
            </a:r>
            <a:r>
              <a:rPr lang="en-US" u="none" dirty="0" err="1" smtClean="0">
                <a:latin typeface="Arial Narrow" panose="020B0606020202030204" pitchFamily="34" charset="0"/>
              </a:rPr>
              <a:t>S</a:t>
            </a:r>
            <a:r>
              <a:rPr lang="en-US" u="none" baseline="-25000" dirty="0" err="1" smtClean="0">
                <a:latin typeface="Arial Narrow" panose="020B0606020202030204" pitchFamily="34" charset="0"/>
              </a:rPr>
              <a:t>max</a:t>
            </a:r>
            <a:r>
              <a:rPr lang="en-US" u="none" baseline="-25000" dirty="0" smtClean="0">
                <a:latin typeface="Arial Narrow" panose="020B0606020202030204" pitchFamily="34" charset="0"/>
              </a:rPr>
              <a:t> </a:t>
            </a:r>
            <a:r>
              <a:rPr lang="en-US" u="none" dirty="0" smtClean="0">
                <a:latin typeface="Arial Narrow" panose="020B0606020202030204" pitchFamily="34" charset="0"/>
              </a:rPr>
              <a:t>mappings </a:t>
            </a:r>
            <a:r>
              <a:rPr lang="en-US" i="1" u="none" dirty="0" smtClean="0">
                <a:latin typeface="Arial Narrow" panose="020B0606020202030204" pitchFamily="34" charset="0"/>
              </a:rPr>
              <a:t>= </a:t>
            </a:r>
            <a:r>
              <a:rPr lang="en-US" i="1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log</a:t>
            </a:r>
            <a:r>
              <a:rPr lang="en-US" i="1" u="none" baseline="-25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 </a:t>
            </a:r>
            <a:r>
              <a:rPr lang="en-US" i="1" u="none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</a:t>
            </a:r>
            <a:r>
              <a:rPr lang="en-US" i="1" u="none" baseline="-25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max</a:t>
            </a:r>
            <a:r>
              <a:rPr lang="en-US" b="0" i="1" u="none" dirty="0" smtClean="0">
                <a:latin typeface="Arial Narrow" panose="020B0606020202030204" pitchFamily="34" charset="0"/>
              </a:rPr>
              <a:t>= </a:t>
            </a:r>
            <a:r>
              <a:rPr lang="en-US" i="1" u="none" dirty="0" smtClean="0">
                <a:latin typeface="Arial Narrow" panose="020B0606020202030204" pitchFamily="34" charset="0"/>
              </a:rPr>
              <a:t>log</a:t>
            </a:r>
            <a:r>
              <a:rPr lang="en-US" i="1" u="none" baseline="-25000" dirty="0" smtClean="0">
                <a:latin typeface="Arial Narrow" panose="020B0606020202030204" pitchFamily="34" charset="0"/>
              </a:rPr>
              <a:t>2</a:t>
            </a:r>
            <a:r>
              <a:rPr lang="en-US" i="1" u="none" dirty="0" smtClean="0">
                <a:latin typeface="Arial Narrow" panose="020B0606020202030204" pitchFamily="34" charset="0"/>
              </a:rPr>
              <a:t> 2</a:t>
            </a:r>
            <a:r>
              <a:rPr lang="en-US" i="1" u="none" baseline="30000" dirty="0" smtClean="0">
                <a:latin typeface="Arial Narrow" panose="020B0606020202030204" pitchFamily="34" charset="0"/>
              </a:rPr>
              <a:t>t</a:t>
            </a:r>
            <a:r>
              <a:rPr lang="en-US" i="1" u="none" dirty="0" smtClean="0">
                <a:latin typeface="Arial Narrow" panose="020B0606020202030204" pitchFamily="34" charset="0"/>
              </a:rPr>
              <a:t> ! </a:t>
            </a:r>
            <a:r>
              <a:rPr lang="en-US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≈ </a:t>
            </a:r>
            <a:r>
              <a:rPr lang="en-US" i="1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 2</a:t>
            </a:r>
            <a:r>
              <a:rPr lang="en-US" i="1" u="none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i="1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bits</a:t>
            </a:r>
            <a:endParaRPr lang="de-DE" i="1" u="none" baseline="30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5" name="Gruppieren 114"/>
          <p:cNvGrpSpPr/>
          <p:nvPr/>
        </p:nvGrpSpPr>
        <p:grpSpPr>
          <a:xfrm>
            <a:off x="6884414" y="2280586"/>
            <a:ext cx="1828857" cy="2808023"/>
            <a:chOff x="6973702" y="2329040"/>
            <a:chExt cx="1828857" cy="2808023"/>
          </a:xfrm>
        </p:grpSpPr>
        <p:sp>
          <p:nvSpPr>
            <p:cNvPr id="93" name="Rechteck 92"/>
            <p:cNvSpPr/>
            <p:nvPr/>
          </p:nvSpPr>
          <p:spPr bwMode="auto">
            <a:xfrm>
              <a:off x="7815284" y="4671220"/>
              <a:ext cx="987275" cy="46584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4" name="Gerade Verbindung mit Pfeil 93"/>
            <p:cNvCxnSpPr/>
            <p:nvPr/>
          </p:nvCxnSpPr>
          <p:spPr bwMode="auto">
            <a:xfrm flipV="1">
              <a:off x="7120739" y="2329040"/>
              <a:ext cx="0" cy="68978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5" name="Gerade Verbindung 94"/>
            <p:cNvCxnSpPr/>
            <p:nvPr/>
          </p:nvCxnSpPr>
          <p:spPr bwMode="auto">
            <a:xfrm flipH="1">
              <a:off x="6973702" y="2584601"/>
              <a:ext cx="261594" cy="28510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Rechteck 95"/>
            <p:cNvSpPr/>
            <p:nvPr/>
          </p:nvSpPr>
          <p:spPr>
            <a:xfrm>
              <a:off x="7188929" y="2443102"/>
              <a:ext cx="13003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u="none" dirty="0" smtClean="0">
                  <a:latin typeface="Arial Narrow" panose="020B0606020202030204" pitchFamily="34" charset="0"/>
                </a:rPr>
                <a:t>≈ </a:t>
              </a:r>
              <a:r>
                <a:rPr lang="en-US" sz="2400" b="0" i="1" u="none" dirty="0" smtClean="0">
                  <a:latin typeface="Arial Narrow" panose="020B0606020202030204" pitchFamily="34" charset="0"/>
                </a:rPr>
                <a:t>t 2</a:t>
              </a:r>
              <a:r>
                <a:rPr lang="en-US" sz="2400" b="0" i="1" u="none" baseline="30000" dirty="0" smtClean="0">
                  <a:latin typeface="Arial Narrow" panose="020B0606020202030204" pitchFamily="34" charset="0"/>
                </a:rPr>
                <a:t>t</a:t>
              </a:r>
              <a:r>
                <a:rPr lang="en-US" sz="2400" b="0" i="1" u="none" dirty="0" smtClean="0">
                  <a:latin typeface="Arial Narrow" panose="020B0606020202030204" pitchFamily="34" charset="0"/>
                </a:rPr>
                <a:t> bits</a:t>
              </a:r>
              <a:endParaRPr lang="de-DE" b="0" i="1" u="none" dirty="0">
                <a:latin typeface="Arial Narrow" panose="020B0606020202030204" pitchFamily="34" charset="0"/>
              </a:endParaRPr>
            </a:p>
          </p:txBody>
        </p:sp>
        <p:cxnSp>
          <p:nvCxnSpPr>
            <p:cNvPr id="49" name="Gerade Verbindung mit Pfeil 48"/>
            <p:cNvCxnSpPr/>
            <p:nvPr/>
          </p:nvCxnSpPr>
          <p:spPr bwMode="auto">
            <a:xfrm flipH="1" flipV="1">
              <a:off x="7603164" y="2830136"/>
              <a:ext cx="871057" cy="184108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8" name="Rechteck 97"/>
          <p:cNvSpPr/>
          <p:nvPr/>
        </p:nvSpPr>
        <p:spPr>
          <a:xfrm>
            <a:off x="470491" y="5114999"/>
            <a:ext cx="4242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2000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Example</a:t>
            </a: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n-US" sz="2400" b="0" i="1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t=4</a:t>
            </a: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4-bit to 4-bit mapping</a:t>
            </a:r>
          </a:p>
        </p:txBody>
      </p:sp>
      <p:grpSp>
        <p:nvGrpSpPr>
          <p:cNvPr id="122" name="Gruppieren 121"/>
          <p:cNvGrpSpPr/>
          <p:nvPr/>
        </p:nvGrpSpPr>
        <p:grpSpPr>
          <a:xfrm>
            <a:off x="6299755" y="5299699"/>
            <a:ext cx="3061484" cy="953286"/>
            <a:chOff x="6299755" y="5299699"/>
            <a:chExt cx="3061484" cy="953286"/>
          </a:xfrm>
        </p:grpSpPr>
        <p:sp>
          <p:nvSpPr>
            <p:cNvPr id="99" name="Rechteck 98"/>
            <p:cNvSpPr/>
            <p:nvPr/>
          </p:nvSpPr>
          <p:spPr bwMode="auto">
            <a:xfrm>
              <a:off x="7349985" y="5471016"/>
              <a:ext cx="957260" cy="781969"/>
            </a:xfrm>
            <a:prstGeom prst="rect">
              <a:avLst/>
            </a:prstGeom>
            <a:solidFill>
              <a:srgbClr val="FFFF66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00" name="Text Box 3"/>
            <p:cNvSpPr txBox="1">
              <a:spLocks noChangeArrowheads="1"/>
            </p:cNvSpPr>
            <p:nvPr/>
          </p:nvSpPr>
          <p:spPr bwMode="auto">
            <a:xfrm>
              <a:off x="7612544" y="5530531"/>
              <a:ext cx="3348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62000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3600" u="none" dirty="0" smtClean="0">
                  <a:latin typeface="Arial Narrow" panose="020B0606020202030204" pitchFamily="34" charset="0"/>
                </a:rPr>
                <a:t>F</a:t>
              </a:r>
              <a:endParaRPr lang="en-US" sz="3200" u="none" dirty="0">
                <a:latin typeface="Arial Narrow" panose="020B0606020202030204" pitchFamily="34" charset="0"/>
              </a:endParaRPr>
            </a:p>
          </p:txBody>
        </p:sp>
        <p:cxnSp>
          <p:nvCxnSpPr>
            <p:cNvPr id="101" name="Gerade Verbindung mit Pfeil 100"/>
            <p:cNvCxnSpPr/>
            <p:nvPr/>
          </p:nvCxnSpPr>
          <p:spPr bwMode="auto">
            <a:xfrm>
              <a:off x="6299755" y="5862000"/>
              <a:ext cx="1067289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2" name="Gerade Verbindung mit Pfeil 101"/>
            <p:cNvCxnSpPr/>
            <p:nvPr/>
          </p:nvCxnSpPr>
          <p:spPr bwMode="auto">
            <a:xfrm>
              <a:off x="8251850" y="5862000"/>
              <a:ext cx="110938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03" name="Rechteck 102"/>
            <p:cNvSpPr/>
            <p:nvPr/>
          </p:nvSpPr>
          <p:spPr>
            <a:xfrm>
              <a:off x="6373564" y="5299699"/>
              <a:ext cx="13003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u="none" dirty="0" smtClean="0">
                  <a:latin typeface="Arial Narrow" panose="020B0606020202030204" pitchFamily="34" charset="0"/>
                </a:rPr>
                <a:t>4-bits</a:t>
              </a:r>
              <a:endParaRPr lang="de-DE" b="0" i="1" u="none" dirty="0">
                <a:latin typeface="Arial Narrow" panose="020B0606020202030204" pitchFamily="34" charset="0"/>
              </a:endParaRPr>
            </a:p>
          </p:txBody>
        </p:sp>
        <p:cxnSp>
          <p:nvCxnSpPr>
            <p:cNvPr id="104" name="Gerade Verbindung 103"/>
            <p:cNvCxnSpPr/>
            <p:nvPr/>
          </p:nvCxnSpPr>
          <p:spPr bwMode="auto">
            <a:xfrm flipH="1">
              <a:off x="6630983" y="5691063"/>
              <a:ext cx="116638" cy="3009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Gerade Verbindung 104"/>
            <p:cNvCxnSpPr/>
            <p:nvPr/>
          </p:nvCxnSpPr>
          <p:spPr bwMode="auto">
            <a:xfrm flipH="1">
              <a:off x="8571919" y="5723679"/>
              <a:ext cx="116638" cy="3009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hteck 105"/>
            <p:cNvSpPr/>
            <p:nvPr/>
          </p:nvSpPr>
          <p:spPr>
            <a:xfrm>
              <a:off x="8384933" y="5315244"/>
              <a:ext cx="9025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u="none" dirty="0" smtClean="0">
                  <a:latin typeface="Arial Narrow" panose="020B0606020202030204" pitchFamily="34" charset="0"/>
                </a:rPr>
                <a:t>4-bits</a:t>
              </a:r>
              <a:endParaRPr lang="de-DE" b="0" i="1" u="none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107" name="Gerade Verbindung mit Pfeil 106"/>
          <p:cNvCxnSpPr/>
          <p:nvPr/>
        </p:nvCxnSpPr>
        <p:spPr bwMode="auto">
          <a:xfrm flipV="1">
            <a:off x="7827403" y="6258484"/>
            <a:ext cx="0" cy="39916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8" name="Gerade Verbindung 107"/>
          <p:cNvCxnSpPr/>
          <p:nvPr/>
        </p:nvCxnSpPr>
        <p:spPr bwMode="auto">
          <a:xfrm flipH="1">
            <a:off x="7677190" y="6372545"/>
            <a:ext cx="261594" cy="28510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Rechteck 110"/>
          <p:cNvSpPr/>
          <p:nvPr/>
        </p:nvSpPr>
        <p:spPr>
          <a:xfrm>
            <a:off x="7984074" y="6330431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u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44.25 bits</a:t>
            </a:r>
            <a:endParaRPr lang="de-DE" sz="1800" i="1" dirty="0">
              <a:solidFill>
                <a:srgbClr val="FF0000"/>
              </a:solidFill>
            </a:endParaRPr>
          </a:p>
        </p:txBody>
      </p:sp>
      <p:grpSp>
        <p:nvGrpSpPr>
          <p:cNvPr id="121" name="Gruppieren 120"/>
          <p:cNvGrpSpPr/>
          <p:nvPr/>
        </p:nvGrpSpPr>
        <p:grpSpPr>
          <a:xfrm>
            <a:off x="828681" y="4009471"/>
            <a:ext cx="6856329" cy="540149"/>
            <a:chOff x="828681" y="4009471"/>
            <a:chExt cx="6856329" cy="540149"/>
          </a:xfrm>
        </p:grpSpPr>
        <p:sp>
          <p:nvSpPr>
            <p:cNvPr id="90" name="Rechteck 89"/>
            <p:cNvSpPr/>
            <p:nvPr/>
          </p:nvSpPr>
          <p:spPr>
            <a:xfrm>
              <a:off x="828681" y="4138163"/>
              <a:ext cx="47788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i="1" u="none" dirty="0" err="1" smtClean="0">
                  <a:latin typeface="Arial Narrow" panose="020B0606020202030204" pitchFamily="34" charset="0"/>
                </a:rPr>
                <a:t>Stirling's</a:t>
              </a:r>
              <a:r>
                <a:rPr lang="en-US" b="0" u="none" dirty="0" smtClean="0">
                  <a:latin typeface="Arial Narrow" panose="020B0606020202030204" pitchFamily="34" charset="0"/>
                </a:rPr>
                <a:t> approximation                                       or</a:t>
              </a:r>
              <a:endParaRPr lang="de-DE" sz="1800" b="0" u="none" baseline="30000" dirty="0">
                <a:latin typeface="Arial Narrow" panose="020B0606020202030204" pitchFamily="34" charset="0"/>
              </a:endParaRPr>
            </a:p>
          </p:txBody>
        </p:sp>
        <p:sp>
          <p:nvSpPr>
            <p:cNvPr id="91" name="Rechteck 90"/>
            <p:cNvSpPr/>
            <p:nvPr/>
          </p:nvSpPr>
          <p:spPr bwMode="auto">
            <a:xfrm>
              <a:off x="5618650" y="4024219"/>
              <a:ext cx="2066360" cy="525401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9" name="Gruppieren 118"/>
            <p:cNvGrpSpPr/>
            <p:nvPr/>
          </p:nvGrpSpPr>
          <p:grpSpPr>
            <a:xfrm>
              <a:off x="5670984" y="4081908"/>
              <a:ext cx="1906386" cy="416344"/>
              <a:chOff x="7051616" y="3461417"/>
              <a:chExt cx="1785049" cy="416344"/>
            </a:xfrm>
          </p:grpSpPr>
          <p:sp>
            <p:nvSpPr>
              <p:cNvPr id="120" name="Textfeld 119"/>
              <p:cNvSpPr txBox="1"/>
              <p:nvPr/>
            </p:nvSpPr>
            <p:spPr>
              <a:xfrm>
                <a:off x="7051616" y="3539207"/>
                <a:ext cx="862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i="1" u="none" dirty="0" err="1" smtClean="0"/>
                  <a:t>S</a:t>
                </a:r>
                <a:r>
                  <a:rPr lang="en-US" sz="1600" b="0" i="1" u="none" baseline="-25000" dirty="0" err="1" smtClean="0"/>
                  <a:t>max</a:t>
                </a:r>
                <a:r>
                  <a:rPr lang="en-US" sz="1600" b="0" i="1" u="none" dirty="0" smtClean="0"/>
                  <a:t>≈ 2</a:t>
                </a:r>
                <a:endParaRPr lang="de-DE" sz="1600" b="0" i="1" u="none" baseline="30000" dirty="0"/>
              </a:p>
            </p:txBody>
          </p:sp>
          <p:sp>
            <p:nvSpPr>
              <p:cNvPr id="118" name="Rechteck 117"/>
              <p:cNvSpPr/>
              <p:nvPr/>
            </p:nvSpPr>
            <p:spPr>
              <a:xfrm>
                <a:off x="7720654" y="3461417"/>
                <a:ext cx="11160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b="0" i="1" u="none" dirty="0">
                    <a:solidFill>
                      <a:srgbClr val="000000"/>
                    </a:solidFill>
                  </a:rPr>
                  <a:t>(</a:t>
                </a:r>
                <a:r>
                  <a:rPr lang="en-US" sz="1600" b="0" i="1" u="none" dirty="0" smtClean="0">
                    <a:solidFill>
                      <a:srgbClr val="000000"/>
                    </a:solidFill>
                  </a:rPr>
                  <a:t>t -</a:t>
                </a:r>
                <a:r>
                  <a:rPr lang="en-US" sz="1600" b="0" i="1" u="none" dirty="0">
                    <a:solidFill>
                      <a:srgbClr val="000000"/>
                    </a:solidFill>
                  </a:rPr>
                  <a:t>1.45) 2</a:t>
                </a:r>
                <a:r>
                  <a:rPr lang="en-US" sz="1600" b="0" i="1" u="none" baseline="30000" dirty="0">
                    <a:solidFill>
                      <a:srgbClr val="000000"/>
                    </a:solidFill>
                  </a:rPr>
                  <a:t>t</a:t>
                </a:r>
                <a:endParaRPr lang="de-DE" sz="1600" b="0" i="1" u="none" baseline="30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" name="Gruppieren 122"/>
            <p:cNvGrpSpPr/>
            <p:nvPr/>
          </p:nvGrpSpPr>
          <p:grpSpPr>
            <a:xfrm>
              <a:off x="3108216" y="4009471"/>
              <a:ext cx="2057450" cy="514456"/>
              <a:chOff x="7051616" y="3394083"/>
              <a:chExt cx="2057450" cy="514456"/>
            </a:xfrm>
          </p:grpSpPr>
          <p:sp>
            <p:nvSpPr>
              <p:cNvPr id="124" name="Textfeld 123"/>
              <p:cNvSpPr txBox="1"/>
              <p:nvPr/>
            </p:nvSpPr>
            <p:spPr>
              <a:xfrm>
                <a:off x="7051616" y="3539207"/>
                <a:ext cx="1382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i="1" u="none" dirty="0" err="1" smtClean="0"/>
                  <a:t>S</a:t>
                </a:r>
                <a:r>
                  <a:rPr lang="en-US" sz="1800" b="0" i="1" u="none" baseline="-25000" dirty="0" err="1" smtClean="0"/>
                  <a:t>max</a:t>
                </a:r>
                <a:r>
                  <a:rPr lang="en-US" sz="1800" b="0" i="1" u="none" dirty="0" smtClean="0"/>
                  <a:t>= 2</a:t>
                </a:r>
                <a:r>
                  <a:rPr lang="en-US" sz="1800" b="0" i="1" u="none" baseline="30000" dirty="0" smtClean="0"/>
                  <a:t>t</a:t>
                </a:r>
                <a:r>
                  <a:rPr lang="en-US" sz="1800" b="0" i="1" u="none" dirty="0" smtClean="0"/>
                  <a:t>! ≈  </a:t>
                </a:r>
                <a:endParaRPr lang="de-DE" sz="1800" b="0" i="1" u="none" baseline="30000" dirty="0"/>
              </a:p>
            </p:txBody>
          </p:sp>
          <p:sp>
            <p:nvSpPr>
              <p:cNvPr id="125" name="Rechteck 124"/>
              <p:cNvSpPr/>
              <p:nvPr/>
            </p:nvSpPr>
            <p:spPr>
              <a:xfrm>
                <a:off x="8772114" y="3394083"/>
                <a:ext cx="33695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b="0" i="1" u="none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1600" b="0" i="1" u="none" baseline="30000" dirty="0" smtClean="0">
                    <a:solidFill>
                      <a:srgbClr val="000000"/>
                    </a:solidFill>
                  </a:rPr>
                  <a:t>t</a:t>
                </a:r>
                <a:endParaRPr lang="de-DE" sz="1600" b="0" i="1" u="none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hteck 125"/>
              <p:cNvSpPr/>
              <p:nvPr/>
            </p:nvSpPr>
            <p:spPr>
              <a:xfrm>
                <a:off x="8140537" y="3558267"/>
                <a:ext cx="8547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b="0" i="1" u="none" dirty="0" smtClean="0">
                    <a:solidFill>
                      <a:srgbClr val="000000"/>
                    </a:solidFill>
                  </a:rPr>
                  <a:t> [ 2</a:t>
                </a:r>
                <a:r>
                  <a:rPr lang="en-US" sz="1600" b="0" i="1" u="none" baseline="30000" dirty="0" smtClean="0">
                    <a:solidFill>
                      <a:srgbClr val="000000"/>
                    </a:solidFill>
                  </a:rPr>
                  <a:t>t</a:t>
                </a:r>
                <a:r>
                  <a:rPr lang="en-US" sz="1600" b="0" i="1" u="none" dirty="0" smtClean="0">
                    <a:solidFill>
                      <a:srgbClr val="000000"/>
                    </a:solidFill>
                  </a:rPr>
                  <a:t>/e ] </a:t>
                </a:r>
                <a:endParaRPr lang="de-DE" sz="1600" b="0" i="1" u="none" baseline="300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85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" grpId="0"/>
      <p:bldP spid="92" grpId="0"/>
      <p:bldP spid="98" grpId="0"/>
      <p:bldP spid="111" grpId="0"/>
    </p:bldLst>
  </p:timing>
</p:sld>
</file>

<file path=ppt/theme/theme1.xml><?xml version="1.0" encoding="utf-8"?>
<a:theme xmlns:a="http://schemas.openxmlformats.org/drawingml/2006/main" name="bosch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sch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sch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5065</Words>
  <Application>Microsoft Office PowerPoint</Application>
  <PresentationFormat>Benutzerdefiniert</PresentationFormat>
  <Paragraphs>1664</Paragraphs>
  <Slides>80</Slides>
  <Notes>70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80</vt:i4>
      </vt:variant>
    </vt:vector>
  </HeadingPairs>
  <TitlesOfParts>
    <vt:vector size="84" baseType="lpstr">
      <vt:lpstr>bosch</vt:lpstr>
      <vt:lpstr>Grafik</vt:lpstr>
      <vt:lpstr>Photo Editor Photo</vt:lpstr>
      <vt:lpstr>انزلاق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Simplified Example: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</dc:title>
  <dc:creator>sander</dc:creator>
  <cp:lastModifiedBy>Wael Adi</cp:lastModifiedBy>
  <cp:revision>795</cp:revision>
  <cp:lastPrinted>2015-11-05T16:59:30Z</cp:lastPrinted>
  <dcterms:created xsi:type="dcterms:W3CDTF">1996-03-01T13:14:56Z</dcterms:created>
  <dcterms:modified xsi:type="dcterms:W3CDTF">2023-05-02T23:49:50Z</dcterms:modified>
</cp:coreProperties>
</file>